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959" r:id="rId2"/>
  </p:sldMasterIdLst>
  <p:notesMasterIdLst>
    <p:notesMasterId r:id="rId38"/>
  </p:notesMasterIdLst>
  <p:sldIdLst>
    <p:sldId id="1156" r:id="rId3"/>
    <p:sldId id="1206" r:id="rId4"/>
    <p:sldId id="1158" r:id="rId5"/>
    <p:sldId id="1178" r:id="rId6"/>
    <p:sldId id="1183" r:id="rId7"/>
    <p:sldId id="1159" r:id="rId8"/>
    <p:sldId id="1184" r:id="rId9"/>
    <p:sldId id="1160" r:id="rId10"/>
    <p:sldId id="1161" r:id="rId11"/>
    <p:sldId id="1162" r:id="rId12"/>
    <p:sldId id="1180" r:id="rId13"/>
    <p:sldId id="433" r:id="rId14"/>
    <p:sldId id="1176" r:id="rId15"/>
    <p:sldId id="1264" r:id="rId16"/>
    <p:sldId id="1207" r:id="rId17"/>
    <p:sldId id="1164" r:id="rId18"/>
    <p:sldId id="1190" r:id="rId19"/>
    <p:sldId id="1191" r:id="rId20"/>
    <p:sldId id="1203" r:id="rId21"/>
    <p:sldId id="1192" r:id="rId22"/>
    <p:sldId id="1222" r:id="rId23"/>
    <p:sldId id="1223" r:id="rId24"/>
    <p:sldId id="1225" r:id="rId25"/>
    <p:sldId id="1227" r:id="rId26"/>
    <p:sldId id="1228" r:id="rId27"/>
    <p:sldId id="1230" r:id="rId28"/>
    <p:sldId id="1231" r:id="rId29"/>
    <p:sldId id="1240" r:id="rId30"/>
    <p:sldId id="1202" r:id="rId31"/>
    <p:sldId id="1265" r:id="rId32"/>
    <p:sldId id="1204" r:id="rId33"/>
    <p:sldId id="1198" r:id="rId34"/>
    <p:sldId id="1199" r:id="rId35"/>
    <p:sldId id="1200" r:id="rId36"/>
    <p:sldId id="1261" r:id="rId37"/>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a:srgbClr val="3333FF"/>
    <a:srgbClr val="CC3300"/>
    <a:srgbClr val="00CC00"/>
    <a:srgbClr val="A50021"/>
    <a:srgbClr val="70200A"/>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96" autoAdjust="0"/>
  </p:normalViewPr>
  <p:slideViewPr>
    <p:cSldViewPr>
      <p:cViewPr varScale="1">
        <p:scale>
          <a:sx n="67" d="100"/>
          <a:sy n="67" d="100"/>
        </p:scale>
        <p:origin x="15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22" name="Rectangle 2">
            <a:extLst>
              <a:ext uri="{FF2B5EF4-FFF2-40B4-BE49-F238E27FC236}">
                <a16:creationId xmlns:a16="http://schemas.microsoft.com/office/drawing/2014/main" id="{00872AB3-824B-4E6B-B132-55CF39316E0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Arial" charset="0"/>
              </a:defRPr>
            </a:lvl1pPr>
          </a:lstStyle>
          <a:p>
            <a:pPr>
              <a:defRPr/>
            </a:pPr>
            <a:endParaRPr lang="en-US" altLang="zh-CN"/>
          </a:p>
        </p:txBody>
      </p:sp>
      <p:sp>
        <p:nvSpPr>
          <p:cNvPr id="1566723" name="Rectangle 3">
            <a:extLst>
              <a:ext uri="{FF2B5EF4-FFF2-40B4-BE49-F238E27FC236}">
                <a16:creationId xmlns:a16="http://schemas.microsoft.com/office/drawing/2014/main" id="{965F5BE2-EB5B-4530-8014-87E6812105C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CN"/>
          </a:p>
        </p:txBody>
      </p:sp>
      <p:sp>
        <p:nvSpPr>
          <p:cNvPr id="4100" name="Rectangle 4">
            <a:extLst>
              <a:ext uri="{FF2B5EF4-FFF2-40B4-BE49-F238E27FC236}">
                <a16:creationId xmlns:a16="http://schemas.microsoft.com/office/drawing/2014/main" id="{6E557082-9BD3-49A0-88F0-5E0007B55A7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25" name="Rectangle 5">
            <a:extLst>
              <a:ext uri="{FF2B5EF4-FFF2-40B4-BE49-F238E27FC236}">
                <a16:creationId xmlns:a16="http://schemas.microsoft.com/office/drawing/2014/main" id="{BA56FC11-CD0A-4459-A1FA-B070F49FF6C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66726" name="Rectangle 6">
            <a:extLst>
              <a:ext uri="{FF2B5EF4-FFF2-40B4-BE49-F238E27FC236}">
                <a16:creationId xmlns:a16="http://schemas.microsoft.com/office/drawing/2014/main" id="{1C732025-EB73-4B0D-8629-4D17BE1712A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Arial" charset="0"/>
              </a:defRPr>
            </a:lvl1pPr>
          </a:lstStyle>
          <a:p>
            <a:pPr>
              <a:defRPr/>
            </a:pPr>
            <a:endParaRPr lang="en-US" altLang="zh-CN"/>
          </a:p>
        </p:txBody>
      </p:sp>
      <p:sp>
        <p:nvSpPr>
          <p:cNvPr id="1566727" name="Rectangle 7">
            <a:extLst>
              <a:ext uri="{FF2B5EF4-FFF2-40B4-BE49-F238E27FC236}">
                <a16:creationId xmlns:a16="http://schemas.microsoft.com/office/drawing/2014/main" id="{1945DA27-9ACE-4929-A8F3-A4C2BB93AAD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7CA57FCC-B499-4DF1-8919-8954607A322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2685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12685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a:extLst>
              <a:ext uri="{FF2B5EF4-FFF2-40B4-BE49-F238E27FC236}">
                <a16:creationId xmlns:a16="http://schemas.microsoft.com/office/drawing/2014/main" id="{3384D56D-805D-4A57-B677-3FE6D0CADB37}"/>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BA59FDA-62AE-495C-AB84-89F8BE6C3AB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C34FB40-DEC7-4F53-B152-73D7FEE5DB47}"/>
              </a:ext>
            </a:extLst>
          </p:cNvPr>
          <p:cNvSpPr>
            <a:spLocks noGrp="1" noChangeArrowheads="1"/>
          </p:cNvSpPr>
          <p:nvPr>
            <p:ph type="sldNum" sz="quarter" idx="12"/>
          </p:nvPr>
        </p:nvSpPr>
        <p:spPr/>
        <p:txBody>
          <a:bodyPr/>
          <a:lstStyle>
            <a:lvl1pPr>
              <a:defRPr/>
            </a:lvl1pPr>
          </a:lstStyle>
          <a:p>
            <a:pPr>
              <a:defRPr/>
            </a:pPr>
            <a:fld id="{A713E7D1-2BD0-4362-9D30-E4509768D345}" type="slidenum">
              <a:rPr lang="en-US" altLang="zh-CN"/>
              <a:pPr>
                <a:defRPr/>
              </a:pPr>
              <a:t>‹#›</a:t>
            </a:fld>
            <a:endParaRPr lang="en-US" altLang="zh-CN"/>
          </a:p>
        </p:txBody>
      </p:sp>
    </p:spTree>
    <p:extLst>
      <p:ext uri="{BB962C8B-B14F-4D97-AF65-F5344CB8AC3E}">
        <p14:creationId xmlns:p14="http://schemas.microsoft.com/office/powerpoint/2010/main" val="2451465938"/>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56E517D-06D0-4DFD-A9BB-F27CF2E2B6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83A8A6A-3A1A-4BE2-B32E-8A5DCA920F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2DF57E2-FC7D-4562-81AC-A7447F614C09}"/>
              </a:ext>
            </a:extLst>
          </p:cNvPr>
          <p:cNvSpPr>
            <a:spLocks noGrp="1" noChangeArrowheads="1"/>
          </p:cNvSpPr>
          <p:nvPr>
            <p:ph type="sldNum" sz="quarter" idx="12"/>
          </p:nvPr>
        </p:nvSpPr>
        <p:spPr>
          <a:ln/>
        </p:spPr>
        <p:txBody>
          <a:bodyPr/>
          <a:lstStyle>
            <a:lvl1pPr>
              <a:defRPr/>
            </a:lvl1pPr>
          </a:lstStyle>
          <a:p>
            <a:pPr>
              <a:defRPr/>
            </a:pPr>
            <a:fld id="{0C023020-2CE9-4E40-B320-BBFB00EB28A3}" type="slidenum">
              <a:rPr lang="en-US" altLang="zh-CN"/>
              <a:pPr>
                <a:defRPr/>
              </a:pPr>
              <a:t>‹#›</a:t>
            </a:fld>
            <a:endParaRPr lang="en-US" altLang="zh-CN"/>
          </a:p>
        </p:txBody>
      </p:sp>
    </p:spTree>
    <p:extLst>
      <p:ext uri="{BB962C8B-B14F-4D97-AF65-F5344CB8AC3E}">
        <p14:creationId xmlns:p14="http://schemas.microsoft.com/office/powerpoint/2010/main" val="4217472919"/>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D6252F2-4832-4372-B482-0E906BB2A5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66DACD0-5F01-4750-9CB6-C4D4C2061C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B57D6B-222B-4791-8D02-4FE7771E7C0F}"/>
              </a:ext>
            </a:extLst>
          </p:cNvPr>
          <p:cNvSpPr>
            <a:spLocks noGrp="1" noChangeArrowheads="1"/>
          </p:cNvSpPr>
          <p:nvPr>
            <p:ph type="sldNum" sz="quarter" idx="12"/>
          </p:nvPr>
        </p:nvSpPr>
        <p:spPr>
          <a:ln/>
        </p:spPr>
        <p:txBody>
          <a:bodyPr/>
          <a:lstStyle>
            <a:lvl1pPr>
              <a:defRPr/>
            </a:lvl1pPr>
          </a:lstStyle>
          <a:p>
            <a:pPr>
              <a:defRPr/>
            </a:pPr>
            <a:fld id="{F13750C9-0C61-419E-8D95-675FA12A70A0}" type="slidenum">
              <a:rPr lang="en-US" altLang="zh-CN"/>
              <a:pPr>
                <a:defRPr/>
              </a:pPr>
              <a:t>‹#›</a:t>
            </a:fld>
            <a:endParaRPr lang="en-US" altLang="zh-CN"/>
          </a:p>
        </p:txBody>
      </p:sp>
    </p:spTree>
    <p:extLst>
      <p:ext uri="{BB962C8B-B14F-4D97-AF65-F5344CB8AC3E}">
        <p14:creationId xmlns:p14="http://schemas.microsoft.com/office/powerpoint/2010/main" val="4079099153"/>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a:p>
        </p:txBody>
      </p:sp>
      <p:sp>
        <p:nvSpPr>
          <p:cNvPr id="4" name="Rectangle 4">
            <a:extLst>
              <a:ext uri="{FF2B5EF4-FFF2-40B4-BE49-F238E27FC236}">
                <a16:creationId xmlns:a16="http://schemas.microsoft.com/office/drawing/2014/main" id="{7B0A5141-BFF7-4FB1-B174-2692F7D14AE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662CD0E-BFCA-498A-AAA9-F1B65C6933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35D832-86F9-481E-994F-A01700481CF0}"/>
              </a:ext>
            </a:extLst>
          </p:cNvPr>
          <p:cNvSpPr>
            <a:spLocks noGrp="1" noChangeArrowheads="1"/>
          </p:cNvSpPr>
          <p:nvPr>
            <p:ph type="sldNum" sz="quarter" idx="12"/>
          </p:nvPr>
        </p:nvSpPr>
        <p:spPr>
          <a:ln/>
        </p:spPr>
        <p:txBody>
          <a:bodyPr/>
          <a:lstStyle>
            <a:lvl1pPr>
              <a:defRPr/>
            </a:lvl1pPr>
          </a:lstStyle>
          <a:p>
            <a:pPr>
              <a:defRPr/>
            </a:pPr>
            <a:fld id="{A6459243-4579-4B47-8795-B3FA43023F6D}" type="slidenum">
              <a:rPr lang="en-US" altLang="zh-CN"/>
              <a:pPr>
                <a:defRPr/>
              </a:pPr>
              <a:t>‹#›</a:t>
            </a:fld>
            <a:endParaRPr lang="en-US" altLang="zh-CN"/>
          </a:p>
        </p:txBody>
      </p:sp>
    </p:spTree>
    <p:extLst>
      <p:ext uri="{BB962C8B-B14F-4D97-AF65-F5344CB8AC3E}">
        <p14:creationId xmlns:p14="http://schemas.microsoft.com/office/powerpoint/2010/main" val="638005695"/>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5896D35-88B3-4F87-AABC-907238BCD9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4221009-0331-460E-B609-F75C8DA978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091F1E0-0336-48AC-934B-1347181EEA85}"/>
              </a:ext>
            </a:extLst>
          </p:cNvPr>
          <p:cNvSpPr>
            <a:spLocks noGrp="1" noChangeArrowheads="1"/>
          </p:cNvSpPr>
          <p:nvPr>
            <p:ph type="sldNum" sz="quarter" idx="12"/>
          </p:nvPr>
        </p:nvSpPr>
        <p:spPr>
          <a:ln/>
        </p:spPr>
        <p:txBody>
          <a:bodyPr/>
          <a:lstStyle>
            <a:lvl1pPr>
              <a:defRPr/>
            </a:lvl1pPr>
          </a:lstStyle>
          <a:p>
            <a:pPr>
              <a:defRPr/>
            </a:pPr>
            <a:fld id="{9E5C926A-CB87-45AD-B5C2-12FF60383E5C}" type="slidenum">
              <a:rPr lang="en-US" altLang="zh-CN"/>
              <a:pPr>
                <a:defRPr/>
              </a:pPr>
              <a:t>‹#›</a:t>
            </a:fld>
            <a:endParaRPr lang="en-US" altLang="zh-CN"/>
          </a:p>
        </p:txBody>
      </p:sp>
    </p:spTree>
    <p:extLst>
      <p:ext uri="{BB962C8B-B14F-4D97-AF65-F5344CB8AC3E}">
        <p14:creationId xmlns:p14="http://schemas.microsoft.com/office/powerpoint/2010/main" val="3826273634"/>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52F4B52C-F4C8-4A37-8B34-6DBCB4E88D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A304CB8-BD93-4534-B52F-45C3065AF6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ED8CD14-DFBB-413E-9E49-55A8F6D152BB}"/>
              </a:ext>
            </a:extLst>
          </p:cNvPr>
          <p:cNvSpPr>
            <a:spLocks noGrp="1" noChangeArrowheads="1"/>
          </p:cNvSpPr>
          <p:nvPr>
            <p:ph type="sldNum" sz="quarter" idx="12"/>
          </p:nvPr>
        </p:nvSpPr>
        <p:spPr>
          <a:ln/>
        </p:spPr>
        <p:txBody>
          <a:bodyPr/>
          <a:lstStyle>
            <a:lvl1pPr>
              <a:defRPr/>
            </a:lvl1pPr>
          </a:lstStyle>
          <a:p>
            <a:pPr>
              <a:defRPr/>
            </a:pPr>
            <a:fld id="{8D91A5D1-7064-47A6-9288-ED9E7CC69294}" type="slidenum">
              <a:rPr lang="en-US" altLang="zh-CN"/>
              <a:pPr>
                <a:defRPr/>
              </a:pPr>
              <a:t>‹#›</a:t>
            </a:fld>
            <a:endParaRPr lang="en-US" altLang="zh-CN"/>
          </a:p>
        </p:txBody>
      </p:sp>
    </p:spTree>
    <p:extLst>
      <p:ext uri="{BB962C8B-B14F-4D97-AF65-F5344CB8AC3E}">
        <p14:creationId xmlns:p14="http://schemas.microsoft.com/office/powerpoint/2010/main" val="2082970122"/>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8BE34837-6996-439C-8110-24636DA3967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B0599726-637A-4A6E-BFA5-3AD18318DD31}"/>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225EE853-7BB5-4F75-BF86-910B35069408}"/>
              </a:ext>
            </a:extLst>
          </p:cNvPr>
          <p:cNvSpPr>
            <a:spLocks noGrp="1"/>
          </p:cNvSpPr>
          <p:nvPr>
            <p:ph type="sldNum" sz="quarter" idx="12"/>
          </p:nvPr>
        </p:nvSpPr>
        <p:spPr/>
        <p:txBody>
          <a:bodyPr/>
          <a:lstStyle>
            <a:lvl1pPr>
              <a:defRPr/>
            </a:lvl1pPr>
          </a:lstStyle>
          <a:p>
            <a:pPr>
              <a:defRPr/>
            </a:pPr>
            <a:fld id="{F9D68B10-E43B-426C-BD07-A41B6152DD7C}" type="slidenum">
              <a:rPr lang="en-US" altLang="zh-CN"/>
              <a:pPr>
                <a:defRPr/>
              </a:pPr>
              <a:t>‹#›</a:t>
            </a:fld>
            <a:endParaRPr lang="en-US" altLang="zh-CN"/>
          </a:p>
        </p:txBody>
      </p:sp>
    </p:spTree>
    <p:extLst>
      <p:ext uri="{BB962C8B-B14F-4D97-AF65-F5344CB8AC3E}">
        <p14:creationId xmlns:p14="http://schemas.microsoft.com/office/powerpoint/2010/main" val="3207001846"/>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37FF6F-AC88-4D7D-B76F-F9A7A2CF0BD2}"/>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F76DC15-40C6-4411-A4C9-1D04204F82CA}"/>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9EA9C9D2-CB22-4D8B-ABF4-6EB7CC20A1A1}"/>
              </a:ext>
            </a:extLst>
          </p:cNvPr>
          <p:cNvSpPr>
            <a:spLocks noGrp="1"/>
          </p:cNvSpPr>
          <p:nvPr>
            <p:ph type="sldNum" sz="quarter" idx="12"/>
          </p:nvPr>
        </p:nvSpPr>
        <p:spPr/>
        <p:txBody>
          <a:bodyPr/>
          <a:lstStyle>
            <a:lvl1pPr>
              <a:defRPr/>
            </a:lvl1pPr>
          </a:lstStyle>
          <a:p>
            <a:pPr>
              <a:defRPr/>
            </a:pPr>
            <a:fld id="{F1571364-54AF-45CA-AEBF-FF06EBE427FA}" type="slidenum">
              <a:rPr lang="en-US" altLang="zh-CN"/>
              <a:pPr>
                <a:defRPr/>
              </a:pPr>
              <a:t>‹#›</a:t>
            </a:fld>
            <a:endParaRPr lang="en-US" altLang="zh-CN"/>
          </a:p>
        </p:txBody>
      </p:sp>
    </p:spTree>
    <p:extLst>
      <p:ext uri="{BB962C8B-B14F-4D97-AF65-F5344CB8AC3E}">
        <p14:creationId xmlns:p14="http://schemas.microsoft.com/office/powerpoint/2010/main" val="1413693299"/>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A7ADD20-64F8-48EA-A6A0-B6D5A34265C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4AA49026-6D56-4CF8-BC4A-67765E70F1B3}"/>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BBE1BD10-2AA5-499F-A095-D2691EA09A8A}"/>
              </a:ext>
            </a:extLst>
          </p:cNvPr>
          <p:cNvSpPr>
            <a:spLocks noGrp="1"/>
          </p:cNvSpPr>
          <p:nvPr>
            <p:ph type="sldNum" sz="quarter" idx="12"/>
          </p:nvPr>
        </p:nvSpPr>
        <p:spPr/>
        <p:txBody>
          <a:bodyPr/>
          <a:lstStyle>
            <a:lvl1pPr>
              <a:defRPr/>
            </a:lvl1pPr>
          </a:lstStyle>
          <a:p>
            <a:pPr>
              <a:defRPr/>
            </a:pPr>
            <a:fld id="{8B4C429D-5679-44C7-84D0-B8F12373F21D}" type="slidenum">
              <a:rPr lang="en-US" altLang="zh-CN"/>
              <a:pPr>
                <a:defRPr/>
              </a:pPr>
              <a:t>‹#›</a:t>
            </a:fld>
            <a:endParaRPr lang="en-US" altLang="zh-CN"/>
          </a:p>
        </p:txBody>
      </p:sp>
    </p:spTree>
    <p:extLst>
      <p:ext uri="{BB962C8B-B14F-4D97-AF65-F5344CB8AC3E}">
        <p14:creationId xmlns:p14="http://schemas.microsoft.com/office/powerpoint/2010/main" val="2822808380"/>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9C8EBA55-56F5-4362-9031-801935CF302B}"/>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2294F2A5-C32E-420A-A931-1193E350B8AF}"/>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71B3C6F9-77DF-40BC-A31A-BA72673BC34A}"/>
              </a:ext>
            </a:extLst>
          </p:cNvPr>
          <p:cNvSpPr>
            <a:spLocks noGrp="1"/>
          </p:cNvSpPr>
          <p:nvPr>
            <p:ph type="sldNum" sz="quarter" idx="12"/>
          </p:nvPr>
        </p:nvSpPr>
        <p:spPr/>
        <p:txBody>
          <a:bodyPr/>
          <a:lstStyle>
            <a:lvl1pPr>
              <a:defRPr/>
            </a:lvl1pPr>
          </a:lstStyle>
          <a:p>
            <a:pPr>
              <a:defRPr/>
            </a:pPr>
            <a:fld id="{57B1CAA4-A585-42F8-B1D5-005AC5D3734A}" type="slidenum">
              <a:rPr lang="en-US" altLang="zh-CN"/>
              <a:pPr>
                <a:defRPr/>
              </a:pPr>
              <a:t>‹#›</a:t>
            </a:fld>
            <a:endParaRPr lang="en-US" altLang="zh-CN"/>
          </a:p>
        </p:txBody>
      </p:sp>
    </p:spTree>
    <p:extLst>
      <p:ext uri="{BB962C8B-B14F-4D97-AF65-F5344CB8AC3E}">
        <p14:creationId xmlns:p14="http://schemas.microsoft.com/office/powerpoint/2010/main" val="1508628007"/>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149B8152-2AFB-4A53-9A9E-99D48D58CB40}"/>
              </a:ext>
            </a:extLst>
          </p:cNvPr>
          <p:cNvSpPr>
            <a:spLocks noGrp="1"/>
          </p:cNvSpPr>
          <p:nvPr>
            <p:ph type="dt" sz="half" idx="10"/>
          </p:nvPr>
        </p:nvSpPr>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FEBCF469-6195-4C2A-8DFE-83D2B342AE6F}"/>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5">
            <a:extLst>
              <a:ext uri="{FF2B5EF4-FFF2-40B4-BE49-F238E27FC236}">
                <a16:creationId xmlns:a16="http://schemas.microsoft.com/office/drawing/2014/main" id="{5AE1B873-87F1-4ED6-B1AD-A04767A029F4}"/>
              </a:ext>
            </a:extLst>
          </p:cNvPr>
          <p:cNvSpPr>
            <a:spLocks noGrp="1"/>
          </p:cNvSpPr>
          <p:nvPr>
            <p:ph type="sldNum" sz="quarter" idx="12"/>
          </p:nvPr>
        </p:nvSpPr>
        <p:spPr/>
        <p:txBody>
          <a:bodyPr/>
          <a:lstStyle>
            <a:lvl1pPr>
              <a:defRPr/>
            </a:lvl1pPr>
          </a:lstStyle>
          <a:p>
            <a:pPr>
              <a:defRPr/>
            </a:pPr>
            <a:fld id="{62B0D99C-2BB0-412F-9A09-BCB8EE1B9498}" type="slidenum">
              <a:rPr lang="en-US" altLang="zh-CN"/>
              <a:pPr>
                <a:defRPr/>
              </a:pPr>
              <a:t>‹#›</a:t>
            </a:fld>
            <a:endParaRPr lang="en-US" altLang="zh-CN"/>
          </a:p>
        </p:txBody>
      </p:sp>
    </p:spTree>
    <p:extLst>
      <p:ext uri="{BB962C8B-B14F-4D97-AF65-F5344CB8AC3E}">
        <p14:creationId xmlns:p14="http://schemas.microsoft.com/office/powerpoint/2010/main" val="2740726694"/>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121C225-41B7-475C-AEF3-8453990037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3728AD1-F62E-4331-9104-F623C8F0FF7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EE3959-F24A-4ECE-925A-94FC68B045D2}"/>
              </a:ext>
            </a:extLst>
          </p:cNvPr>
          <p:cNvSpPr>
            <a:spLocks noGrp="1" noChangeArrowheads="1"/>
          </p:cNvSpPr>
          <p:nvPr>
            <p:ph type="sldNum" sz="quarter" idx="12"/>
          </p:nvPr>
        </p:nvSpPr>
        <p:spPr>
          <a:ln/>
        </p:spPr>
        <p:txBody>
          <a:bodyPr/>
          <a:lstStyle>
            <a:lvl1pPr>
              <a:defRPr/>
            </a:lvl1pPr>
          </a:lstStyle>
          <a:p>
            <a:pPr>
              <a:defRPr/>
            </a:pPr>
            <a:fld id="{E6A5E4E4-DE95-430C-84EF-CCBCDBF997DC}" type="slidenum">
              <a:rPr lang="en-US" altLang="zh-CN"/>
              <a:pPr>
                <a:defRPr/>
              </a:pPr>
              <a:t>‹#›</a:t>
            </a:fld>
            <a:endParaRPr lang="en-US" altLang="zh-CN"/>
          </a:p>
        </p:txBody>
      </p:sp>
    </p:spTree>
    <p:extLst>
      <p:ext uri="{BB962C8B-B14F-4D97-AF65-F5344CB8AC3E}">
        <p14:creationId xmlns:p14="http://schemas.microsoft.com/office/powerpoint/2010/main" val="3305845746"/>
      </p:ext>
    </p:extLst>
  </p:cSld>
  <p:clrMapOvr>
    <a:masterClrMapping/>
  </p:clrMapOvr>
  <p:transition spd="slow">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AC03DD66-6D58-44D7-AB72-830111689283}"/>
              </a:ext>
            </a:extLst>
          </p:cNvPr>
          <p:cNvSpPr>
            <a:spLocks noGrp="1"/>
          </p:cNvSpPr>
          <p:nvPr>
            <p:ph type="dt" sz="half" idx="10"/>
          </p:nvPr>
        </p:nvSpPr>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2A5AC78B-7E98-47DE-9066-4B55794E3173}"/>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5">
            <a:extLst>
              <a:ext uri="{FF2B5EF4-FFF2-40B4-BE49-F238E27FC236}">
                <a16:creationId xmlns:a16="http://schemas.microsoft.com/office/drawing/2014/main" id="{AEBA7687-A000-44DF-8D03-F9EFCE288ECB}"/>
              </a:ext>
            </a:extLst>
          </p:cNvPr>
          <p:cNvSpPr>
            <a:spLocks noGrp="1"/>
          </p:cNvSpPr>
          <p:nvPr>
            <p:ph type="sldNum" sz="quarter" idx="12"/>
          </p:nvPr>
        </p:nvSpPr>
        <p:spPr/>
        <p:txBody>
          <a:bodyPr/>
          <a:lstStyle>
            <a:lvl1pPr>
              <a:defRPr/>
            </a:lvl1pPr>
          </a:lstStyle>
          <a:p>
            <a:pPr>
              <a:defRPr/>
            </a:pPr>
            <a:fld id="{48058F00-8D74-4065-9E5A-4D54EDA85B9A}" type="slidenum">
              <a:rPr lang="en-US" altLang="zh-CN"/>
              <a:pPr>
                <a:defRPr/>
              </a:pPr>
              <a:t>‹#›</a:t>
            </a:fld>
            <a:endParaRPr lang="en-US" altLang="zh-CN"/>
          </a:p>
        </p:txBody>
      </p:sp>
    </p:spTree>
    <p:extLst>
      <p:ext uri="{BB962C8B-B14F-4D97-AF65-F5344CB8AC3E}">
        <p14:creationId xmlns:p14="http://schemas.microsoft.com/office/powerpoint/2010/main" val="3608210449"/>
      </p:ext>
    </p:extLst>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962E34A-B9A5-4938-A48A-E91065A4FE5F}"/>
              </a:ext>
            </a:extLst>
          </p:cNvPr>
          <p:cNvSpPr>
            <a:spLocks noGrp="1"/>
          </p:cNvSpPr>
          <p:nvPr>
            <p:ph type="dt" sz="half" idx="10"/>
          </p:nvPr>
        </p:nvSpPr>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11A49B54-A993-4A95-B2BC-412071842E96}"/>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5">
            <a:extLst>
              <a:ext uri="{FF2B5EF4-FFF2-40B4-BE49-F238E27FC236}">
                <a16:creationId xmlns:a16="http://schemas.microsoft.com/office/drawing/2014/main" id="{6C0FA7E9-DC12-472F-9C16-456C176D3CA6}"/>
              </a:ext>
            </a:extLst>
          </p:cNvPr>
          <p:cNvSpPr>
            <a:spLocks noGrp="1"/>
          </p:cNvSpPr>
          <p:nvPr>
            <p:ph type="sldNum" sz="quarter" idx="12"/>
          </p:nvPr>
        </p:nvSpPr>
        <p:spPr/>
        <p:txBody>
          <a:bodyPr/>
          <a:lstStyle>
            <a:lvl1pPr>
              <a:defRPr/>
            </a:lvl1pPr>
          </a:lstStyle>
          <a:p>
            <a:pPr>
              <a:defRPr/>
            </a:pPr>
            <a:fld id="{92064E66-F181-43EF-B22D-A86F2E2239E3}" type="slidenum">
              <a:rPr lang="en-US" altLang="zh-CN"/>
              <a:pPr>
                <a:defRPr/>
              </a:pPr>
              <a:t>‹#›</a:t>
            </a:fld>
            <a:endParaRPr lang="en-US" altLang="zh-CN"/>
          </a:p>
        </p:txBody>
      </p:sp>
    </p:spTree>
    <p:extLst>
      <p:ext uri="{BB962C8B-B14F-4D97-AF65-F5344CB8AC3E}">
        <p14:creationId xmlns:p14="http://schemas.microsoft.com/office/powerpoint/2010/main" val="4234164519"/>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452BA15-FD70-42DE-92E9-A905138BB6A2}"/>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E90F9072-B6A1-4B2C-9C77-A3492626A00F}"/>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4320C939-D7A8-4597-A005-F694CCF3FC8A}"/>
              </a:ext>
            </a:extLst>
          </p:cNvPr>
          <p:cNvSpPr>
            <a:spLocks noGrp="1"/>
          </p:cNvSpPr>
          <p:nvPr>
            <p:ph type="sldNum" sz="quarter" idx="12"/>
          </p:nvPr>
        </p:nvSpPr>
        <p:spPr/>
        <p:txBody>
          <a:bodyPr/>
          <a:lstStyle>
            <a:lvl1pPr>
              <a:defRPr/>
            </a:lvl1pPr>
          </a:lstStyle>
          <a:p>
            <a:pPr>
              <a:defRPr/>
            </a:pPr>
            <a:fld id="{E474E9F5-5AA4-4AD0-9AC5-43560D247EB2}" type="slidenum">
              <a:rPr lang="en-US" altLang="zh-CN"/>
              <a:pPr>
                <a:defRPr/>
              </a:pPr>
              <a:t>‹#›</a:t>
            </a:fld>
            <a:endParaRPr lang="en-US" altLang="zh-CN"/>
          </a:p>
        </p:txBody>
      </p:sp>
    </p:spTree>
    <p:extLst>
      <p:ext uri="{BB962C8B-B14F-4D97-AF65-F5344CB8AC3E}">
        <p14:creationId xmlns:p14="http://schemas.microsoft.com/office/powerpoint/2010/main" val="3985678561"/>
      </p:ext>
    </p:extLst>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DD4A9CE-7F22-4E08-A3E0-A8AFFAC86572}"/>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B3774FB5-10C3-45C8-A068-D95DB519F7D5}"/>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5">
            <a:extLst>
              <a:ext uri="{FF2B5EF4-FFF2-40B4-BE49-F238E27FC236}">
                <a16:creationId xmlns:a16="http://schemas.microsoft.com/office/drawing/2014/main" id="{92F547D0-CBCF-4F47-A5FC-0086CBDE6B62}"/>
              </a:ext>
            </a:extLst>
          </p:cNvPr>
          <p:cNvSpPr>
            <a:spLocks noGrp="1"/>
          </p:cNvSpPr>
          <p:nvPr>
            <p:ph type="sldNum" sz="quarter" idx="12"/>
          </p:nvPr>
        </p:nvSpPr>
        <p:spPr/>
        <p:txBody>
          <a:bodyPr/>
          <a:lstStyle>
            <a:lvl1pPr>
              <a:defRPr/>
            </a:lvl1pPr>
          </a:lstStyle>
          <a:p>
            <a:pPr>
              <a:defRPr/>
            </a:pPr>
            <a:fld id="{798D706E-3059-4AD9-9F77-6D4A9CD5C7C9}" type="slidenum">
              <a:rPr lang="en-US" altLang="zh-CN"/>
              <a:pPr>
                <a:defRPr/>
              </a:pPr>
              <a:t>‹#›</a:t>
            </a:fld>
            <a:endParaRPr lang="en-US" altLang="zh-CN"/>
          </a:p>
        </p:txBody>
      </p:sp>
    </p:spTree>
    <p:extLst>
      <p:ext uri="{BB962C8B-B14F-4D97-AF65-F5344CB8AC3E}">
        <p14:creationId xmlns:p14="http://schemas.microsoft.com/office/powerpoint/2010/main" val="1665542619"/>
      </p:ext>
    </p:extLst>
  </p:cSld>
  <p:clrMapOvr>
    <a:masterClrMapping/>
  </p:clrMapOvr>
  <p:transition spd="slow">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BF53F37-E2C2-4E3A-86C6-AF5F72FE2E4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BFA4A323-50E3-4C55-A1E7-3B5FF1EC6D0F}"/>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C90CA91E-E16A-4B7A-9970-F7C469EE402D}"/>
              </a:ext>
            </a:extLst>
          </p:cNvPr>
          <p:cNvSpPr>
            <a:spLocks noGrp="1"/>
          </p:cNvSpPr>
          <p:nvPr>
            <p:ph type="sldNum" sz="quarter" idx="12"/>
          </p:nvPr>
        </p:nvSpPr>
        <p:spPr/>
        <p:txBody>
          <a:bodyPr/>
          <a:lstStyle>
            <a:lvl1pPr>
              <a:defRPr/>
            </a:lvl1pPr>
          </a:lstStyle>
          <a:p>
            <a:pPr>
              <a:defRPr/>
            </a:pPr>
            <a:fld id="{E1218220-FAFC-4F07-91AD-E5C3139C9141}" type="slidenum">
              <a:rPr lang="en-US" altLang="zh-CN"/>
              <a:pPr>
                <a:defRPr/>
              </a:pPr>
              <a:t>‹#›</a:t>
            </a:fld>
            <a:endParaRPr lang="en-US" altLang="zh-CN"/>
          </a:p>
        </p:txBody>
      </p:sp>
    </p:spTree>
    <p:extLst>
      <p:ext uri="{BB962C8B-B14F-4D97-AF65-F5344CB8AC3E}">
        <p14:creationId xmlns:p14="http://schemas.microsoft.com/office/powerpoint/2010/main" val="2812194567"/>
      </p:ext>
    </p:extLst>
  </p:cSld>
  <p:clrMapOvr>
    <a:masterClrMapping/>
  </p:clrMapOvr>
  <p:transition spd="slow">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EB270C-A6DD-43B5-9777-DF534BC9E610}"/>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741DDEFB-CBE3-4AFE-9EC1-3429B5CD5A13}"/>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B4923AB-3BE9-4FBF-843B-26248831A4A0}"/>
              </a:ext>
            </a:extLst>
          </p:cNvPr>
          <p:cNvSpPr>
            <a:spLocks noGrp="1"/>
          </p:cNvSpPr>
          <p:nvPr>
            <p:ph type="sldNum" sz="quarter" idx="12"/>
          </p:nvPr>
        </p:nvSpPr>
        <p:spPr/>
        <p:txBody>
          <a:bodyPr/>
          <a:lstStyle>
            <a:lvl1pPr>
              <a:defRPr/>
            </a:lvl1pPr>
          </a:lstStyle>
          <a:p>
            <a:pPr>
              <a:defRPr/>
            </a:pPr>
            <a:fld id="{661D82EE-EA71-4BF4-B723-B9BE5C0E0AA7}" type="slidenum">
              <a:rPr lang="en-US" altLang="zh-CN"/>
              <a:pPr>
                <a:defRPr/>
              </a:pPr>
              <a:t>‹#›</a:t>
            </a:fld>
            <a:endParaRPr lang="en-US" altLang="zh-CN"/>
          </a:p>
        </p:txBody>
      </p:sp>
    </p:spTree>
    <p:extLst>
      <p:ext uri="{BB962C8B-B14F-4D97-AF65-F5344CB8AC3E}">
        <p14:creationId xmlns:p14="http://schemas.microsoft.com/office/powerpoint/2010/main" val="4289445440"/>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0441CFA-0EC0-468D-8FE4-4765949169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F6B775D-C02C-466D-8F4B-4220D73ABF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C6E06B2-1BD8-47B4-B97B-B7790A682234}"/>
              </a:ext>
            </a:extLst>
          </p:cNvPr>
          <p:cNvSpPr>
            <a:spLocks noGrp="1" noChangeArrowheads="1"/>
          </p:cNvSpPr>
          <p:nvPr>
            <p:ph type="sldNum" sz="quarter" idx="12"/>
          </p:nvPr>
        </p:nvSpPr>
        <p:spPr>
          <a:ln/>
        </p:spPr>
        <p:txBody>
          <a:bodyPr/>
          <a:lstStyle>
            <a:lvl1pPr>
              <a:defRPr/>
            </a:lvl1pPr>
          </a:lstStyle>
          <a:p>
            <a:pPr>
              <a:defRPr/>
            </a:pPr>
            <a:fld id="{A38FA40C-171A-4640-8CCC-9E1517DF465B}" type="slidenum">
              <a:rPr lang="en-US" altLang="zh-CN"/>
              <a:pPr>
                <a:defRPr/>
              </a:pPr>
              <a:t>‹#›</a:t>
            </a:fld>
            <a:endParaRPr lang="en-US" altLang="zh-CN"/>
          </a:p>
        </p:txBody>
      </p:sp>
    </p:spTree>
    <p:extLst>
      <p:ext uri="{BB962C8B-B14F-4D97-AF65-F5344CB8AC3E}">
        <p14:creationId xmlns:p14="http://schemas.microsoft.com/office/powerpoint/2010/main" val="1807256641"/>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9E91BAD-4C39-4820-BA33-64384C691A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145F895-2C5F-4F9D-99FC-023A0DAF89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169982E-F6C1-440A-9870-DA6222EE3C67}"/>
              </a:ext>
            </a:extLst>
          </p:cNvPr>
          <p:cNvSpPr>
            <a:spLocks noGrp="1" noChangeArrowheads="1"/>
          </p:cNvSpPr>
          <p:nvPr>
            <p:ph type="sldNum" sz="quarter" idx="12"/>
          </p:nvPr>
        </p:nvSpPr>
        <p:spPr>
          <a:ln/>
        </p:spPr>
        <p:txBody>
          <a:bodyPr/>
          <a:lstStyle>
            <a:lvl1pPr>
              <a:defRPr/>
            </a:lvl1pPr>
          </a:lstStyle>
          <a:p>
            <a:pPr>
              <a:defRPr/>
            </a:pPr>
            <a:fld id="{7AAF25B6-89AC-4303-ABD0-8DF2AF95EF9C}" type="slidenum">
              <a:rPr lang="en-US" altLang="zh-CN"/>
              <a:pPr>
                <a:defRPr/>
              </a:pPr>
              <a:t>‹#›</a:t>
            </a:fld>
            <a:endParaRPr lang="en-US" altLang="zh-CN"/>
          </a:p>
        </p:txBody>
      </p:sp>
    </p:spTree>
    <p:extLst>
      <p:ext uri="{BB962C8B-B14F-4D97-AF65-F5344CB8AC3E}">
        <p14:creationId xmlns:p14="http://schemas.microsoft.com/office/powerpoint/2010/main" val="3896755083"/>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F9AB304-744A-4881-BE2A-3370C2CF2D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B98AD9FD-FB09-4BCC-A924-BD1A21DAA2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E00E714-03C9-41B4-BA8B-3940A6B6AEBE}"/>
              </a:ext>
            </a:extLst>
          </p:cNvPr>
          <p:cNvSpPr>
            <a:spLocks noGrp="1" noChangeArrowheads="1"/>
          </p:cNvSpPr>
          <p:nvPr>
            <p:ph type="sldNum" sz="quarter" idx="12"/>
          </p:nvPr>
        </p:nvSpPr>
        <p:spPr>
          <a:ln/>
        </p:spPr>
        <p:txBody>
          <a:bodyPr/>
          <a:lstStyle>
            <a:lvl1pPr>
              <a:defRPr/>
            </a:lvl1pPr>
          </a:lstStyle>
          <a:p>
            <a:pPr>
              <a:defRPr/>
            </a:pPr>
            <a:fld id="{CC783AA0-BA26-4AD9-9336-15BBEC0037C4}" type="slidenum">
              <a:rPr lang="en-US" altLang="zh-CN"/>
              <a:pPr>
                <a:defRPr/>
              </a:pPr>
              <a:t>‹#›</a:t>
            </a:fld>
            <a:endParaRPr lang="en-US" altLang="zh-CN"/>
          </a:p>
        </p:txBody>
      </p:sp>
    </p:spTree>
    <p:extLst>
      <p:ext uri="{BB962C8B-B14F-4D97-AF65-F5344CB8AC3E}">
        <p14:creationId xmlns:p14="http://schemas.microsoft.com/office/powerpoint/2010/main" val="961681989"/>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AD9D027-0AB8-455B-B872-0823FE96C6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CEBACDD-F392-48CF-925F-FBF7BC5BB9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2DB9E23-51D6-40B2-B564-0E9CA3673019}"/>
              </a:ext>
            </a:extLst>
          </p:cNvPr>
          <p:cNvSpPr>
            <a:spLocks noGrp="1" noChangeArrowheads="1"/>
          </p:cNvSpPr>
          <p:nvPr>
            <p:ph type="sldNum" sz="quarter" idx="12"/>
          </p:nvPr>
        </p:nvSpPr>
        <p:spPr>
          <a:ln/>
        </p:spPr>
        <p:txBody>
          <a:bodyPr/>
          <a:lstStyle>
            <a:lvl1pPr>
              <a:defRPr/>
            </a:lvl1pPr>
          </a:lstStyle>
          <a:p>
            <a:pPr>
              <a:defRPr/>
            </a:pPr>
            <a:fld id="{7D8A7549-089B-4F7C-BC6F-794AA9903C0B}" type="slidenum">
              <a:rPr lang="en-US" altLang="zh-CN"/>
              <a:pPr>
                <a:defRPr/>
              </a:pPr>
              <a:t>‹#›</a:t>
            </a:fld>
            <a:endParaRPr lang="en-US" altLang="zh-CN"/>
          </a:p>
        </p:txBody>
      </p:sp>
    </p:spTree>
    <p:extLst>
      <p:ext uri="{BB962C8B-B14F-4D97-AF65-F5344CB8AC3E}">
        <p14:creationId xmlns:p14="http://schemas.microsoft.com/office/powerpoint/2010/main" val="1066892458"/>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0497C8C-44F8-4D15-8BCC-0E1A91D701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A2EDCC7-14EF-4290-99FA-D0B052B78EF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7A21FE2-8CDA-4494-8892-B7D15E4037F0}"/>
              </a:ext>
            </a:extLst>
          </p:cNvPr>
          <p:cNvSpPr>
            <a:spLocks noGrp="1" noChangeArrowheads="1"/>
          </p:cNvSpPr>
          <p:nvPr>
            <p:ph type="sldNum" sz="quarter" idx="12"/>
          </p:nvPr>
        </p:nvSpPr>
        <p:spPr>
          <a:ln/>
        </p:spPr>
        <p:txBody>
          <a:bodyPr/>
          <a:lstStyle>
            <a:lvl1pPr>
              <a:defRPr/>
            </a:lvl1pPr>
          </a:lstStyle>
          <a:p>
            <a:pPr>
              <a:defRPr/>
            </a:pPr>
            <a:fld id="{B959DC41-F082-4721-8751-370DFAA4E992}" type="slidenum">
              <a:rPr lang="en-US" altLang="zh-CN"/>
              <a:pPr>
                <a:defRPr/>
              </a:pPr>
              <a:t>‹#›</a:t>
            </a:fld>
            <a:endParaRPr lang="en-US" altLang="zh-CN"/>
          </a:p>
        </p:txBody>
      </p:sp>
    </p:spTree>
    <p:extLst>
      <p:ext uri="{BB962C8B-B14F-4D97-AF65-F5344CB8AC3E}">
        <p14:creationId xmlns:p14="http://schemas.microsoft.com/office/powerpoint/2010/main" val="2616846165"/>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15FBE6F-11EF-4608-A834-620B167101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60B7726-C4B5-46C5-BF45-ED3B70A411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2AB0E58-0B98-4533-8C79-71676225C550}"/>
              </a:ext>
            </a:extLst>
          </p:cNvPr>
          <p:cNvSpPr>
            <a:spLocks noGrp="1" noChangeArrowheads="1"/>
          </p:cNvSpPr>
          <p:nvPr>
            <p:ph type="sldNum" sz="quarter" idx="12"/>
          </p:nvPr>
        </p:nvSpPr>
        <p:spPr>
          <a:ln/>
        </p:spPr>
        <p:txBody>
          <a:bodyPr/>
          <a:lstStyle>
            <a:lvl1pPr>
              <a:defRPr/>
            </a:lvl1pPr>
          </a:lstStyle>
          <a:p>
            <a:pPr>
              <a:defRPr/>
            </a:pPr>
            <a:fld id="{AFF661DB-3468-4315-A5DE-15FAB8A80204}" type="slidenum">
              <a:rPr lang="en-US" altLang="zh-CN"/>
              <a:pPr>
                <a:defRPr/>
              </a:pPr>
              <a:t>‹#›</a:t>
            </a:fld>
            <a:endParaRPr lang="en-US" altLang="zh-CN"/>
          </a:p>
        </p:txBody>
      </p:sp>
    </p:spTree>
    <p:extLst>
      <p:ext uri="{BB962C8B-B14F-4D97-AF65-F5344CB8AC3E}">
        <p14:creationId xmlns:p14="http://schemas.microsoft.com/office/powerpoint/2010/main" val="2578215863"/>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08DB90C-74F3-447D-ABE5-BA3F8A32A8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A0B61EA-358A-43EB-A153-C48CD5B6A9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96F262D-23C0-48CE-B43E-60C8A2B7BCCD}"/>
              </a:ext>
            </a:extLst>
          </p:cNvPr>
          <p:cNvSpPr>
            <a:spLocks noGrp="1" noChangeArrowheads="1"/>
          </p:cNvSpPr>
          <p:nvPr>
            <p:ph type="sldNum" sz="quarter" idx="12"/>
          </p:nvPr>
        </p:nvSpPr>
        <p:spPr>
          <a:ln/>
        </p:spPr>
        <p:txBody>
          <a:bodyPr/>
          <a:lstStyle>
            <a:lvl1pPr>
              <a:defRPr/>
            </a:lvl1pPr>
          </a:lstStyle>
          <a:p>
            <a:pPr>
              <a:defRPr/>
            </a:pPr>
            <a:fld id="{01F68BF7-E4CF-47EE-A99C-F3A609693335}" type="slidenum">
              <a:rPr lang="en-US" altLang="zh-CN"/>
              <a:pPr>
                <a:defRPr/>
              </a:pPr>
              <a:t>‹#›</a:t>
            </a:fld>
            <a:endParaRPr lang="en-US" altLang="zh-CN"/>
          </a:p>
        </p:txBody>
      </p:sp>
    </p:spTree>
    <p:extLst>
      <p:ext uri="{BB962C8B-B14F-4D97-AF65-F5344CB8AC3E}">
        <p14:creationId xmlns:p14="http://schemas.microsoft.com/office/powerpoint/2010/main" val="1237795446"/>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9F2A892-C2D7-496B-9361-E309A59B9F7F}"/>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93D082E-61EF-4A91-83C1-817B6512A5E3}"/>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25828" name="Rectangle 4">
            <a:extLst>
              <a:ext uri="{FF2B5EF4-FFF2-40B4-BE49-F238E27FC236}">
                <a16:creationId xmlns:a16="http://schemas.microsoft.com/office/drawing/2014/main" id="{322315D7-A290-4DA3-9441-3EE70013F703}"/>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latin typeface="Arial" charset="0"/>
              </a:defRPr>
            </a:lvl1pPr>
          </a:lstStyle>
          <a:p>
            <a:pPr>
              <a:defRPr/>
            </a:pPr>
            <a:endParaRPr lang="en-US" altLang="zh-CN"/>
          </a:p>
        </p:txBody>
      </p:sp>
      <p:sp>
        <p:nvSpPr>
          <p:cNvPr id="2125829" name="Rectangle 5">
            <a:extLst>
              <a:ext uri="{FF2B5EF4-FFF2-40B4-BE49-F238E27FC236}">
                <a16:creationId xmlns:a16="http://schemas.microsoft.com/office/drawing/2014/main" id="{1B897E02-566B-494B-80E8-5D024695E68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defRPr>
            </a:lvl1pPr>
          </a:lstStyle>
          <a:p>
            <a:pPr>
              <a:defRPr/>
            </a:pPr>
            <a:endParaRPr lang="en-US" altLang="zh-CN"/>
          </a:p>
        </p:txBody>
      </p:sp>
      <p:sp>
        <p:nvSpPr>
          <p:cNvPr id="2125830" name="Rectangle 6">
            <a:extLst>
              <a:ext uri="{FF2B5EF4-FFF2-40B4-BE49-F238E27FC236}">
                <a16:creationId xmlns:a16="http://schemas.microsoft.com/office/drawing/2014/main" id="{B1E52C66-555B-465E-8185-257C38F279B1}"/>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F413029C-6A02-4918-A2B4-328A2984254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04"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 id="2147484190" r:id="rId12"/>
    <p:sldLayoutId id="2147484191" r:id="rId13"/>
    <p:sldLayoutId id="2147484192" r:id="rId14"/>
  </p:sldLayoutIdLst>
  <p:transition spd="slow">
    <p:pull dir="ru"/>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E153121B-F144-4404-9AFB-61F4B5C319A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97878E7C-6026-4831-9E3F-E9F6BF60FB8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B50EC1-8F4A-490A-8461-73066AF39B6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B0B3EFE0-1725-4F99-A81E-94A6445FA28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4AD3C025-AD7A-44C6-97D4-9370D1DB598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829DC58-3A81-4216-9E19-EEBD4C3EB9B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Lst>
  <p:transition spd="slow">
    <p:pull dir="ru"/>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1276AE2-476C-47D2-A448-4531B19DC336}"/>
              </a:ext>
            </a:extLst>
          </p:cNvPr>
          <p:cNvSpPr>
            <a:spLocks noGrp="1" noRot="1" noChangeArrowheads="1"/>
          </p:cNvSpPr>
          <p:nvPr>
            <p:ph type="title"/>
          </p:nvPr>
        </p:nvSpPr>
        <p:spPr/>
        <p:txBody>
          <a:bodyPr/>
          <a:lstStyle/>
          <a:p>
            <a:pPr eaLnBrk="1" hangingPunct="1">
              <a:defRPr/>
            </a:pPr>
            <a:r>
              <a:rPr lang="zh-CN" altLang="en-US" b="1" dirty="0">
                <a:solidFill>
                  <a:schemeClr val="accent2">
                    <a:lumMod val="75000"/>
                  </a:schemeClr>
                </a:solidFill>
                <a:latin typeface="楷体" pitchFamily="49" charset="-122"/>
                <a:ea typeface="楷体" pitchFamily="49" charset="-122"/>
              </a:rPr>
              <a:t>第七章垄断竞争</a:t>
            </a:r>
          </a:p>
        </p:txBody>
      </p:sp>
      <p:sp>
        <p:nvSpPr>
          <p:cNvPr id="6147" name="Rectangle 3">
            <a:extLst>
              <a:ext uri="{FF2B5EF4-FFF2-40B4-BE49-F238E27FC236}">
                <a16:creationId xmlns:a16="http://schemas.microsoft.com/office/drawing/2014/main" id="{73BFC55D-BBDB-45AD-8AC5-49B477DCB6C5}"/>
              </a:ext>
            </a:extLst>
          </p:cNvPr>
          <p:cNvSpPr>
            <a:spLocks noGrp="1" noRot="1" noChangeArrowheads="1"/>
          </p:cNvSpPr>
          <p:nvPr>
            <p:ph type="body" idx="1"/>
          </p:nvPr>
        </p:nvSpPr>
        <p:spPr/>
        <p:txBody>
          <a:bodyPr/>
          <a:lstStyle/>
          <a:p>
            <a:pPr eaLnBrk="1" hangingPunct="1">
              <a:buFont typeface="Wingdings" panose="05000000000000000000" pitchFamily="2" charset="2"/>
              <a:buNone/>
              <a:defRPr/>
            </a:pPr>
            <a:r>
              <a:rPr lang="zh-CN" altLang="en-US" sz="4000" b="1" dirty="0">
                <a:solidFill>
                  <a:schemeClr val="accent2">
                    <a:lumMod val="75000"/>
                  </a:schemeClr>
                </a:solidFill>
                <a:latin typeface="楷体" pitchFamily="49" charset="-122"/>
                <a:ea typeface="楷体" pitchFamily="49" charset="-122"/>
              </a:rPr>
              <a:t>现象</a:t>
            </a:r>
            <a:r>
              <a:rPr lang="zh-CN" altLang="en-US" b="1" dirty="0">
                <a:solidFill>
                  <a:schemeClr val="accent2">
                    <a:lumMod val="75000"/>
                  </a:schemeClr>
                </a:solidFill>
                <a:latin typeface="楷体" pitchFamily="49" charset="-122"/>
                <a:ea typeface="楷体" pitchFamily="49" charset="-122"/>
              </a:rPr>
              <a:t>：走进超市购买洗发水，你会发现有许多品牌，同一厂家也有不同的品牌。如潘婷、飘柔、海飞丝、力士、夏士莲、拉芳、花王、首乌、奥妮皂角。这些产品大体相同，又有些许区别。这类市场中存在许多企业并能较自由地进入。这类产品市场介于完全竞争和完全垄断市场之间，比较接近完全竞争市场，我们称之为垄断竞争市场。</a:t>
            </a:r>
          </a:p>
        </p:txBody>
      </p:sp>
      <p:sp>
        <p:nvSpPr>
          <p:cNvPr id="5124" name="灯片编号占位符 3">
            <a:extLst>
              <a:ext uri="{FF2B5EF4-FFF2-40B4-BE49-F238E27FC236}">
                <a16:creationId xmlns:a16="http://schemas.microsoft.com/office/drawing/2014/main" id="{EB39E732-4AED-444B-9192-2D9A69F194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6C69C60-F95E-41CB-B5ED-D76D192E75D4}" type="slidenum">
              <a:rPr lang="en-US" altLang="zh-CN" sz="1400" smtClean="0"/>
              <a:pPr>
                <a:spcBef>
                  <a:spcPct val="0"/>
                </a:spcBef>
                <a:buClrTx/>
                <a:buSzTx/>
                <a:buFontTx/>
                <a:buNone/>
              </a:pPr>
              <a:t>1</a:t>
            </a:fld>
            <a:endParaRPr lang="en-US" altLang="zh-CN" sz="1400"/>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1E1C96FA-D7F1-457A-9D2F-5A7D5AD055A2}"/>
              </a:ext>
            </a:extLst>
          </p:cNvPr>
          <p:cNvSpPr>
            <a:spLocks noChangeArrowheads="1"/>
          </p:cNvSpPr>
          <p:nvPr/>
        </p:nvSpPr>
        <p:spPr bwMode="auto">
          <a:xfrm>
            <a:off x="2357438" y="3143250"/>
            <a:ext cx="1897062" cy="323850"/>
          </a:xfrm>
          <a:prstGeom prst="rect">
            <a:avLst/>
          </a:prstGeom>
          <a:solidFill>
            <a:srgbClr val="00CC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4339" name="Rectangle 2">
            <a:extLst>
              <a:ext uri="{FF2B5EF4-FFF2-40B4-BE49-F238E27FC236}">
                <a16:creationId xmlns:a16="http://schemas.microsoft.com/office/drawing/2014/main" id="{67A39C30-77C2-47D4-8E72-3D090B5D43F0}"/>
              </a:ext>
            </a:extLst>
          </p:cNvPr>
          <p:cNvSpPr>
            <a:spLocks noGrp="1" noRot="1" noChangeArrowheads="1"/>
          </p:cNvSpPr>
          <p:nvPr>
            <p:ph type="title"/>
          </p:nvPr>
        </p:nvSpPr>
        <p:spPr>
          <a:xfrm>
            <a:off x="2411413" y="549275"/>
            <a:ext cx="3527425" cy="587375"/>
          </a:xfrm>
        </p:spPr>
        <p:txBody>
          <a:bodyPr/>
          <a:lstStyle/>
          <a:p>
            <a:pPr eaLnBrk="1" hangingPunct="1"/>
            <a:r>
              <a:rPr kumimoji="1" lang="zh-CN" altLang="en-US" sz="4000" b="1">
                <a:solidFill>
                  <a:srgbClr val="3333FF"/>
                </a:solidFill>
                <a:latin typeface="楷体" panose="02010609060101010101" pitchFamily="49" charset="-122"/>
                <a:ea typeface="楷体" panose="02010609060101010101" pitchFamily="49" charset="-122"/>
              </a:rPr>
              <a:t>短期均衡</a:t>
            </a:r>
          </a:p>
        </p:txBody>
      </p:sp>
      <p:sp>
        <p:nvSpPr>
          <p:cNvPr id="2" name="Rectangle 3">
            <a:extLst>
              <a:ext uri="{FF2B5EF4-FFF2-40B4-BE49-F238E27FC236}">
                <a16:creationId xmlns:a16="http://schemas.microsoft.com/office/drawing/2014/main" id="{133696AF-826A-4657-BFC9-3AC7E4B1CEB0}"/>
              </a:ext>
            </a:extLst>
          </p:cNvPr>
          <p:cNvSpPr>
            <a:spLocks noGrp="1" noRot="1" noChangeArrowheads="1"/>
          </p:cNvSpPr>
          <p:nvPr>
            <p:ph type="body" idx="1"/>
          </p:nvPr>
        </p:nvSpPr>
        <p:spPr>
          <a:xfrm>
            <a:off x="3000375" y="5786438"/>
            <a:ext cx="2735263" cy="530225"/>
          </a:xfrm>
        </p:spPr>
        <p:txBody>
          <a:bodyPr/>
          <a:lstStyle/>
          <a:p>
            <a:pPr eaLnBrk="1" hangingPunct="1">
              <a:lnSpc>
                <a:spcPct val="90000"/>
              </a:lnSpc>
              <a:buFont typeface="Wingdings" panose="05000000000000000000" pitchFamily="2" charset="2"/>
              <a:buNone/>
            </a:pPr>
            <a:r>
              <a:rPr kumimoji="1" lang="en-US" altLang="zh-CN" b="1">
                <a:solidFill>
                  <a:srgbClr val="FF0000"/>
                </a:solidFill>
                <a:latin typeface="楷体" panose="02010609060101010101" pitchFamily="49" charset="-122"/>
                <a:ea typeface="楷体" panose="02010609060101010101" pitchFamily="49" charset="-122"/>
              </a:rPr>
              <a:t>MR=MC;P&lt;SAC</a:t>
            </a:r>
            <a:endParaRPr kumimoji="1" lang="zh-CN" altLang="en-US" b="1">
              <a:solidFill>
                <a:srgbClr val="FF0000"/>
              </a:solidFill>
              <a:latin typeface="楷体" panose="02010609060101010101" pitchFamily="49" charset="-122"/>
              <a:ea typeface="楷体" panose="02010609060101010101" pitchFamily="49" charset="-122"/>
            </a:endParaRPr>
          </a:p>
        </p:txBody>
      </p:sp>
      <p:sp>
        <p:nvSpPr>
          <p:cNvPr id="14341" name="Line 4">
            <a:extLst>
              <a:ext uri="{FF2B5EF4-FFF2-40B4-BE49-F238E27FC236}">
                <a16:creationId xmlns:a16="http://schemas.microsoft.com/office/drawing/2014/main" id="{B987FB26-1EB7-4DC6-B6DD-C20699B82720}"/>
              </a:ext>
            </a:extLst>
          </p:cNvPr>
          <p:cNvSpPr>
            <a:spLocks noChangeShapeType="1"/>
          </p:cNvSpPr>
          <p:nvPr/>
        </p:nvSpPr>
        <p:spPr bwMode="auto">
          <a:xfrm>
            <a:off x="2339975" y="5289550"/>
            <a:ext cx="44640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4342" name="Line 5">
            <a:extLst>
              <a:ext uri="{FF2B5EF4-FFF2-40B4-BE49-F238E27FC236}">
                <a16:creationId xmlns:a16="http://schemas.microsoft.com/office/drawing/2014/main" id="{515CD58E-DB5B-4E63-98C9-884F4373355A}"/>
              </a:ext>
            </a:extLst>
          </p:cNvPr>
          <p:cNvSpPr>
            <a:spLocks noChangeShapeType="1"/>
          </p:cNvSpPr>
          <p:nvPr/>
        </p:nvSpPr>
        <p:spPr bwMode="auto">
          <a:xfrm flipV="1">
            <a:off x="2339975" y="2103438"/>
            <a:ext cx="0" cy="3190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4343" name="Line 6">
            <a:extLst>
              <a:ext uri="{FF2B5EF4-FFF2-40B4-BE49-F238E27FC236}">
                <a16:creationId xmlns:a16="http://schemas.microsoft.com/office/drawing/2014/main" id="{C0B9C2A6-3964-4B1E-9DE7-38495BAD266F}"/>
              </a:ext>
            </a:extLst>
          </p:cNvPr>
          <p:cNvSpPr>
            <a:spLocks noChangeShapeType="1"/>
          </p:cNvSpPr>
          <p:nvPr/>
        </p:nvSpPr>
        <p:spPr bwMode="auto">
          <a:xfrm>
            <a:off x="2339975" y="2833688"/>
            <a:ext cx="2592388" cy="19272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4344" name="Line 7">
            <a:extLst>
              <a:ext uri="{FF2B5EF4-FFF2-40B4-BE49-F238E27FC236}">
                <a16:creationId xmlns:a16="http://schemas.microsoft.com/office/drawing/2014/main" id="{F1EBBB27-C57D-4C52-89EF-11B1C934AD89}"/>
              </a:ext>
            </a:extLst>
          </p:cNvPr>
          <p:cNvSpPr>
            <a:spLocks noChangeShapeType="1"/>
          </p:cNvSpPr>
          <p:nvPr/>
        </p:nvSpPr>
        <p:spPr bwMode="auto">
          <a:xfrm>
            <a:off x="2339975" y="2833688"/>
            <a:ext cx="3673475" cy="12620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4345" name="Arc 8">
            <a:extLst>
              <a:ext uri="{FF2B5EF4-FFF2-40B4-BE49-F238E27FC236}">
                <a16:creationId xmlns:a16="http://schemas.microsoft.com/office/drawing/2014/main" id="{DBC2284E-760E-4179-9093-416A477FF262}"/>
              </a:ext>
            </a:extLst>
          </p:cNvPr>
          <p:cNvSpPr>
            <a:spLocks/>
          </p:cNvSpPr>
          <p:nvPr/>
        </p:nvSpPr>
        <p:spPr bwMode="auto">
          <a:xfrm flipV="1">
            <a:off x="3276600" y="1700213"/>
            <a:ext cx="2492375" cy="2747962"/>
          </a:xfrm>
          <a:custGeom>
            <a:avLst/>
            <a:gdLst>
              <a:gd name="T0" fmla="*/ 0 w 22829"/>
              <a:gd name="T1" fmla="*/ 2147483646 h 21600"/>
              <a:gd name="T2" fmla="*/ 2147483646 w 22829"/>
              <a:gd name="T3" fmla="*/ 2147483646 h 21600"/>
              <a:gd name="T4" fmla="*/ 2147483646 w 22829"/>
              <a:gd name="T5" fmla="*/ 2147483646 h 21600"/>
              <a:gd name="T6" fmla="*/ 0 60000 65536"/>
              <a:gd name="T7" fmla="*/ 0 60000 65536"/>
              <a:gd name="T8" fmla="*/ 0 60000 65536"/>
              <a:gd name="T9" fmla="*/ 0 w 22829"/>
              <a:gd name="T10" fmla="*/ 0 h 21600"/>
              <a:gd name="T11" fmla="*/ 22829 w 22829"/>
              <a:gd name="T12" fmla="*/ 21600 h 21600"/>
            </a:gdLst>
            <a:ahLst/>
            <a:cxnLst>
              <a:cxn ang="T6">
                <a:pos x="T0" y="T1"/>
              </a:cxn>
              <a:cxn ang="T7">
                <a:pos x="T2" y="T3"/>
              </a:cxn>
              <a:cxn ang="T8">
                <a:pos x="T4" y="T5"/>
              </a:cxn>
            </a:cxnLst>
            <a:rect l="T9" t="T10" r="T11" b="T12"/>
            <a:pathLst>
              <a:path w="22829" h="21600" fill="none" extrusionOk="0">
                <a:moveTo>
                  <a:pt x="-1" y="91"/>
                </a:moveTo>
                <a:cubicBezTo>
                  <a:pt x="660" y="30"/>
                  <a:pt x="1324" y="-1"/>
                  <a:pt x="1988" y="0"/>
                </a:cubicBezTo>
                <a:cubicBezTo>
                  <a:pt x="11731" y="0"/>
                  <a:pt x="20267" y="6522"/>
                  <a:pt x="22828" y="15923"/>
                </a:cubicBezTo>
              </a:path>
              <a:path w="22829" h="21600" stroke="0" extrusionOk="0">
                <a:moveTo>
                  <a:pt x="-1" y="91"/>
                </a:moveTo>
                <a:cubicBezTo>
                  <a:pt x="660" y="30"/>
                  <a:pt x="1324" y="-1"/>
                  <a:pt x="1988" y="0"/>
                </a:cubicBezTo>
                <a:cubicBezTo>
                  <a:pt x="11731" y="0"/>
                  <a:pt x="20267" y="6522"/>
                  <a:pt x="22828" y="15923"/>
                </a:cubicBezTo>
                <a:lnTo>
                  <a:pt x="1988" y="21600"/>
                </a:lnTo>
                <a:lnTo>
                  <a:pt x="-1" y="91"/>
                </a:lnTo>
                <a:close/>
              </a:path>
            </a:pathLst>
          </a:cu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rot="10800000" anchor="ctr">
            <a:spAutoFit/>
          </a:bodyPr>
          <a:lstStyle/>
          <a:p>
            <a:endParaRPr lang="zh-CN" altLang="en-US"/>
          </a:p>
        </p:txBody>
      </p:sp>
      <p:sp>
        <p:nvSpPr>
          <p:cNvPr id="16393" name="Arc 9">
            <a:extLst>
              <a:ext uri="{FF2B5EF4-FFF2-40B4-BE49-F238E27FC236}">
                <a16:creationId xmlns:a16="http://schemas.microsoft.com/office/drawing/2014/main" id="{4E4C1804-C34D-4205-B000-90C3178A2BF3}"/>
              </a:ext>
            </a:extLst>
          </p:cNvPr>
          <p:cNvSpPr>
            <a:spLocks/>
          </p:cNvSpPr>
          <p:nvPr/>
        </p:nvSpPr>
        <p:spPr bwMode="auto">
          <a:xfrm rot="10800000">
            <a:off x="3851275" y="1966913"/>
            <a:ext cx="2879725" cy="1446212"/>
          </a:xfrm>
          <a:custGeom>
            <a:avLst/>
            <a:gdLst>
              <a:gd name="T0" fmla="*/ 0 w 39583"/>
              <a:gd name="T1" fmla="*/ 2147483647 h 21600"/>
              <a:gd name="T2" fmla="*/ 2147483647 w 39583"/>
              <a:gd name="T3" fmla="*/ 2147483647 h 21600"/>
              <a:gd name="T4" fmla="*/ 2147483647 w 39583"/>
              <a:gd name="T5" fmla="*/ 2147483647 h 21600"/>
              <a:gd name="T6" fmla="*/ 0 60000 65536"/>
              <a:gd name="T7" fmla="*/ 0 60000 65536"/>
              <a:gd name="T8" fmla="*/ 0 60000 65536"/>
              <a:gd name="T9" fmla="*/ 0 w 39583"/>
              <a:gd name="T10" fmla="*/ 0 h 21600"/>
              <a:gd name="T11" fmla="*/ 39583 w 39583"/>
              <a:gd name="T12" fmla="*/ 21600 h 21600"/>
            </a:gdLst>
            <a:ahLst/>
            <a:cxnLst>
              <a:cxn ang="T6">
                <a:pos x="T0" y="T1"/>
              </a:cxn>
              <a:cxn ang="T7">
                <a:pos x="T2" y="T3"/>
              </a:cxn>
              <a:cxn ang="T8">
                <a:pos x="T4" y="T5"/>
              </a:cxn>
            </a:cxnLst>
            <a:rect l="T9" t="T10" r="T11" b="T12"/>
            <a:pathLst>
              <a:path w="39583" h="21600" fill="none" extrusionOk="0">
                <a:moveTo>
                  <a:pt x="-1" y="12956"/>
                </a:moveTo>
                <a:cubicBezTo>
                  <a:pt x="3435" y="5086"/>
                  <a:pt x="11207" y="-1"/>
                  <a:pt x="19795" y="0"/>
                </a:cubicBezTo>
                <a:cubicBezTo>
                  <a:pt x="28375" y="0"/>
                  <a:pt x="36142" y="5079"/>
                  <a:pt x="39582" y="12940"/>
                </a:cubicBezTo>
              </a:path>
              <a:path w="39583" h="21600" stroke="0" extrusionOk="0">
                <a:moveTo>
                  <a:pt x="-1" y="12956"/>
                </a:moveTo>
                <a:cubicBezTo>
                  <a:pt x="3435" y="5086"/>
                  <a:pt x="11207" y="-1"/>
                  <a:pt x="19795" y="0"/>
                </a:cubicBezTo>
                <a:cubicBezTo>
                  <a:pt x="28375" y="0"/>
                  <a:pt x="36142" y="5079"/>
                  <a:pt x="39582" y="12940"/>
                </a:cubicBezTo>
                <a:lnTo>
                  <a:pt x="19795" y="21600"/>
                </a:lnTo>
                <a:close/>
              </a:path>
            </a:pathLst>
          </a:custGeom>
          <a:noFill/>
          <a:ln w="38100">
            <a:solidFill>
              <a:schemeClr val="tx2">
                <a:lumMod val="50000"/>
              </a:schemeClr>
            </a:solidFill>
            <a:round/>
            <a:headEnd/>
            <a:tailEnd/>
          </a:ln>
        </p:spPr>
        <p:txBody>
          <a:bodyPr rot="10800000" anchor="ctr">
            <a:spAutoFit/>
          </a:bodyPr>
          <a:lstStyle/>
          <a:p>
            <a:pPr algn="ctr" eaLnBrk="1" hangingPunct="1">
              <a:defRPr/>
            </a:pPr>
            <a:endParaRPr lang="zh-CN" altLang="en-US">
              <a:latin typeface="Arial" charset="0"/>
            </a:endParaRPr>
          </a:p>
        </p:txBody>
      </p:sp>
      <p:sp>
        <p:nvSpPr>
          <p:cNvPr id="14347" name="Text Box 10">
            <a:extLst>
              <a:ext uri="{FF2B5EF4-FFF2-40B4-BE49-F238E27FC236}">
                <a16:creationId xmlns:a16="http://schemas.microsoft.com/office/drawing/2014/main" id="{F63B31A8-23D4-4E16-A80A-2DC82655DB06}"/>
              </a:ext>
            </a:extLst>
          </p:cNvPr>
          <p:cNvSpPr txBox="1">
            <a:spLocks noChangeArrowheads="1"/>
          </p:cNvSpPr>
          <p:nvPr/>
        </p:nvSpPr>
        <p:spPr bwMode="auto">
          <a:xfrm>
            <a:off x="1285875" y="1901825"/>
            <a:ext cx="982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P;C</a:t>
            </a:r>
          </a:p>
        </p:txBody>
      </p:sp>
      <p:sp>
        <p:nvSpPr>
          <p:cNvPr id="14348" name="Text Box 11">
            <a:extLst>
              <a:ext uri="{FF2B5EF4-FFF2-40B4-BE49-F238E27FC236}">
                <a16:creationId xmlns:a16="http://schemas.microsoft.com/office/drawing/2014/main" id="{E06047B1-44E6-4BFF-ABFF-80A4C881EE69}"/>
              </a:ext>
            </a:extLst>
          </p:cNvPr>
          <p:cNvSpPr txBox="1">
            <a:spLocks noChangeArrowheads="1"/>
          </p:cNvSpPr>
          <p:nvPr/>
        </p:nvSpPr>
        <p:spPr bwMode="auto">
          <a:xfrm>
            <a:off x="6732588" y="5159375"/>
            <a:ext cx="79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Q</a:t>
            </a:r>
          </a:p>
        </p:txBody>
      </p:sp>
      <p:sp>
        <p:nvSpPr>
          <p:cNvPr id="14349" name="Text Box 12">
            <a:extLst>
              <a:ext uri="{FF2B5EF4-FFF2-40B4-BE49-F238E27FC236}">
                <a16:creationId xmlns:a16="http://schemas.microsoft.com/office/drawing/2014/main" id="{9388D767-F6FC-45D5-8E99-9F62E7CCE364}"/>
              </a:ext>
            </a:extLst>
          </p:cNvPr>
          <p:cNvSpPr txBox="1">
            <a:spLocks noChangeArrowheads="1"/>
          </p:cNvSpPr>
          <p:nvPr/>
        </p:nvSpPr>
        <p:spPr bwMode="auto">
          <a:xfrm>
            <a:off x="1979613" y="5294313"/>
            <a:ext cx="6492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O</a:t>
            </a:r>
          </a:p>
        </p:txBody>
      </p:sp>
      <p:sp>
        <p:nvSpPr>
          <p:cNvPr id="14350" name="Text Box 13">
            <a:extLst>
              <a:ext uri="{FF2B5EF4-FFF2-40B4-BE49-F238E27FC236}">
                <a16:creationId xmlns:a16="http://schemas.microsoft.com/office/drawing/2014/main" id="{FA0ECA1B-DE9A-4A4E-B37A-5E3469A13F90}"/>
              </a:ext>
            </a:extLst>
          </p:cNvPr>
          <p:cNvSpPr txBox="1">
            <a:spLocks noChangeArrowheads="1"/>
          </p:cNvSpPr>
          <p:nvPr/>
        </p:nvSpPr>
        <p:spPr bwMode="auto">
          <a:xfrm>
            <a:off x="3714750" y="4000500"/>
            <a:ext cx="500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000" i="1">
                <a:solidFill>
                  <a:srgbClr val="FF0000"/>
                </a:solidFill>
                <a:latin typeface="Times New Roman" panose="02020603050405020304" pitchFamily="18" charset="0"/>
                <a:ea typeface="楷体_GB2312"/>
                <a:cs typeface="Times New Roman" panose="02020603050405020304" pitchFamily="18" charset="0"/>
              </a:rPr>
              <a:t>E</a:t>
            </a:r>
          </a:p>
        </p:txBody>
      </p:sp>
      <p:sp>
        <p:nvSpPr>
          <p:cNvPr id="14351" name="Line 14">
            <a:extLst>
              <a:ext uri="{FF2B5EF4-FFF2-40B4-BE49-F238E27FC236}">
                <a16:creationId xmlns:a16="http://schemas.microsoft.com/office/drawing/2014/main" id="{444F8F2D-362E-4E10-9E62-3B5EE41BFE29}"/>
              </a:ext>
            </a:extLst>
          </p:cNvPr>
          <p:cNvSpPr>
            <a:spLocks noChangeShapeType="1"/>
          </p:cNvSpPr>
          <p:nvPr/>
        </p:nvSpPr>
        <p:spPr bwMode="auto">
          <a:xfrm>
            <a:off x="4267200" y="3517900"/>
            <a:ext cx="17463" cy="17748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4352" name="Text Box 15">
            <a:extLst>
              <a:ext uri="{FF2B5EF4-FFF2-40B4-BE49-F238E27FC236}">
                <a16:creationId xmlns:a16="http://schemas.microsoft.com/office/drawing/2014/main" id="{24C38B34-B076-40CF-9F9C-0FBE24324296}"/>
              </a:ext>
            </a:extLst>
          </p:cNvPr>
          <p:cNvSpPr txBox="1">
            <a:spLocks noChangeArrowheads="1"/>
          </p:cNvSpPr>
          <p:nvPr/>
        </p:nvSpPr>
        <p:spPr bwMode="auto">
          <a:xfrm>
            <a:off x="3995738" y="3933825"/>
            <a:ext cx="576262"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4000">
                <a:solidFill>
                  <a:srgbClr val="FF0000"/>
                </a:solidFill>
                <a:latin typeface="Times New Roman" panose="02020603050405020304" pitchFamily="18" charset="0"/>
                <a:ea typeface="楷体_GB2312"/>
                <a:cs typeface="Times New Roman" panose="02020603050405020304" pitchFamily="18" charset="0"/>
              </a:rPr>
              <a:t>•</a:t>
            </a:r>
          </a:p>
        </p:txBody>
      </p:sp>
      <p:sp>
        <p:nvSpPr>
          <p:cNvPr id="14353" name="Line 16">
            <a:extLst>
              <a:ext uri="{FF2B5EF4-FFF2-40B4-BE49-F238E27FC236}">
                <a16:creationId xmlns:a16="http://schemas.microsoft.com/office/drawing/2014/main" id="{CFE5147B-1678-45E9-A975-7AA3C96E68DF}"/>
              </a:ext>
            </a:extLst>
          </p:cNvPr>
          <p:cNvSpPr>
            <a:spLocks noChangeShapeType="1"/>
          </p:cNvSpPr>
          <p:nvPr/>
        </p:nvSpPr>
        <p:spPr bwMode="auto">
          <a:xfrm flipH="1">
            <a:off x="2339975" y="3498850"/>
            <a:ext cx="194468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4354" name="Text Box 17">
            <a:extLst>
              <a:ext uri="{FF2B5EF4-FFF2-40B4-BE49-F238E27FC236}">
                <a16:creationId xmlns:a16="http://schemas.microsoft.com/office/drawing/2014/main" id="{91B06B35-1F13-4ECC-BD23-E270360EAD1C}"/>
              </a:ext>
            </a:extLst>
          </p:cNvPr>
          <p:cNvSpPr txBox="1">
            <a:spLocks noChangeArrowheads="1"/>
          </p:cNvSpPr>
          <p:nvPr/>
        </p:nvSpPr>
        <p:spPr bwMode="auto">
          <a:xfrm>
            <a:off x="4286250" y="3214688"/>
            <a:ext cx="357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000" i="1">
                <a:latin typeface="Times New Roman" panose="02020603050405020304" pitchFamily="18" charset="0"/>
                <a:ea typeface="楷体_GB2312"/>
                <a:cs typeface="Times New Roman" panose="02020603050405020304" pitchFamily="18" charset="0"/>
              </a:rPr>
              <a:t>F</a:t>
            </a:r>
            <a:endParaRPr kumimoji="1" lang="en-US" altLang="zh-CN" sz="2000" i="1" baseline="-25000">
              <a:latin typeface="Times New Roman" panose="02020603050405020304" pitchFamily="18" charset="0"/>
              <a:ea typeface="楷体_GB2312"/>
              <a:cs typeface="Times New Roman" panose="02020603050405020304" pitchFamily="18" charset="0"/>
            </a:endParaRPr>
          </a:p>
        </p:txBody>
      </p:sp>
      <p:sp>
        <p:nvSpPr>
          <p:cNvPr id="14355" name="Text Box 18">
            <a:extLst>
              <a:ext uri="{FF2B5EF4-FFF2-40B4-BE49-F238E27FC236}">
                <a16:creationId xmlns:a16="http://schemas.microsoft.com/office/drawing/2014/main" id="{818BBEF8-11BA-44C3-A0C4-FB01B85800B5}"/>
              </a:ext>
            </a:extLst>
          </p:cNvPr>
          <p:cNvSpPr txBox="1">
            <a:spLocks noChangeArrowheads="1"/>
          </p:cNvSpPr>
          <p:nvPr/>
        </p:nvSpPr>
        <p:spPr bwMode="auto">
          <a:xfrm>
            <a:off x="1620838" y="3232150"/>
            <a:ext cx="647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P</a:t>
            </a:r>
          </a:p>
        </p:txBody>
      </p:sp>
      <p:sp>
        <p:nvSpPr>
          <p:cNvPr id="14356" name="Text Box 19">
            <a:extLst>
              <a:ext uri="{FF2B5EF4-FFF2-40B4-BE49-F238E27FC236}">
                <a16:creationId xmlns:a16="http://schemas.microsoft.com/office/drawing/2014/main" id="{A518B355-F6D6-44CC-8AD7-9DCE35BBE0F8}"/>
              </a:ext>
            </a:extLst>
          </p:cNvPr>
          <p:cNvSpPr txBox="1">
            <a:spLocks noChangeArrowheads="1"/>
          </p:cNvSpPr>
          <p:nvPr/>
        </p:nvSpPr>
        <p:spPr bwMode="auto">
          <a:xfrm>
            <a:off x="3779838" y="5226050"/>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Q</a:t>
            </a:r>
            <a:r>
              <a:rPr kumimoji="1" lang="en-US" altLang="zh-CN" sz="2800" i="1" baseline="-25000">
                <a:latin typeface="Times New Roman" panose="02020603050405020304" pitchFamily="18" charset="0"/>
                <a:ea typeface="楷体_GB2312"/>
                <a:cs typeface="Times New Roman" panose="02020603050405020304" pitchFamily="18" charset="0"/>
              </a:rPr>
              <a:t>0</a:t>
            </a:r>
          </a:p>
        </p:txBody>
      </p:sp>
      <p:sp>
        <p:nvSpPr>
          <p:cNvPr id="14357" name="Text Box 20">
            <a:extLst>
              <a:ext uri="{FF2B5EF4-FFF2-40B4-BE49-F238E27FC236}">
                <a16:creationId xmlns:a16="http://schemas.microsoft.com/office/drawing/2014/main" id="{39E14901-155B-4608-880A-97A0F73B67D9}"/>
              </a:ext>
            </a:extLst>
          </p:cNvPr>
          <p:cNvSpPr txBox="1">
            <a:spLocks noChangeArrowheads="1"/>
          </p:cNvSpPr>
          <p:nvPr/>
        </p:nvSpPr>
        <p:spPr bwMode="auto">
          <a:xfrm>
            <a:off x="6156325" y="3897313"/>
            <a:ext cx="288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d</a:t>
            </a:r>
          </a:p>
        </p:txBody>
      </p:sp>
      <p:sp>
        <p:nvSpPr>
          <p:cNvPr id="14358" name="Text Box 21">
            <a:extLst>
              <a:ext uri="{FF2B5EF4-FFF2-40B4-BE49-F238E27FC236}">
                <a16:creationId xmlns:a16="http://schemas.microsoft.com/office/drawing/2014/main" id="{4C41F2D9-BE62-4890-9196-CC896C7716FA}"/>
              </a:ext>
            </a:extLst>
          </p:cNvPr>
          <p:cNvSpPr txBox="1">
            <a:spLocks noChangeArrowheads="1"/>
          </p:cNvSpPr>
          <p:nvPr/>
        </p:nvSpPr>
        <p:spPr bwMode="auto">
          <a:xfrm>
            <a:off x="5005388" y="4494213"/>
            <a:ext cx="863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FF0000"/>
                </a:solidFill>
                <a:latin typeface="Times New Roman" panose="02020603050405020304" pitchFamily="18" charset="0"/>
                <a:ea typeface="楷体_GB2312"/>
                <a:cs typeface="Times New Roman" panose="02020603050405020304" pitchFamily="18" charset="0"/>
              </a:rPr>
              <a:t>MR</a:t>
            </a:r>
          </a:p>
        </p:txBody>
      </p:sp>
      <p:sp>
        <p:nvSpPr>
          <p:cNvPr id="3" name="Text Box 22">
            <a:extLst>
              <a:ext uri="{FF2B5EF4-FFF2-40B4-BE49-F238E27FC236}">
                <a16:creationId xmlns:a16="http://schemas.microsoft.com/office/drawing/2014/main" id="{AB8EC6EA-C7B4-4BA3-8447-E92C9F51F5CB}"/>
              </a:ext>
            </a:extLst>
          </p:cNvPr>
          <p:cNvSpPr txBox="1">
            <a:spLocks noChangeArrowheads="1"/>
          </p:cNvSpPr>
          <p:nvPr/>
        </p:nvSpPr>
        <p:spPr bwMode="auto">
          <a:xfrm>
            <a:off x="6372225" y="2098675"/>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000000"/>
                </a:solidFill>
                <a:latin typeface="Times New Roman" panose="02020603050405020304" pitchFamily="18" charset="0"/>
                <a:ea typeface="楷体_GB2312"/>
                <a:cs typeface="Times New Roman" panose="02020603050405020304" pitchFamily="18" charset="0"/>
              </a:rPr>
              <a:t>SAC</a:t>
            </a:r>
          </a:p>
        </p:txBody>
      </p:sp>
      <p:sp>
        <p:nvSpPr>
          <p:cNvPr id="14360" name="Text Box 23">
            <a:extLst>
              <a:ext uri="{FF2B5EF4-FFF2-40B4-BE49-F238E27FC236}">
                <a16:creationId xmlns:a16="http://schemas.microsoft.com/office/drawing/2014/main" id="{387E9342-DC38-4F4D-9D5E-D621DFAD21F1}"/>
              </a:ext>
            </a:extLst>
          </p:cNvPr>
          <p:cNvSpPr txBox="1">
            <a:spLocks noChangeArrowheads="1"/>
          </p:cNvSpPr>
          <p:nvPr/>
        </p:nvSpPr>
        <p:spPr bwMode="auto">
          <a:xfrm>
            <a:off x="5580063" y="1966913"/>
            <a:ext cx="936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3333CC"/>
                </a:solidFill>
                <a:latin typeface="Times New Roman" panose="02020603050405020304" pitchFamily="18" charset="0"/>
                <a:ea typeface="楷体_GB2312"/>
                <a:cs typeface="Times New Roman" panose="02020603050405020304" pitchFamily="18" charset="0"/>
              </a:rPr>
              <a:t>SMC</a:t>
            </a:r>
          </a:p>
        </p:txBody>
      </p:sp>
      <p:sp>
        <p:nvSpPr>
          <p:cNvPr id="21529" name="Text Box 24">
            <a:extLst>
              <a:ext uri="{FF2B5EF4-FFF2-40B4-BE49-F238E27FC236}">
                <a16:creationId xmlns:a16="http://schemas.microsoft.com/office/drawing/2014/main" id="{CAB2353F-1E3F-4E3E-A754-1A6D6E1EECCA}"/>
              </a:ext>
            </a:extLst>
          </p:cNvPr>
          <p:cNvSpPr txBox="1">
            <a:spLocks noChangeArrowheads="1"/>
          </p:cNvSpPr>
          <p:nvPr/>
        </p:nvSpPr>
        <p:spPr bwMode="auto">
          <a:xfrm>
            <a:off x="4211638" y="2630488"/>
            <a:ext cx="576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A</a:t>
            </a:r>
          </a:p>
        </p:txBody>
      </p:sp>
      <p:sp>
        <p:nvSpPr>
          <p:cNvPr id="21530" name="Text Box 25">
            <a:extLst>
              <a:ext uri="{FF2B5EF4-FFF2-40B4-BE49-F238E27FC236}">
                <a16:creationId xmlns:a16="http://schemas.microsoft.com/office/drawing/2014/main" id="{B3E83052-A66F-48F1-B671-4D57534FDA99}"/>
              </a:ext>
            </a:extLst>
          </p:cNvPr>
          <p:cNvSpPr txBox="1">
            <a:spLocks noChangeArrowheads="1"/>
          </p:cNvSpPr>
          <p:nvPr/>
        </p:nvSpPr>
        <p:spPr bwMode="auto">
          <a:xfrm>
            <a:off x="1547813" y="2832100"/>
            <a:ext cx="865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C</a:t>
            </a:r>
            <a:r>
              <a:rPr kumimoji="1" lang="en-US" altLang="zh-CN" sz="2800" i="1" baseline="-25000">
                <a:latin typeface="Times New Roman" panose="02020603050405020304" pitchFamily="18" charset="0"/>
                <a:ea typeface="楷体_GB2312"/>
                <a:cs typeface="Times New Roman" panose="02020603050405020304" pitchFamily="18" charset="0"/>
              </a:rPr>
              <a:t>A</a:t>
            </a:r>
          </a:p>
        </p:txBody>
      </p:sp>
      <p:sp>
        <p:nvSpPr>
          <p:cNvPr id="21531" name="Line 26">
            <a:extLst>
              <a:ext uri="{FF2B5EF4-FFF2-40B4-BE49-F238E27FC236}">
                <a16:creationId xmlns:a16="http://schemas.microsoft.com/office/drawing/2014/main" id="{94CABAE8-F877-450B-BEE2-A92290698818}"/>
              </a:ext>
            </a:extLst>
          </p:cNvPr>
          <p:cNvSpPr>
            <a:spLocks noChangeShapeType="1"/>
          </p:cNvSpPr>
          <p:nvPr/>
        </p:nvSpPr>
        <p:spPr bwMode="auto">
          <a:xfrm flipH="1">
            <a:off x="2339975" y="3097213"/>
            <a:ext cx="194468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4364" name="Rectangle 37">
            <a:extLst>
              <a:ext uri="{FF2B5EF4-FFF2-40B4-BE49-F238E27FC236}">
                <a16:creationId xmlns:a16="http://schemas.microsoft.com/office/drawing/2014/main" id="{2BADFD0C-62A1-40B6-B302-C42DEA0C7375}"/>
              </a:ext>
            </a:extLst>
          </p:cNvPr>
          <p:cNvSpPr>
            <a:spLocks noRot="1" noChangeArrowheads="1"/>
          </p:cNvSpPr>
          <p:nvPr/>
        </p:nvSpPr>
        <p:spPr bwMode="auto">
          <a:xfrm>
            <a:off x="323850" y="1125538"/>
            <a:ext cx="85407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4000">
                <a:solidFill>
                  <a:srgbClr val="3333FF"/>
                </a:solidFill>
                <a:latin typeface="楷体" panose="02010609060101010101" pitchFamily="49" charset="-122"/>
                <a:ea typeface="楷体" panose="02010609060101010101" pitchFamily="49" charset="-122"/>
              </a:rPr>
              <a:t>3</a:t>
            </a:r>
            <a:r>
              <a:rPr kumimoji="1" lang="zh-CN" altLang="en-US" sz="4000">
                <a:solidFill>
                  <a:srgbClr val="3333FF"/>
                </a:solidFill>
                <a:latin typeface="楷体" panose="02010609060101010101" pitchFamily="49" charset="-122"/>
                <a:ea typeface="楷体" panose="02010609060101010101" pitchFamily="49" charset="-122"/>
              </a:rPr>
              <a:t>、垄断竞争厂商短期亏损</a:t>
            </a:r>
          </a:p>
        </p:txBody>
      </p:sp>
      <p:sp>
        <p:nvSpPr>
          <p:cNvPr id="14365" name="Line 38">
            <a:extLst>
              <a:ext uri="{FF2B5EF4-FFF2-40B4-BE49-F238E27FC236}">
                <a16:creationId xmlns:a16="http://schemas.microsoft.com/office/drawing/2014/main" id="{516FC4AA-F5B6-42E7-8204-4350806D1968}"/>
              </a:ext>
            </a:extLst>
          </p:cNvPr>
          <p:cNvSpPr>
            <a:spLocks noChangeShapeType="1"/>
          </p:cNvSpPr>
          <p:nvPr/>
        </p:nvSpPr>
        <p:spPr bwMode="auto">
          <a:xfrm>
            <a:off x="3348038" y="2420938"/>
            <a:ext cx="1655762" cy="1944687"/>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Oval 39">
            <a:extLst>
              <a:ext uri="{FF2B5EF4-FFF2-40B4-BE49-F238E27FC236}">
                <a16:creationId xmlns:a16="http://schemas.microsoft.com/office/drawing/2014/main" id="{F49F598E-CBD6-4F80-A8D8-7F01490E0B38}"/>
              </a:ext>
            </a:extLst>
          </p:cNvPr>
          <p:cNvSpPr>
            <a:spLocks noChangeArrowheads="1"/>
          </p:cNvSpPr>
          <p:nvPr/>
        </p:nvSpPr>
        <p:spPr bwMode="auto">
          <a:xfrm>
            <a:off x="2987675" y="2060575"/>
            <a:ext cx="576263"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C00000"/>
                </a:solidFill>
              </a:rPr>
              <a:t>D</a:t>
            </a:r>
          </a:p>
        </p:txBody>
      </p:sp>
      <p:cxnSp>
        <p:nvCxnSpPr>
          <p:cNvPr id="32" name="直接连接符 31">
            <a:extLst>
              <a:ext uri="{FF2B5EF4-FFF2-40B4-BE49-F238E27FC236}">
                <a16:creationId xmlns:a16="http://schemas.microsoft.com/office/drawing/2014/main" id="{72240435-CD8C-4DA1-8352-6AD15E4A6803}"/>
              </a:ext>
            </a:extLst>
          </p:cNvPr>
          <p:cNvCxnSpPr>
            <a:cxnSpLocks noChangeShapeType="1"/>
          </p:cNvCxnSpPr>
          <p:nvPr/>
        </p:nvCxnSpPr>
        <p:spPr bwMode="auto">
          <a:xfrm rot="5400000" flipH="1" flipV="1">
            <a:off x="4070351" y="3286125"/>
            <a:ext cx="430212" cy="1587"/>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4368" name="灯片编号占位符 32">
            <a:extLst>
              <a:ext uri="{FF2B5EF4-FFF2-40B4-BE49-F238E27FC236}">
                <a16:creationId xmlns:a16="http://schemas.microsoft.com/office/drawing/2014/main" id="{9D66B3A0-15E5-46BC-8AEF-05F8E7F8F1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A8F9A3-8D31-446E-B6BE-092FF0BDBD91}" type="slidenum">
              <a:rPr lang="en-US" altLang="zh-CN" sz="1400" smtClean="0"/>
              <a:pPr>
                <a:spcBef>
                  <a:spcPct val="0"/>
                </a:spcBef>
                <a:buClrTx/>
                <a:buSzTx/>
                <a:buFontTx/>
                <a:buNone/>
              </a:pPr>
              <a:t>10</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 grpId="0" build="p"/>
      <p:bldP spid="3" grpId="0"/>
      <p:bldP spid="21529" grpId="0"/>
      <p:bldP spid="215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a:extLst>
              <a:ext uri="{FF2B5EF4-FFF2-40B4-BE49-F238E27FC236}">
                <a16:creationId xmlns:a16="http://schemas.microsoft.com/office/drawing/2014/main" id="{BC54A4D8-B970-41DF-BC61-FA72E14E0844}"/>
              </a:ext>
            </a:extLst>
          </p:cNvPr>
          <p:cNvSpPr>
            <a:spLocks noChangeArrowheads="1"/>
          </p:cNvSpPr>
          <p:nvPr/>
        </p:nvSpPr>
        <p:spPr bwMode="auto">
          <a:xfrm>
            <a:off x="6143625" y="3643313"/>
            <a:ext cx="557213" cy="1785937"/>
          </a:xfrm>
          <a:custGeom>
            <a:avLst/>
            <a:gdLst>
              <a:gd name="T0" fmla="*/ 249368 w 584200"/>
              <a:gd name="T1" fmla="*/ 0 h 1739900"/>
              <a:gd name="T2" fmla="*/ 195158 w 584200"/>
              <a:gd name="T3" fmla="*/ 1320914 h 1739900"/>
              <a:gd name="T4" fmla="*/ 0 w 584200"/>
              <a:gd name="T5" fmla="*/ 2784072 h 1739900"/>
              <a:gd name="T6" fmla="*/ 0 60000 65536"/>
              <a:gd name="T7" fmla="*/ 0 60000 65536"/>
              <a:gd name="T8" fmla="*/ 0 60000 65536"/>
              <a:gd name="T9" fmla="*/ 0 w 584200"/>
              <a:gd name="T10" fmla="*/ 0 h 1739900"/>
              <a:gd name="T11" fmla="*/ 584200 w 584200"/>
              <a:gd name="T12" fmla="*/ 1739900 h 1739900"/>
            </a:gdLst>
            <a:ahLst/>
            <a:cxnLst>
              <a:cxn ang="T6">
                <a:pos x="T0" y="T1"/>
              </a:cxn>
              <a:cxn ang="T7">
                <a:pos x="T2" y="T3"/>
              </a:cxn>
              <a:cxn ang="T8">
                <a:pos x="T4" y="T5"/>
              </a:cxn>
            </a:cxnLst>
            <a:rect l="T9" t="T10" r="T11" b="T12"/>
            <a:pathLst>
              <a:path w="584200" h="1739900">
                <a:moveTo>
                  <a:pt x="584200" y="0"/>
                </a:moveTo>
                <a:cubicBezTo>
                  <a:pt x="569383" y="267758"/>
                  <a:pt x="554567" y="535517"/>
                  <a:pt x="457200" y="825500"/>
                </a:cubicBezTo>
                <a:cubicBezTo>
                  <a:pt x="359833" y="1115483"/>
                  <a:pt x="0" y="1739900"/>
                  <a:pt x="0" y="1739900"/>
                </a:cubicBezTo>
              </a:path>
            </a:pathLst>
          </a:cu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 name="任意多边形 37">
            <a:extLst>
              <a:ext uri="{FF2B5EF4-FFF2-40B4-BE49-F238E27FC236}">
                <a16:creationId xmlns:a16="http://schemas.microsoft.com/office/drawing/2014/main" id="{FA6A5A60-B273-40AB-A5BC-009B9ED74FCD}"/>
              </a:ext>
            </a:extLst>
          </p:cNvPr>
          <p:cNvSpPr>
            <a:spLocks noChangeArrowheads="1"/>
          </p:cNvSpPr>
          <p:nvPr/>
        </p:nvSpPr>
        <p:spPr bwMode="auto">
          <a:xfrm>
            <a:off x="5372100" y="3214688"/>
            <a:ext cx="628650" cy="2043112"/>
          </a:xfrm>
          <a:custGeom>
            <a:avLst/>
            <a:gdLst>
              <a:gd name="T0" fmla="*/ 2186857 w 584200"/>
              <a:gd name="T1" fmla="*/ 0 h 1739900"/>
              <a:gd name="T2" fmla="*/ 1711455 w 584200"/>
              <a:gd name="T3" fmla="*/ 14877826 h 1739900"/>
              <a:gd name="T4" fmla="*/ 0 w 584200"/>
              <a:gd name="T5" fmla="*/ 31357764 h 1739900"/>
              <a:gd name="T6" fmla="*/ 0 60000 65536"/>
              <a:gd name="T7" fmla="*/ 0 60000 65536"/>
              <a:gd name="T8" fmla="*/ 0 60000 65536"/>
              <a:gd name="T9" fmla="*/ 0 w 584200"/>
              <a:gd name="T10" fmla="*/ 0 h 1739900"/>
              <a:gd name="T11" fmla="*/ 584200 w 584200"/>
              <a:gd name="T12" fmla="*/ 1739900 h 1739900"/>
            </a:gdLst>
            <a:ahLst/>
            <a:cxnLst>
              <a:cxn ang="T6">
                <a:pos x="T0" y="T1"/>
              </a:cxn>
              <a:cxn ang="T7">
                <a:pos x="T2" y="T3"/>
              </a:cxn>
              <a:cxn ang="T8">
                <a:pos x="T4" y="T5"/>
              </a:cxn>
            </a:cxnLst>
            <a:rect l="T9" t="T10" r="T11" b="T12"/>
            <a:pathLst>
              <a:path w="584200" h="1739900">
                <a:moveTo>
                  <a:pt x="584200" y="0"/>
                </a:moveTo>
                <a:cubicBezTo>
                  <a:pt x="569383" y="267758"/>
                  <a:pt x="554567" y="535517"/>
                  <a:pt x="457200" y="825500"/>
                </a:cubicBezTo>
                <a:cubicBezTo>
                  <a:pt x="359833" y="1115483"/>
                  <a:pt x="0" y="1739900"/>
                  <a:pt x="0" y="1739900"/>
                </a:cubicBezTo>
              </a:path>
            </a:pathLst>
          </a:cu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2" name="Rectangle 2">
            <a:extLst>
              <a:ext uri="{FF2B5EF4-FFF2-40B4-BE49-F238E27FC236}">
                <a16:creationId xmlns:a16="http://schemas.microsoft.com/office/drawing/2014/main" id="{8BAD1A48-BFD1-4D5D-A284-E7E9AE100BA6}"/>
              </a:ext>
            </a:extLst>
          </p:cNvPr>
          <p:cNvSpPr>
            <a:spLocks noGrp="1" noRot="1"/>
          </p:cNvSpPr>
          <p:nvPr>
            <p:ph type="title"/>
          </p:nvPr>
        </p:nvSpPr>
        <p:spPr/>
        <p:txBody>
          <a:bodyPr/>
          <a:lstStyle/>
          <a:p>
            <a:pPr algn="l" eaLnBrk="1" hangingPunct="1"/>
            <a:r>
              <a:rPr lang="zh-CN" altLang="en-US" b="1">
                <a:solidFill>
                  <a:srgbClr val="3333FF"/>
                </a:solidFill>
                <a:latin typeface="楷体" panose="02010609060101010101" pitchFamily="49" charset="-122"/>
                <a:ea typeface="楷体" panose="02010609060101010101" pitchFamily="49" charset="-122"/>
              </a:rPr>
              <a:t>四、垄断竞争的效率</a:t>
            </a:r>
          </a:p>
        </p:txBody>
      </p:sp>
      <p:sp>
        <p:nvSpPr>
          <p:cNvPr id="16387" name="Rectangle 3">
            <a:extLst>
              <a:ext uri="{FF2B5EF4-FFF2-40B4-BE49-F238E27FC236}">
                <a16:creationId xmlns:a16="http://schemas.microsoft.com/office/drawing/2014/main" id="{AE99AD82-1098-4CE6-B67F-7AE0C814C9FC}"/>
              </a:ext>
            </a:extLst>
          </p:cNvPr>
          <p:cNvSpPr>
            <a:spLocks noGrp="1" noRot="1"/>
          </p:cNvSpPr>
          <p:nvPr>
            <p:ph idx="1"/>
          </p:nvPr>
        </p:nvSpPr>
        <p:spPr>
          <a:xfrm>
            <a:off x="301625" y="1905000"/>
            <a:ext cx="3298825" cy="4194175"/>
          </a:xfrm>
        </p:spPr>
        <p:txBody>
          <a:bodyPr/>
          <a:lstStyle/>
          <a:p>
            <a:pPr eaLnBrk="1" hangingPunct="1">
              <a:lnSpc>
                <a:spcPct val="90000"/>
              </a:lnSpc>
              <a:buFont typeface="Wingdings" panose="05000000000000000000" pitchFamily="2" charset="2"/>
              <a:buNone/>
            </a:pPr>
            <a:r>
              <a:rPr lang="en-US" altLang="zh-CN" sz="2800" b="1">
                <a:solidFill>
                  <a:srgbClr val="3333FF"/>
                </a:solidFill>
                <a:latin typeface="楷体" panose="02010609060101010101" pitchFamily="49" charset="-122"/>
                <a:ea typeface="楷体" panose="02010609060101010101" pitchFamily="49" charset="-122"/>
              </a:rPr>
              <a:t>Q</a:t>
            </a:r>
            <a:r>
              <a:rPr lang="en-US" altLang="zh-CN" sz="2800" b="1" baseline="-25000">
                <a:solidFill>
                  <a:srgbClr val="3333FF"/>
                </a:solidFill>
                <a:latin typeface="楷体" panose="02010609060101010101" pitchFamily="49" charset="-122"/>
                <a:ea typeface="楷体" panose="02010609060101010101" pitchFamily="49" charset="-122"/>
              </a:rPr>
              <a:t>A</a:t>
            </a:r>
            <a:r>
              <a:rPr lang="en-US" altLang="zh-CN" sz="2800" b="1">
                <a:solidFill>
                  <a:srgbClr val="3333FF"/>
                </a:solidFill>
                <a:latin typeface="楷体" panose="02010609060101010101" pitchFamily="49" charset="-122"/>
                <a:ea typeface="楷体" panose="02010609060101010101" pitchFamily="49" charset="-122"/>
              </a:rPr>
              <a:t>Q</a:t>
            </a:r>
            <a:r>
              <a:rPr lang="en-US" altLang="zh-CN" sz="2800" b="1" baseline="-25000">
                <a:solidFill>
                  <a:srgbClr val="3333FF"/>
                </a:solidFill>
                <a:latin typeface="楷体" panose="02010609060101010101" pitchFamily="49" charset="-122"/>
                <a:ea typeface="楷体" panose="02010609060101010101" pitchFamily="49" charset="-122"/>
              </a:rPr>
              <a:t>B</a:t>
            </a:r>
            <a:r>
              <a:rPr lang="zh-CN" altLang="en-US" sz="2800" b="1">
                <a:solidFill>
                  <a:srgbClr val="3333FF"/>
                </a:solidFill>
                <a:latin typeface="楷体" panose="02010609060101010101" pitchFamily="49" charset="-122"/>
                <a:ea typeface="楷体" panose="02010609060101010101" pitchFamily="49" charset="-122"/>
              </a:rPr>
              <a:t>说明垄断厂商没充分利用现有设备</a:t>
            </a:r>
          </a:p>
          <a:p>
            <a:pPr eaLnBrk="1" hangingPunct="1">
              <a:lnSpc>
                <a:spcPct val="90000"/>
              </a:lnSpc>
              <a:buFont typeface="Wingdings" panose="05000000000000000000" pitchFamily="2" charset="2"/>
              <a:buNone/>
            </a:pPr>
            <a:endParaRPr lang="zh-CN" altLang="en-US" sz="2800" b="1">
              <a:solidFill>
                <a:srgbClr val="3333FF"/>
              </a:solidFill>
              <a:latin typeface="楷体" panose="02010609060101010101" pitchFamily="49" charset="-122"/>
              <a:ea typeface="楷体" panose="02010609060101010101" pitchFamily="49" charset="-122"/>
            </a:endParaRPr>
          </a:p>
          <a:p>
            <a:pPr eaLnBrk="1" hangingPunct="1">
              <a:lnSpc>
                <a:spcPct val="90000"/>
              </a:lnSpc>
              <a:buFont typeface="Wingdings" panose="05000000000000000000" pitchFamily="2" charset="2"/>
              <a:buNone/>
            </a:pPr>
            <a:r>
              <a:rPr lang="en-US" altLang="zh-CN" sz="2800" b="1">
                <a:solidFill>
                  <a:srgbClr val="3333FF"/>
                </a:solidFill>
                <a:latin typeface="楷体" panose="02010609060101010101" pitchFamily="49" charset="-122"/>
                <a:ea typeface="楷体" panose="02010609060101010101" pitchFamily="49" charset="-122"/>
              </a:rPr>
              <a:t>Q</a:t>
            </a:r>
            <a:r>
              <a:rPr lang="en-US" altLang="zh-CN" sz="2800" b="1" baseline="-25000">
                <a:solidFill>
                  <a:srgbClr val="3333FF"/>
                </a:solidFill>
                <a:latin typeface="楷体" panose="02010609060101010101" pitchFamily="49" charset="-122"/>
                <a:ea typeface="楷体" panose="02010609060101010101" pitchFamily="49" charset="-122"/>
              </a:rPr>
              <a:t>B</a:t>
            </a:r>
            <a:r>
              <a:rPr lang="en-US" altLang="zh-CN" sz="2800" b="1">
                <a:solidFill>
                  <a:srgbClr val="3333FF"/>
                </a:solidFill>
                <a:latin typeface="楷体" panose="02010609060101010101" pitchFamily="49" charset="-122"/>
                <a:ea typeface="楷体" panose="02010609060101010101" pitchFamily="49" charset="-122"/>
              </a:rPr>
              <a:t>Q</a:t>
            </a:r>
            <a:r>
              <a:rPr lang="en-US" altLang="zh-CN" sz="2800" b="1" baseline="-25000">
                <a:solidFill>
                  <a:srgbClr val="3333FF"/>
                </a:solidFill>
                <a:latin typeface="楷体" panose="02010609060101010101" pitchFamily="49" charset="-122"/>
                <a:ea typeface="楷体" panose="02010609060101010101" pitchFamily="49" charset="-122"/>
              </a:rPr>
              <a:t>C</a:t>
            </a:r>
            <a:r>
              <a:rPr lang="zh-CN" altLang="en-US" sz="2800" b="1">
                <a:solidFill>
                  <a:srgbClr val="3333FF"/>
                </a:solidFill>
                <a:latin typeface="楷体" panose="02010609060101010101" pitchFamily="49" charset="-122"/>
                <a:ea typeface="楷体" panose="02010609060101010101" pitchFamily="49" charset="-122"/>
              </a:rPr>
              <a:t>说明垄断厂商没以最低平均成本的生产规模生产，或者说没更多利用社会资源。</a:t>
            </a:r>
          </a:p>
        </p:txBody>
      </p:sp>
      <p:sp>
        <p:nvSpPr>
          <p:cNvPr id="17414" name="灯片编号占位符 41">
            <a:extLst>
              <a:ext uri="{FF2B5EF4-FFF2-40B4-BE49-F238E27FC236}">
                <a16:creationId xmlns:a16="http://schemas.microsoft.com/office/drawing/2014/main" id="{B0A39B96-0A91-491A-ADB9-75DFF6F55D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10AA7CD-D825-41A7-8948-E1EDE8ADF57D}" type="slidenum">
              <a:rPr lang="en-US" altLang="zh-CN" sz="1200" smtClean="0">
                <a:solidFill>
                  <a:srgbClr val="898989"/>
                </a:solidFill>
                <a:latin typeface="Arial" panose="020B0604020202020204" pitchFamily="34" charset="0"/>
              </a:rPr>
              <a:pPr>
                <a:spcBef>
                  <a:spcPct val="0"/>
                </a:spcBef>
                <a:buFontTx/>
                <a:buNone/>
              </a:pPr>
              <a:t>11</a:t>
            </a:fld>
            <a:endParaRPr lang="en-US" altLang="zh-CN" sz="1200">
              <a:solidFill>
                <a:srgbClr val="898989"/>
              </a:solidFill>
              <a:latin typeface="Arial" panose="020B0604020202020204" pitchFamily="34" charset="0"/>
            </a:endParaRPr>
          </a:p>
        </p:txBody>
      </p:sp>
      <p:sp>
        <p:nvSpPr>
          <p:cNvPr id="17415" name="Line 5">
            <a:extLst>
              <a:ext uri="{FF2B5EF4-FFF2-40B4-BE49-F238E27FC236}">
                <a16:creationId xmlns:a16="http://schemas.microsoft.com/office/drawing/2014/main" id="{D84386D7-75CD-40CA-AFFE-2A3326561A0B}"/>
              </a:ext>
            </a:extLst>
          </p:cNvPr>
          <p:cNvSpPr>
            <a:spLocks noChangeShapeType="1"/>
          </p:cNvSpPr>
          <p:nvPr/>
        </p:nvSpPr>
        <p:spPr bwMode="auto">
          <a:xfrm>
            <a:off x="4289425" y="5629275"/>
            <a:ext cx="428942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6" name="Line 6">
            <a:extLst>
              <a:ext uri="{FF2B5EF4-FFF2-40B4-BE49-F238E27FC236}">
                <a16:creationId xmlns:a16="http://schemas.microsoft.com/office/drawing/2014/main" id="{E53B66DC-8A20-4C89-9D6E-2850DDB1DD27}"/>
              </a:ext>
            </a:extLst>
          </p:cNvPr>
          <p:cNvSpPr>
            <a:spLocks noChangeShapeType="1"/>
          </p:cNvSpPr>
          <p:nvPr/>
        </p:nvSpPr>
        <p:spPr bwMode="auto">
          <a:xfrm flipV="1">
            <a:off x="4289425" y="2316163"/>
            <a:ext cx="0" cy="331311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90" name="Line 7">
            <a:extLst>
              <a:ext uri="{FF2B5EF4-FFF2-40B4-BE49-F238E27FC236}">
                <a16:creationId xmlns:a16="http://schemas.microsoft.com/office/drawing/2014/main" id="{6180822C-F90C-4847-9F42-17A2ABEB5FBC}"/>
              </a:ext>
            </a:extLst>
          </p:cNvPr>
          <p:cNvSpPr>
            <a:spLocks noChangeShapeType="1"/>
          </p:cNvSpPr>
          <p:nvPr/>
        </p:nvSpPr>
        <p:spPr bwMode="auto">
          <a:xfrm>
            <a:off x="4460875" y="3476625"/>
            <a:ext cx="2457450" cy="1728788"/>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8">
            <a:extLst>
              <a:ext uri="{FF2B5EF4-FFF2-40B4-BE49-F238E27FC236}">
                <a16:creationId xmlns:a16="http://schemas.microsoft.com/office/drawing/2014/main" id="{A40D35E6-3EF2-45E1-89BF-17A5A1C3D169}"/>
              </a:ext>
            </a:extLst>
          </p:cNvPr>
          <p:cNvSpPr>
            <a:spLocks noChangeShapeType="1"/>
          </p:cNvSpPr>
          <p:nvPr/>
        </p:nvSpPr>
        <p:spPr bwMode="auto">
          <a:xfrm>
            <a:off x="4308475" y="4633913"/>
            <a:ext cx="4021138" cy="317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2" name="Line 9">
            <a:extLst>
              <a:ext uri="{FF2B5EF4-FFF2-40B4-BE49-F238E27FC236}">
                <a16:creationId xmlns:a16="http://schemas.microsoft.com/office/drawing/2014/main" id="{D8993ECE-C1BA-477A-9F91-82CEDE154F39}"/>
              </a:ext>
            </a:extLst>
          </p:cNvPr>
          <p:cNvSpPr>
            <a:spLocks noChangeShapeType="1"/>
          </p:cNvSpPr>
          <p:nvPr/>
        </p:nvSpPr>
        <p:spPr bwMode="auto">
          <a:xfrm flipH="1">
            <a:off x="5494338" y="4189413"/>
            <a:ext cx="14287" cy="1439862"/>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10">
            <a:extLst>
              <a:ext uri="{FF2B5EF4-FFF2-40B4-BE49-F238E27FC236}">
                <a16:creationId xmlns:a16="http://schemas.microsoft.com/office/drawing/2014/main" id="{A0AB0DEE-67A9-4FD1-90E2-7242041BFF91}"/>
              </a:ext>
            </a:extLst>
          </p:cNvPr>
          <p:cNvSpPr>
            <a:spLocks noChangeShapeType="1"/>
          </p:cNvSpPr>
          <p:nvPr/>
        </p:nvSpPr>
        <p:spPr bwMode="auto">
          <a:xfrm>
            <a:off x="6538913" y="4621213"/>
            <a:ext cx="0" cy="1008062"/>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Rectangle 11">
            <a:extLst>
              <a:ext uri="{FF2B5EF4-FFF2-40B4-BE49-F238E27FC236}">
                <a16:creationId xmlns:a16="http://schemas.microsoft.com/office/drawing/2014/main" id="{17C555F7-FD1A-4E5F-BE09-45C0C15A751F}"/>
              </a:ext>
            </a:extLst>
          </p:cNvPr>
          <p:cNvSpPr>
            <a:spLocks noChangeArrowheads="1"/>
          </p:cNvSpPr>
          <p:nvPr/>
        </p:nvSpPr>
        <p:spPr bwMode="auto">
          <a:xfrm>
            <a:off x="7794625" y="3252788"/>
            <a:ext cx="890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latin typeface="Arial" panose="020B0604020202020204" pitchFamily="34" charset="0"/>
              </a:rPr>
              <a:t>LAC</a:t>
            </a:r>
          </a:p>
        </p:txBody>
      </p:sp>
      <p:sp>
        <p:nvSpPr>
          <p:cNvPr id="17422" name="Arc 12">
            <a:extLst>
              <a:ext uri="{FF2B5EF4-FFF2-40B4-BE49-F238E27FC236}">
                <a16:creationId xmlns:a16="http://schemas.microsoft.com/office/drawing/2014/main" id="{1A184479-9494-47F8-BF1C-DEE34DF7DC6E}"/>
              </a:ext>
            </a:extLst>
          </p:cNvPr>
          <p:cNvSpPr>
            <a:spLocks/>
          </p:cNvSpPr>
          <p:nvPr/>
        </p:nvSpPr>
        <p:spPr bwMode="auto">
          <a:xfrm rot="-450230">
            <a:off x="4603750" y="1700213"/>
            <a:ext cx="3400425" cy="2965450"/>
          </a:xfrm>
          <a:custGeom>
            <a:avLst/>
            <a:gdLst>
              <a:gd name="T0" fmla="*/ 2147483646 w 33747"/>
              <a:gd name="T1" fmla="*/ 2147483646 h 21600"/>
              <a:gd name="T2" fmla="*/ 0 w 33747"/>
              <a:gd name="T3" fmla="*/ 2147483646 h 21600"/>
              <a:gd name="T4" fmla="*/ 2147483646 w 33747"/>
              <a:gd name="T5" fmla="*/ 0 h 21600"/>
              <a:gd name="T6" fmla="*/ 0 60000 65536"/>
              <a:gd name="T7" fmla="*/ 0 60000 65536"/>
              <a:gd name="T8" fmla="*/ 0 60000 65536"/>
              <a:gd name="T9" fmla="*/ 0 w 33747"/>
              <a:gd name="T10" fmla="*/ 0 h 21600"/>
              <a:gd name="T11" fmla="*/ 33747 w 33747"/>
              <a:gd name="T12" fmla="*/ 21600 h 21600"/>
            </a:gdLst>
            <a:ahLst/>
            <a:cxnLst>
              <a:cxn ang="T6">
                <a:pos x="T0" y="T1"/>
              </a:cxn>
              <a:cxn ang="T7">
                <a:pos x="T2" y="T3"/>
              </a:cxn>
              <a:cxn ang="T8">
                <a:pos x="T4" y="T5"/>
              </a:cxn>
            </a:cxnLst>
            <a:rect l="T9" t="T10" r="T11" b="T12"/>
            <a:pathLst>
              <a:path w="33747" h="21600" fill="none" extrusionOk="0">
                <a:moveTo>
                  <a:pt x="33746" y="17054"/>
                </a:moveTo>
                <a:cubicBezTo>
                  <a:pt x="29956" y="20000"/>
                  <a:pt x="25292" y="21599"/>
                  <a:pt x="20492" y="21600"/>
                </a:cubicBezTo>
                <a:cubicBezTo>
                  <a:pt x="11194" y="21600"/>
                  <a:pt x="2939" y="15649"/>
                  <a:pt x="-1" y="6829"/>
                </a:cubicBezTo>
              </a:path>
              <a:path w="33747" h="21600" stroke="0" extrusionOk="0">
                <a:moveTo>
                  <a:pt x="33746" y="17054"/>
                </a:moveTo>
                <a:cubicBezTo>
                  <a:pt x="29956" y="20000"/>
                  <a:pt x="25292" y="21599"/>
                  <a:pt x="20492" y="21600"/>
                </a:cubicBezTo>
                <a:cubicBezTo>
                  <a:pt x="11194" y="21600"/>
                  <a:pt x="2939" y="15649"/>
                  <a:pt x="-1" y="6829"/>
                </a:cubicBezTo>
                <a:lnTo>
                  <a:pt x="20492" y="0"/>
                </a:lnTo>
                <a:lnTo>
                  <a:pt x="33746" y="17054"/>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6" name="Arc 13">
            <a:extLst>
              <a:ext uri="{FF2B5EF4-FFF2-40B4-BE49-F238E27FC236}">
                <a16:creationId xmlns:a16="http://schemas.microsoft.com/office/drawing/2014/main" id="{7B771DF9-0E9F-4F0B-A230-A3B828CEC36B}"/>
              </a:ext>
            </a:extLst>
          </p:cNvPr>
          <p:cNvSpPr>
            <a:spLocks/>
          </p:cNvSpPr>
          <p:nvPr/>
        </p:nvSpPr>
        <p:spPr bwMode="auto">
          <a:xfrm rot="10273250">
            <a:off x="5148263" y="2963863"/>
            <a:ext cx="1157287" cy="1368425"/>
          </a:xfrm>
          <a:custGeom>
            <a:avLst/>
            <a:gdLst>
              <a:gd name="T0" fmla="*/ 0 w 40548"/>
              <a:gd name="T1" fmla="*/ 2147483646 h 21600"/>
              <a:gd name="T2" fmla="*/ 2147483646 w 40548"/>
              <a:gd name="T3" fmla="*/ 2147483646 h 21600"/>
              <a:gd name="T4" fmla="*/ 2147483646 w 40548"/>
              <a:gd name="T5" fmla="*/ 2147483646 h 21600"/>
              <a:gd name="T6" fmla="*/ 0 60000 65536"/>
              <a:gd name="T7" fmla="*/ 0 60000 65536"/>
              <a:gd name="T8" fmla="*/ 0 60000 65536"/>
              <a:gd name="T9" fmla="*/ 0 w 40548"/>
              <a:gd name="T10" fmla="*/ 0 h 21600"/>
              <a:gd name="T11" fmla="*/ 40548 w 40548"/>
              <a:gd name="T12" fmla="*/ 21600 h 21600"/>
            </a:gdLst>
            <a:ahLst/>
            <a:cxnLst>
              <a:cxn ang="T6">
                <a:pos x="T0" y="T1"/>
              </a:cxn>
              <a:cxn ang="T7">
                <a:pos x="T2" y="T3"/>
              </a:cxn>
              <a:cxn ang="T8">
                <a:pos x="T4" y="T5"/>
              </a:cxn>
            </a:cxnLst>
            <a:rect l="T9" t="T10" r="T11" b="T12"/>
            <a:pathLst>
              <a:path w="40548" h="21600" fill="none" extrusionOk="0">
                <a:moveTo>
                  <a:pt x="-1" y="12655"/>
                </a:moveTo>
                <a:cubicBezTo>
                  <a:pt x="3506" y="4948"/>
                  <a:pt x="11193" y="-1"/>
                  <a:pt x="19661" y="0"/>
                </a:cubicBezTo>
                <a:cubicBezTo>
                  <a:pt x="29470" y="0"/>
                  <a:pt x="38047" y="6609"/>
                  <a:pt x="40547" y="16095"/>
                </a:cubicBezTo>
              </a:path>
              <a:path w="40548" h="21600" stroke="0" extrusionOk="0">
                <a:moveTo>
                  <a:pt x="-1" y="12655"/>
                </a:moveTo>
                <a:cubicBezTo>
                  <a:pt x="3506" y="4948"/>
                  <a:pt x="11193" y="-1"/>
                  <a:pt x="19661" y="0"/>
                </a:cubicBezTo>
                <a:cubicBezTo>
                  <a:pt x="29470" y="0"/>
                  <a:pt x="38047" y="6609"/>
                  <a:pt x="40547" y="16095"/>
                </a:cubicBezTo>
                <a:lnTo>
                  <a:pt x="19661" y="21600"/>
                </a:lnTo>
                <a:lnTo>
                  <a:pt x="-1" y="12655"/>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7" name="Arc 14">
            <a:extLst>
              <a:ext uri="{FF2B5EF4-FFF2-40B4-BE49-F238E27FC236}">
                <a16:creationId xmlns:a16="http://schemas.microsoft.com/office/drawing/2014/main" id="{F871DCD1-4929-4610-AEC8-5D2F63E4591D}"/>
              </a:ext>
            </a:extLst>
          </p:cNvPr>
          <p:cNvSpPr>
            <a:spLocks/>
          </p:cNvSpPr>
          <p:nvPr/>
        </p:nvSpPr>
        <p:spPr bwMode="auto">
          <a:xfrm rot="10273250">
            <a:off x="5911850" y="3252788"/>
            <a:ext cx="1158875" cy="1368425"/>
          </a:xfrm>
          <a:custGeom>
            <a:avLst/>
            <a:gdLst>
              <a:gd name="T0" fmla="*/ 0 w 40548"/>
              <a:gd name="T1" fmla="*/ 2147483646 h 21600"/>
              <a:gd name="T2" fmla="*/ 2147483646 w 40548"/>
              <a:gd name="T3" fmla="*/ 2147483646 h 21600"/>
              <a:gd name="T4" fmla="*/ 2147483646 w 40548"/>
              <a:gd name="T5" fmla="*/ 2147483646 h 21600"/>
              <a:gd name="T6" fmla="*/ 0 60000 65536"/>
              <a:gd name="T7" fmla="*/ 0 60000 65536"/>
              <a:gd name="T8" fmla="*/ 0 60000 65536"/>
              <a:gd name="T9" fmla="*/ 0 w 40548"/>
              <a:gd name="T10" fmla="*/ 0 h 21600"/>
              <a:gd name="T11" fmla="*/ 40548 w 40548"/>
              <a:gd name="T12" fmla="*/ 21600 h 21600"/>
            </a:gdLst>
            <a:ahLst/>
            <a:cxnLst>
              <a:cxn ang="T6">
                <a:pos x="T0" y="T1"/>
              </a:cxn>
              <a:cxn ang="T7">
                <a:pos x="T2" y="T3"/>
              </a:cxn>
              <a:cxn ang="T8">
                <a:pos x="T4" y="T5"/>
              </a:cxn>
            </a:cxnLst>
            <a:rect l="T9" t="T10" r="T11" b="T12"/>
            <a:pathLst>
              <a:path w="40548" h="21600" fill="none" extrusionOk="0">
                <a:moveTo>
                  <a:pt x="-1" y="12655"/>
                </a:moveTo>
                <a:cubicBezTo>
                  <a:pt x="3506" y="4948"/>
                  <a:pt x="11193" y="-1"/>
                  <a:pt x="19661" y="0"/>
                </a:cubicBezTo>
                <a:cubicBezTo>
                  <a:pt x="29470" y="0"/>
                  <a:pt x="38047" y="6609"/>
                  <a:pt x="40547" y="16095"/>
                </a:cubicBezTo>
              </a:path>
              <a:path w="40548" h="21600" stroke="0" extrusionOk="0">
                <a:moveTo>
                  <a:pt x="-1" y="12655"/>
                </a:moveTo>
                <a:cubicBezTo>
                  <a:pt x="3506" y="4948"/>
                  <a:pt x="11193" y="-1"/>
                  <a:pt x="19661" y="0"/>
                </a:cubicBezTo>
                <a:cubicBezTo>
                  <a:pt x="29470" y="0"/>
                  <a:pt x="38047" y="6609"/>
                  <a:pt x="40547" y="16095"/>
                </a:cubicBezTo>
                <a:lnTo>
                  <a:pt x="19661" y="21600"/>
                </a:lnTo>
                <a:lnTo>
                  <a:pt x="-1" y="12655"/>
                </a:lnTo>
                <a:close/>
              </a:path>
            </a:pathLst>
          </a:custGeom>
          <a:noFill/>
          <a:ln w="38100">
            <a:solidFill>
              <a:srgbClr val="70200A"/>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8" name="Rectangle 15">
            <a:extLst>
              <a:ext uri="{FF2B5EF4-FFF2-40B4-BE49-F238E27FC236}">
                <a16:creationId xmlns:a16="http://schemas.microsoft.com/office/drawing/2014/main" id="{23CA579A-92C6-4E01-A979-C93818804C73}"/>
              </a:ext>
            </a:extLst>
          </p:cNvPr>
          <p:cNvSpPr>
            <a:spLocks noChangeArrowheads="1"/>
          </p:cNvSpPr>
          <p:nvPr/>
        </p:nvSpPr>
        <p:spPr bwMode="auto">
          <a:xfrm>
            <a:off x="6948488" y="3213100"/>
            <a:ext cx="8905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b="0">
                <a:solidFill>
                  <a:srgbClr val="C00000"/>
                </a:solidFill>
                <a:latin typeface="Arial" panose="020B0604020202020204" pitchFamily="34" charset="0"/>
              </a:rPr>
              <a:t>SAC</a:t>
            </a:r>
            <a:r>
              <a:rPr lang="en-US" altLang="zh-CN" sz="1600" baseline="-25000">
                <a:solidFill>
                  <a:srgbClr val="C00000"/>
                </a:solidFill>
                <a:latin typeface="Arial" panose="020B0604020202020204" pitchFamily="34" charset="0"/>
              </a:rPr>
              <a:t>0</a:t>
            </a:r>
          </a:p>
        </p:txBody>
      </p:sp>
      <p:sp>
        <p:nvSpPr>
          <p:cNvPr id="16399" name="Rectangle 16">
            <a:extLst>
              <a:ext uri="{FF2B5EF4-FFF2-40B4-BE49-F238E27FC236}">
                <a16:creationId xmlns:a16="http://schemas.microsoft.com/office/drawing/2014/main" id="{3C33EA00-DEDA-4A4D-A2C1-20084C79D63D}"/>
              </a:ext>
            </a:extLst>
          </p:cNvPr>
          <p:cNvSpPr>
            <a:spLocks noChangeArrowheads="1"/>
          </p:cNvSpPr>
          <p:nvPr/>
        </p:nvSpPr>
        <p:spPr bwMode="auto">
          <a:xfrm>
            <a:off x="6072188" y="3143250"/>
            <a:ext cx="64293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0">
                <a:latin typeface="Arial" panose="020B0604020202020204" pitchFamily="34" charset="0"/>
              </a:rPr>
              <a:t>SAC</a:t>
            </a:r>
            <a:r>
              <a:rPr lang="en-US" altLang="zh-CN" sz="1400" b="0" baseline="-25000">
                <a:latin typeface="Arial" panose="020B0604020202020204" pitchFamily="34" charset="0"/>
              </a:rPr>
              <a:t>1</a:t>
            </a:r>
          </a:p>
        </p:txBody>
      </p:sp>
      <p:sp>
        <p:nvSpPr>
          <p:cNvPr id="16400" name="Rectangle 17">
            <a:extLst>
              <a:ext uri="{FF2B5EF4-FFF2-40B4-BE49-F238E27FC236}">
                <a16:creationId xmlns:a16="http://schemas.microsoft.com/office/drawing/2014/main" id="{5AA8FBF5-664C-446E-A57F-10EC965D08EF}"/>
              </a:ext>
            </a:extLst>
          </p:cNvPr>
          <p:cNvSpPr>
            <a:spLocks noChangeArrowheads="1"/>
          </p:cNvSpPr>
          <p:nvPr/>
        </p:nvSpPr>
        <p:spPr bwMode="auto">
          <a:xfrm>
            <a:off x="5389563" y="3756025"/>
            <a:ext cx="3127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0">
                <a:latin typeface="Arial" panose="020B0604020202020204" pitchFamily="34" charset="0"/>
              </a:rPr>
              <a:t>A</a:t>
            </a:r>
          </a:p>
        </p:txBody>
      </p:sp>
      <p:sp>
        <p:nvSpPr>
          <p:cNvPr id="16401" name="Rectangle 18">
            <a:extLst>
              <a:ext uri="{FF2B5EF4-FFF2-40B4-BE49-F238E27FC236}">
                <a16:creationId xmlns:a16="http://schemas.microsoft.com/office/drawing/2014/main" id="{8E054E09-945C-485E-800C-2F709FB02E2F}"/>
              </a:ext>
            </a:extLst>
          </p:cNvPr>
          <p:cNvSpPr>
            <a:spLocks noChangeArrowheads="1"/>
          </p:cNvSpPr>
          <p:nvPr/>
        </p:nvSpPr>
        <p:spPr bwMode="auto">
          <a:xfrm>
            <a:off x="6383338" y="4189413"/>
            <a:ext cx="1889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600" b="0">
                <a:solidFill>
                  <a:srgbClr val="C00000"/>
                </a:solidFill>
                <a:latin typeface="Arial" panose="020B0604020202020204" pitchFamily="34" charset="0"/>
              </a:rPr>
              <a:t>C</a:t>
            </a:r>
          </a:p>
        </p:txBody>
      </p:sp>
      <p:sp>
        <p:nvSpPr>
          <p:cNvPr id="16402" name="Rectangle 19">
            <a:extLst>
              <a:ext uri="{FF2B5EF4-FFF2-40B4-BE49-F238E27FC236}">
                <a16:creationId xmlns:a16="http://schemas.microsoft.com/office/drawing/2014/main" id="{28A6C66E-D7FA-4F1B-A7FB-406D1F0015D5}"/>
              </a:ext>
            </a:extLst>
          </p:cNvPr>
          <p:cNvSpPr>
            <a:spLocks noChangeArrowheads="1"/>
          </p:cNvSpPr>
          <p:nvPr/>
        </p:nvSpPr>
        <p:spPr bwMode="auto">
          <a:xfrm>
            <a:off x="5337175" y="5629275"/>
            <a:ext cx="312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latin typeface="Arial" panose="020B0604020202020204" pitchFamily="34" charset="0"/>
              </a:rPr>
              <a:t>Q</a:t>
            </a:r>
            <a:r>
              <a:rPr lang="en-US" altLang="zh-CN" sz="2400" baseline="-25000">
                <a:latin typeface="Arial" panose="020B0604020202020204" pitchFamily="34" charset="0"/>
              </a:rPr>
              <a:t>A</a:t>
            </a:r>
          </a:p>
        </p:txBody>
      </p:sp>
      <p:sp>
        <p:nvSpPr>
          <p:cNvPr id="16403" name="Rectangle 20">
            <a:extLst>
              <a:ext uri="{FF2B5EF4-FFF2-40B4-BE49-F238E27FC236}">
                <a16:creationId xmlns:a16="http://schemas.microsoft.com/office/drawing/2014/main" id="{4F5DE367-7F6E-4DAD-8F9F-AD785F695400}"/>
              </a:ext>
            </a:extLst>
          </p:cNvPr>
          <p:cNvSpPr>
            <a:spLocks noChangeArrowheads="1"/>
          </p:cNvSpPr>
          <p:nvPr/>
        </p:nvSpPr>
        <p:spPr bwMode="auto">
          <a:xfrm>
            <a:off x="6383338" y="5629275"/>
            <a:ext cx="3127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latin typeface="Arial" panose="020B0604020202020204" pitchFamily="34" charset="0"/>
              </a:rPr>
              <a:t>Q</a:t>
            </a:r>
            <a:r>
              <a:rPr lang="en-US" altLang="zh-CN" sz="2400" baseline="-25000">
                <a:latin typeface="Arial" panose="020B0604020202020204" pitchFamily="34" charset="0"/>
              </a:rPr>
              <a:t>C</a:t>
            </a:r>
          </a:p>
        </p:txBody>
      </p:sp>
      <p:sp>
        <p:nvSpPr>
          <p:cNvPr id="16404" name="Rectangle 21">
            <a:extLst>
              <a:ext uri="{FF2B5EF4-FFF2-40B4-BE49-F238E27FC236}">
                <a16:creationId xmlns:a16="http://schemas.microsoft.com/office/drawing/2014/main" id="{E6600F3E-F176-4E8A-B395-A2A02238F39D}"/>
              </a:ext>
            </a:extLst>
          </p:cNvPr>
          <p:cNvSpPr>
            <a:spLocks noChangeArrowheads="1"/>
          </p:cNvSpPr>
          <p:nvPr/>
        </p:nvSpPr>
        <p:spPr bwMode="auto">
          <a:xfrm>
            <a:off x="6948488" y="5084763"/>
            <a:ext cx="3127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solidFill>
                  <a:schemeClr val="accent2"/>
                </a:solidFill>
                <a:latin typeface="Arial" panose="020B0604020202020204" pitchFamily="34" charset="0"/>
              </a:rPr>
              <a:t>d</a:t>
            </a:r>
            <a:r>
              <a:rPr lang="en-US" altLang="zh-CN" sz="2400" baseline="-25000">
                <a:solidFill>
                  <a:schemeClr val="accent2"/>
                </a:solidFill>
                <a:latin typeface="Arial" panose="020B0604020202020204" pitchFamily="34" charset="0"/>
              </a:rPr>
              <a:t>m</a:t>
            </a:r>
          </a:p>
        </p:txBody>
      </p:sp>
      <p:sp>
        <p:nvSpPr>
          <p:cNvPr id="17432" name="Rectangle 22">
            <a:extLst>
              <a:ext uri="{FF2B5EF4-FFF2-40B4-BE49-F238E27FC236}">
                <a16:creationId xmlns:a16="http://schemas.microsoft.com/office/drawing/2014/main" id="{C0C265BE-1526-4708-8FC2-67B3E371253C}"/>
              </a:ext>
            </a:extLst>
          </p:cNvPr>
          <p:cNvSpPr>
            <a:spLocks noChangeArrowheads="1"/>
          </p:cNvSpPr>
          <p:nvPr/>
        </p:nvSpPr>
        <p:spPr bwMode="auto">
          <a:xfrm>
            <a:off x="4081463" y="1812925"/>
            <a:ext cx="3127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latin typeface="Arial" panose="020B0604020202020204" pitchFamily="34" charset="0"/>
              </a:rPr>
              <a:t>P</a:t>
            </a:r>
          </a:p>
        </p:txBody>
      </p:sp>
      <p:sp>
        <p:nvSpPr>
          <p:cNvPr id="17433" name="Rectangle 23">
            <a:extLst>
              <a:ext uri="{FF2B5EF4-FFF2-40B4-BE49-F238E27FC236}">
                <a16:creationId xmlns:a16="http://schemas.microsoft.com/office/drawing/2014/main" id="{FDF38438-441A-457E-8D87-75EFD37E7A62}"/>
              </a:ext>
            </a:extLst>
          </p:cNvPr>
          <p:cNvSpPr>
            <a:spLocks noChangeArrowheads="1"/>
          </p:cNvSpPr>
          <p:nvPr/>
        </p:nvSpPr>
        <p:spPr bwMode="auto">
          <a:xfrm>
            <a:off x="8578850" y="5413375"/>
            <a:ext cx="31432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latin typeface="Arial" panose="020B0604020202020204" pitchFamily="34" charset="0"/>
              </a:rPr>
              <a:t>Q</a:t>
            </a:r>
          </a:p>
        </p:txBody>
      </p:sp>
      <p:sp>
        <p:nvSpPr>
          <p:cNvPr id="17434" name="Rectangle 24">
            <a:extLst>
              <a:ext uri="{FF2B5EF4-FFF2-40B4-BE49-F238E27FC236}">
                <a16:creationId xmlns:a16="http://schemas.microsoft.com/office/drawing/2014/main" id="{12B8A5F8-48D1-498A-AEC4-0B5F63D7539B}"/>
              </a:ext>
            </a:extLst>
          </p:cNvPr>
          <p:cNvSpPr>
            <a:spLocks noChangeArrowheads="1"/>
          </p:cNvSpPr>
          <p:nvPr/>
        </p:nvSpPr>
        <p:spPr bwMode="auto">
          <a:xfrm>
            <a:off x="3924300" y="5484813"/>
            <a:ext cx="3143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latin typeface="Arial" panose="020B0604020202020204" pitchFamily="34" charset="0"/>
              </a:rPr>
              <a:t>0</a:t>
            </a:r>
          </a:p>
        </p:txBody>
      </p:sp>
      <p:sp>
        <p:nvSpPr>
          <p:cNvPr id="16408" name="Line 25">
            <a:extLst>
              <a:ext uri="{FF2B5EF4-FFF2-40B4-BE49-F238E27FC236}">
                <a16:creationId xmlns:a16="http://schemas.microsoft.com/office/drawing/2014/main" id="{AF1DD525-86DF-4082-BF63-C0E480DF1C24}"/>
              </a:ext>
            </a:extLst>
          </p:cNvPr>
          <p:cNvSpPr>
            <a:spLocks noChangeShapeType="1"/>
          </p:cNvSpPr>
          <p:nvPr/>
        </p:nvSpPr>
        <p:spPr bwMode="auto">
          <a:xfrm>
            <a:off x="5810250" y="4332288"/>
            <a:ext cx="0" cy="1296987"/>
          </a:xfrm>
          <a:prstGeom prst="line">
            <a:avLst/>
          </a:prstGeom>
          <a:noFill/>
          <a:ln w="28575">
            <a:solidFill>
              <a:srgbClr val="70200A"/>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Rectangle 26">
            <a:extLst>
              <a:ext uri="{FF2B5EF4-FFF2-40B4-BE49-F238E27FC236}">
                <a16:creationId xmlns:a16="http://schemas.microsoft.com/office/drawing/2014/main" id="{B6A9C219-C730-45FF-B379-133EB101CB94}"/>
              </a:ext>
            </a:extLst>
          </p:cNvPr>
          <p:cNvSpPr>
            <a:spLocks noChangeArrowheads="1"/>
          </p:cNvSpPr>
          <p:nvPr/>
        </p:nvSpPr>
        <p:spPr bwMode="auto">
          <a:xfrm>
            <a:off x="5724525" y="5629275"/>
            <a:ext cx="312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latin typeface="Arial" panose="020B0604020202020204" pitchFamily="34" charset="0"/>
              </a:rPr>
              <a:t>Q</a:t>
            </a:r>
            <a:r>
              <a:rPr lang="en-US" altLang="zh-CN" sz="2400" baseline="-25000">
                <a:latin typeface="Arial" panose="020B0604020202020204" pitchFamily="34" charset="0"/>
              </a:rPr>
              <a:t>B</a:t>
            </a:r>
          </a:p>
        </p:txBody>
      </p:sp>
      <p:sp>
        <p:nvSpPr>
          <p:cNvPr id="16410" name="Rectangle 27">
            <a:extLst>
              <a:ext uri="{FF2B5EF4-FFF2-40B4-BE49-F238E27FC236}">
                <a16:creationId xmlns:a16="http://schemas.microsoft.com/office/drawing/2014/main" id="{3E0EF622-4493-4BB0-B0E6-F19654D4B795}"/>
              </a:ext>
            </a:extLst>
          </p:cNvPr>
          <p:cNvSpPr>
            <a:spLocks noChangeArrowheads="1"/>
          </p:cNvSpPr>
          <p:nvPr/>
        </p:nvSpPr>
        <p:spPr bwMode="auto">
          <a:xfrm>
            <a:off x="5653088" y="3900488"/>
            <a:ext cx="2047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0">
                <a:latin typeface="Arial" panose="020B0604020202020204" pitchFamily="34" charset="0"/>
              </a:rPr>
              <a:t>B</a:t>
            </a:r>
          </a:p>
        </p:txBody>
      </p:sp>
      <p:sp>
        <p:nvSpPr>
          <p:cNvPr id="16411" name="Rectangle 28">
            <a:extLst>
              <a:ext uri="{FF2B5EF4-FFF2-40B4-BE49-F238E27FC236}">
                <a16:creationId xmlns:a16="http://schemas.microsoft.com/office/drawing/2014/main" id="{761A117D-0FFE-4FFC-A058-088C2F9C094E}"/>
              </a:ext>
            </a:extLst>
          </p:cNvPr>
          <p:cNvSpPr>
            <a:spLocks noChangeArrowheads="1"/>
          </p:cNvSpPr>
          <p:nvPr/>
        </p:nvSpPr>
        <p:spPr bwMode="auto">
          <a:xfrm>
            <a:off x="8388350" y="4508500"/>
            <a:ext cx="3127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solidFill>
                  <a:srgbClr val="FF3300"/>
                </a:solidFill>
                <a:latin typeface="Arial" panose="020B0604020202020204" pitchFamily="34" charset="0"/>
              </a:rPr>
              <a:t>D</a:t>
            </a:r>
            <a:r>
              <a:rPr lang="en-US" altLang="zh-CN" sz="2400" baseline="-25000">
                <a:solidFill>
                  <a:srgbClr val="FF3300"/>
                </a:solidFill>
                <a:latin typeface="Arial" panose="020B0604020202020204" pitchFamily="34" charset="0"/>
              </a:rPr>
              <a:t>p</a:t>
            </a:r>
          </a:p>
        </p:txBody>
      </p:sp>
      <p:sp>
        <p:nvSpPr>
          <p:cNvPr id="16413" name="Line 31">
            <a:extLst>
              <a:ext uri="{FF2B5EF4-FFF2-40B4-BE49-F238E27FC236}">
                <a16:creationId xmlns:a16="http://schemas.microsoft.com/office/drawing/2014/main" id="{900611DD-F1CF-4CF2-87D0-115E96625724}"/>
              </a:ext>
            </a:extLst>
          </p:cNvPr>
          <p:cNvSpPr>
            <a:spLocks noChangeShapeType="1"/>
          </p:cNvSpPr>
          <p:nvPr/>
        </p:nvSpPr>
        <p:spPr bwMode="auto">
          <a:xfrm flipH="1">
            <a:off x="4284663" y="4221163"/>
            <a:ext cx="1223962" cy="0"/>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4" name="Rectangle 32">
            <a:extLst>
              <a:ext uri="{FF2B5EF4-FFF2-40B4-BE49-F238E27FC236}">
                <a16:creationId xmlns:a16="http://schemas.microsoft.com/office/drawing/2014/main" id="{4942BFF0-0AAF-48EE-8D41-C2DBA883AE3B}"/>
              </a:ext>
            </a:extLst>
          </p:cNvPr>
          <p:cNvSpPr>
            <a:spLocks noChangeArrowheads="1"/>
          </p:cNvSpPr>
          <p:nvPr/>
        </p:nvSpPr>
        <p:spPr bwMode="auto">
          <a:xfrm>
            <a:off x="3851275" y="4508500"/>
            <a:ext cx="2873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P</a:t>
            </a:r>
            <a:r>
              <a:rPr lang="en-US" altLang="zh-CN" sz="1800" baseline="-25000">
                <a:latin typeface="Arial" panose="020B0604020202020204" pitchFamily="34" charset="0"/>
              </a:rPr>
              <a:t>0</a:t>
            </a:r>
          </a:p>
        </p:txBody>
      </p:sp>
      <p:sp>
        <p:nvSpPr>
          <p:cNvPr id="16415" name="Rectangle 33">
            <a:extLst>
              <a:ext uri="{FF2B5EF4-FFF2-40B4-BE49-F238E27FC236}">
                <a16:creationId xmlns:a16="http://schemas.microsoft.com/office/drawing/2014/main" id="{2B16AAE5-907D-4A91-89E8-6EFD4734E02B}"/>
              </a:ext>
            </a:extLst>
          </p:cNvPr>
          <p:cNvSpPr>
            <a:spLocks noChangeArrowheads="1"/>
          </p:cNvSpPr>
          <p:nvPr/>
        </p:nvSpPr>
        <p:spPr bwMode="auto">
          <a:xfrm>
            <a:off x="3851275" y="4076700"/>
            <a:ext cx="2873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P</a:t>
            </a:r>
            <a:r>
              <a:rPr lang="en-US" altLang="zh-CN" sz="1800" baseline="-25000">
                <a:latin typeface="Arial" panose="020B0604020202020204" pitchFamily="34" charset="0"/>
              </a:rPr>
              <a:t>A</a:t>
            </a:r>
          </a:p>
        </p:txBody>
      </p:sp>
      <p:sp>
        <p:nvSpPr>
          <p:cNvPr id="16416" name="Line 34">
            <a:extLst>
              <a:ext uri="{FF2B5EF4-FFF2-40B4-BE49-F238E27FC236}">
                <a16:creationId xmlns:a16="http://schemas.microsoft.com/office/drawing/2014/main" id="{D510FDD3-EB66-41F3-AE13-BE10257EE109}"/>
              </a:ext>
            </a:extLst>
          </p:cNvPr>
          <p:cNvSpPr>
            <a:spLocks noChangeShapeType="1"/>
          </p:cNvSpPr>
          <p:nvPr/>
        </p:nvSpPr>
        <p:spPr bwMode="auto">
          <a:xfrm>
            <a:off x="4716463" y="4076700"/>
            <a:ext cx="1062037" cy="1320800"/>
          </a:xfrm>
          <a:prstGeom prst="line">
            <a:avLst/>
          </a:prstGeom>
          <a:noFill/>
          <a:ln w="38100">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3" name="Freeform 35">
            <a:extLst>
              <a:ext uri="{FF2B5EF4-FFF2-40B4-BE49-F238E27FC236}">
                <a16:creationId xmlns:a16="http://schemas.microsoft.com/office/drawing/2014/main" id="{674DB9A8-CAD7-4264-AEEA-87AED3174463}"/>
              </a:ext>
            </a:extLst>
          </p:cNvPr>
          <p:cNvSpPr>
            <a:spLocks/>
          </p:cNvSpPr>
          <p:nvPr/>
        </p:nvSpPr>
        <p:spPr bwMode="auto">
          <a:xfrm>
            <a:off x="4643438" y="2852738"/>
            <a:ext cx="2449512" cy="2244725"/>
          </a:xfrm>
          <a:custGeom>
            <a:avLst/>
            <a:gdLst>
              <a:gd name="T0" fmla="*/ 0 w 1543"/>
              <a:gd name="T1" fmla="*/ 2147483646 h 1414"/>
              <a:gd name="T2" fmla="*/ 2147483646 w 1543"/>
              <a:gd name="T3" fmla="*/ 2147483646 h 1414"/>
              <a:gd name="T4" fmla="*/ 2147483646 w 1543"/>
              <a:gd name="T5" fmla="*/ 2147483646 h 1414"/>
              <a:gd name="T6" fmla="*/ 2147483646 w 1543"/>
              <a:gd name="T7" fmla="*/ 0 h 1414"/>
              <a:gd name="T8" fmla="*/ 0 60000 65536"/>
              <a:gd name="T9" fmla="*/ 0 60000 65536"/>
              <a:gd name="T10" fmla="*/ 0 60000 65536"/>
              <a:gd name="T11" fmla="*/ 0 60000 65536"/>
              <a:gd name="T12" fmla="*/ 0 w 1543"/>
              <a:gd name="T13" fmla="*/ 0 h 1414"/>
              <a:gd name="T14" fmla="*/ 1543 w 1543"/>
              <a:gd name="T15" fmla="*/ 1414 h 1414"/>
            </a:gdLst>
            <a:ahLst/>
            <a:cxnLst>
              <a:cxn ang="T8">
                <a:pos x="T0" y="T1"/>
              </a:cxn>
              <a:cxn ang="T9">
                <a:pos x="T2" y="T3"/>
              </a:cxn>
              <a:cxn ang="T10">
                <a:pos x="T4" y="T5"/>
              </a:cxn>
              <a:cxn ang="T11">
                <a:pos x="T6" y="T7"/>
              </a:cxn>
            </a:cxnLst>
            <a:rect l="T12" t="T13" r="T14" b="T15"/>
            <a:pathLst>
              <a:path w="1543" h="1414">
                <a:moveTo>
                  <a:pt x="0" y="1406"/>
                </a:moveTo>
                <a:cubicBezTo>
                  <a:pt x="196" y="1410"/>
                  <a:pt x="393" y="1414"/>
                  <a:pt x="590" y="1361"/>
                </a:cubicBezTo>
                <a:cubicBezTo>
                  <a:pt x="787" y="1308"/>
                  <a:pt x="1021" y="1316"/>
                  <a:pt x="1180" y="1089"/>
                </a:cubicBezTo>
                <a:cubicBezTo>
                  <a:pt x="1339" y="862"/>
                  <a:pt x="1441" y="431"/>
                  <a:pt x="1543" y="0"/>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4" name="Rectangle 36">
            <a:extLst>
              <a:ext uri="{FF2B5EF4-FFF2-40B4-BE49-F238E27FC236}">
                <a16:creationId xmlns:a16="http://schemas.microsoft.com/office/drawing/2014/main" id="{8D19B8F0-333B-4043-9EA4-DAAC983681D4}"/>
              </a:ext>
            </a:extLst>
          </p:cNvPr>
          <p:cNvSpPr>
            <a:spLocks noChangeArrowheads="1"/>
          </p:cNvSpPr>
          <p:nvPr/>
        </p:nvSpPr>
        <p:spPr bwMode="auto">
          <a:xfrm>
            <a:off x="4572000" y="5084763"/>
            <a:ext cx="5048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FF00FF"/>
                </a:solidFill>
                <a:latin typeface="Arial" panose="020B0604020202020204" pitchFamily="34" charset="0"/>
              </a:rPr>
              <a:t>LMC</a:t>
            </a:r>
          </a:p>
        </p:txBody>
      </p:sp>
      <p:sp>
        <p:nvSpPr>
          <p:cNvPr id="16419" name="Rectangle 37">
            <a:extLst>
              <a:ext uri="{FF2B5EF4-FFF2-40B4-BE49-F238E27FC236}">
                <a16:creationId xmlns:a16="http://schemas.microsoft.com/office/drawing/2014/main" id="{6FE0F54E-B042-4F49-B970-87ED0D803006}"/>
              </a:ext>
            </a:extLst>
          </p:cNvPr>
          <p:cNvSpPr>
            <a:spLocks noChangeArrowheads="1"/>
          </p:cNvSpPr>
          <p:nvPr/>
        </p:nvSpPr>
        <p:spPr bwMode="auto">
          <a:xfrm>
            <a:off x="4284663" y="3860800"/>
            <a:ext cx="504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3333FF"/>
                </a:solidFill>
                <a:latin typeface="Arial" panose="020B0604020202020204" pitchFamily="34" charset="0"/>
              </a:rPr>
              <a:t>MR</a:t>
            </a:r>
          </a:p>
        </p:txBody>
      </p:sp>
      <p:sp>
        <p:nvSpPr>
          <p:cNvPr id="16422" name="Line 38">
            <a:extLst>
              <a:ext uri="{FF2B5EF4-FFF2-40B4-BE49-F238E27FC236}">
                <a16:creationId xmlns:a16="http://schemas.microsoft.com/office/drawing/2014/main" id="{7A5257DB-2E9A-481E-B59A-9F23BDBBA6EF}"/>
              </a:ext>
            </a:extLst>
          </p:cNvPr>
          <p:cNvSpPr>
            <a:spLocks noChangeShapeType="1"/>
          </p:cNvSpPr>
          <p:nvPr/>
        </p:nvSpPr>
        <p:spPr bwMode="auto">
          <a:xfrm>
            <a:off x="5219700" y="3213100"/>
            <a:ext cx="576263" cy="1944688"/>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3" name="Rectangle 28">
            <a:extLst>
              <a:ext uri="{FF2B5EF4-FFF2-40B4-BE49-F238E27FC236}">
                <a16:creationId xmlns:a16="http://schemas.microsoft.com/office/drawing/2014/main" id="{1FD65539-5CF3-4D73-8C1E-2FAD6588F091}"/>
              </a:ext>
            </a:extLst>
          </p:cNvPr>
          <p:cNvSpPr>
            <a:spLocks noChangeArrowheads="1"/>
          </p:cNvSpPr>
          <p:nvPr/>
        </p:nvSpPr>
        <p:spPr bwMode="auto">
          <a:xfrm>
            <a:off x="5292725" y="2852738"/>
            <a:ext cx="3127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0">
                <a:solidFill>
                  <a:srgbClr val="00CC00"/>
                </a:solidFill>
                <a:latin typeface="Arial" panose="020B0604020202020204" pitchFamily="34" charset="0"/>
              </a:rPr>
              <a:t>D</a:t>
            </a:r>
            <a:r>
              <a:rPr lang="en-US" altLang="zh-CN" sz="2400" baseline="-25000">
                <a:solidFill>
                  <a:srgbClr val="00CC00"/>
                </a:solidFill>
                <a:latin typeface="Arial" panose="020B0604020202020204" pitchFamily="34" charset="0"/>
              </a:rPr>
              <a:t>s</a:t>
            </a:r>
          </a:p>
        </p:txBody>
      </p:sp>
      <p:sp>
        <p:nvSpPr>
          <p:cNvPr id="39" name="Rectangle 16">
            <a:extLst>
              <a:ext uri="{FF2B5EF4-FFF2-40B4-BE49-F238E27FC236}">
                <a16:creationId xmlns:a16="http://schemas.microsoft.com/office/drawing/2014/main" id="{DB5EB804-45DC-4F16-9AC8-597C6A8B18C7}"/>
              </a:ext>
            </a:extLst>
          </p:cNvPr>
          <p:cNvSpPr>
            <a:spLocks noChangeArrowheads="1"/>
          </p:cNvSpPr>
          <p:nvPr/>
        </p:nvSpPr>
        <p:spPr bwMode="auto">
          <a:xfrm>
            <a:off x="5643563" y="2857500"/>
            <a:ext cx="642937"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0">
                <a:solidFill>
                  <a:srgbClr val="000000"/>
                </a:solidFill>
                <a:latin typeface="Arial" panose="020B0604020202020204" pitchFamily="34" charset="0"/>
              </a:rPr>
              <a:t>SMC</a:t>
            </a:r>
            <a:r>
              <a:rPr lang="en-US" altLang="zh-CN" sz="1400" b="0" baseline="-25000">
                <a:solidFill>
                  <a:srgbClr val="000000"/>
                </a:solidFill>
                <a:latin typeface="Arial" panose="020B0604020202020204" pitchFamily="34" charset="0"/>
              </a:rPr>
              <a:t>1</a:t>
            </a:r>
          </a:p>
        </p:txBody>
      </p:sp>
      <p:sp>
        <p:nvSpPr>
          <p:cNvPr id="41" name="Rectangle 16">
            <a:extLst>
              <a:ext uri="{FF2B5EF4-FFF2-40B4-BE49-F238E27FC236}">
                <a16:creationId xmlns:a16="http://schemas.microsoft.com/office/drawing/2014/main" id="{5578024F-6720-4AD0-BF1E-7933B2C04334}"/>
              </a:ext>
            </a:extLst>
          </p:cNvPr>
          <p:cNvSpPr>
            <a:spLocks noChangeArrowheads="1"/>
          </p:cNvSpPr>
          <p:nvPr/>
        </p:nvSpPr>
        <p:spPr bwMode="auto">
          <a:xfrm>
            <a:off x="6357938" y="3357563"/>
            <a:ext cx="642937"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0">
                <a:solidFill>
                  <a:srgbClr val="000000"/>
                </a:solidFill>
                <a:latin typeface="Arial" panose="020B0604020202020204" pitchFamily="34" charset="0"/>
              </a:rPr>
              <a:t>SMC</a:t>
            </a:r>
            <a:r>
              <a:rPr lang="en-US" altLang="zh-CN" sz="1400" b="0" baseline="-25000">
                <a:solidFill>
                  <a:srgbClr val="000000"/>
                </a:solidFill>
                <a:latin typeface="Arial" panose="020B0604020202020204" pitchFamily="34" charset="0"/>
              </a:rPr>
              <a:t>2</a:t>
            </a:r>
          </a:p>
        </p:txBody>
      </p:sp>
      <p:graphicFrame>
        <p:nvGraphicFramePr>
          <p:cNvPr id="1028" name="Object 9">
            <a:extLst>
              <a:ext uri="{FF2B5EF4-FFF2-40B4-BE49-F238E27FC236}">
                <a16:creationId xmlns:a16="http://schemas.microsoft.com/office/drawing/2014/main" id="{84210584-89B1-4731-A8B7-0A05B249A461}"/>
              </a:ext>
            </a:extLst>
          </p:cNvPr>
          <p:cNvGraphicFramePr>
            <a:graphicFrameLocks noChangeAspect="1"/>
          </p:cNvGraphicFramePr>
          <p:nvPr/>
        </p:nvGraphicFramePr>
        <p:xfrm>
          <a:off x="4643438" y="1643063"/>
          <a:ext cx="4217987" cy="428625"/>
        </p:xfrm>
        <a:graphic>
          <a:graphicData uri="http://schemas.openxmlformats.org/presentationml/2006/ole">
            <mc:AlternateContent xmlns:mc="http://schemas.openxmlformats.org/markup-compatibility/2006">
              <mc:Choice xmlns:v="urn:schemas-microsoft-com:vml" Requires="v">
                <p:oleObj name="Equation" r:id="rId2" imgW="2044700" imgH="228600" progId="Equation.DSMT4">
                  <p:embed/>
                </p:oleObj>
              </mc:Choice>
              <mc:Fallback>
                <p:oleObj name="Equation" r:id="rId2" imgW="2044700" imgH="2286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643063"/>
                        <a:ext cx="42179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4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4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4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40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4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42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4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40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409"/>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63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3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39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39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40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40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1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028"/>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p:bldP spid="16399" grpId="0"/>
      <p:bldP spid="16400" grpId="0"/>
      <p:bldP spid="16401" grpId="0"/>
      <p:bldP spid="16402" grpId="0"/>
      <p:bldP spid="16403" grpId="0"/>
      <p:bldP spid="16404" grpId="0"/>
      <p:bldP spid="16409" grpId="0"/>
      <p:bldP spid="16410" grpId="0"/>
      <p:bldP spid="16411" grpId="0"/>
      <p:bldP spid="16414" grpId="0"/>
      <p:bldP spid="16415" grpId="0"/>
      <p:bldP spid="16419" grpId="0"/>
      <p:bldP spid="16423" grpId="0"/>
      <p:bldP spid="39"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7D78336-D466-43D6-8990-FE24F36EF52F}"/>
              </a:ext>
            </a:extLst>
          </p:cNvPr>
          <p:cNvSpPr>
            <a:spLocks noGrp="1" noRot="1" noChangeArrowheads="1"/>
          </p:cNvSpPr>
          <p:nvPr>
            <p:ph type="title"/>
          </p:nvPr>
        </p:nvSpPr>
        <p:spPr>
          <a:xfrm>
            <a:off x="323850" y="620713"/>
            <a:ext cx="7292975" cy="782637"/>
          </a:xfrm>
        </p:spPr>
        <p:txBody>
          <a:bodyPr/>
          <a:lstStyle/>
          <a:p>
            <a:pPr algn="l" eaLnBrk="1" hangingPunct="1"/>
            <a:r>
              <a:rPr lang="zh-CN" altLang="en-US" sz="3600" b="1">
                <a:solidFill>
                  <a:srgbClr val="3333FF"/>
                </a:solidFill>
                <a:latin typeface="楷体" panose="02010609060101010101" pitchFamily="49" charset="-122"/>
                <a:ea typeface="楷体" panose="02010609060101010101" pitchFamily="49" charset="-122"/>
              </a:rPr>
              <a:t>五、 垄断竞争中的非价格竞争</a:t>
            </a:r>
          </a:p>
        </p:txBody>
      </p:sp>
      <p:sp>
        <p:nvSpPr>
          <p:cNvPr id="18435" name="Rectangle 3">
            <a:extLst>
              <a:ext uri="{FF2B5EF4-FFF2-40B4-BE49-F238E27FC236}">
                <a16:creationId xmlns:a16="http://schemas.microsoft.com/office/drawing/2014/main" id="{EF5645BF-1EE1-491F-BD4D-1D1DDF36DF3A}"/>
              </a:ext>
            </a:extLst>
          </p:cNvPr>
          <p:cNvSpPr>
            <a:spLocks noGrp="1" noRot="1" noChangeArrowheads="1"/>
          </p:cNvSpPr>
          <p:nvPr>
            <p:ph type="body" idx="1"/>
          </p:nvPr>
        </p:nvSpPr>
        <p:spPr>
          <a:xfrm>
            <a:off x="250825" y="1557338"/>
            <a:ext cx="8642350" cy="3887787"/>
          </a:xfrm>
        </p:spPr>
        <p:txBody>
          <a:bodyPr/>
          <a:lstStyle/>
          <a:p>
            <a:pPr eaLnBrk="1" hangingPunct="1">
              <a:lnSpc>
                <a:spcPct val="90000"/>
              </a:lnSpc>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垄断竞争厂商产品间有一定替代性，厂商斟酌定价的能力较小，所以更重视非价格竞争</a:t>
            </a:r>
          </a:p>
          <a:p>
            <a:pPr eaLnBrk="1" hangingPunct="1">
              <a:lnSpc>
                <a:spcPct val="90000"/>
              </a:lnSpc>
              <a:buFont typeface="Wingdings" panose="05000000000000000000" pitchFamily="2" charset="2"/>
              <a:buNone/>
            </a:pPr>
            <a:endParaRPr kumimoji="1" lang="zh-CN" altLang="en-US" b="1">
              <a:solidFill>
                <a:srgbClr val="3333FF"/>
              </a:solidFill>
              <a:latin typeface="楷体" panose="02010609060101010101" pitchFamily="49" charset="-122"/>
              <a:ea typeface="楷体" panose="02010609060101010101" pitchFamily="49" charset="-122"/>
            </a:endParaRPr>
          </a:p>
          <a:p>
            <a:pPr eaLnBrk="1" hangingPunct="1">
              <a:lnSpc>
                <a:spcPct val="90000"/>
              </a:lnSpc>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非价格竞争的手段</a:t>
            </a:r>
          </a:p>
          <a:p>
            <a:pPr eaLnBrk="1" hangingPunct="1">
              <a:lnSpc>
                <a:spcPct val="90000"/>
              </a:lnSpc>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		</a:t>
            </a:r>
            <a:r>
              <a:rPr kumimoji="1" lang="en-US" altLang="zh-CN" b="1">
                <a:solidFill>
                  <a:srgbClr val="3333FF"/>
                </a:solidFill>
                <a:latin typeface="楷体" panose="02010609060101010101" pitchFamily="49" charset="-122"/>
                <a:ea typeface="楷体" panose="02010609060101010101" pitchFamily="49" charset="-122"/>
              </a:rPr>
              <a:t>1</a:t>
            </a:r>
            <a:r>
              <a:rPr kumimoji="1" lang="zh-CN" altLang="en-US" b="1">
                <a:solidFill>
                  <a:srgbClr val="3333FF"/>
                </a:solidFill>
                <a:latin typeface="楷体" panose="02010609060101010101" pitchFamily="49" charset="-122"/>
                <a:ea typeface="楷体" panose="02010609060101010101" pitchFamily="49" charset="-122"/>
              </a:rPr>
              <a:t>、产品变异：变换产品的颜色、款式、质地、做工和附带服务等以形成产品差别</a:t>
            </a:r>
          </a:p>
          <a:p>
            <a:pPr eaLnBrk="1" hangingPunct="1">
              <a:lnSpc>
                <a:spcPct val="90000"/>
              </a:lnSpc>
              <a:buFont typeface="Wingdings" panose="05000000000000000000" pitchFamily="2" charset="2"/>
              <a:buNone/>
            </a:pPr>
            <a:r>
              <a:rPr kumimoji="1" lang="zh-CN" altLang="en-US" b="1">
                <a:solidFill>
                  <a:srgbClr val="3333FF"/>
                </a:solidFill>
                <a:latin typeface="楷体" panose="02010609060101010101" pitchFamily="49" charset="-122"/>
                <a:ea typeface="楷体" panose="02010609060101010101" pitchFamily="49" charset="-122"/>
              </a:rPr>
              <a:t>		</a:t>
            </a:r>
            <a:r>
              <a:rPr kumimoji="1" lang="en-US" altLang="zh-CN" b="1">
                <a:solidFill>
                  <a:srgbClr val="3333FF"/>
                </a:solidFill>
                <a:latin typeface="楷体" panose="02010609060101010101" pitchFamily="49" charset="-122"/>
                <a:ea typeface="楷体" panose="02010609060101010101" pitchFamily="49" charset="-122"/>
              </a:rPr>
              <a:t>2</a:t>
            </a:r>
            <a:r>
              <a:rPr kumimoji="1" lang="zh-CN" altLang="en-US" b="1">
                <a:solidFill>
                  <a:srgbClr val="3333FF"/>
                </a:solidFill>
                <a:latin typeface="楷体" panose="02010609060101010101" pitchFamily="49" charset="-122"/>
                <a:ea typeface="楷体" panose="02010609060101010101" pitchFamily="49" charset="-122"/>
              </a:rPr>
              <a:t>、推销活动：广告、宣传品牌</a:t>
            </a:r>
            <a:r>
              <a:rPr lang="zh-CN" altLang="en-US" b="1">
                <a:solidFill>
                  <a:srgbClr val="3333FF"/>
                </a:solidFill>
                <a:latin typeface="楷体" panose="02010609060101010101" pitchFamily="49" charset="-122"/>
                <a:ea typeface="楷体" panose="02010609060101010101" pitchFamily="49" charset="-122"/>
              </a:rPr>
              <a:t>		</a:t>
            </a:r>
          </a:p>
        </p:txBody>
      </p:sp>
      <p:sp>
        <p:nvSpPr>
          <p:cNvPr id="18436" name="灯片编号占位符 3">
            <a:extLst>
              <a:ext uri="{FF2B5EF4-FFF2-40B4-BE49-F238E27FC236}">
                <a16:creationId xmlns:a16="http://schemas.microsoft.com/office/drawing/2014/main" id="{F6E46F0D-BAAA-426F-B1B9-D335B070C3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3207B9-CC18-47F0-A168-071B2B1A4F82}" type="slidenum">
              <a:rPr lang="en-US" altLang="zh-CN" sz="1400" smtClean="0"/>
              <a:pPr>
                <a:spcBef>
                  <a:spcPct val="0"/>
                </a:spcBef>
                <a:buClrTx/>
                <a:buSzTx/>
                <a:buFontTx/>
                <a:buNone/>
              </a:pPr>
              <a:t>12</a:t>
            </a:fld>
            <a:endParaRPr lang="en-US" altLang="zh-CN" sz="1400"/>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DB9337E-32EA-46DC-8059-0D459350FBE9}"/>
              </a:ext>
            </a:extLst>
          </p:cNvPr>
          <p:cNvSpPr>
            <a:spLocks noGrp="1" noRot="1" noChangeArrowheads="1"/>
          </p:cNvSpPr>
          <p:nvPr>
            <p:ph type="title"/>
          </p:nvPr>
        </p:nvSpPr>
        <p:spPr/>
        <p:txBody>
          <a:bodyPr/>
          <a:lstStyle/>
          <a:p>
            <a:pPr eaLnBrk="1" hangingPunct="1"/>
            <a:r>
              <a:rPr lang="zh-CN" altLang="en-US" b="1" dirty="0">
                <a:solidFill>
                  <a:srgbClr val="3333FF"/>
                </a:solidFill>
                <a:latin typeface="楷体" panose="02010609060101010101" pitchFamily="49" charset="-122"/>
                <a:ea typeface="楷体" panose="02010609060101010101" pitchFamily="49" charset="-122"/>
              </a:rPr>
              <a:t>第八章 寡头与博弈</a:t>
            </a:r>
          </a:p>
        </p:txBody>
      </p:sp>
      <p:sp>
        <p:nvSpPr>
          <p:cNvPr id="19459" name="Rectangle 3">
            <a:extLst>
              <a:ext uri="{FF2B5EF4-FFF2-40B4-BE49-F238E27FC236}">
                <a16:creationId xmlns:a16="http://schemas.microsoft.com/office/drawing/2014/main" id="{DA677839-6283-4ED4-9581-3CDC1891FF7F}"/>
              </a:ext>
            </a:extLst>
          </p:cNvPr>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现象：欧佩克（</a:t>
            </a:r>
            <a:r>
              <a:rPr lang="en-US" altLang="zh-CN" b="1">
                <a:solidFill>
                  <a:srgbClr val="3333FF"/>
                </a:solidFill>
                <a:latin typeface="楷体" panose="02010609060101010101" pitchFamily="49" charset="-122"/>
                <a:ea typeface="楷体" panose="02010609060101010101" pitchFamily="49" charset="-122"/>
              </a:rPr>
              <a:t>OPEC</a:t>
            </a:r>
            <a:r>
              <a:rPr lang="zh-CN" altLang="en-US" b="1">
                <a:solidFill>
                  <a:srgbClr val="3333FF"/>
                </a:solidFill>
                <a:latin typeface="楷体" panose="02010609060101010101" pitchFamily="49" charset="-122"/>
                <a:ea typeface="楷体" panose="02010609060101010101" pitchFamily="49" charset="-122"/>
              </a:rPr>
              <a:t>）和世界石油市场</a:t>
            </a:r>
          </a:p>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它于</a:t>
            </a:r>
            <a:r>
              <a:rPr lang="en-US" altLang="zh-CN" b="1">
                <a:solidFill>
                  <a:srgbClr val="3333FF"/>
                </a:solidFill>
                <a:latin typeface="楷体" panose="02010609060101010101" pitchFamily="49" charset="-122"/>
                <a:ea typeface="楷体" panose="02010609060101010101" pitchFamily="49" charset="-122"/>
              </a:rPr>
              <a:t>1960</a:t>
            </a:r>
            <a:r>
              <a:rPr lang="zh-CN" altLang="en-US" b="1">
                <a:solidFill>
                  <a:srgbClr val="3333FF"/>
                </a:solidFill>
                <a:latin typeface="楷体" panose="02010609060101010101" pitchFamily="49" charset="-122"/>
                <a:ea typeface="楷体" panose="02010609060101010101" pitchFamily="49" charset="-122"/>
              </a:rPr>
              <a:t>年成立，包括伊朗、伊拉克、科威特、沙特、委内瑞拉。到</a:t>
            </a:r>
            <a:r>
              <a:rPr lang="en-US" altLang="zh-CN" b="1">
                <a:solidFill>
                  <a:srgbClr val="3333FF"/>
                </a:solidFill>
                <a:latin typeface="楷体" panose="02010609060101010101" pitchFamily="49" charset="-122"/>
                <a:ea typeface="楷体" panose="02010609060101010101" pitchFamily="49" charset="-122"/>
              </a:rPr>
              <a:t>1973</a:t>
            </a:r>
            <a:r>
              <a:rPr lang="zh-CN" altLang="en-US" b="1">
                <a:solidFill>
                  <a:srgbClr val="3333FF"/>
                </a:solidFill>
                <a:latin typeface="楷体" panose="02010609060101010101" pitchFamily="49" charset="-122"/>
                <a:ea typeface="楷体" panose="02010609060101010101" pitchFamily="49" charset="-122"/>
              </a:rPr>
              <a:t>年又有八国加入：卡塔尓、阿联酋、利比亚、印尼、尼日利亚等。这些国家控制世界石油储量的</a:t>
            </a:r>
            <a:r>
              <a:rPr lang="en-US" altLang="zh-CN" b="1">
                <a:solidFill>
                  <a:srgbClr val="3333FF"/>
                </a:solidFill>
                <a:latin typeface="楷体" panose="02010609060101010101" pitchFamily="49" charset="-122"/>
                <a:ea typeface="楷体" panose="02010609060101010101" pitchFamily="49" charset="-122"/>
              </a:rPr>
              <a:t>75</a:t>
            </a:r>
            <a:r>
              <a:rPr lang="zh-CN" altLang="en-US" b="1">
                <a:solidFill>
                  <a:srgbClr val="3333FF"/>
                </a:solidFill>
                <a:latin typeface="楷体" panose="02010609060101010101" pitchFamily="49" charset="-122"/>
                <a:ea typeface="楷体" panose="02010609060101010101" pitchFamily="49" charset="-122"/>
              </a:rPr>
              <a:t>％。</a:t>
            </a:r>
            <a:r>
              <a:rPr lang="en-US" altLang="zh-CN" b="1">
                <a:solidFill>
                  <a:srgbClr val="3333FF"/>
                </a:solidFill>
                <a:latin typeface="楷体" panose="02010609060101010101" pitchFamily="49" charset="-122"/>
                <a:ea typeface="楷体" panose="02010609060101010101" pitchFamily="49" charset="-122"/>
              </a:rPr>
              <a:t>1973</a:t>
            </a:r>
            <a:r>
              <a:rPr lang="zh-CN" altLang="en-US" b="1">
                <a:solidFill>
                  <a:srgbClr val="3333FF"/>
                </a:solidFill>
                <a:latin typeface="楷体" panose="02010609060101010101" pitchFamily="49" charset="-122"/>
                <a:ea typeface="楷体" panose="02010609060101010101" pitchFamily="49" charset="-122"/>
              </a:rPr>
              <a:t>－</a:t>
            </a:r>
            <a:r>
              <a:rPr lang="en-US" altLang="zh-CN" b="1">
                <a:solidFill>
                  <a:srgbClr val="3333FF"/>
                </a:solidFill>
                <a:latin typeface="楷体" panose="02010609060101010101" pitchFamily="49" charset="-122"/>
                <a:ea typeface="楷体" panose="02010609060101010101" pitchFamily="49" charset="-122"/>
              </a:rPr>
              <a:t>1985</a:t>
            </a:r>
            <a:r>
              <a:rPr lang="zh-CN" altLang="en-US" b="1">
                <a:solidFill>
                  <a:srgbClr val="3333FF"/>
                </a:solidFill>
                <a:latin typeface="楷体" panose="02010609060101010101" pitchFamily="49" charset="-122"/>
                <a:ea typeface="楷体" panose="02010609060101010101" pitchFamily="49" charset="-122"/>
              </a:rPr>
              <a:t>年成功合作维持高油价。由每桶</a:t>
            </a:r>
            <a:r>
              <a:rPr lang="en-US" altLang="zh-CN" b="1">
                <a:solidFill>
                  <a:srgbClr val="3333FF"/>
                </a:solidFill>
                <a:latin typeface="楷体" panose="02010609060101010101" pitchFamily="49" charset="-122"/>
                <a:ea typeface="楷体" panose="02010609060101010101" pitchFamily="49" charset="-122"/>
              </a:rPr>
              <a:t>2.64</a:t>
            </a:r>
            <a:r>
              <a:rPr lang="zh-CN" altLang="en-US" b="1">
                <a:solidFill>
                  <a:srgbClr val="3333FF"/>
                </a:solidFill>
                <a:latin typeface="楷体" panose="02010609060101010101" pitchFamily="49" charset="-122"/>
                <a:ea typeface="楷体" panose="02010609060101010101" pitchFamily="49" charset="-122"/>
              </a:rPr>
              <a:t>美元升至每桶</a:t>
            </a:r>
            <a:r>
              <a:rPr lang="en-US" altLang="zh-CN" b="1">
                <a:solidFill>
                  <a:srgbClr val="3333FF"/>
                </a:solidFill>
                <a:latin typeface="楷体" panose="02010609060101010101" pitchFamily="49" charset="-122"/>
                <a:ea typeface="楷体" panose="02010609060101010101" pitchFamily="49" charset="-122"/>
              </a:rPr>
              <a:t>35.1</a:t>
            </a:r>
            <a:r>
              <a:rPr lang="zh-CN" altLang="en-US" b="1">
                <a:solidFill>
                  <a:srgbClr val="3333FF"/>
                </a:solidFill>
                <a:latin typeface="楷体" panose="02010609060101010101" pitchFamily="49" charset="-122"/>
                <a:ea typeface="楷体" panose="02010609060101010101" pitchFamily="49" charset="-122"/>
              </a:rPr>
              <a:t>美元。</a:t>
            </a:r>
          </a:p>
        </p:txBody>
      </p:sp>
      <p:sp>
        <p:nvSpPr>
          <p:cNvPr id="19460" name="灯片编号占位符 3">
            <a:extLst>
              <a:ext uri="{FF2B5EF4-FFF2-40B4-BE49-F238E27FC236}">
                <a16:creationId xmlns:a16="http://schemas.microsoft.com/office/drawing/2014/main" id="{517AF8BB-FA58-4E65-9C7F-70F63C88AA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055D9AB-1E1F-409E-836C-ECF596F6559E}" type="slidenum">
              <a:rPr lang="en-US" altLang="zh-CN" sz="1400" smtClean="0"/>
              <a:pPr>
                <a:spcBef>
                  <a:spcPct val="0"/>
                </a:spcBef>
                <a:buClrTx/>
                <a:buSzTx/>
                <a:buFontTx/>
                <a:buNone/>
              </a:pPr>
              <a:t>13</a:t>
            </a:fld>
            <a:endParaRPr lang="en-US" altLang="zh-CN" sz="1400"/>
          </a:p>
        </p:txBody>
      </p:sp>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7050F4DC-415D-4F64-A8C9-AF064126D9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DC282B-BAF8-4F20-8CA7-05B15C95D823}" type="slidenum">
              <a:rPr lang="en-US" altLang="zh-CN" sz="1400" smtClean="0"/>
              <a:pPr>
                <a:spcBef>
                  <a:spcPct val="0"/>
                </a:spcBef>
                <a:buClrTx/>
                <a:buSzTx/>
                <a:buFontTx/>
                <a:buNone/>
              </a:pPr>
              <a:t>14</a:t>
            </a:fld>
            <a:endParaRPr lang="en-US" altLang="zh-CN" sz="1400"/>
          </a:p>
        </p:txBody>
      </p:sp>
      <p:sp>
        <p:nvSpPr>
          <p:cNvPr id="37891" name="矩形 2">
            <a:extLst>
              <a:ext uri="{FF2B5EF4-FFF2-40B4-BE49-F238E27FC236}">
                <a16:creationId xmlns:a16="http://schemas.microsoft.com/office/drawing/2014/main" id="{3D1845A3-9240-4785-AA43-2165F2C44B76}"/>
              </a:ext>
            </a:extLst>
          </p:cNvPr>
          <p:cNvSpPr>
            <a:spLocks noChangeArrowheads="1"/>
          </p:cNvSpPr>
          <p:nvPr/>
        </p:nvSpPr>
        <p:spPr bwMode="auto">
          <a:xfrm>
            <a:off x="1000125" y="1928813"/>
            <a:ext cx="7572375" cy="1816100"/>
          </a:xfrm>
          <a:prstGeom prst="rect">
            <a:avLst/>
          </a:prstGeom>
          <a:noFill/>
          <a:ln>
            <a:noFill/>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b="0" dirty="0">
                <a:solidFill>
                  <a:schemeClr val="accent2">
                    <a:lumMod val="75000"/>
                  </a:schemeClr>
                </a:solidFill>
              </a:rPr>
              <a:t>以石油为例，</a:t>
            </a:r>
            <a:r>
              <a:rPr lang="en-US" altLang="zh-CN" sz="2800" b="0" dirty="0">
                <a:solidFill>
                  <a:schemeClr val="accent2">
                    <a:lumMod val="75000"/>
                  </a:schemeClr>
                </a:solidFill>
              </a:rPr>
              <a:t>1970 </a:t>
            </a:r>
            <a:r>
              <a:rPr lang="zh-CN" altLang="en-US" sz="2800" b="0" dirty="0">
                <a:solidFill>
                  <a:schemeClr val="accent2">
                    <a:lumMod val="75000"/>
                  </a:schemeClr>
                </a:solidFill>
              </a:rPr>
              <a:t>年原油</a:t>
            </a:r>
            <a:r>
              <a:rPr lang="en-US" altLang="zh-CN" sz="2800" b="0" dirty="0">
                <a:solidFill>
                  <a:schemeClr val="accent2">
                    <a:lumMod val="75000"/>
                  </a:schemeClr>
                </a:solidFill>
              </a:rPr>
              <a:t>1.8 </a:t>
            </a:r>
            <a:r>
              <a:rPr lang="zh-CN" altLang="en-US" sz="2800" b="0" dirty="0">
                <a:solidFill>
                  <a:schemeClr val="accent2">
                    <a:lumMod val="75000"/>
                  </a:schemeClr>
                </a:solidFill>
              </a:rPr>
              <a:t>美元一桶，</a:t>
            </a:r>
            <a:r>
              <a:rPr lang="en-US" altLang="zh-CN" sz="2800" b="0" dirty="0">
                <a:solidFill>
                  <a:schemeClr val="accent2">
                    <a:lumMod val="75000"/>
                  </a:schemeClr>
                </a:solidFill>
              </a:rPr>
              <a:t>1974 </a:t>
            </a:r>
            <a:r>
              <a:rPr lang="zh-CN" altLang="en-US" sz="2800" b="0" dirty="0">
                <a:solidFill>
                  <a:schemeClr val="accent2">
                    <a:lumMod val="75000"/>
                  </a:schemeClr>
                </a:solidFill>
              </a:rPr>
              <a:t>年每桶</a:t>
            </a:r>
            <a:r>
              <a:rPr lang="en-US" altLang="zh-CN" sz="2800" b="0" dirty="0">
                <a:solidFill>
                  <a:schemeClr val="accent2">
                    <a:lumMod val="75000"/>
                  </a:schemeClr>
                </a:solidFill>
              </a:rPr>
              <a:t>10 </a:t>
            </a:r>
            <a:r>
              <a:rPr lang="zh-CN" altLang="en-US" sz="2800" b="0" dirty="0">
                <a:solidFill>
                  <a:schemeClr val="accent2">
                    <a:lumMod val="75000"/>
                  </a:schemeClr>
                </a:solidFill>
              </a:rPr>
              <a:t>美元，</a:t>
            </a:r>
            <a:r>
              <a:rPr lang="en-US" altLang="zh-CN" sz="2800" b="0" dirty="0">
                <a:solidFill>
                  <a:schemeClr val="accent2">
                    <a:lumMod val="75000"/>
                  </a:schemeClr>
                </a:solidFill>
              </a:rPr>
              <a:t>1979 </a:t>
            </a:r>
            <a:r>
              <a:rPr lang="zh-CN" altLang="en-US" sz="2800" b="0" dirty="0">
                <a:solidFill>
                  <a:schemeClr val="accent2">
                    <a:lumMod val="75000"/>
                  </a:schemeClr>
                </a:solidFill>
              </a:rPr>
              <a:t>年每桶</a:t>
            </a:r>
            <a:r>
              <a:rPr lang="en-US" altLang="zh-CN" sz="2800" b="0" dirty="0">
                <a:solidFill>
                  <a:schemeClr val="accent2">
                    <a:lumMod val="75000"/>
                  </a:schemeClr>
                </a:solidFill>
              </a:rPr>
              <a:t>20 </a:t>
            </a:r>
            <a:r>
              <a:rPr lang="zh-CN" altLang="en-US" sz="2800" b="0" dirty="0">
                <a:solidFill>
                  <a:schemeClr val="accent2">
                    <a:lumMod val="75000"/>
                  </a:schemeClr>
                </a:solidFill>
              </a:rPr>
              <a:t>美元，</a:t>
            </a:r>
            <a:r>
              <a:rPr lang="en-US" altLang="zh-CN" sz="2800" b="0" dirty="0">
                <a:solidFill>
                  <a:schemeClr val="accent2">
                    <a:lumMod val="75000"/>
                  </a:schemeClr>
                </a:solidFill>
              </a:rPr>
              <a:t>1980 </a:t>
            </a:r>
            <a:r>
              <a:rPr lang="zh-CN" altLang="en-US" sz="2800" b="0" dirty="0">
                <a:solidFill>
                  <a:schemeClr val="accent2">
                    <a:lumMod val="75000"/>
                  </a:schemeClr>
                </a:solidFill>
              </a:rPr>
              <a:t>年每桶突破</a:t>
            </a:r>
            <a:r>
              <a:rPr lang="en-US" altLang="zh-CN" sz="2800" b="0" dirty="0">
                <a:solidFill>
                  <a:schemeClr val="accent2">
                    <a:lumMod val="75000"/>
                  </a:schemeClr>
                </a:solidFill>
              </a:rPr>
              <a:t>30 </a:t>
            </a:r>
            <a:r>
              <a:rPr lang="zh-CN" altLang="en-US" sz="2800" b="0" dirty="0">
                <a:solidFill>
                  <a:schemeClr val="accent2">
                    <a:lumMod val="75000"/>
                  </a:schemeClr>
                </a:solidFill>
              </a:rPr>
              <a:t>美元，</a:t>
            </a:r>
            <a:r>
              <a:rPr lang="en-US" altLang="zh-CN" sz="2800" b="0" dirty="0">
                <a:solidFill>
                  <a:schemeClr val="accent2">
                    <a:lumMod val="75000"/>
                  </a:schemeClr>
                </a:solidFill>
              </a:rPr>
              <a:t>1985</a:t>
            </a:r>
            <a:r>
              <a:rPr lang="zh-CN" altLang="en-US" sz="2800" b="0" dirty="0">
                <a:solidFill>
                  <a:schemeClr val="accent2">
                    <a:lumMod val="75000"/>
                  </a:schemeClr>
                </a:solidFill>
              </a:rPr>
              <a:t>年的</a:t>
            </a:r>
            <a:r>
              <a:rPr lang="en-US" altLang="zh-CN" sz="2800" b="0" dirty="0">
                <a:solidFill>
                  <a:schemeClr val="accent2">
                    <a:lumMod val="75000"/>
                  </a:schemeClr>
                </a:solidFill>
              </a:rPr>
              <a:t>12</a:t>
            </a:r>
            <a:r>
              <a:rPr lang="zh-CN" altLang="en-US" sz="2800" b="0" dirty="0">
                <a:solidFill>
                  <a:schemeClr val="accent2">
                    <a:lumMod val="75000"/>
                  </a:schemeClr>
                </a:solidFill>
              </a:rPr>
              <a:t>月开始跌破</a:t>
            </a:r>
            <a:r>
              <a:rPr lang="en-US" altLang="zh-CN" sz="2800" b="0" dirty="0">
                <a:solidFill>
                  <a:schemeClr val="accent2">
                    <a:lumMod val="75000"/>
                  </a:schemeClr>
                </a:solidFill>
              </a:rPr>
              <a:t>30</a:t>
            </a:r>
            <a:r>
              <a:rPr lang="zh-CN" altLang="en-US" sz="2800" b="0" dirty="0">
                <a:solidFill>
                  <a:schemeClr val="accent2">
                    <a:lumMod val="75000"/>
                  </a:schemeClr>
                </a:solidFill>
              </a:rPr>
              <a:t>美元</a:t>
            </a:r>
            <a:endParaRPr lang="zh-CN" altLang="en-US" sz="2800" dirty="0">
              <a:solidFill>
                <a:schemeClr val="accent2">
                  <a:lumMod val="75000"/>
                </a:schemeClr>
              </a:solidFill>
            </a:endParaRPr>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a:extLst>
              <a:ext uri="{FF2B5EF4-FFF2-40B4-BE49-F238E27FC236}">
                <a16:creationId xmlns:a16="http://schemas.microsoft.com/office/drawing/2014/main" id="{B283EC68-8FE3-4129-9A76-432A8FC373C7}"/>
              </a:ext>
            </a:extLst>
          </p:cNvPr>
          <p:cNvSpPr>
            <a:spLocks noGrp="1" noChangeArrowheads="1"/>
          </p:cNvSpPr>
          <p:nvPr>
            <p:ph idx="1"/>
          </p:nvPr>
        </p:nvSpPr>
        <p:spPr/>
        <p:txBody>
          <a:bodyPr/>
          <a:lstStyle/>
          <a:p>
            <a:r>
              <a:rPr lang="zh-CN" altLang="en-US" b="1" dirty="0">
                <a:solidFill>
                  <a:srgbClr val="0039E5"/>
                </a:solidFill>
                <a:latin typeface="楷体" panose="02010609060101010101" pitchFamily="49" charset="-122"/>
                <a:ea typeface="楷体" panose="02010609060101010101" pitchFamily="49" charset="-122"/>
              </a:rPr>
              <a:t>一、定义</a:t>
            </a:r>
            <a:endParaRPr lang="en-US" altLang="zh-CN" b="1" dirty="0">
              <a:solidFill>
                <a:srgbClr val="0039E5"/>
              </a:solidFill>
              <a:latin typeface="楷体" panose="02010609060101010101" pitchFamily="49" charset="-122"/>
              <a:ea typeface="楷体" panose="02010609060101010101" pitchFamily="49" charset="-122"/>
            </a:endParaRPr>
          </a:p>
          <a:p>
            <a:r>
              <a:rPr kumimoji="1" lang="zh-CN" altLang="en-US" b="1" dirty="0">
                <a:solidFill>
                  <a:srgbClr val="0039E5"/>
                </a:solidFill>
                <a:latin typeface="楷体" panose="02010609060101010101" pitchFamily="49" charset="-122"/>
                <a:ea typeface="楷体" panose="02010609060101010101" pitchFamily="49" charset="-122"/>
              </a:rPr>
              <a:t>二、寡头市场特点</a:t>
            </a:r>
            <a:endParaRPr kumimoji="1" lang="en-US" altLang="zh-CN" b="1" dirty="0">
              <a:solidFill>
                <a:srgbClr val="0039E5"/>
              </a:solidFill>
              <a:latin typeface="楷体" panose="02010609060101010101" pitchFamily="49" charset="-122"/>
              <a:ea typeface="楷体" panose="02010609060101010101" pitchFamily="49" charset="-122"/>
            </a:endParaRPr>
          </a:p>
          <a:p>
            <a:r>
              <a:rPr lang="zh-CN" altLang="en-US" b="1" dirty="0">
                <a:solidFill>
                  <a:srgbClr val="0039E5"/>
                </a:solidFill>
                <a:latin typeface="楷体" panose="02010609060101010101" pitchFamily="49" charset="-122"/>
                <a:ea typeface="楷体" panose="02010609060101010101" pitchFamily="49" charset="-122"/>
              </a:rPr>
              <a:t>三、博弈的基本概念及对寡头市场的描述</a:t>
            </a:r>
            <a:endParaRPr lang="zh-CN" altLang="en-US" dirty="0">
              <a:solidFill>
                <a:srgbClr val="0039E5"/>
              </a:solidFill>
              <a:latin typeface="楷体" panose="02010609060101010101" pitchFamily="49" charset="-122"/>
              <a:ea typeface="楷体" panose="02010609060101010101" pitchFamily="49" charset="-122"/>
            </a:endParaRPr>
          </a:p>
        </p:txBody>
      </p:sp>
      <p:sp>
        <p:nvSpPr>
          <p:cNvPr id="4" name="标题 1">
            <a:extLst>
              <a:ext uri="{FF2B5EF4-FFF2-40B4-BE49-F238E27FC236}">
                <a16:creationId xmlns:a16="http://schemas.microsoft.com/office/drawing/2014/main" id="{2878F14C-A9B3-43AC-8CDF-7FCC3C746B84}"/>
              </a:ext>
            </a:extLst>
          </p:cNvPr>
          <p:cNvSpPr>
            <a:spLocks noGrp="1"/>
          </p:cNvSpPr>
          <p:nvPr>
            <p:ph type="title"/>
          </p:nvPr>
        </p:nvSpPr>
        <p:spPr/>
        <p:txBody>
          <a:bodyPr/>
          <a:lstStyle/>
          <a:p>
            <a:pPr>
              <a:defRPr/>
            </a:pPr>
            <a:r>
              <a:rPr lang="zh-CN" altLang="en-US" b="1" dirty="0">
                <a:solidFill>
                  <a:schemeClr val="accent2">
                    <a:lumMod val="75000"/>
                  </a:schemeClr>
                </a:solidFill>
                <a:latin typeface="楷体" pitchFamily="49" charset="-122"/>
                <a:ea typeface="楷体" pitchFamily="49" charset="-122"/>
              </a:rPr>
              <a:t>本章讲述内容</a:t>
            </a:r>
          </a:p>
        </p:txBody>
      </p:sp>
      <p:sp>
        <p:nvSpPr>
          <p:cNvPr id="21508" name="灯片编号占位符 4">
            <a:extLst>
              <a:ext uri="{FF2B5EF4-FFF2-40B4-BE49-F238E27FC236}">
                <a16:creationId xmlns:a16="http://schemas.microsoft.com/office/drawing/2014/main" id="{DB048EB5-554B-4C93-903F-EEBD3BD93A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B27BBF-E617-453B-880A-1919840DF9A6}" type="slidenum">
              <a:rPr lang="en-US" altLang="zh-CN" sz="1400" smtClean="0"/>
              <a:pPr>
                <a:spcBef>
                  <a:spcPct val="0"/>
                </a:spcBef>
                <a:buClrTx/>
                <a:buSzTx/>
                <a:buFontTx/>
                <a:buNone/>
              </a:pPr>
              <a:t>15</a:t>
            </a:fld>
            <a:endParaRPr lang="en-US" altLang="zh-CN" sz="1400"/>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162E49CA-D16A-4288-882F-EE8A0EA49B84}"/>
              </a:ext>
            </a:extLst>
          </p:cNvPr>
          <p:cNvSpPr>
            <a:spLocks noGrp="1" noRot="1" noChangeArrowheads="1"/>
          </p:cNvSpPr>
          <p:nvPr>
            <p:ph type="body" idx="1"/>
          </p:nvPr>
        </p:nvSpPr>
        <p:spPr>
          <a:xfrm>
            <a:off x="468313" y="1125538"/>
            <a:ext cx="8374062" cy="4973637"/>
          </a:xfrm>
        </p:spPr>
        <p:txBody>
          <a:bodyPr/>
          <a:lstStyle/>
          <a:p>
            <a:pPr eaLnBrk="1" hangingPunct="1">
              <a:buFont typeface="Wingdings" panose="05000000000000000000" pitchFamily="2" charset="2"/>
              <a:buNone/>
            </a:pPr>
            <a:r>
              <a:rPr lang="zh-CN" altLang="en-US" b="1" dirty="0">
                <a:solidFill>
                  <a:srgbClr val="3333FF"/>
                </a:solidFill>
                <a:latin typeface="楷体" panose="02010609060101010101" pitchFamily="49" charset="-122"/>
                <a:ea typeface="楷体" panose="02010609060101010101" pitchFamily="49" charset="-122"/>
              </a:rPr>
              <a:t>一、寡头市场定义</a:t>
            </a:r>
          </a:p>
          <a:p>
            <a:pPr eaLnBrk="1" hangingPunct="1">
              <a:buFont typeface="Wingdings" panose="05000000000000000000" pitchFamily="2" charset="2"/>
              <a:buNone/>
            </a:pPr>
            <a:r>
              <a:rPr kumimoji="1" lang="zh-CN" altLang="en-US" b="1" dirty="0">
                <a:solidFill>
                  <a:srgbClr val="3333FF"/>
                </a:solidFill>
                <a:latin typeface="楷体" panose="02010609060101010101" pitchFamily="49" charset="-122"/>
                <a:ea typeface="楷体" panose="02010609060101010101" pitchFamily="49" charset="-122"/>
              </a:rPr>
              <a:t>少数厂商垄断某一行业的市场，控制这一行业的供给，其产量在该行业总供给中占有很大比重的市场结构。</a:t>
            </a:r>
          </a:p>
          <a:p>
            <a:pPr eaLnBrk="1" hangingPunct="1">
              <a:buFont typeface="Wingdings" panose="05000000000000000000" pitchFamily="2" charset="2"/>
              <a:buNone/>
            </a:pPr>
            <a:r>
              <a:rPr kumimoji="1" lang="zh-CN" altLang="en-US" b="1" dirty="0">
                <a:solidFill>
                  <a:srgbClr val="3333FF"/>
                </a:solidFill>
                <a:latin typeface="楷体" panose="02010609060101010101" pitchFamily="49" charset="-122"/>
                <a:ea typeface="楷体" panose="02010609060101010101" pitchFamily="49" charset="-122"/>
              </a:rPr>
              <a:t>二、寡头市场特点</a:t>
            </a:r>
          </a:p>
          <a:p>
            <a:pPr lvl="1" eaLnBrk="1" hangingPunct="1">
              <a:buFont typeface="Wingdings" panose="05000000000000000000" pitchFamily="2" charset="2"/>
              <a:buNone/>
            </a:pPr>
            <a:r>
              <a:rPr lang="en-US" altLang="zh-CN" b="1" dirty="0">
                <a:solidFill>
                  <a:srgbClr val="3333FF"/>
                </a:solidFill>
                <a:latin typeface="楷体" panose="02010609060101010101" pitchFamily="49" charset="-122"/>
                <a:ea typeface="楷体" panose="02010609060101010101" pitchFamily="49" charset="-122"/>
              </a:rPr>
              <a:t>1</a:t>
            </a:r>
            <a:r>
              <a:rPr lang="zh-CN" altLang="en-US" b="1" dirty="0">
                <a:solidFill>
                  <a:srgbClr val="3333FF"/>
                </a:solidFill>
                <a:latin typeface="楷体" panose="02010609060101010101" pitchFamily="49" charset="-122"/>
                <a:ea typeface="楷体" panose="02010609060101010101" pitchFamily="49" charset="-122"/>
              </a:rPr>
              <a:t>、厂商数极少，新厂商进入行业较困难；</a:t>
            </a:r>
          </a:p>
          <a:p>
            <a:pPr lvl="1" eaLnBrk="1" hangingPunct="1">
              <a:buFont typeface="Wingdings" panose="05000000000000000000" pitchFamily="2" charset="2"/>
              <a:buNone/>
            </a:pPr>
            <a:r>
              <a:rPr lang="en-US" altLang="zh-CN" b="1" dirty="0">
                <a:solidFill>
                  <a:srgbClr val="3333FF"/>
                </a:solidFill>
                <a:latin typeface="楷体" panose="02010609060101010101" pitchFamily="49" charset="-122"/>
                <a:ea typeface="楷体" panose="02010609060101010101" pitchFamily="49" charset="-122"/>
              </a:rPr>
              <a:t>2</a:t>
            </a:r>
            <a:r>
              <a:rPr lang="zh-CN" altLang="en-US" b="1" dirty="0">
                <a:solidFill>
                  <a:srgbClr val="3333FF"/>
                </a:solidFill>
                <a:latin typeface="楷体" panose="02010609060101010101" pitchFamily="49" charset="-122"/>
                <a:ea typeface="楷体" panose="02010609060101010101" pitchFamily="49" charset="-122"/>
              </a:rPr>
              <a:t>、产品既可同质，也可存在差别；</a:t>
            </a:r>
          </a:p>
          <a:p>
            <a:pPr lvl="1" eaLnBrk="1" hangingPunct="1">
              <a:buFont typeface="Wingdings" panose="05000000000000000000" pitchFamily="2" charset="2"/>
              <a:buNone/>
            </a:pPr>
            <a:r>
              <a:rPr lang="en-US" altLang="zh-CN" b="1" dirty="0">
                <a:solidFill>
                  <a:srgbClr val="3333FF"/>
                </a:solidFill>
                <a:latin typeface="楷体" panose="02010609060101010101" pitchFamily="49" charset="-122"/>
                <a:ea typeface="楷体" panose="02010609060101010101" pitchFamily="49" charset="-122"/>
              </a:rPr>
              <a:t>3</a:t>
            </a:r>
            <a:r>
              <a:rPr lang="zh-CN" altLang="en-US" b="1" dirty="0">
                <a:solidFill>
                  <a:srgbClr val="3333FF"/>
                </a:solidFill>
                <a:latin typeface="楷体" panose="02010609060101010101" pitchFamily="49" charset="-122"/>
                <a:ea typeface="楷体" panose="02010609060101010101" pitchFamily="49" charset="-122"/>
              </a:rPr>
              <a:t>、厂商之间互相依存；</a:t>
            </a:r>
          </a:p>
          <a:p>
            <a:pPr lvl="1" eaLnBrk="1" hangingPunct="1">
              <a:buFont typeface="Wingdings" panose="05000000000000000000" pitchFamily="2" charset="2"/>
              <a:buNone/>
            </a:pPr>
            <a:r>
              <a:rPr lang="en-US" altLang="zh-CN" b="1" dirty="0">
                <a:solidFill>
                  <a:srgbClr val="3333FF"/>
                </a:solidFill>
                <a:latin typeface="楷体" panose="02010609060101010101" pitchFamily="49" charset="-122"/>
                <a:ea typeface="楷体" panose="02010609060101010101" pitchFamily="49" charset="-122"/>
              </a:rPr>
              <a:t>4</a:t>
            </a:r>
            <a:r>
              <a:rPr lang="zh-CN" altLang="en-US" b="1" dirty="0">
                <a:solidFill>
                  <a:srgbClr val="3333FF"/>
                </a:solidFill>
                <a:latin typeface="楷体" panose="02010609060101010101" pitchFamily="49" charset="-122"/>
                <a:ea typeface="楷体" panose="02010609060101010101" pitchFamily="49" charset="-122"/>
              </a:rPr>
              <a:t>、厂商行为具有不确定性。</a:t>
            </a:r>
            <a:endParaRPr kumimoji="1" lang="zh-CN" altLang="en-US" b="1" dirty="0">
              <a:solidFill>
                <a:srgbClr val="3333FF"/>
              </a:solidFill>
              <a:latin typeface="楷体" panose="02010609060101010101" pitchFamily="49" charset="-122"/>
              <a:ea typeface="楷体" panose="02010609060101010101" pitchFamily="49" charset="-122"/>
            </a:endParaRPr>
          </a:p>
        </p:txBody>
      </p:sp>
      <p:sp>
        <p:nvSpPr>
          <p:cNvPr id="22531" name="灯片编号占位符 2">
            <a:extLst>
              <a:ext uri="{FF2B5EF4-FFF2-40B4-BE49-F238E27FC236}">
                <a16:creationId xmlns:a16="http://schemas.microsoft.com/office/drawing/2014/main" id="{66CD7C05-C9D2-4F88-9F7F-DE4238B3A3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19806F-0F52-45DB-AFB1-627FBE807B95}" type="slidenum">
              <a:rPr lang="en-US" altLang="zh-CN" sz="1400" smtClean="0"/>
              <a:pPr>
                <a:spcBef>
                  <a:spcPct val="0"/>
                </a:spcBef>
                <a:buClrTx/>
                <a:buSzTx/>
                <a:buFontTx/>
                <a:buNone/>
              </a:pPr>
              <a:t>16</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72031A3-17EE-4629-86A2-783212650312}"/>
              </a:ext>
            </a:extLst>
          </p:cNvPr>
          <p:cNvSpPr>
            <a:spLocks noGrp="1" noRot="1" noChangeArrowheads="1"/>
          </p:cNvSpPr>
          <p:nvPr>
            <p:ph type="title"/>
          </p:nvPr>
        </p:nvSpPr>
        <p:spPr/>
        <p:txBody>
          <a:bodyPr/>
          <a:lstStyle/>
          <a:p>
            <a:r>
              <a:rPr lang="zh-CN" altLang="en-US" sz="3600" b="1" dirty="0">
                <a:solidFill>
                  <a:srgbClr val="0039E5"/>
                </a:solidFill>
                <a:latin typeface="楷体" panose="02010609060101010101" pitchFamily="49" charset="-122"/>
                <a:ea typeface="楷体" panose="02010609060101010101" pitchFamily="49" charset="-122"/>
              </a:rPr>
              <a:t>三、博弈的基本概念及对寡头市场的描述</a:t>
            </a:r>
            <a:endParaRPr lang="zh-CN" altLang="en-US" sz="3600" dirty="0">
              <a:solidFill>
                <a:srgbClr val="0039E5"/>
              </a:solidFill>
              <a:latin typeface="楷体" panose="02010609060101010101" pitchFamily="49" charset="-122"/>
              <a:ea typeface="楷体" panose="02010609060101010101" pitchFamily="49" charset="-122"/>
            </a:endParaRPr>
          </a:p>
        </p:txBody>
      </p:sp>
      <p:sp>
        <p:nvSpPr>
          <p:cNvPr id="41987" name="Rectangle 3">
            <a:extLst>
              <a:ext uri="{FF2B5EF4-FFF2-40B4-BE49-F238E27FC236}">
                <a16:creationId xmlns:a16="http://schemas.microsoft.com/office/drawing/2014/main" id="{C73CA692-4E11-4579-B8CA-CD7F44D2959C}"/>
              </a:ext>
            </a:extLst>
          </p:cNvPr>
          <p:cNvSpPr>
            <a:spLocks noGrp="1" noRot="1" noChangeArrowheads="1"/>
          </p:cNvSpPr>
          <p:nvPr>
            <p:ph type="body" idx="1"/>
          </p:nvPr>
        </p:nvSpPr>
        <p:spPr/>
        <p:txBody>
          <a:bodyPr/>
          <a:lstStyle/>
          <a:p>
            <a:pPr eaLnBrk="1" hangingPunct="1">
              <a:buFont typeface="Wingdings" panose="05000000000000000000" pitchFamily="2" charset="2"/>
              <a:buNone/>
            </a:pPr>
            <a:r>
              <a:rPr lang="zh-CN" altLang="en-US" b="1" dirty="0">
                <a:solidFill>
                  <a:srgbClr val="3333FF"/>
                </a:solidFill>
                <a:latin typeface="楷体" panose="02010609060101010101" pitchFamily="49" charset="-122"/>
                <a:ea typeface="楷体" panose="02010609060101010101" pitchFamily="49" charset="-122"/>
              </a:rPr>
              <a:t>博奕论</a:t>
            </a:r>
            <a:r>
              <a:rPr lang="en-US" altLang="zh-CN" b="1" dirty="0">
                <a:solidFill>
                  <a:srgbClr val="3333FF"/>
                </a:solidFill>
                <a:latin typeface="楷体" panose="02010609060101010101" pitchFamily="49" charset="-122"/>
                <a:ea typeface="楷体" panose="02010609060101010101" pitchFamily="49" charset="-122"/>
              </a:rPr>
              <a:t>(game theory)</a:t>
            </a:r>
            <a:r>
              <a:rPr lang="zh-CN" altLang="en-US" b="1" dirty="0">
                <a:solidFill>
                  <a:srgbClr val="3333FF"/>
                </a:solidFill>
                <a:latin typeface="楷体" panose="02010609060101010101" pitchFamily="49" charset="-122"/>
                <a:ea typeface="楷体" panose="02010609060101010101" pitchFamily="49" charset="-122"/>
              </a:rPr>
              <a:t>又称对策论，是描述、分析多人对策行为的理论，由棋奕、桥牌、战争中借用而来，在经济学中应用广泛，如在用来表现寡头间相互依存的竞争特点便有其突出的优越性。</a:t>
            </a:r>
          </a:p>
          <a:p>
            <a:pPr eaLnBrk="1" hangingPunct="1">
              <a:buFont typeface="Wingdings" panose="05000000000000000000" pitchFamily="2" charset="2"/>
              <a:buNone/>
            </a:pPr>
            <a:r>
              <a:rPr lang="zh-CN" altLang="en-US" b="1" dirty="0">
                <a:solidFill>
                  <a:srgbClr val="3333FF"/>
                </a:solidFill>
                <a:latin typeface="楷体" panose="02010609060101010101" pitchFamily="49" charset="-122"/>
                <a:ea typeface="楷体" panose="02010609060101010101" pitchFamily="49" charset="-122"/>
              </a:rPr>
              <a:t>现代经济博奕理论始于</a:t>
            </a:r>
            <a:r>
              <a:rPr lang="en-US" altLang="zh-CN" b="1" dirty="0">
                <a:solidFill>
                  <a:srgbClr val="3333FF"/>
                </a:solidFill>
                <a:latin typeface="楷体" panose="02010609060101010101" pitchFamily="49" charset="-122"/>
                <a:ea typeface="楷体" panose="02010609060101010101" pitchFamily="49" charset="-122"/>
              </a:rPr>
              <a:t>1944</a:t>
            </a:r>
            <a:r>
              <a:rPr lang="zh-CN" altLang="en-US" b="1" dirty="0">
                <a:solidFill>
                  <a:srgbClr val="3333FF"/>
                </a:solidFill>
                <a:latin typeface="楷体" panose="02010609060101010101" pitchFamily="49" charset="-122"/>
                <a:ea typeface="楷体" panose="02010609060101010101" pitchFamily="49" charset="-122"/>
              </a:rPr>
              <a:t>年冯</a:t>
            </a:r>
            <a:r>
              <a:rPr lang="en-US" altLang="zh-CN" b="1" dirty="0">
                <a:solidFill>
                  <a:srgbClr val="3333FF"/>
                </a:solidFill>
                <a:latin typeface="楷体" panose="02010609060101010101" pitchFamily="49" charset="-122"/>
                <a:ea typeface="楷体" panose="02010609060101010101" pitchFamily="49" charset="-122"/>
              </a:rPr>
              <a:t>·</a:t>
            </a:r>
            <a:r>
              <a:rPr lang="zh-CN" altLang="en-US" b="1" dirty="0">
                <a:solidFill>
                  <a:srgbClr val="3333FF"/>
                </a:solidFill>
                <a:latin typeface="楷体" panose="02010609060101010101" pitchFamily="49" charset="-122"/>
                <a:ea typeface="楷体" panose="02010609060101010101" pitchFamily="49" charset="-122"/>
              </a:rPr>
              <a:t>诺依曼</a:t>
            </a:r>
            <a:r>
              <a:rPr lang="en-US" altLang="zh-CN" b="1" dirty="0">
                <a:solidFill>
                  <a:srgbClr val="3333FF"/>
                </a:solidFill>
                <a:latin typeface="楷体" panose="02010609060101010101" pitchFamily="49" charset="-122"/>
                <a:ea typeface="楷体" panose="02010609060101010101" pitchFamily="49" charset="-122"/>
              </a:rPr>
              <a:t>(John Von Neumann)</a:t>
            </a:r>
            <a:r>
              <a:rPr lang="zh-CN" altLang="en-US" b="1" dirty="0">
                <a:solidFill>
                  <a:srgbClr val="3333FF"/>
                </a:solidFill>
                <a:latin typeface="楷体" panose="02010609060101010101" pitchFamily="49" charset="-122"/>
                <a:ea typeface="楷体" panose="02010609060101010101" pitchFamily="49" charset="-122"/>
              </a:rPr>
              <a:t>和莫根施特恩</a:t>
            </a:r>
            <a:r>
              <a:rPr lang="en-US" altLang="zh-CN" b="1" dirty="0">
                <a:solidFill>
                  <a:srgbClr val="3333FF"/>
                </a:solidFill>
                <a:latin typeface="楷体" panose="02010609060101010101" pitchFamily="49" charset="-122"/>
                <a:ea typeface="楷体" panose="02010609060101010101" pitchFamily="49" charset="-122"/>
              </a:rPr>
              <a:t>(Oskar </a:t>
            </a:r>
            <a:r>
              <a:rPr lang="en-US" altLang="zh-CN" b="1" dirty="0" err="1">
                <a:solidFill>
                  <a:srgbClr val="3333FF"/>
                </a:solidFill>
                <a:latin typeface="楷体" panose="02010609060101010101" pitchFamily="49" charset="-122"/>
                <a:ea typeface="楷体" panose="02010609060101010101" pitchFamily="49" charset="-122"/>
              </a:rPr>
              <a:t>Margenston</a:t>
            </a:r>
            <a:r>
              <a:rPr lang="en-US" altLang="zh-CN" b="1" dirty="0">
                <a:solidFill>
                  <a:srgbClr val="3333FF"/>
                </a:solidFill>
                <a:latin typeface="楷体" panose="02010609060101010101" pitchFamily="49" charset="-122"/>
                <a:ea typeface="楷体" panose="02010609060101010101" pitchFamily="49" charset="-122"/>
              </a:rPr>
              <a:t>)</a:t>
            </a:r>
            <a:r>
              <a:rPr lang="zh-CN" altLang="en-US" b="1" dirty="0">
                <a:solidFill>
                  <a:srgbClr val="3333FF"/>
                </a:solidFill>
                <a:latin typeface="楷体" panose="02010609060101010101" pitchFamily="49" charset="-122"/>
                <a:ea typeface="楷体" panose="02010609060101010101" pitchFamily="49" charset="-122"/>
              </a:rPr>
              <a:t>的</a:t>
            </a:r>
            <a:r>
              <a:rPr lang="en-US" altLang="zh-CN" b="1" dirty="0">
                <a:solidFill>
                  <a:srgbClr val="3333FF"/>
                </a:solidFill>
                <a:latin typeface="楷体" panose="02010609060101010101" pitchFamily="49" charset="-122"/>
                <a:ea typeface="楷体" panose="02010609060101010101" pitchFamily="49" charset="-122"/>
              </a:rPr>
              <a:t>《</a:t>
            </a:r>
            <a:r>
              <a:rPr lang="zh-CN" altLang="en-US" b="1" dirty="0">
                <a:solidFill>
                  <a:srgbClr val="3333FF"/>
                </a:solidFill>
                <a:latin typeface="楷体" panose="02010609060101010101" pitchFamily="49" charset="-122"/>
                <a:ea typeface="楷体" panose="02010609060101010101" pitchFamily="49" charset="-122"/>
              </a:rPr>
              <a:t>博奕论与经济行为</a:t>
            </a:r>
            <a:r>
              <a:rPr lang="en-US" altLang="zh-CN" b="1" dirty="0">
                <a:solidFill>
                  <a:srgbClr val="3333FF"/>
                </a:solidFill>
                <a:latin typeface="楷体" panose="02010609060101010101" pitchFamily="49" charset="-122"/>
                <a:ea typeface="楷体" panose="02010609060101010101" pitchFamily="49" charset="-122"/>
              </a:rPr>
              <a:t>》</a:t>
            </a:r>
            <a:r>
              <a:rPr lang="zh-CN" altLang="en-US" b="1" dirty="0">
                <a:solidFill>
                  <a:srgbClr val="3333FF"/>
                </a:solidFill>
                <a:latin typeface="楷体" panose="02010609060101010101" pitchFamily="49" charset="-122"/>
                <a:ea typeface="楷体" panose="02010609060101010101" pitchFamily="49" charset="-122"/>
              </a:rPr>
              <a:t>一书。</a:t>
            </a:r>
            <a:endParaRPr lang="zh-CN" altLang="en-US" dirty="0">
              <a:solidFill>
                <a:srgbClr val="3333FF"/>
              </a:solidFill>
              <a:latin typeface="楷体" panose="02010609060101010101" pitchFamily="49" charset="-122"/>
              <a:ea typeface="楷体" panose="02010609060101010101" pitchFamily="49" charset="-122"/>
            </a:endParaRPr>
          </a:p>
          <a:p>
            <a:pPr eaLnBrk="1" hangingPunct="1"/>
            <a:endParaRPr lang="en-US" altLang="zh-CN" dirty="0">
              <a:solidFill>
                <a:srgbClr val="3333FF"/>
              </a:solidFill>
              <a:latin typeface="楷体" panose="02010609060101010101" pitchFamily="49" charset="-122"/>
              <a:ea typeface="楷体" panose="02010609060101010101" pitchFamily="49" charset="-122"/>
            </a:endParaRPr>
          </a:p>
        </p:txBody>
      </p:sp>
      <p:sp>
        <p:nvSpPr>
          <p:cNvPr id="41988" name="灯片编号占位符 3">
            <a:extLst>
              <a:ext uri="{FF2B5EF4-FFF2-40B4-BE49-F238E27FC236}">
                <a16:creationId xmlns:a16="http://schemas.microsoft.com/office/drawing/2014/main" id="{609A8B4F-AADC-421F-AFCC-590425ED39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B77B50-E444-48CB-92BF-46128553B18D}" type="slidenum">
              <a:rPr lang="en-US" altLang="zh-CN" sz="1400" smtClean="0"/>
              <a:pPr>
                <a:spcBef>
                  <a:spcPct val="0"/>
                </a:spcBef>
                <a:buClrTx/>
                <a:buSzTx/>
                <a:buFontTx/>
                <a:buNone/>
              </a:pPr>
              <a:t>17</a:t>
            </a:fld>
            <a:endParaRPr lang="en-US" altLang="zh-CN" sz="1400"/>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29500C7B-3E01-4740-9803-E8C22BF8F91B}"/>
              </a:ext>
            </a:extLst>
          </p:cNvPr>
          <p:cNvSpPr>
            <a:spLocks noGrp="1" noRot="1" noChangeArrowheads="1"/>
          </p:cNvSpPr>
          <p:nvPr>
            <p:ph type="body" idx="1"/>
          </p:nvPr>
        </p:nvSpPr>
        <p:spPr>
          <a:xfrm>
            <a:off x="301625" y="765175"/>
            <a:ext cx="8540750" cy="5334000"/>
          </a:xfrm>
        </p:spPr>
        <p:txBody>
          <a:bodyPr/>
          <a:lstStyle/>
          <a:p>
            <a:pPr eaLnBrk="1" hangingPunct="1"/>
            <a:r>
              <a:rPr lang="zh-CN" altLang="en-US" b="1">
                <a:solidFill>
                  <a:srgbClr val="3333FF"/>
                </a:solidFill>
                <a:latin typeface="楷体" panose="02010609060101010101" pitchFamily="49" charset="-122"/>
                <a:ea typeface="楷体" panose="02010609060101010101" pitchFamily="49" charset="-122"/>
              </a:rPr>
              <a:t>美国的数学家、经济学家纳什（</a:t>
            </a:r>
            <a:r>
              <a:rPr lang="en-US" altLang="zh-CN" b="1">
                <a:solidFill>
                  <a:srgbClr val="3333FF"/>
                </a:solidFill>
                <a:latin typeface="楷体" panose="02010609060101010101" pitchFamily="49" charset="-122"/>
                <a:ea typeface="楷体" panose="02010609060101010101" pitchFamily="49" charset="-122"/>
              </a:rPr>
              <a:t>John  Nash</a:t>
            </a:r>
            <a:r>
              <a:rPr lang="zh-CN" altLang="en-US" b="1">
                <a:solidFill>
                  <a:srgbClr val="3333FF"/>
                </a:solidFill>
                <a:latin typeface="楷体" panose="02010609060101010101" pitchFamily="49" charset="-122"/>
                <a:ea typeface="楷体" panose="02010609060101010101" pitchFamily="49" charset="-122"/>
              </a:rPr>
              <a:t>），美籍匈牙利经济学家海萨尼（</a:t>
            </a:r>
            <a:r>
              <a:rPr lang="en-US" altLang="zh-CN" b="1">
                <a:solidFill>
                  <a:srgbClr val="3333FF"/>
                </a:solidFill>
                <a:latin typeface="楷体" panose="02010609060101010101" pitchFamily="49" charset="-122"/>
                <a:ea typeface="楷体" panose="02010609060101010101" pitchFamily="49" charset="-122"/>
              </a:rPr>
              <a:t>John 	C. Harsanyi</a:t>
            </a:r>
            <a:r>
              <a:rPr lang="zh-CN" altLang="en-US" b="1">
                <a:solidFill>
                  <a:srgbClr val="3333FF"/>
                </a:solidFill>
                <a:latin typeface="楷体" panose="02010609060101010101" pitchFamily="49" charset="-122"/>
                <a:ea typeface="楷体" panose="02010609060101010101" pitchFamily="49" charset="-122"/>
              </a:rPr>
              <a:t>）和德国经济学家泽尔滕（</a:t>
            </a:r>
            <a:r>
              <a:rPr lang="en-US" altLang="zh-CN" b="1">
                <a:solidFill>
                  <a:srgbClr val="3333FF"/>
                </a:solidFill>
                <a:latin typeface="楷体" panose="02010609060101010101" pitchFamily="49" charset="-122"/>
                <a:ea typeface="楷体" panose="02010609060101010101" pitchFamily="49" charset="-122"/>
              </a:rPr>
              <a:t>R.Selten</a:t>
            </a:r>
            <a:r>
              <a:rPr lang="zh-CN" altLang="en-US" b="1">
                <a:solidFill>
                  <a:srgbClr val="3333FF"/>
                </a:solidFill>
                <a:latin typeface="楷体" panose="02010609060101010101" pitchFamily="49" charset="-122"/>
                <a:ea typeface="楷体" panose="02010609060101010101" pitchFamily="49" charset="-122"/>
              </a:rPr>
              <a:t>）因对博弈论的卓越贡献而获得</a:t>
            </a:r>
            <a:r>
              <a:rPr lang="en-US" altLang="zh-CN" b="1">
                <a:solidFill>
                  <a:srgbClr val="3333FF"/>
                </a:solidFill>
                <a:latin typeface="楷体" panose="02010609060101010101" pitchFamily="49" charset="-122"/>
                <a:ea typeface="楷体" panose="02010609060101010101" pitchFamily="49" charset="-122"/>
              </a:rPr>
              <a:t>1994</a:t>
            </a:r>
            <a:r>
              <a:rPr lang="zh-CN" altLang="en-US" b="1">
                <a:solidFill>
                  <a:srgbClr val="3333FF"/>
                </a:solidFill>
                <a:latin typeface="楷体" panose="02010609060101010101" pitchFamily="49" charset="-122"/>
                <a:ea typeface="楷体" panose="02010609060101010101" pitchFamily="49" charset="-122"/>
              </a:rPr>
              <a:t>年度的诺贝尔经济学家</a:t>
            </a:r>
          </a:p>
        </p:txBody>
      </p:sp>
      <p:pic>
        <p:nvPicPr>
          <p:cNvPr id="43011" name="Picture 4" descr="经济学家 007">
            <a:extLst>
              <a:ext uri="{FF2B5EF4-FFF2-40B4-BE49-F238E27FC236}">
                <a16:creationId xmlns:a16="http://schemas.microsoft.com/office/drawing/2014/main" id="{187D2C1C-D825-4B20-9DB4-A7B87CD36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789363"/>
            <a:ext cx="18002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5" descr="经济学家 005">
            <a:extLst>
              <a:ext uri="{FF2B5EF4-FFF2-40B4-BE49-F238E27FC236}">
                <a16:creationId xmlns:a16="http://schemas.microsoft.com/office/drawing/2014/main" id="{BA829042-1CE1-4ABE-875C-D2C5542BC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3789363"/>
            <a:ext cx="1935163"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6" descr="经济学家 006">
            <a:extLst>
              <a:ext uri="{FF2B5EF4-FFF2-40B4-BE49-F238E27FC236}">
                <a16:creationId xmlns:a16="http://schemas.microsoft.com/office/drawing/2014/main" id="{9D19687B-B17A-4273-BCE5-81C4620134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3789363"/>
            <a:ext cx="18002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灯片编号占位符 5">
            <a:extLst>
              <a:ext uri="{FF2B5EF4-FFF2-40B4-BE49-F238E27FC236}">
                <a16:creationId xmlns:a16="http://schemas.microsoft.com/office/drawing/2014/main" id="{606D318F-681F-476E-BD6B-C9848C2E9A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C22ABA6-3984-46B7-BA92-501CC71EF260}" type="slidenum">
              <a:rPr lang="en-US" altLang="zh-CN" sz="1400" smtClean="0"/>
              <a:pPr>
                <a:spcBef>
                  <a:spcPct val="0"/>
                </a:spcBef>
                <a:buClrTx/>
                <a:buSzTx/>
                <a:buFontTx/>
                <a:buNone/>
              </a:pPr>
              <a:t>18</a:t>
            </a:fld>
            <a:endParaRPr lang="en-US" altLang="zh-CN" sz="1400"/>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088E8FBB-3318-4FC2-8745-1CC5D5306F26}"/>
              </a:ext>
            </a:extLst>
          </p:cNvPr>
          <p:cNvSpPr>
            <a:spLocks noGrp="1" noRot="1" noChangeArrowheads="1"/>
          </p:cNvSpPr>
          <p:nvPr>
            <p:ph type="body" idx="1"/>
          </p:nvPr>
        </p:nvSpPr>
        <p:spPr>
          <a:xfrm>
            <a:off x="301625" y="1268413"/>
            <a:ext cx="8540750" cy="4830762"/>
          </a:xfrm>
        </p:spPr>
        <p:txBody>
          <a:bodyPr/>
          <a:lstStyle/>
          <a:p>
            <a:pPr eaLnBrk="1" hangingPunct="1">
              <a:lnSpc>
                <a:spcPct val="150000"/>
              </a:lnSpc>
              <a:buClrTx/>
              <a:buSzTx/>
              <a:buFontTx/>
              <a:buNone/>
            </a:pPr>
            <a:r>
              <a:rPr lang="zh-CN" altLang="en-US" b="1">
                <a:solidFill>
                  <a:srgbClr val="3333FF"/>
                </a:solidFill>
                <a:latin typeface="楷体" panose="02010609060101010101" pitchFamily="49" charset="-122"/>
                <a:ea typeface="楷体" panose="02010609060101010101" pitchFamily="49" charset="-122"/>
              </a:rPr>
              <a:t>值得一提的是纳什，他发表奠定其在博弈论中重要地位的学术论文时，年仅</a:t>
            </a:r>
            <a:r>
              <a:rPr lang="en-US" altLang="zh-CN" b="1">
                <a:solidFill>
                  <a:srgbClr val="3333FF"/>
                </a:solidFill>
                <a:latin typeface="楷体" panose="02010609060101010101" pitchFamily="49" charset="-122"/>
                <a:ea typeface="楷体" panose="02010609060101010101" pitchFamily="49" charset="-122"/>
              </a:rPr>
              <a:t>22</a:t>
            </a:r>
            <a:r>
              <a:rPr lang="zh-CN" altLang="en-US" b="1">
                <a:solidFill>
                  <a:srgbClr val="3333FF"/>
                </a:solidFill>
                <a:latin typeface="楷体" panose="02010609060101010101" pitchFamily="49" charset="-122"/>
                <a:ea typeface="楷体" panose="02010609060101010101" pitchFamily="49" charset="-122"/>
              </a:rPr>
              <a:t>岁，被人称为“一个天才”。</a:t>
            </a:r>
            <a:r>
              <a:rPr lang="en-US" altLang="zh-CN" b="1">
                <a:solidFill>
                  <a:srgbClr val="3333FF"/>
                </a:solidFill>
                <a:latin typeface="楷体" panose="02010609060101010101" pitchFamily="49" charset="-122"/>
                <a:ea typeface="楷体" panose="02010609060101010101" pitchFamily="49" charset="-122"/>
              </a:rPr>
              <a:t>1959</a:t>
            </a:r>
            <a:r>
              <a:rPr lang="zh-CN" altLang="en-US" b="1">
                <a:solidFill>
                  <a:srgbClr val="3333FF"/>
                </a:solidFill>
                <a:latin typeface="楷体" panose="02010609060101010101" pitchFamily="49" charset="-122"/>
                <a:ea typeface="楷体" panose="02010609060101010101" pitchFamily="49" charset="-122"/>
              </a:rPr>
              <a:t>年，纳什被精神病医生诊断为“妄想性精神分裂”，饱受精神病折磨</a:t>
            </a:r>
            <a:r>
              <a:rPr lang="en-US" altLang="zh-CN" b="1">
                <a:solidFill>
                  <a:srgbClr val="3333FF"/>
                </a:solidFill>
                <a:latin typeface="楷体" panose="02010609060101010101" pitchFamily="49" charset="-122"/>
                <a:ea typeface="楷体" panose="02010609060101010101" pitchFamily="49" charset="-122"/>
              </a:rPr>
              <a:t>40</a:t>
            </a:r>
            <a:r>
              <a:rPr lang="zh-CN" altLang="en-US" b="1">
                <a:solidFill>
                  <a:srgbClr val="3333FF"/>
                </a:solidFill>
                <a:latin typeface="楷体" panose="02010609060101010101" pitchFamily="49" charset="-122"/>
                <a:ea typeface="楷体" panose="02010609060101010101" pitchFamily="49" charset="-122"/>
              </a:rPr>
              <a:t>余年。电影</a:t>
            </a:r>
            <a:r>
              <a:rPr lang="en-US" altLang="zh-CN" b="1">
                <a:solidFill>
                  <a:srgbClr val="3333FF"/>
                </a:solidFill>
                <a:latin typeface="楷体" panose="02010609060101010101" pitchFamily="49" charset="-122"/>
                <a:ea typeface="楷体" panose="02010609060101010101" pitchFamily="49" charset="-122"/>
              </a:rPr>
              <a:t>《</a:t>
            </a:r>
            <a:r>
              <a:rPr lang="zh-CN" altLang="en-US" b="1">
                <a:solidFill>
                  <a:srgbClr val="3333FF"/>
                </a:solidFill>
                <a:latin typeface="楷体" panose="02010609060101010101" pitchFamily="49" charset="-122"/>
                <a:ea typeface="楷体" panose="02010609060101010101" pitchFamily="49" charset="-122"/>
              </a:rPr>
              <a:t>美丽的心灵</a:t>
            </a:r>
            <a:r>
              <a:rPr lang="en-US" altLang="zh-CN" b="1">
                <a:solidFill>
                  <a:srgbClr val="3333FF"/>
                </a:solidFill>
                <a:latin typeface="楷体" panose="02010609060101010101" pitchFamily="49" charset="-122"/>
                <a:ea typeface="楷体" panose="02010609060101010101" pitchFamily="49" charset="-122"/>
              </a:rPr>
              <a:t>》</a:t>
            </a:r>
            <a:r>
              <a:rPr lang="zh-CN" altLang="en-US" b="1">
                <a:solidFill>
                  <a:srgbClr val="3333FF"/>
                </a:solidFill>
                <a:latin typeface="楷体" panose="02010609060101010101" pitchFamily="49" charset="-122"/>
                <a:ea typeface="楷体" panose="02010609060101010101" pitchFamily="49" charset="-122"/>
              </a:rPr>
              <a:t>以他为原型拍摄。</a:t>
            </a:r>
            <a:endParaRPr lang="en-US" altLang="zh-CN" b="1">
              <a:solidFill>
                <a:srgbClr val="3333FF"/>
              </a:solidFill>
              <a:latin typeface="楷体" panose="02010609060101010101" pitchFamily="49" charset="-122"/>
              <a:ea typeface="楷体" panose="02010609060101010101" pitchFamily="49" charset="-122"/>
            </a:endParaRPr>
          </a:p>
        </p:txBody>
      </p:sp>
      <p:sp>
        <p:nvSpPr>
          <p:cNvPr id="44035" name="灯片编号占位符 2">
            <a:extLst>
              <a:ext uri="{FF2B5EF4-FFF2-40B4-BE49-F238E27FC236}">
                <a16:creationId xmlns:a16="http://schemas.microsoft.com/office/drawing/2014/main" id="{108E96D5-A0D5-44E9-A4BC-79E580C549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A22ED8-8157-4633-8D20-6717217DEED6}" type="slidenum">
              <a:rPr lang="en-US" altLang="zh-CN" sz="1400" smtClean="0"/>
              <a:pPr>
                <a:spcBef>
                  <a:spcPct val="0"/>
                </a:spcBef>
                <a:buClrTx/>
                <a:buSzTx/>
                <a:buFontTx/>
                <a:buNone/>
              </a:pPr>
              <a:t>19</a:t>
            </a:fld>
            <a:endParaRPr lang="en-US" altLang="zh-CN" sz="1400"/>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5271C-CBEC-4286-829D-30C8626B5351}"/>
              </a:ext>
            </a:extLst>
          </p:cNvPr>
          <p:cNvSpPr>
            <a:spLocks noGrp="1"/>
          </p:cNvSpPr>
          <p:nvPr>
            <p:ph type="title"/>
          </p:nvPr>
        </p:nvSpPr>
        <p:spPr/>
        <p:txBody>
          <a:bodyPr/>
          <a:lstStyle/>
          <a:p>
            <a:pPr>
              <a:defRPr/>
            </a:pPr>
            <a:r>
              <a:rPr lang="zh-CN" altLang="en-US" b="1" dirty="0">
                <a:solidFill>
                  <a:schemeClr val="accent2">
                    <a:lumMod val="75000"/>
                  </a:schemeClr>
                </a:solidFill>
                <a:latin typeface="楷体" pitchFamily="49" charset="-122"/>
                <a:ea typeface="楷体" pitchFamily="49" charset="-122"/>
              </a:rPr>
              <a:t>本章讲述内容</a:t>
            </a:r>
          </a:p>
        </p:txBody>
      </p:sp>
      <p:sp>
        <p:nvSpPr>
          <p:cNvPr id="3" name="内容占位符 2">
            <a:extLst>
              <a:ext uri="{FF2B5EF4-FFF2-40B4-BE49-F238E27FC236}">
                <a16:creationId xmlns:a16="http://schemas.microsoft.com/office/drawing/2014/main" id="{C46DA227-D04C-4244-9090-E1EA6833AA47}"/>
              </a:ext>
            </a:extLst>
          </p:cNvPr>
          <p:cNvSpPr>
            <a:spLocks noGrp="1"/>
          </p:cNvSpPr>
          <p:nvPr>
            <p:ph idx="1"/>
          </p:nvPr>
        </p:nvSpPr>
        <p:spPr/>
        <p:txBody>
          <a:bodyPr/>
          <a:lstStyle/>
          <a:p>
            <a:pPr>
              <a:defRPr/>
            </a:pPr>
            <a:r>
              <a:rPr lang="zh-CN" altLang="en-US" b="1" dirty="0">
                <a:solidFill>
                  <a:schemeClr val="accent2">
                    <a:lumMod val="75000"/>
                  </a:schemeClr>
                </a:solidFill>
                <a:latin typeface="楷体" pitchFamily="49" charset="-122"/>
                <a:ea typeface="楷体" pitchFamily="49" charset="-122"/>
              </a:rPr>
              <a:t>一、垄断竞争市场的特征</a:t>
            </a:r>
          </a:p>
          <a:p>
            <a:pPr>
              <a:defRPr/>
            </a:pPr>
            <a:r>
              <a:rPr lang="zh-CN" altLang="en-US" b="1" dirty="0">
                <a:solidFill>
                  <a:schemeClr val="accent2">
                    <a:lumMod val="75000"/>
                  </a:schemeClr>
                </a:solidFill>
                <a:latin typeface="楷体" pitchFamily="49" charset="-122"/>
                <a:ea typeface="楷体" pitchFamily="49" charset="-122"/>
              </a:rPr>
              <a:t>二、垄断竞争厂商需求曲线</a:t>
            </a:r>
            <a:endParaRPr lang="en-US" altLang="zh-CN" b="1" dirty="0">
              <a:solidFill>
                <a:schemeClr val="accent2">
                  <a:lumMod val="75000"/>
                </a:schemeClr>
              </a:solidFill>
              <a:latin typeface="楷体" pitchFamily="49" charset="-122"/>
              <a:ea typeface="楷体" pitchFamily="49" charset="-122"/>
            </a:endParaRPr>
          </a:p>
          <a:p>
            <a:pPr>
              <a:defRPr/>
            </a:pPr>
            <a:r>
              <a:rPr lang="zh-CN" altLang="en-US" b="1" dirty="0">
                <a:solidFill>
                  <a:schemeClr val="accent2">
                    <a:lumMod val="75000"/>
                  </a:schemeClr>
                </a:solidFill>
                <a:latin typeface="楷体" pitchFamily="49" charset="-122"/>
                <a:ea typeface="楷体" pitchFamily="49" charset="-122"/>
              </a:rPr>
              <a:t>三、垄断竞争厂商的均衡分析</a:t>
            </a:r>
            <a:endParaRPr lang="en-US" altLang="zh-CN" b="1" dirty="0">
              <a:solidFill>
                <a:schemeClr val="accent2">
                  <a:lumMod val="75000"/>
                </a:schemeClr>
              </a:solidFill>
              <a:latin typeface="楷体" pitchFamily="49" charset="-122"/>
              <a:ea typeface="楷体" pitchFamily="49" charset="-122"/>
            </a:endParaRPr>
          </a:p>
          <a:p>
            <a:pPr>
              <a:defRPr/>
            </a:pPr>
            <a:r>
              <a:rPr lang="zh-CN" altLang="en-US" b="1" dirty="0">
                <a:solidFill>
                  <a:schemeClr val="accent2">
                    <a:lumMod val="75000"/>
                  </a:schemeClr>
                </a:solidFill>
                <a:latin typeface="楷体" pitchFamily="49" charset="-122"/>
                <a:ea typeface="楷体" pitchFamily="49" charset="-122"/>
              </a:rPr>
              <a:t>四、垄断竞争的效率</a:t>
            </a:r>
            <a:endParaRPr lang="en-US" altLang="zh-CN" b="1" dirty="0">
              <a:solidFill>
                <a:schemeClr val="accent2">
                  <a:lumMod val="75000"/>
                </a:schemeClr>
              </a:solidFill>
              <a:latin typeface="楷体" pitchFamily="49" charset="-122"/>
              <a:ea typeface="楷体" pitchFamily="49" charset="-122"/>
            </a:endParaRPr>
          </a:p>
          <a:p>
            <a:pPr>
              <a:defRPr/>
            </a:pPr>
            <a:r>
              <a:rPr lang="zh-CN" altLang="en-US" b="1" dirty="0">
                <a:solidFill>
                  <a:schemeClr val="accent2">
                    <a:lumMod val="75000"/>
                  </a:schemeClr>
                </a:solidFill>
                <a:latin typeface="楷体" pitchFamily="49" charset="-122"/>
                <a:ea typeface="楷体" pitchFamily="49" charset="-122"/>
              </a:rPr>
              <a:t>五、垄断竞争中的非价格竞争</a:t>
            </a:r>
            <a:endParaRPr lang="zh-CN" altLang="en-US" dirty="0">
              <a:solidFill>
                <a:schemeClr val="accent2">
                  <a:lumMod val="75000"/>
                </a:schemeClr>
              </a:solidFill>
              <a:latin typeface="楷体" pitchFamily="49" charset="-122"/>
              <a:ea typeface="楷体" pitchFamily="49" charset="-122"/>
            </a:endParaRPr>
          </a:p>
        </p:txBody>
      </p:sp>
      <p:sp>
        <p:nvSpPr>
          <p:cNvPr id="6148" name="灯片编号占位符 3">
            <a:extLst>
              <a:ext uri="{FF2B5EF4-FFF2-40B4-BE49-F238E27FC236}">
                <a16:creationId xmlns:a16="http://schemas.microsoft.com/office/drawing/2014/main" id="{F26A965A-3FED-4A82-AC43-A9856A83B0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3A7BFA-2369-45A9-808D-BBCE6439835B}" type="slidenum">
              <a:rPr lang="en-US" altLang="zh-CN" sz="1400" smtClean="0"/>
              <a:pPr>
                <a:spcBef>
                  <a:spcPct val="0"/>
                </a:spcBef>
                <a:buClrTx/>
                <a:buSzTx/>
                <a:buFontTx/>
                <a:buNone/>
              </a:pPr>
              <a:t>2</a:t>
            </a:fld>
            <a:endParaRPr lang="en-US" altLang="zh-CN" sz="1400"/>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F89724E-7CB0-4D31-A0EE-84E8A0709759}"/>
              </a:ext>
            </a:extLst>
          </p:cNvPr>
          <p:cNvSpPr>
            <a:spLocks noGrp="1" noRot="1" noChangeArrowheads="1"/>
          </p:cNvSpPr>
          <p:nvPr>
            <p:ph type="title"/>
          </p:nvPr>
        </p:nvSpPr>
        <p:spPr>
          <a:xfrm>
            <a:off x="285750" y="1714500"/>
            <a:ext cx="8540750" cy="785813"/>
          </a:xfrm>
        </p:spPr>
        <p:txBody>
          <a:bodyPr/>
          <a:lstStyle/>
          <a:p>
            <a:pPr algn="l" eaLnBrk="1" hangingPunct="1"/>
            <a:r>
              <a:rPr lang="zh-CN" altLang="en-US" sz="3200" b="1" dirty="0">
                <a:solidFill>
                  <a:srgbClr val="3333FF"/>
                </a:solidFill>
                <a:latin typeface="楷体" panose="02010609060101010101" pitchFamily="49" charset="-122"/>
                <a:ea typeface="楷体" panose="02010609060101010101" pitchFamily="49" charset="-122"/>
              </a:rPr>
              <a:t>（一）博弈论：基本概念</a:t>
            </a:r>
          </a:p>
        </p:txBody>
      </p:sp>
      <p:sp>
        <p:nvSpPr>
          <p:cNvPr id="46083" name="Rectangle 3">
            <a:extLst>
              <a:ext uri="{FF2B5EF4-FFF2-40B4-BE49-F238E27FC236}">
                <a16:creationId xmlns:a16="http://schemas.microsoft.com/office/drawing/2014/main" id="{8218E708-25D3-4564-B99E-C35FBD733213}"/>
              </a:ext>
            </a:extLst>
          </p:cNvPr>
          <p:cNvSpPr>
            <a:spLocks noGrp="1" noRot="1" noChangeArrowheads="1"/>
          </p:cNvSpPr>
          <p:nvPr>
            <p:ph type="body" idx="1"/>
          </p:nvPr>
        </p:nvSpPr>
        <p:spPr>
          <a:xfrm>
            <a:off x="301625" y="2928938"/>
            <a:ext cx="8540750" cy="3170237"/>
          </a:xfrm>
        </p:spPr>
        <p:txBody>
          <a:bodyPr/>
          <a:lstStyle/>
          <a:p>
            <a:pPr eaLnBrk="1" hangingPunct="1">
              <a:lnSpc>
                <a:spcPct val="90000"/>
              </a:lnSpc>
              <a:buFont typeface="Wingdings" panose="05000000000000000000" pitchFamily="2" charset="2"/>
              <a:buNone/>
            </a:pPr>
            <a:r>
              <a:rPr lang="en-US" altLang="zh-CN" sz="2800" b="1" dirty="0">
                <a:solidFill>
                  <a:srgbClr val="FF0000"/>
                </a:solidFill>
                <a:latin typeface="楷体" panose="02010609060101010101" pitchFamily="49" charset="-122"/>
                <a:ea typeface="楷体" panose="02010609060101010101" pitchFamily="49" charset="-122"/>
              </a:rPr>
              <a:t>1</a:t>
            </a:r>
            <a:r>
              <a:rPr lang="zh-CN" altLang="en-US" sz="2800" b="1" dirty="0">
                <a:solidFill>
                  <a:srgbClr val="FF0000"/>
                </a:solidFill>
                <a:latin typeface="楷体" panose="02010609060101010101" pitchFamily="49" charset="-122"/>
                <a:ea typeface="楷体" panose="02010609060101010101" pitchFamily="49" charset="-122"/>
              </a:rPr>
              <a:t>、局中人 </a:t>
            </a:r>
            <a:r>
              <a:rPr lang="en-US" altLang="zh-CN" sz="2800" b="1" dirty="0">
                <a:solidFill>
                  <a:srgbClr val="FF0000"/>
                </a:solidFill>
                <a:latin typeface="楷体" panose="02010609060101010101" pitchFamily="49" charset="-122"/>
                <a:ea typeface="楷体" panose="02010609060101010101" pitchFamily="49" charset="-122"/>
              </a:rPr>
              <a:t>(player)</a:t>
            </a:r>
            <a:r>
              <a:rPr lang="zh-CN" altLang="en-US" sz="2800" b="1" dirty="0">
                <a:solidFill>
                  <a:srgbClr val="3333FF"/>
                </a:solidFill>
                <a:latin typeface="楷体" panose="02010609060101010101" pitchFamily="49" charset="-122"/>
                <a:ea typeface="楷体" panose="02010609060101010101" pitchFamily="49" charset="-122"/>
              </a:rPr>
              <a:t>（博弈方、参与人、对局者）：参与博弈并承担后果的利益主体。</a:t>
            </a:r>
            <a:endParaRPr lang="en-US" altLang="zh-CN" sz="2800" b="1" dirty="0">
              <a:solidFill>
                <a:srgbClr val="3333FF"/>
              </a:solidFill>
              <a:latin typeface="楷体" panose="02010609060101010101" pitchFamily="49" charset="-122"/>
              <a:ea typeface="楷体" panose="02010609060101010101" pitchFamily="49" charset="-122"/>
            </a:endParaRPr>
          </a:p>
          <a:p>
            <a:pPr eaLnBrk="1" hangingPunct="1">
              <a:lnSpc>
                <a:spcPct val="90000"/>
              </a:lnSpc>
              <a:buFont typeface="Wingdings" panose="05000000000000000000" pitchFamily="2" charset="2"/>
              <a:buNone/>
            </a:pPr>
            <a:r>
              <a:rPr lang="en-US" altLang="zh-CN" sz="2800" b="1" dirty="0">
                <a:solidFill>
                  <a:srgbClr val="FF0000"/>
                </a:solidFill>
                <a:latin typeface="楷体" panose="02010609060101010101" pitchFamily="49" charset="-122"/>
                <a:ea typeface="楷体" panose="02010609060101010101" pitchFamily="49" charset="-122"/>
              </a:rPr>
              <a:t>2</a:t>
            </a:r>
            <a:r>
              <a:rPr lang="zh-CN" altLang="en-US" sz="2800" b="1" dirty="0">
                <a:solidFill>
                  <a:srgbClr val="FF0000"/>
                </a:solidFill>
                <a:latin typeface="楷体" panose="02010609060101010101" pitchFamily="49" charset="-122"/>
                <a:ea typeface="楷体" panose="02010609060101010101" pitchFamily="49" charset="-122"/>
              </a:rPr>
              <a:t>、策略</a:t>
            </a:r>
            <a:r>
              <a:rPr lang="en-US" altLang="zh-CN" sz="2800" b="1" dirty="0">
                <a:solidFill>
                  <a:srgbClr val="FF0000"/>
                </a:solidFill>
                <a:latin typeface="楷体" panose="02010609060101010101" pitchFamily="49" charset="-122"/>
                <a:ea typeface="楷体" panose="02010609060101010101" pitchFamily="49" charset="-122"/>
              </a:rPr>
              <a:t>(strategy)</a:t>
            </a:r>
            <a:r>
              <a:rPr lang="zh-CN" altLang="en-US" sz="2800" b="1" dirty="0">
                <a:solidFill>
                  <a:srgbClr val="3333FF"/>
                </a:solidFill>
                <a:latin typeface="楷体" panose="02010609060101010101" pitchFamily="49" charset="-122"/>
                <a:ea typeface="楷体" panose="02010609060101010101" pitchFamily="49" charset="-122"/>
              </a:rPr>
              <a:t>：局中人在给定条件下的行动方案（每个参与人至少有两个）。</a:t>
            </a:r>
          </a:p>
          <a:p>
            <a:pPr eaLnBrk="1" hangingPunct="1">
              <a:lnSpc>
                <a:spcPct val="90000"/>
              </a:lnSpc>
              <a:buFont typeface="Wingdings" panose="05000000000000000000" pitchFamily="2" charset="2"/>
              <a:buNone/>
            </a:pPr>
            <a:r>
              <a:rPr lang="en-US" altLang="zh-CN" sz="2800" b="1" dirty="0">
                <a:solidFill>
                  <a:srgbClr val="FF0000"/>
                </a:solidFill>
                <a:latin typeface="楷体" panose="02010609060101010101" pitchFamily="49" charset="-122"/>
                <a:ea typeface="楷体" panose="02010609060101010101" pitchFamily="49" charset="-122"/>
              </a:rPr>
              <a:t>3</a:t>
            </a:r>
            <a:r>
              <a:rPr lang="zh-CN" altLang="en-US" sz="2800" b="1" dirty="0">
                <a:solidFill>
                  <a:srgbClr val="FF0000"/>
                </a:solidFill>
                <a:latin typeface="楷体" panose="02010609060101010101" pitchFamily="49" charset="-122"/>
                <a:ea typeface="楷体" panose="02010609060101010101" pitchFamily="49" charset="-122"/>
              </a:rPr>
              <a:t>、收益 </a:t>
            </a:r>
            <a:r>
              <a:rPr lang="en-US" altLang="zh-CN" sz="2800" b="1" dirty="0">
                <a:solidFill>
                  <a:srgbClr val="FF0000"/>
                </a:solidFill>
                <a:latin typeface="楷体" panose="02010609060101010101" pitchFamily="49" charset="-122"/>
                <a:ea typeface="楷体" panose="02010609060101010101" pitchFamily="49" charset="-122"/>
              </a:rPr>
              <a:t>(payoff)</a:t>
            </a:r>
            <a:r>
              <a:rPr lang="zh-CN" altLang="en-US" sz="2800" b="1" dirty="0">
                <a:solidFill>
                  <a:srgbClr val="FF0000"/>
                </a:solidFill>
                <a:latin typeface="楷体" panose="02010609060101010101" pitchFamily="49" charset="-122"/>
                <a:ea typeface="楷体" panose="02010609060101010101" pitchFamily="49" charset="-122"/>
              </a:rPr>
              <a:t>（报酬或支付）</a:t>
            </a:r>
            <a:r>
              <a:rPr lang="zh-CN" altLang="en-US" sz="2800" b="1" dirty="0">
                <a:solidFill>
                  <a:srgbClr val="3333FF"/>
                </a:solidFill>
                <a:latin typeface="楷体" panose="02010609060101010101" pitchFamily="49" charset="-122"/>
                <a:ea typeface="楷体" panose="02010609060101010101" pitchFamily="49" charset="-122"/>
              </a:rPr>
              <a:t>：局中人采取特定策略得到的结果。</a:t>
            </a:r>
          </a:p>
          <a:p>
            <a:pPr eaLnBrk="1" hangingPunct="1">
              <a:lnSpc>
                <a:spcPct val="90000"/>
              </a:lnSpc>
            </a:pPr>
            <a:endParaRPr lang="en-US" altLang="zh-CN" sz="2800" dirty="0">
              <a:solidFill>
                <a:srgbClr val="3333FF"/>
              </a:solidFill>
              <a:latin typeface="楷体" panose="02010609060101010101" pitchFamily="49" charset="-122"/>
              <a:ea typeface="楷体" panose="02010609060101010101" pitchFamily="49" charset="-122"/>
            </a:endParaRPr>
          </a:p>
        </p:txBody>
      </p:sp>
      <p:sp>
        <p:nvSpPr>
          <p:cNvPr id="46085" name="灯片编号占位符 4">
            <a:extLst>
              <a:ext uri="{FF2B5EF4-FFF2-40B4-BE49-F238E27FC236}">
                <a16:creationId xmlns:a16="http://schemas.microsoft.com/office/drawing/2014/main" id="{183293B6-CFDD-482F-9E4D-8FBC2239EC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B0F6EC-C5A6-4294-8BD4-1160D773B2B6}" type="slidenum">
              <a:rPr lang="en-US" altLang="zh-CN" sz="1400" smtClean="0"/>
              <a:pPr>
                <a:spcBef>
                  <a:spcPct val="0"/>
                </a:spcBef>
                <a:buClrTx/>
                <a:buSzTx/>
                <a:buFontTx/>
                <a:buNone/>
              </a:pPr>
              <a:t>20</a:t>
            </a:fld>
            <a:endParaRPr lang="en-US" altLang="zh-CN" sz="1400"/>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93A8AE-188A-4F87-98FE-EB22C9BC3757}"/>
              </a:ext>
            </a:extLst>
          </p:cNvPr>
          <p:cNvSpPr>
            <a:spLocks noGrp="1"/>
          </p:cNvSpPr>
          <p:nvPr>
            <p:ph idx="1"/>
          </p:nvPr>
        </p:nvSpPr>
        <p:spPr>
          <a:xfrm>
            <a:off x="301625" y="1905000"/>
            <a:ext cx="8540750" cy="2166938"/>
          </a:xfrm>
        </p:spPr>
        <p:txBody>
          <a:bodyPr/>
          <a:lstStyle/>
          <a:p>
            <a:pPr>
              <a:defRPr/>
            </a:pPr>
            <a:r>
              <a:rPr lang="zh-CN" altLang="en-US" b="1" dirty="0">
                <a:solidFill>
                  <a:schemeClr val="accent2">
                    <a:lumMod val="75000"/>
                  </a:schemeClr>
                </a:solidFill>
                <a:latin typeface="楷体" pitchFamily="49" charset="-122"/>
                <a:ea typeface="楷体" pitchFamily="49" charset="-122"/>
              </a:rPr>
              <a:t>本章主要讨论，只有两个参与人，每个参与人只有两个策略的完全信息博弈。</a:t>
            </a:r>
          </a:p>
        </p:txBody>
      </p:sp>
      <p:sp>
        <p:nvSpPr>
          <p:cNvPr id="4" name="Rectangle 2">
            <a:extLst>
              <a:ext uri="{FF2B5EF4-FFF2-40B4-BE49-F238E27FC236}">
                <a16:creationId xmlns:a16="http://schemas.microsoft.com/office/drawing/2014/main" id="{6C583B4A-C055-4353-B3C8-1B30DF6A32F7}"/>
              </a:ext>
            </a:extLst>
          </p:cNvPr>
          <p:cNvSpPr txBox="1">
            <a:spLocks noRot="1" noChangeArrowheads="1"/>
          </p:cNvSpPr>
          <p:nvPr/>
        </p:nvSpPr>
        <p:spPr bwMode="auto">
          <a:xfrm>
            <a:off x="357188" y="714375"/>
            <a:ext cx="8540750" cy="571500"/>
          </a:xfrm>
          <a:prstGeom prst="rect">
            <a:avLst/>
          </a:prstGeom>
          <a:noFill/>
          <a:ln w="9525">
            <a:noFill/>
            <a:miter lim="800000"/>
            <a:headEnd/>
            <a:tailEnd/>
          </a:ln>
        </p:spPr>
        <p:txBody>
          <a:bodyPr anchor="ctr"/>
          <a:lstStyle/>
          <a:p>
            <a:pPr marL="342900" indent="-342900" algn="ctr" eaLnBrk="1" hangingPunct="1">
              <a:spcBef>
                <a:spcPct val="20000"/>
              </a:spcBef>
              <a:buClr>
                <a:schemeClr val="hlink"/>
              </a:buClr>
              <a:buSzPct val="75000"/>
              <a:defRPr/>
            </a:pPr>
            <a:r>
              <a:rPr lang="zh-CN" altLang="en-US" sz="2000" kern="0" dirty="0">
                <a:solidFill>
                  <a:srgbClr val="3333FF"/>
                </a:solidFill>
                <a:latin typeface="楷体" pitchFamily="49" charset="-122"/>
                <a:ea typeface="楷体" pitchFamily="49" charset="-122"/>
              </a:rPr>
              <a:t>第一节：导言</a:t>
            </a:r>
            <a:endParaRPr lang="en-US" altLang="zh-CN" sz="2000" kern="0" dirty="0">
              <a:solidFill>
                <a:srgbClr val="3333FF"/>
              </a:solidFill>
              <a:latin typeface="楷体" pitchFamily="49" charset="-122"/>
              <a:ea typeface="楷体" pitchFamily="49" charset="-122"/>
            </a:endParaRPr>
          </a:p>
        </p:txBody>
      </p:sp>
      <p:sp>
        <p:nvSpPr>
          <p:cNvPr id="49156" name="灯片编号占位符 4">
            <a:extLst>
              <a:ext uri="{FF2B5EF4-FFF2-40B4-BE49-F238E27FC236}">
                <a16:creationId xmlns:a16="http://schemas.microsoft.com/office/drawing/2014/main" id="{77F58EE7-BC21-41A6-ACC0-4802BE3FAE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4202E76-49D4-4677-9A9C-C8E5793D0BFF}" type="slidenum">
              <a:rPr lang="en-US" altLang="zh-CN" sz="1400" smtClean="0"/>
              <a:pPr>
                <a:spcBef>
                  <a:spcPct val="0"/>
                </a:spcBef>
                <a:buClrTx/>
                <a:buSzTx/>
                <a:buFontTx/>
                <a:buNone/>
              </a:pPr>
              <a:t>21</a:t>
            </a:fld>
            <a:endParaRPr lang="en-US" altLang="zh-CN" sz="1400"/>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AC344312-D4B5-4748-8D57-76F367FFCB4A}"/>
              </a:ext>
            </a:extLst>
          </p:cNvPr>
          <p:cNvSpPr>
            <a:spLocks noGrp="1" noChangeArrowheads="1"/>
          </p:cNvSpPr>
          <p:nvPr>
            <p:ph type="title"/>
          </p:nvPr>
        </p:nvSpPr>
        <p:spPr/>
        <p:txBody>
          <a:bodyPr/>
          <a:lstStyle/>
          <a:p>
            <a:r>
              <a:rPr lang="zh-CN" altLang="en-US" sz="3200" b="1" dirty="0">
                <a:solidFill>
                  <a:srgbClr val="3333FF"/>
                </a:solidFill>
                <a:latin typeface="楷体" panose="02010609060101010101" pitchFamily="49" charset="-122"/>
                <a:ea typeface="楷体" panose="02010609060101010101" pitchFamily="49" charset="-122"/>
              </a:rPr>
              <a:t>博弈的基本概念</a:t>
            </a:r>
            <a:endParaRPr lang="zh-CN" altLang="en-US" sz="3200" b="1" dirty="0"/>
          </a:p>
        </p:txBody>
      </p:sp>
      <p:graphicFrame>
        <p:nvGraphicFramePr>
          <p:cNvPr id="4" name="内容占位符 3">
            <a:extLst>
              <a:ext uri="{FF2B5EF4-FFF2-40B4-BE49-F238E27FC236}">
                <a16:creationId xmlns:a16="http://schemas.microsoft.com/office/drawing/2014/main" id="{8F92F9D7-D58B-4020-9BE3-6162C98EAFCE}"/>
              </a:ext>
            </a:extLst>
          </p:cNvPr>
          <p:cNvGraphicFramePr>
            <a:graphicFrameLocks noGrp="1"/>
          </p:cNvGraphicFramePr>
          <p:nvPr>
            <p:ph idx="1"/>
          </p:nvPr>
        </p:nvGraphicFramePr>
        <p:xfrm>
          <a:off x="1357313" y="1643063"/>
          <a:ext cx="5715000" cy="3071811"/>
        </p:xfrm>
        <a:graphic>
          <a:graphicData uri="http://schemas.openxmlformats.org/drawingml/2006/table">
            <a:tbl>
              <a:tblPr/>
              <a:tblGrid>
                <a:gridCol w="1955132">
                  <a:extLst>
                    <a:ext uri="{9D8B030D-6E8A-4147-A177-3AD203B41FA5}">
                      <a16:colId xmlns:a16="http://schemas.microsoft.com/office/drawing/2014/main" val="20000"/>
                    </a:ext>
                  </a:extLst>
                </a:gridCol>
                <a:gridCol w="1071563">
                  <a:extLst>
                    <a:ext uri="{9D8B030D-6E8A-4147-A177-3AD203B41FA5}">
                      <a16:colId xmlns:a16="http://schemas.microsoft.com/office/drawing/2014/main" val="20001"/>
                    </a:ext>
                  </a:extLst>
                </a:gridCol>
                <a:gridCol w="1240756">
                  <a:extLst>
                    <a:ext uri="{9D8B030D-6E8A-4147-A177-3AD203B41FA5}">
                      <a16:colId xmlns:a16="http://schemas.microsoft.com/office/drawing/2014/main" val="20002"/>
                    </a:ext>
                  </a:extLst>
                </a:gridCol>
                <a:gridCol w="1447549">
                  <a:extLst>
                    <a:ext uri="{9D8B030D-6E8A-4147-A177-3AD203B41FA5}">
                      <a16:colId xmlns:a16="http://schemas.microsoft.com/office/drawing/2014/main" val="20003"/>
                    </a:ext>
                  </a:extLst>
                </a:gridCol>
              </a:tblGrid>
              <a:tr h="549339">
                <a:tc gridSpan="4">
                  <a:txBody>
                    <a:bodyPr/>
                    <a:lstStyle/>
                    <a:p>
                      <a:pPr algn="ctr" fontAlgn="ctr"/>
                      <a:r>
                        <a:rPr lang="zh-CN" altLang="en-US" sz="2000" b="0" i="0" u="none" strike="noStrike" dirty="0">
                          <a:solidFill>
                            <a:srgbClr val="000000"/>
                          </a:solidFill>
                          <a:latin typeface="宋体"/>
                        </a:rPr>
                        <a:t>寡头博弈：合作与不合作</a:t>
                      </a:r>
                    </a:p>
                  </a:txBody>
                  <a:tcPr marL="9525" marR="9525" marT="9525"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49339">
                <a:tc>
                  <a:txBody>
                    <a:bodyPr/>
                    <a:lstStyle/>
                    <a:p>
                      <a:pPr algn="l" fontAlgn="ctr"/>
                      <a:endParaRPr lang="zh-CN" altLang="en-US" sz="2000" b="0"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2000" b="0" i="0" u="none" strike="noStrike">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zh-CN" altLang="en-US" sz="2000" b="0" i="0" u="none" strike="noStrike" dirty="0">
                          <a:solidFill>
                            <a:schemeClr val="accent2">
                              <a:lumMod val="75000"/>
                            </a:schemeClr>
                          </a:solidFill>
                          <a:latin typeface="宋体"/>
                        </a:rPr>
                        <a:t>乙厂商的策略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549339">
                <a:tc>
                  <a:txBody>
                    <a:bodyPr/>
                    <a:lstStyle/>
                    <a:p>
                      <a:pPr algn="ctr" fontAlgn="ctr"/>
                      <a:endParaRPr lang="zh-CN" altLang="en-US" sz="2000" b="0"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zh-CN" altLang="en-US" sz="2000" b="0" i="0" u="none" strike="noStrike" dirty="0">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chemeClr val="accent2">
                              <a:lumMod val="75000"/>
                            </a:schemeClr>
                          </a:solidFill>
                          <a:latin typeface="宋体"/>
                        </a:rPr>
                        <a:t>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chemeClr val="accent2">
                              <a:lumMod val="75000"/>
                            </a:schemeClr>
                          </a:solidFill>
                          <a:latin typeface="宋体"/>
                        </a:rPr>
                        <a:t>不合作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9339">
                <a:tc rowSpan="2">
                  <a:txBody>
                    <a:bodyPr/>
                    <a:lstStyle/>
                    <a:p>
                      <a:pPr algn="ctr" fontAlgn="ctr"/>
                      <a:r>
                        <a:rPr lang="zh-CN" altLang="en-US" sz="2000" b="0" i="0" u="none" strike="noStrike" dirty="0">
                          <a:solidFill>
                            <a:srgbClr val="FF0000"/>
                          </a:solidFill>
                          <a:latin typeface="宋体"/>
                        </a:rPr>
                        <a:t>甲厂商的策略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FF0000"/>
                          </a:solidFill>
                          <a:latin typeface="宋体"/>
                        </a:rPr>
                        <a:t>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FF0000"/>
                          </a:solidFill>
                          <a:latin typeface="宋体"/>
                        </a:rPr>
                        <a:t>5</a:t>
                      </a:r>
                      <a:r>
                        <a:rPr lang="en-US" altLang="zh-CN" sz="2000" b="0" i="0" u="none" strike="noStrike" dirty="0">
                          <a:solidFill>
                            <a:srgbClr val="000000"/>
                          </a:solidFill>
                          <a:latin typeface="宋体"/>
                        </a:rPr>
                        <a:t>,</a:t>
                      </a:r>
                      <a:r>
                        <a:rPr lang="en-US" altLang="zh-CN" sz="2000" b="0" i="0" u="none" strike="noStrike" dirty="0">
                          <a:solidFill>
                            <a:schemeClr val="accent2">
                              <a:lumMod val="75000"/>
                            </a:schemeClr>
                          </a:solidFill>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FF0000"/>
                          </a:solidFill>
                          <a:latin typeface="宋体"/>
                        </a:rPr>
                        <a:t>1</a:t>
                      </a:r>
                      <a:r>
                        <a:rPr lang="en-US" altLang="zh-CN" sz="2000" b="0" i="0" u="none" strike="noStrike" dirty="0">
                          <a:solidFill>
                            <a:srgbClr val="000000"/>
                          </a:solidFill>
                          <a:latin typeface="宋体"/>
                        </a:rPr>
                        <a:t>,</a:t>
                      </a:r>
                      <a:r>
                        <a:rPr lang="en-US" altLang="zh-CN" sz="2000" b="0" i="0" u="none" strike="noStrike" dirty="0">
                          <a:solidFill>
                            <a:schemeClr val="accent2">
                              <a:lumMod val="75000"/>
                            </a:schemeClr>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74455">
                <a:tc vMerge="1">
                  <a:txBody>
                    <a:bodyPr/>
                    <a:lstStyle/>
                    <a:p>
                      <a:endParaRPr lang="zh-CN" altLang="en-US"/>
                    </a:p>
                  </a:txBody>
                  <a:tcPr/>
                </a:tc>
                <a:tc>
                  <a:txBody>
                    <a:bodyPr/>
                    <a:lstStyle/>
                    <a:p>
                      <a:pPr algn="ctr" fontAlgn="ctr"/>
                      <a:r>
                        <a:rPr lang="zh-CN" altLang="en-US" sz="2000" b="0" i="0" u="none" strike="noStrike" dirty="0">
                          <a:solidFill>
                            <a:srgbClr val="FF0000"/>
                          </a:solidFill>
                          <a:latin typeface="宋体"/>
                        </a:rPr>
                        <a:t>不合作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FF0000"/>
                          </a:solidFill>
                          <a:latin typeface="宋体"/>
                        </a:rPr>
                        <a:t>7</a:t>
                      </a:r>
                      <a:r>
                        <a:rPr lang="en-US" altLang="zh-CN" sz="2000" b="0" i="0" u="none" strike="noStrike" dirty="0">
                          <a:solidFill>
                            <a:srgbClr val="000000"/>
                          </a:solidFill>
                          <a:latin typeface="宋体"/>
                        </a:rPr>
                        <a:t>,</a:t>
                      </a:r>
                      <a:r>
                        <a:rPr lang="en-US" altLang="zh-CN" sz="2000" b="0" i="0" u="none" strike="noStrike" dirty="0">
                          <a:solidFill>
                            <a:schemeClr val="accent2">
                              <a:lumMod val="75000"/>
                            </a:schemeClr>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FF0000"/>
                          </a:solidFill>
                          <a:latin typeface="宋体"/>
                        </a:rPr>
                        <a:t>2</a:t>
                      </a:r>
                      <a:r>
                        <a:rPr lang="en-US" altLang="zh-CN" sz="2000" b="0" i="0" u="none" strike="noStrike" dirty="0">
                          <a:solidFill>
                            <a:srgbClr val="000000"/>
                          </a:solidFill>
                          <a:latin typeface="宋体"/>
                        </a:rPr>
                        <a:t>,</a:t>
                      </a:r>
                      <a:r>
                        <a:rPr lang="en-US" altLang="zh-CN" sz="2000" b="0" i="0" u="none" strike="noStrike" dirty="0">
                          <a:solidFill>
                            <a:schemeClr val="accent2">
                              <a:lumMod val="75000"/>
                            </a:schemeClr>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椭圆 4">
            <a:extLst>
              <a:ext uri="{FF2B5EF4-FFF2-40B4-BE49-F238E27FC236}">
                <a16:creationId xmlns:a16="http://schemas.microsoft.com/office/drawing/2014/main" id="{57F7CE18-8233-4679-89C3-3077E31CD0A8}"/>
              </a:ext>
            </a:extLst>
          </p:cNvPr>
          <p:cNvSpPr>
            <a:spLocks noChangeArrowheads="1"/>
          </p:cNvSpPr>
          <p:nvPr/>
        </p:nvSpPr>
        <p:spPr bwMode="auto">
          <a:xfrm>
            <a:off x="4286250" y="3143250"/>
            <a:ext cx="2857500" cy="1714500"/>
          </a:xfrm>
          <a:prstGeom prst="ellipse">
            <a:avLst/>
          </a:prstGeom>
          <a:noFill/>
          <a:ln w="9525" algn="ctr">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8" name="线形标注 2 7">
            <a:extLst>
              <a:ext uri="{FF2B5EF4-FFF2-40B4-BE49-F238E27FC236}">
                <a16:creationId xmlns:a16="http://schemas.microsoft.com/office/drawing/2014/main" id="{5FC2F075-80DA-42B2-9C1C-A7B92C8ABEAD}"/>
              </a:ext>
            </a:extLst>
          </p:cNvPr>
          <p:cNvSpPr>
            <a:spLocks/>
          </p:cNvSpPr>
          <p:nvPr/>
        </p:nvSpPr>
        <p:spPr bwMode="auto">
          <a:xfrm>
            <a:off x="7643813" y="2643188"/>
            <a:ext cx="1214437" cy="714375"/>
          </a:xfrm>
          <a:prstGeom prst="borderCallout2">
            <a:avLst>
              <a:gd name="adj1" fmla="val 18750"/>
              <a:gd name="adj2" fmla="val -8333"/>
              <a:gd name="adj3" fmla="val 18750"/>
              <a:gd name="adj4" fmla="val -16667"/>
              <a:gd name="adj5" fmla="val 121389"/>
              <a:gd name="adj6" fmla="val -60264"/>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FF0000"/>
                </a:solidFill>
              </a:rPr>
              <a:t>支付矩阵</a:t>
            </a:r>
          </a:p>
        </p:txBody>
      </p:sp>
      <p:sp>
        <p:nvSpPr>
          <p:cNvPr id="9" name="内容占位符 2">
            <a:extLst>
              <a:ext uri="{FF2B5EF4-FFF2-40B4-BE49-F238E27FC236}">
                <a16:creationId xmlns:a16="http://schemas.microsoft.com/office/drawing/2014/main" id="{89BB2BBD-4762-4557-AE32-6A8F028F1E9F}"/>
              </a:ext>
            </a:extLst>
          </p:cNvPr>
          <p:cNvSpPr txBox="1">
            <a:spLocks/>
          </p:cNvSpPr>
          <p:nvPr/>
        </p:nvSpPr>
        <p:spPr bwMode="auto">
          <a:xfrm>
            <a:off x="142875" y="4857750"/>
            <a:ext cx="8858250" cy="1643063"/>
          </a:xfrm>
          <a:prstGeom prst="rect">
            <a:avLst/>
          </a:prstGeom>
          <a:noFill/>
          <a:ln w="9525">
            <a:noFill/>
            <a:miter lim="800000"/>
            <a:headEnd/>
            <a:tailEnd/>
          </a:ln>
        </p:spPr>
        <p:txBody>
          <a:bodyPr/>
          <a:lstStyle/>
          <a:p>
            <a:pPr marL="342900" indent="-342900">
              <a:spcBef>
                <a:spcPct val="20000"/>
              </a:spcBef>
              <a:buClr>
                <a:schemeClr val="hlink"/>
              </a:buClr>
              <a:buSzPct val="75000"/>
              <a:buFont typeface="Wingdings" pitchFamily="2" charset="2"/>
              <a:buChar char="v"/>
              <a:defRPr/>
            </a:pPr>
            <a:r>
              <a:rPr lang="zh-CN" altLang="en-US" sz="2800" kern="0" dirty="0">
                <a:solidFill>
                  <a:schemeClr val="accent2">
                    <a:lumMod val="75000"/>
                  </a:schemeClr>
                </a:solidFill>
                <a:latin typeface="楷体" pitchFamily="49" charset="-122"/>
                <a:ea typeface="楷体" pitchFamily="49" charset="-122"/>
              </a:rPr>
              <a:t>甲、乙厂商各有两个策略：合作；不合作。</a:t>
            </a:r>
            <a:endParaRPr lang="en-US" altLang="zh-CN" sz="2800" kern="0" dirty="0">
              <a:solidFill>
                <a:schemeClr val="accent2">
                  <a:lumMod val="75000"/>
                </a:schemeClr>
              </a:solidFill>
              <a:latin typeface="楷体" pitchFamily="49" charset="-122"/>
              <a:ea typeface="楷体" pitchFamily="49" charset="-122"/>
            </a:endParaRPr>
          </a:p>
          <a:p>
            <a:pPr marL="342900" indent="-342900">
              <a:spcBef>
                <a:spcPct val="20000"/>
              </a:spcBef>
              <a:buClr>
                <a:schemeClr val="hlink"/>
              </a:buClr>
              <a:buSzPct val="75000"/>
              <a:buFont typeface="Wingdings" pitchFamily="2" charset="2"/>
              <a:buChar char="v"/>
              <a:defRPr/>
            </a:pPr>
            <a:r>
              <a:rPr lang="zh-CN" altLang="en-US" sz="2800" kern="0" dirty="0">
                <a:solidFill>
                  <a:schemeClr val="accent2">
                    <a:lumMod val="75000"/>
                  </a:schemeClr>
                </a:solidFill>
                <a:latin typeface="楷体" pitchFamily="49" charset="-122"/>
                <a:ea typeface="楷体" pitchFamily="49" charset="-122"/>
              </a:rPr>
              <a:t>两个厂商有四个</a:t>
            </a:r>
            <a:r>
              <a:rPr lang="zh-CN" altLang="en-US" sz="2800" kern="0" dirty="0">
                <a:solidFill>
                  <a:srgbClr val="FF0000"/>
                </a:solidFill>
                <a:latin typeface="楷体" pitchFamily="49" charset="-122"/>
                <a:ea typeface="楷体" pitchFamily="49" charset="-122"/>
              </a:rPr>
              <a:t>策略组合</a:t>
            </a:r>
            <a:r>
              <a:rPr lang="zh-CN" altLang="en-US" sz="2800" kern="0" dirty="0">
                <a:solidFill>
                  <a:schemeClr val="accent2">
                    <a:lumMod val="75000"/>
                  </a:schemeClr>
                </a:solidFill>
                <a:latin typeface="楷体" pitchFamily="49" charset="-122"/>
                <a:ea typeface="楷体" pitchFamily="49" charset="-122"/>
              </a:rPr>
              <a:t>：（合作，合作）、（合作不合作）、（不合作，合作）、（不合作，不合作）</a:t>
            </a:r>
          </a:p>
        </p:txBody>
      </p:sp>
      <p:sp>
        <p:nvSpPr>
          <p:cNvPr id="10" name="矩形 9">
            <a:extLst>
              <a:ext uri="{FF2B5EF4-FFF2-40B4-BE49-F238E27FC236}">
                <a16:creationId xmlns:a16="http://schemas.microsoft.com/office/drawing/2014/main" id="{7CCE2094-37CF-48CC-8AFC-994F41D7C42F}"/>
              </a:ext>
            </a:extLst>
          </p:cNvPr>
          <p:cNvSpPr/>
          <p:nvPr/>
        </p:nvSpPr>
        <p:spPr>
          <a:xfrm>
            <a:off x="303677" y="1643063"/>
            <a:ext cx="2169184" cy="523220"/>
          </a:xfrm>
          <a:prstGeom prst="rect">
            <a:avLst/>
          </a:prstGeom>
        </p:spPr>
        <p:txBody>
          <a:bodyPr wrap="none">
            <a:spAutoFit/>
          </a:bodyPr>
          <a:lstStyle/>
          <a:p>
            <a:pPr algn="ctr" eaLnBrk="1" hangingPunct="1">
              <a:defRPr/>
            </a:pPr>
            <a:r>
              <a:rPr lang="en-US" altLang="zh-CN" sz="2800" dirty="0">
                <a:solidFill>
                  <a:schemeClr val="accent2">
                    <a:lumMod val="75000"/>
                  </a:schemeClr>
                </a:solidFill>
                <a:latin typeface="楷体" pitchFamily="49" charset="-122"/>
                <a:ea typeface="楷体" pitchFamily="49" charset="-122"/>
              </a:rPr>
              <a:t>4</a:t>
            </a:r>
            <a:r>
              <a:rPr lang="zh-CN" altLang="en-US" sz="2800" dirty="0">
                <a:solidFill>
                  <a:schemeClr val="accent2">
                    <a:lumMod val="75000"/>
                  </a:schemeClr>
                </a:solidFill>
                <a:latin typeface="楷体" pitchFamily="49" charset="-122"/>
                <a:ea typeface="楷体" pitchFamily="49" charset="-122"/>
              </a:rPr>
              <a:t>、支付矩阵</a:t>
            </a:r>
          </a:p>
        </p:txBody>
      </p:sp>
      <p:sp>
        <p:nvSpPr>
          <p:cNvPr id="50209" name="灯片编号占位符 10">
            <a:extLst>
              <a:ext uri="{FF2B5EF4-FFF2-40B4-BE49-F238E27FC236}">
                <a16:creationId xmlns:a16="http://schemas.microsoft.com/office/drawing/2014/main" id="{D689FF91-A109-4459-81AE-BF65F87840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F104634-5FE9-49A9-84ED-742D22494FF8}" type="slidenum">
              <a:rPr lang="en-US" altLang="zh-CN" sz="1400" smtClean="0"/>
              <a:pPr>
                <a:spcBef>
                  <a:spcPct val="0"/>
                </a:spcBef>
                <a:buClrTx/>
                <a:buSzTx/>
                <a:buFontTx/>
                <a:buNone/>
              </a:pPr>
              <a:t>22</a:t>
            </a:fld>
            <a:endParaRPr lang="en-US" altLang="zh-CN" sz="1400"/>
          </a:p>
        </p:txBody>
      </p:sp>
      <p:sp>
        <p:nvSpPr>
          <p:cNvPr id="11" name="椭圆 10">
            <a:extLst>
              <a:ext uri="{FF2B5EF4-FFF2-40B4-BE49-F238E27FC236}">
                <a16:creationId xmlns:a16="http://schemas.microsoft.com/office/drawing/2014/main" id="{2EB2A990-0C5C-4280-A35A-6A33296933F6}"/>
              </a:ext>
            </a:extLst>
          </p:cNvPr>
          <p:cNvSpPr>
            <a:spLocks noChangeArrowheads="1"/>
          </p:cNvSpPr>
          <p:nvPr/>
        </p:nvSpPr>
        <p:spPr bwMode="auto">
          <a:xfrm>
            <a:off x="5786438" y="2714625"/>
            <a:ext cx="1214437" cy="5715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2" name="线形标注 2 11">
            <a:extLst>
              <a:ext uri="{FF2B5EF4-FFF2-40B4-BE49-F238E27FC236}">
                <a16:creationId xmlns:a16="http://schemas.microsoft.com/office/drawing/2014/main" id="{52193BE6-7D58-4FA8-9A64-406504D3D491}"/>
              </a:ext>
            </a:extLst>
          </p:cNvPr>
          <p:cNvSpPr>
            <a:spLocks/>
          </p:cNvSpPr>
          <p:nvPr/>
        </p:nvSpPr>
        <p:spPr bwMode="auto">
          <a:xfrm>
            <a:off x="7796213" y="1857375"/>
            <a:ext cx="1214437" cy="571500"/>
          </a:xfrm>
          <a:prstGeom prst="borderCallout2">
            <a:avLst>
              <a:gd name="adj1" fmla="val 18750"/>
              <a:gd name="adj2" fmla="val -8333"/>
              <a:gd name="adj3" fmla="val 18750"/>
              <a:gd name="adj4" fmla="val -16667"/>
              <a:gd name="adj5" fmla="val 172500"/>
              <a:gd name="adj6" fmla="val -111505"/>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FF0000"/>
                </a:solidFill>
              </a:rPr>
              <a:t>策略</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xit" presetSubtype="0" fill="hold" grpId="1" nodeType="clickEffect">
                                  <p:stCondLst>
                                    <p:cond delay="0"/>
                                  </p:stCondLst>
                                  <p:childTnLst>
                                    <p:animEffect transition="out" filter="fade">
                                      <p:cBhvr>
                                        <p:cTn id="12" dur="2000"/>
                                        <p:tgtEl>
                                          <p:spTgt spid="5"/>
                                        </p:tgtEl>
                                      </p:cBhvr>
                                    </p:animEffect>
                                    <p:set>
                                      <p:cBhvr>
                                        <p:cTn id="13" dur="1" fill="hold">
                                          <p:stCondLst>
                                            <p:cond delay="1999"/>
                                          </p:stCondLst>
                                        </p:cTn>
                                        <p:tgtEl>
                                          <p:spTgt spid="5"/>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2000"/>
                                        <p:tgtEl>
                                          <p:spTgt spid="8"/>
                                        </p:tgtEl>
                                      </p:cBhvr>
                                    </p:animEffect>
                                    <p:set>
                                      <p:cBhvr>
                                        <p:cTn id="16" dur="1" fill="hold">
                                          <p:stCondLst>
                                            <p:cond delay="1999"/>
                                          </p:stCondLst>
                                        </p:cTn>
                                        <p:tgtEl>
                                          <p:spTgt spid="8"/>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E231EA4-571D-4A72-B145-A3AC9E9EEECD}"/>
              </a:ext>
            </a:extLst>
          </p:cNvPr>
          <p:cNvSpPr>
            <a:spLocks noGrp="1"/>
          </p:cNvSpPr>
          <p:nvPr>
            <p:ph idx="1"/>
          </p:nvPr>
        </p:nvSpPr>
        <p:spPr>
          <a:xfrm>
            <a:off x="301625" y="1071563"/>
            <a:ext cx="8540750" cy="5027612"/>
          </a:xfrm>
        </p:spPr>
        <p:txBody>
          <a:bodyPr/>
          <a:lstStyle/>
          <a:p>
            <a:pPr>
              <a:buFont typeface="Wingdings" panose="05000000000000000000" pitchFamily="2" charset="2"/>
              <a:buNone/>
              <a:defRPr/>
            </a:pPr>
            <a:r>
              <a:rPr lang="en-US" altLang="zh-CN" sz="2800" b="1" dirty="0">
                <a:solidFill>
                  <a:schemeClr val="accent2">
                    <a:lumMod val="75000"/>
                  </a:schemeClr>
                </a:solidFill>
                <a:latin typeface="楷体" pitchFamily="49" charset="-122"/>
                <a:ea typeface="楷体" pitchFamily="49" charset="-122"/>
              </a:rPr>
              <a:t>5</a:t>
            </a:r>
            <a:r>
              <a:rPr lang="zh-CN" altLang="en-US" sz="2800" b="1" dirty="0">
                <a:solidFill>
                  <a:schemeClr val="accent2">
                    <a:lumMod val="75000"/>
                  </a:schemeClr>
                </a:solidFill>
                <a:latin typeface="楷体" pitchFamily="49" charset="-122"/>
                <a:ea typeface="楷体" pitchFamily="49" charset="-122"/>
              </a:rPr>
              <a:t>、条件策略和条件策略组合</a:t>
            </a:r>
            <a:endParaRPr lang="en-US" altLang="zh-CN" sz="28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条件策略：给定其它参与人策略的情况下，某参与人的相对优势策略。如乙选择合作，甲选不合作。不合作就是甲的条件策略</a:t>
            </a:r>
            <a:endParaRPr lang="en-US" altLang="zh-CN" sz="24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条件策略组合：包括参与人的条件策略以及这些条件在内的相对优势策略组合，如上例，甲的条件策略组合为（不合作，合作）。</a:t>
            </a:r>
          </a:p>
        </p:txBody>
      </p:sp>
      <p:sp>
        <p:nvSpPr>
          <p:cNvPr id="51203" name="标题 1">
            <a:extLst>
              <a:ext uri="{FF2B5EF4-FFF2-40B4-BE49-F238E27FC236}">
                <a16:creationId xmlns:a16="http://schemas.microsoft.com/office/drawing/2014/main" id="{021A04D2-2791-43BA-9581-569D9E22B633}"/>
              </a:ext>
            </a:extLst>
          </p:cNvPr>
          <p:cNvSpPr>
            <a:spLocks noGrp="1" noChangeArrowheads="1"/>
          </p:cNvSpPr>
          <p:nvPr>
            <p:ph type="title"/>
          </p:nvPr>
        </p:nvSpPr>
        <p:spPr>
          <a:xfrm>
            <a:off x="301625" y="609600"/>
            <a:ext cx="8540750" cy="390525"/>
          </a:xfrm>
        </p:spPr>
        <p:txBody>
          <a:bodyPr/>
          <a:lstStyle/>
          <a:p>
            <a:r>
              <a:rPr lang="zh-CN" altLang="en-US" sz="1600" b="1">
                <a:solidFill>
                  <a:srgbClr val="3333FF"/>
                </a:solidFill>
                <a:latin typeface="楷体" panose="02010609060101010101" pitchFamily="49" charset="-122"/>
                <a:ea typeface="楷体" panose="02010609060101010101" pitchFamily="49" charset="-122"/>
              </a:rPr>
              <a:t>第二节：完全信息静态博弈</a:t>
            </a:r>
            <a:r>
              <a:rPr lang="en-US" altLang="zh-CN" sz="1600" b="1">
                <a:solidFill>
                  <a:srgbClr val="3333FF"/>
                </a:solidFill>
                <a:latin typeface="楷体" panose="02010609060101010101" pitchFamily="49" charset="-122"/>
                <a:ea typeface="楷体" panose="02010609060101010101" pitchFamily="49" charset="-122"/>
              </a:rPr>
              <a:t>——</a:t>
            </a:r>
            <a:r>
              <a:rPr lang="zh-CN" altLang="en-US" sz="1600" b="1">
                <a:solidFill>
                  <a:srgbClr val="3333FF"/>
                </a:solidFill>
                <a:latin typeface="楷体" panose="02010609060101010101" pitchFamily="49" charset="-122"/>
                <a:ea typeface="楷体" panose="02010609060101010101" pitchFamily="49" charset="-122"/>
              </a:rPr>
              <a:t>纯策略均衡</a:t>
            </a:r>
            <a:endParaRPr lang="zh-CN" altLang="en-US" sz="1600" b="1"/>
          </a:p>
        </p:txBody>
      </p:sp>
      <p:graphicFrame>
        <p:nvGraphicFramePr>
          <p:cNvPr id="5" name="内容占位符 3">
            <a:extLst>
              <a:ext uri="{FF2B5EF4-FFF2-40B4-BE49-F238E27FC236}">
                <a16:creationId xmlns:a16="http://schemas.microsoft.com/office/drawing/2014/main" id="{278ED8B8-CF54-450F-8A4E-2BF0120D5CB3}"/>
              </a:ext>
            </a:extLst>
          </p:cNvPr>
          <p:cNvGraphicFramePr>
            <a:graphicFrameLocks/>
          </p:cNvGraphicFramePr>
          <p:nvPr/>
        </p:nvGraphicFramePr>
        <p:xfrm>
          <a:off x="3357563" y="3786188"/>
          <a:ext cx="5357812" cy="2428874"/>
        </p:xfrm>
        <a:graphic>
          <a:graphicData uri="http://schemas.openxmlformats.org/drawingml/2006/table">
            <a:tbl>
              <a:tblPr/>
              <a:tblGrid>
                <a:gridCol w="1832936">
                  <a:extLst>
                    <a:ext uri="{9D8B030D-6E8A-4147-A177-3AD203B41FA5}">
                      <a16:colId xmlns:a16="http://schemas.microsoft.com/office/drawing/2014/main" val="20000"/>
                    </a:ext>
                  </a:extLst>
                </a:gridCol>
                <a:gridCol w="1004590">
                  <a:extLst>
                    <a:ext uri="{9D8B030D-6E8A-4147-A177-3AD203B41FA5}">
                      <a16:colId xmlns:a16="http://schemas.microsoft.com/office/drawing/2014/main" val="20001"/>
                    </a:ext>
                  </a:extLst>
                </a:gridCol>
                <a:gridCol w="1163209">
                  <a:extLst>
                    <a:ext uri="{9D8B030D-6E8A-4147-A177-3AD203B41FA5}">
                      <a16:colId xmlns:a16="http://schemas.microsoft.com/office/drawing/2014/main" val="20002"/>
                    </a:ext>
                  </a:extLst>
                </a:gridCol>
                <a:gridCol w="1357077">
                  <a:extLst>
                    <a:ext uri="{9D8B030D-6E8A-4147-A177-3AD203B41FA5}">
                      <a16:colId xmlns:a16="http://schemas.microsoft.com/office/drawing/2014/main" val="20003"/>
                    </a:ext>
                  </a:extLst>
                </a:gridCol>
              </a:tblGrid>
              <a:tr h="434361">
                <a:tc gridSpan="4">
                  <a:txBody>
                    <a:bodyPr/>
                    <a:lstStyle/>
                    <a:p>
                      <a:pPr algn="ctr" fontAlgn="ctr"/>
                      <a:r>
                        <a:rPr lang="zh-CN" altLang="en-US" sz="2000" b="1" i="0" u="none" strike="noStrike" dirty="0">
                          <a:solidFill>
                            <a:srgbClr val="000000"/>
                          </a:solidFill>
                          <a:latin typeface="宋体"/>
                        </a:rPr>
                        <a:t>寡头博弈：合作与不合作</a:t>
                      </a:r>
                    </a:p>
                  </a:txBody>
                  <a:tcPr marL="9525" marR="9525" marT="9525"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4361">
                <a:tc>
                  <a:txBody>
                    <a:bodyPr/>
                    <a:lstStyle/>
                    <a:p>
                      <a:pPr algn="l" fontAlgn="ctr"/>
                      <a:endParaRPr lang="zh-CN" altLang="en-US" sz="2000" b="1"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2000" b="1" i="0" u="none" strike="noStrike">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zh-CN" altLang="en-US" sz="2000" b="1" i="0" u="none" strike="noStrike" dirty="0">
                          <a:solidFill>
                            <a:schemeClr val="accent2">
                              <a:lumMod val="75000"/>
                            </a:schemeClr>
                          </a:solidFill>
                          <a:latin typeface="宋体"/>
                        </a:rPr>
                        <a:t>乙厂商的策略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434361">
                <a:tc>
                  <a:txBody>
                    <a:bodyPr/>
                    <a:lstStyle/>
                    <a:p>
                      <a:pPr algn="ctr" fontAlgn="ctr"/>
                      <a:endParaRPr lang="zh-CN" altLang="en-US" sz="2000" b="1"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zh-CN" altLang="en-US" sz="2000" b="1" i="0" u="none" strike="noStrike" dirty="0">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chemeClr val="accent2">
                              <a:lumMod val="75000"/>
                            </a:schemeClr>
                          </a:solidFill>
                          <a:latin typeface="宋体"/>
                        </a:rPr>
                        <a:t>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chemeClr val="accent2">
                              <a:lumMod val="75000"/>
                            </a:schemeClr>
                          </a:solidFill>
                          <a:latin typeface="宋体"/>
                        </a:rPr>
                        <a:t>不合作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4361">
                <a:tc rowSpan="2">
                  <a:txBody>
                    <a:bodyPr/>
                    <a:lstStyle/>
                    <a:p>
                      <a:pPr algn="ctr" fontAlgn="ctr"/>
                      <a:r>
                        <a:rPr lang="zh-CN" altLang="en-US" sz="2000" b="1" i="0" u="none" strike="noStrike" dirty="0">
                          <a:solidFill>
                            <a:srgbClr val="FF0000"/>
                          </a:solidFill>
                          <a:latin typeface="宋体"/>
                        </a:rPr>
                        <a:t>甲厂商的策略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FF0000"/>
                          </a:solidFill>
                          <a:latin typeface="宋体"/>
                        </a:rPr>
                        <a:t>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5</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1</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1430">
                <a:tc vMerge="1">
                  <a:txBody>
                    <a:bodyPr/>
                    <a:lstStyle/>
                    <a:p>
                      <a:endParaRPr lang="zh-CN" altLang="en-US"/>
                    </a:p>
                  </a:txBody>
                  <a:tcPr/>
                </a:tc>
                <a:tc>
                  <a:txBody>
                    <a:bodyPr/>
                    <a:lstStyle/>
                    <a:p>
                      <a:pPr algn="ctr" fontAlgn="ctr"/>
                      <a:r>
                        <a:rPr lang="zh-CN" altLang="en-US" sz="2000" b="1" i="0" u="none" strike="noStrike" dirty="0">
                          <a:solidFill>
                            <a:srgbClr val="FF0000"/>
                          </a:solidFill>
                          <a:latin typeface="宋体"/>
                        </a:rPr>
                        <a:t>不合作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7</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2</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1230" name="灯片编号占位符 5">
            <a:extLst>
              <a:ext uri="{FF2B5EF4-FFF2-40B4-BE49-F238E27FC236}">
                <a16:creationId xmlns:a16="http://schemas.microsoft.com/office/drawing/2014/main" id="{17AA7A95-E0A4-4065-B8DE-DA7E979CC4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6AD632-C2CA-4A1B-93BA-2ED67837FD24}" type="slidenum">
              <a:rPr lang="en-US" altLang="zh-CN" sz="1400" smtClean="0"/>
              <a:pPr>
                <a:spcBef>
                  <a:spcPct val="0"/>
                </a:spcBef>
                <a:buClrTx/>
                <a:buSzTx/>
                <a:buFontTx/>
                <a:buNone/>
              </a:pPr>
              <a:t>23</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FD54D78F-CC13-4EDD-B2FC-AA819CD11187}"/>
              </a:ext>
            </a:extLst>
          </p:cNvPr>
          <p:cNvSpPr>
            <a:spLocks noGrp="1" noChangeArrowheads="1"/>
          </p:cNvSpPr>
          <p:nvPr>
            <p:ph type="title"/>
          </p:nvPr>
        </p:nvSpPr>
        <p:spPr>
          <a:xfrm>
            <a:off x="301625" y="609600"/>
            <a:ext cx="8540750" cy="604838"/>
          </a:xfrm>
        </p:spPr>
        <p:txBody>
          <a:bodyPr/>
          <a:lstStyle/>
          <a:p>
            <a:pPr algn="l"/>
            <a:r>
              <a:rPr kumimoji="1" lang="zh-CN" altLang="en-US" sz="3200" b="1" dirty="0">
                <a:solidFill>
                  <a:srgbClr val="FF0000"/>
                </a:solidFill>
                <a:latin typeface="楷体" panose="02010609060101010101" pitchFamily="49" charset="-122"/>
                <a:ea typeface="楷体" panose="02010609060101010101" pitchFamily="49" charset="-122"/>
              </a:rPr>
              <a:t>（二）纳什均衡</a:t>
            </a:r>
            <a:endParaRPr lang="zh-CN" altLang="en-US" sz="3200" dirty="0"/>
          </a:p>
        </p:txBody>
      </p:sp>
      <p:sp>
        <p:nvSpPr>
          <p:cNvPr id="3" name="内容占位符 2">
            <a:extLst>
              <a:ext uri="{FF2B5EF4-FFF2-40B4-BE49-F238E27FC236}">
                <a16:creationId xmlns:a16="http://schemas.microsoft.com/office/drawing/2014/main" id="{804B7124-31E0-4A98-9FCC-BB500E3B9B40}"/>
              </a:ext>
            </a:extLst>
          </p:cNvPr>
          <p:cNvSpPr>
            <a:spLocks noGrp="1"/>
          </p:cNvSpPr>
          <p:nvPr>
            <p:ph idx="1"/>
          </p:nvPr>
        </p:nvSpPr>
        <p:spPr>
          <a:xfrm>
            <a:off x="301625" y="1428750"/>
            <a:ext cx="8540750" cy="4670425"/>
          </a:xfrm>
        </p:spPr>
        <p:txBody>
          <a:bodyPr/>
          <a:lstStyle/>
          <a:p>
            <a:pPr>
              <a:defRPr/>
            </a:pPr>
            <a:r>
              <a:rPr kumimoji="1" lang="zh-CN" altLang="en-US" sz="2400" b="1" dirty="0">
                <a:solidFill>
                  <a:srgbClr val="3333FF"/>
                </a:solidFill>
                <a:latin typeface="楷体" pitchFamily="49" charset="-122"/>
                <a:ea typeface="楷体" pitchFamily="49" charset="-122"/>
              </a:rPr>
              <a:t>当两个参与者的条件策略组合恰好相同，从而，两个参与人都不再有</a:t>
            </a:r>
            <a:r>
              <a:rPr kumimoji="1" lang="zh-CN" altLang="en-US" sz="2400" b="1" dirty="0">
                <a:solidFill>
                  <a:schemeClr val="accent2">
                    <a:lumMod val="75000"/>
                  </a:schemeClr>
                </a:solidFill>
                <a:latin typeface="楷体" pitchFamily="49" charset="-122"/>
                <a:ea typeface="楷体" pitchFamily="49" charset="-122"/>
              </a:rPr>
              <a:t>单独改变策略</a:t>
            </a:r>
            <a:r>
              <a:rPr kumimoji="1" lang="zh-CN" altLang="en-US" sz="2400" b="1" dirty="0">
                <a:solidFill>
                  <a:srgbClr val="3333FF"/>
                </a:solidFill>
                <a:latin typeface="楷体" pitchFamily="49" charset="-122"/>
                <a:ea typeface="楷体" pitchFamily="49" charset="-122"/>
              </a:rPr>
              <a:t>的倾向时，整个博弈就达到均衡。这是博弈的最终结果，是博弈的解。我们定义这种均衡为“纳什均衡”。即指参与人这样一种策略组合，在该策略组合上，任何参与人</a:t>
            </a:r>
            <a:r>
              <a:rPr kumimoji="1" lang="zh-CN" altLang="en-US" sz="2400" b="1" dirty="0">
                <a:solidFill>
                  <a:srgbClr val="C00000"/>
                </a:solidFill>
                <a:latin typeface="楷体" pitchFamily="49" charset="-122"/>
                <a:ea typeface="楷体" pitchFamily="49" charset="-122"/>
              </a:rPr>
              <a:t>单独改变策略</a:t>
            </a:r>
            <a:r>
              <a:rPr kumimoji="1" lang="zh-CN" altLang="en-US" sz="2400" b="1" dirty="0">
                <a:solidFill>
                  <a:srgbClr val="3333FF"/>
                </a:solidFill>
                <a:latin typeface="楷体" pitchFamily="49" charset="-122"/>
                <a:ea typeface="楷体" pitchFamily="49" charset="-122"/>
              </a:rPr>
              <a:t>都</a:t>
            </a:r>
            <a:r>
              <a:rPr kumimoji="1" lang="zh-CN" altLang="en-US" sz="2400" b="1" dirty="0">
                <a:solidFill>
                  <a:srgbClr val="C00000"/>
                </a:solidFill>
                <a:latin typeface="楷体" pitchFamily="49" charset="-122"/>
                <a:ea typeface="楷体" pitchFamily="49" charset="-122"/>
              </a:rPr>
              <a:t>不会得到好处</a:t>
            </a:r>
            <a:r>
              <a:rPr kumimoji="1" lang="zh-CN" altLang="en-US" sz="2400" b="1" dirty="0">
                <a:solidFill>
                  <a:srgbClr val="3333FF"/>
                </a:solidFill>
                <a:latin typeface="楷体" pitchFamily="49" charset="-122"/>
                <a:ea typeface="楷体" pitchFamily="49" charset="-122"/>
              </a:rPr>
              <a:t>。或者说，如果其他参与者不改变策略，任何一个参与者都不会改变自己的策略，则该策略组合就是一个纳什均衡。</a:t>
            </a:r>
            <a:endParaRPr kumimoji="1" lang="en-US" altLang="zh-CN" sz="2400" b="1" dirty="0">
              <a:solidFill>
                <a:srgbClr val="3333FF"/>
              </a:solidFill>
              <a:latin typeface="楷体" pitchFamily="49" charset="-122"/>
              <a:ea typeface="楷体" pitchFamily="49" charset="-122"/>
            </a:endParaRPr>
          </a:p>
          <a:p>
            <a:pPr>
              <a:defRPr/>
            </a:pPr>
            <a:r>
              <a:rPr kumimoji="1" lang="zh-CN" altLang="en-US" sz="2400" b="1" dirty="0">
                <a:solidFill>
                  <a:srgbClr val="3333FF"/>
                </a:solidFill>
                <a:latin typeface="楷体" pitchFamily="49" charset="-122"/>
                <a:ea typeface="楷体" pitchFamily="49" charset="-122"/>
              </a:rPr>
              <a:t>理解：</a:t>
            </a:r>
            <a:endParaRPr kumimoji="1" lang="en-US" altLang="zh-CN" sz="2400" b="1" dirty="0">
              <a:solidFill>
                <a:srgbClr val="3333FF"/>
              </a:solidFill>
              <a:latin typeface="楷体" pitchFamily="49" charset="-122"/>
              <a:ea typeface="楷体" pitchFamily="49" charset="-122"/>
            </a:endParaRPr>
          </a:p>
          <a:p>
            <a:pPr lvl="1">
              <a:defRPr/>
            </a:pPr>
            <a:r>
              <a:rPr kumimoji="1" lang="en-US" altLang="zh-CN" sz="2000" b="1" dirty="0">
                <a:solidFill>
                  <a:srgbClr val="3333FF"/>
                </a:solidFill>
                <a:latin typeface="楷体" pitchFamily="49" charset="-122"/>
                <a:ea typeface="楷体" pitchFamily="49" charset="-122"/>
              </a:rPr>
              <a:t>1.</a:t>
            </a:r>
            <a:r>
              <a:rPr kumimoji="1" lang="zh-CN" altLang="en-US" sz="2000" b="1" dirty="0">
                <a:solidFill>
                  <a:srgbClr val="FF0000"/>
                </a:solidFill>
                <a:latin typeface="楷体" pitchFamily="49" charset="-122"/>
                <a:ea typeface="楷体" pitchFamily="49" charset="-122"/>
              </a:rPr>
              <a:t>单独改变策略</a:t>
            </a:r>
            <a:r>
              <a:rPr kumimoji="1" lang="zh-CN" altLang="en-US" sz="2000" b="1" dirty="0">
                <a:solidFill>
                  <a:srgbClr val="3333FF"/>
                </a:solidFill>
                <a:latin typeface="楷体" pitchFamily="49" charset="-122"/>
                <a:ea typeface="楷体" pitchFamily="49" charset="-122"/>
              </a:rPr>
              <a:t>：任一参与人在所有其他人都不改变策略下改变自己的策略</a:t>
            </a:r>
            <a:endParaRPr kumimoji="1" lang="en-US" altLang="zh-CN" sz="2000" b="1" dirty="0">
              <a:solidFill>
                <a:srgbClr val="3333FF"/>
              </a:solidFill>
              <a:latin typeface="楷体" pitchFamily="49" charset="-122"/>
              <a:ea typeface="楷体" pitchFamily="49" charset="-122"/>
            </a:endParaRPr>
          </a:p>
          <a:p>
            <a:pPr lvl="1">
              <a:defRPr/>
            </a:pPr>
            <a:r>
              <a:rPr kumimoji="1" lang="en-US" altLang="zh-CN" sz="2000" b="1" dirty="0">
                <a:solidFill>
                  <a:srgbClr val="3333FF"/>
                </a:solidFill>
                <a:latin typeface="楷体" pitchFamily="49" charset="-122"/>
                <a:ea typeface="楷体" pitchFamily="49" charset="-122"/>
              </a:rPr>
              <a:t>2.</a:t>
            </a:r>
            <a:r>
              <a:rPr kumimoji="1" lang="zh-CN" altLang="en-US" sz="2000" b="1" dirty="0">
                <a:solidFill>
                  <a:srgbClr val="FF0000"/>
                </a:solidFill>
                <a:latin typeface="楷体" pitchFamily="49" charset="-122"/>
                <a:ea typeface="楷体" pitchFamily="49" charset="-122"/>
              </a:rPr>
              <a:t>不会得到好处</a:t>
            </a:r>
            <a:r>
              <a:rPr kumimoji="1" lang="zh-CN" altLang="en-US" sz="2000" b="1" dirty="0">
                <a:solidFill>
                  <a:srgbClr val="3333FF"/>
                </a:solidFill>
                <a:latin typeface="楷体" pitchFamily="49" charset="-122"/>
                <a:ea typeface="楷体" pitchFamily="49" charset="-122"/>
              </a:rPr>
              <a:t>：任一参与人在单独改变策略后自己的支付不会增加</a:t>
            </a:r>
            <a:r>
              <a:rPr kumimoji="1" lang="en-US" altLang="zh-CN" sz="2000" b="1" dirty="0">
                <a:solidFill>
                  <a:srgbClr val="3333FF"/>
                </a:solidFill>
                <a:latin typeface="楷体" pitchFamily="49" charset="-122"/>
                <a:ea typeface="楷体" pitchFamily="49" charset="-122"/>
              </a:rPr>
              <a:t>——</a:t>
            </a:r>
            <a:r>
              <a:rPr kumimoji="1" lang="zh-CN" altLang="en-US" sz="2000" b="1" dirty="0">
                <a:solidFill>
                  <a:srgbClr val="3333FF"/>
                </a:solidFill>
                <a:latin typeface="楷体" pitchFamily="49" charset="-122"/>
                <a:ea typeface="楷体" pitchFamily="49" charset="-122"/>
              </a:rPr>
              <a:t>即：支付减少或不变。在支付不变的情况下，由于存在改变的风险和成本，参与人都不愿单独改变策略</a:t>
            </a:r>
            <a:endParaRPr lang="zh-CN" altLang="en-US" sz="2000" dirty="0"/>
          </a:p>
        </p:txBody>
      </p:sp>
      <p:sp>
        <p:nvSpPr>
          <p:cNvPr id="52228" name="灯片编号占位符 3">
            <a:extLst>
              <a:ext uri="{FF2B5EF4-FFF2-40B4-BE49-F238E27FC236}">
                <a16:creationId xmlns:a16="http://schemas.microsoft.com/office/drawing/2014/main" id="{9D10C52A-F7F5-424B-82C3-7979ED8C6A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98192B-6752-4C02-A1C1-927FC1163CA9}" type="slidenum">
              <a:rPr lang="en-US" altLang="zh-CN" sz="1400" smtClean="0"/>
              <a:pPr>
                <a:spcBef>
                  <a:spcPct val="0"/>
                </a:spcBef>
                <a:buClrTx/>
                <a:buSzTx/>
                <a:buFontTx/>
                <a:buNone/>
              </a:pPr>
              <a:t>24</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14EC2-AD77-431F-9F83-CE3D67A4ADF4}"/>
              </a:ext>
            </a:extLst>
          </p:cNvPr>
          <p:cNvSpPr>
            <a:spLocks noGrp="1"/>
          </p:cNvSpPr>
          <p:nvPr>
            <p:ph type="title"/>
          </p:nvPr>
        </p:nvSpPr>
        <p:spPr>
          <a:xfrm>
            <a:off x="301625" y="609600"/>
            <a:ext cx="8540750" cy="819150"/>
          </a:xfrm>
        </p:spPr>
        <p:txBody>
          <a:bodyPr/>
          <a:lstStyle/>
          <a:p>
            <a:pPr algn="l">
              <a:defRPr/>
            </a:pPr>
            <a:r>
              <a:rPr lang="zh-CN" altLang="en-US" sz="3200" b="1" dirty="0">
                <a:solidFill>
                  <a:schemeClr val="accent2">
                    <a:lumMod val="75000"/>
                  </a:schemeClr>
                </a:solidFill>
                <a:latin typeface="楷体" pitchFamily="49" charset="-122"/>
                <a:ea typeface="楷体" pitchFamily="49" charset="-122"/>
              </a:rPr>
              <a:t>（三）纳什均衡的寻找</a:t>
            </a:r>
            <a:r>
              <a:rPr lang="en-US" altLang="zh-CN" sz="3200" b="1" dirty="0">
                <a:solidFill>
                  <a:schemeClr val="accent2">
                    <a:lumMod val="75000"/>
                  </a:schemeClr>
                </a:solidFill>
                <a:latin typeface="楷体" pitchFamily="49" charset="-122"/>
                <a:ea typeface="楷体" pitchFamily="49" charset="-122"/>
              </a:rPr>
              <a:t>——</a:t>
            </a:r>
            <a:r>
              <a:rPr lang="zh-CN" altLang="en-US" sz="3200" b="1" dirty="0">
                <a:solidFill>
                  <a:schemeClr val="accent2">
                    <a:lumMod val="75000"/>
                  </a:schemeClr>
                </a:solidFill>
                <a:latin typeface="楷体" pitchFamily="49" charset="-122"/>
                <a:ea typeface="楷体" pitchFamily="49" charset="-122"/>
              </a:rPr>
              <a:t>条件策略下划线</a:t>
            </a:r>
          </a:p>
        </p:txBody>
      </p:sp>
      <p:sp>
        <p:nvSpPr>
          <p:cNvPr id="3" name="内容占位符 2">
            <a:extLst>
              <a:ext uri="{FF2B5EF4-FFF2-40B4-BE49-F238E27FC236}">
                <a16:creationId xmlns:a16="http://schemas.microsoft.com/office/drawing/2014/main" id="{6237A160-20EF-440D-A3A3-D1A9631EFB57}"/>
              </a:ext>
            </a:extLst>
          </p:cNvPr>
          <p:cNvSpPr>
            <a:spLocks noGrp="1"/>
          </p:cNvSpPr>
          <p:nvPr>
            <p:ph idx="1"/>
          </p:nvPr>
        </p:nvSpPr>
        <p:spPr>
          <a:xfrm>
            <a:off x="285750" y="1428750"/>
            <a:ext cx="8540750" cy="1738313"/>
          </a:xfrm>
        </p:spPr>
        <p:txBody>
          <a:bodyPr/>
          <a:lstStyle/>
          <a:p>
            <a:pPr>
              <a:defRPr/>
            </a:pPr>
            <a:r>
              <a:rPr lang="zh-CN" altLang="en-US" sz="2800" b="1" dirty="0">
                <a:solidFill>
                  <a:schemeClr val="accent2">
                    <a:lumMod val="75000"/>
                  </a:schemeClr>
                </a:solidFill>
                <a:latin typeface="楷体" pitchFamily="49" charset="-122"/>
                <a:ea typeface="楷体" pitchFamily="49" charset="-122"/>
              </a:rPr>
              <a:t>步骤：</a:t>
            </a:r>
            <a:endParaRPr lang="en-US" altLang="zh-CN" sz="28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先画出一参与人的条件策略；再画出另一参与人的条件策略，最后找出收益都划线的单元格。</a:t>
            </a:r>
          </a:p>
        </p:txBody>
      </p:sp>
      <p:graphicFrame>
        <p:nvGraphicFramePr>
          <p:cNvPr id="4" name="内容占位符 3">
            <a:extLst>
              <a:ext uri="{FF2B5EF4-FFF2-40B4-BE49-F238E27FC236}">
                <a16:creationId xmlns:a16="http://schemas.microsoft.com/office/drawing/2014/main" id="{C257D790-B2BB-4F89-AB2E-EAD5B6A8765E}"/>
              </a:ext>
            </a:extLst>
          </p:cNvPr>
          <p:cNvGraphicFramePr>
            <a:graphicFrameLocks/>
          </p:cNvGraphicFramePr>
          <p:nvPr/>
        </p:nvGraphicFramePr>
        <p:xfrm>
          <a:off x="1785938" y="2857500"/>
          <a:ext cx="5357812" cy="2549524"/>
        </p:xfrm>
        <a:graphic>
          <a:graphicData uri="http://schemas.openxmlformats.org/drawingml/2006/table">
            <a:tbl>
              <a:tblPr/>
              <a:tblGrid>
                <a:gridCol w="1832936">
                  <a:extLst>
                    <a:ext uri="{9D8B030D-6E8A-4147-A177-3AD203B41FA5}">
                      <a16:colId xmlns:a16="http://schemas.microsoft.com/office/drawing/2014/main" val="20000"/>
                    </a:ext>
                  </a:extLst>
                </a:gridCol>
                <a:gridCol w="1004590">
                  <a:extLst>
                    <a:ext uri="{9D8B030D-6E8A-4147-A177-3AD203B41FA5}">
                      <a16:colId xmlns:a16="http://schemas.microsoft.com/office/drawing/2014/main" val="20001"/>
                    </a:ext>
                  </a:extLst>
                </a:gridCol>
                <a:gridCol w="1163209">
                  <a:extLst>
                    <a:ext uri="{9D8B030D-6E8A-4147-A177-3AD203B41FA5}">
                      <a16:colId xmlns:a16="http://schemas.microsoft.com/office/drawing/2014/main" val="20002"/>
                    </a:ext>
                  </a:extLst>
                </a:gridCol>
                <a:gridCol w="1357077">
                  <a:extLst>
                    <a:ext uri="{9D8B030D-6E8A-4147-A177-3AD203B41FA5}">
                      <a16:colId xmlns:a16="http://schemas.microsoft.com/office/drawing/2014/main" val="20003"/>
                    </a:ext>
                  </a:extLst>
                </a:gridCol>
              </a:tblGrid>
              <a:tr h="434484">
                <a:tc gridSpan="4">
                  <a:txBody>
                    <a:bodyPr/>
                    <a:lstStyle/>
                    <a:p>
                      <a:pPr algn="ctr" fontAlgn="ctr"/>
                      <a:r>
                        <a:rPr lang="zh-CN" altLang="en-US" sz="2000" b="1" i="0" u="none" strike="noStrike" dirty="0">
                          <a:solidFill>
                            <a:srgbClr val="000000"/>
                          </a:solidFill>
                          <a:latin typeface="宋体"/>
                        </a:rPr>
                        <a:t>寡头博弈：合作与不合作</a:t>
                      </a:r>
                    </a:p>
                  </a:txBody>
                  <a:tcPr marL="9525" marR="9525" marT="9528"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4484">
                <a:tc>
                  <a:txBody>
                    <a:bodyPr/>
                    <a:lstStyle/>
                    <a:p>
                      <a:pPr algn="l" fontAlgn="ctr"/>
                      <a:endParaRPr lang="zh-CN" altLang="en-US" sz="2000" b="1" i="0" u="none" strike="noStrike">
                        <a:solidFill>
                          <a:srgbClr val="000000"/>
                        </a:solidFill>
                        <a:latin typeface="宋体"/>
                      </a:endParaRPr>
                    </a:p>
                  </a:txBody>
                  <a:tcPr marL="9525" marR="9525" marT="9528" marB="0" anchor="ctr">
                    <a:lnL>
                      <a:noFill/>
                    </a:lnL>
                    <a:lnR>
                      <a:noFill/>
                    </a:lnR>
                    <a:lnT>
                      <a:noFill/>
                    </a:lnT>
                    <a:lnB>
                      <a:noFill/>
                    </a:lnB>
                  </a:tcPr>
                </a:tc>
                <a:tc>
                  <a:txBody>
                    <a:bodyPr/>
                    <a:lstStyle/>
                    <a:p>
                      <a:pPr algn="l" fontAlgn="ctr"/>
                      <a:endParaRPr lang="zh-CN" altLang="en-US" sz="2000" b="1" i="0" u="none" strike="noStrike" dirty="0">
                        <a:solidFill>
                          <a:srgbClr val="000000"/>
                        </a:solidFill>
                        <a:latin typeface="宋体"/>
                      </a:endParaRPr>
                    </a:p>
                  </a:txBody>
                  <a:tcPr marL="9525" marR="9525" marT="9528"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zh-CN" altLang="en-US" sz="2000" b="1" i="0" u="none" strike="noStrike" dirty="0">
                          <a:solidFill>
                            <a:schemeClr val="accent2">
                              <a:lumMod val="75000"/>
                            </a:schemeClr>
                          </a:solidFill>
                          <a:latin typeface="宋体"/>
                        </a:rPr>
                        <a:t>乙厂商的策略</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434484">
                <a:tc>
                  <a:txBody>
                    <a:bodyPr/>
                    <a:lstStyle/>
                    <a:p>
                      <a:pPr algn="ctr" fontAlgn="ctr"/>
                      <a:endParaRPr lang="zh-CN" altLang="en-US" sz="2000" b="1" i="0" u="none" strike="noStrike">
                        <a:solidFill>
                          <a:srgbClr val="000000"/>
                        </a:solidFill>
                        <a:latin typeface="宋体"/>
                      </a:endParaRPr>
                    </a:p>
                  </a:txBody>
                  <a:tcPr marL="9525" marR="9525" marT="952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zh-CN" altLang="en-US" sz="2000" b="1" i="0" u="none" strike="noStrike" dirty="0">
                        <a:solidFill>
                          <a:srgbClr val="000000"/>
                        </a:solidFill>
                        <a:latin typeface="宋体"/>
                      </a:endParaRPr>
                    </a:p>
                  </a:txBody>
                  <a:tcPr marL="9525" marR="9525" marT="9528"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chemeClr val="accent2">
                              <a:lumMod val="75000"/>
                            </a:schemeClr>
                          </a:solidFill>
                          <a:latin typeface="宋体"/>
                        </a:rPr>
                        <a:t>合作</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chemeClr val="accent2">
                              <a:lumMod val="75000"/>
                            </a:schemeClr>
                          </a:solidFill>
                          <a:latin typeface="宋体"/>
                        </a:rPr>
                        <a:t>不合作</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4446">
                <a:tc rowSpan="2">
                  <a:txBody>
                    <a:bodyPr/>
                    <a:lstStyle/>
                    <a:p>
                      <a:pPr algn="ctr" fontAlgn="ctr"/>
                      <a:r>
                        <a:rPr lang="zh-CN" altLang="en-US" sz="2000" b="1" i="0" u="none" strike="noStrike" dirty="0">
                          <a:solidFill>
                            <a:srgbClr val="C00000"/>
                          </a:solidFill>
                          <a:latin typeface="宋体"/>
                        </a:rPr>
                        <a:t>甲厂商的策略</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000000"/>
                          </a:solidFill>
                          <a:latin typeface="宋体"/>
                        </a:rPr>
                        <a:t>合作</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5</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1</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5</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1626">
                <a:tc vMerge="1">
                  <a:txBody>
                    <a:bodyPr/>
                    <a:lstStyle/>
                    <a:p>
                      <a:endParaRPr lang="zh-CN" altLang="en-US"/>
                    </a:p>
                  </a:txBody>
                  <a:tcPr/>
                </a:tc>
                <a:tc>
                  <a:txBody>
                    <a:bodyPr/>
                    <a:lstStyle/>
                    <a:p>
                      <a:pPr algn="ctr" fontAlgn="ctr"/>
                      <a:r>
                        <a:rPr lang="zh-CN" altLang="en-US" sz="2000" b="1" i="0" u="none" strike="noStrike" dirty="0">
                          <a:solidFill>
                            <a:srgbClr val="000000"/>
                          </a:solidFill>
                          <a:latin typeface="宋体"/>
                        </a:rPr>
                        <a:t>不合作</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7</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1</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2</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3</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6" name="直接连接符 5">
            <a:extLst>
              <a:ext uri="{FF2B5EF4-FFF2-40B4-BE49-F238E27FC236}">
                <a16:creationId xmlns:a16="http://schemas.microsoft.com/office/drawing/2014/main" id="{4A318B09-D938-4B52-8558-26DFF33291F1}"/>
              </a:ext>
            </a:extLst>
          </p:cNvPr>
          <p:cNvCxnSpPr>
            <a:cxnSpLocks noChangeShapeType="1"/>
          </p:cNvCxnSpPr>
          <p:nvPr/>
        </p:nvCxnSpPr>
        <p:spPr bwMode="auto">
          <a:xfrm>
            <a:off x="4929188" y="5214938"/>
            <a:ext cx="214312" cy="1587"/>
          </a:xfrm>
          <a:prstGeom prst="line">
            <a:avLst/>
          </a:prstGeom>
          <a:noFill/>
          <a:ln w="57150" algn="ctr">
            <a:solidFill>
              <a:srgbClr val="C00000"/>
            </a:solidFill>
            <a:round/>
            <a:headEnd/>
            <a:tailEnd/>
          </a:ln>
          <a:extLst>
            <a:ext uri="{909E8E84-426E-40DD-AFC4-6F175D3DCCD1}">
              <a14:hiddenFill xmlns:a14="http://schemas.microsoft.com/office/drawing/2010/main">
                <a:noFill/>
              </a14:hiddenFill>
            </a:ext>
          </a:extLst>
        </p:spPr>
      </p:cxnSp>
      <p:cxnSp>
        <p:nvCxnSpPr>
          <p:cNvPr id="7" name="直接连接符 6">
            <a:extLst>
              <a:ext uri="{FF2B5EF4-FFF2-40B4-BE49-F238E27FC236}">
                <a16:creationId xmlns:a16="http://schemas.microsoft.com/office/drawing/2014/main" id="{8584F6AB-D1C4-454A-85A8-A3BA30B706EF}"/>
              </a:ext>
            </a:extLst>
          </p:cNvPr>
          <p:cNvCxnSpPr>
            <a:cxnSpLocks noChangeShapeType="1"/>
          </p:cNvCxnSpPr>
          <p:nvPr/>
        </p:nvCxnSpPr>
        <p:spPr bwMode="auto">
          <a:xfrm>
            <a:off x="6143625" y="5214938"/>
            <a:ext cx="214313" cy="1587"/>
          </a:xfrm>
          <a:prstGeom prst="line">
            <a:avLst/>
          </a:prstGeom>
          <a:noFill/>
          <a:ln w="57150" algn="ctr">
            <a:solidFill>
              <a:srgbClr val="C00000"/>
            </a:solidFill>
            <a:round/>
            <a:headEnd/>
            <a:tailEnd/>
          </a:ln>
          <a:extLst>
            <a:ext uri="{909E8E84-426E-40DD-AFC4-6F175D3DCCD1}">
              <a14:hiddenFill xmlns:a14="http://schemas.microsoft.com/office/drawing/2010/main">
                <a:noFill/>
              </a14:hiddenFill>
            </a:ext>
          </a:extLst>
        </p:spPr>
      </p:cxnSp>
      <p:cxnSp>
        <p:nvCxnSpPr>
          <p:cNvPr id="8" name="直接连接符 7">
            <a:extLst>
              <a:ext uri="{FF2B5EF4-FFF2-40B4-BE49-F238E27FC236}">
                <a16:creationId xmlns:a16="http://schemas.microsoft.com/office/drawing/2014/main" id="{5A2C901A-A43A-4107-AF15-6FA5D0230D7A}"/>
              </a:ext>
            </a:extLst>
          </p:cNvPr>
          <p:cNvCxnSpPr/>
          <p:nvPr/>
        </p:nvCxnSpPr>
        <p:spPr bwMode="auto">
          <a:xfrm>
            <a:off x="5214938" y="4643438"/>
            <a:ext cx="214312" cy="1587"/>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cxnSp>
        <p:nvCxnSpPr>
          <p:cNvPr id="9" name="直接连接符 8">
            <a:extLst>
              <a:ext uri="{FF2B5EF4-FFF2-40B4-BE49-F238E27FC236}">
                <a16:creationId xmlns:a16="http://schemas.microsoft.com/office/drawing/2014/main" id="{94DF0175-0F46-4659-8D04-98BD9962AE18}"/>
              </a:ext>
            </a:extLst>
          </p:cNvPr>
          <p:cNvCxnSpPr/>
          <p:nvPr/>
        </p:nvCxnSpPr>
        <p:spPr bwMode="auto">
          <a:xfrm>
            <a:off x="6500813" y="5214938"/>
            <a:ext cx="214312" cy="1587"/>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sp>
        <p:nvSpPr>
          <p:cNvPr id="10" name="椭圆 9">
            <a:extLst>
              <a:ext uri="{FF2B5EF4-FFF2-40B4-BE49-F238E27FC236}">
                <a16:creationId xmlns:a16="http://schemas.microsoft.com/office/drawing/2014/main" id="{A5C3D0D1-F620-4A12-A71C-2F59561F97A8}"/>
              </a:ext>
            </a:extLst>
          </p:cNvPr>
          <p:cNvSpPr>
            <a:spLocks noChangeArrowheads="1"/>
          </p:cNvSpPr>
          <p:nvPr/>
        </p:nvSpPr>
        <p:spPr bwMode="auto">
          <a:xfrm>
            <a:off x="6000750" y="4786313"/>
            <a:ext cx="857250" cy="71437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1" name="矩形 10">
            <a:extLst>
              <a:ext uri="{FF2B5EF4-FFF2-40B4-BE49-F238E27FC236}">
                <a16:creationId xmlns:a16="http://schemas.microsoft.com/office/drawing/2014/main" id="{23AE6DCE-A51B-4B2A-B64D-45B806E5C583}"/>
              </a:ext>
            </a:extLst>
          </p:cNvPr>
          <p:cNvSpPr>
            <a:spLocks noChangeArrowheads="1"/>
          </p:cNvSpPr>
          <p:nvPr/>
        </p:nvSpPr>
        <p:spPr bwMode="auto">
          <a:xfrm>
            <a:off x="7429500" y="4572000"/>
            <a:ext cx="1114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C00000"/>
                </a:solidFill>
                <a:latin typeface="楷体" panose="02010609060101010101" pitchFamily="49" charset="-122"/>
                <a:ea typeface="楷体" panose="02010609060101010101" pitchFamily="49" charset="-122"/>
              </a:rPr>
              <a:t>纳什均衡</a:t>
            </a:r>
            <a:endParaRPr lang="zh-CN" altLang="en-US" sz="1800">
              <a:solidFill>
                <a:srgbClr val="C00000"/>
              </a:solidFill>
            </a:endParaRPr>
          </a:p>
        </p:txBody>
      </p:sp>
      <p:cxnSp>
        <p:nvCxnSpPr>
          <p:cNvPr id="13" name="直接箭头连接符 12">
            <a:extLst>
              <a:ext uri="{FF2B5EF4-FFF2-40B4-BE49-F238E27FC236}">
                <a16:creationId xmlns:a16="http://schemas.microsoft.com/office/drawing/2014/main" id="{BD6DAEE2-9913-4826-A936-CD74A64B3997}"/>
              </a:ext>
            </a:extLst>
          </p:cNvPr>
          <p:cNvCxnSpPr>
            <a:cxnSpLocks noChangeShapeType="1"/>
          </p:cNvCxnSpPr>
          <p:nvPr/>
        </p:nvCxnSpPr>
        <p:spPr bwMode="auto">
          <a:xfrm rot="10800000" flipV="1">
            <a:off x="6929438" y="4786313"/>
            <a:ext cx="428625" cy="142875"/>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4" name="矩形 13">
            <a:extLst>
              <a:ext uri="{FF2B5EF4-FFF2-40B4-BE49-F238E27FC236}">
                <a16:creationId xmlns:a16="http://schemas.microsoft.com/office/drawing/2014/main" id="{5BE46D70-4538-4605-BFFF-79474A6F93E2}"/>
              </a:ext>
            </a:extLst>
          </p:cNvPr>
          <p:cNvSpPr>
            <a:spLocks noChangeArrowheads="1"/>
          </p:cNvSpPr>
          <p:nvPr/>
        </p:nvSpPr>
        <p:spPr bwMode="auto">
          <a:xfrm>
            <a:off x="120650" y="5473700"/>
            <a:ext cx="88471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C00000"/>
                </a:solidFill>
                <a:latin typeface="楷体" panose="02010609060101010101" pitchFamily="49" charset="-122"/>
                <a:ea typeface="楷体" panose="02010609060101010101" pitchFamily="49" charset="-122"/>
              </a:rPr>
              <a:t>划线的理解：有线的数字代表参与人没有单独改变策略的动机；</a:t>
            </a:r>
            <a:endParaRPr lang="en-US" altLang="zh-CN" sz="2400">
              <a:solidFill>
                <a:srgbClr val="C00000"/>
              </a:solidFill>
              <a:latin typeface="楷体" panose="02010609060101010101" pitchFamily="49" charset="-122"/>
              <a:ea typeface="楷体" panose="02010609060101010101" pitchFamily="49" charset="-122"/>
            </a:endParaRPr>
          </a:p>
          <a:p>
            <a:pPr algn="ctr" eaLnBrk="1" hangingPunct="1">
              <a:spcBef>
                <a:spcPct val="0"/>
              </a:spcBef>
              <a:buClrTx/>
              <a:buSzTx/>
              <a:buFontTx/>
              <a:buNone/>
            </a:pPr>
            <a:r>
              <a:rPr lang="zh-CN" altLang="en-US" sz="2400">
                <a:solidFill>
                  <a:srgbClr val="C00000"/>
                </a:solidFill>
                <a:latin typeface="楷体" panose="02010609060101010101" pitchFamily="49" charset="-122"/>
                <a:ea typeface="楷体" panose="02010609060101010101" pitchFamily="49" charset="-122"/>
              </a:rPr>
              <a:t>没线的数字代表参与人有单独改变策略的动机</a:t>
            </a:r>
          </a:p>
        </p:txBody>
      </p:sp>
      <p:sp>
        <p:nvSpPr>
          <p:cNvPr id="53286" name="灯片编号占位符 14">
            <a:extLst>
              <a:ext uri="{FF2B5EF4-FFF2-40B4-BE49-F238E27FC236}">
                <a16:creationId xmlns:a16="http://schemas.microsoft.com/office/drawing/2014/main" id="{29704169-D1F2-43EA-81EA-356A2A182A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0315AD-5711-4E58-8CA9-330793D5DDE5}" type="slidenum">
              <a:rPr lang="en-US" altLang="zh-CN" sz="1400" smtClean="0"/>
              <a:pPr>
                <a:spcBef>
                  <a:spcPct val="0"/>
                </a:spcBef>
                <a:buClrTx/>
                <a:buSzTx/>
                <a:buFontTx/>
                <a:buNone/>
              </a:pPr>
              <a:t>25</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B350F5B-87BE-4826-829F-1185A231B1C2}"/>
              </a:ext>
            </a:extLst>
          </p:cNvPr>
          <p:cNvSpPr>
            <a:spLocks noGrp="1"/>
          </p:cNvSpPr>
          <p:nvPr>
            <p:ph idx="1"/>
          </p:nvPr>
        </p:nvSpPr>
        <p:spPr>
          <a:xfrm>
            <a:off x="301625" y="785813"/>
            <a:ext cx="8540750" cy="1928812"/>
          </a:xfrm>
        </p:spPr>
        <p:txBody>
          <a:bodyPr/>
          <a:lstStyle/>
          <a:p>
            <a:pPr>
              <a:defRPr/>
            </a:pPr>
            <a:r>
              <a:rPr lang="zh-CN" altLang="en-US" sz="2800" b="1" dirty="0">
                <a:solidFill>
                  <a:schemeClr val="accent2">
                    <a:lumMod val="75000"/>
                  </a:schemeClr>
                </a:solidFill>
                <a:latin typeface="楷体" pitchFamily="49" charset="-122"/>
                <a:ea typeface="楷体" pitchFamily="49" charset="-122"/>
              </a:rPr>
              <a:t>借助划线法不仅找出纳什均衡，还可以描绘从非纳什均衡走向纳什均衡的路径。</a:t>
            </a:r>
            <a:endParaRPr lang="en-US" altLang="zh-CN" sz="2800" b="1" dirty="0">
              <a:solidFill>
                <a:schemeClr val="accent2">
                  <a:lumMod val="75000"/>
                </a:schemeClr>
              </a:solidFill>
              <a:latin typeface="楷体" pitchFamily="49" charset="-122"/>
              <a:ea typeface="楷体" pitchFamily="49" charset="-122"/>
            </a:endParaRPr>
          </a:p>
          <a:p>
            <a:pPr lvl="1">
              <a:defRPr/>
            </a:pPr>
            <a:r>
              <a:rPr lang="zh-CN" altLang="en-US" sz="2400" b="1" dirty="0">
                <a:solidFill>
                  <a:schemeClr val="accent2">
                    <a:lumMod val="75000"/>
                  </a:schemeClr>
                </a:solidFill>
                <a:latin typeface="楷体" pitchFamily="49" charset="-122"/>
                <a:ea typeface="楷体" pitchFamily="49" charset="-122"/>
              </a:rPr>
              <a:t>设</a:t>
            </a:r>
            <a:r>
              <a:rPr lang="en-US" altLang="zh-CN" sz="2400" b="1" dirty="0">
                <a:solidFill>
                  <a:schemeClr val="accent2">
                    <a:lumMod val="75000"/>
                  </a:schemeClr>
                </a:solidFill>
                <a:latin typeface="楷体" pitchFamily="49" charset="-122"/>
                <a:ea typeface="楷体" pitchFamily="49" charset="-122"/>
              </a:rPr>
              <a:t>1</a:t>
            </a:r>
            <a:r>
              <a:rPr lang="zh-CN" altLang="en-US" sz="2400" b="1" dirty="0">
                <a:solidFill>
                  <a:schemeClr val="accent2">
                    <a:lumMod val="75000"/>
                  </a:schemeClr>
                </a:solidFill>
                <a:latin typeface="楷体" pitchFamily="49" charset="-122"/>
                <a:ea typeface="楷体" pitchFamily="49" charset="-122"/>
              </a:rPr>
              <a:t>：初始甲乙都选择合作，则走向均衡的路径</a:t>
            </a:r>
          </a:p>
        </p:txBody>
      </p:sp>
      <p:grpSp>
        <p:nvGrpSpPr>
          <p:cNvPr id="54275" name="组合 12">
            <a:extLst>
              <a:ext uri="{FF2B5EF4-FFF2-40B4-BE49-F238E27FC236}">
                <a16:creationId xmlns:a16="http://schemas.microsoft.com/office/drawing/2014/main" id="{6CC1A974-5725-4F4D-9C5A-F66D0B717BA1}"/>
              </a:ext>
            </a:extLst>
          </p:cNvPr>
          <p:cNvGrpSpPr>
            <a:grpSpLocks/>
          </p:cNvGrpSpPr>
          <p:nvPr/>
        </p:nvGrpSpPr>
        <p:grpSpPr bwMode="auto">
          <a:xfrm>
            <a:off x="1857375" y="3500438"/>
            <a:ext cx="5357813" cy="2549525"/>
            <a:chOff x="1785918" y="2857496"/>
            <a:chExt cx="5358035" cy="2545310"/>
          </a:xfrm>
        </p:grpSpPr>
        <p:graphicFrame>
          <p:nvGraphicFramePr>
            <p:cNvPr id="4" name="内容占位符 3">
              <a:extLst>
                <a:ext uri="{FF2B5EF4-FFF2-40B4-BE49-F238E27FC236}">
                  <a16:creationId xmlns:a16="http://schemas.microsoft.com/office/drawing/2014/main" id="{A8FA8416-333D-41D8-B2DE-55E3C6723813}"/>
                </a:ext>
              </a:extLst>
            </p:cNvPr>
            <p:cNvGraphicFramePr>
              <a:graphicFrameLocks/>
            </p:cNvGraphicFramePr>
            <p:nvPr/>
          </p:nvGraphicFramePr>
          <p:xfrm>
            <a:off x="1785918" y="2857496"/>
            <a:ext cx="5358072" cy="2544608"/>
          </p:xfrm>
          <a:graphic>
            <a:graphicData uri="http://schemas.openxmlformats.org/drawingml/2006/table">
              <a:tbl>
                <a:tblPr/>
                <a:tblGrid>
                  <a:gridCol w="1832949">
                    <a:extLst>
                      <a:ext uri="{9D8B030D-6E8A-4147-A177-3AD203B41FA5}">
                        <a16:colId xmlns:a16="http://schemas.microsoft.com/office/drawing/2014/main" val="20000"/>
                      </a:ext>
                    </a:extLst>
                  </a:gridCol>
                  <a:gridCol w="1004597">
                    <a:extLst>
                      <a:ext uri="{9D8B030D-6E8A-4147-A177-3AD203B41FA5}">
                        <a16:colId xmlns:a16="http://schemas.microsoft.com/office/drawing/2014/main" val="20001"/>
                      </a:ext>
                    </a:extLst>
                  </a:gridCol>
                  <a:gridCol w="1163217">
                    <a:extLst>
                      <a:ext uri="{9D8B030D-6E8A-4147-A177-3AD203B41FA5}">
                        <a16:colId xmlns:a16="http://schemas.microsoft.com/office/drawing/2014/main" val="20002"/>
                      </a:ext>
                    </a:extLst>
                  </a:gridCol>
                  <a:gridCol w="1357087">
                    <a:extLst>
                      <a:ext uri="{9D8B030D-6E8A-4147-A177-3AD203B41FA5}">
                        <a16:colId xmlns:a16="http://schemas.microsoft.com/office/drawing/2014/main" val="20003"/>
                      </a:ext>
                    </a:extLst>
                  </a:gridCol>
                </a:tblGrid>
                <a:tr h="434364">
                  <a:tc gridSpan="4">
                    <a:txBody>
                      <a:bodyPr/>
                      <a:lstStyle/>
                      <a:p>
                        <a:pPr algn="ctr" fontAlgn="ctr"/>
                        <a:r>
                          <a:rPr lang="zh-CN" altLang="en-US" sz="2000" b="1" i="0" u="none" strike="noStrike" dirty="0">
                            <a:solidFill>
                              <a:srgbClr val="000000"/>
                            </a:solidFill>
                            <a:latin typeface="宋体"/>
                          </a:rPr>
                          <a:t>寡头博弈：合作与不合作</a:t>
                        </a:r>
                      </a:p>
                    </a:txBody>
                    <a:tcPr marL="9525" marR="9525" marT="9525"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4364">
                  <a:tc>
                    <a:txBody>
                      <a:bodyPr/>
                      <a:lstStyle/>
                      <a:p>
                        <a:pPr algn="l" fontAlgn="ctr"/>
                        <a:endParaRPr lang="zh-CN" altLang="en-US" sz="2000" b="1"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2000" b="1" i="0" u="none" strike="noStrike" dirty="0">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zh-CN" altLang="en-US" sz="2000" b="1" i="0" u="none" strike="noStrike" dirty="0">
                            <a:solidFill>
                              <a:schemeClr val="accent2">
                                <a:lumMod val="75000"/>
                              </a:schemeClr>
                            </a:solidFill>
                            <a:latin typeface="宋体"/>
                          </a:rPr>
                          <a:t>乙厂商的策略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434364">
                  <a:tc>
                    <a:txBody>
                      <a:bodyPr/>
                      <a:lstStyle/>
                      <a:p>
                        <a:pPr algn="ctr" fontAlgn="ctr"/>
                        <a:endParaRPr lang="zh-CN" altLang="en-US" sz="2000" b="1"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zh-CN" altLang="en-US" sz="2000" b="1" i="0" u="none" strike="noStrike" dirty="0">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chemeClr val="accent2">
                                <a:lumMod val="75000"/>
                              </a:schemeClr>
                            </a:solidFill>
                            <a:latin typeface="宋体"/>
                          </a:rPr>
                          <a:t>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chemeClr val="accent2">
                                <a:lumMod val="75000"/>
                              </a:schemeClr>
                            </a:solidFill>
                            <a:latin typeface="宋体"/>
                          </a:rPr>
                          <a:t>不合作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4296">
                  <a:tc rowSpan="2">
                    <a:txBody>
                      <a:bodyPr/>
                      <a:lstStyle/>
                      <a:p>
                        <a:pPr algn="ctr" fontAlgn="ctr"/>
                        <a:r>
                          <a:rPr lang="zh-CN" altLang="en-US" sz="2000" b="1" i="0" u="none" strike="noStrike" dirty="0">
                            <a:solidFill>
                              <a:srgbClr val="FF0000"/>
                            </a:solidFill>
                            <a:latin typeface="宋体"/>
                          </a:rPr>
                          <a:t>甲厂商的策略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FF0000"/>
                            </a:solidFill>
                            <a:latin typeface="宋体"/>
                          </a:rPr>
                          <a:t>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5</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1</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1434">
                  <a:tc vMerge="1">
                    <a:txBody>
                      <a:bodyPr/>
                      <a:lstStyle/>
                      <a:p>
                        <a:endParaRPr lang="zh-CN" altLang="en-US"/>
                      </a:p>
                    </a:txBody>
                    <a:tcPr/>
                  </a:tc>
                  <a:tc>
                    <a:txBody>
                      <a:bodyPr/>
                      <a:lstStyle/>
                      <a:p>
                        <a:pPr algn="ctr" fontAlgn="ctr"/>
                        <a:r>
                          <a:rPr lang="zh-CN" altLang="en-US" sz="2000" b="1" i="0" u="none" strike="noStrike" dirty="0">
                            <a:solidFill>
                              <a:srgbClr val="FF0000"/>
                            </a:solidFill>
                            <a:latin typeface="宋体"/>
                          </a:rPr>
                          <a:t>不合作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7</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2</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5" name="直接连接符 4">
              <a:extLst>
                <a:ext uri="{FF2B5EF4-FFF2-40B4-BE49-F238E27FC236}">
                  <a16:creationId xmlns:a16="http://schemas.microsoft.com/office/drawing/2014/main" id="{274FF230-88AA-4179-AA3C-5AF790BC7781}"/>
                </a:ext>
              </a:extLst>
            </p:cNvPr>
            <p:cNvCxnSpPr/>
            <p:nvPr/>
          </p:nvCxnSpPr>
          <p:spPr bwMode="auto">
            <a:xfrm>
              <a:off x="4929298" y="5211036"/>
              <a:ext cx="214322" cy="1585"/>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cxnSp>
          <p:nvCxnSpPr>
            <p:cNvPr id="6" name="直接连接符 5">
              <a:extLst>
                <a:ext uri="{FF2B5EF4-FFF2-40B4-BE49-F238E27FC236}">
                  <a16:creationId xmlns:a16="http://schemas.microsoft.com/office/drawing/2014/main" id="{8828E1A4-24DD-4A95-A219-E56F5D6AFD8F}"/>
                </a:ext>
              </a:extLst>
            </p:cNvPr>
            <p:cNvCxnSpPr/>
            <p:nvPr/>
          </p:nvCxnSpPr>
          <p:spPr bwMode="auto">
            <a:xfrm>
              <a:off x="6215227" y="5211036"/>
              <a:ext cx="214322" cy="1585"/>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cxnSp>
          <p:nvCxnSpPr>
            <p:cNvPr id="7" name="直接连接符 6">
              <a:extLst>
                <a:ext uri="{FF2B5EF4-FFF2-40B4-BE49-F238E27FC236}">
                  <a16:creationId xmlns:a16="http://schemas.microsoft.com/office/drawing/2014/main" id="{8CF91C6E-8CAF-41D6-837B-098BB616FAAA}"/>
                </a:ext>
              </a:extLst>
            </p:cNvPr>
            <p:cNvCxnSpPr/>
            <p:nvPr/>
          </p:nvCxnSpPr>
          <p:spPr bwMode="auto">
            <a:xfrm>
              <a:off x="5215060" y="4569162"/>
              <a:ext cx="214322" cy="1584"/>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cxnSp>
          <p:nvCxnSpPr>
            <p:cNvPr id="8" name="直接连接符 7">
              <a:extLst>
                <a:ext uri="{FF2B5EF4-FFF2-40B4-BE49-F238E27FC236}">
                  <a16:creationId xmlns:a16="http://schemas.microsoft.com/office/drawing/2014/main" id="{2F63B2B8-987A-4B5E-A467-8DEB7D42B123}"/>
                </a:ext>
              </a:extLst>
            </p:cNvPr>
            <p:cNvCxnSpPr/>
            <p:nvPr/>
          </p:nvCxnSpPr>
          <p:spPr bwMode="auto">
            <a:xfrm>
              <a:off x="6500988" y="5211036"/>
              <a:ext cx="214322" cy="1585"/>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cxnSp>
        <p:nvCxnSpPr>
          <p:cNvPr id="15" name="直接箭头连接符 14">
            <a:extLst>
              <a:ext uri="{FF2B5EF4-FFF2-40B4-BE49-F238E27FC236}">
                <a16:creationId xmlns:a16="http://schemas.microsoft.com/office/drawing/2014/main" id="{A38C7283-CFFB-4FAC-9BDC-22FED6141E23}"/>
              </a:ext>
            </a:extLst>
          </p:cNvPr>
          <p:cNvCxnSpPr>
            <a:cxnSpLocks noChangeShapeType="1"/>
          </p:cNvCxnSpPr>
          <p:nvPr/>
        </p:nvCxnSpPr>
        <p:spPr bwMode="auto">
          <a:xfrm rot="5400000">
            <a:off x="4894263" y="5394325"/>
            <a:ext cx="357188" cy="1587"/>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16">
            <a:extLst>
              <a:ext uri="{FF2B5EF4-FFF2-40B4-BE49-F238E27FC236}">
                <a16:creationId xmlns:a16="http://schemas.microsoft.com/office/drawing/2014/main" id="{D6F3677D-C6A6-489C-A86D-88DFDAAC32CB}"/>
              </a:ext>
            </a:extLst>
          </p:cNvPr>
          <p:cNvCxnSpPr>
            <a:cxnSpLocks noChangeShapeType="1"/>
          </p:cNvCxnSpPr>
          <p:nvPr/>
        </p:nvCxnSpPr>
        <p:spPr bwMode="auto">
          <a:xfrm>
            <a:off x="5500688" y="5715000"/>
            <a:ext cx="714375" cy="1588"/>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8" name="椭圆 17">
            <a:extLst>
              <a:ext uri="{FF2B5EF4-FFF2-40B4-BE49-F238E27FC236}">
                <a16:creationId xmlns:a16="http://schemas.microsoft.com/office/drawing/2014/main" id="{6C33052B-AD29-433B-B7BD-3E1F0AB8E7B7}"/>
              </a:ext>
            </a:extLst>
          </p:cNvPr>
          <p:cNvSpPr>
            <a:spLocks noChangeArrowheads="1"/>
          </p:cNvSpPr>
          <p:nvPr/>
        </p:nvSpPr>
        <p:spPr bwMode="auto">
          <a:xfrm>
            <a:off x="5000625" y="4857750"/>
            <a:ext cx="571500" cy="500063"/>
          </a:xfrm>
          <a:prstGeom prst="ellipse">
            <a:avLst/>
          </a:prstGeom>
          <a:noFill/>
          <a:ln w="28575"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4279" name="灯片编号占位符 11">
            <a:extLst>
              <a:ext uri="{FF2B5EF4-FFF2-40B4-BE49-F238E27FC236}">
                <a16:creationId xmlns:a16="http://schemas.microsoft.com/office/drawing/2014/main" id="{A01D7C11-4A55-4FEC-8D45-8E011E1990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A786F7-7CEA-4576-ACB4-4C564EA64B96}" type="slidenum">
              <a:rPr lang="en-US" altLang="zh-CN" sz="1400" smtClean="0"/>
              <a:pPr>
                <a:spcBef>
                  <a:spcPct val="0"/>
                </a:spcBef>
                <a:buClrTx/>
                <a:buSzTx/>
                <a:buFontTx/>
                <a:buNone/>
              </a:pPr>
              <a:t>26</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1">
            <a:extLst>
              <a:ext uri="{FF2B5EF4-FFF2-40B4-BE49-F238E27FC236}">
                <a16:creationId xmlns:a16="http://schemas.microsoft.com/office/drawing/2014/main" id="{13C790B6-1AD5-4813-B1F0-54B579D175A1}"/>
              </a:ext>
            </a:extLst>
          </p:cNvPr>
          <p:cNvGrpSpPr>
            <a:grpSpLocks/>
          </p:cNvGrpSpPr>
          <p:nvPr/>
        </p:nvGrpSpPr>
        <p:grpSpPr bwMode="auto">
          <a:xfrm>
            <a:off x="1785938" y="2571750"/>
            <a:ext cx="5357812" cy="2549525"/>
            <a:chOff x="1785918" y="2857496"/>
            <a:chExt cx="5358040" cy="2545310"/>
          </a:xfrm>
        </p:grpSpPr>
        <p:graphicFrame>
          <p:nvGraphicFramePr>
            <p:cNvPr id="3" name="内容占位符 3">
              <a:extLst>
                <a:ext uri="{FF2B5EF4-FFF2-40B4-BE49-F238E27FC236}">
                  <a16:creationId xmlns:a16="http://schemas.microsoft.com/office/drawing/2014/main" id="{D7B28D14-C58C-469F-98B6-072384D9C622}"/>
                </a:ext>
              </a:extLst>
            </p:cNvPr>
            <p:cNvGraphicFramePr>
              <a:graphicFrameLocks/>
            </p:cNvGraphicFramePr>
            <p:nvPr/>
          </p:nvGraphicFramePr>
          <p:xfrm>
            <a:off x="1785918" y="2857496"/>
            <a:ext cx="5358078" cy="2544608"/>
          </p:xfrm>
          <a:graphic>
            <a:graphicData uri="http://schemas.openxmlformats.org/drawingml/2006/table">
              <a:tbl>
                <a:tblPr/>
                <a:tblGrid>
                  <a:gridCol w="1832949">
                    <a:extLst>
                      <a:ext uri="{9D8B030D-6E8A-4147-A177-3AD203B41FA5}">
                        <a16:colId xmlns:a16="http://schemas.microsoft.com/office/drawing/2014/main" val="20000"/>
                      </a:ext>
                    </a:extLst>
                  </a:gridCol>
                  <a:gridCol w="1004597">
                    <a:extLst>
                      <a:ext uri="{9D8B030D-6E8A-4147-A177-3AD203B41FA5}">
                        <a16:colId xmlns:a16="http://schemas.microsoft.com/office/drawing/2014/main" val="20001"/>
                      </a:ext>
                    </a:extLst>
                  </a:gridCol>
                  <a:gridCol w="1163217">
                    <a:extLst>
                      <a:ext uri="{9D8B030D-6E8A-4147-A177-3AD203B41FA5}">
                        <a16:colId xmlns:a16="http://schemas.microsoft.com/office/drawing/2014/main" val="20002"/>
                      </a:ext>
                    </a:extLst>
                  </a:gridCol>
                  <a:gridCol w="1357087">
                    <a:extLst>
                      <a:ext uri="{9D8B030D-6E8A-4147-A177-3AD203B41FA5}">
                        <a16:colId xmlns:a16="http://schemas.microsoft.com/office/drawing/2014/main" val="20003"/>
                      </a:ext>
                    </a:extLst>
                  </a:gridCol>
                </a:tblGrid>
                <a:tr h="434364">
                  <a:tc gridSpan="4">
                    <a:txBody>
                      <a:bodyPr/>
                      <a:lstStyle/>
                      <a:p>
                        <a:pPr algn="ctr" fontAlgn="ctr"/>
                        <a:r>
                          <a:rPr lang="zh-CN" altLang="en-US" sz="2000" b="1" i="0" u="none" strike="noStrike" dirty="0">
                            <a:solidFill>
                              <a:srgbClr val="000000"/>
                            </a:solidFill>
                            <a:latin typeface="宋体"/>
                          </a:rPr>
                          <a:t>寡头博弈：合作与不合作</a:t>
                        </a:r>
                      </a:p>
                    </a:txBody>
                    <a:tcPr marL="9525" marR="9525" marT="9525"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4364">
                  <a:tc>
                    <a:txBody>
                      <a:bodyPr/>
                      <a:lstStyle/>
                      <a:p>
                        <a:pPr algn="l" fontAlgn="ctr"/>
                        <a:endParaRPr lang="zh-CN" altLang="en-US" sz="2000" b="1" i="0" u="none" strike="noStrike">
                          <a:solidFill>
                            <a:srgbClr val="000000"/>
                          </a:solidFill>
                          <a:latin typeface="宋体"/>
                        </a:endParaRPr>
                      </a:p>
                    </a:txBody>
                    <a:tcPr marL="9525" marR="9525" marT="9525" marB="0" anchor="ctr">
                      <a:lnL>
                        <a:noFill/>
                      </a:lnL>
                      <a:lnR>
                        <a:noFill/>
                      </a:lnR>
                      <a:lnT>
                        <a:noFill/>
                      </a:lnT>
                      <a:lnB>
                        <a:noFill/>
                      </a:lnB>
                    </a:tcPr>
                  </a:tc>
                  <a:tc>
                    <a:txBody>
                      <a:bodyPr/>
                      <a:lstStyle/>
                      <a:p>
                        <a:pPr algn="l" fontAlgn="ctr"/>
                        <a:endParaRPr lang="zh-CN" altLang="en-US" sz="2000" b="1" i="0" u="none" strike="noStrike" dirty="0">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zh-CN" altLang="en-US" sz="2000" b="1" i="0" u="none" strike="noStrike" dirty="0">
                            <a:solidFill>
                              <a:schemeClr val="accent2">
                                <a:lumMod val="75000"/>
                              </a:schemeClr>
                            </a:solidFill>
                            <a:latin typeface="宋体"/>
                          </a:rPr>
                          <a:t>乙厂商的策略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1"/>
                    </a:ext>
                  </a:extLst>
                </a:tr>
                <a:tr h="434364">
                  <a:tc>
                    <a:txBody>
                      <a:bodyPr/>
                      <a:lstStyle/>
                      <a:p>
                        <a:pPr algn="ctr" fontAlgn="ctr"/>
                        <a:endParaRPr lang="zh-CN" altLang="en-US" sz="2000" b="1" i="0" u="none" strike="noStrike">
                          <a:solidFill>
                            <a:srgbClr val="000000"/>
                          </a:solidFill>
                          <a:latin typeface="宋体"/>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zh-CN" altLang="en-US" sz="2000" b="1" i="0" u="none" strike="noStrike" dirty="0">
                          <a:solidFill>
                            <a:srgbClr val="000000"/>
                          </a:solidFill>
                          <a:latin typeface="宋体"/>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chemeClr val="accent2">
                                <a:lumMod val="75000"/>
                              </a:schemeClr>
                            </a:solidFill>
                            <a:latin typeface="宋体"/>
                          </a:rPr>
                          <a:t>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chemeClr val="accent2">
                                <a:lumMod val="75000"/>
                              </a:schemeClr>
                            </a:solidFill>
                            <a:latin typeface="宋体"/>
                          </a:rPr>
                          <a:t>不合作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4296">
                  <a:tc rowSpan="2">
                    <a:txBody>
                      <a:bodyPr/>
                      <a:lstStyle/>
                      <a:p>
                        <a:pPr algn="ctr" fontAlgn="ctr"/>
                        <a:r>
                          <a:rPr lang="zh-CN" altLang="en-US" sz="2000" b="1" i="0" u="none" strike="noStrike" dirty="0">
                            <a:solidFill>
                              <a:srgbClr val="FF0000"/>
                            </a:solidFill>
                            <a:latin typeface="宋体"/>
                          </a:rPr>
                          <a:t>甲厂商的策略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1" i="0" u="none" strike="noStrike" dirty="0">
                            <a:solidFill>
                              <a:srgbClr val="FF0000"/>
                            </a:solidFill>
                            <a:latin typeface="宋体"/>
                          </a:rPr>
                          <a:t>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5</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1</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91434">
                  <a:tc vMerge="1">
                    <a:txBody>
                      <a:bodyPr/>
                      <a:lstStyle/>
                      <a:p>
                        <a:endParaRPr lang="zh-CN" altLang="en-US"/>
                      </a:p>
                    </a:txBody>
                    <a:tcPr/>
                  </a:tc>
                  <a:tc>
                    <a:txBody>
                      <a:bodyPr/>
                      <a:lstStyle/>
                      <a:p>
                        <a:pPr algn="ctr" fontAlgn="ctr"/>
                        <a:r>
                          <a:rPr lang="zh-CN" altLang="en-US" sz="2000" b="1" i="0" u="none" strike="noStrike" dirty="0">
                            <a:solidFill>
                              <a:srgbClr val="FF0000"/>
                            </a:solidFill>
                            <a:latin typeface="宋体"/>
                          </a:rPr>
                          <a:t>不合作</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7</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2000" b="1" i="0" u="none" strike="noStrike" dirty="0">
                            <a:solidFill>
                              <a:srgbClr val="FF0000"/>
                            </a:solidFill>
                            <a:latin typeface="宋体"/>
                          </a:rPr>
                          <a:t>2</a:t>
                        </a:r>
                        <a:r>
                          <a:rPr lang="en-US" altLang="zh-CN" sz="2000" b="1" i="0" u="none" strike="noStrike" dirty="0">
                            <a:solidFill>
                              <a:srgbClr val="000000"/>
                            </a:solidFill>
                            <a:latin typeface="宋体"/>
                          </a:rPr>
                          <a:t>,</a:t>
                        </a:r>
                        <a:r>
                          <a:rPr lang="en-US" altLang="zh-CN" sz="2000" b="1" i="0" u="none" strike="noStrike" dirty="0">
                            <a:solidFill>
                              <a:schemeClr val="accent2">
                                <a:lumMod val="75000"/>
                              </a:schemeClr>
                            </a:solidFill>
                            <a:latin typeface="宋体"/>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4" name="直接连接符 3">
              <a:extLst>
                <a:ext uri="{FF2B5EF4-FFF2-40B4-BE49-F238E27FC236}">
                  <a16:creationId xmlns:a16="http://schemas.microsoft.com/office/drawing/2014/main" id="{F121EE6A-3DB3-450B-A434-AA3B9E18C8E6}"/>
                </a:ext>
              </a:extLst>
            </p:cNvPr>
            <p:cNvCxnSpPr/>
            <p:nvPr/>
          </p:nvCxnSpPr>
          <p:spPr bwMode="auto">
            <a:xfrm>
              <a:off x="4929302" y="5211037"/>
              <a:ext cx="214321" cy="1584"/>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cxnSp>
          <p:nvCxnSpPr>
            <p:cNvPr id="5" name="直接连接符 4">
              <a:extLst>
                <a:ext uri="{FF2B5EF4-FFF2-40B4-BE49-F238E27FC236}">
                  <a16:creationId xmlns:a16="http://schemas.microsoft.com/office/drawing/2014/main" id="{FD7EBCE8-F861-4AD2-9704-1C92038F4469}"/>
                </a:ext>
              </a:extLst>
            </p:cNvPr>
            <p:cNvCxnSpPr/>
            <p:nvPr/>
          </p:nvCxnSpPr>
          <p:spPr bwMode="auto">
            <a:xfrm>
              <a:off x="6215231" y="5211037"/>
              <a:ext cx="214321" cy="1584"/>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cxnSp>
          <p:nvCxnSpPr>
            <p:cNvPr id="6" name="直接连接符 5">
              <a:extLst>
                <a:ext uri="{FF2B5EF4-FFF2-40B4-BE49-F238E27FC236}">
                  <a16:creationId xmlns:a16="http://schemas.microsoft.com/office/drawing/2014/main" id="{9ADC002F-E951-4B25-8394-32A03BF3D1C9}"/>
                </a:ext>
              </a:extLst>
            </p:cNvPr>
            <p:cNvCxnSpPr/>
            <p:nvPr/>
          </p:nvCxnSpPr>
          <p:spPr bwMode="auto">
            <a:xfrm>
              <a:off x="5215064" y="4569162"/>
              <a:ext cx="214321" cy="1585"/>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cxnSp>
          <p:nvCxnSpPr>
            <p:cNvPr id="7" name="直接连接符 6">
              <a:extLst>
                <a:ext uri="{FF2B5EF4-FFF2-40B4-BE49-F238E27FC236}">
                  <a16:creationId xmlns:a16="http://schemas.microsoft.com/office/drawing/2014/main" id="{FFF86B51-2B96-488F-927C-DBED2A0AFB25}"/>
                </a:ext>
              </a:extLst>
            </p:cNvPr>
            <p:cNvCxnSpPr/>
            <p:nvPr/>
          </p:nvCxnSpPr>
          <p:spPr bwMode="auto">
            <a:xfrm>
              <a:off x="6500994" y="5211037"/>
              <a:ext cx="214321" cy="1584"/>
            </a:xfrm>
            <a:prstGeom prst="line">
              <a:avLst/>
            </a:prstGeom>
            <a:solidFill>
              <a:schemeClr val="accent1"/>
            </a:solidFill>
            <a:ln w="57150" cap="flat" cmpd="sng" algn="ctr">
              <a:solidFill>
                <a:schemeClr val="accent2">
                  <a:lumMod val="75000"/>
                </a:schemeClr>
              </a:solidFill>
              <a:prstDash val="solid"/>
              <a:round/>
              <a:headEnd type="none" w="med" len="med"/>
              <a:tailEnd type="none" w="med" len="med"/>
            </a:ln>
            <a:effectLst/>
          </p:spPr>
        </p:cxnSp>
      </p:grpSp>
      <p:sp>
        <p:nvSpPr>
          <p:cNvPr id="8" name="内容占位符 2">
            <a:extLst>
              <a:ext uri="{FF2B5EF4-FFF2-40B4-BE49-F238E27FC236}">
                <a16:creationId xmlns:a16="http://schemas.microsoft.com/office/drawing/2014/main" id="{9EC8610C-C962-4889-8218-ACEF093939F6}"/>
              </a:ext>
            </a:extLst>
          </p:cNvPr>
          <p:cNvSpPr txBox="1">
            <a:spLocks/>
          </p:cNvSpPr>
          <p:nvPr/>
        </p:nvSpPr>
        <p:spPr>
          <a:xfrm>
            <a:off x="301625" y="785813"/>
            <a:ext cx="8540750" cy="1928812"/>
          </a:xfrm>
          <a:prstGeom prst="rect">
            <a:avLst/>
          </a:prstGeom>
        </p:spPr>
        <p:txBody>
          <a:bodyPr/>
          <a:lstStyle/>
          <a:p>
            <a:pPr marL="742950" lvl="1" indent="-285750">
              <a:spcBef>
                <a:spcPct val="20000"/>
              </a:spcBef>
              <a:buClr>
                <a:schemeClr val="accent2"/>
              </a:buClr>
              <a:buSzPct val="85000"/>
              <a:buFont typeface="Wingdings" pitchFamily="2" charset="2"/>
              <a:buChar char=""/>
              <a:defRPr/>
            </a:pPr>
            <a:r>
              <a:rPr lang="zh-CN" altLang="en-US" sz="2400" kern="0" dirty="0">
                <a:solidFill>
                  <a:schemeClr val="accent2">
                    <a:lumMod val="75000"/>
                  </a:schemeClr>
                </a:solidFill>
                <a:latin typeface="楷体" pitchFamily="49" charset="-122"/>
                <a:ea typeface="楷体" pitchFamily="49" charset="-122"/>
              </a:rPr>
              <a:t>设</a:t>
            </a:r>
            <a:r>
              <a:rPr lang="en-US" altLang="zh-CN" sz="2400" kern="0" dirty="0">
                <a:solidFill>
                  <a:schemeClr val="accent2">
                    <a:lumMod val="75000"/>
                  </a:schemeClr>
                </a:solidFill>
                <a:latin typeface="楷体" pitchFamily="49" charset="-122"/>
                <a:ea typeface="楷体" pitchFamily="49" charset="-122"/>
              </a:rPr>
              <a:t>2</a:t>
            </a:r>
            <a:r>
              <a:rPr lang="zh-CN" altLang="en-US" sz="2400" kern="0" dirty="0">
                <a:solidFill>
                  <a:schemeClr val="accent2">
                    <a:lumMod val="75000"/>
                  </a:schemeClr>
                </a:solidFill>
                <a:latin typeface="楷体" pitchFamily="49" charset="-122"/>
                <a:ea typeface="楷体" pitchFamily="49" charset="-122"/>
              </a:rPr>
              <a:t>：初始甲选择合作，乙选择不合作：（</a:t>
            </a:r>
            <a:r>
              <a:rPr lang="en-US" altLang="zh-CN" sz="2400" kern="0" dirty="0">
                <a:solidFill>
                  <a:schemeClr val="accent2">
                    <a:lumMod val="75000"/>
                  </a:schemeClr>
                </a:solidFill>
                <a:latin typeface="楷体" pitchFamily="49" charset="-122"/>
                <a:ea typeface="楷体" pitchFamily="49" charset="-122"/>
                <a:sym typeface="Wingdings" pitchFamily="2" charset="2"/>
              </a:rPr>
              <a:t>1,5</a:t>
            </a:r>
            <a:r>
              <a:rPr lang="zh-CN" altLang="en-US" sz="2400" kern="0" dirty="0">
                <a:solidFill>
                  <a:schemeClr val="accent2">
                    <a:lumMod val="75000"/>
                  </a:schemeClr>
                </a:solidFill>
                <a:latin typeface="楷体" pitchFamily="49" charset="-122"/>
                <a:ea typeface="楷体" pitchFamily="49" charset="-122"/>
                <a:sym typeface="Wingdings" pitchFamily="2" charset="2"/>
              </a:rPr>
              <a:t>）</a:t>
            </a:r>
            <a:r>
              <a:rPr lang="zh-CN" altLang="en-US" sz="2400" kern="0" dirty="0">
                <a:solidFill>
                  <a:schemeClr val="accent2">
                    <a:lumMod val="75000"/>
                  </a:schemeClr>
                </a:solidFill>
                <a:latin typeface="楷体" pitchFamily="49" charset="-122"/>
                <a:ea typeface="楷体" pitchFamily="49" charset="-122"/>
              </a:rPr>
              <a:t>则走向均衡的路径</a:t>
            </a:r>
          </a:p>
        </p:txBody>
      </p:sp>
      <p:cxnSp>
        <p:nvCxnSpPr>
          <p:cNvPr id="10" name="直接箭头连接符 9">
            <a:extLst>
              <a:ext uri="{FF2B5EF4-FFF2-40B4-BE49-F238E27FC236}">
                <a16:creationId xmlns:a16="http://schemas.microsoft.com/office/drawing/2014/main" id="{46E52CBB-A3FD-434F-B09E-15F9068672EF}"/>
              </a:ext>
            </a:extLst>
          </p:cNvPr>
          <p:cNvCxnSpPr>
            <a:cxnSpLocks noChangeShapeType="1"/>
          </p:cNvCxnSpPr>
          <p:nvPr/>
        </p:nvCxnSpPr>
        <p:spPr bwMode="auto">
          <a:xfrm rot="10800000" flipV="1">
            <a:off x="5286375" y="4144963"/>
            <a:ext cx="928688" cy="498475"/>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4" name="直接箭头连接符 13">
            <a:extLst>
              <a:ext uri="{FF2B5EF4-FFF2-40B4-BE49-F238E27FC236}">
                <a16:creationId xmlns:a16="http://schemas.microsoft.com/office/drawing/2014/main" id="{4606B5F8-7074-4130-80DD-FE9350FC61C5}"/>
              </a:ext>
            </a:extLst>
          </p:cNvPr>
          <p:cNvCxnSpPr>
            <a:cxnSpLocks noChangeShapeType="1"/>
          </p:cNvCxnSpPr>
          <p:nvPr/>
        </p:nvCxnSpPr>
        <p:spPr bwMode="auto">
          <a:xfrm>
            <a:off x="5500688" y="4786313"/>
            <a:ext cx="571500" cy="1587"/>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5" name="椭圆 14">
            <a:extLst>
              <a:ext uri="{FF2B5EF4-FFF2-40B4-BE49-F238E27FC236}">
                <a16:creationId xmlns:a16="http://schemas.microsoft.com/office/drawing/2014/main" id="{245859D3-B34F-407E-97AF-EECECAC19EEA}"/>
              </a:ext>
            </a:extLst>
          </p:cNvPr>
          <p:cNvSpPr>
            <a:spLocks noChangeArrowheads="1"/>
          </p:cNvSpPr>
          <p:nvPr/>
        </p:nvSpPr>
        <p:spPr bwMode="auto">
          <a:xfrm>
            <a:off x="6143625" y="3929063"/>
            <a:ext cx="642938" cy="428625"/>
          </a:xfrm>
          <a:prstGeom prst="ellipse">
            <a:avLst/>
          </a:prstGeom>
          <a:noFill/>
          <a:ln w="28575" algn="ctr">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55303" name="灯片编号占位符 12">
            <a:extLst>
              <a:ext uri="{FF2B5EF4-FFF2-40B4-BE49-F238E27FC236}">
                <a16:creationId xmlns:a16="http://schemas.microsoft.com/office/drawing/2014/main" id="{BB14CEF8-8901-42C7-A77E-9647885B50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949F88-38AA-4EDA-8F7A-ACC482CA32C2}" type="slidenum">
              <a:rPr lang="en-US" altLang="zh-CN" sz="1400" smtClean="0"/>
              <a:pPr>
                <a:spcBef>
                  <a:spcPct val="0"/>
                </a:spcBef>
                <a:buClrTx/>
                <a:buSzTx/>
                <a:buFontTx/>
                <a:buNone/>
              </a:pPr>
              <a:t>27</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77EF6-9D3A-4909-9CF1-8B56E1DB8D44}"/>
              </a:ext>
            </a:extLst>
          </p:cNvPr>
          <p:cNvSpPr txBox="1">
            <a:spLocks/>
          </p:cNvSpPr>
          <p:nvPr/>
        </p:nvSpPr>
        <p:spPr>
          <a:xfrm>
            <a:off x="301625" y="609600"/>
            <a:ext cx="8540750" cy="819150"/>
          </a:xfrm>
          <a:prstGeom prst="rect">
            <a:avLst/>
          </a:prstGeom>
        </p:spPr>
        <p:txBody>
          <a:bodyPr/>
          <a:lstStyle/>
          <a:p>
            <a:pPr>
              <a:defRPr/>
            </a:pPr>
            <a:endParaRPr lang="zh-CN" altLang="en-US" sz="3200" b="0" kern="0" dirty="0">
              <a:solidFill>
                <a:schemeClr val="tx2"/>
              </a:solidFill>
              <a:latin typeface="+mj-lt"/>
              <a:ea typeface="+mj-ea"/>
              <a:cs typeface="+mj-cs"/>
            </a:endParaRPr>
          </a:p>
        </p:txBody>
      </p:sp>
      <p:sp>
        <p:nvSpPr>
          <p:cNvPr id="65539" name="Rectangle 4">
            <a:extLst>
              <a:ext uri="{FF2B5EF4-FFF2-40B4-BE49-F238E27FC236}">
                <a16:creationId xmlns:a16="http://schemas.microsoft.com/office/drawing/2014/main" id="{A07B415B-F99A-4C5F-848D-08A3D8EA57C4}"/>
              </a:ext>
            </a:extLst>
          </p:cNvPr>
          <p:cNvSpPr>
            <a:spLocks noChangeArrowheads="1"/>
          </p:cNvSpPr>
          <p:nvPr/>
        </p:nvSpPr>
        <p:spPr bwMode="auto">
          <a:xfrm>
            <a:off x="500063" y="1285875"/>
            <a:ext cx="8229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3333FF"/>
                </a:solidFill>
                <a:latin typeface="楷体" panose="02010609060101010101" pitchFamily="49" charset="-122"/>
                <a:ea typeface="楷体" panose="02010609060101010101" pitchFamily="49" charset="-122"/>
              </a:rPr>
              <a:t>（四）囚徒困境</a:t>
            </a:r>
          </a:p>
        </p:txBody>
      </p:sp>
      <p:graphicFrame>
        <p:nvGraphicFramePr>
          <p:cNvPr id="4" name="Group 5">
            <a:extLst>
              <a:ext uri="{FF2B5EF4-FFF2-40B4-BE49-F238E27FC236}">
                <a16:creationId xmlns:a16="http://schemas.microsoft.com/office/drawing/2014/main" id="{D55C49E3-700C-4285-B2A7-3ACF52C5AEF2}"/>
              </a:ext>
            </a:extLst>
          </p:cNvPr>
          <p:cNvGraphicFramePr>
            <a:graphicFrameLocks noGrp="1"/>
          </p:cNvGraphicFramePr>
          <p:nvPr/>
        </p:nvGraphicFramePr>
        <p:xfrm>
          <a:off x="428625" y="1785938"/>
          <a:ext cx="8229600" cy="2676525"/>
        </p:xfrm>
        <a:graphic>
          <a:graphicData uri="http://schemas.openxmlformats.org/drawingml/2006/table">
            <a:tbl>
              <a:tblPr/>
              <a:tblGrid>
                <a:gridCol w="1176338">
                  <a:extLst>
                    <a:ext uri="{9D8B030D-6E8A-4147-A177-3AD203B41FA5}">
                      <a16:colId xmlns:a16="http://schemas.microsoft.com/office/drawing/2014/main" val="20000"/>
                    </a:ext>
                  </a:extLst>
                </a:gridCol>
                <a:gridCol w="1833562">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gridCol w="2994025">
                  <a:extLst>
                    <a:ext uri="{9D8B030D-6E8A-4147-A177-3AD203B41FA5}">
                      <a16:colId xmlns:a16="http://schemas.microsoft.com/office/drawing/2014/main" val="20003"/>
                    </a:ext>
                  </a:extLst>
                </a:gridCol>
              </a:tblGrid>
              <a:tr h="566899">
                <a:tc rowSpan="2"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chemeClr val="accent6"/>
                        </a:solidFill>
                        <a:effectLst/>
                        <a:latin typeface="楷体" pitchFamily="49" charset="-122"/>
                        <a:ea typeface="楷体" pitchFamily="49" charset="-122"/>
                      </a:endParaRP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6"/>
                          </a:solidFill>
                          <a:effectLst/>
                          <a:latin typeface="楷体" pitchFamily="49" charset="-122"/>
                          <a:ea typeface="楷体" pitchFamily="49" charset="-122"/>
                        </a:rPr>
                        <a:t>囚徒乙</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66899">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chemeClr val="accent6"/>
                          </a:solidFill>
                          <a:effectLst/>
                          <a:latin typeface="楷体" pitchFamily="49" charset="-122"/>
                          <a:ea typeface="楷体" pitchFamily="49" charset="-122"/>
                        </a:rPr>
                        <a:t>坦白</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6"/>
                          </a:solidFill>
                          <a:effectLst/>
                          <a:latin typeface="楷体" pitchFamily="49" charset="-122"/>
                          <a:ea typeface="楷体" pitchFamily="49" charset="-122"/>
                        </a:rPr>
                        <a:t>抵赖</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552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6"/>
                          </a:solidFill>
                          <a:effectLst/>
                          <a:latin typeface="楷体" pitchFamily="49" charset="-122"/>
                          <a:ea typeface="楷体" pitchFamily="49" charset="-122"/>
                        </a:rPr>
                        <a:t>囚</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6"/>
                          </a:solidFill>
                          <a:effectLst/>
                          <a:latin typeface="楷体" pitchFamily="49" charset="-122"/>
                          <a:ea typeface="楷体" pitchFamily="49" charset="-122"/>
                        </a:rPr>
                        <a:t>徒</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6"/>
                          </a:solidFill>
                          <a:effectLst/>
                          <a:latin typeface="楷体" pitchFamily="49" charset="-122"/>
                          <a:ea typeface="楷体" pitchFamily="49" charset="-122"/>
                        </a:rPr>
                        <a:t>甲</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6"/>
                          </a:solidFill>
                          <a:effectLst/>
                          <a:latin typeface="楷体" pitchFamily="49" charset="-122"/>
                          <a:ea typeface="楷体" pitchFamily="49" charset="-122"/>
                        </a:rPr>
                        <a:t>坦白</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a:ln>
                            <a:noFill/>
                          </a:ln>
                          <a:solidFill>
                            <a:schemeClr val="accent6"/>
                          </a:solidFill>
                          <a:effectLst/>
                          <a:latin typeface="楷体" pitchFamily="49" charset="-122"/>
                          <a:ea typeface="楷体" pitchFamily="49" charset="-122"/>
                        </a:rPr>
                        <a:t>-3</a:t>
                      </a:r>
                      <a:r>
                        <a:rPr kumimoji="0" lang="zh-CN" altLang="en-US" sz="2800" b="1" i="0" u="none" strike="noStrike" cap="none" normalizeH="0" baseline="0" dirty="0">
                          <a:ln>
                            <a:noFill/>
                          </a:ln>
                          <a:solidFill>
                            <a:schemeClr val="accent6"/>
                          </a:solidFill>
                          <a:effectLst/>
                          <a:latin typeface="楷体" pitchFamily="49" charset="-122"/>
                          <a:ea typeface="楷体" pitchFamily="49" charset="-122"/>
                        </a:rPr>
                        <a:t>，</a:t>
                      </a:r>
                      <a:r>
                        <a:rPr kumimoji="0" lang="en-US" altLang="zh-CN" sz="2800" b="1" i="0" u="none" strike="noStrike" cap="none" normalizeH="0" baseline="0" dirty="0">
                          <a:ln>
                            <a:noFill/>
                          </a:ln>
                          <a:solidFill>
                            <a:schemeClr val="accent6"/>
                          </a:solidFill>
                          <a:effectLst/>
                          <a:latin typeface="楷体" pitchFamily="49" charset="-122"/>
                          <a:ea typeface="楷体" pitchFamily="49" charset="-122"/>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a:ln>
                            <a:noFill/>
                          </a:ln>
                          <a:solidFill>
                            <a:schemeClr val="accent6"/>
                          </a:solidFill>
                          <a:effectLst/>
                          <a:latin typeface="楷体" pitchFamily="49" charset="-122"/>
                          <a:ea typeface="楷体" pitchFamily="49" charset="-122"/>
                        </a:rPr>
                        <a:t>0</a:t>
                      </a:r>
                      <a:r>
                        <a:rPr kumimoji="0" lang="zh-CN" altLang="en-US" sz="2800" b="1" i="0" u="none" strike="noStrike" cap="none" normalizeH="0" baseline="0" dirty="0">
                          <a:ln>
                            <a:noFill/>
                          </a:ln>
                          <a:solidFill>
                            <a:schemeClr val="accent6"/>
                          </a:solidFill>
                          <a:effectLst/>
                          <a:latin typeface="楷体" pitchFamily="49" charset="-122"/>
                          <a:ea typeface="楷体" pitchFamily="49" charset="-122"/>
                        </a:rPr>
                        <a:t>，</a:t>
                      </a:r>
                      <a:r>
                        <a:rPr kumimoji="0" lang="en-US" altLang="zh-CN" sz="2800" b="1" i="0" u="none" strike="noStrike" cap="none" normalizeH="0" baseline="0" dirty="0">
                          <a:ln>
                            <a:noFill/>
                          </a:ln>
                          <a:solidFill>
                            <a:schemeClr val="accent6"/>
                          </a:solidFill>
                          <a:effectLst/>
                          <a:latin typeface="楷体" pitchFamily="49" charset="-122"/>
                          <a:ea typeface="楷体" pitchFamily="49" charset="-122"/>
                        </a:rPr>
                        <a:t>-6</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720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6"/>
                          </a:solidFill>
                          <a:effectLst/>
                          <a:latin typeface="楷体" pitchFamily="49" charset="-122"/>
                          <a:ea typeface="楷体" pitchFamily="49" charset="-122"/>
                        </a:rPr>
                        <a:t>抵赖</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a:ln>
                            <a:noFill/>
                          </a:ln>
                          <a:solidFill>
                            <a:schemeClr val="accent6"/>
                          </a:solidFill>
                          <a:effectLst/>
                          <a:latin typeface="楷体" pitchFamily="49" charset="-122"/>
                          <a:ea typeface="楷体" pitchFamily="49" charset="-122"/>
                        </a:rPr>
                        <a:t>-6</a:t>
                      </a:r>
                      <a:r>
                        <a:rPr kumimoji="0" lang="zh-CN" altLang="en-US" sz="2800" b="1" i="0" u="none" strike="noStrike" cap="none" normalizeH="0" baseline="0" dirty="0">
                          <a:ln>
                            <a:noFill/>
                          </a:ln>
                          <a:solidFill>
                            <a:schemeClr val="accent6"/>
                          </a:solidFill>
                          <a:effectLst/>
                          <a:latin typeface="楷体" pitchFamily="49" charset="-122"/>
                          <a:ea typeface="楷体" pitchFamily="49" charset="-122"/>
                        </a:rPr>
                        <a:t>，</a:t>
                      </a:r>
                      <a:r>
                        <a:rPr kumimoji="0" lang="en-US" altLang="zh-CN" sz="2800" b="1" i="0" u="none" strike="noStrike" cap="none" normalizeH="0" baseline="0" dirty="0">
                          <a:ln>
                            <a:noFill/>
                          </a:ln>
                          <a:solidFill>
                            <a:schemeClr val="accent6"/>
                          </a:solidFill>
                          <a:effectLst/>
                          <a:latin typeface="楷体" pitchFamily="49" charset="-122"/>
                          <a:ea typeface="楷体" pitchFamily="49" charset="-122"/>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a:ln>
                            <a:noFill/>
                          </a:ln>
                          <a:solidFill>
                            <a:schemeClr val="accent6"/>
                          </a:solidFill>
                          <a:effectLst/>
                          <a:latin typeface="楷体" pitchFamily="49" charset="-122"/>
                          <a:ea typeface="楷体" pitchFamily="49" charset="-122"/>
                        </a:rPr>
                        <a:t>-1</a:t>
                      </a:r>
                      <a:r>
                        <a:rPr kumimoji="0" lang="zh-CN" altLang="en-US" sz="2800" b="1" i="0" u="none" strike="noStrike" cap="none" normalizeH="0" baseline="0" dirty="0">
                          <a:ln>
                            <a:noFill/>
                          </a:ln>
                          <a:solidFill>
                            <a:schemeClr val="accent6"/>
                          </a:solidFill>
                          <a:effectLst/>
                          <a:latin typeface="楷体" pitchFamily="49" charset="-122"/>
                          <a:ea typeface="楷体" pitchFamily="49" charset="-122"/>
                        </a:rPr>
                        <a:t>，</a:t>
                      </a:r>
                      <a:r>
                        <a:rPr kumimoji="0" lang="en-US" altLang="zh-CN" sz="2800" b="1" i="0" u="none" strike="noStrike" cap="none" normalizeH="0" baseline="0" dirty="0">
                          <a:ln>
                            <a:noFill/>
                          </a:ln>
                          <a:solidFill>
                            <a:schemeClr val="accent6"/>
                          </a:solidFill>
                          <a:effectLst/>
                          <a:latin typeface="楷体" pitchFamily="49" charset="-122"/>
                          <a:ea typeface="楷体" pitchFamily="49" charset="-122"/>
                        </a:rPr>
                        <a:t>-1</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6" name="直接连接符 5">
            <a:extLst>
              <a:ext uri="{FF2B5EF4-FFF2-40B4-BE49-F238E27FC236}">
                <a16:creationId xmlns:a16="http://schemas.microsoft.com/office/drawing/2014/main" id="{FF0E4C1B-3908-4CBB-80BA-9494541B0B3A}"/>
              </a:ext>
            </a:extLst>
          </p:cNvPr>
          <p:cNvCxnSpPr>
            <a:cxnSpLocks noChangeShapeType="1"/>
          </p:cNvCxnSpPr>
          <p:nvPr/>
        </p:nvCxnSpPr>
        <p:spPr bwMode="auto">
          <a:xfrm>
            <a:off x="3929063" y="3500438"/>
            <a:ext cx="500062" cy="1587"/>
          </a:xfrm>
          <a:prstGeom prst="line">
            <a:avLst/>
          </a:prstGeom>
          <a:noFill/>
          <a:ln w="38100" algn="ctr">
            <a:solidFill>
              <a:srgbClr val="FF3300"/>
            </a:solidFill>
            <a:round/>
            <a:headEnd/>
            <a:tailEnd/>
          </a:ln>
          <a:extLst>
            <a:ext uri="{909E8E84-426E-40DD-AFC4-6F175D3DCCD1}">
              <a14:hiddenFill xmlns:a14="http://schemas.microsoft.com/office/drawing/2010/main">
                <a:noFill/>
              </a14:hiddenFill>
            </a:ext>
          </a:extLst>
        </p:spPr>
      </p:cxnSp>
      <p:cxnSp>
        <p:nvCxnSpPr>
          <p:cNvPr id="7" name="直接连接符 6">
            <a:extLst>
              <a:ext uri="{FF2B5EF4-FFF2-40B4-BE49-F238E27FC236}">
                <a16:creationId xmlns:a16="http://schemas.microsoft.com/office/drawing/2014/main" id="{1D871371-D1C2-435F-A9DA-F7E3DD0AE8E0}"/>
              </a:ext>
            </a:extLst>
          </p:cNvPr>
          <p:cNvCxnSpPr>
            <a:cxnSpLocks noChangeShapeType="1"/>
          </p:cNvCxnSpPr>
          <p:nvPr/>
        </p:nvCxnSpPr>
        <p:spPr bwMode="auto">
          <a:xfrm>
            <a:off x="6572250" y="3500438"/>
            <a:ext cx="500063" cy="1587"/>
          </a:xfrm>
          <a:prstGeom prst="line">
            <a:avLst/>
          </a:prstGeom>
          <a:noFill/>
          <a:ln w="38100" algn="ctr">
            <a:solidFill>
              <a:srgbClr val="FF3300"/>
            </a:solidFill>
            <a:round/>
            <a:headEnd/>
            <a:tailEnd/>
          </a:ln>
          <a:extLst>
            <a:ext uri="{909E8E84-426E-40DD-AFC4-6F175D3DCCD1}">
              <a14:hiddenFill xmlns:a14="http://schemas.microsoft.com/office/drawing/2010/main">
                <a:noFill/>
              </a14:hiddenFill>
            </a:ext>
          </a:extLst>
        </p:spPr>
      </p:cxnSp>
      <p:cxnSp>
        <p:nvCxnSpPr>
          <p:cNvPr id="8" name="直接连接符 7">
            <a:extLst>
              <a:ext uri="{FF2B5EF4-FFF2-40B4-BE49-F238E27FC236}">
                <a16:creationId xmlns:a16="http://schemas.microsoft.com/office/drawing/2014/main" id="{9779A63A-F40B-485F-A0D4-5350E38AAC73}"/>
              </a:ext>
            </a:extLst>
          </p:cNvPr>
          <p:cNvCxnSpPr>
            <a:cxnSpLocks noChangeShapeType="1"/>
          </p:cNvCxnSpPr>
          <p:nvPr/>
        </p:nvCxnSpPr>
        <p:spPr bwMode="auto">
          <a:xfrm>
            <a:off x="4714875" y="3500438"/>
            <a:ext cx="500063" cy="1587"/>
          </a:xfrm>
          <a:prstGeom prst="line">
            <a:avLst/>
          </a:prstGeom>
          <a:noFill/>
          <a:ln w="38100" algn="ctr">
            <a:solidFill>
              <a:srgbClr val="FF3300"/>
            </a:solidFill>
            <a:round/>
            <a:headEnd/>
            <a:tailEnd/>
          </a:ln>
          <a:extLst>
            <a:ext uri="{909E8E84-426E-40DD-AFC4-6F175D3DCCD1}">
              <a14:hiddenFill xmlns:a14="http://schemas.microsoft.com/office/drawing/2010/main">
                <a:noFill/>
              </a14:hiddenFill>
            </a:ext>
          </a:extLst>
        </p:spPr>
      </p:cxnSp>
      <p:cxnSp>
        <p:nvCxnSpPr>
          <p:cNvPr id="9" name="直接连接符 8">
            <a:extLst>
              <a:ext uri="{FF2B5EF4-FFF2-40B4-BE49-F238E27FC236}">
                <a16:creationId xmlns:a16="http://schemas.microsoft.com/office/drawing/2014/main" id="{8978F2F5-F789-4DDA-B126-B99C00D0CB13}"/>
              </a:ext>
            </a:extLst>
          </p:cNvPr>
          <p:cNvCxnSpPr>
            <a:cxnSpLocks noChangeShapeType="1"/>
          </p:cNvCxnSpPr>
          <p:nvPr/>
        </p:nvCxnSpPr>
        <p:spPr bwMode="auto">
          <a:xfrm>
            <a:off x="4714875" y="4286250"/>
            <a:ext cx="500063" cy="1588"/>
          </a:xfrm>
          <a:prstGeom prst="line">
            <a:avLst/>
          </a:prstGeom>
          <a:noFill/>
          <a:ln w="38100" algn="ctr">
            <a:solidFill>
              <a:srgbClr val="FF3300"/>
            </a:solidFill>
            <a:round/>
            <a:headEnd/>
            <a:tailEnd/>
          </a:ln>
          <a:extLst>
            <a:ext uri="{909E8E84-426E-40DD-AFC4-6F175D3DCCD1}">
              <a14:hiddenFill xmlns:a14="http://schemas.microsoft.com/office/drawing/2010/main">
                <a:noFill/>
              </a14:hiddenFill>
            </a:ext>
          </a:extLst>
        </p:spPr>
      </p:cxnSp>
      <p:sp>
        <p:nvSpPr>
          <p:cNvPr id="10" name="椭圆 9">
            <a:extLst>
              <a:ext uri="{FF2B5EF4-FFF2-40B4-BE49-F238E27FC236}">
                <a16:creationId xmlns:a16="http://schemas.microsoft.com/office/drawing/2014/main" id="{5EF85339-7EFE-47C9-8E74-0D2CD6405398}"/>
              </a:ext>
            </a:extLst>
          </p:cNvPr>
          <p:cNvSpPr>
            <a:spLocks noChangeArrowheads="1"/>
          </p:cNvSpPr>
          <p:nvPr/>
        </p:nvSpPr>
        <p:spPr bwMode="auto">
          <a:xfrm>
            <a:off x="3643313" y="2928938"/>
            <a:ext cx="1928812" cy="642937"/>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cxnSp>
        <p:nvCxnSpPr>
          <p:cNvPr id="11" name="直接箭头连接符 10">
            <a:extLst>
              <a:ext uri="{FF2B5EF4-FFF2-40B4-BE49-F238E27FC236}">
                <a16:creationId xmlns:a16="http://schemas.microsoft.com/office/drawing/2014/main" id="{2DADCC42-7305-4994-8A25-7FE40B85BF99}"/>
              </a:ext>
            </a:extLst>
          </p:cNvPr>
          <p:cNvCxnSpPr>
            <a:cxnSpLocks noChangeShapeType="1"/>
          </p:cNvCxnSpPr>
          <p:nvPr/>
        </p:nvCxnSpPr>
        <p:spPr bwMode="auto">
          <a:xfrm rot="5400000">
            <a:off x="4001294" y="3571082"/>
            <a:ext cx="1285875" cy="1587"/>
          </a:xfrm>
          <a:prstGeom prst="straightConnector1">
            <a:avLst/>
          </a:prstGeom>
          <a:noFill/>
          <a:ln w="38100" algn="ctr">
            <a:solidFill>
              <a:srgbClr val="CC3300"/>
            </a:solidFill>
            <a:prstDash val="dash"/>
            <a:round/>
            <a:headEnd/>
            <a:tailEnd type="arrow" w="med" len="med"/>
          </a:ln>
          <a:extLst>
            <a:ext uri="{909E8E84-426E-40DD-AFC4-6F175D3DCCD1}">
              <a14:hiddenFill xmlns:a14="http://schemas.microsoft.com/office/drawing/2010/main">
                <a:noFill/>
              </a14:hiddenFill>
            </a:ext>
          </a:extLst>
        </p:spPr>
      </p:cxnSp>
      <p:cxnSp>
        <p:nvCxnSpPr>
          <p:cNvPr id="12" name="直接箭头连接符 11">
            <a:extLst>
              <a:ext uri="{FF2B5EF4-FFF2-40B4-BE49-F238E27FC236}">
                <a16:creationId xmlns:a16="http://schemas.microsoft.com/office/drawing/2014/main" id="{4B5F2D5D-8AFA-4F28-8795-909AD0CC36DF}"/>
              </a:ext>
            </a:extLst>
          </p:cNvPr>
          <p:cNvCxnSpPr>
            <a:cxnSpLocks noChangeShapeType="1"/>
          </p:cNvCxnSpPr>
          <p:nvPr/>
        </p:nvCxnSpPr>
        <p:spPr bwMode="auto">
          <a:xfrm rot="5400000">
            <a:off x="6465887" y="3678238"/>
            <a:ext cx="1357313" cy="1588"/>
          </a:xfrm>
          <a:prstGeom prst="straightConnector1">
            <a:avLst/>
          </a:prstGeom>
          <a:noFill/>
          <a:ln w="38100" algn="ctr">
            <a:solidFill>
              <a:srgbClr val="FF66FF"/>
            </a:solidFill>
            <a:prstDash val="dash"/>
            <a:round/>
            <a:headEnd/>
            <a:tailEnd type="arrow" w="med" len="med"/>
          </a:ln>
          <a:extLst>
            <a:ext uri="{909E8E84-426E-40DD-AFC4-6F175D3DCCD1}">
              <a14:hiddenFill xmlns:a14="http://schemas.microsoft.com/office/drawing/2010/main">
                <a:noFill/>
              </a14:hiddenFill>
            </a:ext>
          </a:extLst>
        </p:spPr>
      </p:cxnSp>
      <p:cxnSp>
        <p:nvCxnSpPr>
          <p:cNvPr id="13" name="直接箭头连接符 12">
            <a:extLst>
              <a:ext uri="{FF2B5EF4-FFF2-40B4-BE49-F238E27FC236}">
                <a16:creationId xmlns:a16="http://schemas.microsoft.com/office/drawing/2014/main" id="{83153592-6904-49AA-A451-FECBABDC1E3E}"/>
              </a:ext>
            </a:extLst>
          </p:cNvPr>
          <p:cNvCxnSpPr>
            <a:cxnSpLocks noChangeShapeType="1"/>
          </p:cNvCxnSpPr>
          <p:nvPr/>
        </p:nvCxnSpPr>
        <p:spPr bwMode="auto">
          <a:xfrm>
            <a:off x="3571875" y="3000375"/>
            <a:ext cx="4000500" cy="1588"/>
          </a:xfrm>
          <a:prstGeom prst="straightConnector1">
            <a:avLst/>
          </a:prstGeom>
          <a:noFill/>
          <a:ln w="38100" algn="ctr">
            <a:solidFill>
              <a:srgbClr val="FF0000"/>
            </a:solidFill>
            <a:prstDash val="dashDot"/>
            <a:round/>
            <a:headEnd/>
            <a:tailEnd type="arrow" w="med" len="med"/>
          </a:ln>
          <a:extLst>
            <a:ext uri="{909E8E84-426E-40DD-AFC4-6F175D3DCCD1}">
              <a14:hiddenFill xmlns:a14="http://schemas.microsoft.com/office/drawing/2010/main">
                <a:noFill/>
              </a14:hiddenFill>
            </a:ext>
          </a:extLst>
        </p:spPr>
      </p:cxnSp>
      <p:cxnSp>
        <p:nvCxnSpPr>
          <p:cNvPr id="14" name="直接箭头连接符 13">
            <a:extLst>
              <a:ext uri="{FF2B5EF4-FFF2-40B4-BE49-F238E27FC236}">
                <a16:creationId xmlns:a16="http://schemas.microsoft.com/office/drawing/2014/main" id="{0EA84BDA-2198-43C6-9B3A-68950313357E}"/>
              </a:ext>
            </a:extLst>
          </p:cNvPr>
          <p:cNvCxnSpPr>
            <a:cxnSpLocks noChangeShapeType="1"/>
          </p:cNvCxnSpPr>
          <p:nvPr/>
        </p:nvCxnSpPr>
        <p:spPr bwMode="auto">
          <a:xfrm>
            <a:off x="3643313" y="3714750"/>
            <a:ext cx="4000500" cy="1588"/>
          </a:xfrm>
          <a:prstGeom prst="straightConnector1">
            <a:avLst/>
          </a:prstGeom>
          <a:noFill/>
          <a:ln w="38100" algn="ctr">
            <a:solidFill>
              <a:srgbClr val="FF3300"/>
            </a:solidFill>
            <a:prstDash val="dashDot"/>
            <a:round/>
            <a:headEnd/>
            <a:tailEnd type="arrow" w="med" len="med"/>
          </a:ln>
          <a:extLst>
            <a:ext uri="{909E8E84-426E-40DD-AFC4-6F175D3DCCD1}">
              <a14:hiddenFill xmlns:a14="http://schemas.microsoft.com/office/drawing/2010/main">
                <a:noFill/>
              </a14:hiddenFill>
            </a:ext>
          </a:extLst>
        </p:spPr>
      </p:cxnSp>
      <p:sp>
        <p:nvSpPr>
          <p:cNvPr id="65571" name="Rectangle 28">
            <a:extLst>
              <a:ext uri="{FF2B5EF4-FFF2-40B4-BE49-F238E27FC236}">
                <a16:creationId xmlns:a16="http://schemas.microsoft.com/office/drawing/2014/main" id="{C948B77A-CFC3-4BAF-BEA9-452575FE453B}"/>
              </a:ext>
            </a:extLst>
          </p:cNvPr>
          <p:cNvSpPr>
            <a:spLocks noChangeArrowheads="1"/>
          </p:cNvSpPr>
          <p:nvPr/>
        </p:nvSpPr>
        <p:spPr bwMode="auto">
          <a:xfrm>
            <a:off x="468313" y="4786313"/>
            <a:ext cx="8229600" cy="159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bg1"/>
              </a:buClr>
              <a:buFontTx/>
              <a:buNone/>
            </a:pPr>
            <a:r>
              <a:rPr kumimoji="1" lang="zh-CN" altLang="en-US" sz="2800">
                <a:solidFill>
                  <a:srgbClr val="3333FF"/>
                </a:solidFill>
                <a:latin typeface="楷体" panose="02010609060101010101" pitchFamily="49" charset="-122"/>
                <a:ea typeface="楷体" panose="02010609060101010101" pitchFamily="49" charset="-122"/>
              </a:rPr>
              <a:t>对参与者的最优（或非最优），并不意味着对社会的最优或非最优。上述博弈的结果对参与者非最优，但对社会却是最优。</a:t>
            </a:r>
          </a:p>
        </p:txBody>
      </p:sp>
      <p:sp>
        <p:nvSpPr>
          <p:cNvPr id="65572" name="灯片编号占位符 14">
            <a:extLst>
              <a:ext uri="{FF2B5EF4-FFF2-40B4-BE49-F238E27FC236}">
                <a16:creationId xmlns:a16="http://schemas.microsoft.com/office/drawing/2014/main" id="{9DFFE890-E7A6-42B1-9168-3D20337620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197EC2B-F983-4588-9CC0-22443FD3A7DE}" type="slidenum">
              <a:rPr lang="en-US" altLang="zh-CN" sz="1400" smtClean="0"/>
              <a:pPr>
                <a:spcBef>
                  <a:spcPct val="0"/>
                </a:spcBef>
                <a:buClrTx/>
                <a:buSzTx/>
                <a:buFontTx/>
                <a:buNone/>
              </a:pPr>
              <a:t>28</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xit" presetSubtype="4" fill="hold" nodeType="clickEffect">
                                  <p:stCondLst>
                                    <p:cond delay="0"/>
                                  </p:stCondLst>
                                  <p:childTnLst>
                                    <p:anim calcmode="lin" valueType="num">
                                      <p:cBhvr additive="base">
                                        <p:cTn id="14" dur="500"/>
                                        <p:tgtEl>
                                          <p:spTgt spid="11"/>
                                        </p:tgtEl>
                                        <p:attrNameLst>
                                          <p:attrName>ppt_x</p:attrName>
                                        </p:attrNameLst>
                                      </p:cBhvr>
                                      <p:tavLst>
                                        <p:tav tm="0">
                                          <p:val>
                                            <p:strVal val="ppt_x"/>
                                          </p:val>
                                        </p:tav>
                                        <p:tav tm="100000">
                                          <p:val>
                                            <p:strVal val="ppt_x"/>
                                          </p:val>
                                        </p:tav>
                                      </p:tavLst>
                                    </p:anim>
                                    <p:anim calcmode="lin" valueType="num">
                                      <p:cBhvr additive="base">
                                        <p:cTn id="15" dur="500"/>
                                        <p:tgtEl>
                                          <p:spTgt spid="11"/>
                                        </p:tgtEl>
                                        <p:attrNameLst>
                                          <p:attrName>ppt_y</p:attrName>
                                        </p:attrNameLst>
                                      </p:cBhvr>
                                      <p:tavLst>
                                        <p:tav tm="0">
                                          <p:val>
                                            <p:strVal val="ppt_y"/>
                                          </p:val>
                                        </p:tav>
                                        <p:tav tm="100000">
                                          <p:val>
                                            <p:strVal val="1+ppt_h/2"/>
                                          </p:val>
                                        </p:tav>
                                      </p:tavLst>
                                    </p:anim>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xit" presetSubtype="4" fill="hold" nodeType="clickEffect">
                                  <p:stCondLst>
                                    <p:cond delay="0"/>
                                  </p:stCondLst>
                                  <p:childTnLst>
                                    <p:anim calcmode="lin" valueType="num">
                                      <p:cBhvr additive="base">
                                        <p:cTn id="28" dur="500"/>
                                        <p:tgtEl>
                                          <p:spTgt spid="12"/>
                                        </p:tgtEl>
                                        <p:attrNameLst>
                                          <p:attrName>ppt_x</p:attrName>
                                        </p:attrNameLst>
                                      </p:cBhvr>
                                      <p:tavLst>
                                        <p:tav tm="0">
                                          <p:val>
                                            <p:strVal val="ppt_x"/>
                                          </p:val>
                                        </p:tav>
                                        <p:tav tm="100000">
                                          <p:val>
                                            <p:strVal val="ppt_x"/>
                                          </p:val>
                                        </p:tav>
                                      </p:tavLst>
                                    </p:anim>
                                    <p:anim calcmode="lin" valueType="num">
                                      <p:cBhvr additive="base">
                                        <p:cTn id="29" dur="500"/>
                                        <p:tgtEl>
                                          <p:spTgt spid="12"/>
                                        </p:tgtEl>
                                        <p:attrNameLst>
                                          <p:attrName>ppt_y</p:attrName>
                                        </p:attrNameLst>
                                      </p:cBhvr>
                                      <p:tavLst>
                                        <p:tav tm="0">
                                          <p:val>
                                            <p:strVal val="ppt_y"/>
                                          </p:val>
                                        </p:tav>
                                        <p:tav tm="100000">
                                          <p:val>
                                            <p:strVal val="1+ppt_h/2"/>
                                          </p:val>
                                        </p:tav>
                                      </p:tavLst>
                                    </p:anim>
                                    <p:set>
                                      <p:cBhvr>
                                        <p:cTn id="30" dur="1" fill="hold">
                                          <p:stCondLst>
                                            <p:cond delay="499"/>
                                          </p:stCondLst>
                                        </p:cTn>
                                        <p:tgtEl>
                                          <p:spTgt spid="12"/>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nodeType="clickEffect">
                                  <p:stCondLst>
                                    <p:cond delay="0"/>
                                  </p:stCondLst>
                                  <p:childTnLst>
                                    <p:anim calcmode="lin" valueType="num">
                                      <p:cBhvr additive="base">
                                        <p:cTn id="42" dur="500"/>
                                        <p:tgtEl>
                                          <p:spTgt spid="13"/>
                                        </p:tgtEl>
                                        <p:attrNameLst>
                                          <p:attrName>ppt_x</p:attrName>
                                        </p:attrNameLst>
                                      </p:cBhvr>
                                      <p:tavLst>
                                        <p:tav tm="0">
                                          <p:val>
                                            <p:strVal val="ppt_x"/>
                                          </p:val>
                                        </p:tav>
                                        <p:tav tm="100000">
                                          <p:val>
                                            <p:strVal val="ppt_x"/>
                                          </p:val>
                                        </p:tav>
                                      </p:tavLst>
                                    </p:anim>
                                    <p:anim calcmode="lin" valueType="num">
                                      <p:cBhvr additive="base">
                                        <p:cTn id="43" dur="500"/>
                                        <p:tgtEl>
                                          <p:spTgt spid="13"/>
                                        </p:tgtEl>
                                        <p:attrNameLst>
                                          <p:attrName>ppt_y</p:attrName>
                                        </p:attrNameLst>
                                      </p:cBhvr>
                                      <p:tavLst>
                                        <p:tav tm="0">
                                          <p:val>
                                            <p:strVal val="ppt_y"/>
                                          </p:val>
                                        </p:tav>
                                        <p:tav tm="100000">
                                          <p:val>
                                            <p:strVal val="1+ppt_h/2"/>
                                          </p:val>
                                        </p:tav>
                                      </p:tavLst>
                                    </p:anim>
                                    <p:set>
                                      <p:cBhvr>
                                        <p:cTn id="44" dur="1" fill="hold">
                                          <p:stCondLst>
                                            <p:cond delay="499"/>
                                          </p:stCondLst>
                                        </p:cTn>
                                        <p:tgtEl>
                                          <p:spTgt spid="13"/>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xit" presetSubtype="4" fill="hold" nodeType="clickEffect">
                                  <p:stCondLst>
                                    <p:cond delay="0"/>
                                  </p:stCondLst>
                                  <p:childTnLst>
                                    <p:anim calcmode="lin" valueType="num">
                                      <p:cBhvr additive="base">
                                        <p:cTn id="56" dur="500"/>
                                        <p:tgtEl>
                                          <p:spTgt spid="14"/>
                                        </p:tgtEl>
                                        <p:attrNameLst>
                                          <p:attrName>ppt_x</p:attrName>
                                        </p:attrNameLst>
                                      </p:cBhvr>
                                      <p:tavLst>
                                        <p:tav tm="0">
                                          <p:val>
                                            <p:strVal val="ppt_x"/>
                                          </p:val>
                                        </p:tav>
                                        <p:tav tm="100000">
                                          <p:val>
                                            <p:strVal val="ppt_x"/>
                                          </p:val>
                                        </p:tav>
                                      </p:tavLst>
                                    </p:anim>
                                    <p:anim calcmode="lin" valueType="num">
                                      <p:cBhvr additive="base">
                                        <p:cTn id="57" dur="500"/>
                                        <p:tgtEl>
                                          <p:spTgt spid="14"/>
                                        </p:tgtEl>
                                        <p:attrNameLst>
                                          <p:attrName>ppt_y</p:attrName>
                                        </p:attrNameLst>
                                      </p:cBhvr>
                                      <p:tavLst>
                                        <p:tav tm="0">
                                          <p:val>
                                            <p:strVal val="ppt_y"/>
                                          </p:val>
                                        </p:tav>
                                        <p:tav tm="100000">
                                          <p:val>
                                            <p:strVal val="1+ppt_h/2"/>
                                          </p:val>
                                        </p:tav>
                                      </p:tavLst>
                                    </p:anim>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6">
            <a:extLst>
              <a:ext uri="{FF2B5EF4-FFF2-40B4-BE49-F238E27FC236}">
                <a16:creationId xmlns:a16="http://schemas.microsoft.com/office/drawing/2014/main" id="{6932A9A8-E7AB-4586-B36C-A0F491A3D859}"/>
              </a:ext>
            </a:extLst>
          </p:cNvPr>
          <p:cNvSpPr>
            <a:spLocks noGrp="1" noRot="1" noChangeArrowheads="1"/>
          </p:cNvSpPr>
          <p:nvPr>
            <p:ph type="title"/>
          </p:nvPr>
        </p:nvSpPr>
        <p:spPr/>
        <p:txBody>
          <a:bodyPr/>
          <a:lstStyle/>
          <a:p>
            <a:pPr eaLnBrk="1" hangingPunct="1"/>
            <a:r>
              <a:rPr lang="zh-CN" altLang="en-US" b="1">
                <a:solidFill>
                  <a:srgbClr val="3333FF"/>
                </a:solidFill>
                <a:latin typeface="楷体" panose="02010609060101010101" pitchFamily="49" charset="-122"/>
                <a:ea typeface="楷体" panose="02010609060101010101" pitchFamily="49" charset="-122"/>
              </a:rPr>
              <a:t>石油寡头的困境</a:t>
            </a:r>
          </a:p>
        </p:txBody>
      </p:sp>
      <p:graphicFrame>
        <p:nvGraphicFramePr>
          <p:cNvPr id="2150434" name="Group 34">
            <a:extLst>
              <a:ext uri="{FF2B5EF4-FFF2-40B4-BE49-F238E27FC236}">
                <a16:creationId xmlns:a16="http://schemas.microsoft.com/office/drawing/2014/main" id="{C6B769FA-5120-4215-BD49-47AE52DE9980}"/>
              </a:ext>
            </a:extLst>
          </p:cNvPr>
          <p:cNvGraphicFramePr>
            <a:graphicFrameLocks noGrp="1"/>
          </p:cNvGraphicFramePr>
          <p:nvPr>
            <p:ph idx="1"/>
          </p:nvPr>
        </p:nvGraphicFramePr>
        <p:xfrm>
          <a:off x="323850" y="1989138"/>
          <a:ext cx="8540750" cy="3676650"/>
        </p:xfrm>
        <a:graphic>
          <a:graphicData uri="http://schemas.openxmlformats.org/drawingml/2006/table">
            <a:tbl>
              <a:tblPr/>
              <a:tblGrid>
                <a:gridCol w="957263">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2892425">
                  <a:extLst>
                    <a:ext uri="{9D8B030D-6E8A-4147-A177-3AD203B41FA5}">
                      <a16:colId xmlns:a16="http://schemas.microsoft.com/office/drawing/2014/main" val="20002"/>
                    </a:ext>
                  </a:extLst>
                </a:gridCol>
                <a:gridCol w="3106737">
                  <a:extLst>
                    <a:ext uri="{9D8B030D-6E8A-4147-A177-3AD203B41FA5}">
                      <a16:colId xmlns:a16="http://schemas.microsoft.com/office/drawing/2014/main" val="20003"/>
                    </a:ext>
                  </a:extLst>
                </a:gridCol>
              </a:tblGrid>
              <a:tr h="741376">
                <a:tc rowSpan="2"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chemeClr val="tx1"/>
                        </a:solidFill>
                        <a:effectLst/>
                        <a:latin typeface="楷体_GB2312" pitchFamily="49" charset="-122"/>
                        <a:ea typeface="楷体_GB2312" pitchFamily="49" charset="-122"/>
                      </a:endParaRP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沙特阿拉伯</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781063">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高产量</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低产量</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242">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科</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威</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特</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高产量</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rPr>
                        <a:t>400</a:t>
                      </a: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亿，</a:t>
                      </a:r>
                      <a:r>
                        <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rPr>
                        <a:t>400</a:t>
                      </a: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亿</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（科）  （沙）</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rPr>
                        <a:t>600</a:t>
                      </a: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亿，</a:t>
                      </a:r>
                      <a:r>
                        <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rPr>
                        <a:t>300</a:t>
                      </a: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亿</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（科）  （沙）</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2396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低产量</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rPr>
                        <a:t>300</a:t>
                      </a: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亿，</a:t>
                      </a:r>
                      <a:r>
                        <a:rPr kumimoji="0" lang="en-US" altLang="zh-CN" sz="2800" b="1" i="0" u="none" strike="noStrike" cap="none" normalizeH="0" baseline="0">
                          <a:ln>
                            <a:noFill/>
                          </a:ln>
                          <a:solidFill>
                            <a:schemeClr val="tx1"/>
                          </a:solidFill>
                          <a:effectLst/>
                          <a:latin typeface="楷体_GB2312" pitchFamily="49" charset="-122"/>
                          <a:ea typeface="楷体_GB2312" pitchFamily="49" charset="-122"/>
                        </a:rPr>
                        <a:t>600</a:t>
                      </a: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亿</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tx1"/>
                          </a:solidFill>
                          <a:effectLst/>
                          <a:latin typeface="楷体_GB2312" pitchFamily="49" charset="-122"/>
                          <a:ea typeface="楷体_GB2312" pitchFamily="49" charset="-122"/>
                        </a:rPr>
                        <a:t>（科）  （沙）</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rPr>
                        <a:t>500</a:t>
                      </a: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亿，</a:t>
                      </a:r>
                      <a:r>
                        <a:rPr kumimoji="0" lang="en-US" altLang="zh-CN" sz="2800" b="1" i="0" u="none" strike="noStrike" cap="none" normalizeH="0" baseline="0" dirty="0">
                          <a:ln>
                            <a:noFill/>
                          </a:ln>
                          <a:solidFill>
                            <a:schemeClr val="tx1"/>
                          </a:solidFill>
                          <a:effectLst/>
                          <a:latin typeface="楷体_GB2312" pitchFamily="49" charset="-122"/>
                          <a:ea typeface="楷体_GB2312" pitchFamily="49" charset="-122"/>
                        </a:rPr>
                        <a:t>500</a:t>
                      </a: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亿</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chemeClr val="tx1"/>
                          </a:solidFill>
                          <a:effectLst/>
                          <a:latin typeface="楷体_GB2312" pitchFamily="49" charset="-122"/>
                          <a:ea typeface="楷体_GB2312" pitchFamily="49" charset="-122"/>
                        </a:rPr>
                        <a:t>（科）  （沙）</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6585" name="Oval 35">
            <a:extLst>
              <a:ext uri="{FF2B5EF4-FFF2-40B4-BE49-F238E27FC236}">
                <a16:creationId xmlns:a16="http://schemas.microsoft.com/office/drawing/2014/main" id="{7CAE285A-5F29-4D6D-B352-125ABB131AC5}"/>
              </a:ext>
            </a:extLst>
          </p:cNvPr>
          <p:cNvSpPr>
            <a:spLocks noChangeArrowheads="1"/>
          </p:cNvSpPr>
          <p:nvPr/>
        </p:nvSpPr>
        <p:spPr bwMode="auto">
          <a:xfrm>
            <a:off x="2843213" y="3429000"/>
            <a:ext cx="2808287" cy="1223963"/>
          </a:xfrm>
          <a:prstGeom prst="ellipse">
            <a:avLst/>
          </a:prstGeom>
          <a:noFill/>
          <a:ln w="571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6586" name="灯片编号占位符 4">
            <a:extLst>
              <a:ext uri="{FF2B5EF4-FFF2-40B4-BE49-F238E27FC236}">
                <a16:creationId xmlns:a16="http://schemas.microsoft.com/office/drawing/2014/main" id="{9BB856C9-A109-40AB-B9EB-3C00BD0B6C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34978E-21F3-4782-BAA2-DFB9DF857BBA}" type="slidenum">
              <a:rPr lang="en-US" altLang="zh-CN" sz="1400" smtClean="0"/>
              <a:pPr>
                <a:spcBef>
                  <a:spcPct val="0"/>
                </a:spcBef>
                <a:buClrTx/>
                <a:buSzTx/>
                <a:buFontTx/>
                <a:buNone/>
              </a:pPr>
              <a:t>29</a:t>
            </a:fld>
            <a:endParaRPr lang="en-US" altLang="zh-CN" sz="1400"/>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20E44B96-16C9-4ADE-9F34-C536B5B77482}"/>
              </a:ext>
            </a:extLst>
          </p:cNvPr>
          <p:cNvSpPr>
            <a:spLocks noGrp="1" noRot="1" noChangeArrowheads="1"/>
          </p:cNvSpPr>
          <p:nvPr>
            <p:ph type="body" idx="1"/>
          </p:nvPr>
        </p:nvSpPr>
        <p:spPr>
          <a:xfrm>
            <a:off x="457200" y="908050"/>
            <a:ext cx="8229600" cy="5222875"/>
          </a:xfrm>
        </p:spPr>
        <p:txBody>
          <a:bodyPr/>
          <a:lstStyle/>
          <a:p>
            <a:pPr eaLnBrk="1" hangingPunct="1">
              <a:buFont typeface="Wingdings" panose="05000000000000000000" pitchFamily="2" charset="2"/>
              <a:buNone/>
              <a:defRPr/>
            </a:pPr>
            <a:r>
              <a:rPr lang="zh-CN" altLang="en-US" sz="4000" b="1" dirty="0">
                <a:solidFill>
                  <a:schemeClr val="accent2">
                    <a:lumMod val="75000"/>
                  </a:schemeClr>
                </a:solidFill>
                <a:latin typeface="楷体" pitchFamily="49" charset="-122"/>
                <a:ea typeface="楷体" pitchFamily="49" charset="-122"/>
              </a:rPr>
              <a:t>一、垄断竞争市场的特征</a:t>
            </a:r>
          </a:p>
          <a:p>
            <a:pPr eaLnBrk="1" hangingPunct="1">
              <a:buFont typeface="Wingdings" panose="05000000000000000000" pitchFamily="2" charset="2"/>
              <a:buNone/>
              <a:defRPr/>
            </a:pPr>
            <a:r>
              <a:rPr lang="zh-CN" altLang="en-US"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1.</a:t>
            </a:r>
            <a:r>
              <a:rPr lang="zh-CN" altLang="en-US" b="1" dirty="0">
                <a:solidFill>
                  <a:schemeClr val="accent2">
                    <a:lumMod val="75000"/>
                  </a:schemeClr>
                </a:solidFill>
                <a:latin typeface="楷体" pitchFamily="49" charset="-122"/>
                <a:ea typeface="楷体" pitchFamily="49" charset="-122"/>
              </a:rPr>
              <a:t>厂商数量众多，它们是市场价格的影响者，但无法相互勾结以控制市场价格。</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2.</a:t>
            </a:r>
            <a:r>
              <a:rPr lang="zh-CN" altLang="en-US" b="1" dirty="0">
                <a:solidFill>
                  <a:schemeClr val="accent2">
                    <a:lumMod val="75000"/>
                  </a:schemeClr>
                </a:solidFill>
                <a:latin typeface="楷体" pitchFamily="49" charset="-122"/>
                <a:ea typeface="楷体" pitchFamily="49" charset="-122"/>
              </a:rPr>
              <a:t>每个厂商的产品是不同质的，即存在产品差别。但差别又不是很大。</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3.</a:t>
            </a:r>
            <a:r>
              <a:rPr lang="zh-CN" altLang="en-US" b="1" dirty="0">
                <a:solidFill>
                  <a:schemeClr val="accent2">
                    <a:lumMod val="75000"/>
                  </a:schemeClr>
                </a:solidFill>
                <a:latin typeface="楷体" pitchFamily="49" charset="-122"/>
                <a:ea typeface="楷体" pitchFamily="49" charset="-122"/>
              </a:rPr>
              <a:t>行业进出比较容易。</a:t>
            </a:r>
          </a:p>
          <a:p>
            <a:pPr eaLnBrk="1" hangingPunct="1">
              <a:buFont typeface="Wingdings" panose="05000000000000000000" pitchFamily="2" charset="2"/>
              <a:buNone/>
              <a:defRPr/>
            </a:pPr>
            <a:r>
              <a:rPr lang="zh-CN" altLang="en-US" b="1" dirty="0">
                <a:solidFill>
                  <a:schemeClr val="accent2">
                    <a:lumMod val="75000"/>
                  </a:schemeClr>
                </a:solidFill>
                <a:latin typeface="楷体" pitchFamily="49" charset="-122"/>
                <a:ea typeface="楷体" pitchFamily="49" charset="-122"/>
              </a:rPr>
              <a:t>    </a:t>
            </a:r>
            <a:r>
              <a:rPr lang="en-US" altLang="zh-CN" b="1" dirty="0">
                <a:solidFill>
                  <a:schemeClr val="accent2">
                    <a:lumMod val="75000"/>
                  </a:schemeClr>
                </a:solidFill>
                <a:latin typeface="楷体" pitchFamily="49" charset="-122"/>
                <a:ea typeface="楷体" pitchFamily="49" charset="-122"/>
              </a:rPr>
              <a:t>4.</a:t>
            </a:r>
            <a:r>
              <a:rPr lang="zh-CN" altLang="en-US" b="1" dirty="0">
                <a:solidFill>
                  <a:schemeClr val="accent2">
                    <a:lumMod val="75000"/>
                  </a:schemeClr>
                </a:solidFill>
                <a:latin typeface="楷体" pitchFamily="49" charset="-122"/>
                <a:ea typeface="楷体" pitchFamily="49" charset="-122"/>
              </a:rPr>
              <a:t>厂商常有独自行事的特征。自认为可以独立行事。</a:t>
            </a:r>
            <a:endParaRPr lang="en-US" altLang="zh-CN" dirty="0">
              <a:solidFill>
                <a:schemeClr val="accent2">
                  <a:lumMod val="75000"/>
                </a:schemeClr>
              </a:solidFill>
              <a:latin typeface="楷体" pitchFamily="49" charset="-122"/>
              <a:ea typeface="楷体" pitchFamily="49" charset="-122"/>
            </a:endParaRPr>
          </a:p>
        </p:txBody>
      </p:sp>
      <p:sp>
        <p:nvSpPr>
          <p:cNvPr id="7171" name="灯片编号占位符 2">
            <a:extLst>
              <a:ext uri="{FF2B5EF4-FFF2-40B4-BE49-F238E27FC236}">
                <a16:creationId xmlns:a16="http://schemas.microsoft.com/office/drawing/2014/main" id="{912DDC22-078F-46E2-A64D-EE02D5A7FD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C9F174-BB97-4F6E-A8A7-6D1365E5E2FE}" type="slidenum">
              <a:rPr lang="en-US" altLang="zh-CN" sz="1400" smtClean="0"/>
              <a:pPr>
                <a:spcBef>
                  <a:spcPct val="0"/>
                </a:spcBef>
                <a:buClrTx/>
                <a:buSzTx/>
                <a:buFontTx/>
                <a:buNone/>
              </a:pPr>
              <a:t>3</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04C651B9-DF7C-4342-86EE-DD0847B9D0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E35C4D-7E32-4BC1-8498-362B1C3D2435}" type="slidenum">
              <a:rPr lang="en-US" altLang="zh-CN" sz="1400" smtClean="0"/>
              <a:pPr>
                <a:spcBef>
                  <a:spcPct val="0"/>
                </a:spcBef>
                <a:buClrTx/>
                <a:buSzTx/>
                <a:buFontTx/>
                <a:buNone/>
              </a:pPr>
              <a:t>30</a:t>
            </a:fld>
            <a:endParaRPr lang="en-US" altLang="zh-CN" sz="1400"/>
          </a:p>
        </p:txBody>
      </p:sp>
      <p:sp>
        <p:nvSpPr>
          <p:cNvPr id="3" name="Rectangle 4">
            <a:extLst>
              <a:ext uri="{FF2B5EF4-FFF2-40B4-BE49-F238E27FC236}">
                <a16:creationId xmlns:a16="http://schemas.microsoft.com/office/drawing/2014/main" id="{E1616B90-E7C2-4B4B-9A82-868C4EA7B1F1}"/>
              </a:ext>
            </a:extLst>
          </p:cNvPr>
          <p:cNvSpPr txBox="1">
            <a:spLocks noChangeArrowheads="1"/>
          </p:cNvSpPr>
          <p:nvPr/>
        </p:nvSpPr>
        <p:spPr>
          <a:xfrm>
            <a:off x="609600" y="427038"/>
            <a:ext cx="8229600" cy="1143000"/>
          </a:xfrm>
          <a:prstGeom prst="rect">
            <a:avLst/>
          </a:prstGeom>
        </p:spPr>
        <p:txBody>
          <a:bodyPr/>
          <a:lstStyle/>
          <a:p>
            <a:pPr algn="ctr" eaLnBrk="1" hangingPunct="1">
              <a:defRPr/>
            </a:pPr>
            <a:r>
              <a:rPr kumimoji="1" lang="zh-CN" altLang="en-US" sz="4400" kern="0">
                <a:solidFill>
                  <a:srgbClr val="3333FF"/>
                </a:solidFill>
                <a:latin typeface="楷体" pitchFamily="49" charset="-122"/>
                <a:ea typeface="楷体" pitchFamily="49" charset="-122"/>
                <a:cs typeface="+mj-cs"/>
              </a:rPr>
              <a:t>美苏军备竞赛</a:t>
            </a:r>
          </a:p>
        </p:txBody>
      </p:sp>
      <p:graphicFrame>
        <p:nvGraphicFramePr>
          <p:cNvPr id="4" name="Group 28">
            <a:extLst>
              <a:ext uri="{FF2B5EF4-FFF2-40B4-BE49-F238E27FC236}">
                <a16:creationId xmlns:a16="http://schemas.microsoft.com/office/drawing/2014/main" id="{1152F926-408D-45F0-8CA1-BADF97027833}"/>
              </a:ext>
            </a:extLst>
          </p:cNvPr>
          <p:cNvGraphicFramePr>
            <a:graphicFrameLocks noGrp="1"/>
          </p:cNvGraphicFramePr>
          <p:nvPr/>
        </p:nvGraphicFramePr>
        <p:xfrm>
          <a:off x="609600" y="1781175"/>
          <a:ext cx="8229600" cy="4497389"/>
        </p:xfrm>
        <a:graphic>
          <a:graphicData uri="http://schemas.openxmlformats.org/drawingml/2006/table">
            <a:tbl>
              <a:tblPr/>
              <a:tblGrid>
                <a:gridCol w="1176338">
                  <a:extLst>
                    <a:ext uri="{9D8B030D-6E8A-4147-A177-3AD203B41FA5}">
                      <a16:colId xmlns:a16="http://schemas.microsoft.com/office/drawing/2014/main" val="20000"/>
                    </a:ext>
                  </a:extLst>
                </a:gridCol>
                <a:gridCol w="1354137">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gridCol w="2994025">
                  <a:extLst>
                    <a:ext uri="{9D8B030D-6E8A-4147-A177-3AD203B41FA5}">
                      <a16:colId xmlns:a16="http://schemas.microsoft.com/office/drawing/2014/main" val="20003"/>
                    </a:ext>
                  </a:extLst>
                </a:gridCol>
              </a:tblGrid>
              <a:tr h="930275">
                <a:tc rowSpan="2"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400" b="1" i="0" u="none" strike="noStrike" cap="none" normalizeH="0" baseline="0" dirty="0">
                        <a:ln>
                          <a:noFill/>
                        </a:ln>
                        <a:solidFill>
                          <a:schemeClr val="accent2"/>
                        </a:solidFill>
                        <a:effectLst/>
                        <a:latin typeface="楷体" pitchFamily="49" charset="-122"/>
                        <a:ea typeface="楷体"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美 国 的 决 策</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957263">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军备</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裁军</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6338">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苏</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联</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的</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决</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策</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军备</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chemeClr val="accent2"/>
                          </a:solidFill>
                          <a:effectLst/>
                          <a:latin typeface="楷体" pitchFamily="49" charset="-122"/>
                          <a:ea typeface="楷体" pitchFamily="49" charset="-122"/>
                        </a:rPr>
                        <a:t>两国都危险</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苏联安全而强大</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美国危险并软弱</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335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裁军</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美国安全而强大</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a:ln>
                            <a:noFill/>
                          </a:ln>
                          <a:solidFill>
                            <a:schemeClr val="accent2"/>
                          </a:solidFill>
                          <a:effectLst/>
                          <a:latin typeface="楷体" pitchFamily="49" charset="-122"/>
                          <a:ea typeface="楷体" pitchFamily="49" charset="-122"/>
                        </a:rPr>
                        <a:t>苏联危险并软弱</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1" i="0" u="none" strike="noStrike" cap="none" normalizeH="0" baseline="0" dirty="0">
                          <a:ln>
                            <a:noFill/>
                          </a:ln>
                          <a:solidFill>
                            <a:schemeClr val="accent2"/>
                          </a:solidFill>
                          <a:effectLst/>
                          <a:latin typeface="楷体" pitchFamily="49" charset="-122"/>
                          <a:ea typeface="楷体" pitchFamily="49" charset="-122"/>
                        </a:rPr>
                        <a:t>两国都安全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7610" name="Oval 27">
            <a:extLst>
              <a:ext uri="{FF2B5EF4-FFF2-40B4-BE49-F238E27FC236}">
                <a16:creationId xmlns:a16="http://schemas.microsoft.com/office/drawing/2014/main" id="{D9405DDC-D7E7-4D8C-8D2C-28105BE73009}"/>
              </a:ext>
            </a:extLst>
          </p:cNvPr>
          <p:cNvSpPr>
            <a:spLocks noChangeArrowheads="1"/>
          </p:cNvSpPr>
          <p:nvPr/>
        </p:nvSpPr>
        <p:spPr bwMode="auto">
          <a:xfrm>
            <a:off x="3286125" y="3857625"/>
            <a:ext cx="2571750" cy="792163"/>
          </a:xfrm>
          <a:prstGeom prst="ellipse">
            <a:avLst/>
          </a:prstGeom>
          <a:noFill/>
          <a:ln w="762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67611" name="灯片编号占位符 4">
            <a:extLst>
              <a:ext uri="{FF2B5EF4-FFF2-40B4-BE49-F238E27FC236}">
                <a16:creationId xmlns:a16="http://schemas.microsoft.com/office/drawing/2014/main" id="{EF7D069C-067E-495B-A06B-A02CDAC44354}"/>
              </a:ext>
            </a:extLst>
          </p:cNvPr>
          <p:cNvSpPr txBox="1">
            <a:spLocks/>
          </p:cNvSpPr>
          <p:nvPr/>
        </p:nvSpPr>
        <p:spPr bwMode="auto">
          <a:xfrm>
            <a:off x="6705600" y="63976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5752D8E1-402C-413A-B05A-8EEF54F36CB3}" type="slidenum">
              <a:rPr lang="en-US" altLang="zh-CN" sz="1400" b="0"/>
              <a:pPr algn="r" eaLnBrk="1" hangingPunct="1">
                <a:spcBef>
                  <a:spcPct val="0"/>
                </a:spcBef>
                <a:buClrTx/>
                <a:buSzTx/>
                <a:buFontTx/>
                <a:buNone/>
              </a:pPr>
              <a:t>30</a:t>
            </a:fld>
            <a:endParaRPr lang="en-US" altLang="zh-CN" sz="1400" b="0"/>
          </a:p>
        </p:txBody>
      </p:sp>
    </p:spTree>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7E63F2C-7D3D-4FA8-8DC6-4DEC829CAB6E}"/>
              </a:ext>
            </a:extLst>
          </p:cNvPr>
          <p:cNvSpPr>
            <a:spLocks noGrp="1" noRot="1" noChangeArrowheads="1"/>
          </p:cNvSpPr>
          <p:nvPr>
            <p:ph type="title"/>
          </p:nvPr>
        </p:nvSpPr>
        <p:spPr/>
        <p:txBody>
          <a:bodyPr/>
          <a:lstStyle/>
          <a:p>
            <a:pPr algn="l" eaLnBrk="1" hangingPunct="1"/>
            <a:r>
              <a:rPr lang="zh-CN" altLang="en-US" sz="3600" b="1" dirty="0">
                <a:solidFill>
                  <a:srgbClr val="3333FF"/>
                </a:solidFill>
                <a:latin typeface="楷体" panose="02010609060101010101" pitchFamily="49" charset="-122"/>
                <a:ea typeface="楷体" panose="02010609060101010101" pitchFamily="49" charset="-122"/>
              </a:rPr>
              <a:t>（五）为避免两败俱伤，寡头选择合作</a:t>
            </a:r>
          </a:p>
        </p:txBody>
      </p:sp>
      <p:sp>
        <p:nvSpPr>
          <p:cNvPr id="68611" name="Rectangle 3">
            <a:extLst>
              <a:ext uri="{FF2B5EF4-FFF2-40B4-BE49-F238E27FC236}">
                <a16:creationId xmlns:a16="http://schemas.microsoft.com/office/drawing/2014/main" id="{ECD97B95-1445-46CF-A99C-3E82B5F5EA83}"/>
              </a:ext>
            </a:extLst>
          </p:cNvPr>
          <p:cNvSpPr>
            <a:spLocks noGrp="1" noRot="1" noChangeArrowheads="1"/>
          </p:cNvSpPr>
          <p:nvPr>
            <p:ph type="body" idx="1"/>
          </p:nvPr>
        </p:nvSpPr>
        <p:spPr>
          <a:xfrm>
            <a:off x="323850" y="1628775"/>
            <a:ext cx="8540750" cy="4679950"/>
          </a:xfrm>
        </p:spPr>
        <p:txBody>
          <a:bodyPr/>
          <a:lstStyle/>
          <a:p>
            <a:pPr eaLnBrk="1" hangingPunct="1">
              <a:lnSpc>
                <a:spcPct val="80000"/>
              </a:lnSpc>
              <a:buFont typeface="Wingdings" panose="05000000000000000000" pitchFamily="2" charset="2"/>
              <a:buNone/>
            </a:pPr>
            <a:r>
              <a:rPr lang="en-US" altLang="zh-CN" sz="3600" b="1" dirty="0">
                <a:solidFill>
                  <a:srgbClr val="3333FF"/>
                </a:solidFill>
                <a:latin typeface="楷体" panose="02010609060101010101" pitchFamily="49" charset="-122"/>
                <a:ea typeface="楷体" panose="02010609060101010101" pitchFamily="49" charset="-122"/>
              </a:rPr>
              <a:t>1.</a:t>
            </a:r>
            <a:r>
              <a:rPr lang="zh-CN" altLang="en-US" sz="3600" b="1" dirty="0">
                <a:solidFill>
                  <a:srgbClr val="3333FF"/>
                </a:solidFill>
                <a:latin typeface="楷体" panose="02010609060101010101" pitchFamily="49" charset="-122"/>
                <a:ea typeface="楷体" panose="02010609060101010101" pitchFamily="49" charset="-122"/>
              </a:rPr>
              <a:t>公开勾结</a:t>
            </a:r>
            <a:r>
              <a:rPr lang="en-US" altLang="zh-CN" sz="3600" b="1" dirty="0">
                <a:solidFill>
                  <a:srgbClr val="3333FF"/>
                </a:solidFill>
                <a:latin typeface="楷体" panose="02010609060101010101" pitchFamily="49" charset="-122"/>
                <a:ea typeface="楷体" panose="02010609060101010101" pitchFamily="49" charset="-122"/>
              </a:rPr>
              <a:t>—</a:t>
            </a:r>
            <a:r>
              <a:rPr lang="zh-CN" altLang="en-US" sz="3600" b="1" dirty="0">
                <a:solidFill>
                  <a:srgbClr val="3333FF"/>
                </a:solidFill>
                <a:latin typeface="楷体" panose="02010609060101010101" pitchFamily="49" charset="-122"/>
                <a:ea typeface="楷体" panose="02010609060101010101" pitchFamily="49" charset="-122"/>
              </a:rPr>
              <a:t>卡特尔</a:t>
            </a:r>
          </a:p>
          <a:p>
            <a:pPr eaLnBrk="1" hangingPunct="1">
              <a:lnSpc>
                <a:spcPct val="80000"/>
              </a:lnSpc>
              <a:buFont typeface="Wingdings" panose="05000000000000000000" pitchFamily="2" charset="2"/>
              <a:buNone/>
            </a:pPr>
            <a:r>
              <a:rPr lang="zh-CN" altLang="en-US" sz="3600" b="1" dirty="0">
                <a:solidFill>
                  <a:srgbClr val="3333FF"/>
                </a:solidFill>
                <a:latin typeface="楷体" panose="02010609060101010101" pitchFamily="49" charset="-122"/>
                <a:ea typeface="楷体" panose="02010609060101010101" pitchFamily="49" charset="-122"/>
              </a:rPr>
              <a:t> </a:t>
            </a:r>
            <a:r>
              <a:rPr lang="zh-CN" altLang="en-US" sz="2800" b="1" dirty="0">
                <a:solidFill>
                  <a:srgbClr val="3333FF"/>
                </a:solidFill>
                <a:latin typeface="楷体" panose="02010609060101010101" pitchFamily="49" charset="-122"/>
                <a:ea typeface="楷体" panose="02010609060101010101" pitchFamily="49" charset="-122"/>
              </a:rPr>
              <a:t>   卡特尔是一个行业的各个独立的厂商，就价格、产量和其它诸如瓜分销售地区等事项达成协议并据此结成的经济同盟关系。</a:t>
            </a:r>
          </a:p>
          <a:p>
            <a:pPr eaLnBrk="1" hangingPunct="1">
              <a:lnSpc>
                <a:spcPct val="80000"/>
              </a:lnSpc>
              <a:buFont typeface="Wingdings" panose="05000000000000000000" pitchFamily="2" charset="2"/>
              <a:buNone/>
            </a:pPr>
            <a:r>
              <a:rPr lang="en-US" altLang="zh-CN" b="1" dirty="0">
                <a:solidFill>
                  <a:srgbClr val="3333FF"/>
                </a:solidFill>
                <a:latin typeface="楷体" panose="02010609060101010101" pitchFamily="49" charset="-122"/>
                <a:ea typeface="楷体" panose="02010609060101010101" pitchFamily="49" charset="-122"/>
              </a:rPr>
              <a:t>   1.1</a:t>
            </a:r>
            <a:r>
              <a:rPr lang="zh-CN" altLang="en-US" b="1" dirty="0">
                <a:solidFill>
                  <a:srgbClr val="3333FF"/>
                </a:solidFill>
                <a:latin typeface="楷体" panose="02010609060101010101" pitchFamily="49" charset="-122"/>
                <a:ea typeface="楷体" panose="02010609060101010101" pitchFamily="49" charset="-122"/>
              </a:rPr>
              <a:t>卡特尔的统一价格 </a:t>
            </a:r>
          </a:p>
          <a:p>
            <a:pPr eaLnBrk="1" hangingPunct="1">
              <a:lnSpc>
                <a:spcPct val="80000"/>
              </a:lnSpc>
              <a:buFont typeface="Wingdings" panose="05000000000000000000" pitchFamily="2" charset="2"/>
              <a:buNone/>
            </a:pPr>
            <a:r>
              <a:rPr lang="en-US" altLang="zh-CN" b="1" dirty="0">
                <a:solidFill>
                  <a:srgbClr val="3333FF"/>
                </a:solidFill>
                <a:latin typeface="楷体" panose="02010609060101010101" pitchFamily="49" charset="-122"/>
                <a:ea typeface="楷体" panose="02010609060101010101" pitchFamily="49" charset="-122"/>
              </a:rPr>
              <a:t>   1.2</a:t>
            </a:r>
            <a:r>
              <a:rPr lang="zh-CN" altLang="en-US" b="1" dirty="0">
                <a:solidFill>
                  <a:srgbClr val="3333FF"/>
                </a:solidFill>
                <a:latin typeface="楷体" panose="02010609060101010101" pitchFamily="49" charset="-122"/>
                <a:ea typeface="楷体" panose="02010609060101010101" pitchFamily="49" charset="-122"/>
              </a:rPr>
              <a:t>卡特尔的市场分配</a:t>
            </a:r>
          </a:p>
          <a:p>
            <a:pPr eaLnBrk="1" hangingPunct="1">
              <a:lnSpc>
                <a:spcPct val="80000"/>
              </a:lnSpc>
              <a:buFont typeface="Wingdings" panose="05000000000000000000" pitchFamily="2" charset="2"/>
              <a:buNone/>
            </a:pPr>
            <a:endParaRPr lang="zh-CN" altLang="en-US" b="1" dirty="0">
              <a:solidFill>
                <a:srgbClr val="3333FF"/>
              </a:solidFill>
              <a:latin typeface="楷体" panose="02010609060101010101" pitchFamily="49" charset="-122"/>
              <a:ea typeface="楷体" panose="02010609060101010101" pitchFamily="49" charset="-122"/>
            </a:endParaRPr>
          </a:p>
          <a:p>
            <a:pPr eaLnBrk="1" hangingPunct="1">
              <a:lnSpc>
                <a:spcPct val="80000"/>
              </a:lnSpc>
              <a:buFont typeface="Wingdings" panose="05000000000000000000" pitchFamily="2" charset="2"/>
              <a:buNone/>
            </a:pPr>
            <a:r>
              <a:rPr lang="en-US" altLang="zh-CN" sz="3600" b="1" dirty="0">
                <a:solidFill>
                  <a:srgbClr val="3333FF"/>
                </a:solidFill>
                <a:latin typeface="楷体" panose="02010609060101010101" pitchFamily="49" charset="-122"/>
                <a:ea typeface="楷体" panose="02010609060101010101" pitchFamily="49" charset="-122"/>
              </a:rPr>
              <a:t>2.</a:t>
            </a:r>
            <a:r>
              <a:rPr lang="zh-CN" altLang="en-US" sz="3600" b="1" dirty="0">
                <a:solidFill>
                  <a:srgbClr val="3333FF"/>
                </a:solidFill>
                <a:latin typeface="楷体" panose="02010609060101010101" pitchFamily="49" charset="-122"/>
                <a:ea typeface="楷体" panose="02010609060101010101" pitchFamily="49" charset="-122"/>
              </a:rPr>
              <a:t>暗中默契</a:t>
            </a:r>
            <a:r>
              <a:rPr lang="en-US" altLang="zh-CN" sz="3600" b="1" dirty="0">
                <a:solidFill>
                  <a:srgbClr val="3333FF"/>
                </a:solidFill>
                <a:latin typeface="楷体" panose="02010609060101010101" pitchFamily="49" charset="-122"/>
                <a:ea typeface="楷体" panose="02010609060101010101" pitchFamily="49" charset="-122"/>
              </a:rPr>
              <a:t>—</a:t>
            </a:r>
            <a:r>
              <a:rPr lang="zh-CN" altLang="en-US" sz="3600" b="1" dirty="0">
                <a:solidFill>
                  <a:srgbClr val="3333FF"/>
                </a:solidFill>
                <a:latin typeface="楷体" panose="02010609060101010101" pitchFamily="49" charset="-122"/>
                <a:ea typeface="楷体" panose="02010609060101010101" pitchFamily="49" charset="-122"/>
              </a:rPr>
              <a:t>价格领导</a:t>
            </a:r>
          </a:p>
          <a:p>
            <a:pPr eaLnBrk="1" hangingPunct="1">
              <a:lnSpc>
                <a:spcPct val="80000"/>
              </a:lnSpc>
              <a:buFont typeface="Wingdings" panose="05000000000000000000" pitchFamily="2" charset="2"/>
              <a:buNone/>
            </a:pPr>
            <a:r>
              <a:rPr lang="zh-CN" altLang="en-US" sz="2800" b="1" dirty="0">
                <a:solidFill>
                  <a:srgbClr val="3333FF"/>
                </a:solidFill>
                <a:latin typeface="楷体" panose="02010609060101010101" pitchFamily="49" charset="-122"/>
                <a:ea typeface="楷体" panose="02010609060101010101" pitchFamily="49" charset="-122"/>
              </a:rPr>
              <a:t>    由行业中某个实力强大的领导型厂商制定</a:t>
            </a:r>
          </a:p>
          <a:p>
            <a:pPr eaLnBrk="1" hangingPunct="1">
              <a:lnSpc>
                <a:spcPct val="80000"/>
              </a:lnSpc>
              <a:buFont typeface="Wingdings" panose="05000000000000000000" pitchFamily="2" charset="2"/>
              <a:buNone/>
            </a:pPr>
            <a:r>
              <a:rPr lang="zh-CN" altLang="en-US" sz="2800" b="1" dirty="0">
                <a:solidFill>
                  <a:srgbClr val="3333FF"/>
                </a:solidFill>
                <a:latin typeface="楷体" panose="02010609060101010101" pitchFamily="49" charset="-122"/>
                <a:ea typeface="楷体" panose="02010609060101010101" pitchFamily="49" charset="-122"/>
              </a:rPr>
              <a:t>和变动价格，其他厂商相应地定价和变价。</a:t>
            </a:r>
          </a:p>
        </p:txBody>
      </p:sp>
      <p:sp>
        <p:nvSpPr>
          <p:cNvPr id="68612" name="灯片编号占位符 3">
            <a:extLst>
              <a:ext uri="{FF2B5EF4-FFF2-40B4-BE49-F238E27FC236}">
                <a16:creationId xmlns:a16="http://schemas.microsoft.com/office/drawing/2014/main" id="{5A66AEAA-D7E6-48FD-855F-6E351AA352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66D63D-C4B1-4934-9C90-2D83F00E5FF3}" type="slidenum">
              <a:rPr lang="en-US" altLang="zh-CN" sz="1400" smtClean="0"/>
              <a:pPr>
                <a:spcBef>
                  <a:spcPct val="0"/>
                </a:spcBef>
                <a:buClrTx/>
                <a:buSzTx/>
                <a:buFontTx/>
                <a:buNone/>
              </a:pPr>
              <a:t>31</a:t>
            </a:fld>
            <a:endParaRPr lang="en-US" altLang="zh-CN" sz="1400"/>
          </a:p>
        </p:txBody>
      </p:sp>
    </p:spTree>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FCE6FAE-E03A-4BA9-98D2-005DD6C5BE89}"/>
              </a:ext>
            </a:extLst>
          </p:cNvPr>
          <p:cNvSpPr>
            <a:spLocks noGrp="1" noRot="1" noChangeArrowheads="1"/>
          </p:cNvSpPr>
          <p:nvPr>
            <p:ph type="title"/>
          </p:nvPr>
        </p:nvSpPr>
        <p:spPr>
          <a:xfrm>
            <a:off x="323850" y="476250"/>
            <a:ext cx="8540750" cy="587375"/>
          </a:xfrm>
        </p:spPr>
        <p:txBody>
          <a:bodyPr/>
          <a:lstStyle/>
          <a:p>
            <a:pPr algn="l" eaLnBrk="1" hangingPunct="1"/>
            <a:r>
              <a:rPr lang="zh-CN" altLang="en-US" sz="3200" b="1">
                <a:solidFill>
                  <a:srgbClr val="3333FF"/>
                </a:solidFill>
                <a:latin typeface="楷体" panose="02010609060101010101" pitchFamily="49" charset="-122"/>
                <a:ea typeface="楷体" panose="02010609060101010101" pitchFamily="49" charset="-122"/>
              </a:rPr>
              <a:t>拓展知识：</a:t>
            </a:r>
            <a:r>
              <a:rPr lang="zh-CN" altLang="en-US" sz="3200" b="1">
                <a:solidFill>
                  <a:srgbClr val="FF0000"/>
                </a:solidFill>
                <a:latin typeface="楷体" panose="02010609060101010101" pitchFamily="49" charset="-122"/>
                <a:ea typeface="楷体" panose="02010609060101010101" pitchFamily="49" charset="-122"/>
              </a:rPr>
              <a:t>智猪博弈</a:t>
            </a:r>
          </a:p>
        </p:txBody>
      </p:sp>
      <p:sp>
        <p:nvSpPr>
          <p:cNvPr id="69635" name="Rectangle 3">
            <a:extLst>
              <a:ext uri="{FF2B5EF4-FFF2-40B4-BE49-F238E27FC236}">
                <a16:creationId xmlns:a16="http://schemas.microsoft.com/office/drawing/2014/main" id="{5B0B0875-2173-4DEA-B6A3-145C60155523}"/>
              </a:ext>
            </a:extLst>
          </p:cNvPr>
          <p:cNvSpPr>
            <a:spLocks noGrp="1" noRot="1" noChangeArrowheads="1"/>
          </p:cNvSpPr>
          <p:nvPr>
            <p:ph type="body" sz="half" idx="1"/>
          </p:nvPr>
        </p:nvSpPr>
        <p:spPr>
          <a:xfrm>
            <a:off x="301625" y="981075"/>
            <a:ext cx="8591550" cy="3816350"/>
          </a:xfrm>
        </p:spPr>
        <p:txBody>
          <a:bodyPr/>
          <a:lstStyle/>
          <a:p>
            <a:pPr eaLnBrk="1" hangingPunct="1">
              <a:lnSpc>
                <a:spcPct val="110000"/>
              </a:lnSpc>
              <a:spcBef>
                <a:spcPct val="40000"/>
              </a:spcBef>
              <a:buClrTx/>
              <a:buFontTx/>
              <a:buNone/>
            </a:pPr>
            <a:r>
              <a:rPr lang="zh-CN" altLang="en-US" sz="2400" b="1">
                <a:solidFill>
                  <a:srgbClr val="3333FF"/>
                </a:solidFill>
                <a:latin typeface="楷体" panose="02010609060101010101" pitchFamily="49" charset="-122"/>
                <a:ea typeface="楷体" panose="02010609060101010101" pitchFamily="49" charset="-122"/>
              </a:rPr>
              <a:t>假设猪圈里有一大一小两头猪，猪圈的一头有一个猪食槽，另一头有一个按钮，控制着猪食的供应。揿一下按钮就会有</a:t>
            </a:r>
            <a:r>
              <a:rPr lang="en-US" altLang="zh-CN" sz="2400" b="1">
                <a:solidFill>
                  <a:srgbClr val="3333FF"/>
                </a:solidFill>
                <a:latin typeface="楷体" panose="02010609060101010101" pitchFamily="49" charset="-122"/>
                <a:ea typeface="楷体" panose="02010609060101010101" pitchFamily="49" charset="-122"/>
              </a:rPr>
              <a:t>10</a:t>
            </a:r>
            <a:r>
              <a:rPr lang="zh-CN" altLang="en-US" sz="2400" b="1">
                <a:solidFill>
                  <a:srgbClr val="3333FF"/>
                </a:solidFill>
                <a:latin typeface="楷体" panose="02010609060101010101" pitchFamily="49" charset="-122"/>
                <a:ea typeface="楷体" panose="02010609060101010101" pitchFamily="49" charset="-122"/>
              </a:rPr>
              <a:t>个单位的食物进槽，供猪食用，但谁揿按钮谁就得付出</a:t>
            </a:r>
            <a:r>
              <a:rPr lang="en-US" altLang="zh-CN" sz="2400" b="1">
                <a:solidFill>
                  <a:srgbClr val="3333FF"/>
                </a:solidFill>
                <a:latin typeface="楷体" panose="02010609060101010101" pitchFamily="49" charset="-122"/>
                <a:ea typeface="楷体" panose="02010609060101010101" pitchFamily="49" charset="-122"/>
              </a:rPr>
              <a:t>2</a:t>
            </a:r>
            <a:r>
              <a:rPr lang="zh-CN" altLang="en-US" sz="2400" b="1">
                <a:solidFill>
                  <a:srgbClr val="3333FF"/>
                </a:solidFill>
                <a:latin typeface="楷体" panose="02010609060101010101" pitchFamily="49" charset="-122"/>
                <a:ea typeface="楷体" panose="02010609060101010101" pitchFamily="49" charset="-122"/>
              </a:rPr>
              <a:t>个单位的食物成本。</a:t>
            </a:r>
          </a:p>
          <a:p>
            <a:pPr eaLnBrk="1" hangingPunct="1">
              <a:lnSpc>
                <a:spcPct val="110000"/>
              </a:lnSpc>
              <a:spcBef>
                <a:spcPct val="40000"/>
              </a:spcBef>
              <a:buClrTx/>
              <a:buFontTx/>
              <a:buNone/>
            </a:pPr>
            <a:r>
              <a:rPr lang="zh-CN" altLang="en-US" sz="2400" b="1">
                <a:solidFill>
                  <a:srgbClr val="3333FF"/>
                </a:solidFill>
                <a:latin typeface="楷体" panose="02010609060101010101" pitchFamily="49" charset="-122"/>
                <a:ea typeface="楷体" panose="02010609060101010101" pitchFamily="49" charset="-122"/>
              </a:rPr>
              <a:t>    下图，如果大猪与小猪同时去揿按钮，大猪获得</a:t>
            </a:r>
            <a:r>
              <a:rPr lang="en-US" altLang="zh-CN" sz="2400" b="1">
                <a:solidFill>
                  <a:srgbClr val="3333FF"/>
                </a:solidFill>
                <a:latin typeface="楷体" panose="02010609060101010101" pitchFamily="49" charset="-122"/>
                <a:ea typeface="楷体" panose="02010609060101010101" pitchFamily="49" charset="-122"/>
              </a:rPr>
              <a:t>7</a:t>
            </a:r>
            <a:r>
              <a:rPr lang="zh-CN" altLang="en-US" sz="2400" b="1">
                <a:solidFill>
                  <a:srgbClr val="3333FF"/>
                </a:solidFill>
                <a:latin typeface="楷体" panose="02010609060101010101" pitchFamily="49" charset="-122"/>
                <a:ea typeface="楷体" panose="02010609060101010101" pitchFamily="49" charset="-122"/>
              </a:rPr>
              <a:t>个单位的猪食，扣去</a:t>
            </a:r>
            <a:r>
              <a:rPr lang="en-US" altLang="zh-CN" sz="2400" b="1">
                <a:solidFill>
                  <a:srgbClr val="3333FF"/>
                </a:solidFill>
                <a:latin typeface="楷体" panose="02010609060101010101" pitchFamily="49" charset="-122"/>
                <a:ea typeface="楷体" panose="02010609060101010101" pitchFamily="49" charset="-122"/>
              </a:rPr>
              <a:t>2</a:t>
            </a:r>
            <a:r>
              <a:rPr lang="zh-CN" altLang="en-US" sz="2400" b="1">
                <a:solidFill>
                  <a:srgbClr val="3333FF"/>
                </a:solidFill>
                <a:latin typeface="楷体" panose="02010609060101010101" pitchFamily="49" charset="-122"/>
                <a:ea typeface="楷体" panose="02010609060101010101" pitchFamily="49" charset="-122"/>
              </a:rPr>
              <a:t>个单位的效用成本，只能吃</a:t>
            </a:r>
            <a:r>
              <a:rPr lang="en-US" altLang="zh-CN" sz="2400" b="1">
                <a:solidFill>
                  <a:srgbClr val="3333FF"/>
                </a:solidFill>
                <a:latin typeface="楷体" panose="02010609060101010101" pitchFamily="49" charset="-122"/>
                <a:ea typeface="楷体" panose="02010609060101010101" pitchFamily="49" charset="-122"/>
              </a:rPr>
              <a:t>5</a:t>
            </a:r>
            <a:r>
              <a:rPr lang="zh-CN" altLang="en-US" sz="2400" b="1">
                <a:solidFill>
                  <a:srgbClr val="3333FF"/>
                </a:solidFill>
                <a:latin typeface="楷体" panose="02010609060101010101" pitchFamily="49" charset="-122"/>
                <a:ea typeface="楷体" panose="02010609060101010101" pitchFamily="49" charset="-122"/>
              </a:rPr>
              <a:t>单位食物，小猪获得</a:t>
            </a:r>
            <a:r>
              <a:rPr lang="en-US" altLang="zh-CN" sz="2400" b="1">
                <a:solidFill>
                  <a:srgbClr val="3333FF"/>
                </a:solidFill>
                <a:latin typeface="楷体" panose="02010609060101010101" pitchFamily="49" charset="-122"/>
                <a:ea typeface="楷体" panose="02010609060101010101" pitchFamily="49" charset="-122"/>
              </a:rPr>
              <a:t>3</a:t>
            </a:r>
            <a:r>
              <a:rPr lang="zh-CN" altLang="en-US" sz="2400" b="1">
                <a:solidFill>
                  <a:srgbClr val="3333FF"/>
                </a:solidFill>
                <a:latin typeface="楷体" panose="02010609060101010101" pitchFamily="49" charset="-122"/>
                <a:ea typeface="楷体" panose="02010609060101010101" pitchFamily="49" charset="-122"/>
              </a:rPr>
              <a:t>个单位的猪食，扣去</a:t>
            </a:r>
            <a:r>
              <a:rPr lang="en-US" altLang="zh-CN" sz="2400" b="1">
                <a:solidFill>
                  <a:srgbClr val="3333FF"/>
                </a:solidFill>
                <a:latin typeface="楷体" panose="02010609060101010101" pitchFamily="49" charset="-122"/>
                <a:ea typeface="楷体" panose="02010609060101010101" pitchFamily="49" charset="-122"/>
              </a:rPr>
              <a:t>2</a:t>
            </a:r>
            <a:r>
              <a:rPr lang="zh-CN" altLang="en-US" sz="2400" b="1">
                <a:solidFill>
                  <a:srgbClr val="3333FF"/>
                </a:solidFill>
                <a:latin typeface="楷体" panose="02010609060101010101" pitchFamily="49" charset="-122"/>
                <a:ea typeface="楷体" panose="02010609060101010101" pitchFamily="49" charset="-122"/>
              </a:rPr>
              <a:t>个单位成本，只能吃</a:t>
            </a:r>
            <a:r>
              <a:rPr lang="en-US" altLang="zh-CN" sz="2400" b="1">
                <a:solidFill>
                  <a:srgbClr val="3333FF"/>
                </a:solidFill>
                <a:latin typeface="楷体" panose="02010609060101010101" pitchFamily="49" charset="-122"/>
                <a:ea typeface="楷体" panose="02010609060101010101" pitchFamily="49" charset="-122"/>
              </a:rPr>
              <a:t>1</a:t>
            </a:r>
            <a:r>
              <a:rPr lang="zh-CN" altLang="en-US" sz="2400" b="1">
                <a:solidFill>
                  <a:srgbClr val="3333FF"/>
                </a:solidFill>
                <a:latin typeface="楷体" panose="02010609060101010101" pitchFamily="49" charset="-122"/>
                <a:ea typeface="楷体" panose="02010609060101010101" pitchFamily="49" charset="-122"/>
              </a:rPr>
              <a:t>单位食物；如果小猪去揿按钮，等奔过来后只能获得</a:t>
            </a:r>
            <a:r>
              <a:rPr lang="en-US" altLang="zh-CN" sz="2400" b="1">
                <a:solidFill>
                  <a:srgbClr val="3333FF"/>
                </a:solidFill>
                <a:latin typeface="楷体" panose="02010609060101010101" pitchFamily="49" charset="-122"/>
                <a:ea typeface="楷体" panose="02010609060101010101" pitchFamily="49" charset="-122"/>
              </a:rPr>
              <a:t>1</a:t>
            </a:r>
            <a:r>
              <a:rPr lang="zh-CN" altLang="en-US" sz="2400" b="1">
                <a:solidFill>
                  <a:srgbClr val="3333FF"/>
                </a:solidFill>
                <a:latin typeface="楷体" panose="02010609060101010101" pitchFamily="49" charset="-122"/>
                <a:ea typeface="楷体" panose="02010609060101010101" pitchFamily="49" charset="-122"/>
              </a:rPr>
              <a:t>个单位的猪食，扣去成本，吃</a:t>
            </a:r>
            <a:r>
              <a:rPr lang="en-US" altLang="zh-CN" sz="2400" b="1">
                <a:solidFill>
                  <a:srgbClr val="3333FF"/>
                </a:solidFill>
                <a:latin typeface="楷体" panose="02010609060101010101" pitchFamily="49" charset="-122"/>
                <a:ea typeface="楷体" panose="02010609060101010101" pitchFamily="49" charset="-122"/>
              </a:rPr>
              <a:t>—1</a:t>
            </a:r>
            <a:r>
              <a:rPr lang="zh-CN" altLang="en-US" sz="2400" b="1">
                <a:solidFill>
                  <a:srgbClr val="3333FF"/>
                </a:solidFill>
                <a:latin typeface="楷体" panose="02010609060101010101" pitchFamily="49" charset="-122"/>
                <a:ea typeface="楷体" panose="02010609060101010101" pitchFamily="49" charset="-122"/>
              </a:rPr>
              <a:t>单位的食物（即倒贴</a:t>
            </a:r>
            <a:r>
              <a:rPr lang="en-US" altLang="zh-CN" sz="2400" b="1">
                <a:solidFill>
                  <a:srgbClr val="3333FF"/>
                </a:solidFill>
                <a:latin typeface="楷体" panose="02010609060101010101" pitchFamily="49" charset="-122"/>
                <a:ea typeface="楷体" panose="02010609060101010101" pitchFamily="49" charset="-122"/>
              </a:rPr>
              <a:t>1</a:t>
            </a:r>
            <a:r>
              <a:rPr lang="zh-CN" altLang="en-US" sz="2400" b="1">
                <a:solidFill>
                  <a:srgbClr val="3333FF"/>
                </a:solidFill>
                <a:latin typeface="楷体" panose="02010609060101010101" pitchFamily="49" charset="-122"/>
                <a:ea typeface="楷体" panose="02010609060101010101" pitchFamily="49" charset="-122"/>
              </a:rPr>
              <a:t>单位食物），先吃的大猪则可吃到</a:t>
            </a:r>
            <a:r>
              <a:rPr lang="en-US" altLang="zh-CN" sz="2400" b="1">
                <a:solidFill>
                  <a:srgbClr val="3333FF"/>
                </a:solidFill>
                <a:latin typeface="楷体" panose="02010609060101010101" pitchFamily="49" charset="-122"/>
                <a:ea typeface="楷体" panose="02010609060101010101" pitchFamily="49" charset="-122"/>
              </a:rPr>
              <a:t>9</a:t>
            </a:r>
            <a:r>
              <a:rPr lang="zh-CN" altLang="en-US" sz="2400" b="1">
                <a:solidFill>
                  <a:srgbClr val="3333FF"/>
                </a:solidFill>
                <a:latin typeface="楷体" panose="02010609060101010101" pitchFamily="49" charset="-122"/>
                <a:ea typeface="楷体" panose="02010609060101010101" pitchFamily="49" charset="-122"/>
              </a:rPr>
              <a:t>个单位食物；当然，如果都不去揿按钮，原地等待，则无食物进槽，</a:t>
            </a:r>
            <a:r>
              <a:rPr lang="en-US" altLang="zh-CN" sz="2400" b="1">
                <a:solidFill>
                  <a:srgbClr val="3333FF"/>
                </a:solidFill>
                <a:latin typeface="楷体" panose="02010609060101010101" pitchFamily="49" charset="-122"/>
                <a:ea typeface="楷体" panose="02010609060101010101" pitchFamily="49" charset="-122"/>
              </a:rPr>
              <a:t>;</a:t>
            </a:r>
            <a:r>
              <a:rPr lang="zh-CN" altLang="en-US" sz="2400" b="1">
                <a:solidFill>
                  <a:srgbClr val="3333FF"/>
                </a:solidFill>
                <a:latin typeface="楷体" panose="02010609060101010101" pitchFamily="49" charset="-122"/>
                <a:ea typeface="楷体" panose="02010609060101010101" pitchFamily="49" charset="-122"/>
              </a:rPr>
              <a:t>如果大猪按，小猪等待，小猪吃</a:t>
            </a:r>
            <a:r>
              <a:rPr lang="en-US" altLang="zh-CN" sz="2400" b="1">
                <a:solidFill>
                  <a:srgbClr val="3333FF"/>
                </a:solidFill>
                <a:latin typeface="楷体" panose="02010609060101010101" pitchFamily="49" charset="-122"/>
                <a:ea typeface="楷体" panose="02010609060101010101" pitchFamily="49" charset="-122"/>
              </a:rPr>
              <a:t>4</a:t>
            </a:r>
            <a:r>
              <a:rPr lang="zh-CN" altLang="en-US" sz="2400" b="1">
                <a:solidFill>
                  <a:srgbClr val="3333FF"/>
                </a:solidFill>
                <a:latin typeface="楷体" panose="02010609060101010101" pitchFamily="49" charset="-122"/>
                <a:ea typeface="楷体" panose="02010609060101010101" pitchFamily="49" charset="-122"/>
              </a:rPr>
              <a:t>单位，大猪获</a:t>
            </a:r>
            <a:r>
              <a:rPr lang="en-US" altLang="zh-CN" sz="2400" b="1">
                <a:solidFill>
                  <a:srgbClr val="3333FF"/>
                </a:solidFill>
                <a:latin typeface="楷体" panose="02010609060101010101" pitchFamily="49" charset="-122"/>
                <a:ea typeface="楷体" panose="02010609060101010101" pitchFamily="49" charset="-122"/>
              </a:rPr>
              <a:t>6</a:t>
            </a:r>
            <a:r>
              <a:rPr lang="zh-CN" altLang="en-US" sz="2400" b="1">
                <a:solidFill>
                  <a:srgbClr val="3333FF"/>
                </a:solidFill>
                <a:latin typeface="楷体" panose="02010609060101010101" pitchFamily="49" charset="-122"/>
                <a:ea typeface="楷体" panose="02010609060101010101" pitchFamily="49" charset="-122"/>
              </a:rPr>
              <a:t>单位，但只吃到</a:t>
            </a:r>
            <a:r>
              <a:rPr lang="en-US" altLang="zh-CN" sz="2400" b="1">
                <a:solidFill>
                  <a:srgbClr val="3333FF"/>
                </a:solidFill>
                <a:latin typeface="楷体" panose="02010609060101010101" pitchFamily="49" charset="-122"/>
                <a:ea typeface="楷体" panose="02010609060101010101" pitchFamily="49" charset="-122"/>
              </a:rPr>
              <a:t>4</a:t>
            </a:r>
            <a:r>
              <a:rPr lang="zh-CN" altLang="en-US" sz="2400" b="1">
                <a:solidFill>
                  <a:srgbClr val="3333FF"/>
                </a:solidFill>
                <a:latin typeface="楷体" panose="02010609060101010101" pitchFamily="49" charset="-122"/>
                <a:ea typeface="楷体" panose="02010609060101010101" pitchFamily="49" charset="-122"/>
              </a:rPr>
              <a:t>单位食物</a:t>
            </a:r>
            <a:endParaRPr lang="zh-CN" altLang="en-US" sz="2400">
              <a:solidFill>
                <a:srgbClr val="3333FF"/>
              </a:solidFill>
              <a:latin typeface="楷体" panose="02010609060101010101" pitchFamily="49" charset="-122"/>
              <a:ea typeface="楷体" panose="02010609060101010101" pitchFamily="49" charset="-122"/>
            </a:endParaRPr>
          </a:p>
        </p:txBody>
      </p:sp>
      <p:sp>
        <p:nvSpPr>
          <p:cNvPr id="69636" name="灯片编号占位符 5">
            <a:extLst>
              <a:ext uri="{FF2B5EF4-FFF2-40B4-BE49-F238E27FC236}">
                <a16:creationId xmlns:a16="http://schemas.microsoft.com/office/drawing/2014/main" id="{DE080638-D94A-4204-A6F0-A61DEB91E4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E03F50-77B2-4D6A-82B3-C285B4E43FEC}" type="slidenum">
              <a:rPr lang="en-US" altLang="zh-CN" sz="1400" smtClean="0"/>
              <a:pPr>
                <a:spcBef>
                  <a:spcPct val="0"/>
                </a:spcBef>
                <a:buClrTx/>
                <a:buSzTx/>
                <a:buFontTx/>
                <a:buNone/>
              </a:pPr>
              <a:t>32</a:t>
            </a:fld>
            <a:endParaRPr lang="en-US" altLang="zh-CN" sz="1400"/>
          </a:p>
        </p:txBody>
      </p:sp>
    </p:spTree>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C9663DBB-AD41-4DEC-AD2A-AE262D5D8820}"/>
              </a:ext>
            </a:extLst>
          </p:cNvPr>
          <p:cNvSpPr>
            <a:spLocks noGrp="1" noRot="1" noChangeArrowheads="1"/>
          </p:cNvSpPr>
          <p:nvPr>
            <p:ph type="body" sz="half" idx="1"/>
          </p:nvPr>
        </p:nvSpPr>
        <p:spPr>
          <a:xfrm>
            <a:off x="301625" y="549275"/>
            <a:ext cx="8591550" cy="2374900"/>
          </a:xfrm>
        </p:spPr>
        <p:txBody>
          <a:bodyPr/>
          <a:lstStyle/>
          <a:p>
            <a:pPr eaLnBrk="1" hangingPunct="1">
              <a:buFont typeface="Wingdings" panose="05000000000000000000" pitchFamily="2" charset="2"/>
              <a:buNone/>
            </a:pPr>
            <a:r>
              <a:rPr lang="zh-CN" altLang="en-US" b="1">
                <a:solidFill>
                  <a:srgbClr val="3333FF"/>
                </a:solidFill>
                <a:latin typeface="楷体" panose="02010609060101010101" pitchFamily="49" charset="-122"/>
                <a:ea typeface="楷体" panose="02010609060101010101" pitchFamily="49" charset="-122"/>
              </a:rPr>
              <a:t>智猪博弈</a:t>
            </a:r>
            <a:endParaRPr lang="zh-CN" altLang="en-US" sz="2400" b="1">
              <a:solidFill>
                <a:srgbClr val="3333FF"/>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400" b="1">
                <a:solidFill>
                  <a:srgbClr val="3333FF"/>
                </a:solidFill>
                <a:latin typeface="楷体" panose="02010609060101010101" pitchFamily="49" charset="-122"/>
                <a:ea typeface="楷体" panose="02010609060101010101" pitchFamily="49" charset="-122"/>
              </a:rPr>
              <a:t>在这个案例中，不论大猪选择“揿”还是“等”，小猪的最优选择都是“等待”，在预期小猪“等待”的前提下，大猪的最优策略便是“揿”。</a:t>
            </a:r>
            <a:r>
              <a:rPr lang="zh-CN" altLang="en-US" sz="2800" b="1">
                <a:solidFill>
                  <a:srgbClr val="3333FF"/>
                </a:solidFill>
                <a:latin typeface="楷体" panose="02010609060101010101" pitchFamily="49" charset="-122"/>
                <a:ea typeface="楷体" panose="02010609060101010101" pitchFamily="49" charset="-122"/>
              </a:rPr>
              <a:t>                                    </a:t>
            </a:r>
            <a:endParaRPr lang="zh-CN" altLang="en-US" sz="2800">
              <a:solidFill>
                <a:srgbClr val="3333FF"/>
              </a:solidFill>
              <a:latin typeface="楷体" panose="02010609060101010101" pitchFamily="49" charset="-122"/>
              <a:ea typeface="楷体" panose="02010609060101010101" pitchFamily="49" charset="-122"/>
            </a:endParaRPr>
          </a:p>
        </p:txBody>
      </p:sp>
      <p:graphicFrame>
        <p:nvGraphicFramePr>
          <p:cNvPr id="2147332" name="Group 4">
            <a:extLst>
              <a:ext uri="{FF2B5EF4-FFF2-40B4-BE49-F238E27FC236}">
                <a16:creationId xmlns:a16="http://schemas.microsoft.com/office/drawing/2014/main" id="{6CCC4A7B-0FCC-4097-967B-3290FC03A3DA}"/>
              </a:ext>
            </a:extLst>
          </p:cNvPr>
          <p:cNvGraphicFramePr>
            <a:graphicFrameLocks noGrp="1"/>
          </p:cNvGraphicFramePr>
          <p:nvPr>
            <p:ph sz="half" idx="2"/>
          </p:nvPr>
        </p:nvGraphicFramePr>
        <p:xfrm>
          <a:off x="468313" y="2492375"/>
          <a:ext cx="8374062" cy="3606800"/>
        </p:xfrm>
        <a:graphic>
          <a:graphicData uri="http://schemas.openxmlformats.org/drawingml/2006/table">
            <a:tbl>
              <a:tblPr/>
              <a:tblGrid>
                <a:gridCol w="1560512">
                  <a:extLst>
                    <a:ext uri="{9D8B030D-6E8A-4147-A177-3AD203B41FA5}">
                      <a16:colId xmlns:a16="http://schemas.microsoft.com/office/drawing/2014/main" val="20000"/>
                    </a:ext>
                  </a:extLst>
                </a:gridCol>
                <a:gridCol w="1873250">
                  <a:extLst>
                    <a:ext uri="{9D8B030D-6E8A-4147-A177-3AD203B41FA5}">
                      <a16:colId xmlns:a16="http://schemas.microsoft.com/office/drawing/2014/main" val="20001"/>
                    </a:ext>
                  </a:extLst>
                </a:gridCol>
                <a:gridCol w="1895475">
                  <a:extLst>
                    <a:ext uri="{9D8B030D-6E8A-4147-A177-3AD203B41FA5}">
                      <a16:colId xmlns:a16="http://schemas.microsoft.com/office/drawing/2014/main" val="20002"/>
                    </a:ext>
                  </a:extLst>
                </a:gridCol>
                <a:gridCol w="3044825">
                  <a:extLst>
                    <a:ext uri="{9D8B030D-6E8A-4147-A177-3AD203B41FA5}">
                      <a16:colId xmlns:a16="http://schemas.microsoft.com/office/drawing/2014/main" val="20003"/>
                    </a:ext>
                  </a:extLst>
                </a:gridCol>
              </a:tblGrid>
              <a:tr h="901700">
                <a:tc rowSpan="2"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a:ln>
                            <a:noFill/>
                          </a:ln>
                          <a:solidFill>
                            <a:schemeClr val="accent2">
                              <a:lumMod val="75000"/>
                            </a:schemeClr>
                          </a:solidFill>
                          <a:effectLst/>
                          <a:latin typeface="楷体" pitchFamily="49" charset="-122"/>
                          <a:ea typeface="楷体" pitchFamily="49" charset="-122"/>
                        </a:rPr>
                        <a:t>供</a:t>
                      </a:r>
                      <a:r>
                        <a:rPr kumimoji="0" lang="en-US" altLang="zh-CN" sz="2400" b="1" i="0" u="none" strike="noStrike" cap="none" normalizeH="0" baseline="0" dirty="0">
                          <a:ln>
                            <a:noFill/>
                          </a:ln>
                          <a:solidFill>
                            <a:schemeClr val="accent2">
                              <a:lumMod val="75000"/>
                            </a:schemeClr>
                          </a:solidFill>
                          <a:effectLst/>
                          <a:latin typeface="楷体" pitchFamily="49" charset="-122"/>
                          <a:ea typeface="楷体" pitchFamily="49" charset="-122"/>
                        </a:rPr>
                        <a:t>10</a:t>
                      </a:r>
                      <a:r>
                        <a:rPr kumimoji="0" lang="zh-CN" altLang="en-US" sz="2400" b="1" i="0" u="none" strike="noStrike" cap="none" normalizeH="0" baseline="0" dirty="0">
                          <a:ln>
                            <a:noFill/>
                          </a:ln>
                          <a:solidFill>
                            <a:schemeClr val="accent2">
                              <a:lumMod val="75000"/>
                            </a:schemeClr>
                          </a:solidFill>
                          <a:effectLst/>
                          <a:latin typeface="楷体" pitchFamily="49" charset="-122"/>
                          <a:ea typeface="楷体" pitchFamily="49" charset="-122"/>
                        </a:rPr>
                        <a:t>单位食物，按开</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400" b="1" i="0" u="none" strike="noStrike" cap="none" normalizeH="0" baseline="0" dirty="0">
                          <a:ln>
                            <a:noFill/>
                          </a:ln>
                          <a:solidFill>
                            <a:schemeClr val="accent2">
                              <a:lumMod val="75000"/>
                            </a:schemeClr>
                          </a:solidFill>
                          <a:effectLst/>
                          <a:latin typeface="楷体" pitchFamily="49" charset="-122"/>
                          <a:ea typeface="楷体" pitchFamily="49" charset="-122"/>
                        </a:rPr>
                        <a:t>关付</a:t>
                      </a:r>
                      <a:r>
                        <a:rPr kumimoji="0" lang="en-US" altLang="zh-CN" sz="2400" b="1" i="0" u="none" strike="noStrike" cap="none" normalizeH="0" baseline="0" dirty="0">
                          <a:ln>
                            <a:noFill/>
                          </a:ln>
                          <a:solidFill>
                            <a:schemeClr val="accent2">
                              <a:lumMod val="75000"/>
                            </a:schemeClr>
                          </a:solidFill>
                          <a:effectLst/>
                          <a:latin typeface="楷体" pitchFamily="49" charset="-122"/>
                          <a:ea typeface="楷体" pitchFamily="49" charset="-122"/>
                        </a:rPr>
                        <a:t>2</a:t>
                      </a:r>
                      <a:r>
                        <a:rPr kumimoji="0" lang="zh-CN" altLang="en-US" sz="2400" b="1" i="0" u="none" strike="noStrike" cap="none" normalizeH="0" baseline="0" dirty="0">
                          <a:ln>
                            <a:noFill/>
                          </a:ln>
                          <a:solidFill>
                            <a:schemeClr val="accent2">
                              <a:lumMod val="75000"/>
                            </a:schemeClr>
                          </a:solidFill>
                          <a:effectLst/>
                          <a:latin typeface="楷体" pitchFamily="49" charset="-122"/>
                          <a:ea typeface="楷体" pitchFamily="49" charset="-122"/>
                        </a:rPr>
                        <a:t>单位食物成本</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200" b="1" i="0" u="none" strike="noStrike" cap="none" normalizeH="0" baseline="0">
                          <a:ln>
                            <a:noFill/>
                          </a:ln>
                          <a:solidFill>
                            <a:schemeClr val="accent2">
                              <a:lumMod val="75000"/>
                            </a:schemeClr>
                          </a:solidFill>
                          <a:effectLst/>
                          <a:latin typeface="楷体" pitchFamily="49" charset="-122"/>
                          <a:ea typeface="楷体" pitchFamily="49" charset="-122"/>
                        </a:rPr>
                        <a:t>小猪</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901700">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200" b="1" i="0" u="none" strike="noStrike" cap="none" normalizeH="0" baseline="0">
                          <a:ln>
                            <a:noFill/>
                          </a:ln>
                          <a:solidFill>
                            <a:schemeClr val="accent2">
                              <a:lumMod val="75000"/>
                            </a:schemeClr>
                          </a:solidFill>
                          <a:effectLst/>
                          <a:latin typeface="楷体" pitchFamily="49" charset="-122"/>
                          <a:ea typeface="楷体" pitchFamily="49" charset="-122"/>
                        </a:rPr>
                        <a:t>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200" b="1" i="0" u="none" strike="noStrike" cap="none" normalizeH="0" baseline="0">
                          <a:ln>
                            <a:noFill/>
                          </a:ln>
                          <a:solidFill>
                            <a:schemeClr val="accent2">
                              <a:lumMod val="75000"/>
                            </a:schemeClr>
                          </a:solidFill>
                          <a:effectLst/>
                          <a:latin typeface="楷体" pitchFamily="49" charset="-122"/>
                          <a:ea typeface="楷体" pitchFamily="49" charset="-122"/>
                        </a:rPr>
                        <a:t>等待</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170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200" b="1" i="0" u="none" strike="noStrike" cap="none" normalizeH="0" baseline="0">
                          <a:ln>
                            <a:noFill/>
                          </a:ln>
                          <a:solidFill>
                            <a:schemeClr val="accent2">
                              <a:lumMod val="75000"/>
                            </a:schemeClr>
                          </a:solidFill>
                          <a:effectLst/>
                          <a:latin typeface="楷体" pitchFamily="49" charset="-122"/>
                          <a:ea typeface="楷体" pitchFamily="49" charset="-122"/>
                        </a:rPr>
                        <a:t>大猪</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200" b="1" i="0" u="none" strike="noStrike" cap="none" normalizeH="0" baseline="0">
                          <a:ln>
                            <a:noFill/>
                          </a:ln>
                          <a:solidFill>
                            <a:schemeClr val="accent2">
                              <a:lumMod val="75000"/>
                            </a:schemeClr>
                          </a:solidFill>
                          <a:effectLst/>
                          <a:latin typeface="楷体" pitchFamily="49" charset="-122"/>
                          <a:ea typeface="楷体" pitchFamily="49" charset="-122"/>
                        </a:rPr>
                        <a:t>按</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3200" b="1" i="0" u="none" strike="noStrike" cap="none" normalizeH="0" baseline="0">
                          <a:ln>
                            <a:noFill/>
                          </a:ln>
                          <a:solidFill>
                            <a:schemeClr val="accent2">
                              <a:lumMod val="75000"/>
                            </a:schemeClr>
                          </a:solidFill>
                          <a:effectLst/>
                          <a:latin typeface="楷体" pitchFamily="49" charset="-122"/>
                          <a:ea typeface="楷体" pitchFamily="49" charset="-122"/>
                        </a:rPr>
                        <a:t>5 </a:t>
                      </a:r>
                      <a:r>
                        <a:rPr kumimoji="0" lang="zh-CN" altLang="en-US" sz="32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en-US" altLang="zh-CN" sz="3200" b="1" i="0" u="none" strike="noStrike" cap="none" normalizeH="0" baseline="0">
                          <a:ln>
                            <a:noFill/>
                          </a:ln>
                          <a:solidFill>
                            <a:schemeClr val="accent2">
                              <a:lumMod val="75000"/>
                            </a:schemeClr>
                          </a:solidFill>
                          <a:effectLst/>
                          <a:latin typeface="楷体" pitchFamily="49" charset="-122"/>
                          <a:ea typeface="楷体"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3200" b="1" i="0" u="none" strike="noStrike" cap="none" normalizeH="0" baseline="0" dirty="0">
                          <a:ln>
                            <a:noFill/>
                          </a:ln>
                          <a:solidFill>
                            <a:schemeClr val="accent2">
                              <a:lumMod val="75000"/>
                            </a:schemeClr>
                          </a:solidFill>
                          <a:effectLst/>
                          <a:latin typeface="楷体" pitchFamily="49" charset="-122"/>
                          <a:ea typeface="楷体" pitchFamily="49" charset="-122"/>
                        </a:rPr>
                        <a:t>4 </a:t>
                      </a:r>
                      <a:r>
                        <a:rPr kumimoji="0" lang="zh-CN" altLang="en-US" sz="3200" b="1" i="0" u="none" strike="noStrike" cap="none" normalizeH="0" baseline="0" dirty="0">
                          <a:ln>
                            <a:noFill/>
                          </a:ln>
                          <a:solidFill>
                            <a:schemeClr val="accent2">
                              <a:lumMod val="75000"/>
                            </a:schemeClr>
                          </a:solidFill>
                          <a:effectLst/>
                          <a:latin typeface="楷体" pitchFamily="49" charset="-122"/>
                          <a:ea typeface="楷体" pitchFamily="49" charset="-122"/>
                        </a:rPr>
                        <a:t>，</a:t>
                      </a:r>
                      <a:r>
                        <a:rPr kumimoji="0" lang="en-US" altLang="zh-CN" sz="3200" b="1" i="0" u="none" strike="noStrike" cap="none" normalizeH="0" baseline="0" dirty="0">
                          <a:ln>
                            <a:noFill/>
                          </a:ln>
                          <a:solidFill>
                            <a:schemeClr val="accent2">
                              <a:lumMod val="75000"/>
                            </a:schemeClr>
                          </a:solidFill>
                          <a:effectLst/>
                          <a:latin typeface="楷体" pitchFamily="49" charset="-122"/>
                          <a:ea typeface="楷体" pitchFamily="49"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17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200" b="1" i="0" u="none" strike="noStrike" cap="none" normalizeH="0" baseline="0">
                          <a:ln>
                            <a:noFill/>
                          </a:ln>
                          <a:solidFill>
                            <a:schemeClr val="accent2">
                              <a:lumMod val="75000"/>
                            </a:schemeClr>
                          </a:solidFill>
                          <a:effectLst/>
                          <a:latin typeface="楷体" pitchFamily="49" charset="-122"/>
                          <a:ea typeface="楷体" pitchFamily="49" charset="-122"/>
                        </a:rPr>
                        <a:t>等待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3200" b="1" i="0" u="none" strike="noStrike" cap="none" normalizeH="0" baseline="0">
                          <a:ln>
                            <a:noFill/>
                          </a:ln>
                          <a:solidFill>
                            <a:schemeClr val="accent2">
                              <a:lumMod val="75000"/>
                            </a:schemeClr>
                          </a:solidFill>
                          <a:effectLst/>
                          <a:latin typeface="楷体" pitchFamily="49" charset="-122"/>
                          <a:ea typeface="楷体" pitchFamily="49" charset="-122"/>
                        </a:rPr>
                        <a:t>9</a:t>
                      </a:r>
                      <a:r>
                        <a:rPr kumimoji="0" lang="zh-CN" altLang="en-US" sz="3200" b="1" i="0" u="none" strike="noStrike" cap="none" normalizeH="0" baseline="0">
                          <a:ln>
                            <a:noFill/>
                          </a:ln>
                          <a:solidFill>
                            <a:schemeClr val="accent2">
                              <a:lumMod val="75000"/>
                            </a:schemeClr>
                          </a:solidFill>
                          <a:effectLst/>
                          <a:latin typeface="楷体" pitchFamily="49" charset="-122"/>
                          <a:ea typeface="楷体" pitchFamily="49" charset="-122"/>
                        </a:rPr>
                        <a:t>，－</a:t>
                      </a:r>
                      <a:r>
                        <a:rPr kumimoji="0" lang="en-US" altLang="zh-CN" sz="3200" b="1" i="0" u="none" strike="noStrike" cap="none" normalizeH="0" baseline="0">
                          <a:ln>
                            <a:noFill/>
                          </a:ln>
                          <a:solidFill>
                            <a:schemeClr val="accent2">
                              <a:lumMod val="75000"/>
                            </a:schemeClr>
                          </a:solidFill>
                          <a:effectLst/>
                          <a:latin typeface="楷体" pitchFamily="49" charset="-122"/>
                          <a:ea typeface="楷体"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3200" b="1" i="0" u="none" strike="noStrike" cap="none" normalizeH="0" baseline="0" dirty="0">
                          <a:ln>
                            <a:noFill/>
                          </a:ln>
                          <a:solidFill>
                            <a:schemeClr val="accent2">
                              <a:lumMod val="75000"/>
                            </a:schemeClr>
                          </a:solidFill>
                          <a:effectLst/>
                          <a:latin typeface="楷体" pitchFamily="49" charset="-122"/>
                          <a:ea typeface="楷体" pitchFamily="49" charset="-122"/>
                        </a:rPr>
                        <a:t>0</a:t>
                      </a:r>
                      <a:r>
                        <a:rPr kumimoji="0" lang="zh-CN" altLang="en-US" sz="3200" b="1" i="0" u="none" strike="noStrike" cap="none" normalizeH="0" baseline="0" dirty="0">
                          <a:ln>
                            <a:noFill/>
                          </a:ln>
                          <a:solidFill>
                            <a:schemeClr val="accent2">
                              <a:lumMod val="75000"/>
                            </a:schemeClr>
                          </a:solidFill>
                          <a:effectLst/>
                          <a:latin typeface="楷体" pitchFamily="49" charset="-122"/>
                          <a:ea typeface="楷体" pitchFamily="49" charset="-122"/>
                        </a:rPr>
                        <a:t>， </a:t>
                      </a:r>
                      <a:r>
                        <a:rPr kumimoji="0" lang="en-US" altLang="zh-CN" sz="3200" b="1" i="0" u="none" strike="noStrike" cap="none" normalizeH="0" baseline="0" dirty="0">
                          <a:ln>
                            <a:noFill/>
                          </a:ln>
                          <a:solidFill>
                            <a:schemeClr val="accent2">
                              <a:lumMod val="75000"/>
                            </a:schemeClr>
                          </a:solidFill>
                          <a:effectLst/>
                          <a:latin typeface="楷体" pitchFamily="49" charset="-122"/>
                          <a:ea typeface="楷体" pitchFamily="49"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7849" name="Oval 28">
            <a:extLst>
              <a:ext uri="{FF2B5EF4-FFF2-40B4-BE49-F238E27FC236}">
                <a16:creationId xmlns:a16="http://schemas.microsoft.com/office/drawing/2014/main" id="{12AB1D77-6BAA-4175-A946-8A6E73FCA13B}"/>
              </a:ext>
            </a:extLst>
          </p:cNvPr>
          <p:cNvSpPr>
            <a:spLocks noChangeArrowheads="1"/>
          </p:cNvSpPr>
          <p:nvPr/>
        </p:nvSpPr>
        <p:spPr bwMode="auto">
          <a:xfrm>
            <a:off x="6143625" y="4437063"/>
            <a:ext cx="2214563" cy="777875"/>
          </a:xfrm>
          <a:prstGeom prst="ellipse">
            <a:avLst/>
          </a:prstGeom>
          <a:noFill/>
          <a:ln w="571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70682" name="灯片编号占位符 4">
            <a:extLst>
              <a:ext uri="{FF2B5EF4-FFF2-40B4-BE49-F238E27FC236}">
                <a16:creationId xmlns:a16="http://schemas.microsoft.com/office/drawing/2014/main" id="{A50EFFB6-436C-4BD1-AEDD-31CA13023F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52C569-0D01-4163-9385-81FDDEFC42B4}" type="slidenum">
              <a:rPr lang="en-US" altLang="zh-CN" sz="1400" smtClean="0"/>
              <a:pPr>
                <a:spcBef>
                  <a:spcPct val="0"/>
                </a:spcBef>
                <a:buClrTx/>
                <a:buSzTx/>
                <a:buFontTx/>
                <a:buNone/>
              </a:pPr>
              <a:t>33</a:t>
            </a:fld>
            <a:endParaRPr lang="en-US" altLang="zh-CN" sz="1400"/>
          </a:p>
        </p:txBody>
      </p:sp>
      <p:cxnSp>
        <p:nvCxnSpPr>
          <p:cNvPr id="7" name="直接连接符 6">
            <a:extLst>
              <a:ext uri="{FF2B5EF4-FFF2-40B4-BE49-F238E27FC236}">
                <a16:creationId xmlns:a16="http://schemas.microsoft.com/office/drawing/2014/main" id="{AA36B822-545D-4C76-AD24-544F01CEFCBA}"/>
              </a:ext>
            </a:extLst>
          </p:cNvPr>
          <p:cNvCxnSpPr>
            <a:cxnSpLocks noChangeShapeType="1"/>
          </p:cNvCxnSpPr>
          <p:nvPr/>
        </p:nvCxnSpPr>
        <p:spPr bwMode="auto">
          <a:xfrm>
            <a:off x="4071938" y="5929313"/>
            <a:ext cx="428625" cy="1587"/>
          </a:xfrm>
          <a:prstGeom prst="line">
            <a:avLst/>
          </a:prstGeom>
          <a:noFill/>
          <a:ln w="57150" algn="ctr">
            <a:solidFill>
              <a:srgbClr val="3333FF"/>
            </a:solidFill>
            <a:round/>
            <a:headEnd/>
            <a:tailEnd/>
          </a:ln>
          <a:extLst>
            <a:ext uri="{909E8E84-426E-40DD-AFC4-6F175D3DCCD1}">
              <a14:hiddenFill xmlns:a14="http://schemas.microsoft.com/office/drawing/2010/main">
                <a:noFill/>
              </a14:hiddenFill>
            </a:ext>
          </a:extLst>
        </p:spPr>
      </p:cxnSp>
      <p:cxnSp>
        <p:nvCxnSpPr>
          <p:cNvPr id="9" name="直接连接符 8">
            <a:extLst>
              <a:ext uri="{FF2B5EF4-FFF2-40B4-BE49-F238E27FC236}">
                <a16:creationId xmlns:a16="http://schemas.microsoft.com/office/drawing/2014/main" id="{B7B0595F-72A4-4C0B-9EB8-F878589AB031}"/>
              </a:ext>
            </a:extLst>
          </p:cNvPr>
          <p:cNvCxnSpPr>
            <a:cxnSpLocks noChangeShapeType="1"/>
          </p:cNvCxnSpPr>
          <p:nvPr/>
        </p:nvCxnSpPr>
        <p:spPr bwMode="auto">
          <a:xfrm>
            <a:off x="6786563" y="5000625"/>
            <a:ext cx="428625" cy="1588"/>
          </a:xfrm>
          <a:prstGeom prst="line">
            <a:avLst/>
          </a:prstGeom>
          <a:noFill/>
          <a:ln w="57150" algn="ctr">
            <a:solidFill>
              <a:srgbClr val="3333FF"/>
            </a:solidFill>
            <a:round/>
            <a:headEnd/>
            <a:tailEn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BE54BD1E-17F3-4F07-892C-1D68258C95EE}"/>
              </a:ext>
            </a:extLst>
          </p:cNvPr>
          <p:cNvCxnSpPr>
            <a:cxnSpLocks noChangeShapeType="1"/>
          </p:cNvCxnSpPr>
          <p:nvPr/>
        </p:nvCxnSpPr>
        <p:spPr bwMode="auto">
          <a:xfrm>
            <a:off x="7500938" y="5000625"/>
            <a:ext cx="428625" cy="1588"/>
          </a:xfrm>
          <a:prstGeom prst="line">
            <a:avLst/>
          </a:prstGeom>
          <a:noFill/>
          <a:ln w="57150" algn="ctr">
            <a:solidFill>
              <a:srgbClr val="000000"/>
            </a:solidFill>
            <a:round/>
            <a:headEnd/>
            <a:tailEnd/>
          </a:ln>
          <a:extLst>
            <a:ext uri="{909E8E84-426E-40DD-AFC4-6F175D3DCCD1}">
              <a14:hiddenFill xmlns:a14="http://schemas.microsoft.com/office/drawing/2010/main">
                <a:noFill/>
              </a14:hiddenFill>
            </a:ext>
          </a:extLst>
        </p:spPr>
      </p:cxnSp>
      <p:cxnSp>
        <p:nvCxnSpPr>
          <p:cNvPr id="11" name="直接连接符 10">
            <a:extLst>
              <a:ext uri="{FF2B5EF4-FFF2-40B4-BE49-F238E27FC236}">
                <a16:creationId xmlns:a16="http://schemas.microsoft.com/office/drawing/2014/main" id="{00395906-2EAB-45BE-8219-F217F5316087}"/>
              </a:ext>
            </a:extLst>
          </p:cNvPr>
          <p:cNvCxnSpPr>
            <a:cxnSpLocks noChangeShapeType="1"/>
          </p:cNvCxnSpPr>
          <p:nvPr/>
        </p:nvCxnSpPr>
        <p:spPr bwMode="auto">
          <a:xfrm>
            <a:off x="7500938" y="5929313"/>
            <a:ext cx="428625" cy="1587"/>
          </a:xfrm>
          <a:prstGeom prst="line">
            <a:avLst/>
          </a:prstGeom>
          <a:noFill/>
          <a:ln w="57150" algn="ctr">
            <a:solidFill>
              <a:srgbClr val="000000"/>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45FD1C00-64D5-4A85-B65E-6440388E36B6}"/>
              </a:ext>
            </a:extLst>
          </p:cNvPr>
          <p:cNvSpPr>
            <a:spLocks noGrp="1" noRot="1" noChangeArrowheads="1"/>
          </p:cNvSpPr>
          <p:nvPr>
            <p:ph type="body" idx="1"/>
          </p:nvPr>
        </p:nvSpPr>
        <p:spPr>
          <a:xfrm>
            <a:off x="301625" y="692150"/>
            <a:ext cx="8540750" cy="5407025"/>
          </a:xfrm>
        </p:spPr>
        <p:txBody>
          <a:bodyPr/>
          <a:lstStyle/>
          <a:p>
            <a:pPr eaLnBrk="1" hangingPunct="1">
              <a:lnSpc>
                <a:spcPct val="90000"/>
              </a:lnSpc>
              <a:buFont typeface="Wingdings" panose="05000000000000000000" pitchFamily="2" charset="2"/>
              <a:buNone/>
            </a:pPr>
            <a:r>
              <a:rPr lang="zh-CN" altLang="en-US" sz="4000" b="1">
                <a:solidFill>
                  <a:srgbClr val="3333FF"/>
                </a:solidFill>
                <a:latin typeface="楷体" panose="02010609060101010101" pitchFamily="49" charset="-122"/>
                <a:ea typeface="楷体" panose="02010609060101010101" pitchFamily="49" charset="-122"/>
              </a:rPr>
              <a:t>智猪博弈</a:t>
            </a:r>
            <a:r>
              <a:rPr lang="zh-CN" altLang="en-US" sz="3600" b="1">
                <a:solidFill>
                  <a:srgbClr val="3333FF"/>
                </a:solidFill>
                <a:latin typeface="楷体" panose="02010609060101010101" pitchFamily="49" charset="-122"/>
                <a:ea typeface="楷体" panose="02010609060101010101" pitchFamily="49" charset="-122"/>
              </a:rPr>
              <a:t>    </a:t>
            </a:r>
          </a:p>
          <a:p>
            <a:pPr eaLnBrk="1" hangingPunct="1">
              <a:lnSpc>
                <a:spcPct val="90000"/>
              </a:lnSpc>
              <a:buFont typeface="Wingdings" panose="05000000000000000000" pitchFamily="2" charset="2"/>
              <a:buNone/>
            </a:pPr>
            <a:r>
              <a:rPr lang="zh-CN" altLang="en-US" sz="3600" b="1">
                <a:solidFill>
                  <a:srgbClr val="3333FF"/>
                </a:solidFill>
                <a:latin typeface="楷体" panose="02010609060101010101" pitchFamily="49" charset="-122"/>
                <a:ea typeface="楷体" panose="02010609060101010101" pitchFamily="49" charset="-122"/>
              </a:rPr>
              <a:t> 常被用来说明“搭便车”的情形。如大股东花费大量的时间与精力等监督股份公司的管理层，小股东搭便车，不去实施监督，却享受大股东的监督带来的利益。还有富人修路，穷人走修好的路等也是如此。在改革过程中，不同群体的积极性，主动性也是不一样的，从某种意义上说，改革中要注意创造出尽可能多的“大猪”，减少不劳而获的“小猪”。</a:t>
            </a:r>
            <a:endParaRPr lang="zh-CN" altLang="en-US" b="1">
              <a:solidFill>
                <a:srgbClr val="3333FF"/>
              </a:solidFill>
              <a:latin typeface="楷体" panose="02010609060101010101" pitchFamily="49" charset="-122"/>
              <a:ea typeface="楷体" panose="02010609060101010101" pitchFamily="49" charset="-122"/>
            </a:endParaRPr>
          </a:p>
        </p:txBody>
      </p:sp>
      <p:sp>
        <p:nvSpPr>
          <p:cNvPr id="71683" name="灯片编号占位符 2">
            <a:extLst>
              <a:ext uri="{FF2B5EF4-FFF2-40B4-BE49-F238E27FC236}">
                <a16:creationId xmlns:a16="http://schemas.microsoft.com/office/drawing/2014/main" id="{00F5E0A8-8327-447C-934B-696A535B88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44B9F34-ABA7-4678-8B4F-38CB9BC9D6B8}" type="slidenum">
              <a:rPr lang="en-US" altLang="zh-CN" sz="1400" smtClean="0"/>
              <a:pPr>
                <a:spcBef>
                  <a:spcPct val="0"/>
                </a:spcBef>
                <a:buClrTx/>
                <a:buSzTx/>
                <a:buFontTx/>
                <a:buNone/>
              </a:pPr>
              <a:t>34</a:t>
            </a:fld>
            <a:endParaRPr lang="en-US" altLang="zh-CN" sz="1400"/>
          </a:p>
        </p:txBody>
      </p:sp>
    </p:spTree>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48959965-E211-4E3B-8E67-745E6B77ED60}"/>
              </a:ext>
            </a:extLst>
          </p:cNvPr>
          <p:cNvSpPr>
            <a:spLocks noGrp="1" noChangeArrowheads="1"/>
          </p:cNvSpPr>
          <p:nvPr>
            <p:ph type="title"/>
          </p:nvPr>
        </p:nvSpPr>
        <p:spPr/>
        <p:txBody>
          <a:bodyPr/>
          <a:lstStyle/>
          <a:p>
            <a:r>
              <a:rPr lang="zh-CN" altLang="en-US"/>
              <a:t>练习</a:t>
            </a:r>
          </a:p>
        </p:txBody>
      </p:sp>
      <p:sp>
        <p:nvSpPr>
          <p:cNvPr id="96259" name="内容占位符 2">
            <a:extLst>
              <a:ext uri="{FF2B5EF4-FFF2-40B4-BE49-F238E27FC236}">
                <a16:creationId xmlns:a16="http://schemas.microsoft.com/office/drawing/2014/main" id="{C15BAD42-1C6D-49C4-8682-AF7B408C55A2}"/>
              </a:ext>
            </a:extLst>
          </p:cNvPr>
          <p:cNvSpPr>
            <a:spLocks noGrp="1" noChangeArrowheads="1"/>
          </p:cNvSpPr>
          <p:nvPr>
            <p:ph idx="1"/>
          </p:nvPr>
        </p:nvSpPr>
        <p:spPr/>
        <p:txBody>
          <a:bodyPr/>
          <a:lstStyle/>
          <a:p>
            <a:r>
              <a:rPr lang="zh-CN" altLang="en-US" dirty="0"/>
              <a:t>一、名词解释</a:t>
            </a:r>
            <a:endParaRPr lang="en-US" altLang="zh-CN" dirty="0"/>
          </a:p>
          <a:p>
            <a:pPr lvl="1"/>
            <a:r>
              <a:rPr lang="zh-CN" altLang="en-US" dirty="0"/>
              <a:t>纳什均衡  囚徒困境  智猪博弈</a:t>
            </a:r>
          </a:p>
        </p:txBody>
      </p:sp>
      <p:sp>
        <p:nvSpPr>
          <p:cNvPr id="96260" name="灯片编号占位符 3">
            <a:extLst>
              <a:ext uri="{FF2B5EF4-FFF2-40B4-BE49-F238E27FC236}">
                <a16:creationId xmlns:a16="http://schemas.microsoft.com/office/drawing/2014/main" id="{0CDD988F-7B90-4FD3-ABF2-BB8ED7304F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3D6686-53C9-4472-B981-AECEA5F5B5B4}" type="slidenum">
              <a:rPr lang="en-US" altLang="zh-CN" sz="1400" smtClean="0"/>
              <a:pPr>
                <a:spcBef>
                  <a:spcPct val="0"/>
                </a:spcBef>
                <a:buClrTx/>
                <a:buSzTx/>
                <a:buFontTx/>
                <a:buNone/>
              </a:pPr>
              <a:t>35</a:t>
            </a:fld>
            <a:endParaRPr lang="en-US" altLang="zh-CN" sz="1400"/>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75A6333-4D11-496B-8F21-18847CFDBC26}"/>
              </a:ext>
            </a:extLst>
          </p:cNvPr>
          <p:cNvSpPr>
            <a:spLocks noGrp="1" noRot="1" noChangeArrowheads="1"/>
          </p:cNvSpPr>
          <p:nvPr>
            <p:ph type="title"/>
          </p:nvPr>
        </p:nvSpPr>
        <p:spPr>
          <a:xfrm>
            <a:off x="301625" y="609600"/>
            <a:ext cx="8540750" cy="703263"/>
          </a:xfrm>
        </p:spPr>
        <p:txBody>
          <a:bodyPr/>
          <a:lstStyle/>
          <a:p>
            <a:pPr eaLnBrk="1" hangingPunct="1">
              <a:defRPr/>
            </a:pPr>
            <a:r>
              <a:rPr lang="zh-CN" altLang="en-US" sz="4000" b="1" dirty="0">
                <a:solidFill>
                  <a:schemeClr val="accent2">
                    <a:lumMod val="75000"/>
                  </a:schemeClr>
                </a:solidFill>
                <a:latin typeface="楷体" pitchFamily="49" charset="-122"/>
                <a:ea typeface="楷体" pitchFamily="49" charset="-122"/>
              </a:rPr>
              <a:t>二、垄断竞争厂商需求曲线</a:t>
            </a:r>
          </a:p>
        </p:txBody>
      </p:sp>
      <p:sp>
        <p:nvSpPr>
          <p:cNvPr id="8195" name="Rectangle 3">
            <a:extLst>
              <a:ext uri="{FF2B5EF4-FFF2-40B4-BE49-F238E27FC236}">
                <a16:creationId xmlns:a16="http://schemas.microsoft.com/office/drawing/2014/main" id="{5CC505AB-8E3D-486D-9A18-6767B9736DE6}"/>
              </a:ext>
            </a:extLst>
          </p:cNvPr>
          <p:cNvSpPr>
            <a:spLocks noGrp="1" noRot="1" noChangeArrowheads="1"/>
          </p:cNvSpPr>
          <p:nvPr>
            <p:ph type="body" idx="1"/>
          </p:nvPr>
        </p:nvSpPr>
        <p:spPr>
          <a:xfrm>
            <a:off x="457200" y="2276475"/>
            <a:ext cx="3754438" cy="4248150"/>
          </a:xfrm>
        </p:spPr>
        <p:txBody>
          <a:bodyPr/>
          <a:lstStyle/>
          <a:p>
            <a:pPr eaLnBrk="1" hangingPunct="1">
              <a:buFont typeface="Wingdings" panose="05000000000000000000" pitchFamily="2" charset="2"/>
              <a:buNone/>
              <a:defRPr/>
            </a:pPr>
            <a:r>
              <a:rPr lang="en-US" altLang="zh-CN" b="1" dirty="0">
                <a:solidFill>
                  <a:schemeClr val="accent2">
                    <a:lumMod val="75000"/>
                  </a:schemeClr>
                </a:solidFill>
                <a:latin typeface="楷体" pitchFamily="49" charset="-122"/>
                <a:ea typeface="楷体" pitchFamily="49" charset="-122"/>
              </a:rPr>
              <a:t>2.d</a:t>
            </a:r>
            <a:r>
              <a:rPr lang="zh-CN" altLang="en-US" b="1" dirty="0">
                <a:solidFill>
                  <a:schemeClr val="accent2">
                    <a:lumMod val="75000"/>
                  </a:schemeClr>
                </a:solidFill>
                <a:latin typeface="楷体" pitchFamily="49" charset="-122"/>
                <a:ea typeface="楷体" pitchFamily="49" charset="-122"/>
              </a:rPr>
              <a:t>需求曲线表示单个垄断竞争厂商单独改变价格所预期的产量。</a:t>
            </a:r>
            <a:r>
              <a:rPr lang="en-US" altLang="zh-CN" b="1" dirty="0">
                <a:solidFill>
                  <a:schemeClr val="accent2">
                    <a:lumMod val="75000"/>
                  </a:schemeClr>
                </a:solidFill>
                <a:latin typeface="楷体" pitchFamily="49" charset="-122"/>
                <a:ea typeface="楷体" pitchFamily="49" charset="-122"/>
              </a:rPr>
              <a:t>D</a:t>
            </a:r>
            <a:r>
              <a:rPr lang="zh-CN" altLang="en-US" b="1" dirty="0">
                <a:solidFill>
                  <a:schemeClr val="accent2">
                    <a:lumMod val="75000"/>
                  </a:schemeClr>
                </a:solidFill>
                <a:latin typeface="楷体" pitchFamily="49" charset="-122"/>
                <a:ea typeface="楷体" pitchFamily="49" charset="-122"/>
              </a:rPr>
              <a:t>需求曲线表示其面临的实际市场需求量。两者相交意味着供求相等。</a:t>
            </a:r>
          </a:p>
        </p:txBody>
      </p:sp>
      <p:sp>
        <p:nvSpPr>
          <p:cNvPr id="8198" name="Line 4">
            <a:extLst>
              <a:ext uri="{FF2B5EF4-FFF2-40B4-BE49-F238E27FC236}">
                <a16:creationId xmlns:a16="http://schemas.microsoft.com/office/drawing/2014/main" id="{D41FE231-47EC-4AE2-85A8-4F5E94740BC3}"/>
              </a:ext>
            </a:extLst>
          </p:cNvPr>
          <p:cNvSpPr>
            <a:spLocks noChangeShapeType="1"/>
          </p:cNvSpPr>
          <p:nvPr/>
        </p:nvSpPr>
        <p:spPr bwMode="auto">
          <a:xfrm>
            <a:off x="4789488" y="5964238"/>
            <a:ext cx="3668712" cy="0"/>
          </a:xfrm>
          <a:prstGeom prst="line">
            <a:avLst/>
          </a:prstGeom>
          <a:noFill/>
          <a:ln w="381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199" name="Line 5">
            <a:extLst>
              <a:ext uri="{FF2B5EF4-FFF2-40B4-BE49-F238E27FC236}">
                <a16:creationId xmlns:a16="http://schemas.microsoft.com/office/drawing/2014/main" id="{13768267-82A1-4957-99CE-60198CE88325}"/>
              </a:ext>
            </a:extLst>
          </p:cNvPr>
          <p:cNvSpPr>
            <a:spLocks noChangeShapeType="1"/>
          </p:cNvSpPr>
          <p:nvPr/>
        </p:nvSpPr>
        <p:spPr bwMode="auto">
          <a:xfrm flipV="1">
            <a:off x="4789488" y="2811463"/>
            <a:ext cx="0" cy="3152775"/>
          </a:xfrm>
          <a:prstGeom prst="line">
            <a:avLst/>
          </a:prstGeom>
          <a:noFill/>
          <a:ln w="38100">
            <a:solidFill>
              <a:schemeClr val="tx1"/>
            </a:solidFill>
            <a:round/>
            <a:headEnd/>
            <a:tailEnd type="triangle" w="med" len="me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00" name="Line 6">
            <a:extLst>
              <a:ext uri="{FF2B5EF4-FFF2-40B4-BE49-F238E27FC236}">
                <a16:creationId xmlns:a16="http://schemas.microsoft.com/office/drawing/2014/main" id="{B409BF2B-9E71-4D1E-A6AE-BD4885B0B5A1}"/>
              </a:ext>
            </a:extLst>
          </p:cNvPr>
          <p:cNvSpPr>
            <a:spLocks noChangeShapeType="1"/>
          </p:cNvSpPr>
          <p:nvPr/>
        </p:nvSpPr>
        <p:spPr bwMode="auto">
          <a:xfrm>
            <a:off x="4995863" y="3811588"/>
            <a:ext cx="2635250" cy="1536700"/>
          </a:xfrm>
          <a:prstGeom prst="line">
            <a:avLst/>
          </a:prstGeom>
          <a:noFill/>
          <a:ln w="38100">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01" name="Rectangle 7">
            <a:extLst>
              <a:ext uri="{FF2B5EF4-FFF2-40B4-BE49-F238E27FC236}">
                <a16:creationId xmlns:a16="http://schemas.microsoft.com/office/drawing/2014/main" id="{BAB13DFA-FB79-49DB-AB4D-04C9DFDE30D6}"/>
              </a:ext>
            </a:extLst>
          </p:cNvPr>
          <p:cNvSpPr>
            <a:spLocks noChangeArrowheads="1"/>
          </p:cNvSpPr>
          <p:nvPr/>
        </p:nvSpPr>
        <p:spPr bwMode="auto">
          <a:xfrm>
            <a:off x="4583113" y="2349500"/>
            <a:ext cx="30956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solidFill>
                  <a:srgbClr val="0039E5"/>
                </a:solidFill>
                <a:latin typeface="楷体" panose="02010609060101010101" pitchFamily="49" charset="-122"/>
                <a:ea typeface="楷体" panose="02010609060101010101" pitchFamily="49" charset="-122"/>
              </a:rPr>
              <a:t>P</a:t>
            </a:r>
          </a:p>
        </p:txBody>
      </p:sp>
      <p:sp>
        <p:nvSpPr>
          <p:cNvPr id="8202" name="Rectangle 8">
            <a:extLst>
              <a:ext uri="{FF2B5EF4-FFF2-40B4-BE49-F238E27FC236}">
                <a16:creationId xmlns:a16="http://schemas.microsoft.com/office/drawing/2014/main" id="{245A3999-8BCA-4E0A-A030-2E500D8825BD}"/>
              </a:ext>
            </a:extLst>
          </p:cNvPr>
          <p:cNvSpPr>
            <a:spLocks noChangeArrowheads="1"/>
          </p:cNvSpPr>
          <p:nvPr/>
        </p:nvSpPr>
        <p:spPr bwMode="auto">
          <a:xfrm>
            <a:off x="4427538" y="5656263"/>
            <a:ext cx="3095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solidFill>
                  <a:srgbClr val="0039E5"/>
                </a:solidFill>
                <a:latin typeface="楷体" panose="02010609060101010101" pitchFamily="49" charset="-122"/>
                <a:ea typeface="楷体" panose="02010609060101010101" pitchFamily="49" charset="-122"/>
              </a:rPr>
              <a:t>0</a:t>
            </a:r>
          </a:p>
        </p:txBody>
      </p:sp>
      <p:sp>
        <p:nvSpPr>
          <p:cNvPr id="8203" name="Rectangle 9">
            <a:extLst>
              <a:ext uri="{FF2B5EF4-FFF2-40B4-BE49-F238E27FC236}">
                <a16:creationId xmlns:a16="http://schemas.microsoft.com/office/drawing/2014/main" id="{B0C49877-9E8F-4C8A-8B56-79A402257DFC}"/>
              </a:ext>
            </a:extLst>
          </p:cNvPr>
          <p:cNvSpPr>
            <a:spLocks noChangeArrowheads="1"/>
          </p:cNvSpPr>
          <p:nvPr/>
        </p:nvSpPr>
        <p:spPr bwMode="auto">
          <a:xfrm>
            <a:off x="8510588" y="5734050"/>
            <a:ext cx="3095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solidFill>
                  <a:srgbClr val="0039E5"/>
                </a:solidFill>
                <a:latin typeface="楷体" panose="02010609060101010101" pitchFamily="49" charset="-122"/>
                <a:ea typeface="楷体" panose="02010609060101010101" pitchFamily="49" charset="-122"/>
              </a:rPr>
              <a:t>Q</a:t>
            </a:r>
          </a:p>
        </p:txBody>
      </p:sp>
      <p:sp>
        <p:nvSpPr>
          <p:cNvPr id="8204" name="Rectangle 10">
            <a:extLst>
              <a:ext uri="{FF2B5EF4-FFF2-40B4-BE49-F238E27FC236}">
                <a16:creationId xmlns:a16="http://schemas.microsoft.com/office/drawing/2014/main" id="{B98DBD42-244B-4C1A-B9A2-88B66ECE24BA}"/>
              </a:ext>
            </a:extLst>
          </p:cNvPr>
          <p:cNvSpPr>
            <a:spLocks noChangeArrowheads="1"/>
          </p:cNvSpPr>
          <p:nvPr/>
        </p:nvSpPr>
        <p:spPr bwMode="auto">
          <a:xfrm>
            <a:off x="7667625" y="5199063"/>
            <a:ext cx="309563" cy="460375"/>
          </a:xfrm>
          <a:prstGeom prst="rect">
            <a:avLst/>
          </a:prstGeom>
          <a:noFill/>
          <a:ln w="9525" algn="ctr">
            <a:noFill/>
            <a:miter lim="800000"/>
            <a:headEnd/>
            <a:tailEnd/>
          </a:ln>
        </p:spPr>
        <p:txBody>
          <a:bodyPr wrap="none" anchor="ctr"/>
          <a:lstStyle/>
          <a:p>
            <a:pPr algn="ctr" eaLnBrk="1" hangingPunct="1">
              <a:defRPr/>
            </a:pPr>
            <a:r>
              <a:rPr lang="en-US" altLang="zh-CN" sz="2800" b="0">
                <a:solidFill>
                  <a:schemeClr val="accent2">
                    <a:lumMod val="75000"/>
                  </a:schemeClr>
                </a:solidFill>
                <a:latin typeface="楷体" pitchFamily="49" charset="-122"/>
                <a:ea typeface="楷体" pitchFamily="49" charset="-122"/>
              </a:rPr>
              <a:t>d</a:t>
            </a:r>
            <a:r>
              <a:rPr lang="en-US" altLang="zh-CN" sz="2800" b="0" baseline="-25000">
                <a:solidFill>
                  <a:schemeClr val="accent2">
                    <a:lumMod val="75000"/>
                  </a:schemeClr>
                </a:solidFill>
                <a:latin typeface="楷体" pitchFamily="49" charset="-122"/>
                <a:ea typeface="楷体" pitchFamily="49" charset="-122"/>
              </a:rPr>
              <a:t>1</a:t>
            </a:r>
          </a:p>
        </p:txBody>
      </p:sp>
      <p:sp>
        <p:nvSpPr>
          <p:cNvPr id="8205" name="Line 11">
            <a:extLst>
              <a:ext uri="{FF2B5EF4-FFF2-40B4-BE49-F238E27FC236}">
                <a16:creationId xmlns:a16="http://schemas.microsoft.com/office/drawing/2014/main" id="{3EA93A16-C258-4FF7-8378-E8A2634FC27F}"/>
              </a:ext>
            </a:extLst>
          </p:cNvPr>
          <p:cNvSpPr>
            <a:spLocks noChangeShapeType="1"/>
          </p:cNvSpPr>
          <p:nvPr/>
        </p:nvSpPr>
        <p:spPr bwMode="auto">
          <a:xfrm>
            <a:off x="5099050" y="3119438"/>
            <a:ext cx="1654175" cy="2690812"/>
          </a:xfrm>
          <a:prstGeom prst="line">
            <a:avLst/>
          </a:prstGeom>
          <a:noFill/>
          <a:ln w="38100">
            <a:solidFill>
              <a:srgbClr val="FF3300"/>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06" name="Line 12">
            <a:extLst>
              <a:ext uri="{FF2B5EF4-FFF2-40B4-BE49-F238E27FC236}">
                <a16:creationId xmlns:a16="http://schemas.microsoft.com/office/drawing/2014/main" id="{FBEA64F8-2741-4C98-9072-886A0A404A06}"/>
              </a:ext>
            </a:extLst>
          </p:cNvPr>
          <p:cNvSpPr>
            <a:spLocks noChangeShapeType="1"/>
          </p:cNvSpPr>
          <p:nvPr/>
        </p:nvSpPr>
        <p:spPr bwMode="auto">
          <a:xfrm>
            <a:off x="4945063" y="4195763"/>
            <a:ext cx="2324100" cy="1384300"/>
          </a:xfrm>
          <a:prstGeom prst="line">
            <a:avLst/>
          </a:prstGeom>
          <a:noFill/>
          <a:ln w="38100">
            <a:solidFill>
              <a:schemeClr val="tx1"/>
            </a:solidFill>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08" name="Rectangle 14">
            <a:extLst>
              <a:ext uri="{FF2B5EF4-FFF2-40B4-BE49-F238E27FC236}">
                <a16:creationId xmlns:a16="http://schemas.microsoft.com/office/drawing/2014/main" id="{C2BC2EFA-D1DC-4DFB-9B0F-CBDBC9CE1455}"/>
              </a:ext>
            </a:extLst>
          </p:cNvPr>
          <p:cNvSpPr>
            <a:spLocks noChangeArrowheads="1"/>
          </p:cNvSpPr>
          <p:nvPr/>
        </p:nvSpPr>
        <p:spPr bwMode="auto">
          <a:xfrm>
            <a:off x="5003800" y="2782888"/>
            <a:ext cx="311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solidFill>
                  <a:srgbClr val="FF0000"/>
                </a:solidFill>
                <a:latin typeface="楷体" panose="02010609060101010101" pitchFamily="49" charset="-122"/>
                <a:ea typeface="楷体" panose="02010609060101010101" pitchFamily="49" charset="-122"/>
              </a:rPr>
              <a:t>D</a:t>
            </a:r>
            <a:endParaRPr lang="en-US" altLang="zh-CN" sz="2800" b="0" baseline="-25000">
              <a:solidFill>
                <a:srgbClr val="FF0000"/>
              </a:solidFill>
              <a:latin typeface="楷体" panose="02010609060101010101" pitchFamily="49" charset="-122"/>
              <a:ea typeface="楷体" panose="02010609060101010101" pitchFamily="49" charset="-122"/>
            </a:endParaRPr>
          </a:p>
        </p:txBody>
      </p:sp>
      <p:sp>
        <p:nvSpPr>
          <p:cNvPr id="8209" name="Line 15">
            <a:extLst>
              <a:ext uri="{FF2B5EF4-FFF2-40B4-BE49-F238E27FC236}">
                <a16:creationId xmlns:a16="http://schemas.microsoft.com/office/drawing/2014/main" id="{B6FF784D-2CF3-4CC6-B5E2-EF60E10EFB0F}"/>
              </a:ext>
            </a:extLst>
          </p:cNvPr>
          <p:cNvSpPr>
            <a:spLocks noChangeShapeType="1"/>
          </p:cNvSpPr>
          <p:nvPr/>
        </p:nvSpPr>
        <p:spPr bwMode="auto">
          <a:xfrm>
            <a:off x="6211888" y="4976813"/>
            <a:ext cx="0" cy="1001712"/>
          </a:xfrm>
          <a:prstGeom prst="line">
            <a:avLst/>
          </a:prstGeom>
          <a:noFill/>
          <a:ln w="28575">
            <a:solidFill>
              <a:schemeClr val="tx1"/>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10" name="Line 16">
            <a:extLst>
              <a:ext uri="{FF2B5EF4-FFF2-40B4-BE49-F238E27FC236}">
                <a16:creationId xmlns:a16="http://schemas.microsoft.com/office/drawing/2014/main" id="{D7DC4865-3B00-4C17-8B65-D5392FBFD134}"/>
              </a:ext>
            </a:extLst>
          </p:cNvPr>
          <p:cNvSpPr>
            <a:spLocks noChangeShapeType="1"/>
          </p:cNvSpPr>
          <p:nvPr/>
        </p:nvSpPr>
        <p:spPr bwMode="auto">
          <a:xfrm flipH="1">
            <a:off x="4789488" y="4308475"/>
            <a:ext cx="1033462" cy="0"/>
          </a:xfrm>
          <a:prstGeom prst="line">
            <a:avLst/>
          </a:prstGeom>
          <a:noFill/>
          <a:ln w="28575">
            <a:solidFill>
              <a:schemeClr val="tx1"/>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11" name="Line 17">
            <a:extLst>
              <a:ext uri="{FF2B5EF4-FFF2-40B4-BE49-F238E27FC236}">
                <a16:creationId xmlns:a16="http://schemas.microsoft.com/office/drawing/2014/main" id="{44B77955-B63D-4D29-A1BA-C836DF954FEB}"/>
              </a:ext>
            </a:extLst>
          </p:cNvPr>
          <p:cNvSpPr>
            <a:spLocks noChangeShapeType="1"/>
          </p:cNvSpPr>
          <p:nvPr/>
        </p:nvSpPr>
        <p:spPr bwMode="auto">
          <a:xfrm>
            <a:off x="4789488" y="4964113"/>
            <a:ext cx="2170112" cy="0"/>
          </a:xfrm>
          <a:prstGeom prst="line">
            <a:avLst/>
          </a:prstGeom>
          <a:noFill/>
          <a:ln w="28575">
            <a:solidFill>
              <a:schemeClr val="tx1"/>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12" name="Line 18">
            <a:extLst>
              <a:ext uri="{FF2B5EF4-FFF2-40B4-BE49-F238E27FC236}">
                <a16:creationId xmlns:a16="http://schemas.microsoft.com/office/drawing/2014/main" id="{CE0F49C8-3B1B-44B6-AD2A-CF1F9ADBDBB7}"/>
              </a:ext>
            </a:extLst>
          </p:cNvPr>
          <p:cNvSpPr>
            <a:spLocks noChangeShapeType="1"/>
          </p:cNvSpPr>
          <p:nvPr/>
        </p:nvSpPr>
        <p:spPr bwMode="auto">
          <a:xfrm>
            <a:off x="5822950" y="4271963"/>
            <a:ext cx="0" cy="1692275"/>
          </a:xfrm>
          <a:prstGeom prst="line">
            <a:avLst/>
          </a:prstGeom>
          <a:noFill/>
          <a:ln w="28575">
            <a:solidFill>
              <a:schemeClr val="tx1"/>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13" name="Line 19">
            <a:extLst>
              <a:ext uri="{FF2B5EF4-FFF2-40B4-BE49-F238E27FC236}">
                <a16:creationId xmlns:a16="http://schemas.microsoft.com/office/drawing/2014/main" id="{8ED31A01-EE9B-4ED8-A358-4C2170D7B36B}"/>
              </a:ext>
            </a:extLst>
          </p:cNvPr>
          <p:cNvSpPr>
            <a:spLocks noChangeShapeType="1"/>
          </p:cNvSpPr>
          <p:nvPr/>
        </p:nvSpPr>
        <p:spPr bwMode="auto">
          <a:xfrm>
            <a:off x="6907213" y="4964113"/>
            <a:ext cx="0" cy="1000125"/>
          </a:xfrm>
          <a:prstGeom prst="line">
            <a:avLst/>
          </a:prstGeom>
          <a:noFill/>
          <a:ln w="28575">
            <a:solidFill>
              <a:schemeClr val="tx1"/>
            </a:solidFill>
            <a:prstDash val="dash"/>
            <a:round/>
            <a:headEnd/>
            <a:tailEnd/>
          </a:ln>
        </p:spPr>
        <p:txBody>
          <a:bodyPr/>
          <a:lstStyle/>
          <a:p>
            <a:pPr algn="ctr" eaLnBrk="1" hangingPunct="1">
              <a:defRPr/>
            </a:pPr>
            <a:endParaRPr lang="zh-CN" altLang="en-US">
              <a:solidFill>
                <a:schemeClr val="accent2">
                  <a:lumMod val="75000"/>
                </a:schemeClr>
              </a:solidFill>
              <a:latin typeface="楷体" pitchFamily="49" charset="-122"/>
              <a:ea typeface="楷体" pitchFamily="49" charset="-122"/>
            </a:endParaRPr>
          </a:p>
        </p:txBody>
      </p:sp>
      <p:sp>
        <p:nvSpPr>
          <p:cNvPr id="8214" name="Rectangle 20">
            <a:extLst>
              <a:ext uri="{FF2B5EF4-FFF2-40B4-BE49-F238E27FC236}">
                <a16:creationId xmlns:a16="http://schemas.microsoft.com/office/drawing/2014/main" id="{60A2CD0E-61C8-4198-8E9D-769780CCA5C6}"/>
              </a:ext>
            </a:extLst>
          </p:cNvPr>
          <p:cNvSpPr>
            <a:spLocks noChangeArrowheads="1"/>
          </p:cNvSpPr>
          <p:nvPr/>
        </p:nvSpPr>
        <p:spPr bwMode="auto">
          <a:xfrm>
            <a:off x="5743575" y="5880100"/>
            <a:ext cx="309563" cy="458788"/>
          </a:xfrm>
          <a:prstGeom prst="rect">
            <a:avLst/>
          </a:prstGeom>
          <a:noFill/>
          <a:ln w="9525" algn="ctr">
            <a:noFill/>
            <a:miter lim="800000"/>
            <a:headEnd/>
            <a:tailEnd/>
          </a:ln>
        </p:spPr>
        <p:txBody>
          <a:bodyPr wrap="none" anchor="ctr"/>
          <a:lstStyle/>
          <a:p>
            <a:pPr algn="ctr" eaLnBrk="1" hangingPunct="1">
              <a:defRPr/>
            </a:pPr>
            <a:r>
              <a:rPr lang="en-US" altLang="zh-CN" sz="2000" b="0">
                <a:solidFill>
                  <a:schemeClr val="accent2">
                    <a:lumMod val="75000"/>
                  </a:schemeClr>
                </a:solidFill>
                <a:latin typeface="楷体" pitchFamily="49" charset="-122"/>
                <a:ea typeface="楷体" pitchFamily="49" charset="-122"/>
              </a:rPr>
              <a:t>Q</a:t>
            </a:r>
            <a:r>
              <a:rPr lang="en-US" altLang="zh-CN" sz="2000" baseline="-25000">
                <a:solidFill>
                  <a:schemeClr val="accent2">
                    <a:lumMod val="75000"/>
                  </a:schemeClr>
                </a:solidFill>
                <a:latin typeface="楷体" pitchFamily="49" charset="-122"/>
                <a:ea typeface="楷体" pitchFamily="49" charset="-122"/>
              </a:rPr>
              <a:t>1</a:t>
            </a:r>
          </a:p>
        </p:txBody>
      </p:sp>
      <p:sp>
        <p:nvSpPr>
          <p:cNvPr id="8217" name="Rectangle 23">
            <a:extLst>
              <a:ext uri="{FF2B5EF4-FFF2-40B4-BE49-F238E27FC236}">
                <a16:creationId xmlns:a16="http://schemas.microsoft.com/office/drawing/2014/main" id="{26C084CB-F6AD-4AFC-9CC3-4E877D37FDBE}"/>
              </a:ext>
            </a:extLst>
          </p:cNvPr>
          <p:cNvSpPr>
            <a:spLocks noChangeArrowheads="1"/>
          </p:cNvSpPr>
          <p:nvPr/>
        </p:nvSpPr>
        <p:spPr bwMode="auto">
          <a:xfrm>
            <a:off x="4479925" y="4732338"/>
            <a:ext cx="309563" cy="460375"/>
          </a:xfrm>
          <a:prstGeom prst="rect">
            <a:avLst/>
          </a:prstGeom>
          <a:noFill/>
          <a:ln w="9525" algn="ctr">
            <a:noFill/>
            <a:miter lim="800000"/>
            <a:headEnd/>
            <a:tailEnd/>
          </a:ln>
        </p:spPr>
        <p:txBody>
          <a:bodyPr wrap="none" anchor="ctr"/>
          <a:lstStyle/>
          <a:p>
            <a:pPr algn="ctr" eaLnBrk="1" hangingPunct="1">
              <a:defRPr/>
            </a:pPr>
            <a:r>
              <a:rPr lang="en-US" altLang="zh-CN" sz="2000" b="0" dirty="0">
                <a:solidFill>
                  <a:schemeClr val="accent2">
                    <a:lumMod val="75000"/>
                  </a:schemeClr>
                </a:solidFill>
                <a:latin typeface="楷体" pitchFamily="49" charset="-122"/>
                <a:ea typeface="楷体" pitchFamily="49" charset="-122"/>
              </a:rPr>
              <a:t>P</a:t>
            </a:r>
            <a:r>
              <a:rPr lang="en-US" altLang="zh-CN" sz="2000" baseline="-25000" dirty="0">
                <a:solidFill>
                  <a:schemeClr val="accent2">
                    <a:lumMod val="75000"/>
                  </a:schemeClr>
                </a:solidFill>
                <a:latin typeface="楷体" pitchFamily="49" charset="-122"/>
                <a:ea typeface="楷体" pitchFamily="49" charset="-122"/>
              </a:rPr>
              <a:t>2</a:t>
            </a:r>
          </a:p>
        </p:txBody>
      </p:sp>
      <p:sp>
        <p:nvSpPr>
          <p:cNvPr id="8219" name="Rectangle 25">
            <a:extLst>
              <a:ext uri="{FF2B5EF4-FFF2-40B4-BE49-F238E27FC236}">
                <a16:creationId xmlns:a16="http://schemas.microsoft.com/office/drawing/2014/main" id="{0A39DF72-2DC0-4F23-A409-19B99628295F}"/>
              </a:ext>
            </a:extLst>
          </p:cNvPr>
          <p:cNvSpPr>
            <a:spLocks noChangeArrowheads="1"/>
          </p:cNvSpPr>
          <p:nvPr/>
        </p:nvSpPr>
        <p:spPr bwMode="auto">
          <a:xfrm>
            <a:off x="4479925" y="4041775"/>
            <a:ext cx="309563" cy="458788"/>
          </a:xfrm>
          <a:prstGeom prst="rect">
            <a:avLst/>
          </a:prstGeom>
          <a:noFill/>
          <a:ln w="9525" algn="ctr">
            <a:noFill/>
            <a:miter lim="800000"/>
            <a:headEnd/>
            <a:tailEnd/>
          </a:ln>
        </p:spPr>
        <p:txBody>
          <a:bodyPr wrap="none" anchor="ctr"/>
          <a:lstStyle/>
          <a:p>
            <a:pPr algn="ctr" eaLnBrk="1" hangingPunct="1">
              <a:defRPr/>
            </a:pPr>
            <a:r>
              <a:rPr lang="en-US" altLang="zh-CN" sz="2000" b="0">
                <a:solidFill>
                  <a:schemeClr val="accent2">
                    <a:lumMod val="75000"/>
                  </a:schemeClr>
                </a:solidFill>
                <a:latin typeface="楷体" pitchFamily="49" charset="-122"/>
                <a:ea typeface="楷体" pitchFamily="49" charset="-122"/>
              </a:rPr>
              <a:t>P</a:t>
            </a:r>
            <a:r>
              <a:rPr lang="en-US" altLang="zh-CN" sz="2000" baseline="-25000">
                <a:solidFill>
                  <a:schemeClr val="accent2">
                    <a:lumMod val="75000"/>
                  </a:schemeClr>
                </a:solidFill>
                <a:latin typeface="楷体" pitchFamily="49" charset="-122"/>
                <a:ea typeface="楷体" pitchFamily="49" charset="-122"/>
              </a:rPr>
              <a:t>1</a:t>
            </a:r>
          </a:p>
        </p:txBody>
      </p:sp>
      <p:sp>
        <p:nvSpPr>
          <p:cNvPr id="8221" name="Rectangle 27">
            <a:extLst>
              <a:ext uri="{FF2B5EF4-FFF2-40B4-BE49-F238E27FC236}">
                <a16:creationId xmlns:a16="http://schemas.microsoft.com/office/drawing/2014/main" id="{879EC9A0-E9A3-4630-BEC3-27D4EFBB9E61}"/>
              </a:ext>
            </a:extLst>
          </p:cNvPr>
          <p:cNvSpPr>
            <a:spLocks noChangeArrowheads="1"/>
          </p:cNvSpPr>
          <p:nvPr/>
        </p:nvSpPr>
        <p:spPr bwMode="auto">
          <a:xfrm>
            <a:off x="5857875" y="3857625"/>
            <a:ext cx="311150" cy="384175"/>
          </a:xfrm>
          <a:prstGeom prst="rect">
            <a:avLst/>
          </a:prstGeom>
          <a:noFill/>
          <a:ln w="9525" algn="ctr">
            <a:noFill/>
            <a:miter lim="800000"/>
            <a:headEnd/>
            <a:tailEnd/>
          </a:ln>
        </p:spPr>
        <p:txBody>
          <a:bodyPr wrap="none" anchor="ctr"/>
          <a:lstStyle/>
          <a:p>
            <a:pPr algn="ctr" eaLnBrk="1" hangingPunct="1">
              <a:defRPr/>
            </a:pPr>
            <a:r>
              <a:rPr lang="en-US" altLang="zh-CN" sz="2000" b="0" dirty="0">
                <a:solidFill>
                  <a:schemeClr val="accent2">
                    <a:lumMod val="75000"/>
                  </a:schemeClr>
                </a:solidFill>
                <a:latin typeface="楷体" pitchFamily="49" charset="-122"/>
                <a:ea typeface="楷体" pitchFamily="49" charset="-122"/>
              </a:rPr>
              <a:t>A</a:t>
            </a:r>
            <a:endParaRPr lang="en-US" altLang="zh-CN" sz="2000" b="0" baseline="-25000" dirty="0">
              <a:solidFill>
                <a:schemeClr val="accent2">
                  <a:lumMod val="75000"/>
                </a:schemeClr>
              </a:solidFill>
              <a:latin typeface="楷体" pitchFamily="49" charset="-122"/>
              <a:ea typeface="楷体" pitchFamily="49" charset="-122"/>
            </a:endParaRPr>
          </a:p>
        </p:txBody>
      </p:sp>
      <p:sp>
        <p:nvSpPr>
          <p:cNvPr id="8223" name="Rectangle 29">
            <a:extLst>
              <a:ext uri="{FF2B5EF4-FFF2-40B4-BE49-F238E27FC236}">
                <a16:creationId xmlns:a16="http://schemas.microsoft.com/office/drawing/2014/main" id="{EC747812-BA4F-4B3B-BB40-042CB2731C05}"/>
              </a:ext>
            </a:extLst>
          </p:cNvPr>
          <p:cNvSpPr>
            <a:spLocks noChangeArrowheads="1"/>
          </p:cNvSpPr>
          <p:nvPr/>
        </p:nvSpPr>
        <p:spPr bwMode="auto">
          <a:xfrm>
            <a:off x="5978525" y="4964113"/>
            <a:ext cx="206375" cy="460375"/>
          </a:xfrm>
          <a:prstGeom prst="rect">
            <a:avLst/>
          </a:prstGeom>
          <a:noFill/>
          <a:ln w="9525" algn="ctr">
            <a:noFill/>
            <a:miter lim="800000"/>
            <a:headEnd/>
            <a:tailEnd/>
          </a:ln>
        </p:spPr>
        <p:txBody>
          <a:bodyPr wrap="none" anchor="ctr"/>
          <a:lstStyle/>
          <a:p>
            <a:pPr algn="ctr" eaLnBrk="1" hangingPunct="1">
              <a:defRPr/>
            </a:pPr>
            <a:r>
              <a:rPr lang="en-US" altLang="zh-CN" sz="2000" b="0">
                <a:solidFill>
                  <a:schemeClr val="accent2">
                    <a:lumMod val="75000"/>
                  </a:schemeClr>
                </a:solidFill>
                <a:latin typeface="楷体" pitchFamily="49" charset="-122"/>
                <a:ea typeface="楷体" pitchFamily="49" charset="-122"/>
              </a:rPr>
              <a:t>H</a:t>
            </a:r>
            <a:endParaRPr lang="en-US" altLang="zh-CN" sz="2000" b="0" baseline="-25000">
              <a:solidFill>
                <a:schemeClr val="accent2">
                  <a:lumMod val="75000"/>
                </a:schemeClr>
              </a:solidFill>
              <a:latin typeface="楷体" pitchFamily="49" charset="-122"/>
              <a:ea typeface="楷体" pitchFamily="49" charset="-122"/>
            </a:endParaRPr>
          </a:p>
        </p:txBody>
      </p:sp>
      <p:sp>
        <p:nvSpPr>
          <p:cNvPr id="8224" name="Rectangle 30">
            <a:extLst>
              <a:ext uri="{FF2B5EF4-FFF2-40B4-BE49-F238E27FC236}">
                <a16:creationId xmlns:a16="http://schemas.microsoft.com/office/drawing/2014/main" id="{BDEBE8DA-84DD-49AB-B7B7-05080990F012}"/>
              </a:ext>
            </a:extLst>
          </p:cNvPr>
          <p:cNvSpPr>
            <a:spLocks noChangeArrowheads="1"/>
          </p:cNvSpPr>
          <p:nvPr/>
        </p:nvSpPr>
        <p:spPr bwMode="auto">
          <a:xfrm>
            <a:off x="7010400" y="4657725"/>
            <a:ext cx="258763" cy="382588"/>
          </a:xfrm>
          <a:prstGeom prst="rect">
            <a:avLst/>
          </a:prstGeom>
          <a:noFill/>
          <a:ln w="9525" algn="ctr">
            <a:noFill/>
            <a:miter lim="800000"/>
            <a:headEnd/>
            <a:tailEnd/>
          </a:ln>
        </p:spPr>
        <p:txBody>
          <a:bodyPr wrap="none" anchor="ctr"/>
          <a:lstStyle/>
          <a:p>
            <a:pPr algn="ctr" eaLnBrk="1" hangingPunct="1">
              <a:defRPr/>
            </a:pPr>
            <a:r>
              <a:rPr lang="en-US" altLang="zh-CN" sz="2000" b="0">
                <a:solidFill>
                  <a:schemeClr val="accent2">
                    <a:lumMod val="75000"/>
                  </a:schemeClr>
                </a:solidFill>
                <a:latin typeface="楷体" pitchFamily="49" charset="-122"/>
                <a:ea typeface="楷体" pitchFamily="49" charset="-122"/>
              </a:rPr>
              <a:t>B</a:t>
            </a:r>
            <a:endParaRPr lang="en-US" altLang="zh-CN" sz="2000" b="0" baseline="-25000">
              <a:solidFill>
                <a:schemeClr val="accent2">
                  <a:lumMod val="75000"/>
                </a:schemeClr>
              </a:solidFill>
              <a:latin typeface="楷体" pitchFamily="49" charset="-122"/>
              <a:ea typeface="楷体" pitchFamily="49" charset="-122"/>
            </a:endParaRPr>
          </a:p>
        </p:txBody>
      </p:sp>
      <p:sp>
        <p:nvSpPr>
          <p:cNvPr id="8225" name="Rectangle 31">
            <a:extLst>
              <a:ext uri="{FF2B5EF4-FFF2-40B4-BE49-F238E27FC236}">
                <a16:creationId xmlns:a16="http://schemas.microsoft.com/office/drawing/2014/main" id="{84803C45-33E1-4AF0-8D08-C60840B1854F}"/>
              </a:ext>
            </a:extLst>
          </p:cNvPr>
          <p:cNvSpPr>
            <a:spLocks noChangeArrowheads="1"/>
          </p:cNvSpPr>
          <p:nvPr/>
        </p:nvSpPr>
        <p:spPr bwMode="auto">
          <a:xfrm>
            <a:off x="6156325" y="5880100"/>
            <a:ext cx="309563" cy="458788"/>
          </a:xfrm>
          <a:prstGeom prst="rect">
            <a:avLst/>
          </a:prstGeom>
          <a:noFill/>
          <a:ln w="9525" algn="ctr">
            <a:noFill/>
            <a:miter lim="800000"/>
            <a:headEnd/>
            <a:tailEnd/>
          </a:ln>
        </p:spPr>
        <p:txBody>
          <a:bodyPr wrap="none" anchor="ctr"/>
          <a:lstStyle/>
          <a:p>
            <a:pPr algn="ctr" eaLnBrk="1" hangingPunct="1">
              <a:defRPr/>
            </a:pPr>
            <a:r>
              <a:rPr lang="en-US" altLang="zh-CN" sz="2000" b="0" dirty="0">
                <a:solidFill>
                  <a:schemeClr val="accent2">
                    <a:lumMod val="75000"/>
                  </a:schemeClr>
                </a:solidFill>
                <a:latin typeface="楷体" pitchFamily="49" charset="-122"/>
                <a:ea typeface="楷体" pitchFamily="49" charset="-122"/>
              </a:rPr>
              <a:t>Q</a:t>
            </a:r>
            <a:r>
              <a:rPr lang="en-US" altLang="zh-CN" sz="2000" baseline="-25000" dirty="0">
                <a:solidFill>
                  <a:schemeClr val="accent2">
                    <a:lumMod val="75000"/>
                  </a:schemeClr>
                </a:solidFill>
                <a:latin typeface="楷体" pitchFamily="49" charset="-122"/>
                <a:ea typeface="楷体" pitchFamily="49" charset="-122"/>
              </a:rPr>
              <a:t>2</a:t>
            </a:r>
          </a:p>
        </p:txBody>
      </p:sp>
      <p:sp>
        <p:nvSpPr>
          <p:cNvPr id="8226" name="Rectangle 32">
            <a:extLst>
              <a:ext uri="{FF2B5EF4-FFF2-40B4-BE49-F238E27FC236}">
                <a16:creationId xmlns:a16="http://schemas.microsoft.com/office/drawing/2014/main" id="{F7D56FF8-53EC-49DB-9949-8728B1CA5714}"/>
              </a:ext>
            </a:extLst>
          </p:cNvPr>
          <p:cNvSpPr>
            <a:spLocks noChangeArrowheads="1"/>
          </p:cNvSpPr>
          <p:nvPr/>
        </p:nvSpPr>
        <p:spPr bwMode="auto">
          <a:xfrm>
            <a:off x="6829425" y="5880100"/>
            <a:ext cx="309563" cy="458788"/>
          </a:xfrm>
          <a:prstGeom prst="rect">
            <a:avLst/>
          </a:prstGeom>
          <a:noFill/>
          <a:ln w="9525" algn="ctr">
            <a:noFill/>
            <a:miter lim="800000"/>
            <a:headEnd/>
            <a:tailEnd/>
          </a:ln>
        </p:spPr>
        <p:txBody>
          <a:bodyPr wrap="none" anchor="ctr"/>
          <a:lstStyle/>
          <a:p>
            <a:pPr algn="ctr" eaLnBrk="1" hangingPunct="1">
              <a:defRPr/>
            </a:pPr>
            <a:r>
              <a:rPr lang="en-US" altLang="zh-CN" sz="2000" b="0">
                <a:solidFill>
                  <a:schemeClr val="accent2">
                    <a:lumMod val="75000"/>
                  </a:schemeClr>
                </a:solidFill>
                <a:latin typeface="楷体" pitchFamily="49" charset="-122"/>
                <a:ea typeface="楷体" pitchFamily="49" charset="-122"/>
              </a:rPr>
              <a:t>Q</a:t>
            </a:r>
            <a:r>
              <a:rPr lang="en-US" altLang="zh-CN" sz="2000" baseline="-25000">
                <a:solidFill>
                  <a:schemeClr val="accent2">
                    <a:lumMod val="75000"/>
                  </a:schemeClr>
                </a:solidFill>
                <a:latin typeface="楷体" pitchFamily="49" charset="-122"/>
                <a:ea typeface="楷体" pitchFamily="49" charset="-122"/>
              </a:rPr>
              <a:t>3</a:t>
            </a:r>
          </a:p>
        </p:txBody>
      </p:sp>
      <p:sp>
        <p:nvSpPr>
          <p:cNvPr id="8228" name="Rectangle 64">
            <a:extLst>
              <a:ext uri="{FF2B5EF4-FFF2-40B4-BE49-F238E27FC236}">
                <a16:creationId xmlns:a16="http://schemas.microsoft.com/office/drawing/2014/main" id="{17DFF418-EF97-4B87-98F5-7F8624FBD2F8}"/>
              </a:ext>
            </a:extLst>
          </p:cNvPr>
          <p:cNvSpPr>
            <a:spLocks noChangeArrowheads="1"/>
          </p:cNvSpPr>
          <p:nvPr/>
        </p:nvSpPr>
        <p:spPr bwMode="auto">
          <a:xfrm>
            <a:off x="7218363" y="5446713"/>
            <a:ext cx="309562" cy="439737"/>
          </a:xfrm>
          <a:prstGeom prst="rect">
            <a:avLst/>
          </a:prstGeom>
          <a:noFill/>
          <a:ln w="9525" algn="ctr">
            <a:noFill/>
            <a:miter lim="800000"/>
            <a:headEnd/>
            <a:tailEnd/>
          </a:ln>
        </p:spPr>
        <p:txBody>
          <a:bodyPr wrap="none" anchor="ctr"/>
          <a:lstStyle/>
          <a:p>
            <a:pPr algn="ctr" eaLnBrk="1" hangingPunct="1">
              <a:defRPr/>
            </a:pPr>
            <a:r>
              <a:rPr lang="en-US" altLang="zh-CN" sz="2800" b="0">
                <a:solidFill>
                  <a:schemeClr val="accent2">
                    <a:lumMod val="75000"/>
                  </a:schemeClr>
                </a:solidFill>
                <a:latin typeface="楷体" pitchFamily="49" charset="-122"/>
                <a:ea typeface="楷体" pitchFamily="49" charset="-122"/>
              </a:rPr>
              <a:t>d</a:t>
            </a:r>
            <a:r>
              <a:rPr lang="en-US" altLang="zh-CN" sz="2800" b="0" baseline="-25000">
                <a:solidFill>
                  <a:schemeClr val="accent2">
                    <a:lumMod val="75000"/>
                  </a:schemeClr>
                </a:solidFill>
                <a:latin typeface="楷体" pitchFamily="49" charset="-122"/>
                <a:ea typeface="楷体" pitchFamily="49" charset="-122"/>
              </a:rPr>
              <a:t>2</a:t>
            </a:r>
          </a:p>
        </p:txBody>
      </p:sp>
      <p:sp>
        <p:nvSpPr>
          <p:cNvPr id="8197" name="Rectangle 67">
            <a:extLst>
              <a:ext uri="{FF2B5EF4-FFF2-40B4-BE49-F238E27FC236}">
                <a16:creationId xmlns:a16="http://schemas.microsoft.com/office/drawing/2014/main" id="{6D9C62D2-9459-453C-B1C3-0E292DEFDFB5}"/>
              </a:ext>
            </a:extLst>
          </p:cNvPr>
          <p:cNvSpPr>
            <a:spLocks noRot="1" noChangeArrowheads="1"/>
          </p:cNvSpPr>
          <p:nvPr/>
        </p:nvSpPr>
        <p:spPr bwMode="auto">
          <a:xfrm>
            <a:off x="395288" y="1412875"/>
            <a:ext cx="8064500" cy="1008063"/>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75000"/>
              <a:buFont typeface="Wingdings" pitchFamily="2" charset="2"/>
              <a:buNone/>
              <a:defRPr/>
            </a:pPr>
            <a:r>
              <a:rPr lang="en-US" altLang="zh-CN" sz="3200" dirty="0">
                <a:solidFill>
                  <a:schemeClr val="accent2">
                    <a:lumMod val="75000"/>
                  </a:schemeClr>
                </a:solidFill>
                <a:latin typeface="楷体" pitchFamily="49" charset="-122"/>
                <a:ea typeface="楷体" pitchFamily="49" charset="-122"/>
              </a:rPr>
              <a:t>1.</a:t>
            </a:r>
            <a:r>
              <a:rPr lang="zh-CN" altLang="en-US" sz="3200" dirty="0">
                <a:solidFill>
                  <a:schemeClr val="accent2">
                    <a:lumMod val="75000"/>
                  </a:schemeClr>
                </a:solidFill>
                <a:latin typeface="楷体" pitchFamily="49" charset="-122"/>
                <a:ea typeface="楷体" pitchFamily="49" charset="-122"/>
              </a:rPr>
              <a:t>垄断竞争厂商面临两条需求曲线：预期</a:t>
            </a:r>
            <a:r>
              <a:rPr lang="en-US" altLang="zh-CN" sz="3200" dirty="0">
                <a:solidFill>
                  <a:schemeClr val="accent2">
                    <a:lumMod val="75000"/>
                  </a:schemeClr>
                </a:solidFill>
                <a:latin typeface="楷体" pitchFamily="49" charset="-122"/>
                <a:ea typeface="楷体" pitchFamily="49" charset="-122"/>
              </a:rPr>
              <a:t>d</a:t>
            </a:r>
            <a:r>
              <a:rPr lang="zh-CN" altLang="en-US" sz="3200" dirty="0">
                <a:solidFill>
                  <a:schemeClr val="accent2">
                    <a:lumMod val="75000"/>
                  </a:schemeClr>
                </a:solidFill>
                <a:latin typeface="楷体" pitchFamily="49" charset="-122"/>
                <a:ea typeface="楷体" pitchFamily="49" charset="-122"/>
              </a:rPr>
              <a:t>和实际</a:t>
            </a:r>
            <a:r>
              <a:rPr lang="en-US" altLang="zh-CN" sz="3200" dirty="0">
                <a:solidFill>
                  <a:schemeClr val="accent2">
                    <a:lumMod val="75000"/>
                  </a:schemeClr>
                </a:solidFill>
                <a:latin typeface="楷体" pitchFamily="49" charset="-122"/>
                <a:ea typeface="楷体" pitchFamily="49" charset="-122"/>
              </a:rPr>
              <a:t>D</a:t>
            </a:r>
          </a:p>
        </p:txBody>
      </p:sp>
      <p:sp>
        <p:nvSpPr>
          <p:cNvPr id="29" name="椭圆 28">
            <a:extLst>
              <a:ext uri="{FF2B5EF4-FFF2-40B4-BE49-F238E27FC236}">
                <a16:creationId xmlns:a16="http://schemas.microsoft.com/office/drawing/2014/main" id="{8CD1E9B4-5B55-4EAC-BCBE-F94B60B059A3}"/>
              </a:ext>
            </a:extLst>
          </p:cNvPr>
          <p:cNvSpPr>
            <a:spLocks noChangeArrowheads="1"/>
          </p:cNvSpPr>
          <p:nvPr/>
        </p:nvSpPr>
        <p:spPr bwMode="auto">
          <a:xfrm>
            <a:off x="5715000" y="4214813"/>
            <a:ext cx="142875" cy="142875"/>
          </a:xfrm>
          <a:prstGeom prst="ellipse">
            <a:avLst/>
          </a:prstGeom>
          <a:solidFill>
            <a:schemeClr val="accent2"/>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0" name="椭圆 29">
            <a:extLst>
              <a:ext uri="{FF2B5EF4-FFF2-40B4-BE49-F238E27FC236}">
                <a16:creationId xmlns:a16="http://schemas.microsoft.com/office/drawing/2014/main" id="{84B61C11-B4A7-4225-A6F7-BE4C49CC2224}"/>
              </a:ext>
            </a:extLst>
          </p:cNvPr>
          <p:cNvSpPr>
            <a:spLocks noChangeArrowheads="1"/>
          </p:cNvSpPr>
          <p:nvPr/>
        </p:nvSpPr>
        <p:spPr bwMode="auto">
          <a:xfrm>
            <a:off x="6143625" y="4857750"/>
            <a:ext cx="142875" cy="142875"/>
          </a:xfrm>
          <a:prstGeom prst="ellipse">
            <a:avLst/>
          </a:prstGeom>
          <a:solidFill>
            <a:schemeClr val="accent2"/>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1" name="椭圆 30">
            <a:extLst>
              <a:ext uri="{FF2B5EF4-FFF2-40B4-BE49-F238E27FC236}">
                <a16:creationId xmlns:a16="http://schemas.microsoft.com/office/drawing/2014/main" id="{AD967B83-8E0F-49A2-9ADA-8F8B0687D074}"/>
              </a:ext>
            </a:extLst>
          </p:cNvPr>
          <p:cNvSpPr>
            <a:spLocks noChangeArrowheads="1"/>
          </p:cNvSpPr>
          <p:nvPr/>
        </p:nvSpPr>
        <p:spPr bwMode="auto">
          <a:xfrm>
            <a:off x="6858000" y="4857750"/>
            <a:ext cx="142875" cy="142875"/>
          </a:xfrm>
          <a:prstGeom prst="ellipse">
            <a:avLst/>
          </a:prstGeom>
          <a:solidFill>
            <a:schemeClr val="accent2"/>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2" name="灯片编号占位符 31">
            <a:extLst>
              <a:ext uri="{FF2B5EF4-FFF2-40B4-BE49-F238E27FC236}">
                <a16:creationId xmlns:a16="http://schemas.microsoft.com/office/drawing/2014/main" id="{A612998E-A328-4A8C-8107-83547EF404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AC42CAC-CC32-4032-8FF8-62BB65130E75}" type="slidenum">
              <a:rPr lang="en-US" altLang="zh-CN" sz="1400" smtClean="0"/>
              <a:pPr>
                <a:spcBef>
                  <a:spcPct val="0"/>
                </a:spcBef>
                <a:buClrTx/>
                <a:buSzTx/>
                <a:buFontTx/>
                <a:buNone/>
              </a:pPr>
              <a:t>4</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2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21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2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2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2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2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0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820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20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820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201" grpId="0"/>
      <p:bldP spid="8202" grpId="0"/>
      <p:bldP spid="8203" grpId="0"/>
      <p:bldP spid="8204" grpId="0"/>
      <p:bldP spid="8208" grpId="0"/>
      <p:bldP spid="8214" grpId="0"/>
      <p:bldP spid="8217" grpId="0"/>
      <p:bldP spid="8219" grpId="0"/>
      <p:bldP spid="8221" grpId="0"/>
      <p:bldP spid="8223" grpId="0"/>
      <p:bldP spid="8224" grpId="0"/>
      <p:bldP spid="8225" grpId="0"/>
      <p:bldP spid="8226" grpId="0"/>
      <p:bldP spid="8228" grpId="0"/>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5">
            <a:extLst>
              <a:ext uri="{FF2B5EF4-FFF2-40B4-BE49-F238E27FC236}">
                <a16:creationId xmlns:a16="http://schemas.microsoft.com/office/drawing/2014/main" id="{3D6F163A-A7EF-481B-B70C-278FA173F271}"/>
              </a:ext>
            </a:extLst>
          </p:cNvPr>
          <p:cNvSpPr>
            <a:spLocks noChangeShapeType="1"/>
          </p:cNvSpPr>
          <p:nvPr/>
        </p:nvSpPr>
        <p:spPr bwMode="auto">
          <a:xfrm>
            <a:off x="2741613" y="5876925"/>
            <a:ext cx="55324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9" name="Line 6">
            <a:extLst>
              <a:ext uri="{FF2B5EF4-FFF2-40B4-BE49-F238E27FC236}">
                <a16:creationId xmlns:a16="http://schemas.microsoft.com/office/drawing/2014/main" id="{DA879E8C-3B64-44B4-99C5-DE06112ED422}"/>
              </a:ext>
            </a:extLst>
          </p:cNvPr>
          <p:cNvSpPr>
            <a:spLocks noChangeShapeType="1"/>
          </p:cNvSpPr>
          <p:nvPr/>
        </p:nvSpPr>
        <p:spPr bwMode="auto">
          <a:xfrm flipV="1">
            <a:off x="2741613" y="1982788"/>
            <a:ext cx="0" cy="38941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0" name="Line 7">
            <a:extLst>
              <a:ext uri="{FF2B5EF4-FFF2-40B4-BE49-F238E27FC236}">
                <a16:creationId xmlns:a16="http://schemas.microsoft.com/office/drawing/2014/main" id="{4F64D86C-9CC1-463D-9FB3-6E4662A725F1}"/>
              </a:ext>
            </a:extLst>
          </p:cNvPr>
          <p:cNvSpPr>
            <a:spLocks noChangeShapeType="1"/>
          </p:cNvSpPr>
          <p:nvPr/>
        </p:nvSpPr>
        <p:spPr bwMode="auto">
          <a:xfrm>
            <a:off x="3052763" y="3217863"/>
            <a:ext cx="3973512" cy="18986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Rectangle 8">
            <a:extLst>
              <a:ext uri="{FF2B5EF4-FFF2-40B4-BE49-F238E27FC236}">
                <a16:creationId xmlns:a16="http://schemas.microsoft.com/office/drawing/2014/main" id="{960B1780-8DCF-4D32-9DCC-D19A075D5AA8}"/>
              </a:ext>
            </a:extLst>
          </p:cNvPr>
          <p:cNvSpPr>
            <a:spLocks noChangeArrowheads="1"/>
          </p:cNvSpPr>
          <p:nvPr/>
        </p:nvSpPr>
        <p:spPr bwMode="auto">
          <a:xfrm>
            <a:off x="2430463" y="1412875"/>
            <a:ext cx="4667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t>P</a:t>
            </a:r>
          </a:p>
        </p:txBody>
      </p:sp>
      <p:sp>
        <p:nvSpPr>
          <p:cNvPr id="9222" name="Rectangle 9">
            <a:extLst>
              <a:ext uri="{FF2B5EF4-FFF2-40B4-BE49-F238E27FC236}">
                <a16:creationId xmlns:a16="http://schemas.microsoft.com/office/drawing/2014/main" id="{C8472BEE-D5C1-4B70-9A5E-A74D8C73CDC0}"/>
              </a:ext>
            </a:extLst>
          </p:cNvPr>
          <p:cNvSpPr>
            <a:spLocks noChangeArrowheads="1"/>
          </p:cNvSpPr>
          <p:nvPr/>
        </p:nvSpPr>
        <p:spPr bwMode="auto">
          <a:xfrm>
            <a:off x="2195513" y="5495925"/>
            <a:ext cx="4667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t>0</a:t>
            </a:r>
          </a:p>
        </p:txBody>
      </p:sp>
      <p:sp>
        <p:nvSpPr>
          <p:cNvPr id="9223" name="Rectangle 10">
            <a:extLst>
              <a:ext uri="{FF2B5EF4-FFF2-40B4-BE49-F238E27FC236}">
                <a16:creationId xmlns:a16="http://schemas.microsoft.com/office/drawing/2014/main" id="{6490BCA8-A1C6-4995-87D5-84DEADBA1286}"/>
              </a:ext>
            </a:extLst>
          </p:cNvPr>
          <p:cNvSpPr>
            <a:spLocks noChangeArrowheads="1"/>
          </p:cNvSpPr>
          <p:nvPr/>
        </p:nvSpPr>
        <p:spPr bwMode="auto">
          <a:xfrm>
            <a:off x="8353425" y="5591175"/>
            <a:ext cx="4667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t>Q</a:t>
            </a:r>
          </a:p>
        </p:txBody>
      </p:sp>
      <p:sp>
        <p:nvSpPr>
          <p:cNvPr id="9224" name="Rectangle 11">
            <a:extLst>
              <a:ext uri="{FF2B5EF4-FFF2-40B4-BE49-F238E27FC236}">
                <a16:creationId xmlns:a16="http://schemas.microsoft.com/office/drawing/2014/main" id="{C762DA8E-852D-43A3-B5F1-64D54D1942C4}"/>
              </a:ext>
            </a:extLst>
          </p:cNvPr>
          <p:cNvSpPr>
            <a:spLocks noChangeArrowheads="1"/>
          </p:cNvSpPr>
          <p:nvPr/>
        </p:nvSpPr>
        <p:spPr bwMode="auto">
          <a:xfrm>
            <a:off x="7081838" y="4930775"/>
            <a:ext cx="4667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t>d</a:t>
            </a:r>
            <a:r>
              <a:rPr lang="en-US" altLang="zh-CN" sz="2800" b="0" baseline="-25000"/>
              <a:t>1</a:t>
            </a:r>
          </a:p>
        </p:txBody>
      </p:sp>
      <p:sp>
        <p:nvSpPr>
          <p:cNvPr id="9225" name="Line 12">
            <a:extLst>
              <a:ext uri="{FF2B5EF4-FFF2-40B4-BE49-F238E27FC236}">
                <a16:creationId xmlns:a16="http://schemas.microsoft.com/office/drawing/2014/main" id="{C6E81062-6B13-44F1-BBE5-258C3AE98F17}"/>
              </a:ext>
            </a:extLst>
          </p:cNvPr>
          <p:cNvSpPr>
            <a:spLocks noChangeShapeType="1"/>
          </p:cNvSpPr>
          <p:nvPr/>
        </p:nvSpPr>
        <p:spPr bwMode="auto">
          <a:xfrm>
            <a:off x="3208338" y="2363788"/>
            <a:ext cx="2493962" cy="33226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Line 13">
            <a:extLst>
              <a:ext uri="{FF2B5EF4-FFF2-40B4-BE49-F238E27FC236}">
                <a16:creationId xmlns:a16="http://schemas.microsoft.com/office/drawing/2014/main" id="{E6074281-AA53-4E9C-A308-08F329B7A0BF}"/>
              </a:ext>
            </a:extLst>
          </p:cNvPr>
          <p:cNvSpPr>
            <a:spLocks noChangeShapeType="1"/>
          </p:cNvSpPr>
          <p:nvPr/>
        </p:nvSpPr>
        <p:spPr bwMode="auto">
          <a:xfrm>
            <a:off x="2976563" y="3692525"/>
            <a:ext cx="3505200" cy="1708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 name="Rectangle 14">
            <a:extLst>
              <a:ext uri="{FF2B5EF4-FFF2-40B4-BE49-F238E27FC236}">
                <a16:creationId xmlns:a16="http://schemas.microsoft.com/office/drawing/2014/main" id="{EDEBB91D-2E3C-4DAF-B39C-63D43091A587}"/>
              </a:ext>
            </a:extLst>
          </p:cNvPr>
          <p:cNvSpPr>
            <a:spLocks noChangeArrowheads="1"/>
          </p:cNvSpPr>
          <p:nvPr/>
        </p:nvSpPr>
        <p:spPr bwMode="auto">
          <a:xfrm>
            <a:off x="7572375" y="4262438"/>
            <a:ext cx="4667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t>d</a:t>
            </a:r>
            <a:r>
              <a:rPr lang="en-US" altLang="zh-CN" sz="2800" b="0" baseline="-25000"/>
              <a:t>3</a:t>
            </a:r>
          </a:p>
        </p:txBody>
      </p:sp>
      <p:sp>
        <p:nvSpPr>
          <p:cNvPr id="9228" name="Rectangle 15">
            <a:extLst>
              <a:ext uri="{FF2B5EF4-FFF2-40B4-BE49-F238E27FC236}">
                <a16:creationId xmlns:a16="http://schemas.microsoft.com/office/drawing/2014/main" id="{1EF7AA54-3679-46C1-A365-14EB0D2C1498}"/>
              </a:ext>
            </a:extLst>
          </p:cNvPr>
          <p:cNvSpPr>
            <a:spLocks noChangeArrowheads="1"/>
          </p:cNvSpPr>
          <p:nvPr/>
        </p:nvSpPr>
        <p:spPr bwMode="auto">
          <a:xfrm>
            <a:off x="3063875" y="1947863"/>
            <a:ext cx="4699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t>D</a:t>
            </a:r>
            <a:endParaRPr lang="en-US" altLang="zh-CN" sz="2800" b="0" baseline="-25000"/>
          </a:p>
        </p:txBody>
      </p:sp>
      <p:sp>
        <p:nvSpPr>
          <p:cNvPr id="15374" name="Line 16">
            <a:extLst>
              <a:ext uri="{FF2B5EF4-FFF2-40B4-BE49-F238E27FC236}">
                <a16:creationId xmlns:a16="http://schemas.microsoft.com/office/drawing/2014/main" id="{66604AE7-662B-4DA1-B7D5-65F6F6CE6897}"/>
              </a:ext>
            </a:extLst>
          </p:cNvPr>
          <p:cNvSpPr>
            <a:spLocks noChangeShapeType="1"/>
          </p:cNvSpPr>
          <p:nvPr/>
        </p:nvSpPr>
        <p:spPr bwMode="auto">
          <a:xfrm>
            <a:off x="4886325" y="4657725"/>
            <a:ext cx="0" cy="12366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Line 17">
            <a:extLst>
              <a:ext uri="{FF2B5EF4-FFF2-40B4-BE49-F238E27FC236}">
                <a16:creationId xmlns:a16="http://schemas.microsoft.com/office/drawing/2014/main" id="{CE250704-F471-40CD-877B-DBAF443E4D9E}"/>
              </a:ext>
            </a:extLst>
          </p:cNvPr>
          <p:cNvSpPr>
            <a:spLocks noChangeShapeType="1"/>
          </p:cNvSpPr>
          <p:nvPr/>
        </p:nvSpPr>
        <p:spPr bwMode="auto">
          <a:xfrm flipH="1">
            <a:off x="2741613" y="3830638"/>
            <a:ext cx="15589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 name="Line 18">
            <a:extLst>
              <a:ext uri="{FF2B5EF4-FFF2-40B4-BE49-F238E27FC236}">
                <a16:creationId xmlns:a16="http://schemas.microsoft.com/office/drawing/2014/main" id="{5DB0B4B3-ED24-4D76-924B-A98E04817619}"/>
              </a:ext>
            </a:extLst>
          </p:cNvPr>
          <p:cNvSpPr>
            <a:spLocks noChangeShapeType="1"/>
          </p:cNvSpPr>
          <p:nvPr/>
        </p:nvSpPr>
        <p:spPr bwMode="auto">
          <a:xfrm>
            <a:off x="2741613" y="4640263"/>
            <a:ext cx="32718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19">
            <a:extLst>
              <a:ext uri="{FF2B5EF4-FFF2-40B4-BE49-F238E27FC236}">
                <a16:creationId xmlns:a16="http://schemas.microsoft.com/office/drawing/2014/main" id="{0936962B-DC28-47E1-AED0-02D52D8F0967}"/>
              </a:ext>
            </a:extLst>
          </p:cNvPr>
          <p:cNvSpPr>
            <a:spLocks noChangeShapeType="1"/>
          </p:cNvSpPr>
          <p:nvPr/>
        </p:nvSpPr>
        <p:spPr bwMode="auto">
          <a:xfrm>
            <a:off x="4300538" y="3787775"/>
            <a:ext cx="0" cy="20891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Line 20">
            <a:extLst>
              <a:ext uri="{FF2B5EF4-FFF2-40B4-BE49-F238E27FC236}">
                <a16:creationId xmlns:a16="http://schemas.microsoft.com/office/drawing/2014/main" id="{010956D9-D824-481C-9724-54F42F661A42}"/>
              </a:ext>
            </a:extLst>
          </p:cNvPr>
          <p:cNvSpPr>
            <a:spLocks noChangeShapeType="1"/>
          </p:cNvSpPr>
          <p:nvPr/>
        </p:nvSpPr>
        <p:spPr bwMode="auto">
          <a:xfrm>
            <a:off x="5935663" y="4640263"/>
            <a:ext cx="0" cy="12366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Rectangle 21">
            <a:extLst>
              <a:ext uri="{FF2B5EF4-FFF2-40B4-BE49-F238E27FC236}">
                <a16:creationId xmlns:a16="http://schemas.microsoft.com/office/drawing/2014/main" id="{0D3C035D-F500-4688-98A4-1CB1EA0A0BB8}"/>
              </a:ext>
            </a:extLst>
          </p:cNvPr>
          <p:cNvSpPr>
            <a:spLocks noChangeArrowheads="1"/>
          </p:cNvSpPr>
          <p:nvPr/>
        </p:nvSpPr>
        <p:spPr bwMode="auto">
          <a:xfrm>
            <a:off x="4179888" y="5772150"/>
            <a:ext cx="466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Q</a:t>
            </a:r>
            <a:r>
              <a:rPr lang="en-US" altLang="zh-CN" sz="2000" baseline="-25000"/>
              <a:t>2</a:t>
            </a:r>
          </a:p>
        </p:txBody>
      </p:sp>
      <p:sp>
        <p:nvSpPr>
          <p:cNvPr id="9235" name="Line 22">
            <a:extLst>
              <a:ext uri="{FF2B5EF4-FFF2-40B4-BE49-F238E27FC236}">
                <a16:creationId xmlns:a16="http://schemas.microsoft.com/office/drawing/2014/main" id="{779F3C0C-8A33-4B3E-BEB3-4DC9906981F8}"/>
              </a:ext>
            </a:extLst>
          </p:cNvPr>
          <p:cNvSpPr>
            <a:spLocks noChangeShapeType="1"/>
          </p:cNvSpPr>
          <p:nvPr/>
        </p:nvSpPr>
        <p:spPr bwMode="auto">
          <a:xfrm>
            <a:off x="2741613" y="2836863"/>
            <a:ext cx="77787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23">
            <a:extLst>
              <a:ext uri="{FF2B5EF4-FFF2-40B4-BE49-F238E27FC236}">
                <a16:creationId xmlns:a16="http://schemas.microsoft.com/office/drawing/2014/main" id="{8ED82CAA-803F-4724-99E7-82BE2A75D7CB}"/>
              </a:ext>
            </a:extLst>
          </p:cNvPr>
          <p:cNvSpPr>
            <a:spLocks noChangeShapeType="1"/>
          </p:cNvSpPr>
          <p:nvPr/>
        </p:nvSpPr>
        <p:spPr bwMode="auto">
          <a:xfrm flipH="1">
            <a:off x="3511550" y="2836863"/>
            <a:ext cx="7938" cy="29718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Rectangle 24">
            <a:extLst>
              <a:ext uri="{FF2B5EF4-FFF2-40B4-BE49-F238E27FC236}">
                <a16:creationId xmlns:a16="http://schemas.microsoft.com/office/drawing/2014/main" id="{3849E37C-3707-4D47-8567-7B31CD06D944}"/>
              </a:ext>
            </a:extLst>
          </p:cNvPr>
          <p:cNvSpPr>
            <a:spLocks noChangeArrowheads="1"/>
          </p:cNvSpPr>
          <p:nvPr/>
        </p:nvSpPr>
        <p:spPr bwMode="auto">
          <a:xfrm>
            <a:off x="2274888" y="4356100"/>
            <a:ext cx="4667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P</a:t>
            </a:r>
            <a:r>
              <a:rPr lang="en-US" altLang="zh-CN" sz="2000" b="0" baseline="-25000"/>
              <a:t>3</a:t>
            </a:r>
            <a:endParaRPr lang="en-US" altLang="zh-CN" sz="2000" baseline="-25000"/>
          </a:p>
        </p:txBody>
      </p:sp>
      <p:sp>
        <p:nvSpPr>
          <p:cNvPr id="9238" name="Rectangle 25">
            <a:extLst>
              <a:ext uri="{FF2B5EF4-FFF2-40B4-BE49-F238E27FC236}">
                <a16:creationId xmlns:a16="http://schemas.microsoft.com/office/drawing/2014/main" id="{97A0EF16-B57D-4364-BA5E-1F2A7EC21EC0}"/>
              </a:ext>
            </a:extLst>
          </p:cNvPr>
          <p:cNvSpPr>
            <a:spLocks noChangeArrowheads="1"/>
          </p:cNvSpPr>
          <p:nvPr/>
        </p:nvSpPr>
        <p:spPr bwMode="auto">
          <a:xfrm>
            <a:off x="2274888" y="2647950"/>
            <a:ext cx="4667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P</a:t>
            </a:r>
            <a:r>
              <a:rPr lang="en-US" altLang="zh-CN" sz="2000" baseline="-25000"/>
              <a:t>1</a:t>
            </a:r>
          </a:p>
        </p:txBody>
      </p:sp>
      <p:sp>
        <p:nvSpPr>
          <p:cNvPr id="9239" name="Rectangle 26">
            <a:extLst>
              <a:ext uri="{FF2B5EF4-FFF2-40B4-BE49-F238E27FC236}">
                <a16:creationId xmlns:a16="http://schemas.microsoft.com/office/drawing/2014/main" id="{9640B2AF-A760-48E8-B96A-8CD411DC79B1}"/>
              </a:ext>
            </a:extLst>
          </p:cNvPr>
          <p:cNvSpPr>
            <a:spLocks noChangeArrowheads="1"/>
          </p:cNvSpPr>
          <p:nvPr/>
        </p:nvSpPr>
        <p:spPr bwMode="auto">
          <a:xfrm>
            <a:off x="2274888" y="3502025"/>
            <a:ext cx="466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P</a:t>
            </a:r>
            <a:r>
              <a:rPr lang="en-US" altLang="zh-CN" sz="2000" b="0" baseline="-25000"/>
              <a:t>2</a:t>
            </a:r>
            <a:endParaRPr lang="en-US" altLang="zh-CN" sz="2000" baseline="-25000"/>
          </a:p>
        </p:txBody>
      </p:sp>
      <p:sp>
        <p:nvSpPr>
          <p:cNvPr id="9240" name="Rectangle 27">
            <a:extLst>
              <a:ext uri="{FF2B5EF4-FFF2-40B4-BE49-F238E27FC236}">
                <a16:creationId xmlns:a16="http://schemas.microsoft.com/office/drawing/2014/main" id="{526C436A-6E96-42B4-AB34-4380CC90C5DD}"/>
              </a:ext>
            </a:extLst>
          </p:cNvPr>
          <p:cNvSpPr>
            <a:spLocks noChangeArrowheads="1"/>
          </p:cNvSpPr>
          <p:nvPr/>
        </p:nvSpPr>
        <p:spPr bwMode="auto">
          <a:xfrm>
            <a:off x="3443288" y="2363788"/>
            <a:ext cx="4667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A</a:t>
            </a:r>
            <a:endParaRPr lang="en-US" altLang="zh-CN" sz="2000" b="0" baseline="-25000"/>
          </a:p>
        </p:txBody>
      </p:sp>
      <p:sp>
        <p:nvSpPr>
          <p:cNvPr id="9241" name="Rectangle 28">
            <a:extLst>
              <a:ext uri="{FF2B5EF4-FFF2-40B4-BE49-F238E27FC236}">
                <a16:creationId xmlns:a16="http://schemas.microsoft.com/office/drawing/2014/main" id="{19978D0A-DB86-40C1-AF24-801787D4BA3D}"/>
              </a:ext>
            </a:extLst>
          </p:cNvPr>
          <p:cNvSpPr>
            <a:spLocks noChangeArrowheads="1"/>
          </p:cNvSpPr>
          <p:nvPr/>
        </p:nvSpPr>
        <p:spPr bwMode="auto">
          <a:xfrm>
            <a:off x="4144963" y="3408363"/>
            <a:ext cx="4683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H</a:t>
            </a:r>
            <a:endParaRPr lang="en-US" altLang="zh-CN" sz="2000" b="0" baseline="-25000"/>
          </a:p>
        </p:txBody>
      </p:sp>
      <p:sp>
        <p:nvSpPr>
          <p:cNvPr id="9242" name="Rectangle 29">
            <a:extLst>
              <a:ext uri="{FF2B5EF4-FFF2-40B4-BE49-F238E27FC236}">
                <a16:creationId xmlns:a16="http://schemas.microsoft.com/office/drawing/2014/main" id="{641A3759-ECCE-43AE-AC68-F12E5BD2DE52}"/>
              </a:ext>
            </a:extLst>
          </p:cNvPr>
          <p:cNvSpPr>
            <a:spLocks noChangeArrowheads="1"/>
          </p:cNvSpPr>
          <p:nvPr/>
        </p:nvSpPr>
        <p:spPr bwMode="auto">
          <a:xfrm>
            <a:off x="3402013" y="5772150"/>
            <a:ext cx="466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Q</a:t>
            </a:r>
            <a:r>
              <a:rPr lang="en-US" altLang="zh-CN" sz="2000" b="0" baseline="-25000"/>
              <a:t>1</a:t>
            </a:r>
            <a:endParaRPr lang="en-US" altLang="zh-CN" sz="2000" baseline="-25000"/>
          </a:p>
        </p:txBody>
      </p:sp>
      <p:sp>
        <p:nvSpPr>
          <p:cNvPr id="15388" name="Rectangle 30">
            <a:extLst>
              <a:ext uri="{FF2B5EF4-FFF2-40B4-BE49-F238E27FC236}">
                <a16:creationId xmlns:a16="http://schemas.microsoft.com/office/drawing/2014/main" id="{E7D6BB95-3FEA-4F14-A1F1-FC10FE1BA342}"/>
              </a:ext>
            </a:extLst>
          </p:cNvPr>
          <p:cNvSpPr>
            <a:spLocks noChangeArrowheads="1"/>
          </p:cNvSpPr>
          <p:nvPr/>
        </p:nvSpPr>
        <p:spPr bwMode="auto">
          <a:xfrm>
            <a:off x="4533900" y="4640263"/>
            <a:ext cx="3127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E</a:t>
            </a:r>
            <a:endParaRPr lang="en-US" altLang="zh-CN" sz="2000" b="0" baseline="-25000"/>
          </a:p>
        </p:txBody>
      </p:sp>
      <p:sp>
        <p:nvSpPr>
          <p:cNvPr id="15389" name="Rectangle 31">
            <a:extLst>
              <a:ext uri="{FF2B5EF4-FFF2-40B4-BE49-F238E27FC236}">
                <a16:creationId xmlns:a16="http://schemas.microsoft.com/office/drawing/2014/main" id="{2F42874A-D374-4642-A178-8545D808F9C0}"/>
              </a:ext>
            </a:extLst>
          </p:cNvPr>
          <p:cNvSpPr>
            <a:spLocks noChangeArrowheads="1"/>
          </p:cNvSpPr>
          <p:nvPr/>
        </p:nvSpPr>
        <p:spPr bwMode="auto">
          <a:xfrm>
            <a:off x="6091238" y="4262438"/>
            <a:ext cx="3905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F</a:t>
            </a:r>
            <a:endParaRPr lang="en-US" altLang="zh-CN" sz="2000" b="0" baseline="-25000"/>
          </a:p>
        </p:txBody>
      </p:sp>
      <p:sp>
        <p:nvSpPr>
          <p:cNvPr id="15390" name="Rectangle 32">
            <a:extLst>
              <a:ext uri="{FF2B5EF4-FFF2-40B4-BE49-F238E27FC236}">
                <a16:creationId xmlns:a16="http://schemas.microsoft.com/office/drawing/2014/main" id="{00DAE4A6-EA47-49C5-99F1-1488EA4D8205}"/>
              </a:ext>
            </a:extLst>
          </p:cNvPr>
          <p:cNvSpPr>
            <a:spLocks noChangeArrowheads="1"/>
          </p:cNvSpPr>
          <p:nvPr/>
        </p:nvSpPr>
        <p:spPr bwMode="auto">
          <a:xfrm>
            <a:off x="4802188" y="5772150"/>
            <a:ext cx="466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Q</a:t>
            </a:r>
            <a:r>
              <a:rPr lang="en-US" altLang="zh-CN" sz="2000" b="0" baseline="-25000"/>
              <a:t>4</a:t>
            </a:r>
            <a:endParaRPr lang="en-US" altLang="zh-CN" sz="2000" baseline="-25000"/>
          </a:p>
        </p:txBody>
      </p:sp>
      <p:sp>
        <p:nvSpPr>
          <p:cNvPr id="15391" name="Rectangle 33">
            <a:extLst>
              <a:ext uri="{FF2B5EF4-FFF2-40B4-BE49-F238E27FC236}">
                <a16:creationId xmlns:a16="http://schemas.microsoft.com/office/drawing/2014/main" id="{79E6976D-A7F8-4799-9EBA-E1DE36BA345F}"/>
              </a:ext>
            </a:extLst>
          </p:cNvPr>
          <p:cNvSpPr>
            <a:spLocks noChangeArrowheads="1"/>
          </p:cNvSpPr>
          <p:nvPr/>
        </p:nvSpPr>
        <p:spPr bwMode="auto">
          <a:xfrm>
            <a:off x="5818188" y="5772150"/>
            <a:ext cx="4667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t>Q</a:t>
            </a:r>
            <a:r>
              <a:rPr lang="en-US" altLang="zh-CN" sz="2000" b="0" baseline="-25000"/>
              <a:t>5</a:t>
            </a:r>
            <a:endParaRPr lang="en-US" altLang="zh-CN" sz="2000" baseline="-25000"/>
          </a:p>
        </p:txBody>
      </p:sp>
      <p:sp>
        <p:nvSpPr>
          <p:cNvPr id="9247" name="Line 34">
            <a:extLst>
              <a:ext uri="{FF2B5EF4-FFF2-40B4-BE49-F238E27FC236}">
                <a16:creationId xmlns:a16="http://schemas.microsoft.com/office/drawing/2014/main" id="{ABA2EB58-977F-4760-BF52-B833934E0D58}"/>
              </a:ext>
            </a:extLst>
          </p:cNvPr>
          <p:cNvSpPr>
            <a:spLocks noChangeShapeType="1"/>
          </p:cNvSpPr>
          <p:nvPr/>
        </p:nvSpPr>
        <p:spPr bwMode="auto">
          <a:xfrm>
            <a:off x="2976563" y="2551113"/>
            <a:ext cx="4557712" cy="22272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3" name="Rectangle 35">
            <a:extLst>
              <a:ext uri="{FF2B5EF4-FFF2-40B4-BE49-F238E27FC236}">
                <a16:creationId xmlns:a16="http://schemas.microsoft.com/office/drawing/2014/main" id="{E7A8A70B-63CB-40A1-B319-0CD3323EF073}"/>
              </a:ext>
            </a:extLst>
          </p:cNvPr>
          <p:cNvSpPr>
            <a:spLocks noChangeArrowheads="1"/>
          </p:cNvSpPr>
          <p:nvPr/>
        </p:nvSpPr>
        <p:spPr bwMode="auto">
          <a:xfrm>
            <a:off x="6403975" y="5237163"/>
            <a:ext cx="4667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800" b="0"/>
              <a:t>d</a:t>
            </a:r>
            <a:r>
              <a:rPr lang="en-US" altLang="zh-CN" sz="2800" b="0" baseline="-25000"/>
              <a:t>2</a:t>
            </a:r>
          </a:p>
        </p:txBody>
      </p:sp>
      <p:sp>
        <p:nvSpPr>
          <p:cNvPr id="34" name="椭圆 33">
            <a:extLst>
              <a:ext uri="{FF2B5EF4-FFF2-40B4-BE49-F238E27FC236}">
                <a16:creationId xmlns:a16="http://schemas.microsoft.com/office/drawing/2014/main" id="{7935871F-2F3E-41D8-B2CB-DA3B67A24828}"/>
              </a:ext>
            </a:extLst>
          </p:cNvPr>
          <p:cNvSpPr>
            <a:spLocks noChangeArrowheads="1"/>
          </p:cNvSpPr>
          <p:nvPr/>
        </p:nvSpPr>
        <p:spPr bwMode="auto">
          <a:xfrm>
            <a:off x="4786313" y="4500563"/>
            <a:ext cx="214312" cy="214312"/>
          </a:xfrm>
          <a:prstGeom prst="ellipse">
            <a:avLst/>
          </a:prstGeom>
          <a:solidFill>
            <a:schemeClr val="accent2"/>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5" name="椭圆 34">
            <a:extLst>
              <a:ext uri="{FF2B5EF4-FFF2-40B4-BE49-F238E27FC236}">
                <a16:creationId xmlns:a16="http://schemas.microsoft.com/office/drawing/2014/main" id="{7C023408-3C63-457C-9DCE-6B2295732FEA}"/>
              </a:ext>
            </a:extLst>
          </p:cNvPr>
          <p:cNvSpPr>
            <a:spLocks noChangeArrowheads="1"/>
          </p:cNvSpPr>
          <p:nvPr/>
        </p:nvSpPr>
        <p:spPr bwMode="auto">
          <a:xfrm>
            <a:off x="5857875" y="4500563"/>
            <a:ext cx="214313" cy="214312"/>
          </a:xfrm>
          <a:prstGeom prst="ellipse">
            <a:avLst/>
          </a:prstGeom>
          <a:solidFill>
            <a:schemeClr val="accent2"/>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9251" name="灯片编号占位符 35">
            <a:extLst>
              <a:ext uri="{FF2B5EF4-FFF2-40B4-BE49-F238E27FC236}">
                <a16:creationId xmlns:a16="http://schemas.microsoft.com/office/drawing/2014/main" id="{F4C6899C-E816-40AC-A2F3-0F176D0C7A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0D9DB8-0130-4321-A4EB-FBFF7B6D8D48}" type="slidenum">
              <a:rPr lang="en-US" altLang="zh-CN" sz="1400" smtClean="0"/>
              <a:pPr>
                <a:spcBef>
                  <a:spcPct val="0"/>
                </a:spcBef>
                <a:buClrTx/>
                <a:buSzTx/>
                <a:buFontTx/>
                <a:buNone/>
              </a:pPr>
              <a:t>5</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7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9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3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53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2" grpId="0"/>
      <p:bldP spid="15388" grpId="0"/>
      <p:bldP spid="15389" grpId="0"/>
      <p:bldP spid="15390" grpId="0"/>
      <p:bldP spid="15391" grpId="0"/>
      <p:bldP spid="15393" grpId="0"/>
      <p:bldP spid="34"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DE8DF2F-29FB-48CD-AC71-F6E7B2570926}"/>
              </a:ext>
            </a:extLst>
          </p:cNvPr>
          <p:cNvSpPr>
            <a:spLocks noGrp="1" noRot="1" noChangeArrowheads="1"/>
          </p:cNvSpPr>
          <p:nvPr>
            <p:ph type="title"/>
          </p:nvPr>
        </p:nvSpPr>
        <p:spPr/>
        <p:txBody>
          <a:bodyPr/>
          <a:lstStyle/>
          <a:p>
            <a:pPr eaLnBrk="1" hangingPunct="1">
              <a:defRPr/>
            </a:pPr>
            <a:r>
              <a:rPr lang="zh-CN" altLang="en-US" b="1">
                <a:solidFill>
                  <a:schemeClr val="accent2">
                    <a:lumMod val="75000"/>
                  </a:schemeClr>
                </a:solidFill>
                <a:latin typeface="楷体" pitchFamily="49" charset="-122"/>
                <a:ea typeface="楷体" pitchFamily="49" charset="-122"/>
              </a:rPr>
              <a:t>三、垄断竞争厂商的均衡分析</a:t>
            </a:r>
          </a:p>
        </p:txBody>
      </p:sp>
      <p:sp>
        <p:nvSpPr>
          <p:cNvPr id="12291" name="Rectangle 3">
            <a:extLst>
              <a:ext uri="{FF2B5EF4-FFF2-40B4-BE49-F238E27FC236}">
                <a16:creationId xmlns:a16="http://schemas.microsoft.com/office/drawing/2014/main" id="{B16CDCD1-34DF-4FDE-9EA3-03B3F053D720}"/>
              </a:ext>
            </a:extLst>
          </p:cNvPr>
          <p:cNvSpPr>
            <a:spLocks noGrp="1" noRot="1" noChangeArrowheads="1"/>
          </p:cNvSpPr>
          <p:nvPr>
            <p:ph type="body" idx="1"/>
          </p:nvPr>
        </p:nvSpPr>
        <p:spPr>
          <a:xfrm>
            <a:off x="395288" y="1600200"/>
            <a:ext cx="8424862" cy="4530725"/>
          </a:xfrm>
        </p:spPr>
        <p:txBody>
          <a:bodyPr/>
          <a:lstStyle/>
          <a:p>
            <a:pPr eaLnBrk="1" hangingPunct="1">
              <a:buFont typeface="Wingdings" panose="05000000000000000000" pitchFamily="2" charset="2"/>
              <a:buNone/>
              <a:defRPr/>
            </a:pPr>
            <a:r>
              <a:rPr kumimoji="1" lang="zh-CN" altLang="en-US" b="1">
                <a:solidFill>
                  <a:schemeClr val="accent2">
                    <a:lumMod val="75000"/>
                  </a:schemeClr>
                </a:solidFill>
                <a:latin typeface="楷体" pitchFamily="49" charset="-122"/>
                <a:ea typeface="楷体" pitchFamily="49" charset="-122"/>
              </a:rPr>
              <a:t>利润最大化条件：</a:t>
            </a:r>
          </a:p>
          <a:p>
            <a:pPr eaLnBrk="1" hangingPunct="1">
              <a:buFont typeface="Wingdings" panose="05000000000000000000" pitchFamily="2" charset="2"/>
              <a:buNone/>
              <a:defRPr/>
            </a:pPr>
            <a:r>
              <a:rPr kumimoji="1" lang="zh-CN" altLang="en-US" b="1">
                <a:solidFill>
                  <a:schemeClr val="accent2">
                    <a:lumMod val="75000"/>
                  </a:schemeClr>
                </a:solidFill>
                <a:latin typeface="楷体" pitchFamily="49" charset="-122"/>
                <a:ea typeface="楷体" pitchFamily="49" charset="-122"/>
              </a:rPr>
              <a:t>      </a:t>
            </a:r>
            <a:r>
              <a:rPr kumimoji="1" lang="en-US" altLang="zh-CN" b="1">
                <a:solidFill>
                  <a:schemeClr val="accent2">
                    <a:lumMod val="75000"/>
                  </a:schemeClr>
                </a:solidFill>
                <a:latin typeface="楷体" pitchFamily="49" charset="-122"/>
                <a:ea typeface="楷体" pitchFamily="49" charset="-122"/>
              </a:rPr>
              <a:t>MR</a:t>
            </a:r>
            <a:r>
              <a:rPr kumimoji="1" lang="zh-CN" altLang="en-US" b="1">
                <a:solidFill>
                  <a:schemeClr val="accent2">
                    <a:lumMod val="75000"/>
                  </a:schemeClr>
                </a:solidFill>
                <a:latin typeface="楷体" pitchFamily="49" charset="-122"/>
                <a:ea typeface="楷体" pitchFamily="49" charset="-122"/>
              </a:rPr>
              <a:t>＝</a:t>
            </a:r>
            <a:r>
              <a:rPr kumimoji="1" lang="en-US" altLang="zh-CN" b="1">
                <a:solidFill>
                  <a:schemeClr val="accent2">
                    <a:lumMod val="75000"/>
                  </a:schemeClr>
                </a:solidFill>
                <a:latin typeface="楷体" pitchFamily="49" charset="-122"/>
                <a:ea typeface="楷体" pitchFamily="49" charset="-122"/>
              </a:rPr>
              <a:t>MC</a:t>
            </a:r>
            <a:r>
              <a:rPr kumimoji="1" lang="zh-CN" altLang="en-US" b="1">
                <a:solidFill>
                  <a:schemeClr val="accent2">
                    <a:lumMod val="75000"/>
                  </a:schemeClr>
                </a:solidFill>
                <a:latin typeface="楷体" pitchFamily="49" charset="-122"/>
                <a:ea typeface="楷体" pitchFamily="49" charset="-122"/>
              </a:rPr>
              <a:t>，厂商根据</a:t>
            </a:r>
            <a:r>
              <a:rPr kumimoji="1" lang="en-US" altLang="zh-CN" b="1">
                <a:solidFill>
                  <a:schemeClr val="accent2">
                    <a:lumMod val="75000"/>
                  </a:schemeClr>
                </a:solidFill>
                <a:latin typeface="楷体" pitchFamily="49" charset="-122"/>
                <a:ea typeface="楷体" pitchFamily="49" charset="-122"/>
              </a:rPr>
              <a:t>MR</a:t>
            </a:r>
            <a:r>
              <a:rPr kumimoji="1" lang="zh-CN" altLang="en-US" b="1">
                <a:solidFill>
                  <a:schemeClr val="accent2">
                    <a:lumMod val="75000"/>
                  </a:schemeClr>
                </a:solidFill>
                <a:latin typeface="楷体" pitchFamily="49" charset="-122"/>
                <a:ea typeface="楷体" pitchFamily="49" charset="-122"/>
              </a:rPr>
              <a:t>＝</a:t>
            </a:r>
            <a:r>
              <a:rPr kumimoji="1" lang="en-US" altLang="zh-CN" b="1">
                <a:solidFill>
                  <a:schemeClr val="accent2">
                    <a:lumMod val="75000"/>
                  </a:schemeClr>
                </a:solidFill>
                <a:latin typeface="楷体" pitchFamily="49" charset="-122"/>
                <a:ea typeface="楷体" pitchFamily="49" charset="-122"/>
              </a:rPr>
              <a:t>MC</a:t>
            </a:r>
          </a:p>
          <a:p>
            <a:pPr eaLnBrk="1" hangingPunct="1">
              <a:buFont typeface="Wingdings" panose="05000000000000000000" pitchFamily="2" charset="2"/>
              <a:buNone/>
              <a:defRPr/>
            </a:pPr>
            <a:r>
              <a:rPr kumimoji="1" lang="en-US" altLang="zh-CN" b="1">
                <a:solidFill>
                  <a:schemeClr val="accent2">
                    <a:lumMod val="75000"/>
                  </a:schemeClr>
                </a:solidFill>
                <a:latin typeface="楷体" pitchFamily="49" charset="-122"/>
                <a:ea typeface="楷体" pitchFamily="49" charset="-122"/>
              </a:rPr>
              <a:t>      </a:t>
            </a:r>
            <a:r>
              <a:rPr kumimoji="1" lang="zh-CN" altLang="en-US" b="1">
                <a:solidFill>
                  <a:schemeClr val="accent2">
                    <a:lumMod val="75000"/>
                  </a:schemeClr>
                </a:solidFill>
                <a:latin typeface="楷体" pitchFamily="49" charset="-122"/>
                <a:ea typeface="楷体" pitchFamily="49" charset="-122"/>
              </a:rPr>
              <a:t>确定产量，根据需求曲线确定该产量对应的价格。垄断竞争厂商短期可能获得超额利润、零超额利润或亏损。但在长期只有一种可能即零超额利润，且产量水平在</a:t>
            </a:r>
            <a:r>
              <a:rPr kumimoji="1" lang="en-US" altLang="zh-CN" b="1">
                <a:solidFill>
                  <a:schemeClr val="accent2">
                    <a:lumMod val="75000"/>
                  </a:schemeClr>
                </a:solidFill>
                <a:latin typeface="楷体" pitchFamily="49" charset="-122"/>
                <a:ea typeface="楷体" pitchFamily="49" charset="-122"/>
              </a:rPr>
              <a:t>LAC</a:t>
            </a:r>
            <a:r>
              <a:rPr kumimoji="1" lang="zh-CN" altLang="en-US" b="1">
                <a:solidFill>
                  <a:schemeClr val="accent2">
                    <a:lumMod val="75000"/>
                  </a:schemeClr>
                </a:solidFill>
                <a:latin typeface="楷体" pitchFamily="49" charset="-122"/>
                <a:ea typeface="楷体" pitchFamily="49" charset="-122"/>
              </a:rPr>
              <a:t>最低点的左边。</a:t>
            </a:r>
          </a:p>
        </p:txBody>
      </p:sp>
      <p:sp>
        <p:nvSpPr>
          <p:cNvPr id="10244" name="灯片编号占位符 3">
            <a:extLst>
              <a:ext uri="{FF2B5EF4-FFF2-40B4-BE49-F238E27FC236}">
                <a16:creationId xmlns:a16="http://schemas.microsoft.com/office/drawing/2014/main" id="{F178E4B3-9571-4F53-AB08-36167E699E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20D56F-1660-4D87-9E40-41198D3625AC}" type="slidenum">
              <a:rPr lang="en-US" altLang="zh-CN" sz="1400" smtClean="0"/>
              <a:pPr>
                <a:spcBef>
                  <a:spcPct val="0"/>
                </a:spcBef>
                <a:buClrTx/>
                <a:buSzTx/>
                <a:buFontTx/>
                <a:buNone/>
              </a:pPr>
              <a:t>6</a:t>
            </a:fld>
            <a:endParaRPr lang="en-US" altLang="zh-CN" sz="1400"/>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3" name="Line 62">
            <a:extLst>
              <a:ext uri="{FF2B5EF4-FFF2-40B4-BE49-F238E27FC236}">
                <a16:creationId xmlns:a16="http://schemas.microsoft.com/office/drawing/2014/main" id="{1E4071C5-0EBA-4E25-B583-A3EB8B6BB0D1}"/>
              </a:ext>
            </a:extLst>
          </p:cNvPr>
          <p:cNvSpPr>
            <a:spLocks noChangeShapeType="1"/>
          </p:cNvSpPr>
          <p:nvPr/>
        </p:nvSpPr>
        <p:spPr bwMode="auto">
          <a:xfrm>
            <a:off x="3779838" y="3068638"/>
            <a:ext cx="30162" cy="27225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5" name="直接连接符 64">
            <a:extLst>
              <a:ext uri="{FF2B5EF4-FFF2-40B4-BE49-F238E27FC236}">
                <a16:creationId xmlns:a16="http://schemas.microsoft.com/office/drawing/2014/main" id="{3C6BA3BE-FAB1-4B00-B0AD-F14DC0EBB213}"/>
              </a:ext>
            </a:extLst>
          </p:cNvPr>
          <p:cNvCxnSpPr>
            <a:cxnSpLocks noChangeShapeType="1"/>
          </p:cNvCxnSpPr>
          <p:nvPr/>
        </p:nvCxnSpPr>
        <p:spPr bwMode="auto">
          <a:xfrm rot="10800000" flipV="1">
            <a:off x="1643063" y="3067050"/>
            <a:ext cx="2128837" cy="4763"/>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7" name="直接连接符 66">
            <a:extLst>
              <a:ext uri="{FF2B5EF4-FFF2-40B4-BE49-F238E27FC236}">
                <a16:creationId xmlns:a16="http://schemas.microsoft.com/office/drawing/2014/main" id="{99D71A14-94C7-4EFD-95DC-B9118712D27B}"/>
              </a:ext>
            </a:extLst>
          </p:cNvPr>
          <p:cNvCxnSpPr>
            <a:cxnSpLocks noChangeShapeType="1"/>
          </p:cNvCxnSpPr>
          <p:nvPr/>
        </p:nvCxnSpPr>
        <p:spPr bwMode="auto">
          <a:xfrm flipV="1">
            <a:off x="3886200" y="3060700"/>
            <a:ext cx="622300" cy="1270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69" name="直接连接符 68">
            <a:extLst>
              <a:ext uri="{FF2B5EF4-FFF2-40B4-BE49-F238E27FC236}">
                <a16:creationId xmlns:a16="http://schemas.microsoft.com/office/drawing/2014/main" id="{977F59DA-9EC1-44DD-AF6F-9B1C36F4739A}"/>
              </a:ext>
            </a:extLst>
          </p:cNvPr>
          <p:cNvCxnSpPr>
            <a:cxnSpLocks noChangeShapeType="1"/>
          </p:cNvCxnSpPr>
          <p:nvPr/>
        </p:nvCxnSpPr>
        <p:spPr bwMode="auto">
          <a:xfrm rot="-5400000" flipH="1" flipV="1">
            <a:off x="3155950" y="1270000"/>
            <a:ext cx="28575" cy="3095625"/>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 name="直接连接符 51">
            <a:extLst>
              <a:ext uri="{FF2B5EF4-FFF2-40B4-BE49-F238E27FC236}">
                <a16:creationId xmlns:a16="http://schemas.microsoft.com/office/drawing/2014/main" id="{6BE4B170-ACF1-4303-932B-17B90D316EF9}"/>
              </a:ext>
            </a:extLst>
          </p:cNvPr>
          <p:cNvCxnSpPr>
            <a:cxnSpLocks noChangeShapeType="1"/>
          </p:cNvCxnSpPr>
          <p:nvPr/>
        </p:nvCxnSpPr>
        <p:spPr bwMode="auto">
          <a:xfrm>
            <a:off x="1657350" y="2530475"/>
            <a:ext cx="5286375" cy="1285875"/>
          </a:xfrm>
          <a:prstGeom prst="line">
            <a:avLst/>
          </a:prstGeom>
          <a:noFill/>
          <a:ln w="38100" algn="ctr">
            <a:solidFill>
              <a:srgbClr val="00CC00"/>
            </a:solidFill>
            <a:round/>
            <a:headEnd/>
            <a:tailEnd/>
          </a:ln>
          <a:extLst>
            <a:ext uri="{909E8E84-426E-40DD-AFC4-6F175D3DCCD1}">
              <a14:hiddenFill xmlns:a14="http://schemas.microsoft.com/office/drawing/2010/main">
                <a:noFill/>
              </a14:hiddenFill>
            </a:ext>
          </a:extLst>
        </p:spPr>
      </p:cxnSp>
      <p:sp>
        <p:nvSpPr>
          <p:cNvPr id="11271" name="Line 37">
            <a:extLst>
              <a:ext uri="{FF2B5EF4-FFF2-40B4-BE49-F238E27FC236}">
                <a16:creationId xmlns:a16="http://schemas.microsoft.com/office/drawing/2014/main" id="{FDEC5150-2EDA-4A41-9ED0-A363335743EC}"/>
              </a:ext>
            </a:extLst>
          </p:cNvPr>
          <p:cNvSpPr>
            <a:spLocks noChangeShapeType="1"/>
          </p:cNvSpPr>
          <p:nvPr/>
        </p:nvSpPr>
        <p:spPr bwMode="auto">
          <a:xfrm>
            <a:off x="1619250" y="5805488"/>
            <a:ext cx="59769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2" name="Line 38">
            <a:extLst>
              <a:ext uri="{FF2B5EF4-FFF2-40B4-BE49-F238E27FC236}">
                <a16:creationId xmlns:a16="http://schemas.microsoft.com/office/drawing/2014/main" id="{7CD8C6C0-54D8-47CD-98E4-9E4857D46FF3}"/>
              </a:ext>
            </a:extLst>
          </p:cNvPr>
          <p:cNvSpPr>
            <a:spLocks noChangeShapeType="1"/>
          </p:cNvSpPr>
          <p:nvPr/>
        </p:nvSpPr>
        <p:spPr bwMode="auto">
          <a:xfrm flipV="1">
            <a:off x="1619250" y="1412875"/>
            <a:ext cx="0" cy="43926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8" name="Line 39">
            <a:extLst>
              <a:ext uri="{FF2B5EF4-FFF2-40B4-BE49-F238E27FC236}">
                <a16:creationId xmlns:a16="http://schemas.microsoft.com/office/drawing/2014/main" id="{EFD136C1-1B80-4BFC-B5F6-1EFC949EA351}"/>
              </a:ext>
            </a:extLst>
          </p:cNvPr>
          <p:cNvSpPr>
            <a:spLocks noChangeShapeType="1"/>
          </p:cNvSpPr>
          <p:nvPr/>
        </p:nvSpPr>
        <p:spPr bwMode="auto">
          <a:xfrm>
            <a:off x="1619250" y="2060575"/>
            <a:ext cx="5184775" cy="122396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Line 40">
            <a:extLst>
              <a:ext uri="{FF2B5EF4-FFF2-40B4-BE49-F238E27FC236}">
                <a16:creationId xmlns:a16="http://schemas.microsoft.com/office/drawing/2014/main" id="{35607311-B13E-486B-A001-AA285D1DE7F8}"/>
              </a:ext>
            </a:extLst>
          </p:cNvPr>
          <p:cNvSpPr>
            <a:spLocks noChangeShapeType="1"/>
          </p:cNvSpPr>
          <p:nvPr/>
        </p:nvSpPr>
        <p:spPr bwMode="auto">
          <a:xfrm>
            <a:off x="1619250" y="2060575"/>
            <a:ext cx="4537075" cy="273685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0" name="Line 41">
            <a:extLst>
              <a:ext uri="{FF2B5EF4-FFF2-40B4-BE49-F238E27FC236}">
                <a16:creationId xmlns:a16="http://schemas.microsoft.com/office/drawing/2014/main" id="{DF492157-1D76-4465-B04A-8430ABA2C9F9}"/>
              </a:ext>
            </a:extLst>
          </p:cNvPr>
          <p:cNvSpPr>
            <a:spLocks noChangeShapeType="1"/>
          </p:cNvSpPr>
          <p:nvPr/>
        </p:nvSpPr>
        <p:spPr bwMode="auto">
          <a:xfrm>
            <a:off x="1619250" y="2349500"/>
            <a:ext cx="5184775" cy="122396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Line 42">
            <a:extLst>
              <a:ext uri="{FF2B5EF4-FFF2-40B4-BE49-F238E27FC236}">
                <a16:creationId xmlns:a16="http://schemas.microsoft.com/office/drawing/2014/main" id="{695A2D4F-9AE3-498D-95C9-C4F67C71AB1D}"/>
              </a:ext>
            </a:extLst>
          </p:cNvPr>
          <p:cNvSpPr>
            <a:spLocks noChangeShapeType="1"/>
          </p:cNvSpPr>
          <p:nvPr/>
        </p:nvSpPr>
        <p:spPr bwMode="auto">
          <a:xfrm>
            <a:off x="1619250" y="2349500"/>
            <a:ext cx="4248150" cy="2735263"/>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Freeform 45">
            <a:extLst>
              <a:ext uri="{FF2B5EF4-FFF2-40B4-BE49-F238E27FC236}">
                <a16:creationId xmlns:a16="http://schemas.microsoft.com/office/drawing/2014/main" id="{DED2E8D9-F752-46B6-BD30-5B7C14B5AD76}"/>
              </a:ext>
            </a:extLst>
          </p:cNvPr>
          <p:cNvSpPr>
            <a:spLocks/>
          </p:cNvSpPr>
          <p:nvPr/>
        </p:nvSpPr>
        <p:spPr bwMode="auto">
          <a:xfrm>
            <a:off x="2124075" y="2133600"/>
            <a:ext cx="4608513" cy="2398713"/>
          </a:xfrm>
          <a:custGeom>
            <a:avLst/>
            <a:gdLst>
              <a:gd name="T0" fmla="*/ 0 w 2994"/>
              <a:gd name="T1" fmla="*/ 2147483646 h 1511"/>
              <a:gd name="T2" fmla="*/ 2147483646 w 2994"/>
              <a:gd name="T3" fmla="*/ 2147483646 h 1511"/>
              <a:gd name="T4" fmla="*/ 2147483646 w 2994"/>
              <a:gd name="T5" fmla="*/ 2147483646 h 1511"/>
              <a:gd name="T6" fmla="*/ 2147483646 w 2994"/>
              <a:gd name="T7" fmla="*/ 2147483646 h 1511"/>
              <a:gd name="T8" fmla="*/ 2147483646 w 2994"/>
              <a:gd name="T9" fmla="*/ 0 h 1511"/>
              <a:gd name="T10" fmla="*/ 0 60000 65536"/>
              <a:gd name="T11" fmla="*/ 0 60000 65536"/>
              <a:gd name="T12" fmla="*/ 0 60000 65536"/>
              <a:gd name="T13" fmla="*/ 0 60000 65536"/>
              <a:gd name="T14" fmla="*/ 0 60000 65536"/>
              <a:gd name="T15" fmla="*/ 0 w 2994"/>
              <a:gd name="T16" fmla="*/ 0 h 1511"/>
              <a:gd name="T17" fmla="*/ 2994 w 2994"/>
              <a:gd name="T18" fmla="*/ 1511 h 1511"/>
            </a:gdLst>
            <a:ahLst/>
            <a:cxnLst>
              <a:cxn ang="T10">
                <a:pos x="T0" y="T1"/>
              </a:cxn>
              <a:cxn ang="T11">
                <a:pos x="T2" y="T3"/>
              </a:cxn>
              <a:cxn ang="T12">
                <a:pos x="T4" y="T5"/>
              </a:cxn>
              <a:cxn ang="T13">
                <a:pos x="T6" y="T7"/>
              </a:cxn>
              <a:cxn ang="T14">
                <a:pos x="T8" y="T9"/>
              </a:cxn>
            </a:cxnLst>
            <a:rect l="T15" t="T16" r="T17" b="T18"/>
            <a:pathLst>
              <a:path w="2994" h="1511">
                <a:moveTo>
                  <a:pt x="0" y="997"/>
                </a:moveTo>
                <a:cubicBezTo>
                  <a:pt x="231" y="1140"/>
                  <a:pt x="462" y="1284"/>
                  <a:pt x="726" y="1360"/>
                </a:cubicBezTo>
                <a:cubicBezTo>
                  <a:pt x="990" y="1436"/>
                  <a:pt x="1307" y="1511"/>
                  <a:pt x="1587" y="1451"/>
                </a:cubicBezTo>
                <a:cubicBezTo>
                  <a:pt x="1867" y="1391"/>
                  <a:pt x="2170" y="1239"/>
                  <a:pt x="2404" y="997"/>
                </a:cubicBezTo>
                <a:cubicBezTo>
                  <a:pt x="2638" y="755"/>
                  <a:pt x="2816" y="377"/>
                  <a:pt x="2994" y="0"/>
                </a:cubicBezTo>
              </a:path>
            </a:pathLst>
          </a:custGeom>
          <a:noFill/>
          <a:ln w="28575">
            <a:solidFill>
              <a:srgbClr val="A5002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46">
            <a:extLst>
              <a:ext uri="{FF2B5EF4-FFF2-40B4-BE49-F238E27FC236}">
                <a16:creationId xmlns:a16="http://schemas.microsoft.com/office/drawing/2014/main" id="{925FBCCA-EEEC-4F6C-B2C2-0AA8FFB01A50}"/>
              </a:ext>
            </a:extLst>
          </p:cNvPr>
          <p:cNvSpPr>
            <a:spLocks/>
          </p:cNvSpPr>
          <p:nvPr/>
        </p:nvSpPr>
        <p:spPr bwMode="auto">
          <a:xfrm>
            <a:off x="2339975" y="1844675"/>
            <a:ext cx="3240088" cy="3540125"/>
          </a:xfrm>
          <a:custGeom>
            <a:avLst/>
            <a:gdLst>
              <a:gd name="T0" fmla="*/ 0 w 2041"/>
              <a:gd name="T1" fmla="*/ 2147483646 h 2230"/>
              <a:gd name="T2" fmla="*/ 2147483646 w 2041"/>
              <a:gd name="T3" fmla="*/ 2147483646 h 2230"/>
              <a:gd name="T4" fmla="*/ 2147483646 w 2041"/>
              <a:gd name="T5" fmla="*/ 0 h 2230"/>
              <a:gd name="T6" fmla="*/ 0 60000 65536"/>
              <a:gd name="T7" fmla="*/ 0 60000 65536"/>
              <a:gd name="T8" fmla="*/ 0 60000 65536"/>
              <a:gd name="T9" fmla="*/ 0 w 2041"/>
              <a:gd name="T10" fmla="*/ 0 h 2230"/>
              <a:gd name="T11" fmla="*/ 2041 w 2041"/>
              <a:gd name="T12" fmla="*/ 2230 h 2230"/>
            </a:gdLst>
            <a:ahLst/>
            <a:cxnLst>
              <a:cxn ang="T6">
                <a:pos x="T0" y="T1"/>
              </a:cxn>
              <a:cxn ang="T7">
                <a:pos x="T2" y="T3"/>
              </a:cxn>
              <a:cxn ang="T8">
                <a:pos x="T4" y="T5"/>
              </a:cxn>
            </a:cxnLst>
            <a:rect l="T9" t="T10" r="T11" b="T12"/>
            <a:pathLst>
              <a:path w="2041" h="2230">
                <a:moveTo>
                  <a:pt x="0" y="2223"/>
                </a:moveTo>
                <a:cubicBezTo>
                  <a:pt x="397" y="2226"/>
                  <a:pt x="794" y="2230"/>
                  <a:pt x="1134" y="1860"/>
                </a:cubicBezTo>
                <a:cubicBezTo>
                  <a:pt x="1474" y="1490"/>
                  <a:pt x="1757" y="745"/>
                  <a:pt x="2041"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Line 47">
            <a:extLst>
              <a:ext uri="{FF2B5EF4-FFF2-40B4-BE49-F238E27FC236}">
                <a16:creationId xmlns:a16="http://schemas.microsoft.com/office/drawing/2014/main" id="{F6F5D635-5CC9-4537-A85F-232F006747B2}"/>
              </a:ext>
            </a:extLst>
          </p:cNvPr>
          <p:cNvSpPr>
            <a:spLocks noChangeShapeType="1"/>
          </p:cNvSpPr>
          <p:nvPr/>
        </p:nvSpPr>
        <p:spPr bwMode="auto">
          <a:xfrm>
            <a:off x="4716463" y="2852738"/>
            <a:ext cx="4762" cy="294798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49">
            <a:extLst>
              <a:ext uri="{FF2B5EF4-FFF2-40B4-BE49-F238E27FC236}">
                <a16:creationId xmlns:a16="http://schemas.microsoft.com/office/drawing/2014/main" id="{64AF617A-A700-4945-981A-2E7D75613027}"/>
              </a:ext>
            </a:extLst>
          </p:cNvPr>
          <p:cNvSpPr>
            <a:spLocks noChangeShapeType="1"/>
          </p:cNvSpPr>
          <p:nvPr/>
        </p:nvSpPr>
        <p:spPr bwMode="auto">
          <a:xfrm flipH="1">
            <a:off x="4516438" y="3124200"/>
            <a:ext cx="4762" cy="26606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Line 51">
            <a:extLst>
              <a:ext uri="{FF2B5EF4-FFF2-40B4-BE49-F238E27FC236}">
                <a16:creationId xmlns:a16="http://schemas.microsoft.com/office/drawing/2014/main" id="{C917FCE8-63D8-4AD2-A86B-5BC6FBB06D49}"/>
              </a:ext>
            </a:extLst>
          </p:cNvPr>
          <p:cNvSpPr>
            <a:spLocks noChangeShapeType="1"/>
          </p:cNvSpPr>
          <p:nvPr/>
        </p:nvSpPr>
        <p:spPr bwMode="auto">
          <a:xfrm>
            <a:off x="2627313" y="1557338"/>
            <a:ext cx="2736850" cy="3527425"/>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Oval 52">
            <a:extLst>
              <a:ext uri="{FF2B5EF4-FFF2-40B4-BE49-F238E27FC236}">
                <a16:creationId xmlns:a16="http://schemas.microsoft.com/office/drawing/2014/main" id="{71DE73C2-7132-4AA6-A79C-03B9D7342D4A}"/>
              </a:ext>
            </a:extLst>
          </p:cNvPr>
          <p:cNvSpPr>
            <a:spLocks noChangeArrowheads="1"/>
          </p:cNvSpPr>
          <p:nvPr/>
        </p:nvSpPr>
        <p:spPr bwMode="auto">
          <a:xfrm>
            <a:off x="2555875" y="1196975"/>
            <a:ext cx="360363"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FF66FF"/>
                </a:solidFill>
                <a:latin typeface="Arial" panose="020B0604020202020204" pitchFamily="34" charset="0"/>
              </a:rPr>
              <a:t>D</a:t>
            </a:r>
          </a:p>
        </p:txBody>
      </p:sp>
      <p:sp>
        <p:nvSpPr>
          <p:cNvPr id="11280" name="Oval 53">
            <a:extLst>
              <a:ext uri="{FF2B5EF4-FFF2-40B4-BE49-F238E27FC236}">
                <a16:creationId xmlns:a16="http://schemas.microsoft.com/office/drawing/2014/main" id="{15FD62CE-CBD7-437A-8CC4-AC805A127AF8}"/>
              </a:ext>
            </a:extLst>
          </p:cNvPr>
          <p:cNvSpPr>
            <a:spLocks noChangeArrowheads="1"/>
          </p:cNvSpPr>
          <p:nvPr/>
        </p:nvSpPr>
        <p:spPr bwMode="auto">
          <a:xfrm>
            <a:off x="4716463" y="2492375"/>
            <a:ext cx="360362"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B</a:t>
            </a:r>
          </a:p>
        </p:txBody>
      </p:sp>
      <p:sp>
        <p:nvSpPr>
          <p:cNvPr id="11281" name="Oval 54">
            <a:extLst>
              <a:ext uri="{FF2B5EF4-FFF2-40B4-BE49-F238E27FC236}">
                <a16:creationId xmlns:a16="http://schemas.microsoft.com/office/drawing/2014/main" id="{C2238F81-C9CF-4FEC-A460-A49750A14013}"/>
              </a:ext>
            </a:extLst>
          </p:cNvPr>
          <p:cNvSpPr>
            <a:spLocks noChangeArrowheads="1"/>
          </p:cNvSpPr>
          <p:nvPr/>
        </p:nvSpPr>
        <p:spPr bwMode="auto">
          <a:xfrm>
            <a:off x="3276600" y="2133600"/>
            <a:ext cx="360363"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A</a:t>
            </a:r>
          </a:p>
        </p:txBody>
      </p:sp>
      <p:sp>
        <p:nvSpPr>
          <p:cNvPr id="11282" name="Oval 55">
            <a:extLst>
              <a:ext uri="{FF2B5EF4-FFF2-40B4-BE49-F238E27FC236}">
                <a16:creationId xmlns:a16="http://schemas.microsoft.com/office/drawing/2014/main" id="{D8B5A2E1-5B49-4907-BEDE-22CD4F0A1572}"/>
              </a:ext>
            </a:extLst>
          </p:cNvPr>
          <p:cNvSpPr>
            <a:spLocks noChangeArrowheads="1"/>
          </p:cNvSpPr>
          <p:nvPr/>
        </p:nvSpPr>
        <p:spPr bwMode="auto">
          <a:xfrm>
            <a:off x="3500438" y="2500313"/>
            <a:ext cx="360362"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C</a:t>
            </a:r>
          </a:p>
        </p:txBody>
      </p:sp>
      <p:sp>
        <p:nvSpPr>
          <p:cNvPr id="11283" name="Oval 56">
            <a:extLst>
              <a:ext uri="{FF2B5EF4-FFF2-40B4-BE49-F238E27FC236}">
                <a16:creationId xmlns:a16="http://schemas.microsoft.com/office/drawing/2014/main" id="{ADB29D69-C9D7-49C1-A310-631D4BC108E0}"/>
              </a:ext>
            </a:extLst>
          </p:cNvPr>
          <p:cNvSpPr>
            <a:spLocks noChangeArrowheads="1"/>
          </p:cNvSpPr>
          <p:nvPr/>
        </p:nvSpPr>
        <p:spPr bwMode="auto">
          <a:xfrm>
            <a:off x="3429000" y="3068638"/>
            <a:ext cx="495300"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H</a:t>
            </a:r>
          </a:p>
        </p:txBody>
      </p:sp>
      <p:sp>
        <p:nvSpPr>
          <p:cNvPr id="11284" name="Oval 57">
            <a:extLst>
              <a:ext uri="{FF2B5EF4-FFF2-40B4-BE49-F238E27FC236}">
                <a16:creationId xmlns:a16="http://schemas.microsoft.com/office/drawing/2014/main" id="{6AE18986-795B-474A-A021-4272CE368028}"/>
              </a:ext>
            </a:extLst>
          </p:cNvPr>
          <p:cNvSpPr>
            <a:spLocks noChangeArrowheads="1"/>
          </p:cNvSpPr>
          <p:nvPr/>
        </p:nvSpPr>
        <p:spPr bwMode="auto">
          <a:xfrm>
            <a:off x="4140200" y="306863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953735"/>
                </a:solidFill>
                <a:latin typeface="Arial" panose="020B0604020202020204" pitchFamily="34" charset="0"/>
              </a:rPr>
              <a:t>F</a:t>
            </a:r>
          </a:p>
        </p:txBody>
      </p:sp>
      <p:sp>
        <p:nvSpPr>
          <p:cNvPr id="11285" name="Oval 58">
            <a:extLst>
              <a:ext uri="{FF2B5EF4-FFF2-40B4-BE49-F238E27FC236}">
                <a16:creationId xmlns:a16="http://schemas.microsoft.com/office/drawing/2014/main" id="{D85F03A3-37DF-48A5-AF5D-D3A47F1FF4FB}"/>
              </a:ext>
            </a:extLst>
          </p:cNvPr>
          <p:cNvSpPr>
            <a:spLocks noChangeArrowheads="1"/>
          </p:cNvSpPr>
          <p:nvPr/>
        </p:nvSpPr>
        <p:spPr bwMode="auto">
          <a:xfrm>
            <a:off x="5292725" y="1412875"/>
            <a:ext cx="576263" cy="2159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000000"/>
                </a:solidFill>
                <a:latin typeface="Arial" panose="020B0604020202020204" pitchFamily="34" charset="0"/>
              </a:rPr>
              <a:t>SMC</a:t>
            </a:r>
          </a:p>
        </p:txBody>
      </p:sp>
      <p:sp>
        <p:nvSpPr>
          <p:cNvPr id="11286" name="Oval 59">
            <a:extLst>
              <a:ext uri="{FF2B5EF4-FFF2-40B4-BE49-F238E27FC236}">
                <a16:creationId xmlns:a16="http://schemas.microsoft.com/office/drawing/2014/main" id="{16184524-E003-41FA-8010-F0FFF58133AA}"/>
              </a:ext>
            </a:extLst>
          </p:cNvPr>
          <p:cNvSpPr>
            <a:spLocks noChangeArrowheads="1"/>
          </p:cNvSpPr>
          <p:nvPr/>
        </p:nvSpPr>
        <p:spPr bwMode="auto">
          <a:xfrm>
            <a:off x="6516688" y="1700213"/>
            <a:ext cx="503237"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CC3300"/>
                </a:solidFill>
                <a:latin typeface="Arial" panose="020B0604020202020204" pitchFamily="34" charset="0"/>
              </a:rPr>
              <a:t>SAC</a:t>
            </a:r>
          </a:p>
        </p:txBody>
      </p:sp>
      <p:sp>
        <p:nvSpPr>
          <p:cNvPr id="11287" name="Oval 60">
            <a:extLst>
              <a:ext uri="{FF2B5EF4-FFF2-40B4-BE49-F238E27FC236}">
                <a16:creationId xmlns:a16="http://schemas.microsoft.com/office/drawing/2014/main" id="{4AB176CA-4AFE-48EC-9780-B0C95A7F9489}"/>
              </a:ext>
            </a:extLst>
          </p:cNvPr>
          <p:cNvSpPr>
            <a:spLocks noChangeArrowheads="1"/>
          </p:cNvSpPr>
          <p:nvPr/>
        </p:nvSpPr>
        <p:spPr bwMode="auto">
          <a:xfrm>
            <a:off x="4787900" y="371633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latin typeface="Arial" panose="020B0604020202020204" pitchFamily="34" charset="0"/>
              </a:rPr>
              <a:t>E</a:t>
            </a:r>
            <a:r>
              <a:rPr lang="en-US" altLang="zh-CN" sz="1800" baseline="-25000">
                <a:solidFill>
                  <a:srgbClr val="FF0000"/>
                </a:solidFill>
                <a:latin typeface="Arial" panose="020B0604020202020204" pitchFamily="34" charset="0"/>
              </a:rPr>
              <a:t>1</a:t>
            </a:r>
          </a:p>
        </p:txBody>
      </p:sp>
      <p:sp>
        <p:nvSpPr>
          <p:cNvPr id="11288" name="Oval 61">
            <a:extLst>
              <a:ext uri="{FF2B5EF4-FFF2-40B4-BE49-F238E27FC236}">
                <a16:creationId xmlns:a16="http://schemas.microsoft.com/office/drawing/2014/main" id="{401CC595-F4C5-4D78-9873-5FD6663FDDC2}"/>
              </a:ext>
            </a:extLst>
          </p:cNvPr>
          <p:cNvSpPr>
            <a:spLocks noChangeArrowheads="1"/>
          </p:cNvSpPr>
          <p:nvPr/>
        </p:nvSpPr>
        <p:spPr bwMode="auto">
          <a:xfrm>
            <a:off x="4140200" y="4076700"/>
            <a:ext cx="360363"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latin typeface="Arial" panose="020B0604020202020204" pitchFamily="34" charset="0"/>
              </a:rPr>
              <a:t>E</a:t>
            </a:r>
            <a:r>
              <a:rPr lang="en-US" altLang="zh-CN" sz="1800" baseline="-25000">
                <a:solidFill>
                  <a:srgbClr val="FF0000"/>
                </a:solidFill>
                <a:latin typeface="Arial" panose="020B0604020202020204" pitchFamily="34" charset="0"/>
              </a:rPr>
              <a:t>2</a:t>
            </a:r>
          </a:p>
        </p:txBody>
      </p:sp>
      <p:sp>
        <p:nvSpPr>
          <p:cNvPr id="11289" name="Line 62">
            <a:extLst>
              <a:ext uri="{FF2B5EF4-FFF2-40B4-BE49-F238E27FC236}">
                <a16:creationId xmlns:a16="http://schemas.microsoft.com/office/drawing/2014/main" id="{04E399A2-50E9-4833-9C43-11C50B75A3AE}"/>
              </a:ext>
            </a:extLst>
          </p:cNvPr>
          <p:cNvSpPr>
            <a:spLocks noChangeShapeType="1"/>
          </p:cNvSpPr>
          <p:nvPr/>
        </p:nvSpPr>
        <p:spPr bwMode="auto">
          <a:xfrm>
            <a:off x="3589338" y="2781300"/>
            <a:ext cx="0" cy="30241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Oval 63">
            <a:extLst>
              <a:ext uri="{FF2B5EF4-FFF2-40B4-BE49-F238E27FC236}">
                <a16:creationId xmlns:a16="http://schemas.microsoft.com/office/drawing/2014/main" id="{CE4FD5FA-E60F-41B4-967B-2A799B1FDD7F}"/>
              </a:ext>
            </a:extLst>
          </p:cNvPr>
          <p:cNvSpPr>
            <a:spLocks noChangeArrowheads="1"/>
          </p:cNvSpPr>
          <p:nvPr/>
        </p:nvSpPr>
        <p:spPr bwMode="auto">
          <a:xfrm>
            <a:off x="6227763" y="4724400"/>
            <a:ext cx="5762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FF3300"/>
                </a:solidFill>
                <a:latin typeface="Arial" panose="020B0604020202020204" pitchFamily="34" charset="0"/>
              </a:rPr>
              <a:t>MR</a:t>
            </a:r>
            <a:r>
              <a:rPr lang="en-US" altLang="zh-CN" sz="1800" baseline="-25000">
                <a:solidFill>
                  <a:srgbClr val="FF3300"/>
                </a:solidFill>
                <a:latin typeface="Arial" panose="020B0604020202020204" pitchFamily="34" charset="0"/>
              </a:rPr>
              <a:t>1</a:t>
            </a:r>
          </a:p>
        </p:txBody>
      </p:sp>
      <p:sp>
        <p:nvSpPr>
          <p:cNvPr id="11291" name="Oval 64">
            <a:extLst>
              <a:ext uri="{FF2B5EF4-FFF2-40B4-BE49-F238E27FC236}">
                <a16:creationId xmlns:a16="http://schemas.microsoft.com/office/drawing/2014/main" id="{FA1E4545-448B-4D00-88CC-8A74246189C8}"/>
              </a:ext>
            </a:extLst>
          </p:cNvPr>
          <p:cNvSpPr>
            <a:spLocks noChangeArrowheads="1"/>
          </p:cNvSpPr>
          <p:nvPr/>
        </p:nvSpPr>
        <p:spPr bwMode="auto">
          <a:xfrm>
            <a:off x="5867400" y="5084763"/>
            <a:ext cx="504825"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chemeClr val="tx2"/>
                </a:solidFill>
                <a:latin typeface="Arial" panose="020B0604020202020204" pitchFamily="34" charset="0"/>
              </a:rPr>
              <a:t>MR</a:t>
            </a:r>
            <a:r>
              <a:rPr lang="en-US" altLang="zh-CN" sz="1800" baseline="-25000">
                <a:solidFill>
                  <a:schemeClr val="tx2"/>
                </a:solidFill>
                <a:latin typeface="Arial" panose="020B0604020202020204" pitchFamily="34" charset="0"/>
              </a:rPr>
              <a:t>2</a:t>
            </a:r>
          </a:p>
        </p:txBody>
      </p:sp>
      <p:sp>
        <p:nvSpPr>
          <p:cNvPr id="11292" name="Oval 65">
            <a:extLst>
              <a:ext uri="{FF2B5EF4-FFF2-40B4-BE49-F238E27FC236}">
                <a16:creationId xmlns:a16="http://schemas.microsoft.com/office/drawing/2014/main" id="{538B86C5-6ED6-4436-BD53-61593A287BED}"/>
              </a:ext>
            </a:extLst>
          </p:cNvPr>
          <p:cNvSpPr>
            <a:spLocks noChangeArrowheads="1"/>
          </p:cNvSpPr>
          <p:nvPr/>
        </p:nvSpPr>
        <p:spPr bwMode="auto">
          <a:xfrm>
            <a:off x="6804025" y="306863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FF3300"/>
                </a:solidFill>
                <a:latin typeface="Arial" panose="020B0604020202020204" pitchFamily="34" charset="0"/>
              </a:rPr>
              <a:t>d</a:t>
            </a:r>
            <a:r>
              <a:rPr lang="en-US" altLang="zh-CN" sz="1800" baseline="-25000">
                <a:solidFill>
                  <a:srgbClr val="FF3300"/>
                </a:solidFill>
                <a:latin typeface="Arial" panose="020B0604020202020204" pitchFamily="34" charset="0"/>
              </a:rPr>
              <a:t>1</a:t>
            </a:r>
          </a:p>
        </p:txBody>
      </p:sp>
      <p:sp>
        <p:nvSpPr>
          <p:cNvPr id="11293" name="Oval 66">
            <a:extLst>
              <a:ext uri="{FF2B5EF4-FFF2-40B4-BE49-F238E27FC236}">
                <a16:creationId xmlns:a16="http://schemas.microsoft.com/office/drawing/2014/main" id="{ED942542-7697-46FD-8EDD-B6761B35C7B7}"/>
              </a:ext>
            </a:extLst>
          </p:cNvPr>
          <p:cNvSpPr>
            <a:spLocks noChangeArrowheads="1"/>
          </p:cNvSpPr>
          <p:nvPr/>
        </p:nvSpPr>
        <p:spPr bwMode="auto">
          <a:xfrm>
            <a:off x="6877050" y="3500438"/>
            <a:ext cx="503238"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chemeClr val="tx2"/>
                </a:solidFill>
                <a:latin typeface="Arial" panose="020B0604020202020204" pitchFamily="34" charset="0"/>
              </a:rPr>
              <a:t>d</a:t>
            </a:r>
            <a:r>
              <a:rPr lang="en-US" altLang="zh-CN" sz="1800" baseline="-25000">
                <a:solidFill>
                  <a:schemeClr val="tx2"/>
                </a:solidFill>
                <a:latin typeface="Arial" panose="020B0604020202020204" pitchFamily="34" charset="0"/>
              </a:rPr>
              <a:t>2</a:t>
            </a:r>
          </a:p>
        </p:txBody>
      </p:sp>
      <p:sp>
        <p:nvSpPr>
          <p:cNvPr id="11297" name="Oval 67">
            <a:extLst>
              <a:ext uri="{FF2B5EF4-FFF2-40B4-BE49-F238E27FC236}">
                <a16:creationId xmlns:a16="http://schemas.microsoft.com/office/drawing/2014/main" id="{A39A2C74-B749-4C07-B236-AD47E79C4D5F}"/>
              </a:ext>
            </a:extLst>
          </p:cNvPr>
          <p:cNvSpPr>
            <a:spLocks noChangeArrowheads="1"/>
          </p:cNvSpPr>
          <p:nvPr/>
        </p:nvSpPr>
        <p:spPr bwMode="auto">
          <a:xfrm>
            <a:off x="1187450" y="112553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P</a:t>
            </a:r>
          </a:p>
        </p:txBody>
      </p:sp>
      <p:sp>
        <p:nvSpPr>
          <p:cNvPr id="11298" name="Oval 68">
            <a:extLst>
              <a:ext uri="{FF2B5EF4-FFF2-40B4-BE49-F238E27FC236}">
                <a16:creationId xmlns:a16="http://schemas.microsoft.com/office/drawing/2014/main" id="{2A305D91-F8A6-48DD-B767-6F3AD188C54F}"/>
              </a:ext>
            </a:extLst>
          </p:cNvPr>
          <p:cNvSpPr>
            <a:spLocks noChangeArrowheads="1"/>
          </p:cNvSpPr>
          <p:nvPr/>
        </p:nvSpPr>
        <p:spPr bwMode="auto">
          <a:xfrm>
            <a:off x="7667625" y="5734050"/>
            <a:ext cx="360363"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Q</a:t>
            </a:r>
          </a:p>
        </p:txBody>
      </p:sp>
      <p:sp>
        <p:nvSpPr>
          <p:cNvPr id="11299" name="Oval 69">
            <a:extLst>
              <a:ext uri="{FF2B5EF4-FFF2-40B4-BE49-F238E27FC236}">
                <a16:creationId xmlns:a16="http://schemas.microsoft.com/office/drawing/2014/main" id="{3EC9C7B4-5555-40D4-B0E0-E9F4AEB91E7D}"/>
              </a:ext>
            </a:extLst>
          </p:cNvPr>
          <p:cNvSpPr>
            <a:spLocks noChangeArrowheads="1"/>
          </p:cNvSpPr>
          <p:nvPr/>
        </p:nvSpPr>
        <p:spPr bwMode="auto">
          <a:xfrm>
            <a:off x="1187450" y="5734050"/>
            <a:ext cx="360363"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O</a:t>
            </a:r>
          </a:p>
        </p:txBody>
      </p:sp>
      <p:sp>
        <p:nvSpPr>
          <p:cNvPr id="4" name="Oval 70">
            <a:extLst>
              <a:ext uri="{FF2B5EF4-FFF2-40B4-BE49-F238E27FC236}">
                <a16:creationId xmlns:a16="http://schemas.microsoft.com/office/drawing/2014/main" id="{0DA1452E-F6AB-49CD-836C-3E4E4373EC57}"/>
              </a:ext>
            </a:extLst>
          </p:cNvPr>
          <p:cNvSpPr>
            <a:spLocks noChangeArrowheads="1"/>
          </p:cNvSpPr>
          <p:nvPr/>
        </p:nvSpPr>
        <p:spPr bwMode="auto">
          <a:xfrm>
            <a:off x="1187450" y="263683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P</a:t>
            </a:r>
            <a:r>
              <a:rPr lang="en-US" altLang="zh-CN" sz="1800" baseline="-25000">
                <a:latin typeface="Arial" panose="020B0604020202020204" pitchFamily="34" charset="0"/>
              </a:rPr>
              <a:t>1</a:t>
            </a:r>
          </a:p>
        </p:txBody>
      </p:sp>
      <p:sp>
        <p:nvSpPr>
          <p:cNvPr id="5" name="Oval 71">
            <a:extLst>
              <a:ext uri="{FF2B5EF4-FFF2-40B4-BE49-F238E27FC236}">
                <a16:creationId xmlns:a16="http://schemas.microsoft.com/office/drawing/2014/main" id="{563BE3E5-55C2-4FFB-9BC8-B6A713A2263B}"/>
              </a:ext>
            </a:extLst>
          </p:cNvPr>
          <p:cNvSpPr>
            <a:spLocks noChangeArrowheads="1"/>
          </p:cNvSpPr>
          <p:nvPr/>
        </p:nvSpPr>
        <p:spPr bwMode="auto">
          <a:xfrm>
            <a:off x="1187450" y="2924175"/>
            <a:ext cx="360363"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P</a:t>
            </a:r>
            <a:r>
              <a:rPr lang="en-US" altLang="zh-CN" sz="1800" baseline="-25000">
                <a:latin typeface="Arial" panose="020B0604020202020204" pitchFamily="34" charset="0"/>
              </a:rPr>
              <a:t>2</a:t>
            </a:r>
          </a:p>
        </p:txBody>
      </p:sp>
      <p:sp>
        <p:nvSpPr>
          <p:cNvPr id="6" name="Oval 72">
            <a:extLst>
              <a:ext uri="{FF2B5EF4-FFF2-40B4-BE49-F238E27FC236}">
                <a16:creationId xmlns:a16="http://schemas.microsoft.com/office/drawing/2014/main" id="{04E76EAF-8855-4846-9E67-A384AE015ED1}"/>
              </a:ext>
            </a:extLst>
          </p:cNvPr>
          <p:cNvSpPr>
            <a:spLocks noChangeArrowheads="1"/>
          </p:cNvSpPr>
          <p:nvPr/>
        </p:nvSpPr>
        <p:spPr bwMode="auto">
          <a:xfrm>
            <a:off x="3419475" y="580548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Q</a:t>
            </a:r>
            <a:r>
              <a:rPr lang="en-US" altLang="zh-CN" sz="1800" baseline="-25000">
                <a:latin typeface="Arial" panose="020B0604020202020204" pitchFamily="34" charset="0"/>
              </a:rPr>
              <a:t>2</a:t>
            </a:r>
          </a:p>
        </p:txBody>
      </p:sp>
      <p:sp>
        <p:nvSpPr>
          <p:cNvPr id="11301" name="Oval 74">
            <a:extLst>
              <a:ext uri="{FF2B5EF4-FFF2-40B4-BE49-F238E27FC236}">
                <a16:creationId xmlns:a16="http://schemas.microsoft.com/office/drawing/2014/main" id="{1BE6D5C4-1D3B-4A61-9816-D573D915B7BC}"/>
              </a:ext>
            </a:extLst>
          </p:cNvPr>
          <p:cNvSpPr>
            <a:spLocks noChangeArrowheads="1"/>
          </p:cNvSpPr>
          <p:nvPr/>
        </p:nvSpPr>
        <p:spPr bwMode="auto">
          <a:xfrm>
            <a:off x="4643438" y="5805488"/>
            <a:ext cx="360362"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Q</a:t>
            </a:r>
            <a:r>
              <a:rPr lang="en-US" altLang="zh-CN" sz="1800" baseline="-25000">
                <a:latin typeface="Arial" panose="020B0604020202020204" pitchFamily="34" charset="0"/>
              </a:rPr>
              <a:t>1</a:t>
            </a:r>
          </a:p>
        </p:txBody>
      </p:sp>
      <p:sp>
        <p:nvSpPr>
          <p:cNvPr id="11302" name="Line 75">
            <a:extLst>
              <a:ext uri="{FF2B5EF4-FFF2-40B4-BE49-F238E27FC236}">
                <a16:creationId xmlns:a16="http://schemas.microsoft.com/office/drawing/2014/main" id="{9CC3C2C8-B357-4DA9-A609-BFF8B015F364}"/>
              </a:ext>
            </a:extLst>
          </p:cNvPr>
          <p:cNvSpPr>
            <a:spLocks noChangeShapeType="1"/>
          </p:cNvSpPr>
          <p:nvPr/>
        </p:nvSpPr>
        <p:spPr bwMode="auto">
          <a:xfrm>
            <a:off x="3314700" y="2463800"/>
            <a:ext cx="7938" cy="33416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Line 76">
            <a:extLst>
              <a:ext uri="{FF2B5EF4-FFF2-40B4-BE49-F238E27FC236}">
                <a16:creationId xmlns:a16="http://schemas.microsoft.com/office/drawing/2014/main" id="{A2C95836-971D-4531-9171-78398BFC6210}"/>
              </a:ext>
            </a:extLst>
          </p:cNvPr>
          <p:cNvSpPr>
            <a:spLocks noChangeShapeType="1"/>
          </p:cNvSpPr>
          <p:nvPr/>
        </p:nvSpPr>
        <p:spPr bwMode="auto">
          <a:xfrm flipH="1">
            <a:off x="1619250" y="2492375"/>
            <a:ext cx="172878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Oval 77">
            <a:extLst>
              <a:ext uri="{FF2B5EF4-FFF2-40B4-BE49-F238E27FC236}">
                <a16:creationId xmlns:a16="http://schemas.microsoft.com/office/drawing/2014/main" id="{9978C9EB-A49B-4EF4-8DE7-7F43F923F989}"/>
              </a:ext>
            </a:extLst>
          </p:cNvPr>
          <p:cNvSpPr>
            <a:spLocks noChangeArrowheads="1"/>
          </p:cNvSpPr>
          <p:nvPr/>
        </p:nvSpPr>
        <p:spPr bwMode="auto">
          <a:xfrm>
            <a:off x="3059113" y="5805488"/>
            <a:ext cx="360362"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Q</a:t>
            </a:r>
            <a:r>
              <a:rPr lang="en-US" altLang="zh-CN" sz="1800" baseline="-25000">
                <a:latin typeface="Arial" panose="020B0604020202020204" pitchFamily="34" charset="0"/>
              </a:rPr>
              <a:t>0</a:t>
            </a:r>
          </a:p>
        </p:txBody>
      </p:sp>
      <p:sp>
        <p:nvSpPr>
          <p:cNvPr id="11305" name="Oval 78">
            <a:extLst>
              <a:ext uri="{FF2B5EF4-FFF2-40B4-BE49-F238E27FC236}">
                <a16:creationId xmlns:a16="http://schemas.microsoft.com/office/drawing/2014/main" id="{21946701-193B-46B8-A6DD-3D6D656643E6}"/>
              </a:ext>
            </a:extLst>
          </p:cNvPr>
          <p:cNvSpPr>
            <a:spLocks noChangeArrowheads="1"/>
          </p:cNvSpPr>
          <p:nvPr/>
        </p:nvSpPr>
        <p:spPr bwMode="auto">
          <a:xfrm>
            <a:off x="1187450" y="2276475"/>
            <a:ext cx="360363"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p</a:t>
            </a:r>
            <a:r>
              <a:rPr lang="en-US" altLang="zh-CN" sz="1800" baseline="-25000">
                <a:latin typeface="Arial" panose="020B0604020202020204" pitchFamily="34" charset="0"/>
              </a:rPr>
              <a:t>0</a:t>
            </a:r>
          </a:p>
        </p:txBody>
      </p:sp>
      <p:sp>
        <p:nvSpPr>
          <p:cNvPr id="11306" name="Oval 79">
            <a:extLst>
              <a:ext uri="{FF2B5EF4-FFF2-40B4-BE49-F238E27FC236}">
                <a16:creationId xmlns:a16="http://schemas.microsoft.com/office/drawing/2014/main" id="{65FE5D5E-830B-45CC-AEB8-D5AEC4BEB3B8}"/>
              </a:ext>
            </a:extLst>
          </p:cNvPr>
          <p:cNvSpPr>
            <a:spLocks noChangeArrowheads="1"/>
          </p:cNvSpPr>
          <p:nvPr/>
        </p:nvSpPr>
        <p:spPr bwMode="auto">
          <a:xfrm>
            <a:off x="3714750" y="2928938"/>
            <a:ext cx="142875" cy="214312"/>
          </a:xfrm>
          <a:prstGeom prst="ellipse">
            <a:avLst/>
          </a:prstGeom>
          <a:solidFill>
            <a:srgbClr val="000000"/>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latin typeface="Arial" panose="020B0604020202020204" pitchFamily="34" charset="0"/>
            </a:endParaRPr>
          </a:p>
        </p:txBody>
      </p:sp>
      <p:sp>
        <p:nvSpPr>
          <p:cNvPr id="11307" name="Oval 80">
            <a:extLst>
              <a:ext uri="{FF2B5EF4-FFF2-40B4-BE49-F238E27FC236}">
                <a16:creationId xmlns:a16="http://schemas.microsoft.com/office/drawing/2014/main" id="{B594848D-E29B-480C-8753-EA84D40E03C9}"/>
              </a:ext>
            </a:extLst>
          </p:cNvPr>
          <p:cNvSpPr>
            <a:spLocks noChangeArrowheads="1"/>
          </p:cNvSpPr>
          <p:nvPr/>
        </p:nvSpPr>
        <p:spPr bwMode="auto">
          <a:xfrm>
            <a:off x="3500438" y="2714625"/>
            <a:ext cx="171450" cy="147638"/>
          </a:xfrm>
          <a:prstGeom prst="ellipse">
            <a:avLst/>
          </a:prstGeom>
          <a:solidFill>
            <a:srgbClr val="000000"/>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latin typeface="Arial" panose="020B0604020202020204" pitchFamily="34" charset="0"/>
            </a:endParaRPr>
          </a:p>
        </p:txBody>
      </p:sp>
      <p:sp>
        <p:nvSpPr>
          <p:cNvPr id="11308" name="Oval 81">
            <a:extLst>
              <a:ext uri="{FF2B5EF4-FFF2-40B4-BE49-F238E27FC236}">
                <a16:creationId xmlns:a16="http://schemas.microsoft.com/office/drawing/2014/main" id="{B13D2D54-5CF8-424F-B5C6-5D7908926BC9}"/>
              </a:ext>
            </a:extLst>
          </p:cNvPr>
          <p:cNvSpPr>
            <a:spLocks noChangeArrowheads="1"/>
          </p:cNvSpPr>
          <p:nvPr/>
        </p:nvSpPr>
        <p:spPr bwMode="auto">
          <a:xfrm>
            <a:off x="3214688" y="2357438"/>
            <a:ext cx="174625" cy="155575"/>
          </a:xfrm>
          <a:prstGeom prst="ellipse">
            <a:avLst/>
          </a:prstGeom>
          <a:solidFill>
            <a:srgbClr val="000000"/>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latin typeface="Arial" panose="020B0604020202020204" pitchFamily="34" charset="0"/>
            </a:endParaRPr>
          </a:p>
        </p:txBody>
      </p:sp>
      <p:sp>
        <p:nvSpPr>
          <p:cNvPr id="11309" name="Oval 82">
            <a:extLst>
              <a:ext uri="{FF2B5EF4-FFF2-40B4-BE49-F238E27FC236}">
                <a16:creationId xmlns:a16="http://schemas.microsoft.com/office/drawing/2014/main" id="{21479F3E-3AD3-4B39-8126-10214E87475D}"/>
              </a:ext>
            </a:extLst>
          </p:cNvPr>
          <p:cNvSpPr>
            <a:spLocks noChangeArrowheads="1"/>
          </p:cNvSpPr>
          <p:nvPr/>
        </p:nvSpPr>
        <p:spPr bwMode="auto">
          <a:xfrm>
            <a:off x="4572000" y="2714625"/>
            <a:ext cx="201613" cy="182563"/>
          </a:xfrm>
          <a:prstGeom prst="ellipse">
            <a:avLst/>
          </a:prstGeom>
          <a:solidFill>
            <a:srgbClr val="000000"/>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latin typeface="Arial" panose="020B0604020202020204" pitchFamily="34" charset="0"/>
            </a:endParaRPr>
          </a:p>
        </p:txBody>
      </p:sp>
      <p:sp>
        <p:nvSpPr>
          <p:cNvPr id="11310" name="Oval 83">
            <a:extLst>
              <a:ext uri="{FF2B5EF4-FFF2-40B4-BE49-F238E27FC236}">
                <a16:creationId xmlns:a16="http://schemas.microsoft.com/office/drawing/2014/main" id="{2C671F3E-1D11-46F9-9E87-2F52DE89E497}"/>
              </a:ext>
            </a:extLst>
          </p:cNvPr>
          <p:cNvSpPr>
            <a:spLocks noChangeArrowheads="1"/>
          </p:cNvSpPr>
          <p:nvPr/>
        </p:nvSpPr>
        <p:spPr bwMode="auto">
          <a:xfrm>
            <a:off x="4429125" y="2928938"/>
            <a:ext cx="214313" cy="214312"/>
          </a:xfrm>
          <a:prstGeom prst="ellipse">
            <a:avLst/>
          </a:prstGeom>
          <a:solidFill>
            <a:srgbClr val="000000"/>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latin typeface="Arial" panose="020B0604020202020204" pitchFamily="34" charset="0"/>
            </a:endParaRPr>
          </a:p>
        </p:txBody>
      </p:sp>
      <p:sp>
        <p:nvSpPr>
          <p:cNvPr id="11311" name="Oval 84">
            <a:extLst>
              <a:ext uri="{FF2B5EF4-FFF2-40B4-BE49-F238E27FC236}">
                <a16:creationId xmlns:a16="http://schemas.microsoft.com/office/drawing/2014/main" id="{ECB1A866-50E8-4694-8CDA-3727D81D3AA7}"/>
              </a:ext>
            </a:extLst>
          </p:cNvPr>
          <p:cNvSpPr>
            <a:spLocks noChangeArrowheads="1"/>
          </p:cNvSpPr>
          <p:nvPr/>
        </p:nvSpPr>
        <p:spPr bwMode="auto">
          <a:xfrm>
            <a:off x="4656138" y="3873500"/>
            <a:ext cx="96837" cy="79375"/>
          </a:xfrm>
          <a:prstGeom prst="ellipse">
            <a:avLst/>
          </a:prstGeom>
          <a:solidFill>
            <a:srgbClr val="FF0000"/>
          </a:solidFill>
          <a:ln w="9525" algn="ctr">
            <a:solidFill>
              <a:srgbClr val="FF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latin typeface="Arial" panose="020B0604020202020204" pitchFamily="34" charset="0"/>
            </a:endParaRPr>
          </a:p>
        </p:txBody>
      </p:sp>
      <p:sp>
        <p:nvSpPr>
          <p:cNvPr id="11312" name="Oval 85">
            <a:extLst>
              <a:ext uri="{FF2B5EF4-FFF2-40B4-BE49-F238E27FC236}">
                <a16:creationId xmlns:a16="http://schemas.microsoft.com/office/drawing/2014/main" id="{3B9BE8D1-B886-4A91-A7C5-C8A68891B072}"/>
              </a:ext>
            </a:extLst>
          </p:cNvPr>
          <p:cNvSpPr>
            <a:spLocks noChangeArrowheads="1"/>
          </p:cNvSpPr>
          <p:nvPr/>
        </p:nvSpPr>
        <p:spPr bwMode="auto">
          <a:xfrm>
            <a:off x="4475163" y="4195763"/>
            <a:ext cx="96837" cy="79375"/>
          </a:xfrm>
          <a:prstGeom prst="ellipse">
            <a:avLst/>
          </a:prstGeom>
          <a:solidFill>
            <a:srgbClr val="FF0000"/>
          </a:solidFill>
          <a:ln w="9525" algn="ctr">
            <a:solidFill>
              <a:srgbClr val="FF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latin typeface="Arial" panose="020B0604020202020204" pitchFamily="34" charset="0"/>
            </a:endParaRPr>
          </a:p>
        </p:txBody>
      </p:sp>
      <p:sp>
        <p:nvSpPr>
          <p:cNvPr id="11314" name="Oval 72">
            <a:extLst>
              <a:ext uri="{FF2B5EF4-FFF2-40B4-BE49-F238E27FC236}">
                <a16:creationId xmlns:a16="http://schemas.microsoft.com/office/drawing/2014/main" id="{818BCCCE-48C2-43C7-982D-D1709C390397}"/>
              </a:ext>
            </a:extLst>
          </p:cNvPr>
          <p:cNvSpPr>
            <a:spLocks noChangeArrowheads="1"/>
          </p:cNvSpPr>
          <p:nvPr/>
        </p:nvSpPr>
        <p:spPr bwMode="auto">
          <a:xfrm>
            <a:off x="3708400" y="580548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Q</a:t>
            </a:r>
            <a:r>
              <a:rPr lang="en-US" altLang="zh-CN" sz="1800" baseline="-25000">
                <a:latin typeface="Arial" panose="020B0604020202020204" pitchFamily="34" charset="0"/>
              </a:rPr>
              <a:t>5</a:t>
            </a:r>
          </a:p>
        </p:txBody>
      </p:sp>
      <p:sp>
        <p:nvSpPr>
          <p:cNvPr id="11318" name="Oval 74">
            <a:extLst>
              <a:ext uri="{FF2B5EF4-FFF2-40B4-BE49-F238E27FC236}">
                <a16:creationId xmlns:a16="http://schemas.microsoft.com/office/drawing/2014/main" id="{B380DA47-621C-41B0-8EA2-43F9BF32B929}"/>
              </a:ext>
            </a:extLst>
          </p:cNvPr>
          <p:cNvSpPr>
            <a:spLocks noChangeArrowheads="1"/>
          </p:cNvSpPr>
          <p:nvPr/>
        </p:nvSpPr>
        <p:spPr bwMode="auto">
          <a:xfrm>
            <a:off x="4284663" y="5876925"/>
            <a:ext cx="360362" cy="28733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Arial" panose="020B0604020202020204" pitchFamily="34" charset="0"/>
              </a:rPr>
              <a:t>Q</a:t>
            </a:r>
            <a:r>
              <a:rPr lang="en-US" altLang="zh-CN" sz="1800" baseline="-25000">
                <a:latin typeface="Arial" panose="020B0604020202020204" pitchFamily="34" charset="0"/>
              </a:rPr>
              <a:t>3</a:t>
            </a:r>
          </a:p>
        </p:txBody>
      </p:sp>
      <p:cxnSp>
        <p:nvCxnSpPr>
          <p:cNvPr id="54" name="直接连接符 53">
            <a:extLst>
              <a:ext uri="{FF2B5EF4-FFF2-40B4-BE49-F238E27FC236}">
                <a16:creationId xmlns:a16="http://schemas.microsoft.com/office/drawing/2014/main" id="{D9D42275-C21C-4735-9A36-136C2F91D0D2}"/>
              </a:ext>
            </a:extLst>
          </p:cNvPr>
          <p:cNvCxnSpPr>
            <a:cxnSpLocks noChangeShapeType="1"/>
          </p:cNvCxnSpPr>
          <p:nvPr/>
        </p:nvCxnSpPr>
        <p:spPr bwMode="auto">
          <a:xfrm rot="16200000" flipH="1">
            <a:off x="1461294" y="2718594"/>
            <a:ext cx="2697162" cy="2330450"/>
          </a:xfrm>
          <a:prstGeom prst="line">
            <a:avLst/>
          </a:prstGeom>
          <a:noFill/>
          <a:ln w="38100" algn="ctr">
            <a:solidFill>
              <a:srgbClr val="00CC00"/>
            </a:solidFill>
            <a:round/>
            <a:headEnd/>
            <a:tailEnd/>
          </a:ln>
          <a:extLst>
            <a:ext uri="{909E8E84-426E-40DD-AFC4-6F175D3DCCD1}">
              <a14:hiddenFill xmlns:a14="http://schemas.microsoft.com/office/drawing/2010/main">
                <a:noFill/>
              </a14:hiddenFill>
            </a:ext>
          </a:extLst>
        </p:spPr>
      </p:cxnSp>
      <p:sp>
        <p:nvSpPr>
          <p:cNvPr id="55" name="Oval 66">
            <a:extLst>
              <a:ext uri="{FF2B5EF4-FFF2-40B4-BE49-F238E27FC236}">
                <a16:creationId xmlns:a16="http://schemas.microsoft.com/office/drawing/2014/main" id="{F4F71445-3FEE-48EF-9C73-44789D8C0FF2}"/>
              </a:ext>
            </a:extLst>
          </p:cNvPr>
          <p:cNvSpPr>
            <a:spLocks noChangeArrowheads="1"/>
          </p:cNvSpPr>
          <p:nvPr/>
        </p:nvSpPr>
        <p:spPr bwMode="auto">
          <a:xfrm>
            <a:off x="6500813" y="3714750"/>
            <a:ext cx="503237"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00CC00"/>
                </a:solidFill>
                <a:latin typeface="Arial" panose="020B0604020202020204" pitchFamily="34" charset="0"/>
              </a:rPr>
              <a:t>d</a:t>
            </a:r>
            <a:r>
              <a:rPr lang="en-US" altLang="zh-CN" sz="1800" baseline="-25000">
                <a:solidFill>
                  <a:srgbClr val="00CC00"/>
                </a:solidFill>
                <a:latin typeface="Arial" panose="020B0604020202020204" pitchFamily="34" charset="0"/>
              </a:rPr>
              <a:t>3</a:t>
            </a:r>
          </a:p>
        </p:txBody>
      </p:sp>
      <p:sp>
        <p:nvSpPr>
          <p:cNvPr id="56" name="Oval 63">
            <a:extLst>
              <a:ext uri="{FF2B5EF4-FFF2-40B4-BE49-F238E27FC236}">
                <a16:creationId xmlns:a16="http://schemas.microsoft.com/office/drawing/2014/main" id="{F385FB8F-8A2E-4ABF-A198-9C4D9FEB4845}"/>
              </a:ext>
            </a:extLst>
          </p:cNvPr>
          <p:cNvSpPr>
            <a:spLocks noChangeArrowheads="1"/>
          </p:cNvSpPr>
          <p:nvPr/>
        </p:nvSpPr>
        <p:spPr bwMode="auto">
          <a:xfrm>
            <a:off x="3929063" y="5214938"/>
            <a:ext cx="576262" cy="288925"/>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00CC00"/>
                </a:solidFill>
                <a:latin typeface="Arial" panose="020B0604020202020204" pitchFamily="34" charset="0"/>
              </a:rPr>
              <a:t>MR</a:t>
            </a:r>
            <a:r>
              <a:rPr lang="en-US" altLang="zh-CN" sz="1800" baseline="-25000">
                <a:solidFill>
                  <a:srgbClr val="00CC00"/>
                </a:solidFill>
                <a:latin typeface="Arial" panose="020B0604020202020204" pitchFamily="34" charset="0"/>
              </a:rPr>
              <a:t>3</a:t>
            </a:r>
          </a:p>
        </p:txBody>
      </p:sp>
      <p:sp>
        <p:nvSpPr>
          <p:cNvPr id="58" name="椭圆 57">
            <a:extLst>
              <a:ext uri="{FF2B5EF4-FFF2-40B4-BE49-F238E27FC236}">
                <a16:creationId xmlns:a16="http://schemas.microsoft.com/office/drawing/2014/main" id="{EFE99AE6-8342-4E48-9252-D907E1E8CF0C}"/>
              </a:ext>
            </a:extLst>
          </p:cNvPr>
          <p:cNvSpPr>
            <a:spLocks noChangeArrowheads="1"/>
          </p:cNvSpPr>
          <p:nvPr/>
        </p:nvSpPr>
        <p:spPr bwMode="auto">
          <a:xfrm>
            <a:off x="3714750" y="5000625"/>
            <a:ext cx="142875" cy="142875"/>
          </a:xfrm>
          <a:prstGeom prst="ellipse">
            <a:avLst/>
          </a:prstGeom>
          <a:solidFill>
            <a:srgbClr val="FF0000"/>
          </a:solidFill>
          <a:ln w="9525" algn="ctr">
            <a:solidFill>
              <a:srgbClr val="FF0000"/>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a:latin typeface="Arial" panose="020B0604020202020204" pitchFamily="34" charset="0"/>
            </a:endParaRPr>
          </a:p>
        </p:txBody>
      </p:sp>
      <p:sp>
        <p:nvSpPr>
          <p:cNvPr id="59" name="Oval 60">
            <a:extLst>
              <a:ext uri="{FF2B5EF4-FFF2-40B4-BE49-F238E27FC236}">
                <a16:creationId xmlns:a16="http://schemas.microsoft.com/office/drawing/2014/main" id="{E4E8CC0A-44C2-4657-929E-D498B32DC84E}"/>
              </a:ext>
            </a:extLst>
          </p:cNvPr>
          <p:cNvSpPr>
            <a:spLocks noChangeArrowheads="1"/>
          </p:cNvSpPr>
          <p:nvPr/>
        </p:nvSpPr>
        <p:spPr bwMode="auto">
          <a:xfrm>
            <a:off x="3857625" y="4929188"/>
            <a:ext cx="360363" cy="2873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solidFill>
                  <a:srgbClr val="FF0000"/>
                </a:solidFill>
                <a:latin typeface="Arial" panose="020B0604020202020204" pitchFamily="34" charset="0"/>
              </a:rPr>
              <a:t>E</a:t>
            </a:r>
            <a:r>
              <a:rPr lang="en-US" altLang="zh-CN" sz="1800" baseline="-25000">
                <a:solidFill>
                  <a:srgbClr val="FF0000"/>
                </a:solidFill>
                <a:latin typeface="Arial" panose="020B0604020202020204" pitchFamily="34" charset="0"/>
              </a:rPr>
              <a:t>3</a:t>
            </a:r>
          </a:p>
        </p:txBody>
      </p:sp>
      <p:sp>
        <p:nvSpPr>
          <p:cNvPr id="11322" name="灯片编号占位符 59">
            <a:extLst>
              <a:ext uri="{FF2B5EF4-FFF2-40B4-BE49-F238E27FC236}">
                <a16:creationId xmlns:a16="http://schemas.microsoft.com/office/drawing/2014/main" id="{316309D5-8561-420E-9953-E5681E9AF6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08A27B1-2765-4329-9FA8-1AB2D0A524C1}" type="slidenum">
              <a:rPr lang="en-US" altLang="zh-CN" sz="1200" smtClean="0">
                <a:solidFill>
                  <a:srgbClr val="898989"/>
                </a:solidFill>
                <a:latin typeface="Arial" panose="020B0604020202020204" pitchFamily="34" charset="0"/>
              </a:rPr>
              <a:pPr>
                <a:spcBef>
                  <a:spcPct val="0"/>
                </a:spcBef>
                <a:buFontTx/>
                <a:buNone/>
              </a:pPr>
              <a:t>7</a:t>
            </a:fld>
            <a:endParaRPr lang="en-US" altLang="zh-CN" sz="1200">
              <a:solidFill>
                <a:srgbClr val="898989"/>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8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9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9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3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8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0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12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7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13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0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30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30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3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2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0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3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128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29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27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29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12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31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1131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27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11284"/>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131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130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1283"/>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1131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1314"/>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0" presetClass="exit" presetSubtype="0" fill="hold" nodeType="clickEffect">
                                  <p:stCondLst>
                                    <p:cond delay="0"/>
                                  </p:stCondLst>
                                  <p:childTnLst>
                                    <p:animEffect transition="out" filter="fade">
                                      <p:cBhvr>
                                        <p:cTn id="152" dur="2000"/>
                                        <p:tgtEl>
                                          <p:spTgt spid="11268"/>
                                        </p:tgtEl>
                                      </p:cBhvr>
                                    </p:animEffect>
                                    <p:set>
                                      <p:cBhvr>
                                        <p:cTn id="153" dur="1" fill="hold">
                                          <p:stCondLst>
                                            <p:cond delay="1999"/>
                                          </p:stCondLst>
                                        </p:cTn>
                                        <p:tgtEl>
                                          <p:spTgt spid="11268"/>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2000"/>
                                        <p:tgtEl>
                                          <p:spTgt spid="11292"/>
                                        </p:tgtEl>
                                      </p:cBhvr>
                                    </p:animEffect>
                                    <p:set>
                                      <p:cBhvr>
                                        <p:cTn id="156" dur="1" fill="hold">
                                          <p:stCondLst>
                                            <p:cond delay="1999"/>
                                          </p:stCondLst>
                                        </p:cTn>
                                        <p:tgtEl>
                                          <p:spTgt spid="11292"/>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2000"/>
                                        <p:tgtEl>
                                          <p:spTgt spid="11293"/>
                                        </p:tgtEl>
                                      </p:cBhvr>
                                    </p:animEffect>
                                    <p:set>
                                      <p:cBhvr>
                                        <p:cTn id="159" dur="1" fill="hold">
                                          <p:stCondLst>
                                            <p:cond delay="1999"/>
                                          </p:stCondLst>
                                        </p:cTn>
                                        <p:tgtEl>
                                          <p:spTgt spid="11293"/>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2000"/>
                                        <p:tgtEl>
                                          <p:spTgt spid="11270"/>
                                        </p:tgtEl>
                                      </p:cBhvr>
                                    </p:animEffect>
                                    <p:set>
                                      <p:cBhvr>
                                        <p:cTn id="162" dur="1" fill="hold">
                                          <p:stCondLst>
                                            <p:cond delay="1999"/>
                                          </p:stCondLst>
                                        </p:cTn>
                                        <p:tgtEl>
                                          <p:spTgt spid="11270"/>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2000"/>
                                        <p:tgtEl>
                                          <p:spTgt spid="11269"/>
                                        </p:tgtEl>
                                      </p:cBhvr>
                                    </p:animEffect>
                                    <p:set>
                                      <p:cBhvr>
                                        <p:cTn id="165" dur="1" fill="hold">
                                          <p:stCondLst>
                                            <p:cond delay="1999"/>
                                          </p:stCondLst>
                                        </p:cTn>
                                        <p:tgtEl>
                                          <p:spTgt spid="1126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2000"/>
                                        <p:tgtEl>
                                          <p:spTgt spid="2"/>
                                        </p:tgtEl>
                                      </p:cBhvr>
                                    </p:animEffect>
                                    <p:set>
                                      <p:cBhvr>
                                        <p:cTn id="168" dur="1" fill="hold">
                                          <p:stCondLst>
                                            <p:cond delay="1999"/>
                                          </p:stCondLst>
                                        </p:cTn>
                                        <p:tgtEl>
                                          <p:spTgt spid="2"/>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2000"/>
                                        <p:tgtEl>
                                          <p:spTgt spid="11290"/>
                                        </p:tgtEl>
                                      </p:cBhvr>
                                    </p:animEffect>
                                    <p:set>
                                      <p:cBhvr>
                                        <p:cTn id="171" dur="1" fill="hold">
                                          <p:stCondLst>
                                            <p:cond delay="1999"/>
                                          </p:stCondLst>
                                        </p:cTn>
                                        <p:tgtEl>
                                          <p:spTgt spid="11290"/>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2000"/>
                                        <p:tgtEl>
                                          <p:spTgt spid="11291"/>
                                        </p:tgtEl>
                                      </p:cBhvr>
                                    </p:animEffect>
                                    <p:set>
                                      <p:cBhvr>
                                        <p:cTn id="174" dur="1" fill="hold">
                                          <p:stCondLst>
                                            <p:cond delay="1999"/>
                                          </p:stCondLst>
                                        </p:cTn>
                                        <p:tgtEl>
                                          <p:spTgt spid="11291"/>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2000"/>
                                        <p:tgtEl>
                                          <p:spTgt spid="11281"/>
                                        </p:tgtEl>
                                      </p:cBhvr>
                                    </p:animEffect>
                                    <p:set>
                                      <p:cBhvr>
                                        <p:cTn id="177" dur="1" fill="hold">
                                          <p:stCondLst>
                                            <p:cond delay="1999"/>
                                          </p:stCondLst>
                                        </p:cTn>
                                        <p:tgtEl>
                                          <p:spTgt spid="11281"/>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2000"/>
                                        <p:tgtEl>
                                          <p:spTgt spid="11282"/>
                                        </p:tgtEl>
                                      </p:cBhvr>
                                    </p:animEffect>
                                    <p:set>
                                      <p:cBhvr>
                                        <p:cTn id="180" dur="1" fill="hold">
                                          <p:stCondLst>
                                            <p:cond delay="1999"/>
                                          </p:stCondLst>
                                        </p:cTn>
                                        <p:tgtEl>
                                          <p:spTgt spid="11282"/>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2000"/>
                                        <p:tgtEl>
                                          <p:spTgt spid="11280"/>
                                        </p:tgtEl>
                                      </p:cBhvr>
                                    </p:animEffect>
                                    <p:set>
                                      <p:cBhvr>
                                        <p:cTn id="183" dur="1" fill="hold">
                                          <p:stCondLst>
                                            <p:cond delay="1999"/>
                                          </p:stCondLst>
                                        </p:cTn>
                                        <p:tgtEl>
                                          <p:spTgt spid="11280"/>
                                        </p:tgtEl>
                                        <p:attrNameLst>
                                          <p:attrName>style.visibility</p:attrName>
                                        </p:attrNameLst>
                                      </p:cBhvr>
                                      <p:to>
                                        <p:strVal val="hidden"/>
                                      </p:to>
                                    </p:set>
                                  </p:childTnLst>
                                </p:cTn>
                              </p:par>
                              <p:par>
                                <p:cTn id="184" presetID="10" presetClass="exit" presetSubtype="0" fill="hold" grpId="1" nodeType="withEffect">
                                  <p:stCondLst>
                                    <p:cond delay="0"/>
                                  </p:stCondLst>
                                  <p:childTnLst>
                                    <p:animEffect transition="out" filter="fade">
                                      <p:cBhvr>
                                        <p:cTn id="185" dur="2000"/>
                                        <p:tgtEl>
                                          <p:spTgt spid="11307"/>
                                        </p:tgtEl>
                                      </p:cBhvr>
                                    </p:animEffect>
                                    <p:set>
                                      <p:cBhvr>
                                        <p:cTn id="186" dur="1" fill="hold">
                                          <p:stCondLst>
                                            <p:cond delay="1999"/>
                                          </p:stCondLst>
                                        </p:cTn>
                                        <p:tgtEl>
                                          <p:spTgt spid="11307"/>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2000"/>
                                        <p:tgtEl>
                                          <p:spTgt spid="11309"/>
                                        </p:tgtEl>
                                      </p:cBhvr>
                                    </p:animEffect>
                                    <p:set>
                                      <p:cBhvr>
                                        <p:cTn id="189" dur="1" fill="hold">
                                          <p:stCondLst>
                                            <p:cond delay="1999"/>
                                          </p:stCondLst>
                                        </p:cTn>
                                        <p:tgtEl>
                                          <p:spTgt spid="11309"/>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2000"/>
                                        <p:tgtEl>
                                          <p:spTgt spid="11308"/>
                                        </p:tgtEl>
                                      </p:cBhvr>
                                    </p:animEffect>
                                    <p:set>
                                      <p:cBhvr>
                                        <p:cTn id="192" dur="1" fill="hold">
                                          <p:stCondLst>
                                            <p:cond delay="1999"/>
                                          </p:stCondLst>
                                        </p:cTn>
                                        <p:tgtEl>
                                          <p:spTgt spid="11308"/>
                                        </p:tgtEl>
                                        <p:attrNameLst>
                                          <p:attrName>style.visibility</p:attrName>
                                        </p:attrNameLst>
                                      </p:cBhvr>
                                      <p:to>
                                        <p:strVal val="hidden"/>
                                      </p:to>
                                    </p:set>
                                  </p:childTnLst>
                                </p:cTn>
                              </p:par>
                              <p:par>
                                <p:cTn id="193" presetID="10" presetClass="exit" presetSubtype="0" fill="hold" nodeType="withEffect">
                                  <p:stCondLst>
                                    <p:cond delay="0"/>
                                  </p:stCondLst>
                                  <p:childTnLst>
                                    <p:animEffect transition="out" filter="fade">
                                      <p:cBhvr>
                                        <p:cTn id="194" dur="2000"/>
                                        <p:tgtEl>
                                          <p:spTgt spid="11303"/>
                                        </p:tgtEl>
                                      </p:cBhvr>
                                    </p:animEffect>
                                    <p:set>
                                      <p:cBhvr>
                                        <p:cTn id="195" dur="1" fill="hold">
                                          <p:stCondLst>
                                            <p:cond delay="1999"/>
                                          </p:stCondLst>
                                        </p:cTn>
                                        <p:tgtEl>
                                          <p:spTgt spid="11303"/>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2000"/>
                                        <p:tgtEl>
                                          <p:spTgt spid="11305"/>
                                        </p:tgtEl>
                                      </p:cBhvr>
                                    </p:animEffect>
                                    <p:set>
                                      <p:cBhvr>
                                        <p:cTn id="198" dur="1" fill="hold">
                                          <p:stCondLst>
                                            <p:cond delay="1999"/>
                                          </p:stCondLst>
                                        </p:cTn>
                                        <p:tgtEl>
                                          <p:spTgt spid="11305"/>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2000"/>
                                        <p:tgtEl>
                                          <p:spTgt spid="4"/>
                                        </p:tgtEl>
                                      </p:cBhvr>
                                    </p:animEffect>
                                    <p:set>
                                      <p:cBhvr>
                                        <p:cTn id="201" dur="1" fill="hold">
                                          <p:stCondLst>
                                            <p:cond delay="1999"/>
                                          </p:stCondLst>
                                        </p:cTn>
                                        <p:tgtEl>
                                          <p:spTgt spid="4"/>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2000"/>
                                        <p:tgtEl>
                                          <p:spTgt spid="11274"/>
                                        </p:tgtEl>
                                      </p:cBhvr>
                                    </p:animEffect>
                                    <p:set>
                                      <p:cBhvr>
                                        <p:cTn id="204" dur="1" fill="hold">
                                          <p:stCondLst>
                                            <p:cond delay="1999"/>
                                          </p:stCondLst>
                                        </p:cTn>
                                        <p:tgtEl>
                                          <p:spTgt spid="11274"/>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2000"/>
                                        <p:tgtEl>
                                          <p:spTgt spid="11276"/>
                                        </p:tgtEl>
                                      </p:cBhvr>
                                    </p:animEffect>
                                    <p:set>
                                      <p:cBhvr>
                                        <p:cTn id="207" dur="1" fill="hold">
                                          <p:stCondLst>
                                            <p:cond delay="1999"/>
                                          </p:stCondLst>
                                        </p:cTn>
                                        <p:tgtEl>
                                          <p:spTgt spid="11276"/>
                                        </p:tgtEl>
                                        <p:attrNameLst>
                                          <p:attrName>style.visibility</p:attrName>
                                        </p:attrNameLst>
                                      </p:cBhvr>
                                      <p:to>
                                        <p:strVal val="hidden"/>
                                      </p:to>
                                    </p:set>
                                  </p:childTnLst>
                                </p:cTn>
                              </p:par>
                              <p:par>
                                <p:cTn id="208" presetID="10" presetClass="exit" presetSubtype="0" fill="hold" nodeType="withEffect">
                                  <p:stCondLst>
                                    <p:cond delay="0"/>
                                  </p:stCondLst>
                                  <p:childTnLst>
                                    <p:animEffect transition="out" filter="fade">
                                      <p:cBhvr>
                                        <p:cTn id="209" dur="2000"/>
                                        <p:tgtEl>
                                          <p:spTgt spid="11302"/>
                                        </p:tgtEl>
                                      </p:cBhvr>
                                    </p:animEffect>
                                    <p:set>
                                      <p:cBhvr>
                                        <p:cTn id="210" dur="1" fill="hold">
                                          <p:stCondLst>
                                            <p:cond delay="1999"/>
                                          </p:stCondLst>
                                        </p:cTn>
                                        <p:tgtEl>
                                          <p:spTgt spid="11302"/>
                                        </p:tgtEl>
                                        <p:attrNameLst>
                                          <p:attrName>style.visibility</p:attrName>
                                        </p:attrNameLst>
                                      </p:cBhvr>
                                      <p:to>
                                        <p:strVal val="hidden"/>
                                      </p:to>
                                    </p:set>
                                  </p:childTnLst>
                                </p:cTn>
                              </p:par>
                              <p:par>
                                <p:cTn id="211" presetID="10" presetClass="exit" presetSubtype="0" fill="hold" nodeType="withEffect">
                                  <p:stCondLst>
                                    <p:cond delay="0"/>
                                  </p:stCondLst>
                                  <p:childTnLst>
                                    <p:animEffect transition="out" filter="fade">
                                      <p:cBhvr>
                                        <p:cTn id="212" dur="2000"/>
                                        <p:tgtEl>
                                          <p:spTgt spid="11289"/>
                                        </p:tgtEl>
                                      </p:cBhvr>
                                    </p:animEffect>
                                    <p:set>
                                      <p:cBhvr>
                                        <p:cTn id="213" dur="1" fill="hold">
                                          <p:stCondLst>
                                            <p:cond delay="1999"/>
                                          </p:stCondLst>
                                        </p:cTn>
                                        <p:tgtEl>
                                          <p:spTgt spid="11289"/>
                                        </p:tgtEl>
                                        <p:attrNameLst>
                                          <p:attrName>style.visibility</p:attrName>
                                        </p:attrNameLst>
                                      </p:cBhvr>
                                      <p:to>
                                        <p:strVal val="hidden"/>
                                      </p:to>
                                    </p:set>
                                  </p:childTnLst>
                                </p:cTn>
                              </p:par>
                              <p:par>
                                <p:cTn id="214" presetID="10" presetClass="exit" presetSubtype="0" fill="hold" grpId="0" nodeType="withEffect">
                                  <p:stCondLst>
                                    <p:cond delay="0"/>
                                  </p:stCondLst>
                                  <p:childTnLst>
                                    <p:animEffect transition="out" filter="fade">
                                      <p:cBhvr>
                                        <p:cTn id="215" dur="2000"/>
                                        <p:tgtEl>
                                          <p:spTgt spid="11284"/>
                                        </p:tgtEl>
                                      </p:cBhvr>
                                    </p:animEffect>
                                    <p:set>
                                      <p:cBhvr>
                                        <p:cTn id="216" dur="1" fill="hold">
                                          <p:stCondLst>
                                            <p:cond delay="1999"/>
                                          </p:stCondLst>
                                        </p:cTn>
                                        <p:tgtEl>
                                          <p:spTgt spid="11284"/>
                                        </p:tgtEl>
                                        <p:attrNameLst>
                                          <p:attrName>style.visibility</p:attrName>
                                        </p:attrNameLst>
                                      </p:cBhvr>
                                      <p:to>
                                        <p:strVal val="hidden"/>
                                      </p:to>
                                    </p:set>
                                  </p:childTnLst>
                                </p:cTn>
                              </p:par>
                              <p:par>
                                <p:cTn id="217" presetID="10" presetClass="exit" presetSubtype="0" fill="hold" grpId="0" nodeType="withEffect">
                                  <p:stCondLst>
                                    <p:cond delay="0"/>
                                  </p:stCondLst>
                                  <p:childTnLst>
                                    <p:animEffect transition="out" filter="fade">
                                      <p:cBhvr>
                                        <p:cTn id="218" dur="2000"/>
                                        <p:tgtEl>
                                          <p:spTgt spid="11310"/>
                                        </p:tgtEl>
                                      </p:cBhvr>
                                    </p:animEffect>
                                    <p:set>
                                      <p:cBhvr>
                                        <p:cTn id="219" dur="1" fill="hold">
                                          <p:stCondLst>
                                            <p:cond delay="1999"/>
                                          </p:stCondLst>
                                        </p:cTn>
                                        <p:tgtEl>
                                          <p:spTgt spid="11310"/>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2000"/>
                                        <p:tgtEl>
                                          <p:spTgt spid="11301"/>
                                        </p:tgtEl>
                                      </p:cBhvr>
                                    </p:animEffect>
                                    <p:set>
                                      <p:cBhvr>
                                        <p:cTn id="222" dur="1" fill="hold">
                                          <p:stCondLst>
                                            <p:cond delay="1999"/>
                                          </p:stCondLst>
                                        </p:cTn>
                                        <p:tgtEl>
                                          <p:spTgt spid="11301"/>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2000"/>
                                        <p:tgtEl>
                                          <p:spTgt spid="11318"/>
                                        </p:tgtEl>
                                      </p:cBhvr>
                                    </p:animEffect>
                                    <p:set>
                                      <p:cBhvr>
                                        <p:cTn id="225" dur="1" fill="hold">
                                          <p:stCondLst>
                                            <p:cond delay="1999"/>
                                          </p:stCondLst>
                                        </p:cTn>
                                        <p:tgtEl>
                                          <p:spTgt spid="11318"/>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2000"/>
                                        <p:tgtEl>
                                          <p:spTgt spid="6"/>
                                        </p:tgtEl>
                                      </p:cBhvr>
                                    </p:animEffect>
                                    <p:set>
                                      <p:cBhvr>
                                        <p:cTn id="228" dur="1" fill="hold">
                                          <p:stCondLst>
                                            <p:cond delay="1999"/>
                                          </p:stCondLst>
                                        </p:cTn>
                                        <p:tgtEl>
                                          <p:spTgt spid="6"/>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2000"/>
                                        <p:tgtEl>
                                          <p:spTgt spid="11304"/>
                                        </p:tgtEl>
                                      </p:cBhvr>
                                    </p:animEffect>
                                    <p:set>
                                      <p:cBhvr>
                                        <p:cTn id="231" dur="1" fill="hold">
                                          <p:stCondLst>
                                            <p:cond delay="1999"/>
                                          </p:stCondLst>
                                        </p:cTn>
                                        <p:tgtEl>
                                          <p:spTgt spid="11304"/>
                                        </p:tgtEl>
                                        <p:attrNameLst>
                                          <p:attrName>style.visibility</p:attrName>
                                        </p:attrNameLst>
                                      </p:cBhvr>
                                      <p:to>
                                        <p:strVal val="hidden"/>
                                      </p:to>
                                    </p:set>
                                  </p:childTnLst>
                                </p:cTn>
                              </p:par>
                              <p:par>
                                <p:cTn id="232" presetID="10" presetClass="exit" presetSubtype="0" fill="hold" grpId="1" nodeType="withEffect">
                                  <p:stCondLst>
                                    <p:cond delay="0"/>
                                  </p:stCondLst>
                                  <p:childTnLst>
                                    <p:animEffect transition="out" filter="fade">
                                      <p:cBhvr>
                                        <p:cTn id="233" dur="2000"/>
                                        <p:tgtEl>
                                          <p:spTgt spid="11288"/>
                                        </p:tgtEl>
                                      </p:cBhvr>
                                    </p:animEffect>
                                    <p:set>
                                      <p:cBhvr>
                                        <p:cTn id="234" dur="1" fill="hold">
                                          <p:stCondLst>
                                            <p:cond delay="1999"/>
                                          </p:stCondLst>
                                        </p:cTn>
                                        <p:tgtEl>
                                          <p:spTgt spid="11288"/>
                                        </p:tgtEl>
                                        <p:attrNameLst>
                                          <p:attrName>style.visibility</p:attrName>
                                        </p:attrNameLst>
                                      </p:cBhvr>
                                      <p:to>
                                        <p:strVal val="hidden"/>
                                      </p:to>
                                    </p:set>
                                  </p:childTnLst>
                                </p:cTn>
                              </p:par>
                              <p:par>
                                <p:cTn id="235" presetID="10" presetClass="exit" presetSubtype="0" fill="hold" grpId="1" nodeType="withEffect">
                                  <p:stCondLst>
                                    <p:cond delay="0"/>
                                  </p:stCondLst>
                                  <p:childTnLst>
                                    <p:animEffect transition="out" filter="fade">
                                      <p:cBhvr>
                                        <p:cTn id="236" dur="2000"/>
                                        <p:tgtEl>
                                          <p:spTgt spid="11287"/>
                                        </p:tgtEl>
                                      </p:cBhvr>
                                    </p:animEffect>
                                    <p:set>
                                      <p:cBhvr>
                                        <p:cTn id="237" dur="1" fill="hold">
                                          <p:stCondLst>
                                            <p:cond delay="1999"/>
                                          </p:stCondLst>
                                        </p:cTn>
                                        <p:tgtEl>
                                          <p:spTgt spid="11287"/>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2000"/>
                                        <p:tgtEl>
                                          <p:spTgt spid="11311"/>
                                        </p:tgtEl>
                                      </p:cBhvr>
                                    </p:animEffect>
                                    <p:set>
                                      <p:cBhvr>
                                        <p:cTn id="240" dur="1" fill="hold">
                                          <p:stCondLst>
                                            <p:cond delay="1999"/>
                                          </p:stCondLst>
                                        </p:cTn>
                                        <p:tgtEl>
                                          <p:spTgt spid="11311"/>
                                        </p:tgtEl>
                                        <p:attrNameLst>
                                          <p:attrName>style.visibility</p:attrName>
                                        </p:attrNameLst>
                                      </p:cBhvr>
                                      <p:to>
                                        <p:strVal val="hidden"/>
                                      </p:to>
                                    </p:set>
                                  </p:childTnLst>
                                </p:cTn>
                              </p:par>
                              <p:par>
                                <p:cTn id="241" presetID="10" presetClass="exit" presetSubtype="0" fill="hold" grpId="1" nodeType="withEffect">
                                  <p:stCondLst>
                                    <p:cond delay="0"/>
                                  </p:stCondLst>
                                  <p:childTnLst>
                                    <p:animEffect transition="out" filter="fade">
                                      <p:cBhvr>
                                        <p:cTn id="242" dur="2000"/>
                                        <p:tgtEl>
                                          <p:spTgt spid="11312"/>
                                        </p:tgtEl>
                                      </p:cBhvr>
                                    </p:animEffect>
                                    <p:set>
                                      <p:cBhvr>
                                        <p:cTn id="243" dur="1" fill="hold">
                                          <p:stCondLst>
                                            <p:cond delay="1999"/>
                                          </p:stCondLst>
                                        </p:cTn>
                                        <p:tgtEl>
                                          <p:spTgt spid="11312"/>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2000"/>
                                        <p:tgtEl>
                                          <p:spTgt spid="69"/>
                                        </p:tgtEl>
                                      </p:cBhvr>
                                    </p:animEffect>
                                    <p:set>
                                      <p:cBhvr>
                                        <p:cTn id="246" dur="1" fill="hold">
                                          <p:stCondLst>
                                            <p:cond delay="1999"/>
                                          </p:stCondLst>
                                        </p:cTn>
                                        <p:tgtEl>
                                          <p:spTgt spid="69"/>
                                        </p:tgtEl>
                                        <p:attrNameLst>
                                          <p:attrName>style.visibility</p:attrName>
                                        </p:attrNameLst>
                                      </p:cBhvr>
                                      <p:to>
                                        <p:strVal val="hidden"/>
                                      </p:to>
                                    </p:set>
                                  </p:childTnLst>
                                </p:cTn>
                              </p:par>
                              <p:par>
                                <p:cTn id="247" presetID="10" presetClass="exit" presetSubtype="0" fill="hold" nodeType="withEffect">
                                  <p:stCondLst>
                                    <p:cond delay="0"/>
                                  </p:stCondLst>
                                  <p:childTnLst>
                                    <p:animEffect transition="out" filter="fade">
                                      <p:cBhvr>
                                        <p:cTn id="248" dur="2000"/>
                                        <p:tgtEl>
                                          <p:spTgt spid="67"/>
                                        </p:tgtEl>
                                      </p:cBhvr>
                                    </p:animEffect>
                                    <p:set>
                                      <p:cBhvr>
                                        <p:cTn id="249" dur="1" fill="hold">
                                          <p:stCondLst>
                                            <p:cond delay="19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9" grpId="0"/>
      <p:bldP spid="11280" grpId="0"/>
      <p:bldP spid="11280" grpId="1"/>
      <p:bldP spid="11281" grpId="0"/>
      <p:bldP spid="11281" grpId="1"/>
      <p:bldP spid="11282" grpId="0"/>
      <p:bldP spid="11282" grpId="1"/>
      <p:bldP spid="11284" grpId="0"/>
      <p:bldP spid="11285" grpId="0"/>
      <p:bldP spid="11286" grpId="0"/>
      <p:bldP spid="11287" grpId="0"/>
      <p:bldP spid="11287" grpId="1"/>
      <p:bldP spid="11288" grpId="0"/>
      <p:bldP spid="11288" grpId="1"/>
      <p:bldP spid="11290" grpId="0"/>
      <p:bldP spid="11290" grpId="1"/>
      <p:bldP spid="11291" grpId="0"/>
      <p:bldP spid="11291" grpId="1"/>
      <p:bldP spid="11292" grpId="0"/>
      <p:bldP spid="11292" grpId="1"/>
      <p:bldP spid="11293" grpId="0"/>
      <p:bldP spid="11293" grpId="1"/>
      <p:bldP spid="4" grpId="0"/>
      <p:bldP spid="4" grpId="1"/>
      <p:bldP spid="6" grpId="0"/>
      <p:bldP spid="6" grpId="1"/>
      <p:bldP spid="11301" grpId="0"/>
      <p:bldP spid="11301" grpId="1"/>
      <p:bldP spid="11304" grpId="0"/>
      <p:bldP spid="11304" grpId="1"/>
      <p:bldP spid="11305" grpId="0"/>
      <p:bldP spid="11305" grpId="1"/>
      <p:bldP spid="11306" grpId="0" animBg="1"/>
      <p:bldP spid="11307" grpId="0" animBg="1"/>
      <p:bldP spid="11307" grpId="1" animBg="1"/>
      <p:bldP spid="11308" grpId="0" animBg="1"/>
      <p:bldP spid="11308" grpId="1" animBg="1"/>
      <p:bldP spid="11309" grpId="0" animBg="1"/>
      <p:bldP spid="11309" grpId="1" animBg="1"/>
      <p:bldP spid="11310" grpId="0" animBg="1"/>
      <p:bldP spid="11311" grpId="0" animBg="1"/>
      <p:bldP spid="11311" grpId="1" animBg="1"/>
      <p:bldP spid="11312" grpId="0" animBg="1"/>
      <p:bldP spid="11312" grpId="1" animBg="1"/>
      <p:bldP spid="11318" grpId="0"/>
      <p:bldP spid="11318" grpId="1"/>
      <p:bldP spid="55" grpId="0"/>
      <p:bldP spid="56" grpId="0"/>
      <p:bldP spid="58" grpId="0" animBg="1"/>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 name="Rectangle 40">
            <a:extLst>
              <a:ext uri="{FF2B5EF4-FFF2-40B4-BE49-F238E27FC236}">
                <a16:creationId xmlns:a16="http://schemas.microsoft.com/office/drawing/2014/main" id="{6B302A5F-8C98-46C1-9C82-6F919D379FB6}"/>
              </a:ext>
            </a:extLst>
          </p:cNvPr>
          <p:cNvSpPr>
            <a:spLocks noChangeArrowheads="1"/>
          </p:cNvSpPr>
          <p:nvPr/>
        </p:nvSpPr>
        <p:spPr bwMode="auto">
          <a:xfrm>
            <a:off x="2424113" y="3548063"/>
            <a:ext cx="1906587" cy="360362"/>
          </a:xfrm>
          <a:prstGeom prst="rect">
            <a:avLst/>
          </a:prstGeom>
          <a:solidFill>
            <a:srgbClr val="FF3300"/>
          </a:solidFill>
          <a:ln w="9525" algn="ctr">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4339" name="Rectangle 3">
            <a:extLst>
              <a:ext uri="{FF2B5EF4-FFF2-40B4-BE49-F238E27FC236}">
                <a16:creationId xmlns:a16="http://schemas.microsoft.com/office/drawing/2014/main" id="{8C552AA8-E362-4CF8-B697-45206474B030}"/>
              </a:ext>
            </a:extLst>
          </p:cNvPr>
          <p:cNvSpPr>
            <a:spLocks noGrp="1" noRot="1" noChangeArrowheads="1"/>
          </p:cNvSpPr>
          <p:nvPr>
            <p:ph type="body" idx="1"/>
          </p:nvPr>
        </p:nvSpPr>
        <p:spPr>
          <a:xfrm>
            <a:off x="468313" y="692150"/>
            <a:ext cx="8229600" cy="1223963"/>
          </a:xfrm>
        </p:spPr>
        <p:txBody>
          <a:bodyPr/>
          <a:lstStyle/>
          <a:p>
            <a:pPr eaLnBrk="1" hangingPunct="1">
              <a:lnSpc>
                <a:spcPct val="90000"/>
              </a:lnSpc>
              <a:buFont typeface="Wingdings" panose="05000000000000000000" pitchFamily="2" charset="2"/>
              <a:buNone/>
              <a:defRPr/>
            </a:pPr>
            <a:r>
              <a:rPr kumimoji="1" lang="zh-CN" altLang="en-US" sz="3600" b="1" dirty="0">
                <a:solidFill>
                  <a:schemeClr val="accent2">
                    <a:lumMod val="75000"/>
                  </a:schemeClr>
                </a:solidFill>
                <a:latin typeface="楷体" pitchFamily="49" charset="-122"/>
                <a:ea typeface="楷体" pitchFamily="49" charset="-122"/>
              </a:rPr>
              <a:t>（一）短期均衡</a:t>
            </a:r>
          </a:p>
          <a:p>
            <a:pPr eaLnBrk="1" hangingPunct="1">
              <a:lnSpc>
                <a:spcPct val="90000"/>
              </a:lnSpc>
              <a:buFont typeface="Wingdings" panose="05000000000000000000" pitchFamily="2" charset="2"/>
              <a:buNone/>
              <a:defRPr/>
            </a:pPr>
            <a:r>
              <a:rPr kumimoji="1" lang="zh-CN" altLang="en-US" b="1" dirty="0">
                <a:solidFill>
                  <a:schemeClr val="accent2">
                    <a:lumMod val="75000"/>
                  </a:schemeClr>
                </a:solidFill>
                <a:latin typeface="楷体" pitchFamily="49" charset="-122"/>
                <a:ea typeface="楷体" pitchFamily="49" charset="-122"/>
              </a:rPr>
              <a:t>    </a:t>
            </a:r>
            <a:r>
              <a:rPr kumimoji="1" lang="en-US" altLang="zh-CN" b="1" dirty="0">
                <a:solidFill>
                  <a:schemeClr val="accent2">
                    <a:lumMod val="75000"/>
                  </a:schemeClr>
                </a:solidFill>
                <a:latin typeface="楷体" pitchFamily="49" charset="-122"/>
                <a:ea typeface="楷体" pitchFamily="49" charset="-122"/>
              </a:rPr>
              <a:t>1</a:t>
            </a:r>
            <a:r>
              <a:rPr kumimoji="1" lang="zh-CN" altLang="en-US" b="1" dirty="0">
                <a:solidFill>
                  <a:schemeClr val="accent2">
                    <a:lumMod val="75000"/>
                  </a:schemeClr>
                </a:solidFill>
                <a:latin typeface="楷体" pitchFamily="49" charset="-122"/>
                <a:ea typeface="楷体" pitchFamily="49" charset="-122"/>
              </a:rPr>
              <a:t>、垄断竞争厂商短期获超额利润分析</a:t>
            </a:r>
          </a:p>
        </p:txBody>
      </p:sp>
      <p:sp>
        <p:nvSpPr>
          <p:cNvPr id="14340" name="Rectangle 36">
            <a:extLst>
              <a:ext uri="{FF2B5EF4-FFF2-40B4-BE49-F238E27FC236}">
                <a16:creationId xmlns:a16="http://schemas.microsoft.com/office/drawing/2014/main" id="{DF27885D-3FD5-4985-953D-AC62CD5ACD2D}"/>
              </a:ext>
            </a:extLst>
          </p:cNvPr>
          <p:cNvSpPr>
            <a:spLocks noChangeArrowheads="1"/>
          </p:cNvSpPr>
          <p:nvPr/>
        </p:nvSpPr>
        <p:spPr bwMode="auto">
          <a:xfrm>
            <a:off x="2214563" y="5661025"/>
            <a:ext cx="41433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a:solidFill>
                  <a:srgbClr val="FF0000"/>
                </a:solidFill>
                <a:latin typeface="楷体" panose="02010609060101010101" pitchFamily="49" charset="-122"/>
                <a:ea typeface="楷体" panose="02010609060101010101" pitchFamily="49" charset="-122"/>
              </a:rPr>
              <a:t>MR=MC;P&gt;SAC</a:t>
            </a:r>
            <a:endParaRPr kumimoji="1" lang="zh-CN" altLang="en-US">
              <a:solidFill>
                <a:srgbClr val="FF0000"/>
              </a:solidFill>
              <a:latin typeface="楷体" panose="02010609060101010101" pitchFamily="49" charset="-122"/>
              <a:ea typeface="楷体" panose="02010609060101010101" pitchFamily="49" charset="-122"/>
            </a:endParaRPr>
          </a:p>
        </p:txBody>
      </p:sp>
      <p:sp>
        <p:nvSpPr>
          <p:cNvPr id="12293" name="Line 37">
            <a:extLst>
              <a:ext uri="{FF2B5EF4-FFF2-40B4-BE49-F238E27FC236}">
                <a16:creationId xmlns:a16="http://schemas.microsoft.com/office/drawing/2014/main" id="{43F64FB9-EF64-4838-8829-D0774DB90B9D}"/>
              </a:ext>
            </a:extLst>
          </p:cNvPr>
          <p:cNvSpPr>
            <a:spLocks noChangeShapeType="1"/>
          </p:cNvSpPr>
          <p:nvPr/>
        </p:nvSpPr>
        <p:spPr bwMode="auto">
          <a:xfrm>
            <a:off x="2411413" y="5233988"/>
            <a:ext cx="446405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2294" name="Line 38">
            <a:extLst>
              <a:ext uri="{FF2B5EF4-FFF2-40B4-BE49-F238E27FC236}">
                <a16:creationId xmlns:a16="http://schemas.microsoft.com/office/drawing/2014/main" id="{B4EB792A-804C-4FDB-B282-FF4E2D691A3F}"/>
              </a:ext>
            </a:extLst>
          </p:cNvPr>
          <p:cNvSpPr>
            <a:spLocks noChangeShapeType="1"/>
          </p:cNvSpPr>
          <p:nvPr/>
        </p:nvSpPr>
        <p:spPr bwMode="auto">
          <a:xfrm flipV="1">
            <a:off x="2411413" y="2224088"/>
            <a:ext cx="1587" cy="3009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2295" name="Line 39">
            <a:extLst>
              <a:ext uri="{FF2B5EF4-FFF2-40B4-BE49-F238E27FC236}">
                <a16:creationId xmlns:a16="http://schemas.microsoft.com/office/drawing/2014/main" id="{7A1DF809-A0AA-4E9A-B550-037D4DEC5B65}"/>
              </a:ext>
            </a:extLst>
          </p:cNvPr>
          <p:cNvSpPr>
            <a:spLocks noChangeShapeType="1"/>
          </p:cNvSpPr>
          <p:nvPr/>
        </p:nvSpPr>
        <p:spPr bwMode="auto">
          <a:xfrm>
            <a:off x="2411413" y="2913063"/>
            <a:ext cx="2592387" cy="181927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2296" name="Line 40">
            <a:extLst>
              <a:ext uri="{FF2B5EF4-FFF2-40B4-BE49-F238E27FC236}">
                <a16:creationId xmlns:a16="http://schemas.microsoft.com/office/drawing/2014/main" id="{E8C11CB7-0318-4A4A-B368-A49024FB30E1}"/>
              </a:ext>
            </a:extLst>
          </p:cNvPr>
          <p:cNvSpPr>
            <a:spLocks noChangeShapeType="1"/>
          </p:cNvSpPr>
          <p:nvPr/>
        </p:nvSpPr>
        <p:spPr bwMode="auto">
          <a:xfrm>
            <a:off x="2411413" y="2913063"/>
            <a:ext cx="3673475" cy="1190625"/>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2297" name="Arc 41">
            <a:extLst>
              <a:ext uri="{FF2B5EF4-FFF2-40B4-BE49-F238E27FC236}">
                <a16:creationId xmlns:a16="http://schemas.microsoft.com/office/drawing/2014/main" id="{C906628B-9FA0-4F96-ABB6-569F363516C7}"/>
              </a:ext>
            </a:extLst>
          </p:cNvPr>
          <p:cNvSpPr>
            <a:spLocks/>
          </p:cNvSpPr>
          <p:nvPr/>
        </p:nvSpPr>
        <p:spPr bwMode="auto">
          <a:xfrm flipV="1">
            <a:off x="3348038" y="1844675"/>
            <a:ext cx="2492375" cy="2590800"/>
          </a:xfrm>
          <a:custGeom>
            <a:avLst/>
            <a:gdLst>
              <a:gd name="T0" fmla="*/ 0 w 22829"/>
              <a:gd name="T1" fmla="*/ 2147483646 h 21600"/>
              <a:gd name="T2" fmla="*/ 2147483646 w 22829"/>
              <a:gd name="T3" fmla="*/ 2147483646 h 21600"/>
              <a:gd name="T4" fmla="*/ 2147483646 w 22829"/>
              <a:gd name="T5" fmla="*/ 2147483646 h 21600"/>
              <a:gd name="T6" fmla="*/ 0 60000 65536"/>
              <a:gd name="T7" fmla="*/ 0 60000 65536"/>
              <a:gd name="T8" fmla="*/ 0 60000 65536"/>
              <a:gd name="T9" fmla="*/ 0 w 22829"/>
              <a:gd name="T10" fmla="*/ 0 h 21600"/>
              <a:gd name="T11" fmla="*/ 22829 w 22829"/>
              <a:gd name="T12" fmla="*/ 21600 h 21600"/>
            </a:gdLst>
            <a:ahLst/>
            <a:cxnLst>
              <a:cxn ang="T6">
                <a:pos x="T0" y="T1"/>
              </a:cxn>
              <a:cxn ang="T7">
                <a:pos x="T2" y="T3"/>
              </a:cxn>
              <a:cxn ang="T8">
                <a:pos x="T4" y="T5"/>
              </a:cxn>
            </a:cxnLst>
            <a:rect l="T9" t="T10" r="T11" b="T12"/>
            <a:pathLst>
              <a:path w="22829" h="21600" fill="none" extrusionOk="0">
                <a:moveTo>
                  <a:pt x="-1" y="91"/>
                </a:moveTo>
                <a:cubicBezTo>
                  <a:pt x="660" y="30"/>
                  <a:pt x="1324" y="-1"/>
                  <a:pt x="1988" y="0"/>
                </a:cubicBezTo>
                <a:cubicBezTo>
                  <a:pt x="11731" y="0"/>
                  <a:pt x="20267" y="6522"/>
                  <a:pt x="22828" y="15923"/>
                </a:cubicBezTo>
              </a:path>
              <a:path w="22829" h="21600" stroke="0" extrusionOk="0">
                <a:moveTo>
                  <a:pt x="-1" y="91"/>
                </a:moveTo>
                <a:cubicBezTo>
                  <a:pt x="660" y="30"/>
                  <a:pt x="1324" y="-1"/>
                  <a:pt x="1988" y="0"/>
                </a:cubicBezTo>
                <a:cubicBezTo>
                  <a:pt x="11731" y="0"/>
                  <a:pt x="20267" y="6522"/>
                  <a:pt x="22828" y="15923"/>
                </a:cubicBezTo>
                <a:lnTo>
                  <a:pt x="1988" y="21600"/>
                </a:lnTo>
                <a:lnTo>
                  <a:pt x="-1" y="91"/>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10800000" anchor="ctr">
            <a:spAutoFit/>
          </a:bodyPr>
          <a:lstStyle/>
          <a:p>
            <a:endParaRPr lang="zh-CN" altLang="en-US"/>
          </a:p>
        </p:txBody>
      </p:sp>
      <p:sp>
        <p:nvSpPr>
          <p:cNvPr id="18442" name="Arc 42">
            <a:extLst>
              <a:ext uri="{FF2B5EF4-FFF2-40B4-BE49-F238E27FC236}">
                <a16:creationId xmlns:a16="http://schemas.microsoft.com/office/drawing/2014/main" id="{B43A8F96-4F45-447A-838D-DF3A429E5417}"/>
              </a:ext>
            </a:extLst>
          </p:cNvPr>
          <p:cNvSpPr>
            <a:spLocks/>
          </p:cNvSpPr>
          <p:nvPr/>
        </p:nvSpPr>
        <p:spPr bwMode="auto">
          <a:xfrm rot="10800000">
            <a:off x="3563938" y="2655888"/>
            <a:ext cx="2879725" cy="1363662"/>
          </a:xfrm>
          <a:custGeom>
            <a:avLst/>
            <a:gdLst>
              <a:gd name="T0" fmla="*/ 0 w 39583"/>
              <a:gd name="T1" fmla="*/ 2147483646 h 21600"/>
              <a:gd name="T2" fmla="*/ 2147483646 w 39583"/>
              <a:gd name="T3" fmla="*/ 2147483646 h 21600"/>
              <a:gd name="T4" fmla="*/ 2147483646 w 39583"/>
              <a:gd name="T5" fmla="*/ 2147483646 h 21600"/>
              <a:gd name="T6" fmla="*/ 0 60000 65536"/>
              <a:gd name="T7" fmla="*/ 0 60000 65536"/>
              <a:gd name="T8" fmla="*/ 0 60000 65536"/>
              <a:gd name="T9" fmla="*/ 0 w 39583"/>
              <a:gd name="T10" fmla="*/ 0 h 21600"/>
              <a:gd name="T11" fmla="*/ 39583 w 39583"/>
              <a:gd name="T12" fmla="*/ 21600 h 21600"/>
            </a:gdLst>
            <a:ahLst/>
            <a:cxnLst>
              <a:cxn ang="T6">
                <a:pos x="T0" y="T1"/>
              </a:cxn>
              <a:cxn ang="T7">
                <a:pos x="T2" y="T3"/>
              </a:cxn>
              <a:cxn ang="T8">
                <a:pos x="T4" y="T5"/>
              </a:cxn>
            </a:cxnLst>
            <a:rect l="T9" t="T10" r="T11" b="T12"/>
            <a:pathLst>
              <a:path w="39583" h="21600" fill="none" extrusionOk="0">
                <a:moveTo>
                  <a:pt x="-1" y="12956"/>
                </a:moveTo>
                <a:cubicBezTo>
                  <a:pt x="3435" y="5086"/>
                  <a:pt x="11207" y="-1"/>
                  <a:pt x="19795" y="0"/>
                </a:cubicBezTo>
                <a:cubicBezTo>
                  <a:pt x="28375" y="0"/>
                  <a:pt x="36142" y="5079"/>
                  <a:pt x="39582" y="12940"/>
                </a:cubicBezTo>
              </a:path>
              <a:path w="39583" h="21600" stroke="0" extrusionOk="0">
                <a:moveTo>
                  <a:pt x="-1" y="12956"/>
                </a:moveTo>
                <a:cubicBezTo>
                  <a:pt x="3435" y="5086"/>
                  <a:pt x="11207" y="-1"/>
                  <a:pt x="19795" y="0"/>
                </a:cubicBezTo>
                <a:cubicBezTo>
                  <a:pt x="28375" y="0"/>
                  <a:pt x="36142" y="5079"/>
                  <a:pt x="39582" y="12940"/>
                </a:cubicBezTo>
                <a:lnTo>
                  <a:pt x="19795" y="21600"/>
                </a:lnTo>
                <a:lnTo>
                  <a:pt x="-1" y="12956"/>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rot="10800000" anchor="ctr">
            <a:spAutoFit/>
          </a:bodyPr>
          <a:lstStyle/>
          <a:p>
            <a:endParaRPr lang="zh-CN" altLang="en-US"/>
          </a:p>
        </p:txBody>
      </p:sp>
      <p:sp>
        <p:nvSpPr>
          <p:cNvPr id="12299" name="Text Box 43">
            <a:extLst>
              <a:ext uri="{FF2B5EF4-FFF2-40B4-BE49-F238E27FC236}">
                <a16:creationId xmlns:a16="http://schemas.microsoft.com/office/drawing/2014/main" id="{84833489-42BA-4ADC-928E-710CC6F49EB8}"/>
              </a:ext>
            </a:extLst>
          </p:cNvPr>
          <p:cNvSpPr txBox="1">
            <a:spLocks noChangeArrowheads="1"/>
          </p:cNvSpPr>
          <p:nvPr/>
        </p:nvSpPr>
        <p:spPr bwMode="auto">
          <a:xfrm>
            <a:off x="1619250" y="2035175"/>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P</a:t>
            </a:r>
          </a:p>
        </p:txBody>
      </p:sp>
      <p:sp>
        <p:nvSpPr>
          <p:cNvPr id="12300" name="Text Box 44">
            <a:extLst>
              <a:ext uri="{FF2B5EF4-FFF2-40B4-BE49-F238E27FC236}">
                <a16:creationId xmlns:a16="http://schemas.microsoft.com/office/drawing/2014/main" id="{28458BE7-6EE1-4235-9B98-2EC9DCF408A4}"/>
              </a:ext>
            </a:extLst>
          </p:cNvPr>
          <p:cNvSpPr txBox="1">
            <a:spLocks noChangeArrowheads="1"/>
          </p:cNvSpPr>
          <p:nvPr/>
        </p:nvSpPr>
        <p:spPr bwMode="auto">
          <a:xfrm>
            <a:off x="6804025" y="5106988"/>
            <a:ext cx="792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Q</a:t>
            </a:r>
          </a:p>
        </p:txBody>
      </p:sp>
      <p:sp>
        <p:nvSpPr>
          <p:cNvPr id="12301" name="Text Box 45">
            <a:extLst>
              <a:ext uri="{FF2B5EF4-FFF2-40B4-BE49-F238E27FC236}">
                <a16:creationId xmlns:a16="http://schemas.microsoft.com/office/drawing/2014/main" id="{99661C01-4504-43E2-AD83-97A8159C45D7}"/>
              </a:ext>
            </a:extLst>
          </p:cNvPr>
          <p:cNvSpPr txBox="1">
            <a:spLocks noChangeArrowheads="1"/>
          </p:cNvSpPr>
          <p:nvPr/>
        </p:nvSpPr>
        <p:spPr bwMode="auto">
          <a:xfrm>
            <a:off x="2051050" y="5233988"/>
            <a:ext cx="6492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O</a:t>
            </a:r>
          </a:p>
        </p:txBody>
      </p:sp>
      <p:sp>
        <p:nvSpPr>
          <p:cNvPr id="12302" name="Text Box 46">
            <a:extLst>
              <a:ext uri="{FF2B5EF4-FFF2-40B4-BE49-F238E27FC236}">
                <a16:creationId xmlns:a16="http://schemas.microsoft.com/office/drawing/2014/main" id="{FF7BE40A-3387-4FA5-B741-A4A0EB357C41}"/>
              </a:ext>
            </a:extLst>
          </p:cNvPr>
          <p:cNvSpPr txBox="1">
            <a:spLocks noChangeArrowheads="1"/>
          </p:cNvSpPr>
          <p:nvPr/>
        </p:nvSpPr>
        <p:spPr bwMode="auto">
          <a:xfrm>
            <a:off x="3857625" y="4365625"/>
            <a:ext cx="642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i="1">
                <a:solidFill>
                  <a:srgbClr val="FF0000"/>
                </a:solidFill>
                <a:latin typeface="Times New Roman" panose="02020603050405020304" pitchFamily="18" charset="0"/>
                <a:ea typeface="楷体_GB2312"/>
                <a:cs typeface="Times New Roman" panose="02020603050405020304" pitchFamily="18" charset="0"/>
              </a:rPr>
              <a:t>E</a:t>
            </a:r>
            <a:r>
              <a:rPr kumimoji="1" lang="en-US" altLang="zh-CN" sz="1800" i="1" baseline="-25000">
                <a:solidFill>
                  <a:srgbClr val="FF0000"/>
                </a:solidFill>
                <a:latin typeface="Times New Roman" panose="02020603050405020304" pitchFamily="18" charset="0"/>
                <a:ea typeface="楷体_GB2312"/>
                <a:cs typeface="Times New Roman" panose="02020603050405020304" pitchFamily="18" charset="0"/>
              </a:rPr>
              <a:t>1</a:t>
            </a:r>
            <a:endParaRPr kumimoji="1" lang="en-US" altLang="zh-CN" sz="1800" i="1">
              <a:solidFill>
                <a:srgbClr val="FF0000"/>
              </a:solidFill>
              <a:latin typeface="Times New Roman" panose="02020603050405020304" pitchFamily="18" charset="0"/>
              <a:ea typeface="楷体_GB2312"/>
              <a:cs typeface="Times New Roman" panose="02020603050405020304" pitchFamily="18" charset="0"/>
            </a:endParaRPr>
          </a:p>
        </p:txBody>
      </p:sp>
      <p:sp>
        <p:nvSpPr>
          <p:cNvPr id="12303" name="Line 47">
            <a:extLst>
              <a:ext uri="{FF2B5EF4-FFF2-40B4-BE49-F238E27FC236}">
                <a16:creationId xmlns:a16="http://schemas.microsoft.com/office/drawing/2014/main" id="{E9A6F68F-7767-46C9-8888-C08CF2C556F0}"/>
              </a:ext>
            </a:extLst>
          </p:cNvPr>
          <p:cNvSpPr>
            <a:spLocks noChangeShapeType="1"/>
          </p:cNvSpPr>
          <p:nvPr/>
        </p:nvSpPr>
        <p:spPr bwMode="auto">
          <a:xfrm>
            <a:off x="4356100" y="3540125"/>
            <a:ext cx="1588" cy="16938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2304" name="Line 49">
            <a:extLst>
              <a:ext uri="{FF2B5EF4-FFF2-40B4-BE49-F238E27FC236}">
                <a16:creationId xmlns:a16="http://schemas.microsoft.com/office/drawing/2014/main" id="{07720D66-1289-4CD6-9039-13D64FE7105D}"/>
              </a:ext>
            </a:extLst>
          </p:cNvPr>
          <p:cNvSpPr>
            <a:spLocks noChangeShapeType="1"/>
          </p:cNvSpPr>
          <p:nvPr/>
        </p:nvSpPr>
        <p:spPr bwMode="auto">
          <a:xfrm flipH="1">
            <a:off x="2411413" y="3540125"/>
            <a:ext cx="1944687" cy="15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2305" name="Text Box 50">
            <a:extLst>
              <a:ext uri="{FF2B5EF4-FFF2-40B4-BE49-F238E27FC236}">
                <a16:creationId xmlns:a16="http://schemas.microsoft.com/office/drawing/2014/main" id="{4619B21C-5FA4-4EBE-BC38-7D8572DF571A}"/>
              </a:ext>
            </a:extLst>
          </p:cNvPr>
          <p:cNvSpPr txBox="1">
            <a:spLocks noChangeArrowheads="1"/>
          </p:cNvSpPr>
          <p:nvPr/>
        </p:nvSpPr>
        <p:spPr bwMode="auto">
          <a:xfrm>
            <a:off x="4140200" y="2976563"/>
            <a:ext cx="576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F</a:t>
            </a:r>
            <a:r>
              <a:rPr kumimoji="1" lang="en-US" altLang="zh-CN" sz="2800" i="1" baseline="-25000">
                <a:latin typeface="Times New Roman" panose="02020603050405020304" pitchFamily="18" charset="0"/>
                <a:ea typeface="楷体_GB2312"/>
                <a:cs typeface="Times New Roman" panose="02020603050405020304" pitchFamily="18" charset="0"/>
              </a:rPr>
              <a:t>1</a:t>
            </a:r>
          </a:p>
        </p:txBody>
      </p:sp>
      <p:sp>
        <p:nvSpPr>
          <p:cNvPr id="18450" name="Line 51">
            <a:extLst>
              <a:ext uri="{FF2B5EF4-FFF2-40B4-BE49-F238E27FC236}">
                <a16:creationId xmlns:a16="http://schemas.microsoft.com/office/drawing/2014/main" id="{FFB8E93E-4D3C-41F7-9681-2295D6F349DB}"/>
              </a:ext>
            </a:extLst>
          </p:cNvPr>
          <p:cNvSpPr>
            <a:spLocks noChangeShapeType="1"/>
          </p:cNvSpPr>
          <p:nvPr/>
        </p:nvSpPr>
        <p:spPr bwMode="auto">
          <a:xfrm flipH="1">
            <a:off x="2411413" y="3916363"/>
            <a:ext cx="1944687" cy="158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2307" name="Text Box 52">
            <a:extLst>
              <a:ext uri="{FF2B5EF4-FFF2-40B4-BE49-F238E27FC236}">
                <a16:creationId xmlns:a16="http://schemas.microsoft.com/office/drawing/2014/main" id="{37B3C535-3FB0-441A-B437-6B214F8A7CFD}"/>
              </a:ext>
            </a:extLst>
          </p:cNvPr>
          <p:cNvSpPr txBox="1">
            <a:spLocks noChangeArrowheads="1"/>
          </p:cNvSpPr>
          <p:nvPr/>
        </p:nvSpPr>
        <p:spPr bwMode="auto">
          <a:xfrm>
            <a:off x="1692275" y="3289300"/>
            <a:ext cx="647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P</a:t>
            </a:r>
            <a:r>
              <a:rPr kumimoji="1" lang="en-US" altLang="zh-CN" sz="2800" i="1" baseline="-25000">
                <a:latin typeface="Times New Roman" panose="02020603050405020304" pitchFamily="18" charset="0"/>
                <a:ea typeface="楷体_GB2312"/>
                <a:cs typeface="Times New Roman" panose="02020603050405020304" pitchFamily="18" charset="0"/>
              </a:rPr>
              <a:t>1</a:t>
            </a:r>
            <a:endParaRPr kumimoji="1" lang="en-US" altLang="zh-CN" sz="2800" i="1">
              <a:latin typeface="Times New Roman" panose="02020603050405020304" pitchFamily="18" charset="0"/>
              <a:ea typeface="楷体_GB2312"/>
              <a:cs typeface="Times New Roman" panose="02020603050405020304" pitchFamily="18" charset="0"/>
            </a:endParaRPr>
          </a:p>
        </p:txBody>
      </p:sp>
      <p:sp>
        <p:nvSpPr>
          <p:cNvPr id="12308" name="Text Box 53">
            <a:extLst>
              <a:ext uri="{FF2B5EF4-FFF2-40B4-BE49-F238E27FC236}">
                <a16:creationId xmlns:a16="http://schemas.microsoft.com/office/drawing/2014/main" id="{228612F9-DF45-49A8-9655-4DAB9206CE75}"/>
              </a:ext>
            </a:extLst>
          </p:cNvPr>
          <p:cNvSpPr txBox="1">
            <a:spLocks noChangeArrowheads="1"/>
          </p:cNvSpPr>
          <p:nvPr/>
        </p:nvSpPr>
        <p:spPr bwMode="auto">
          <a:xfrm>
            <a:off x="3851275" y="5170488"/>
            <a:ext cx="1152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Q</a:t>
            </a:r>
            <a:r>
              <a:rPr kumimoji="1" lang="en-US" altLang="zh-CN" sz="2800" i="1" baseline="-25000">
                <a:latin typeface="Times New Roman" panose="02020603050405020304" pitchFamily="18" charset="0"/>
                <a:ea typeface="楷体_GB2312"/>
                <a:cs typeface="Times New Roman" panose="02020603050405020304" pitchFamily="18" charset="0"/>
              </a:rPr>
              <a:t>1</a:t>
            </a:r>
            <a:endParaRPr kumimoji="1" lang="en-US" altLang="zh-CN" sz="2800" i="1">
              <a:latin typeface="Times New Roman" panose="02020603050405020304" pitchFamily="18" charset="0"/>
              <a:ea typeface="楷体_GB2312"/>
              <a:cs typeface="Times New Roman" panose="02020603050405020304" pitchFamily="18" charset="0"/>
            </a:endParaRPr>
          </a:p>
        </p:txBody>
      </p:sp>
      <p:sp>
        <p:nvSpPr>
          <p:cNvPr id="12309" name="Text Box 62">
            <a:extLst>
              <a:ext uri="{FF2B5EF4-FFF2-40B4-BE49-F238E27FC236}">
                <a16:creationId xmlns:a16="http://schemas.microsoft.com/office/drawing/2014/main" id="{46555070-B10A-42AB-8638-3685538DFD7A}"/>
              </a:ext>
            </a:extLst>
          </p:cNvPr>
          <p:cNvSpPr txBox="1">
            <a:spLocks noChangeArrowheads="1"/>
          </p:cNvSpPr>
          <p:nvPr/>
        </p:nvSpPr>
        <p:spPr bwMode="auto">
          <a:xfrm>
            <a:off x="6227763" y="3916363"/>
            <a:ext cx="28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00CC00"/>
                </a:solidFill>
                <a:latin typeface="Times New Roman" panose="02020603050405020304" pitchFamily="18" charset="0"/>
                <a:ea typeface="楷体_GB2312"/>
                <a:cs typeface="Times New Roman" panose="02020603050405020304" pitchFamily="18" charset="0"/>
              </a:rPr>
              <a:t>d</a:t>
            </a:r>
          </a:p>
        </p:txBody>
      </p:sp>
      <p:sp>
        <p:nvSpPr>
          <p:cNvPr id="12310" name="Text Box 63">
            <a:extLst>
              <a:ext uri="{FF2B5EF4-FFF2-40B4-BE49-F238E27FC236}">
                <a16:creationId xmlns:a16="http://schemas.microsoft.com/office/drawing/2014/main" id="{7BF7740A-5689-44A8-BDC8-48F6CBA0C1FD}"/>
              </a:ext>
            </a:extLst>
          </p:cNvPr>
          <p:cNvSpPr txBox="1">
            <a:spLocks noChangeArrowheads="1"/>
          </p:cNvSpPr>
          <p:nvPr/>
        </p:nvSpPr>
        <p:spPr bwMode="auto">
          <a:xfrm>
            <a:off x="5076825" y="4479925"/>
            <a:ext cx="86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00CC00"/>
                </a:solidFill>
                <a:latin typeface="Times New Roman" panose="02020603050405020304" pitchFamily="18" charset="0"/>
                <a:ea typeface="楷体_GB2312"/>
                <a:cs typeface="Times New Roman" panose="02020603050405020304" pitchFamily="18" charset="0"/>
              </a:rPr>
              <a:t>MR</a:t>
            </a:r>
          </a:p>
        </p:txBody>
      </p:sp>
      <p:sp>
        <p:nvSpPr>
          <p:cNvPr id="18455" name="Text Box 64">
            <a:extLst>
              <a:ext uri="{FF2B5EF4-FFF2-40B4-BE49-F238E27FC236}">
                <a16:creationId xmlns:a16="http://schemas.microsoft.com/office/drawing/2014/main" id="{EF7CF959-7A2F-4804-A306-035779F320F6}"/>
              </a:ext>
            </a:extLst>
          </p:cNvPr>
          <p:cNvSpPr txBox="1">
            <a:spLocks noChangeArrowheads="1"/>
          </p:cNvSpPr>
          <p:nvPr/>
        </p:nvSpPr>
        <p:spPr bwMode="auto">
          <a:xfrm>
            <a:off x="6156325" y="278923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CC3300"/>
                </a:solidFill>
                <a:latin typeface="Times New Roman" panose="02020603050405020304" pitchFamily="18" charset="0"/>
                <a:ea typeface="楷体_GB2312"/>
                <a:cs typeface="Times New Roman" panose="02020603050405020304" pitchFamily="18" charset="0"/>
              </a:rPr>
              <a:t>SAC</a:t>
            </a:r>
          </a:p>
        </p:txBody>
      </p:sp>
      <p:sp>
        <p:nvSpPr>
          <p:cNvPr id="12312" name="Text Box 65">
            <a:extLst>
              <a:ext uri="{FF2B5EF4-FFF2-40B4-BE49-F238E27FC236}">
                <a16:creationId xmlns:a16="http://schemas.microsoft.com/office/drawing/2014/main" id="{9A8D8CAC-34E2-414C-B249-9AE5837A8FD0}"/>
              </a:ext>
            </a:extLst>
          </p:cNvPr>
          <p:cNvSpPr txBox="1">
            <a:spLocks noChangeArrowheads="1"/>
          </p:cNvSpPr>
          <p:nvPr/>
        </p:nvSpPr>
        <p:spPr bwMode="auto">
          <a:xfrm>
            <a:off x="5867400" y="2098675"/>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000000"/>
                </a:solidFill>
                <a:latin typeface="Times New Roman" panose="02020603050405020304" pitchFamily="18" charset="0"/>
                <a:ea typeface="楷体_GB2312"/>
                <a:cs typeface="Times New Roman" panose="02020603050405020304" pitchFamily="18" charset="0"/>
              </a:rPr>
              <a:t>SMC</a:t>
            </a:r>
          </a:p>
        </p:txBody>
      </p:sp>
      <p:sp>
        <p:nvSpPr>
          <p:cNvPr id="18457" name="Text Box 66">
            <a:extLst>
              <a:ext uri="{FF2B5EF4-FFF2-40B4-BE49-F238E27FC236}">
                <a16:creationId xmlns:a16="http://schemas.microsoft.com/office/drawing/2014/main" id="{CAB7AE94-EAF9-400A-968F-7E16424E20CC}"/>
              </a:ext>
            </a:extLst>
          </p:cNvPr>
          <p:cNvSpPr txBox="1">
            <a:spLocks noChangeArrowheads="1"/>
          </p:cNvSpPr>
          <p:nvPr/>
        </p:nvSpPr>
        <p:spPr bwMode="auto">
          <a:xfrm>
            <a:off x="4211638" y="3860800"/>
            <a:ext cx="503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1800" i="1">
                <a:latin typeface="Times New Roman" panose="02020603050405020304" pitchFamily="18" charset="0"/>
                <a:ea typeface="楷体_GB2312"/>
                <a:cs typeface="Times New Roman" panose="02020603050405020304" pitchFamily="18" charset="0"/>
              </a:rPr>
              <a:t>A</a:t>
            </a:r>
          </a:p>
        </p:txBody>
      </p:sp>
      <p:sp>
        <p:nvSpPr>
          <p:cNvPr id="18458" name="Text Box 67">
            <a:extLst>
              <a:ext uri="{FF2B5EF4-FFF2-40B4-BE49-F238E27FC236}">
                <a16:creationId xmlns:a16="http://schemas.microsoft.com/office/drawing/2014/main" id="{8AB9EBC0-BD27-43DA-AF8F-60A6553F6384}"/>
              </a:ext>
            </a:extLst>
          </p:cNvPr>
          <p:cNvSpPr txBox="1">
            <a:spLocks noChangeArrowheads="1"/>
          </p:cNvSpPr>
          <p:nvPr/>
        </p:nvSpPr>
        <p:spPr bwMode="auto">
          <a:xfrm>
            <a:off x="1547813" y="3662363"/>
            <a:ext cx="792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C</a:t>
            </a:r>
            <a:r>
              <a:rPr kumimoji="1" lang="en-US" altLang="zh-CN" sz="2800" i="1" baseline="-25000">
                <a:latin typeface="Times New Roman" panose="02020603050405020304" pitchFamily="18" charset="0"/>
                <a:ea typeface="楷体_GB2312"/>
                <a:cs typeface="Times New Roman" panose="02020603050405020304" pitchFamily="18" charset="0"/>
              </a:rPr>
              <a:t>1</a:t>
            </a:r>
            <a:endParaRPr kumimoji="1" lang="en-US" altLang="zh-CN" sz="2800" i="1">
              <a:latin typeface="Times New Roman" panose="02020603050405020304" pitchFamily="18" charset="0"/>
              <a:ea typeface="楷体_GB2312"/>
              <a:cs typeface="Times New Roman" panose="02020603050405020304" pitchFamily="18" charset="0"/>
            </a:endParaRPr>
          </a:p>
        </p:txBody>
      </p:sp>
      <p:sp>
        <p:nvSpPr>
          <p:cNvPr id="12315" name="Line 69">
            <a:extLst>
              <a:ext uri="{FF2B5EF4-FFF2-40B4-BE49-F238E27FC236}">
                <a16:creationId xmlns:a16="http://schemas.microsoft.com/office/drawing/2014/main" id="{FF37FC54-67A5-4B37-9B0B-400BACC37E1F}"/>
              </a:ext>
            </a:extLst>
          </p:cNvPr>
          <p:cNvSpPr>
            <a:spLocks noChangeShapeType="1"/>
          </p:cNvSpPr>
          <p:nvPr/>
        </p:nvSpPr>
        <p:spPr bwMode="auto">
          <a:xfrm>
            <a:off x="3348038" y="2420938"/>
            <a:ext cx="1800225" cy="1944687"/>
          </a:xfrm>
          <a:prstGeom prst="line">
            <a:avLst/>
          </a:prstGeom>
          <a:noFill/>
          <a:ln w="38100">
            <a:solidFill>
              <a:srgbClr val="FF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Oval 70">
            <a:extLst>
              <a:ext uri="{FF2B5EF4-FFF2-40B4-BE49-F238E27FC236}">
                <a16:creationId xmlns:a16="http://schemas.microsoft.com/office/drawing/2014/main" id="{FFCE5D09-2231-4A8B-9941-DF0A1242D09C}"/>
              </a:ext>
            </a:extLst>
          </p:cNvPr>
          <p:cNvSpPr>
            <a:spLocks noChangeArrowheads="1"/>
          </p:cNvSpPr>
          <p:nvPr/>
        </p:nvSpPr>
        <p:spPr bwMode="auto">
          <a:xfrm>
            <a:off x="3348038" y="2133600"/>
            <a:ext cx="5032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FF66FF"/>
                </a:solidFill>
              </a:rPr>
              <a:t>D</a:t>
            </a:r>
          </a:p>
        </p:txBody>
      </p:sp>
      <p:sp>
        <p:nvSpPr>
          <p:cNvPr id="12317" name="Oval 39">
            <a:extLst>
              <a:ext uri="{FF2B5EF4-FFF2-40B4-BE49-F238E27FC236}">
                <a16:creationId xmlns:a16="http://schemas.microsoft.com/office/drawing/2014/main" id="{61FE0E0E-610B-4D27-9FD7-98835D0D5C75}"/>
              </a:ext>
            </a:extLst>
          </p:cNvPr>
          <p:cNvSpPr>
            <a:spLocks noChangeArrowheads="1"/>
          </p:cNvSpPr>
          <p:nvPr/>
        </p:nvSpPr>
        <p:spPr bwMode="auto">
          <a:xfrm>
            <a:off x="4284663" y="4221163"/>
            <a:ext cx="142875" cy="144462"/>
          </a:xfrm>
          <a:prstGeom prst="ellipse">
            <a:avLst/>
          </a:prstGeom>
          <a:solidFill>
            <a:srgbClr val="FF3300"/>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0" name="椭圆 29">
            <a:extLst>
              <a:ext uri="{FF2B5EF4-FFF2-40B4-BE49-F238E27FC236}">
                <a16:creationId xmlns:a16="http://schemas.microsoft.com/office/drawing/2014/main" id="{D2368D78-C931-4329-BC74-249B3055BE09}"/>
              </a:ext>
            </a:extLst>
          </p:cNvPr>
          <p:cNvSpPr>
            <a:spLocks noChangeArrowheads="1"/>
          </p:cNvSpPr>
          <p:nvPr/>
        </p:nvSpPr>
        <p:spPr bwMode="auto">
          <a:xfrm>
            <a:off x="4271963" y="3840163"/>
            <a:ext cx="142875" cy="142875"/>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2319" name="灯片编号占位符 30">
            <a:extLst>
              <a:ext uri="{FF2B5EF4-FFF2-40B4-BE49-F238E27FC236}">
                <a16:creationId xmlns:a16="http://schemas.microsoft.com/office/drawing/2014/main" id="{0486517C-0A65-4CD6-86C5-6645E50B7D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CF0CFA0-5FEA-4996-A037-B7AC03EEAE08}" type="slidenum">
              <a:rPr lang="en-US" altLang="zh-CN" sz="1400" smtClean="0"/>
              <a:pPr>
                <a:spcBef>
                  <a:spcPct val="0"/>
                </a:spcBef>
                <a:buClrTx/>
                <a:buSzTx/>
                <a:buFontTx/>
                <a:buNone/>
              </a:pPr>
              <a:t>8</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5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3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nimBg="1"/>
      <p:bldP spid="14340" grpId="0"/>
      <p:bldP spid="18455" grpId="0"/>
      <p:bldP spid="18457" grpId="0"/>
      <p:bldP spid="18458" grpId="0"/>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9140647-AB54-48FE-B909-4013641BD49B}"/>
              </a:ext>
            </a:extLst>
          </p:cNvPr>
          <p:cNvSpPr>
            <a:spLocks noGrp="1" noRot="1" noChangeArrowheads="1"/>
          </p:cNvSpPr>
          <p:nvPr>
            <p:ph type="title"/>
          </p:nvPr>
        </p:nvSpPr>
        <p:spPr>
          <a:xfrm>
            <a:off x="3132138" y="549275"/>
            <a:ext cx="2808287" cy="647700"/>
          </a:xfrm>
        </p:spPr>
        <p:txBody>
          <a:bodyPr/>
          <a:lstStyle/>
          <a:p>
            <a:pPr eaLnBrk="1" hangingPunct="1">
              <a:defRPr/>
            </a:pPr>
            <a:r>
              <a:rPr kumimoji="1" lang="zh-CN" altLang="en-US" sz="4000" b="1" dirty="0">
                <a:solidFill>
                  <a:schemeClr val="accent2">
                    <a:lumMod val="75000"/>
                  </a:schemeClr>
                </a:solidFill>
                <a:latin typeface="楷体_GB2312" pitchFamily="49" charset="-122"/>
                <a:ea typeface="楷体_GB2312" pitchFamily="49" charset="-122"/>
              </a:rPr>
              <a:t>短期均衡</a:t>
            </a:r>
            <a:endParaRPr kumimoji="1" lang="zh-CN" altLang="en-US" sz="3600" b="1" dirty="0">
              <a:solidFill>
                <a:schemeClr val="accent2">
                  <a:lumMod val="75000"/>
                </a:schemeClr>
              </a:solidFill>
              <a:latin typeface="楷体_GB2312" pitchFamily="49" charset="-122"/>
              <a:ea typeface="楷体_GB2312" pitchFamily="49" charset="-122"/>
            </a:endParaRPr>
          </a:p>
        </p:txBody>
      </p:sp>
      <p:sp>
        <p:nvSpPr>
          <p:cNvPr id="13315" name="Line 4">
            <a:extLst>
              <a:ext uri="{FF2B5EF4-FFF2-40B4-BE49-F238E27FC236}">
                <a16:creationId xmlns:a16="http://schemas.microsoft.com/office/drawing/2014/main" id="{1F09297A-FF63-4076-956A-28BE805594E4}"/>
              </a:ext>
            </a:extLst>
          </p:cNvPr>
          <p:cNvSpPr>
            <a:spLocks noChangeShapeType="1"/>
          </p:cNvSpPr>
          <p:nvPr/>
        </p:nvSpPr>
        <p:spPr bwMode="auto">
          <a:xfrm>
            <a:off x="1979613" y="5165725"/>
            <a:ext cx="44640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3316" name="Line 5">
            <a:extLst>
              <a:ext uri="{FF2B5EF4-FFF2-40B4-BE49-F238E27FC236}">
                <a16:creationId xmlns:a16="http://schemas.microsoft.com/office/drawing/2014/main" id="{7D0DC26B-86AC-4CCF-944F-87C7D624D7A4}"/>
              </a:ext>
            </a:extLst>
          </p:cNvPr>
          <p:cNvSpPr>
            <a:spLocks noChangeShapeType="1"/>
          </p:cNvSpPr>
          <p:nvPr/>
        </p:nvSpPr>
        <p:spPr bwMode="auto">
          <a:xfrm flipV="1">
            <a:off x="1979613" y="2225675"/>
            <a:ext cx="0" cy="29448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3317" name="Line 6">
            <a:extLst>
              <a:ext uri="{FF2B5EF4-FFF2-40B4-BE49-F238E27FC236}">
                <a16:creationId xmlns:a16="http://schemas.microsoft.com/office/drawing/2014/main" id="{F2A2BF2A-D7D8-4776-9717-48BBACCF4D67}"/>
              </a:ext>
            </a:extLst>
          </p:cNvPr>
          <p:cNvSpPr>
            <a:spLocks noChangeShapeType="1"/>
          </p:cNvSpPr>
          <p:nvPr/>
        </p:nvSpPr>
        <p:spPr bwMode="auto">
          <a:xfrm>
            <a:off x="1979613" y="2898775"/>
            <a:ext cx="2592387" cy="17795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3318" name="Line 7">
            <a:extLst>
              <a:ext uri="{FF2B5EF4-FFF2-40B4-BE49-F238E27FC236}">
                <a16:creationId xmlns:a16="http://schemas.microsoft.com/office/drawing/2014/main" id="{9E8ED8AD-C4EA-41B4-8A79-975EC016964A}"/>
              </a:ext>
            </a:extLst>
          </p:cNvPr>
          <p:cNvSpPr>
            <a:spLocks noChangeShapeType="1"/>
          </p:cNvSpPr>
          <p:nvPr/>
        </p:nvSpPr>
        <p:spPr bwMode="auto">
          <a:xfrm>
            <a:off x="1979613" y="2898775"/>
            <a:ext cx="3673475" cy="11668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5367" name="Arc 8">
            <a:extLst>
              <a:ext uri="{FF2B5EF4-FFF2-40B4-BE49-F238E27FC236}">
                <a16:creationId xmlns:a16="http://schemas.microsoft.com/office/drawing/2014/main" id="{7E42DD3B-4DF8-411B-B4E0-EF14036C57C7}"/>
              </a:ext>
            </a:extLst>
          </p:cNvPr>
          <p:cNvSpPr>
            <a:spLocks/>
          </p:cNvSpPr>
          <p:nvPr/>
        </p:nvSpPr>
        <p:spPr bwMode="auto">
          <a:xfrm flipV="1">
            <a:off x="3168650" y="1916113"/>
            <a:ext cx="1690688" cy="2535237"/>
          </a:xfrm>
          <a:custGeom>
            <a:avLst/>
            <a:gdLst>
              <a:gd name="T0" fmla="*/ 0 w 22221"/>
              <a:gd name="T1" fmla="*/ 2147483647 h 21600"/>
              <a:gd name="T2" fmla="*/ 2147483647 w 22221"/>
              <a:gd name="T3" fmla="*/ 2147483647 h 21600"/>
              <a:gd name="T4" fmla="*/ 2147483647 w 22221"/>
              <a:gd name="T5" fmla="*/ 2147483647 h 21600"/>
              <a:gd name="T6" fmla="*/ 0 60000 65536"/>
              <a:gd name="T7" fmla="*/ 0 60000 65536"/>
              <a:gd name="T8" fmla="*/ 0 60000 65536"/>
              <a:gd name="T9" fmla="*/ 0 w 22221"/>
              <a:gd name="T10" fmla="*/ 0 h 21600"/>
              <a:gd name="T11" fmla="*/ 22221 w 22221"/>
              <a:gd name="T12" fmla="*/ 21600 h 21600"/>
            </a:gdLst>
            <a:ahLst/>
            <a:cxnLst>
              <a:cxn ang="T6">
                <a:pos x="T0" y="T1"/>
              </a:cxn>
              <a:cxn ang="T7">
                <a:pos x="T2" y="T3"/>
              </a:cxn>
              <a:cxn ang="T8">
                <a:pos x="T4" y="T5"/>
              </a:cxn>
            </a:cxnLst>
            <a:rect l="T9" t="T10" r="T11" b="T12"/>
            <a:pathLst>
              <a:path w="22221" h="21600" fill="none" extrusionOk="0">
                <a:moveTo>
                  <a:pt x="0" y="53"/>
                </a:moveTo>
                <a:cubicBezTo>
                  <a:pt x="503" y="17"/>
                  <a:pt x="1008" y="-1"/>
                  <a:pt x="1514" y="0"/>
                </a:cubicBezTo>
                <a:cubicBezTo>
                  <a:pt x="11076" y="0"/>
                  <a:pt x="19500" y="6287"/>
                  <a:pt x="22221" y="15453"/>
                </a:cubicBezTo>
              </a:path>
              <a:path w="22221" h="21600" stroke="0" extrusionOk="0">
                <a:moveTo>
                  <a:pt x="0" y="53"/>
                </a:moveTo>
                <a:cubicBezTo>
                  <a:pt x="503" y="17"/>
                  <a:pt x="1008" y="-1"/>
                  <a:pt x="1514" y="0"/>
                </a:cubicBezTo>
                <a:cubicBezTo>
                  <a:pt x="11076" y="0"/>
                  <a:pt x="19500" y="6287"/>
                  <a:pt x="22221" y="15453"/>
                </a:cubicBezTo>
                <a:lnTo>
                  <a:pt x="1514" y="21600"/>
                </a:lnTo>
                <a:close/>
              </a:path>
            </a:pathLst>
          </a:custGeom>
          <a:noFill/>
          <a:ln w="38100">
            <a:solidFill>
              <a:schemeClr val="accent2">
                <a:lumMod val="75000"/>
              </a:schemeClr>
            </a:solidFill>
            <a:round/>
            <a:headEnd/>
            <a:tailEnd/>
          </a:ln>
        </p:spPr>
        <p:txBody>
          <a:bodyPr rot="10800000" anchor="ctr">
            <a:spAutoFit/>
          </a:bodyPr>
          <a:lstStyle/>
          <a:p>
            <a:pPr algn="ctr" eaLnBrk="1" hangingPunct="1">
              <a:defRPr/>
            </a:pPr>
            <a:endParaRPr lang="zh-CN" altLang="en-US">
              <a:latin typeface="Arial" charset="0"/>
            </a:endParaRPr>
          </a:p>
        </p:txBody>
      </p:sp>
      <p:sp>
        <p:nvSpPr>
          <p:cNvPr id="15368" name="Arc 9">
            <a:extLst>
              <a:ext uri="{FF2B5EF4-FFF2-40B4-BE49-F238E27FC236}">
                <a16:creationId xmlns:a16="http://schemas.microsoft.com/office/drawing/2014/main" id="{DEB8C5AF-55D9-4AFD-A297-DDC725D05068}"/>
              </a:ext>
            </a:extLst>
          </p:cNvPr>
          <p:cNvSpPr>
            <a:spLocks/>
          </p:cNvSpPr>
          <p:nvPr/>
        </p:nvSpPr>
        <p:spPr bwMode="auto">
          <a:xfrm rot="-10357091">
            <a:off x="2914650" y="2038350"/>
            <a:ext cx="3260725" cy="1595438"/>
          </a:xfrm>
          <a:custGeom>
            <a:avLst/>
            <a:gdLst>
              <a:gd name="T0" fmla="*/ 0 w 40336"/>
              <a:gd name="T1" fmla="*/ 2147483647 h 21600"/>
              <a:gd name="T2" fmla="*/ 2147483647 w 40336"/>
              <a:gd name="T3" fmla="*/ 2147483647 h 21600"/>
              <a:gd name="T4" fmla="*/ 2147483647 w 40336"/>
              <a:gd name="T5" fmla="*/ 2147483647 h 21600"/>
              <a:gd name="T6" fmla="*/ 0 60000 65536"/>
              <a:gd name="T7" fmla="*/ 0 60000 65536"/>
              <a:gd name="T8" fmla="*/ 0 60000 65536"/>
              <a:gd name="T9" fmla="*/ 0 w 40336"/>
              <a:gd name="T10" fmla="*/ 0 h 21600"/>
              <a:gd name="T11" fmla="*/ 40336 w 40336"/>
              <a:gd name="T12" fmla="*/ 21600 h 21600"/>
            </a:gdLst>
            <a:ahLst/>
            <a:cxnLst>
              <a:cxn ang="T6">
                <a:pos x="T0" y="T1"/>
              </a:cxn>
              <a:cxn ang="T7">
                <a:pos x="T2" y="T3"/>
              </a:cxn>
              <a:cxn ang="T8">
                <a:pos x="T4" y="T5"/>
              </a:cxn>
            </a:cxnLst>
            <a:rect l="T9" t="T10" r="T11" b="T12"/>
            <a:pathLst>
              <a:path w="40336" h="21600" fill="none" extrusionOk="0">
                <a:moveTo>
                  <a:pt x="-1" y="14941"/>
                </a:moveTo>
                <a:cubicBezTo>
                  <a:pt x="2886" y="6033"/>
                  <a:pt x="11183" y="-1"/>
                  <a:pt x="20548" y="0"/>
                </a:cubicBezTo>
                <a:cubicBezTo>
                  <a:pt x="29128" y="0"/>
                  <a:pt x="36895" y="5079"/>
                  <a:pt x="40335" y="12940"/>
                </a:cubicBezTo>
              </a:path>
              <a:path w="40336" h="21600" stroke="0" extrusionOk="0">
                <a:moveTo>
                  <a:pt x="-1" y="14941"/>
                </a:moveTo>
                <a:cubicBezTo>
                  <a:pt x="2886" y="6033"/>
                  <a:pt x="11183" y="-1"/>
                  <a:pt x="20548" y="0"/>
                </a:cubicBezTo>
                <a:cubicBezTo>
                  <a:pt x="29128" y="0"/>
                  <a:pt x="36895" y="5079"/>
                  <a:pt x="40335" y="12940"/>
                </a:cubicBezTo>
                <a:lnTo>
                  <a:pt x="20548" y="21600"/>
                </a:lnTo>
                <a:close/>
              </a:path>
            </a:pathLst>
          </a:custGeom>
          <a:noFill/>
          <a:ln w="38100">
            <a:solidFill>
              <a:schemeClr val="accent1">
                <a:lumMod val="10000"/>
              </a:schemeClr>
            </a:solidFill>
            <a:round/>
            <a:headEnd/>
            <a:tailEnd/>
          </a:ln>
        </p:spPr>
        <p:txBody>
          <a:bodyPr rot="10800000" anchor="ctr">
            <a:spAutoFit/>
          </a:bodyPr>
          <a:lstStyle/>
          <a:p>
            <a:pPr algn="ctr" eaLnBrk="1" hangingPunct="1">
              <a:defRPr/>
            </a:pPr>
            <a:endParaRPr lang="zh-CN" altLang="en-US">
              <a:latin typeface="Arial" charset="0"/>
            </a:endParaRPr>
          </a:p>
        </p:txBody>
      </p:sp>
      <p:sp>
        <p:nvSpPr>
          <p:cNvPr id="13321" name="Text Box 10">
            <a:extLst>
              <a:ext uri="{FF2B5EF4-FFF2-40B4-BE49-F238E27FC236}">
                <a16:creationId xmlns:a16="http://schemas.microsoft.com/office/drawing/2014/main" id="{5576E441-2368-47B9-9C43-6CE42739F330}"/>
              </a:ext>
            </a:extLst>
          </p:cNvPr>
          <p:cNvSpPr txBox="1">
            <a:spLocks noChangeArrowheads="1"/>
          </p:cNvSpPr>
          <p:nvPr/>
        </p:nvSpPr>
        <p:spPr bwMode="auto">
          <a:xfrm>
            <a:off x="1187450" y="2039938"/>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P</a:t>
            </a:r>
          </a:p>
        </p:txBody>
      </p:sp>
      <p:sp>
        <p:nvSpPr>
          <p:cNvPr id="13322" name="Text Box 11">
            <a:extLst>
              <a:ext uri="{FF2B5EF4-FFF2-40B4-BE49-F238E27FC236}">
                <a16:creationId xmlns:a16="http://schemas.microsoft.com/office/drawing/2014/main" id="{CE1B1A64-C8D7-4882-920F-404654BCB4DC}"/>
              </a:ext>
            </a:extLst>
          </p:cNvPr>
          <p:cNvSpPr txBox="1">
            <a:spLocks noChangeArrowheads="1"/>
          </p:cNvSpPr>
          <p:nvPr/>
        </p:nvSpPr>
        <p:spPr bwMode="auto">
          <a:xfrm>
            <a:off x="6372225" y="5046663"/>
            <a:ext cx="792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Q</a:t>
            </a:r>
          </a:p>
        </p:txBody>
      </p:sp>
      <p:sp>
        <p:nvSpPr>
          <p:cNvPr id="13323" name="Text Box 12">
            <a:extLst>
              <a:ext uri="{FF2B5EF4-FFF2-40B4-BE49-F238E27FC236}">
                <a16:creationId xmlns:a16="http://schemas.microsoft.com/office/drawing/2014/main" id="{481DE92A-5B72-4BDE-97BA-957D39851C2D}"/>
              </a:ext>
            </a:extLst>
          </p:cNvPr>
          <p:cNvSpPr txBox="1">
            <a:spLocks noChangeArrowheads="1"/>
          </p:cNvSpPr>
          <p:nvPr/>
        </p:nvSpPr>
        <p:spPr bwMode="auto">
          <a:xfrm>
            <a:off x="1619250" y="5168900"/>
            <a:ext cx="649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O</a:t>
            </a:r>
          </a:p>
        </p:txBody>
      </p:sp>
      <p:sp>
        <p:nvSpPr>
          <p:cNvPr id="13324" name="Text Box 13">
            <a:extLst>
              <a:ext uri="{FF2B5EF4-FFF2-40B4-BE49-F238E27FC236}">
                <a16:creationId xmlns:a16="http://schemas.microsoft.com/office/drawing/2014/main" id="{0531D331-8460-4DA1-BE91-587E9190B93A}"/>
              </a:ext>
            </a:extLst>
          </p:cNvPr>
          <p:cNvSpPr txBox="1">
            <a:spLocks noChangeArrowheads="1"/>
          </p:cNvSpPr>
          <p:nvPr/>
        </p:nvSpPr>
        <p:spPr bwMode="auto">
          <a:xfrm>
            <a:off x="3429000" y="4000500"/>
            <a:ext cx="433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000" i="1">
                <a:solidFill>
                  <a:srgbClr val="FF0000"/>
                </a:solidFill>
                <a:latin typeface="Times New Roman" panose="02020603050405020304" pitchFamily="18" charset="0"/>
                <a:ea typeface="楷体_GB2312"/>
                <a:cs typeface="Times New Roman" panose="02020603050405020304" pitchFamily="18" charset="0"/>
              </a:rPr>
              <a:t>E</a:t>
            </a:r>
          </a:p>
        </p:txBody>
      </p:sp>
      <p:sp>
        <p:nvSpPr>
          <p:cNvPr id="13325" name="Line 14">
            <a:extLst>
              <a:ext uri="{FF2B5EF4-FFF2-40B4-BE49-F238E27FC236}">
                <a16:creationId xmlns:a16="http://schemas.microsoft.com/office/drawing/2014/main" id="{14AFA405-2F82-44D7-A795-D9EE73BFBBC0}"/>
              </a:ext>
            </a:extLst>
          </p:cNvPr>
          <p:cNvSpPr>
            <a:spLocks noChangeShapeType="1"/>
          </p:cNvSpPr>
          <p:nvPr/>
        </p:nvSpPr>
        <p:spPr bwMode="auto">
          <a:xfrm>
            <a:off x="3924300" y="3513138"/>
            <a:ext cx="0" cy="1655762"/>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3326" name="Text Box 15">
            <a:extLst>
              <a:ext uri="{FF2B5EF4-FFF2-40B4-BE49-F238E27FC236}">
                <a16:creationId xmlns:a16="http://schemas.microsoft.com/office/drawing/2014/main" id="{BD0F5856-9625-4EB5-A06A-63D9B6EACF60}"/>
              </a:ext>
            </a:extLst>
          </p:cNvPr>
          <p:cNvSpPr txBox="1">
            <a:spLocks noChangeArrowheads="1"/>
          </p:cNvSpPr>
          <p:nvPr/>
        </p:nvSpPr>
        <p:spPr bwMode="auto">
          <a:xfrm>
            <a:off x="3635375" y="3860800"/>
            <a:ext cx="576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4000">
                <a:solidFill>
                  <a:srgbClr val="FF0000"/>
                </a:solidFill>
                <a:latin typeface="Times New Roman" panose="02020603050405020304" pitchFamily="18" charset="0"/>
                <a:ea typeface="楷体_GB2312"/>
                <a:cs typeface="Times New Roman" panose="02020603050405020304" pitchFamily="18" charset="0"/>
              </a:rPr>
              <a:t>•</a:t>
            </a:r>
          </a:p>
        </p:txBody>
      </p:sp>
      <p:sp>
        <p:nvSpPr>
          <p:cNvPr id="13327" name="Line 16">
            <a:extLst>
              <a:ext uri="{FF2B5EF4-FFF2-40B4-BE49-F238E27FC236}">
                <a16:creationId xmlns:a16="http://schemas.microsoft.com/office/drawing/2014/main" id="{8BB6BB96-5406-49AE-8F82-4324170C5F83}"/>
              </a:ext>
            </a:extLst>
          </p:cNvPr>
          <p:cNvSpPr>
            <a:spLocks noChangeShapeType="1"/>
          </p:cNvSpPr>
          <p:nvPr/>
        </p:nvSpPr>
        <p:spPr bwMode="auto">
          <a:xfrm flipH="1">
            <a:off x="1979613" y="3513138"/>
            <a:ext cx="194468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rot="10800000" anchor="ctr">
            <a:spAutoFit/>
          </a:bodyPr>
          <a:lstStyle/>
          <a:p>
            <a:endParaRPr lang="zh-CN" altLang="en-US"/>
          </a:p>
        </p:txBody>
      </p:sp>
      <p:sp>
        <p:nvSpPr>
          <p:cNvPr id="13328" name="Text Box 17">
            <a:extLst>
              <a:ext uri="{FF2B5EF4-FFF2-40B4-BE49-F238E27FC236}">
                <a16:creationId xmlns:a16="http://schemas.microsoft.com/office/drawing/2014/main" id="{5A4E6233-1CF1-47DF-8BB1-0249E11DE2B5}"/>
              </a:ext>
            </a:extLst>
          </p:cNvPr>
          <p:cNvSpPr txBox="1">
            <a:spLocks noChangeArrowheads="1"/>
          </p:cNvSpPr>
          <p:nvPr/>
        </p:nvSpPr>
        <p:spPr bwMode="auto">
          <a:xfrm>
            <a:off x="3708400" y="2960688"/>
            <a:ext cx="576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F</a:t>
            </a:r>
            <a:endParaRPr kumimoji="1" lang="en-US" altLang="zh-CN" sz="2800" i="1" baseline="-25000">
              <a:latin typeface="Times New Roman" panose="02020603050405020304" pitchFamily="18" charset="0"/>
              <a:ea typeface="楷体_GB2312"/>
              <a:cs typeface="Times New Roman" panose="02020603050405020304" pitchFamily="18" charset="0"/>
            </a:endParaRPr>
          </a:p>
        </p:txBody>
      </p:sp>
      <p:sp>
        <p:nvSpPr>
          <p:cNvPr id="13329" name="Text Box 18">
            <a:extLst>
              <a:ext uri="{FF2B5EF4-FFF2-40B4-BE49-F238E27FC236}">
                <a16:creationId xmlns:a16="http://schemas.microsoft.com/office/drawing/2014/main" id="{7F6C5A09-BD36-412B-8DDA-83AA175919E4}"/>
              </a:ext>
            </a:extLst>
          </p:cNvPr>
          <p:cNvSpPr txBox="1">
            <a:spLocks noChangeArrowheads="1"/>
          </p:cNvSpPr>
          <p:nvPr/>
        </p:nvSpPr>
        <p:spPr bwMode="auto">
          <a:xfrm>
            <a:off x="1260475" y="3268663"/>
            <a:ext cx="647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P</a:t>
            </a:r>
          </a:p>
        </p:txBody>
      </p:sp>
      <p:sp>
        <p:nvSpPr>
          <p:cNvPr id="13330" name="Text Box 19">
            <a:extLst>
              <a:ext uri="{FF2B5EF4-FFF2-40B4-BE49-F238E27FC236}">
                <a16:creationId xmlns:a16="http://schemas.microsoft.com/office/drawing/2014/main" id="{8761EDFD-E17D-4532-96B5-62F74E187889}"/>
              </a:ext>
            </a:extLst>
          </p:cNvPr>
          <p:cNvSpPr txBox="1">
            <a:spLocks noChangeArrowheads="1"/>
          </p:cNvSpPr>
          <p:nvPr/>
        </p:nvSpPr>
        <p:spPr bwMode="auto">
          <a:xfrm>
            <a:off x="3419475" y="5106988"/>
            <a:ext cx="1152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Q</a:t>
            </a:r>
          </a:p>
        </p:txBody>
      </p:sp>
      <p:sp>
        <p:nvSpPr>
          <p:cNvPr id="13331" name="Text Box 20">
            <a:extLst>
              <a:ext uri="{FF2B5EF4-FFF2-40B4-BE49-F238E27FC236}">
                <a16:creationId xmlns:a16="http://schemas.microsoft.com/office/drawing/2014/main" id="{A41B9EE4-1679-4436-9B6A-5D0FB5DE77FD}"/>
              </a:ext>
            </a:extLst>
          </p:cNvPr>
          <p:cNvSpPr txBox="1">
            <a:spLocks noChangeArrowheads="1"/>
          </p:cNvSpPr>
          <p:nvPr/>
        </p:nvSpPr>
        <p:spPr bwMode="auto">
          <a:xfrm>
            <a:off x="5795963" y="3881438"/>
            <a:ext cx="28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latin typeface="Times New Roman" panose="02020603050405020304" pitchFamily="18" charset="0"/>
                <a:ea typeface="楷体_GB2312"/>
                <a:cs typeface="Times New Roman" panose="02020603050405020304" pitchFamily="18" charset="0"/>
              </a:rPr>
              <a:t>d</a:t>
            </a:r>
          </a:p>
        </p:txBody>
      </p:sp>
      <p:sp>
        <p:nvSpPr>
          <p:cNvPr id="13332" name="Text Box 21">
            <a:extLst>
              <a:ext uri="{FF2B5EF4-FFF2-40B4-BE49-F238E27FC236}">
                <a16:creationId xmlns:a16="http://schemas.microsoft.com/office/drawing/2014/main" id="{8928C8C7-B770-4850-9219-4091F8270D4C}"/>
              </a:ext>
            </a:extLst>
          </p:cNvPr>
          <p:cNvSpPr txBox="1">
            <a:spLocks noChangeArrowheads="1"/>
          </p:cNvSpPr>
          <p:nvPr/>
        </p:nvSpPr>
        <p:spPr bwMode="auto">
          <a:xfrm>
            <a:off x="4140200" y="4652963"/>
            <a:ext cx="86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FF0000"/>
                </a:solidFill>
                <a:latin typeface="Times New Roman" panose="02020603050405020304" pitchFamily="18" charset="0"/>
                <a:ea typeface="楷体_GB2312"/>
                <a:cs typeface="Times New Roman" panose="02020603050405020304" pitchFamily="18" charset="0"/>
              </a:rPr>
              <a:t>MR</a:t>
            </a:r>
          </a:p>
        </p:txBody>
      </p:sp>
      <p:sp>
        <p:nvSpPr>
          <p:cNvPr id="15381" name="Text Box 22">
            <a:extLst>
              <a:ext uri="{FF2B5EF4-FFF2-40B4-BE49-F238E27FC236}">
                <a16:creationId xmlns:a16="http://schemas.microsoft.com/office/drawing/2014/main" id="{2BA184D5-455E-42BA-A2F0-9DDF25D92899}"/>
              </a:ext>
            </a:extLst>
          </p:cNvPr>
          <p:cNvSpPr txBox="1">
            <a:spLocks noChangeArrowheads="1"/>
          </p:cNvSpPr>
          <p:nvPr/>
        </p:nvSpPr>
        <p:spPr bwMode="auto">
          <a:xfrm>
            <a:off x="6013450" y="2451100"/>
            <a:ext cx="1295400" cy="519113"/>
          </a:xfrm>
          <a:prstGeom prst="rect">
            <a:avLst/>
          </a:prstGeom>
          <a:noFill/>
          <a:ln w="9525" algn="ctr">
            <a:noFill/>
            <a:miter lim="800000"/>
            <a:headEnd/>
            <a:tailEnd/>
          </a:ln>
        </p:spPr>
        <p:txBody>
          <a:bodyPr>
            <a:spAutoFit/>
          </a:bodyPr>
          <a:lstStyle/>
          <a:p>
            <a:pPr algn="ctr" eaLnBrk="1" hangingPunct="1">
              <a:spcBef>
                <a:spcPct val="50000"/>
              </a:spcBef>
              <a:defRPr/>
            </a:pPr>
            <a:r>
              <a:rPr kumimoji="1" lang="en-US" altLang="zh-CN" sz="2800" i="1" dirty="0">
                <a:solidFill>
                  <a:schemeClr val="tx2">
                    <a:lumMod val="50000"/>
                  </a:schemeClr>
                </a:solidFill>
                <a:latin typeface="Times New Roman" pitchFamily="18" charset="0"/>
                <a:ea typeface="楷体_GB2312" pitchFamily="49" charset="-122"/>
                <a:cs typeface="Times New Roman" pitchFamily="18" charset="0"/>
              </a:rPr>
              <a:t>SAC</a:t>
            </a:r>
          </a:p>
        </p:txBody>
      </p:sp>
      <p:sp>
        <p:nvSpPr>
          <p:cNvPr id="13334" name="Text Box 23">
            <a:extLst>
              <a:ext uri="{FF2B5EF4-FFF2-40B4-BE49-F238E27FC236}">
                <a16:creationId xmlns:a16="http://schemas.microsoft.com/office/drawing/2014/main" id="{B192C20B-170B-4C82-804D-B2B3FF81B89E}"/>
              </a:ext>
            </a:extLst>
          </p:cNvPr>
          <p:cNvSpPr txBox="1">
            <a:spLocks noChangeArrowheads="1"/>
          </p:cNvSpPr>
          <p:nvPr/>
        </p:nvSpPr>
        <p:spPr bwMode="auto">
          <a:xfrm>
            <a:off x="4716463" y="2251075"/>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2800" i="1">
                <a:solidFill>
                  <a:srgbClr val="3333FF"/>
                </a:solidFill>
                <a:latin typeface="Times New Roman" panose="02020603050405020304" pitchFamily="18" charset="0"/>
                <a:ea typeface="楷体_GB2312"/>
                <a:cs typeface="Times New Roman" panose="02020603050405020304" pitchFamily="18" charset="0"/>
              </a:rPr>
              <a:t>SMC</a:t>
            </a:r>
          </a:p>
        </p:txBody>
      </p:sp>
      <p:sp>
        <p:nvSpPr>
          <p:cNvPr id="19479" name="Rectangle 24">
            <a:extLst>
              <a:ext uri="{FF2B5EF4-FFF2-40B4-BE49-F238E27FC236}">
                <a16:creationId xmlns:a16="http://schemas.microsoft.com/office/drawing/2014/main" id="{B3B38A84-E1AE-4114-82BA-E08F4DDA427E}"/>
              </a:ext>
            </a:extLst>
          </p:cNvPr>
          <p:cNvSpPr>
            <a:spLocks noGrp="1" noChangeArrowheads="1"/>
          </p:cNvSpPr>
          <p:nvPr>
            <p:ph type="body" idx="1"/>
          </p:nvPr>
        </p:nvSpPr>
        <p:spPr>
          <a:xfrm>
            <a:off x="2786063" y="5661025"/>
            <a:ext cx="4357687" cy="625475"/>
          </a:xfrm>
        </p:spPr>
        <p:txBody>
          <a:bodyPr/>
          <a:lstStyle/>
          <a:p>
            <a:pPr algn="ctr" eaLnBrk="1" hangingPunct="1">
              <a:spcBef>
                <a:spcPct val="0"/>
              </a:spcBef>
              <a:buFont typeface="Wingdings" panose="05000000000000000000" pitchFamily="2" charset="2"/>
              <a:buNone/>
            </a:pPr>
            <a:r>
              <a:rPr kumimoji="1" lang="en-US" altLang="zh-CN" b="1">
                <a:solidFill>
                  <a:srgbClr val="FF0000"/>
                </a:solidFill>
                <a:latin typeface="楷体" panose="02010609060101010101" pitchFamily="49" charset="-122"/>
                <a:ea typeface="楷体" panose="02010609060101010101" pitchFamily="49" charset="-122"/>
              </a:rPr>
              <a:t>MR=MC;P</a:t>
            </a:r>
            <a:r>
              <a:rPr kumimoji="1" lang="zh-CN" altLang="en-US" b="1">
                <a:solidFill>
                  <a:srgbClr val="FF0000"/>
                </a:solidFill>
                <a:latin typeface="楷体" panose="02010609060101010101" pitchFamily="49" charset="-122"/>
                <a:ea typeface="楷体" panose="02010609060101010101" pitchFamily="49" charset="-122"/>
              </a:rPr>
              <a:t>＝</a:t>
            </a:r>
            <a:r>
              <a:rPr kumimoji="1" lang="en-US" altLang="zh-CN" b="1">
                <a:solidFill>
                  <a:srgbClr val="FF0000"/>
                </a:solidFill>
                <a:latin typeface="楷体" panose="02010609060101010101" pitchFamily="49" charset="-122"/>
                <a:ea typeface="楷体" panose="02010609060101010101" pitchFamily="49" charset="-122"/>
              </a:rPr>
              <a:t>SAC</a:t>
            </a:r>
            <a:endParaRPr kumimoji="1" lang="zh-CN" altLang="en-US" b="1">
              <a:solidFill>
                <a:srgbClr val="FF0000"/>
              </a:solidFill>
              <a:latin typeface="楷体" panose="02010609060101010101" pitchFamily="49" charset="-122"/>
              <a:ea typeface="楷体" panose="02010609060101010101" pitchFamily="49" charset="-122"/>
            </a:endParaRPr>
          </a:p>
        </p:txBody>
      </p:sp>
      <p:sp>
        <p:nvSpPr>
          <p:cNvPr id="15384" name="Rectangle 27">
            <a:extLst>
              <a:ext uri="{FF2B5EF4-FFF2-40B4-BE49-F238E27FC236}">
                <a16:creationId xmlns:a16="http://schemas.microsoft.com/office/drawing/2014/main" id="{DF866B81-C671-4323-A6E9-B4EE274FADEC}"/>
              </a:ext>
            </a:extLst>
          </p:cNvPr>
          <p:cNvSpPr>
            <a:spLocks noRot="1" noChangeArrowheads="1"/>
          </p:cNvSpPr>
          <p:nvPr/>
        </p:nvSpPr>
        <p:spPr bwMode="auto">
          <a:xfrm>
            <a:off x="468313" y="1268413"/>
            <a:ext cx="8374062" cy="652462"/>
          </a:xfrm>
          <a:prstGeom prst="rect">
            <a:avLst/>
          </a:prstGeom>
          <a:noFill/>
          <a:ln w="9525">
            <a:noFill/>
            <a:miter lim="800000"/>
            <a:headEnd/>
            <a:tailEnd/>
          </a:ln>
        </p:spPr>
        <p:txBody>
          <a:bodyPr anchor="ctr"/>
          <a:lstStyle/>
          <a:p>
            <a:pPr algn="ctr" eaLnBrk="1" hangingPunct="1">
              <a:defRPr/>
            </a:pPr>
            <a:r>
              <a:rPr kumimoji="1" lang="en-US" altLang="zh-CN" sz="3600" dirty="0">
                <a:solidFill>
                  <a:schemeClr val="accent2">
                    <a:lumMod val="75000"/>
                  </a:schemeClr>
                </a:solidFill>
                <a:latin typeface="楷体" pitchFamily="49" charset="-122"/>
                <a:ea typeface="楷体" pitchFamily="49" charset="-122"/>
              </a:rPr>
              <a:t>2</a:t>
            </a:r>
            <a:r>
              <a:rPr kumimoji="1" lang="zh-CN" altLang="en-US" sz="3600" dirty="0">
                <a:solidFill>
                  <a:schemeClr val="accent2">
                    <a:lumMod val="75000"/>
                  </a:schemeClr>
                </a:solidFill>
                <a:latin typeface="楷体" pitchFamily="49" charset="-122"/>
                <a:ea typeface="楷体" pitchFamily="49" charset="-122"/>
              </a:rPr>
              <a:t>、垄断竞争厂商短期获得零超额利润</a:t>
            </a:r>
          </a:p>
        </p:txBody>
      </p:sp>
      <p:sp>
        <p:nvSpPr>
          <p:cNvPr id="13337" name="Line 28">
            <a:extLst>
              <a:ext uri="{FF2B5EF4-FFF2-40B4-BE49-F238E27FC236}">
                <a16:creationId xmlns:a16="http://schemas.microsoft.com/office/drawing/2014/main" id="{1065107B-E7D1-43EE-9E69-6A5BFEA8F365}"/>
              </a:ext>
            </a:extLst>
          </p:cNvPr>
          <p:cNvSpPr>
            <a:spLocks noChangeShapeType="1"/>
          </p:cNvSpPr>
          <p:nvPr/>
        </p:nvSpPr>
        <p:spPr bwMode="auto">
          <a:xfrm>
            <a:off x="2987675" y="2205038"/>
            <a:ext cx="1728788" cy="2303462"/>
          </a:xfrm>
          <a:prstGeom prst="line">
            <a:avLst/>
          </a:prstGeom>
          <a:noFill/>
          <a:ln w="38100">
            <a:solidFill>
              <a:srgbClr val="00B05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8" name="Oval 29">
            <a:extLst>
              <a:ext uri="{FF2B5EF4-FFF2-40B4-BE49-F238E27FC236}">
                <a16:creationId xmlns:a16="http://schemas.microsoft.com/office/drawing/2014/main" id="{07C89D4E-7D6A-4685-950B-3F8AB262A564}"/>
              </a:ext>
            </a:extLst>
          </p:cNvPr>
          <p:cNvSpPr>
            <a:spLocks noChangeArrowheads="1"/>
          </p:cNvSpPr>
          <p:nvPr/>
        </p:nvSpPr>
        <p:spPr bwMode="auto">
          <a:xfrm>
            <a:off x="2987675" y="2060575"/>
            <a:ext cx="431800" cy="360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00B050"/>
                </a:solidFill>
              </a:rPr>
              <a:t>D</a:t>
            </a:r>
          </a:p>
        </p:txBody>
      </p:sp>
      <p:sp>
        <p:nvSpPr>
          <p:cNvPr id="13339" name="椭圆 26">
            <a:extLst>
              <a:ext uri="{FF2B5EF4-FFF2-40B4-BE49-F238E27FC236}">
                <a16:creationId xmlns:a16="http://schemas.microsoft.com/office/drawing/2014/main" id="{58AE08C3-4E2A-49C2-A681-884A887225FF}"/>
              </a:ext>
            </a:extLst>
          </p:cNvPr>
          <p:cNvSpPr>
            <a:spLocks noChangeArrowheads="1"/>
          </p:cNvSpPr>
          <p:nvPr/>
        </p:nvSpPr>
        <p:spPr bwMode="auto">
          <a:xfrm>
            <a:off x="3802063" y="3413125"/>
            <a:ext cx="214312" cy="214313"/>
          </a:xfrm>
          <a:prstGeom prst="ellipse">
            <a:avLst/>
          </a:prstGeom>
          <a:solidFill>
            <a:schemeClr val="accent1"/>
          </a:solidFill>
          <a:ln w="9525" algn="ctr">
            <a:solidFill>
              <a:schemeClr val="tx1"/>
            </a:solidFill>
            <a:round/>
            <a:headEnd/>
            <a:tailEnd/>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13340" name="灯片编号占位符 27">
            <a:extLst>
              <a:ext uri="{FF2B5EF4-FFF2-40B4-BE49-F238E27FC236}">
                <a16:creationId xmlns:a16="http://schemas.microsoft.com/office/drawing/2014/main" id="{69340077-DF71-408D-BC77-A2529485E7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2EA2D0-1EEB-4E96-800D-3CB4D209B86A}" type="slidenum">
              <a:rPr lang="en-US" altLang="zh-CN" sz="1400" smtClean="0"/>
              <a:pPr>
                <a:spcBef>
                  <a:spcPct val="0"/>
                </a:spcBef>
                <a:buClrTx/>
                <a:buSzTx/>
                <a:buFontTx/>
                <a:buNone/>
              </a:pPr>
              <a:t>9</a:t>
            </a:fld>
            <a:endParaRPr lang="en-US" altLang="zh-CN" sz="14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7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1" grpId="0"/>
      <p:bldP spid="19479" grpId="0" build="p"/>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13569</TotalTime>
  <Words>2461</Words>
  <Application>Microsoft Office PowerPoint</Application>
  <PresentationFormat>全屏显示(4:3)</PresentationFormat>
  <Paragraphs>382</Paragraphs>
  <Slides>35</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45" baseType="lpstr">
      <vt:lpstr>楷体</vt:lpstr>
      <vt:lpstr>楷体_GB2312</vt:lpstr>
      <vt:lpstr>宋体</vt:lpstr>
      <vt:lpstr>Arial</vt:lpstr>
      <vt:lpstr>Calibri</vt:lpstr>
      <vt:lpstr>Times New Roman</vt:lpstr>
      <vt:lpstr>Wingdings</vt:lpstr>
      <vt:lpstr>诗情画意</vt:lpstr>
      <vt:lpstr>Office 主题</vt:lpstr>
      <vt:lpstr>Equation</vt:lpstr>
      <vt:lpstr>第七章垄断竞争</vt:lpstr>
      <vt:lpstr>本章讲述内容</vt:lpstr>
      <vt:lpstr>PowerPoint 演示文稿</vt:lpstr>
      <vt:lpstr>二、垄断竞争厂商需求曲线</vt:lpstr>
      <vt:lpstr>PowerPoint 演示文稿</vt:lpstr>
      <vt:lpstr>三、垄断竞争厂商的均衡分析</vt:lpstr>
      <vt:lpstr>PowerPoint 演示文稿</vt:lpstr>
      <vt:lpstr>PowerPoint 演示文稿</vt:lpstr>
      <vt:lpstr>短期均衡</vt:lpstr>
      <vt:lpstr>短期均衡</vt:lpstr>
      <vt:lpstr>四、垄断竞争的效率</vt:lpstr>
      <vt:lpstr>五、 垄断竞争中的非价格竞争</vt:lpstr>
      <vt:lpstr>第八章 寡头与博弈</vt:lpstr>
      <vt:lpstr>PowerPoint 演示文稿</vt:lpstr>
      <vt:lpstr>本章讲述内容</vt:lpstr>
      <vt:lpstr>PowerPoint 演示文稿</vt:lpstr>
      <vt:lpstr>三、博弈的基本概念及对寡头市场的描述</vt:lpstr>
      <vt:lpstr>PowerPoint 演示文稿</vt:lpstr>
      <vt:lpstr>PowerPoint 演示文稿</vt:lpstr>
      <vt:lpstr>（一）博弈论：基本概念</vt:lpstr>
      <vt:lpstr>PowerPoint 演示文稿</vt:lpstr>
      <vt:lpstr>博弈的基本概念</vt:lpstr>
      <vt:lpstr>第二节：完全信息静态博弈——纯策略均衡</vt:lpstr>
      <vt:lpstr>（二）纳什均衡</vt:lpstr>
      <vt:lpstr>（三）纳什均衡的寻找——条件策略下划线</vt:lpstr>
      <vt:lpstr>PowerPoint 演示文稿</vt:lpstr>
      <vt:lpstr>PowerPoint 演示文稿</vt:lpstr>
      <vt:lpstr>PowerPoint 演示文稿</vt:lpstr>
      <vt:lpstr>石油寡头的困境</vt:lpstr>
      <vt:lpstr>PowerPoint 演示文稿</vt:lpstr>
      <vt:lpstr>（五）为避免两败俱伤，寡头选择合作</vt:lpstr>
      <vt:lpstr>拓展知识：智猪博弈</vt:lpstr>
      <vt:lpstr>PowerPoint 演示文稿</vt:lpstr>
      <vt:lpstr>PowerPoint 演示文稿</vt:lpstr>
      <vt:lpstr>练习</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osh</dc:creator>
  <cp:lastModifiedBy>kin willian</cp:lastModifiedBy>
  <cp:revision>1206</cp:revision>
  <dcterms:created xsi:type="dcterms:W3CDTF">2005-01-14T12:17:37Z</dcterms:created>
  <dcterms:modified xsi:type="dcterms:W3CDTF">2022-09-20T05:00:55Z</dcterms:modified>
</cp:coreProperties>
</file>