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 id="2147483671" r:id="rId2"/>
  </p:sldMasterIdLst>
  <p:notesMasterIdLst>
    <p:notesMasterId r:id="rId40"/>
  </p:notesMasterIdLst>
  <p:sldIdLst>
    <p:sldId id="1262" r:id="rId3"/>
    <p:sldId id="1103" r:id="rId4"/>
    <p:sldId id="1104" r:id="rId5"/>
    <p:sldId id="1263" r:id="rId6"/>
    <p:sldId id="1272" r:id="rId7"/>
    <p:sldId id="1105" r:id="rId8"/>
    <p:sldId id="1119" r:id="rId9"/>
    <p:sldId id="1120" r:id="rId10"/>
    <p:sldId id="1121" r:id="rId11"/>
    <p:sldId id="464" r:id="rId12"/>
    <p:sldId id="1123" r:id="rId13"/>
    <p:sldId id="1149" r:id="rId14"/>
    <p:sldId id="1125" r:id="rId15"/>
    <p:sldId id="1264" r:id="rId16"/>
    <p:sldId id="1106" r:id="rId17"/>
    <p:sldId id="1126" r:id="rId18"/>
    <p:sldId id="1127" r:id="rId19"/>
    <p:sldId id="1107" r:id="rId20"/>
    <p:sldId id="1210" r:id="rId21"/>
    <p:sldId id="1265" r:id="rId22"/>
    <p:sldId id="1150" r:id="rId23"/>
    <p:sldId id="1151" r:id="rId24"/>
    <p:sldId id="1152" r:id="rId25"/>
    <p:sldId id="1278" r:id="rId26"/>
    <p:sldId id="1153" r:id="rId27"/>
    <p:sldId id="1154" r:id="rId28"/>
    <p:sldId id="1266" r:id="rId29"/>
    <p:sldId id="467" r:id="rId30"/>
    <p:sldId id="1157" r:id="rId31"/>
    <p:sldId id="1140" r:id="rId32"/>
    <p:sldId id="468" r:id="rId33"/>
    <p:sldId id="1141" r:id="rId34"/>
    <p:sldId id="1267" r:id="rId35"/>
    <p:sldId id="1276" r:id="rId36"/>
    <p:sldId id="1277" r:id="rId37"/>
    <p:sldId id="1102" r:id="rId38"/>
    <p:sldId id="1274" r:id="rId3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000000"/>
    <a:srgbClr val="FF66FF"/>
    <a:srgbClr val="FF5050"/>
    <a:srgbClr val="CC3300"/>
    <a:srgbClr val="A50021"/>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67" d="100"/>
          <a:sy n="67" d="100"/>
        </p:scale>
        <p:origin x="1596" y="52"/>
      </p:cViewPr>
      <p:guideLst>
        <p:guide orient="horz" pos="2114"/>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888B013-6F47-43E2-97D7-0E8742D301E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hangingPunct="1">
              <a:buFont typeface="Arial" pitchFamily="34" charset="0"/>
              <a:buNone/>
              <a:defRPr sz="1200">
                <a:latin typeface="Arial" pitchFamily="34" charset="0"/>
                <a:ea typeface="宋体" pitchFamily="2" charset="-122"/>
              </a:defRPr>
            </a:lvl1pPr>
          </a:lstStyle>
          <a:p>
            <a:pPr>
              <a:defRPr/>
            </a:pPr>
            <a:endParaRPr lang="en-US"/>
          </a:p>
        </p:txBody>
      </p:sp>
      <p:sp>
        <p:nvSpPr>
          <p:cNvPr id="3075" name="Rectangle 3">
            <a:extLst>
              <a:ext uri="{FF2B5EF4-FFF2-40B4-BE49-F238E27FC236}">
                <a16:creationId xmlns:a16="http://schemas.microsoft.com/office/drawing/2014/main" id="{1C3BB2EE-27AA-4D6F-AEED-8CA1DB6D805A}"/>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a:latin typeface="Arial" pitchFamily="34" charset="0"/>
                <a:ea typeface="宋体" pitchFamily="2" charset="-122"/>
              </a:defRPr>
            </a:lvl1pPr>
          </a:lstStyle>
          <a:p>
            <a:pPr>
              <a:defRPr/>
            </a:pPr>
            <a:endParaRPr lang="en-US"/>
          </a:p>
        </p:txBody>
      </p:sp>
      <p:sp>
        <p:nvSpPr>
          <p:cNvPr id="3076" name="Rectangle 4">
            <a:extLst>
              <a:ext uri="{FF2B5EF4-FFF2-40B4-BE49-F238E27FC236}">
                <a16:creationId xmlns:a16="http://schemas.microsoft.com/office/drawing/2014/main" id="{3E68BE69-7E39-4B43-9194-11EABC3084B7}"/>
              </a:ext>
            </a:extLst>
          </p:cNvPr>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a:extLst>
              <a:ext uri="{FF2B5EF4-FFF2-40B4-BE49-F238E27FC236}">
                <a16:creationId xmlns:a16="http://schemas.microsoft.com/office/drawing/2014/main" id="{A05F670B-0150-4900-A3BC-D62FE6C95C9A}"/>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a:extLst>
              <a:ext uri="{FF2B5EF4-FFF2-40B4-BE49-F238E27FC236}">
                <a16:creationId xmlns:a16="http://schemas.microsoft.com/office/drawing/2014/main" id="{A9E0A54E-D077-45AC-98EE-DB0BB88F4DA2}"/>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eaLnBrk="1" hangingPunct="1">
              <a:buFont typeface="Arial" pitchFamily="34" charset="0"/>
              <a:buNone/>
              <a:defRPr sz="1200">
                <a:latin typeface="Arial" pitchFamily="34" charset="0"/>
                <a:ea typeface="宋体" pitchFamily="2" charset="-122"/>
              </a:defRPr>
            </a:lvl1pPr>
          </a:lstStyle>
          <a:p>
            <a:pPr>
              <a:defRPr/>
            </a:pPr>
            <a:endParaRPr lang="en-US"/>
          </a:p>
        </p:txBody>
      </p:sp>
      <p:sp>
        <p:nvSpPr>
          <p:cNvPr id="3079" name="Rectangle 7">
            <a:extLst>
              <a:ext uri="{FF2B5EF4-FFF2-40B4-BE49-F238E27FC236}">
                <a16:creationId xmlns:a16="http://schemas.microsoft.com/office/drawing/2014/main" id="{C6C30B7F-EF3F-4490-88E3-96F66CEDEBA8}"/>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smtClean="0"/>
            </a:lvl1pPr>
          </a:lstStyle>
          <a:p>
            <a:pPr>
              <a:defRPr/>
            </a:pPr>
            <a:fld id="{D57EFF1A-A15E-447C-911D-7EF409C62E1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DFDBED9E-8B2C-45D0-8CD8-22743FBB9AB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DABE2E9-4C9B-4CBE-86BF-39B464870B5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E5A9317-0005-420A-9DF5-81423A4FD381}"/>
              </a:ext>
            </a:extLst>
          </p:cNvPr>
          <p:cNvSpPr>
            <a:spLocks noGrp="1" noChangeArrowheads="1"/>
          </p:cNvSpPr>
          <p:nvPr>
            <p:ph type="sldNum" sz="quarter" idx="12"/>
          </p:nvPr>
        </p:nvSpPr>
        <p:spPr>
          <a:ln/>
        </p:spPr>
        <p:txBody>
          <a:bodyPr/>
          <a:lstStyle>
            <a:lvl1pPr>
              <a:defRPr/>
            </a:lvl1pPr>
          </a:lstStyle>
          <a:p>
            <a:pPr>
              <a:defRPr/>
            </a:pPr>
            <a:fld id="{29AA6908-BDA8-41BF-8948-88A347A1CE54}" type="slidenum">
              <a:rPr lang="en-US" altLang="zh-CN"/>
              <a:pPr>
                <a:defRPr/>
              </a:pPr>
              <a:t>‹#›</a:t>
            </a:fld>
            <a:endParaRPr lang="en-US" altLang="zh-CN"/>
          </a:p>
        </p:txBody>
      </p:sp>
    </p:spTree>
    <p:extLst>
      <p:ext uri="{BB962C8B-B14F-4D97-AF65-F5344CB8AC3E}">
        <p14:creationId xmlns:p14="http://schemas.microsoft.com/office/powerpoint/2010/main" val="1089221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56B0D1E-C676-4EE2-ABBC-6E255050FF0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44EE491-11CA-400B-9812-5C31EFAD475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09AA28B-07D6-48E5-AC90-C73DAD8FB393}"/>
              </a:ext>
            </a:extLst>
          </p:cNvPr>
          <p:cNvSpPr>
            <a:spLocks noGrp="1" noChangeArrowheads="1"/>
          </p:cNvSpPr>
          <p:nvPr>
            <p:ph type="sldNum" sz="quarter" idx="12"/>
          </p:nvPr>
        </p:nvSpPr>
        <p:spPr>
          <a:ln/>
        </p:spPr>
        <p:txBody>
          <a:bodyPr/>
          <a:lstStyle>
            <a:lvl1pPr>
              <a:defRPr/>
            </a:lvl1pPr>
          </a:lstStyle>
          <a:p>
            <a:pPr>
              <a:defRPr/>
            </a:pPr>
            <a:fld id="{66EE7434-10F8-42E1-9CCC-B0CDB9609EAF}" type="slidenum">
              <a:rPr lang="en-US" altLang="zh-CN"/>
              <a:pPr>
                <a:defRPr/>
              </a:pPr>
              <a:t>‹#›</a:t>
            </a:fld>
            <a:endParaRPr lang="en-US" altLang="zh-CN"/>
          </a:p>
        </p:txBody>
      </p:sp>
    </p:spTree>
    <p:extLst>
      <p:ext uri="{BB962C8B-B14F-4D97-AF65-F5344CB8AC3E}">
        <p14:creationId xmlns:p14="http://schemas.microsoft.com/office/powerpoint/2010/main" val="2691210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BC3C601-6F6D-4ABA-8866-3D6DF2404FC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BE9AD80-6A3A-49BE-B59A-EFB572333B2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FD46226-FD20-46A2-A397-2ADABF2A723B}"/>
              </a:ext>
            </a:extLst>
          </p:cNvPr>
          <p:cNvSpPr>
            <a:spLocks noGrp="1" noChangeArrowheads="1"/>
          </p:cNvSpPr>
          <p:nvPr>
            <p:ph type="sldNum" sz="quarter" idx="12"/>
          </p:nvPr>
        </p:nvSpPr>
        <p:spPr>
          <a:ln/>
        </p:spPr>
        <p:txBody>
          <a:bodyPr/>
          <a:lstStyle>
            <a:lvl1pPr>
              <a:defRPr/>
            </a:lvl1pPr>
          </a:lstStyle>
          <a:p>
            <a:pPr>
              <a:defRPr/>
            </a:pPr>
            <a:fld id="{5AC76F9F-58A6-4330-8972-A4DEE990DABF}" type="slidenum">
              <a:rPr lang="en-US" altLang="zh-CN"/>
              <a:pPr>
                <a:defRPr/>
              </a:pPr>
              <a:t>‹#›</a:t>
            </a:fld>
            <a:endParaRPr lang="en-US" altLang="zh-CN"/>
          </a:p>
        </p:txBody>
      </p:sp>
    </p:spTree>
    <p:extLst>
      <p:ext uri="{BB962C8B-B14F-4D97-AF65-F5344CB8AC3E}">
        <p14:creationId xmlns:p14="http://schemas.microsoft.com/office/powerpoint/2010/main" val="4156578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900D7308-E860-4E07-A765-74660C48B17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2AE1636-95EE-480B-ACA5-512508146E6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A843DD1-DDFD-4640-BE00-354B68B0A907}"/>
              </a:ext>
            </a:extLst>
          </p:cNvPr>
          <p:cNvSpPr>
            <a:spLocks noGrp="1" noChangeArrowheads="1"/>
          </p:cNvSpPr>
          <p:nvPr>
            <p:ph type="sldNum" sz="quarter" idx="12"/>
          </p:nvPr>
        </p:nvSpPr>
        <p:spPr>
          <a:ln/>
        </p:spPr>
        <p:txBody>
          <a:bodyPr/>
          <a:lstStyle>
            <a:lvl1pPr>
              <a:defRPr/>
            </a:lvl1pPr>
          </a:lstStyle>
          <a:p>
            <a:pPr>
              <a:defRPr/>
            </a:pPr>
            <a:fld id="{45F0DF94-29EE-4641-B0FD-ED188620D857}" type="slidenum">
              <a:rPr lang="en-US" altLang="zh-CN"/>
              <a:pPr>
                <a:defRPr/>
              </a:pPr>
              <a:t>‹#›</a:t>
            </a:fld>
            <a:endParaRPr lang="en-US" altLang="zh-CN"/>
          </a:p>
        </p:txBody>
      </p:sp>
    </p:spTree>
    <p:extLst>
      <p:ext uri="{BB962C8B-B14F-4D97-AF65-F5344CB8AC3E}">
        <p14:creationId xmlns:p14="http://schemas.microsoft.com/office/powerpoint/2010/main" val="3339500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3EBC2568-1C17-48E0-BEF1-368CE5C6BE5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BB91126-9BC2-4EC7-B3B2-22EEFB689AC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7958C58-7FD0-4830-9480-32B09966A01D}"/>
              </a:ext>
            </a:extLst>
          </p:cNvPr>
          <p:cNvSpPr>
            <a:spLocks noGrp="1" noChangeArrowheads="1"/>
          </p:cNvSpPr>
          <p:nvPr>
            <p:ph type="sldNum" sz="quarter" idx="12"/>
          </p:nvPr>
        </p:nvSpPr>
        <p:spPr>
          <a:ln/>
        </p:spPr>
        <p:txBody>
          <a:bodyPr/>
          <a:lstStyle>
            <a:lvl1pPr>
              <a:defRPr/>
            </a:lvl1pPr>
          </a:lstStyle>
          <a:p>
            <a:pPr>
              <a:defRPr/>
            </a:pPr>
            <a:fld id="{E5987423-6FEB-4C04-9794-07C24DAEE593}" type="slidenum">
              <a:rPr lang="en-US" altLang="zh-CN"/>
              <a:pPr>
                <a:defRPr/>
              </a:pPr>
              <a:t>‹#›</a:t>
            </a:fld>
            <a:endParaRPr lang="en-US" altLang="zh-CN"/>
          </a:p>
        </p:txBody>
      </p:sp>
    </p:spTree>
    <p:extLst>
      <p:ext uri="{BB962C8B-B14F-4D97-AF65-F5344CB8AC3E}">
        <p14:creationId xmlns:p14="http://schemas.microsoft.com/office/powerpoint/2010/main" val="42238334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EB24AE3B-2409-46DD-A6A5-ED73860EB01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7A9EA15-8CF3-4035-AE21-77CA175F0D5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84637E0-1AC0-4D82-8D69-18DE1D6CD253}"/>
              </a:ext>
            </a:extLst>
          </p:cNvPr>
          <p:cNvSpPr>
            <a:spLocks noGrp="1" noChangeArrowheads="1"/>
          </p:cNvSpPr>
          <p:nvPr>
            <p:ph type="sldNum" sz="quarter" idx="12"/>
          </p:nvPr>
        </p:nvSpPr>
        <p:spPr>
          <a:ln/>
        </p:spPr>
        <p:txBody>
          <a:bodyPr/>
          <a:lstStyle>
            <a:lvl1pPr>
              <a:defRPr/>
            </a:lvl1pPr>
          </a:lstStyle>
          <a:p>
            <a:pPr>
              <a:defRPr/>
            </a:pPr>
            <a:fld id="{EB257230-028E-4738-A7ED-E8FF9A287EBB}" type="slidenum">
              <a:rPr lang="en-US" altLang="zh-CN"/>
              <a:pPr>
                <a:defRPr/>
              </a:pPr>
              <a:t>‹#›</a:t>
            </a:fld>
            <a:endParaRPr lang="en-US" altLang="zh-CN"/>
          </a:p>
        </p:txBody>
      </p:sp>
    </p:spTree>
    <p:extLst>
      <p:ext uri="{BB962C8B-B14F-4D97-AF65-F5344CB8AC3E}">
        <p14:creationId xmlns:p14="http://schemas.microsoft.com/office/powerpoint/2010/main" val="36124486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FD45DE71-FFFB-44B8-B517-8A728603EA3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33281703-D5F6-4390-AAA6-58F49095FB4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CFE94D9-1A8D-46D1-8562-6980B56FC265}"/>
              </a:ext>
            </a:extLst>
          </p:cNvPr>
          <p:cNvSpPr>
            <a:spLocks noGrp="1" noChangeArrowheads="1"/>
          </p:cNvSpPr>
          <p:nvPr>
            <p:ph type="sldNum" sz="quarter" idx="12"/>
          </p:nvPr>
        </p:nvSpPr>
        <p:spPr>
          <a:ln/>
        </p:spPr>
        <p:txBody>
          <a:bodyPr/>
          <a:lstStyle>
            <a:lvl1pPr>
              <a:defRPr/>
            </a:lvl1pPr>
          </a:lstStyle>
          <a:p>
            <a:pPr>
              <a:defRPr/>
            </a:pPr>
            <a:fld id="{114B80BC-FCDB-480C-B89D-3140342E29B1}" type="slidenum">
              <a:rPr lang="en-US" altLang="zh-CN"/>
              <a:pPr>
                <a:defRPr/>
              </a:pPr>
              <a:t>‹#›</a:t>
            </a:fld>
            <a:endParaRPr lang="en-US" altLang="zh-CN"/>
          </a:p>
        </p:txBody>
      </p:sp>
    </p:spTree>
    <p:extLst>
      <p:ext uri="{BB962C8B-B14F-4D97-AF65-F5344CB8AC3E}">
        <p14:creationId xmlns:p14="http://schemas.microsoft.com/office/powerpoint/2010/main" val="1260196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65DDA1BE-3BFC-4A16-BD71-084663EE6CA9}"/>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30511BE1-9C53-4A7F-9A1B-58264B62D30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D8AB025A-AEA1-4180-A632-62676169AD8D}"/>
              </a:ext>
            </a:extLst>
          </p:cNvPr>
          <p:cNvSpPr>
            <a:spLocks noGrp="1" noChangeArrowheads="1"/>
          </p:cNvSpPr>
          <p:nvPr>
            <p:ph type="sldNum" sz="quarter" idx="12"/>
          </p:nvPr>
        </p:nvSpPr>
        <p:spPr>
          <a:ln/>
        </p:spPr>
        <p:txBody>
          <a:bodyPr/>
          <a:lstStyle>
            <a:lvl1pPr>
              <a:defRPr/>
            </a:lvl1pPr>
          </a:lstStyle>
          <a:p>
            <a:pPr>
              <a:defRPr/>
            </a:pPr>
            <a:fld id="{21CB1372-CBC0-4489-AC1B-A1953744BF31}" type="slidenum">
              <a:rPr lang="en-US" altLang="zh-CN"/>
              <a:pPr>
                <a:defRPr/>
              </a:pPr>
              <a:t>‹#›</a:t>
            </a:fld>
            <a:endParaRPr lang="en-US" altLang="zh-CN"/>
          </a:p>
        </p:txBody>
      </p:sp>
    </p:spTree>
    <p:extLst>
      <p:ext uri="{BB962C8B-B14F-4D97-AF65-F5344CB8AC3E}">
        <p14:creationId xmlns:p14="http://schemas.microsoft.com/office/powerpoint/2010/main" val="40099135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C6BFE1C1-5F34-4B93-88A4-2B2B536FFD67}"/>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A507BD96-9252-404F-8A94-C4881828CAC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73E032EC-1672-4F54-954E-F97BA4814336}"/>
              </a:ext>
            </a:extLst>
          </p:cNvPr>
          <p:cNvSpPr>
            <a:spLocks noGrp="1" noChangeArrowheads="1"/>
          </p:cNvSpPr>
          <p:nvPr>
            <p:ph type="sldNum" sz="quarter" idx="12"/>
          </p:nvPr>
        </p:nvSpPr>
        <p:spPr>
          <a:ln/>
        </p:spPr>
        <p:txBody>
          <a:bodyPr/>
          <a:lstStyle>
            <a:lvl1pPr>
              <a:defRPr/>
            </a:lvl1pPr>
          </a:lstStyle>
          <a:p>
            <a:pPr>
              <a:defRPr/>
            </a:pPr>
            <a:fld id="{32FF6580-0D2E-4386-8856-E5B8A2817DD8}" type="slidenum">
              <a:rPr lang="en-US" altLang="zh-CN"/>
              <a:pPr>
                <a:defRPr/>
              </a:pPr>
              <a:t>‹#›</a:t>
            </a:fld>
            <a:endParaRPr lang="en-US" altLang="zh-CN"/>
          </a:p>
        </p:txBody>
      </p:sp>
    </p:spTree>
    <p:extLst>
      <p:ext uri="{BB962C8B-B14F-4D97-AF65-F5344CB8AC3E}">
        <p14:creationId xmlns:p14="http://schemas.microsoft.com/office/powerpoint/2010/main" val="36056277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44FBEB6-CE2B-4404-BDBB-EAB62C9D8A9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CDA983D1-6172-47AD-824C-0FA5D88DE02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1506FB70-5BF3-4B6B-9D6E-43F14A38DB0B}"/>
              </a:ext>
            </a:extLst>
          </p:cNvPr>
          <p:cNvSpPr>
            <a:spLocks noGrp="1" noChangeArrowheads="1"/>
          </p:cNvSpPr>
          <p:nvPr>
            <p:ph type="sldNum" sz="quarter" idx="12"/>
          </p:nvPr>
        </p:nvSpPr>
        <p:spPr>
          <a:ln/>
        </p:spPr>
        <p:txBody>
          <a:bodyPr/>
          <a:lstStyle>
            <a:lvl1pPr>
              <a:defRPr/>
            </a:lvl1pPr>
          </a:lstStyle>
          <a:p>
            <a:pPr>
              <a:defRPr/>
            </a:pPr>
            <a:fld id="{5AEC8AA5-B429-4DEC-9BCC-5134F8ED9560}" type="slidenum">
              <a:rPr lang="en-US" altLang="zh-CN"/>
              <a:pPr>
                <a:defRPr/>
              </a:pPr>
              <a:t>‹#›</a:t>
            </a:fld>
            <a:endParaRPr lang="en-US" altLang="zh-CN"/>
          </a:p>
        </p:txBody>
      </p:sp>
    </p:spTree>
    <p:extLst>
      <p:ext uri="{BB962C8B-B14F-4D97-AF65-F5344CB8AC3E}">
        <p14:creationId xmlns:p14="http://schemas.microsoft.com/office/powerpoint/2010/main" val="41653812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986B3607-2451-4EE5-B1EF-EF737D42043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BFDE9D3-5412-47B6-9511-E4600BF48FF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0D12F14-111F-4E65-8410-1DF9F37D4729}"/>
              </a:ext>
            </a:extLst>
          </p:cNvPr>
          <p:cNvSpPr>
            <a:spLocks noGrp="1" noChangeArrowheads="1"/>
          </p:cNvSpPr>
          <p:nvPr>
            <p:ph type="sldNum" sz="quarter" idx="12"/>
          </p:nvPr>
        </p:nvSpPr>
        <p:spPr>
          <a:ln/>
        </p:spPr>
        <p:txBody>
          <a:bodyPr/>
          <a:lstStyle>
            <a:lvl1pPr>
              <a:defRPr/>
            </a:lvl1pPr>
          </a:lstStyle>
          <a:p>
            <a:pPr>
              <a:defRPr/>
            </a:pPr>
            <a:fld id="{A24C5D55-7140-4B6E-9CE0-E9E02D5992CD}" type="slidenum">
              <a:rPr lang="en-US" altLang="zh-CN"/>
              <a:pPr>
                <a:defRPr/>
              </a:pPr>
              <a:t>‹#›</a:t>
            </a:fld>
            <a:endParaRPr lang="en-US" altLang="zh-CN"/>
          </a:p>
        </p:txBody>
      </p:sp>
    </p:spTree>
    <p:extLst>
      <p:ext uri="{BB962C8B-B14F-4D97-AF65-F5344CB8AC3E}">
        <p14:creationId xmlns:p14="http://schemas.microsoft.com/office/powerpoint/2010/main" val="298510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09C2337-A24C-49E6-A13B-9CCD11FBB39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00FFF7C-FA3F-4BB4-903F-0AAE80637AA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FF90F7E-113B-4CDC-BE73-3D97F85FD6A6}"/>
              </a:ext>
            </a:extLst>
          </p:cNvPr>
          <p:cNvSpPr>
            <a:spLocks noGrp="1" noChangeArrowheads="1"/>
          </p:cNvSpPr>
          <p:nvPr>
            <p:ph type="sldNum" sz="quarter" idx="12"/>
          </p:nvPr>
        </p:nvSpPr>
        <p:spPr>
          <a:ln/>
        </p:spPr>
        <p:txBody>
          <a:bodyPr/>
          <a:lstStyle>
            <a:lvl1pPr>
              <a:defRPr/>
            </a:lvl1pPr>
          </a:lstStyle>
          <a:p>
            <a:pPr>
              <a:defRPr/>
            </a:pPr>
            <a:fld id="{6F64B805-07B4-4C47-8B50-16F0FC1CADA1}" type="slidenum">
              <a:rPr lang="en-US" altLang="zh-CN"/>
              <a:pPr>
                <a:defRPr/>
              </a:pPr>
              <a:t>‹#›</a:t>
            </a:fld>
            <a:endParaRPr lang="en-US" altLang="zh-CN"/>
          </a:p>
        </p:txBody>
      </p:sp>
    </p:spTree>
    <p:extLst>
      <p:ext uri="{BB962C8B-B14F-4D97-AF65-F5344CB8AC3E}">
        <p14:creationId xmlns:p14="http://schemas.microsoft.com/office/powerpoint/2010/main" val="34211398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ECDC0706-A249-4C09-A84C-B262A504108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B05FEED-AD06-4BB4-90E2-5D2E2D6CBB3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023B9B0-C2FB-4C1D-BB63-0C4FEBAA12C4}"/>
              </a:ext>
            </a:extLst>
          </p:cNvPr>
          <p:cNvSpPr>
            <a:spLocks noGrp="1" noChangeArrowheads="1"/>
          </p:cNvSpPr>
          <p:nvPr>
            <p:ph type="sldNum" sz="quarter" idx="12"/>
          </p:nvPr>
        </p:nvSpPr>
        <p:spPr>
          <a:ln/>
        </p:spPr>
        <p:txBody>
          <a:bodyPr/>
          <a:lstStyle>
            <a:lvl1pPr>
              <a:defRPr/>
            </a:lvl1pPr>
          </a:lstStyle>
          <a:p>
            <a:pPr>
              <a:defRPr/>
            </a:pPr>
            <a:fld id="{B98D232C-6537-4861-9F09-138CBA356EDB}" type="slidenum">
              <a:rPr lang="en-US" altLang="zh-CN"/>
              <a:pPr>
                <a:defRPr/>
              </a:pPr>
              <a:t>‹#›</a:t>
            </a:fld>
            <a:endParaRPr lang="en-US" altLang="zh-CN"/>
          </a:p>
        </p:txBody>
      </p:sp>
    </p:spTree>
    <p:extLst>
      <p:ext uri="{BB962C8B-B14F-4D97-AF65-F5344CB8AC3E}">
        <p14:creationId xmlns:p14="http://schemas.microsoft.com/office/powerpoint/2010/main" val="23038629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B98CB12D-F8E0-4502-B7DB-6E1EFDF4C4E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656F66A-9B61-4B21-9A2D-2D7BE1BD52F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93A8639-BFE1-4C46-8062-381ABACF11B2}"/>
              </a:ext>
            </a:extLst>
          </p:cNvPr>
          <p:cNvSpPr>
            <a:spLocks noGrp="1" noChangeArrowheads="1"/>
          </p:cNvSpPr>
          <p:nvPr>
            <p:ph type="sldNum" sz="quarter" idx="12"/>
          </p:nvPr>
        </p:nvSpPr>
        <p:spPr>
          <a:ln/>
        </p:spPr>
        <p:txBody>
          <a:bodyPr/>
          <a:lstStyle>
            <a:lvl1pPr>
              <a:defRPr/>
            </a:lvl1pPr>
          </a:lstStyle>
          <a:p>
            <a:pPr>
              <a:defRPr/>
            </a:pPr>
            <a:fld id="{250A74CC-7957-412F-B18E-5CDE17CC0C81}" type="slidenum">
              <a:rPr lang="en-US" altLang="zh-CN"/>
              <a:pPr>
                <a:defRPr/>
              </a:pPr>
              <a:t>‹#›</a:t>
            </a:fld>
            <a:endParaRPr lang="en-US" altLang="zh-CN"/>
          </a:p>
        </p:txBody>
      </p:sp>
    </p:spTree>
    <p:extLst>
      <p:ext uri="{BB962C8B-B14F-4D97-AF65-F5344CB8AC3E}">
        <p14:creationId xmlns:p14="http://schemas.microsoft.com/office/powerpoint/2010/main" val="40337938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EAF818E-04FA-4636-A0A7-7141CEE2588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80F999C-BE47-49A3-ABB4-35B086B16F2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CAF3A28-32A2-4383-BF9A-06AE9E9A840F}"/>
              </a:ext>
            </a:extLst>
          </p:cNvPr>
          <p:cNvSpPr>
            <a:spLocks noGrp="1" noChangeArrowheads="1"/>
          </p:cNvSpPr>
          <p:nvPr>
            <p:ph type="sldNum" sz="quarter" idx="12"/>
          </p:nvPr>
        </p:nvSpPr>
        <p:spPr>
          <a:ln/>
        </p:spPr>
        <p:txBody>
          <a:bodyPr/>
          <a:lstStyle>
            <a:lvl1pPr>
              <a:defRPr/>
            </a:lvl1pPr>
          </a:lstStyle>
          <a:p>
            <a:pPr>
              <a:defRPr/>
            </a:pPr>
            <a:fld id="{6FDFB3F8-CE45-4A9A-B6C9-06DD004F3A05}" type="slidenum">
              <a:rPr lang="en-US" altLang="zh-CN"/>
              <a:pPr>
                <a:defRPr/>
              </a:pPr>
              <a:t>‹#›</a:t>
            </a:fld>
            <a:endParaRPr lang="en-US" altLang="zh-CN"/>
          </a:p>
        </p:txBody>
      </p:sp>
    </p:spTree>
    <p:extLst>
      <p:ext uri="{BB962C8B-B14F-4D97-AF65-F5344CB8AC3E}">
        <p14:creationId xmlns:p14="http://schemas.microsoft.com/office/powerpoint/2010/main" val="170931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4EC2A3B6-2A56-4A5B-ADA5-FAB4DE1CA33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F6F5233-357F-45F8-B04D-6F742D93A19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0463F5B-6F25-458F-96D5-8C3FE7641F27}"/>
              </a:ext>
            </a:extLst>
          </p:cNvPr>
          <p:cNvSpPr>
            <a:spLocks noGrp="1" noChangeArrowheads="1"/>
          </p:cNvSpPr>
          <p:nvPr>
            <p:ph type="sldNum" sz="quarter" idx="12"/>
          </p:nvPr>
        </p:nvSpPr>
        <p:spPr>
          <a:ln/>
        </p:spPr>
        <p:txBody>
          <a:bodyPr/>
          <a:lstStyle>
            <a:lvl1pPr>
              <a:defRPr/>
            </a:lvl1pPr>
          </a:lstStyle>
          <a:p>
            <a:pPr>
              <a:defRPr/>
            </a:pPr>
            <a:fld id="{D7CAB2B1-83D6-4D1D-ABAB-2D3F6F17B1D2}" type="slidenum">
              <a:rPr lang="en-US" altLang="zh-CN"/>
              <a:pPr>
                <a:defRPr/>
              </a:pPr>
              <a:t>‹#›</a:t>
            </a:fld>
            <a:endParaRPr lang="en-US" altLang="zh-CN"/>
          </a:p>
        </p:txBody>
      </p:sp>
    </p:spTree>
    <p:extLst>
      <p:ext uri="{BB962C8B-B14F-4D97-AF65-F5344CB8AC3E}">
        <p14:creationId xmlns:p14="http://schemas.microsoft.com/office/powerpoint/2010/main" val="2534580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9C881C3E-516F-43D4-AB51-19627015135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8F1FBE95-12CD-4308-8E39-E5BC099C47B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E04EFAA-204D-42AE-AE6A-4C5D799B41D1}"/>
              </a:ext>
            </a:extLst>
          </p:cNvPr>
          <p:cNvSpPr>
            <a:spLocks noGrp="1" noChangeArrowheads="1"/>
          </p:cNvSpPr>
          <p:nvPr>
            <p:ph type="sldNum" sz="quarter" idx="12"/>
          </p:nvPr>
        </p:nvSpPr>
        <p:spPr>
          <a:ln/>
        </p:spPr>
        <p:txBody>
          <a:bodyPr/>
          <a:lstStyle>
            <a:lvl1pPr>
              <a:defRPr/>
            </a:lvl1pPr>
          </a:lstStyle>
          <a:p>
            <a:pPr>
              <a:defRPr/>
            </a:pPr>
            <a:fld id="{8664009C-CDBE-41E3-86CC-53A0276CB35A}" type="slidenum">
              <a:rPr lang="en-US" altLang="zh-CN"/>
              <a:pPr>
                <a:defRPr/>
              </a:pPr>
              <a:t>‹#›</a:t>
            </a:fld>
            <a:endParaRPr lang="en-US" altLang="zh-CN"/>
          </a:p>
        </p:txBody>
      </p:sp>
    </p:spTree>
    <p:extLst>
      <p:ext uri="{BB962C8B-B14F-4D97-AF65-F5344CB8AC3E}">
        <p14:creationId xmlns:p14="http://schemas.microsoft.com/office/powerpoint/2010/main" val="2262790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ACE1515D-9B70-478C-B87B-69EB3C93BF54}"/>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FC81EE5A-6135-4EBF-8EF2-257B3F5B405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A5A9A191-900F-47A6-BAC0-31D6249ACB3F}"/>
              </a:ext>
            </a:extLst>
          </p:cNvPr>
          <p:cNvSpPr>
            <a:spLocks noGrp="1" noChangeArrowheads="1"/>
          </p:cNvSpPr>
          <p:nvPr>
            <p:ph type="sldNum" sz="quarter" idx="12"/>
          </p:nvPr>
        </p:nvSpPr>
        <p:spPr>
          <a:ln/>
        </p:spPr>
        <p:txBody>
          <a:bodyPr/>
          <a:lstStyle>
            <a:lvl1pPr>
              <a:defRPr/>
            </a:lvl1pPr>
          </a:lstStyle>
          <a:p>
            <a:pPr>
              <a:defRPr/>
            </a:pPr>
            <a:fld id="{B48918E7-30C5-404A-928E-AF3A97DB579C}" type="slidenum">
              <a:rPr lang="en-US" altLang="zh-CN"/>
              <a:pPr>
                <a:defRPr/>
              </a:pPr>
              <a:t>‹#›</a:t>
            </a:fld>
            <a:endParaRPr lang="en-US" altLang="zh-CN"/>
          </a:p>
        </p:txBody>
      </p:sp>
    </p:spTree>
    <p:extLst>
      <p:ext uri="{BB962C8B-B14F-4D97-AF65-F5344CB8AC3E}">
        <p14:creationId xmlns:p14="http://schemas.microsoft.com/office/powerpoint/2010/main" val="3467867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D35C70D0-DC1C-47D9-9ECC-5164A89FE82D}"/>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2966F57E-CFA3-4BB8-B6F5-F9FEA47785E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9C2A9493-D383-4ECE-B939-00190F0AA4FE}"/>
              </a:ext>
            </a:extLst>
          </p:cNvPr>
          <p:cNvSpPr>
            <a:spLocks noGrp="1" noChangeArrowheads="1"/>
          </p:cNvSpPr>
          <p:nvPr>
            <p:ph type="sldNum" sz="quarter" idx="12"/>
          </p:nvPr>
        </p:nvSpPr>
        <p:spPr>
          <a:ln/>
        </p:spPr>
        <p:txBody>
          <a:bodyPr/>
          <a:lstStyle>
            <a:lvl1pPr>
              <a:defRPr/>
            </a:lvl1pPr>
          </a:lstStyle>
          <a:p>
            <a:pPr>
              <a:defRPr/>
            </a:pPr>
            <a:fld id="{69CACC26-6235-47FC-873B-F6B3A4F776E2}" type="slidenum">
              <a:rPr lang="en-US" altLang="zh-CN"/>
              <a:pPr>
                <a:defRPr/>
              </a:pPr>
              <a:t>‹#›</a:t>
            </a:fld>
            <a:endParaRPr lang="en-US" altLang="zh-CN"/>
          </a:p>
        </p:txBody>
      </p:sp>
    </p:spTree>
    <p:extLst>
      <p:ext uri="{BB962C8B-B14F-4D97-AF65-F5344CB8AC3E}">
        <p14:creationId xmlns:p14="http://schemas.microsoft.com/office/powerpoint/2010/main" val="323626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109AAEE-C400-4D0E-AF45-D4458725DCB3}"/>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2918F399-23D3-4C0F-8CFC-16331EBAFA8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929F751E-DE40-49C8-8C35-ADBA3ED2CBC7}"/>
              </a:ext>
            </a:extLst>
          </p:cNvPr>
          <p:cNvSpPr>
            <a:spLocks noGrp="1" noChangeArrowheads="1"/>
          </p:cNvSpPr>
          <p:nvPr>
            <p:ph type="sldNum" sz="quarter" idx="12"/>
          </p:nvPr>
        </p:nvSpPr>
        <p:spPr>
          <a:ln/>
        </p:spPr>
        <p:txBody>
          <a:bodyPr/>
          <a:lstStyle>
            <a:lvl1pPr>
              <a:defRPr/>
            </a:lvl1pPr>
          </a:lstStyle>
          <a:p>
            <a:pPr>
              <a:defRPr/>
            </a:pPr>
            <a:fld id="{4AA691DB-6934-4BEA-9EF7-6B05A1B4842F}" type="slidenum">
              <a:rPr lang="en-US" altLang="zh-CN"/>
              <a:pPr>
                <a:defRPr/>
              </a:pPr>
              <a:t>‹#›</a:t>
            </a:fld>
            <a:endParaRPr lang="en-US" altLang="zh-CN"/>
          </a:p>
        </p:txBody>
      </p:sp>
    </p:spTree>
    <p:extLst>
      <p:ext uri="{BB962C8B-B14F-4D97-AF65-F5344CB8AC3E}">
        <p14:creationId xmlns:p14="http://schemas.microsoft.com/office/powerpoint/2010/main" val="3773139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E57B5824-B017-44AF-9BC1-C5E762578AA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26B0023-9246-434F-951A-C40C30B4851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DF47FAE-6C38-4DA6-89B8-6B8B65A894AB}"/>
              </a:ext>
            </a:extLst>
          </p:cNvPr>
          <p:cNvSpPr>
            <a:spLocks noGrp="1" noChangeArrowheads="1"/>
          </p:cNvSpPr>
          <p:nvPr>
            <p:ph type="sldNum" sz="quarter" idx="12"/>
          </p:nvPr>
        </p:nvSpPr>
        <p:spPr>
          <a:ln/>
        </p:spPr>
        <p:txBody>
          <a:bodyPr/>
          <a:lstStyle>
            <a:lvl1pPr>
              <a:defRPr/>
            </a:lvl1pPr>
          </a:lstStyle>
          <a:p>
            <a:pPr>
              <a:defRPr/>
            </a:pPr>
            <a:fld id="{662F547F-8C7E-4676-87F4-C8DEFB064B8B}" type="slidenum">
              <a:rPr lang="en-US" altLang="zh-CN"/>
              <a:pPr>
                <a:defRPr/>
              </a:pPr>
              <a:t>‹#›</a:t>
            </a:fld>
            <a:endParaRPr lang="en-US" altLang="zh-CN"/>
          </a:p>
        </p:txBody>
      </p:sp>
    </p:spTree>
    <p:extLst>
      <p:ext uri="{BB962C8B-B14F-4D97-AF65-F5344CB8AC3E}">
        <p14:creationId xmlns:p14="http://schemas.microsoft.com/office/powerpoint/2010/main" val="305378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297367D4-D0DC-404B-A2D3-75C9BF7DB80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8A90227-F621-40BC-86C6-CE4E93C7EC9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B9092F77-AB86-46D5-AD3F-0192CC478B0A}"/>
              </a:ext>
            </a:extLst>
          </p:cNvPr>
          <p:cNvSpPr>
            <a:spLocks noGrp="1" noChangeArrowheads="1"/>
          </p:cNvSpPr>
          <p:nvPr>
            <p:ph type="sldNum" sz="quarter" idx="12"/>
          </p:nvPr>
        </p:nvSpPr>
        <p:spPr>
          <a:ln/>
        </p:spPr>
        <p:txBody>
          <a:bodyPr/>
          <a:lstStyle>
            <a:lvl1pPr>
              <a:defRPr/>
            </a:lvl1pPr>
          </a:lstStyle>
          <a:p>
            <a:pPr>
              <a:defRPr/>
            </a:pPr>
            <a:fld id="{C670FFAC-3A2E-4317-A740-55B0DFB24218}" type="slidenum">
              <a:rPr lang="en-US" altLang="zh-CN"/>
              <a:pPr>
                <a:defRPr/>
              </a:pPr>
              <a:t>‹#›</a:t>
            </a:fld>
            <a:endParaRPr lang="en-US" altLang="zh-CN"/>
          </a:p>
        </p:txBody>
      </p:sp>
    </p:spTree>
    <p:extLst>
      <p:ext uri="{BB962C8B-B14F-4D97-AF65-F5344CB8AC3E}">
        <p14:creationId xmlns:p14="http://schemas.microsoft.com/office/powerpoint/2010/main" val="246658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FC13A43-03A5-4985-932D-85237E958BB1}"/>
              </a:ext>
            </a:extLst>
          </p:cNvPr>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13628F8E-AC07-4119-BA86-E50B2FA702AB}"/>
              </a:ext>
            </a:extLst>
          </p:cNvPr>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16EE2075-45C4-493A-9012-56793EBBBAD9}"/>
              </a:ext>
            </a:extLst>
          </p:cNvPr>
          <p:cNvSpPr>
            <a:spLocks noGrp="1" noChangeArrowheads="1"/>
          </p:cNvSpPr>
          <p:nvPr>
            <p:ph type="dt" sz="half" idx="2"/>
          </p:nvPr>
        </p:nvSpPr>
        <p:spPr bwMode="auto">
          <a:xfrm>
            <a:off x="301625" y="6245225"/>
            <a:ext cx="2289175"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hangingPunct="1">
              <a:buFont typeface="Arial" pitchFamily="34" charset="0"/>
              <a:buNone/>
              <a:defRPr sz="1400">
                <a:latin typeface="Arial" pitchFamily="34" charset="0"/>
                <a:ea typeface="宋体" pitchFamily="2" charset="-122"/>
              </a:defRPr>
            </a:lvl1pPr>
          </a:lstStyle>
          <a:p>
            <a:pPr>
              <a:defRPr/>
            </a:pPr>
            <a:endParaRPr lang="en-US"/>
          </a:p>
        </p:txBody>
      </p:sp>
      <p:sp>
        <p:nvSpPr>
          <p:cNvPr id="1029" name="Rectangle 5">
            <a:extLst>
              <a:ext uri="{FF2B5EF4-FFF2-40B4-BE49-F238E27FC236}">
                <a16:creationId xmlns:a16="http://schemas.microsoft.com/office/drawing/2014/main" id="{DD86F753-4971-433E-AF7F-FD0AA1C1CCC1}"/>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buFont typeface="Arial" pitchFamily="34" charset="0"/>
              <a:buNone/>
              <a:defRPr sz="1400">
                <a:latin typeface="Arial" pitchFamily="34" charset="0"/>
                <a:ea typeface="宋体" pitchFamily="2" charset="-122"/>
              </a:defRPr>
            </a:lvl1pPr>
          </a:lstStyle>
          <a:p>
            <a:pPr>
              <a:defRPr/>
            </a:pPr>
            <a:endParaRPr lang="en-US"/>
          </a:p>
        </p:txBody>
      </p:sp>
      <p:sp>
        <p:nvSpPr>
          <p:cNvPr id="1030" name="Rectangle 6">
            <a:extLst>
              <a:ext uri="{FF2B5EF4-FFF2-40B4-BE49-F238E27FC236}">
                <a16:creationId xmlns:a16="http://schemas.microsoft.com/office/drawing/2014/main" id="{70313925-28C1-43A5-A0C9-7E13CF65873D}"/>
              </a:ext>
            </a:extLst>
          </p:cNvPr>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smtClean="0"/>
            </a:lvl1pPr>
          </a:lstStyle>
          <a:p>
            <a:pPr>
              <a:defRPr/>
            </a:pPr>
            <a:fld id="{6418E238-7F93-401F-9EF2-0CE5EA9FFEB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SzPct val="75000"/>
        <a:buFont typeface="Wingdings" pitchFamily="2" charset="2"/>
        <a:buChar char="v"/>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SzPct val="75000"/>
        <a:buFont typeface="Wingdings" pitchFamily="2" charset="2"/>
        <a:buChar char="v"/>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SzPct val="75000"/>
        <a:buFont typeface="Wingdings" pitchFamily="2" charset="2"/>
        <a:buChar char="v"/>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SzPct val="7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C1B5BA8D-BF86-4452-97D9-45A6D2000E6A}"/>
              </a:ext>
            </a:extLst>
          </p:cNvPr>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a:extLst>
              <a:ext uri="{FF2B5EF4-FFF2-40B4-BE49-F238E27FC236}">
                <a16:creationId xmlns:a16="http://schemas.microsoft.com/office/drawing/2014/main" id="{A21EC237-80A3-4392-B6C9-B59C605EF6A3}"/>
              </a:ext>
            </a:extLst>
          </p:cNvPr>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2" name="Rectangle 4">
            <a:extLst>
              <a:ext uri="{FF2B5EF4-FFF2-40B4-BE49-F238E27FC236}">
                <a16:creationId xmlns:a16="http://schemas.microsoft.com/office/drawing/2014/main" id="{A0D6C0C2-CC85-4B18-8D10-0FF3E5765D52}"/>
              </a:ext>
            </a:extLst>
          </p:cNvPr>
          <p:cNvSpPr>
            <a:spLocks noGrp="1" noChangeArrowheads="1"/>
          </p:cNvSpPr>
          <p:nvPr>
            <p:ph type="dt" sz="half" idx="2"/>
          </p:nvPr>
        </p:nvSpPr>
        <p:spPr bwMode="auto">
          <a:xfrm>
            <a:off x="301625" y="6245225"/>
            <a:ext cx="2289175"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hangingPunct="1">
              <a:buFont typeface="Arial" pitchFamily="34" charset="0"/>
              <a:buNone/>
              <a:defRPr sz="1400">
                <a:latin typeface="Arial" pitchFamily="34" charset="0"/>
                <a:ea typeface="宋体" pitchFamily="2" charset="-122"/>
              </a:defRPr>
            </a:lvl1pPr>
          </a:lstStyle>
          <a:p>
            <a:pPr>
              <a:defRPr/>
            </a:pPr>
            <a:endParaRPr lang="en-US"/>
          </a:p>
        </p:txBody>
      </p:sp>
      <p:sp>
        <p:nvSpPr>
          <p:cNvPr id="2053" name="Rectangle 5">
            <a:extLst>
              <a:ext uri="{FF2B5EF4-FFF2-40B4-BE49-F238E27FC236}">
                <a16:creationId xmlns:a16="http://schemas.microsoft.com/office/drawing/2014/main" id="{18D7F0FD-FB21-46C0-9914-495F32D88727}"/>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buFont typeface="Arial" pitchFamily="34" charset="0"/>
              <a:buNone/>
              <a:defRPr sz="1400">
                <a:latin typeface="Arial" pitchFamily="34" charset="0"/>
                <a:ea typeface="宋体" pitchFamily="2" charset="-122"/>
              </a:defRPr>
            </a:lvl1pPr>
          </a:lstStyle>
          <a:p>
            <a:pPr>
              <a:defRPr/>
            </a:pPr>
            <a:endParaRPr lang="en-US"/>
          </a:p>
        </p:txBody>
      </p:sp>
      <p:sp>
        <p:nvSpPr>
          <p:cNvPr id="2054" name="Rectangle 6">
            <a:extLst>
              <a:ext uri="{FF2B5EF4-FFF2-40B4-BE49-F238E27FC236}">
                <a16:creationId xmlns:a16="http://schemas.microsoft.com/office/drawing/2014/main" id="{78474608-EDCB-481B-9883-603F96D75893}"/>
              </a:ext>
            </a:extLst>
          </p:cNvPr>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smtClean="0"/>
            </a:lvl1pPr>
          </a:lstStyle>
          <a:p>
            <a:pPr>
              <a:defRPr/>
            </a:pPr>
            <a:fld id="{ABB20109-1A1B-4E50-A08C-194DDC91925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SzPct val="75000"/>
        <a:buFont typeface="Wingdings" pitchFamily="2" charset="2"/>
        <a:buChar char="v"/>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SzPct val="75000"/>
        <a:buFont typeface="Wingdings" pitchFamily="2" charset="2"/>
        <a:buChar char="v"/>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SzPct val="75000"/>
        <a:buFont typeface="Wingdings" pitchFamily="2" charset="2"/>
        <a:buChar char="v"/>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SzPct val="7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5.wmf"/><Relationship Id="rId12" Type="http://schemas.openxmlformats.org/officeDocument/2006/relationships/oleObject" Target="../embeddings/oleObject6.bin"/><Relationship Id="rId2" Type="http://schemas.openxmlformats.org/officeDocument/2006/relationships/oleObject" Target="../embeddings/oleObject1.bin"/><Relationship Id="rId1" Type="http://schemas.openxmlformats.org/officeDocument/2006/relationships/slideLayout" Target="../slideLayouts/slideLayout7.xml"/><Relationship Id="rId6" Type="http://schemas.openxmlformats.org/officeDocument/2006/relationships/oleObject" Target="../embeddings/oleObject3.bin"/><Relationship Id="rId11" Type="http://schemas.openxmlformats.org/officeDocument/2006/relationships/image" Target="../media/image7.wmf"/><Relationship Id="rId5" Type="http://schemas.openxmlformats.org/officeDocument/2006/relationships/image" Target="../media/image4.wmf"/><Relationship Id="rId15" Type="http://schemas.openxmlformats.org/officeDocument/2006/relationships/image" Target="../media/image9.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6.wmf"/><Relationship Id="rId1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8.bin"/><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wmf"/><Relationship Id="rId7" Type="http://schemas.openxmlformats.org/officeDocument/2006/relationships/image" Target="../media/image13.wmf"/><Relationship Id="rId2" Type="http://schemas.openxmlformats.org/officeDocument/2006/relationships/oleObject" Target="../embeddings/oleObject9.bin"/><Relationship Id="rId1" Type="http://schemas.openxmlformats.org/officeDocument/2006/relationships/slideLayout" Target="../slideLayouts/slideLayout7.xml"/><Relationship Id="rId6" Type="http://schemas.openxmlformats.org/officeDocument/2006/relationships/oleObject" Target="../embeddings/oleObject11.bin"/><Relationship Id="rId5" Type="http://schemas.openxmlformats.org/officeDocument/2006/relationships/image" Target="../media/image12.wmf"/><Relationship Id="rId4" Type="http://schemas.openxmlformats.org/officeDocument/2006/relationships/oleObject" Target="../embeddings/oleObject10.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19.wmf"/><Relationship Id="rId3" Type="http://schemas.openxmlformats.org/officeDocument/2006/relationships/image" Target="../media/image14.wmf"/><Relationship Id="rId7" Type="http://schemas.openxmlformats.org/officeDocument/2006/relationships/image" Target="../media/image16.wmf"/><Relationship Id="rId12" Type="http://schemas.openxmlformats.org/officeDocument/2006/relationships/oleObject" Target="../embeddings/oleObject17.bin"/><Relationship Id="rId2" Type="http://schemas.openxmlformats.org/officeDocument/2006/relationships/oleObject" Target="../embeddings/oleObject12.bin"/><Relationship Id="rId1" Type="http://schemas.openxmlformats.org/officeDocument/2006/relationships/slideLayout" Target="../slideLayouts/slideLayout7.xml"/><Relationship Id="rId6" Type="http://schemas.openxmlformats.org/officeDocument/2006/relationships/oleObject" Target="../embeddings/oleObject14.bin"/><Relationship Id="rId11" Type="http://schemas.openxmlformats.org/officeDocument/2006/relationships/image" Target="../media/image18.wmf"/><Relationship Id="rId5" Type="http://schemas.openxmlformats.org/officeDocument/2006/relationships/image" Target="../media/image15.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17.wmf"/></Relationships>
</file>

<file path=ppt/slides/_rels/slide16.x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22.wmf"/><Relationship Id="rId2" Type="http://schemas.openxmlformats.org/officeDocument/2006/relationships/oleObject" Target="../embeddings/oleObject18.bin"/><Relationship Id="rId1" Type="http://schemas.openxmlformats.org/officeDocument/2006/relationships/slideLayout" Target="../slideLayouts/slideLayout7.xml"/><Relationship Id="rId6" Type="http://schemas.openxmlformats.org/officeDocument/2006/relationships/oleObject" Target="../embeddings/oleObject20.bin"/><Relationship Id="rId5" Type="http://schemas.openxmlformats.org/officeDocument/2006/relationships/image" Target="../media/image21.wmf"/><Relationship Id="rId4" Type="http://schemas.openxmlformats.org/officeDocument/2006/relationships/oleObject" Target="../embeddings/oleObject19.bin"/></Relationships>
</file>

<file path=ppt/slides/_rels/slide17.xml.rels><?xml version="1.0" encoding="UTF-8" standalone="yes"?>
<Relationships xmlns="http://schemas.openxmlformats.org/package/2006/relationships"><Relationship Id="rId3" Type="http://schemas.openxmlformats.org/officeDocument/2006/relationships/image" Target="../media/image23.wmf"/><Relationship Id="rId7" Type="http://schemas.openxmlformats.org/officeDocument/2006/relationships/image" Target="../media/image25.wmf"/><Relationship Id="rId2" Type="http://schemas.openxmlformats.org/officeDocument/2006/relationships/oleObject" Target="../embeddings/oleObject21.bin"/><Relationship Id="rId1" Type="http://schemas.openxmlformats.org/officeDocument/2006/relationships/slideLayout" Target="../slideLayouts/slideLayout7.xml"/><Relationship Id="rId6" Type="http://schemas.openxmlformats.org/officeDocument/2006/relationships/oleObject" Target="../embeddings/oleObject23.bin"/><Relationship Id="rId5" Type="http://schemas.openxmlformats.org/officeDocument/2006/relationships/image" Target="../media/image24.wmf"/><Relationship Id="rId4" Type="http://schemas.openxmlformats.org/officeDocument/2006/relationships/oleObject" Target="../embeddings/oleObject22.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24.bin"/><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31.wmf"/><Relationship Id="rId3" Type="http://schemas.openxmlformats.org/officeDocument/2006/relationships/image" Target="../media/image27.wmf"/><Relationship Id="rId7" Type="http://schemas.openxmlformats.org/officeDocument/2006/relationships/image" Target="../media/image29.wmf"/><Relationship Id="rId12" Type="http://schemas.openxmlformats.org/officeDocument/2006/relationships/oleObject" Target="../embeddings/oleObject30.bin"/><Relationship Id="rId2" Type="http://schemas.openxmlformats.org/officeDocument/2006/relationships/oleObject" Target="../embeddings/oleObject25.bin"/><Relationship Id="rId1" Type="http://schemas.openxmlformats.org/officeDocument/2006/relationships/slideLayout" Target="../slideLayouts/slideLayout7.xml"/><Relationship Id="rId6" Type="http://schemas.openxmlformats.org/officeDocument/2006/relationships/oleObject" Target="../embeddings/oleObject27.bin"/><Relationship Id="rId11" Type="http://schemas.openxmlformats.org/officeDocument/2006/relationships/image" Target="../media/image30.wmf"/><Relationship Id="rId5" Type="http://schemas.openxmlformats.org/officeDocument/2006/relationships/image" Target="../media/image28.wmf"/><Relationship Id="rId15" Type="http://schemas.openxmlformats.org/officeDocument/2006/relationships/image" Target="../media/image32.w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26.wmf"/><Relationship Id="rId14" Type="http://schemas.openxmlformats.org/officeDocument/2006/relationships/oleObject" Target="../embeddings/oleObject31.bin"/></Relationships>
</file>

<file path=ppt/slides/_rels/slide24.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image" Target="../media/image33.wmf"/><Relationship Id="rId7" Type="http://schemas.openxmlformats.org/officeDocument/2006/relationships/oleObject" Target="../embeddings/oleObject35.bin"/><Relationship Id="rId2" Type="http://schemas.openxmlformats.org/officeDocument/2006/relationships/oleObject" Target="../embeddings/oleObject32.bin"/><Relationship Id="rId1" Type="http://schemas.openxmlformats.org/officeDocument/2006/relationships/slideLayout" Target="../slideLayouts/slideLayout7.xml"/><Relationship Id="rId6" Type="http://schemas.openxmlformats.org/officeDocument/2006/relationships/oleObject" Target="../embeddings/oleObject34.bin"/><Relationship Id="rId5" Type="http://schemas.openxmlformats.org/officeDocument/2006/relationships/image" Target="../media/image34.wmf"/><Relationship Id="rId4" Type="http://schemas.openxmlformats.org/officeDocument/2006/relationships/oleObject" Target="../embeddings/oleObject33.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image" Target="../media/image26.wmf"/><Relationship Id="rId7" Type="http://schemas.openxmlformats.org/officeDocument/2006/relationships/image" Target="../media/image37.wmf"/><Relationship Id="rId2" Type="http://schemas.openxmlformats.org/officeDocument/2006/relationships/oleObject" Target="../embeddings/oleObject36.bin"/><Relationship Id="rId1" Type="http://schemas.openxmlformats.org/officeDocument/2006/relationships/slideLayout" Target="../slideLayouts/slideLayout7.xml"/><Relationship Id="rId6" Type="http://schemas.openxmlformats.org/officeDocument/2006/relationships/oleObject" Target="../embeddings/oleObject38.bin"/><Relationship Id="rId11" Type="http://schemas.openxmlformats.org/officeDocument/2006/relationships/image" Target="../media/image38.wmf"/><Relationship Id="rId5" Type="http://schemas.openxmlformats.org/officeDocument/2006/relationships/image" Target="../media/image36.wmf"/><Relationship Id="rId10" Type="http://schemas.openxmlformats.org/officeDocument/2006/relationships/oleObject" Target="../embeddings/oleObject41.bin"/><Relationship Id="rId4" Type="http://schemas.openxmlformats.org/officeDocument/2006/relationships/oleObject" Target="../embeddings/oleObject37.bin"/><Relationship Id="rId9" Type="http://schemas.openxmlformats.org/officeDocument/2006/relationships/oleObject" Target="../embeddings/oleObject40.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oleObject" Target="../embeddings/oleObject42.bin"/><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oleObject" Target="../embeddings/oleObject43.bin"/><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3737A02D-9952-4597-ADEC-8517843E329A}"/>
              </a:ext>
            </a:extLst>
          </p:cNvPr>
          <p:cNvSpPr>
            <a:spLocks noGrp="1" noChangeArrowheads="1"/>
          </p:cNvSpPr>
          <p:nvPr>
            <p:ph type="ctrTitle"/>
          </p:nvPr>
        </p:nvSpPr>
        <p:spPr>
          <a:xfrm>
            <a:off x="685800" y="2130425"/>
            <a:ext cx="7772400" cy="2727325"/>
          </a:xfrm>
        </p:spPr>
        <p:txBody>
          <a:bodyPr/>
          <a:lstStyle/>
          <a:p>
            <a:r>
              <a:rPr lang="zh-CN" altLang="en-US" b="1">
                <a:solidFill>
                  <a:srgbClr val="0000FF"/>
                </a:solidFill>
                <a:latin typeface="楷体" panose="02010609060101010101" pitchFamily="49" charset="-122"/>
                <a:ea typeface="楷体" panose="02010609060101010101" pitchFamily="49" charset="-122"/>
              </a:rPr>
              <a:t>第九章 要素价格</a:t>
            </a:r>
            <a:br>
              <a:rPr lang="en-US" altLang="zh-CN" b="1">
                <a:solidFill>
                  <a:srgbClr val="0000FF"/>
                </a:solidFill>
                <a:latin typeface="楷体" panose="02010609060101010101" pitchFamily="49" charset="-122"/>
                <a:ea typeface="楷体" panose="02010609060101010101" pitchFamily="49" charset="-122"/>
              </a:rPr>
            </a:br>
            <a:br>
              <a:rPr lang="en-US" altLang="zh-CN" b="1">
                <a:solidFill>
                  <a:srgbClr val="0000FF"/>
                </a:solidFill>
                <a:latin typeface="楷体" panose="02010609060101010101" pitchFamily="49" charset="-122"/>
                <a:ea typeface="楷体" panose="02010609060101010101" pitchFamily="49" charset="-122"/>
              </a:rPr>
            </a:br>
            <a:r>
              <a:rPr lang="zh-CN" altLang="en-US" sz="3200" b="1">
                <a:solidFill>
                  <a:srgbClr val="0000FF"/>
                </a:solidFill>
                <a:latin typeface="楷体" panose="02010609060101010101" pitchFamily="49" charset="-122"/>
                <a:ea typeface="楷体" panose="02010609060101010101" pitchFamily="49" charset="-122"/>
              </a:rPr>
              <a:t>（生产要素市场）</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3E597A14-9954-45FC-B59B-77FFFB280C0D}"/>
              </a:ext>
            </a:extLst>
          </p:cNvPr>
          <p:cNvSpPr>
            <a:spLocks noGrp="1" noRot="1" noChangeArrowheads="1"/>
          </p:cNvSpPr>
          <p:nvPr>
            <p:ph type="body" idx="4294967295"/>
          </p:nvPr>
        </p:nvSpPr>
        <p:spPr>
          <a:xfrm>
            <a:off x="468313" y="1268413"/>
            <a:ext cx="8229600" cy="5040312"/>
          </a:xfrm>
        </p:spPr>
        <p:txBody>
          <a:bodyPr/>
          <a:lstStyle/>
          <a:p>
            <a:pPr eaLnBrk="1" hangingPunct="1">
              <a:lnSpc>
                <a:spcPct val="90000"/>
              </a:lnSpc>
              <a:buFont typeface="Wingdings" panose="05000000000000000000" pitchFamily="2" charset="2"/>
              <a:buNone/>
            </a:pPr>
            <a:r>
              <a:rPr lang="zh-CN" altLang="en-US" b="1">
                <a:solidFill>
                  <a:srgbClr val="0000FF"/>
                </a:solidFill>
                <a:latin typeface="楷体" panose="02010609060101010101" pitchFamily="49" charset="-122"/>
                <a:ea typeface="楷体" panose="02010609060101010101" pitchFamily="49" charset="-122"/>
              </a:rPr>
              <a:t>我们引入新概念</a:t>
            </a:r>
            <a:r>
              <a:rPr lang="en-US" altLang="zh-CN" b="1">
                <a:solidFill>
                  <a:srgbClr val="0000FF"/>
                </a:solidFill>
                <a:latin typeface="楷体" panose="02010609060101010101" pitchFamily="49" charset="-122"/>
                <a:ea typeface="楷体" panose="02010609060101010101" pitchFamily="49" charset="-122"/>
              </a:rPr>
              <a:t>——</a:t>
            </a:r>
            <a:r>
              <a:rPr lang="zh-CN" altLang="en-US" b="1">
                <a:solidFill>
                  <a:srgbClr val="0000FF"/>
                </a:solidFill>
                <a:latin typeface="楷体" panose="02010609060101010101" pitchFamily="49" charset="-122"/>
                <a:ea typeface="楷体" panose="02010609060101010101" pitchFamily="49" charset="-122"/>
              </a:rPr>
              <a:t>知识铺垫</a:t>
            </a:r>
          </a:p>
          <a:p>
            <a:pPr eaLnBrk="1" hangingPunct="1">
              <a:lnSpc>
                <a:spcPct val="90000"/>
              </a:lnSpc>
              <a:buFont typeface="Wingdings" panose="05000000000000000000" pitchFamily="2" charset="2"/>
              <a:buNone/>
            </a:pPr>
            <a:r>
              <a:rPr lang="en-US" altLang="zh-CN" b="1">
                <a:solidFill>
                  <a:srgbClr val="0000FF"/>
                </a:solidFill>
                <a:latin typeface="楷体" panose="02010609060101010101" pitchFamily="49" charset="-122"/>
                <a:ea typeface="楷体" panose="02010609060101010101" pitchFamily="49" charset="-122"/>
              </a:rPr>
              <a:t>1</a:t>
            </a:r>
            <a:r>
              <a:rPr lang="zh-CN" altLang="en-US" b="1">
                <a:solidFill>
                  <a:srgbClr val="0000FF"/>
                </a:solidFill>
                <a:latin typeface="楷体" panose="02010609060101010101" pitchFamily="49" charset="-122"/>
                <a:ea typeface="楷体" panose="02010609060101010101" pitchFamily="49" charset="-122"/>
              </a:rPr>
              <a:t>）</a:t>
            </a:r>
            <a:r>
              <a:rPr lang="zh-CN" altLang="en-US" b="1">
                <a:solidFill>
                  <a:srgbClr val="FF0000"/>
                </a:solidFill>
                <a:latin typeface="楷体" panose="02010609060101010101" pitchFamily="49" charset="-122"/>
                <a:ea typeface="楷体" panose="02010609060101010101" pitchFamily="49" charset="-122"/>
              </a:rPr>
              <a:t>边际收益产品（</a:t>
            </a:r>
            <a:r>
              <a:rPr lang="en-US" altLang="zh-CN" b="1">
                <a:solidFill>
                  <a:srgbClr val="FF0000"/>
                </a:solidFill>
                <a:latin typeface="楷体" panose="02010609060101010101" pitchFamily="49" charset="-122"/>
                <a:ea typeface="楷体" panose="02010609060101010101" pitchFamily="49" charset="-122"/>
              </a:rPr>
              <a:t>MRP </a:t>
            </a:r>
            <a:r>
              <a:rPr lang="zh-CN" altLang="en-US" b="1">
                <a:solidFill>
                  <a:srgbClr val="FF0000"/>
                </a:solidFill>
                <a:latin typeface="楷体" panose="02010609060101010101" pitchFamily="49" charset="-122"/>
                <a:ea typeface="楷体" panose="02010609060101010101" pitchFamily="49" charset="-122"/>
              </a:rPr>
              <a:t>）</a:t>
            </a:r>
            <a:r>
              <a:rPr lang="zh-CN" altLang="en-US" b="1">
                <a:solidFill>
                  <a:srgbClr val="0000FF"/>
                </a:solidFill>
                <a:latin typeface="楷体" panose="02010609060101010101" pitchFamily="49" charset="-122"/>
                <a:ea typeface="楷体" panose="02010609060101010101" pitchFamily="49" charset="-122"/>
              </a:rPr>
              <a:t>，指每变动一单位投入要素给厂商带来的收益变动值</a:t>
            </a:r>
            <a:r>
              <a:rPr lang="en-US" altLang="zh-CN" b="1">
                <a:solidFill>
                  <a:srgbClr val="0000FF"/>
                </a:solidFill>
                <a:latin typeface="楷体" panose="02010609060101010101" pitchFamily="49" charset="-122"/>
                <a:ea typeface="楷体" panose="02010609060101010101" pitchFamily="49" charset="-122"/>
              </a:rPr>
              <a:t>,</a:t>
            </a:r>
            <a:r>
              <a:rPr lang="zh-CN" altLang="en-US" b="1">
                <a:solidFill>
                  <a:srgbClr val="0000FF"/>
                </a:solidFill>
                <a:latin typeface="楷体" panose="02010609060101010101" pitchFamily="49" charset="-122"/>
                <a:ea typeface="楷体" panose="02010609060101010101" pitchFamily="49" charset="-122"/>
              </a:rPr>
              <a:t>以</a:t>
            </a:r>
            <a:r>
              <a:rPr lang="en-US" altLang="zh-CN" b="1">
                <a:solidFill>
                  <a:srgbClr val="0000FF"/>
                </a:solidFill>
                <a:latin typeface="楷体" panose="02010609060101010101" pitchFamily="49" charset="-122"/>
                <a:ea typeface="楷体" panose="02010609060101010101" pitchFamily="49" charset="-122"/>
              </a:rPr>
              <a:t>MRP</a:t>
            </a:r>
            <a:r>
              <a:rPr lang="zh-CN" altLang="en-US" b="1">
                <a:solidFill>
                  <a:srgbClr val="0000FF"/>
                </a:solidFill>
                <a:latin typeface="楷体" panose="02010609060101010101" pitchFamily="49" charset="-122"/>
                <a:ea typeface="楷体" panose="02010609060101010101" pitchFamily="49" charset="-122"/>
              </a:rPr>
              <a:t>表示。 </a:t>
            </a:r>
          </a:p>
          <a:p>
            <a:pPr eaLnBrk="1" hangingPunct="1">
              <a:lnSpc>
                <a:spcPct val="90000"/>
              </a:lnSpc>
              <a:buFont typeface="Wingdings" panose="05000000000000000000" pitchFamily="2" charset="2"/>
              <a:buNone/>
            </a:pPr>
            <a:r>
              <a:rPr lang="en-US" altLang="zh-CN" b="1">
                <a:solidFill>
                  <a:srgbClr val="0000FF"/>
                </a:solidFill>
                <a:latin typeface="楷体" panose="02010609060101010101" pitchFamily="49" charset="-122"/>
                <a:ea typeface="楷体" panose="02010609060101010101" pitchFamily="49" charset="-122"/>
              </a:rPr>
              <a:t>2</a:t>
            </a:r>
            <a:r>
              <a:rPr lang="zh-CN" altLang="en-US" b="1">
                <a:solidFill>
                  <a:srgbClr val="0000FF"/>
                </a:solidFill>
                <a:latin typeface="楷体" panose="02010609060101010101" pitchFamily="49" charset="-122"/>
                <a:ea typeface="楷体" panose="02010609060101010101" pitchFamily="49" charset="-122"/>
              </a:rPr>
              <a:t>）</a:t>
            </a:r>
            <a:r>
              <a:rPr lang="zh-CN" altLang="en-US" b="1">
                <a:solidFill>
                  <a:srgbClr val="FF0000"/>
                </a:solidFill>
                <a:latin typeface="楷体" panose="02010609060101010101" pitchFamily="49" charset="-122"/>
                <a:ea typeface="楷体" panose="02010609060101010101" pitchFamily="49" charset="-122"/>
              </a:rPr>
              <a:t>边际要素成本（</a:t>
            </a:r>
            <a:r>
              <a:rPr lang="en-US" altLang="zh-CN" b="1">
                <a:solidFill>
                  <a:srgbClr val="FF0000"/>
                </a:solidFill>
                <a:latin typeface="楷体" panose="02010609060101010101" pitchFamily="49" charset="-122"/>
                <a:ea typeface="楷体" panose="02010609060101010101" pitchFamily="49" charset="-122"/>
              </a:rPr>
              <a:t>MFC)</a:t>
            </a:r>
            <a:r>
              <a:rPr lang="en-US" altLang="zh-CN" b="1">
                <a:solidFill>
                  <a:srgbClr val="0000FF"/>
                </a:solidFill>
                <a:latin typeface="楷体" panose="02010609060101010101" pitchFamily="49" charset="-122"/>
                <a:ea typeface="楷体" panose="02010609060101010101" pitchFamily="49" charset="-122"/>
              </a:rPr>
              <a:t>,</a:t>
            </a:r>
            <a:r>
              <a:rPr lang="zh-CN" altLang="en-US" b="1">
                <a:solidFill>
                  <a:srgbClr val="0000FF"/>
                </a:solidFill>
                <a:latin typeface="楷体" panose="02010609060101010101" pitchFamily="49" charset="-122"/>
                <a:ea typeface="楷体" panose="02010609060101010101" pitchFamily="49" charset="-122"/>
              </a:rPr>
              <a:t>指每变动一单位投入要素而导致的厂商总成本的变化值，以</a:t>
            </a:r>
            <a:r>
              <a:rPr lang="en-US" altLang="zh-CN" b="1">
                <a:solidFill>
                  <a:srgbClr val="0000FF"/>
                </a:solidFill>
                <a:latin typeface="楷体" panose="02010609060101010101" pitchFamily="49" charset="-122"/>
                <a:ea typeface="楷体" panose="02010609060101010101" pitchFamily="49" charset="-122"/>
              </a:rPr>
              <a:t>MFC</a:t>
            </a:r>
            <a:r>
              <a:rPr lang="zh-CN" altLang="en-US" b="1">
                <a:solidFill>
                  <a:srgbClr val="0000FF"/>
                </a:solidFill>
                <a:latin typeface="楷体" panose="02010609060101010101" pitchFamily="49" charset="-122"/>
                <a:ea typeface="楷体" panose="02010609060101010101" pitchFamily="49" charset="-122"/>
              </a:rPr>
              <a:t>表示。 </a:t>
            </a:r>
          </a:p>
          <a:p>
            <a:pPr eaLnBrk="1" hangingPunct="1">
              <a:lnSpc>
                <a:spcPct val="90000"/>
              </a:lnSpc>
              <a:buFont typeface="Wingdings" panose="05000000000000000000" pitchFamily="2" charset="2"/>
              <a:buNone/>
            </a:pPr>
            <a:r>
              <a:rPr lang="zh-CN" altLang="en-US" b="1">
                <a:solidFill>
                  <a:srgbClr val="0000FF"/>
                </a:solidFill>
                <a:latin typeface="楷体" panose="02010609060101010101" pitchFamily="49" charset="-122"/>
                <a:ea typeface="楷体" panose="02010609060101010101" pitchFamily="49" charset="-122"/>
              </a:rPr>
              <a:t>注意上述两个概念和</a:t>
            </a:r>
            <a:r>
              <a:rPr lang="en-US" altLang="zh-CN" b="1">
                <a:solidFill>
                  <a:srgbClr val="0000FF"/>
                </a:solidFill>
                <a:latin typeface="楷体" panose="02010609060101010101" pitchFamily="49" charset="-122"/>
                <a:ea typeface="楷体" panose="02010609060101010101" pitchFamily="49" charset="-122"/>
              </a:rPr>
              <a:t>MR</a:t>
            </a:r>
            <a:r>
              <a:rPr lang="zh-CN" altLang="en-US" b="1">
                <a:solidFill>
                  <a:srgbClr val="0000FF"/>
                </a:solidFill>
                <a:latin typeface="楷体" panose="02010609060101010101" pitchFamily="49" charset="-122"/>
                <a:ea typeface="楷体" panose="02010609060101010101" pitchFamily="49" charset="-122"/>
              </a:rPr>
              <a:t>、</a:t>
            </a:r>
            <a:r>
              <a:rPr lang="en-US" altLang="zh-CN" b="1">
                <a:solidFill>
                  <a:srgbClr val="0000FF"/>
                </a:solidFill>
                <a:latin typeface="楷体" panose="02010609060101010101" pitchFamily="49" charset="-122"/>
                <a:ea typeface="楷体" panose="02010609060101010101" pitchFamily="49" charset="-122"/>
              </a:rPr>
              <a:t>MC</a:t>
            </a:r>
            <a:r>
              <a:rPr lang="zh-CN" altLang="en-US" b="1">
                <a:solidFill>
                  <a:srgbClr val="0000FF"/>
                </a:solidFill>
                <a:latin typeface="楷体" panose="02010609060101010101" pitchFamily="49" charset="-122"/>
                <a:ea typeface="楷体" panose="02010609060101010101" pitchFamily="49" charset="-122"/>
              </a:rPr>
              <a:t>的区别，</a:t>
            </a:r>
            <a:r>
              <a:rPr lang="en-US" altLang="zh-CN" b="1">
                <a:solidFill>
                  <a:srgbClr val="0000FF"/>
                </a:solidFill>
                <a:latin typeface="楷体" panose="02010609060101010101" pitchFamily="49" charset="-122"/>
                <a:ea typeface="楷体" panose="02010609060101010101" pitchFamily="49" charset="-122"/>
              </a:rPr>
              <a:t>MR</a:t>
            </a:r>
            <a:r>
              <a:rPr lang="zh-CN" altLang="en-US" b="1">
                <a:solidFill>
                  <a:srgbClr val="0000FF"/>
                </a:solidFill>
                <a:latin typeface="楷体" panose="02010609060101010101" pitchFamily="49" charset="-122"/>
                <a:ea typeface="楷体" panose="02010609060101010101" pitchFamily="49" charset="-122"/>
              </a:rPr>
              <a:t>、</a:t>
            </a:r>
            <a:r>
              <a:rPr lang="en-US" altLang="zh-CN" b="1">
                <a:solidFill>
                  <a:srgbClr val="0000FF"/>
                </a:solidFill>
                <a:latin typeface="楷体" panose="02010609060101010101" pitchFamily="49" charset="-122"/>
                <a:ea typeface="楷体" panose="02010609060101010101" pitchFamily="49" charset="-122"/>
              </a:rPr>
              <a:t>MC</a:t>
            </a:r>
            <a:r>
              <a:rPr lang="zh-CN" altLang="en-US" b="1">
                <a:solidFill>
                  <a:srgbClr val="0000FF"/>
                </a:solidFill>
                <a:latin typeface="楷体" panose="02010609060101010101" pitchFamily="49" charset="-122"/>
                <a:ea typeface="楷体" panose="02010609060101010101" pitchFamily="49" charset="-122"/>
              </a:rPr>
              <a:t>分别考察的是一单位产品的增减使厂商收益和成本的变化</a:t>
            </a:r>
          </a:p>
        </p:txBody>
      </p:sp>
      <p:sp>
        <p:nvSpPr>
          <p:cNvPr id="13315" name="Rectangle 2">
            <a:extLst>
              <a:ext uri="{FF2B5EF4-FFF2-40B4-BE49-F238E27FC236}">
                <a16:creationId xmlns:a16="http://schemas.microsoft.com/office/drawing/2014/main" id="{4FC61E40-C6A4-4A4A-B7BD-469FBA07B0D1}"/>
              </a:ext>
            </a:extLst>
          </p:cNvPr>
          <p:cNvSpPr>
            <a:spLocks noGrp="1" noChangeArrowheads="1"/>
          </p:cNvSpPr>
          <p:nvPr>
            <p:ph type="title" idx="4294967295"/>
          </p:nvPr>
        </p:nvSpPr>
        <p:spPr>
          <a:xfrm>
            <a:off x="323850" y="692150"/>
            <a:ext cx="8496300" cy="504825"/>
          </a:xfrm>
        </p:spPr>
        <p:txBody>
          <a:bodyPr/>
          <a:lstStyle/>
          <a:p>
            <a:pPr eaLnBrk="1" hangingPunct="1"/>
            <a:r>
              <a:rPr lang="zh-CN" altLang="en-US" sz="2800" b="1">
                <a:solidFill>
                  <a:srgbClr val="0000FF"/>
                </a:solidFill>
                <a:latin typeface="楷体" panose="02010609060101010101" pitchFamily="49" charset="-122"/>
                <a:ea typeface="楷体" panose="02010609060101010101" pitchFamily="49" charset="-122"/>
              </a:rPr>
              <a:t>要素市场的需求原则</a:t>
            </a:r>
            <a:r>
              <a:rPr lang="en-US" altLang="zh-CN" sz="2800" b="1">
                <a:solidFill>
                  <a:srgbClr val="0000FF"/>
                </a:solidFill>
                <a:latin typeface="楷体" panose="02010609060101010101" pitchFamily="49" charset="-122"/>
                <a:ea typeface="楷体" panose="02010609060101010101" pitchFamily="49" charset="-122"/>
              </a:rPr>
              <a:t>——</a:t>
            </a:r>
            <a:r>
              <a:rPr lang="zh-CN" altLang="en-US" sz="2800" b="1">
                <a:solidFill>
                  <a:srgbClr val="0000FF"/>
                </a:solidFill>
                <a:latin typeface="楷体" panose="02010609060101010101" pitchFamily="49" charset="-122"/>
                <a:ea typeface="楷体" panose="02010609060101010101" pitchFamily="49" charset="-122"/>
              </a:rPr>
              <a:t>利润最大化</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3E988A44-79C0-477F-9CC0-02490C67A26D}"/>
              </a:ext>
            </a:extLst>
          </p:cNvPr>
          <p:cNvSpPr>
            <a:spLocks noGrp="1" noRot="1" noChangeArrowheads="1"/>
          </p:cNvSpPr>
          <p:nvPr>
            <p:ph type="title" idx="4294967295"/>
          </p:nvPr>
        </p:nvSpPr>
        <p:spPr>
          <a:xfrm>
            <a:off x="301625" y="609600"/>
            <a:ext cx="8540750" cy="442913"/>
          </a:xfrm>
        </p:spPr>
        <p:txBody>
          <a:bodyPr/>
          <a:lstStyle/>
          <a:p>
            <a:pPr eaLnBrk="1" hangingPunct="1"/>
            <a:r>
              <a:rPr lang="zh-CN" altLang="en-US" sz="2400" b="1">
                <a:solidFill>
                  <a:srgbClr val="0000FF"/>
                </a:solidFill>
                <a:latin typeface="楷体" panose="02010609060101010101" pitchFamily="49" charset="-122"/>
                <a:ea typeface="楷体" panose="02010609060101010101" pitchFamily="49" charset="-122"/>
              </a:rPr>
              <a:t>要素市场的需求原则</a:t>
            </a:r>
            <a:r>
              <a:rPr lang="en-US" altLang="zh-CN" sz="2400" b="1">
                <a:solidFill>
                  <a:srgbClr val="0000FF"/>
                </a:solidFill>
                <a:latin typeface="楷体" panose="02010609060101010101" pitchFamily="49" charset="-122"/>
                <a:ea typeface="楷体" panose="02010609060101010101" pitchFamily="49" charset="-122"/>
              </a:rPr>
              <a:t>——</a:t>
            </a:r>
            <a:r>
              <a:rPr lang="zh-CN" altLang="en-US" sz="2400" b="1">
                <a:solidFill>
                  <a:srgbClr val="0000FF"/>
                </a:solidFill>
                <a:latin typeface="楷体" panose="02010609060101010101" pitchFamily="49" charset="-122"/>
                <a:ea typeface="楷体" panose="02010609060101010101" pitchFamily="49" charset="-122"/>
              </a:rPr>
              <a:t>利润最大化</a:t>
            </a:r>
          </a:p>
        </p:txBody>
      </p:sp>
      <p:sp>
        <p:nvSpPr>
          <p:cNvPr id="13315" name="Rectangle 3">
            <a:extLst>
              <a:ext uri="{FF2B5EF4-FFF2-40B4-BE49-F238E27FC236}">
                <a16:creationId xmlns:a16="http://schemas.microsoft.com/office/drawing/2014/main" id="{730B8E1A-CCA6-438A-A3F1-84689506B094}"/>
              </a:ext>
            </a:extLst>
          </p:cNvPr>
          <p:cNvSpPr>
            <a:spLocks noGrp="1" noRot="1" noChangeArrowheads="1"/>
          </p:cNvSpPr>
          <p:nvPr>
            <p:ph type="body" idx="4294967295"/>
          </p:nvPr>
        </p:nvSpPr>
        <p:spPr>
          <a:xfrm>
            <a:off x="0" y="1125538"/>
            <a:ext cx="7019925" cy="719137"/>
          </a:xfrm>
        </p:spPr>
        <p:txBody>
          <a:bodyPr/>
          <a:lstStyle/>
          <a:p>
            <a:pPr eaLnBrk="1" hangingPunct="1">
              <a:buFont typeface="Wingdings" panose="05000000000000000000" pitchFamily="2" charset="2"/>
              <a:buNone/>
            </a:pPr>
            <a:r>
              <a:rPr lang="zh-CN" altLang="en-US" sz="3600" b="1">
                <a:solidFill>
                  <a:srgbClr val="FF0000"/>
                </a:solidFill>
                <a:latin typeface="楷体" panose="02010609060101010101" pitchFamily="49" charset="-122"/>
                <a:ea typeface="楷体" panose="02010609060101010101" pitchFamily="49" charset="-122"/>
              </a:rPr>
              <a:t>边际收益产品（</a:t>
            </a:r>
            <a:r>
              <a:rPr lang="en-US" altLang="zh-CN" sz="3600" b="1">
                <a:solidFill>
                  <a:srgbClr val="FF0000"/>
                </a:solidFill>
                <a:latin typeface="楷体" panose="02010609060101010101" pitchFamily="49" charset="-122"/>
                <a:ea typeface="楷体" panose="02010609060101010101" pitchFamily="49" charset="-122"/>
              </a:rPr>
              <a:t>MRP</a:t>
            </a:r>
            <a:r>
              <a:rPr lang="zh-CN" altLang="en-US" sz="3600" b="1">
                <a:solidFill>
                  <a:srgbClr val="FF0000"/>
                </a:solidFill>
                <a:latin typeface="楷体" panose="02010609060101010101" pitchFamily="49" charset="-122"/>
                <a:ea typeface="楷体" panose="02010609060101010101" pitchFamily="49" charset="-122"/>
              </a:rPr>
              <a:t>）</a:t>
            </a:r>
            <a:r>
              <a:rPr lang="zh-CN" altLang="en-US" b="1">
                <a:solidFill>
                  <a:srgbClr val="0000FF"/>
                </a:solidFill>
                <a:latin typeface="楷体" panose="02010609060101010101" pitchFamily="49" charset="-122"/>
                <a:ea typeface="楷体" panose="02010609060101010101" pitchFamily="49" charset="-122"/>
              </a:rPr>
              <a:t>设：厂商收益</a:t>
            </a:r>
          </a:p>
        </p:txBody>
      </p:sp>
      <p:graphicFrame>
        <p:nvGraphicFramePr>
          <p:cNvPr id="13316" name="Object 4">
            <a:extLst>
              <a:ext uri="{FF2B5EF4-FFF2-40B4-BE49-F238E27FC236}">
                <a16:creationId xmlns:a16="http://schemas.microsoft.com/office/drawing/2014/main" id="{DFAA79BE-88A2-486D-B3A5-CAF6D26998AE}"/>
              </a:ext>
            </a:extLst>
          </p:cNvPr>
          <p:cNvGraphicFramePr>
            <a:graphicFrameLocks noChangeAspect="1"/>
          </p:cNvGraphicFramePr>
          <p:nvPr/>
        </p:nvGraphicFramePr>
        <p:xfrm>
          <a:off x="779463" y="3143250"/>
          <a:ext cx="8135937" cy="933450"/>
        </p:xfrm>
        <a:graphic>
          <a:graphicData uri="http://schemas.openxmlformats.org/presentationml/2006/ole">
            <mc:AlternateContent xmlns:mc="http://schemas.openxmlformats.org/markup-compatibility/2006">
              <mc:Choice xmlns:v="urn:schemas-microsoft-com:vml" Requires="v">
                <p:oleObj name="Equation" r:id="rId2" imgW="3530600" imgH="419100" progId="Equation.DSMT4">
                  <p:embed/>
                </p:oleObj>
              </mc:Choice>
              <mc:Fallback>
                <p:oleObj name="Equation" r:id="rId2" imgW="3530600" imgH="4191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463" y="3143250"/>
                        <a:ext cx="8135937"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7" name="Object 5">
            <a:extLst>
              <a:ext uri="{FF2B5EF4-FFF2-40B4-BE49-F238E27FC236}">
                <a16:creationId xmlns:a16="http://schemas.microsoft.com/office/drawing/2014/main" id="{1F4F5F40-7842-41B8-83CA-635FA509CAC5}"/>
              </a:ext>
            </a:extLst>
          </p:cNvPr>
          <p:cNvGraphicFramePr>
            <a:graphicFrameLocks noChangeAspect="1"/>
          </p:cNvGraphicFramePr>
          <p:nvPr/>
        </p:nvGraphicFramePr>
        <p:xfrm>
          <a:off x="6884988" y="1125538"/>
          <a:ext cx="2133600" cy="696912"/>
        </p:xfrm>
        <a:graphic>
          <a:graphicData uri="http://schemas.openxmlformats.org/presentationml/2006/ole">
            <mc:AlternateContent xmlns:mc="http://schemas.openxmlformats.org/markup-compatibility/2006">
              <mc:Choice xmlns:v="urn:schemas-microsoft-com:vml" Requires="v">
                <p:oleObj r:id="rId4" imgW="622570" imgH="203288" progId="Equation.DSMT4">
                  <p:embed/>
                </p:oleObj>
              </mc:Choice>
              <mc:Fallback>
                <p:oleObj r:id="rId4" imgW="622570" imgH="203288"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4988" y="1125538"/>
                        <a:ext cx="2133600"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8" name="Object 6">
            <a:extLst>
              <a:ext uri="{FF2B5EF4-FFF2-40B4-BE49-F238E27FC236}">
                <a16:creationId xmlns:a16="http://schemas.microsoft.com/office/drawing/2014/main" id="{F609A7B0-B6D8-4569-8237-BDCEDBC806EF}"/>
              </a:ext>
            </a:extLst>
          </p:cNvPr>
          <p:cNvGraphicFramePr>
            <a:graphicFrameLocks noChangeAspect="1"/>
          </p:cNvGraphicFramePr>
          <p:nvPr/>
        </p:nvGraphicFramePr>
        <p:xfrm>
          <a:off x="0" y="1844675"/>
          <a:ext cx="5003800" cy="584200"/>
        </p:xfrm>
        <a:graphic>
          <a:graphicData uri="http://schemas.openxmlformats.org/presentationml/2006/ole">
            <mc:AlternateContent xmlns:mc="http://schemas.openxmlformats.org/markup-compatibility/2006">
              <mc:Choice xmlns:v="urn:schemas-microsoft-com:vml" Requires="v">
                <p:oleObj r:id="rId6" imgW="1674946" imgH="215713" progId="Equation.DSMT4">
                  <p:embed/>
                </p:oleObj>
              </mc:Choice>
              <mc:Fallback>
                <p:oleObj r:id="rId6" imgW="1674946" imgH="215713"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844675"/>
                        <a:ext cx="5003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9" name="Object 7">
            <a:extLst>
              <a:ext uri="{FF2B5EF4-FFF2-40B4-BE49-F238E27FC236}">
                <a16:creationId xmlns:a16="http://schemas.microsoft.com/office/drawing/2014/main" id="{0F35706B-CE2A-4904-93E5-FC57712DAA01}"/>
              </a:ext>
            </a:extLst>
          </p:cNvPr>
          <p:cNvGraphicFramePr>
            <a:graphicFrameLocks noChangeAspect="1"/>
          </p:cNvGraphicFramePr>
          <p:nvPr/>
        </p:nvGraphicFramePr>
        <p:xfrm>
          <a:off x="5076825" y="1844675"/>
          <a:ext cx="4067175" cy="584200"/>
        </p:xfrm>
        <a:graphic>
          <a:graphicData uri="http://schemas.openxmlformats.org/presentationml/2006/ole">
            <mc:AlternateContent xmlns:mc="http://schemas.openxmlformats.org/markup-compatibility/2006">
              <mc:Choice xmlns:v="urn:schemas-microsoft-com:vml" Requires="v">
                <p:oleObj r:id="rId8" imgW="1371005" imgH="215806" progId="Equation.DSMT4">
                  <p:embed/>
                </p:oleObj>
              </mc:Choice>
              <mc:Fallback>
                <p:oleObj r:id="rId8" imgW="1371005" imgH="215806"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76825" y="1844675"/>
                        <a:ext cx="4067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0" name="Object 8">
            <a:extLst>
              <a:ext uri="{FF2B5EF4-FFF2-40B4-BE49-F238E27FC236}">
                <a16:creationId xmlns:a16="http://schemas.microsoft.com/office/drawing/2014/main" id="{0109047B-E576-49AF-A624-3A4C1F57DA94}"/>
              </a:ext>
            </a:extLst>
          </p:cNvPr>
          <p:cNvGraphicFramePr>
            <a:graphicFrameLocks noChangeAspect="1"/>
          </p:cNvGraphicFramePr>
          <p:nvPr/>
        </p:nvGraphicFramePr>
        <p:xfrm>
          <a:off x="111125" y="2492375"/>
          <a:ext cx="8523288" cy="576263"/>
        </p:xfrm>
        <a:graphic>
          <a:graphicData uri="http://schemas.openxmlformats.org/presentationml/2006/ole">
            <mc:AlternateContent xmlns:mc="http://schemas.openxmlformats.org/markup-compatibility/2006">
              <mc:Choice xmlns:v="urn:schemas-microsoft-com:vml" Requires="v">
                <p:oleObj name="Equation" r:id="rId10" imgW="2540000" imgH="215900" progId="Equation.DSMT4">
                  <p:embed/>
                </p:oleObj>
              </mc:Choice>
              <mc:Fallback>
                <p:oleObj name="Equation" r:id="rId10" imgW="2540000" imgH="215900" progId="Equation.DSMT4">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1125" y="2492375"/>
                        <a:ext cx="852328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1" name="Object 9">
            <a:extLst>
              <a:ext uri="{FF2B5EF4-FFF2-40B4-BE49-F238E27FC236}">
                <a16:creationId xmlns:a16="http://schemas.microsoft.com/office/drawing/2014/main" id="{BE21491E-3B2A-4063-AA23-172855FA3DFD}"/>
              </a:ext>
            </a:extLst>
          </p:cNvPr>
          <p:cNvGraphicFramePr>
            <a:graphicFrameLocks noChangeAspect="1"/>
          </p:cNvGraphicFramePr>
          <p:nvPr/>
        </p:nvGraphicFramePr>
        <p:xfrm>
          <a:off x="1290638" y="5237163"/>
          <a:ext cx="6059487" cy="992187"/>
        </p:xfrm>
        <a:graphic>
          <a:graphicData uri="http://schemas.openxmlformats.org/presentationml/2006/ole">
            <mc:AlternateContent xmlns:mc="http://schemas.openxmlformats.org/markup-compatibility/2006">
              <mc:Choice xmlns:v="urn:schemas-microsoft-com:vml" Requires="v">
                <p:oleObj name="Equation" r:id="rId12" imgW="1943100" imgH="393700" progId="Equation.DSMT4">
                  <p:embed/>
                </p:oleObj>
              </mc:Choice>
              <mc:Fallback>
                <p:oleObj name="Equation" r:id="rId12" imgW="1943100" imgH="393700" progId="Equation.DSMT4">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90638" y="5237163"/>
                        <a:ext cx="6059487"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2" name="Object 10">
            <a:extLst>
              <a:ext uri="{FF2B5EF4-FFF2-40B4-BE49-F238E27FC236}">
                <a16:creationId xmlns:a16="http://schemas.microsoft.com/office/drawing/2014/main" id="{F3D38BB7-C8FF-4CD5-A3A8-76783AF2DEDF}"/>
              </a:ext>
            </a:extLst>
          </p:cNvPr>
          <p:cNvGraphicFramePr>
            <a:graphicFrameLocks noChangeAspect="1"/>
          </p:cNvGraphicFramePr>
          <p:nvPr/>
        </p:nvGraphicFramePr>
        <p:xfrm>
          <a:off x="571500" y="4143375"/>
          <a:ext cx="8143875" cy="928688"/>
        </p:xfrm>
        <a:graphic>
          <a:graphicData uri="http://schemas.openxmlformats.org/presentationml/2006/ole">
            <mc:AlternateContent xmlns:mc="http://schemas.openxmlformats.org/markup-compatibility/2006">
              <mc:Choice xmlns:v="urn:schemas-microsoft-com:vml" Requires="v">
                <p:oleObj name="Equation" r:id="rId14" imgW="2743200" imgH="457200" progId="Equation.DSMT4">
                  <p:embed/>
                </p:oleObj>
              </mc:Choice>
              <mc:Fallback>
                <p:oleObj name="Equation" r:id="rId14" imgW="2743200" imgH="457200" progId="Equation.DSMT4">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1500" y="4143375"/>
                        <a:ext cx="8143875"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33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1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32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331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332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33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C6BFC64-BEC4-4D98-8135-65E28B81A910}"/>
              </a:ext>
            </a:extLst>
          </p:cNvPr>
          <p:cNvSpPr>
            <a:spLocks noGrp="1" noRot="1" noChangeArrowheads="1"/>
          </p:cNvSpPr>
          <p:nvPr>
            <p:ph type="title" idx="4294967295"/>
          </p:nvPr>
        </p:nvSpPr>
        <p:spPr>
          <a:xfrm>
            <a:off x="301625" y="1125538"/>
            <a:ext cx="8540750" cy="627062"/>
          </a:xfrm>
        </p:spPr>
        <p:txBody>
          <a:bodyPr/>
          <a:lstStyle/>
          <a:p>
            <a:pPr algn="l" eaLnBrk="1" hangingPunct="1"/>
            <a:r>
              <a:rPr lang="zh-CN" altLang="en-US" sz="4000" b="1">
                <a:solidFill>
                  <a:srgbClr val="FF0000"/>
                </a:solidFill>
                <a:latin typeface="楷体" panose="02010609060101010101" pitchFamily="49" charset="-122"/>
                <a:ea typeface="楷体" panose="02010609060101010101" pitchFamily="49" charset="-122"/>
              </a:rPr>
              <a:t>边际要素成本 </a:t>
            </a:r>
            <a:r>
              <a:rPr lang="en-US" altLang="zh-CN" sz="4000" b="1">
                <a:solidFill>
                  <a:srgbClr val="FF0000"/>
                </a:solidFill>
                <a:latin typeface="楷体" panose="02010609060101010101" pitchFamily="49" charset="-122"/>
                <a:ea typeface="楷体" panose="02010609060101010101" pitchFamily="49" charset="-122"/>
              </a:rPr>
              <a:t>MFC</a:t>
            </a:r>
          </a:p>
        </p:txBody>
      </p:sp>
      <p:sp>
        <p:nvSpPr>
          <p:cNvPr id="15363" name="Rectangle 4">
            <a:extLst>
              <a:ext uri="{FF2B5EF4-FFF2-40B4-BE49-F238E27FC236}">
                <a16:creationId xmlns:a16="http://schemas.microsoft.com/office/drawing/2014/main" id="{524067CC-C72E-4E4D-954D-58E26E34CB5C}"/>
              </a:ext>
            </a:extLst>
          </p:cNvPr>
          <p:cNvSpPr>
            <a:spLocks noRot="1" noChangeArrowheads="1"/>
          </p:cNvSpPr>
          <p:nvPr/>
        </p:nvSpPr>
        <p:spPr bwMode="auto">
          <a:xfrm>
            <a:off x="301625" y="609600"/>
            <a:ext cx="854075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b="1">
                <a:solidFill>
                  <a:srgbClr val="0000FF"/>
                </a:solidFill>
                <a:latin typeface="楷体" panose="02010609060101010101" pitchFamily="49" charset="-122"/>
                <a:ea typeface="楷体" panose="02010609060101010101" pitchFamily="49" charset="-122"/>
              </a:rPr>
              <a:t>要素市场的需求原则</a:t>
            </a:r>
            <a:r>
              <a:rPr lang="en-US" altLang="zh-CN" sz="2000" b="1">
                <a:solidFill>
                  <a:srgbClr val="0000FF"/>
                </a:solidFill>
                <a:latin typeface="楷体" panose="02010609060101010101" pitchFamily="49" charset="-122"/>
                <a:ea typeface="楷体" panose="02010609060101010101" pitchFamily="49" charset="-122"/>
              </a:rPr>
              <a:t>——</a:t>
            </a:r>
            <a:r>
              <a:rPr lang="zh-CN" altLang="en-US" sz="2000" b="1">
                <a:solidFill>
                  <a:srgbClr val="0000FF"/>
                </a:solidFill>
                <a:latin typeface="楷体" panose="02010609060101010101" pitchFamily="49" charset="-122"/>
                <a:ea typeface="楷体" panose="02010609060101010101" pitchFamily="49" charset="-122"/>
              </a:rPr>
              <a:t>利润最大化</a:t>
            </a:r>
          </a:p>
        </p:txBody>
      </p:sp>
      <p:graphicFrame>
        <p:nvGraphicFramePr>
          <p:cNvPr id="15364" name="Object 4">
            <a:extLst>
              <a:ext uri="{FF2B5EF4-FFF2-40B4-BE49-F238E27FC236}">
                <a16:creationId xmlns:a16="http://schemas.microsoft.com/office/drawing/2014/main" id="{417B1757-517E-425C-B455-E1A59AAA6831}"/>
              </a:ext>
            </a:extLst>
          </p:cNvPr>
          <p:cNvGraphicFramePr>
            <a:graphicFrameLocks noGrp="1" noChangeAspect="1"/>
          </p:cNvGraphicFramePr>
          <p:nvPr>
            <p:ph idx="4294967295"/>
          </p:nvPr>
        </p:nvGraphicFramePr>
        <p:xfrm>
          <a:off x="900113" y="2133600"/>
          <a:ext cx="7488237" cy="2754313"/>
        </p:xfrm>
        <a:graphic>
          <a:graphicData uri="http://schemas.openxmlformats.org/presentationml/2006/ole">
            <mc:AlternateContent xmlns:mc="http://schemas.openxmlformats.org/markup-compatibility/2006">
              <mc:Choice xmlns:v="urn:schemas-microsoft-com:vml" Requires="v">
                <p:oleObj r:id="rId2" imgW="2489200" imgH="889000" progId="Equation.DSMT4">
                  <p:embed/>
                </p:oleObj>
              </mc:Choice>
              <mc:Fallback>
                <p:oleObj r:id="rId2" imgW="2489200" imgH="8890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133600"/>
                        <a:ext cx="7488237" cy="275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1B81F7D-D4B3-4A88-A644-4D84AABA7750}"/>
              </a:ext>
            </a:extLst>
          </p:cNvPr>
          <p:cNvSpPr>
            <a:spLocks noGrp="1" noRot="1" noChangeArrowheads="1"/>
          </p:cNvSpPr>
          <p:nvPr>
            <p:ph type="title" idx="4294967295"/>
          </p:nvPr>
        </p:nvSpPr>
        <p:spPr>
          <a:xfrm>
            <a:off x="468313" y="692150"/>
            <a:ext cx="8207375" cy="433388"/>
          </a:xfrm>
        </p:spPr>
        <p:txBody>
          <a:bodyPr/>
          <a:lstStyle/>
          <a:p>
            <a:pPr eaLnBrk="1" hangingPunct="1"/>
            <a:r>
              <a:rPr lang="zh-CN" altLang="en-US" sz="1800" b="1">
                <a:solidFill>
                  <a:srgbClr val="0000FF"/>
                </a:solidFill>
                <a:latin typeface="楷体" panose="02010609060101010101" pitchFamily="49" charset="-122"/>
                <a:ea typeface="楷体" panose="02010609060101010101" pitchFamily="49" charset="-122"/>
              </a:rPr>
              <a:t>要素市场的需求</a:t>
            </a:r>
            <a:r>
              <a:rPr lang="en-US" altLang="zh-CN" sz="1800" b="1">
                <a:solidFill>
                  <a:srgbClr val="0000FF"/>
                </a:solidFill>
                <a:latin typeface="楷体" panose="02010609060101010101" pitchFamily="49" charset="-122"/>
                <a:ea typeface="楷体" panose="02010609060101010101" pitchFamily="49" charset="-122"/>
              </a:rPr>
              <a:t>——</a:t>
            </a:r>
            <a:r>
              <a:rPr lang="zh-CN" altLang="en-US" sz="1800" b="1">
                <a:solidFill>
                  <a:srgbClr val="0000FF"/>
                </a:solidFill>
                <a:latin typeface="楷体" panose="02010609060101010101" pitchFamily="49" charset="-122"/>
                <a:ea typeface="楷体" panose="02010609060101010101" pitchFamily="49" charset="-122"/>
              </a:rPr>
              <a:t>利润最大化原则</a:t>
            </a:r>
          </a:p>
        </p:txBody>
      </p:sp>
      <p:sp>
        <p:nvSpPr>
          <p:cNvPr id="16387" name="Rectangle 3">
            <a:extLst>
              <a:ext uri="{FF2B5EF4-FFF2-40B4-BE49-F238E27FC236}">
                <a16:creationId xmlns:a16="http://schemas.microsoft.com/office/drawing/2014/main" id="{A26273BF-9A15-4869-88DA-99BE928D83BE}"/>
              </a:ext>
            </a:extLst>
          </p:cNvPr>
          <p:cNvSpPr>
            <a:spLocks noGrp="1" noRot="1" noChangeArrowheads="1"/>
          </p:cNvSpPr>
          <p:nvPr>
            <p:ph type="body" idx="4294967295"/>
          </p:nvPr>
        </p:nvSpPr>
        <p:spPr>
          <a:xfrm>
            <a:off x="468313" y="1268413"/>
            <a:ext cx="8229600" cy="5256212"/>
          </a:xfrm>
        </p:spPr>
        <p:txBody>
          <a:bodyPr/>
          <a:lstStyle/>
          <a:p>
            <a:pPr eaLnBrk="1" hangingPunct="1">
              <a:lnSpc>
                <a:spcPct val="90000"/>
              </a:lnSpc>
            </a:pPr>
            <a:r>
              <a:rPr lang="zh-CN" altLang="en-US" b="1">
                <a:solidFill>
                  <a:srgbClr val="0000FF"/>
                </a:solidFill>
                <a:latin typeface="楷体" panose="02010609060101010101" pitchFamily="49" charset="-122"/>
                <a:ea typeface="楷体" panose="02010609060101010101" pitchFamily="49" charset="-122"/>
              </a:rPr>
              <a:t>厂商按照</a:t>
            </a:r>
            <a:r>
              <a:rPr lang="en-US" altLang="zh-CN" b="1">
                <a:solidFill>
                  <a:srgbClr val="0000FF"/>
                </a:solidFill>
                <a:latin typeface="楷体" panose="02010609060101010101" pitchFamily="49" charset="-122"/>
                <a:ea typeface="楷体" panose="02010609060101010101" pitchFamily="49" charset="-122"/>
              </a:rPr>
              <a:t>MRP=MFC</a:t>
            </a:r>
            <a:r>
              <a:rPr lang="zh-CN" altLang="en-US" b="1">
                <a:solidFill>
                  <a:srgbClr val="0000FF"/>
                </a:solidFill>
                <a:latin typeface="楷体" panose="02010609060101010101" pitchFamily="49" charset="-122"/>
                <a:ea typeface="楷体" panose="02010609060101010101" pitchFamily="49" charset="-122"/>
              </a:rPr>
              <a:t>的原则来使用投入要素</a:t>
            </a:r>
          </a:p>
          <a:p>
            <a:pPr eaLnBrk="1" hangingPunct="1">
              <a:lnSpc>
                <a:spcPct val="90000"/>
              </a:lnSpc>
            </a:pPr>
            <a:endParaRPr lang="zh-CN" altLang="en-US" b="1">
              <a:solidFill>
                <a:srgbClr val="0000FF"/>
              </a:solidFill>
              <a:latin typeface="楷体" panose="02010609060101010101" pitchFamily="49" charset="-122"/>
              <a:ea typeface="楷体" panose="02010609060101010101" pitchFamily="49" charset="-122"/>
            </a:endParaRPr>
          </a:p>
          <a:p>
            <a:pPr eaLnBrk="1" hangingPunct="1">
              <a:lnSpc>
                <a:spcPct val="90000"/>
              </a:lnSpc>
            </a:pPr>
            <a:endParaRPr lang="zh-CN" altLang="en-US" b="1">
              <a:solidFill>
                <a:srgbClr val="0000FF"/>
              </a:solidFill>
              <a:latin typeface="楷体" panose="02010609060101010101" pitchFamily="49" charset="-122"/>
              <a:ea typeface="楷体" panose="02010609060101010101" pitchFamily="49" charset="-122"/>
            </a:endParaRPr>
          </a:p>
          <a:p>
            <a:pPr eaLnBrk="1" hangingPunct="1">
              <a:lnSpc>
                <a:spcPct val="90000"/>
              </a:lnSpc>
            </a:pPr>
            <a:endParaRPr lang="zh-CN" altLang="en-US" b="1">
              <a:solidFill>
                <a:srgbClr val="0000FF"/>
              </a:solidFill>
              <a:latin typeface="楷体" panose="02010609060101010101" pitchFamily="49" charset="-122"/>
              <a:ea typeface="楷体" panose="02010609060101010101" pitchFamily="49" charset="-122"/>
            </a:endParaRPr>
          </a:p>
          <a:p>
            <a:pPr eaLnBrk="1" hangingPunct="1">
              <a:lnSpc>
                <a:spcPct val="90000"/>
              </a:lnSpc>
            </a:pPr>
            <a:endParaRPr lang="zh-CN" altLang="en-US" b="1">
              <a:solidFill>
                <a:srgbClr val="0000FF"/>
              </a:solidFill>
              <a:latin typeface="楷体" panose="02010609060101010101" pitchFamily="49" charset="-122"/>
              <a:ea typeface="楷体" panose="02010609060101010101" pitchFamily="49" charset="-122"/>
            </a:endParaRPr>
          </a:p>
          <a:p>
            <a:pPr eaLnBrk="1" hangingPunct="1">
              <a:lnSpc>
                <a:spcPct val="90000"/>
              </a:lnSpc>
            </a:pPr>
            <a:endParaRPr lang="zh-CN" altLang="en-US" b="1">
              <a:solidFill>
                <a:srgbClr val="0000FF"/>
              </a:solidFill>
              <a:latin typeface="楷体" panose="02010609060101010101" pitchFamily="49" charset="-122"/>
              <a:ea typeface="楷体" panose="02010609060101010101" pitchFamily="49" charset="-122"/>
            </a:endParaRPr>
          </a:p>
          <a:p>
            <a:pPr eaLnBrk="1" hangingPunct="1">
              <a:lnSpc>
                <a:spcPct val="90000"/>
              </a:lnSpc>
            </a:pPr>
            <a:endParaRPr lang="zh-CN" altLang="en-US" b="1">
              <a:solidFill>
                <a:srgbClr val="0000FF"/>
              </a:solidFill>
              <a:latin typeface="楷体" panose="02010609060101010101" pitchFamily="49" charset="-122"/>
              <a:ea typeface="楷体" panose="02010609060101010101" pitchFamily="49" charset="-122"/>
            </a:endParaRPr>
          </a:p>
          <a:p>
            <a:pPr eaLnBrk="1" hangingPunct="1">
              <a:lnSpc>
                <a:spcPct val="90000"/>
              </a:lnSpc>
            </a:pPr>
            <a:endParaRPr lang="zh-CN" altLang="en-US" b="1">
              <a:solidFill>
                <a:srgbClr val="0000FF"/>
              </a:solidFill>
              <a:latin typeface="楷体" panose="02010609060101010101" pitchFamily="49" charset="-122"/>
              <a:ea typeface="楷体" panose="02010609060101010101" pitchFamily="49" charset="-122"/>
            </a:endParaRPr>
          </a:p>
          <a:p>
            <a:pPr eaLnBrk="1" hangingPunct="1">
              <a:lnSpc>
                <a:spcPct val="120000"/>
              </a:lnSpc>
              <a:spcBef>
                <a:spcPct val="0"/>
              </a:spcBef>
              <a:buClrTx/>
              <a:buFont typeface="Wingdings" panose="05000000000000000000" pitchFamily="2" charset="2"/>
              <a:buNone/>
            </a:pPr>
            <a:r>
              <a:rPr lang="zh-CN" altLang="en-US" sz="3600" b="1">
                <a:solidFill>
                  <a:srgbClr val="0000FF"/>
                </a:solidFill>
                <a:latin typeface="楷体" panose="02010609060101010101" pitchFamily="49" charset="-122"/>
                <a:ea typeface="楷体" panose="02010609060101010101" pitchFamily="49" charset="-122"/>
              </a:rPr>
              <a:t>这是 </a:t>
            </a:r>
            <a:r>
              <a:rPr lang="en-US" altLang="zh-CN" sz="3600" b="1">
                <a:solidFill>
                  <a:srgbClr val="0000FF"/>
                </a:solidFill>
                <a:latin typeface="楷体" panose="02010609060101010101" pitchFamily="49" charset="-122"/>
                <a:ea typeface="楷体" panose="02010609060101010101" pitchFamily="49" charset="-122"/>
              </a:rPr>
              <a:t>MR</a:t>
            </a:r>
            <a:r>
              <a:rPr lang="zh-CN" altLang="en-US" sz="3600" b="1">
                <a:solidFill>
                  <a:srgbClr val="0000FF"/>
                </a:solidFill>
                <a:latin typeface="楷体" panose="02010609060101010101" pitchFamily="49" charset="-122"/>
                <a:ea typeface="楷体" panose="02010609060101010101" pitchFamily="49" charset="-122"/>
              </a:rPr>
              <a:t>＝</a:t>
            </a:r>
            <a:r>
              <a:rPr lang="en-US" altLang="zh-CN" sz="3600" b="1">
                <a:solidFill>
                  <a:srgbClr val="0000FF"/>
                </a:solidFill>
                <a:latin typeface="楷体" panose="02010609060101010101" pitchFamily="49" charset="-122"/>
                <a:ea typeface="楷体" panose="02010609060101010101" pitchFamily="49" charset="-122"/>
              </a:rPr>
              <a:t>MC</a:t>
            </a:r>
            <a:r>
              <a:rPr lang="en-US" altLang="zh-CN" sz="3600" b="1" i="1">
                <a:solidFill>
                  <a:srgbClr val="0000FF"/>
                </a:solidFill>
                <a:latin typeface="楷体" panose="02010609060101010101" pitchFamily="49" charset="-122"/>
                <a:ea typeface="楷体" panose="02010609060101010101" pitchFamily="49" charset="-122"/>
              </a:rPr>
              <a:t> </a:t>
            </a:r>
            <a:r>
              <a:rPr lang="zh-CN" altLang="en-US" sz="3600" b="1">
                <a:solidFill>
                  <a:srgbClr val="0000FF"/>
                </a:solidFill>
                <a:latin typeface="楷体" panose="02010609060101010101" pitchFamily="49" charset="-122"/>
                <a:ea typeface="楷体" panose="02010609060101010101" pitchFamily="49" charset="-122"/>
              </a:rPr>
              <a:t>原则在要素市场的体现</a:t>
            </a:r>
          </a:p>
        </p:txBody>
      </p:sp>
      <p:graphicFrame>
        <p:nvGraphicFramePr>
          <p:cNvPr id="16388" name="Object 4">
            <a:extLst>
              <a:ext uri="{FF2B5EF4-FFF2-40B4-BE49-F238E27FC236}">
                <a16:creationId xmlns:a16="http://schemas.microsoft.com/office/drawing/2014/main" id="{BBD18194-56E3-4A62-AC30-6E4B94B68E79}"/>
              </a:ext>
            </a:extLst>
          </p:cNvPr>
          <p:cNvGraphicFramePr>
            <a:graphicFrameLocks noChangeAspect="1"/>
          </p:cNvGraphicFramePr>
          <p:nvPr/>
        </p:nvGraphicFramePr>
        <p:xfrm>
          <a:off x="395288" y="1844675"/>
          <a:ext cx="7821612" cy="576263"/>
        </p:xfrm>
        <a:graphic>
          <a:graphicData uri="http://schemas.openxmlformats.org/presentationml/2006/ole">
            <mc:AlternateContent xmlns:mc="http://schemas.openxmlformats.org/markup-compatibility/2006">
              <mc:Choice xmlns:v="urn:schemas-microsoft-com:vml" Requires="v">
                <p:oleObj r:id="rId2" imgW="2004860" imgH="215713" progId="Equation.DSMT4">
                  <p:embed/>
                </p:oleObj>
              </mc:Choice>
              <mc:Fallback>
                <p:oleObj r:id="rId2" imgW="2004860" imgH="215713"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844675"/>
                        <a:ext cx="78216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89" name="Object 5">
            <a:extLst>
              <a:ext uri="{FF2B5EF4-FFF2-40B4-BE49-F238E27FC236}">
                <a16:creationId xmlns:a16="http://schemas.microsoft.com/office/drawing/2014/main" id="{7E380B37-067D-4DF7-9CC0-B70CFB7F5999}"/>
              </a:ext>
            </a:extLst>
          </p:cNvPr>
          <p:cNvGraphicFramePr>
            <a:graphicFrameLocks noChangeAspect="1"/>
          </p:cNvGraphicFramePr>
          <p:nvPr/>
        </p:nvGraphicFramePr>
        <p:xfrm>
          <a:off x="1689100" y="2492375"/>
          <a:ext cx="4938713" cy="1873250"/>
        </p:xfrm>
        <a:graphic>
          <a:graphicData uri="http://schemas.openxmlformats.org/presentationml/2006/ole">
            <mc:AlternateContent xmlns:mc="http://schemas.openxmlformats.org/markup-compatibility/2006">
              <mc:Choice xmlns:v="urn:schemas-microsoft-com:vml" Requires="v">
                <p:oleObj name="Equation" r:id="rId4" imgW="1244600" imgH="635000" progId="Equation.DSMT4">
                  <p:embed/>
                </p:oleObj>
              </mc:Choice>
              <mc:Fallback>
                <p:oleObj name="Equation" r:id="rId4" imgW="1244600" imgH="6350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9100" y="2492375"/>
                        <a:ext cx="4938713"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0" name="Object 6">
            <a:extLst>
              <a:ext uri="{FF2B5EF4-FFF2-40B4-BE49-F238E27FC236}">
                <a16:creationId xmlns:a16="http://schemas.microsoft.com/office/drawing/2014/main" id="{A16FF8B7-7375-41F0-A203-10B32E78963F}"/>
              </a:ext>
            </a:extLst>
          </p:cNvPr>
          <p:cNvGraphicFramePr>
            <a:graphicFrameLocks noChangeAspect="1"/>
          </p:cNvGraphicFramePr>
          <p:nvPr/>
        </p:nvGraphicFramePr>
        <p:xfrm>
          <a:off x="539750" y="4437063"/>
          <a:ext cx="8448675" cy="1152525"/>
        </p:xfrm>
        <a:graphic>
          <a:graphicData uri="http://schemas.openxmlformats.org/presentationml/2006/ole">
            <mc:AlternateContent xmlns:mc="http://schemas.openxmlformats.org/markup-compatibility/2006">
              <mc:Choice xmlns:v="urn:schemas-microsoft-com:vml" Requires="v">
                <p:oleObj r:id="rId6" imgW="2324100" imgH="431800" progId="Equation.DSMT4">
                  <p:embed/>
                </p:oleObj>
              </mc:Choice>
              <mc:Fallback>
                <p:oleObj r:id="rId6" imgW="2324100" imgH="4318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750" y="4437063"/>
                        <a:ext cx="844867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091B14-F135-4886-B965-814A1FB054CD}"/>
              </a:ext>
            </a:extLst>
          </p:cNvPr>
          <p:cNvSpPr txBox="1">
            <a:spLocks/>
          </p:cNvSpPr>
          <p:nvPr/>
        </p:nvSpPr>
        <p:spPr>
          <a:xfrm>
            <a:off x="301625" y="609600"/>
            <a:ext cx="8540750" cy="1143000"/>
          </a:xfrm>
          <a:prstGeom prst="rect">
            <a:avLst/>
          </a:prstGeom>
        </p:spPr>
        <p:txBody>
          <a:bodyPr/>
          <a:lstStyle/>
          <a:p>
            <a:pPr algn="ctr">
              <a:defRPr/>
            </a:pPr>
            <a:r>
              <a:rPr lang="zh-CN" altLang="en-US" sz="4400" b="1" kern="0" dirty="0">
                <a:solidFill>
                  <a:srgbClr val="0000FF"/>
                </a:solidFill>
                <a:latin typeface="楷体" pitchFamily="49" charset="-122"/>
                <a:ea typeface="楷体" pitchFamily="49" charset="-122"/>
                <a:cs typeface="+mj-cs"/>
              </a:rPr>
              <a:t>本章讲述内容</a:t>
            </a:r>
          </a:p>
        </p:txBody>
      </p:sp>
      <p:sp>
        <p:nvSpPr>
          <p:cNvPr id="3" name="内容占位符 2">
            <a:extLst>
              <a:ext uri="{FF2B5EF4-FFF2-40B4-BE49-F238E27FC236}">
                <a16:creationId xmlns:a16="http://schemas.microsoft.com/office/drawing/2014/main" id="{65351831-DDE4-4EC9-AD58-5B1B96B8A200}"/>
              </a:ext>
            </a:extLst>
          </p:cNvPr>
          <p:cNvSpPr txBox="1">
            <a:spLocks/>
          </p:cNvSpPr>
          <p:nvPr/>
        </p:nvSpPr>
        <p:spPr>
          <a:xfrm>
            <a:off x="301625" y="1905000"/>
            <a:ext cx="8540750" cy="4194175"/>
          </a:xfrm>
          <a:prstGeom prst="rect">
            <a:avLst/>
          </a:prstGeom>
        </p:spPr>
        <p:txBody>
          <a:bodyPr/>
          <a:lstStyle/>
          <a:p>
            <a:pPr marL="342900" indent="-342900">
              <a:spcBef>
                <a:spcPct val="20000"/>
              </a:spcBef>
              <a:buClr>
                <a:schemeClr val="hlink"/>
              </a:buClr>
              <a:buSzPct val="75000"/>
              <a:buFont typeface="Wingdings" pitchFamily="2" charset="2"/>
              <a:buChar char="v"/>
              <a:defRPr/>
            </a:pPr>
            <a:r>
              <a:rPr lang="zh-CN" sz="2800" b="1" kern="0" dirty="0">
                <a:solidFill>
                  <a:srgbClr val="0000FF"/>
                </a:solidFill>
                <a:latin typeface="楷体" pitchFamily="49" charset="-122"/>
                <a:ea typeface="楷体" pitchFamily="49" charset="-122"/>
              </a:rPr>
              <a:t>第一节  要素</a:t>
            </a:r>
            <a:r>
              <a:rPr lang="zh-CN" altLang="en-US" sz="2800" b="1" kern="0" dirty="0">
                <a:solidFill>
                  <a:srgbClr val="0000FF"/>
                </a:solidFill>
                <a:latin typeface="楷体" pitchFamily="49" charset="-122"/>
                <a:ea typeface="楷体" pitchFamily="49" charset="-122"/>
              </a:rPr>
              <a:t>需</a:t>
            </a:r>
            <a:r>
              <a:rPr lang="zh-CN" sz="2800" b="1" kern="0" dirty="0">
                <a:solidFill>
                  <a:srgbClr val="0000FF"/>
                </a:solidFill>
                <a:latin typeface="楷体" pitchFamily="49" charset="-122"/>
                <a:ea typeface="楷体" pitchFamily="49" charset="-122"/>
              </a:rPr>
              <a:t>求的一般原理</a:t>
            </a:r>
            <a:r>
              <a:rPr lang="zh-CN" altLang="en-US" sz="2800" b="1" kern="0" dirty="0">
                <a:solidFill>
                  <a:srgbClr val="0000FF"/>
                </a:solidFill>
                <a:latin typeface="楷体" pitchFamily="49" charset="-122"/>
                <a:ea typeface="楷体" pitchFamily="49" charset="-122"/>
              </a:rPr>
              <a:t>（重点）</a:t>
            </a:r>
            <a:endParaRPr lang="en-US" altLang="zh-CN" sz="2800" b="1" kern="0" dirty="0">
              <a:solidFill>
                <a:srgbClr val="0000FF"/>
              </a:solidFill>
              <a:latin typeface="楷体" pitchFamily="49" charset="-122"/>
              <a:ea typeface="楷体" pitchFamily="49" charset="-122"/>
            </a:endParaRPr>
          </a:p>
          <a:p>
            <a:pPr marL="342900" indent="-342900">
              <a:spcBef>
                <a:spcPct val="20000"/>
              </a:spcBef>
              <a:buClr>
                <a:schemeClr val="hlink"/>
              </a:buClr>
              <a:buSzPct val="75000"/>
              <a:buFont typeface="Wingdings" pitchFamily="2" charset="2"/>
              <a:buChar char="v"/>
              <a:defRPr/>
            </a:pPr>
            <a:r>
              <a:rPr lang="zh-CN" sz="3200" b="1" kern="0" dirty="0">
                <a:solidFill>
                  <a:srgbClr val="FF0000"/>
                </a:solidFill>
                <a:latin typeface="楷体" pitchFamily="49" charset="-122"/>
                <a:ea typeface="楷体" pitchFamily="49" charset="-122"/>
              </a:rPr>
              <a:t>第二节</a:t>
            </a:r>
            <a:r>
              <a:rPr lang="en-US" altLang="zh-CN" sz="3200" b="1" kern="0" dirty="0">
                <a:solidFill>
                  <a:srgbClr val="FF0000"/>
                </a:solidFill>
                <a:latin typeface="楷体" pitchFamily="49" charset="-122"/>
                <a:ea typeface="楷体" pitchFamily="49" charset="-122"/>
              </a:rPr>
              <a:t>  </a:t>
            </a:r>
            <a:r>
              <a:rPr lang="zh-CN" sz="3200" b="1" kern="0" dirty="0">
                <a:solidFill>
                  <a:srgbClr val="FF0000"/>
                </a:solidFill>
                <a:latin typeface="楷体" pitchFamily="49" charset="-122"/>
                <a:ea typeface="楷体" pitchFamily="49" charset="-122"/>
              </a:rPr>
              <a:t>完全竞争厂商的要素需求</a:t>
            </a:r>
            <a:endParaRPr lang="en-US" altLang="zh-CN" sz="3200" b="1" kern="0" dirty="0">
              <a:solidFill>
                <a:srgbClr val="FF0000"/>
              </a:solidFill>
              <a:latin typeface="楷体" pitchFamily="49" charset="-122"/>
              <a:ea typeface="楷体" pitchFamily="49" charset="-122"/>
            </a:endParaRPr>
          </a:p>
          <a:p>
            <a:pPr marL="342900" indent="-342900">
              <a:spcBef>
                <a:spcPct val="20000"/>
              </a:spcBef>
              <a:buClr>
                <a:schemeClr val="hlink"/>
              </a:buClr>
              <a:buSzPct val="75000"/>
              <a:buFont typeface="Wingdings" pitchFamily="2" charset="2"/>
              <a:buChar char="v"/>
              <a:defRPr/>
            </a:pPr>
            <a:r>
              <a:rPr lang="zh-CN" altLang="en-US" sz="2800" b="1" kern="0" dirty="0">
                <a:solidFill>
                  <a:srgbClr val="0000FF"/>
                </a:solidFill>
                <a:latin typeface="楷体" pitchFamily="49" charset="-122"/>
                <a:ea typeface="楷体" pitchFamily="49" charset="-122"/>
              </a:rPr>
              <a:t>第三节  要素供给的一般原理（难点）</a:t>
            </a:r>
            <a:endParaRPr lang="en-US" altLang="zh-CN" sz="2800" b="1" kern="0" dirty="0">
              <a:solidFill>
                <a:srgbClr val="0000FF"/>
              </a:solidFill>
              <a:latin typeface="楷体" pitchFamily="49" charset="-122"/>
              <a:ea typeface="楷体" pitchFamily="49" charset="-122"/>
            </a:endParaRPr>
          </a:p>
          <a:p>
            <a:pPr marL="342900" indent="-342900">
              <a:spcBef>
                <a:spcPct val="20000"/>
              </a:spcBef>
              <a:buClr>
                <a:schemeClr val="hlink"/>
              </a:buClr>
              <a:buSzPct val="75000"/>
              <a:buFont typeface="Wingdings" pitchFamily="2" charset="2"/>
              <a:buChar char="v"/>
              <a:defRPr/>
            </a:pPr>
            <a:r>
              <a:rPr lang="zh-CN" altLang="en-US" sz="2800" b="1" kern="0" dirty="0">
                <a:solidFill>
                  <a:srgbClr val="0000FF"/>
                </a:solidFill>
                <a:latin typeface="楷体" pitchFamily="49" charset="-122"/>
                <a:ea typeface="楷体" pitchFamily="49" charset="-122"/>
              </a:rPr>
              <a:t>第四节  工资的决定</a:t>
            </a:r>
            <a:endParaRPr lang="en-US" altLang="zh-CN" sz="2800" b="1" kern="0" dirty="0">
              <a:solidFill>
                <a:srgbClr val="0000FF"/>
              </a:solidFill>
              <a:latin typeface="楷体" pitchFamily="49" charset="-122"/>
              <a:ea typeface="楷体" pitchFamily="49" charset="-122"/>
            </a:endParaRPr>
          </a:p>
          <a:p>
            <a:pPr marL="342900" indent="-342900">
              <a:spcBef>
                <a:spcPct val="20000"/>
              </a:spcBef>
              <a:buClr>
                <a:schemeClr val="hlink"/>
              </a:buClr>
              <a:buSzPct val="75000"/>
              <a:buFont typeface="Wingdings" pitchFamily="2" charset="2"/>
              <a:buChar char="v"/>
              <a:defRPr/>
            </a:pPr>
            <a:r>
              <a:rPr lang="zh-CN" altLang="en-US" sz="2800" b="1" kern="0" dirty="0">
                <a:solidFill>
                  <a:srgbClr val="0000FF"/>
                </a:solidFill>
                <a:latin typeface="楷体" pitchFamily="49" charset="-122"/>
                <a:ea typeface="楷体" pitchFamily="49" charset="-122"/>
              </a:rPr>
              <a:t>第五节  收入不均</a:t>
            </a:r>
            <a:endParaRPr lang="zh-CN" altLang="en-US" sz="2800" kern="0" dirty="0">
              <a:solidFill>
                <a:srgbClr val="0000FF"/>
              </a:solidFill>
              <a:latin typeface="楷体" pitchFamily="49" charset="-122"/>
              <a:ea typeface="楷体"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8" name="Rectangle 2">
            <a:extLst>
              <a:ext uri="{FF2B5EF4-FFF2-40B4-BE49-F238E27FC236}">
                <a16:creationId xmlns:a16="http://schemas.microsoft.com/office/drawing/2014/main" id="{152A1C04-130F-4093-8BE2-1F933ACCF400}"/>
              </a:ext>
            </a:extLst>
          </p:cNvPr>
          <p:cNvSpPr>
            <a:spLocks noGrp="1" noRot="1" noChangeArrowheads="1"/>
          </p:cNvSpPr>
          <p:nvPr>
            <p:ph type="title" sz="quarter" idx="4294967295"/>
          </p:nvPr>
        </p:nvSpPr>
        <p:spPr>
          <a:xfrm>
            <a:off x="468313" y="549275"/>
            <a:ext cx="8229600" cy="863600"/>
          </a:xfrm>
        </p:spPr>
        <p:txBody>
          <a:bodyPr/>
          <a:lstStyle/>
          <a:p>
            <a:pPr algn="l" eaLnBrk="1" hangingPunct="1">
              <a:defRPr/>
            </a:pPr>
            <a:r>
              <a:rPr lang="zh-CN" b="1" dirty="0">
                <a:solidFill>
                  <a:schemeClr val="accent2">
                    <a:lumMod val="75000"/>
                  </a:schemeClr>
                </a:solidFill>
                <a:latin typeface="楷体" pitchFamily="49" charset="-122"/>
                <a:ea typeface="楷体" pitchFamily="49" charset="-122"/>
              </a:rPr>
              <a:t>第二节完全竞争厂商的要素需求</a:t>
            </a:r>
            <a:endParaRPr lang="zh-CN" dirty="0">
              <a:solidFill>
                <a:schemeClr val="accent2">
                  <a:lumMod val="75000"/>
                </a:schemeClr>
              </a:solidFill>
              <a:latin typeface="楷体" pitchFamily="49" charset="-122"/>
              <a:ea typeface="楷体" pitchFamily="49" charset="-122"/>
            </a:endParaRPr>
          </a:p>
        </p:txBody>
      </p:sp>
      <p:graphicFrame>
        <p:nvGraphicFramePr>
          <p:cNvPr id="18435" name="Object 3">
            <a:extLst>
              <a:ext uri="{FF2B5EF4-FFF2-40B4-BE49-F238E27FC236}">
                <a16:creationId xmlns:a16="http://schemas.microsoft.com/office/drawing/2014/main" id="{7D0199CB-D5FD-4376-8132-A02D8AD465A8}"/>
              </a:ext>
            </a:extLst>
          </p:cNvPr>
          <p:cNvGraphicFramePr>
            <a:graphicFrameLocks noGrp="1" noChangeAspect="1"/>
          </p:cNvGraphicFramePr>
          <p:nvPr>
            <p:ph sz="quarter" idx="4294967295"/>
          </p:nvPr>
        </p:nvGraphicFramePr>
        <p:xfrm>
          <a:off x="500063" y="2786063"/>
          <a:ext cx="3741737" cy="568325"/>
        </p:xfrm>
        <a:graphic>
          <a:graphicData uri="http://schemas.openxmlformats.org/presentationml/2006/ole">
            <mc:AlternateContent xmlns:mc="http://schemas.openxmlformats.org/markup-compatibility/2006">
              <mc:Choice xmlns:v="urn:schemas-microsoft-com:vml" Requires="v">
                <p:oleObj r:id="rId2" imgW="838200" imgH="203200" progId="Equation.DSMT4">
                  <p:embed/>
                </p:oleObj>
              </mc:Choice>
              <mc:Fallback>
                <p:oleObj r:id="rId2" imgW="838200" imgH="20320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2786063"/>
                        <a:ext cx="3741737"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6" name="Object 4">
            <a:extLst>
              <a:ext uri="{FF2B5EF4-FFF2-40B4-BE49-F238E27FC236}">
                <a16:creationId xmlns:a16="http://schemas.microsoft.com/office/drawing/2014/main" id="{CD2864B6-5489-4967-A831-4FBB907F692E}"/>
              </a:ext>
            </a:extLst>
          </p:cNvPr>
          <p:cNvGraphicFramePr>
            <a:graphicFrameLocks noGrp="1" noChangeAspect="1"/>
          </p:cNvGraphicFramePr>
          <p:nvPr>
            <p:ph sz="quarter" idx="4294967295"/>
          </p:nvPr>
        </p:nvGraphicFramePr>
        <p:xfrm>
          <a:off x="5145088" y="2714625"/>
          <a:ext cx="2998787" cy="569913"/>
        </p:xfrm>
        <a:graphic>
          <a:graphicData uri="http://schemas.openxmlformats.org/presentationml/2006/ole">
            <mc:AlternateContent xmlns:mc="http://schemas.openxmlformats.org/markup-compatibility/2006">
              <mc:Choice xmlns:v="urn:schemas-microsoft-com:vml" Requires="v">
                <p:oleObj r:id="rId4" imgW="736920" imgH="203288" progId="Equation.DSMT4">
                  <p:embed/>
                </p:oleObj>
              </mc:Choice>
              <mc:Fallback>
                <p:oleObj r:id="rId4" imgW="736920" imgH="203288"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5088" y="2714625"/>
                        <a:ext cx="2998787" cy="56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7" name="Object 5">
            <a:extLst>
              <a:ext uri="{FF2B5EF4-FFF2-40B4-BE49-F238E27FC236}">
                <a16:creationId xmlns:a16="http://schemas.microsoft.com/office/drawing/2014/main" id="{C34BB7C9-B08C-40C9-BAB4-CCDA6F6511BA}"/>
              </a:ext>
            </a:extLst>
          </p:cNvPr>
          <p:cNvGraphicFramePr>
            <a:graphicFrameLocks noGrp="1" noChangeAspect="1"/>
          </p:cNvGraphicFramePr>
          <p:nvPr>
            <p:ph sz="quarter" idx="4294967295"/>
          </p:nvPr>
        </p:nvGraphicFramePr>
        <p:xfrm>
          <a:off x="4929188" y="3357563"/>
          <a:ext cx="3938587" cy="876300"/>
        </p:xfrm>
        <a:graphic>
          <a:graphicData uri="http://schemas.openxmlformats.org/presentationml/2006/ole">
            <mc:AlternateContent xmlns:mc="http://schemas.openxmlformats.org/markup-compatibility/2006">
              <mc:Choice xmlns:v="urn:schemas-microsoft-com:vml" Requires="v">
                <p:oleObj r:id="rId6" imgW="1410312" imgH="393871" progId="Equation.DSMT4">
                  <p:embed/>
                </p:oleObj>
              </mc:Choice>
              <mc:Fallback>
                <p:oleObj r:id="rId6" imgW="1410312" imgH="393871"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9188" y="3357563"/>
                        <a:ext cx="3938587"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9" name="Rectangle 11">
            <a:extLst>
              <a:ext uri="{FF2B5EF4-FFF2-40B4-BE49-F238E27FC236}">
                <a16:creationId xmlns:a16="http://schemas.microsoft.com/office/drawing/2014/main" id="{E9F70C33-F95A-4327-9AB2-F6562844F7D7}"/>
              </a:ext>
            </a:extLst>
          </p:cNvPr>
          <p:cNvSpPr>
            <a:spLocks noChangeArrowheads="1"/>
          </p:cNvSpPr>
          <p:nvPr/>
        </p:nvSpPr>
        <p:spPr bwMode="auto">
          <a:xfrm>
            <a:off x="179388" y="1268413"/>
            <a:ext cx="8964612" cy="1584325"/>
          </a:xfrm>
          <a:prstGeom prst="rect">
            <a:avLst/>
          </a:prstGeom>
          <a:noFill/>
          <a:ln w="9525">
            <a:noFill/>
            <a:miter lim="800000"/>
            <a:headEnd/>
            <a:tailEnd/>
          </a:ln>
        </p:spPr>
        <p:txBody>
          <a:bodyPr anchor="ctr"/>
          <a:lstStyle/>
          <a:p>
            <a:pPr eaLnBrk="1" hangingPunct="1">
              <a:buFont typeface="Arial" charset="0"/>
              <a:buNone/>
              <a:defRPr/>
            </a:pPr>
            <a:r>
              <a:rPr lang="zh-CN" altLang="en-US" sz="3200" b="1" dirty="0">
                <a:solidFill>
                  <a:schemeClr val="accent2">
                    <a:lumMod val="75000"/>
                  </a:schemeClr>
                </a:solidFill>
                <a:latin typeface="楷体" pitchFamily="49" charset="-122"/>
                <a:ea typeface="楷体" pitchFamily="49" charset="-122"/>
              </a:rPr>
              <a:t>一、使用要素的边际收益</a:t>
            </a:r>
            <a:r>
              <a:rPr lang="en-US" altLang="zh-CN" sz="3200" b="1" dirty="0">
                <a:solidFill>
                  <a:schemeClr val="accent2">
                    <a:lumMod val="75000"/>
                  </a:schemeClr>
                </a:solidFill>
                <a:latin typeface="楷体" pitchFamily="49" charset="-122"/>
                <a:ea typeface="楷体" pitchFamily="49" charset="-122"/>
              </a:rPr>
              <a:t>——</a:t>
            </a:r>
            <a:r>
              <a:rPr lang="zh-CN" altLang="en-US" sz="3200" b="1" dirty="0">
                <a:solidFill>
                  <a:schemeClr val="accent2">
                    <a:lumMod val="75000"/>
                  </a:schemeClr>
                </a:solidFill>
                <a:latin typeface="楷体" pitchFamily="49" charset="-122"/>
                <a:ea typeface="楷体" pitchFamily="49" charset="-122"/>
              </a:rPr>
              <a:t>边际产品价值</a:t>
            </a:r>
            <a:r>
              <a:rPr lang="en-US" altLang="zh-CN" sz="3200" b="1" dirty="0">
                <a:solidFill>
                  <a:schemeClr val="accent2">
                    <a:lumMod val="75000"/>
                  </a:schemeClr>
                </a:solidFill>
                <a:latin typeface="楷体" pitchFamily="49" charset="-122"/>
                <a:ea typeface="楷体" pitchFamily="49" charset="-122"/>
              </a:rPr>
              <a:t>VMP</a:t>
            </a:r>
            <a:br>
              <a:rPr lang="en-US" altLang="zh-CN" sz="3200" b="1" dirty="0">
                <a:solidFill>
                  <a:schemeClr val="accent2">
                    <a:lumMod val="75000"/>
                  </a:schemeClr>
                </a:solidFill>
                <a:latin typeface="楷体" pitchFamily="49" charset="-122"/>
                <a:ea typeface="楷体" pitchFamily="49" charset="-122"/>
              </a:rPr>
            </a:br>
            <a:r>
              <a:rPr lang="en-US" altLang="zh-CN" sz="3200" b="1" dirty="0">
                <a:solidFill>
                  <a:schemeClr val="accent2">
                    <a:lumMod val="75000"/>
                  </a:schemeClr>
                </a:solidFill>
                <a:latin typeface="楷体" pitchFamily="49" charset="-122"/>
                <a:ea typeface="楷体" pitchFamily="49" charset="-122"/>
              </a:rPr>
              <a:t>  </a:t>
            </a:r>
            <a:r>
              <a:rPr lang="en-US" altLang="zh-CN" sz="3600" b="1" dirty="0">
                <a:solidFill>
                  <a:schemeClr val="accent2">
                    <a:lumMod val="75000"/>
                  </a:schemeClr>
                </a:solidFill>
                <a:latin typeface="楷体" pitchFamily="49" charset="-122"/>
                <a:ea typeface="楷体" pitchFamily="49" charset="-122"/>
              </a:rPr>
              <a:t>   </a:t>
            </a:r>
            <a:r>
              <a:rPr lang="zh-CN" altLang="en-US" sz="3200" b="1" dirty="0">
                <a:solidFill>
                  <a:schemeClr val="accent2">
                    <a:lumMod val="75000"/>
                  </a:schemeClr>
                </a:solidFill>
                <a:latin typeface="楷体" pitchFamily="49" charset="-122"/>
                <a:ea typeface="楷体" pitchFamily="49" charset="-122"/>
              </a:rPr>
              <a:t>完全竞争市场产品价格既定为</a:t>
            </a:r>
            <a:r>
              <a:rPr lang="en-US" altLang="zh-CN" sz="3200" b="1" dirty="0">
                <a:solidFill>
                  <a:schemeClr val="accent2">
                    <a:lumMod val="75000"/>
                  </a:schemeClr>
                </a:solidFill>
                <a:latin typeface="楷体" pitchFamily="49" charset="-122"/>
                <a:ea typeface="楷体" pitchFamily="49" charset="-122"/>
              </a:rPr>
              <a:t>P</a:t>
            </a:r>
            <a:r>
              <a:rPr lang="zh-CN" altLang="en-US" sz="3200" b="1" dirty="0">
                <a:solidFill>
                  <a:schemeClr val="accent2">
                    <a:lumMod val="75000"/>
                  </a:schemeClr>
                </a:solidFill>
                <a:latin typeface="楷体" pitchFamily="49" charset="-122"/>
                <a:ea typeface="楷体" pitchFamily="49" charset="-122"/>
              </a:rPr>
              <a:t>且等于</a:t>
            </a:r>
            <a:r>
              <a:rPr lang="en-US" altLang="zh-CN" sz="3200" b="1" dirty="0">
                <a:solidFill>
                  <a:schemeClr val="accent2">
                    <a:lumMod val="75000"/>
                  </a:schemeClr>
                </a:solidFill>
                <a:latin typeface="楷体" pitchFamily="49" charset="-122"/>
                <a:ea typeface="楷体" pitchFamily="49" charset="-122"/>
              </a:rPr>
              <a:t>MR</a:t>
            </a:r>
          </a:p>
        </p:txBody>
      </p:sp>
      <p:graphicFrame>
        <p:nvGraphicFramePr>
          <p:cNvPr id="18439" name="Object 7">
            <a:extLst>
              <a:ext uri="{FF2B5EF4-FFF2-40B4-BE49-F238E27FC236}">
                <a16:creationId xmlns:a16="http://schemas.microsoft.com/office/drawing/2014/main" id="{C7FBD133-B6C1-46A4-93AF-CD7857A2542F}"/>
              </a:ext>
            </a:extLst>
          </p:cNvPr>
          <p:cNvGraphicFramePr>
            <a:graphicFrameLocks noGrp="1" noChangeAspect="1"/>
          </p:cNvGraphicFramePr>
          <p:nvPr>
            <p:ph sz="quarter" idx="4294967295"/>
          </p:nvPr>
        </p:nvGraphicFramePr>
        <p:xfrm>
          <a:off x="857250" y="3576638"/>
          <a:ext cx="3989388" cy="566737"/>
        </p:xfrm>
        <a:graphic>
          <a:graphicData uri="http://schemas.openxmlformats.org/presentationml/2006/ole">
            <mc:AlternateContent xmlns:mc="http://schemas.openxmlformats.org/markup-compatibility/2006">
              <mc:Choice xmlns:v="urn:schemas-microsoft-com:vml" Requires="v">
                <p:oleObj r:id="rId8" imgW="1206500" imgH="203200" progId="Equation.DSMT4">
                  <p:embed/>
                </p:oleObj>
              </mc:Choice>
              <mc:Fallback>
                <p:oleObj r:id="rId8" imgW="1206500" imgH="20320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7250" y="3576638"/>
                        <a:ext cx="3989388"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0" name="Object 8">
            <a:extLst>
              <a:ext uri="{FF2B5EF4-FFF2-40B4-BE49-F238E27FC236}">
                <a16:creationId xmlns:a16="http://schemas.microsoft.com/office/drawing/2014/main" id="{CF845552-4918-4F3A-8A89-5E8B0AED90C2}"/>
              </a:ext>
            </a:extLst>
          </p:cNvPr>
          <p:cNvGraphicFramePr>
            <a:graphicFrameLocks noChangeAspect="1"/>
          </p:cNvGraphicFramePr>
          <p:nvPr/>
        </p:nvGraphicFramePr>
        <p:xfrm>
          <a:off x="1308100" y="4357688"/>
          <a:ext cx="2808288" cy="1162050"/>
        </p:xfrm>
        <a:graphic>
          <a:graphicData uri="http://schemas.openxmlformats.org/presentationml/2006/ole">
            <mc:AlternateContent xmlns:mc="http://schemas.openxmlformats.org/markup-compatibility/2006">
              <mc:Choice xmlns:v="urn:schemas-microsoft-com:vml" Requires="v">
                <p:oleObj r:id="rId10" imgW="965619" imgH="393871" progId="Equation.DSMT4">
                  <p:embed/>
                </p:oleObj>
              </mc:Choice>
              <mc:Fallback>
                <p:oleObj r:id="rId10" imgW="965619" imgH="393871" progId="Equation.DSMT4">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08100" y="4357688"/>
                        <a:ext cx="2808288"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1" name="Object 9">
            <a:extLst>
              <a:ext uri="{FF2B5EF4-FFF2-40B4-BE49-F238E27FC236}">
                <a16:creationId xmlns:a16="http://schemas.microsoft.com/office/drawing/2014/main" id="{8C4E97A1-FC40-4A86-91F3-EFB6FF875D76}"/>
              </a:ext>
            </a:extLst>
          </p:cNvPr>
          <p:cNvGraphicFramePr>
            <a:graphicFrameLocks noChangeAspect="1"/>
          </p:cNvGraphicFramePr>
          <p:nvPr/>
        </p:nvGraphicFramePr>
        <p:xfrm>
          <a:off x="4476750" y="4429125"/>
          <a:ext cx="3382963" cy="1019175"/>
        </p:xfrm>
        <a:graphic>
          <a:graphicData uri="http://schemas.openxmlformats.org/presentationml/2006/ole">
            <mc:AlternateContent xmlns:mc="http://schemas.openxmlformats.org/markup-compatibility/2006">
              <mc:Choice xmlns:v="urn:schemas-microsoft-com:vml" Requires="v">
                <p:oleObj r:id="rId12" imgW="1219729" imgH="393871" progId="Equation.DSMT4">
                  <p:embed/>
                </p:oleObj>
              </mc:Choice>
              <mc:Fallback>
                <p:oleObj r:id="rId12" imgW="1219729" imgH="393871" progId="Equation.DSMT4">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76750" y="4429125"/>
                        <a:ext cx="3382963"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30" name="Rectangle 23">
            <a:extLst>
              <a:ext uri="{FF2B5EF4-FFF2-40B4-BE49-F238E27FC236}">
                <a16:creationId xmlns:a16="http://schemas.microsoft.com/office/drawing/2014/main" id="{81604628-DB30-4E0A-BE19-11FE333D0D10}"/>
              </a:ext>
            </a:extLst>
          </p:cNvPr>
          <p:cNvSpPr>
            <a:spLocks noChangeArrowheads="1"/>
          </p:cNvSpPr>
          <p:nvPr/>
        </p:nvSpPr>
        <p:spPr bwMode="auto">
          <a:xfrm>
            <a:off x="554038" y="5373688"/>
            <a:ext cx="8266112" cy="863600"/>
          </a:xfrm>
          <a:prstGeom prst="rect">
            <a:avLst/>
          </a:prstGeom>
          <a:noFill/>
          <a:ln w="9525">
            <a:noFill/>
            <a:miter lim="800000"/>
            <a:headEnd/>
            <a:tailEnd/>
          </a:ln>
        </p:spPr>
        <p:txBody>
          <a:bodyPr anchor="ctr"/>
          <a:lstStyle/>
          <a:p>
            <a:pPr eaLnBrk="1" hangingPunct="1">
              <a:buFont typeface="Arial" charset="0"/>
              <a:buNone/>
              <a:defRPr/>
            </a:pPr>
            <a:r>
              <a:rPr lang="zh-CN" altLang="en-US" sz="3600" b="1" dirty="0">
                <a:solidFill>
                  <a:schemeClr val="accent2">
                    <a:lumMod val="75000"/>
                  </a:schemeClr>
                </a:solidFill>
                <a:latin typeface="楷体" pitchFamily="49" charset="-122"/>
                <a:ea typeface="楷体" pitchFamily="49" charset="-122"/>
              </a:rPr>
              <a:t>定义“边际产品价值”</a:t>
            </a:r>
            <a:r>
              <a:rPr lang="en-US" altLang="zh-CN" sz="3600" dirty="0">
                <a:solidFill>
                  <a:schemeClr val="accent2">
                    <a:lumMod val="75000"/>
                  </a:schemeClr>
                </a:solidFill>
                <a:latin typeface="楷体" pitchFamily="49" charset="-122"/>
                <a:ea typeface="楷体" pitchFamily="49" charset="-122"/>
              </a:rPr>
              <a:t>VMP=MP·P</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02D9536E-8A90-4BF9-B806-03171D398C89}"/>
              </a:ext>
            </a:extLst>
          </p:cNvPr>
          <p:cNvSpPr>
            <a:spLocks noGrp="1" noRot="1" noChangeArrowheads="1"/>
          </p:cNvSpPr>
          <p:nvPr>
            <p:ph type="title" idx="4294967295"/>
          </p:nvPr>
        </p:nvSpPr>
        <p:spPr>
          <a:xfrm>
            <a:off x="1731963" y="609600"/>
            <a:ext cx="6127750" cy="442913"/>
          </a:xfrm>
        </p:spPr>
        <p:txBody>
          <a:bodyPr/>
          <a:lstStyle/>
          <a:p>
            <a:pPr eaLnBrk="1" hangingPunct="1"/>
            <a:r>
              <a:rPr lang="zh-CN" altLang="en-US" sz="1600" b="1">
                <a:solidFill>
                  <a:srgbClr val="0000FF"/>
                </a:solidFill>
                <a:latin typeface="楷体_GB2312" pitchFamily="49" charset="-122"/>
                <a:ea typeface="楷体_GB2312" pitchFamily="49" charset="-122"/>
              </a:rPr>
              <a:t>完全竞争厂商的要素需求</a:t>
            </a:r>
            <a:endParaRPr lang="zh-CN" altLang="en-US" sz="1600" b="1">
              <a:solidFill>
                <a:srgbClr val="0000FF"/>
              </a:solidFill>
            </a:endParaRPr>
          </a:p>
        </p:txBody>
      </p:sp>
      <p:sp>
        <p:nvSpPr>
          <p:cNvPr id="19459" name="Rectangle 3">
            <a:extLst>
              <a:ext uri="{FF2B5EF4-FFF2-40B4-BE49-F238E27FC236}">
                <a16:creationId xmlns:a16="http://schemas.microsoft.com/office/drawing/2014/main" id="{9713280F-6762-4E33-B9B2-C8706E675888}"/>
              </a:ext>
            </a:extLst>
          </p:cNvPr>
          <p:cNvSpPr>
            <a:spLocks noGrp="1" noRot="1" noChangeArrowheads="1"/>
          </p:cNvSpPr>
          <p:nvPr>
            <p:ph type="body" idx="4294967295"/>
          </p:nvPr>
        </p:nvSpPr>
        <p:spPr>
          <a:xfrm>
            <a:off x="179388" y="1773238"/>
            <a:ext cx="8507412" cy="3527425"/>
          </a:xfrm>
        </p:spPr>
        <p:txBody>
          <a:bodyPr/>
          <a:lstStyle/>
          <a:p>
            <a:pPr eaLnBrk="1" hangingPunct="1">
              <a:lnSpc>
                <a:spcPct val="90000"/>
              </a:lnSpc>
              <a:buFont typeface="Wingdings" panose="05000000000000000000" pitchFamily="2" charset="2"/>
              <a:buNone/>
            </a:pPr>
            <a:r>
              <a:rPr lang="zh-CN" altLang="en-US" b="1">
                <a:solidFill>
                  <a:srgbClr val="0000FF"/>
                </a:solidFill>
                <a:latin typeface="楷体" panose="02010609060101010101" pitchFamily="49" charset="-122"/>
                <a:ea typeface="楷体" panose="02010609060101010101" pitchFamily="49" charset="-122"/>
              </a:rPr>
              <a:t>厂商的成本被看成是产量的函数</a:t>
            </a:r>
          </a:p>
          <a:p>
            <a:pPr eaLnBrk="1" hangingPunct="1">
              <a:lnSpc>
                <a:spcPct val="90000"/>
              </a:lnSpc>
              <a:buFont typeface="Wingdings" panose="05000000000000000000" pitchFamily="2" charset="2"/>
              <a:buNone/>
            </a:pPr>
            <a:r>
              <a:rPr lang="zh-CN" altLang="en-US" b="1">
                <a:solidFill>
                  <a:srgbClr val="0000FF"/>
                </a:solidFill>
                <a:latin typeface="楷体" panose="02010609060101010101" pitchFamily="49" charset="-122"/>
                <a:ea typeface="楷体" panose="02010609060101010101" pitchFamily="49" charset="-122"/>
              </a:rPr>
              <a:t>成本也可表示为生产要素的函数</a:t>
            </a:r>
          </a:p>
          <a:p>
            <a:pPr eaLnBrk="1" hangingPunct="1">
              <a:lnSpc>
                <a:spcPct val="90000"/>
              </a:lnSpc>
              <a:buFont typeface="Wingdings" panose="05000000000000000000" pitchFamily="2" charset="2"/>
              <a:buNone/>
            </a:pPr>
            <a:r>
              <a:rPr lang="zh-CN" altLang="en-US" b="1">
                <a:solidFill>
                  <a:srgbClr val="0000FF"/>
                </a:solidFill>
                <a:latin typeface="楷体" panose="02010609060101010101" pitchFamily="49" charset="-122"/>
                <a:ea typeface="楷体" panose="02010609060101010101" pitchFamily="49" charset="-122"/>
              </a:rPr>
              <a:t>要素完全竞争市场条件下，要素价格是既定不变的常数。因为，在此条件下，要素买卖双方数量众多且毫无区别。要素价格与单个厂商的要素使用量没关系。所以使用要素的边际成本为：劳动价格</a:t>
            </a:r>
            <a:r>
              <a:rPr lang="en-US" altLang="zh-CN" b="1">
                <a:solidFill>
                  <a:srgbClr val="0000FF"/>
                </a:solidFill>
                <a:latin typeface="楷体" panose="02010609060101010101" pitchFamily="49" charset="-122"/>
                <a:ea typeface="楷体" panose="02010609060101010101" pitchFamily="49" charset="-122"/>
              </a:rPr>
              <a:t>——</a:t>
            </a:r>
            <a:r>
              <a:rPr lang="zh-CN" altLang="en-US" b="1">
                <a:solidFill>
                  <a:srgbClr val="0000FF"/>
                </a:solidFill>
                <a:latin typeface="楷体" panose="02010609060101010101" pitchFamily="49" charset="-122"/>
                <a:ea typeface="楷体" panose="02010609060101010101" pitchFamily="49" charset="-122"/>
              </a:rPr>
              <a:t>工资</a:t>
            </a:r>
          </a:p>
        </p:txBody>
      </p:sp>
      <p:graphicFrame>
        <p:nvGraphicFramePr>
          <p:cNvPr id="19460" name="Object 4">
            <a:extLst>
              <a:ext uri="{FF2B5EF4-FFF2-40B4-BE49-F238E27FC236}">
                <a16:creationId xmlns:a16="http://schemas.microsoft.com/office/drawing/2014/main" id="{9308BA99-CA97-44DE-9EAD-87A49D05DEB2}"/>
              </a:ext>
            </a:extLst>
          </p:cNvPr>
          <p:cNvGraphicFramePr>
            <a:graphicFrameLocks noChangeAspect="1"/>
          </p:cNvGraphicFramePr>
          <p:nvPr/>
        </p:nvGraphicFramePr>
        <p:xfrm>
          <a:off x="6011863" y="1700213"/>
          <a:ext cx="2508250" cy="649287"/>
        </p:xfrm>
        <a:graphic>
          <a:graphicData uri="http://schemas.openxmlformats.org/presentationml/2006/ole">
            <mc:AlternateContent xmlns:mc="http://schemas.openxmlformats.org/markup-compatibility/2006">
              <mc:Choice xmlns:v="urn:schemas-microsoft-com:vml" Requires="v">
                <p:oleObj r:id="rId2" imgW="635276" imgH="203288" progId="Equation.DSMT4">
                  <p:embed/>
                </p:oleObj>
              </mc:Choice>
              <mc:Fallback>
                <p:oleObj r:id="rId2" imgW="635276" imgH="203288"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1863" y="1700213"/>
                        <a:ext cx="250825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1" name="Object 5">
            <a:extLst>
              <a:ext uri="{FF2B5EF4-FFF2-40B4-BE49-F238E27FC236}">
                <a16:creationId xmlns:a16="http://schemas.microsoft.com/office/drawing/2014/main" id="{78EC4F78-4953-4A49-9E6B-0F3AF24AF270}"/>
              </a:ext>
            </a:extLst>
          </p:cNvPr>
          <p:cNvGraphicFramePr>
            <a:graphicFrameLocks noChangeAspect="1"/>
          </p:cNvGraphicFramePr>
          <p:nvPr/>
        </p:nvGraphicFramePr>
        <p:xfrm>
          <a:off x="6061075" y="2276475"/>
          <a:ext cx="2557463" cy="539750"/>
        </p:xfrm>
        <a:graphic>
          <a:graphicData uri="http://schemas.openxmlformats.org/presentationml/2006/ole">
            <mc:AlternateContent xmlns:mc="http://schemas.openxmlformats.org/markup-compatibility/2006">
              <mc:Choice xmlns:v="urn:schemas-microsoft-com:vml" Requires="v">
                <p:oleObj r:id="rId4" imgW="647419" imgH="177723" progId="Equation.DSMT4">
                  <p:embed/>
                </p:oleObj>
              </mc:Choice>
              <mc:Fallback>
                <p:oleObj r:id="rId4" imgW="647419" imgH="177723"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1075" y="2276475"/>
                        <a:ext cx="255746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2" name="Object 6">
            <a:extLst>
              <a:ext uri="{FF2B5EF4-FFF2-40B4-BE49-F238E27FC236}">
                <a16:creationId xmlns:a16="http://schemas.microsoft.com/office/drawing/2014/main" id="{8733D151-0E0E-4B53-9834-BA8828CB59B2}"/>
              </a:ext>
            </a:extLst>
          </p:cNvPr>
          <p:cNvGraphicFramePr>
            <a:graphicFrameLocks noChangeAspect="1"/>
          </p:cNvGraphicFramePr>
          <p:nvPr/>
        </p:nvGraphicFramePr>
        <p:xfrm>
          <a:off x="2916238" y="5143500"/>
          <a:ext cx="2919412" cy="1185863"/>
        </p:xfrm>
        <a:graphic>
          <a:graphicData uri="http://schemas.openxmlformats.org/presentationml/2006/ole">
            <mc:AlternateContent xmlns:mc="http://schemas.openxmlformats.org/markup-compatibility/2006">
              <mc:Choice xmlns:v="urn:schemas-microsoft-com:vml" Requires="v">
                <p:oleObj r:id="rId6" imgW="749625" imgH="393871" progId="Equation.DSMT4">
                  <p:embed/>
                </p:oleObj>
              </mc:Choice>
              <mc:Fallback>
                <p:oleObj r:id="rId6" imgW="749625" imgH="393871"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6238" y="5143500"/>
                        <a:ext cx="2919412"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3" name="Rectangle 16">
            <a:extLst>
              <a:ext uri="{FF2B5EF4-FFF2-40B4-BE49-F238E27FC236}">
                <a16:creationId xmlns:a16="http://schemas.microsoft.com/office/drawing/2014/main" id="{910FDF8A-9E2D-4121-BBF1-886EE1737D56}"/>
              </a:ext>
            </a:extLst>
          </p:cNvPr>
          <p:cNvSpPr>
            <a:spLocks noChangeArrowheads="1"/>
          </p:cNvSpPr>
          <p:nvPr/>
        </p:nvSpPr>
        <p:spPr bwMode="auto">
          <a:xfrm>
            <a:off x="323850" y="981075"/>
            <a:ext cx="82296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4000" b="1">
                <a:solidFill>
                  <a:srgbClr val="0000FF"/>
                </a:solidFill>
                <a:latin typeface="楷体" panose="02010609060101010101" pitchFamily="49" charset="-122"/>
                <a:ea typeface="楷体" panose="02010609060101010101" pitchFamily="49" charset="-122"/>
              </a:rPr>
              <a:t>二、使用要素的边际成本</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55773C4-DF38-40DB-99D2-7C6919B92A7F}"/>
              </a:ext>
            </a:extLst>
          </p:cNvPr>
          <p:cNvSpPr>
            <a:spLocks noGrp="1" noRot="1" noChangeArrowheads="1"/>
          </p:cNvSpPr>
          <p:nvPr>
            <p:ph type="title" idx="4294967295"/>
          </p:nvPr>
        </p:nvSpPr>
        <p:spPr>
          <a:xfrm>
            <a:off x="0" y="476250"/>
            <a:ext cx="9144000" cy="777875"/>
          </a:xfrm>
          <a:noFill/>
        </p:spPr>
        <p:txBody>
          <a:bodyPr/>
          <a:lstStyle/>
          <a:p>
            <a:pPr eaLnBrk="1" hangingPunct="1"/>
            <a:r>
              <a:rPr lang="zh-CN" altLang="en-US" sz="4000" b="1">
                <a:solidFill>
                  <a:srgbClr val="0000FF"/>
                </a:solidFill>
                <a:latin typeface="楷体" panose="02010609060101010101" pitchFamily="49" charset="-122"/>
                <a:ea typeface="楷体" panose="02010609060101010101" pitchFamily="49" charset="-122"/>
              </a:rPr>
              <a:t>三</a:t>
            </a:r>
            <a:r>
              <a:rPr lang="en-US" altLang="zh-CN" sz="4000" b="1">
                <a:solidFill>
                  <a:srgbClr val="0000FF"/>
                </a:solidFill>
                <a:latin typeface="楷体" panose="02010609060101010101" pitchFamily="49" charset="-122"/>
                <a:ea typeface="楷体" panose="02010609060101010101" pitchFamily="49" charset="-122"/>
              </a:rPr>
              <a:t>.</a:t>
            </a:r>
            <a:r>
              <a:rPr lang="zh-CN" altLang="en-US" sz="4000" b="1">
                <a:solidFill>
                  <a:srgbClr val="0000FF"/>
                </a:solidFill>
                <a:latin typeface="楷体" panose="02010609060101010101" pitchFamily="49" charset="-122"/>
                <a:ea typeface="楷体" panose="02010609060101010101" pitchFamily="49" charset="-122"/>
              </a:rPr>
              <a:t>完全竞争厂商的要素需求要满足条件</a:t>
            </a:r>
          </a:p>
        </p:txBody>
      </p:sp>
      <p:sp>
        <p:nvSpPr>
          <p:cNvPr id="20483" name="Rectangle 3">
            <a:extLst>
              <a:ext uri="{FF2B5EF4-FFF2-40B4-BE49-F238E27FC236}">
                <a16:creationId xmlns:a16="http://schemas.microsoft.com/office/drawing/2014/main" id="{5390C667-A185-4542-97C6-463E6D8655F8}"/>
              </a:ext>
            </a:extLst>
          </p:cNvPr>
          <p:cNvSpPr>
            <a:spLocks noGrp="1" noRot="1" noChangeArrowheads="1"/>
          </p:cNvSpPr>
          <p:nvPr>
            <p:ph type="body" idx="4294967295"/>
          </p:nvPr>
        </p:nvSpPr>
        <p:spPr>
          <a:xfrm>
            <a:off x="250825" y="1341438"/>
            <a:ext cx="8642350" cy="2592387"/>
          </a:xfrm>
        </p:spPr>
        <p:txBody>
          <a:bodyPr/>
          <a:lstStyle/>
          <a:p>
            <a:pPr eaLnBrk="1" hangingPunct="1">
              <a:buFont typeface="Wingdings" panose="05000000000000000000" pitchFamily="2" charset="2"/>
              <a:buNone/>
            </a:pPr>
            <a:r>
              <a:rPr lang="zh-CN" altLang="en-US" b="1">
                <a:solidFill>
                  <a:srgbClr val="0000FF"/>
                </a:solidFill>
                <a:latin typeface="楷体" panose="02010609060101010101" pitchFamily="49" charset="-122"/>
                <a:ea typeface="楷体" panose="02010609060101010101" pitchFamily="49" charset="-122"/>
              </a:rPr>
              <a:t>使用要素的边际收益＝</a:t>
            </a:r>
            <a:r>
              <a:rPr lang="zh-CN" altLang="en-US" sz="2800" b="1">
                <a:solidFill>
                  <a:srgbClr val="0000FF"/>
                </a:solidFill>
                <a:latin typeface="楷体" panose="02010609060101010101" pitchFamily="49" charset="-122"/>
                <a:ea typeface="楷体" panose="02010609060101010101" pitchFamily="49" charset="-122"/>
              </a:rPr>
              <a:t>使用要素的边际成本</a:t>
            </a:r>
          </a:p>
          <a:p>
            <a:pPr eaLnBrk="1" hangingPunct="1">
              <a:buFont typeface="Wingdings" panose="05000000000000000000" pitchFamily="2" charset="2"/>
              <a:buNone/>
            </a:pPr>
            <a:r>
              <a:rPr lang="zh-CN" altLang="en-US" sz="2800" b="1">
                <a:solidFill>
                  <a:srgbClr val="0000FF"/>
                </a:solidFill>
                <a:latin typeface="楷体" panose="02010609060101010101" pitchFamily="49" charset="-122"/>
                <a:ea typeface="楷体" panose="02010609060101010101" pitchFamily="49" charset="-122"/>
              </a:rPr>
              <a:t>即： </a:t>
            </a:r>
            <a:r>
              <a:rPr lang="en-US" altLang="zh-CN" sz="2800" b="1">
                <a:solidFill>
                  <a:srgbClr val="0000FF"/>
                </a:solidFill>
                <a:latin typeface="楷体" panose="02010609060101010101" pitchFamily="49" charset="-122"/>
                <a:ea typeface="楷体" panose="02010609060101010101" pitchFamily="49" charset="-122"/>
              </a:rPr>
              <a:t>VMP</a:t>
            </a:r>
            <a:r>
              <a:rPr lang="zh-CN" altLang="en-US" sz="2800" b="1">
                <a:solidFill>
                  <a:srgbClr val="0000FF"/>
                </a:solidFill>
                <a:latin typeface="楷体" panose="02010609060101010101" pitchFamily="49" charset="-122"/>
                <a:ea typeface="楷体" panose="02010609060101010101" pitchFamily="49" charset="-122"/>
              </a:rPr>
              <a:t>＝</a:t>
            </a:r>
            <a:r>
              <a:rPr lang="en-US" altLang="zh-CN" sz="2800" b="1">
                <a:solidFill>
                  <a:srgbClr val="0000FF"/>
                </a:solidFill>
                <a:latin typeface="楷体" panose="02010609060101010101" pitchFamily="49" charset="-122"/>
                <a:ea typeface="楷体" panose="02010609060101010101" pitchFamily="49" charset="-122"/>
              </a:rPr>
              <a:t>W </a:t>
            </a:r>
            <a:r>
              <a:rPr lang="zh-CN" altLang="en-US" sz="2800" b="1">
                <a:solidFill>
                  <a:srgbClr val="0000FF"/>
                </a:solidFill>
                <a:latin typeface="楷体" panose="02010609060101010101" pitchFamily="49" charset="-122"/>
                <a:ea typeface="楷体" panose="02010609060101010101" pitchFamily="49" charset="-122"/>
              </a:rPr>
              <a:t>因为</a:t>
            </a:r>
            <a:r>
              <a:rPr lang="en-US" altLang="zh-CN" sz="2800" b="1">
                <a:solidFill>
                  <a:srgbClr val="0000FF"/>
                </a:solidFill>
                <a:latin typeface="楷体" panose="02010609060101010101" pitchFamily="49" charset="-122"/>
                <a:ea typeface="楷体" panose="02010609060101010101" pitchFamily="49" charset="-122"/>
              </a:rPr>
              <a:t>VMP</a:t>
            </a:r>
            <a:r>
              <a:rPr lang="zh-CN" altLang="en-US" sz="2800" b="1">
                <a:solidFill>
                  <a:srgbClr val="0000FF"/>
                </a:solidFill>
                <a:latin typeface="楷体" panose="02010609060101010101" pitchFamily="49" charset="-122"/>
                <a:ea typeface="楷体" panose="02010609060101010101" pitchFamily="49" charset="-122"/>
              </a:rPr>
              <a:t>＝</a:t>
            </a:r>
            <a:r>
              <a:rPr lang="en-US" altLang="zh-CN" sz="2800" b="1">
                <a:solidFill>
                  <a:srgbClr val="0000FF"/>
                </a:solidFill>
                <a:latin typeface="楷体" panose="02010609060101010101" pitchFamily="49" charset="-122"/>
                <a:ea typeface="楷体" panose="02010609060101010101" pitchFamily="49" charset="-122"/>
              </a:rPr>
              <a:t>MP</a:t>
            </a:r>
            <a:r>
              <a:rPr lang="en-US" altLang="zh-CN" sz="4000" b="1">
                <a:solidFill>
                  <a:srgbClr val="0000FF"/>
                </a:solidFill>
                <a:latin typeface="楷体" panose="02010609060101010101" pitchFamily="49" charset="-122"/>
                <a:ea typeface="楷体" panose="02010609060101010101" pitchFamily="49" charset="-122"/>
              </a:rPr>
              <a:t>·</a:t>
            </a:r>
            <a:r>
              <a:rPr lang="en-US" altLang="zh-CN" sz="2800" b="1">
                <a:solidFill>
                  <a:srgbClr val="0000FF"/>
                </a:solidFill>
                <a:latin typeface="楷体" panose="02010609060101010101" pitchFamily="49" charset="-122"/>
                <a:ea typeface="楷体" panose="02010609060101010101" pitchFamily="49" charset="-122"/>
              </a:rPr>
              <a:t>P  </a:t>
            </a:r>
          </a:p>
          <a:p>
            <a:pPr eaLnBrk="1" hangingPunct="1"/>
            <a:r>
              <a:rPr lang="en-US" altLang="zh-CN" sz="2800" b="1">
                <a:solidFill>
                  <a:srgbClr val="0000FF"/>
                </a:solidFill>
                <a:latin typeface="楷体" panose="02010609060101010101" pitchFamily="49" charset="-122"/>
                <a:ea typeface="楷体" panose="02010609060101010101" pitchFamily="49" charset="-122"/>
              </a:rPr>
              <a:t>∴</a:t>
            </a:r>
            <a:r>
              <a:rPr lang="zh-CN" altLang="en-US" sz="2800" b="1">
                <a:solidFill>
                  <a:srgbClr val="0000FF"/>
                </a:solidFill>
                <a:latin typeface="楷体" panose="02010609060101010101" pitchFamily="49" charset="-122"/>
                <a:ea typeface="楷体" panose="02010609060101010101" pitchFamily="49" charset="-122"/>
              </a:rPr>
              <a:t>也可表示为 </a:t>
            </a:r>
            <a:r>
              <a:rPr lang="en-US" altLang="zh-CN" sz="2800" b="1">
                <a:solidFill>
                  <a:srgbClr val="0000FF"/>
                </a:solidFill>
                <a:latin typeface="楷体" panose="02010609060101010101" pitchFamily="49" charset="-122"/>
                <a:ea typeface="楷体" panose="02010609060101010101" pitchFamily="49" charset="-122"/>
              </a:rPr>
              <a:t>MP</a:t>
            </a:r>
            <a:r>
              <a:rPr lang="en-US" altLang="zh-CN" sz="4000" b="1">
                <a:solidFill>
                  <a:srgbClr val="0000FF"/>
                </a:solidFill>
                <a:latin typeface="楷体" panose="02010609060101010101" pitchFamily="49" charset="-122"/>
                <a:ea typeface="楷体" panose="02010609060101010101" pitchFamily="49" charset="-122"/>
              </a:rPr>
              <a:t>·</a:t>
            </a:r>
            <a:r>
              <a:rPr lang="en-US" altLang="zh-CN" sz="2800" b="1">
                <a:solidFill>
                  <a:srgbClr val="0000FF"/>
                </a:solidFill>
                <a:latin typeface="楷体" panose="02010609060101010101" pitchFamily="49" charset="-122"/>
                <a:ea typeface="楷体" panose="02010609060101010101" pitchFamily="49" charset="-122"/>
              </a:rPr>
              <a:t>P</a:t>
            </a:r>
            <a:r>
              <a:rPr lang="zh-CN" altLang="en-US" sz="2800" b="1">
                <a:solidFill>
                  <a:srgbClr val="0000FF"/>
                </a:solidFill>
                <a:latin typeface="楷体" panose="02010609060101010101" pitchFamily="49" charset="-122"/>
                <a:ea typeface="楷体" panose="02010609060101010101" pitchFamily="49" charset="-122"/>
              </a:rPr>
              <a:t>＝</a:t>
            </a:r>
            <a:r>
              <a:rPr lang="en-US" altLang="zh-CN" sz="2800" b="1">
                <a:solidFill>
                  <a:srgbClr val="0000FF"/>
                </a:solidFill>
                <a:latin typeface="楷体" panose="02010609060101010101" pitchFamily="49" charset="-122"/>
                <a:ea typeface="楷体" panose="02010609060101010101" pitchFamily="49" charset="-122"/>
              </a:rPr>
              <a:t>W</a:t>
            </a:r>
          </a:p>
          <a:p>
            <a:pPr eaLnBrk="1" hangingPunct="1"/>
            <a:r>
              <a:rPr lang="zh-CN" altLang="en-US" sz="2800" b="1">
                <a:solidFill>
                  <a:srgbClr val="0000FF"/>
                </a:solidFill>
                <a:latin typeface="楷体" panose="02010609060101010101" pitchFamily="49" charset="-122"/>
                <a:ea typeface="楷体" panose="02010609060101010101" pitchFamily="49" charset="-122"/>
              </a:rPr>
              <a:t>证明：</a:t>
            </a:r>
          </a:p>
        </p:txBody>
      </p:sp>
      <p:graphicFrame>
        <p:nvGraphicFramePr>
          <p:cNvPr id="20484" name="Object 4">
            <a:extLst>
              <a:ext uri="{FF2B5EF4-FFF2-40B4-BE49-F238E27FC236}">
                <a16:creationId xmlns:a16="http://schemas.microsoft.com/office/drawing/2014/main" id="{7AE6A02D-F458-4F87-AC4C-59BC2038FCEA}"/>
              </a:ext>
            </a:extLst>
          </p:cNvPr>
          <p:cNvGraphicFramePr>
            <a:graphicFrameLocks noChangeAspect="1"/>
          </p:cNvGraphicFramePr>
          <p:nvPr/>
        </p:nvGraphicFramePr>
        <p:xfrm>
          <a:off x="1763713" y="3357563"/>
          <a:ext cx="5840412" cy="671512"/>
        </p:xfrm>
        <a:graphic>
          <a:graphicData uri="http://schemas.openxmlformats.org/presentationml/2006/ole">
            <mc:AlternateContent xmlns:mc="http://schemas.openxmlformats.org/markup-compatibility/2006">
              <mc:Choice xmlns:v="urn:schemas-microsoft-com:vml" Requires="v">
                <p:oleObj r:id="rId2" imgW="1497950" imgH="203112" progId="Equation.DSMT4">
                  <p:embed/>
                </p:oleObj>
              </mc:Choice>
              <mc:Fallback>
                <p:oleObj r:id="rId2" imgW="1497950" imgH="203112"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3357563"/>
                        <a:ext cx="5840412"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5" name="Object 5">
            <a:extLst>
              <a:ext uri="{FF2B5EF4-FFF2-40B4-BE49-F238E27FC236}">
                <a16:creationId xmlns:a16="http://schemas.microsoft.com/office/drawing/2014/main" id="{38F077A9-7A6E-440A-9EBD-3E47DBF465B5}"/>
              </a:ext>
            </a:extLst>
          </p:cNvPr>
          <p:cNvGraphicFramePr>
            <a:graphicFrameLocks noChangeAspect="1"/>
          </p:cNvGraphicFramePr>
          <p:nvPr/>
        </p:nvGraphicFramePr>
        <p:xfrm>
          <a:off x="1404938" y="4149725"/>
          <a:ext cx="6780212" cy="1116013"/>
        </p:xfrm>
        <a:graphic>
          <a:graphicData uri="http://schemas.openxmlformats.org/presentationml/2006/ole">
            <mc:AlternateContent xmlns:mc="http://schemas.openxmlformats.org/markup-compatibility/2006">
              <mc:Choice xmlns:v="urn:schemas-microsoft-com:vml" Requires="v">
                <p:oleObj r:id="rId4" imgW="1739900" imgH="393700" progId="Equation.DSMT4">
                  <p:embed/>
                </p:oleObj>
              </mc:Choice>
              <mc:Fallback>
                <p:oleObj r:id="rId4" imgW="1739900" imgH="3937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4938" y="4149725"/>
                        <a:ext cx="6780212"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6" name="Object 6">
            <a:extLst>
              <a:ext uri="{FF2B5EF4-FFF2-40B4-BE49-F238E27FC236}">
                <a16:creationId xmlns:a16="http://schemas.microsoft.com/office/drawing/2014/main" id="{2974A452-4132-47A0-9231-6248EF75C249}"/>
              </a:ext>
            </a:extLst>
          </p:cNvPr>
          <p:cNvGraphicFramePr>
            <a:graphicFrameLocks noChangeAspect="1"/>
          </p:cNvGraphicFramePr>
          <p:nvPr/>
        </p:nvGraphicFramePr>
        <p:xfrm>
          <a:off x="1476375" y="5300663"/>
          <a:ext cx="6881813" cy="1081087"/>
        </p:xfrm>
        <a:graphic>
          <a:graphicData uri="http://schemas.openxmlformats.org/presentationml/2006/ole">
            <mc:AlternateContent xmlns:mc="http://schemas.openxmlformats.org/markup-compatibility/2006">
              <mc:Choice xmlns:v="urn:schemas-microsoft-com:vml" Requires="v">
                <p:oleObj r:id="rId6" imgW="1765300" imgH="393700" progId="Equation.DSMT4">
                  <p:embed/>
                </p:oleObj>
              </mc:Choice>
              <mc:Fallback>
                <p:oleObj r:id="rId6" imgW="1765300" imgH="3937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6375" y="5300663"/>
                        <a:ext cx="6881813"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a:extLst>
              <a:ext uri="{FF2B5EF4-FFF2-40B4-BE49-F238E27FC236}">
                <a16:creationId xmlns:a16="http://schemas.microsoft.com/office/drawing/2014/main" id="{B13009AA-A6D6-40A6-86B8-B225F6C4CDF2}"/>
              </a:ext>
            </a:extLst>
          </p:cNvPr>
          <p:cNvSpPr>
            <a:spLocks noGrp="1" noRot="1" noChangeArrowheads="1"/>
          </p:cNvSpPr>
          <p:nvPr>
            <p:ph type="body" idx="4294967295"/>
          </p:nvPr>
        </p:nvSpPr>
        <p:spPr>
          <a:xfrm>
            <a:off x="179388" y="1268413"/>
            <a:ext cx="8785225" cy="2160587"/>
          </a:xfrm>
        </p:spPr>
        <p:txBody>
          <a:bodyPr/>
          <a:lstStyle/>
          <a:p>
            <a:pPr eaLnBrk="1" hangingPunct="1">
              <a:buFont typeface="Wingdings" panose="05000000000000000000" pitchFamily="2" charset="2"/>
              <a:buNone/>
            </a:pPr>
            <a:r>
              <a:rPr lang="zh-CN" altLang="en-US" b="1">
                <a:solidFill>
                  <a:srgbClr val="0000FF"/>
                </a:solidFill>
                <a:latin typeface="楷体" panose="02010609060101010101" pitchFamily="49" charset="-122"/>
                <a:ea typeface="楷体" panose="02010609060101010101" pitchFamily="49" charset="-122"/>
              </a:rPr>
              <a:t>在完全竞争条件下，受边际收益递减规律的支配，边际产品价值曲线</a:t>
            </a:r>
            <a:r>
              <a:rPr lang="en-US" altLang="zh-CN" b="1">
                <a:solidFill>
                  <a:srgbClr val="0000FF"/>
                </a:solidFill>
                <a:latin typeface="楷体" panose="02010609060101010101" pitchFamily="49" charset="-122"/>
                <a:ea typeface="楷体" panose="02010609060101010101" pitchFamily="49" charset="-122"/>
              </a:rPr>
              <a:t>VMP=MP</a:t>
            </a:r>
            <a:r>
              <a:rPr lang="zh-CN" altLang="en-US" b="1">
                <a:solidFill>
                  <a:srgbClr val="0000FF"/>
                </a:solidFill>
                <a:latin typeface="楷体" panose="02010609060101010101" pitchFamily="49" charset="-122"/>
                <a:ea typeface="楷体" panose="02010609060101010101" pitchFamily="49" charset="-122"/>
              </a:rPr>
              <a:t>(L)</a:t>
            </a:r>
            <a:r>
              <a:rPr lang="en-US" altLang="zh-CN" b="1">
                <a:solidFill>
                  <a:srgbClr val="0000FF"/>
                </a:solidFill>
                <a:latin typeface="楷体" panose="02010609060101010101" pitchFamily="49" charset="-122"/>
                <a:ea typeface="楷体" panose="02010609060101010101" pitchFamily="49" charset="-122"/>
              </a:rPr>
              <a:t>·P</a:t>
            </a:r>
            <a:r>
              <a:rPr lang="zh-CN" altLang="en-US" b="1">
                <a:solidFill>
                  <a:srgbClr val="0000FF"/>
                </a:solidFill>
                <a:latin typeface="楷体" panose="02010609060101010101" pitchFamily="49" charset="-122"/>
                <a:ea typeface="楷体" panose="02010609060101010101" pitchFamily="49" charset="-122"/>
              </a:rPr>
              <a:t>自左向右下方倾斜，而要素的</a:t>
            </a:r>
            <a:r>
              <a:rPr lang="en-US" altLang="zh-CN" b="1">
                <a:solidFill>
                  <a:srgbClr val="0000FF"/>
                </a:solidFill>
                <a:latin typeface="楷体" panose="02010609060101010101" pitchFamily="49" charset="-122"/>
                <a:ea typeface="楷体" panose="02010609060101010101" pitchFamily="49" charset="-122"/>
              </a:rPr>
              <a:t>VMP</a:t>
            </a:r>
            <a:r>
              <a:rPr lang="zh-CN" altLang="en-US" b="1">
                <a:solidFill>
                  <a:srgbClr val="0000FF"/>
                </a:solidFill>
                <a:latin typeface="楷体" panose="02010609060101010101" pitchFamily="49" charset="-122"/>
                <a:ea typeface="楷体" panose="02010609060101010101" pitchFamily="49" charset="-122"/>
              </a:rPr>
              <a:t>=</a:t>
            </a:r>
            <a:r>
              <a:rPr lang="en-US" altLang="zh-CN" b="1">
                <a:solidFill>
                  <a:srgbClr val="0000FF"/>
                </a:solidFill>
                <a:latin typeface="楷体" panose="02010609060101010101" pitchFamily="49" charset="-122"/>
                <a:ea typeface="楷体" panose="02010609060101010101" pitchFamily="49" charset="-122"/>
              </a:rPr>
              <a:t>MP</a:t>
            </a:r>
            <a:r>
              <a:rPr lang="zh-CN" altLang="en-US" b="1">
                <a:solidFill>
                  <a:srgbClr val="0000FF"/>
                </a:solidFill>
                <a:latin typeface="楷体" panose="02010609060101010101" pitchFamily="49" charset="-122"/>
                <a:ea typeface="楷体" panose="02010609060101010101" pitchFamily="49" charset="-122"/>
              </a:rPr>
              <a:t>(L)</a:t>
            </a:r>
            <a:r>
              <a:rPr lang="en-US" altLang="zh-CN" b="1">
                <a:solidFill>
                  <a:srgbClr val="0000FF"/>
                </a:solidFill>
                <a:latin typeface="楷体" panose="02010609060101010101" pitchFamily="49" charset="-122"/>
                <a:ea typeface="楷体" panose="02010609060101010101" pitchFamily="49" charset="-122"/>
              </a:rPr>
              <a:t>·P</a:t>
            </a:r>
            <a:r>
              <a:rPr lang="zh-CN" altLang="en-US" b="1">
                <a:solidFill>
                  <a:srgbClr val="0000FF"/>
                </a:solidFill>
                <a:latin typeface="楷体" panose="02010609060101010101" pitchFamily="49" charset="-122"/>
                <a:ea typeface="楷体" panose="02010609060101010101" pitchFamily="49" charset="-122"/>
              </a:rPr>
              <a:t>=W曲线也就是厂商对该要素的需求曲线。</a:t>
            </a:r>
            <a:endParaRPr lang="zh-CN" altLang="en-US">
              <a:solidFill>
                <a:srgbClr val="0000FF"/>
              </a:solidFill>
              <a:latin typeface="楷体" panose="02010609060101010101" pitchFamily="49" charset="-122"/>
              <a:ea typeface="楷体" panose="02010609060101010101" pitchFamily="49" charset="-122"/>
            </a:endParaRPr>
          </a:p>
        </p:txBody>
      </p:sp>
      <p:sp>
        <p:nvSpPr>
          <p:cNvPr id="21507" name="Rectangle 23">
            <a:extLst>
              <a:ext uri="{FF2B5EF4-FFF2-40B4-BE49-F238E27FC236}">
                <a16:creationId xmlns:a16="http://schemas.microsoft.com/office/drawing/2014/main" id="{142DE9AB-63D1-4B58-A209-AAEE181E24CA}"/>
              </a:ext>
            </a:extLst>
          </p:cNvPr>
          <p:cNvSpPr>
            <a:spLocks noGrp="1" noChangeArrowheads="1"/>
          </p:cNvSpPr>
          <p:nvPr>
            <p:ph type="title" idx="4294967295"/>
          </p:nvPr>
        </p:nvSpPr>
        <p:spPr>
          <a:xfrm>
            <a:off x="250825" y="549275"/>
            <a:ext cx="8229600" cy="777875"/>
          </a:xfrm>
          <a:noFill/>
        </p:spPr>
        <p:txBody>
          <a:bodyPr/>
          <a:lstStyle/>
          <a:p>
            <a:pPr eaLnBrk="1" hangingPunct="1"/>
            <a:r>
              <a:rPr lang="zh-CN" altLang="en-US" sz="4000" b="1">
                <a:solidFill>
                  <a:srgbClr val="0000FF"/>
                </a:solidFill>
                <a:latin typeface="楷体" panose="02010609060101010101" pitchFamily="49" charset="-122"/>
                <a:ea typeface="楷体" panose="02010609060101010101" pitchFamily="49" charset="-122"/>
              </a:rPr>
              <a:t>四</a:t>
            </a:r>
            <a:r>
              <a:rPr lang="en-US" altLang="zh-CN" sz="4000" b="1">
                <a:solidFill>
                  <a:srgbClr val="0000FF"/>
                </a:solidFill>
                <a:latin typeface="楷体" panose="02010609060101010101" pitchFamily="49" charset="-122"/>
                <a:ea typeface="楷体" panose="02010609060101010101" pitchFamily="49" charset="-122"/>
              </a:rPr>
              <a:t>.</a:t>
            </a:r>
            <a:r>
              <a:rPr lang="zh-CN" altLang="en-US" sz="4000" b="1">
                <a:solidFill>
                  <a:srgbClr val="0000FF"/>
                </a:solidFill>
                <a:latin typeface="楷体" panose="02010609060101010101" pitchFamily="49" charset="-122"/>
                <a:ea typeface="楷体" panose="02010609060101010101" pitchFamily="49" charset="-122"/>
              </a:rPr>
              <a:t>完全竞争厂商的要素需求曲线</a:t>
            </a:r>
          </a:p>
        </p:txBody>
      </p:sp>
      <p:sp>
        <p:nvSpPr>
          <p:cNvPr id="21508" name="Line 4">
            <a:extLst>
              <a:ext uri="{FF2B5EF4-FFF2-40B4-BE49-F238E27FC236}">
                <a16:creationId xmlns:a16="http://schemas.microsoft.com/office/drawing/2014/main" id="{99B01BDD-73D4-4A96-B258-BD0155AAFD99}"/>
              </a:ext>
            </a:extLst>
          </p:cNvPr>
          <p:cNvSpPr>
            <a:spLocks noChangeShapeType="1"/>
          </p:cNvSpPr>
          <p:nvPr/>
        </p:nvSpPr>
        <p:spPr bwMode="auto">
          <a:xfrm>
            <a:off x="5292725" y="6021388"/>
            <a:ext cx="338455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09" name="Line 5">
            <a:extLst>
              <a:ext uri="{FF2B5EF4-FFF2-40B4-BE49-F238E27FC236}">
                <a16:creationId xmlns:a16="http://schemas.microsoft.com/office/drawing/2014/main" id="{A678A5B6-62D9-4DEB-BB0F-B5B82706F517}"/>
              </a:ext>
            </a:extLst>
          </p:cNvPr>
          <p:cNvSpPr>
            <a:spLocks noChangeShapeType="1"/>
          </p:cNvSpPr>
          <p:nvPr/>
        </p:nvSpPr>
        <p:spPr bwMode="auto">
          <a:xfrm flipV="1">
            <a:off x="5292725" y="3430588"/>
            <a:ext cx="0" cy="25908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10" name="Line 6">
            <a:extLst>
              <a:ext uri="{FF2B5EF4-FFF2-40B4-BE49-F238E27FC236}">
                <a16:creationId xmlns:a16="http://schemas.microsoft.com/office/drawing/2014/main" id="{6A9CE233-5D7B-41EC-B5CA-8CD6CDCA6DC4}"/>
              </a:ext>
            </a:extLst>
          </p:cNvPr>
          <p:cNvSpPr>
            <a:spLocks noChangeShapeType="1"/>
          </p:cNvSpPr>
          <p:nvPr/>
        </p:nvSpPr>
        <p:spPr bwMode="auto">
          <a:xfrm>
            <a:off x="5651500" y="3717925"/>
            <a:ext cx="1873250" cy="15113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1" name="Rectangle 7">
            <a:extLst>
              <a:ext uri="{FF2B5EF4-FFF2-40B4-BE49-F238E27FC236}">
                <a16:creationId xmlns:a16="http://schemas.microsoft.com/office/drawing/2014/main" id="{BFEA1522-208E-4C3C-BCDF-E32995356E07}"/>
              </a:ext>
            </a:extLst>
          </p:cNvPr>
          <p:cNvSpPr>
            <a:spLocks noChangeArrowheads="1"/>
          </p:cNvSpPr>
          <p:nvPr/>
        </p:nvSpPr>
        <p:spPr bwMode="auto">
          <a:xfrm>
            <a:off x="7667625" y="5013325"/>
            <a:ext cx="14414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buClrTx/>
              <a:buSzTx/>
              <a:buFont typeface="Arial" panose="020B0604020202020204" pitchFamily="34" charset="0"/>
              <a:buNone/>
            </a:pPr>
            <a:r>
              <a:rPr lang="en-US" altLang="zh-CN" sz="2000" b="1">
                <a:solidFill>
                  <a:srgbClr val="0000FF"/>
                </a:solidFill>
              </a:rPr>
              <a:t>VMP=D</a:t>
            </a:r>
          </a:p>
        </p:txBody>
      </p:sp>
      <p:sp>
        <p:nvSpPr>
          <p:cNvPr id="21512" name="Rectangle 11">
            <a:extLst>
              <a:ext uri="{FF2B5EF4-FFF2-40B4-BE49-F238E27FC236}">
                <a16:creationId xmlns:a16="http://schemas.microsoft.com/office/drawing/2014/main" id="{549549ED-135C-4D95-8198-9E72756494DC}"/>
              </a:ext>
            </a:extLst>
          </p:cNvPr>
          <p:cNvSpPr>
            <a:spLocks noChangeArrowheads="1"/>
          </p:cNvSpPr>
          <p:nvPr/>
        </p:nvSpPr>
        <p:spPr bwMode="auto">
          <a:xfrm>
            <a:off x="6299200" y="6094413"/>
            <a:ext cx="3619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buClrTx/>
              <a:buSzTx/>
              <a:buFont typeface="Arial" panose="020B0604020202020204" pitchFamily="34" charset="0"/>
              <a:buNone/>
            </a:pPr>
            <a:r>
              <a:rPr lang="en-US" altLang="zh-CN" sz="2000" b="1">
                <a:solidFill>
                  <a:srgbClr val="0000FF"/>
                </a:solidFill>
              </a:rPr>
              <a:t>L</a:t>
            </a:r>
            <a:r>
              <a:rPr lang="en-US" altLang="zh-CN" sz="2000" b="1" baseline="-25000">
                <a:solidFill>
                  <a:srgbClr val="0000FF"/>
                </a:solidFill>
              </a:rPr>
              <a:t>0</a:t>
            </a:r>
          </a:p>
        </p:txBody>
      </p:sp>
      <p:sp>
        <p:nvSpPr>
          <p:cNvPr id="21513" name="Rectangle 12">
            <a:extLst>
              <a:ext uri="{FF2B5EF4-FFF2-40B4-BE49-F238E27FC236}">
                <a16:creationId xmlns:a16="http://schemas.microsoft.com/office/drawing/2014/main" id="{989692C6-526E-4769-95BC-60BAC0805469}"/>
              </a:ext>
            </a:extLst>
          </p:cNvPr>
          <p:cNvSpPr>
            <a:spLocks noChangeArrowheads="1"/>
          </p:cNvSpPr>
          <p:nvPr/>
        </p:nvSpPr>
        <p:spPr bwMode="auto">
          <a:xfrm>
            <a:off x="8534400" y="6092825"/>
            <a:ext cx="3587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buClrTx/>
              <a:buSzTx/>
              <a:buFont typeface="Arial" panose="020B0604020202020204" pitchFamily="34" charset="0"/>
              <a:buNone/>
            </a:pPr>
            <a:r>
              <a:rPr lang="en-US" altLang="zh-CN" sz="2000" b="1">
                <a:solidFill>
                  <a:srgbClr val="0000FF"/>
                </a:solidFill>
              </a:rPr>
              <a:t>L</a:t>
            </a:r>
          </a:p>
        </p:txBody>
      </p:sp>
      <p:sp>
        <p:nvSpPr>
          <p:cNvPr id="21514" name="Rectangle 13">
            <a:extLst>
              <a:ext uri="{FF2B5EF4-FFF2-40B4-BE49-F238E27FC236}">
                <a16:creationId xmlns:a16="http://schemas.microsoft.com/office/drawing/2014/main" id="{941EF8DE-63A8-4582-8699-E7D6988B166A}"/>
              </a:ext>
            </a:extLst>
          </p:cNvPr>
          <p:cNvSpPr>
            <a:spLocks noChangeArrowheads="1"/>
          </p:cNvSpPr>
          <p:nvPr/>
        </p:nvSpPr>
        <p:spPr bwMode="auto">
          <a:xfrm>
            <a:off x="4645025" y="3143250"/>
            <a:ext cx="5746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buClrTx/>
              <a:buSzTx/>
              <a:buFont typeface="Arial" panose="020B0604020202020204" pitchFamily="34" charset="0"/>
              <a:buNone/>
            </a:pPr>
            <a:r>
              <a:rPr lang="en-US" altLang="zh-CN" sz="2000" b="1">
                <a:solidFill>
                  <a:srgbClr val="0000FF"/>
                </a:solidFill>
              </a:rPr>
              <a:t>VMP</a:t>
            </a:r>
          </a:p>
        </p:txBody>
      </p:sp>
      <p:sp>
        <p:nvSpPr>
          <p:cNvPr id="21515" name="Rectangle 14">
            <a:extLst>
              <a:ext uri="{FF2B5EF4-FFF2-40B4-BE49-F238E27FC236}">
                <a16:creationId xmlns:a16="http://schemas.microsoft.com/office/drawing/2014/main" id="{70FA6842-55E8-49B9-A56B-457CDAC71AB8}"/>
              </a:ext>
            </a:extLst>
          </p:cNvPr>
          <p:cNvSpPr>
            <a:spLocks noChangeArrowheads="1"/>
          </p:cNvSpPr>
          <p:nvPr/>
        </p:nvSpPr>
        <p:spPr bwMode="auto">
          <a:xfrm>
            <a:off x="4718050" y="5805488"/>
            <a:ext cx="5746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buClrTx/>
              <a:buSzTx/>
              <a:buFont typeface="Arial" panose="020B0604020202020204" pitchFamily="34" charset="0"/>
              <a:buNone/>
            </a:pPr>
            <a:r>
              <a:rPr lang="en-US" altLang="zh-CN" sz="2000" b="1">
                <a:solidFill>
                  <a:srgbClr val="0000FF"/>
                </a:solidFill>
              </a:rPr>
              <a:t>O</a:t>
            </a:r>
          </a:p>
        </p:txBody>
      </p:sp>
      <p:sp>
        <p:nvSpPr>
          <p:cNvPr id="21516" name="Line 15">
            <a:extLst>
              <a:ext uri="{FF2B5EF4-FFF2-40B4-BE49-F238E27FC236}">
                <a16:creationId xmlns:a16="http://schemas.microsoft.com/office/drawing/2014/main" id="{153AE730-8D73-4828-9297-7EAA8BA9A314}"/>
              </a:ext>
            </a:extLst>
          </p:cNvPr>
          <p:cNvSpPr>
            <a:spLocks noChangeShapeType="1"/>
          </p:cNvSpPr>
          <p:nvPr/>
        </p:nvSpPr>
        <p:spPr bwMode="auto">
          <a:xfrm flipH="1">
            <a:off x="5292725" y="4365625"/>
            <a:ext cx="21590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7" name="Line 16">
            <a:extLst>
              <a:ext uri="{FF2B5EF4-FFF2-40B4-BE49-F238E27FC236}">
                <a16:creationId xmlns:a16="http://schemas.microsoft.com/office/drawing/2014/main" id="{F40064BD-B7AB-43E8-A5CB-5A3FF1267B92}"/>
              </a:ext>
            </a:extLst>
          </p:cNvPr>
          <p:cNvSpPr>
            <a:spLocks noChangeShapeType="1"/>
          </p:cNvSpPr>
          <p:nvPr/>
        </p:nvSpPr>
        <p:spPr bwMode="auto">
          <a:xfrm>
            <a:off x="6445250" y="4365625"/>
            <a:ext cx="0" cy="1655763"/>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8" name="Rectangle 19">
            <a:extLst>
              <a:ext uri="{FF2B5EF4-FFF2-40B4-BE49-F238E27FC236}">
                <a16:creationId xmlns:a16="http://schemas.microsoft.com/office/drawing/2014/main" id="{C975B03D-EDB7-473A-ABBE-A95212A6E31E}"/>
              </a:ext>
            </a:extLst>
          </p:cNvPr>
          <p:cNvSpPr>
            <a:spLocks noChangeArrowheads="1"/>
          </p:cNvSpPr>
          <p:nvPr/>
        </p:nvSpPr>
        <p:spPr bwMode="auto">
          <a:xfrm>
            <a:off x="7451725" y="4149725"/>
            <a:ext cx="3619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buClrTx/>
              <a:buSzTx/>
              <a:buFont typeface="Arial" panose="020B0604020202020204" pitchFamily="34" charset="0"/>
              <a:buNone/>
            </a:pPr>
            <a:r>
              <a:rPr lang="en-US" altLang="zh-CN" sz="2000" b="1">
                <a:solidFill>
                  <a:srgbClr val="0000FF"/>
                </a:solidFill>
              </a:rPr>
              <a:t>w</a:t>
            </a:r>
            <a:r>
              <a:rPr lang="en-US" altLang="zh-CN" sz="2000" b="1" baseline="-25000">
                <a:solidFill>
                  <a:srgbClr val="0000FF"/>
                </a:solidFill>
              </a:rPr>
              <a:t>0</a:t>
            </a:r>
          </a:p>
        </p:txBody>
      </p:sp>
      <p:sp>
        <p:nvSpPr>
          <p:cNvPr id="21519" name="Rectangle 20">
            <a:extLst>
              <a:ext uri="{FF2B5EF4-FFF2-40B4-BE49-F238E27FC236}">
                <a16:creationId xmlns:a16="http://schemas.microsoft.com/office/drawing/2014/main" id="{41518C57-3F21-40EB-9C26-46A676D6A1B6}"/>
              </a:ext>
            </a:extLst>
          </p:cNvPr>
          <p:cNvSpPr>
            <a:spLocks noChangeArrowheads="1"/>
          </p:cNvSpPr>
          <p:nvPr/>
        </p:nvSpPr>
        <p:spPr bwMode="auto">
          <a:xfrm>
            <a:off x="4860925" y="4152900"/>
            <a:ext cx="35877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buClrTx/>
              <a:buSzTx/>
              <a:buFont typeface="Arial" panose="020B0604020202020204" pitchFamily="34" charset="0"/>
              <a:buNone/>
            </a:pPr>
            <a:r>
              <a:rPr lang="en-US" altLang="zh-CN" sz="2000" b="1">
                <a:solidFill>
                  <a:srgbClr val="0000FF"/>
                </a:solidFill>
              </a:rPr>
              <a:t>w</a:t>
            </a:r>
            <a:r>
              <a:rPr lang="en-US" altLang="zh-CN" sz="2000" b="1" baseline="-25000">
                <a:solidFill>
                  <a:srgbClr val="0000FF"/>
                </a:solidFill>
              </a:rPr>
              <a:t>0</a:t>
            </a:r>
          </a:p>
        </p:txBody>
      </p:sp>
      <p:sp>
        <p:nvSpPr>
          <p:cNvPr id="21520" name="Rectangle 21">
            <a:extLst>
              <a:ext uri="{FF2B5EF4-FFF2-40B4-BE49-F238E27FC236}">
                <a16:creationId xmlns:a16="http://schemas.microsoft.com/office/drawing/2014/main" id="{B556039A-C9D6-4C12-94A0-2CA661F77720}"/>
              </a:ext>
            </a:extLst>
          </p:cNvPr>
          <p:cNvSpPr>
            <a:spLocks noChangeArrowheads="1"/>
          </p:cNvSpPr>
          <p:nvPr/>
        </p:nvSpPr>
        <p:spPr bwMode="auto">
          <a:xfrm>
            <a:off x="6372225" y="4005263"/>
            <a:ext cx="3619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buClrTx/>
              <a:buSzTx/>
              <a:buFont typeface="Arial" panose="020B0604020202020204" pitchFamily="34" charset="0"/>
              <a:buNone/>
            </a:pPr>
            <a:r>
              <a:rPr lang="en-US" altLang="zh-CN" sz="2000" b="1">
                <a:solidFill>
                  <a:srgbClr val="0000FF"/>
                </a:solidFill>
              </a:rPr>
              <a:t>E</a:t>
            </a:r>
            <a:endParaRPr lang="en-US" altLang="zh-CN" sz="2000" b="1" baseline="-25000">
              <a:solidFill>
                <a:srgbClr val="0000FF"/>
              </a:solidFill>
            </a:endParaRPr>
          </a:p>
        </p:txBody>
      </p:sp>
      <p:sp>
        <p:nvSpPr>
          <p:cNvPr id="21521" name="Line 24">
            <a:extLst>
              <a:ext uri="{FF2B5EF4-FFF2-40B4-BE49-F238E27FC236}">
                <a16:creationId xmlns:a16="http://schemas.microsoft.com/office/drawing/2014/main" id="{D8BBD25D-251F-4E37-B569-129300E00135}"/>
              </a:ext>
            </a:extLst>
          </p:cNvPr>
          <p:cNvSpPr>
            <a:spLocks noChangeShapeType="1"/>
          </p:cNvSpPr>
          <p:nvPr/>
        </p:nvSpPr>
        <p:spPr bwMode="auto">
          <a:xfrm>
            <a:off x="5292725" y="4870450"/>
            <a:ext cx="24479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2" name="Rectangle 25">
            <a:extLst>
              <a:ext uri="{FF2B5EF4-FFF2-40B4-BE49-F238E27FC236}">
                <a16:creationId xmlns:a16="http://schemas.microsoft.com/office/drawing/2014/main" id="{D6CFF925-3A93-4C9C-A45A-E5C6AA1CF011}"/>
              </a:ext>
            </a:extLst>
          </p:cNvPr>
          <p:cNvSpPr>
            <a:spLocks noChangeArrowheads="1"/>
          </p:cNvSpPr>
          <p:nvPr/>
        </p:nvSpPr>
        <p:spPr bwMode="auto">
          <a:xfrm>
            <a:off x="4860925" y="4583113"/>
            <a:ext cx="35877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buClrTx/>
              <a:buSzTx/>
              <a:buFont typeface="Arial" panose="020B0604020202020204" pitchFamily="34" charset="0"/>
              <a:buNone/>
            </a:pPr>
            <a:r>
              <a:rPr lang="en-US" altLang="zh-CN" sz="2000" b="1">
                <a:solidFill>
                  <a:srgbClr val="0000FF"/>
                </a:solidFill>
              </a:rPr>
              <a:t>w</a:t>
            </a:r>
            <a:r>
              <a:rPr lang="en-US" altLang="zh-CN" sz="2000" b="1" baseline="-25000">
                <a:solidFill>
                  <a:srgbClr val="0000FF"/>
                </a:solidFill>
              </a:rPr>
              <a:t>1</a:t>
            </a:r>
          </a:p>
        </p:txBody>
      </p:sp>
      <p:sp>
        <p:nvSpPr>
          <p:cNvPr id="21523" name="Rectangle 26">
            <a:extLst>
              <a:ext uri="{FF2B5EF4-FFF2-40B4-BE49-F238E27FC236}">
                <a16:creationId xmlns:a16="http://schemas.microsoft.com/office/drawing/2014/main" id="{99DA04B9-B9BA-4F7F-AAAB-D0E6886B03FB}"/>
              </a:ext>
            </a:extLst>
          </p:cNvPr>
          <p:cNvSpPr>
            <a:spLocks noChangeArrowheads="1"/>
          </p:cNvSpPr>
          <p:nvPr/>
        </p:nvSpPr>
        <p:spPr bwMode="auto">
          <a:xfrm>
            <a:off x="7813675" y="4583113"/>
            <a:ext cx="35877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buClrTx/>
              <a:buSzTx/>
              <a:buFont typeface="Arial" panose="020B0604020202020204" pitchFamily="34" charset="0"/>
              <a:buNone/>
            </a:pPr>
            <a:r>
              <a:rPr lang="en-US" altLang="zh-CN" sz="2000" b="1">
                <a:solidFill>
                  <a:srgbClr val="0000FF"/>
                </a:solidFill>
              </a:rPr>
              <a:t>w</a:t>
            </a:r>
            <a:r>
              <a:rPr lang="en-US" altLang="zh-CN" sz="2000" b="1" baseline="-25000">
                <a:solidFill>
                  <a:srgbClr val="0000FF"/>
                </a:solidFill>
              </a:rPr>
              <a:t>1</a:t>
            </a:r>
          </a:p>
        </p:txBody>
      </p:sp>
      <p:sp>
        <p:nvSpPr>
          <p:cNvPr id="21524" name="Line 27">
            <a:extLst>
              <a:ext uri="{FF2B5EF4-FFF2-40B4-BE49-F238E27FC236}">
                <a16:creationId xmlns:a16="http://schemas.microsoft.com/office/drawing/2014/main" id="{1BAF1908-B248-467F-9A4B-D607D9B227A3}"/>
              </a:ext>
            </a:extLst>
          </p:cNvPr>
          <p:cNvSpPr>
            <a:spLocks noChangeShapeType="1"/>
          </p:cNvSpPr>
          <p:nvPr/>
        </p:nvSpPr>
        <p:spPr bwMode="auto">
          <a:xfrm>
            <a:off x="7058025" y="4883150"/>
            <a:ext cx="0" cy="1152525"/>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5" name="Rectangle 28">
            <a:extLst>
              <a:ext uri="{FF2B5EF4-FFF2-40B4-BE49-F238E27FC236}">
                <a16:creationId xmlns:a16="http://schemas.microsoft.com/office/drawing/2014/main" id="{5CEE9433-A167-4EB7-8DF6-BDBD29E46759}"/>
              </a:ext>
            </a:extLst>
          </p:cNvPr>
          <p:cNvSpPr>
            <a:spLocks noChangeArrowheads="1"/>
          </p:cNvSpPr>
          <p:nvPr/>
        </p:nvSpPr>
        <p:spPr bwMode="auto">
          <a:xfrm>
            <a:off x="6804025" y="6094413"/>
            <a:ext cx="5746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buClrTx/>
              <a:buSzTx/>
              <a:buFont typeface="Arial" panose="020B0604020202020204" pitchFamily="34" charset="0"/>
              <a:buNone/>
            </a:pPr>
            <a:r>
              <a:rPr lang="en-US" altLang="zh-CN" sz="2000" b="1">
                <a:solidFill>
                  <a:srgbClr val="0000FF"/>
                </a:solidFill>
              </a:rPr>
              <a:t>L</a:t>
            </a:r>
            <a:r>
              <a:rPr lang="en-US" altLang="zh-CN" sz="2000" b="1" baseline="-25000">
                <a:solidFill>
                  <a:srgbClr val="0000FF"/>
                </a:solidFill>
              </a:rPr>
              <a:t>1</a:t>
            </a:r>
          </a:p>
        </p:txBody>
      </p:sp>
      <p:sp>
        <p:nvSpPr>
          <p:cNvPr id="21526" name="Rectangle 29">
            <a:extLst>
              <a:ext uri="{FF2B5EF4-FFF2-40B4-BE49-F238E27FC236}">
                <a16:creationId xmlns:a16="http://schemas.microsoft.com/office/drawing/2014/main" id="{9BE97161-654A-4845-BDBA-A2FBA19904D7}"/>
              </a:ext>
            </a:extLst>
          </p:cNvPr>
          <p:cNvSpPr>
            <a:spLocks noChangeArrowheads="1"/>
          </p:cNvSpPr>
          <p:nvPr/>
        </p:nvSpPr>
        <p:spPr bwMode="auto">
          <a:xfrm>
            <a:off x="7019925" y="4510088"/>
            <a:ext cx="3619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buClrTx/>
              <a:buSzTx/>
              <a:buFont typeface="Arial" panose="020B0604020202020204" pitchFamily="34" charset="0"/>
              <a:buNone/>
            </a:pPr>
            <a:r>
              <a:rPr lang="en-US" altLang="zh-CN" sz="2000" b="1">
                <a:solidFill>
                  <a:srgbClr val="0000FF"/>
                </a:solidFill>
              </a:rPr>
              <a:t>F</a:t>
            </a:r>
            <a:endParaRPr lang="en-US" altLang="zh-CN" sz="2000" b="1" baseline="-25000">
              <a:solidFill>
                <a:srgbClr val="0000FF"/>
              </a:solidFill>
            </a:endParaRPr>
          </a:p>
        </p:txBody>
      </p:sp>
      <p:sp>
        <p:nvSpPr>
          <p:cNvPr id="21527" name="Rectangle 30">
            <a:extLst>
              <a:ext uri="{FF2B5EF4-FFF2-40B4-BE49-F238E27FC236}">
                <a16:creationId xmlns:a16="http://schemas.microsoft.com/office/drawing/2014/main" id="{73A36D24-CE4A-4E10-85AA-51E37B05AF97}"/>
              </a:ext>
            </a:extLst>
          </p:cNvPr>
          <p:cNvSpPr>
            <a:spLocks noChangeArrowheads="1"/>
          </p:cNvSpPr>
          <p:nvPr/>
        </p:nvSpPr>
        <p:spPr bwMode="auto">
          <a:xfrm>
            <a:off x="323850" y="3860800"/>
            <a:ext cx="3349625"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b="1">
                <a:solidFill>
                  <a:srgbClr val="0000FF"/>
                </a:solidFill>
                <a:latin typeface="楷体" panose="02010609060101010101" pitchFamily="49" charset="-122"/>
                <a:ea typeface="楷体" panose="02010609060101010101" pitchFamily="49" charset="-122"/>
              </a:rPr>
              <a:t>VMP</a:t>
            </a:r>
            <a:r>
              <a:rPr lang="zh-CN" altLang="en-US" b="1">
                <a:solidFill>
                  <a:srgbClr val="0000FF"/>
                </a:solidFill>
                <a:latin typeface="楷体" panose="02010609060101010101" pitchFamily="49" charset="-122"/>
                <a:ea typeface="楷体" panose="02010609060101010101" pitchFamily="49" charset="-122"/>
              </a:rPr>
              <a:t>曲线每一点都是厂商利润最大化对该要素的需求。</a:t>
            </a:r>
            <a:endParaRPr lang="zh-CN" altLang="en-US">
              <a:solidFill>
                <a:srgbClr val="0000FF"/>
              </a:solidFill>
              <a:latin typeface="楷体" panose="02010609060101010101" pitchFamily="49" charset="-122"/>
              <a:ea typeface="楷体" panose="02010609060101010101"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1E42C71-C506-4428-A0CB-E610B1718DB1}"/>
              </a:ext>
            </a:extLst>
          </p:cNvPr>
          <p:cNvSpPr>
            <a:spLocks noGrp="1" noRot="1" noChangeArrowheads="1"/>
          </p:cNvSpPr>
          <p:nvPr>
            <p:ph type="body" idx="1"/>
          </p:nvPr>
        </p:nvSpPr>
        <p:spPr>
          <a:xfrm>
            <a:off x="301625" y="1125538"/>
            <a:ext cx="8540750" cy="4973637"/>
          </a:xfrm>
        </p:spPr>
        <p:txBody>
          <a:bodyPr/>
          <a:lstStyle/>
          <a:p>
            <a:r>
              <a:rPr lang="zh-CN" altLang="en-US" b="1">
                <a:solidFill>
                  <a:srgbClr val="0000FF"/>
                </a:solidFill>
                <a:latin typeface="楷体" panose="02010609060101010101" pitchFamily="49" charset="-122"/>
                <a:ea typeface="楷体" panose="02010609060101010101" pitchFamily="49" charset="-122"/>
              </a:rPr>
              <a:t>要素需求曲线=边际产品价值曲线依赖于</a:t>
            </a:r>
          </a:p>
          <a:p>
            <a:r>
              <a:rPr lang="zh-CN" altLang="en-US" b="1">
                <a:solidFill>
                  <a:srgbClr val="0000FF"/>
                </a:solidFill>
                <a:latin typeface="楷体" panose="02010609060101010101" pitchFamily="49" charset="-122"/>
                <a:ea typeface="楷体" panose="02010609060101010101" pitchFamily="49" charset="-122"/>
              </a:rPr>
              <a:t>一、要素的边际产品曲线</a:t>
            </a:r>
            <a:r>
              <a:rPr lang="en-US" altLang="zh-CN" b="1">
                <a:solidFill>
                  <a:srgbClr val="0000FF"/>
                </a:solidFill>
                <a:latin typeface="楷体" panose="02010609060101010101" pitchFamily="49" charset="-122"/>
                <a:ea typeface="楷体" panose="02010609060101010101" pitchFamily="49" charset="-122"/>
              </a:rPr>
              <a:t>(MP</a:t>
            </a:r>
            <a:r>
              <a:rPr lang="en-US" altLang="zh-CN" b="1" baseline="-25000">
                <a:solidFill>
                  <a:srgbClr val="0000FF"/>
                </a:solidFill>
                <a:latin typeface="楷体" panose="02010609060101010101" pitchFamily="49" charset="-122"/>
                <a:ea typeface="楷体" panose="02010609060101010101" pitchFamily="49" charset="-122"/>
              </a:rPr>
              <a:t>L</a:t>
            </a:r>
            <a:r>
              <a:rPr lang="en-US" altLang="zh-CN" b="1">
                <a:solidFill>
                  <a:srgbClr val="0000FF"/>
                </a:solidFill>
                <a:latin typeface="楷体" panose="02010609060101010101" pitchFamily="49" charset="-122"/>
                <a:ea typeface="楷体" panose="02010609060101010101" pitchFamily="49" charset="-122"/>
              </a:rPr>
              <a:t>) </a:t>
            </a:r>
            <a:r>
              <a:rPr lang="zh-CN" altLang="en-US" b="1">
                <a:solidFill>
                  <a:srgbClr val="0000FF"/>
                </a:solidFill>
                <a:latin typeface="楷体" panose="02010609060101010101" pitchFamily="49" charset="-122"/>
                <a:ea typeface="楷体" panose="02010609060101010101" pitchFamily="49" charset="-122"/>
              </a:rPr>
              <a:t>不受要素价格变化的影响。如只讨论一种投入要素，这一条件可以满足</a:t>
            </a:r>
          </a:p>
          <a:p>
            <a:r>
              <a:rPr lang="zh-CN" altLang="en-US" b="1">
                <a:solidFill>
                  <a:srgbClr val="0000FF"/>
                </a:solidFill>
                <a:latin typeface="楷体" panose="02010609060101010101" pitchFamily="49" charset="-122"/>
                <a:ea typeface="楷体" panose="02010609060101010101" pitchFamily="49" charset="-122"/>
              </a:rPr>
              <a:t>二、产品价格不受要素价格变化的影响。如果局限于讨论只有一个厂商进行生产调整，则这一条件也满足。</a:t>
            </a:r>
          </a:p>
          <a:p>
            <a:endParaRPr lang="zh-CN" altLang="en-US" b="1">
              <a:solidFill>
                <a:srgbClr val="0000FF"/>
              </a:solidFill>
              <a:latin typeface="楷体" panose="02010609060101010101" pitchFamily="49" charset="-122"/>
              <a:ea typeface="楷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a:extLst>
              <a:ext uri="{FF2B5EF4-FFF2-40B4-BE49-F238E27FC236}">
                <a16:creationId xmlns:a16="http://schemas.microsoft.com/office/drawing/2014/main" id="{994C6104-C4C3-41EF-BC23-3E2035B4809C}"/>
              </a:ext>
            </a:extLst>
          </p:cNvPr>
          <p:cNvSpPr>
            <a:spLocks noGrp="1" noRot="1" noChangeArrowheads="1"/>
          </p:cNvSpPr>
          <p:nvPr>
            <p:ph type="body" idx="4294967295"/>
          </p:nvPr>
        </p:nvSpPr>
        <p:spPr>
          <a:xfrm>
            <a:off x="323850" y="1341438"/>
            <a:ext cx="8540750" cy="4194175"/>
          </a:xfrm>
        </p:spPr>
        <p:txBody>
          <a:bodyPr/>
          <a:lstStyle/>
          <a:p>
            <a:pPr eaLnBrk="1" hangingPunct="1"/>
            <a:r>
              <a:rPr lang="zh-CN" altLang="en-US" b="1">
                <a:solidFill>
                  <a:srgbClr val="0000FF"/>
                </a:solidFill>
                <a:latin typeface="楷体" panose="02010609060101010101" pitchFamily="49" charset="-122"/>
                <a:ea typeface="楷体" panose="02010609060101010101" pitchFamily="49" charset="-122"/>
              </a:rPr>
              <a:t>在前面研究了产品市场，它对价格的论述是不完全的，首先它假定消费者收入水平为既定，未说明收入水平如何决定的。其次，它推导供给曲线时，假定生产要素的价格既定。未说明要素价格如何决定。研究要素市场便成为当然之举。研究要素市场，主要是研究要素价格的决定，不难理解，要素的价格问题实际上也就是收入的分配问题</a:t>
            </a:r>
            <a:r>
              <a:rPr lang="zh-CN" altLang="en-US">
                <a:solidFill>
                  <a:srgbClr val="0000FF"/>
                </a:solidFill>
                <a:latin typeface="楷体" panose="02010609060101010101" pitchFamily="49" charset="-122"/>
                <a:ea typeface="楷体" panose="02010609060101010101" pitchFamily="49" charset="-122"/>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95E0DA-4637-4243-AA88-9B605680B8E3}"/>
              </a:ext>
            </a:extLst>
          </p:cNvPr>
          <p:cNvSpPr txBox="1">
            <a:spLocks/>
          </p:cNvSpPr>
          <p:nvPr/>
        </p:nvSpPr>
        <p:spPr>
          <a:xfrm>
            <a:off x="301625" y="609600"/>
            <a:ext cx="8540750" cy="1143000"/>
          </a:xfrm>
          <a:prstGeom prst="rect">
            <a:avLst/>
          </a:prstGeom>
        </p:spPr>
        <p:txBody>
          <a:bodyPr/>
          <a:lstStyle/>
          <a:p>
            <a:pPr algn="ctr">
              <a:defRPr/>
            </a:pPr>
            <a:r>
              <a:rPr lang="zh-CN" altLang="en-US" sz="4400" b="1" kern="0">
                <a:solidFill>
                  <a:srgbClr val="0000FF"/>
                </a:solidFill>
                <a:latin typeface="楷体" pitchFamily="49" charset="-122"/>
                <a:ea typeface="楷体" pitchFamily="49" charset="-122"/>
                <a:cs typeface="+mj-cs"/>
              </a:rPr>
              <a:t>本章讲述内容</a:t>
            </a:r>
            <a:endParaRPr lang="zh-CN" altLang="en-US" sz="4400" b="1" kern="0" dirty="0">
              <a:solidFill>
                <a:srgbClr val="0000FF"/>
              </a:solidFill>
              <a:latin typeface="楷体" pitchFamily="49" charset="-122"/>
              <a:ea typeface="楷体" pitchFamily="49" charset="-122"/>
              <a:cs typeface="+mj-cs"/>
            </a:endParaRPr>
          </a:p>
        </p:txBody>
      </p:sp>
      <p:sp>
        <p:nvSpPr>
          <p:cNvPr id="3" name="内容占位符 2">
            <a:extLst>
              <a:ext uri="{FF2B5EF4-FFF2-40B4-BE49-F238E27FC236}">
                <a16:creationId xmlns:a16="http://schemas.microsoft.com/office/drawing/2014/main" id="{3564B9E1-3927-4457-8D93-97963E5DA38A}"/>
              </a:ext>
            </a:extLst>
          </p:cNvPr>
          <p:cNvSpPr txBox="1">
            <a:spLocks/>
          </p:cNvSpPr>
          <p:nvPr/>
        </p:nvSpPr>
        <p:spPr>
          <a:xfrm>
            <a:off x="301625" y="1905000"/>
            <a:ext cx="8540750" cy="4194175"/>
          </a:xfrm>
          <a:prstGeom prst="rect">
            <a:avLst/>
          </a:prstGeom>
        </p:spPr>
        <p:txBody>
          <a:bodyPr/>
          <a:lstStyle/>
          <a:p>
            <a:pPr marL="342900" indent="-342900">
              <a:spcBef>
                <a:spcPct val="20000"/>
              </a:spcBef>
              <a:buClr>
                <a:schemeClr val="hlink"/>
              </a:buClr>
              <a:buSzPct val="75000"/>
              <a:buFont typeface="Wingdings" pitchFamily="2" charset="2"/>
              <a:buChar char="v"/>
              <a:defRPr/>
            </a:pPr>
            <a:r>
              <a:rPr lang="zh-CN" sz="2800" b="1" kern="0" dirty="0">
                <a:solidFill>
                  <a:srgbClr val="0000FF"/>
                </a:solidFill>
                <a:latin typeface="楷体" pitchFamily="49" charset="-122"/>
                <a:ea typeface="楷体" pitchFamily="49" charset="-122"/>
              </a:rPr>
              <a:t>第一节  要素</a:t>
            </a:r>
            <a:r>
              <a:rPr lang="zh-CN" altLang="en-US" sz="2800" b="1" kern="0" dirty="0">
                <a:solidFill>
                  <a:srgbClr val="0000FF"/>
                </a:solidFill>
                <a:latin typeface="楷体" pitchFamily="49" charset="-122"/>
                <a:ea typeface="楷体" pitchFamily="49" charset="-122"/>
              </a:rPr>
              <a:t>需</a:t>
            </a:r>
            <a:r>
              <a:rPr lang="zh-CN" sz="2800" b="1" kern="0" dirty="0">
                <a:solidFill>
                  <a:srgbClr val="0000FF"/>
                </a:solidFill>
                <a:latin typeface="楷体" pitchFamily="49" charset="-122"/>
                <a:ea typeface="楷体" pitchFamily="49" charset="-122"/>
              </a:rPr>
              <a:t>求的一般原理</a:t>
            </a:r>
            <a:r>
              <a:rPr lang="zh-CN" altLang="en-US" sz="2800" b="1" kern="0" dirty="0">
                <a:solidFill>
                  <a:srgbClr val="0000FF"/>
                </a:solidFill>
                <a:latin typeface="楷体" pitchFamily="49" charset="-122"/>
                <a:ea typeface="楷体" pitchFamily="49" charset="-122"/>
              </a:rPr>
              <a:t>（重点）</a:t>
            </a:r>
            <a:endParaRPr lang="en-US" altLang="zh-CN" sz="2800" b="1" kern="0" dirty="0">
              <a:solidFill>
                <a:srgbClr val="0000FF"/>
              </a:solidFill>
              <a:latin typeface="楷体" pitchFamily="49" charset="-122"/>
              <a:ea typeface="楷体" pitchFamily="49" charset="-122"/>
            </a:endParaRPr>
          </a:p>
          <a:p>
            <a:pPr marL="342900" indent="-342900">
              <a:spcBef>
                <a:spcPct val="20000"/>
              </a:spcBef>
              <a:buClr>
                <a:schemeClr val="hlink"/>
              </a:buClr>
              <a:buSzPct val="75000"/>
              <a:buFont typeface="Wingdings" pitchFamily="2" charset="2"/>
              <a:buChar char="v"/>
              <a:defRPr/>
            </a:pPr>
            <a:r>
              <a:rPr lang="zh-CN" sz="2800" b="1" kern="0" dirty="0">
                <a:solidFill>
                  <a:srgbClr val="0000FF"/>
                </a:solidFill>
                <a:latin typeface="楷体" pitchFamily="49" charset="-122"/>
                <a:ea typeface="楷体" pitchFamily="49" charset="-122"/>
              </a:rPr>
              <a:t>第二节</a:t>
            </a:r>
            <a:r>
              <a:rPr lang="en-US" altLang="zh-CN" sz="2800" b="1" kern="0" dirty="0">
                <a:solidFill>
                  <a:srgbClr val="0000FF"/>
                </a:solidFill>
                <a:latin typeface="楷体" pitchFamily="49" charset="-122"/>
                <a:ea typeface="楷体" pitchFamily="49" charset="-122"/>
              </a:rPr>
              <a:t>  </a:t>
            </a:r>
            <a:r>
              <a:rPr lang="zh-CN" sz="2800" b="1" kern="0" dirty="0">
                <a:solidFill>
                  <a:srgbClr val="0000FF"/>
                </a:solidFill>
                <a:latin typeface="楷体" pitchFamily="49" charset="-122"/>
                <a:ea typeface="楷体" pitchFamily="49" charset="-122"/>
              </a:rPr>
              <a:t>完全竞争厂商的要素需求</a:t>
            </a:r>
            <a:endParaRPr lang="en-US" altLang="zh-CN" sz="2800" b="1" kern="0" dirty="0">
              <a:solidFill>
                <a:srgbClr val="0000FF"/>
              </a:solidFill>
              <a:latin typeface="楷体" pitchFamily="49" charset="-122"/>
              <a:ea typeface="楷体" pitchFamily="49" charset="-122"/>
            </a:endParaRPr>
          </a:p>
          <a:p>
            <a:pPr marL="342900" indent="-342900">
              <a:spcBef>
                <a:spcPct val="20000"/>
              </a:spcBef>
              <a:buClr>
                <a:schemeClr val="hlink"/>
              </a:buClr>
              <a:buSzPct val="75000"/>
              <a:buFont typeface="Wingdings" pitchFamily="2" charset="2"/>
              <a:buChar char="v"/>
              <a:defRPr/>
            </a:pPr>
            <a:r>
              <a:rPr lang="zh-CN" altLang="en-US" sz="3200" b="1" kern="0" dirty="0">
                <a:solidFill>
                  <a:srgbClr val="FF0000"/>
                </a:solidFill>
                <a:latin typeface="楷体" pitchFamily="49" charset="-122"/>
                <a:ea typeface="楷体" pitchFamily="49" charset="-122"/>
              </a:rPr>
              <a:t>第三节  要素供给的一般原理（难点）</a:t>
            </a:r>
            <a:endParaRPr lang="en-US" altLang="zh-CN" sz="3200" b="1" kern="0" dirty="0">
              <a:solidFill>
                <a:srgbClr val="FF0000"/>
              </a:solidFill>
              <a:latin typeface="楷体" pitchFamily="49" charset="-122"/>
              <a:ea typeface="楷体" pitchFamily="49" charset="-122"/>
            </a:endParaRPr>
          </a:p>
          <a:p>
            <a:pPr marL="342900" indent="-342900">
              <a:spcBef>
                <a:spcPct val="20000"/>
              </a:spcBef>
              <a:buClr>
                <a:schemeClr val="hlink"/>
              </a:buClr>
              <a:buSzPct val="75000"/>
              <a:buFont typeface="Wingdings" pitchFamily="2" charset="2"/>
              <a:buChar char="v"/>
              <a:defRPr/>
            </a:pPr>
            <a:r>
              <a:rPr lang="zh-CN" altLang="en-US" sz="2800" b="1" kern="0" dirty="0">
                <a:solidFill>
                  <a:srgbClr val="0000FF"/>
                </a:solidFill>
                <a:latin typeface="楷体" pitchFamily="49" charset="-122"/>
                <a:ea typeface="楷体" pitchFamily="49" charset="-122"/>
              </a:rPr>
              <a:t>第四节  工资的决定</a:t>
            </a:r>
            <a:endParaRPr lang="en-US" altLang="zh-CN" sz="2800" b="1" kern="0" dirty="0">
              <a:solidFill>
                <a:srgbClr val="0000FF"/>
              </a:solidFill>
              <a:latin typeface="楷体" pitchFamily="49" charset="-122"/>
              <a:ea typeface="楷体" pitchFamily="49" charset="-122"/>
            </a:endParaRPr>
          </a:p>
          <a:p>
            <a:pPr marL="342900" indent="-342900">
              <a:spcBef>
                <a:spcPct val="20000"/>
              </a:spcBef>
              <a:buClr>
                <a:schemeClr val="hlink"/>
              </a:buClr>
              <a:buSzPct val="75000"/>
              <a:buFont typeface="Wingdings" pitchFamily="2" charset="2"/>
              <a:buChar char="v"/>
              <a:defRPr/>
            </a:pPr>
            <a:r>
              <a:rPr lang="zh-CN" altLang="en-US" sz="2800" b="1" kern="0" dirty="0">
                <a:solidFill>
                  <a:srgbClr val="0000FF"/>
                </a:solidFill>
                <a:latin typeface="楷体" pitchFamily="49" charset="-122"/>
                <a:ea typeface="楷体" pitchFamily="49" charset="-122"/>
              </a:rPr>
              <a:t>第五节  收入不均</a:t>
            </a:r>
            <a:endParaRPr lang="zh-CN" altLang="en-US" sz="2800" kern="0" dirty="0">
              <a:solidFill>
                <a:srgbClr val="0000FF"/>
              </a:solidFill>
              <a:latin typeface="楷体" pitchFamily="49" charset="-122"/>
              <a:ea typeface="楷体"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91C9EDC-9963-43F9-B6A3-3ACB5A27C172}"/>
              </a:ext>
            </a:extLst>
          </p:cNvPr>
          <p:cNvSpPr>
            <a:spLocks noGrp="1" noRot="1" noChangeArrowheads="1"/>
          </p:cNvSpPr>
          <p:nvPr>
            <p:ph type="title" idx="4294967295"/>
          </p:nvPr>
        </p:nvSpPr>
        <p:spPr/>
        <p:txBody>
          <a:bodyPr/>
          <a:lstStyle/>
          <a:p>
            <a:pPr eaLnBrk="1" hangingPunct="1"/>
            <a:r>
              <a:rPr lang="zh-CN" altLang="en-US" sz="4000" b="1">
                <a:solidFill>
                  <a:srgbClr val="0000FF"/>
                </a:solidFill>
                <a:latin typeface="黑体" panose="02010609060101010101" pitchFamily="49" charset="-122"/>
                <a:ea typeface="黑体" panose="02010609060101010101" pitchFamily="49" charset="-122"/>
              </a:rPr>
              <a:t>第三节 要素的供给</a:t>
            </a:r>
          </a:p>
        </p:txBody>
      </p:sp>
      <p:sp>
        <p:nvSpPr>
          <p:cNvPr id="25603" name="Rectangle 3">
            <a:extLst>
              <a:ext uri="{FF2B5EF4-FFF2-40B4-BE49-F238E27FC236}">
                <a16:creationId xmlns:a16="http://schemas.microsoft.com/office/drawing/2014/main" id="{5CE2BF08-25C6-4F48-A993-35EA02837228}"/>
              </a:ext>
            </a:extLst>
          </p:cNvPr>
          <p:cNvSpPr>
            <a:spLocks noGrp="1" noRot="1" noChangeArrowheads="1"/>
          </p:cNvSpPr>
          <p:nvPr>
            <p:ph type="body" idx="4294967295"/>
          </p:nvPr>
        </p:nvSpPr>
        <p:spPr/>
        <p:txBody>
          <a:bodyPr/>
          <a:lstStyle/>
          <a:p>
            <a:pPr eaLnBrk="1" hangingPunct="1"/>
            <a:r>
              <a:rPr lang="zh-CN" altLang="en-US" sz="2800" b="1">
                <a:solidFill>
                  <a:srgbClr val="0000FF"/>
                </a:solidFill>
                <a:latin typeface="楷体" panose="02010609060101010101" pitchFamily="49" charset="-122"/>
                <a:ea typeface="楷体" panose="02010609060101010101" pitchFamily="49" charset="-122"/>
              </a:rPr>
              <a:t>要素的所有者即可是生产者也可能是消费者</a:t>
            </a:r>
          </a:p>
          <a:p>
            <a:pPr eaLnBrk="1" hangingPunct="1"/>
            <a:r>
              <a:rPr lang="zh-CN" altLang="en-US" sz="2800" b="1">
                <a:solidFill>
                  <a:srgbClr val="0000FF"/>
                </a:solidFill>
                <a:latin typeface="楷体" panose="02010609060101010101" pitchFamily="49" charset="-122"/>
                <a:ea typeface="楷体" panose="02010609060101010101" pitchFamily="49" charset="-122"/>
              </a:rPr>
              <a:t>要素所有者身份不同，行为目的不同。</a:t>
            </a:r>
            <a:br>
              <a:rPr lang="zh-CN" altLang="en-US" sz="2800" b="1">
                <a:solidFill>
                  <a:srgbClr val="0000FF"/>
                </a:solidFill>
                <a:latin typeface="楷体" panose="02010609060101010101" pitchFamily="49" charset="-122"/>
                <a:ea typeface="楷体" panose="02010609060101010101" pitchFamily="49" charset="-122"/>
              </a:rPr>
            </a:br>
            <a:r>
              <a:rPr lang="zh-CN" altLang="en-US" sz="3600" b="1">
                <a:solidFill>
                  <a:srgbClr val="0000FF"/>
                </a:solidFill>
                <a:latin typeface="楷体" panose="02010609060101010101" pitchFamily="49" charset="-122"/>
                <a:ea typeface="楷体" panose="02010609060101010101" pitchFamily="49" charset="-122"/>
              </a:rPr>
              <a:t>本节讨论的局限于要素所有者为消费者。其行为目的追求效用最大化。</a:t>
            </a:r>
          </a:p>
          <a:p>
            <a:pPr eaLnBrk="1" hangingPunct="1"/>
            <a:r>
              <a:rPr lang="zh-CN" altLang="en-US" sz="2800" b="1">
                <a:solidFill>
                  <a:srgbClr val="0000FF"/>
                </a:solidFill>
                <a:latin typeface="楷体" panose="02010609060101010101" pitchFamily="49" charset="-122"/>
                <a:ea typeface="楷体" panose="02010609060101010101" pitchFamily="49" charset="-122"/>
              </a:rPr>
              <a:t>消费者要素供给的明显特点：</a:t>
            </a:r>
          </a:p>
          <a:p>
            <a:pPr eaLnBrk="1" hangingPunct="1">
              <a:buFont typeface="Wingdings" panose="05000000000000000000" pitchFamily="2" charset="2"/>
              <a:buNone/>
            </a:pPr>
            <a:r>
              <a:rPr lang="en-US" altLang="zh-CN" sz="2800" b="1">
                <a:solidFill>
                  <a:srgbClr val="0000FF"/>
                </a:solidFill>
                <a:latin typeface="楷体" panose="02010609060101010101" pitchFamily="49" charset="-122"/>
                <a:ea typeface="楷体" panose="02010609060101010101" pitchFamily="49" charset="-122"/>
              </a:rPr>
              <a:t>——</a:t>
            </a:r>
            <a:r>
              <a:rPr lang="zh-CN" altLang="en-US" sz="2800" b="1">
                <a:solidFill>
                  <a:srgbClr val="0000FF"/>
                </a:solidFill>
                <a:latin typeface="楷体" panose="02010609060101010101" pitchFamily="49" charset="-122"/>
                <a:ea typeface="楷体" panose="02010609060101010101" pitchFamily="49" charset="-122"/>
              </a:rPr>
              <a:t>要素数量在一定时期既定。</a:t>
            </a:r>
          </a:p>
          <a:p>
            <a:pPr eaLnBrk="1" hangingPunct="1">
              <a:buFont typeface="Wingdings" panose="05000000000000000000" pitchFamily="2" charset="2"/>
              <a:buNone/>
            </a:pPr>
            <a:r>
              <a:rPr lang="zh-CN" altLang="en-US" sz="2800" b="1">
                <a:solidFill>
                  <a:srgbClr val="0000FF"/>
                </a:solidFill>
                <a:latin typeface="楷体" panose="02010609060101010101" pitchFamily="49" charset="-122"/>
                <a:ea typeface="楷体" panose="02010609060101010101" pitchFamily="49" charset="-122"/>
              </a:rPr>
              <a:t>消费者存在一个“要素供给”和“要素保留自用”的分配问题，以获得最大效用。</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78650D56-793C-4534-849D-8EDCE2CF4331}"/>
              </a:ext>
            </a:extLst>
          </p:cNvPr>
          <p:cNvSpPr>
            <a:spLocks noGrp="1" noRot="1" noChangeArrowheads="1"/>
          </p:cNvSpPr>
          <p:nvPr>
            <p:ph type="title" idx="4294967295"/>
          </p:nvPr>
        </p:nvSpPr>
        <p:spPr/>
        <p:txBody>
          <a:bodyPr/>
          <a:lstStyle/>
          <a:p>
            <a:pPr algn="l" eaLnBrk="1" hangingPunct="1"/>
            <a:r>
              <a:rPr lang="zh-CN" altLang="en-US" b="1">
                <a:solidFill>
                  <a:srgbClr val="0000FF"/>
                </a:solidFill>
                <a:latin typeface="楷体" panose="02010609060101010101" pitchFamily="49" charset="-122"/>
                <a:ea typeface="楷体" panose="02010609060101010101" pitchFamily="49" charset="-122"/>
              </a:rPr>
              <a:t>一、要素供给原则</a:t>
            </a:r>
            <a:r>
              <a:rPr lang="en-US" altLang="zh-CN" b="1">
                <a:solidFill>
                  <a:srgbClr val="0000FF"/>
                </a:solidFill>
                <a:latin typeface="楷体" panose="02010609060101010101" pitchFamily="49" charset="-122"/>
                <a:ea typeface="楷体" panose="02010609060101010101" pitchFamily="49" charset="-122"/>
              </a:rPr>
              <a:t>(</a:t>
            </a:r>
            <a:r>
              <a:rPr lang="zh-CN" altLang="en-US" b="1">
                <a:solidFill>
                  <a:srgbClr val="0000FF"/>
                </a:solidFill>
                <a:latin typeface="楷体" panose="02010609060101010101" pitchFamily="49" charset="-122"/>
                <a:ea typeface="楷体" panose="02010609060101010101" pitchFamily="49" charset="-122"/>
              </a:rPr>
              <a:t>方法一）</a:t>
            </a:r>
          </a:p>
        </p:txBody>
      </p:sp>
      <p:sp>
        <p:nvSpPr>
          <p:cNvPr id="26627" name="Rectangle 3">
            <a:extLst>
              <a:ext uri="{FF2B5EF4-FFF2-40B4-BE49-F238E27FC236}">
                <a16:creationId xmlns:a16="http://schemas.microsoft.com/office/drawing/2014/main" id="{4E29DA55-DF18-47F9-A082-8C12A6D9676D}"/>
              </a:ext>
            </a:extLst>
          </p:cNvPr>
          <p:cNvSpPr>
            <a:spLocks noGrp="1" noRot="1" noChangeArrowheads="1"/>
          </p:cNvSpPr>
          <p:nvPr>
            <p:ph type="body" sz="half" idx="4294967295"/>
          </p:nvPr>
        </p:nvSpPr>
        <p:spPr>
          <a:xfrm>
            <a:off x="301625" y="1905000"/>
            <a:ext cx="8374063" cy="4194175"/>
          </a:xfrm>
        </p:spPr>
        <p:txBody>
          <a:bodyPr/>
          <a:lstStyle/>
          <a:p>
            <a:pPr eaLnBrk="1" hangingPunct="1"/>
            <a:r>
              <a:rPr lang="zh-CN" altLang="en-US" sz="3600" b="1">
                <a:solidFill>
                  <a:srgbClr val="0000FF"/>
                </a:solidFill>
                <a:latin typeface="楷体" panose="02010609060101010101" pitchFamily="49" charset="-122"/>
                <a:ea typeface="楷体" panose="02010609060101010101" pitchFamily="49" charset="-122"/>
              </a:rPr>
              <a:t>原则</a:t>
            </a:r>
            <a:r>
              <a:rPr lang="zh-CN" altLang="en-US" sz="2800" b="1">
                <a:solidFill>
                  <a:srgbClr val="0000FF"/>
                </a:solidFill>
                <a:latin typeface="楷体" panose="02010609060101010101" pitchFamily="49" charset="-122"/>
                <a:ea typeface="楷体" panose="02010609060101010101" pitchFamily="49" charset="-122"/>
              </a:rPr>
              <a:t>：作为“要素供给”的资源的边际效用与作为“保留自用”的资源的边际效用相等。</a:t>
            </a:r>
          </a:p>
          <a:p>
            <a:pPr eaLnBrk="1" hangingPunct="1"/>
            <a:r>
              <a:rPr lang="zh-CN" altLang="en-US" sz="2800" b="1">
                <a:solidFill>
                  <a:srgbClr val="0000FF"/>
                </a:solidFill>
                <a:latin typeface="楷体" panose="02010609060101010101" pitchFamily="49" charset="-122"/>
                <a:ea typeface="楷体" panose="02010609060101010101" pitchFamily="49" charset="-122"/>
              </a:rPr>
              <a:t>效用函数u=u(Y</a:t>
            </a:r>
            <a:r>
              <a:rPr lang="en-US" altLang="zh-CN" sz="2800" b="1">
                <a:solidFill>
                  <a:srgbClr val="0000FF"/>
                </a:solidFill>
                <a:latin typeface="楷体" panose="02010609060101010101" pitchFamily="49" charset="-122"/>
                <a:ea typeface="楷体" panose="02010609060101010101" pitchFamily="49" charset="-122"/>
              </a:rPr>
              <a:t>(L)</a:t>
            </a:r>
            <a:r>
              <a:rPr lang="zh-CN" altLang="en-US" sz="2800" b="1">
                <a:solidFill>
                  <a:srgbClr val="0000FF"/>
                </a:solidFill>
                <a:latin typeface="楷体" panose="02010609060101010101" pitchFamily="49" charset="-122"/>
                <a:ea typeface="楷体" panose="02010609060101010101" pitchFamily="49" charset="-122"/>
              </a:rPr>
              <a:t>， )</a:t>
            </a:r>
          </a:p>
          <a:p>
            <a:pPr eaLnBrk="1" hangingPunct="1">
              <a:buFont typeface="Wingdings" panose="05000000000000000000" pitchFamily="2" charset="2"/>
              <a:buNone/>
            </a:pPr>
            <a:r>
              <a:rPr lang="en-US" altLang="zh-CN" sz="2800" b="1">
                <a:solidFill>
                  <a:srgbClr val="0000FF"/>
                </a:solidFill>
                <a:latin typeface="楷体" panose="02010609060101010101" pitchFamily="49" charset="-122"/>
                <a:ea typeface="楷体" panose="02010609060101010101" pitchFamily="49" charset="-122"/>
              </a:rPr>
              <a:t>1</a:t>
            </a:r>
            <a:r>
              <a:rPr lang="zh-CN" altLang="en-US" sz="2800" b="1">
                <a:solidFill>
                  <a:srgbClr val="0000FF"/>
                </a:solidFill>
                <a:latin typeface="楷体" panose="02010609060101010101" pitchFamily="49" charset="-122"/>
                <a:ea typeface="楷体" panose="02010609060101010101" pitchFamily="49" charset="-122"/>
              </a:rPr>
              <a:t>、 “要素供给”的边际效用</a:t>
            </a:r>
          </a:p>
          <a:p>
            <a:pPr eaLnBrk="1" hangingPunct="1">
              <a:buFont typeface="Wingdings" panose="05000000000000000000" pitchFamily="2" charset="2"/>
              <a:buNone/>
            </a:pPr>
            <a:r>
              <a:rPr lang="en-US" altLang="zh-CN" sz="2800" b="1">
                <a:solidFill>
                  <a:srgbClr val="0000FF"/>
                </a:solidFill>
                <a:latin typeface="楷体" panose="02010609060101010101" pitchFamily="49" charset="-122"/>
                <a:ea typeface="楷体" panose="02010609060101010101" pitchFamily="49" charset="-122"/>
              </a:rPr>
              <a:t>——“</a:t>
            </a:r>
            <a:r>
              <a:rPr lang="zh-CN" altLang="en-US" sz="2800" b="1">
                <a:solidFill>
                  <a:srgbClr val="0000FF"/>
                </a:solidFill>
                <a:latin typeface="楷体" panose="02010609060101010101" pitchFamily="49" charset="-122"/>
                <a:ea typeface="楷体" panose="02010609060101010101" pitchFamily="49" charset="-122"/>
              </a:rPr>
              <a:t>要素供给”是为了获得收入，因此其效用为间接效用。设供给量△</a:t>
            </a:r>
            <a:r>
              <a:rPr lang="en-US" altLang="zh-CN" sz="2800" b="1">
                <a:solidFill>
                  <a:srgbClr val="0000FF"/>
                </a:solidFill>
                <a:latin typeface="楷体" panose="02010609060101010101" pitchFamily="49" charset="-122"/>
                <a:ea typeface="楷体" panose="02010609060101010101" pitchFamily="49" charset="-122"/>
              </a:rPr>
              <a:t>L</a:t>
            </a:r>
            <a:r>
              <a:rPr lang="zh-CN" altLang="en-US" sz="2800" b="1">
                <a:solidFill>
                  <a:srgbClr val="0000FF"/>
                </a:solidFill>
                <a:latin typeface="楷体" panose="02010609060101010101" pitchFamily="49" charset="-122"/>
                <a:ea typeface="楷体" panose="02010609060101010101" pitchFamily="49" charset="-122"/>
              </a:rPr>
              <a:t>，收入增量△</a:t>
            </a:r>
            <a:r>
              <a:rPr lang="en-US" altLang="zh-CN" sz="2800" b="1">
                <a:solidFill>
                  <a:srgbClr val="0000FF"/>
                </a:solidFill>
                <a:latin typeface="楷体" panose="02010609060101010101" pitchFamily="49" charset="-122"/>
                <a:ea typeface="楷体" panose="02010609060101010101" pitchFamily="49" charset="-122"/>
              </a:rPr>
              <a:t>Y</a:t>
            </a:r>
            <a:r>
              <a:rPr lang="zh-CN" altLang="en-US" sz="2800" b="1">
                <a:solidFill>
                  <a:srgbClr val="0000FF"/>
                </a:solidFill>
                <a:latin typeface="楷体" panose="02010609060101010101" pitchFamily="49" charset="-122"/>
                <a:ea typeface="楷体" panose="02010609060101010101" pitchFamily="49" charset="-122"/>
              </a:rPr>
              <a:t>，效用增量△</a:t>
            </a:r>
            <a:r>
              <a:rPr lang="en-US" altLang="zh-CN" sz="2800" b="1">
                <a:solidFill>
                  <a:srgbClr val="0000FF"/>
                </a:solidFill>
                <a:latin typeface="楷体" panose="02010609060101010101" pitchFamily="49" charset="-122"/>
                <a:ea typeface="楷体" panose="02010609060101010101" pitchFamily="49" charset="-122"/>
              </a:rPr>
              <a:t>U</a:t>
            </a:r>
            <a:r>
              <a:rPr lang="zh-CN" altLang="en-US" sz="2800" b="1">
                <a:solidFill>
                  <a:srgbClr val="0000FF"/>
                </a:solidFill>
                <a:latin typeface="楷体" panose="02010609060101010101" pitchFamily="49" charset="-122"/>
                <a:ea typeface="楷体" panose="02010609060101010101" pitchFamily="49" charset="-122"/>
              </a:rPr>
              <a:t>，则：</a:t>
            </a:r>
          </a:p>
        </p:txBody>
      </p:sp>
      <p:graphicFrame>
        <p:nvGraphicFramePr>
          <p:cNvPr id="26628" name="Object 10">
            <a:extLst>
              <a:ext uri="{FF2B5EF4-FFF2-40B4-BE49-F238E27FC236}">
                <a16:creationId xmlns:a16="http://schemas.microsoft.com/office/drawing/2014/main" id="{09186F22-1B1B-4E98-A699-8A1FB66CB3A1}"/>
              </a:ext>
            </a:extLst>
          </p:cNvPr>
          <p:cNvGraphicFramePr>
            <a:graphicFrameLocks noChangeAspect="1"/>
          </p:cNvGraphicFramePr>
          <p:nvPr/>
        </p:nvGraphicFramePr>
        <p:xfrm>
          <a:off x="3714750" y="3000375"/>
          <a:ext cx="377825" cy="490538"/>
        </p:xfrm>
        <a:graphic>
          <a:graphicData uri="http://schemas.openxmlformats.org/presentationml/2006/ole">
            <mc:AlternateContent xmlns:mc="http://schemas.openxmlformats.org/markup-compatibility/2006">
              <mc:Choice xmlns:v="urn:schemas-microsoft-com:vml" Requires="v">
                <p:oleObj name="Equation" r:id="rId2" imgW="88669" imgH="177338" progId="Equation.DSMT4">
                  <p:embed/>
                </p:oleObj>
              </mc:Choice>
              <mc:Fallback>
                <p:oleObj name="Equation" r:id="rId2" imgW="88669" imgH="177338" progId="Equation.DSMT4">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0" y="3000375"/>
                        <a:ext cx="377825"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9B241BDA-3BA6-4C21-8FD7-324D12A47395}"/>
              </a:ext>
            </a:extLst>
          </p:cNvPr>
          <p:cNvSpPr>
            <a:spLocks noGrp="1" noRot="1" noChangeArrowheads="1"/>
          </p:cNvSpPr>
          <p:nvPr>
            <p:ph type="title" idx="4294967295"/>
          </p:nvPr>
        </p:nvSpPr>
        <p:spPr>
          <a:xfrm>
            <a:off x="301625" y="609600"/>
            <a:ext cx="8540750" cy="298450"/>
          </a:xfrm>
        </p:spPr>
        <p:txBody>
          <a:bodyPr/>
          <a:lstStyle/>
          <a:p>
            <a:pPr eaLnBrk="1" hangingPunct="1"/>
            <a:r>
              <a:rPr lang="zh-CN" altLang="en-US" sz="1600" b="1">
                <a:solidFill>
                  <a:srgbClr val="0000FF"/>
                </a:solidFill>
                <a:ea typeface="楷体" panose="02010609060101010101" pitchFamily="49" charset="-122"/>
              </a:rPr>
              <a:t>要素供给原则</a:t>
            </a:r>
          </a:p>
        </p:txBody>
      </p:sp>
      <p:sp>
        <p:nvSpPr>
          <p:cNvPr id="27651" name="Rectangle 3">
            <a:extLst>
              <a:ext uri="{FF2B5EF4-FFF2-40B4-BE49-F238E27FC236}">
                <a16:creationId xmlns:a16="http://schemas.microsoft.com/office/drawing/2014/main" id="{5F16CBF6-0C97-472A-BE72-AFDBE3836398}"/>
              </a:ext>
            </a:extLst>
          </p:cNvPr>
          <p:cNvSpPr>
            <a:spLocks noGrp="1" noRot="1" noChangeArrowheads="1"/>
          </p:cNvSpPr>
          <p:nvPr>
            <p:ph type="body" sz="half" idx="4294967295"/>
          </p:nvPr>
        </p:nvSpPr>
        <p:spPr>
          <a:xfrm>
            <a:off x="301625" y="838200"/>
            <a:ext cx="8448675" cy="5616575"/>
          </a:xfrm>
        </p:spPr>
        <p:txBody>
          <a:bodyPr/>
          <a:lstStyle/>
          <a:p>
            <a:pPr eaLnBrk="1" hangingPunct="1"/>
            <a:r>
              <a:rPr lang="en-US" altLang="zh-CN" sz="2400" b="1">
                <a:solidFill>
                  <a:srgbClr val="0000FF"/>
                </a:solidFill>
                <a:latin typeface="楷体" panose="02010609060101010101" pitchFamily="49" charset="-122"/>
                <a:ea typeface="楷体" panose="02010609060101010101" pitchFamily="49" charset="-122"/>
              </a:rPr>
              <a:t>1</a:t>
            </a:r>
            <a:r>
              <a:rPr lang="zh-CN" altLang="en-US" sz="2400" b="1">
                <a:solidFill>
                  <a:srgbClr val="0000FF"/>
                </a:solidFill>
                <a:latin typeface="楷体" panose="02010609060101010101" pitchFamily="49" charset="-122"/>
                <a:ea typeface="楷体" panose="02010609060101010101" pitchFamily="49" charset="-122"/>
              </a:rPr>
              <a:t>、要素供给的边际效用</a:t>
            </a:r>
          </a:p>
          <a:p>
            <a:pPr eaLnBrk="1" hangingPunct="1"/>
            <a:endParaRPr lang="zh-CN" altLang="en-US" sz="2400" b="1">
              <a:solidFill>
                <a:srgbClr val="0000FF"/>
              </a:solidFill>
              <a:latin typeface="楷体" panose="02010609060101010101" pitchFamily="49" charset="-122"/>
              <a:ea typeface="楷体" panose="02010609060101010101" pitchFamily="49" charset="-122"/>
            </a:endParaRPr>
          </a:p>
          <a:p>
            <a:pPr eaLnBrk="1" hangingPunct="1"/>
            <a:endParaRPr lang="zh-CN" altLang="en-US" sz="2400" b="1">
              <a:solidFill>
                <a:srgbClr val="0000FF"/>
              </a:solidFill>
              <a:latin typeface="楷体" panose="02010609060101010101" pitchFamily="49" charset="-122"/>
              <a:ea typeface="楷体" panose="02010609060101010101" pitchFamily="49" charset="-122"/>
            </a:endParaRPr>
          </a:p>
          <a:p>
            <a:pPr eaLnBrk="1" hangingPunct="1"/>
            <a:r>
              <a:rPr lang="zh-CN" altLang="en-US" sz="2400" b="1">
                <a:solidFill>
                  <a:srgbClr val="0000FF"/>
                </a:solidFill>
                <a:latin typeface="楷体" panose="02010609060101010101" pitchFamily="49" charset="-122"/>
                <a:ea typeface="楷体" panose="02010609060101010101" pitchFamily="49" charset="-122"/>
              </a:rPr>
              <a:t>要素供给的边际效用=</a:t>
            </a:r>
            <a:r>
              <a:rPr lang="zh-CN" altLang="en-US" sz="2400" b="1">
                <a:solidFill>
                  <a:srgbClr val="FF0000"/>
                </a:solidFill>
                <a:latin typeface="楷体" panose="02010609060101010101" pitchFamily="49" charset="-122"/>
                <a:ea typeface="楷体" panose="02010609060101010101" pitchFamily="49" charset="-122"/>
              </a:rPr>
              <a:t>收入的边际效用</a:t>
            </a:r>
            <a:r>
              <a:rPr lang="zh-CN" altLang="en-US" sz="2400" b="1">
                <a:solidFill>
                  <a:srgbClr val="0000FF"/>
                </a:solidFill>
                <a:latin typeface="楷体" panose="02010609060101010101" pitchFamily="49" charset="-122"/>
                <a:ea typeface="楷体" panose="02010609060101010101" pitchFamily="49" charset="-122"/>
              </a:rPr>
              <a:t>*要素供给的边际收入</a:t>
            </a:r>
            <a:endParaRPr lang="en-US" altLang="zh-CN" sz="2400" b="1">
              <a:solidFill>
                <a:srgbClr val="0000FF"/>
              </a:solidFill>
              <a:latin typeface="楷体" panose="02010609060101010101" pitchFamily="49" charset="-122"/>
              <a:ea typeface="楷体" panose="02010609060101010101" pitchFamily="49" charset="-122"/>
            </a:endParaRPr>
          </a:p>
          <a:p>
            <a:pPr eaLnBrk="1" hangingPunct="1"/>
            <a:r>
              <a:rPr lang="en-US" altLang="zh-CN" sz="2400" b="1">
                <a:solidFill>
                  <a:srgbClr val="0000FF"/>
                </a:solidFill>
                <a:latin typeface="楷体" panose="02010609060101010101" pitchFamily="49" charset="-122"/>
                <a:ea typeface="楷体" panose="02010609060101010101" pitchFamily="49" charset="-122"/>
              </a:rPr>
              <a:t>2</a:t>
            </a:r>
            <a:r>
              <a:rPr lang="zh-CN" altLang="en-US" sz="2400" b="1">
                <a:solidFill>
                  <a:srgbClr val="0000FF"/>
                </a:solidFill>
                <a:latin typeface="楷体" panose="02010609060101010101" pitchFamily="49" charset="-122"/>
                <a:ea typeface="楷体" panose="02010609060101010101" pitchFamily="49" charset="-122"/>
              </a:rPr>
              <a:t>、要素“保留自用”的边际效用</a:t>
            </a:r>
          </a:p>
          <a:p>
            <a:pPr eaLnBrk="1" hangingPunct="1">
              <a:buFont typeface="Wingdings" panose="05000000000000000000" pitchFamily="2" charset="2"/>
              <a:buNone/>
            </a:pPr>
            <a:r>
              <a:rPr lang="zh-CN" altLang="en-US" sz="2400" b="1">
                <a:solidFill>
                  <a:srgbClr val="0000FF"/>
                </a:solidFill>
                <a:latin typeface="楷体" panose="02010609060101010101" pitchFamily="49" charset="-122"/>
                <a:ea typeface="楷体" panose="02010609060101010101" pitchFamily="49" charset="-122"/>
              </a:rPr>
              <a:t>  要素自用的边际效用为</a:t>
            </a:r>
          </a:p>
          <a:p>
            <a:pPr eaLnBrk="1" hangingPunct="1"/>
            <a:endParaRPr lang="zh-CN" altLang="en-US" sz="2400" b="1">
              <a:solidFill>
                <a:srgbClr val="0000FF"/>
              </a:solidFill>
              <a:latin typeface="楷体" panose="02010609060101010101" pitchFamily="49" charset="-122"/>
              <a:ea typeface="楷体" panose="02010609060101010101" pitchFamily="49" charset="-122"/>
            </a:endParaRPr>
          </a:p>
          <a:p>
            <a:pPr eaLnBrk="1" hangingPunct="1">
              <a:buFont typeface="Wingdings" panose="05000000000000000000" pitchFamily="2" charset="2"/>
              <a:buNone/>
            </a:pPr>
            <a:r>
              <a:rPr lang="zh-CN" altLang="en-US" sz="2400" b="1">
                <a:solidFill>
                  <a:srgbClr val="0000FF"/>
                </a:solidFill>
                <a:latin typeface="楷体" panose="02010609060101010101" pitchFamily="49" charset="-122"/>
                <a:ea typeface="楷体" panose="02010609060101010101" pitchFamily="49" charset="-122"/>
              </a:rPr>
              <a:t>   其中</a:t>
            </a:r>
            <a:r>
              <a:rPr lang="en-US" altLang="zh-CN" sz="2400" b="1" i="1">
                <a:solidFill>
                  <a:srgbClr val="0000FF"/>
                </a:solidFill>
                <a:latin typeface="楷体" panose="02010609060101010101" pitchFamily="49" charset="-122"/>
                <a:ea typeface="楷体" panose="02010609060101010101" pitchFamily="49" charset="-122"/>
              </a:rPr>
              <a:t>  </a:t>
            </a:r>
            <a:r>
              <a:rPr lang="zh-CN" altLang="en-US" sz="2400" b="1">
                <a:solidFill>
                  <a:srgbClr val="0000FF"/>
                </a:solidFill>
                <a:latin typeface="楷体" panose="02010609060101010101" pitchFamily="49" charset="-122"/>
                <a:ea typeface="楷体" panose="02010609060101010101" pitchFamily="49" charset="-122"/>
              </a:rPr>
              <a:t>表示自用资源数量</a:t>
            </a:r>
          </a:p>
          <a:p>
            <a:pPr eaLnBrk="1" hangingPunct="1"/>
            <a:r>
              <a:rPr lang="en-US" altLang="zh-CN" sz="2400" b="1">
                <a:solidFill>
                  <a:srgbClr val="0000FF"/>
                </a:solidFill>
                <a:latin typeface="楷体" panose="02010609060101010101" pitchFamily="49" charset="-122"/>
                <a:ea typeface="楷体" panose="02010609060101010101" pitchFamily="49" charset="-122"/>
              </a:rPr>
              <a:t>3</a:t>
            </a:r>
            <a:r>
              <a:rPr lang="zh-CN" altLang="en-US" sz="2400" b="1">
                <a:solidFill>
                  <a:srgbClr val="0000FF"/>
                </a:solidFill>
                <a:latin typeface="楷体" panose="02010609060101010101" pitchFamily="49" charset="-122"/>
                <a:ea typeface="楷体" panose="02010609060101010101" pitchFamily="49" charset="-122"/>
              </a:rPr>
              <a:t>、要素供给的原则——完全竞争条件</a:t>
            </a:r>
          </a:p>
          <a:p>
            <a:pPr eaLnBrk="1" hangingPunct="1"/>
            <a:endParaRPr lang="en-US" altLang="zh-CN" sz="2400" b="1">
              <a:solidFill>
                <a:srgbClr val="0000FF"/>
              </a:solidFill>
              <a:latin typeface="楷体" panose="02010609060101010101" pitchFamily="49" charset="-122"/>
              <a:ea typeface="楷体" panose="02010609060101010101" pitchFamily="49" charset="-122"/>
            </a:endParaRPr>
          </a:p>
        </p:txBody>
      </p:sp>
      <p:graphicFrame>
        <p:nvGraphicFramePr>
          <p:cNvPr id="27652" name="Object 4">
            <a:extLst>
              <a:ext uri="{FF2B5EF4-FFF2-40B4-BE49-F238E27FC236}">
                <a16:creationId xmlns:a16="http://schemas.microsoft.com/office/drawing/2014/main" id="{6ADB6E3A-2C79-4973-9D4A-D60CAFE1024A}"/>
              </a:ext>
            </a:extLst>
          </p:cNvPr>
          <p:cNvGraphicFramePr>
            <a:graphicFrameLocks noGrp="1" noChangeAspect="1"/>
          </p:cNvGraphicFramePr>
          <p:nvPr>
            <p:ph sz="quarter" idx="4294967295"/>
          </p:nvPr>
        </p:nvGraphicFramePr>
        <p:xfrm>
          <a:off x="4572000" y="3357563"/>
          <a:ext cx="790575" cy="1035050"/>
        </p:xfrm>
        <a:graphic>
          <a:graphicData uri="http://schemas.openxmlformats.org/presentationml/2006/ole">
            <mc:AlternateContent xmlns:mc="http://schemas.openxmlformats.org/markup-compatibility/2006">
              <mc:Choice xmlns:v="urn:schemas-microsoft-com:vml" Requires="v">
                <p:oleObj r:id="rId2" imgW="279764" imgH="394213" progId="Equation.DSMT4">
                  <p:embed/>
                </p:oleObj>
              </mc:Choice>
              <mc:Fallback>
                <p:oleObj r:id="rId2" imgW="279764" imgH="394213"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357563"/>
                        <a:ext cx="790575" cy="103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3" name="Object 6">
            <a:extLst>
              <a:ext uri="{FF2B5EF4-FFF2-40B4-BE49-F238E27FC236}">
                <a16:creationId xmlns:a16="http://schemas.microsoft.com/office/drawing/2014/main" id="{0D7CA9B5-65FF-4358-B663-7473061FD944}"/>
              </a:ext>
            </a:extLst>
          </p:cNvPr>
          <p:cNvGraphicFramePr>
            <a:graphicFrameLocks noChangeAspect="1"/>
          </p:cNvGraphicFramePr>
          <p:nvPr/>
        </p:nvGraphicFramePr>
        <p:xfrm>
          <a:off x="1500188" y="1285875"/>
          <a:ext cx="668337" cy="901700"/>
        </p:xfrm>
        <a:graphic>
          <a:graphicData uri="http://schemas.openxmlformats.org/presentationml/2006/ole">
            <mc:AlternateContent xmlns:mc="http://schemas.openxmlformats.org/markup-compatibility/2006">
              <mc:Choice xmlns:v="urn:schemas-microsoft-com:vml" Requires="v">
                <p:oleObj name="Equation" r:id="rId4" imgW="291973" imgH="393529" progId="Equation.DSMT4">
                  <p:embed/>
                </p:oleObj>
              </mc:Choice>
              <mc:Fallback>
                <p:oleObj name="Equation" r:id="rId4" imgW="291973" imgH="393529"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0188" y="1285875"/>
                        <a:ext cx="668337"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4" name="Object 7">
            <a:extLst>
              <a:ext uri="{FF2B5EF4-FFF2-40B4-BE49-F238E27FC236}">
                <a16:creationId xmlns:a16="http://schemas.microsoft.com/office/drawing/2014/main" id="{7D81D2D3-3B99-4232-A1CD-2AA53D71CA01}"/>
              </a:ext>
            </a:extLst>
          </p:cNvPr>
          <p:cNvGraphicFramePr>
            <a:graphicFrameLocks noChangeAspect="1"/>
          </p:cNvGraphicFramePr>
          <p:nvPr/>
        </p:nvGraphicFramePr>
        <p:xfrm>
          <a:off x="2286000" y="1285875"/>
          <a:ext cx="1743075" cy="901700"/>
        </p:xfrm>
        <a:graphic>
          <a:graphicData uri="http://schemas.openxmlformats.org/presentationml/2006/ole">
            <mc:AlternateContent xmlns:mc="http://schemas.openxmlformats.org/markup-compatibility/2006">
              <mc:Choice xmlns:v="urn:schemas-microsoft-com:vml" Requires="v">
                <p:oleObj name="Equation" r:id="rId6" imgW="761669" imgH="393529" progId="Equation.DSMT4">
                  <p:embed/>
                </p:oleObj>
              </mc:Choice>
              <mc:Fallback>
                <p:oleObj name="Equation" r:id="rId6" imgW="761669" imgH="393529"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1285875"/>
                        <a:ext cx="1743075"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5" name="Object 10">
            <a:extLst>
              <a:ext uri="{FF2B5EF4-FFF2-40B4-BE49-F238E27FC236}">
                <a16:creationId xmlns:a16="http://schemas.microsoft.com/office/drawing/2014/main" id="{AB9C4AAF-9802-4CD5-8ECA-DD183454649A}"/>
              </a:ext>
            </a:extLst>
          </p:cNvPr>
          <p:cNvGraphicFramePr>
            <a:graphicFrameLocks noChangeAspect="1"/>
          </p:cNvGraphicFramePr>
          <p:nvPr/>
        </p:nvGraphicFramePr>
        <p:xfrm>
          <a:off x="1428750" y="4143375"/>
          <a:ext cx="377825" cy="633413"/>
        </p:xfrm>
        <a:graphic>
          <a:graphicData uri="http://schemas.openxmlformats.org/presentationml/2006/ole">
            <mc:AlternateContent xmlns:mc="http://schemas.openxmlformats.org/markup-compatibility/2006">
              <mc:Choice xmlns:v="urn:schemas-microsoft-com:vml" Requires="v">
                <p:oleObj name="Equation" r:id="rId8" imgW="88669" imgH="177338" progId="Equation.DSMT4">
                  <p:embed/>
                </p:oleObj>
              </mc:Choice>
              <mc:Fallback>
                <p:oleObj name="Equation" r:id="rId8" imgW="88669" imgH="177338" progId="Equation.DSMT4">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28750" y="4143375"/>
                        <a:ext cx="377825"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6" name="Object 8">
            <a:extLst>
              <a:ext uri="{FF2B5EF4-FFF2-40B4-BE49-F238E27FC236}">
                <a16:creationId xmlns:a16="http://schemas.microsoft.com/office/drawing/2014/main" id="{12EE0002-04FA-43C8-B3D0-F67ACDDB401D}"/>
              </a:ext>
            </a:extLst>
          </p:cNvPr>
          <p:cNvGraphicFramePr>
            <a:graphicFrameLocks noChangeAspect="1"/>
          </p:cNvGraphicFramePr>
          <p:nvPr/>
        </p:nvGraphicFramePr>
        <p:xfrm>
          <a:off x="4027488" y="1285875"/>
          <a:ext cx="3078162" cy="901700"/>
        </p:xfrm>
        <a:graphic>
          <a:graphicData uri="http://schemas.openxmlformats.org/presentationml/2006/ole">
            <mc:AlternateContent xmlns:mc="http://schemas.openxmlformats.org/markup-compatibility/2006">
              <mc:Choice xmlns:v="urn:schemas-microsoft-com:vml" Requires="v">
                <p:oleObj name="Equation" r:id="rId10" imgW="1345616" imgH="393529" progId="Equation.DSMT4">
                  <p:embed/>
                </p:oleObj>
              </mc:Choice>
              <mc:Fallback>
                <p:oleObj name="Equation" r:id="rId10" imgW="1345616" imgH="393529" progId="Equation.DSMT4">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27488" y="1285875"/>
                        <a:ext cx="3078162"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7" name="Object 9">
            <a:extLst>
              <a:ext uri="{FF2B5EF4-FFF2-40B4-BE49-F238E27FC236}">
                <a16:creationId xmlns:a16="http://schemas.microsoft.com/office/drawing/2014/main" id="{FC8C81CE-4980-4311-94E9-8F00C5E527A2}"/>
              </a:ext>
            </a:extLst>
          </p:cNvPr>
          <p:cNvGraphicFramePr>
            <a:graphicFrameLocks noChangeAspect="1"/>
          </p:cNvGraphicFramePr>
          <p:nvPr/>
        </p:nvGraphicFramePr>
        <p:xfrm>
          <a:off x="7000875" y="1285875"/>
          <a:ext cx="785813" cy="901700"/>
        </p:xfrm>
        <a:graphic>
          <a:graphicData uri="http://schemas.openxmlformats.org/presentationml/2006/ole">
            <mc:AlternateContent xmlns:mc="http://schemas.openxmlformats.org/markup-compatibility/2006">
              <mc:Choice xmlns:v="urn:schemas-microsoft-com:vml" Requires="v">
                <p:oleObj name="Equation" r:id="rId12" imgW="330057" imgH="393529" progId="Equation.DSMT4">
                  <p:embed/>
                </p:oleObj>
              </mc:Choice>
              <mc:Fallback>
                <p:oleObj name="Equation" r:id="rId12" imgW="330057" imgH="393529" progId="Equation.DSMT4">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00875" y="1285875"/>
                        <a:ext cx="785813"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8" name="Object 5">
            <a:extLst>
              <a:ext uri="{FF2B5EF4-FFF2-40B4-BE49-F238E27FC236}">
                <a16:creationId xmlns:a16="http://schemas.microsoft.com/office/drawing/2014/main" id="{B96A07F7-5F41-4419-8915-081AFE63AF5D}"/>
              </a:ext>
            </a:extLst>
          </p:cNvPr>
          <p:cNvGraphicFramePr>
            <a:graphicFrameLocks noChangeAspect="1"/>
          </p:cNvGraphicFramePr>
          <p:nvPr/>
        </p:nvGraphicFramePr>
        <p:xfrm>
          <a:off x="1857375" y="5214938"/>
          <a:ext cx="5700713" cy="1152525"/>
        </p:xfrm>
        <a:graphic>
          <a:graphicData uri="http://schemas.openxmlformats.org/presentationml/2006/ole">
            <mc:AlternateContent xmlns:mc="http://schemas.openxmlformats.org/markup-compatibility/2006">
              <mc:Choice xmlns:v="urn:schemas-microsoft-com:vml" Requires="v">
                <p:oleObj name="Equation" r:id="rId14" imgW="2057400" imgH="393700" progId="Equation.DSMT4">
                  <p:embed/>
                </p:oleObj>
              </mc:Choice>
              <mc:Fallback>
                <p:oleObj name="Equation" r:id="rId14" imgW="2057400" imgH="393700" progId="Equation.DSMT4">
                  <p:embed/>
                  <p:pic>
                    <p:nvPicPr>
                      <p:cNvPr id="0" name="Object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57375" y="5214938"/>
                        <a:ext cx="5700713"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A8CB30-898D-4BD0-AE83-E1DC48DC12DC}"/>
              </a:ext>
            </a:extLst>
          </p:cNvPr>
          <p:cNvSpPr txBox="1">
            <a:spLocks/>
          </p:cNvSpPr>
          <p:nvPr/>
        </p:nvSpPr>
        <p:spPr>
          <a:xfrm>
            <a:off x="301625" y="609600"/>
            <a:ext cx="8540750" cy="676275"/>
          </a:xfrm>
          <a:prstGeom prst="rect">
            <a:avLst/>
          </a:prstGeom>
        </p:spPr>
        <p:txBody>
          <a:bodyPr/>
          <a:lstStyle/>
          <a:p>
            <a:pPr algn="ctr">
              <a:defRPr/>
            </a:pPr>
            <a:r>
              <a:rPr lang="zh-CN" altLang="en-US" sz="3200" b="1" kern="0" dirty="0">
                <a:solidFill>
                  <a:srgbClr val="0000FF"/>
                </a:solidFill>
                <a:latin typeface="楷体" pitchFamily="49" charset="-122"/>
                <a:ea typeface="楷体" pitchFamily="49" charset="-122"/>
                <a:cs typeface="+mj-cs"/>
              </a:rPr>
              <a:t>一、要素供给原则</a:t>
            </a:r>
            <a:r>
              <a:rPr lang="en-US" altLang="zh-CN" sz="3200" b="1" kern="0" dirty="0">
                <a:solidFill>
                  <a:srgbClr val="0000FF"/>
                </a:solidFill>
                <a:latin typeface="楷体" pitchFamily="49" charset="-122"/>
                <a:ea typeface="楷体" pitchFamily="49" charset="-122"/>
                <a:cs typeface="+mj-cs"/>
              </a:rPr>
              <a:t>(</a:t>
            </a:r>
            <a:r>
              <a:rPr lang="zh-CN" altLang="en-US" sz="3200" b="1" kern="0" dirty="0">
                <a:solidFill>
                  <a:srgbClr val="0000FF"/>
                </a:solidFill>
                <a:latin typeface="楷体" pitchFamily="49" charset="-122"/>
                <a:ea typeface="楷体" pitchFamily="49" charset="-122"/>
                <a:cs typeface="+mj-cs"/>
              </a:rPr>
              <a:t>方法二）</a:t>
            </a:r>
            <a:endParaRPr lang="zh-CN" altLang="en-US" sz="3200" kern="0" dirty="0">
              <a:solidFill>
                <a:schemeClr val="tx2"/>
              </a:solidFill>
              <a:latin typeface="+mj-lt"/>
              <a:ea typeface="+mj-ea"/>
              <a:cs typeface="+mj-cs"/>
            </a:endParaRPr>
          </a:p>
        </p:txBody>
      </p:sp>
      <p:sp>
        <p:nvSpPr>
          <p:cNvPr id="3" name="内容占位符 2">
            <a:extLst>
              <a:ext uri="{FF2B5EF4-FFF2-40B4-BE49-F238E27FC236}">
                <a16:creationId xmlns:a16="http://schemas.microsoft.com/office/drawing/2014/main" id="{236D862B-8AC3-4F32-B735-1C6B0E664B35}"/>
              </a:ext>
            </a:extLst>
          </p:cNvPr>
          <p:cNvSpPr txBox="1">
            <a:spLocks/>
          </p:cNvSpPr>
          <p:nvPr/>
        </p:nvSpPr>
        <p:spPr>
          <a:xfrm>
            <a:off x="214313" y="1357313"/>
            <a:ext cx="3770312" cy="738187"/>
          </a:xfrm>
          <a:prstGeom prst="rect">
            <a:avLst/>
          </a:prstGeom>
        </p:spPr>
        <p:txBody>
          <a:bodyPr/>
          <a:lstStyle/>
          <a:p>
            <a:pPr marL="342900" indent="-342900">
              <a:spcBef>
                <a:spcPct val="20000"/>
              </a:spcBef>
              <a:buClr>
                <a:schemeClr val="hlink"/>
              </a:buClr>
              <a:buSzPct val="75000"/>
              <a:buFont typeface="Wingdings" pitchFamily="2" charset="2"/>
              <a:buChar char="v"/>
              <a:defRPr/>
            </a:pPr>
            <a:r>
              <a:rPr lang="zh-CN" altLang="en-US" sz="3200" b="1" kern="0" dirty="0">
                <a:solidFill>
                  <a:schemeClr val="accent2">
                    <a:lumMod val="75000"/>
                  </a:schemeClr>
                </a:solidFill>
                <a:latin typeface="楷体" pitchFamily="49" charset="-122"/>
                <a:ea typeface="楷体" pitchFamily="49" charset="-122"/>
              </a:rPr>
              <a:t>无差异曲线法：</a:t>
            </a:r>
          </a:p>
        </p:txBody>
      </p:sp>
      <p:graphicFrame>
        <p:nvGraphicFramePr>
          <p:cNvPr id="28676" name="Object 10">
            <a:extLst>
              <a:ext uri="{FF2B5EF4-FFF2-40B4-BE49-F238E27FC236}">
                <a16:creationId xmlns:a16="http://schemas.microsoft.com/office/drawing/2014/main" id="{06934D9C-14F4-41B7-A8D4-2EC8F2B8EEC0}"/>
              </a:ext>
            </a:extLst>
          </p:cNvPr>
          <p:cNvGraphicFramePr>
            <a:graphicFrameLocks noChangeAspect="1"/>
          </p:cNvGraphicFramePr>
          <p:nvPr/>
        </p:nvGraphicFramePr>
        <p:xfrm>
          <a:off x="357188" y="2143125"/>
          <a:ext cx="4024312" cy="642938"/>
        </p:xfrm>
        <a:graphic>
          <a:graphicData uri="http://schemas.openxmlformats.org/presentationml/2006/ole">
            <mc:AlternateContent xmlns:mc="http://schemas.openxmlformats.org/markup-compatibility/2006">
              <mc:Choice xmlns:v="urn:schemas-microsoft-com:vml" Requires="v">
                <p:oleObj name="Equation" r:id="rId2" imgW="736600" imgH="203200" progId="Equation.DSMT4">
                  <p:embed/>
                </p:oleObj>
              </mc:Choice>
              <mc:Fallback>
                <p:oleObj name="Equation" r:id="rId2" imgW="736600" imgH="203200" progId="Equation.DSMT4">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8" y="2143125"/>
                        <a:ext cx="4024312"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内容占位符 2">
            <a:extLst>
              <a:ext uri="{FF2B5EF4-FFF2-40B4-BE49-F238E27FC236}">
                <a16:creationId xmlns:a16="http://schemas.microsoft.com/office/drawing/2014/main" id="{7A8AB2E6-71C4-42DD-90C1-9B4B50A83FA7}"/>
              </a:ext>
            </a:extLst>
          </p:cNvPr>
          <p:cNvSpPr txBox="1">
            <a:spLocks/>
          </p:cNvSpPr>
          <p:nvPr/>
        </p:nvSpPr>
        <p:spPr bwMode="auto">
          <a:xfrm>
            <a:off x="214313" y="2857500"/>
            <a:ext cx="5000625" cy="1071563"/>
          </a:xfrm>
          <a:prstGeom prst="rect">
            <a:avLst/>
          </a:prstGeom>
          <a:noFill/>
          <a:ln w="9525">
            <a:noFill/>
            <a:miter lim="800000"/>
            <a:headEnd/>
            <a:tailEnd/>
          </a:ln>
        </p:spPr>
        <p:txBody>
          <a:bodyPr/>
          <a:lstStyle/>
          <a:p>
            <a:pPr marL="342900" indent="-342900">
              <a:spcBef>
                <a:spcPct val="20000"/>
              </a:spcBef>
              <a:buClr>
                <a:schemeClr val="hlink"/>
              </a:buClr>
              <a:buSzPct val="75000"/>
              <a:buFont typeface="Wingdings" pitchFamily="2" charset="2"/>
              <a:buChar char="v"/>
              <a:defRPr/>
            </a:pPr>
            <a:r>
              <a:rPr lang="zh-CN" altLang="en-US" sz="3200" b="1" kern="0" dirty="0">
                <a:solidFill>
                  <a:schemeClr val="accent2">
                    <a:lumMod val="75000"/>
                  </a:schemeClr>
                </a:solidFill>
                <a:latin typeface="楷体" pitchFamily="49" charset="-122"/>
                <a:ea typeface="楷体" pitchFamily="49" charset="-122"/>
              </a:rPr>
              <a:t>可以尝试构造效用函数的无差异曲线</a:t>
            </a:r>
          </a:p>
        </p:txBody>
      </p:sp>
      <p:cxnSp>
        <p:nvCxnSpPr>
          <p:cNvPr id="28678" name="直接箭头连接符 6">
            <a:extLst>
              <a:ext uri="{FF2B5EF4-FFF2-40B4-BE49-F238E27FC236}">
                <a16:creationId xmlns:a16="http://schemas.microsoft.com/office/drawing/2014/main" id="{93398365-9D74-46FA-B0A1-64280E923F52}"/>
              </a:ext>
            </a:extLst>
          </p:cNvPr>
          <p:cNvCxnSpPr>
            <a:cxnSpLocks noChangeShapeType="1"/>
          </p:cNvCxnSpPr>
          <p:nvPr/>
        </p:nvCxnSpPr>
        <p:spPr bwMode="auto">
          <a:xfrm>
            <a:off x="5394325" y="5561013"/>
            <a:ext cx="3219450" cy="1587"/>
          </a:xfrm>
          <a:prstGeom prst="straightConnector1">
            <a:avLst/>
          </a:prstGeom>
          <a:noFill/>
          <a:ln w="38100" algn="ctr">
            <a:solidFill>
              <a:schemeClr val="tx2"/>
            </a:solidFill>
            <a:round/>
            <a:headEnd/>
            <a:tailEnd type="arrow" w="med" len="med"/>
          </a:ln>
          <a:extLst>
            <a:ext uri="{909E8E84-426E-40DD-AFC4-6F175D3DCCD1}">
              <a14:hiddenFill xmlns:a14="http://schemas.microsoft.com/office/drawing/2010/main">
                <a:noFill/>
              </a14:hiddenFill>
            </a:ext>
          </a:extLst>
        </p:spPr>
      </p:cxnSp>
      <p:cxnSp>
        <p:nvCxnSpPr>
          <p:cNvPr id="28679" name="直接箭头连接符 8">
            <a:extLst>
              <a:ext uri="{FF2B5EF4-FFF2-40B4-BE49-F238E27FC236}">
                <a16:creationId xmlns:a16="http://schemas.microsoft.com/office/drawing/2014/main" id="{B41746F5-CF23-4F1F-B751-5F761D889A84}"/>
              </a:ext>
            </a:extLst>
          </p:cNvPr>
          <p:cNvCxnSpPr>
            <a:cxnSpLocks noChangeShapeType="1"/>
          </p:cNvCxnSpPr>
          <p:nvPr/>
        </p:nvCxnSpPr>
        <p:spPr bwMode="auto">
          <a:xfrm rot="5400000" flipH="1" flipV="1">
            <a:off x="3792537" y="3895726"/>
            <a:ext cx="3267075" cy="63500"/>
          </a:xfrm>
          <a:prstGeom prst="straightConnector1">
            <a:avLst/>
          </a:prstGeom>
          <a:noFill/>
          <a:ln w="38100" algn="ctr">
            <a:solidFill>
              <a:schemeClr val="tx2"/>
            </a:solidFill>
            <a:round/>
            <a:headEnd/>
            <a:tailEnd type="arrow" w="med" len="med"/>
          </a:ln>
          <a:extLst>
            <a:ext uri="{909E8E84-426E-40DD-AFC4-6F175D3DCCD1}">
              <a14:hiddenFill xmlns:a14="http://schemas.microsoft.com/office/drawing/2010/main">
                <a:noFill/>
              </a14:hiddenFill>
            </a:ext>
          </a:extLst>
        </p:spPr>
      </p:cxnSp>
      <p:sp>
        <p:nvSpPr>
          <p:cNvPr id="8" name="任意多边形 7">
            <a:extLst>
              <a:ext uri="{FF2B5EF4-FFF2-40B4-BE49-F238E27FC236}">
                <a16:creationId xmlns:a16="http://schemas.microsoft.com/office/drawing/2014/main" id="{9F535BF1-57D7-4986-AF16-E3B06ADAB9D8}"/>
              </a:ext>
            </a:extLst>
          </p:cNvPr>
          <p:cNvSpPr>
            <a:spLocks noChangeArrowheads="1"/>
          </p:cNvSpPr>
          <p:nvPr/>
        </p:nvSpPr>
        <p:spPr bwMode="auto">
          <a:xfrm>
            <a:off x="5954713" y="2949575"/>
            <a:ext cx="1944687" cy="2093913"/>
          </a:xfrm>
          <a:custGeom>
            <a:avLst/>
            <a:gdLst>
              <a:gd name="T0" fmla="*/ 0 w 2156346"/>
              <a:gd name="T1" fmla="*/ 0 h 2060812"/>
              <a:gd name="T2" fmla="*/ 145340 w 2156346"/>
              <a:gd name="T3" fmla="*/ 1370427 h 2060812"/>
              <a:gd name="T4" fmla="*/ 543680 w 2156346"/>
              <a:gd name="T5" fmla="*/ 2189529 h 2060812"/>
              <a:gd name="T6" fmla="*/ 850511 w 2156346"/>
              <a:gd name="T7" fmla="*/ 2378552 h 2060812"/>
              <a:gd name="T8" fmla="*/ 0 60000 65536"/>
              <a:gd name="T9" fmla="*/ 0 60000 65536"/>
              <a:gd name="T10" fmla="*/ 0 60000 65536"/>
              <a:gd name="T11" fmla="*/ 0 60000 65536"/>
              <a:gd name="T12" fmla="*/ 0 w 2156346"/>
              <a:gd name="T13" fmla="*/ 0 h 2060812"/>
              <a:gd name="T14" fmla="*/ 2156346 w 2156346"/>
              <a:gd name="T15" fmla="*/ 2060812 h 2060812"/>
            </a:gdLst>
            <a:ahLst/>
            <a:cxnLst>
              <a:cxn ang="T8">
                <a:pos x="T0" y="T1"/>
              </a:cxn>
              <a:cxn ang="T9">
                <a:pos x="T2" y="T3"/>
              </a:cxn>
              <a:cxn ang="T10">
                <a:pos x="T4" y="T5"/>
              </a:cxn>
              <a:cxn ang="T11">
                <a:pos x="T6" y="T7"/>
              </a:cxn>
            </a:cxnLst>
            <a:rect l="T12" t="T13" r="T14" b="T15"/>
            <a:pathLst>
              <a:path w="2156346" h="2060812">
                <a:moveTo>
                  <a:pt x="0" y="0"/>
                </a:moveTo>
                <a:cubicBezTo>
                  <a:pt x="69376" y="435591"/>
                  <a:pt x="138752" y="871183"/>
                  <a:pt x="368489" y="1187356"/>
                </a:cubicBezTo>
                <a:cubicBezTo>
                  <a:pt x="598226" y="1503529"/>
                  <a:pt x="1080447" y="1751463"/>
                  <a:pt x="1378423" y="1897039"/>
                </a:cubicBezTo>
                <a:cubicBezTo>
                  <a:pt x="1676399" y="2042615"/>
                  <a:pt x="1916372" y="2051713"/>
                  <a:pt x="2156346" y="2060812"/>
                </a:cubicBezTo>
              </a:path>
            </a:pathLst>
          </a:custGeom>
          <a:noFill/>
          <a:ln w="381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81" name="Rectangle 7">
            <a:extLst>
              <a:ext uri="{FF2B5EF4-FFF2-40B4-BE49-F238E27FC236}">
                <a16:creationId xmlns:a16="http://schemas.microsoft.com/office/drawing/2014/main" id="{5583337E-E0AF-4522-BBB4-CA361A5E289F}"/>
              </a:ext>
            </a:extLst>
          </p:cNvPr>
          <p:cNvSpPr>
            <a:spLocks noChangeArrowheads="1"/>
          </p:cNvSpPr>
          <p:nvPr/>
        </p:nvSpPr>
        <p:spPr bwMode="auto">
          <a:xfrm>
            <a:off x="5072063" y="1785938"/>
            <a:ext cx="9017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b="1">
                <a:solidFill>
                  <a:srgbClr val="0000FF"/>
                </a:solidFill>
                <a:latin typeface="楷体" panose="02010609060101010101" pitchFamily="49" charset="-122"/>
                <a:ea typeface="楷体" panose="02010609060101010101" pitchFamily="49" charset="-122"/>
              </a:rPr>
              <a:t>Y</a:t>
            </a:r>
            <a:r>
              <a:rPr lang="zh-CN" altLang="en-US" b="1">
                <a:solidFill>
                  <a:srgbClr val="0000FF"/>
                </a:solidFill>
                <a:latin typeface="楷体" panose="02010609060101010101" pitchFamily="49" charset="-122"/>
                <a:ea typeface="楷体" panose="02010609060101010101" pitchFamily="49" charset="-122"/>
              </a:rPr>
              <a:t>收入</a:t>
            </a:r>
            <a:endParaRPr lang="en-US" altLang="zh-CN" b="1">
              <a:solidFill>
                <a:srgbClr val="0000FF"/>
              </a:solidFill>
              <a:latin typeface="楷体" panose="02010609060101010101" pitchFamily="49" charset="-122"/>
              <a:ea typeface="楷体" panose="02010609060101010101" pitchFamily="49" charset="-122"/>
            </a:endParaRPr>
          </a:p>
        </p:txBody>
      </p:sp>
      <p:graphicFrame>
        <p:nvGraphicFramePr>
          <p:cNvPr id="28682" name="Object 3">
            <a:extLst>
              <a:ext uri="{FF2B5EF4-FFF2-40B4-BE49-F238E27FC236}">
                <a16:creationId xmlns:a16="http://schemas.microsoft.com/office/drawing/2014/main" id="{749CB040-1FE5-4E34-8DC9-7ED9B51740F7}"/>
              </a:ext>
            </a:extLst>
          </p:cNvPr>
          <p:cNvGraphicFramePr>
            <a:graphicFrameLocks noChangeAspect="1"/>
          </p:cNvGraphicFramePr>
          <p:nvPr/>
        </p:nvGraphicFramePr>
        <p:xfrm>
          <a:off x="7913688" y="5705475"/>
          <a:ext cx="1076325" cy="604838"/>
        </p:xfrm>
        <a:graphic>
          <a:graphicData uri="http://schemas.openxmlformats.org/presentationml/2006/ole">
            <mc:AlternateContent xmlns:mc="http://schemas.openxmlformats.org/markup-compatibility/2006">
              <mc:Choice xmlns:v="urn:schemas-microsoft-com:vml" Requires="v">
                <p:oleObj name="Equation" r:id="rId4" imgW="494870" imgH="215713" progId="Equation.DSMT4">
                  <p:embed/>
                </p:oleObj>
              </mc:Choice>
              <mc:Fallback>
                <p:oleObj name="Equation" r:id="rId4" imgW="494870" imgH="215713"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3688" y="5705475"/>
                        <a:ext cx="10763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1" name="直接连接符 10">
            <a:extLst>
              <a:ext uri="{FF2B5EF4-FFF2-40B4-BE49-F238E27FC236}">
                <a16:creationId xmlns:a16="http://schemas.microsoft.com/office/drawing/2014/main" id="{EF7B2690-E6FF-4FFA-ABF1-5502DA26C4FA}"/>
              </a:ext>
            </a:extLst>
          </p:cNvPr>
          <p:cNvCxnSpPr>
            <a:cxnSpLocks noChangeShapeType="1"/>
          </p:cNvCxnSpPr>
          <p:nvPr/>
        </p:nvCxnSpPr>
        <p:spPr bwMode="auto">
          <a:xfrm rot="10800000">
            <a:off x="5429250" y="3857625"/>
            <a:ext cx="2286000" cy="1714500"/>
          </a:xfrm>
          <a:prstGeom prst="line">
            <a:avLst/>
          </a:prstGeom>
          <a:noFill/>
          <a:ln w="38100" algn="ctr">
            <a:solidFill>
              <a:srgbClr val="FF0000"/>
            </a:solidFill>
            <a:round/>
            <a:headEnd/>
            <a:tailEnd/>
          </a:ln>
          <a:extLst>
            <a:ext uri="{909E8E84-426E-40DD-AFC4-6F175D3DCCD1}">
              <a14:hiddenFill xmlns:a14="http://schemas.microsoft.com/office/drawing/2010/main">
                <a:noFill/>
              </a14:hiddenFill>
            </a:ext>
          </a:extLst>
        </p:spPr>
      </p:cxnSp>
      <p:graphicFrame>
        <p:nvGraphicFramePr>
          <p:cNvPr id="12" name="Object 4">
            <a:extLst>
              <a:ext uri="{FF2B5EF4-FFF2-40B4-BE49-F238E27FC236}">
                <a16:creationId xmlns:a16="http://schemas.microsoft.com/office/drawing/2014/main" id="{529CE99A-62FA-418D-8C8F-E2A0DDD9541E}"/>
              </a:ext>
            </a:extLst>
          </p:cNvPr>
          <p:cNvGraphicFramePr>
            <a:graphicFrameLocks noChangeAspect="1"/>
          </p:cNvGraphicFramePr>
          <p:nvPr/>
        </p:nvGraphicFramePr>
        <p:xfrm>
          <a:off x="6000750" y="2571750"/>
          <a:ext cx="1895475" cy="438150"/>
        </p:xfrm>
        <a:graphic>
          <a:graphicData uri="http://schemas.openxmlformats.org/presentationml/2006/ole">
            <mc:AlternateContent xmlns:mc="http://schemas.openxmlformats.org/markup-compatibility/2006">
              <mc:Choice xmlns:v="urn:schemas-microsoft-com:vml" Requires="v">
                <p:oleObj name="Equation" r:id="rId6" imgW="736600" imgH="203200" progId="Equation.DSMT4">
                  <p:embed/>
                </p:oleObj>
              </mc:Choice>
              <mc:Fallback>
                <p:oleObj name="Equation" r:id="rId6" imgW="736600" imgH="2032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50" y="2571750"/>
                        <a:ext cx="18954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矩形 12">
            <a:extLst>
              <a:ext uri="{FF2B5EF4-FFF2-40B4-BE49-F238E27FC236}">
                <a16:creationId xmlns:a16="http://schemas.microsoft.com/office/drawing/2014/main" id="{56529E4E-54AB-4B8E-952A-0001D98EF547}"/>
              </a:ext>
            </a:extLst>
          </p:cNvPr>
          <p:cNvSpPr/>
          <p:nvPr/>
        </p:nvSpPr>
        <p:spPr>
          <a:xfrm>
            <a:off x="6929438" y="3786188"/>
            <a:ext cx="1422400" cy="369887"/>
          </a:xfrm>
          <a:prstGeom prst="rect">
            <a:avLst/>
          </a:prstGeom>
        </p:spPr>
        <p:txBody>
          <a:bodyPr wrap="none">
            <a:spAutoFit/>
          </a:bodyPr>
          <a:lstStyle/>
          <a:p>
            <a:pPr algn="ctr" eaLnBrk="1" hangingPunct="1">
              <a:buFont typeface="Arial" charset="0"/>
              <a:buNone/>
              <a:defRPr/>
            </a:pPr>
            <a:r>
              <a:rPr lang="en-US" altLang="zh-CN" b="1" dirty="0">
                <a:solidFill>
                  <a:srgbClr val="FF0000"/>
                </a:solidFill>
                <a:latin typeface="楷体" pitchFamily="49" charset="-122"/>
                <a:ea typeface="楷体" pitchFamily="49" charset="-122"/>
              </a:rPr>
              <a:t>Y=W(L—</a:t>
            </a:r>
            <a:r>
              <a:rPr lang="en-US" altLang="zh-CN" b="1" kern="0" dirty="0">
                <a:solidFill>
                  <a:srgbClr val="FF0000"/>
                </a:solidFill>
                <a:latin typeface="Bradley Hand ITC" pitchFamily="66" charset="0"/>
                <a:ea typeface="楷体" pitchFamily="49" charset="-122"/>
              </a:rPr>
              <a:t>l</a:t>
            </a:r>
            <a:r>
              <a:rPr lang="en-US" altLang="zh-CN" b="1" i="1" dirty="0">
                <a:solidFill>
                  <a:srgbClr val="FF0000"/>
                </a:solidFill>
                <a:latin typeface="楷体" pitchFamily="49" charset="-122"/>
                <a:ea typeface="楷体" pitchFamily="49" charset="-122"/>
              </a:rPr>
              <a:t> </a:t>
            </a:r>
            <a:r>
              <a:rPr lang="zh-CN" altLang="en-US" b="1" dirty="0">
                <a:solidFill>
                  <a:srgbClr val="FF0000"/>
                </a:solidFill>
                <a:latin typeface="楷体" pitchFamily="49" charset="-122"/>
                <a:ea typeface="楷体" pitchFamily="49" charset="-122"/>
              </a:rPr>
              <a:t>）</a:t>
            </a:r>
            <a:endParaRPr lang="zh-CN" altLang="en-US" dirty="0">
              <a:solidFill>
                <a:srgbClr val="FF0000"/>
              </a:solidFill>
              <a:latin typeface="Arial" charset="0"/>
            </a:endParaRPr>
          </a:p>
        </p:txBody>
      </p:sp>
      <p:cxnSp>
        <p:nvCxnSpPr>
          <p:cNvPr id="14" name="直接箭头连接符 13">
            <a:extLst>
              <a:ext uri="{FF2B5EF4-FFF2-40B4-BE49-F238E27FC236}">
                <a16:creationId xmlns:a16="http://schemas.microsoft.com/office/drawing/2014/main" id="{74C235BA-C76B-42C3-8FF4-871693DBCFEC}"/>
              </a:ext>
            </a:extLst>
          </p:cNvPr>
          <p:cNvCxnSpPr>
            <a:cxnSpLocks noChangeShapeType="1"/>
          </p:cNvCxnSpPr>
          <p:nvPr/>
        </p:nvCxnSpPr>
        <p:spPr bwMode="auto">
          <a:xfrm flipV="1">
            <a:off x="6000750" y="4000500"/>
            <a:ext cx="857250" cy="214313"/>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graphicFrame>
        <p:nvGraphicFramePr>
          <p:cNvPr id="28687" name="Object 10">
            <a:extLst>
              <a:ext uri="{FF2B5EF4-FFF2-40B4-BE49-F238E27FC236}">
                <a16:creationId xmlns:a16="http://schemas.microsoft.com/office/drawing/2014/main" id="{5643E872-3D1C-4FE0-893B-E7AD4E550F37}"/>
              </a:ext>
            </a:extLst>
          </p:cNvPr>
          <p:cNvGraphicFramePr>
            <a:graphicFrameLocks noChangeAspect="1"/>
          </p:cNvGraphicFramePr>
          <p:nvPr/>
        </p:nvGraphicFramePr>
        <p:xfrm>
          <a:off x="357188" y="4143375"/>
          <a:ext cx="4572000" cy="1836738"/>
        </p:xfrm>
        <a:graphic>
          <a:graphicData uri="http://schemas.openxmlformats.org/presentationml/2006/ole">
            <mc:AlternateContent xmlns:mc="http://schemas.openxmlformats.org/markup-compatibility/2006">
              <mc:Choice xmlns:v="urn:schemas-microsoft-com:vml" Requires="v">
                <p:oleObj name="Equation" r:id="rId7" imgW="2209800" imgH="914400" progId="Equation.DSMT4">
                  <p:embed/>
                </p:oleObj>
              </mc:Choice>
              <mc:Fallback>
                <p:oleObj name="Equation" r:id="rId7" imgW="2209800" imgH="9144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188" y="4143375"/>
                        <a:ext cx="4572000" cy="183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3" name="Line 17">
            <a:extLst>
              <a:ext uri="{FF2B5EF4-FFF2-40B4-BE49-F238E27FC236}">
                <a16:creationId xmlns:a16="http://schemas.microsoft.com/office/drawing/2014/main" id="{64297D60-B57B-4232-8F28-0568C534627E}"/>
              </a:ext>
            </a:extLst>
          </p:cNvPr>
          <p:cNvSpPr>
            <a:spLocks noChangeShapeType="1"/>
          </p:cNvSpPr>
          <p:nvPr/>
        </p:nvSpPr>
        <p:spPr bwMode="auto">
          <a:xfrm>
            <a:off x="2555875" y="3068638"/>
            <a:ext cx="3311525" cy="201612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699" name="Line 4">
            <a:extLst>
              <a:ext uri="{FF2B5EF4-FFF2-40B4-BE49-F238E27FC236}">
                <a16:creationId xmlns:a16="http://schemas.microsoft.com/office/drawing/2014/main" id="{B4813FB1-D50A-4012-B90E-5D25EBF4AFD3}"/>
              </a:ext>
            </a:extLst>
          </p:cNvPr>
          <p:cNvSpPr>
            <a:spLocks noChangeShapeType="1"/>
          </p:cNvSpPr>
          <p:nvPr/>
        </p:nvSpPr>
        <p:spPr bwMode="auto">
          <a:xfrm>
            <a:off x="2555875" y="5445125"/>
            <a:ext cx="4103688"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00" name="Line 5">
            <a:extLst>
              <a:ext uri="{FF2B5EF4-FFF2-40B4-BE49-F238E27FC236}">
                <a16:creationId xmlns:a16="http://schemas.microsoft.com/office/drawing/2014/main" id="{411A37FE-3BA0-4599-8123-95DB2E743E2C}"/>
              </a:ext>
            </a:extLst>
          </p:cNvPr>
          <p:cNvSpPr>
            <a:spLocks noChangeShapeType="1"/>
          </p:cNvSpPr>
          <p:nvPr/>
        </p:nvSpPr>
        <p:spPr bwMode="auto">
          <a:xfrm flipV="1">
            <a:off x="2555875" y="2420938"/>
            <a:ext cx="0" cy="3024187"/>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01" name="Rectangle 7">
            <a:extLst>
              <a:ext uri="{FF2B5EF4-FFF2-40B4-BE49-F238E27FC236}">
                <a16:creationId xmlns:a16="http://schemas.microsoft.com/office/drawing/2014/main" id="{B1720271-EBAB-4A13-B768-856EFD7E1EC8}"/>
              </a:ext>
            </a:extLst>
          </p:cNvPr>
          <p:cNvSpPr>
            <a:spLocks noChangeArrowheads="1"/>
          </p:cNvSpPr>
          <p:nvPr/>
        </p:nvSpPr>
        <p:spPr bwMode="auto">
          <a:xfrm>
            <a:off x="1979613" y="1989138"/>
            <a:ext cx="4318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b="1" i="1">
                <a:solidFill>
                  <a:srgbClr val="0000FF"/>
                </a:solidFill>
                <a:latin typeface="楷体" panose="02010609060101010101" pitchFamily="49" charset="-122"/>
                <a:ea typeface="楷体" panose="02010609060101010101" pitchFamily="49" charset="-122"/>
              </a:rPr>
              <a:t>Y</a:t>
            </a:r>
          </a:p>
        </p:txBody>
      </p:sp>
      <p:sp>
        <p:nvSpPr>
          <p:cNvPr id="29702" name="Rectangle 8">
            <a:extLst>
              <a:ext uri="{FF2B5EF4-FFF2-40B4-BE49-F238E27FC236}">
                <a16:creationId xmlns:a16="http://schemas.microsoft.com/office/drawing/2014/main" id="{184DEDE4-B10F-489B-983A-8D349C6D7C06}"/>
              </a:ext>
            </a:extLst>
          </p:cNvPr>
          <p:cNvSpPr>
            <a:spLocks noChangeArrowheads="1"/>
          </p:cNvSpPr>
          <p:nvPr/>
        </p:nvSpPr>
        <p:spPr bwMode="auto">
          <a:xfrm>
            <a:off x="2051050" y="5445125"/>
            <a:ext cx="4318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b="1" i="1">
                <a:solidFill>
                  <a:srgbClr val="0000FF"/>
                </a:solidFill>
                <a:latin typeface="楷体" panose="02010609060101010101" pitchFamily="49" charset="-122"/>
                <a:ea typeface="楷体" panose="02010609060101010101" pitchFamily="49" charset="-122"/>
              </a:rPr>
              <a:t>O</a:t>
            </a:r>
          </a:p>
        </p:txBody>
      </p:sp>
      <p:sp>
        <p:nvSpPr>
          <p:cNvPr id="29703" name="Line 9">
            <a:extLst>
              <a:ext uri="{FF2B5EF4-FFF2-40B4-BE49-F238E27FC236}">
                <a16:creationId xmlns:a16="http://schemas.microsoft.com/office/drawing/2014/main" id="{3DFC14DE-DF0F-47A0-8523-EDD5952BD16B}"/>
              </a:ext>
            </a:extLst>
          </p:cNvPr>
          <p:cNvSpPr>
            <a:spLocks noChangeShapeType="1"/>
          </p:cNvSpPr>
          <p:nvPr/>
        </p:nvSpPr>
        <p:spPr bwMode="auto">
          <a:xfrm flipV="1">
            <a:off x="5867400" y="2708275"/>
            <a:ext cx="0" cy="27368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6" name="Freeform 10">
            <a:extLst>
              <a:ext uri="{FF2B5EF4-FFF2-40B4-BE49-F238E27FC236}">
                <a16:creationId xmlns:a16="http://schemas.microsoft.com/office/drawing/2014/main" id="{67C96B1E-3F6F-42F9-A489-EFAE42B371C3}"/>
              </a:ext>
            </a:extLst>
          </p:cNvPr>
          <p:cNvSpPr>
            <a:spLocks/>
          </p:cNvSpPr>
          <p:nvPr/>
        </p:nvSpPr>
        <p:spPr bwMode="auto">
          <a:xfrm>
            <a:off x="2987675" y="3213100"/>
            <a:ext cx="2879725" cy="1871663"/>
          </a:xfrm>
          <a:custGeom>
            <a:avLst/>
            <a:gdLst>
              <a:gd name="T0" fmla="*/ 0 w 1407"/>
              <a:gd name="T1" fmla="*/ 0 h 1361"/>
              <a:gd name="T2" fmla="*/ 2147483646 w 1407"/>
              <a:gd name="T3" fmla="*/ 2147483646 h 1361"/>
              <a:gd name="T4" fmla="*/ 2147483646 w 1407"/>
              <a:gd name="T5" fmla="*/ 2147483646 h 1361"/>
              <a:gd name="T6" fmla="*/ 2147483646 w 1407"/>
              <a:gd name="T7" fmla="*/ 2147483646 h 1361"/>
              <a:gd name="T8" fmla="*/ 2147483646 w 1407"/>
              <a:gd name="T9" fmla="*/ 2147483646 h 1361"/>
              <a:gd name="T10" fmla="*/ 0 60000 65536"/>
              <a:gd name="T11" fmla="*/ 0 60000 65536"/>
              <a:gd name="T12" fmla="*/ 0 60000 65536"/>
              <a:gd name="T13" fmla="*/ 0 60000 65536"/>
              <a:gd name="T14" fmla="*/ 0 60000 65536"/>
              <a:gd name="T15" fmla="*/ 0 w 1407"/>
              <a:gd name="T16" fmla="*/ 0 h 1361"/>
              <a:gd name="T17" fmla="*/ 1407 w 1407"/>
              <a:gd name="T18" fmla="*/ 1361 h 1361"/>
            </a:gdLst>
            <a:ahLst/>
            <a:cxnLst>
              <a:cxn ang="T10">
                <a:pos x="T0" y="T1"/>
              </a:cxn>
              <a:cxn ang="T11">
                <a:pos x="T2" y="T3"/>
              </a:cxn>
              <a:cxn ang="T12">
                <a:pos x="T4" y="T5"/>
              </a:cxn>
              <a:cxn ang="T13">
                <a:pos x="T6" y="T7"/>
              </a:cxn>
              <a:cxn ang="T14">
                <a:pos x="T8" y="T9"/>
              </a:cxn>
            </a:cxnLst>
            <a:rect l="T15" t="T16" r="T17" b="T18"/>
            <a:pathLst>
              <a:path w="1407" h="1361">
                <a:moveTo>
                  <a:pt x="0" y="0"/>
                </a:moveTo>
                <a:cubicBezTo>
                  <a:pt x="26" y="185"/>
                  <a:pt x="53" y="370"/>
                  <a:pt x="136" y="544"/>
                </a:cubicBezTo>
                <a:cubicBezTo>
                  <a:pt x="219" y="718"/>
                  <a:pt x="370" y="922"/>
                  <a:pt x="499" y="1043"/>
                </a:cubicBezTo>
                <a:cubicBezTo>
                  <a:pt x="628" y="1164"/>
                  <a:pt x="757" y="1217"/>
                  <a:pt x="908" y="1270"/>
                </a:cubicBezTo>
                <a:cubicBezTo>
                  <a:pt x="1059" y="1323"/>
                  <a:pt x="1233" y="1342"/>
                  <a:pt x="1407" y="1361"/>
                </a:cubicBezTo>
              </a:path>
            </a:pathLst>
          </a:cu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897" name="Freeform 11">
            <a:extLst>
              <a:ext uri="{FF2B5EF4-FFF2-40B4-BE49-F238E27FC236}">
                <a16:creationId xmlns:a16="http://schemas.microsoft.com/office/drawing/2014/main" id="{6752787D-05C2-4063-963B-038BAADD08D8}"/>
              </a:ext>
            </a:extLst>
          </p:cNvPr>
          <p:cNvSpPr>
            <a:spLocks/>
          </p:cNvSpPr>
          <p:nvPr/>
        </p:nvSpPr>
        <p:spPr bwMode="auto">
          <a:xfrm>
            <a:off x="3348038" y="2636838"/>
            <a:ext cx="2519362" cy="1873250"/>
          </a:xfrm>
          <a:custGeom>
            <a:avLst/>
            <a:gdLst>
              <a:gd name="T0" fmla="*/ 0 w 1407"/>
              <a:gd name="T1" fmla="*/ 0 h 1361"/>
              <a:gd name="T2" fmla="*/ 2147483646 w 1407"/>
              <a:gd name="T3" fmla="*/ 2147483646 h 1361"/>
              <a:gd name="T4" fmla="*/ 2147483646 w 1407"/>
              <a:gd name="T5" fmla="*/ 2147483646 h 1361"/>
              <a:gd name="T6" fmla="*/ 2147483646 w 1407"/>
              <a:gd name="T7" fmla="*/ 2147483646 h 1361"/>
              <a:gd name="T8" fmla="*/ 2147483646 w 1407"/>
              <a:gd name="T9" fmla="*/ 2147483646 h 1361"/>
              <a:gd name="T10" fmla="*/ 0 60000 65536"/>
              <a:gd name="T11" fmla="*/ 0 60000 65536"/>
              <a:gd name="T12" fmla="*/ 0 60000 65536"/>
              <a:gd name="T13" fmla="*/ 0 60000 65536"/>
              <a:gd name="T14" fmla="*/ 0 60000 65536"/>
              <a:gd name="T15" fmla="*/ 0 w 1407"/>
              <a:gd name="T16" fmla="*/ 0 h 1361"/>
              <a:gd name="T17" fmla="*/ 1407 w 1407"/>
              <a:gd name="T18" fmla="*/ 1361 h 1361"/>
            </a:gdLst>
            <a:ahLst/>
            <a:cxnLst>
              <a:cxn ang="T10">
                <a:pos x="T0" y="T1"/>
              </a:cxn>
              <a:cxn ang="T11">
                <a:pos x="T2" y="T3"/>
              </a:cxn>
              <a:cxn ang="T12">
                <a:pos x="T4" y="T5"/>
              </a:cxn>
              <a:cxn ang="T13">
                <a:pos x="T6" y="T7"/>
              </a:cxn>
              <a:cxn ang="T14">
                <a:pos x="T8" y="T9"/>
              </a:cxn>
            </a:cxnLst>
            <a:rect l="T15" t="T16" r="T17" b="T18"/>
            <a:pathLst>
              <a:path w="1407" h="1361">
                <a:moveTo>
                  <a:pt x="0" y="0"/>
                </a:moveTo>
                <a:cubicBezTo>
                  <a:pt x="26" y="185"/>
                  <a:pt x="53" y="370"/>
                  <a:pt x="136" y="544"/>
                </a:cubicBezTo>
                <a:cubicBezTo>
                  <a:pt x="219" y="718"/>
                  <a:pt x="370" y="922"/>
                  <a:pt x="499" y="1043"/>
                </a:cubicBezTo>
                <a:cubicBezTo>
                  <a:pt x="628" y="1164"/>
                  <a:pt x="757" y="1217"/>
                  <a:pt x="908" y="1270"/>
                </a:cubicBezTo>
                <a:cubicBezTo>
                  <a:pt x="1059" y="1323"/>
                  <a:pt x="1233" y="1342"/>
                  <a:pt x="1407" y="1361"/>
                </a:cubicBezTo>
              </a:path>
            </a:pathLst>
          </a:cu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898" name="Freeform 12">
            <a:extLst>
              <a:ext uri="{FF2B5EF4-FFF2-40B4-BE49-F238E27FC236}">
                <a16:creationId xmlns:a16="http://schemas.microsoft.com/office/drawing/2014/main" id="{0B677F45-C4D6-4B7B-B2C1-7A2CAC5D7F01}"/>
              </a:ext>
            </a:extLst>
          </p:cNvPr>
          <p:cNvSpPr>
            <a:spLocks/>
          </p:cNvSpPr>
          <p:nvPr/>
        </p:nvSpPr>
        <p:spPr bwMode="auto">
          <a:xfrm>
            <a:off x="3851275" y="2420938"/>
            <a:ext cx="2017713" cy="1728787"/>
          </a:xfrm>
          <a:custGeom>
            <a:avLst/>
            <a:gdLst>
              <a:gd name="T0" fmla="*/ 0 w 1407"/>
              <a:gd name="T1" fmla="*/ 0 h 1361"/>
              <a:gd name="T2" fmla="*/ 2147483646 w 1407"/>
              <a:gd name="T3" fmla="*/ 2147483646 h 1361"/>
              <a:gd name="T4" fmla="*/ 2147483646 w 1407"/>
              <a:gd name="T5" fmla="*/ 2147483646 h 1361"/>
              <a:gd name="T6" fmla="*/ 2147483646 w 1407"/>
              <a:gd name="T7" fmla="*/ 2147483646 h 1361"/>
              <a:gd name="T8" fmla="*/ 2147483646 w 1407"/>
              <a:gd name="T9" fmla="*/ 2147483646 h 1361"/>
              <a:gd name="T10" fmla="*/ 0 60000 65536"/>
              <a:gd name="T11" fmla="*/ 0 60000 65536"/>
              <a:gd name="T12" fmla="*/ 0 60000 65536"/>
              <a:gd name="T13" fmla="*/ 0 60000 65536"/>
              <a:gd name="T14" fmla="*/ 0 60000 65536"/>
              <a:gd name="T15" fmla="*/ 0 w 1407"/>
              <a:gd name="T16" fmla="*/ 0 h 1361"/>
              <a:gd name="T17" fmla="*/ 1407 w 1407"/>
              <a:gd name="T18" fmla="*/ 1361 h 1361"/>
            </a:gdLst>
            <a:ahLst/>
            <a:cxnLst>
              <a:cxn ang="T10">
                <a:pos x="T0" y="T1"/>
              </a:cxn>
              <a:cxn ang="T11">
                <a:pos x="T2" y="T3"/>
              </a:cxn>
              <a:cxn ang="T12">
                <a:pos x="T4" y="T5"/>
              </a:cxn>
              <a:cxn ang="T13">
                <a:pos x="T6" y="T7"/>
              </a:cxn>
              <a:cxn ang="T14">
                <a:pos x="T8" y="T9"/>
              </a:cxn>
            </a:cxnLst>
            <a:rect l="T15" t="T16" r="T17" b="T18"/>
            <a:pathLst>
              <a:path w="1407" h="1361">
                <a:moveTo>
                  <a:pt x="0" y="0"/>
                </a:moveTo>
                <a:cubicBezTo>
                  <a:pt x="26" y="185"/>
                  <a:pt x="53" y="370"/>
                  <a:pt x="136" y="544"/>
                </a:cubicBezTo>
                <a:cubicBezTo>
                  <a:pt x="219" y="718"/>
                  <a:pt x="370" y="922"/>
                  <a:pt x="499" y="1043"/>
                </a:cubicBezTo>
                <a:cubicBezTo>
                  <a:pt x="628" y="1164"/>
                  <a:pt x="757" y="1217"/>
                  <a:pt x="908" y="1270"/>
                </a:cubicBezTo>
                <a:cubicBezTo>
                  <a:pt x="1059" y="1323"/>
                  <a:pt x="1233" y="1342"/>
                  <a:pt x="1407" y="1361"/>
                </a:cubicBezTo>
              </a:path>
            </a:pathLst>
          </a:cu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07" name="Line 13">
            <a:extLst>
              <a:ext uri="{FF2B5EF4-FFF2-40B4-BE49-F238E27FC236}">
                <a16:creationId xmlns:a16="http://schemas.microsoft.com/office/drawing/2014/main" id="{4B8B3CC0-1BFF-43B5-B8EB-FEB6FCBF629A}"/>
              </a:ext>
            </a:extLst>
          </p:cNvPr>
          <p:cNvSpPr>
            <a:spLocks noChangeShapeType="1"/>
          </p:cNvSpPr>
          <p:nvPr/>
        </p:nvSpPr>
        <p:spPr bwMode="auto">
          <a:xfrm flipH="1">
            <a:off x="2555875" y="5084763"/>
            <a:ext cx="331152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8" name="Oval 14">
            <a:extLst>
              <a:ext uri="{FF2B5EF4-FFF2-40B4-BE49-F238E27FC236}">
                <a16:creationId xmlns:a16="http://schemas.microsoft.com/office/drawing/2014/main" id="{1F46EA98-29EE-4916-BD01-77488EC5DC29}"/>
              </a:ext>
            </a:extLst>
          </p:cNvPr>
          <p:cNvSpPr>
            <a:spLocks noChangeArrowheads="1"/>
          </p:cNvSpPr>
          <p:nvPr/>
        </p:nvSpPr>
        <p:spPr bwMode="auto">
          <a:xfrm>
            <a:off x="5795963" y="5013325"/>
            <a:ext cx="144462" cy="144463"/>
          </a:xfrm>
          <a:prstGeom prst="ellipse">
            <a:avLst/>
          </a:prstGeom>
          <a:solidFill>
            <a:schemeClr val="accent2"/>
          </a:soli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rgbClr val="0000FF"/>
              </a:solidFill>
              <a:latin typeface="楷体" panose="02010609060101010101" pitchFamily="49" charset="-122"/>
              <a:ea typeface="楷体" panose="02010609060101010101" pitchFamily="49" charset="-122"/>
            </a:endParaRPr>
          </a:p>
        </p:txBody>
      </p:sp>
      <p:sp>
        <p:nvSpPr>
          <p:cNvPr id="29709" name="Rectangle 15">
            <a:extLst>
              <a:ext uri="{FF2B5EF4-FFF2-40B4-BE49-F238E27FC236}">
                <a16:creationId xmlns:a16="http://schemas.microsoft.com/office/drawing/2014/main" id="{2412BAE3-864C-443A-8608-A36BB9430E08}"/>
              </a:ext>
            </a:extLst>
          </p:cNvPr>
          <p:cNvSpPr>
            <a:spLocks noGrp="1" noRot="1" noChangeArrowheads="1"/>
          </p:cNvSpPr>
          <p:nvPr>
            <p:ph type="body" idx="4294967295"/>
          </p:nvPr>
        </p:nvSpPr>
        <p:spPr>
          <a:xfrm>
            <a:off x="6227763" y="2636838"/>
            <a:ext cx="2614612" cy="2454275"/>
          </a:xfrm>
          <a:noFill/>
        </p:spPr>
        <p:txBody>
          <a:bodyPr/>
          <a:lstStyle/>
          <a:p>
            <a:pPr eaLnBrk="1" hangingPunct="1"/>
            <a:r>
              <a:rPr lang="zh-CN" altLang="en-US" b="1">
                <a:solidFill>
                  <a:srgbClr val="0000FF"/>
                </a:solidFill>
                <a:latin typeface="楷体" panose="02010609060101010101" pitchFamily="49" charset="-122"/>
                <a:ea typeface="楷体" panose="02010609060101010101" pitchFamily="49" charset="-122"/>
              </a:rPr>
              <a:t>拥有</a:t>
            </a:r>
            <a:r>
              <a:rPr lang="en-US" altLang="zh-CN" b="1">
                <a:solidFill>
                  <a:srgbClr val="0000FF"/>
                </a:solidFill>
                <a:latin typeface="楷体" panose="02010609060101010101" pitchFamily="49" charset="-122"/>
                <a:ea typeface="楷体" panose="02010609060101010101" pitchFamily="49" charset="-122"/>
              </a:rPr>
              <a:t>L</a:t>
            </a:r>
            <a:r>
              <a:rPr lang="zh-CN" altLang="en-US" b="1">
                <a:solidFill>
                  <a:srgbClr val="0000FF"/>
                </a:solidFill>
                <a:latin typeface="楷体" panose="02010609060101010101" pitchFamily="49" charset="-122"/>
                <a:ea typeface="楷体" panose="02010609060101010101" pitchFamily="49" charset="-122"/>
              </a:rPr>
              <a:t>单位的既定资源</a:t>
            </a:r>
            <a:r>
              <a:rPr lang="en-US" altLang="zh-CN" b="1">
                <a:solidFill>
                  <a:srgbClr val="0000FF"/>
                </a:solidFill>
                <a:latin typeface="楷体" panose="02010609060101010101" pitchFamily="49" charset="-122"/>
                <a:ea typeface="楷体" panose="02010609060101010101" pitchFamily="49" charset="-122"/>
              </a:rPr>
              <a:t>Y</a:t>
            </a:r>
            <a:r>
              <a:rPr lang="en-US" altLang="zh-CN" b="1" baseline="-25000">
                <a:solidFill>
                  <a:srgbClr val="0000FF"/>
                </a:solidFill>
                <a:latin typeface="楷体" panose="02010609060101010101" pitchFamily="49" charset="-122"/>
                <a:ea typeface="楷体" panose="02010609060101010101" pitchFamily="49" charset="-122"/>
              </a:rPr>
              <a:t>1</a:t>
            </a:r>
            <a:r>
              <a:rPr lang="zh-CN" altLang="en-US" b="1">
                <a:solidFill>
                  <a:srgbClr val="0000FF"/>
                </a:solidFill>
                <a:latin typeface="楷体" panose="02010609060101010101" pitchFamily="49" charset="-122"/>
                <a:ea typeface="楷体" panose="02010609060101010101" pitchFamily="49" charset="-122"/>
              </a:rPr>
              <a:t>单位的非要素收入。</a:t>
            </a:r>
          </a:p>
        </p:txBody>
      </p:sp>
      <p:sp>
        <p:nvSpPr>
          <p:cNvPr id="29710" name="Rectangle 16">
            <a:extLst>
              <a:ext uri="{FF2B5EF4-FFF2-40B4-BE49-F238E27FC236}">
                <a16:creationId xmlns:a16="http://schemas.microsoft.com/office/drawing/2014/main" id="{DA09BCB5-9D6D-4911-B88D-925898C444EE}"/>
              </a:ext>
            </a:extLst>
          </p:cNvPr>
          <p:cNvSpPr>
            <a:spLocks noChangeArrowheads="1"/>
          </p:cNvSpPr>
          <p:nvPr/>
        </p:nvSpPr>
        <p:spPr bwMode="auto">
          <a:xfrm>
            <a:off x="5940425" y="4797425"/>
            <a:ext cx="4318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b="1" i="1">
                <a:solidFill>
                  <a:srgbClr val="0000FF"/>
                </a:solidFill>
                <a:latin typeface="楷体" panose="02010609060101010101" pitchFamily="49" charset="-122"/>
                <a:ea typeface="楷体" panose="02010609060101010101" pitchFamily="49" charset="-122"/>
              </a:rPr>
              <a:t>E</a:t>
            </a:r>
          </a:p>
        </p:txBody>
      </p:sp>
      <p:sp>
        <p:nvSpPr>
          <p:cNvPr id="37904" name="AutoShape 18">
            <a:extLst>
              <a:ext uri="{FF2B5EF4-FFF2-40B4-BE49-F238E27FC236}">
                <a16:creationId xmlns:a16="http://schemas.microsoft.com/office/drawing/2014/main" id="{9D381D14-32F0-4052-AFCE-83464A3B9140}"/>
              </a:ext>
            </a:extLst>
          </p:cNvPr>
          <p:cNvSpPr>
            <a:spLocks/>
          </p:cNvSpPr>
          <p:nvPr/>
        </p:nvSpPr>
        <p:spPr bwMode="auto">
          <a:xfrm>
            <a:off x="3851275" y="571500"/>
            <a:ext cx="4460875" cy="1000125"/>
          </a:xfrm>
          <a:prstGeom prst="borderCallout2">
            <a:avLst>
              <a:gd name="adj1" fmla="val 20931"/>
              <a:gd name="adj2" fmla="val -1708"/>
              <a:gd name="adj3" fmla="val 20931"/>
              <a:gd name="adj4" fmla="val -1708"/>
              <a:gd name="adj5" fmla="val 246880"/>
              <a:gd name="adj6" fmla="val -27903"/>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b="1">
                <a:solidFill>
                  <a:srgbClr val="0000FF"/>
                </a:solidFill>
                <a:latin typeface="楷体" panose="02010609060101010101" pitchFamily="49" charset="-122"/>
                <a:ea typeface="楷体" panose="02010609060101010101" pitchFamily="49" charset="-122"/>
              </a:rPr>
              <a:t>预算约束：</a:t>
            </a:r>
            <a:r>
              <a:rPr lang="en-US" altLang="zh-CN" sz="2400" b="1">
                <a:solidFill>
                  <a:srgbClr val="0000FF"/>
                </a:solidFill>
                <a:latin typeface="楷体" panose="02010609060101010101" pitchFamily="49" charset="-122"/>
                <a:ea typeface="楷体" panose="02010609060101010101" pitchFamily="49" charset="-122"/>
              </a:rPr>
              <a:t>Y=W(L—</a:t>
            </a:r>
            <a:r>
              <a:rPr lang="en-US" altLang="zh-CN" sz="2400" b="1" i="1">
                <a:solidFill>
                  <a:srgbClr val="0000FF"/>
                </a:solidFill>
                <a:latin typeface="楷体" panose="02010609060101010101" pitchFamily="49" charset="-122"/>
                <a:ea typeface="楷体" panose="02010609060101010101" pitchFamily="49" charset="-122"/>
              </a:rPr>
              <a:t> </a:t>
            </a:r>
            <a:r>
              <a:rPr lang="zh-CN" altLang="en-US" sz="2400" b="1">
                <a:solidFill>
                  <a:srgbClr val="0000FF"/>
                </a:solidFill>
                <a:latin typeface="楷体" panose="02010609060101010101" pitchFamily="49" charset="-122"/>
                <a:ea typeface="楷体" panose="02010609060101010101" pitchFamily="49" charset="-122"/>
              </a:rPr>
              <a:t>）</a:t>
            </a:r>
            <a:endParaRPr lang="en-US" altLang="zh-CN" sz="2400" b="1">
              <a:solidFill>
                <a:srgbClr val="0000FF"/>
              </a:solidFill>
              <a:latin typeface="楷体" panose="02010609060101010101" pitchFamily="49" charset="-122"/>
              <a:ea typeface="楷体" panose="02010609060101010101" pitchFamily="49" charset="-122"/>
            </a:endParaRPr>
          </a:p>
          <a:p>
            <a:pPr algn="ctr" eaLnBrk="1" hangingPunct="1">
              <a:spcBef>
                <a:spcPct val="0"/>
              </a:spcBef>
              <a:buClrTx/>
              <a:buSzTx/>
              <a:buFont typeface="Arial" panose="020B0604020202020204" pitchFamily="34" charset="0"/>
              <a:buNone/>
            </a:pPr>
            <a:r>
              <a:rPr lang="en-US" altLang="zh-CN" sz="2400" b="1">
                <a:solidFill>
                  <a:srgbClr val="0000FF"/>
                </a:solidFill>
                <a:latin typeface="楷体" panose="02010609060101010101" pitchFamily="49" charset="-122"/>
                <a:ea typeface="楷体" panose="02010609060101010101" pitchFamily="49" charset="-122"/>
              </a:rPr>
              <a:t>K</a:t>
            </a:r>
            <a:r>
              <a:rPr lang="zh-CN" altLang="en-US" sz="2400" b="1">
                <a:solidFill>
                  <a:srgbClr val="0000FF"/>
                </a:solidFill>
                <a:latin typeface="楷体" panose="02010609060101010101" pitchFamily="49" charset="-122"/>
                <a:ea typeface="楷体" panose="02010609060101010101" pitchFamily="49" charset="-122"/>
              </a:rPr>
              <a:t>点坐标</a:t>
            </a:r>
            <a:r>
              <a:rPr lang="en-US" altLang="zh-CN" sz="2400">
                <a:solidFill>
                  <a:srgbClr val="0000FF"/>
                </a:solidFill>
                <a:latin typeface="楷体" panose="02010609060101010101" pitchFamily="49" charset="-122"/>
                <a:ea typeface="楷体" panose="02010609060101010101" pitchFamily="49" charset="-122"/>
              </a:rPr>
              <a:t>K=LW</a:t>
            </a:r>
            <a:r>
              <a:rPr lang="en-US" altLang="zh-CN" sz="2400" baseline="-25000">
                <a:solidFill>
                  <a:srgbClr val="0000FF"/>
                </a:solidFill>
                <a:latin typeface="楷体" panose="02010609060101010101" pitchFamily="49" charset="-122"/>
                <a:ea typeface="楷体" panose="02010609060101010101" pitchFamily="49" charset="-122"/>
              </a:rPr>
              <a:t>1</a:t>
            </a:r>
            <a:r>
              <a:rPr lang="en-US" altLang="zh-CN" sz="2400">
                <a:solidFill>
                  <a:srgbClr val="0000FF"/>
                </a:solidFill>
                <a:latin typeface="楷体" panose="02010609060101010101" pitchFamily="49" charset="-122"/>
                <a:ea typeface="楷体" panose="02010609060101010101" pitchFamily="49" charset="-122"/>
              </a:rPr>
              <a:t>+Y</a:t>
            </a:r>
            <a:r>
              <a:rPr lang="en-US" altLang="zh-CN" sz="2400" baseline="-25000">
                <a:solidFill>
                  <a:srgbClr val="0000FF"/>
                </a:solidFill>
                <a:latin typeface="楷体" panose="02010609060101010101" pitchFamily="49" charset="-122"/>
                <a:ea typeface="楷体" panose="02010609060101010101" pitchFamily="49" charset="-122"/>
              </a:rPr>
              <a:t>1</a:t>
            </a:r>
          </a:p>
        </p:txBody>
      </p:sp>
      <p:sp>
        <p:nvSpPr>
          <p:cNvPr id="29712" name="Rectangle 19">
            <a:extLst>
              <a:ext uri="{FF2B5EF4-FFF2-40B4-BE49-F238E27FC236}">
                <a16:creationId xmlns:a16="http://schemas.microsoft.com/office/drawing/2014/main" id="{868686E9-A8F4-43F3-AA76-6E7C7EC327F7}"/>
              </a:ext>
            </a:extLst>
          </p:cNvPr>
          <p:cNvSpPr>
            <a:spLocks noChangeArrowheads="1"/>
          </p:cNvSpPr>
          <p:nvPr/>
        </p:nvSpPr>
        <p:spPr bwMode="auto">
          <a:xfrm>
            <a:off x="5580063" y="5516563"/>
            <a:ext cx="4318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b="1" i="1">
                <a:solidFill>
                  <a:srgbClr val="0000FF"/>
                </a:solidFill>
                <a:latin typeface="楷体" panose="02010609060101010101" pitchFamily="49" charset="-122"/>
                <a:ea typeface="楷体" panose="02010609060101010101" pitchFamily="49" charset="-122"/>
              </a:rPr>
              <a:t>L</a:t>
            </a:r>
          </a:p>
        </p:txBody>
      </p:sp>
      <p:sp>
        <p:nvSpPr>
          <p:cNvPr id="37906" name="Rectangle 20">
            <a:extLst>
              <a:ext uri="{FF2B5EF4-FFF2-40B4-BE49-F238E27FC236}">
                <a16:creationId xmlns:a16="http://schemas.microsoft.com/office/drawing/2014/main" id="{2FFCFA81-EBC2-4C75-94A5-9CC35728B80B}"/>
              </a:ext>
            </a:extLst>
          </p:cNvPr>
          <p:cNvSpPr>
            <a:spLocks noChangeArrowheads="1"/>
          </p:cNvSpPr>
          <p:nvPr/>
        </p:nvSpPr>
        <p:spPr bwMode="auto">
          <a:xfrm>
            <a:off x="5940425" y="4365625"/>
            <a:ext cx="4318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b="1" i="1">
                <a:solidFill>
                  <a:srgbClr val="0000FF"/>
                </a:solidFill>
                <a:latin typeface="楷体" panose="02010609060101010101" pitchFamily="49" charset="-122"/>
                <a:ea typeface="楷体" panose="02010609060101010101" pitchFamily="49" charset="-122"/>
              </a:rPr>
              <a:t>U</a:t>
            </a:r>
            <a:r>
              <a:rPr lang="en-US" altLang="zh-CN" b="1" i="1" baseline="-25000">
                <a:solidFill>
                  <a:srgbClr val="0000FF"/>
                </a:solidFill>
                <a:latin typeface="楷体" panose="02010609060101010101" pitchFamily="49" charset="-122"/>
                <a:ea typeface="楷体" panose="02010609060101010101" pitchFamily="49" charset="-122"/>
              </a:rPr>
              <a:t>1</a:t>
            </a:r>
          </a:p>
        </p:txBody>
      </p:sp>
      <p:sp>
        <p:nvSpPr>
          <p:cNvPr id="37907" name="Rectangle 21">
            <a:extLst>
              <a:ext uri="{FF2B5EF4-FFF2-40B4-BE49-F238E27FC236}">
                <a16:creationId xmlns:a16="http://schemas.microsoft.com/office/drawing/2014/main" id="{0C0A021A-A2B9-4C0D-946D-327BEAEFFB9D}"/>
              </a:ext>
            </a:extLst>
          </p:cNvPr>
          <p:cNvSpPr>
            <a:spLocks noChangeArrowheads="1"/>
          </p:cNvSpPr>
          <p:nvPr/>
        </p:nvSpPr>
        <p:spPr bwMode="auto">
          <a:xfrm>
            <a:off x="5940425" y="3933825"/>
            <a:ext cx="4318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b="1" i="1">
                <a:solidFill>
                  <a:srgbClr val="0000FF"/>
                </a:solidFill>
                <a:latin typeface="楷体" panose="02010609060101010101" pitchFamily="49" charset="-122"/>
                <a:ea typeface="楷体" panose="02010609060101010101" pitchFamily="49" charset="-122"/>
              </a:rPr>
              <a:t>U</a:t>
            </a:r>
            <a:r>
              <a:rPr lang="en-US" altLang="zh-CN" b="1" i="1" baseline="-25000">
                <a:solidFill>
                  <a:srgbClr val="0000FF"/>
                </a:solidFill>
                <a:latin typeface="楷体" panose="02010609060101010101" pitchFamily="49" charset="-122"/>
                <a:ea typeface="楷体" panose="02010609060101010101" pitchFamily="49" charset="-122"/>
              </a:rPr>
              <a:t>2</a:t>
            </a:r>
          </a:p>
        </p:txBody>
      </p:sp>
      <p:sp>
        <p:nvSpPr>
          <p:cNvPr id="37908" name="Rectangle 22">
            <a:extLst>
              <a:ext uri="{FF2B5EF4-FFF2-40B4-BE49-F238E27FC236}">
                <a16:creationId xmlns:a16="http://schemas.microsoft.com/office/drawing/2014/main" id="{A457D7D3-3D49-47D3-8202-53F7A68D0A41}"/>
              </a:ext>
            </a:extLst>
          </p:cNvPr>
          <p:cNvSpPr>
            <a:spLocks noChangeArrowheads="1"/>
          </p:cNvSpPr>
          <p:nvPr/>
        </p:nvSpPr>
        <p:spPr bwMode="auto">
          <a:xfrm>
            <a:off x="2916238" y="2924175"/>
            <a:ext cx="4318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b="1" i="1">
                <a:solidFill>
                  <a:srgbClr val="0000FF"/>
                </a:solidFill>
                <a:latin typeface="楷体" panose="02010609060101010101" pitchFamily="49" charset="-122"/>
                <a:ea typeface="楷体" panose="02010609060101010101" pitchFamily="49" charset="-122"/>
              </a:rPr>
              <a:t>U</a:t>
            </a:r>
            <a:r>
              <a:rPr lang="en-US" altLang="zh-CN" b="1" i="1" baseline="-25000">
                <a:solidFill>
                  <a:srgbClr val="0000FF"/>
                </a:solidFill>
                <a:latin typeface="楷体" panose="02010609060101010101" pitchFamily="49" charset="-122"/>
                <a:ea typeface="楷体" panose="02010609060101010101" pitchFamily="49" charset="-122"/>
              </a:rPr>
              <a:t>0</a:t>
            </a:r>
          </a:p>
        </p:txBody>
      </p:sp>
      <p:sp>
        <p:nvSpPr>
          <p:cNvPr id="37909" name="Line 23">
            <a:extLst>
              <a:ext uri="{FF2B5EF4-FFF2-40B4-BE49-F238E27FC236}">
                <a16:creationId xmlns:a16="http://schemas.microsoft.com/office/drawing/2014/main" id="{8572007D-7F04-4B02-B9D7-9410F7A2D086}"/>
              </a:ext>
            </a:extLst>
          </p:cNvPr>
          <p:cNvSpPr>
            <a:spLocks noChangeShapeType="1"/>
          </p:cNvSpPr>
          <p:nvPr/>
        </p:nvSpPr>
        <p:spPr bwMode="auto">
          <a:xfrm flipH="1">
            <a:off x="2555875" y="4149725"/>
            <a:ext cx="1728788" cy="0"/>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0" name="Line 24">
            <a:extLst>
              <a:ext uri="{FF2B5EF4-FFF2-40B4-BE49-F238E27FC236}">
                <a16:creationId xmlns:a16="http://schemas.microsoft.com/office/drawing/2014/main" id="{89A5C2CA-5B26-40B7-90B5-B581E24DB563}"/>
              </a:ext>
            </a:extLst>
          </p:cNvPr>
          <p:cNvSpPr>
            <a:spLocks noChangeShapeType="1"/>
          </p:cNvSpPr>
          <p:nvPr/>
        </p:nvSpPr>
        <p:spPr bwMode="auto">
          <a:xfrm>
            <a:off x="4284663" y="4149725"/>
            <a:ext cx="0" cy="1295400"/>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1" name="Rectangle 25">
            <a:extLst>
              <a:ext uri="{FF2B5EF4-FFF2-40B4-BE49-F238E27FC236}">
                <a16:creationId xmlns:a16="http://schemas.microsoft.com/office/drawing/2014/main" id="{3EB316EF-BE20-4316-87E8-7610F4BDEA18}"/>
              </a:ext>
            </a:extLst>
          </p:cNvPr>
          <p:cNvSpPr>
            <a:spLocks noChangeArrowheads="1"/>
          </p:cNvSpPr>
          <p:nvPr/>
        </p:nvSpPr>
        <p:spPr bwMode="auto">
          <a:xfrm>
            <a:off x="2143125" y="4000500"/>
            <a:ext cx="36036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b="1" i="1">
                <a:solidFill>
                  <a:srgbClr val="0000FF"/>
                </a:solidFill>
                <a:latin typeface="楷体" panose="02010609060101010101" pitchFamily="49" charset="-122"/>
                <a:ea typeface="楷体" panose="02010609060101010101" pitchFamily="49" charset="-122"/>
              </a:rPr>
              <a:t>Y*</a:t>
            </a:r>
          </a:p>
        </p:txBody>
      </p:sp>
      <p:sp>
        <p:nvSpPr>
          <p:cNvPr id="37913" name="Rectangle 27">
            <a:extLst>
              <a:ext uri="{FF2B5EF4-FFF2-40B4-BE49-F238E27FC236}">
                <a16:creationId xmlns:a16="http://schemas.microsoft.com/office/drawing/2014/main" id="{DB27FC5C-504E-4FE5-9C35-81B4B18A6456}"/>
              </a:ext>
            </a:extLst>
          </p:cNvPr>
          <p:cNvSpPr>
            <a:spLocks noChangeArrowheads="1"/>
          </p:cNvSpPr>
          <p:nvPr/>
        </p:nvSpPr>
        <p:spPr bwMode="auto">
          <a:xfrm>
            <a:off x="4211638" y="3716338"/>
            <a:ext cx="4318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1" i="1">
                <a:solidFill>
                  <a:srgbClr val="FF0000"/>
                </a:solidFill>
                <a:latin typeface="楷体" panose="02010609060101010101" pitchFamily="49" charset="-122"/>
                <a:ea typeface="楷体" panose="02010609060101010101" pitchFamily="49" charset="-122"/>
              </a:rPr>
              <a:t>G*</a:t>
            </a:r>
          </a:p>
        </p:txBody>
      </p:sp>
      <p:sp>
        <p:nvSpPr>
          <p:cNvPr id="29720" name="Rectangle 28">
            <a:extLst>
              <a:ext uri="{FF2B5EF4-FFF2-40B4-BE49-F238E27FC236}">
                <a16:creationId xmlns:a16="http://schemas.microsoft.com/office/drawing/2014/main" id="{86366298-B7B9-435D-9064-74BEFBCF4396}"/>
              </a:ext>
            </a:extLst>
          </p:cNvPr>
          <p:cNvSpPr>
            <a:spLocks noChangeArrowheads="1"/>
          </p:cNvSpPr>
          <p:nvPr/>
        </p:nvSpPr>
        <p:spPr bwMode="auto">
          <a:xfrm>
            <a:off x="2143125" y="4857750"/>
            <a:ext cx="4318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b="1">
                <a:solidFill>
                  <a:srgbClr val="0000FF"/>
                </a:solidFill>
                <a:latin typeface="楷体" panose="02010609060101010101" pitchFamily="49" charset="-122"/>
                <a:ea typeface="楷体" panose="02010609060101010101" pitchFamily="49" charset="-122"/>
              </a:rPr>
              <a:t>Y</a:t>
            </a:r>
            <a:r>
              <a:rPr lang="en-US" altLang="zh-CN" sz="2000" b="1" baseline="-25000">
                <a:solidFill>
                  <a:srgbClr val="0000FF"/>
                </a:solidFill>
                <a:latin typeface="楷体" panose="02010609060101010101" pitchFamily="49" charset="-122"/>
                <a:ea typeface="楷体" panose="02010609060101010101" pitchFamily="49" charset="-122"/>
              </a:rPr>
              <a:t>1</a:t>
            </a:r>
          </a:p>
        </p:txBody>
      </p:sp>
      <p:sp>
        <p:nvSpPr>
          <p:cNvPr id="37918" name="Rectangle 26">
            <a:extLst>
              <a:ext uri="{FF2B5EF4-FFF2-40B4-BE49-F238E27FC236}">
                <a16:creationId xmlns:a16="http://schemas.microsoft.com/office/drawing/2014/main" id="{5FDFD1BE-2B0C-46DA-90E7-3929AC86E2D0}"/>
              </a:ext>
            </a:extLst>
          </p:cNvPr>
          <p:cNvSpPr>
            <a:spLocks noChangeArrowheads="1"/>
          </p:cNvSpPr>
          <p:nvPr/>
        </p:nvSpPr>
        <p:spPr bwMode="auto">
          <a:xfrm>
            <a:off x="2214563" y="3214688"/>
            <a:ext cx="2889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b="1" i="1">
                <a:solidFill>
                  <a:srgbClr val="0000FF"/>
                </a:solidFill>
                <a:latin typeface="楷体" panose="02010609060101010101" pitchFamily="49" charset="-122"/>
                <a:ea typeface="楷体" panose="02010609060101010101" pitchFamily="49" charset="-122"/>
              </a:rPr>
              <a:t>Y</a:t>
            </a:r>
            <a:r>
              <a:rPr lang="en-US" altLang="zh-CN" sz="2000" b="1" i="1" baseline="-25000">
                <a:solidFill>
                  <a:srgbClr val="0000FF"/>
                </a:solidFill>
                <a:latin typeface="楷体" panose="02010609060101010101" pitchFamily="49" charset="-122"/>
                <a:ea typeface="楷体" panose="02010609060101010101" pitchFamily="49" charset="-122"/>
              </a:rPr>
              <a:t>2</a:t>
            </a:r>
          </a:p>
        </p:txBody>
      </p:sp>
      <p:sp>
        <p:nvSpPr>
          <p:cNvPr id="37919" name="Rectangle 26">
            <a:extLst>
              <a:ext uri="{FF2B5EF4-FFF2-40B4-BE49-F238E27FC236}">
                <a16:creationId xmlns:a16="http://schemas.microsoft.com/office/drawing/2014/main" id="{D6114C70-D803-4CA1-864C-5087A66E607A}"/>
              </a:ext>
            </a:extLst>
          </p:cNvPr>
          <p:cNvSpPr>
            <a:spLocks noChangeArrowheads="1"/>
          </p:cNvSpPr>
          <p:nvPr/>
        </p:nvSpPr>
        <p:spPr bwMode="auto">
          <a:xfrm>
            <a:off x="2195513" y="2852738"/>
            <a:ext cx="2889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b="1" i="1">
                <a:solidFill>
                  <a:srgbClr val="0000FF"/>
                </a:solidFill>
                <a:latin typeface="楷体" panose="02010609060101010101" pitchFamily="49" charset="-122"/>
                <a:ea typeface="楷体" panose="02010609060101010101" pitchFamily="49" charset="-122"/>
              </a:rPr>
              <a:t>K</a:t>
            </a:r>
            <a:endParaRPr lang="en-US" altLang="zh-CN" sz="2000" b="1" i="1" baseline="-25000">
              <a:solidFill>
                <a:srgbClr val="0000FF"/>
              </a:solidFill>
              <a:latin typeface="楷体" panose="02010609060101010101" pitchFamily="49" charset="-122"/>
              <a:ea typeface="楷体" panose="02010609060101010101" pitchFamily="49" charset="-122"/>
            </a:endParaRPr>
          </a:p>
        </p:txBody>
      </p:sp>
      <p:sp>
        <p:nvSpPr>
          <p:cNvPr id="33" name="Rectangle 19">
            <a:extLst>
              <a:ext uri="{FF2B5EF4-FFF2-40B4-BE49-F238E27FC236}">
                <a16:creationId xmlns:a16="http://schemas.microsoft.com/office/drawing/2014/main" id="{7F7FE2B2-D5DD-4567-A719-907DC54A6424}"/>
              </a:ext>
            </a:extLst>
          </p:cNvPr>
          <p:cNvSpPr>
            <a:spLocks noChangeArrowheads="1"/>
          </p:cNvSpPr>
          <p:nvPr/>
        </p:nvSpPr>
        <p:spPr bwMode="auto">
          <a:xfrm>
            <a:off x="857250" y="1143000"/>
            <a:ext cx="17859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b="1" i="1">
                <a:solidFill>
                  <a:srgbClr val="0000FF"/>
                </a:solidFill>
                <a:latin typeface="楷体" panose="02010609060101010101" pitchFamily="49" charset="-122"/>
                <a:ea typeface="楷体" panose="02010609060101010101" pitchFamily="49" charset="-122"/>
              </a:rPr>
              <a:t>U=U(Y,  )</a:t>
            </a:r>
          </a:p>
        </p:txBody>
      </p:sp>
      <p:cxnSp>
        <p:nvCxnSpPr>
          <p:cNvPr id="35" name="直接连接符 34">
            <a:extLst>
              <a:ext uri="{FF2B5EF4-FFF2-40B4-BE49-F238E27FC236}">
                <a16:creationId xmlns:a16="http://schemas.microsoft.com/office/drawing/2014/main" id="{FE3BBE46-88E5-4D65-A463-C92E2669F85B}"/>
              </a:ext>
            </a:extLst>
          </p:cNvPr>
          <p:cNvCxnSpPr>
            <a:cxnSpLocks noChangeShapeType="1"/>
          </p:cNvCxnSpPr>
          <p:nvPr/>
        </p:nvCxnSpPr>
        <p:spPr bwMode="auto">
          <a:xfrm rot="10800000">
            <a:off x="2571750" y="3357563"/>
            <a:ext cx="428625" cy="1587"/>
          </a:xfrm>
          <a:prstGeom prst="line">
            <a:avLst/>
          </a:prstGeom>
          <a:noFill/>
          <a:ln w="38100" algn="ctr">
            <a:solidFill>
              <a:schemeClr val="tx2"/>
            </a:solidFill>
            <a:prstDash val="dash"/>
            <a:round/>
            <a:headEnd/>
            <a:tailEnd/>
          </a:ln>
          <a:extLst>
            <a:ext uri="{909E8E84-426E-40DD-AFC4-6F175D3DCCD1}">
              <a14:hiddenFill xmlns:a14="http://schemas.microsoft.com/office/drawing/2010/main">
                <a:noFill/>
              </a14:hiddenFill>
            </a:ext>
          </a:extLst>
        </p:spPr>
      </p:cxnSp>
      <p:cxnSp>
        <p:nvCxnSpPr>
          <p:cNvPr id="37" name="直接连接符 36">
            <a:extLst>
              <a:ext uri="{FF2B5EF4-FFF2-40B4-BE49-F238E27FC236}">
                <a16:creationId xmlns:a16="http://schemas.microsoft.com/office/drawing/2014/main" id="{8AB3AFD4-BEB9-487E-BA8A-B11D0A4170B9}"/>
              </a:ext>
            </a:extLst>
          </p:cNvPr>
          <p:cNvCxnSpPr>
            <a:cxnSpLocks noChangeShapeType="1"/>
          </p:cNvCxnSpPr>
          <p:nvPr/>
        </p:nvCxnSpPr>
        <p:spPr bwMode="auto">
          <a:xfrm rot="5400000">
            <a:off x="1962944" y="4393407"/>
            <a:ext cx="2073275" cy="1587"/>
          </a:xfrm>
          <a:prstGeom prst="line">
            <a:avLst/>
          </a:prstGeom>
          <a:noFill/>
          <a:ln w="38100" algn="ctr">
            <a:solidFill>
              <a:schemeClr val="tx2"/>
            </a:solidFill>
            <a:prstDash val="dash"/>
            <a:round/>
            <a:headEnd/>
            <a:tailEnd/>
          </a:ln>
          <a:extLst>
            <a:ext uri="{909E8E84-426E-40DD-AFC4-6F175D3DCCD1}">
              <a14:hiddenFill xmlns:a14="http://schemas.microsoft.com/office/drawing/2010/main">
                <a:noFill/>
              </a14:hiddenFill>
            </a:ext>
          </a:extLst>
        </p:spPr>
      </p:cxnSp>
      <p:graphicFrame>
        <p:nvGraphicFramePr>
          <p:cNvPr id="29726" name="Object 10">
            <a:extLst>
              <a:ext uri="{FF2B5EF4-FFF2-40B4-BE49-F238E27FC236}">
                <a16:creationId xmlns:a16="http://schemas.microsoft.com/office/drawing/2014/main" id="{93CE003D-E791-4BB1-978E-14F8267AF061}"/>
              </a:ext>
            </a:extLst>
          </p:cNvPr>
          <p:cNvGraphicFramePr>
            <a:graphicFrameLocks noChangeAspect="1"/>
          </p:cNvGraphicFramePr>
          <p:nvPr/>
        </p:nvGraphicFramePr>
        <p:xfrm>
          <a:off x="6429375" y="5500688"/>
          <a:ext cx="357188" cy="490537"/>
        </p:xfrm>
        <a:graphic>
          <a:graphicData uri="http://schemas.openxmlformats.org/presentationml/2006/ole">
            <mc:AlternateContent xmlns:mc="http://schemas.openxmlformats.org/markup-compatibility/2006">
              <mc:Choice xmlns:v="urn:schemas-microsoft-com:vml" Requires="v">
                <p:oleObj name="Equation" r:id="rId2" imgW="88669" imgH="177338" progId="Equation.DSMT4">
                  <p:embed/>
                </p:oleObj>
              </mc:Choice>
              <mc:Fallback>
                <p:oleObj name="Equation" r:id="rId2" imgW="88669" imgH="177338" progId="Equation.DSMT4">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75" y="5500688"/>
                        <a:ext cx="357188"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74" name="Object 34">
            <a:extLst>
              <a:ext uri="{FF2B5EF4-FFF2-40B4-BE49-F238E27FC236}">
                <a16:creationId xmlns:a16="http://schemas.microsoft.com/office/drawing/2014/main" id="{378BF97F-69A5-4895-954D-F4B1B1248628}"/>
              </a:ext>
            </a:extLst>
          </p:cNvPr>
          <p:cNvGraphicFramePr>
            <a:graphicFrameLocks noChangeAspect="1"/>
          </p:cNvGraphicFramePr>
          <p:nvPr/>
        </p:nvGraphicFramePr>
        <p:xfrm>
          <a:off x="2714625" y="5500688"/>
          <a:ext cx="509588" cy="630237"/>
        </p:xfrm>
        <a:graphic>
          <a:graphicData uri="http://schemas.openxmlformats.org/presentationml/2006/ole">
            <mc:AlternateContent xmlns:mc="http://schemas.openxmlformats.org/markup-compatibility/2006">
              <mc:Choice xmlns:v="urn:schemas-microsoft-com:vml" Requires="v">
                <p:oleObj name="Equation" r:id="rId4" imgW="126890" imgH="228402" progId="Equation.DSMT4">
                  <p:embed/>
                </p:oleObj>
              </mc:Choice>
              <mc:Fallback>
                <p:oleObj name="Equation" r:id="rId4" imgW="126890" imgH="228402" progId="Equation.DSMT4">
                  <p:embed/>
                  <p:pic>
                    <p:nvPicPr>
                      <p:cNvPr id="0" name="Object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4625" y="5500688"/>
                        <a:ext cx="509588"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75" name="Object 35">
            <a:extLst>
              <a:ext uri="{FF2B5EF4-FFF2-40B4-BE49-F238E27FC236}">
                <a16:creationId xmlns:a16="http://schemas.microsoft.com/office/drawing/2014/main" id="{2A8A2A4E-F7FD-4275-9685-84A1718D5222}"/>
              </a:ext>
            </a:extLst>
          </p:cNvPr>
          <p:cNvGraphicFramePr>
            <a:graphicFrameLocks noChangeAspect="1"/>
          </p:cNvGraphicFramePr>
          <p:nvPr/>
        </p:nvGraphicFramePr>
        <p:xfrm>
          <a:off x="4000500" y="5429250"/>
          <a:ext cx="560388" cy="560388"/>
        </p:xfrm>
        <a:graphic>
          <a:graphicData uri="http://schemas.openxmlformats.org/presentationml/2006/ole">
            <mc:AlternateContent xmlns:mc="http://schemas.openxmlformats.org/markup-compatibility/2006">
              <mc:Choice xmlns:v="urn:schemas-microsoft-com:vml" Requires="v">
                <p:oleObj name="Equation" r:id="rId6" imgW="139639" imgH="203112" progId="Equation.DSMT4">
                  <p:embed/>
                </p:oleObj>
              </mc:Choice>
              <mc:Fallback>
                <p:oleObj name="Equation" r:id="rId6" imgW="139639" imgH="203112" progId="Equation.DSMT4">
                  <p:embed/>
                  <p:pic>
                    <p:nvPicPr>
                      <p:cNvPr id="0" name="Object 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00500" y="5429250"/>
                        <a:ext cx="560388"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76" name="Object 36">
            <a:extLst>
              <a:ext uri="{FF2B5EF4-FFF2-40B4-BE49-F238E27FC236}">
                <a16:creationId xmlns:a16="http://schemas.microsoft.com/office/drawing/2014/main" id="{AC5BA6A6-1FE7-424E-850E-2144AC1614B6}"/>
              </a:ext>
            </a:extLst>
          </p:cNvPr>
          <p:cNvGraphicFramePr>
            <a:graphicFrameLocks noChangeAspect="1"/>
          </p:cNvGraphicFramePr>
          <p:nvPr/>
        </p:nvGraphicFramePr>
        <p:xfrm>
          <a:off x="7143750" y="642938"/>
          <a:ext cx="214313" cy="347662"/>
        </p:xfrm>
        <a:graphic>
          <a:graphicData uri="http://schemas.openxmlformats.org/presentationml/2006/ole">
            <mc:AlternateContent xmlns:mc="http://schemas.openxmlformats.org/markup-compatibility/2006">
              <mc:Choice xmlns:v="urn:schemas-microsoft-com:vml" Requires="v">
                <p:oleObj name="Equation" r:id="rId8" imgW="88669" imgH="177338" progId="Equation.DSMT4">
                  <p:embed/>
                </p:oleObj>
              </mc:Choice>
              <mc:Fallback>
                <p:oleObj name="Equation" r:id="rId8" imgW="88669" imgH="177338" progId="Equation.DSMT4">
                  <p:embed/>
                  <p:pic>
                    <p:nvPicPr>
                      <p:cNvPr id="0" name="Object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0" y="642938"/>
                        <a:ext cx="214313"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77" name="Object 37">
            <a:extLst>
              <a:ext uri="{FF2B5EF4-FFF2-40B4-BE49-F238E27FC236}">
                <a16:creationId xmlns:a16="http://schemas.microsoft.com/office/drawing/2014/main" id="{45CCC0ED-4597-4D21-B6BF-D67FE05773BB}"/>
              </a:ext>
            </a:extLst>
          </p:cNvPr>
          <p:cNvGraphicFramePr>
            <a:graphicFrameLocks noChangeAspect="1"/>
          </p:cNvGraphicFramePr>
          <p:nvPr/>
        </p:nvGraphicFramePr>
        <p:xfrm>
          <a:off x="2143125" y="1214438"/>
          <a:ext cx="357188" cy="490537"/>
        </p:xfrm>
        <a:graphic>
          <a:graphicData uri="http://schemas.openxmlformats.org/presentationml/2006/ole">
            <mc:AlternateContent xmlns:mc="http://schemas.openxmlformats.org/markup-compatibility/2006">
              <mc:Choice xmlns:v="urn:schemas-microsoft-com:vml" Requires="v">
                <p:oleObj name="Equation" r:id="rId9" imgW="88669" imgH="177338" progId="Equation.DSMT4">
                  <p:embed/>
                </p:oleObj>
              </mc:Choice>
              <mc:Fallback>
                <p:oleObj name="Equation" r:id="rId9" imgW="88669" imgH="177338" progId="Equation.DSMT4">
                  <p:embed/>
                  <p:pic>
                    <p:nvPicPr>
                      <p:cNvPr id="0" name="Object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25" y="1214438"/>
                        <a:ext cx="357188"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2" name="线形标注 1 41">
            <a:extLst>
              <a:ext uri="{FF2B5EF4-FFF2-40B4-BE49-F238E27FC236}">
                <a16:creationId xmlns:a16="http://schemas.microsoft.com/office/drawing/2014/main" id="{F1929782-1743-4C5F-8200-C4731BFF0E5D}"/>
              </a:ext>
            </a:extLst>
          </p:cNvPr>
          <p:cNvSpPr>
            <a:spLocks/>
          </p:cNvSpPr>
          <p:nvPr/>
        </p:nvSpPr>
        <p:spPr bwMode="auto">
          <a:xfrm flipH="1">
            <a:off x="142875" y="2857500"/>
            <a:ext cx="1714500" cy="428625"/>
          </a:xfrm>
          <a:prstGeom prst="borderCallout1">
            <a:avLst>
              <a:gd name="adj1" fmla="val 18750"/>
              <a:gd name="adj2" fmla="val -8333"/>
              <a:gd name="adj3" fmla="val 106162"/>
              <a:gd name="adj4" fmla="val -22546"/>
            </a:avLst>
          </a:prstGeom>
          <a:noFill/>
          <a:ln w="38100" algn="ctr">
            <a:solidFill>
              <a:schemeClr val="tx2"/>
            </a:solidFill>
            <a:round/>
            <a:headEnd/>
            <a:tailEnd/>
          </a:ln>
        </p:spPr>
        <p:txBody>
          <a:bodyPr/>
          <a:lstStyle/>
          <a:p>
            <a:pPr algn="ctr" eaLnBrk="1" hangingPunct="1">
              <a:buFont typeface="Arial" charset="0"/>
              <a:buNone/>
              <a:defRPr/>
            </a:pPr>
            <a:r>
              <a:rPr lang="en-US" altLang="zh-CN">
                <a:solidFill>
                  <a:schemeClr val="accent2">
                    <a:lumMod val="75000"/>
                  </a:schemeClr>
                </a:solidFill>
                <a:latin typeface="Arial" charset="0"/>
              </a:rPr>
              <a:t>Y</a:t>
            </a:r>
            <a:r>
              <a:rPr lang="en-US" altLang="zh-CN" baseline="-25000">
                <a:solidFill>
                  <a:schemeClr val="accent2">
                    <a:lumMod val="75000"/>
                  </a:schemeClr>
                </a:solidFill>
                <a:latin typeface="Arial" charset="0"/>
              </a:rPr>
              <a:t>2</a:t>
            </a:r>
            <a:r>
              <a:rPr lang="en-US" altLang="zh-CN">
                <a:solidFill>
                  <a:schemeClr val="accent2">
                    <a:lumMod val="75000"/>
                  </a:schemeClr>
                </a:solidFill>
                <a:latin typeface="Arial" charset="0"/>
              </a:rPr>
              <a:t>=W(L—   )</a:t>
            </a:r>
            <a:endParaRPr lang="zh-CN" altLang="en-US">
              <a:solidFill>
                <a:schemeClr val="accent2">
                  <a:lumMod val="75000"/>
                </a:schemeClr>
              </a:solidFill>
              <a:latin typeface="Arial" charset="0"/>
            </a:endParaRPr>
          </a:p>
        </p:txBody>
      </p:sp>
      <p:graphicFrame>
        <p:nvGraphicFramePr>
          <p:cNvPr id="35878" name="Object 38">
            <a:extLst>
              <a:ext uri="{FF2B5EF4-FFF2-40B4-BE49-F238E27FC236}">
                <a16:creationId xmlns:a16="http://schemas.microsoft.com/office/drawing/2014/main" id="{2AA0A476-45B3-4946-BB62-C415A29F2EAF}"/>
              </a:ext>
            </a:extLst>
          </p:cNvPr>
          <p:cNvGraphicFramePr>
            <a:graphicFrameLocks noChangeAspect="1"/>
          </p:cNvGraphicFramePr>
          <p:nvPr/>
        </p:nvGraphicFramePr>
        <p:xfrm>
          <a:off x="1357313" y="2874963"/>
          <a:ext cx="260350" cy="381000"/>
        </p:xfrm>
        <a:graphic>
          <a:graphicData uri="http://schemas.openxmlformats.org/presentationml/2006/ole">
            <mc:AlternateContent xmlns:mc="http://schemas.openxmlformats.org/markup-compatibility/2006">
              <mc:Choice xmlns:v="urn:schemas-microsoft-com:vml" Requires="v">
                <p:oleObj name="Equation" r:id="rId10" imgW="126890" imgH="228402" progId="Equation.DSMT4">
                  <p:embed/>
                </p:oleObj>
              </mc:Choice>
              <mc:Fallback>
                <p:oleObj name="Equation" r:id="rId10" imgW="126890" imgH="228402" progId="Equation.DSMT4">
                  <p:embed/>
                  <p:pic>
                    <p:nvPicPr>
                      <p:cNvPr id="0" name="Object 3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57313" y="2874963"/>
                        <a:ext cx="2603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90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90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7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91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789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90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90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9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87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587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87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789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789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90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7913"/>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790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9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791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58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4" grpId="0" animBg="1" autoUpdateAnimBg="0"/>
      <p:bldP spid="37906" grpId="0" autoUpdateAnimBg="0"/>
      <p:bldP spid="37907" grpId="0" autoUpdateAnimBg="0"/>
      <p:bldP spid="37908" grpId="0" autoUpdateAnimBg="0"/>
      <p:bldP spid="37911" grpId="0" autoUpdateAnimBg="0"/>
      <p:bldP spid="37913" grpId="0" autoUpdateAnimBg="0"/>
      <p:bldP spid="37918" grpId="0" autoUpdateAnimBg="0"/>
      <p:bldP spid="37919" grpId="0" autoUpdateAnimBg="0"/>
      <p:bldP spid="33" grpId="0"/>
      <p:bldP spid="4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Line 4">
            <a:extLst>
              <a:ext uri="{FF2B5EF4-FFF2-40B4-BE49-F238E27FC236}">
                <a16:creationId xmlns:a16="http://schemas.microsoft.com/office/drawing/2014/main" id="{3619B16D-AD88-428A-BC75-F36786F15FB1}"/>
              </a:ext>
            </a:extLst>
          </p:cNvPr>
          <p:cNvSpPr>
            <a:spLocks noChangeShapeType="1"/>
          </p:cNvSpPr>
          <p:nvPr/>
        </p:nvSpPr>
        <p:spPr bwMode="auto">
          <a:xfrm>
            <a:off x="1039813" y="5272088"/>
            <a:ext cx="4103687" cy="1587"/>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23" name="Line 5">
            <a:extLst>
              <a:ext uri="{FF2B5EF4-FFF2-40B4-BE49-F238E27FC236}">
                <a16:creationId xmlns:a16="http://schemas.microsoft.com/office/drawing/2014/main" id="{F31B38F1-6798-4FA5-848A-685599255054}"/>
              </a:ext>
            </a:extLst>
          </p:cNvPr>
          <p:cNvSpPr>
            <a:spLocks noChangeShapeType="1"/>
          </p:cNvSpPr>
          <p:nvPr/>
        </p:nvSpPr>
        <p:spPr bwMode="auto">
          <a:xfrm flipV="1">
            <a:off x="1039813" y="2247900"/>
            <a:ext cx="0" cy="3024188"/>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24" name="Rectangle 6">
            <a:extLst>
              <a:ext uri="{FF2B5EF4-FFF2-40B4-BE49-F238E27FC236}">
                <a16:creationId xmlns:a16="http://schemas.microsoft.com/office/drawing/2014/main" id="{D269861C-F352-470F-AA2C-DAC683146DDB}"/>
              </a:ext>
            </a:extLst>
          </p:cNvPr>
          <p:cNvSpPr>
            <a:spLocks noChangeArrowheads="1"/>
          </p:cNvSpPr>
          <p:nvPr/>
        </p:nvSpPr>
        <p:spPr bwMode="auto">
          <a:xfrm>
            <a:off x="4856163" y="5343525"/>
            <a:ext cx="4318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b="1" i="1">
                <a:solidFill>
                  <a:srgbClr val="0000FF"/>
                </a:solidFill>
                <a:latin typeface="Times New Roman" panose="02020603050405020304" pitchFamily="18" charset="0"/>
                <a:ea typeface="GulimChe" panose="020B0609000101010101" pitchFamily="49" charset="-127"/>
              </a:rPr>
              <a:t>l</a:t>
            </a:r>
          </a:p>
        </p:txBody>
      </p:sp>
      <p:sp>
        <p:nvSpPr>
          <p:cNvPr id="30725" name="Rectangle 7">
            <a:extLst>
              <a:ext uri="{FF2B5EF4-FFF2-40B4-BE49-F238E27FC236}">
                <a16:creationId xmlns:a16="http://schemas.microsoft.com/office/drawing/2014/main" id="{3FEF34D2-20A5-4FFC-A09F-0F94CC6BC940}"/>
              </a:ext>
            </a:extLst>
          </p:cNvPr>
          <p:cNvSpPr>
            <a:spLocks noChangeArrowheads="1"/>
          </p:cNvSpPr>
          <p:nvPr/>
        </p:nvSpPr>
        <p:spPr bwMode="auto">
          <a:xfrm>
            <a:off x="463550" y="1816100"/>
            <a:ext cx="4318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b="1" i="1">
                <a:solidFill>
                  <a:srgbClr val="0000FF"/>
                </a:solidFill>
                <a:latin typeface="Times New Roman" panose="02020603050405020304" pitchFamily="18" charset="0"/>
                <a:ea typeface="GulimChe" panose="020B0609000101010101" pitchFamily="49" charset="-127"/>
              </a:rPr>
              <a:t>Y</a:t>
            </a:r>
          </a:p>
        </p:txBody>
      </p:sp>
      <p:sp>
        <p:nvSpPr>
          <p:cNvPr id="30726" name="Rectangle 8">
            <a:extLst>
              <a:ext uri="{FF2B5EF4-FFF2-40B4-BE49-F238E27FC236}">
                <a16:creationId xmlns:a16="http://schemas.microsoft.com/office/drawing/2014/main" id="{0972602A-0061-4C21-AFD3-94E37A83FA54}"/>
              </a:ext>
            </a:extLst>
          </p:cNvPr>
          <p:cNvSpPr>
            <a:spLocks noChangeArrowheads="1"/>
          </p:cNvSpPr>
          <p:nvPr/>
        </p:nvSpPr>
        <p:spPr bwMode="auto">
          <a:xfrm>
            <a:off x="534988" y="5272088"/>
            <a:ext cx="4318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b="1" i="1">
                <a:solidFill>
                  <a:srgbClr val="0000FF"/>
                </a:solidFill>
                <a:latin typeface="Times New Roman" panose="02020603050405020304" pitchFamily="18" charset="0"/>
                <a:ea typeface="GulimChe" panose="020B0609000101010101" pitchFamily="49" charset="-127"/>
              </a:rPr>
              <a:t>O</a:t>
            </a:r>
          </a:p>
        </p:txBody>
      </p:sp>
      <p:sp>
        <p:nvSpPr>
          <p:cNvPr id="30727" name="Line 9">
            <a:extLst>
              <a:ext uri="{FF2B5EF4-FFF2-40B4-BE49-F238E27FC236}">
                <a16:creationId xmlns:a16="http://schemas.microsoft.com/office/drawing/2014/main" id="{4A516981-A7F8-4358-BEF6-EBD2EA0C7B66}"/>
              </a:ext>
            </a:extLst>
          </p:cNvPr>
          <p:cNvSpPr>
            <a:spLocks noChangeShapeType="1"/>
          </p:cNvSpPr>
          <p:nvPr/>
        </p:nvSpPr>
        <p:spPr bwMode="auto">
          <a:xfrm flipV="1">
            <a:off x="4351338" y="2997200"/>
            <a:ext cx="4762" cy="22748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2" name="Freeform 10">
            <a:extLst>
              <a:ext uri="{FF2B5EF4-FFF2-40B4-BE49-F238E27FC236}">
                <a16:creationId xmlns:a16="http://schemas.microsoft.com/office/drawing/2014/main" id="{170F5105-7D32-46F7-9E89-71F6949EEA67}"/>
              </a:ext>
            </a:extLst>
          </p:cNvPr>
          <p:cNvSpPr>
            <a:spLocks/>
          </p:cNvSpPr>
          <p:nvPr/>
        </p:nvSpPr>
        <p:spPr bwMode="auto">
          <a:xfrm>
            <a:off x="1471613" y="2751138"/>
            <a:ext cx="2879725" cy="1871662"/>
          </a:xfrm>
          <a:custGeom>
            <a:avLst/>
            <a:gdLst>
              <a:gd name="T0" fmla="*/ 0 w 1407"/>
              <a:gd name="T1" fmla="*/ 0 h 1361"/>
              <a:gd name="T2" fmla="*/ 2147483646 w 1407"/>
              <a:gd name="T3" fmla="*/ 2147483646 h 1361"/>
              <a:gd name="T4" fmla="*/ 2147483646 w 1407"/>
              <a:gd name="T5" fmla="*/ 2147483646 h 1361"/>
              <a:gd name="T6" fmla="*/ 2147483646 w 1407"/>
              <a:gd name="T7" fmla="*/ 2147483646 h 1361"/>
              <a:gd name="T8" fmla="*/ 2147483646 w 1407"/>
              <a:gd name="T9" fmla="*/ 2147483646 h 1361"/>
              <a:gd name="T10" fmla="*/ 0 60000 65536"/>
              <a:gd name="T11" fmla="*/ 0 60000 65536"/>
              <a:gd name="T12" fmla="*/ 0 60000 65536"/>
              <a:gd name="T13" fmla="*/ 0 60000 65536"/>
              <a:gd name="T14" fmla="*/ 0 60000 65536"/>
              <a:gd name="T15" fmla="*/ 0 w 1407"/>
              <a:gd name="T16" fmla="*/ 0 h 1361"/>
              <a:gd name="T17" fmla="*/ 1407 w 1407"/>
              <a:gd name="T18" fmla="*/ 1361 h 1361"/>
            </a:gdLst>
            <a:ahLst/>
            <a:cxnLst>
              <a:cxn ang="T10">
                <a:pos x="T0" y="T1"/>
              </a:cxn>
              <a:cxn ang="T11">
                <a:pos x="T2" y="T3"/>
              </a:cxn>
              <a:cxn ang="T12">
                <a:pos x="T4" y="T5"/>
              </a:cxn>
              <a:cxn ang="T13">
                <a:pos x="T6" y="T7"/>
              </a:cxn>
              <a:cxn ang="T14">
                <a:pos x="T8" y="T9"/>
              </a:cxn>
            </a:cxnLst>
            <a:rect l="T15" t="T16" r="T17" b="T18"/>
            <a:pathLst>
              <a:path w="1407" h="1361">
                <a:moveTo>
                  <a:pt x="0" y="0"/>
                </a:moveTo>
                <a:cubicBezTo>
                  <a:pt x="26" y="185"/>
                  <a:pt x="53" y="370"/>
                  <a:pt x="136" y="544"/>
                </a:cubicBezTo>
                <a:cubicBezTo>
                  <a:pt x="219" y="718"/>
                  <a:pt x="370" y="922"/>
                  <a:pt x="499" y="1043"/>
                </a:cubicBezTo>
                <a:cubicBezTo>
                  <a:pt x="628" y="1164"/>
                  <a:pt x="757" y="1217"/>
                  <a:pt x="908" y="1270"/>
                </a:cubicBezTo>
                <a:cubicBezTo>
                  <a:pt x="1059" y="1323"/>
                  <a:pt x="1233" y="1342"/>
                  <a:pt x="1407" y="1361"/>
                </a:cubicBezTo>
              </a:path>
            </a:pathLst>
          </a:cu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873" name="Freeform 11">
            <a:extLst>
              <a:ext uri="{FF2B5EF4-FFF2-40B4-BE49-F238E27FC236}">
                <a16:creationId xmlns:a16="http://schemas.microsoft.com/office/drawing/2014/main" id="{EB14AAC9-D539-4D32-BAA0-FEE245088A0B}"/>
              </a:ext>
            </a:extLst>
          </p:cNvPr>
          <p:cNvSpPr>
            <a:spLocks/>
          </p:cNvSpPr>
          <p:nvPr/>
        </p:nvSpPr>
        <p:spPr bwMode="auto">
          <a:xfrm>
            <a:off x="1831975" y="2463800"/>
            <a:ext cx="2519363" cy="1873250"/>
          </a:xfrm>
          <a:custGeom>
            <a:avLst/>
            <a:gdLst>
              <a:gd name="T0" fmla="*/ 0 w 1407"/>
              <a:gd name="T1" fmla="*/ 0 h 1361"/>
              <a:gd name="T2" fmla="*/ 2147483646 w 1407"/>
              <a:gd name="T3" fmla="*/ 2147483646 h 1361"/>
              <a:gd name="T4" fmla="*/ 2147483646 w 1407"/>
              <a:gd name="T5" fmla="*/ 2147483646 h 1361"/>
              <a:gd name="T6" fmla="*/ 2147483646 w 1407"/>
              <a:gd name="T7" fmla="*/ 2147483646 h 1361"/>
              <a:gd name="T8" fmla="*/ 2147483646 w 1407"/>
              <a:gd name="T9" fmla="*/ 2147483646 h 1361"/>
              <a:gd name="T10" fmla="*/ 0 60000 65536"/>
              <a:gd name="T11" fmla="*/ 0 60000 65536"/>
              <a:gd name="T12" fmla="*/ 0 60000 65536"/>
              <a:gd name="T13" fmla="*/ 0 60000 65536"/>
              <a:gd name="T14" fmla="*/ 0 60000 65536"/>
              <a:gd name="T15" fmla="*/ 0 w 1407"/>
              <a:gd name="T16" fmla="*/ 0 h 1361"/>
              <a:gd name="T17" fmla="*/ 1407 w 1407"/>
              <a:gd name="T18" fmla="*/ 1361 h 1361"/>
            </a:gdLst>
            <a:ahLst/>
            <a:cxnLst>
              <a:cxn ang="T10">
                <a:pos x="T0" y="T1"/>
              </a:cxn>
              <a:cxn ang="T11">
                <a:pos x="T2" y="T3"/>
              </a:cxn>
              <a:cxn ang="T12">
                <a:pos x="T4" y="T5"/>
              </a:cxn>
              <a:cxn ang="T13">
                <a:pos x="T6" y="T7"/>
              </a:cxn>
              <a:cxn ang="T14">
                <a:pos x="T8" y="T9"/>
              </a:cxn>
            </a:cxnLst>
            <a:rect l="T15" t="T16" r="T17" b="T18"/>
            <a:pathLst>
              <a:path w="1407" h="1361">
                <a:moveTo>
                  <a:pt x="0" y="0"/>
                </a:moveTo>
                <a:cubicBezTo>
                  <a:pt x="26" y="185"/>
                  <a:pt x="53" y="370"/>
                  <a:pt x="136" y="544"/>
                </a:cubicBezTo>
                <a:cubicBezTo>
                  <a:pt x="219" y="718"/>
                  <a:pt x="370" y="922"/>
                  <a:pt x="499" y="1043"/>
                </a:cubicBezTo>
                <a:cubicBezTo>
                  <a:pt x="628" y="1164"/>
                  <a:pt x="757" y="1217"/>
                  <a:pt x="908" y="1270"/>
                </a:cubicBezTo>
                <a:cubicBezTo>
                  <a:pt x="1059" y="1323"/>
                  <a:pt x="1233" y="1342"/>
                  <a:pt x="1407" y="1361"/>
                </a:cubicBezTo>
              </a:path>
            </a:pathLst>
          </a:cu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30" name="Line 13">
            <a:extLst>
              <a:ext uri="{FF2B5EF4-FFF2-40B4-BE49-F238E27FC236}">
                <a16:creationId xmlns:a16="http://schemas.microsoft.com/office/drawing/2014/main" id="{8474291D-6C17-4714-A30B-C20A2A289F8A}"/>
              </a:ext>
            </a:extLst>
          </p:cNvPr>
          <p:cNvSpPr>
            <a:spLocks noChangeShapeType="1"/>
          </p:cNvSpPr>
          <p:nvPr/>
        </p:nvSpPr>
        <p:spPr bwMode="auto">
          <a:xfrm flipH="1">
            <a:off x="1039813" y="4911725"/>
            <a:ext cx="3311525" cy="1588"/>
          </a:xfrm>
          <a:prstGeom prst="line">
            <a:avLst/>
          </a:prstGeom>
          <a:noFill/>
          <a:ln w="381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1" name="Oval 14">
            <a:extLst>
              <a:ext uri="{FF2B5EF4-FFF2-40B4-BE49-F238E27FC236}">
                <a16:creationId xmlns:a16="http://schemas.microsoft.com/office/drawing/2014/main" id="{DFF93FDD-C13D-403E-834F-509439F2F3D0}"/>
              </a:ext>
            </a:extLst>
          </p:cNvPr>
          <p:cNvSpPr>
            <a:spLocks noChangeArrowheads="1"/>
          </p:cNvSpPr>
          <p:nvPr/>
        </p:nvSpPr>
        <p:spPr bwMode="auto">
          <a:xfrm>
            <a:off x="4279900" y="4840288"/>
            <a:ext cx="144463" cy="144462"/>
          </a:xfrm>
          <a:prstGeom prst="ellipse">
            <a:avLst/>
          </a:prstGeom>
          <a:solidFill>
            <a:schemeClr val="tx2"/>
          </a:solidFill>
          <a:ln w="38100">
            <a:solidFill>
              <a:srgbClr val="000000"/>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rgbClr val="0000FF"/>
              </a:solidFill>
            </a:endParaRPr>
          </a:p>
        </p:txBody>
      </p:sp>
      <p:sp>
        <p:nvSpPr>
          <p:cNvPr id="30732" name="Rectangle 15">
            <a:extLst>
              <a:ext uri="{FF2B5EF4-FFF2-40B4-BE49-F238E27FC236}">
                <a16:creationId xmlns:a16="http://schemas.microsoft.com/office/drawing/2014/main" id="{0AD9505D-7E6C-4D9A-B6D7-CDD0D4D520AE}"/>
              </a:ext>
            </a:extLst>
          </p:cNvPr>
          <p:cNvSpPr>
            <a:spLocks noChangeArrowheads="1"/>
          </p:cNvSpPr>
          <p:nvPr/>
        </p:nvSpPr>
        <p:spPr bwMode="auto">
          <a:xfrm>
            <a:off x="4424363" y="4724400"/>
            <a:ext cx="43180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b="1" i="1">
                <a:solidFill>
                  <a:srgbClr val="0000FF"/>
                </a:solidFill>
                <a:latin typeface="Times New Roman" panose="02020603050405020304" pitchFamily="18" charset="0"/>
                <a:ea typeface="GulimChe" panose="020B0609000101010101" pitchFamily="49" charset="-127"/>
              </a:rPr>
              <a:t>E</a:t>
            </a:r>
          </a:p>
        </p:txBody>
      </p:sp>
      <p:sp>
        <p:nvSpPr>
          <p:cNvPr id="36878" name="Line 16">
            <a:extLst>
              <a:ext uri="{FF2B5EF4-FFF2-40B4-BE49-F238E27FC236}">
                <a16:creationId xmlns:a16="http://schemas.microsoft.com/office/drawing/2014/main" id="{14741AC0-0B28-423C-9B7D-7F191F27B919}"/>
              </a:ext>
            </a:extLst>
          </p:cNvPr>
          <p:cNvSpPr>
            <a:spLocks noChangeShapeType="1"/>
          </p:cNvSpPr>
          <p:nvPr/>
        </p:nvSpPr>
        <p:spPr bwMode="auto">
          <a:xfrm>
            <a:off x="1039813" y="2895600"/>
            <a:ext cx="3311525" cy="201612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9" name="AutoShape 17">
            <a:extLst>
              <a:ext uri="{FF2B5EF4-FFF2-40B4-BE49-F238E27FC236}">
                <a16:creationId xmlns:a16="http://schemas.microsoft.com/office/drawing/2014/main" id="{78D4A920-6A8C-4FFD-BCE4-28B1E751D345}"/>
              </a:ext>
            </a:extLst>
          </p:cNvPr>
          <p:cNvSpPr>
            <a:spLocks/>
          </p:cNvSpPr>
          <p:nvPr/>
        </p:nvSpPr>
        <p:spPr bwMode="auto">
          <a:xfrm>
            <a:off x="2268538" y="692150"/>
            <a:ext cx="2735262" cy="474663"/>
          </a:xfrm>
          <a:prstGeom prst="borderCallout2">
            <a:avLst>
              <a:gd name="adj1" fmla="val 24079"/>
              <a:gd name="adj2" fmla="val -2787"/>
              <a:gd name="adj3" fmla="val 24079"/>
              <a:gd name="adj4" fmla="val -22694"/>
              <a:gd name="adj5" fmla="val 463546"/>
              <a:gd name="adj6" fmla="val -43588"/>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b="1">
                <a:solidFill>
                  <a:srgbClr val="0000FF"/>
                </a:solidFill>
                <a:latin typeface="楷体" panose="02010609060101010101" pitchFamily="49" charset="-122"/>
                <a:ea typeface="楷体" panose="02010609060101010101" pitchFamily="49" charset="-122"/>
              </a:rPr>
              <a:t>预算约束：</a:t>
            </a:r>
            <a:r>
              <a:rPr lang="en-US" altLang="zh-CN" sz="1800" b="1">
                <a:solidFill>
                  <a:srgbClr val="0000FF"/>
                </a:solidFill>
                <a:latin typeface="楷体" panose="02010609060101010101" pitchFamily="49" charset="-122"/>
                <a:ea typeface="楷体" panose="02010609060101010101" pitchFamily="49" charset="-122"/>
              </a:rPr>
              <a:t>K</a:t>
            </a:r>
            <a:r>
              <a:rPr lang="en-US" altLang="zh-CN" sz="1800" b="1" baseline="-25000">
                <a:solidFill>
                  <a:srgbClr val="0000FF"/>
                </a:solidFill>
                <a:latin typeface="楷体" panose="02010609060101010101" pitchFamily="49" charset="-122"/>
                <a:ea typeface="楷体" panose="02010609060101010101" pitchFamily="49" charset="-122"/>
              </a:rPr>
              <a:t>2</a:t>
            </a:r>
            <a:r>
              <a:rPr lang="en-US" altLang="zh-CN" sz="1800" b="1">
                <a:solidFill>
                  <a:srgbClr val="0000FF"/>
                </a:solidFill>
                <a:latin typeface="楷体" panose="02010609060101010101" pitchFamily="49" charset="-122"/>
                <a:ea typeface="楷体" panose="02010609060101010101" pitchFamily="49" charset="-122"/>
              </a:rPr>
              <a:t>=LW</a:t>
            </a:r>
            <a:r>
              <a:rPr lang="en-US" altLang="zh-CN" sz="1800" b="1" baseline="-25000">
                <a:solidFill>
                  <a:srgbClr val="0000FF"/>
                </a:solidFill>
                <a:latin typeface="楷体" panose="02010609060101010101" pitchFamily="49" charset="-122"/>
                <a:ea typeface="楷体" panose="02010609060101010101" pitchFamily="49" charset="-122"/>
              </a:rPr>
              <a:t>2</a:t>
            </a:r>
            <a:r>
              <a:rPr lang="en-US" altLang="zh-CN" sz="1800" b="1">
                <a:solidFill>
                  <a:srgbClr val="0000FF"/>
                </a:solidFill>
                <a:latin typeface="楷体" panose="02010609060101010101" pitchFamily="49" charset="-122"/>
                <a:ea typeface="楷体" panose="02010609060101010101" pitchFamily="49" charset="-122"/>
              </a:rPr>
              <a:t>+</a:t>
            </a:r>
            <a:r>
              <a:rPr lang="en-US" altLang="zh-CN" sz="1800" b="1" u="sng">
                <a:solidFill>
                  <a:srgbClr val="0000FF"/>
                </a:solidFill>
                <a:latin typeface="楷体" panose="02010609060101010101" pitchFamily="49" charset="-122"/>
                <a:ea typeface="楷体" panose="02010609060101010101" pitchFamily="49" charset="-122"/>
              </a:rPr>
              <a:t>Y</a:t>
            </a:r>
          </a:p>
        </p:txBody>
      </p:sp>
      <p:sp>
        <p:nvSpPr>
          <p:cNvPr id="30735" name="Rectangle 18">
            <a:extLst>
              <a:ext uri="{FF2B5EF4-FFF2-40B4-BE49-F238E27FC236}">
                <a16:creationId xmlns:a16="http://schemas.microsoft.com/office/drawing/2014/main" id="{025F090C-D106-4E49-AB3D-2FFD3FF5B231}"/>
              </a:ext>
            </a:extLst>
          </p:cNvPr>
          <p:cNvSpPr>
            <a:spLocks noChangeArrowheads="1"/>
          </p:cNvSpPr>
          <p:nvPr/>
        </p:nvSpPr>
        <p:spPr bwMode="auto">
          <a:xfrm>
            <a:off x="4143375" y="5500688"/>
            <a:ext cx="4318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b="1" i="1">
                <a:solidFill>
                  <a:srgbClr val="0000FF"/>
                </a:solidFill>
                <a:latin typeface="Times New Roman" panose="02020603050405020304" pitchFamily="18" charset="0"/>
                <a:ea typeface="GulimChe" panose="020B0609000101010101" pitchFamily="49" charset="-127"/>
              </a:rPr>
              <a:t>L</a:t>
            </a:r>
          </a:p>
        </p:txBody>
      </p:sp>
      <p:sp>
        <p:nvSpPr>
          <p:cNvPr id="36881" name="Rectangle 19">
            <a:extLst>
              <a:ext uri="{FF2B5EF4-FFF2-40B4-BE49-F238E27FC236}">
                <a16:creationId xmlns:a16="http://schemas.microsoft.com/office/drawing/2014/main" id="{AE5F7DB9-AEC7-47A3-81B2-EC134746D9A3}"/>
              </a:ext>
            </a:extLst>
          </p:cNvPr>
          <p:cNvSpPr>
            <a:spLocks noChangeArrowheads="1"/>
          </p:cNvSpPr>
          <p:nvPr/>
        </p:nvSpPr>
        <p:spPr bwMode="auto">
          <a:xfrm>
            <a:off x="4424363" y="4192588"/>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1" i="1">
                <a:solidFill>
                  <a:srgbClr val="0000FF"/>
                </a:solidFill>
                <a:latin typeface="Times New Roman" panose="02020603050405020304" pitchFamily="18" charset="0"/>
                <a:ea typeface="GulimChe" panose="020B0609000101010101" pitchFamily="49" charset="-127"/>
              </a:rPr>
              <a:t>U</a:t>
            </a:r>
            <a:r>
              <a:rPr lang="en-US" altLang="zh-CN" sz="1800" b="1" i="1" baseline="-25000">
                <a:solidFill>
                  <a:srgbClr val="0000FF"/>
                </a:solidFill>
                <a:latin typeface="Times New Roman" panose="02020603050405020304" pitchFamily="18" charset="0"/>
                <a:ea typeface="GulimChe" panose="020B0609000101010101" pitchFamily="49" charset="-127"/>
              </a:rPr>
              <a:t>1</a:t>
            </a:r>
          </a:p>
        </p:txBody>
      </p:sp>
      <p:sp>
        <p:nvSpPr>
          <p:cNvPr id="36883" name="Rectangle 21">
            <a:extLst>
              <a:ext uri="{FF2B5EF4-FFF2-40B4-BE49-F238E27FC236}">
                <a16:creationId xmlns:a16="http://schemas.microsoft.com/office/drawing/2014/main" id="{B33EF608-D46A-47B5-B4A8-7F57B78998AE}"/>
              </a:ext>
            </a:extLst>
          </p:cNvPr>
          <p:cNvSpPr>
            <a:spLocks noChangeArrowheads="1"/>
          </p:cNvSpPr>
          <p:nvPr/>
        </p:nvSpPr>
        <p:spPr bwMode="auto">
          <a:xfrm>
            <a:off x="4351338" y="4408488"/>
            <a:ext cx="4318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600" b="1" i="1">
                <a:solidFill>
                  <a:srgbClr val="0000FF"/>
                </a:solidFill>
                <a:latin typeface="Times New Roman" panose="02020603050405020304" pitchFamily="18" charset="0"/>
                <a:ea typeface="GulimChe" panose="020B0609000101010101" pitchFamily="49" charset="-127"/>
              </a:rPr>
              <a:t>U</a:t>
            </a:r>
            <a:r>
              <a:rPr lang="en-US" altLang="zh-CN" sz="1600" b="1" i="1" baseline="-25000">
                <a:solidFill>
                  <a:srgbClr val="0000FF"/>
                </a:solidFill>
                <a:latin typeface="Times New Roman" panose="02020603050405020304" pitchFamily="18" charset="0"/>
                <a:ea typeface="GulimChe" panose="020B0609000101010101" pitchFamily="49" charset="-127"/>
              </a:rPr>
              <a:t>0</a:t>
            </a:r>
          </a:p>
        </p:txBody>
      </p:sp>
      <p:sp>
        <p:nvSpPr>
          <p:cNvPr id="36884" name="Line 23">
            <a:extLst>
              <a:ext uri="{FF2B5EF4-FFF2-40B4-BE49-F238E27FC236}">
                <a16:creationId xmlns:a16="http://schemas.microsoft.com/office/drawing/2014/main" id="{F1466A08-5E1D-4926-BE14-A91A9181250E}"/>
              </a:ext>
            </a:extLst>
          </p:cNvPr>
          <p:cNvSpPr>
            <a:spLocks noChangeShapeType="1"/>
          </p:cNvSpPr>
          <p:nvPr/>
        </p:nvSpPr>
        <p:spPr bwMode="auto">
          <a:xfrm>
            <a:off x="2700338" y="3933825"/>
            <a:ext cx="0" cy="1295400"/>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5" name="Rectangle 24">
            <a:extLst>
              <a:ext uri="{FF2B5EF4-FFF2-40B4-BE49-F238E27FC236}">
                <a16:creationId xmlns:a16="http://schemas.microsoft.com/office/drawing/2014/main" id="{82EF4DE8-725A-4E15-B7CF-99BE7A552AAE}"/>
              </a:ext>
            </a:extLst>
          </p:cNvPr>
          <p:cNvSpPr>
            <a:spLocks noChangeArrowheads="1"/>
          </p:cNvSpPr>
          <p:nvPr/>
        </p:nvSpPr>
        <p:spPr bwMode="auto">
          <a:xfrm>
            <a:off x="468313" y="3429000"/>
            <a:ext cx="4318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b="1" i="1">
                <a:solidFill>
                  <a:srgbClr val="0000FF"/>
                </a:solidFill>
                <a:latin typeface="Times New Roman" panose="02020603050405020304" pitchFamily="18" charset="0"/>
                <a:ea typeface="GulimChe" panose="020B0609000101010101" pitchFamily="49" charset="-127"/>
              </a:rPr>
              <a:t>K</a:t>
            </a:r>
            <a:r>
              <a:rPr lang="en-US" altLang="zh-CN" sz="2000" b="1" i="1" baseline="-25000">
                <a:solidFill>
                  <a:srgbClr val="0000FF"/>
                </a:solidFill>
                <a:latin typeface="Times New Roman" panose="02020603050405020304" pitchFamily="18" charset="0"/>
                <a:ea typeface="GulimChe" panose="020B0609000101010101" pitchFamily="49" charset="-127"/>
              </a:rPr>
              <a:t>1</a:t>
            </a:r>
          </a:p>
        </p:txBody>
      </p:sp>
      <p:sp>
        <p:nvSpPr>
          <p:cNvPr id="36886" name="Rectangle 25">
            <a:extLst>
              <a:ext uri="{FF2B5EF4-FFF2-40B4-BE49-F238E27FC236}">
                <a16:creationId xmlns:a16="http://schemas.microsoft.com/office/drawing/2014/main" id="{8E727905-0B6F-4FDC-8CE4-1E5B622B3B3C}"/>
              </a:ext>
            </a:extLst>
          </p:cNvPr>
          <p:cNvSpPr>
            <a:spLocks noChangeArrowheads="1"/>
          </p:cNvSpPr>
          <p:nvPr/>
        </p:nvSpPr>
        <p:spPr bwMode="auto">
          <a:xfrm>
            <a:off x="2714625" y="5500688"/>
            <a:ext cx="4318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b="1" i="1">
                <a:solidFill>
                  <a:srgbClr val="0000FF"/>
                </a:solidFill>
                <a:latin typeface="Times New Roman" panose="02020603050405020304" pitchFamily="18" charset="0"/>
                <a:ea typeface="GulimChe" panose="020B0609000101010101" pitchFamily="49" charset="-127"/>
              </a:rPr>
              <a:t>l</a:t>
            </a:r>
            <a:r>
              <a:rPr lang="en-US" altLang="zh-CN" b="1" i="1" baseline="-25000">
                <a:solidFill>
                  <a:srgbClr val="0000FF"/>
                </a:solidFill>
                <a:latin typeface="Times New Roman" panose="02020603050405020304" pitchFamily="18" charset="0"/>
                <a:ea typeface="GulimChe" panose="020B0609000101010101" pitchFamily="49" charset="-127"/>
              </a:rPr>
              <a:t>1</a:t>
            </a:r>
          </a:p>
        </p:txBody>
      </p:sp>
      <p:sp>
        <p:nvSpPr>
          <p:cNvPr id="36887" name="Rectangle 26">
            <a:extLst>
              <a:ext uri="{FF2B5EF4-FFF2-40B4-BE49-F238E27FC236}">
                <a16:creationId xmlns:a16="http://schemas.microsoft.com/office/drawing/2014/main" id="{68502032-ADD6-4934-90B2-0704EE132079}"/>
              </a:ext>
            </a:extLst>
          </p:cNvPr>
          <p:cNvSpPr>
            <a:spLocks noChangeArrowheads="1"/>
          </p:cNvSpPr>
          <p:nvPr/>
        </p:nvSpPr>
        <p:spPr bwMode="auto">
          <a:xfrm>
            <a:off x="2857500" y="4071938"/>
            <a:ext cx="342900" cy="296862"/>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1600" b="1" i="1" dirty="0">
                <a:solidFill>
                  <a:schemeClr val="accent2">
                    <a:lumMod val="75000"/>
                  </a:schemeClr>
                </a:solidFill>
                <a:latin typeface="Times New Roman" pitchFamily="18" charset="0"/>
                <a:ea typeface="GulimChe" pitchFamily="49" charset="-127"/>
              </a:rPr>
              <a:t>G</a:t>
            </a:r>
            <a:r>
              <a:rPr lang="en-US" altLang="zh-CN" sz="1600" b="1" i="1" baseline="-25000" dirty="0">
                <a:solidFill>
                  <a:schemeClr val="accent2">
                    <a:lumMod val="75000"/>
                  </a:schemeClr>
                </a:solidFill>
                <a:latin typeface="Times New Roman" pitchFamily="18" charset="0"/>
                <a:ea typeface="GulimChe" pitchFamily="49" charset="-127"/>
              </a:rPr>
              <a:t>1</a:t>
            </a:r>
          </a:p>
        </p:txBody>
      </p:sp>
      <p:sp>
        <p:nvSpPr>
          <p:cNvPr id="30742" name="Rectangle 27">
            <a:extLst>
              <a:ext uri="{FF2B5EF4-FFF2-40B4-BE49-F238E27FC236}">
                <a16:creationId xmlns:a16="http://schemas.microsoft.com/office/drawing/2014/main" id="{FBF72FC2-C929-49B9-8A76-13250B329D26}"/>
              </a:ext>
            </a:extLst>
          </p:cNvPr>
          <p:cNvSpPr>
            <a:spLocks noChangeArrowheads="1"/>
          </p:cNvSpPr>
          <p:nvPr/>
        </p:nvSpPr>
        <p:spPr bwMode="auto">
          <a:xfrm>
            <a:off x="468313" y="4724400"/>
            <a:ext cx="4318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b="1">
                <a:solidFill>
                  <a:srgbClr val="0000FF"/>
                </a:solidFill>
                <a:latin typeface="Times New Roman" panose="02020603050405020304" pitchFamily="18" charset="0"/>
                <a:ea typeface="GulimChe" panose="020B0609000101010101" pitchFamily="49" charset="-127"/>
              </a:rPr>
              <a:t>Y</a:t>
            </a:r>
            <a:r>
              <a:rPr lang="en-US" altLang="zh-CN" sz="2000" b="1" baseline="-25000">
                <a:solidFill>
                  <a:srgbClr val="0000FF"/>
                </a:solidFill>
                <a:latin typeface="Times New Roman" panose="02020603050405020304" pitchFamily="18" charset="0"/>
                <a:ea typeface="GulimChe" panose="020B0609000101010101" pitchFamily="49" charset="-127"/>
              </a:rPr>
              <a:t>E</a:t>
            </a:r>
          </a:p>
        </p:txBody>
      </p:sp>
      <p:sp>
        <p:nvSpPr>
          <p:cNvPr id="36889" name="Line 28">
            <a:extLst>
              <a:ext uri="{FF2B5EF4-FFF2-40B4-BE49-F238E27FC236}">
                <a16:creationId xmlns:a16="http://schemas.microsoft.com/office/drawing/2014/main" id="{AF3D0FC3-C242-4881-86E1-BD93CF248A9B}"/>
              </a:ext>
            </a:extLst>
          </p:cNvPr>
          <p:cNvSpPr>
            <a:spLocks noChangeShapeType="1"/>
          </p:cNvSpPr>
          <p:nvPr/>
        </p:nvSpPr>
        <p:spPr bwMode="auto">
          <a:xfrm flipH="1" flipV="1">
            <a:off x="1049338" y="3738563"/>
            <a:ext cx="3306762" cy="120332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0" name="AutoShape 29">
            <a:extLst>
              <a:ext uri="{FF2B5EF4-FFF2-40B4-BE49-F238E27FC236}">
                <a16:creationId xmlns:a16="http://schemas.microsoft.com/office/drawing/2014/main" id="{495C0281-03C1-477A-B911-90CB6D887F5F}"/>
              </a:ext>
            </a:extLst>
          </p:cNvPr>
          <p:cNvSpPr>
            <a:spLocks/>
          </p:cNvSpPr>
          <p:nvPr/>
        </p:nvSpPr>
        <p:spPr bwMode="auto">
          <a:xfrm>
            <a:off x="2051050" y="1484313"/>
            <a:ext cx="2736850" cy="474662"/>
          </a:xfrm>
          <a:prstGeom prst="borderCallout2">
            <a:avLst>
              <a:gd name="adj1" fmla="val 24079"/>
              <a:gd name="adj2" fmla="val -2782"/>
              <a:gd name="adj3" fmla="val 24079"/>
              <a:gd name="adj4" fmla="val -18097"/>
              <a:gd name="adj5" fmla="val 456523"/>
              <a:gd name="adj6" fmla="val -34338"/>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b="1">
                <a:solidFill>
                  <a:srgbClr val="0000FF"/>
                </a:solidFill>
                <a:latin typeface="楷体" panose="02010609060101010101" pitchFamily="49" charset="-122"/>
                <a:ea typeface="楷体" panose="02010609060101010101" pitchFamily="49" charset="-122"/>
              </a:rPr>
              <a:t>预算约束：</a:t>
            </a:r>
            <a:r>
              <a:rPr lang="en-US" altLang="zh-CN" sz="1800" b="1">
                <a:solidFill>
                  <a:srgbClr val="0000FF"/>
                </a:solidFill>
                <a:latin typeface="楷体" panose="02010609060101010101" pitchFamily="49" charset="-122"/>
                <a:ea typeface="楷体" panose="02010609060101010101" pitchFamily="49" charset="-122"/>
              </a:rPr>
              <a:t>K</a:t>
            </a:r>
            <a:r>
              <a:rPr lang="en-US" altLang="zh-CN" sz="1800" b="1" baseline="-25000">
                <a:solidFill>
                  <a:srgbClr val="0000FF"/>
                </a:solidFill>
                <a:latin typeface="楷体" panose="02010609060101010101" pitchFamily="49" charset="-122"/>
                <a:ea typeface="楷体" panose="02010609060101010101" pitchFamily="49" charset="-122"/>
              </a:rPr>
              <a:t>1</a:t>
            </a:r>
            <a:r>
              <a:rPr lang="en-US" altLang="zh-CN" sz="1800" b="1">
                <a:solidFill>
                  <a:srgbClr val="0000FF"/>
                </a:solidFill>
                <a:latin typeface="楷体" panose="02010609060101010101" pitchFamily="49" charset="-122"/>
                <a:ea typeface="楷体" panose="02010609060101010101" pitchFamily="49" charset="-122"/>
              </a:rPr>
              <a:t>=LW</a:t>
            </a:r>
            <a:r>
              <a:rPr lang="en-US" altLang="zh-CN" sz="1800" b="1" baseline="-25000">
                <a:solidFill>
                  <a:srgbClr val="0000FF"/>
                </a:solidFill>
                <a:latin typeface="楷体" panose="02010609060101010101" pitchFamily="49" charset="-122"/>
                <a:ea typeface="楷体" panose="02010609060101010101" pitchFamily="49" charset="-122"/>
              </a:rPr>
              <a:t>1</a:t>
            </a:r>
            <a:r>
              <a:rPr lang="en-US" altLang="zh-CN" sz="1800" b="1">
                <a:solidFill>
                  <a:srgbClr val="0000FF"/>
                </a:solidFill>
                <a:latin typeface="楷体" panose="02010609060101010101" pitchFamily="49" charset="-122"/>
                <a:ea typeface="楷体" panose="02010609060101010101" pitchFamily="49" charset="-122"/>
              </a:rPr>
              <a:t>+</a:t>
            </a:r>
            <a:r>
              <a:rPr lang="en-US" altLang="zh-CN" sz="1800" b="1" u="sng">
                <a:solidFill>
                  <a:srgbClr val="0000FF"/>
                </a:solidFill>
                <a:latin typeface="楷体" panose="02010609060101010101" pitchFamily="49" charset="-122"/>
                <a:ea typeface="楷体" panose="02010609060101010101" pitchFamily="49" charset="-122"/>
              </a:rPr>
              <a:t>Y</a:t>
            </a:r>
          </a:p>
        </p:txBody>
      </p:sp>
      <p:sp>
        <p:nvSpPr>
          <p:cNvPr id="36891" name="Freeform 31">
            <a:extLst>
              <a:ext uri="{FF2B5EF4-FFF2-40B4-BE49-F238E27FC236}">
                <a16:creationId xmlns:a16="http://schemas.microsoft.com/office/drawing/2014/main" id="{6F222146-413F-4EA3-9350-6DC630E3702E}"/>
              </a:ext>
            </a:extLst>
          </p:cNvPr>
          <p:cNvSpPr>
            <a:spLocks/>
          </p:cNvSpPr>
          <p:nvPr/>
        </p:nvSpPr>
        <p:spPr bwMode="auto">
          <a:xfrm>
            <a:off x="2555875" y="3213100"/>
            <a:ext cx="863600" cy="1800225"/>
          </a:xfrm>
          <a:custGeom>
            <a:avLst/>
            <a:gdLst>
              <a:gd name="T0" fmla="*/ 0 w 408"/>
              <a:gd name="T1" fmla="*/ 0 h 1089"/>
              <a:gd name="T2" fmla="*/ 2147483646 w 408"/>
              <a:gd name="T3" fmla="*/ 2147483646 h 1089"/>
              <a:gd name="T4" fmla="*/ 2147483646 w 408"/>
              <a:gd name="T5" fmla="*/ 2147483646 h 1089"/>
              <a:gd name="T6" fmla="*/ 2147483646 w 408"/>
              <a:gd name="T7" fmla="*/ 2147483646 h 1089"/>
              <a:gd name="T8" fmla="*/ 0 60000 65536"/>
              <a:gd name="T9" fmla="*/ 0 60000 65536"/>
              <a:gd name="T10" fmla="*/ 0 60000 65536"/>
              <a:gd name="T11" fmla="*/ 0 60000 65536"/>
              <a:gd name="T12" fmla="*/ 0 w 408"/>
              <a:gd name="T13" fmla="*/ 0 h 1089"/>
              <a:gd name="T14" fmla="*/ 408 w 408"/>
              <a:gd name="T15" fmla="*/ 1089 h 1089"/>
            </a:gdLst>
            <a:ahLst/>
            <a:cxnLst>
              <a:cxn ang="T8">
                <a:pos x="T0" y="T1"/>
              </a:cxn>
              <a:cxn ang="T9">
                <a:pos x="T2" y="T3"/>
              </a:cxn>
              <a:cxn ang="T10">
                <a:pos x="T4" y="T5"/>
              </a:cxn>
              <a:cxn ang="T11">
                <a:pos x="T6" y="T7"/>
              </a:cxn>
            </a:cxnLst>
            <a:rect l="T12" t="T13" r="T14" b="T15"/>
            <a:pathLst>
              <a:path w="408" h="1089">
                <a:moveTo>
                  <a:pt x="0" y="0"/>
                </a:moveTo>
                <a:cubicBezTo>
                  <a:pt x="30" y="178"/>
                  <a:pt x="61" y="356"/>
                  <a:pt x="91" y="499"/>
                </a:cubicBezTo>
                <a:cubicBezTo>
                  <a:pt x="121" y="642"/>
                  <a:pt x="128" y="764"/>
                  <a:pt x="181" y="862"/>
                </a:cubicBezTo>
                <a:cubicBezTo>
                  <a:pt x="234" y="960"/>
                  <a:pt x="321" y="1024"/>
                  <a:pt x="408" y="1089"/>
                </a:cubicBezTo>
              </a:path>
            </a:pathLst>
          </a:custGeom>
          <a:noFill/>
          <a:ln w="571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46" name="Line 33">
            <a:extLst>
              <a:ext uri="{FF2B5EF4-FFF2-40B4-BE49-F238E27FC236}">
                <a16:creationId xmlns:a16="http://schemas.microsoft.com/office/drawing/2014/main" id="{ED0928DA-7A3E-4C7A-86B0-F9988D87A8C0}"/>
              </a:ext>
            </a:extLst>
          </p:cNvPr>
          <p:cNvSpPr>
            <a:spLocks noChangeShapeType="1"/>
          </p:cNvSpPr>
          <p:nvPr/>
        </p:nvSpPr>
        <p:spPr bwMode="auto">
          <a:xfrm>
            <a:off x="5795963" y="5300663"/>
            <a:ext cx="3024187"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7" name="Line 34">
            <a:extLst>
              <a:ext uri="{FF2B5EF4-FFF2-40B4-BE49-F238E27FC236}">
                <a16:creationId xmlns:a16="http://schemas.microsoft.com/office/drawing/2014/main" id="{2E72A684-8FCC-444E-BDDE-4CAFBCF263A1}"/>
              </a:ext>
            </a:extLst>
          </p:cNvPr>
          <p:cNvSpPr>
            <a:spLocks noChangeShapeType="1"/>
          </p:cNvSpPr>
          <p:nvPr/>
        </p:nvSpPr>
        <p:spPr bwMode="auto">
          <a:xfrm flipV="1">
            <a:off x="5795963" y="2349500"/>
            <a:ext cx="0" cy="2951163"/>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8" name="Rectangle 35">
            <a:extLst>
              <a:ext uri="{FF2B5EF4-FFF2-40B4-BE49-F238E27FC236}">
                <a16:creationId xmlns:a16="http://schemas.microsoft.com/office/drawing/2014/main" id="{B75B0D76-61C3-409E-B980-06429E6274A0}"/>
              </a:ext>
            </a:extLst>
          </p:cNvPr>
          <p:cNvSpPr>
            <a:spLocks noChangeArrowheads="1"/>
          </p:cNvSpPr>
          <p:nvPr/>
        </p:nvSpPr>
        <p:spPr bwMode="auto">
          <a:xfrm>
            <a:off x="5364163" y="1844675"/>
            <a:ext cx="6477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solidFill>
                  <a:schemeClr val="tx2"/>
                </a:solidFill>
              </a:rPr>
              <a:t>W</a:t>
            </a:r>
          </a:p>
        </p:txBody>
      </p:sp>
      <p:sp>
        <p:nvSpPr>
          <p:cNvPr id="37919" name="Rectangle 36">
            <a:extLst>
              <a:ext uri="{FF2B5EF4-FFF2-40B4-BE49-F238E27FC236}">
                <a16:creationId xmlns:a16="http://schemas.microsoft.com/office/drawing/2014/main" id="{3C88B37C-14AF-4D17-8872-4A1FE66A531A}"/>
              </a:ext>
            </a:extLst>
          </p:cNvPr>
          <p:cNvSpPr>
            <a:spLocks noChangeArrowheads="1"/>
          </p:cNvSpPr>
          <p:nvPr/>
        </p:nvSpPr>
        <p:spPr bwMode="auto">
          <a:xfrm>
            <a:off x="6732588" y="5300663"/>
            <a:ext cx="8636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1" i="1">
                <a:solidFill>
                  <a:srgbClr val="0000FF"/>
                </a:solidFill>
                <a:latin typeface="Times New Roman" panose="02020603050405020304" pitchFamily="18" charset="0"/>
                <a:ea typeface="GulimChe" panose="020B0609000101010101" pitchFamily="49" charset="-127"/>
              </a:rPr>
              <a:t>L</a:t>
            </a:r>
            <a:r>
              <a:rPr lang="zh-CN" altLang="en-US" sz="1800">
                <a:solidFill>
                  <a:srgbClr val="0000FF"/>
                </a:solidFill>
              </a:rPr>
              <a:t>－</a:t>
            </a:r>
            <a:r>
              <a:rPr lang="en-US" altLang="zh-CN" sz="1800" b="1" i="1">
                <a:solidFill>
                  <a:srgbClr val="0000FF"/>
                </a:solidFill>
                <a:latin typeface="Times New Roman" panose="02020603050405020304" pitchFamily="18" charset="0"/>
                <a:ea typeface="GulimChe" panose="020B0609000101010101" pitchFamily="49" charset="-127"/>
              </a:rPr>
              <a:t>l</a:t>
            </a:r>
            <a:r>
              <a:rPr lang="en-US" altLang="zh-CN" sz="1800" b="1" i="1" baseline="-25000">
                <a:solidFill>
                  <a:srgbClr val="0000FF"/>
                </a:solidFill>
                <a:latin typeface="Times New Roman" panose="02020603050405020304" pitchFamily="18" charset="0"/>
                <a:ea typeface="GulimChe" panose="020B0609000101010101" pitchFamily="49" charset="-127"/>
              </a:rPr>
              <a:t>1</a:t>
            </a:r>
          </a:p>
        </p:txBody>
      </p:sp>
      <p:sp>
        <p:nvSpPr>
          <p:cNvPr id="37920" name="Freeform 37">
            <a:extLst>
              <a:ext uri="{FF2B5EF4-FFF2-40B4-BE49-F238E27FC236}">
                <a16:creationId xmlns:a16="http://schemas.microsoft.com/office/drawing/2014/main" id="{86021C35-509B-4D5C-9C1D-4294B21BA8BE}"/>
              </a:ext>
            </a:extLst>
          </p:cNvPr>
          <p:cNvSpPr>
            <a:spLocks/>
          </p:cNvSpPr>
          <p:nvPr/>
        </p:nvSpPr>
        <p:spPr bwMode="auto">
          <a:xfrm>
            <a:off x="7000875" y="2928938"/>
            <a:ext cx="642938" cy="2143125"/>
          </a:xfrm>
          <a:custGeom>
            <a:avLst/>
            <a:gdLst>
              <a:gd name="T0" fmla="*/ 2147483646 w 1179"/>
              <a:gd name="T1" fmla="*/ 0 h 1271"/>
              <a:gd name="T2" fmla="*/ 2147483646 w 1179"/>
              <a:gd name="T3" fmla="*/ 2147483646 h 1271"/>
              <a:gd name="T4" fmla="*/ 0 w 1179"/>
              <a:gd name="T5" fmla="*/ 2147483646 h 1271"/>
              <a:gd name="T6" fmla="*/ 0 60000 65536"/>
              <a:gd name="T7" fmla="*/ 0 60000 65536"/>
              <a:gd name="T8" fmla="*/ 0 60000 65536"/>
              <a:gd name="T9" fmla="*/ 0 w 1179"/>
              <a:gd name="T10" fmla="*/ 0 h 1271"/>
              <a:gd name="T11" fmla="*/ 1179 w 1179"/>
              <a:gd name="T12" fmla="*/ 1271 h 1271"/>
            </a:gdLst>
            <a:ahLst/>
            <a:cxnLst>
              <a:cxn ang="T6">
                <a:pos x="T0" y="T1"/>
              </a:cxn>
              <a:cxn ang="T7">
                <a:pos x="T2" y="T3"/>
              </a:cxn>
              <a:cxn ang="T8">
                <a:pos x="T4" y="T5"/>
              </a:cxn>
            </a:cxnLst>
            <a:rect l="T9" t="T10" r="T11" b="T12"/>
            <a:pathLst>
              <a:path w="1179" h="1271">
                <a:moveTo>
                  <a:pt x="1179" y="0"/>
                </a:moveTo>
                <a:cubicBezTo>
                  <a:pt x="1096" y="302"/>
                  <a:pt x="1013" y="605"/>
                  <a:pt x="817" y="817"/>
                </a:cubicBezTo>
                <a:cubicBezTo>
                  <a:pt x="621" y="1029"/>
                  <a:pt x="310" y="1150"/>
                  <a:pt x="0" y="1271"/>
                </a:cubicBezTo>
              </a:path>
            </a:pathLst>
          </a:cu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897" name="Line 39">
            <a:extLst>
              <a:ext uri="{FF2B5EF4-FFF2-40B4-BE49-F238E27FC236}">
                <a16:creationId xmlns:a16="http://schemas.microsoft.com/office/drawing/2014/main" id="{40F091A9-595E-4F5B-8164-F3AFA0130E0E}"/>
              </a:ext>
            </a:extLst>
          </p:cNvPr>
          <p:cNvSpPr>
            <a:spLocks noChangeShapeType="1"/>
          </p:cNvSpPr>
          <p:nvPr/>
        </p:nvSpPr>
        <p:spPr bwMode="auto">
          <a:xfrm>
            <a:off x="2822575" y="4352925"/>
            <a:ext cx="0" cy="935038"/>
          </a:xfrm>
          <a:prstGeom prst="line">
            <a:avLst/>
          </a:prstGeom>
          <a:noFill/>
          <a:ln w="38100">
            <a:solidFill>
              <a:schemeClr val="accent2">
                <a:lumMod val="75000"/>
              </a:schemeClr>
            </a:solidFill>
            <a:prstDash val="dash"/>
            <a:round/>
            <a:headEnd/>
            <a:tailEnd/>
          </a:ln>
        </p:spPr>
        <p:txBody>
          <a:bodyPr/>
          <a:lstStyle/>
          <a:p>
            <a:pPr algn="ctr" eaLnBrk="1" hangingPunct="1">
              <a:buFont typeface="Arial" charset="0"/>
              <a:buNone/>
              <a:defRPr/>
            </a:pPr>
            <a:endParaRPr lang="zh-CN" altLang="en-US">
              <a:latin typeface="Arial" charset="0"/>
            </a:endParaRPr>
          </a:p>
        </p:txBody>
      </p:sp>
      <p:sp>
        <p:nvSpPr>
          <p:cNvPr id="36898" name="Rectangle 41">
            <a:extLst>
              <a:ext uri="{FF2B5EF4-FFF2-40B4-BE49-F238E27FC236}">
                <a16:creationId xmlns:a16="http://schemas.microsoft.com/office/drawing/2014/main" id="{7144A31E-B473-4182-90E0-BDF9F9158E36}"/>
              </a:ext>
            </a:extLst>
          </p:cNvPr>
          <p:cNvSpPr>
            <a:spLocks noChangeArrowheads="1"/>
          </p:cNvSpPr>
          <p:nvPr/>
        </p:nvSpPr>
        <p:spPr bwMode="auto">
          <a:xfrm>
            <a:off x="2357438" y="5429250"/>
            <a:ext cx="4318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b="1" i="1">
                <a:solidFill>
                  <a:srgbClr val="FF0000"/>
                </a:solidFill>
                <a:latin typeface="Times New Roman" panose="02020603050405020304" pitchFamily="18" charset="0"/>
                <a:ea typeface="GulimChe" panose="020B0609000101010101" pitchFamily="49" charset="-127"/>
              </a:rPr>
              <a:t>l</a:t>
            </a:r>
            <a:r>
              <a:rPr lang="en-US" altLang="zh-CN" b="1" i="1" baseline="-25000">
                <a:solidFill>
                  <a:srgbClr val="FF0000"/>
                </a:solidFill>
                <a:latin typeface="Times New Roman" panose="02020603050405020304" pitchFamily="18" charset="0"/>
                <a:ea typeface="GulimChe" panose="020B0609000101010101" pitchFamily="49" charset="-127"/>
              </a:rPr>
              <a:t>2</a:t>
            </a:r>
          </a:p>
        </p:txBody>
      </p:sp>
      <p:sp>
        <p:nvSpPr>
          <p:cNvPr id="37923" name="Rectangle 42">
            <a:extLst>
              <a:ext uri="{FF2B5EF4-FFF2-40B4-BE49-F238E27FC236}">
                <a16:creationId xmlns:a16="http://schemas.microsoft.com/office/drawing/2014/main" id="{CF77A4D5-9FD3-47AA-A490-F089BFEEEDAD}"/>
              </a:ext>
            </a:extLst>
          </p:cNvPr>
          <p:cNvSpPr>
            <a:spLocks noChangeArrowheads="1"/>
          </p:cNvSpPr>
          <p:nvPr/>
        </p:nvSpPr>
        <p:spPr bwMode="auto">
          <a:xfrm>
            <a:off x="7500938" y="5572125"/>
            <a:ext cx="7921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1" i="1">
                <a:solidFill>
                  <a:srgbClr val="0000FF"/>
                </a:solidFill>
                <a:latin typeface="Times New Roman" panose="02020603050405020304" pitchFamily="18" charset="0"/>
                <a:ea typeface="GulimChe" panose="020B0609000101010101" pitchFamily="49" charset="-127"/>
              </a:rPr>
              <a:t>L</a:t>
            </a:r>
            <a:r>
              <a:rPr lang="zh-CN" altLang="en-US" sz="1800">
                <a:solidFill>
                  <a:srgbClr val="0000FF"/>
                </a:solidFill>
              </a:rPr>
              <a:t>－</a:t>
            </a:r>
            <a:r>
              <a:rPr lang="en-US" altLang="zh-CN" sz="1800" b="1" i="1">
                <a:solidFill>
                  <a:srgbClr val="0000FF"/>
                </a:solidFill>
                <a:latin typeface="Times New Roman" panose="02020603050405020304" pitchFamily="18" charset="0"/>
                <a:ea typeface="GulimChe" panose="020B0609000101010101" pitchFamily="49" charset="-127"/>
              </a:rPr>
              <a:t>l</a:t>
            </a:r>
            <a:r>
              <a:rPr lang="en-US" altLang="zh-CN" sz="1800" b="1" i="1" baseline="-25000">
                <a:solidFill>
                  <a:srgbClr val="0000FF"/>
                </a:solidFill>
                <a:latin typeface="Times New Roman" panose="02020603050405020304" pitchFamily="18" charset="0"/>
                <a:ea typeface="GulimChe" panose="020B0609000101010101" pitchFamily="49" charset="-127"/>
              </a:rPr>
              <a:t>2</a:t>
            </a:r>
          </a:p>
        </p:txBody>
      </p:sp>
      <p:sp>
        <p:nvSpPr>
          <p:cNvPr id="37924" name="Line 43">
            <a:extLst>
              <a:ext uri="{FF2B5EF4-FFF2-40B4-BE49-F238E27FC236}">
                <a16:creationId xmlns:a16="http://schemas.microsoft.com/office/drawing/2014/main" id="{4733B1D9-80CC-4AAA-9F21-26C20A8083CC}"/>
              </a:ext>
            </a:extLst>
          </p:cNvPr>
          <p:cNvSpPr>
            <a:spLocks noChangeShapeType="1"/>
          </p:cNvSpPr>
          <p:nvPr/>
        </p:nvSpPr>
        <p:spPr bwMode="auto">
          <a:xfrm flipV="1">
            <a:off x="7308850" y="4652963"/>
            <a:ext cx="0" cy="64770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5" name="Line 44">
            <a:extLst>
              <a:ext uri="{FF2B5EF4-FFF2-40B4-BE49-F238E27FC236}">
                <a16:creationId xmlns:a16="http://schemas.microsoft.com/office/drawing/2014/main" id="{A21AC932-BEA2-4E6C-95A8-6A0D740DFAFD}"/>
              </a:ext>
            </a:extLst>
          </p:cNvPr>
          <p:cNvSpPr>
            <a:spLocks noChangeShapeType="1"/>
          </p:cNvSpPr>
          <p:nvPr/>
        </p:nvSpPr>
        <p:spPr bwMode="auto">
          <a:xfrm flipH="1">
            <a:off x="5795963" y="4652963"/>
            <a:ext cx="1512887" cy="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8" name="Rectangle 47">
            <a:extLst>
              <a:ext uri="{FF2B5EF4-FFF2-40B4-BE49-F238E27FC236}">
                <a16:creationId xmlns:a16="http://schemas.microsoft.com/office/drawing/2014/main" id="{ADA2D434-0BB6-4DEC-9F6F-5ADC45A0FEF6}"/>
              </a:ext>
            </a:extLst>
          </p:cNvPr>
          <p:cNvSpPr>
            <a:spLocks noChangeArrowheads="1"/>
          </p:cNvSpPr>
          <p:nvPr/>
        </p:nvSpPr>
        <p:spPr bwMode="auto">
          <a:xfrm>
            <a:off x="5292725" y="4365625"/>
            <a:ext cx="4318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b="1" i="1">
                <a:solidFill>
                  <a:srgbClr val="0000FF"/>
                </a:solidFill>
                <a:latin typeface="Times New Roman" panose="02020603050405020304" pitchFamily="18" charset="0"/>
                <a:ea typeface="GulimChe" panose="020B0609000101010101" pitchFamily="49" charset="-127"/>
              </a:rPr>
              <a:t>w</a:t>
            </a:r>
            <a:r>
              <a:rPr lang="en-US" altLang="zh-CN" b="1" i="1" baseline="-25000">
                <a:solidFill>
                  <a:srgbClr val="0000FF"/>
                </a:solidFill>
                <a:latin typeface="Times New Roman" panose="02020603050405020304" pitchFamily="18" charset="0"/>
                <a:ea typeface="GulimChe" panose="020B0609000101010101" pitchFamily="49" charset="-127"/>
              </a:rPr>
              <a:t>1</a:t>
            </a:r>
          </a:p>
        </p:txBody>
      </p:sp>
      <p:sp>
        <p:nvSpPr>
          <p:cNvPr id="37929" name="Rectangle 48">
            <a:extLst>
              <a:ext uri="{FF2B5EF4-FFF2-40B4-BE49-F238E27FC236}">
                <a16:creationId xmlns:a16="http://schemas.microsoft.com/office/drawing/2014/main" id="{5AEF9832-78FC-45F3-ADF0-66DBFBC381C9}"/>
              </a:ext>
            </a:extLst>
          </p:cNvPr>
          <p:cNvSpPr>
            <a:spLocks noChangeArrowheads="1"/>
          </p:cNvSpPr>
          <p:nvPr/>
        </p:nvSpPr>
        <p:spPr bwMode="auto">
          <a:xfrm>
            <a:off x="5292725" y="3716338"/>
            <a:ext cx="4318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b="1" i="1">
                <a:solidFill>
                  <a:srgbClr val="0000FF"/>
                </a:solidFill>
                <a:latin typeface="Times New Roman" panose="02020603050405020304" pitchFamily="18" charset="0"/>
                <a:ea typeface="GulimChe" panose="020B0609000101010101" pitchFamily="49" charset="-127"/>
              </a:rPr>
              <a:t>w</a:t>
            </a:r>
            <a:r>
              <a:rPr lang="en-US" altLang="zh-CN" b="1" i="1" baseline="-25000">
                <a:solidFill>
                  <a:srgbClr val="0000FF"/>
                </a:solidFill>
                <a:latin typeface="Times New Roman" panose="02020603050405020304" pitchFamily="18" charset="0"/>
                <a:ea typeface="GulimChe" panose="020B0609000101010101" pitchFamily="49" charset="-127"/>
              </a:rPr>
              <a:t>2</a:t>
            </a:r>
          </a:p>
        </p:txBody>
      </p:sp>
      <p:sp>
        <p:nvSpPr>
          <p:cNvPr id="36904" name="Line 42">
            <a:extLst>
              <a:ext uri="{FF2B5EF4-FFF2-40B4-BE49-F238E27FC236}">
                <a16:creationId xmlns:a16="http://schemas.microsoft.com/office/drawing/2014/main" id="{00F663BC-9817-41AC-AA1A-BFB3E62D14A8}"/>
              </a:ext>
            </a:extLst>
          </p:cNvPr>
          <p:cNvSpPr>
            <a:spLocks noChangeShapeType="1"/>
          </p:cNvSpPr>
          <p:nvPr/>
        </p:nvSpPr>
        <p:spPr bwMode="auto">
          <a:xfrm flipH="1">
            <a:off x="1042988" y="4365625"/>
            <a:ext cx="1657350" cy="0"/>
          </a:xfrm>
          <a:prstGeom prst="line">
            <a:avLst/>
          </a:prstGeom>
          <a:noFill/>
          <a:ln w="381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5" name="Rectangle 24">
            <a:extLst>
              <a:ext uri="{FF2B5EF4-FFF2-40B4-BE49-F238E27FC236}">
                <a16:creationId xmlns:a16="http://schemas.microsoft.com/office/drawing/2014/main" id="{161710CB-7686-4AD6-903D-2287A7FE5C40}"/>
              </a:ext>
            </a:extLst>
          </p:cNvPr>
          <p:cNvSpPr>
            <a:spLocks noChangeArrowheads="1"/>
          </p:cNvSpPr>
          <p:nvPr/>
        </p:nvSpPr>
        <p:spPr bwMode="auto">
          <a:xfrm>
            <a:off x="539750" y="4076700"/>
            <a:ext cx="4318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b="1" i="1">
                <a:solidFill>
                  <a:srgbClr val="0000FF"/>
                </a:solidFill>
                <a:latin typeface="Times New Roman" panose="02020603050405020304" pitchFamily="18" charset="0"/>
                <a:ea typeface="GulimChe" panose="020B0609000101010101" pitchFamily="49" charset="-127"/>
              </a:rPr>
              <a:t>Y</a:t>
            </a:r>
            <a:r>
              <a:rPr lang="en-US" altLang="zh-CN" sz="2000" b="1" i="1" baseline="-25000">
                <a:solidFill>
                  <a:srgbClr val="0000FF"/>
                </a:solidFill>
                <a:latin typeface="Times New Roman" panose="02020603050405020304" pitchFamily="18" charset="0"/>
                <a:ea typeface="GulimChe" panose="020B0609000101010101" pitchFamily="49" charset="-127"/>
              </a:rPr>
              <a:t>1</a:t>
            </a:r>
            <a:endParaRPr lang="en-US" altLang="zh-CN" sz="2000" b="1" i="1">
              <a:solidFill>
                <a:srgbClr val="0000FF"/>
              </a:solidFill>
              <a:latin typeface="Times New Roman" panose="02020603050405020304" pitchFamily="18" charset="0"/>
              <a:ea typeface="GulimChe" panose="020B0609000101010101" pitchFamily="49" charset="-127"/>
            </a:endParaRPr>
          </a:p>
        </p:txBody>
      </p:sp>
      <p:sp>
        <p:nvSpPr>
          <p:cNvPr id="36906" name="Rectangle 26">
            <a:extLst>
              <a:ext uri="{FF2B5EF4-FFF2-40B4-BE49-F238E27FC236}">
                <a16:creationId xmlns:a16="http://schemas.microsoft.com/office/drawing/2014/main" id="{51FFAEDE-2F68-4E2A-AE80-9CB45269F619}"/>
              </a:ext>
            </a:extLst>
          </p:cNvPr>
          <p:cNvSpPr>
            <a:spLocks noChangeArrowheads="1"/>
          </p:cNvSpPr>
          <p:nvPr/>
        </p:nvSpPr>
        <p:spPr bwMode="auto">
          <a:xfrm>
            <a:off x="2700338" y="3429000"/>
            <a:ext cx="4318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1" i="1">
                <a:solidFill>
                  <a:srgbClr val="FF0000"/>
                </a:solidFill>
                <a:latin typeface="Times New Roman" panose="02020603050405020304" pitchFamily="18" charset="0"/>
                <a:ea typeface="GulimChe" panose="020B0609000101010101" pitchFamily="49" charset="-127"/>
              </a:rPr>
              <a:t>G</a:t>
            </a:r>
            <a:r>
              <a:rPr lang="en-US" altLang="zh-CN" sz="1800" b="1" i="1" baseline="-25000">
                <a:solidFill>
                  <a:srgbClr val="FF0000"/>
                </a:solidFill>
                <a:latin typeface="Times New Roman" panose="02020603050405020304" pitchFamily="18" charset="0"/>
                <a:ea typeface="GulimChe" panose="020B0609000101010101" pitchFamily="49" charset="-127"/>
              </a:rPr>
              <a:t>2</a:t>
            </a:r>
          </a:p>
        </p:txBody>
      </p:sp>
      <p:sp>
        <p:nvSpPr>
          <p:cNvPr id="36907" name="Oval 45">
            <a:extLst>
              <a:ext uri="{FF2B5EF4-FFF2-40B4-BE49-F238E27FC236}">
                <a16:creationId xmlns:a16="http://schemas.microsoft.com/office/drawing/2014/main" id="{5CC97184-7234-4DD7-87C2-A7EF3A398B90}"/>
              </a:ext>
            </a:extLst>
          </p:cNvPr>
          <p:cNvSpPr>
            <a:spLocks noChangeArrowheads="1"/>
          </p:cNvSpPr>
          <p:nvPr/>
        </p:nvSpPr>
        <p:spPr bwMode="auto">
          <a:xfrm>
            <a:off x="2771775" y="4292600"/>
            <a:ext cx="144463" cy="144463"/>
          </a:xfrm>
          <a:prstGeom prst="ellipse">
            <a:avLst/>
          </a:prstGeom>
          <a:solidFill>
            <a:schemeClr val="accent2"/>
          </a:solidFill>
          <a:ln w="38100">
            <a:solidFill>
              <a:schemeClr val="accent2">
                <a:lumMod val="75000"/>
              </a:schemeClr>
            </a:solidFill>
            <a:round/>
            <a:headEnd/>
            <a:tailEnd/>
          </a:ln>
        </p:spPr>
        <p:txBody>
          <a:bodyPr wrap="none" anchor="ctr"/>
          <a:lstStyle/>
          <a:p>
            <a:pPr algn="ctr" eaLnBrk="1" hangingPunct="1">
              <a:buFont typeface="Arial" charset="0"/>
              <a:buNone/>
              <a:defRPr/>
            </a:pPr>
            <a:endParaRPr lang="zh-CN" altLang="en-US">
              <a:latin typeface="Arial" charset="0"/>
            </a:endParaRPr>
          </a:p>
        </p:txBody>
      </p:sp>
      <p:sp>
        <p:nvSpPr>
          <p:cNvPr id="36908" name="Oval 46">
            <a:extLst>
              <a:ext uri="{FF2B5EF4-FFF2-40B4-BE49-F238E27FC236}">
                <a16:creationId xmlns:a16="http://schemas.microsoft.com/office/drawing/2014/main" id="{E090FC23-7B65-4238-8D37-6BD1EC732B36}"/>
              </a:ext>
            </a:extLst>
          </p:cNvPr>
          <p:cNvSpPr>
            <a:spLocks noChangeArrowheads="1"/>
          </p:cNvSpPr>
          <p:nvPr/>
        </p:nvSpPr>
        <p:spPr bwMode="auto">
          <a:xfrm>
            <a:off x="2627313" y="3789363"/>
            <a:ext cx="144462" cy="144462"/>
          </a:xfrm>
          <a:prstGeom prst="ellipse">
            <a:avLst/>
          </a:prstGeom>
          <a:solidFill>
            <a:srgbClr val="FF0000"/>
          </a:solidFill>
          <a:ln w="38100">
            <a:solidFill>
              <a:srgbClr val="FF0000"/>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p>
        </p:txBody>
      </p:sp>
      <p:sp>
        <p:nvSpPr>
          <p:cNvPr id="36909" name="Rectangle 24">
            <a:extLst>
              <a:ext uri="{FF2B5EF4-FFF2-40B4-BE49-F238E27FC236}">
                <a16:creationId xmlns:a16="http://schemas.microsoft.com/office/drawing/2014/main" id="{771C4E7D-8AA2-41D5-BE12-4E684794F163}"/>
              </a:ext>
            </a:extLst>
          </p:cNvPr>
          <p:cNvSpPr>
            <a:spLocks noChangeArrowheads="1"/>
          </p:cNvSpPr>
          <p:nvPr/>
        </p:nvSpPr>
        <p:spPr bwMode="auto">
          <a:xfrm>
            <a:off x="539750" y="2708275"/>
            <a:ext cx="4318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b="1" i="1">
                <a:solidFill>
                  <a:srgbClr val="0000FF"/>
                </a:solidFill>
                <a:latin typeface="Times New Roman" panose="02020603050405020304" pitchFamily="18" charset="0"/>
                <a:ea typeface="GulimChe" panose="020B0609000101010101" pitchFamily="49" charset="-127"/>
              </a:rPr>
              <a:t>K</a:t>
            </a:r>
            <a:r>
              <a:rPr lang="en-US" altLang="zh-CN" sz="2000" b="1" i="1" baseline="-25000">
                <a:solidFill>
                  <a:srgbClr val="0000FF"/>
                </a:solidFill>
                <a:latin typeface="Times New Roman" panose="02020603050405020304" pitchFamily="18" charset="0"/>
                <a:ea typeface="GulimChe" panose="020B0609000101010101" pitchFamily="49" charset="-127"/>
              </a:rPr>
              <a:t>2</a:t>
            </a:r>
          </a:p>
        </p:txBody>
      </p:sp>
      <p:sp>
        <p:nvSpPr>
          <p:cNvPr id="37936" name="Rectangle 15">
            <a:extLst>
              <a:ext uri="{FF2B5EF4-FFF2-40B4-BE49-F238E27FC236}">
                <a16:creationId xmlns:a16="http://schemas.microsoft.com/office/drawing/2014/main" id="{CC07E9A0-BBE2-4D7A-B945-B7862E54FB0E}"/>
              </a:ext>
            </a:extLst>
          </p:cNvPr>
          <p:cNvSpPr>
            <a:spLocks noRot="1" noChangeArrowheads="1"/>
          </p:cNvSpPr>
          <p:nvPr/>
        </p:nvSpPr>
        <p:spPr bwMode="auto">
          <a:xfrm>
            <a:off x="5940425" y="5876925"/>
            <a:ext cx="26146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FF"/>
                </a:solidFill>
                <a:latin typeface="楷体_GB2312" pitchFamily="49" charset="-122"/>
                <a:ea typeface="楷体" panose="02010609060101010101" pitchFamily="49" charset="-122"/>
              </a:rPr>
              <a:t>要素供给曲线</a:t>
            </a:r>
          </a:p>
        </p:txBody>
      </p:sp>
      <p:sp>
        <p:nvSpPr>
          <p:cNvPr id="36911" name="AutoShape 29">
            <a:extLst>
              <a:ext uri="{FF2B5EF4-FFF2-40B4-BE49-F238E27FC236}">
                <a16:creationId xmlns:a16="http://schemas.microsoft.com/office/drawing/2014/main" id="{7B10AD6B-37EA-4EFE-B967-29E9979D60D4}"/>
              </a:ext>
            </a:extLst>
          </p:cNvPr>
          <p:cNvSpPr>
            <a:spLocks/>
          </p:cNvSpPr>
          <p:nvPr/>
        </p:nvSpPr>
        <p:spPr bwMode="auto">
          <a:xfrm>
            <a:off x="2987675" y="2205038"/>
            <a:ext cx="1368425" cy="690562"/>
          </a:xfrm>
          <a:prstGeom prst="borderCallout2">
            <a:avLst>
              <a:gd name="adj1" fmla="val 16551"/>
              <a:gd name="adj2" fmla="val -5569"/>
              <a:gd name="adj3" fmla="val 16551"/>
              <a:gd name="adj4" fmla="val -14269"/>
              <a:gd name="adj5" fmla="val 181838"/>
              <a:gd name="adj6" fmla="val -23551"/>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b="1">
                <a:solidFill>
                  <a:srgbClr val="FF0000"/>
                </a:solidFill>
                <a:ea typeface="楷体_GB2312" pitchFamily="49" charset="-122"/>
              </a:rPr>
              <a:t>价格扩展线</a:t>
            </a:r>
            <a:r>
              <a:rPr lang="en-US" altLang="zh-CN" sz="1800" b="1">
                <a:solidFill>
                  <a:srgbClr val="FF0000"/>
                </a:solidFill>
                <a:ea typeface="楷体_GB2312" pitchFamily="49" charset="-122"/>
              </a:rPr>
              <a:t>PEP</a:t>
            </a:r>
            <a:endParaRPr lang="en-US" altLang="zh-CN" sz="1800" b="1" u="sng">
              <a:solidFill>
                <a:srgbClr val="FF0000"/>
              </a:solidFill>
            </a:endParaRPr>
          </a:p>
        </p:txBody>
      </p:sp>
      <p:sp>
        <p:nvSpPr>
          <p:cNvPr id="30766" name="Rectangle 42">
            <a:extLst>
              <a:ext uri="{FF2B5EF4-FFF2-40B4-BE49-F238E27FC236}">
                <a16:creationId xmlns:a16="http://schemas.microsoft.com/office/drawing/2014/main" id="{5C6AAB72-1993-489B-A80C-3511B942C01F}"/>
              </a:ext>
            </a:extLst>
          </p:cNvPr>
          <p:cNvSpPr>
            <a:spLocks noChangeArrowheads="1"/>
          </p:cNvSpPr>
          <p:nvPr/>
        </p:nvSpPr>
        <p:spPr bwMode="auto">
          <a:xfrm>
            <a:off x="8280400" y="4797425"/>
            <a:ext cx="8636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1" i="1">
                <a:solidFill>
                  <a:srgbClr val="0000FF"/>
                </a:solidFill>
                <a:latin typeface="Times New Roman" panose="02020603050405020304" pitchFamily="18" charset="0"/>
                <a:ea typeface="GulimChe" panose="020B0609000101010101" pitchFamily="49" charset="-127"/>
              </a:rPr>
              <a:t>L</a:t>
            </a:r>
            <a:r>
              <a:rPr lang="zh-CN" altLang="en-US" sz="1800">
                <a:solidFill>
                  <a:srgbClr val="0000FF"/>
                </a:solidFill>
              </a:rPr>
              <a:t>－</a:t>
            </a:r>
            <a:r>
              <a:rPr lang="en-US" altLang="zh-CN" sz="1800" b="1" i="1">
                <a:solidFill>
                  <a:srgbClr val="0000FF"/>
                </a:solidFill>
                <a:latin typeface="Times New Roman" panose="02020603050405020304" pitchFamily="18" charset="0"/>
                <a:ea typeface="GulimChe" panose="020B0609000101010101" pitchFamily="49" charset="-127"/>
              </a:rPr>
              <a:t>l</a:t>
            </a:r>
            <a:endParaRPr lang="en-US" altLang="zh-CN" sz="1800" b="1" i="1" baseline="-25000">
              <a:solidFill>
                <a:srgbClr val="0000FF"/>
              </a:solidFill>
              <a:latin typeface="Times New Roman" panose="02020603050405020304" pitchFamily="18" charset="0"/>
              <a:ea typeface="GulimChe" panose="020B0609000101010101" pitchFamily="49" charset="-127"/>
            </a:endParaRPr>
          </a:p>
        </p:txBody>
      </p:sp>
      <p:cxnSp>
        <p:nvCxnSpPr>
          <p:cNvPr id="52" name="直接箭头连接符 51">
            <a:extLst>
              <a:ext uri="{FF2B5EF4-FFF2-40B4-BE49-F238E27FC236}">
                <a16:creationId xmlns:a16="http://schemas.microsoft.com/office/drawing/2014/main" id="{71851B7B-992E-44CC-B347-C89D2E4BF267}"/>
              </a:ext>
            </a:extLst>
          </p:cNvPr>
          <p:cNvCxnSpPr>
            <a:cxnSpLocks noChangeShapeType="1"/>
          </p:cNvCxnSpPr>
          <p:nvPr/>
        </p:nvCxnSpPr>
        <p:spPr bwMode="auto">
          <a:xfrm>
            <a:off x="2857500" y="5072063"/>
            <a:ext cx="1500188" cy="1587"/>
          </a:xfrm>
          <a:prstGeom prst="straightConnector1">
            <a:avLst/>
          </a:prstGeom>
          <a:noFill/>
          <a:ln w="38100" algn="ctr">
            <a:solidFill>
              <a:schemeClr val="tx2"/>
            </a:solidFill>
            <a:round/>
            <a:headEnd type="arrow" w="med" len="med"/>
            <a:tailEnd type="arrow" w="med" len="med"/>
          </a:ln>
          <a:extLst>
            <a:ext uri="{909E8E84-426E-40DD-AFC4-6F175D3DCCD1}">
              <a14:hiddenFill xmlns:a14="http://schemas.microsoft.com/office/drawing/2010/main">
                <a:noFill/>
              </a14:hiddenFill>
            </a:ext>
          </a:extLst>
        </p:spPr>
      </p:cxnSp>
      <p:cxnSp>
        <p:nvCxnSpPr>
          <p:cNvPr id="53" name="直接箭头连接符 52">
            <a:extLst>
              <a:ext uri="{FF2B5EF4-FFF2-40B4-BE49-F238E27FC236}">
                <a16:creationId xmlns:a16="http://schemas.microsoft.com/office/drawing/2014/main" id="{1FA2790C-2844-4587-9BB1-94F88E46750C}"/>
              </a:ext>
            </a:extLst>
          </p:cNvPr>
          <p:cNvCxnSpPr>
            <a:cxnSpLocks noChangeShapeType="1"/>
          </p:cNvCxnSpPr>
          <p:nvPr/>
        </p:nvCxnSpPr>
        <p:spPr bwMode="auto">
          <a:xfrm>
            <a:off x="5786438" y="5143500"/>
            <a:ext cx="1500187" cy="1588"/>
          </a:xfrm>
          <a:prstGeom prst="straightConnector1">
            <a:avLst/>
          </a:prstGeom>
          <a:noFill/>
          <a:ln w="38100" algn="ctr">
            <a:solidFill>
              <a:schemeClr val="tx2"/>
            </a:solidFill>
            <a:round/>
            <a:headEnd type="arrow" w="med" len="med"/>
            <a:tailEnd type="arrow" w="med" len="med"/>
          </a:ln>
          <a:extLst>
            <a:ext uri="{909E8E84-426E-40DD-AFC4-6F175D3DCCD1}">
              <a14:hiddenFill xmlns:a14="http://schemas.microsoft.com/office/drawing/2010/main">
                <a:noFill/>
              </a14:hiddenFill>
            </a:ext>
          </a:extLst>
        </p:spPr>
      </p:cxnSp>
      <p:cxnSp>
        <p:nvCxnSpPr>
          <p:cNvPr id="55" name="直接箭头连接符 54">
            <a:extLst>
              <a:ext uri="{FF2B5EF4-FFF2-40B4-BE49-F238E27FC236}">
                <a16:creationId xmlns:a16="http://schemas.microsoft.com/office/drawing/2014/main" id="{0D9C2CA1-DF07-41C6-BA66-FE472BF3E303}"/>
              </a:ext>
            </a:extLst>
          </p:cNvPr>
          <p:cNvCxnSpPr>
            <a:cxnSpLocks noChangeShapeType="1"/>
          </p:cNvCxnSpPr>
          <p:nvPr/>
        </p:nvCxnSpPr>
        <p:spPr bwMode="auto">
          <a:xfrm>
            <a:off x="2714625" y="5429250"/>
            <a:ext cx="1643063" cy="1588"/>
          </a:xfrm>
          <a:prstGeom prst="straightConnector1">
            <a:avLst/>
          </a:prstGeom>
          <a:noFill/>
          <a:ln w="38100" algn="ctr">
            <a:solidFill>
              <a:srgbClr val="FF0000"/>
            </a:solidFill>
            <a:round/>
            <a:headEnd type="arrow" w="med" len="med"/>
            <a:tailEnd type="arrow" w="med" len="med"/>
          </a:ln>
          <a:extLst>
            <a:ext uri="{909E8E84-426E-40DD-AFC4-6F175D3DCCD1}">
              <a14:hiddenFill xmlns:a14="http://schemas.microsoft.com/office/drawing/2010/main">
                <a:noFill/>
              </a14:hiddenFill>
            </a:ext>
          </a:extLst>
        </p:spPr>
      </p:cxnSp>
      <p:cxnSp>
        <p:nvCxnSpPr>
          <p:cNvPr id="56" name="直接箭头连接符 55">
            <a:extLst>
              <a:ext uri="{FF2B5EF4-FFF2-40B4-BE49-F238E27FC236}">
                <a16:creationId xmlns:a16="http://schemas.microsoft.com/office/drawing/2014/main" id="{657A097F-9D82-4503-AFD6-EF4A8DCEA2A5}"/>
              </a:ext>
            </a:extLst>
          </p:cNvPr>
          <p:cNvCxnSpPr>
            <a:cxnSpLocks noChangeShapeType="1"/>
          </p:cNvCxnSpPr>
          <p:nvPr/>
        </p:nvCxnSpPr>
        <p:spPr bwMode="auto">
          <a:xfrm>
            <a:off x="5857875" y="5429250"/>
            <a:ext cx="1643063" cy="1588"/>
          </a:xfrm>
          <a:prstGeom prst="straightConnector1">
            <a:avLst/>
          </a:prstGeom>
          <a:noFill/>
          <a:ln w="38100" algn="ctr">
            <a:solidFill>
              <a:srgbClr val="FF0000"/>
            </a:solidFill>
            <a:round/>
            <a:headEnd type="arrow" w="med" len="med"/>
            <a:tailEnd type="arrow" w="med" len="med"/>
          </a:ln>
          <a:extLst>
            <a:ext uri="{909E8E84-426E-40DD-AFC4-6F175D3DCCD1}">
              <a14:hiddenFill xmlns:a14="http://schemas.microsoft.com/office/drawing/2010/main">
                <a:noFill/>
              </a14:hiddenFill>
            </a:ext>
          </a:extLst>
        </p:spPr>
      </p:cxnSp>
      <p:cxnSp>
        <p:nvCxnSpPr>
          <p:cNvPr id="58" name="直接连接符 57">
            <a:extLst>
              <a:ext uri="{FF2B5EF4-FFF2-40B4-BE49-F238E27FC236}">
                <a16:creationId xmlns:a16="http://schemas.microsoft.com/office/drawing/2014/main" id="{E02BF52D-3B7F-4D22-B04F-59FA06DE2E5C}"/>
              </a:ext>
            </a:extLst>
          </p:cNvPr>
          <p:cNvCxnSpPr>
            <a:cxnSpLocks noChangeShapeType="1"/>
          </p:cNvCxnSpPr>
          <p:nvPr/>
        </p:nvCxnSpPr>
        <p:spPr bwMode="auto">
          <a:xfrm rot="5400000">
            <a:off x="6965951" y="4749800"/>
            <a:ext cx="1071562" cy="1587"/>
          </a:xfrm>
          <a:prstGeom prst="line">
            <a:avLst/>
          </a:prstGeom>
          <a:noFill/>
          <a:ln w="38100" algn="ctr">
            <a:solidFill>
              <a:schemeClr val="tx2"/>
            </a:solidFill>
            <a:prstDash val="sysDash"/>
            <a:round/>
            <a:headEnd/>
            <a:tailEnd/>
          </a:ln>
          <a:extLst>
            <a:ext uri="{909E8E84-426E-40DD-AFC4-6F175D3DCCD1}">
              <a14:hiddenFill xmlns:a14="http://schemas.microsoft.com/office/drawing/2010/main">
                <a:noFill/>
              </a14:hiddenFill>
            </a:ext>
          </a:extLst>
        </p:spPr>
      </p:cxnSp>
      <p:cxnSp>
        <p:nvCxnSpPr>
          <p:cNvPr id="60" name="直接连接符 59">
            <a:extLst>
              <a:ext uri="{FF2B5EF4-FFF2-40B4-BE49-F238E27FC236}">
                <a16:creationId xmlns:a16="http://schemas.microsoft.com/office/drawing/2014/main" id="{4B0E8261-7E5B-4CCF-8B09-FF2613FFF54E}"/>
              </a:ext>
            </a:extLst>
          </p:cNvPr>
          <p:cNvCxnSpPr>
            <a:cxnSpLocks noChangeShapeType="1"/>
          </p:cNvCxnSpPr>
          <p:nvPr/>
        </p:nvCxnSpPr>
        <p:spPr bwMode="auto">
          <a:xfrm rot="10800000">
            <a:off x="5786438" y="4143375"/>
            <a:ext cx="1714500" cy="1588"/>
          </a:xfrm>
          <a:prstGeom prst="line">
            <a:avLst/>
          </a:prstGeom>
          <a:noFill/>
          <a:ln w="38100" algn="ctr">
            <a:solidFill>
              <a:schemeClr val="tx2"/>
            </a:solidFill>
            <a:prstDash val="dash"/>
            <a:round/>
            <a:headEnd/>
            <a:tailEnd/>
          </a:ln>
          <a:extLst>
            <a:ext uri="{909E8E84-426E-40DD-AFC4-6F175D3DCCD1}">
              <a14:hiddenFill xmlns:a14="http://schemas.microsoft.com/office/drawing/2010/main">
                <a:noFill/>
              </a14:hiddenFill>
            </a:ext>
          </a:extLst>
        </p:spPr>
      </p:cxnSp>
      <p:cxnSp>
        <p:nvCxnSpPr>
          <p:cNvPr id="62" name="直接箭头连接符 61">
            <a:extLst>
              <a:ext uri="{FF2B5EF4-FFF2-40B4-BE49-F238E27FC236}">
                <a16:creationId xmlns:a16="http://schemas.microsoft.com/office/drawing/2014/main" id="{ADB59E37-EE61-4A7B-ACE5-1E64E7548DB8}"/>
              </a:ext>
            </a:extLst>
          </p:cNvPr>
          <p:cNvCxnSpPr>
            <a:cxnSpLocks noChangeShapeType="1"/>
          </p:cNvCxnSpPr>
          <p:nvPr/>
        </p:nvCxnSpPr>
        <p:spPr bwMode="auto">
          <a:xfrm rot="16200000" flipV="1">
            <a:off x="7500938" y="5357813"/>
            <a:ext cx="214312" cy="214312"/>
          </a:xfrm>
          <a:prstGeom prst="straightConnector1">
            <a:avLst/>
          </a:prstGeom>
          <a:noFill/>
          <a:ln w="38100" algn="ctr">
            <a:solidFill>
              <a:schemeClr val="tx2"/>
            </a:solidFill>
            <a:round/>
            <a:headEnd/>
            <a:tailEnd type="arrow" w="med" len="med"/>
          </a:ln>
          <a:extLst>
            <a:ext uri="{909E8E84-426E-40DD-AFC4-6F175D3DCCD1}">
              <a14:hiddenFill xmlns:a14="http://schemas.microsoft.com/office/drawing/2010/main">
                <a:noFill/>
              </a14:hiddenFill>
            </a:ext>
          </a:extLst>
        </p:spPr>
      </p:cxnSp>
      <p:sp>
        <p:nvSpPr>
          <p:cNvPr id="64" name="椭圆 63">
            <a:extLst>
              <a:ext uri="{FF2B5EF4-FFF2-40B4-BE49-F238E27FC236}">
                <a16:creationId xmlns:a16="http://schemas.microsoft.com/office/drawing/2014/main" id="{613BF212-E493-4EDF-8A5B-CFB4CDCE2348}"/>
              </a:ext>
            </a:extLst>
          </p:cNvPr>
          <p:cNvSpPr>
            <a:spLocks noChangeArrowheads="1"/>
          </p:cNvSpPr>
          <p:nvPr/>
        </p:nvSpPr>
        <p:spPr bwMode="auto">
          <a:xfrm>
            <a:off x="7215188" y="4572000"/>
            <a:ext cx="142875" cy="142875"/>
          </a:xfrm>
          <a:prstGeom prst="ellipse">
            <a:avLst/>
          </a:prstGeom>
          <a:solidFill>
            <a:schemeClr val="accent2"/>
          </a:solidFill>
          <a:ln>
            <a:noFill/>
          </a:ln>
          <a:extLst>
            <a:ext uri="{91240B29-F687-4F45-9708-019B960494DF}">
              <a14:hiddenLine xmlns:a14="http://schemas.microsoft.com/office/drawing/2010/main" w="38100" algn="ctr">
                <a:solidFill>
                  <a:srgbClr val="000000"/>
                </a:solidFill>
                <a:round/>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p>
        </p:txBody>
      </p:sp>
      <p:sp>
        <p:nvSpPr>
          <p:cNvPr id="65" name="圆角矩形 64">
            <a:extLst>
              <a:ext uri="{FF2B5EF4-FFF2-40B4-BE49-F238E27FC236}">
                <a16:creationId xmlns:a16="http://schemas.microsoft.com/office/drawing/2014/main" id="{5337E309-6458-475C-941F-12028CF70456}"/>
              </a:ext>
            </a:extLst>
          </p:cNvPr>
          <p:cNvSpPr/>
          <p:nvPr/>
        </p:nvSpPr>
        <p:spPr bwMode="auto">
          <a:xfrm>
            <a:off x="7072313" y="4286250"/>
            <a:ext cx="285750" cy="285750"/>
          </a:xfrm>
          <a:prstGeom prst="roundRect">
            <a:avLst/>
          </a:prstGeom>
          <a:noFill/>
          <a:ln w="38100" cap="flat" cmpd="sng" algn="ctr">
            <a:noFill/>
            <a:prstDash val="solid"/>
            <a:round/>
            <a:headEnd type="none" w="med" len="med"/>
            <a:tailEnd type="none" w="med" len="med"/>
          </a:ln>
          <a:effectLst/>
        </p:spPr>
        <p:txBody>
          <a:bodyPr/>
          <a:lstStyle/>
          <a:p>
            <a:pPr algn="ctr" eaLnBrk="1" hangingPunct="1">
              <a:buFont typeface="Arial" panose="020B0604020202020204" pitchFamily="34" charset="0"/>
              <a:buNone/>
              <a:defRPr/>
            </a:pPr>
            <a:r>
              <a:rPr lang="en-US" altLang="zh-CN" dirty="0">
                <a:solidFill>
                  <a:schemeClr val="accent2">
                    <a:lumMod val="75000"/>
                  </a:schemeClr>
                </a:solidFill>
              </a:rPr>
              <a:t>A</a:t>
            </a:r>
            <a:endParaRPr lang="zh-CN" altLang="en-US" dirty="0">
              <a:solidFill>
                <a:schemeClr val="accent2">
                  <a:lumMod val="75000"/>
                </a:schemeClr>
              </a:solidFill>
            </a:endParaRPr>
          </a:p>
        </p:txBody>
      </p:sp>
      <p:sp>
        <p:nvSpPr>
          <p:cNvPr id="66" name="椭圆 65">
            <a:extLst>
              <a:ext uri="{FF2B5EF4-FFF2-40B4-BE49-F238E27FC236}">
                <a16:creationId xmlns:a16="http://schemas.microsoft.com/office/drawing/2014/main" id="{E2FEEC12-6C37-4F39-BAF1-3769D8F5997D}"/>
              </a:ext>
            </a:extLst>
          </p:cNvPr>
          <p:cNvSpPr>
            <a:spLocks noChangeArrowheads="1"/>
          </p:cNvSpPr>
          <p:nvPr/>
        </p:nvSpPr>
        <p:spPr bwMode="auto">
          <a:xfrm>
            <a:off x="7429500" y="4071938"/>
            <a:ext cx="142875" cy="142875"/>
          </a:xfrm>
          <a:prstGeom prst="ellipse">
            <a:avLst/>
          </a:prstGeom>
          <a:solidFill>
            <a:schemeClr val="accent2"/>
          </a:solidFill>
          <a:ln>
            <a:noFill/>
          </a:ln>
          <a:extLst>
            <a:ext uri="{91240B29-F687-4F45-9708-019B960494DF}">
              <a14:hiddenLine xmlns:a14="http://schemas.microsoft.com/office/drawing/2010/main" w="38100" algn="ctr">
                <a:solidFill>
                  <a:srgbClr val="000000"/>
                </a:solidFill>
                <a:round/>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p>
        </p:txBody>
      </p:sp>
      <p:sp>
        <p:nvSpPr>
          <p:cNvPr id="67" name="圆角矩形 66">
            <a:extLst>
              <a:ext uri="{FF2B5EF4-FFF2-40B4-BE49-F238E27FC236}">
                <a16:creationId xmlns:a16="http://schemas.microsoft.com/office/drawing/2014/main" id="{37CF5537-34CC-4A2E-839F-DFA96570C545}"/>
              </a:ext>
            </a:extLst>
          </p:cNvPr>
          <p:cNvSpPr>
            <a:spLocks noChangeArrowheads="1"/>
          </p:cNvSpPr>
          <p:nvPr/>
        </p:nvSpPr>
        <p:spPr bwMode="auto">
          <a:xfrm>
            <a:off x="7572375" y="3857625"/>
            <a:ext cx="285750" cy="357188"/>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round/>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t>C</a:t>
            </a:r>
            <a:endParaRPr lang="zh-CN" altLang="en-US" sz="1800"/>
          </a:p>
        </p:txBody>
      </p:sp>
      <p:sp>
        <p:nvSpPr>
          <p:cNvPr id="30778" name="Rectangle 15">
            <a:extLst>
              <a:ext uri="{FF2B5EF4-FFF2-40B4-BE49-F238E27FC236}">
                <a16:creationId xmlns:a16="http://schemas.microsoft.com/office/drawing/2014/main" id="{07389D4F-93EA-43D3-8E83-437CAF8299DA}"/>
              </a:ext>
            </a:extLst>
          </p:cNvPr>
          <p:cNvSpPr>
            <a:spLocks noRot="1" noChangeArrowheads="1"/>
          </p:cNvSpPr>
          <p:nvPr/>
        </p:nvSpPr>
        <p:spPr bwMode="auto">
          <a:xfrm>
            <a:off x="5786438" y="571500"/>
            <a:ext cx="261461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solidFill>
                  <a:srgbClr val="0000FF"/>
                </a:solidFill>
                <a:latin typeface="楷体_GB2312" pitchFamily="49" charset="-122"/>
                <a:ea typeface="楷体" panose="02010609060101010101" pitchFamily="49" charset="-122"/>
              </a:rPr>
              <a:t>K=W(L-</a:t>
            </a:r>
            <a:r>
              <a:rPr lang="en-US" altLang="zh-CN" sz="2400" b="1">
                <a:solidFill>
                  <a:srgbClr val="0000FF"/>
                </a:solidFill>
                <a:latin typeface="Segoe Script" panose="030B0504020000000003" pitchFamily="66" charset="0"/>
                <a:ea typeface="楷体" panose="02010609060101010101" pitchFamily="49" charset="-122"/>
              </a:rPr>
              <a:t>l</a:t>
            </a:r>
            <a:r>
              <a:rPr lang="zh-CN" altLang="en-US" sz="2400" b="1">
                <a:solidFill>
                  <a:srgbClr val="0000FF"/>
                </a:solidFill>
                <a:latin typeface="Segoe Script" panose="030B0504020000000003" pitchFamily="66" charset="0"/>
                <a:ea typeface="楷体" panose="02010609060101010101" pitchFamily="49" charset="-122"/>
              </a:rPr>
              <a:t>）</a:t>
            </a:r>
            <a:r>
              <a:rPr lang="en-US" altLang="zh-CN" sz="2400" b="1">
                <a:solidFill>
                  <a:srgbClr val="0000FF"/>
                </a:solidFill>
                <a:latin typeface="Segoe Script" panose="030B0504020000000003" pitchFamily="66" charset="0"/>
                <a:ea typeface="楷体" panose="02010609060101010101" pitchFamily="49" charset="-122"/>
              </a:rPr>
              <a:t>+</a:t>
            </a:r>
            <a:r>
              <a:rPr lang="en-US" altLang="zh-CN" sz="2400" b="1">
                <a:solidFill>
                  <a:srgbClr val="0000FF"/>
                </a:solidFill>
                <a:latin typeface="楷体" panose="02010609060101010101" pitchFamily="49" charset="-122"/>
                <a:ea typeface="楷体" panose="02010609060101010101" pitchFamily="49" charset="-122"/>
              </a:rPr>
              <a:t>Y</a:t>
            </a:r>
            <a:r>
              <a:rPr lang="en-US" altLang="zh-CN" sz="2400" b="1" baseline="-25000">
                <a:solidFill>
                  <a:srgbClr val="0000FF"/>
                </a:solidFill>
                <a:latin typeface="楷体" panose="02010609060101010101" pitchFamily="49" charset="-122"/>
                <a:ea typeface="楷体" panose="02010609060101010101" pitchFamily="49" charset="-122"/>
              </a:rPr>
              <a:t>E</a:t>
            </a:r>
            <a:endParaRPr lang="zh-CN" altLang="zh-CN" sz="2400" b="1" baseline="-25000">
              <a:solidFill>
                <a:srgbClr val="0000FF"/>
              </a:solidFill>
              <a:latin typeface="Segoe Script" panose="030B0504020000000003" pitchFamily="66" charset="0"/>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8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8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89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68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88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90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88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690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90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689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88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791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37924"/>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792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7925"/>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4"/>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0"/>
                                          </p:stCondLst>
                                        </p:cTn>
                                        <p:tgtEl>
                                          <p:spTgt spid="3687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690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6879"/>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3687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6881"/>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690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690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689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6884"/>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nodeType="clickEffect">
                                  <p:stCondLst>
                                    <p:cond delay="0"/>
                                  </p:stCondLst>
                                  <p:childTnLst>
                                    <p:set>
                                      <p:cBhvr>
                                        <p:cTn id="96" dur="1" fill="hold">
                                          <p:stCondLst>
                                            <p:cond delay="0"/>
                                          </p:stCondLst>
                                        </p:cTn>
                                        <p:tgtEl>
                                          <p:spTgt spid="55"/>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nodeType="clickEffect">
                                  <p:stCondLst>
                                    <p:cond delay="0"/>
                                  </p:stCondLst>
                                  <p:childTnLst>
                                    <p:set>
                                      <p:cBhvr>
                                        <p:cTn id="100" dur="1" fill="hold">
                                          <p:stCondLst>
                                            <p:cond delay="0"/>
                                          </p:stCondLst>
                                        </p:cTn>
                                        <p:tgtEl>
                                          <p:spTgt spid="5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792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2"/>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nodeType="clickEffect">
                                  <p:stCondLst>
                                    <p:cond delay="0"/>
                                  </p:stCondLst>
                                  <p:childTnLst>
                                    <p:set>
                                      <p:cBhvr>
                                        <p:cTn id="108" dur="1" fill="hold">
                                          <p:stCondLst>
                                            <p:cond delay="0"/>
                                          </p:stCondLst>
                                        </p:cTn>
                                        <p:tgtEl>
                                          <p:spTgt spid="58"/>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nodeType="clickEffect">
                                  <p:stCondLst>
                                    <p:cond delay="0"/>
                                  </p:stCondLst>
                                  <p:childTnLst>
                                    <p:set>
                                      <p:cBhvr>
                                        <p:cTn id="112" dur="1" fill="hold">
                                          <p:stCondLst>
                                            <p:cond delay="0"/>
                                          </p:stCondLst>
                                        </p:cTn>
                                        <p:tgtEl>
                                          <p:spTgt spid="60"/>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37929"/>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6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7"/>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nodeType="clickEffect">
                                  <p:stCondLst>
                                    <p:cond delay="0"/>
                                  </p:stCondLst>
                                  <p:childTnLst>
                                    <p:set>
                                      <p:cBhvr>
                                        <p:cTn id="124" dur="1" fill="hold">
                                          <p:stCondLst>
                                            <p:cond delay="0"/>
                                          </p:stCondLst>
                                        </p:cTn>
                                        <p:tgtEl>
                                          <p:spTgt spid="36891"/>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36911"/>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nodeType="clickEffect">
                                  <p:stCondLst>
                                    <p:cond delay="0"/>
                                  </p:stCondLst>
                                  <p:childTnLst>
                                    <p:set>
                                      <p:cBhvr>
                                        <p:cTn id="130" dur="1" fill="hold">
                                          <p:stCondLst>
                                            <p:cond delay="0"/>
                                          </p:stCondLst>
                                        </p:cTn>
                                        <p:tgtEl>
                                          <p:spTgt spid="37920"/>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379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9" grpId="0" animBg="1"/>
      <p:bldP spid="36881" grpId="0"/>
      <p:bldP spid="36883" grpId="0"/>
      <p:bldP spid="36885" grpId="0"/>
      <p:bldP spid="36886" grpId="0"/>
      <p:bldP spid="36887" grpId="0"/>
      <p:bldP spid="36890" grpId="0" animBg="1"/>
      <p:bldP spid="37919" grpId="0"/>
      <p:bldP spid="36898" grpId="0"/>
      <p:bldP spid="37923" grpId="0"/>
      <p:bldP spid="37928" grpId="0"/>
      <p:bldP spid="37929" grpId="0"/>
      <p:bldP spid="36905" grpId="0"/>
      <p:bldP spid="36906" grpId="0"/>
      <p:bldP spid="36907" grpId="0" animBg="1"/>
      <p:bldP spid="36908" grpId="0" animBg="1"/>
      <p:bldP spid="36909" grpId="0"/>
      <p:bldP spid="37936" grpId="0"/>
      <p:bldP spid="36911" grpId="0" animBg="1"/>
      <p:bldP spid="64" grpId="0" animBg="1"/>
      <p:bldP spid="65" grpId="0"/>
      <p:bldP spid="66" grpId="0" animBg="1"/>
      <p:bldP spid="6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94312C-3197-4A50-B424-B547164460DB}"/>
              </a:ext>
            </a:extLst>
          </p:cNvPr>
          <p:cNvSpPr txBox="1">
            <a:spLocks/>
          </p:cNvSpPr>
          <p:nvPr/>
        </p:nvSpPr>
        <p:spPr>
          <a:xfrm>
            <a:off x="301625" y="609600"/>
            <a:ext cx="8540750" cy="1143000"/>
          </a:xfrm>
          <a:prstGeom prst="rect">
            <a:avLst/>
          </a:prstGeom>
        </p:spPr>
        <p:txBody>
          <a:bodyPr/>
          <a:lstStyle/>
          <a:p>
            <a:pPr algn="ctr">
              <a:defRPr/>
            </a:pPr>
            <a:r>
              <a:rPr lang="zh-CN" altLang="en-US" sz="4400" b="1" kern="0">
                <a:solidFill>
                  <a:srgbClr val="0000FF"/>
                </a:solidFill>
                <a:latin typeface="楷体" pitchFamily="49" charset="-122"/>
                <a:ea typeface="楷体" pitchFamily="49" charset="-122"/>
                <a:cs typeface="+mj-cs"/>
              </a:rPr>
              <a:t>本章讲述内容</a:t>
            </a:r>
            <a:endParaRPr lang="zh-CN" altLang="en-US" sz="4400" b="1" kern="0" dirty="0">
              <a:solidFill>
                <a:srgbClr val="0000FF"/>
              </a:solidFill>
              <a:latin typeface="楷体" pitchFamily="49" charset="-122"/>
              <a:ea typeface="楷体" pitchFamily="49" charset="-122"/>
              <a:cs typeface="+mj-cs"/>
            </a:endParaRPr>
          </a:p>
        </p:txBody>
      </p:sp>
      <p:sp>
        <p:nvSpPr>
          <p:cNvPr id="3" name="内容占位符 2">
            <a:extLst>
              <a:ext uri="{FF2B5EF4-FFF2-40B4-BE49-F238E27FC236}">
                <a16:creationId xmlns:a16="http://schemas.microsoft.com/office/drawing/2014/main" id="{DDD11038-9D0E-4AEB-98CE-AF7B6D57E9D8}"/>
              </a:ext>
            </a:extLst>
          </p:cNvPr>
          <p:cNvSpPr txBox="1">
            <a:spLocks/>
          </p:cNvSpPr>
          <p:nvPr/>
        </p:nvSpPr>
        <p:spPr>
          <a:xfrm>
            <a:off x="301625" y="1905000"/>
            <a:ext cx="8540750" cy="4194175"/>
          </a:xfrm>
          <a:prstGeom prst="rect">
            <a:avLst/>
          </a:prstGeom>
        </p:spPr>
        <p:txBody>
          <a:bodyPr/>
          <a:lstStyle/>
          <a:p>
            <a:pPr marL="342900" indent="-342900">
              <a:spcBef>
                <a:spcPct val="20000"/>
              </a:spcBef>
              <a:buClr>
                <a:schemeClr val="hlink"/>
              </a:buClr>
              <a:buSzPct val="75000"/>
              <a:buFont typeface="Wingdings" pitchFamily="2" charset="2"/>
              <a:buChar char="v"/>
              <a:defRPr/>
            </a:pPr>
            <a:r>
              <a:rPr lang="zh-CN" sz="2800" b="1" kern="0" dirty="0">
                <a:solidFill>
                  <a:srgbClr val="0000FF"/>
                </a:solidFill>
                <a:latin typeface="楷体" pitchFamily="49" charset="-122"/>
                <a:ea typeface="楷体" pitchFamily="49" charset="-122"/>
              </a:rPr>
              <a:t>第一节  要素</a:t>
            </a:r>
            <a:r>
              <a:rPr lang="zh-CN" altLang="en-US" sz="2800" b="1" kern="0" dirty="0">
                <a:solidFill>
                  <a:srgbClr val="0000FF"/>
                </a:solidFill>
                <a:latin typeface="楷体" pitchFamily="49" charset="-122"/>
                <a:ea typeface="楷体" pitchFamily="49" charset="-122"/>
              </a:rPr>
              <a:t>需</a:t>
            </a:r>
            <a:r>
              <a:rPr lang="zh-CN" sz="2800" b="1" kern="0" dirty="0">
                <a:solidFill>
                  <a:srgbClr val="0000FF"/>
                </a:solidFill>
                <a:latin typeface="楷体" pitchFamily="49" charset="-122"/>
                <a:ea typeface="楷体" pitchFamily="49" charset="-122"/>
              </a:rPr>
              <a:t>求的一般原理</a:t>
            </a:r>
            <a:r>
              <a:rPr lang="zh-CN" altLang="en-US" sz="2800" b="1" kern="0" dirty="0">
                <a:solidFill>
                  <a:srgbClr val="0000FF"/>
                </a:solidFill>
                <a:latin typeface="楷体" pitchFamily="49" charset="-122"/>
                <a:ea typeface="楷体" pitchFamily="49" charset="-122"/>
              </a:rPr>
              <a:t>（重点）</a:t>
            </a:r>
            <a:endParaRPr lang="en-US" altLang="zh-CN" sz="2800" b="1" kern="0" dirty="0">
              <a:solidFill>
                <a:srgbClr val="0000FF"/>
              </a:solidFill>
              <a:latin typeface="楷体" pitchFamily="49" charset="-122"/>
              <a:ea typeface="楷体" pitchFamily="49" charset="-122"/>
            </a:endParaRPr>
          </a:p>
          <a:p>
            <a:pPr marL="342900" indent="-342900">
              <a:spcBef>
                <a:spcPct val="20000"/>
              </a:spcBef>
              <a:buClr>
                <a:schemeClr val="hlink"/>
              </a:buClr>
              <a:buSzPct val="75000"/>
              <a:buFont typeface="Wingdings" pitchFamily="2" charset="2"/>
              <a:buChar char="v"/>
              <a:defRPr/>
            </a:pPr>
            <a:r>
              <a:rPr lang="zh-CN" sz="2800" b="1" kern="0" dirty="0">
                <a:solidFill>
                  <a:srgbClr val="0000FF"/>
                </a:solidFill>
                <a:latin typeface="楷体" pitchFamily="49" charset="-122"/>
                <a:ea typeface="楷体" pitchFamily="49" charset="-122"/>
              </a:rPr>
              <a:t>第二节</a:t>
            </a:r>
            <a:r>
              <a:rPr lang="en-US" altLang="zh-CN" sz="2800" b="1" kern="0" dirty="0">
                <a:solidFill>
                  <a:srgbClr val="0000FF"/>
                </a:solidFill>
                <a:latin typeface="楷体" pitchFamily="49" charset="-122"/>
                <a:ea typeface="楷体" pitchFamily="49" charset="-122"/>
              </a:rPr>
              <a:t>  </a:t>
            </a:r>
            <a:r>
              <a:rPr lang="zh-CN" sz="2800" b="1" kern="0" dirty="0">
                <a:solidFill>
                  <a:srgbClr val="0000FF"/>
                </a:solidFill>
                <a:latin typeface="楷体" pitchFamily="49" charset="-122"/>
                <a:ea typeface="楷体" pitchFamily="49" charset="-122"/>
              </a:rPr>
              <a:t>完全竞争厂商的要素需求</a:t>
            </a:r>
            <a:endParaRPr lang="en-US" altLang="zh-CN" sz="2800" b="1" kern="0" dirty="0">
              <a:solidFill>
                <a:srgbClr val="0000FF"/>
              </a:solidFill>
              <a:latin typeface="楷体" pitchFamily="49" charset="-122"/>
              <a:ea typeface="楷体" pitchFamily="49" charset="-122"/>
            </a:endParaRPr>
          </a:p>
          <a:p>
            <a:pPr marL="342900" indent="-342900">
              <a:spcBef>
                <a:spcPct val="20000"/>
              </a:spcBef>
              <a:buClr>
                <a:schemeClr val="hlink"/>
              </a:buClr>
              <a:buSzPct val="75000"/>
              <a:buFont typeface="Wingdings" pitchFamily="2" charset="2"/>
              <a:buChar char="v"/>
              <a:defRPr/>
            </a:pPr>
            <a:r>
              <a:rPr lang="zh-CN" altLang="en-US" sz="2800" b="1" kern="0" dirty="0">
                <a:solidFill>
                  <a:srgbClr val="0000FF"/>
                </a:solidFill>
                <a:latin typeface="楷体" pitchFamily="49" charset="-122"/>
                <a:ea typeface="楷体" pitchFamily="49" charset="-122"/>
              </a:rPr>
              <a:t>第三节  要素供给的一般原理（难点）</a:t>
            </a:r>
            <a:endParaRPr lang="en-US" altLang="zh-CN" sz="2800" b="1" kern="0" dirty="0">
              <a:solidFill>
                <a:srgbClr val="0000FF"/>
              </a:solidFill>
              <a:latin typeface="楷体" pitchFamily="49" charset="-122"/>
              <a:ea typeface="楷体" pitchFamily="49" charset="-122"/>
            </a:endParaRPr>
          </a:p>
          <a:p>
            <a:pPr marL="342900" indent="-342900">
              <a:spcBef>
                <a:spcPct val="20000"/>
              </a:spcBef>
              <a:buClr>
                <a:schemeClr val="hlink"/>
              </a:buClr>
              <a:buSzPct val="75000"/>
              <a:buFont typeface="Wingdings" pitchFamily="2" charset="2"/>
              <a:buChar char="v"/>
              <a:defRPr/>
            </a:pPr>
            <a:r>
              <a:rPr lang="zh-CN" altLang="en-US" sz="3200" b="1" kern="0" dirty="0">
                <a:solidFill>
                  <a:srgbClr val="FF0000"/>
                </a:solidFill>
                <a:latin typeface="楷体" pitchFamily="49" charset="-122"/>
                <a:ea typeface="楷体" pitchFamily="49" charset="-122"/>
              </a:rPr>
              <a:t>第四节  工资的决定</a:t>
            </a:r>
            <a:endParaRPr lang="en-US" altLang="zh-CN" sz="3200" b="1" kern="0" dirty="0">
              <a:solidFill>
                <a:srgbClr val="FF0000"/>
              </a:solidFill>
              <a:latin typeface="楷体" pitchFamily="49" charset="-122"/>
              <a:ea typeface="楷体" pitchFamily="49" charset="-122"/>
            </a:endParaRPr>
          </a:p>
          <a:p>
            <a:pPr marL="342900" indent="-342900">
              <a:spcBef>
                <a:spcPct val="20000"/>
              </a:spcBef>
              <a:buClr>
                <a:schemeClr val="hlink"/>
              </a:buClr>
              <a:buSzPct val="75000"/>
              <a:buFont typeface="Wingdings" pitchFamily="2" charset="2"/>
              <a:buChar char="v"/>
              <a:defRPr/>
            </a:pPr>
            <a:r>
              <a:rPr lang="zh-CN" altLang="en-US" sz="2800" b="1" kern="0" dirty="0">
                <a:solidFill>
                  <a:srgbClr val="0000FF"/>
                </a:solidFill>
                <a:latin typeface="楷体" pitchFamily="49" charset="-122"/>
                <a:ea typeface="楷体" pitchFamily="49" charset="-122"/>
              </a:rPr>
              <a:t>第五节  收入不均</a:t>
            </a:r>
            <a:endParaRPr lang="zh-CN" altLang="en-US" sz="2800" kern="0" dirty="0">
              <a:solidFill>
                <a:srgbClr val="0000FF"/>
              </a:solidFill>
              <a:latin typeface="楷体" pitchFamily="49" charset="-122"/>
              <a:ea typeface="楷体"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DD92990A-0C74-4BFB-8ADF-2960E61A3A84}"/>
              </a:ext>
            </a:extLst>
          </p:cNvPr>
          <p:cNvSpPr>
            <a:spLocks noGrp="1" noRot="1" noChangeArrowheads="1"/>
          </p:cNvSpPr>
          <p:nvPr>
            <p:ph type="title" idx="4294967295"/>
          </p:nvPr>
        </p:nvSpPr>
        <p:spPr/>
        <p:txBody>
          <a:bodyPr/>
          <a:lstStyle/>
          <a:p>
            <a:pPr eaLnBrk="1" hangingPunct="1"/>
            <a:r>
              <a:rPr lang="zh-CN" altLang="en-US" b="1">
                <a:solidFill>
                  <a:srgbClr val="0000FF"/>
                </a:solidFill>
                <a:latin typeface="楷体" panose="02010609060101010101" pitchFamily="49" charset="-122"/>
                <a:ea typeface="楷体" panose="02010609060101010101" pitchFamily="49" charset="-122"/>
              </a:rPr>
              <a:t>第四节 工资的决定</a:t>
            </a:r>
          </a:p>
        </p:txBody>
      </p:sp>
      <p:sp>
        <p:nvSpPr>
          <p:cNvPr id="32771" name="Rectangle 3">
            <a:extLst>
              <a:ext uri="{FF2B5EF4-FFF2-40B4-BE49-F238E27FC236}">
                <a16:creationId xmlns:a16="http://schemas.microsoft.com/office/drawing/2014/main" id="{7C0802DF-EC6E-4BB3-B2FA-B84BF8F65133}"/>
              </a:ext>
            </a:extLst>
          </p:cNvPr>
          <p:cNvSpPr>
            <a:spLocks noGrp="1" noRot="1" noChangeArrowheads="1"/>
          </p:cNvSpPr>
          <p:nvPr>
            <p:ph type="body" idx="4294967295"/>
          </p:nvPr>
        </p:nvSpPr>
        <p:spPr>
          <a:xfrm>
            <a:off x="301625" y="1916113"/>
            <a:ext cx="8540750" cy="3751262"/>
          </a:xfrm>
        </p:spPr>
        <p:txBody>
          <a:bodyPr/>
          <a:lstStyle/>
          <a:p>
            <a:pPr eaLnBrk="1" hangingPunct="1">
              <a:buFont typeface="Wingdings" panose="05000000000000000000" pitchFamily="2" charset="2"/>
              <a:buNone/>
            </a:pPr>
            <a:r>
              <a:rPr lang="zh-CN" altLang="en-US" b="1">
                <a:solidFill>
                  <a:srgbClr val="0000FF"/>
                </a:solidFill>
                <a:latin typeface="楷体" panose="02010609060101010101" pitchFamily="49" charset="-122"/>
                <a:ea typeface="楷体" panose="02010609060101010101" pitchFamily="49" charset="-122"/>
              </a:rPr>
              <a:t>前面我们分析了要素的需求，下面来看看要素的供给。从而决定劳动力的工资。</a:t>
            </a:r>
          </a:p>
          <a:p>
            <a:pPr eaLnBrk="1" hangingPunct="1">
              <a:buFont typeface="Wingdings" panose="05000000000000000000" pitchFamily="2" charset="2"/>
              <a:buNone/>
            </a:pPr>
            <a:r>
              <a:rPr lang="zh-CN" altLang="en-US" sz="4000" b="1">
                <a:solidFill>
                  <a:srgbClr val="0000FF"/>
                </a:solidFill>
                <a:latin typeface="楷体" panose="02010609060101010101" pitchFamily="49" charset="-122"/>
                <a:ea typeface="楷体" panose="02010609060101010101" pitchFamily="49" charset="-122"/>
              </a:rPr>
              <a:t>一</a:t>
            </a:r>
            <a:r>
              <a:rPr lang="en-US" altLang="zh-CN" sz="4000" b="1">
                <a:solidFill>
                  <a:srgbClr val="0000FF"/>
                </a:solidFill>
                <a:latin typeface="楷体" panose="02010609060101010101" pitchFamily="49" charset="-122"/>
                <a:ea typeface="楷体" panose="02010609060101010101" pitchFamily="49" charset="-122"/>
              </a:rPr>
              <a:t>.</a:t>
            </a:r>
            <a:r>
              <a:rPr lang="zh-CN" altLang="en-US" sz="4000" b="1">
                <a:solidFill>
                  <a:srgbClr val="0000FF"/>
                </a:solidFill>
                <a:latin typeface="楷体" panose="02010609060101010101" pitchFamily="49" charset="-122"/>
                <a:ea typeface="楷体" panose="02010609060101010101" pitchFamily="49" charset="-122"/>
              </a:rPr>
              <a:t>劳动的供给曲线</a:t>
            </a:r>
            <a:endParaRPr lang="en-US" altLang="zh-CN" sz="4000" b="1">
              <a:solidFill>
                <a:srgbClr val="0000FF"/>
              </a:solidFill>
              <a:latin typeface="楷体" panose="02010609060101010101" pitchFamily="49" charset="-122"/>
              <a:ea typeface="楷体" panose="02010609060101010101" pitchFamily="49" charset="-122"/>
            </a:endParaRPr>
          </a:p>
          <a:p>
            <a:pPr eaLnBrk="1" hangingPunct="1">
              <a:buFont typeface="Wingdings" panose="05000000000000000000" pitchFamily="2" charset="2"/>
              <a:buNone/>
            </a:pPr>
            <a:r>
              <a:rPr lang="zh-CN" altLang="en-US" sz="2800" b="1">
                <a:solidFill>
                  <a:srgbClr val="0000FF"/>
                </a:solidFill>
                <a:latin typeface="楷体" panose="02010609060101010101" pitchFamily="49" charset="-122"/>
                <a:ea typeface="楷体" panose="02010609060101010101" pitchFamily="49" charset="-122"/>
              </a:rPr>
              <a:t>   </a:t>
            </a:r>
            <a:r>
              <a:rPr lang="en-US" altLang="zh-CN" b="1">
                <a:solidFill>
                  <a:srgbClr val="0000FF"/>
                </a:solidFill>
                <a:latin typeface="楷体" panose="02010609060101010101" pitchFamily="49" charset="-122"/>
                <a:ea typeface="楷体" panose="02010609060101010101" pitchFamily="49" charset="-122"/>
              </a:rPr>
              <a:t>1.</a:t>
            </a:r>
            <a:r>
              <a:rPr lang="zh-CN" altLang="en-US" b="1">
                <a:solidFill>
                  <a:srgbClr val="0000FF"/>
                </a:solidFill>
                <a:latin typeface="楷体" panose="02010609060101010101" pitchFamily="49" charset="-122"/>
                <a:ea typeface="楷体" panose="02010609060101010101" pitchFamily="49" charset="-122"/>
              </a:rPr>
              <a:t>即是消费者对其拥有的既定时间资源的分配</a:t>
            </a:r>
            <a:r>
              <a:rPr lang="en-US" altLang="zh-CN" b="1">
                <a:solidFill>
                  <a:srgbClr val="0000FF"/>
                </a:solidFill>
                <a:latin typeface="楷体" panose="02010609060101010101" pitchFamily="49" charset="-122"/>
                <a:ea typeface="楷体" panose="02010609060101010101" pitchFamily="49" charset="-122"/>
              </a:rPr>
              <a:t>——</a:t>
            </a:r>
            <a:r>
              <a:rPr lang="zh-CN" altLang="en-US" b="1">
                <a:solidFill>
                  <a:srgbClr val="0000FF"/>
                </a:solidFill>
                <a:latin typeface="楷体" panose="02010609060101010101" pitchFamily="49" charset="-122"/>
                <a:ea typeface="楷体" panose="02010609060101010101" pitchFamily="49" charset="-122"/>
              </a:rPr>
              <a:t>工作或休闲。</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D6A3751A-EEBC-47BC-A534-A56FC9B6FE2C}"/>
              </a:ext>
            </a:extLst>
          </p:cNvPr>
          <p:cNvSpPr>
            <a:spLocks noGrp="1" noRot="1" noChangeArrowheads="1"/>
          </p:cNvSpPr>
          <p:nvPr>
            <p:ph type="title"/>
          </p:nvPr>
        </p:nvSpPr>
        <p:spPr>
          <a:xfrm>
            <a:off x="1908175" y="549275"/>
            <a:ext cx="5781675" cy="1143000"/>
          </a:xfrm>
        </p:spPr>
        <p:txBody>
          <a:bodyPr/>
          <a:lstStyle/>
          <a:p>
            <a:r>
              <a:rPr lang="zh-CN" altLang="en-US" sz="4000" b="1">
                <a:solidFill>
                  <a:srgbClr val="0000FF"/>
                </a:solidFill>
                <a:ea typeface="楷体" panose="02010609060101010101" pitchFamily="49" charset="-122"/>
              </a:rPr>
              <a:t>消费者的劳动供给曲线</a:t>
            </a:r>
            <a:endParaRPr lang="en-US" altLang="zh-CN" sz="4000" b="1">
              <a:solidFill>
                <a:srgbClr val="0000FF"/>
              </a:solidFill>
              <a:ea typeface="楷体" panose="02010609060101010101" pitchFamily="49" charset="-122"/>
            </a:endParaRPr>
          </a:p>
        </p:txBody>
      </p:sp>
      <p:sp>
        <p:nvSpPr>
          <p:cNvPr id="40963" name="Rectangle 3">
            <a:extLst>
              <a:ext uri="{FF2B5EF4-FFF2-40B4-BE49-F238E27FC236}">
                <a16:creationId xmlns:a16="http://schemas.microsoft.com/office/drawing/2014/main" id="{D67AA60C-3071-4BB5-AD8D-5206384DBA4E}"/>
              </a:ext>
            </a:extLst>
          </p:cNvPr>
          <p:cNvSpPr>
            <a:spLocks noGrp="1" noRot="1" noChangeArrowheads="1"/>
          </p:cNvSpPr>
          <p:nvPr>
            <p:ph type="body" idx="1"/>
          </p:nvPr>
        </p:nvSpPr>
        <p:spPr>
          <a:xfrm>
            <a:off x="755650" y="5157788"/>
            <a:ext cx="2757488" cy="431800"/>
          </a:xfrm>
        </p:spPr>
        <p:txBody>
          <a:bodyPr/>
          <a:lstStyle/>
          <a:p>
            <a:pPr>
              <a:buFont typeface="Wingdings" panose="05000000000000000000" pitchFamily="2" charset="2"/>
              <a:buNone/>
              <a:defRPr/>
            </a:pPr>
            <a:r>
              <a:rPr lang="en-US" altLang="zh-CN" sz="2000" dirty="0">
                <a:solidFill>
                  <a:schemeClr val="accent2">
                    <a:lumMod val="75000"/>
                  </a:schemeClr>
                </a:solidFill>
              </a:rPr>
              <a:t>K</a:t>
            </a:r>
            <a:r>
              <a:rPr lang="en-US" altLang="zh-CN" sz="2000" baseline="-25000" dirty="0">
                <a:solidFill>
                  <a:schemeClr val="accent2">
                    <a:lumMod val="75000"/>
                  </a:schemeClr>
                </a:solidFill>
              </a:rPr>
              <a:t>1</a:t>
            </a:r>
            <a:r>
              <a:rPr lang="en-US" altLang="zh-CN" sz="2000" dirty="0">
                <a:solidFill>
                  <a:schemeClr val="accent2">
                    <a:lumMod val="75000"/>
                  </a:schemeClr>
                </a:solidFill>
              </a:rPr>
              <a:t>=16W</a:t>
            </a:r>
            <a:r>
              <a:rPr lang="en-US" altLang="zh-CN" sz="2000" baseline="-25000" dirty="0">
                <a:solidFill>
                  <a:schemeClr val="accent2">
                    <a:lumMod val="75000"/>
                  </a:schemeClr>
                </a:solidFill>
              </a:rPr>
              <a:t>0</a:t>
            </a:r>
            <a:r>
              <a:rPr lang="en-US" altLang="zh-CN" sz="2000" dirty="0">
                <a:solidFill>
                  <a:schemeClr val="accent2">
                    <a:lumMod val="75000"/>
                  </a:schemeClr>
                </a:solidFill>
              </a:rPr>
              <a:t>+</a:t>
            </a:r>
            <a:r>
              <a:rPr lang="en-US" altLang="zh-CN" sz="2000" b="1" dirty="0">
                <a:solidFill>
                  <a:schemeClr val="accent2">
                    <a:lumMod val="75000"/>
                  </a:schemeClr>
                </a:solidFill>
              </a:rPr>
              <a:t>Y</a:t>
            </a:r>
            <a:r>
              <a:rPr lang="en-US" altLang="zh-CN" sz="2000" b="1" baseline="-25000" dirty="0">
                <a:solidFill>
                  <a:schemeClr val="accent2">
                    <a:lumMod val="75000"/>
                  </a:schemeClr>
                </a:solidFill>
              </a:rPr>
              <a:t>0</a:t>
            </a:r>
          </a:p>
          <a:p>
            <a:pPr>
              <a:buFont typeface="Wingdings" panose="05000000000000000000" pitchFamily="2" charset="2"/>
              <a:buNone/>
              <a:defRPr/>
            </a:pPr>
            <a:endParaRPr lang="en-US" altLang="zh-CN" sz="2000" u="sng" dirty="0">
              <a:solidFill>
                <a:schemeClr val="accent2">
                  <a:lumMod val="75000"/>
                </a:schemeClr>
              </a:solidFill>
            </a:endParaRPr>
          </a:p>
        </p:txBody>
      </p:sp>
      <p:sp>
        <p:nvSpPr>
          <p:cNvPr id="43012" name="Line 4">
            <a:extLst>
              <a:ext uri="{FF2B5EF4-FFF2-40B4-BE49-F238E27FC236}">
                <a16:creationId xmlns:a16="http://schemas.microsoft.com/office/drawing/2014/main" id="{31146063-28FD-46E7-9841-2C0AA5BB1797}"/>
              </a:ext>
            </a:extLst>
          </p:cNvPr>
          <p:cNvSpPr>
            <a:spLocks noChangeShapeType="1"/>
          </p:cNvSpPr>
          <p:nvPr/>
        </p:nvSpPr>
        <p:spPr bwMode="auto">
          <a:xfrm>
            <a:off x="973138" y="4581525"/>
            <a:ext cx="2519362" cy="0"/>
          </a:xfrm>
          <a:prstGeom prst="line">
            <a:avLst/>
          </a:prstGeom>
          <a:noFill/>
          <a:ln w="38100">
            <a:solidFill>
              <a:schemeClr val="tx2"/>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Arial" charset="0"/>
              <a:ea typeface="宋体" charset="-122"/>
            </a:endParaRPr>
          </a:p>
        </p:txBody>
      </p:sp>
      <p:sp>
        <p:nvSpPr>
          <p:cNvPr id="43013" name="Line 5">
            <a:extLst>
              <a:ext uri="{FF2B5EF4-FFF2-40B4-BE49-F238E27FC236}">
                <a16:creationId xmlns:a16="http://schemas.microsoft.com/office/drawing/2014/main" id="{B85D0FE8-B466-4F24-905A-160379F71D41}"/>
              </a:ext>
            </a:extLst>
          </p:cNvPr>
          <p:cNvSpPr>
            <a:spLocks noChangeShapeType="1"/>
          </p:cNvSpPr>
          <p:nvPr/>
        </p:nvSpPr>
        <p:spPr bwMode="auto">
          <a:xfrm flipV="1">
            <a:off x="973138" y="1989138"/>
            <a:ext cx="0" cy="2592387"/>
          </a:xfrm>
          <a:prstGeom prst="line">
            <a:avLst/>
          </a:prstGeom>
          <a:noFill/>
          <a:ln w="38100">
            <a:solidFill>
              <a:schemeClr val="tx2"/>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Arial" charset="0"/>
              <a:ea typeface="宋体" charset="-122"/>
            </a:endParaRPr>
          </a:p>
        </p:txBody>
      </p:sp>
      <p:sp>
        <p:nvSpPr>
          <p:cNvPr id="43014" name="Line 6">
            <a:extLst>
              <a:ext uri="{FF2B5EF4-FFF2-40B4-BE49-F238E27FC236}">
                <a16:creationId xmlns:a16="http://schemas.microsoft.com/office/drawing/2014/main" id="{51513BE4-00C5-4205-A606-537F2A96455A}"/>
              </a:ext>
            </a:extLst>
          </p:cNvPr>
          <p:cNvSpPr>
            <a:spLocks noChangeShapeType="1"/>
          </p:cNvSpPr>
          <p:nvPr/>
        </p:nvSpPr>
        <p:spPr bwMode="auto">
          <a:xfrm>
            <a:off x="973138" y="4221163"/>
            <a:ext cx="2159000" cy="0"/>
          </a:xfrm>
          <a:prstGeom prst="line">
            <a:avLst/>
          </a:prstGeom>
          <a:noFill/>
          <a:ln w="38100">
            <a:solidFill>
              <a:schemeClr val="tx2"/>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Arial" charset="0"/>
              <a:ea typeface="宋体" charset="-122"/>
            </a:endParaRPr>
          </a:p>
        </p:txBody>
      </p:sp>
      <p:sp>
        <p:nvSpPr>
          <p:cNvPr id="43015" name="Line 7">
            <a:extLst>
              <a:ext uri="{FF2B5EF4-FFF2-40B4-BE49-F238E27FC236}">
                <a16:creationId xmlns:a16="http://schemas.microsoft.com/office/drawing/2014/main" id="{1FF6226F-B1B1-49D9-AD3A-1E7A214347CE}"/>
              </a:ext>
            </a:extLst>
          </p:cNvPr>
          <p:cNvSpPr>
            <a:spLocks noChangeShapeType="1"/>
          </p:cNvSpPr>
          <p:nvPr/>
        </p:nvSpPr>
        <p:spPr bwMode="auto">
          <a:xfrm flipV="1">
            <a:off x="3132138" y="2349500"/>
            <a:ext cx="0" cy="2232025"/>
          </a:xfrm>
          <a:prstGeom prst="line">
            <a:avLst/>
          </a:prstGeom>
          <a:noFill/>
          <a:ln w="38100">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Arial" charset="0"/>
              <a:ea typeface="宋体" charset="-122"/>
            </a:endParaRPr>
          </a:p>
        </p:txBody>
      </p:sp>
      <p:sp>
        <p:nvSpPr>
          <p:cNvPr id="40968" name="Line 8">
            <a:extLst>
              <a:ext uri="{FF2B5EF4-FFF2-40B4-BE49-F238E27FC236}">
                <a16:creationId xmlns:a16="http://schemas.microsoft.com/office/drawing/2014/main" id="{24A9CAF3-BD98-4A47-908D-8BC29810413C}"/>
              </a:ext>
            </a:extLst>
          </p:cNvPr>
          <p:cNvSpPr>
            <a:spLocks noChangeShapeType="1"/>
          </p:cNvSpPr>
          <p:nvPr/>
        </p:nvSpPr>
        <p:spPr bwMode="auto">
          <a:xfrm flipH="1" flipV="1">
            <a:off x="973138" y="3573463"/>
            <a:ext cx="2159000" cy="647700"/>
          </a:xfrm>
          <a:prstGeom prst="line">
            <a:avLst/>
          </a:prstGeom>
          <a:noFill/>
          <a:ln w="38100">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Arial" charset="0"/>
              <a:ea typeface="宋体" charset="-122"/>
            </a:endParaRPr>
          </a:p>
        </p:txBody>
      </p:sp>
      <p:sp>
        <p:nvSpPr>
          <p:cNvPr id="40969" name="Line 9">
            <a:extLst>
              <a:ext uri="{FF2B5EF4-FFF2-40B4-BE49-F238E27FC236}">
                <a16:creationId xmlns:a16="http://schemas.microsoft.com/office/drawing/2014/main" id="{27A673C2-4CB7-4D2E-B6C2-7229F6CC75CB}"/>
              </a:ext>
            </a:extLst>
          </p:cNvPr>
          <p:cNvSpPr>
            <a:spLocks noChangeShapeType="1"/>
          </p:cNvSpPr>
          <p:nvPr/>
        </p:nvSpPr>
        <p:spPr bwMode="auto">
          <a:xfrm flipH="1" flipV="1">
            <a:off x="973138" y="3068638"/>
            <a:ext cx="2159000" cy="1152525"/>
          </a:xfrm>
          <a:prstGeom prst="line">
            <a:avLst/>
          </a:prstGeom>
          <a:noFill/>
          <a:ln w="38100">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Arial" charset="0"/>
              <a:ea typeface="宋体" charset="-122"/>
            </a:endParaRPr>
          </a:p>
        </p:txBody>
      </p:sp>
      <p:sp>
        <p:nvSpPr>
          <p:cNvPr id="40970" name="Line 10">
            <a:extLst>
              <a:ext uri="{FF2B5EF4-FFF2-40B4-BE49-F238E27FC236}">
                <a16:creationId xmlns:a16="http://schemas.microsoft.com/office/drawing/2014/main" id="{E38D810F-B4E9-4B02-A9C2-3B39E3D1A232}"/>
              </a:ext>
            </a:extLst>
          </p:cNvPr>
          <p:cNvSpPr>
            <a:spLocks noChangeShapeType="1"/>
          </p:cNvSpPr>
          <p:nvPr/>
        </p:nvSpPr>
        <p:spPr bwMode="auto">
          <a:xfrm flipH="1" flipV="1">
            <a:off x="973138" y="2420938"/>
            <a:ext cx="2159000" cy="1800225"/>
          </a:xfrm>
          <a:prstGeom prst="line">
            <a:avLst/>
          </a:prstGeom>
          <a:noFill/>
          <a:ln w="38100">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Arial" charset="0"/>
              <a:ea typeface="宋体" charset="-122"/>
            </a:endParaRPr>
          </a:p>
        </p:txBody>
      </p:sp>
      <p:sp>
        <p:nvSpPr>
          <p:cNvPr id="40971" name="未知">
            <a:extLst>
              <a:ext uri="{FF2B5EF4-FFF2-40B4-BE49-F238E27FC236}">
                <a16:creationId xmlns:a16="http://schemas.microsoft.com/office/drawing/2014/main" id="{EC9B2B61-1E6B-470D-AD44-C57D17C33D1F}"/>
              </a:ext>
            </a:extLst>
          </p:cNvPr>
          <p:cNvSpPr>
            <a:spLocks/>
          </p:cNvSpPr>
          <p:nvPr/>
        </p:nvSpPr>
        <p:spPr bwMode="auto">
          <a:xfrm rot="-833470">
            <a:off x="1568450" y="3554413"/>
            <a:ext cx="558800" cy="315912"/>
          </a:xfrm>
          <a:custGeom>
            <a:avLst/>
            <a:gdLst>
              <a:gd name="T0" fmla="*/ 0 w 408"/>
              <a:gd name="T1" fmla="*/ 0 h 190"/>
              <a:gd name="T2" fmla="*/ 2147483647 w 408"/>
              <a:gd name="T3" fmla="*/ 2147483647 h 190"/>
              <a:gd name="T4" fmla="*/ 2147483647 w 408"/>
              <a:gd name="T5" fmla="*/ 2147483647 h 190"/>
              <a:gd name="T6" fmla="*/ 2147483647 w 408"/>
              <a:gd name="T7" fmla="*/ 2147483647 h 190"/>
              <a:gd name="T8" fmla="*/ 0 60000 65536"/>
              <a:gd name="T9" fmla="*/ 0 60000 65536"/>
              <a:gd name="T10" fmla="*/ 0 60000 65536"/>
              <a:gd name="T11" fmla="*/ 0 60000 65536"/>
              <a:gd name="T12" fmla="*/ 0 w 408"/>
              <a:gd name="T13" fmla="*/ 0 h 190"/>
              <a:gd name="T14" fmla="*/ 408 w 408"/>
              <a:gd name="T15" fmla="*/ 190 h 190"/>
            </a:gdLst>
            <a:ahLst/>
            <a:cxnLst>
              <a:cxn ang="T8">
                <a:pos x="T0" y="T1"/>
              </a:cxn>
              <a:cxn ang="T9">
                <a:pos x="T2" y="T3"/>
              </a:cxn>
              <a:cxn ang="T10">
                <a:pos x="T4" y="T5"/>
              </a:cxn>
              <a:cxn ang="T11">
                <a:pos x="T6" y="T7"/>
              </a:cxn>
            </a:cxnLst>
            <a:rect l="T12" t="T13" r="T14" b="T15"/>
            <a:pathLst>
              <a:path w="408" h="190">
                <a:moveTo>
                  <a:pt x="0" y="0"/>
                </a:moveTo>
                <a:cubicBezTo>
                  <a:pt x="49" y="53"/>
                  <a:pt x="99" y="106"/>
                  <a:pt x="136" y="136"/>
                </a:cubicBezTo>
                <a:cubicBezTo>
                  <a:pt x="173" y="166"/>
                  <a:pt x="181" y="174"/>
                  <a:pt x="226" y="182"/>
                </a:cubicBezTo>
                <a:cubicBezTo>
                  <a:pt x="271" y="190"/>
                  <a:pt x="339" y="186"/>
                  <a:pt x="408" y="182"/>
                </a:cubicBezTo>
              </a:path>
            </a:pathLst>
          </a:custGeom>
          <a:noFill/>
          <a:ln w="38100">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Arial" charset="0"/>
              <a:ea typeface="宋体" charset="-122"/>
            </a:endParaRPr>
          </a:p>
        </p:txBody>
      </p:sp>
      <p:sp>
        <p:nvSpPr>
          <p:cNvPr id="40972" name="未知">
            <a:extLst>
              <a:ext uri="{FF2B5EF4-FFF2-40B4-BE49-F238E27FC236}">
                <a16:creationId xmlns:a16="http://schemas.microsoft.com/office/drawing/2014/main" id="{8BF0E342-C0F4-41B2-8B66-BBCC4DC742B8}"/>
              </a:ext>
            </a:extLst>
          </p:cNvPr>
          <p:cNvSpPr>
            <a:spLocks/>
          </p:cNvSpPr>
          <p:nvPr/>
        </p:nvSpPr>
        <p:spPr bwMode="auto">
          <a:xfrm>
            <a:off x="1171575" y="3035300"/>
            <a:ext cx="647700" cy="301625"/>
          </a:xfrm>
          <a:custGeom>
            <a:avLst/>
            <a:gdLst>
              <a:gd name="T0" fmla="*/ 0 w 408"/>
              <a:gd name="T1" fmla="*/ 0 h 190"/>
              <a:gd name="T2" fmla="*/ 2147483647 w 408"/>
              <a:gd name="T3" fmla="*/ 2147483647 h 190"/>
              <a:gd name="T4" fmla="*/ 2147483647 w 408"/>
              <a:gd name="T5" fmla="*/ 2147483647 h 190"/>
              <a:gd name="T6" fmla="*/ 2147483647 w 408"/>
              <a:gd name="T7" fmla="*/ 2147483647 h 190"/>
              <a:gd name="T8" fmla="*/ 0 60000 65536"/>
              <a:gd name="T9" fmla="*/ 0 60000 65536"/>
              <a:gd name="T10" fmla="*/ 0 60000 65536"/>
              <a:gd name="T11" fmla="*/ 0 60000 65536"/>
              <a:gd name="T12" fmla="*/ 0 w 408"/>
              <a:gd name="T13" fmla="*/ 0 h 190"/>
              <a:gd name="T14" fmla="*/ 408 w 408"/>
              <a:gd name="T15" fmla="*/ 190 h 190"/>
            </a:gdLst>
            <a:ahLst/>
            <a:cxnLst>
              <a:cxn ang="T8">
                <a:pos x="T0" y="T1"/>
              </a:cxn>
              <a:cxn ang="T9">
                <a:pos x="T2" y="T3"/>
              </a:cxn>
              <a:cxn ang="T10">
                <a:pos x="T4" y="T5"/>
              </a:cxn>
              <a:cxn ang="T11">
                <a:pos x="T6" y="T7"/>
              </a:cxn>
            </a:cxnLst>
            <a:rect l="T12" t="T13" r="T14" b="T15"/>
            <a:pathLst>
              <a:path w="408" h="190">
                <a:moveTo>
                  <a:pt x="0" y="0"/>
                </a:moveTo>
                <a:cubicBezTo>
                  <a:pt x="49" y="53"/>
                  <a:pt x="99" y="106"/>
                  <a:pt x="136" y="136"/>
                </a:cubicBezTo>
                <a:cubicBezTo>
                  <a:pt x="173" y="166"/>
                  <a:pt x="181" y="174"/>
                  <a:pt x="226" y="182"/>
                </a:cubicBezTo>
                <a:cubicBezTo>
                  <a:pt x="271" y="190"/>
                  <a:pt x="339" y="186"/>
                  <a:pt x="408" y="182"/>
                </a:cubicBezTo>
              </a:path>
            </a:pathLst>
          </a:custGeom>
          <a:noFill/>
          <a:ln w="38100">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Arial" charset="0"/>
              <a:ea typeface="宋体" charset="-122"/>
            </a:endParaRPr>
          </a:p>
        </p:txBody>
      </p:sp>
      <p:sp>
        <p:nvSpPr>
          <p:cNvPr id="40973" name="未知">
            <a:extLst>
              <a:ext uri="{FF2B5EF4-FFF2-40B4-BE49-F238E27FC236}">
                <a16:creationId xmlns:a16="http://schemas.microsoft.com/office/drawing/2014/main" id="{9148C6D5-181D-4F9A-9066-8710D027E44A}"/>
              </a:ext>
            </a:extLst>
          </p:cNvPr>
          <p:cNvSpPr>
            <a:spLocks/>
          </p:cNvSpPr>
          <p:nvPr/>
        </p:nvSpPr>
        <p:spPr bwMode="auto">
          <a:xfrm rot="981349">
            <a:off x="1289050" y="2655888"/>
            <a:ext cx="665163" cy="260350"/>
          </a:xfrm>
          <a:custGeom>
            <a:avLst/>
            <a:gdLst>
              <a:gd name="T0" fmla="*/ 0 w 408"/>
              <a:gd name="T1" fmla="*/ 0 h 190"/>
              <a:gd name="T2" fmla="*/ 2147483647 w 408"/>
              <a:gd name="T3" fmla="*/ 2147483647 h 190"/>
              <a:gd name="T4" fmla="*/ 2147483647 w 408"/>
              <a:gd name="T5" fmla="*/ 2147483647 h 190"/>
              <a:gd name="T6" fmla="*/ 2147483647 w 408"/>
              <a:gd name="T7" fmla="*/ 2147483647 h 190"/>
              <a:gd name="T8" fmla="*/ 0 60000 65536"/>
              <a:gd name="T9" fmla="*/ 0 60000 65536"/>
              <a:gd name="T10" fmla="*/ 0 60000 65536"/>
              <a:gd name="T11" fmla="*/ 0 60000 65536"/>
              <a:gd name="T12" fmla="*/ 0 w 408"/>
              <a:gd name="T13" fmla="*/ 0 h 190"/>
              <a:gd name="T14" fmla="*/ 408 w 408"/>
              <a:gd name="T15" fmla="*/ 190 h 190"/>
            </a:gdLst>
            <a:ahLst/>
            <a:cxnLst>
              <a:cxn ang="T8">
                <a:pos x="T0" y="T1"/>
              </a:cxn>
              <a:cxn ang="T9">
                <a:pos x="T2" y="T3"/>
              </a:cxn>
              <a:cxn ang="T10">
                <a:pos x="T4" y="T5"/>
              </a:cxn>
              <a:cxn ang="T11">
                <a:pos x="T6" y="T7"/>
              </a:cxn>
            </a:cxnLst>
            <a:rect l="T12" t="T13" r="T14" b="T15"/>
            <a:pathLst>
              <a:path w="408" h="190">
                <a:moveTo>
                  <a:pt x="0" y="0"/>
                </a:moveTo>
                <a:cubicBezTo>
                  <a:pt x="49" y="53"/>
                  <a:pt x="99" y="106"/>
                  <a:pt x="136" y="136"/>
                </a:cubicBezTo>
                <a:cubicBezTo>
                  <a:pt x="173" y="166"/>
                  <a:pt x="181" y="174"/>
                  <a:pt x="226" y="182"/>
                </a:cubicBezTo>
                <a:cubicBezTo>
                  <a:pt x="271" y="190"/>
                  <a:pt x="339" y="186"/>
                  <a:pt x="408" y="182"/>
                </a:cubicBezTo>
              </a:path>
            </a:pathLst>
          </a:custGeom>
          <a:noFill/>
          <a:ln w="38100">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Arial" charset="0"/>
              <a:ea typeface="宋体" charset="-122"/>
            </a:endParaRPr>
          </a:p>
        </p:txBody>
      </p:sp>
      <p:sp>
        <p:nvSpPr>
          <p:cNvPr id="40974" name="未知">
            <a:extLst>
              <a:ext uri="{FF2B5EF4-FFF2-40B4-BE49-F238E27FC236}">
                <a16:creationId xmlns:a16="http://schemas.microsoft.com/office/drawing/2014/main" id="{9F58209F-33E5-4204-8F4F-0EEFDFCC38D8}"/>
              </a:ext>
            </a:extLst>
          </p:cNvPr>
          <p:cNvSpPr>
            <a:spLocks/>
          </p:cNvSpPr>
          <p:nvPr/>
        </p:nvSpPr>
        <p:spPr bwMode="auto">
          <a:xfrm>
            <a:off x="1416050" y="2709863"/>
            <a:ext cx="636588" cy="1295400"/>
          </a:xfrm>
          <a:custGeom>
            <a:avLst/>
            <a:gdLst>
              <a:gd name="T0" fmla="*/ 2147483647 w 401"/>
              <a:gd name="T1" fmla="*/ 2147483647 h 862"/>
              <a:gd name="T2" fmla="*/ 2147483647 w 401"/>
              <a:gd name="T3" fmla="*/ 2147483647 h 862"/>
              <a:gd name="T4" fmla="*/ 2147483647 w 401"/>
              <a:gd name="T5" fmla="*/ 2147483647 h 862"/>
              <a:gd name="T6" fmla="*/ 2147483647 w 401"/>
              <a:gd name="T7" fmla="*/ 2147483647 h 862"/>
              <a:gd name="T8" fmla="*/ 2147483647 w 401"/>
              <a:gd name="T9" fmla="*/ 0 h 862"/>
              <a:gd name="T10" fmla="*/ 0 60000 65536"/>
              <a:gd name="T11" fmla="*/ 0 60000 65536"/>
              <a:gd name="T12" fmla="*/ 0 60000 65536"/>
              <a:gd name="T13" fmla="*/ 0 60000 65536"/>
              <a:gd name="T14" fmla="*/ 0 60000 65536"/>
              <a:gd name="T15" fmla="*/ 0 w 401"/>
              <a:gd name="T16" fmla="*/ 0 h 862"/>
              <a:gd name="T17" fmla="*/ 401 w 401"/>
              <a:gd name="T18" fmla="*/ 862 h 862"/>
            </a:gdLst>
            <a:ahLst/>
            <a:cxnLst>
              <a:cxn ang="T10">
                <a:pos x="T0" y="T1"/>
              </a:cxn>
              <a:cxn ang="T11">
                <a:pos x="T2" y="T3"/>
              </a:cxn>
              <a:cxn ang="T12">
                <a:pos x="T4" y="T5"/>
              </a:cxn>
              <a:cxn ang="T13">
                <a:pos x="T6" y="T7"/>
              </a:cxn>
              <a:cxn ang="T14">
                <a:pos x="T8" y="T9"/>
              </a:cxn>
            </a:cxnLst>
            <a:rect l="T15" t="T16" r="T17" b="T18"/>
            <a:pathLst>
              <a:path w="401" h="862">
                <a:moveTo>
                  <a:pt x="401" y="862"/>
                </a:moveTo>
                <a:cubicBezTo>
                  <a:pt x="363" y="832"/>
                  <a:pt x="325" y="802"/>
                  <a:pt x="265" y="726"/>
                </a:cubicBezTo>
                <a:cubicBezTo>
                  <a:pt x="205" y="650"/>
                  <a:pt x="76" y="491"/>
                  <a:pt x="38" y="408"/>
                </a:cubicBezTo>
                <a:cubicBezTo>
                  <a:pt x="0" y="325"/>
                  <a:pt x="15" y="295"/>
                  <a:pt x="38" y="227"/>
                </a:cubicBezTo>
                <a:cubicBezTo>
                  <a:pt x="61" y="159"/>
                  <a:pt x="117" y="79"/>
                  <a:pt x="174" y="0"/>
                </a:cubicBezTo>
              </a:path>
            </a:pathLst>
          </a:custGeom>
          <a:noFill/>
          <a:ln w="38100">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Arial" charset="0"/>
              <a:ea typeface="宋体" charset="-122"/>
            </a:endParaRPr>
          </a:p>
        </p:txBody>
      </p:sp>
      <p:sp>
        <p:nvSpPr>
          <p:cNvPr id="40975" name="Line 15">
            <a:extLst>
              <a:ext uri="{FF2B5EF4-FFF2-40B4-BE49-F238E27FC236}">
                <a16:creationId xmlns:a16="http://schemas.microsoft.com/office/drawing/2014/main" id="{6964FDE7-6A73-4990-BEB0-44D53D8FCABB}"/>
              </a:ext>
            </a:extLst>
          </p:cNvPr>
          <p:cNvSpPr>
            <a:spLocks noChangeShapeType="1"/>
          </p:cNvSpPr>
          <p:nvPr/>
        </p:nvSpPr>
        <p:spPr bwMode="auto">
          <a:xfrm>
            <a:off x="1870075" y="3849688"/>
            <a:ext cx="0" cy="720725"/>
          </a:xfrm>
          <a:prstGeom prst="line">
            <a:avLst/>
          </a:prstGeom>
          <a:noFill/>
          <a:ln w="19050">
            <a:solidFill>
              <a:srgbClr val="FF0000"/>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Arial" charset="0"/>
              <a:ea typeface="宋体" charset="-122"/>
            </a:endParaRPr>
          </a:p>
        </p:txBody>
      </p:sp>
      <p:sp>
        <p:nvSpPr>
          <p:cNvPr id="40976" name="Line 16">
            <a:extLst>
              <a:ext uri="{FF2B5EF4-FFF2-40B4-BE49-F238E27FC236}">
                <a16:creationId xmlns:a16="http://schemas.microsoft.com/office/drawing/2014/main" id="{0FB401F5-C2B8-439A-A4B7-F78152507A9D}"/>
              </a:ext>
            </a:extLst>
          </p:cNvPr>
          <p:cNvSpPr>
            <a:spLocks noChangeShapeType="1"/>
          </p:cNvSpPr>
          <p:nvPr/>
        </p:nvSpPr>
        <p:spPr bwMode="auto">
          <a:xfrm>
            <a:off x="1443038" y="3295650"/>
            <a:ext cx="0" cy="1296988"/>
          </a:xfrm>
          <a:prstGeom prst="line">
            <a:avLst/>
          </a:prstGeom>
          <a:noFill/>
          <a:ln w="19050">
            <a:solidFill>
              <a:srgbClr val="FF0000"/>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Arial" charset="0"/>
              <a:ea typeface="宋体" charset="-122"/>
            </a:endParaRPr>
          </a:p>
        </p:txBody>
      </p:sp>
      <p:sp>
        <p:nvSpPr>
          <p:cNvPr id="40977" name="Line 17">
            <a:extLst>
              <a:ext uri="{FF2B5EF4-FFF2-40B4-BE49-F238E27FC236}">
                <a16:creationId xmlns:a16="http://schemas.microsoft.com/office/drawing/2014/main" id="{73A1488B-9711-4537-BA9C-EA3CA65562F2}"/>
              </a:ext>
            </a:extLst>
          </p:cNvPr>
          <p:cNvSpPr>
            <a:spLocks noChangeShapeType="1"/>
          </p:cNvSpPr>
          <p:nvPr/>
        </p:nvSpPr>
        <p:spPr bwMode="auto">
          <a:xfrm>
            <a:off x="1581150" y="2874963"/>
            <a:ext cx="0" cy="1728787"/>
          </a:xfrm>
          <a:prstGeom prst="line">
            <a:avLst/>
          </a:prstGeom>
          <a:noFill/>
          <a:ln w="19050">
            <a:solidFill>
              <a:srgbClr val="000000"/>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Arial" charset="0"/>
              <a:ea typeface="宋体" charset="-122"/>
            </a:endParaRPr>
          </a:p>
        </p:txBody>
      </p:sp>
      <p:sp>
        <p:nvSpPr>
          <p:cNvPr id="33810" name="Rectangle 18">
            <a:extLst>
              <a:ext uri="{FF2B5EF4-FFF2-40B4-BE49-F238E27FC236}">
                <a16:creationId xmlns:a16="http://schemas.microsoft.com/office/drawing/2014/main" id="{E5990827-A7AA-4252-9E78-F1423BB8DB10}"/>
              </a:ext>
            </a:extLst>
          </p:cNvPr>
          <p:cNvSpPr>
            <a:spLocks noChangeArrowheads="1"/>
          </p:cNvSpPr>
          <p:nvPr/>
        </p:nvSpPr>
        <p:spPr bwMode="auto">
          <a:xfrm>
            <a:off x="757238" y="1628775"/>
            <a:ext cx="287337"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solidFill>
                  <a:srgbClr val="0039E5"/>
                </a:solidFill>
              </a:rPr>
              <a:t>Y</a:t>
            </a:r>
          </a:p>
        </p:txBody>
      </p:sp>
      <p:sp>
        <p:nvSpPr>
          <p:cNvPr id="43027" name="Rectangle 19">
            <a:extLst>
              <a:ext uri="{FF2B5EF4-FFF2-40B4-BE49-F238E27FC236}">
                <a16:creationId xmlns:a16="http://schemas.microsoft.com/office/drawing/2014/main" id="{FEB1FC8F-9045-4CF2-8F03-2E993467DD27}"/>
              </a:ext>
            </a:extLst>
          </p:cNvPr>
          <p:cNvSpPr>
            <a:spLocks noChangeArrowheads="1"/>
          </p:cNvSpPr>
          <p:nvPr/>
        </p:nvSpPr>
        <p:spPr bwMode="auto">
          <a:xfrm>
            <a:off x="2989263" y="4652963"/>
            <a:ext cx="287337" cy="360362"/>
          </a:xfrm>
          <a:prstGeom prst="rect">
            <a:avLst/>
          </a:prstGeom>
          <a:noFill/>
          <a:ln w="9525">
            <a:noFill/>
            <a:miter lim="800000"/>
            <a:headEnd/>
            <a:tailEnd/>
          </a:ln>
        </p:spPr>
        <p:txBody>
          <a:bodyPr wrap="none" anchor="ctr"/>
          <a:lstStyle/>
          <a:p>
            <a:pPr algn="ctr" eaLnBrk="1" hangingPunct="1">
              <a:buFont typeface="Arial" charset="0"/>
              <a:buNone/>
              <a:defRPr/>
            </a:pPr>
            <a:r>
              <a:rPr lang="en-US" altLang="zh-CN">
                <a:solidFill>
                  <a:schemeClr val="accent2">
                    <a:lumMod val="75000"/>
                  </a:schemeClr>
                </a:solidFill>
                <a:latin typeface="Arial" charset="0"/>
                <a:ea typeface="宋体" charset="-122"/>
              </a:rPr>
              <a:t>16</a:t>
            </a:r>
          </a:p>
        </p:txBody>
      </p:sp>
      <p:sp>
        <p:nvSpPr>
          <p:cNvPr id="40980" name="Rectangle 20">
            <a:extLst>
              <a:ext uri="{FF2B5EF4-FFF2-40B4-BE49-F238E27FC236}">
                <a16:creationId xmlns:a16="http://schemas.microsoft.com/office/drawing/2014/main" id="{02C01FF1-8F6F-45CB-B466-A011188D8814}"/>
              </a:ext>
            </a:extLst>
          </p:cNvPr>
          <p:cNvSpPr>
            <a:spLocks noChangeArrowheads="1"/>
          </p:cNvSpPr>
          <p:nvPr/>
        </p:nvSpPr>
        <p:spPr bwMode="auto">
          <a:xfrm>
            <a:off x="1765300" y="4581525"/>
            <a:ext cx="287338" cy="360363"/>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1600">
                <a:solidFill>
                  <a:schemeClr val="accent2">
                    <a:lumMod val="75000"/>
                  </a:schemeClr>
                </a:solidFill>
                <a:latin typeface="Arial" charset="0"/>
                <a:ea typeface="宋体" charset="-122"/>
              </a:rPr>
              <a:t>H</a:t>
            </a:r>
            <a:r>
              <a:rPr lang="en-US" altLang="zh-CN" sz="1600" baseline="-25000">
                <a:solidFill>
                  <a:schemeClr val="accent2">
                    <a:lumMod val="75000"/>
                  </a:schemeClr>
                </a:solidFill>
                <a:latin typeface="Arial" charset="0"/>
                <a:ea typeface="宋体" charset="-122"/>
              </a:rPr>
              <a:t>0</a:t>
            </a:r>
          </a:p>
        </p:txBody>
      </p:sp>
      <p:sp>
        <p:nvSpPr>
          <p:cNvPr id="40981" name="Rectangle 21">
            <a:extLst>
              <a:ext uri="{FF2B5EF4-FFF2-40B4-BE49-F238E27FC236}">
                <a16:creationId xmlns:a16="http://schemas.microsoft.com/office/drawing/2014/main" id="{85D1542F-3232-49D0-A1BF-166FA7672040}"/>
              </a:ext>
            </a:extLst>
          </p:cNvPr>
          <p:cNvSpPr>
            <a:spLocks noChangeArrowheads="1"/>
          </p:cNvSpPr>
          <p:nvPr/>
        </p:nvSpPr>
        <p:spPr bwMode="auto">
          <a:xfrm>
            <a:off x="1260475" y="4652963"/>
            <a:ext cx="287338" cy="360362"/>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1600">
                <a:solidFill>
                  <a:schemeClr val="accent2">
                    <a:lumMod val="75000"/>
                  </a:schemeClr>
                </a:solidFill>
                <a:latin typeface="Arial" charset="0"/>
                <a:ea typeface="宋体" charset="-122"/>
              </a:rPr>
              <a:t>H</a:t>
            </a:r>
            <a:r>
              <a:rPr lang="en-US" altLang="zh-CN" sz="1600" baseline="-25000">
                <a:solidFill>
                  <a:schemeClr val="accent2">
                    <a:lumMod val="75000"/>
                  </a:schemeClr>
                </a:solidFill>
                <a:latin typeface="Arial" charset="0"/>
                <a:ea typeface="宋体" charset="-122"/>
              </a:rPr>
              <a:t>1</a:t>
            </a:r>
          </a:p>
        </p:txBody>
      </p:sp>
      <p:sp>
        <p:nvSpPr>
          <p:cNvPr id="40982" name="Rectangle 22">
            <a:extLst>
              <a:ext uri="{FF2B5EF4-FFF2-40B4-BE49-F238E27FC236}">
                <a16:creationId xmlns:a16="http://schemas.microsoft.com/office/drawing/2014/main" id="{A06939A8-1335-4B8A-85E9-248CC949C8CD}"/>
              </a:ext>
            </a:extLst>
          </p:cNvPr>
          <p:cNvSpPr>
            <a:spLocks noChangeArrowheads="1"/>
          </p:cNvSpPr>
          <p:nvPr/>
        </p:nvSpPr>
        <p:spPr bwMode="auto">
          <a:xfrm>
            <a:off x="1476375" y="4652963"/>
            <a:ext cx="287338" cy="360362"/>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1600">
                <a:solidFill>
                  <a:schemeClr val="accent2">
                    <a:lumMod val="75000"/>
                  </a:schemeClr>
                </a:solidFill>
                <a:latin typeface="Arial" charset="0"/>
                <a:ea typeface="宋体" charset="-122"/>
              </a:rPr>
              <a:t>H</a:t>
            </a:r>
            <a:r>
              <a:rPr lang="en-US" altLang="zh-CN" sz="1600" baseline="-25000">
                <a:solidFill>
                  <a:schemeClr val="accent2">
                    <a:lumMod val="75000"/>
                  </a:schemeClr>
                </a:solidFill>
                <a:latin typeface="Arial" charset="0"/>
                <a:ea typeface="宋体" charset="-122"/>
              </a:rPr>
              <a:t>2</a:t>
            </a:r>
          </a:p>
        </p:txBody>
      </p:sp>
      <p:sp>
        <p:nvSpPr>
          <p:cNvPr id="40983" name="Rectangle 23">
            <a:extLst>
              <a:ext uri="{FF2B5EF4-FFF2-40B4-BE49-F238E27FC236}">
                <a16:creationId xmlns:a16="http://schemas.microsoft.com/office/drawing/2014/main" id="{A52B83D8-FE3B-431C-83E5-5B1E731F3327}"/>
              </a:ext>
            </a:extLst>
          </p:cNvPr>
          <p:cNvSpPr>
            <a:spLocks noChangeArrowheads="1"/>
          </p:cNvSpPr>
          <p:nvPr/>
        </p:nvSpPr>
        <p:spPr bwMode="auto">
          <a:xfrm>
            <a:off x="2124075" y="3789363"/>
            <a:ext cx="287338" cy="144462"/>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1600">
                <a:solidFill>
                  <a:schemeClr val="accent2">
                    <a:lumMod val="75000"/>
                  </a:schemeClr>
                </a:solidFill>
                <a:latin typeface="Arial" charset="0"/>
                <a:ea typeface="宋体" charset="-122"/>
              </a:rPr>
              <a:t>U</a:t>
            </a:r>
            <a:r>
              <a:rPr lang="en-US" altLang="zh-CN" sz="1600" baseline="-25000">
                <a:solidFill>
                  <a:schemeClr val="accent2">
                    <a:lumMod val="75000"/>
                  </a:schemeClr>
                </a:solidFill>
                <a:latin typeface="Arial" charset="0"/>
                <a:ea typeface="宋体" charset="-122"/>
              </a:rPr>
              <a:t>0</a:t>
            </a:r>
          </a:p>
        </p:txBody>
      </p:sp>
      <p:sp>
        <p:nvSpPr>
          <p:cNvPr id="40984" name="Rectangle 24">
            <a:extLst>
              <a:ext uri="{FF2B5EF4-FFF2-40B4-BE49-F238E27FC236}">
                <a16:creationId xmlns:a16="http://schemas.microsoft.com/office/drawing/2014/main" id="{A95D3270-2C31-44D4-BE1B-E908B6435EDF}"/>
              </a:ext>
            </a:extLst>
          </p:cNvPr>
          <p:cNvSpPr>
            <a:spLocks noChangeArrowheads="1"/>
          </p:cNvSpPr>
          <p:nvPr/>
        </p:nvSpPr>
        <p:spPr bwMode="auto">
          <a:xfrm>
            <a:off x="1044575" y="2709863"/>
            <a:ext cx="287338" cy="360362"/>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1600">
                <a:solidFill>
                  <a:schemeClr val="accent2">
                    <a:lumMod val="75000"/>
                  </a:schemeClr>
                </a:solidFill>
                <a:latin typeface="Arial" charset="0"/>
                <a:ea typeface="宋体" charset="-122"/>
              </a:rPr>
              <a:t>U</a:t>
            </a:r>
            <a:r>
              <a:rPr lang="en-US" altLang="zh-CN" sz="1600" baseline="-25000">
                <a:solidFill>
                  <a:schemeClr val="accent2">
                    <a:lumMod val="75000"/>
                  </a:schemeClr>
                </a:solidFill>
                <a:latin typeface="Arial" charset="0"/>
                <a:ea typeface="宋体" charset="-122"/>
              </a:rPr>
              <a:t>1</a:t>
            </a:r>
          </a:p>
        </p:txBody>
      </p:sp>
      <p:sp>
        <p:nvSpPr>
          <p:cNvPr id="40985" name="Rectangle 25">
            <a:extLst>
              <a:ext uri="{FF2B5EF4-FFF2-40B4-BE49-F238E27FC236}">
                <a16:creationId xmlns:a16="http://schemas.microsoft.com/office/drawing/2014/main" id="{2B1EF982-1F1C-41FE-B76E-02E1B59D5F9A}"/>
              </a:ext>
            </a:extLst>
          </p:cNvPr>
          <p:cNvSpPr>
            <a:spLocks noChangeArrowheads="1"/>
          </p:cNvSpPr>
          <p:nvPr/>
        </p:nvSpPr>
        <p:spPr bwMode="auto">
          <a:xfrm>
            <a:off x="1189038" y="2133600"/>
            <a:ext cx="287337" cy="360363"/>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1600">
                <a:solidFill>
                  <a:schemeClr val="accent2">
                    <a:lumMod val="75000"/>
                  </a:schemeClr>
                </a:solidFill>
                <a:latin typeface="Arial" charset="0"/>
                <a:ea typeface="宋体" charset="-122"/>
              </a:rPr>
              <a:t>U</a:t>
            </a:r>
            <a:r>
              <a:rPr lang="en-US" altLang="zh-CN" sz="1600" baseline="-25000">
                <a:solidFill>
                  <a:schemeClr val="accent2">
                    <a:lumMod val="75000"/>
                  </a:schemeClr>
                </a:solidFill>
                <a:latin typeface="Arial" charset="0"/>
                <a:ea typeface="宋体" charset="-122"/>
              </a:rPr>
              <a:t>2</a:t>
            </a:r>
          </a:p>
        </p:txBody>
      </p:sp>
      <p:sp>
        <p:nvSpPr>
          <p:cNvPr id="40986" name="Rectangle 26">
            <a:extLst>
              <a:ext uri="{FF2B5EF4-FFF2-40B4-BE49-F238E27FC236}">
                <a16:creationId xmlns:a16="http://schemas.microsoft.com/office/drawing/2014/main" id="{AD0AFF0A-7C13-41E9-9E7A-171C6DC223BA}"/>
              </a:ext>
            </a:extLst>
          </p:cNvPr>
          <p:cNvSpPr>
            <a:spLocks noChangeArrowheads="1"/>
          </p:cNvSpPr>
          <p:nvPr/>
        </p:nvSpPr>
        <p:spPr bwMode="auto">
          <a:xfrm>
            <a:off x="1620838" y="3789363"/>
            <a:ext cx="287337" cy="360362"/>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1600">
                <a:solidFill>
                  <a:schemeClr val="accent2">
                    <a:lumMod val="75000"/>
                  </a:schemeClr>
                </a:solidFill>
                <a:latin typeface="Arial" charset="0"/>
                <a:ea typeface="宋体" charset="-122"/>
              </a:rPr>
              <a:t>A</a:t>
            </a:r>
            <a:endParaRPr lang="en-US" altLang="zh-CN" sz="1600" baseline="-25000">
              <a:solidFill>
                <a:schemeClr val="accent2">
                  <a:lumMod val="75000"/>
                </a:schemeClr>
              </a:solidFill>
              <a:latin typeface="Arial" charset="0"/>
              <a:ea typeface="宋体" charset="-122"/>
            </a:endParaRPr>
          </a:p>
        </p:txBody>
      </p:sp>
      <p:sp>
        <p:nvSpPr>
          <p:cNvPr id="40987" name="Rectangle 27">
            <a:extLst>
              <a:ext uri="{FF2B5EF4-FFF2-40B4-BE49-F238E27FC236}">
                <a16:creationId xmlns:a16="http://schemas.microsoft.com/office/drawing/2014/main" id="{4513F8B6-C801-4238-85F1-EA6987CA45F5}"/>
              </a:ext>
            </a:extLst>
          </p:cNvPr>
          <p:cNvSpPr>
            <a:spLocks noChangeArrowheads="1"/>
          </p:cNvSpPr>
          <p:nvPr/>
        </p:nvSpPr>
        <p:spPr bwMode="auto">
          <a:xfrm>
            <a:off x="1189038" y="3213100"/>
            <a:ext cx="287337" cy="360363"/>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1600">
                <a:solidFill>
                  <a:schemeClr val="accent2">
                    <a:lumMod val="75000"/>
                  </a:schemeClr>
                </a:solidFill>
                <a:latin typeface="Arial" charset="0"/>
                <a:ea typeface="宋体" charset="-122"/>
              </a:rPr>
              <a:t>C</a:t>
            </a:r>
            <a:endParaRPr lang="en-US" altLang="zh-CN" sz="1600" baseline="-25000">
              <a:solidFill>
                <a:schemeClr val="accent2">
                  <a:lumMod val="75000"/>
                </a:schemeClr>
              </a:solidFill>
              <a:latin typeface="Arial" charset="0"/>
              <a:ea typeface="宋体" charset="-122"/>
            </a:endParaRPr>
          </a:p>
        </p:txBody>
      </p:sp>
      <p:sp>
        <p:nvSpPr>
          <p:cNvPr id="40988" name="Rectangle 28">
            <a:extLst>
              <a:ext uri="{FF2B5EF4-FFF2-40B4-BE49-F238E27FC236}">
                <a16:creationId xmlns:a16="http://schemas.microsoft.com/office/drawing/2014/main" id="{7738A103-AA7F-40B1-85F5-F79B9917DC96}"/>
              </a:ext>
            </a:extLst>
          </p:cNvPr>
          <p:cNvSpPr>
            <a:spLocks noChangeArrowheads="1"/>
          </p:cNvSpPr>
          <p:nvPr/>
        </p:nvSpPr>
        <p:spPr bwMode="auto">
          <a:xfrm>
            <a:off x="1620838" y="2636838"/>
            <a:ext cx="287337" cy="360362"/>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1600">
                <a:solidFill>
                  <a:schemeClr val="accent2">
                    <a:lumMod val="75000"/>
                  </a:schemeClr>
                </a:solidFill>
                <a:latin typeface="Arial" charset="0"/>
                <a:ea typeface="宋体" charset="-122"/>
              </a:rPr>
              <a:t>E</a:t>
            </a:r>
            <a:endParaRPr lang="en-US" altLang="zh-CN" sz="1600" baseline="-25000">
              <a:solidFill>
                <a:schemeClr val="accent2">
                  <a:lumMod val="75000"/>
                </a:schemeClr>
              </a:solidFill>
              <a:latin typeface="Arial" charset="0"/>
              <a:ea typeface="宋体" charset="-122"/>
            </a:endParaRPr>
          </a:p>
        </p:txBody>
      </p:sp>
      <p:sp>
        <p:nvSpPr>
          <p:cNvPr id="40989" name="Oval 29">
            <a:extLst>
              <a:ext uri="{FF2B5EF4-FFF2-40B4-BE49-F238E27FC236}">
                <a16:creationId xmlns:a16="http://schemas.microsoft.com/office/drawing/2014/main" id="{9F4A6081-D3C8-4C52-8CCA-F1E64B354F24}"/>
              </a:ext>
            </a:extLst>
          </p:cNvPr>
          <p:cNvSpPr>
            <a:spLocks noChangeArrowheads="1"/>
          </p:cNvSpPr>
          <p:nvPr/>
        </p:nvSpPr>
        <p:spPr bwMode="auto">
          <a:xfrm>
            <a:off x="1836738" y="3789363"/>
            <a:ext cx="71437" cy="71437"/>
          </a:xfrm>
          <a:prstGeom prst="ellipse">
            <a:avLst/>
          </a:prstGeom>
          <a:solidFill>
            <a:srgbClr val="000000"/>
          </a:solidFill>
          <a:ln w="38100">
            <a:solidFill>
              <a:srgbClr val="000000"/>
            </a:solidFill>
            <a:round/>
            <a:headEnd/>
            <a:tailEnd/>
          </a:ln>
        </p:spPr>
        <p:txBody>
          <a:bodyPr wrap="none" anchor="ctr"/>
          <a:lstStyle/>
          <a:p>
            <a:pPr algn="ctr" eaLnBrk="1" hangingPunct="1">
              <a:buFont typeface="Arial" charset="0"/>
              <a:buNone/>
              <a:defRPr/>
            </a:pPr>
            <a:endParaRPr lang="zh-CN" altLang="en-US">
              <a:solidFill>
                <a:schemeClr val="accent2">
                  <a:lumMod val="75000"/>
                </a:schemeClr>
              </a:solidFill>
              <a:latin typeface="Arial" charset="0"/>
              <a:ea typeface="宋体" charset="-122"/>
            </a:endParaRPr>
          </a:p>
        </p:txBody>
      </p:sp>
      <p:sp>
        <p:nvSpPr>
          <p:cNvPr id="40990" name="Oval 30">
            <a:extLst>
              <a:ext uri="{FF2B5EF4-FFF2-40B4-BE49-F238E27FC236}">
                <a16:creationId xmlns:a16="http://schemas.microsoft.com/office/drawing/2014/main" id="{AFE86489-DA6B-4E78-8602-DDB28D9D4103}"/>
              </a:ext>
            </a:extLst>
          </p:cNvPr>
          <p:cNvSpPr>
            <a:spLocks noChangeArrowheads="1"/>
          </p:cNvSpPr>
          <p:nvPr/>
        </p:nvSpPr>
        <p:spPr bwMode="auto">
          <a:xfrm>
            <a:off x="1417638" y="3273425"/>
            <a:ext cx="71437" cy="71438"/>
          </a:xfrm>
          <a:prstGeom prst="ellipse">
            <a:avLst/>
          </a:prstGeom>
          <a:solidFill>
            <a:srgbClr val="000000"/>
          </a:solidFill>
          <a:ln w="38100">
            <a:solidFill>
              <a:srgbClr val="000000"/>
            </a:solidFill>
            <a:round/>
            <a:headEnd/>
            <a:tailEnd/>
          </a:ln>
        </p:spPr>
        <p:txBody>
          <a:bodyPr wrap="none" anchor="ctr"/>
          <a:lstStyle/>
          <a:p>
            <a:pPr algn="ctr" eaLnBrk="1" hangingPunct="1">
              <a:buFont typeface="Arial" charset="0"/>
              <a:buNone/>
              <a:defRPr/>
            </a:pPr>
            <a:endParaRPr lang="zh-CN" altLang="en-US">
              <a:solidFill>
                <a:schemeClr val="accent2">
                  <a:lumMod val="75000"/>
                </a:schemeClr>
              </a:solidFill>
              <a:latin typeface="Arial" charset="0"/>
              <a:ea typeface="宋体" charset="-122"/>
            </a:endParaRPr>
          </a:p>
        </p:txBody>
      </p:sp>
      <p:sp>
        <p:nvSpPr>
          <p:cNvPr id="40991" name="Oval 31">
            <a:extLst>
              <a:ext uri="{FF2B5EF4-FFF2-40B4-BE49-F238E27FC236}">
                <a16:creationId xmlns:a16="http://schemas.microsoft.com/office/drawing/2014/main" id="{B70145E5-931D-4B84-B4D8-E35099F06503}"/>
              </a:ext>
            </a:extLst>
          </p:cNvPr>
          <p:cNvSpPr>
            <a:spLocks noChangeArrowheads="1"/>
          </p:cNvSpPr>
          <p:nvPr/>
        </p:nvSpPr>
        <p:spPr bwMode="auto">
          <a:xfrm>
            <a:off x="1536700" y="2841625"/>
            <a:ext cx="71438" cy="71438"/>
          </a:xfrm>
          <a:prstGeom prst="ellipse">
            <a:avLst/>
          </a:prstGeom>
          <a:solidFill>
            <a:srgbClr val="000000"/>
          </a:solidFill>
          <a:ln w="38100">
            <a:solidFill>
              <a:srgbClr val="000000"/>
            </a:solidFill>
            <a:round/>
            <a:headEnd/>
            <a:tailEnd/>
          </a:ln>
        </p:spPr>
        <p:txBody>
          <a:bodyPr wrap="none" anchor="ctr"/>
          <a:lstStyle/>
          <a:p>
            <a:pPr algn="ctr" eaLnBrk="1" hangingPunct="1">
              <a:buFont typeface="Arial" charset="0"/>
              <a:buNone/>
              <a:defRPr/>
            </a:pPr>
            <a:endParaRPr lang="zh-CN" altLang="en-US">
              <a:solidFill>
                <a:schemeClr val="accent2">
                  <a:lumMod val="75000"/>
                </a:schemeClr>
              </a:solidFill>
              <a:latin typeface="Arial" charset="0"/>
              <a:ea typeface="宋体" charset="-122"/>
            </a:endParaRPr>
          </a:p>
        </p:txBody>
      </p:sp>
      <p:sp>
        <p:nvSpPr>
          <p:cNvPr id="40992" name="Rectangle 32">
            <a:extLst>
              <a:ext uri="{FF2B5EF4-FFF2-40B4-BE49-F238E27FC236}">
                <a16:creationId xmlns:a16="http://schemas.microsoft.com/office/drawing/2014/main" id="{FE241D20-211C-4CA2-8D12-9F009CE051CE}"/>
              </a:ext>
            </a:extLst>
          </p:cNvPr>
          <p:cNvSpPr>
            <a:spLocks noChangeArrowheads="1"/>
          </p:cNvSpPr>
          <p:nvPr/>
        </p:nvSpPr>
        <p:spPr bwMode="auto">
          <a:xfrm>
            <a:off x="612775" y="2852738"/>
            <a:ext cx="287338" cy="360362"/>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1600">
                <a:solidFill>
                  <a:schemeClr val="accent2">
                    <a:lumMod val="75000"/>
                  </a:schemeClr>
                </a:solidFill>
                <a:latin typeface="Arial" charset="0"/>
                <a:ea typeface="宋体" charset="-122"/>
              </a:rPr>
              <a:t>K</a:t>
            </a:r>
            <a:r>
              <a:rPr lang="en-US" altLang="zh-CN" sz="1600" baseline="-25000">
                <a:solidFill>
                  <a:schemeClr val="accent2">
                    <a:lumMod val="75000"/>
                  </a:schemeClr>
                </a:solidFill>
                <a:latin typeface="Arial" charset="0"/>
                <a:ea typeface="宋体" charset="-122"/>
              </a:rPr>
              <a:t>2</a:t>
            </a:r>
          </a:p>
        </p:txBody>
      </p:sp>
      <p:sp>
        <p:nvSpPr>
          <p:cNvPr id="40993" name="Rectangle 33">
            <a:extLst>
              <a:ext uri="{FF2B5EF4-FFF2-40B4-BE49-F238E27FC236}">
                <a16:creationId xmlns:a16="http://schemas.microsoft.com/office/drawing/2014/main" id="{D86CAC81-3D60-442E-A70D-F8C1118D16AF}"/>
              </a:ext>
            </a:extLst>
          </p:cNvPr>
          <p:cNvSpPr>
            <a:spLocks noChangeArrowheads="1"/>
          </p:cNvSpPr>
          <p:nvPr/>
        </p:nvSpPr>
        <p:spPr bwMode="auto">
          <a:xfrm>
            <a:off x="612775" y="3284538"/>
            <a:ext cx="287338" cy="360362"/>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1600">
                <a:solidFill>
                  <a:schemeClr val="accent2">
                    <a:lumMod val="75000"/>
                  </a:schemeClr>
                </a:solidFill>
                <a:latin typeface="Arial" charset="0"/>
                <a:ea typeface="宋体" charset="-122"/>
              </a:rPr>
              <a:t>K</a:t>
            </a:r>
            <a:r>
              <a:rPr lang="en-US" altLang="zh-CN" sz="1600" baseline="-25000">
                <a:solidFill>
                  <a:schemeClr val="accent2">
                    <a:lumMod val="75000"/>
                  </a:schemeClr>
                </a:solidFill>
                <a:latin typeface="Arial" charset="0"/>
                <a:ea typeface="宋体" charset="-122"/>
              </a:rPr>
              <a:t>1</a:t>
            </a:r>
          </a:p>
        </p:txBody>
      </p:sp>
      <p:sp>
        <p:nvSpPr>
          <p:cNvPr id="40994" name="Rectangle 34">
            <a:extLst>
              <a:ext uri="{FF2B5EF4-FFF2-40B4-BE49-F238E27FC236}">
                <a16:creationId xmlns:a16="http://schemas.microsoft.com/office/drawing/2014/main" id="{6212236A-FF47-41D7-AF5C-3524576DD2B5}"/>
              </a:ext>
            </a:extLst>
          </p:cNvPr>
          <p:cNvSpPr>
            <a:spLocks noChangeArrowheads="1"/>
          </p:cNvSpPr>
          <p:nvPr/>
        </p:nvSpPr>
        <p:spPr bwMode="auto">
          <a:xfrm>
            <a:off x="612775" y="2205038"/>
            <a:ext cx="287338" cy="360362"/>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1600">
                <a:solidFill>
                  <a:schemeClr val="accent2">
                    <a:lumMod val="75000"/>
                  </a:schemeClr>
                </a:solidFill>
                <a:latin typeface="Arial" charset="0"/>
                <a:ea typeface="宋体" charset="-122"/>
              </a:rPr>
              <a:t>K</a:t>
            </a:r>
            <a:r>
              <a:rPr lang="en-US" altLang="zh-CN" sz="1600" baseline="-25000">
                <a:solidFill>
                  <a:schemeClr val="accent2">
                    <a:lumMod val="75000"/>
                  </a:schemeClr>
                </a:solidFill>
                <a:latin typeface="Arial" charset="0"/>
                <a:ea typeface="宋体" charset="-122"/>
              </a:rPr>
              <a:t>3</a:t>
            </a:r>
          </a:p>
        </p:txBody>
      </p:sp>
      <p:sp>
        <p:nvSpPr>
          <p:cNvPr id="43043" name="Rectangle 35">
            <a:extLst>
              <a:ext uri="{FF2B5EF4-FFF2-40B4-BE49-F238E27FC236}">
                <a16:creationId xmlns:a16="http://schemas.microsoft.com/office/drawing/2014/main" id="{B617C26E-1AE2-48AF-AD93-AE4B35DDB06E}"/>
              </a:ext>
            </a:extLst>
          </p:cNvPr>
          <p:cNvSpPr>
            <a:spLocks noChangeArrowheads="1"/>
          </p:cNvSpPr>
          <p:nvPr/>
        </p:nvSpPr>
        <p:spPr bwMode="auto">
          <a:xfrm>
            <a:off x="357188" y="4005263"/>
            <a:ext cx="542925" cy="360362"/>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1600" b="1">
                <a:solidFill>
                  <a:schemeClr val="accent2">
                    <a:lumMod val="75000"/>
                  </a:schemeClr>
                </a:solidFill>
                <a:latin typeface="Arial" charset="0"/>
                <a:ea typeface="宋体" charset="-122"/>
              </a:rPr>
              <a:t>Y</a:t>
            </a:r>
            <a:r>
              <a:rPr lang="en-US" altLang="zh-CN" sz="1600" b="1" baseline="-25000">
                <a:solidFill>
                  <a:schemeClr val="accent2">
                    <a:lumMod val="75000"/>
                  </a:schemeClr>
                </a:solidFill>
                <a:latin typeface="Arial" charset="0"/>
                <a:ea typeface="宋体" charset="-122"/>
              </a:rPr>
              <a:t>0</a:t>
            </a:r>
          </a:p>
        </p:txBody>
      </p:sp>
      <p:sp>
        <p:nvSpPr>
          <p:cNvPr id="33828" name="Line 36">
            <a:extLst>
              <a:ext uri="{FF2B5EF4-FFF2-40B4-BE49-F238E27FC236}">
                <a16:creationId xmlns:a16="http://schemas.microsoft.com/office/drawing/2014/main" id="{74BA333B-D767-481D-95A4-AD8481574F7F}"/>
              </a:ext>
            </a:extLst>
          </p:cNvPr>
          <p:cNvSpPr>
            <a:spLocks noChangeShapeType="1"/>
          </p:cNvSpPr>
          <p:nvPr/>
        </p:nvSpPr>
        <p:spPr bwMode="auto">
          <a:xfrm>
            <a:off x="4932363" y="4725988"/>
            <a:ext cx="2663825"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29" name="Line 37">
            <a:extLst>
              <a:ext uri="{FF2B5EF4-FFF2-40B4-BE49-F238E27FC236}">
                <a16:creationId xmlns:a16="http://schemas.microsoft.com/office/drawing/2014/main" id="{94C7D974-3D25-49D8-9C41-46412D5B9C95}"/>
              </a:ext>
            </a:extLst>
          </p:cNvPr>
          <p:cNvSpPr>
            <a:spLocks noChangeShapeType="1"/>
          </p:cNvSpPr>
          <p:nvPr/>
        </p:nvSpPr>
        <p:spPr bwMode="auto">
          <a:xfrm flipV="1">
            <a:off x="4932363" y="2060575"/>
            <a:ext cx="0" cy="2665413"/>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98" name="未知">
            <a:extLst>
              <a:ext uri="{FF2B5EF4-FFF2-40B4-BE49-F238E27FC236}">
                <a16:creationId xmlns:a16="http://schemas.microsoft.com/office/drawing/2014/main" id="{0C1A8FBE-01F9-406E-9E30-D2A1E0D6931E}"/>
              </a:ext>
            </a:extLst>
          </p:cNvPr>
          <p:cNvSpPr>
            <a:spLocks/>
          </p:cNvSpPr>
          <p:nvPr/>
        </p:nvSpPr>
        <p:spPr bwMode="auto">
          <a:xfrm>
            <a:off x="5280025" y="2636838"/>
            <a:ext cx="1908175" cy="1752600"/>
          </a:xfrm>
          <a:custGeom>
            <a:avLst/>
            <a:gdLst>
              <a:gd name="T0" fmla="*/ 2147483646 w 1202"/>
              <a:gd name="T1" fmla="*/ 2147483646 h 1104"/>
              <a:gd name="T2" fmla="*/ 2147483646 w 1202"/>
              <a:gd name="T3" fmla="*/ 2147483646 h 1104"/>
              <a:gd name="T4" fmla="*/ 2147483646 w 1202"/>
              <a:gd name="T5" fmla="*/ 2147483646 h 1104"/>
              <a:gd name="T6" fmla="*/ 2147483646 w 1202"/>
              <a:gd name="T7" fmla="*/ 2147483646 h 1104"/>
              <a:gd name="T8" fmla="*/ 2147483646 w 1202"/>
              <a:gd name="T9" fmla="*/ 2147483646 h 1104"/>
              <a:gd name="T10" fmla="*/ 2147483646 w 1202"/>
              <a:gd name="T11" fmla="*/ 2147483646 h 1104"/>
              <a:gd name="T12" fmla="*/ 2147483646 w 1202"/>
              <a:gd name="T13" fmla="*/ 0 h 1104"/>
              <a:gd name="T14" fmla="*/ 0 60000 65536"/>
              <a:gd name="T15" fmla="*/ 0 60000 65536"/>
              <a:gd name="T16" fmla="*/ 0 60000 65536"/>
              <a:gd name="T17" fmla="*/ 0 60000 65536"/>
              <a:gd name="T18" fmla="*/ 0 60000 65536"/>
              <a:gd name="T19" fmla="*/ 0 60000 65536"/>
              <a:gd name="T20" fmla="*/ 0 60000 65536"/>
              <a:gd name="T21" fmla="*/ 0 w 1202"/>
              <a:gd name="T22" fmla="*/ 0 h 1104"/>
              <a:gd name="T23" fmla="*/ 1202 w 1202"/>
              <a:gd name="T24" fmla="*/ 1104 h 1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2" h="1104">
                <a:moveTo>
                  <a:pt x="53" y="1089"/>
                </a:moveTo>
                <a:cubicBezTo>
                  <a:pt x="26" y="1096"/>
                  <a:pt x="0" y="1104"/>
                  <a:pt x="98" y="1089"/>
                </a:cubicBezTo>
                <a:cubicBezTo>
                  <a:pt x="196" y="1074"/>
                  <a:pt x="483" y="1066"/>
                  <a:pt x="642" y="998"/>
                </a:cubicBezTo>
                <a:cubicBezTo>
                  <a:pt x="801" y="930"/>
                  <a:pt x="960" y="786"/>
                  <a:pt x="1051" y="680"/>
                </a:cubicBezTo>
                <a:cubicBezTo>
                  <a:pt x="1142" y="574"/>
                  <a:pt x="1202" y="454"/>
                  <a:pt x="1187" y="363"/>
                </a:cubicBezTo>
                <a:cubicBezTo>
                  <a:pt x="1172" y="272"/>
                  <a:pt x="1051" y="196"/>
                  <a:pt x="960" y="136"/>
                </a:cubicBezTo>
                <a:cubicBezTo>
                  <a:pt x="869" y="76"/>
                  <a:pt x="755" y="38"/>
                  <a:pt x="642" y="0"/>
                </a:cubicBez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31" name="Rectangle 39">
            <a:extLst>
              <a:ext uri="{FF2B5EF4-FFF2-40B4-BE49-F238E27FC236}">
                <a16:creationId xmlns:a16="http://schemas.microsoft.com/office/drawing/2014/main" id="{9EB70294-46EC-4CE7-9004-67EBF336AA92}"/>
              </a:ext>
            </a:extLst>
          </p:cNvPr>
          <p:cNvSpPr>
            <a:spLocks noChangeArrowheads="1"/>
          </p:cNvSpPr>
          <p:nvPr/>
        </p:nvSpPr>
        <p:spPr bwMode="auto">
          <a:xfrm>
            <a:off x="7596188" y="4508500"/>
            <a:ext cx="7207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solidFill>
                  <a:srgbClr val="000000"/>
                </a:solidFill>
              </a:rPr>
              <a:t>16</a:t>
            </a:r>
            <a:r>
              <a:rPr lang="zh-CN" altLang="en-US" sz="1800">
                <a:solidFill>
                  <a:srgbClr val="000000"/>
                </a:solidFill>
              </a:rPr>
              <a:t>－</a:t>
            </a:r>
            <a:r>
              <a:rPr lang="en-US" altLang="zh-CN" sz="1800">
                <a:solidFill>
                  <a:srgbClr val="000000"/>
                </a:solidFill>
              </a:rPr>
              <a:t>H</a:t>
            </a:r>
          </a:p>
        </p:txBody>
      </p:sp>
      <p:sp>
        <p:nvSpPr>
          <p:cNvPr id="41000" name="Line 40">
            <a:extLst>
              <a:ext uri="{FF2B5EF4-FFF2-40B4-BE49-F238E27FC236}">
                <a16:creationId xmlns:a16="http://schemas.microsoft.com/office/drawing/2014/main" id="{211CE939-19D6-4E29-95BB-77E054DA094B}"/>
              </a:ext>
            </a:extLst>
          </p:cNvPr>
          <p:cNvSpPr>
            <a:spLocks noChangeShapeType="1"/>
          </p:cNvSpPr>
          <p:nvPr/>
        </p:nvSpPr>
        <p:spPr bwMode="auto">
          <a:xfrm>
            <a:off x="4932363" y="4292600"/>
            <a:ext cx="1008062" cy="0"/>
          </a:xfrm>
          <a:prstGeom prst="line">
            <a:avLst/>
          </a:prstGeom>
          <a:noFill/>
          <a:ln w="381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1" name="Line 41">
            <a:extLst>
              <a:ext uri="{FF2B5EF4-FFF2-40B4-BE49-F238E27FC236}">
                <a16:creationId xmlns:a16="http://schemas.microsoft.com/office/drawing/2014/main" id="{9A927738-6AB7-48D1-971D-BC5F12BA5538}"/>
              </a:ext>
            </a:extLst>
          </p:cNvPr>
          <p:cNvSpPr>
            <a:spLocks noChangeShapeType="1"/>
          </p:cNvSpPr>
          <p:nvPr/>
        </p:nvSpPr>
        <p:spPr bwMode="auto">
          <a:xfrm>
            <a:off x="5940425" y="4292600"/>
            <a:ext cx="0" cy="433388"/>
          </a:xfrm>
          <a:prstGeom prst="line">
            <a:avLst/>
          </a:prstGeom>
          <a:noFill/>
          <a:ln w="381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2" name="Line 42">
            <a:extLst>
              <a:ext uri="{FF2B5EF4-FFF2-40B4-BE49-F238E27FC236}">
                <a16:creationId xmlns:a16="http://schemas.microsoft.com/office/drawing/2014/main" id="{B896F61C-1147-462E-A01C-3DFEE479AB5A}"/>
              </a:ext>
            </a:extLst>
          </p:cNvPr>
          <p:cNvSpPr>
            <a:spLocks noChangeShapeType="1"/>
          </p:cNvSpPr>
          <p:nvPr/>
        </p:nvSpPr>
        <p:spPr bwMode="auto">
          <a:xfrm flipH="1">
            <a:off x="4932363" y="3213100"/>
            <a:ext cx="2232025" cy="0"/>
          </a:xfrm>
          <a:prstGeom prst="line">
            <a:avLst/>
          </a:prstGeom>
          <a:noFill/>
          <a:ln w="381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3" name="Line 43">
            <a:extLst>
              <a:ext uri="{FF2B5EF4-FFF2-40B4-BE49-F238E27FC236}">
                <a16:creationId xmlns:a16="http://schemas.microsoft.com/office/drawing/2014/main" id="{3B285B8A-5F2B-413A-963A-26650C581F0F}"/>
              </a:ext>
            </a:extLst>
          </p:cNvPr>
          <p:cNvSpPr>
            <a:spLocks noChangeShapeType="1"/>
          </p:cNvSpPr>
          <p:nvPr/>
        </p:nvSpPr>
        <p:spPr bwMode="auto">
          <a:xfrm>
            <a:off x="7164388" y="3213100"/>
            <a:ext cx="0" cy="1512888"/>
          </a:xfrm>
          <a:prstGeom prst="line">
            <a:avLst/>
          </a:prstGeom>
          <a:noFill/>
          <a:ln w="381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4" name="Line 44">
            <a:extLst>
              <a:ext uri="{FF2B5EF4-FFF2-40B4-BE49-F238E27FC236}">
                <a16:creationId xmlns:a16="http://schemas.microsoft.com/office/drawing/2014/main" id="{48709FA1-6C2A-4073-9CE4-95E5EC27573A}"/>
              </a:ext>
            </a:extLst>
          </p:cNvPr>
          <p:cNvSpPr>
            <a:spLocks noChangeShapeType="1"/>
          </p:cNvSpPr>
          <p:nvPr/>
        </p:nvSpPr>
        <p:spPr bwMode="auto">
          <a:xfrm>
            <a:off x="6659563" y="2781300"/>
            <a:ext cx="0" cy="1944688"/>
          </a:xfrm>
          <a:prstGeom prst="line">
            <a:avLst/>
          </a:prstGeom>
          <a:noFill/>
          <a:ln w="381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5" name="Line 45">
            <a:extLst>
              <a:ext uri="{FF2B5EF4-FFF2-40B4-BE49-F238E27FC236}">
                <a16:creationId xmlns:a16="http://schemas.microsoft.com/office/drawing/2014/main" id="{937BBFAE-9157-43CE-876E-F2BF6E9A7000}"/>
              </a:ext>
            </a:extLst>
          </p:cNvPr>
          <p:cNvSpPr>
            <a:spLocks noChangeShapeType="1"/>
          </p:cNvSpPr>
          <p:nvPr/>
        </p:nvSpPr>
        <p:spPr bwMode="auto">
          <a:xfrm flipH="1">
            <a:off x="4932363" y="2781300"/>
            <a:ext cx="1727200" cy="0"/>
          </a:xfrm>
          <a:prstGeom prst="line">
            <a:avLst/>
          </a:prstGeom>
          <a:noFill/>
          <a:ln w="381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8" name="Rectangle 46">
            <a:extLst>
              <a:ext uri="{FF2B5EF4-FFF2-40B4-BE49-F238E27FC236}">
                <a16:creationId xmlns:a16="http://schemas.microsoft.com/office/drawing/2014/main" id="{DF50BEBA-7416-4DF8-86D2-996C2C31A39B}"/>
              </a:ext>
            </a:extLst>
          </p:cNvPr>
          <p:cNvSpPr>
            <a:spLocks noChangeArrowheads="1"/>
          </p:cNvSpPr>
          <p:nvPr/>
        </p:nvSpPr>
        <p:spPr bwMode="auto">
          <a:xfrm>
            <a:off x="4498975" y="1916113"/>
            <a:ext cx="287338"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solidFill>
                  <a:srgbClr val="000000"/>
                </a:solidFill>
              </a:rPr>
              <a:t>W</a:t>
            </a:r>
          </a:p>
        </p:txBody>
      </p:sp>
      <p:sp>
        <p:nvSpPr>
          <p:cNvPr id="41007" name="Rectangle 47">
            <a:extLst>
              <a:ext uri="{FF2B5EF4-FFF2-40B4-BE49-F238E27FC236}">
                <a16:creationId xmlns:a16="http://schemas.microsoft.com/office/drawing/2014/main" id="{7F3DF158-6F25-45A1-8890-45BC59202257}"/>
              </a:ext>
            </a:extLst>
          </p:cNvPr>
          <p:cNvSpPr>
            <a:spLocks noChangeArrowheads="1"/>
          </p:cNvSpPr>
          <p:nvPr/>
        </p:nvSpPr>
        <p:spPr bwMode="auto">
          <a:xfrm>
            <a:off x="4498975" y="3068638"/>
            <a:ext cx="287338"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400" b="1">
                <a:solidFill>
                  <a:srgbClr val="000000"/>
                </a:solidFill>
              </a:rPr>
              <a:t>W</a:t>
            </a:r>
            <a:r>
              <a:rPr lang="en-US" altLang="zh-CN" sz="1400" b="1" baseline="-25000">
                <a:solidFill>
                  <a:srgbClr val="000000"/>
                </a:solidFill>
              </a:rPr>
              <a:t>1</a:t>
            </a:r>
          </a:p>
        </p:txBody>
      </p:sp>
      <p:sp>
        <p:nvSpPr>
          <p:cNvPr id="41008" name="Rectangle 48">
            <a:extLst>
              <a:ext uri="{FF2B5EF4-FFF2-40B4-BE49-F238E27FC236}">
                <a16:creationId xmlns:a16="http://schemas.microsoft.com/office/drawing/2014/main" id="{DCCB33CE-B9E0-48F8-AE2D-09C3DF01157E}"/>
              </a:ext>
            </a:extLst>
          </p:cNvPr>
          <p:cNvSpPr>
            <a:spLocks noChangeArrowheads="1"/>
          </p:cNvSpPr>
          <p:nvPr/>
        </p:nvSpPr>
        <p:spPr bwMode="auto">
          <a:xfrm>
            <a:off x="4498975" y="3933825"/>
            <a:ext cx="2873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400" b="1">
                <a:solidFill>
                  <a:srgbClr val="000000"/>
                </a:solidFill>
              </a:rPr>
              <a:t>W</a:t>
            </a:r>
            <a:r>
              <a:rPr lang="en-US" altLang="zh-CN" sz="1400" b="1" baseline="-25000">
                <a:solidFill>
                  <a:srgbClr val="000000"/>
                </a:solidFill>
              </a:rPr>
              <a:t>0</a:t>
            </a:r>
          </a:p>
        </p:txBody>
      </p:sp>
      <p:sp>
        <p:nvSpPr>
          <p:cNvPr id="41009" name="Rectangle 49">
            <a:extLst>
              <a:ext uri="{FF2B5EF4-FFF2-40B4-BE49-F238E27FC236}">
                <a16:creationId xmlns:a16="http://schemas.microsoft.com/office/drawing/2014/main" id="{7262E098-FE32-4FE3-92D4-DB23B120075A}"/>
              </a:ext>
            </a:extLst>
          </p:cNvPr>
          <p:cNvSpPr>
            <a:spLocks noChangeArrowheads="1"/>
          </p:cNvSpPr>
          <p:nvPr/>
        </p:nvSpPr>
        <p:spPr bwMode="auto">
          <a:xfrm>
            <a:off x="4498975" y="2636838"/>
            <a:ext cx="287338"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400" b="1">
                <a:solidFill>
                  <a:srgbClr val="000000"/>
                </a:solidFill>
              </a:rPr>
              <a:t>W</a:t>
            </a:r>
            <a:r>
              <a:rPr lang="en-US" altLang="zh-CN" sz="1400" b="1" baseline="-25000">
                <a:solidFill>
                  <a:srgbClr val="000000"/>
                </a:solidFill>
              </a:rPr>
              <a:t>2</a:t>
            </a:r>
          </a:p>
        </p:txBody>
      </p:sp>
      <p:sp>
        <p:nvSpPr>
          <p:cNvPr id="41010" name="Rectangle 50">
            <a:extLst>
              <a:ext uri="{FF2B5EF4-FFF2-40B4-BE49-F238E27FC236}">
                <a16:creationId xmlns:a16="http://schemas.microsoft.com/office/drawing/2014/main" id="{E2D1E3E8-94F4-4DC3-8002-7FF6A099D04B}"/>
              </a:ext>
            </a:extLst>
          </p:cNvPr>
          <p:cNvSpPr>
            <a:spLocks noChangeArrowheads="1"/>
          </p:cNvSpPr>
          <p:nvPr/>
        </p:nvSpPr>
        <p:spPr bwMode="auto">
          <a:xfrm>
            <a:off x="5507038" y="4797425"/>
            <a:ext cx="7207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400" b="1">
                <a:solidFill>
                  <a:srgbClr val="000000"/>
                </a:solidFill>
              </a:rPr>
              <a:t>16</a:t>
            </a:r>
            <a:r>
              <a:rPr lang="zh-CN" altLang="en-US" sz="1400" b="1">
                <a:solidFill>
                  <a:srgbClr val="000000"/>
                </a:solidFill>
              </a:rPr>
              <a:t>－</a:t>
            </a:r>
            <a:r>
              <a:rPr lang="en-US" altLang="zh-CN" sz="1400" b="1">
                <a:solidFill>
                  <a:srgbClr val="000000"/>
                </a:solidFill>
              </a:rPr>
              <a:t>H</a:t>
            </a:r>
            <a:r>
              <a:rPr lang="en-US" altLang="zh-CN" sz="1400" b="1" baseline="-25000">
                <a:solidFill>
                  <a:srgbClr val="000000"/>
                </a:solidFill>
              </a:rPr>
              <a:t>0</a:t>
            </a:r>
          </a:p>
        </p:txBody>
      </p:sp>
      <p:sp>
        <p:nvSpPr>
          <p:cNvPr id="41011" name="Rectangle 51">
            <a:extLst>
              <a:ext uri="{FF2B5EF4-FFF2-40B4-BE49-F238E27FC236}">
                <a16:creationId xmlns:a16="http://schemas.microsoft.com/office/drawing/2014/main" id="{A7D8D2AB-8CDF-4018-978F-FBBB219DD1B7}"/>
              </a:ext>
            </a:extLst>
          </p:cNvPr>
          <p:cNvSpPr>
            <a:spLocks noChangeArrowheads="1"/>
          </p:cNvSpPr>
          <p:nvPr/>
        </p:nvSpPr>
        <p:spPr bwMode="auto">
          <a:xfrm>
            <a:off x="6877050" y="4797425"/>
            <a:ext cx="7207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400" b="1">
                <a:solidFill>
                  <a:srgbClr val="000000"/>
                </a:solidFill>
              </a:rPr>
              <a:t>16</a:t>
            </a:r>
            <a:r>
              <a:rPr lang="zh-CN" altLang="en-US" sz="1400" b="1">
                <a:solidFill>
                  <a:srgbClr val="000000"/>
                </a:solidFill>
              </a:rPr>
              <a:t>－</a:t>
            </a:r>
            <a:r>
              <a:rPr lang="en-US" altLang="zh-CN" sz="1400" b="1">
                <a:solidFill>
                  <a:srgbClr val="000000"/>
                </a:solidFill>
              </a:rPr>
              <a:t>H</a:t>
            </a:r>
            <a:r>
              <a:rPr lang="en-US" altLang="zh-CN" sz="1400" b="1" baseline="-25000">
                <a:solidFill>
                  <a:srgbClr val="000000"/>
                </a:solidFill>
              </a:rPr>
              <a:t>1</a:t>
            </a:r>
          </a:p>
        </p:txBody>
      </p:sp>
      <p:sp>
        <p:nvSpPr>
          <p:cNvPr id="41012" name="Rectangle 52">
            <a:extLst>
              <a:ext uri="{FF2B5EF4-FFF2-40B4-BE49-F238E27FC236}">
                <a16:creationId xmlns:a16="http://schemas.microsoft.com/office/drawing/2014/main" id="{8E34B3B5-8D0F-4CE4-A58C-DB53427D1E1E}"/>
              </a:ext>
            </a:extLst>
          </p:cNvPr>
          <p:cNvSpPr>
            <a:spLocks noChangeArrowheads="1"/>
          </p:cNvSpPr>
          <p:nvPr/>
        </p:nvSpPr>
        <p:spPr bwMode="auto">
          <a:xfrm>
            <a:off x="6227763" y="4797425"/>
            <a:ext cx="7207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400" b="1">
                <a:solidFill>
                  <a:srgbClr val="000000"/>
                </a:solidFill>
              </a:rPr>
              <a:t>16</a:t>
            </a:r>
            <a:r>
              <a:rPr lang="zh-CN" altLang="en-US" sz="1400" b="1">
                <a:solidFill>
                  <a:srgbClr val="000000"/>
                </a:solidFill>
              </a:rPr>
              <a:t>－</a:t>
            </a:r>
            <a:r>
              <a:rPr lang="en-US" altLang="zh-CN" sz="1400" b="1">
                <a:solidFill>
                  <a:srgbClr val="000000"/>
                </a:solidFill>
              </a:rPr>
              <a:t>H</a:t>
            </a:r>
            <a:r>
              <a:rPr lang="en-US" altLang="zh-CN" sz="1400" b="1" baseline="-25000">
                <a:solidFill>
                  <a:srgbClr val="000000"/>
                </a:solidFill>
              </a:rPr>
              <a:t>2</a:t>
            </a:r>
          </a:p>
        </p:txBody>
      </p:sp>
      <p:sp>
        <p:nvSpPr>
          <p:cNvPr id="33845" name="Rectangle 53">
            <a:extLst>
              <a:ext uri="{FF2B5EF4-FFF2-40B4-BE49-F238E27FC236}">
                <a16:creationId xmlns:a16="http://schemas.microsoft.com/office/drawing/2014/main" id="{94C81CC2-0965-457E-9AB1-FB00F46C9D94}"/>
              </a:ext>
            </a:extLst>
          </p:cNvPr>
          <p:cNvSpPr>
            <a:spLocks noChangeArrowheads="1"/>
          </p:cNvSpPr>
          <p:nvPr/>
        </p:nvSpPr>
        <p:spPr bwMode="auto">
          <a:xfrm>
            <a:off x="3563938" y="4437063"/>
            <a:ext cx="287337"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solidFill>
                  <a:srgbClr val="0039E5"/>
                </a:solidFill>
              </a:rPr>
              <a:t>H</a:t>
            </a:r>
          </a:p>
        </p:txBody>
      </p:sp>
      <p:sp>
        <p:nvSpPr>
          <p:cNvPr id="41014" name="Rectangle 54">
            <a:extLst>
              <a:ext uri="{FF2B5EF4-FFF2-40B4-BE49-F238E27FC236}">
                <a16:creationId xmlns:a16="http://schemas.microsoft.com/office/drawing/2014/main" id="{0F1933DB-C364-44A0-B475-8C45997769EF}"/>
              </a:ext>
            </a:extLst>
          </p:cNvPr>
          <p:cNvSpPr>
            <a:spLocks noRot="1" noChangeArrowheads="1"/>
          </p:cNvSpPr>
          <p:nvPr/>
        </p:nvSpPr>
        <p:spPr bwMode="auto">
          <a:xfrm>
            <a:off x="4211638" y="5084763"/>
            <a:ext cx="45577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b="1">
                <a:solidFill>
                  <a:srgbClr val="0000FF"/>
                </a:solidFill>
                <a:latin typeface="楷体" panose="02010609060101010101" pitchFamily="49" charset="-122"/>
                <a:ea typeface="楷体" panose="02010609060101010101" pitchFamily="49" charset="-122"/>
              </a:rPr>
              <a:t>劳动供给曲线向后弯曲</a:t>
            </a:r>
            <a:endParaRPr lang="en-US" altLang="zh-CN" b="1">
              <a:solidFill>
                <a:srgbClr val="0000FF"/>
              </a:solidFill>
              <a:latin typeface="楷体" panose="02010609060101010101" pitchFamily="49" charset="-122"/>
              <a:ea typeface="楷体" panose="02010609060101010101" pitchFamily="49" charset="-122"/>
            </a:endParaRPr>
          </a:p>
        </p:txBody>
      </p:sp>
      <p:sp>
        <p:nvSpPr>
          <p:cNvPr id="41015" name="Oval 55">
            <a:extLst>
              <a:ext uri="{FF2B5EF4-FFF2-40B4-BE49-F238E27FC236}">
                <a16:creationId xmlns:a16="http://schemas.microsoft.com/office/drawing/2014/main" id="{5584419D-698B-4B75-AB85-7DEC4889481D}"/>
              </a:ext>
            </a:extLst>
          </p:cNvPr>
          <p:cNvSpPr>
            <a:spLocks noChangeArrowheads="1"/>
          </p:cNvSpPr>
          <p:nvPr/>
        </p:nvSpPr>
        <p:spPr bwMode="auto">
          <a:xfrm>
            <a:off x="5867400" y="4221163"/>
            <a:ext cx="144463" cy="144462"/>
          </a:xfrm>
          <a:prstGeom prst="ellipse">
            <a:avLst/>
          </a:prstGeom>
          <a:solidFill>
            <a:schemeClr val="tx2"/>
          </a:solidFill>
          <a:ln w="38100">
            <a:solidFill>
              <a:schemeClr val="tx2"/>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p>
        </p:txBody>
      </p:sp>
      <p:sp>
        <p:nvSpPr>
          <p:cNvPr id="41016" name="Oval 56">
            <a:extLst>
              <a:ext uri="{FF2B5EF4-FFF2-40B4-BE49-F238E27FC236}">
                <a16:creationId xmlns:a16="http://schemas.microsoft.com/office/drawing/2014/main" id="{A0B80649-518A-4A3D-8FAB-7C5F4559F39A}"/>
              </a:ext>
            </a:extLst>
          </p:cNvPr>
          <p:cNvSpPr>
            <a:spLocks noChangeArrowheads="1"/>
          </p:cNvSpPr>
          <p:nvPr/>
        </p:nvSpPr>
        <p:spPr bwMode="auto">
          <a:xfrm>
            <a:off x="7092950" y="3141663"/>
            <a:ext cx="144463" cy="144462"/>
          </a:xfrm>
          <a:prstGeom prst="ellipse">
            <a:avLst/>
          </a:prstGeom>
          <a:solidFill>
            <a:schemeClr val="tx2"/>
          </a:solidFill>
          <a:ln w="38100">
            <a:solidFill>
              <a:schemeClr val="tx2"/>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p>
        </p:txBody>
      </p:sp>
      <p:sp>
        <p:nvSpPr>
          <p:cNvPr id="41017" name="Oval 57">
            <a:extLst>
              <a:ext uri="{FF2B5EF4-FFF2-40B4-BE49-F238E27FC236}">
                <a16:creationId xmlns:a16="http://schemas.microsoft.com/office/drawing/2014/main" id="{5ACD0679-221D-4E57-B750-88C429C22AC0}"/>
              </a:ext>
            </a:extLst>
          </p:cNvPr>
          <p:cNvSpPr>
            <a:spLocks noChangeArrowheads="1"/>
          </p:cNvSpPr>
          <p:nvPr/>
        </p:nvSpPr>
        <p:spPr bwMode="auto">
          <a:xfrm>
            <a:off x="6588125" y="2708275"/>
            <a:ext cx="144463" cy="144463"/>
          </a:xfrm>
          <a:prstGeom prst="ellipse">
            <a:avLst/>
          </a:prstGeom>
          <a:solidFill>
            <a:schemeClr val="tx2"/>
          </a:solidFill>
          <a:ln w="38100">
            <a:solidFill>
              <a:schemeClr val="tx2"/>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p>
        </p:txBody>
      </p:sp>
      <p:sp>
        <p:nvSpPr>
          <p:cNvPr id="41018" name="Rectangle 58">
            <a:extLst>
              <a:ext uri="{FF2B5EF4-FFF2-40B4-BE49-F238E27FC236}">
                <a16:creationId xmlns:a16="http://schemas.microsoft.com/office/drawing/2014/main" id="{1B92DE14-11EC-4287-BE58-A5E1442381CA}"/>
              </a:ext>
            </a:extLst>
          </p:cNvPr>
          <p:cNvSpPr>
            <a:spLocks noChangeArrowheads="1"/>
          </p:cNvSpPr>
          <p:nvPr/>
        </p:nvSpPr>
        <p:spPr bwMode="auto">
          <a:xfrm>
            <a:off x="5724525" y="3860800"/>
            <a:ext cx="2873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solidFill>
                  <a:srgbClr val="000000"/>
                </a:solidFill>
              </a:rPr>
              <a:t>D</a:t>
            </a:r>
          </a:p>
        </p:txBody>
      </p:sp>
      <p:sp>
        <p:nvSpPr>
          <p:cNvPr id="41019" name="Rectangle 59">
            <a:extLst>
              <a:ext uri="{FF2B5EF4-FFF2-40B4-BE49-F238E27FC236}">
                <a16:creationId xmlns:a16="http://schemas.microsoft.com/office/drawing/2014/main" id="{D7A6245D-E9B1-472F-9EFE-B668B9423DA4}"/>
              </a:ext>
            </a:extLst>
          </p:cNvPr>
          <p:cNvSpPr>
            <a:spLocks noRot="1" noChangeArrowheads="1"/>
          </p:cNvSpPr>
          <p:nvPr/>
        </p:nvSpPr>
        <p:spPr bwMode="auto">
          <a:xfrm>
            <a:off x="755650" y="5516563"/>
            <a:ext cx="2757488" cy="360362"/>
          </a:xfrm>
          <a:prstGeom prst="rect">
            <a:avLst/>
          </a:prstGeom>
          <a:noFill/>
          <a:ln w="9525">
            <a:noFill/>
            <a:miter lim="800000"/>
            <a:headEnd/>
            <a:tailEnd/>
          </a:ln>
        </p:spPr>
        <p:txBody>
          <a:bodyPr/>
          <a:lstStyle/>
          <a:p>
            <a:pPr marL="342900" indent="-342900">
              <a:spcBef>
                <a:spcPct val="20000"/>
              </a:spcBef>
              <a:buClr>
                <a:schemeClr val="hlink"/>
              </a:buClr>
              <a:buSzPct val="75000"/>
              <a:buFont typeface="Arial" charset="0"/>
              <a:buNone/>
              <a:defRPr/>
            </a:pPr>
            <a:r>
              <a:rPr lang="en-US" altLang="zh-CN" sz="2000" dirty="0">
                <a:solidFill>
                  <a:schemeClr val="accent2">
                    <a:lumMod val="75000"/>
                  </a:schemeClr>
                </a:solidFill>
                <a:latin typeface="Arial" charset="0"/>
                <a:ea typeface="宋体" charset="-122"/>
              </a:rPr>
              <a:t>K</a:t>
            </a:r>
            <a:r>
              <a:rPr lang="en-US" altLang="zh-CN" sz="2000" baseline="-25000" dirty="0">
                <a:solidFill>
                  <a:schemeClr val="accent2">
                    <a:lumMod val="75000"/>
                  </a:schemeClr>
                </a:solidFill>
                <a:latin typeface="Arial" charset="0"/>
                <a:ea typeface="宋体" charset="-122"/>
              </a:rPr>
              <a:t>2</a:t>
            </a:r>
            <a:r>
              <a:rPr lang="en-US" altLang="zh-CN" sz="2000" dirty="0">
                <a:solidFill>
                  <a:schemeClr val="accent2">
                    <a:lumMod val="75000"/>
                  </a:schemeClr>
                </a:solidFill>
                <a:latin typeface="Arial" charset="0"/>
                <a:ea typeface="宋体" charset="-122"/>
              </a:rPr>
              <a:t>=16W</a:t>
            </a:r>
            <a:r>
              <a:rPr lang="en-US" altLang="zh-CN" sz="2000" baseline="-25000" dirty="0">
                <a:solidFill>
                  <a:schemeClr val="accent2">
                    <a:lumMod val="75000"/>
                  </a:schemeClr>
                </a:solidFill>
                <a:latin typeface="Arial" charset="0"/>
                <a:ea typeface="宋体" charset="-122"/>
              </a:rPr>
              <a:t>1</a:t>
            </a:r>
            <a:r>
              <a:rPr lang="en-US" altLang="zh-CN" sz="2000" dirty="0">
                <a:solidFill>
                  <a:schemeClr val="accent2">
                    <a:lumMod val="75000"/>
                  </a:schemeClr>
                </a:solidFill>
                <a:latin typeface="Arial" charset="0"/>
                <a:ea typeface="宋体" charset="-122"/>
              </a:rPr>
              <a:t>+</a:t>
            </a:r>
            <a:r>
              <a:rPr lang="en-US" altLang="zh-CN" sz="2000" b="1" dirty="0">
                <a:solidFill>
                  <a:schemeClr val="accent2">
                    <a:lumMod val="75000"/>
                  </a:schemeClr>
                </a:solidFill>
                <a:latin typeface="Arial" charset="0"/>
                <a:ea typeface="宋体" charset="-122"/>
              </a:rPr>
              <a:t>Y</a:t>
            </a:r>
            <a:r>
              <a:rPr lang="en-US" altLang="zh-CN" sz="2000" b="1" baseline="-25000" dirty="0">
                <a:solidFill>
                  <a:schemeClr val="accent2">
                    <a:lumMod val="75000"/>
                  </a:schemeClr>
                </a:solidFill>
                <a:latin typeface="Arial" charset="0"/>
                <a:ea typeface="宋体" charset="-122"/>
              </a:rPr>
              <a:t>0</a:t>
            </a:r>
          </a:p>
          <a:p>
            <a:pPr marL="342900" indent="-342900">
              <a:spcBef>
                <a:spcPct val="20000"/>
              </a:spcBef>
              <a:buClr>
                <a:schemeClr val="hlink"/>
              </a:buClr>
              <a:buSzPct val="75000"/>
              <a:buFont typeface="Wingdings" pitchFamily="2" charset="2"/>
              <a:buNone/>
              <a:defRPr/>
            </a:pPr>
            <a:endParaRPr lang="en-US" altLang="zh-CN" sz="2000" u="sng" dirty="0">
              <a:solidFill>
                <a:schemeClr val="accent2">
                  <a:lumMod val="75000"/>
                </a:schemeClr>
              </a:solidFill>
              <a:latin typeface="Arial" charset="0"/>
              <a:ea typeface="宋体" charset="-122"/>
            </a:endParaRPr>
          </a:p>
        </p:txBody>
      </p:sp>
      <p:sp>
        <p:nvSpPr>
          <p:cNvPr id="41020" name="Rectangle 60">
            <a:extLst>
              <a:ext uri="{FF2B5EF4-FFF2-40B4-BE49-F238E27FC236}">
                <a16:creationId xmlns:a16="http://schemas.microsoft.com/office/drawing/2014/main" id="{DFC0B575-2638-4C27-861E-652E18EF7425}"/>
              </a:ext>
            </a:extLst>
          </p:cNvPr>
          <p:cNvSpPr>
            <a:spLocks noRot="1" noChangeArrowheads="1"/>
          </p:cNvSpPr>
          <p:nvPr/>
        </p:nvSpPr>
        <p:spPr bwMode="auto">
          <a:xfrm>
            <a:off x="755650" y="5949950"/>
            <a:ext cx="2757488" cy="504825"/>
          </a:xfrm>
          <a:prstGeom prst="rect">
            <a:avLst/>
          </a:prstGeom>
          <a:noFill/>
          <a:ln w="9525">
            <a:noFill/>
            <a:miter lim="800000"/>
            <a:headEnd/>
            <a:tailEnd/>
          </a:ln>
        </p:spPr>
        <p:txBody>
          <a:bodyPr/>
          <a:lstStyle/>
          <a:p>
            <a:pPr marL="342900" indent="-342900">
              <a:spcBef>
                <a:spcPct val="20000"/>
              </a:spcBef>
              <a:buClr>
                <a:schemeClr val="hlink"/>
              </a:buClr>
              <a:buSzPct val="75000"/>
              <a:buFont typeface="Arial" charset="0"/>
              <a:buNone/>
              <a:defRPr/>
            </a:pPr>
            <a:r>
              <a:rPr lang="en-US" altLang="zh-CN" sz="2000">
                <a:solidFill>
                  <a:schemeClr val="accent2">
                    <a:lumMod val="75000"/>
                  </a:schemeClr>
                </a:solidFill>
                <a:latin typeface="Arial" charset="0"/>
                <a:ea typeface="宋体" charset="-122"/>
              </a:rPr>
              <a:t>K</a:t>
            </a:r>
            <a:r>
              <a:rPr lang="en-US" altLang="zh-CN" sz="2000" baseline="-25000">
                <a:solidFill>
                  <a:schemeClr val="accent2">
                    <a:lumMod val="75000"/>
                  </a:schemeClr>
                </a:solidFill>
                <a:latin typeface="Arial" charset="0"/>
                <a:ea typeface="宋体" charset="-122"/>
              </a:rPr>
              <a:t>3</a:t>
            </a:r>
            <a:r>
              <a:rPr lang="en-US" altLang="zh-CN" sz="2000">
                <a:solidFill>
                  <a:schemeClr val="accent2">
                    <a:lumMod val="75000"/>
                  </a:schemeClr>
                </a:solidFill>
                <a:latin typeface="Arial" charset="0"/>
                <a:ea typeface="宋体" charset="-122"/>
              </a:rPr>
              <a:t>=16W</a:t>
            </a:r>
            <a:r>
              <a:rPr lang="en-US" altLang="zh-CN" sz="2000" baseline="-25000">
                <a:solidFill>
                  <a:schemeClr val="accent2">
                    <a:lumMod val="75000"/>
                  </a:schemeClr>
                </a:solidFill>
                <a:latin typeface="Arial" charset="0"/>
                <a:ea typeface="宋体" charset="-122"/>
              </a:rPr>
              <a:t>2</a:t>
            </a:r>
            <a:r>
              <a:rPr lang="en-US" altLang="zh-CN" sz="2000">
                <a:solidFill>
                  <a:schemeClr val="accent2">
                    <a:lumMod val="75000"/>
                  </a:schemeClr>
                </a:solidFill>
                <a:latin typeface="Arial" charset="0"/>
                <a:ea typeface="宋体" charset="-122"/>
              </a:rPr>
              <a:t>+</a:t>
            </a:r>
            <a:r>
              <a:rPr lang="en-US" altLang="zh-CN" sz="2000" b="1">
                <a:solidFill>
                  <a:schemeClr val="accent2">
                    <a:lumMod val="75000"/>
                  </a:schemeClr>
                </a:solidFill>
                <a:latin typeface="Arial" charset="0"/>
                <a:ea typeface="宋体" charset="-122"/>
              </a:rPr>
              <a:t>Y</a:t>
            </a:r>
            <a:r>
              <a:rPr lang="en-US" altLang="zh-CN" sz="2000" b="1" baseline="-25000">
                <a:solidFill>
                  <a:schemeClr val="accent2">
                    <a:lumMod val="75000"/>
                  </a:schemeClr>
                </a:solidFill>
                <a:latin typeface="Arial" charset="0"/>
                <a:ea typeface="宋体" charset="-122"/>
              </a:rPr>
              <a:t>0</a:t>
            </a:r>
          </a:p>
          <a:p>
            <a:pPr marL="342900" indent="-342900">
              <a:spcBef>
                <a:spcPct val="20000"/>
              </a:spcBef>
              <a:buClr>
                <a:schemeClr val="hlink"/>
              </a:buClr>
              <a:buSzPct val="75000"/>
              <a:buFont typeface="Wingdings" pitchFamily="2" charset="2"/>
              <a:buNone/>
              <a:defRPr/>
            </a:pPr>
            <a:endParaRPr lang="en-US" altLang="zh-CN" sz="2000" u="sng">
              <a:solidFill>
                <a:schemeClr val="accent2">
                  <a:lumMod val="75000"/>
                </a:schemeClr>
              </a:solidFill>
              <a:latin typeface="Arial" charset="0"/>
              <a:ea typeface="宋体" charset="-122"/>
            </a:endParaRPr>
          </a:p>
        </p:txBody>
      </p:sp>
      <p:sp>
        <p:nvSpPr>
          <p:cNvPr id="41021" name="Rectangle 61">
            <a:extLst>
              <a:ext uri="{FF2B5EF4-FFF2-40B4-BE49-F238E27FC236}">
                <a16:creationId xmlns:a16="http://schemas.microsoft.com/office/drawing/2014/main" id="{FA960258-4159-4FED-809B-1F75013BC9B5}"/>
              </a:ext>
            </a:extLst>
          </p:cNvPr>
          <p:cNvSpPr>
            <a:spLocks noChangeArrowheads="1"/>
          </p:cNvSpPr>
          <p:nvPr/>
        </p:nvSpPr>
        <p:spPr bwMode="auto">
          <a:xfrm>
            <a:off x="7235825" y="2997200"/>
            <a:ext cx="2873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solidFill>
                  <a:srgbClr val="000000"/>
                </a:solidFill>
              </a:rPr>
              <a:t>E</a:t>
            </a:r>
          </a:p>
        </p:txBody>
      </p:sp>
      <p:sp>
        <p:nvSpPr>
          <p:cNvPr id="41022" name="Rectangle 62">
            <a:extLst>
              <a:ext uri="{FF2B5EF4-FFF2-40B4-BE49-F238E27FC236}">
                <a16:creationId xmlns:a16="http://schemas.microsoft.com/office/drawing/2014/main" id="{60219693-0171-4C53-958C-A6B71FFFA43B}"/>
              </a:ext>
            </a:extLst>
          </p:cNvPr>
          <p:cNvSpPr>
            <a:spLocks noChangeArrowheads="1"/>
          </p:cNvSpPr>
          <p:nvPr/>
        </p:nvSpPr>
        <p:spPr bwMode="auto">
          <a:xfrm>
            <a:off x="6588125" y="2276475"/>
            <a:ext cx="2873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solidFill>
                  <a:srgbClr val="000000"/>
                </a:solidFill>
              </a:rPr>
              <a:t>F</a:t>
            </a:r>
          </a:p>
        </p:txBody>
      </p:sp>
      <p:sp>
        <p:nvSpPr>
          <p:cNvPr id="43071" name="Rectangle 63">
            <a:extLst>
              <a:ext uri="{FF2B5EF4-FFF2-40B4-BE49-F238E27FC236}">
                <a16:creationId xmlns:a16="http://schemas.microsoft.com/office/drawing/2014/main" id="{DE5228F4-B2D7-4B60-9A24-5CDEABA26782}"/>
              </a:ext>
            </a:extLst>
          </p:cNvPr>
          <p:cNvSpPr>
            <a:spLocks noChangeArrowheads="1"/>
          </p:cNvSpPr>
          <p:nvPr/>
        </p:nvSpPr>
        <p:spPr bwMode="auto">
          <a:xfrm>
            <a:off x="1619250" y="2205038"/>
            <a:ext cx="647700" cy="360362"/>
          </a:xfrm>
          <a:prstGeom prst="rect">
            <a:avLst/>
          </a:prstGeom>
          <a:noFill/>
          <a:ln w="9525">
            <a:noFill/>
            <a:miter lim="800000"/>
            <a:headEnd/>
            <a:tailEnd/>
          </a:ln>
        </p:spPr>
        <p:txBody>
          <a:bodyPr wrap="none" anchor="ctr"/>
          <a:lstStyle/>
          <a:p>
            <a:pPr algn="ctr" eaLnBrk="1" hangingPunct="1">
              <a:buFont typeface="Arial" charset="0"/>
              <a:buNone/>
              <a:defRPr/>
            </a:pPr>
            <a:r>
              <a:rPr lang="en-US" altLang="zh-CN">
                <a:solidFill>
                  <a:schemeClr val="accent2">
                    <a:lumMod val="75000"/>
                  </a:schemeClr>
                </a:solidFill>
                <a:latin typeface="Arial" charset="0"/>
                <a:ea typeface="宋体" charset="-122"/>
              </a:rPr>
              <a:t>PEP</a:t>
            </a:r>
          </a:p>
        </p:txBody>
      </p:sp>
      <p:sp>
        <p:nvSpPr>
          <p:cNvPr id="33856" name="Rectangle 64">
            <a:extLst>
              <a:ext uri="{FF2B5EF4-FFF2-40B4-BE49-F238E27FC236}">
                <a16:creationId xmlns:a16="http://schemas.microsoft.com/office/drawing/2014/main" id="{E270C88E-468C-4FFE-961F-1B85399C3A77}"/>
              </a:ext>
            </a:extLst>
          </p:cNvPr>
          <p:cNvSpPr>
            <a:spLocks noChangeArrowheads="1"/>
          </p:cNvSpPr>
          <p:nvPr/>
        </p:nvSpPr>
        <p:spPr bwMode="auto">
          <a:xfrm>
            <a:off x="5795963" y="2349500"/>
            <a:ext cx="6477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solidFill>
                  <a:schemeClr val="tx2"/>
                </a:solidFill>
              </a:rPr>
              <a: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9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98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97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8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98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097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98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0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001"/>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100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100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0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1018"/>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4096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099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1019"/>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4097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0984"/>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099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098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4097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0981"/>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0"/>
                                          </p:stCondLst>
                                        </p:cTn>
                                        <p:tgtEl>
                                          <p:spTgt spid="4100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1011"/>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100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1002"/>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101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1021"/>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0"/>
                                          </p:stCondLst>
                                        </p:cTn>
                                        <p:tgtEl>
                                          <p:spTgt spid="4097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0994"/>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1020"/>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nodeType="clickEffect">
                                  <p:stCondLst>
                                    <p:cond delay="0"/>
                                  </p:stCondLst>
                                  <p:childTnLst>
                                    <p:set>
                                      <p:cBhvr>
                                        <p:cTn id="108" dur="1" fill="hold">
                                          <p:stCondLst>
                                            <p:cond delay="0"/>
                                          </p:stCondLst>
                                        </p:cTn>
                                        <p:tgtEl>
                                          <p:spTgt spid="4097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40985"/>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099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0988"/>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nodeType="clickEffect">
                                  <p:stCondLst>
                                    <p:cond delay="0"/>
                                  </p:stCondLst>
                                  <p:childTnLst>
                                    <p:set>
                                      <p:cBhvr>
                                        <p:cTn id="120" dur="1" fill="hold">
                                          <p:stCondLst>
                                            <p:cond delay="0"/>
                                          </p:stCondLst>
                                        </p:cTn>
                                        <p:tgtEl>
                                          <p:spTgt spid="4097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0982"/>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4101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41004"/>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 presetClass="entr" presetSubtype="0" fill="hold" nodeType="clickEffect">
                                  <p:stCondLst>
                                    <p:cond delay="0"/>
                                  </p:stCondLst>
                                  <p:childTnLst>
                                    <p:set>
                                      <p:cBhvr>
                                        <p:cTn id="132" dur="1" fill="hold">
                                          <p:stCondLst>
                                            <p:cond delay="0"/>
                                          </p:stCondLst>
                                        </p:cTn>
                                        <p:tgtEl>
                                          <p:spTgt spid="41005"/>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41009"/>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41017"/>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41022"/>
                                        </p:tgtEl>
                                        <p:attrNameLst>
                                          <p:attrName>style.visibility</p:attrName>
                                        </p:attrNameLst>
                                      </p:cBhvr>
                                      <p:to>
                                        <p:strVal val="visible"/>
                                      </p:to>
                                    </p:se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 presetClass="entr" presetSubtype="0" fill="hold" nodeType="clickEffect">
                                  <p:stCondLst>
                                    <p:cond delay="0"/>
                                  </p:stCondLst>
                                  <p:childTnLst>
                                    <p:set>
                                      <p:cBhvr>
                                        <p:cTn id="144" dur="1" fill="hold">
                                          <p:stCondLst>
                                            <p:cond delay="0"/>
                                          </p:stCondLst>
                                        </p:cTn>
                                        <p:tgtEl>
                                          <p:spTgt spid="40974"/>
                                        </p:tgtEl>
                                        <p:attrNameLst>
                                          <p:attrName>style.visibility</p:attrName>
                                        </p:attrNameLst>
                                      </p:cBhvr>
                                      <p:to>
                                        <p:strVal val="visible"/>
                                      </p:to>
                                    </p:se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 presetClass="entr" presetSubtype="0" fill="hold" nodeType="clickEffect">
                                  <p:stCondLst>
                                    <p:cond delay="0"/>
                                  </p:stCondLst>
                                  <p:childTnLst>
                                    <p:set>
                                      <p:cBhvr>
                                        <p:cTn id="148" dur="1" fill="hold">
                                          <p:stCondLst>
                                            <p:cond delay="0"/>
                                          </p:stCondLst>
                                        </p:cTn>
                                        <p:tgtEl>
                                          <p:spTgt spid="40998"/>
                                        </p:tgtEl>
                                        <p:attrNameLst>
                                          <p:attrName>style.visibility</p:attrName>
                                        </p:attrNameLst>
                                      </p:cBhvr>
                                      <p:to>
                                        <p:strVal val="visible"/>
                                      </p:to>
                                    </p:se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410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0" grpId="0" autoUpdateAnimBg="0"/>
      <p:bldP spid="40981" grpId="0" autoUpdateAnimBg="0"/>
      <p:bldP spid="40982" grpId="0" autoUpdateAnimBg="0"/>
      <p:bldP spid="40983" grpId="0" autoUpdateAnimBg="0"/>
      <p:bldP spid="40984" grpId="0" autoUpdateAnimBg="0"/>
      <p:bldP spid="40985" grpId="0" autoUpdateAnimBg="0"/>
      <p:bldP spid="40986" grpId="0" autoUpdateAnimBg="0"/>
      <p:bldP spid="40987" grpId="0" autoUpdateAnimBg="0"/>
      <p:bldP spid="40988" grpId="0" autoUpdateAnimBg="0"/>
      <p:bldP spid="40989" grpId="0" animBg="1"/>
      <p:bldP spid="40990" grpId="0" animBg="1"/>
      <p:bldP spid="40991" grpId="0" animBg="1"/>
      <p:bldP spid="40992" grpId="0" autoUpdateAnimBg="0"/>
      <p:bldP spid="40993" grpId="0" autoUpdateAnimBg="0"/>
      <p:bldP spid="40994" grpId="0" autoUpdateAnimBg="0"/>
      <p:bldP spid="41007" grpId="0" autoUpdateAnimBg="0"/>
      <p:bldP spid="41008" grpId="0" autoUpdateAnimBg="0"/>
      <p:bldP spid="41009" grpId="0" autoUpdateAnimBg="0"/>
      <p:bldP spid="41010" grpId="0" autoUpdateAnimBg="0"/>
      <p:bldP spid="41011" grpId="0" autoUpdateAnimBg="0"/>
      <p:bldP spid="41012" grpId="0" autoUpdateAnimBg="0"/>
      <p:bldP spid="41014" grpId="0" autoUpdateAnimBg="0"/>
      <p:bldP spid="41015" grpId="0" animBg="1"/>
      <p:bldP spid="41016" grpId="0" animBg="1"/>
      <p:bldP spid="41017" grpId="0" animBg="1"/>
      <p:bldP spid="41018" grpId="0" autoUpdateAnimBg="0"/>
      <p:bldP spid="41019" grpId="0" autoUpdateAnimBg="0"/>
      <p:bldP spid="41020" grpId="0" autoUpdateAnimBg="0"/>
      <p:bldP spid="41021" grpId="0" autoUpdateAnimBg="0"/>
      <p:bldP spid="4102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2">
            <a:extLst>
              <a:ext uri="{FF2B5EF4-FFF2-40B4-BE49-F238E27FC236}">
                <a16:creationId xmlns:a16="http://schemas.microsoft.com/office/drawing/2014/main" id="{A3C0F971-E505-4C1E-8A67-E2EE0F17AD8C}"/>
              </a:ext>
            </a:extLst>
          </p:cNvPr>
          <p:cNvGrpSpPr>
            <a:grpSpLocks/>
          </p:cNvGrpSpPr>
          <p:nvPr/>
        </p:nvGrpSpPr>
        <p:grpSpPr bwMode="auto">
          <a:xfrm>
            <a:off x="466725" y="981075"/>
            <a:ext cx="8210550" cy="5400675"/>
            <a:chOff x="0" y="0"/>
            <a:chExt cx="5172" cy="3521"/>
          </a:xfrm>
        </p:grpSpPr>
        <p:sp>
          <p:nvSpPr>
            <p:cNvPr id="6148" name="Oval 5">
              <a:extLst>
                <a:ext uri="{FF2B5EF4-FFF2-40B4-BE49-F238E27FC236}">
                  <a16:creationId xmlns:a16="http://schemas.microsoft.com/office/drawing/2014/main" id="{748386EE-A9A8-4A83-940C-951FB153CE0A}"/>
                </a:ext>
              </a:extLst>
            </p:cNvPr>
            <p:cNvSpPr>
              <a:spLocks noChangeArrowheads="1"/>
            </p:cNvSpPr>
            <p:nvPr/>
          </p:nvSpPr>
          <p:spPr bwMode="auto">
            <a:xfrm>
              <a:off x="1815" y="1922"/>
              <a:ext cx="1678" cy="981"/>
            </a:xfrm>
            <a:prstGeom prst="ellipse">
              <a:avLst/>
            </a:prstGeom>
            <a:solidFill>
              <a:srgbClr val="FFFF66"/>
            </a:solidFill>
            <a:ln w="9525">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800" b="1">
                  <a:solidFill>
                    <a:srgbClr val="FF0000"/>
                  </a:solidFill>
                  <a:latin typeface="楷体" panose="02010609060101010101" pitchFamily="49" charset="-122"/>
                  <a:ea typeface="楷体" panose="02010609060101010101" pitchFamily="49" charset="-122"/>
                </a:rPr>
                <a:t>生产要素市场</a:t>
              </a:r>
            </a:p>
            <a:p>
              <a:pPr algn="ctr" eaLnBrk="1" hangingPunct="1">
                <a:spcBef>
                  <a:spcPct val="0"/>
                </a:spcBef>
                <a:buClrTx/>
                <a:buSzTx/>
                <a:buFont typeface="Arial" panose="020B0604020202020204" pitchFamily="34" charset="0"/>
                <a:buNone/>
              </a:pPr>
              <a:r>
                <a:rPr lang="zh-CN" altLang="en-US" sz="2000" b="1">
                  <a:solidFill>
                    <a:srgbClr val="FF0000"/>
                  </a:solidFill>
                  <a:latin typeface="楷体" panose="02010609060101010101" pitchFamily="49" charset="-122"/>
                  <a:ea typeface="楷体" panose="02010609060101010101" pitchFamily="49" charset="-122"/>
                </a:rPr>
                <a:t>（家庭出售</a:t>
              </a:r>
            </a:p>
            <a:p>
              <a:pPr algn="ctr" eaLnBrk="1" hangingPunct="1">
                <a:spcBef>
                  <a:spcPct val="0"/>
                </a:spcBef>
                <a:buClrTx/>
                <a:buSzTx/>
                <a:buFont typeface="Arial" panose="020B0604020202020204" pitchFamily="34" charset="0"/>
                <a:buNone/>
              </a:pPr>
              <a:r>
                <a:rPr lang="zh-CN" altLang="en-US" sz="2000" b="1">
                  <a:solidFill>
                    <a:srgbClr val="FF0000"/>
                  </a:solidFill>
                  <a:latin typeface="楷体" panose="02010609060101010101" pitchFamily="49" charset="-122"/>
                  <a:ea typeface="楷体" panose="02010609060101010101" pitchFamily="49" charset="-122"/>
                </a:rPr>
                <a:t>企业购买）</a:t>
              </a:r>
            </a:p>
          </p:txBody>
        </p:sp>
        <p:sp>
          <p:nvSpPr>
            <p:cNvPr id="25605" name="Oval 6">
              <a:extLst>
                <a:ext uri="{FF2B5EF4-FFF2-40B4-BE49-F238E27FC236}">
                  <a16:creationId xmlns:a16="http://schemas.microsoft.com/office/drawing/2014/main" id="{99047AD4-8029-49EA-A1CC-8B9FE5DC8729}"/>
                </a:ext>
              </a:extLst>
            </p:cNvPr>
            <p:cNvSpPr>
              <a:spLocks noChangeArrowheads="1"/>
            </p:cNvSpPr>
            <p:nvPr/>
          </p:nvSpPr>
          <p:spPr bwMode="auto">
            <a:xfrm>
              <a:off x="1769" y="182"/>
              <a:ext cx="1678" cy="907"/>
            </a:xfrm>
            <a:prstGeom prst="ellipse">
              <a:avLst/>
            </a:prstGeom>
            <a:solidFill>
              <a:schemeClr val="bg1">
                <a:lumMod val="65000"/>
              </a:schemeClr>
            </a:solidFill>
            <a:ln w="9525">
              <a:solidFill>
                <a:schemeClr val="tx1"/>
              </a:solidFill>
              <a:round/>
              <a:headEnd/>
              <a:tailEnd/>
            </a:ln>
          </p:spPr>
          <p:txBody>
            <a:bodyPr wrap="none" anchor="ctr"/>
            <a:lstStyle/>
            <a:p>
              <a:pPr algn="ctr" eaLnBrk="1" hangingPunct="1">
                <a:buFont typeface="Arial" charset="0"/>
                <a:buNone/>
                <a:defRPr/>
              </a:pPr>
              <a:r>
                <a:rPr lang="zh-CN" altLang="en-US" sz="2800" b="1" dirty="0">
                  <a:solidFill>
                    <a:schemeClr val="accent6"/>
                  </a:solidFill>
                  <a:latin typeface="楷体" pitchFamily="49" charset="-122"/>
                  <a:ea typeface="楷体" pitchFamily="49" charset="-122"/>
                </a:rPr>
                <a:t>产品市场</a:t>
              </a:r>
            </a:p>
            <a:p>
              <a:pPr algn="ctr" eaLnBrk="1" hangingPunct="1">
                <a:buFont typeface="Arial" charset="0"/>
                <a:buNone/>
                <a:defRPr/>
              </a:pPr>
              <a:r>
                <a:rPr lang="zh-CN" altLang="en-US" b="1" dirty="0">
                  <a:solidFill>
                    <a:schemeClr val="accent6"/>
                  </a:solidFill>
                  <a:latin typeface="楷体" pitchFamily="49" charset="-122"/>
                  <a:ea typeface="楷体" pitchFamily="49" charset="-122"/>
                </a:rPr>
                <a:t>（企业出售</a:t>
              </a:r>
            </a:p>
            <a:p>
              <a:pPr algn="ctr" eaLnBrk="1" hangingPunct="1">
                <a:buFont typeface="Arial" charset="0"/>
                <a:buNone/>
                <a:defRPr/>
              </a:pPr>
              <a:r>
                <a:rPr lang="zh-CN" altLang="en-US" b="1" dirty="0">
                  <a:solidFill>
                    <a:schemeClr val="accent6"/>
                  </a:solidFill>
                  <a:latin typeface="楷体" pitchFamily="49" charset="-122"/>
                  <a:ea typeface="楷体" pitchFamily="49" charset="-122"/>
                </a:rPr>
                <a:t>消费者购买）</a:t>
              </a:r>
            </a:p>
          </p:txBody>
        </p:sp>
        <p:sp>
          <p:nvSpPr>
            <p:cNvPr id="25606" name="Rectangle 7">
              <a:extLst>
                <a:ext uri="{FF2B5EF4-FFF2-40B4-BE49-F238E27FC236}">
                  <a16:creationId xmlns:a16="http://schemas.microsoft.com/office/drawing/2014/main" id="{A60387DB-86EC-4611-B8E6-E5A35A3EB535}"/>
                </a:ext>
              </a:extLst>
            </p:cNvPr>
            <p:cNvSpPr>
              <a:spLocks noChangeArrowheads="1"/>
            </p:cNvSpPr>
            <p:nvPr/>
          </p:nvSpPr>
          <p:spPr bwMode="auto">
            <a:xfrm>
              <a:off x="0" y="1044"/>
              <a:ext cx="1316" cy="998"/>
            </a:xfrm>
            <a:prstGeom prst="rect">
              <a:avLst/>
            </a:prstGeom>
            <a:solidFill>
              <a:schemeClr val="bg1">
                <a:lumMod val="65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en-US" sz="2800" b="1" dirty="0">
                  <a:solidFill>
                    <a:srgbClr val="0000FF"/>
                  </a:solidFill>
                  <a:latin typeface="楷体" panose="02010609060101010101" pitchFamily="49" charset="-122"/>
                  <a:ea typeface="楷体" panose="02010609060101010101" pitchFamily="49" charset="-122"/>
                </a:rPr>
                <a:t>企业</a:t>
              </a:r>
            </a:p>
          </p:txBody>
        </p:sp>
        <p:sp>
          <p:nvSpPr>
            <p:cNvPr id="25607" name="Rectangle 8">
              <a:extLst>
                <a:ext uri="{FF2B5EF4-FFF2-40B4-BE49-F238E27FC236}">
                  <a16:creationId xmlns:a16="http://schemas.microsoft.com/office/drawing/2014/main" id="{FED9E007-652C-4026-9E1C-BE577C5C6919}"/>
                </a:ext>
              </a:extLst>
            </p:cNvPr>
            <p:cNvSpPr>
              <a:spLocks noChangeArrowheads="1"/>
            </p:cNvSpPr>
            <p:nvPr/>
          </p:nvSpPr>
          <p:spPr bwMode="auto">
            <a:xfrm>
              <a:off x="3856" y="998"/>
              <a:ext cx="1316" cy="1000"/>
            </a:xfrm>
            <a:prstGeom prst="rect">
              <a:avLst/>
            </a:prstGeom>
            <a:solidFill>
              <a:schemeClr val="bg1">
                <a:lumMod val="65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en-US" sz="2800" b="1">
                  <a:solidFill>
                    <a:srgbClr val="0000FF"/>
                  </a:solidFill>
                  <a:latin typeface="楷体" panose="02010609060101010101" pitchFamily="49" charset="-122"/>
                  <a:ea typeface="楷体" panose="02010609060101010101" pitchFamily="49" charset="-122"/>
                </a:rPr>
                <a:t>消费者</a:t>
              </a:r>
              <a:r>
                <a:rPr lang="en-US" altLang="zh-CN" sz="2800" b="1">
                  <a:solidFill>
                    <a:srgbClr val="0000FF"/>
                  </a:solidFill>
                  <a:latin typeface="楷体" panose="02010609060101010101" pitchFamily="49" charset="-122"/>
                  <a:ea typeface="楷体" panose="02010609060101010101" pitchFamily="49" charset="-122"/>
                </a:rPr>
                <a:t>/</a:t>
              </a:r>
              <a:r>
                <a:rPr lang="zh-CN" altLang="en-US" sz="2800" b="1">
                  <a:solidFill>
                    <a:srgbClr val="0000FF"/>
                  </a:solidFill>
                  <a:latin typeface="楷体" panose="02010609060101010101" pitchFamily="49" charset="-122"/>
                  <a:ea typeface="楷体" panose="02010609060101010101" pitchFamily="49" charset="-122"/>
                </a:rPr>
                <a:t>家庭</a:t>
              </a:r>
            </a:p>
          </p:txBody>
        </p:sp>
        <p:sp>
          <p:nvSpPr>
            <p:cNvPr id="25608" name="Line 9">
              <a:extLst>
                <a:ext uri="{FF2B5EF4-FFF2-40B4-BE49-F238E27FC236}">
                  <a16:creationId xmlns:a16="http://schemas.microsoft.com/office/drawing/2014/main" id="{6E6CA045-7B1B-4B4D-AF44-4DCBEDDE210A}"/>
                </a:ext>
              </a:extLst>
            </p:cNvPr>
            <p:cNvSpPr>
              <a:spLocks noChangeShapeType="1"/>
            </p:cNvSpPr>
            <p:nvPr/>
          </p:nvSpPr>
          <p:spPr bwMode="auto">
            <a:xfrm flipV="1">
              <a:off x="4854" y="318"/>
              <a:ext cx="0" cy="680"/>
            </a:xfrm>
            <a:prstGeom prst="line">
              <a:avLst/>
            </a:prstGeom>
            <a:noFill/>
            <a:ln w="9525">
              <a:solidFill>
                <a:schemeClr val="tx1"/>
              </a:solidFill>
              <a:round/>
              <a:headEnd/>
              <a:tailEnd/>
            </a:ln>
          </p:spPr>
          <p:txBody>
            <a:bodyPr/>
            <a:lstStyle/>
            <a:p>
              <a:pPr algn="ctr" eaLnBrk="1" hangingPunct="1">
                <a:buFont typeface="Arial" charset="0"/>
                <a:buNone/>
                <a:defRPr/>
              </a:pPr>
              <a:endParaRPr lang="zh-CN" altLang="en-US">
                <a:solidFill>
                  <a:schemeClr val="accent6"/>
                </a:solidFill>
                <a:latin typeface="楷体" pitchFamily="49" charset="-122"/>
                <a:ea typeface="楷体" pitchFamily="49" charset="-122"/>
              </a:endParaRPr>
            </a:p>
          </p:txBody>
        </p:sp>
        <p:sp>
          <p:nvSpPr>
            <p:cNvPr id="25609" name="Line 10">
              <a:extLst>
                <a:ext uri="{FF2B5EF4-FFF2-40B4-BE49-F238E27FC236}">
                  <a16:creationId xmlns:a16="http://schemas.microsoft.com/office/drawing/2014/main" id="{5FC82269-80B7-4E73-A48B-02EBA3038FD1}"/>
                </a:ext>
              </a:extLst>
            </p:cNvPr>
            <p:cNvSpPr>
              <a:spLocks noChangeShapeType="1"/>
            </p:cNvSpPr>
            <p:nvPr/>
          </p:nvSpPr>
          <p:spPr bwMode="auto">
            <a:xfrm flipH="1">
              <a:off x="3266" y="318"/>
              <a:ext cx="1588" cy="0"/>
            </a:xfrm>
            <a:prstGeom prst="line">
              <a:avLst/>
            </a:prstGeom>
            <a:noFill/>
            <a:ln w="9525">
              <a:solidFill>
                <a:schemeClr val="tx1"/>
              </a:solidFill>
              <a:round/>
              <a:headEnd/>
              <a:tailEnd type="triangle" w="med" len="med"/>
            </a:ln>
          </p:spPr>
          <p:txBody>
            <a:bodyPr/>
            <a:lstStyle/>
            <a:p>
              <a:pPr algn="ctr" eaLnBrk="1" hangingPunct="1">
                <a:buFont typeface="Arial" charset="0"/>
                <a:buNone/>
                <a:defRPr/>
              </a:pPr>
              <a:endParaRPr lang="zh-CN" altLang="en-US">
                <a:solidFill>
                  <a:schemeClr val="accent6"/>
                </a:solidFill>
                <a:latin typeface="楷体" pitchFamily="49" charset="-122"/>
                <a:ea typeface="楷体" pitchFamily="49" charset="-122"/>
              </a:endParaRPr>
            </a:p>
          </p:txBody>
        </p:sp>
        <p:sp>
          <p:nvSpPr>
            <p:cNvPr id="25610" name="Line 11">
              <a:extLst>
                <a:ext uri="{FF2B5EF4-FFF2-40B4-BE49-F238E27FC236}">
                  <a16:creationId xmlns:a16="http://schemas.microsoft.com/office/drawing/2014/main" id="{2A7F07EC-441B-492C-BAFD-7AD2B4768120}"/>
                </a:ext>
              </a:extLst>
            </p:cNvPr>
            <p:cNvSpPr>
              <a:spLocks noChangeShapeType="1"/>
            </p:cNvSpPr>
            <p:nvPr/>
          </p:nvSpPr>
          <p:spPr bwMode="auto">
            <a:xfrm>
              <a:off x="3448" y="499"/>
              <a:ext cx="1043" cy="0"/>
            </a:xfrm>
            <a:prstGeom prst="line">
              <a:avLst/>
            </a:prstGeom>
            <a:noFill/>
            <a:ln w="9525">
              <a:solidFill>
                <a:schemeClr val="tx1"/>
              </a:solidFill>
              <a:prstDash val="lgDash"/>
              <a:round/>
              <a:headEnd/>
              <a:tailEnd/>
            </a:ln>
          </p:spPr>
          <p:txBody>
            <a:bodyPr/>
            <a:lstStyle/>
            <a:p>
              <a:pPr algn="ctr" eaLnBrk="1" hangingPunct="1">
                <a:buFont typeface="Arial" charset="0"/>
                <a:buNone/>
                <a:defRPr/>
              </a:pPr>
              <a:endParaRPr lang="zh-CN" altLang="en-US">
                <a:solidFill>
                  <a:schemeClr val="accent6"/>
                </a:solidFill>
                <a:latin typeface="楷体" pitchFamily="49" charset="-122"/>
                <a:ea typeface="楷体" pitchFamily="49" charset="-122"/>
              </a:endParaRPr>
            </a:p>
          </p:txBody>
        </p:sp>
        <p:sp>
          <p:nvSpPr>
            <p:cNvPr id="25611" name="Line 12">
              <a:extLst>
                <a:ext uri="{FF2B5EF4-FFF2-40B4-BE49-F238E27FC236}">
                  <a16:creationId xmlns:a16="http://schemas.microsoft.com/office/drawing/2014/main" id="{B64B6E01-FD4D-4F34-B6AF-A676EA0FE93F}"/>
                </a:ext>
              </a:extLst>
            </p:cNvPr>
            <p:cNvSpPr>
              <a:spLocks noChangeShapeType="1"/>
            </p:cNvSpPr>
            <p:nvPr/>
          </p:nvSpPr>
          <p:spPr bwMode="auto">
            <a:xfrm>
              <a:off x="4491" y="499"/>
              <a:ext cx="0" cy="454"/>
            </a:xfrm>
            <a:prstGeom prst="line">
              <a:avLst/>
            </a:prstGeom>
            <a:noFill/>
            <a:ln w="9525">
              <a:solidFill>
                <a:schemeClr val="tx1"/>
              </a:solidFill>
              <a:prstDash val="lgDash"/>
              <a:round/>
              <a:headEnd/>
              <a:tailEnd type="triangle" w="med" len="med"/>
            </a:ln>
          </p:spPr>
          <p:txBody>
            <a:bodyPr/>
            <a:lstStyle/>
            <a:p>
              <a:pPr algn="ctr" eaLnBrk="1" hangingPunct="1">
                <a:buFont typeface="Arial" charset="0"/>
                <a:buNone/>
                <a:defRPr/>
              </a:pPr>
              <a:endParaRPr lang="zh-CN" altLang="en-US">
                <a:solidFill>
                  <a:schemeClr val="accent6"/>
                </a:solidFill>
                <a:latin typeface="楷体" pitchFamily="49" charset="-122"/>
                <a:ea typeface="楷体" pitchFamily="49" charset="-122"/>
              </a:endParaRPr>
            </a:p>
          </p:txBody>
        </p:sp>
        <p:sp>
          <p:nvSpPr>
            <p:cNvPr id="25612" name="Rectangle 13">
              <a:extLst>
                <a:ext uri="{FF2B5EF4-FFF2-40B4-BE49-F238E27FC236}">
                  <a16:creationId xmlns:a16="http://schemas.microsoft.com/office/drawing/2014/main" id="{948B1D6B-E23C-489F-96E9-28C126D78B4E}"/>
                </a:ext>
              </a:extLst>
            </p:cNvPr>
            <p:cNvSpPr>
              <a:spLocks noChangeArrowheads="1"/>
            </p:cNvSpPr>
            <p:nvPr/>
          </p:nvSpPr>
          <p:spPr bwMode="auto">
            <a:xfrm>
              <a:off x="3947" y="0"/>
              <a:ext cx="635" cy="273"/>
            </a:xfrm>
            <a:prstGeom prst="rect">
              <a:avLst/>
            </a:prstGeom>
            <a:noFill/>
            <a:ln w="9525">
              <a:noFill/>
              <a:miter lim="800000"/>
              <a:headEnd/>
              <a:tailEnd/>
            </a:ln>
          </p:spPr>
          <p:txBody>
            <a:bodyPr wrap="none" anchor="ctr"/>
            <a:lstStyle/>
            <a:p>
              <a:pPr algn="ctr" eaLnBrk="1" hangingPunct="1">
                <a:buFont typeface="Arial" charset="0"/>
                <a:buNone/>
                <a:defRPr/>
              </a:pPr>
              <a:r>
                <a:rPr lang="zh-CN" altLang="en-US" sz="2400" b="1">
                  <a:solidFill>
                    <a:schemeClr val="accent6"/>
                  </a:solidFill>
                  <a:latin typeface="楷体" pitchFamily="49" charset="-122"/>
                  <a:ea typeface="楷体" pitchFamily="49" charset="-122"/>
                </a:rPr>
                <a:t>支出</a:t>
              </a:r>
            </a:p>
          </p:txBody>
        </p:sp>
        <p:sp>
          <p:nvSpPr>
            <p:cNvPr id="25613" name="Line 14">
              <a:extLst>
                <a:ext uri="{FF2B5EF4-FFF2-40B4-BE49-F238E27FC236}">
                  <a16:creationId xmlns:a16="http://schemas.microsoft.com/office/drawing/2014/main" id="{25F443E7-9AD7-4BF2-8F15-6EEBB7ABB16D}"/>
                </a:ext>
              </a:extLst>
            </p:cNvPr>
            <p:cNvSpPr>
              <a:spLocks noChangeShapeType="1"/>
            </p:cNvSpPr>
            <p:nvPr/>
          </p:nvSpPr>
          <p:spPr bwMode="auto">
            <a:xfrm>
              <a:off x="3357" y="2767"/>
              <a:ext cx="1497" cy="0"/>
            </a:xfrm>
            <a:prstGeom prst="line">
              <a:avLst/>
            </a:prstGeom>
            <a:noFill/>
            <a:ln w="9525">
              <a:solidFill>
                <a:schemeClr val="tx1"/>
              </a:solidFill>
              <a:round/>
              <a:headEnd/>
              <a:tailEnd/>
            </a:ln>
          </p:spPr>
          <p:txBody>
            <a:bodyPr/>
            <a:lstStyle/>
            <a:p>
              <a:pPr algn="ctr" eaLnBrk="1" hangingPunct="1">
                <a:buFont typeface="Arial" charset="0"/>
                <a:buNone/>
                <a:defRPr/>
              </a:pPr>
              <a:endParaRPr lang="zh-CN" altLang="en-US">
                <a:solidFill>
                  <a:schemeClr val="accent6"/>
                </a:solidFill>
                <a:latin typeface="楷体" pitchFamily="49" charset="-122"/>
                <a:ea typeface="楷体" pitchFamily="49" charset="-122"/>
              </a:endParaRPr>
            </a:p>
          </p:txBody>
        </p:sp>
        <p:sp>
          <p:nvSpPr>
            <p:cNvPr id="25614" name="Line 15">
              <a:extLst>
                <a:ext uri="{FF2B5EF4-FFF2-40B4-BE49-F238E27FC236}">
                  <a16:creationId xmlns:a16="http://schemas.microsoft.com/office/drawing/2014/main" id="{A6ECBF20-29B5-4A8C-B35B-E8384D1C54AE}"/>
                </a:ext>
              </a:extLst>
            </p:cNvPr>
            <p:cNvSpPr>
              <a:spLocks noChangeShapeType="1"/>
            </p:cNvSpPr>
            <p:nvPr/>
          </p:nvSpPr>
          <p:spPr bwMode="auto">
            <a:xfrm flipV="1">
              <a:off x="4854" y="2042"/>
              <a:ext cx="0" cy="724"/>
            </a:xfrm>
            <a:prstGeom prst="line">
              <a:avLst/>
            </a:prstGeom>
            <a:noFill/>
            <a:ln w="9525">
              <a:solidFill>
                <a:schemeClr val="tx1"/>
              </a:solidFill>
              <a:round/>
              <a:headEnd/>
              <a:tailEnd type="triangle" w="med" len="med"/>
            </a:ln>
          </p:spPr>
          <p:txBody>
            <a:bodyPr/>
            <a:lstStyle/>
            <a:p>
              <a:pPr algn="ctr" eaLnBrk="1" hangingPunct="1">
                <a:buFont typeface="Arial" charset="0"/>
                <a:buNone/>
                <a:defRPr/>
              </a:pPr>
              <a:endParaRPr lang="zh-CN" altLang="en-US">
                <a:solidFill>
                  <a:schemeClr val="accent6"/>
                </a:solidFill>
                <a:latin typeface="楷体" pitchFamily="49" charset="-122"/>
                <a:ea typeface="楷体" pitchFamily="49" charset="-122"/>
              </a:endParaRPr>
            </a:p>
          </p:txBody>
        </p:sp>
        <p:sp>
          <p:nvSpPr>
            <p:cNvPr id="6159" name="Rectangle 16">
              <a:extLst>
                <a:ext uri="{FF2B5EF4-FFF2-40B4-BE49-F238E27FC236}">
                  <a16:creationId xmlns:a16="http://schemas.microsoft.com/office/drawing/2014/main" id="{15E81FC4-73D1-4C3F-BC32-2562DD4B7EA3}"/>
                </a:ext>
              </a:extLst>
            </p:cNvPr>
            <p:cNvSpPr>
              <a:spLocks noChangeArrowheads="1"/>
            </p:cNvSpPr>
            <p:nvPr/>
          </p:nvSpPr>
          <p:spPr bwMode="auto">
            <a:xfrm>
              <a:off x="4899" y="2268"/>
              <a:ext cx="227"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b="1">
                  <a:solidFill>
                    <a:srgbClr val="FF0000"/>
                  </a:solidFill>
                  <a:latin typeface="楷体" panose="02010609060101010101" pitchFamily="49" charset="-122"/>
                  <a:ea typeface="楷体" panose="02010609060101010101" pitchFamily="49" charset="-122"/>
                </a:rPr>
                <a:t>收</a:t>
              </a:r>
            </a:p>
            <a:p>
              <a:pPr algn="ctr" eaLnBrk="1" hangingPunct="1">
                <a:spcBef>
                  <a:spcPct val="0"/>
                </a:spcBef>
                <a:buClrTx/>
                <a:buSzTx/>
                <a:buFont typeface="Arial" panose="020B0604020202020204" pitchFamily="34" charset="0"/>
                <a:buNone/>
              </a:pPr>
              <a:r>
                <a:rPr lang="zh-CN" altLang="en-US" sz="2400" b="1">
                  <a:solidFill>
                    <a:srgbClr val="FF0000"/>
                  </a:solidFill>
                  <a:latin typeface="楷体" panose="02010609060101010101" pitchFamily="49" charset="-122"/>
                  <a:ea typeface="楷体" panose="02010609060101010101" pitchFamily="49" charset="-122"/>
                </a:rPr>
                <a:t>入</a:t>
              </a:r>
            </a:p>
          </p:txBody>
        </p:sp>
        <p:sp>
          <p:nvSpPr>
            <p:cNvPr id="25616" name="Line 17">
              <a:extLst>
                <a:ext uri="{FF2B5EF4-FFF2-40B4-BE49-F238E27FC236}">
                  <a16:creationId xmlns:a16="http://schemas.microsoft.com/office/drawing/2014/main" id="{43011F94-954D-4556-BD8D-0F509992E39D}"/>
                </a:ext>
              </a:extLst>
            </p:cNvPr>
            <p:cNvSpPr>
              <a:spLocks noChangeShapeType="1"/>
            </p:cNvSpPr>
            <p:nvPr/>
          </p:nvSpPr>
          <p:spPr bwMode="auto">
            <a:xfrm flipH="1">
              <a:off x="409" y="318"/>
              <a:ext cx="1542" cy="0"/>
            </a:xfrm>
            <a:prstGeom prst="line">
              <a:avLst/>
            </a:prstGeom>
            <a:noFill/>
            <a:ln w="9525">
              <a:solidFill>
                <a:schemeClr val="tx1"/>
              </a:solidFill>
              <a:round/>
              <a:headEnd/>
              <a:tailEnd/>
            </a:ln>
          </p:spPr>
          <p:txBody>
            <a:bodyPr/>
            <a:lstStyle/>
            <a:p>
              <a:pPr algn="ctr" eaLnBrk="1" hangingPunct="1">
                <a:buFont typeface="Arial" charset="0"/>
                <a:buNone/>
                <a:defRPr/>
              </a:pPr>
              <a:endParaRPr lang="zh-CN" altLang="en-US">
                <a:solidFill>
                  <a:schemeClr val="accent6"/>
                </a:solidFill>
                <a:latin typeface="楷体" pitchFamily="49" charset="-122"/>
                <a:ea typeface="楷体" pitchFamily="49" charset="-122"/>
              </a:endParaRPr>
            </a:p>
          </p:txBody>
        </p:sp>
        <p:sp>
          <p:nvSpPr>
            <p:cNvPr id="25617" name="Line 18">
              <a:extLst>
                <a:ext uri="{FF2B5EF4-FFF2-40B4-BE49-F238E27FC236}">
                  <a16:creationId xmlns:a16="http://schemas.microsoft.com/office/drawing/2014/main" id="{251623AB-9039-497F-90BE-896FAF962C42}"/>
                </a:ext>
              </a:extLst>
            </p:cNvPr>
            <p:cNvSpPr>
              <a:spLocks noChangeShapeType="1"/>
            </p:cNvSpPr>
            <p:nvPr/>
          </p:nvSpPr>
          <p:spPr bwMode="auto">
            <a:xfrm>
              <a:off x="409" y="318"/>
              <a:ext cx="0" cy="680"/>
            </a:xfrm>
            <a:prstGeom prst="line">
              <a:avLst/>
            </a:prstGeom>
            <a:noFill/>
            <a:ln w="9525">
              <a:solidFill>
                <a:schemeClr val="tx1"/>
              </a:solidFill>
              <a:round/>
              <a:headEnd/>
              <a:tailEnd type="triangle" w="med" len="med"/>
            </a:ln>
          </p:spPr>
          <p:txBody>
            <a:bodyPr/>
            <a:lstStyle/>
            <a:p>
              <a:pPr algn="ctr" eaLnBrk="1" hangingPunct="1">
                <a:buFont typeface="Arial" charset="0"/>
                <a:buNone/>
                <a:defRPr/>
              </a:pPr>
              <a:endParaRPr lang="zh-CN" altLang="en-US">
                <a:solidFill>
                  <a:schemeClr val="accent6"/>
                </a:solidFill>
                <a:latin typeface="楷体" pitchFamily="49" charset="-122"/>
                <a:ea typeface="楷体" pitchFamily="49" charset="-122"/>
              </a:endParaRPr>
            </a:p>
          </p:txBody>
        </p:sp>
        <p:sp>
          <p:nvSpPr>
            <p:cNvPr id="25618" name="Rectangle 19">
              <a:extLst>
                <a:ext uri="{FF2B5EF4-FFF2-40B4-BE49-F238E27FC236}">
                  <a16:creationId xmlns:a16="http://schemas.microsoft.com/office/drawing/2014/main" id="{9004AE1D-D3DF-45C0-924C-B3418372E54B}"/>
                </a:ext>
              </a:extLst>
            </p:cNvPr>
            <p:cNvSpPr>
              <a:spLocks noChangeArrowheads="1"/>
            </p:cNvSpPr>
            <p:nvPr/>
          </p:nvSpPr>
          <p:spPr bwMode="auto">
            <a:xfrm>
              <a:off x="681" y="91"/>
              <a:ext cx="499" cy="182"/>
            </a:xfrm>
            <a:prstGeom prst="rect">
              <a:avLst/>
            </a:prstGeom>
            <a:noFill/>
            <a:ln w="9525">
              <a:noFill/>
              <a:miter lim="800000"/>
              <a:headEnd/>
              <a:tailEnd/>
            </a:ln>
          </p:spPr>
          <p:txBody>
            <a:bodyPr wrap="none" anchor="ctr"/>
            <a:lstStyle/>
            <a:p>
              <a:pPr algn="ctr" eaLnBrk="1" hangingPunct="1">
                <a:buFont typeface="Arial" charset="0"/>
                <a:buNone/>
                <a:defRPr/>
              </a:pPr>
              <a:r>
                <a:rPr lang="zh-CN" altLang="en-US" sz="2400" b="1">
                  <a:solidFill>
                    <a:schemeClr val="accent6"/>
                  </a:solidFill>
                  <a:latin typeface="楷体" pitchFamily="49" charset="-122"/>
                  <a:ea typeface="楷体" pitchFamily="49" charset="-122"/>
                </a:rPr>
                <a:t>收益</a:t>
              </a:r>
            </a:p>
          </p:txBody>
        </p:sp>
        <p:sp>
          <p:nvSpPr>
            <p:cNvPr id="25619" name="Line 20">
              <a:extLst>
                <a:ext uri="{FF2B5EF4-FFF2-40B4-BE49-F238E27FC236}">
                  <a16:creationId xmlns:a16="http://schemas.microsoft.com/office/drawing/2014/main" id="{40777718-F9CE-4F00-B7D9-C9A521141051}"/>
                </a:ext>
              </a:extLst>
            </p:cNvPr>
            <p:cNvSpPr>
              <a:spLocks noChangeShapeType="1"/>
            </p:cNvSpPr>
            <p:nvPr/>
          </p:nvSpPr>
          <p:spPr bwMode="auto">
            <a:xfrm>
              <a:off x="273" y="2042"/>
              <a:ext cx="0" cy="724"/>
            </a:xfrm>
            <a:prstGeom prst="line">
              <a:avLst/>
            </a:prstGeom>
            <a:noFill/>
            <a:ln w="9525">
              <a:solidFill>
                <a:schemeClr val="tx1"/>
              </a:solidFill>
              <a:round/>
              <a:headEnd/>
              <a:tailEnd/>
            </a:ln>
          </p:spPr>
          <p:txBody>
            <a:bodyPr/>
            <a:lstStyle/>
            <a:p>
              <a:pPr algn="ctr" eaLnBrk="1" hangingPunct="1">
                <a:buFont typeface="Arial" charset="0"/>
                <a:buNone/>
                <a:defRPr/>
              </a:pPr>
              <a:endParaRPr lang="zh-CN" altLang="en-US">
                <a:solidFill>
                  <a:schemeClr val="accent6"/>
                </a:solidFill>
                <a:latin typeface="楷体" pitchFamily="49" charset="-122"/>
                <a:ea typeface="楷体" pitchFamily="49" charset="-122"/>
              </a:endParaRPr>
            </a:p>
          </p:txBody>
        </p:sp>
        <p:sp>
          <p:nvSpPr>
            <p:cNvPr id="25620" name="Line 21">
              <a:extLst>
                <a:ext uri="{FF2B5EF4-FFF2-40B4-BE49-F238E27FC236}">
                  <a16:creationId xmlns:a16="http://schemas.microsoft.com/office/drawing/2014/main" id="{131D7F67-E105-47A9-9465-B4FA2CEE945B}"/>
                </a:ext>
              </a:extLst>
            </p:cNvPr>
            <p:cNvSpPr>
              <a:spLocks noChangeShapeType="1"/>
            </p:cNvSpPr>
            <p:nvPr/>
          </p:nvSpPr>
          <p:spPr bwMode="auto">
            <a:xfrm>
              <a:off x="273" y="2767"/>
              <a:ext cx="1723" cy="0"/>
            </a:xfrm>
            <a:prstGeom prst="line">
              <a:avLst/>
            </a:prstGeom>
            <a:noFill/>
            <a:ln w="9525">
              <a:solidFill>
                <a:schemeClr val="tx1"/>
              </a:solidFill>
              <a:round/>
              <a:headEnd/>
              <a:tailEnd type="triangle" w="med" len="med"/>
            </a:ln>
          </p:spPr>
          <p:txBody>
            <a:bodyPr/>
            <a:lstStyle/>
            <a:p>
              <a:pPr algn="ctr" eaLnBrk="1" hangingPunct="1">
                <a:buFont typeface="Arial" charset="0"/>
                <a:buNone/>
                <a:defRPr/>
              </a:pPr>
              <a:endParaRPr lang="zh-CN" altLang="en-US">
                <a:solidFill>
                  <a:schemeClr val="accent6"/>
                </a:solidFill>
                <a:latin typeface="楷体" pitchFamily="49" charset="-122"/>
                <a:ea typeface="楷体" pitchFamily="49" charset="-122"/>
              </a:endParaRPr>
            </a:p>
          </p:txBody>
        </p:sp>
        <p:sp>
          <p:nvSpPr>
            <p:cNvPr id="6165" name="Rectangle 22">
              <a:extLst>
                <a:ext uri="{FF2B5EF4-FFF2-40B4-BE49-F238E27FC236}">
                  <a16:creationId xmlns:a16="http://schemas.microsoft.com/office/drawing/2014/main" id="{79CFB510-79D9-4B90-B77B-6E2F5CFB0CB1}"/>
                </a:ext>
              </a:extLst>
            </p:cNvPr>
            <p:cNvSpPr>
              <a:spLocks noChangeArrowheads="1"/>
            </p:cNvSpPr>
            <p:nvPr/>
          </p:nvSpPr>
          <p:spPr bwMode="auto">
            <a:xfrm>
              <a:off x="590" y="2813"/>
              <a:ext cx="104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b="1">
                  <a:solidFill>
                    <a:srgbClr val="FF0000"/>
                  </a:solidFill>
                  <a:latin typeface="楷体" panose="02010609060101010101" pitchFamily="49" charset="-122"/>
                  <a:ea typeface="楷体" panose="02010609060101010101" pitchFamily="49" charset="-122"/>
                </a:rPr>
                <a:t>工资、租金、利润</a:t>
              </a:r>
            </a:p>
          </p:txBody>
        </p:sp>
        <p:sp>
          <p:nvSpPr>
            <p:cNvPr id="25622" name="Line 23">
              <a:extLst>
                <a:ext uri="{FF2B5EF4-FFF2-40B4-BE49-F238E27FC236}">
                  <a16:creationId xmlns:a16="http://schemas.microsoft.com/office/drawing/2014/main" id="{9E7CF469-95B4-482B-BA75-01DA049B5D17}"/>
                </a:ext>
              </a:extLst>
            </p:cNvPr>
            <p:cNvSpPr>
              <a:spLocks noChangeShapeType="1"/>
            </p:cNvSpPr>
            <p:nvPr/>
          </p:nvSpPr>
          <p:spPr bwMode="auto">
            <a:xfrm flipH="1">
              <a:off x="635" y="2586"/>
              <a:ext cx="1180" cy="0"/>
            </a:xfrm>
            <a:prstGeom prst="line">
              <a:avLst/>
            </a:prstGeom>
            <a:noFill/>
            <a:ln w="9525">
              <a:solidFill>
                <a:schemeClr val="tx1"/>
              </a:solidFill>
              <a:prstDash val="lgDash"/>
              <a:round/>
              <a:headEnd/>
              <a:tailEnd/>
            </a:ln>
          </p:spPr>
          <p:txBody>
            <a:bodyPr/>
            <a:lstStyle/>
            <a:p>
              <a:pPr algn="ctr" eaLnBrk="1" hangingPunct="1">
                <a:buFont typeface="Arial" charset="0"/>
                <a:buNone/>
                <a:defRPr/>
              </a:pPr>
              <a:endParaRPr lang="zh-CN" altLang="en-US">
                <a:solidFill>
                  <a:schemeClr val="accent6"/>
                </a:solidFill>
                <a:latin typeface="楷体" pitchFamily="49" charset="-122"/>
                <a:ea typeface="楷体" pitchFamily="49" charset="-122"/>
              </a:endParaRPr>
            </a:p>
          </p:txBody>
        </p:sp>
        <p:sp>
          <p:nvSpPr>
            <p:cNvPr id="25623" name="Line 24">
              <a:extLst>
                <a:ext uri="{FF2B5EF4-FFF2-40B4-BE49-F238E27FC236}">
                  <a16:creationId xmlns:a16="http://schemas.microsoft.com/office/drawing/2014/main" id="{6F78EA4E-D7A3-48D4-B87A-F9443CE92A0A}"/>
                </a:ext>
              </a:extLst>
            </p:cNvPr>
            <p:cNvSpPr>
              <a:spLocks noChangeShapeType="1"/>
            </p:cNvSpPr>
            <p:nvPr/>
          </p:nvSpPr>
          <p:spPr bwMode="auto">
            <a:xfrm flipV="1">
              <a:off x="635" y="2087"/>
              <a:ext cx="0" cy="502"/>
            </a:xfrm>
            <a:prstGeom prst="line">
              <a:avLst/>
            </a:prstGeom>
            <a:noFill/>
            <a:ln w="9525">
              <a:solidFill>
                <a:schemeClr val="tx1"/>
              </a:solidFill>
              <a:prstDash val="lgDash"/>
              <a:round/>
              <a:headEnd/>
              <a:tailEnd type="triangle" w="med" len="med"/>
            </a:ln>
          </p:spPr>
          <p:txBody>
            <a:bodyPr/>
            <a:lstStyle/>
            <a:p>
              <a:pPr algn="ctr" eaLnBrk="1" hangingPunct="1">
                <a:buFont typeface="Arial" charset="0"/>
                <a:buNone/>
                <a:defRPr/>
              </a:pPr>
              <a:endParaRPr lang="zh-CN" altLang="en-US">
                <a:solidFill>
                  <a:schemeClr val="accent6"/>
                </a:solidFill>
                <a:latin typeface="楷体" pitchFamily="49" charset="-122"/>
                <a:ea typeface="楷体" pitchFamily="49" charset="-122"/>
              </a:endParaRPr>
            </a:p>
          </p:txBody>
        </p:sp>
        <p:sp>
          <p:nvSpPr>
            <p:cNvPr id="6168" name="Rectangle 25">
              <a:extLst>
                <a:ext uri="{FF2B5EF4-FFF2-40B4-BE49-F238E27FC236}">
                  <a16:creationId xmlns:a16="http://schemas.microsoft.com/office/drawing/2014/main" id="{4B460DF4-BE8C-444F-ACD0-51A6A5CD4059}"/>
                </a:ext>
              </a:extLst>
            </p:cNvPr>
            <p:cNvSpPr>
              <a:spLocks noChangeArrowheads="1"/>
            </p:cNvSpPr>
            <p:nvPr/>
          </p:nvSpPr>
          <p:spPr bwMode="auto">
            <a:xfrm>
              <a:off x="772" y="2314"/>
              <a:ext cx="77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b="1">
                  <a:solidFill>
                    <a:srgbClr val="FF0000"/>
                  </a:solidFill>
                  <a:latin typeface="楷体" panose="02010609060101010101" pitchFamily="49" charset="-122"/>
                  <a:ea typeface="楷体" panose="02010609060101010101" pitchFamily="49" charset="-122"/>
                </a:rPr>
                <a:t>生产投入</a:t>
              </a:r>
            </a:p>
          </p:txBody>
        </p:sp>
        <p:sp>
          <p:nvSpPr>
            <p:cNvPr id="25625" name="Line 26">
              <a:extLst>
                <a:ext uri="{FF2B5EF4-FFF2-40B4-BE49-F238E27FC236}">
                  <a16:creationId xmlns:a16="http://schemas.microsoft.com/office/drawing/2014/main" id="{2105C171-27CB-49CF-A512-62BAFD766A07}"/>
                </a:ext>
              </a:extLst>
            </p:cNvPr>
            <p:cNvSpPr>
              <a:spLocks noChangeShapeType="1"/>
            </p:cNvSpPr>
            <p:nvPr/>
          </p:nvSpPr>
          <p:spPr bwMode="auto">
            <a:xfrm>
              <a:off x="4627" y="1996"/>
              <a:ext cx="0" cy="590"/>
            </a:xfrm>
            <a:prstGeom prst="line">
              <a:avLst/>
            </a:prstGeom>
            <a:noFill/>
            <a:ln w="9525">
              <a:solidFill>
                <a:schemeClr val="tx1"/>
              </a:solidFill>
              <a:prstDash val="lgDash"/>
              <a:round/>
              <a:headEnd/>
              <a:tailEnd/>
            </a:ln>
          </p:spPr>
          <p:txBody>
            <a:bodyPr/>
            <a:lstStyle/>
            <a:p>
              <a:pPr algn="ctr" eaLnBrk="1" hangingPunct="1">
                <a:buFont typeface="Arial" charset="0"/>
                <a:buNone/>
                <a:defRPr/>
              </a:pPr>
              <a:endParaRPr lang="zh-CN" altLang="en-US">
                <a:solidFill>
                  <a:schemeClr val="accent6"/>
                </a:solidFill>
                <a:latin typeface="楷体" pitchFamily="49" charset="-122"/>
                <a:ea typeface="楷体" pitchFamily="49" charset="-122"/>
              </a:endParaRPr>
            </a:p>
          </p:txBody>
        </p:sp>
        <p:sp>
          <p:nvSpPr>
            <p:cNvPr id="25626" name="Line 27">
              <a:extLst>
                <a:ext uri="{FF2B5EF4-FFF2-40B4-BE49-F238E27FC236}">
                  <a16:creationId xmlns:a16="http://schemas.microsoft.com/office/drawing/2014/main" id="{F0EECE9A-CF3E-4BDF-89E1-A319601B105A}"/>
                </a:ext>
              </a:extLst>
            </p:cNvPr>
            <p:cNvSpPr>
              <a:spLocks noChangeShapeType="1"/>
            </p:cNvSpPr>
            <p:nvPr/>
          </p:nvSpPr>
          <p:spPr bwMode="auto">
            <a:xfrm flipH="1">
              <a:off x="3538" y="2586"/>
              <a:ext cx="1089" cy="0"/>
            </a:xfrm>
            <a:prstGeom prst="line">
              <a:avLst/>
            </a:prstGeom>
            <a:noFill/>
            <a:ln w="9525">
              <a:solidFill>
                <a:schemeClr val="tx1"/>
              </a:solidFill>
              <a:prstDash val="lgDash"/>
              <a:round/>
              <a:headEnd/>
              <a:tailEnd type="triangle" w="med" len="med"/>
            </a:ln>
          </p:spPr>
          <p:txBody>
            <a:bodyPr/>
            <a:lstStyle/>
            <a:p>
              <a:pPr algn="ctr" eaLnBrk="1" hangingPunct="1">
                <a:buFont typeface="Arial" charset="0"/>
                <a:buNone/>
                <a:defRPr/>
              </a:pPr>
              <a:endParaRPr lang="zh-CN" altLang="en-US">
                <a:solidFill>
                  <a:schemeClr val="accent6"/>
                </a:solidFill>
                <a:latin typeface="楷体" pitchFamily="49" charset="-122"/>
                <a:ea typeface="楷体" pitchFamily="49" charset="-122"/>
              </a:endParaRPr>
            </a:p>
          </p:txBody>
        </p:sp>
        <p:sp>
          <p:nvSpPr>
            <p:cNvPr id="6171" name="Rectangle 28">
              <a:extLst>
                <a:ext uri="{FF2B5EF4-FFF2-40B4-BE49-F238E27FC236}">
                  <a16:creationId xmlns:a16="http://schemas.microsoft.com/office/drawing/2014/main" id="{AE446E59-B8ED-4B46-A051-C0DCA6861690}"/>
                </a:ext>
              </a:extLst>
            </p:cNvPr>
            <p:cNvSpPr>
              <a:spLocks noChangeArrowheads="1"/>
            </p:cNvSpPr>
            <p:nvPr/>
          </p:nvSpPr>
          <p:spPr bwMode="auto">
            <a:xfrm>
              <a:off x="3856" y="2223"/>
              <a:ext cx="54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b="1">
                  <a:solidFill>
                    <a:srgbClr val="FF0000"/>
                  </a:solidFill>
                  <a:latin typeface="楷体" panose="02010609060101010101" pitchFamily="49" charset="-122"/>
                  <a:ea typeface="楷体" panose="02010609060101010101" pitchFamily="49" charset="-122"/>
                </a:rPr>
                <a:t>劳动、土地</a:t>
              </a:r>
            </a:p>
            <a:p>
              <a:pPr algn="ctr" eaLnBrk="1" hangingPunct="1">
                <a:spcBef>
                  <a:spcPct val="0"/>
                </a:spcBef>
                <a:buClrTx/>
                <a:buSzTx/>
                <a:buFont typeface="Arial" panose="020B0604020202020204" pitchFamily="34" charset="0"/>
                <a:buNone/>
              </a:pPr>
              <a:r>
                <a:rPr lang="zh-CN" altLang="en-US" sz="2000" b="1">
                  <a:solidFill>
                    <a:srgbClr val="FF0000"/>
                  </a:solidFill>
                  <a:latin typeface="楷体" panose="02010609060101010101" pitchFamily="49" charset="-122"/>
                  <a:ea typeface="楷体" panose="02010609060101010101" pitchFamily="49" charset="-122"/>
                </a:rPr>
                <a:t>和资本</a:t>
              </a:r>
            </a:p>
          </p:txBody>
        </p:sp>
        <p:sp>
          <p:nvSpPr>
            <p:cNvPr id="25628" name="Rectangle 29">
              <a:extLst>
                <a:ext uri="{FF2B5EF4-FFF2-40B4-BE49-F238E27FC236}">
                  <a16:creationId xmlns:a16="http://schemas.microsoft.com/office/drawing/2014/main" id="{1FD08959-DC9C-4B22-9826-6876E39A903A}"/>
                </a:ext>
              </a:extLst>
            </p:cNvPr>
            <p:cNvSpPr>
              <a:spLocks noChangeArrowheads="1"/>
            </p:cNvSpPr>
            <p:nvPr/>
          </p:nvSpPr>
          <p:spPr bwMode="auto">
            <a:xfrm>
              <a:off x="3584" y="545"/>
              <a:ext cx="772" cy="227"/>
            </a:xfrm>
            <a:prstGeom prst="rect">
              <a:avLst/>
            </a:prstGeom>
            <a:noFill/>
            <a:ln w="9525">
              <a:noFill/>
              <a:miter lim="800000"/>
              <a:headEnd/>
              <a:tailEnd/>
            </a:ln>
          </p:spPr>
          <p:txBody>
            <a:bodyPr wrap="none" anchor="ctr"/>
            <a:lstStyle/>
            <a:p>
              <a:pPr algn="ctr" eaLnBrk="1" hangingPunct="1">
                <a:buFont typeface="Arial" charset="0"/>
                <a:buNone/>
                <a:defRPr/>
              </a:pPr>
              <a:r>
                <a:rPr lang="zh-CN" altLang="en-US" b="1">
                  <a:solidFill>
                    <a:schemeClr val="accent6"/>
                  </a:solidFill>
                  <a:latin typeface="楷体" pitchFamily="49" charset="-122"/>
                  <a:ea typeface="楷体" pitchFamily="49" charset="-122"/>
                </a:rPr>
                <a:t>物品与</a:t>
              </a:r>
            </a:p>
            <a:p>
              <a:pPr algn="ctr" eaLnBrk="1" hangingPunct="1">
                <a:buFont typeface="Arial" charset="0"/>
                <a:buNone/>
                <a:defRPr/>
              </a:pPr>
              <a:r>
                <a:rPr lang="zh-CN" altLang="en-US" b="1">
                  <a:solidFill>
                    <a:schemeClr val="accent6"/>
                  </a:solidFill>
                  <a:latin typeface="楷体" pitchFamily="49" charset="-122"/>
                  <a:ea typeface="楷体" pitchFamily="49" charset="-122"/>
                </a:rPr>
                <a:t>劳务购买</a:t>
              </a:r>
            </a:p>
          </p:txBody>
        </p:sp>
        <p:sp>
          <p:nvSpPr>
            <p:cNvPr id="25629" name="Line 30">
              <a:extLst>
                <a:ext uri="{FF2B5EF4-FFF2-40B4-BE49-F238E27FC236}">
                  <a16:creationId xmlns:a16="http://schemas.microsoft.com/office/drawing/2014/main" id="{E324E3A9-EADF-4D1E-B56C-C63F8522F129}"/>
                </a:ext>
              </a:extLst>
            </p:cNvPr>
            <p:cNvSpPr>
              <a:spLocks noChangeShapeType="1"/>
            </p:cNvSpPr>
            <p:nvPr/>
          </p:nvSpPr>
          <p:spPr bwMode="auto">
            <a:xfrm flipV="1">
              <a:off x="590" y="454"/>
              <a:ext cx="0" cy="590"/>
            </a:xfrm>
            <a:prstGeom prst="line">
              <a:avLst/>
            </a:prstGeom>
            <a:noFill/>
            <a:ln w="9525">
              <a:solidFill>
                <a:schemeClr val="tx1"/>
              </a:solidFill>
              <a:prstDash val="lgDash"/>
              <a:round/>
              <a:headEnd/>
              <a:tailEnd/>
            </a:ln>
          </p:spPr>
          <p:txBody>
            <a:bodyPr/>
            <a:lstStyle/>
            <a:p>
              <a:pPr algn="ctr" eaLnBrk="1" hangingPunct="1">
                <a:buFont typeface="Arial" charset="0"/>
                <a:buNone/>
                <a:defRPr/>
              </a:pPr>
              <a:endParaRPr lang="zh-CN" altLang="en-US">
                <a:solidFill>
                  <a:schemeClr val="accent6"/>
                </a:solidFill>
                <a:latin typeface="楷体" pitchFamily="49" charset="-122"/>
                <a:ea typeface="楷体" pitchFamily="49" charset="-122"/>
              </a:endParaRPr>
            </a:p>
          </p:txBody>
        </p:sp>
        <p:sp>
          <p:nvSpPr>
            <p:cNvPr id="25630" name="Line 31">
              <a:extLst>
                <a:ext uri="{FF2B5EF4-FFF2-40B4-BE49-F238E27FC236}">
                  <a16:creationId xmlns:a16="http://schemas.microsoft.com/office/drawing/2014/main" id="{0C46B04F-A9D0-433F-8CCC-CC66F2582AE2}"/>
                </a:ext>
              </a:extLst>
            </p:cNvPr>
            <p:cNvSpPr>
              <a:spLocks noChangeShapeType="1"/>
            </p:cNvSpPr>
            <p:nvPr/>
          </p:nvSpPr>
          <p:spPr bwMode="auto">
            <a:xfrm>
              <a:off x="590" y="454"/>
              <a:ext cx="1179" cy="0"/>
            </a:xfrm>
            <a:prstGeom prst="line">
              <a:avLst/>
            </a:prstGeom>
            <a:noFill/>
            <a:ln w="9525">
              <a:solidFill>
                <a:schemeClr val="tx1"/>
              </a:solidFill>
              <a:prstDash val="lgDash"/>
              <a:round/>
              <a:headEnd/>
              <a:tailEnd type="triangle" w="med" len="med"/>
            </a:ln>
          </p:spPr>
          <p:txBody>
            <a:bodyPr/>
            <a:lstStyle/>
            <a:p>
              <a:pPr algn="ctr" eaLnBrk="1" hangingPunct="1">
                <a:buFont typeface="Arial" charset="0"/>
                <a:buNone/>
                <a:defRPr/>
              </a:pPr>
              <a:endParaRPr lang="zh-CN" altLang="en-US">
                <a:solidFill>
                  <a:schemeClr val="accent6"/>
                </a:solidFill>
                <a:latin typeface="楷体" pitchFamily="49" charset="-122"/>
                <a:ea typeface="楷体" pitchFamily="49" charset="-122"/>
              </a:endParaRPr>
            </a:p>
          </p:txBody>
        </p:sp>
        <p:sp>
          <p:nvSpPr>
            <p:cNvPr id="25631" name="Rectangle 32">
              <a:extLst>
                <a:ext uri="{FF2B5EF4-FFF2-40B4-BE49-F238E27FC236}">
                  <a16:creationId xmlns:a16="http://schemas.microsoft.com/office/drawing/2014/main" id="{FBB9CF20-8CF1-4F10-B812-D3B710E5DB5A}"/>
                </a:ext>
              </a:extLst>
            </p:cNvPr>
            <p:cNvSpPr>
              <a:spLocks noChangeArrowheads="1"/>
            </p:cNvSpPr>
            <p:nvPr/>
          </p:nvSpPr>
          <p:spPr bwMode="auto">
            <a:xfrm>
              <a:off x="726" y="499"/>
              <a:ext cx="772" cy="227"/>
            </a:xfrm>
            <a:prstGeom prst="rect">
              <a:avLst/>
            </a:prstGeom>
            <a:noFill/>
            <a:ln w="9525">
              <a:noFill/>
              <a:miter lim="800000"/>
              <a:headEnd/>
              <a:tailEnd/>
            </a:ln>
          </p:spPr>
          <p:txBody>
            <a:bodyPr wrap="none" anchor="ctr"/>
            <a:lstStyle/>
            <a:p>
              <a:pPr algn="ctr" eaLnBrk="1" hangingPunct="1">
                <a:buFont typeface="Arial" charset="0"/>
                <a:buNone/>
                <a:defRPr/>
              </a:pPr>
              <a:r>
                <a:rPr lang="zh-CN" altLang="en-US" b="1">
                  <a:solidFill>
                    <a:schemeClr val="accent6"/>
                  </a:solidFill>
                  <a:latin typeface="楷体" pitchFamily="49" charset="-122"/>
                  <a:ea typeface="楷体" pitchFamily="49" charset="-122"/>
                </a:rPr>
                <a:t>物品与</a:t>
              </a:r>
            </a:p>
            <a:p>
              <a:pPr algn="ctr" eaLnBrk="1" hangingPunct="1">
                <a:buFont typeface="Arial" charset="0"/>
                <a:buNone/>
                <a:defRPr/>
              </a:pPr>
              <a:r>
                <a:rPr lang="zh-CN" altLang="en-US" b="1">
                  <a:solidFill>
                    <a:schemeClr val="accent6"/>
                  </a:solidFill>
                  <a:latin typeface="楷体" pitchFamily="49" charset="-122"/>
                  <a:ea typeface="楷体" pitchFamily="49" charset="-122"/>
                </a:rPr>
                <a:t>劳务出售</a:t>
              </a:r>
            </a:p>
          </p:txBody>
        </p:sp>
        <p:sp>
          <p:nvSpPr>
            <p:cNvPr id="25632" name="Rectangle 33">
              <a:extLst>
                <a:ext uri="{FF2B5EF4-FFF2-40B4-BE49-F238E27FC236}">
                  <a16:creationId xmlns:a16="http://schemas.microsoft.com/office/drawing/2014/main" id="{3DF81638-24BA-4C0C-AB6D-428B19E51A2B}"/>
                </a:ext>
              </a:extLst>
            </p:cNvPr>
            <p:cNvSpPr>
              <a:spLocks noChangeArrowheads="1"/>
            </p:cNvSpPr>
            <p:nvPr/>
          </p:nvSpPr>
          <p:spPr bwMode="auto">
            <a:xfrm>
              <a:off x="499" y="3085"/>
              <a:ext cx="4536" cy="436"/>
            </a:xfrm>
            <a:prstGeom prst="rect">
              <a:avLst/>
            </a:prstGeom>
            <a:solidFill>
              <a:schemeClr val="bg1">
                <a:lumMod val="65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en-US" sz="2800" b="1">
                  <a:solidFill>
                    <a:srgbClr val="0000FF"/>
                  </a:solidFill>
                  <a:latin typeface="楷体" panose="02010609060101010101" pitchFamily="49" charset="-122"/>
                  <a:ea typeface="楷体" panose="02010609060101010101" pitchFamily="49" charset="-122"/>
                </a:rPr>
                <a:t>以 市 场 为 基 础</a:t>
              </a:r>
            </a:p>
          </p:txBody>
        </p:sp>
      </p:grpSp>
      <p:sp>
        <p:nvSpPr>
          <p:cNvPr id="6147" name="Rectangle 34">
            <a:extLst>
              <a:ext uri="{FF2B5EF4-FFF2-40B4-BE49-F238E27FC236}">
                <a16:creationId xmlns:a16="http://schemas.microsoft.com/office/drawing/2014/main" id="{52DE94E8-363D-48D7-8D8D-5E9A2FDC9260}"/>
              </a:ext>
            </a:extLst>
          </p:cNvPr>
          <p:cNvSpPr>
            <a:spLocks noChangeArrowheads="1"/>
          </p:cNvSpPr>
          <p:nvPr/>
        </p:nvSpPr>
        <p:spPr bwMode="auto">
          <a:xfrm>
            <a:off x="2266950" y="404813"/>
            <a:ext cx="44656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b="1">
                <a:solidFill>
                  <a:srgbClr val="0000FF"/>
                </a:solidFill>
                <a:latin typeface="楷体" panose="02010609060101010101" pitchFamily="49" charset="-122"/>
                <a:ea typeface="楷体" panose="02010609060101010101" pitchFamily="49" charset="-122"/>
              </a:rPr>
              <a:t>本章位于本书的理论结构位置</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a:extLst>
              <a:ext uri="{FF2B5EF4-FFF2-40B4-BE49-F238E27FC236}">
                <a16:creationId xmlns:a16="http://schemas.microsoft.com/office/drawing/2014/main" id="{DBAE946E-234C-4239-AE64-3511A5E49A9D}"/>
              </a:ext>
            </a:extLst>
          </p:cNvPr>
          <p:cNvSpPr>
            <a:spLocks noGrp="1" noRot="1" noChangeArrowheads="1"/>
          </p:cNvSpPr>
          <p:nvPr>
            <p:ph type="body" idx="4294967295"/>
          </p:nvPr>
        </p:nvSpPr>
        <p:spPr>
          <a:xfrm>
            <a:off x="250825" y="404813"/>
            <a:ext cx="8642350" cy="6453187"/>
          </a:xfrm>
        </p:spPr>
        <p:txBody>
          <a:bodyPr/>
          <a:lstStyle/>
          <a:p>
            <a:pPr eaLnBrk="1" hangingPunct="1">
              <a:buFont typeface="Wingdings" panose="05000000000000000000" pitchFamily="2" charset="2"/>
              <a:buNone/>
            </a:pPr>
            <a:r>
              <a:rPr lang="en-US" altLang="zh-CN" b="1">
                <a:solidFill>
                  <a:srgbClr val="0000FF"/>
                </a:solidFill>
                <a:latin typeface="楷体" panose="02010609060101010101" pitchFamily="49" charset="-122"/>
                <a:ea typeface="楷体" panose="02010609060101010101" pitchFamily="49" charset="-122"/>
              </a:rPr>
              <a:t>   2.</a:t>
            </a:r>
            <a:r>
              <a:rPr lang="zh-CN" altLang="en-US" b="1">
                <a:solidFill>
                  <a:srgbClr val="0000FF"/>
                </a:solidFill>
                <a:latin typeface="楷体" panose="02010609060101010101" pitchFamily="49" charset="-122"/>
                <a:ea typeface="楷体" panose="02010609060101010101" pitchFamily="49" charset="-122"/>
              </a:rPr>
              <a:t>劳动供给曲线向后弯曲的解释</a:t>
            </a:r>
            <a:endParaRPr lang="en-US" altLang="zh-CN" b="1">
              <a:solidFill>
                <a:srgbClr val="0000FF"/>
              </a:solidFill>
              <a:latin typeface="楷体" panose="02010609060101010101" pitchFamily="49" charset="-122"/>
              <a:ea typeface="楷体" panose="02010609060101010101" pitchFamily="49" charset="-122"/>
            </a:endParaRPr>
          </a:p>
          <a:p>
            <a:pPr eaLnBrk="1" hangingPunct="1">
              <a:buFont typeface="Wingdings" panose="05000000000000000000" pitchFamily="2" charset="2"/>
              <a:buNone/>
            </a:pPr>
            <a:r>
              <a:rPr lang="zh-CN" altLang="en-US" b="1">
                <a:solidFill>
                  <a:srgbClr val="0000FF"/>
                </a:solidFill>
                <a:latin typeface="楷体" panose="02010609060101010101" pitchFamily="49" charset="-122"/>
                <a:ea typeface="楷体" panose="02010609060101010101" pitchFamily="49" charset="-122"/>
              </a:rPr>
              <a:t>工资的变化会对劳动供给会产生以下两种效应：</a:t>
            </a:r>
          </a:p>
          <a:p>
            <a:pPr eaLnBrk="1" hangingPunct="1">
              <a:buFont typeface="Wingdings" panose="05000000000000000000" pitchFamily="2" charset="2"/>
              <a:buNone/>
            </a:pPr>
            <a:r>
              <a:rPr lang="zh-CN" altLang="en-US" b="1">
                <a:solidFill>
                  <a:srgbClr val="0000FF"/>
                </a:solidFill>
                <a:latin typeface="楷体" panose="02010609060101010101" pitchFamily="49" charset="-122"/>
                <a:ea typeface="楷体" panose="02010609060101010101" pitchFamily="49" charset="-122"/>
              </a:rPr>
              <a:t>  （</a:t>
            </a:r>
            <a:r>
              <a:rPr lang="en-US" altLang="zh-CN" b="1">
                <a:solidFill>
                  <a:srgbClr val="0000FF"/>
                </a:solidFill>
                <a:latin typeface="楷体" panose="02010609060101010101" pitchFamily="49" charset="-122"/>
                <a:ea typeface="楷体" panose="02010609060101010101" pitchFamily="49" charset="-122"/>
              </a:rPr>
              <a:t>1</a:t>
            </a:r>
            <a:r>
              <a:rPr lang="zh-CN" altLang="en-US" b="1">
                <a:solidFill>
                  <a:srgbClr val="0000FF"/>
                </a:solidFill>
                <a:latin typeface="楷体" panose="02010609060101010101" pitchFamily="49" charset="-122"/>
                <a:ea typeface="楷体" panose="02010609060101010101" pitchFamily="49" charset="-122"/>
              </a:rPr>
              <a:t>）替代效应：“休闲”也是一种商品，它的价格可以看成是工资，工资提高后意味着休闲的成本（代价）提高，人们会减少“休闲”的消费，增加劳动时间</a:t>
            </a:r>
          </a:p>
          <a:p>
            <a:pPr eaLnBrk="1" hangingPunct="1">
              <a:buFont typeface="Wingdings" panose="05000000000000000000" pitchFamily="2" charset="2"/>
              <a:buNone/>
            </a:pPr>
            <a:r>
              <a:rPr lang="zh-CN" altLang="en-US" b="1">
                <a:solidFill>
                  <a:srgbClr val="0000FF"/>
                </a:solidFill>
                <a:latin typeface="楷体" panose="02010609060101010101" pitchFamily="49" charset="-122"/>
                <a:ea typeface="楷体" panose="02010609060101010101" pitchFamily="49" charset="-122"/>
              </a:rPr>
              <a:t>  （</a:t>
            </a:r>
            <a:r>
              <a:rPr lang="en-US" altLang="zh-CN" b="1">
                <a:solidFill>
                  <a:srgbClr val="0000FF"/>
                </a:solidFill>
                <a:latin typeface="楷体" panose="02010609060101010101" pitchFamily="49" charset="-122"/>
                <a:ea typeface="楷体" panose="02010609060101010101" pitchFamily="49" charset="-122"/>
              </a:rPr>
              <a:t>2</a:t>
            </a:r>
            <a:r>
              <a:rPr lang="zh-CN" altLang="en-US" b="1">
                <a:solidFill>
                  <a:srgbClr val="0000FF"/>
                </a:solidFill>
                <a:latin typeface="楷体" panose="02010609060101010101" pitchFamily="49" charset="-122"/>
                <a:ea typeface="楷体" panose="02010609060101010101" pitchFamily="49" charset="-122"/>
              </a:rPr>
              <a:t>）收入效应：工资提高使人们的收入增加，收入增多，人们会增加对商品的消费，也会增加对休闲这种特殊商品的消费，也就是享受更多的非劳动时间，从而表现为劳动供给的减少。</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a:extLst>
              <a:ext uri="{FF2B5EF4-FFF2-40B4-BE49-F238E27FC236}">
                <a16:creationId xmlns:a16="http://schemas.microsoft.com/office/drawing/2014/main" id="{88F26F1F-16D4-47A8-BFC0-161482E2DFE3}"/>
              </a:ext>
            </a:extLst>
          </p:cNvPr>
          <p:cNvSpPr>
            <a:spLocks noGrp="1" noRot="1" noChangeArrowheads="1"/>
          </p:cNvSpPr>
          <p:nvPr>
            <p:ph type="body" idx="4294967295"/>
          </p:nvPr>
        </p:nvSpPr>
        <p:spPr>
          <a:xfrm>
            <a:off x="214313" y="500063"/>
            <a:ext cx="8229600" cy="1439862"/>
          </a:xfrm>
        </p:spPr>
        <p:txBody>
          <a:bodyPr/>
          <a:lstStyle/>
          <a:p>
            <a:pPr eaLnBrk="1" hangingPunct="1">
              <a:lnSpc>
                <a:spcPct val="90000"/>
              </a:lnSpc>
              <a:buFont typeface="Wingdings" panose="05000000000000000000" pitchFamily="2" charset="2"/>
              <a:buNone/>
            </a:pPr>
            <a:r>
              <a:rPr lang="en-US" altLang="zh-CN" b="1">
                <a:solidFill>
                  <a:srgbClr val="0000FF"/>
                </a:solidFill>
                <a:latin typeface="楷体" panose="02010609060101010101" pitchFamily="49" charset="-122"/>
                <a:ea typeface="楷体" panose="02010609060101010101" pitchFamily="49" charset="-122"/>
              </a:rPr>
              <a:t>  3.</a:t>
            </a:r>
            <a:r>
              <a:rPr lang="zh-CN" altLang="en-US" b="1">
                <a:solidFill>
                  <a:srgbClr val="0000FF"/>
                </a:solidFill>
                <a:latin typeface="楷体" panose="02010609060101010101" pitchFamily="49" charset="-122"/>
                <a:ea typeface="楷体" panose="02010609060101010101" pitchFamily="49" charset="-122"/>
              </a:rPr>
              <a:t>劳动供给曲线也叫作向后弯曲的劳动供给曲线。</a:t>
            </a:r>
            <a:r>
              <a:rPr lang="zh-CN" altLang="en-US" sz="2800" b="1">
                <a:solidFill>
                  <a:srgbClr val="0000FF"/>
                </a:solidFill>
                <a:latin typeface="楷体" panose="02010609060101010101" pitchFamily="49" charset="-122"/>
                <a:ea typeface="楷体" panose="02010609060101010101" pitchFamily="49" charset="-122"/>
              </a:rPr>
              <a:t>  </a:t>
            </a:r>
          </a:p>
          <a:p>
            <a:pPr eaLnBrk="1" hangingPunct="1">
              <a:lnSpc>
                <a:spcPct val="90000"/>
              </a:lnSpc>
              <a:buFont typeface="Wingdings" panose="05000000000000000000" pitchFamily="2" charset="2"/>
              <a:buNone/>
            </a:pPr>
            <a:r>
              <a:rPr lang="zh-CN" altLang="en-US" sz="2800" b="1">
                <a:solidFill>
                  <a:srgbClr val="0000FF"/>
                </a:solidFill>
                <a:latin typeface="楷体" panose="02010609060101010101" pitchFamily="49" charset="-122"/>
                <a:ea typeface="楷体" panose="02010609060101010101" pitchFamily="49" charset="-122"/>
              </a:rPr>
              <a:t>  设</a:t>
            </a:r>
            <a:r>
              <a:rPr lang="en-US" altLang="zh-CN" sz="2800" b="1">
                <a:solidFill>
                  <a:srgbClr val="0000FF"/>
                </a:solidFill>
                <a:latin typeface="楷体" panose="02010609060101010101" pitchFamily="49" charset="-122"/>
                <a:ea typeface="楷体" panose="02010609060101010101" pitchFamily="49" charset="-122"/>
              </a:rPr>
              <a:t>H</a:t>
            </a:r>
            <a:r>
              <a:rPr lang="zh-CN" altLang="en-US" sz="2800" b="1">
                <a:solidFill>
                  <a:srgbClr val="0000FF"/>
                </a:solidFill>
                <a:latin typeface="楷体" panose="02010609060101010101" pitchFamily="49" charset="-122"/>
                <a:ea typeface="楷体" panose="02010609060101010101" pitchFamily="49" charset="-122"/>
              </a:rPr>
              <a:t>表示“闲暇”时间，可自由支配时间</a:t>
            </a:r>
            <a:r>
              <a:rPr lang="en-US" altLang="zh-CN" sz="2800" b="1">
                <a:solidFill>
                  <a:srgbClr val="0000FF"/>
                </a:solidFill>
                <a:latin typeface="楷体" panose="02010609060101010101" pitchFamily="49" charset="-122"/>
                <a:ea typeface="楷体" panose="02010609060101010101" pitchFamily="49" charset="-122"/>
              </a:rPr>
              <a:t>16</a:t>
            </a:r>
            <a:r>
              <a:rPr lang="zh-CN" altLang="en-US" sz="2800" b="1">
                <a:solidFill>
                  <a:srgbClr val="0000FF"/>
                </a:solidFill>
                <a:latin typeface="楷体" panose="02010609060101010101" pitchFamily="49" charset="-122"/>
                <a:ea typeface="楷体" panose="02010609060101010101" pitchFamily="49" charset="-122"/>
              </a:rPr>
              <a:t>小时</a:t>
            </a:r>
          </a:p>
        </p:txBody>
      </p:sp>
      <p:grpSp>
        <p:nvGrpSpPr>
          <p:cNvPr id="35843" name="Group 3">
            <a:extLst>
              <a:ext uri="{FF2B5EF4-FFF2-40B4-BE49-F238E27FC236}">
                <a16:creationId xmlns:a16="http://schemas.microsoft.com/office/drawing/2014/main" id="{3110C3EE-1D66-4B78-AE28-CB3EDB99F3F3}"/>
              </a:ext>
            </a:extLst>
          </p:cNvPr>
          <p:cNvGrpSpPr>
            <a:grpSpLocks/>
          </p:cNvGrpSpPr>
          <p:nvPr/>
        </p:nvGrpSpPr>
        <p:grpSpPr bwMode="auto">
          <a:xfrm>
            <a:off x="500063" y="2000250"/>
            <a:ext cx="6624637" cy="4249738"/>
            <a:chOff x="0" y="0"/>
            <a:chExt cx="4173" cy="3265"/>
          </a:xfrm>
        </p:grpSpPr>
        <p:sp>
          <p:nvSpPr>
            <p:cNvPr id="35845" name="Freeform 4">
              <a:extLst>
                <a:ext uri="{FF2B5EF4-FFF2-40B4-BE49-F238E27FC236}">
                  <a16:creationId xmlns:a16="http://schemas.microsoft.com/office/drawing/2014/main" id="{3323EA21-7ECD-45BE-835E-049A366DD959}"/>
                </a:ext>
              </a:extLst>
            </p:cNvPr>
            <p:cNvSpPr>
              <a:spLocks/>
            </p:cNvSpPr>
            <p:nvPr/>
          </p:nvSpPr>
          <p:spPr bwMode="auto">
            <a:xfrm>
              <a:off x="680" y="182"/>
              <a:ext cx="2653" cy="2313"/>
            </a:xfrm>
            <a:custGeom>
              <a:avLst/>
              <a:gdLst>
                <a:gd name="T0" fmla="*/ 0 w 2653"/>
                <a:gd name="T1" fmla="*/ 2313 h 2313"/>
                <a:gd name="T2" fmla="*/ 2404 w 2653"/>
                <a:gd name="T3" fmla="*/ 1134 h 2313"/>
                <a:gd name="T4" fmla="*/ 1497 w 2653"/>
                <a:gd name="T5" fmla="*/ 0 h 2313"/>
                <a:gd name="T6" fmla="*/ 0 60000 65536"/>
                <a:gd name="T7" fmla="*/ 0 60000 65536"/>
                <a:gd name="T8" fmla="*/ 0 60000 65536"/>
                <a:gd name="T9" fmla="*/ 0 w 2653"/>
                <a:gd name="T10" fmla="*/ 0 h 2313"/>
                <a:gd name="T11" fmla="*/ 2653 w 2653"/>
                <a:gd name="T12" fmla="*/ 2313 h 2313"/>
              </a:gdLst>
              <a:ahLst/>
              <a:cxnLst>
                <a:cxn ang="T6">
                  <a:pos x="T0" y="T1"/>
                </a:cxn>
                <a:cxn ang="T7">
                  <a:pos x="T2" y="T3"/>
                </a:cxn>
                <a:cxn ang="T8">
                  <a:pos x="T4" y="T5"/>
                </a:cxn>
              </a:cxnLst>
              <a:rect l="T9" t="T10" r="T11" b="T12"/>
              <a:pathLst>
                <a:path w="2653" h="2313">
                  <a:moveTo>
                    <a:pt x="0" y="2313"/>
                  </a:moveTo>
                  <a:cubicBezTo>
                    <a:pt x="1077" y="1916"/>
                    <a:pt x="2155" y="1519"/>
                    <a:pt x="2404" y="1134"/>
                  </a:cubicBezTo>
                  <a:cubicBezTo>
                    <a:pt x="2653" y="749"/>
                    <a:pt x="1648" y="189"/>
                    <a:pt x="1497" y="0"/>
                  </a:cubicBezTo>
                </a:path>
              </a:pathLst>
            </a:cu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46" name="Text Box 5">
              <a:extLst>
                <a:ext uri="{FF2B5EF4-FFF2-40B4-BE49-F238E27FC236}">
                  <a16:creationId xmlns:a16="http://schemas.microsoft.com/office/drawing/2014/main" id="{C398B4AA-D8C8-48BE-BF37-16E939B9FCCE}"/>
                </a:ext>
              </a:extLst>
            </p:cNvPr>
            <p:cNvSpPr txBox="1">
              <a:spLocks noChangeArrowheads="1"/>
            </p:cNvSpPr>
            <p:nvPr/>
          </p:nvSpPr>
          <p:spPr bwMode="auto">
            <a:xfrm>
              <a:off x="3901" y="2858"/>
              <a:ext cx="272"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buClrTx/>
                <a:buSzTx/>
                <a:buFont typeface="Arial" panose="020B0604020202020204" pitchFamily="34" charset="0"/>
                <a:buNone/>
              </a:pPr>
              <a:r>
                <a:rPr lang="en-US" altLang="zh-CN" sz="1800">
                  <a:solidFill>
                    <a:schemeClr val="tx2"/>
                  </a:solidFill>
                </a:rPr>
                <a:t>H</a:t>
              </a:r>
            </a:p>
          </p:txBody>
        </p:sp>
        <p:sp>
          <p:nvSpPr>
            <p:cNvPr id="35847" name="Text Box 6">
              <a:extLst>
                <a:ext uri="{FF2B5EF4-FFF2-40B4-BE49-F238E27FC236}">
                  <a16:creationId xmlns:a16="http://schemas.microsoft.com/office/drawing/2014/main" id="{4D1ED19B-A5F6-4ED1-A345-FD511177A585}"/>
                </a:ext>
              </a:extLst>
            </p:cNvPr>
            <p:cNvSpPr txBox="1">
              <a:spLocks noChangeArrowheads="1"/>
            </p:cNvSpPr>
            <p:nvPr/>
          </p:nvSpPr>
          <p:spPr bwMode="auto">
            <a:xfrm>
              <a:off x="0" y="0"/>
              <a:ext cx="252"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buClrTx/>
                <a:buSzTx/>
                <a:buFont typeface="Arial" panose="020B0604020202020204" pitchFamily="34" charset="0"/>
                <a:buNone/>
              </a:pPr>
              <a:r>
                <a:rPr lang="en-US" altLang="zh-CN" sz="1800" b="1">
                  <a:solidFill>
                    <a:schemeClr val="tx2"/>
                  </a:solidFill>
                </a:rPr>
                <a:t>W</a:t>
              </a:r>
            </a:p>
          </p:txBody>
        </p:sp>
        <p:sp>
          <p:nvSpPr>
            <p:cNvPr id="35848" name="Line 7">
              <a:extLst>
                <a:ext uri="{FF2B5EF4-FFF2-40B4-BE49-F238E27FC236}">
                  <a16:creationId xmlns:a16="http://schemas.microsoft.com/office/drawing/2014/main" id="{600D4568-19C6-4952-AFDA-703722356E7B}"/>
                </a:ext>
              </a:extLst>
            </p:cNvPr>
            <p:cNvSpPr>
              <a:spLocks noChangeShapeType="1"/>
            </p:cNvSpPr>
            <p:nvPr/>
          </p:nvSpPr>
          <p:spPr bwMode="auto">
            <a:xfrm flipV="1">
              <a:off x="363" y="136"/>
              <a:ext cx="0" cy="285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49" name="Line 8">
              <a:extLst>
                <a:ext uri="{FF2B5EF4-FFF2-40B4-BE49-F238E27FC236}">
                  <a16:creationId xmlns:a16="http://schemas.microsoft.com/office/drawing/2014/main" id="{A5A34ADA-2CD3-49C9-AACE-62A3F3CD7C1B}"/>
                </a:ext>
              </a:extLst>
            </p:cNvPr>
            <p:cNvSpPr>
              <a:spLocks noChangeShapeType="1"/>
            </p:cNvSpPr>
            <p:nvPr/>
          </p:nvSpPr>
          <p:spPr bwMode="auto">
            <a:xfrm>
              <a:off x="363" y="2994"/>
              <a:ext cx="353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0" name="Line 9">
              <a:extLst>
                <a:ext uri="{FF2B5EF4-FFF2-40B4-BE49-F238E27FC236}">
                  <a16:creationId xmlns:a16="http://schemas.microsoft.com/office/drawing/2014/main" id="{7DF4F55F-5E52-4B8F-81DF-7CA1C8B96ED3}"/>
                </a:ext>
              </a:extLst>
            </p:cNvPr>
            <p:cNvSpPr>
              <a:spLocks noChangeShapeType="1"/>
            </p:cNvSpPr>
            <p:nvPr/>
          </p:nvSpPr>
          <p:spPr bwMode="auto">
            <a:xfrm>
              <a:off x="363" y="2087"/>
              <a:ext cx="1406" cy="0"/>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1" name="Line 10">
              <a:extLst>
                <a:ext uri="{FF2B5EF4-FFF2-40B4-BE49-F238E27FC236}">
                  <a16:creationId xmlns:a16="http://schemas.microsoft.com/office/drawing/2014/main" id="{25BFC32E-CABE-4487-A090-169CF03FC870}"/>
                </a:ext>
              </a:extLst>
            </p:cNvPr>
            <p:cNvSpPr>
              <a:spLocks noChangeShapeType="1"/>
            </p:cNvSpPr>
            <p:nvPr/>
          </p:nvSpPr>
          <p:spPr bwMode="auto">
            <a:xfrm>
              <a:off x="363" y="1180"/>
              <a:ext cx="2767" cy="0"/>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2" name="Line 11">
              <a:extLst>
                <a:ext uri="{FF2B5EF4-FFF2-40B4-BE49-F238E27FC236}">
                  <a16:creationId xmlns:a16="http://schemas.microsoft.com/office/drawing/2014/main" id="{DE3FD41A-3340-4D42-9DF5-9E3C14E46BC4}"/>
                </a:ext>
              </a:extLst>
            </p:cNvPr>
            <p:cNvSpPr>
              <a:spLocks noChangeShapeType="1"/>
            </p:cNvSpPr>
            <p:nvPr/>
          </p:nvSpPr>
          <p:spPr bwMode="auto">
            <a:xfrm>
              <a:off x="363" y="499"/>
              <a:ext cx="2177" cy="0"/>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3" name="Line 12">
              <a:extLst>
                <a:ext uri="{FF2B5EF4-FFF2-40B4-BE49-F238E27FC236}">
                  <a16:creationId xmlns:a16="http://schemas.microsoft.com/office/drawing/2014/main" id="{F8C7F728-4624-477E-9CAA-009904AB66F1}"/>
                </a:ext>
              </a:extLst>
            </p:cNvPr>
            <p:cNvSpPr>
              <a:spLocks noChangeShapeType="1"/>
            </p:cNvSpPr>
            <p:nvPr/>
          </p:nvSpPr>
          <p:spPr bwMode="auto">
            <a:xfrm>
              <a:off x="2540" y="499"/>
              <a:ext cx="0" cy="2495"/>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4" name="Line 13">
              <a:extLst>
                <a:ext uri="{FF2B5EF4-FFF2-40B4-BE49-F238E27FC236}">
                  <a16:creationId xmlns:a16="http://schemas.microsoft.com/office/drawing/2014/main" id="{65778A34-D8BA-4EF5-9DE9-070E5F21633F}"/>
                </a:ext>
              </a:extLst>
            </p:cNvPr>
            <p:cNvSpPr>
              <a:spLocks noChangeShapeType="1"/>
            </p:cNvSpPr>
            <p:nvPr/>
          </p:nvSpPr>
          <p:spPr bwMode="auto">
            <a:xfrm>
              <a:off x="3130" y="1180"/>
              <a:ext cx="0" cy="1814"/>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5" name="Line 15">
              <a:extLst>
                <a:ext uri="{FF2B5EF4-FFF2-40B4-BE49-F238E27FC236}">
                  <a16:creationId xmlns:a16="http://schemas.microsoft.com/office/drawing/2014/main" id="{03D7C687-F88B-44E7-B977-3985E244534C}"/>
                </a:ext>
              </a:extLst>
            </p:cNvPr>
            <p:cNvSpPr>
              <a:spLocks noChangeShapeType="1"/>
            </p:cNvSpPr>
            <p:nvPr/>
          </p:nvSpPr>
          <p:spPr bwMode="auto">
            <a:xfrm>
              <a:off x="1769" y="2087"/>
              <a:ext cx="0" cy="907"/>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6" name="Rectangle 16">
              <a:extLst>
                <a:ext uri="{FF2B5EF4-FFF2-40B4-BE49-F238E27FC236}">
                  <a16:creationId xmlns:a16="http://schemas.microsoft.com/office/drawing/2014/main" id="{878D9EBE-6098-4558-A953-701C7C3AD735}"/>
                </a:ext>
              </a:extLst>
            </p:cNvPr>
            <p:cNvSpPr>
              <a:spLocks noChangeArrowheads="1"/>
            </p:cNvSpPr>
            <p:nvPr/>
          </p:nvSpPr>
          <p:spPr bwMode="auto">
            <a:xfrm>
              <a:off x="45" y="2949"/>
              <a:ext cx="318"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buClrTx/>
                <a:buSzTx/>
                <a:buFont typeface="Arial" panose="020B0604020202020204" pitchFamily="34" charset="0"/>
                <a:buNone/>
              </a:pPr>
              <a:r>
                <a:rPr lang="en-US" altLang="zh-CN" sz="2000" b="1">
                  <a:solidFill>
                    <a:schemeClr val="tx2"/>
                  </a:solidFill>
                </a:rPr>
                <a:t>O</a:t>
              </a:r>
            </a:p>
          </p:txBody>
        </p:sp>
        <p:sp>
          <p:nvSpPr>
            <p:cNvPr id="35857" name="Rectangle 17">
              <a:extLst>
                <a:ext uri="{FF2B5EF4-FFF2-40B4-BE49-F238E27FC236}">
                  <a16:creationId xmlns:a16="http://schemas.microsoft.com/office/drawing/2014/main" id="{F1F71BFC-6827-49E7-9380-1DBCA5C0245C}"/>
                </a:ext>
              </a:extLst>
            </p:cNvPr>
            <p:cNvSpPr>
              <a:spLocks noChangeArrowheads="1"/>
            </p:cNvSpPr>
            <p:nvPr/>
          </p:nvSpPr>
          <p:spPr bwMode="auto">
            <a:xfrm>
              <a:off x="0" y="1951"/>
              <a:ext cx="318"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buClrTx/>
                <a:buSzTx/>
                <a:buFont typeface="Arial" panose="020B0604020202020204" pitchFamily="34" charset="0"/>
                <a:buNone/>
              </a:pPr>
              <a:r>
                <a:rPr lang="en-US" altLang="zh-CN" sz="2000" b="1">
                  <a:solidFill>
                    <a:schemeClr val="tx2"/>
                  </a:solidFill>
                </a:rPr>
                <a:t>W</a:t>
              </a:r>
              <a:r>
                <a:rPr lang="en-US" altLang="zh-CN" sz="2000" b="1" baseline="-25000">
                  <a:solidFill>
                    <a:schemeClr val="tx2"/>
                  </a:solidFill>
                </a:rPr>
                <a:t>0</a:t>
              </a:r>
            </a:p>
          </p:txBody>
        </p:sp>
        <p:sp>
          <p:nvSpPr>
            <p:cNvPr id="35858" name="Rectangle 18">
              <a:extLst>
                <a:ext uri="{FF2B5EF4-FFF2-40B4-BE49-F238E27FC236}">
                  <a16:creationId xmlns:a16="http://schemas.microsoft.com/office/drawing/2014/main" id="{7FF02A12-866A-4E3B-A575-5F93DCF0AD86}"/>
                </a:ext>
              </a:extLst>
            </p:cNvPr>
            <p:cNvSpPr>
              <a:spLocks noChangeArrowheads="1"/>
            </p:cNvSpPr>
            <p:nvPr/>
          </p:nvSpPr>
          <p:spPr bwMode="auto">
            <a:xfrm>
              <a:off x="0" y="1089"/>
              <a:ext cx="318"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buClrTx/>
                <a:buSzTx/>
                <a:buFont typeface="Arial" panose="020B0604020202020204" pitchFamily="34" charset="0"/>
                <a:buNone/>
              </a:pPr>
              <a:r>
                <a:rPr lang="en-US" altLang="zh-CN" sz="2000" b="1">
                  <a:solidFill>
                    <a:schemeClr val="tx2"/>
                  </a:solidFill>
                </a:rPr>
                <a:t>W</a:t>
              </a:r>
              <a:r>
                <a:rPr lang="en-US" altLang="zh-CN" sz="2000" b="1" baseline="-25000">
                  <a:solidFill>
                    <a:schemeClr val="tx2"/>
                  </a:solidFill>
                </a:rPr>
                <a:t>1</a:t>
              </a:r>
            </a:p>
          </p:txBody>
        </p:sp>
        <p:sp>
          <p:nvSpPr>
            <p:cNvPr id="35859" name="Rectangle 19">
              <a:extLst>
                <a:ext uri="{FF2B5EF4-FFF2-40B4-BE49-F238E27FC236}">
                  <a16:creationId xmlns:a16="http://schemas.microsoft.com/office/drawing/2014/main" id="{CCE465F2-59BB-4128-8DD8-D37499984A70}"/>
                </a:ext>
              </a:extLst>
            </p:cNvPr>
            <p:cNvSpPr>
              <a:spLocks noChangeArrowheads="1"/>
            </p:cNvSpPr>
            <p:nvPr/>
          </p:nvSpPr>
          <p:spPr bwMode="auto">
            <a:xfrm>
              <a:off x="0" y="408"/>
              <a:ext cx="318"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buClrTx/>
                <a:buSzTx/>
                <a:buFont typeface="Arial" panose="020B0604020202020204" pitchFamily="34" charset="0"/>
                <a:buNone/>
              </a:pPr>
              <a:r>
                <a:rPr lang="en-US" altLang="zh-CN" sz="2000" b="1">
                  <a:solidFill>
                    <a:schemeClr val="tx2"/>
                  </a:solidFill>
                </a:rPr>
                <a:t>W</a:t>
              </a:r>
              <a:r>
                <a:rPr lang="en-US" altLang="zh-CN" sz="2000" b="1" baseline="-25000">
                  <a:solidFill>
                    <a:schemeClr val="tx2"/>
                  </a:solidFill>
                </a:rPr>
                <a:t>2</a:t>
              </a:r>
            </a:p>
          </p:txBody>
        </p:sp>
        <p:sp>
          <p:nvSpPr>
            <p:cNvPr id="35860" name="Rectangle 20">
              <a:extLst>
                <a:ext uri="{FF2B5EF4-FFF2-40B4-BE49-F238E27FC236}">
                  <a16:creationId xmlns:a16="http://schemas.microsoft.com/office/drawing/2014/main" id="{14257D52-03B7-4F9C-8322-5D5230C9BD87}"/>
                </a:ext>
              </a:extLst>
            </p:cNvPr>
            <p:cNvSpPr>
              <a:spLocks noChangeArrowheads="1"/>
            </p:cNvSpPr>
            <p:nvPr/>
          </p:nvSpPr>
          <p:spPr bwMode="auto">
            <a:xfrm>
              <a:off x="1587" y="3039"/>
              <a:ext cx="318"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buClrTx/>
                <a:buSzTx/>
                <a:buFont typeface="Arial" panose="020B0604020202020204" pitchFamily="34" charset="0"/>
                <a:buNone/>
              </a:pPr>
              <a:r>
                <a:rPr lang="en-US" altLang="zh-CN" sz="2000" b="1">
                  <a:solidFill>
                    <a:schemeClr val="tx2"/>
                  </a:solidFill>
                </a:rPr>
                <a:t>16</a:t>
              </a:r>
              <a:r>
                <a:rPr lang="zh-CN" altLang="en-US" sz="2000" b="1">
                  <a:solidFill>
                    <a:schemeClr val="tx2"/>
                  </a:solidFill>
                </a:rPr>
                <a:t>－</a:t>
              </a:r>
              <a:r>
                <a:rPr lang="en-US" altLang="zh-CN" sz="2000" b="1">
                  <a:solidFill>
                    <a:schemeClr val="tx2"/>
                  </a:solidFill>
                </a:rPr>
                <a:t>H</a:t>
              </a:r>
              <a:r>
                <a:rPr lang="en-US" altLang="zh-CN" sz="2000" b="1" baseline="-25000">
                  <a:solidFill>
                    <a:schemeClr val="tx2"/>
                  </a:solidFill>
                </a:rPr>
                <a:t>0</a:t>
              </a:r>
            </a:p>
          </p:txBody>
        </p:sp>
        <p:sp>
          <p:nvSpPr>
            <p:cNvPr id="35861" name="Rectangle 21">
              <a:extLst>
                <a:ext uri="{FF2B5EF4-FFF2-40B4-BE49-F238E27FC236}">
                  <a16:creationId xmlns:a16="http://schemas.microsoft.com/office/drawing/2014/main" id="{2EB10064-E1BD-4C93-B926-31C53B57E7C9}"/>
                </a:ext>
              </a:extLst>
            </p:cNvPr>
            <p:cNvSpPr>
              <a:spLocks noChangeArrowheads="1"/>
            </p:cNvSpPr>
            <p:nvPr/>
          </p:nvSpPr>
          <p:spPr bwMode="auto">
            <a:xfrm>
              <a:off x="2359" y="3039"/>
              <a:ext cx="318"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buClrTx/>
                <a:buSzTx/>
                <a:buFont typeface="Arial" panose="020B0604020202020204" pitchFamily="34" charset="0"/>
                <a:buNone/>
              </a:pPr>
              <a:r>
                <a:rPr lang="en-US" altLang="zh-CN" sz="2000" b="1">
                  <a:solidFill>
                    <a:schemeClr val="tx2"/>
                  </a:solidFill>
                </a:rPr>
                <a:t>16</a:t>
              </a:r>
              <a:r>
                <a:rPr lang="zh-CN" altLang="en-US" sz="2000" b="1">
                  <a:solidFill>
                    <a:schemeClr val="tx2"/>
                  </a:solidFill>
                </a:rPr>
                <a:t>－</a:t>
              </a:r>
              <a:r>
                <a:rPr lang="en-US" altLang="zh-CN" sz="2000" b="1">
                  <a:solidFill>
                    <a:schemeClr val="tx2"/>
                  </a:solidFill>
                </a:rPr>
                <a:t>H</a:t>
              </a:r>
              <a:r>
                <a:rPr lang="en-US" altLang="zh-CN" sz="2000" b="1" baseline="-25000">
                  <a:solidFill>
                    <a:schemeClr val="tx2"/>
                  </a:solidFill>
                </a:rPr>
                <a:t>2</a:t>
              </a:r>
            </a:p>
          </p:txBody>
        </p:sp>
        <p:sp>
          <p:nvSpPr>
            <p:cNvPr id="35862" name="Rectangle 22">
              <a:extLst>
                <a:ext uri="{FF2B5EF4-FFF2-40B4-BE49-F238E27FC236}">
                  <a16:creationId xmlns:a16="http://schemas.microsoft.com/office/drawing/2014/main" id="{A92E21E6-2937-4D1B-B5A8-9CA097CECE17}"/>
                </a:ext>
              </a:extLst>
            </p:cNvPr>
            <p:cNvSpPr>
              <a:spLocks noChangeArrowheads="1"/>
            </p:cNvSpPr>
            <p:nvPr/>
          </p:nvSpPr>
          <p:spPr bwMode="auto">
            <a:xfrm>
              <a:off x="2994" y="3039"/>
              <a:ext cx="318"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buClrTx/>
                <a:buSzTx/>
                <a:buFont typeface="Arial" panose="020B0604020202020204" pitchFamily="34" charset="0"/>
                <a:buNone/>
              </a:pPr>
              <a:r>
                <a:rPr lang="en-US" altLang="zh-CN" sz="2000" b="1">
                  <a:solidFill>
                    <a:schemeClr val="tx2"/>
                  </a:solidFill>
                </a:rPr>
                <a:t>16</a:t>
              </a:r>
              <a:r>
                <a:rPr lang="zh-CN" altLang="en-US" sz="2000" b="1">
                  <a:solidFill>
                    <a:schemeClr val="tx2"/>
                  </a:solidFill>
                </a:rPr>
                <a:t>－</a:t>
              </a:r>
              <a:r>
                <a:rPr lang="en-US" altLang="zh-CN" sz="2000" b="1">
                  <a:solidFill>
                    <a:schemeClr val="tx2"/>
                  </a:solidFill>
                </a:rPr>
                <a:t>H</a:t>
              </a:r>
              <a:r>
                <a:rPr lang="en-US" altLang="zh-CN" sz="2000" b="1" baseline="-25000">
                  <a:solidFill>
                    <a:schemeClr val="tx2"/>
                  </a:solidFill>
                </a:rPr>
                <a:t>1</a:t>
              </a:r>
            </a:p>
          </p:txBody>
        </p:sp>
        <p:sp>
          <p:nvSpPr>
            <p:cNvPr id="35863" name="Rectangle 23">
              <a:extLst>
                <a:ext uri="{FF2B5EF4-FFF2-40B4-BE49-F238E27FC236}">
                  <a16:creationId xmlns:a16="http://schemas.microsoft.com/office/drawing/2014/main" id="{EA638312-B191-41AD-BFE1-F8BE26353856}"/>
                </a:ext>
              </a:extLst>
            </p:cNvPr>
            <p:cNvSpPr>
              <a:spLocks noChangeArrowheads="1"/>
            </p:cNvSpPr>
            <p:nvPr/>
          </p:nvSpPr>
          <p:spPr bwMode="auto">
            <a:xfrm>
              <a:off x="1542" y="1815"/>
              <a:ext cx="318"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buClrTx/>
                <a:buSzTx/>
                <a:buFont typeface="Arial" panose="020B0604020202020204" pitchFamily="34" charset="0"/>
                <a:buNone/>
              </a:pPr>
              <a:r>
                <a:rPr lang="en-US" altLang="zh-CN" sz="2000" b="1">
                  <a:solidFill>
                    <a:schemeClr val="tx2"/>
                  </a:solidFill>
                </a:rPr>
                <a:t>A</a:t>
              </a:r>
              <a:endParaRPr lang="en-US" altLang="zh-CN" sz="2000" b="1" baseline="-25000">
                <a:solidFill>
                  <a:schemeClr val="tx2"/>
                </a:solidFill>
              </a:endParaRPr>
            </a:p>
          </p:txBody>
        </p:sp>
        <p:sp>
          <p:nvSpPr>
            <p:cNvPr id="35864" name="Rectangle 24">
              <a:extLst>
                <a:ext uri="{FF2B5EF4-FFF2-40B4-BE49-F238E27FC236}">
                  <a16:creationId xmlns:a16="http://schemas.microsoft.com/office/drawing/2014/main" id="{51F1B635-E64B-4442-9E35-C6CF738FBAB7}"/>
                </a:ext>
              </a:extLst>
            </p:cNvPr>
            <p:cNvSpPr>
              <a:spLocks noChangeArrowheads="1"/>
            </p:cNvSpPr>
            <p:nvPr/>
          </p:nvSpPr>
          <p:spPr bwMode="auto">
            <a:xfrm>
              <a:off x="3175" y="1043"/>
              <a:ext cx="318"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buClrTx/>
                <a:buSzTx/>
                <a:buFont typeface="Arial" panose="020B0604020202020204" pitchFamily="34" charset="0"/>
                <a:buNone/>
              </a:pPr>
              <a:r>
                <a:rPr lang="en-US" altLang="zh-CN" sz="2000" b="1">
                  <a:solidFill>
                    <a:schemeClr val="tx2"/>
                  </a:solidFill>
                </a:rPr>
                <a:t>B</a:t>
              </a:r>
              <a:endParaRPr lang="en-US" altLang="zh-CN" sz="2000" b="1" baseline="-25000">
                <a:solidFill>
                  <a:schemeClr val="tx2"/>
                </a:solidFill>
              </a:endParaRPr>
            </a:p>
          </p:txBody>
        </p:sp>
        <p:sp>
          <p:nvSpPr>
            <p:cNvPr id="35865" name="Rectangle 25">
              <a:extLst>
                <a:ext uri="{FF2B5EF4-FFF2-40B4-BE49-F238E27FC236}">
                  <a16:creationId xmlns:a16="http://schemas.microsoft.com/office/drawing/2014/main" id="{765C51F9-01CF-4A25-9715-11AA70483AA5}"/>
                </a:ext>
              </a:extLst>
            </p:cNvPr>
            <p:cNvSpPr>
              <a:spLocks noChangeArrowheads="1"/>
            </p:cNvSpPr>
            <p:nvPr/>
          </p:nvSpPr>
          <p:spPr bwMode="auto">
            <a:xfrm>
              <a:off x="2540" y="227"/>
              <a:ext cx="318"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buClrTx/>
                <a:buSzTx/>
                <a:buFont typeface="Arial" panose="020B0604020202020204" pitchFamily="34" charset="0"/>
                <a:buNone/>
              </a:pPr>
              <a:r>
                <a:rPr lang="en-US" altLang="zh-CN" sz="2000" b="1">
                  <a:solidFill>
                    <a:schemeClr val="tx2"/>
                  </a:solidFill>
                </a:rPr>
                <a:t>C</a:t>
              </a:r>
              <a:endParaRPr lang="en-US" altLang="zh-CN" sz="2000" b="1" baseline="-25000">
                <a:solidFill>
                  <a:schemeClr val="tx2"/>
                </a:solidFill>
              </a:endParaRPr>
            </a:p>
          </p:txBody>
        </p:sp>
        <p:sp>
          <p:nvSpPr>
            <p:cNvPr id="35866" name="Rectangle 26">
              <a:extLst>
                <a:ext uri="{FF2B5EF4-FFF2-40B4-BE49-F238E27FC236}">
                  <a16:creationId xmlns:a16="http://schemas.microsoft.com/office/drawing/2014/main" id="{9AF42614-70B0-4E1A-A00A-600586372119}"/>
                </a:ext>
              </a:extLst>
            </p:cNvPr>
            <p:cNvSpPr>
              <a:spLocks noChangeArrowheads="1"/>
            </p:cNvSpPr>
            <p:nvPr/>
          </p:nvSpPr>
          <p:spPr bwMode="auto">
            <a:xfrm>
              <a:off x="1814" y="91"/>
              <a:ext cx="318"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buClrTx/>
                <a:buSzTx/>
                <a:buFont typeface="Arial" panose="020B0604020202020204" pitchFamily="34" charset="0"/>
                <a:buNone/>
              </a:pPr>
              <a:r>
                <a:rPr lang="en-US" altLang="zh-CN" sz="2000" b="1">
                  <a:solidFill>
                    <a:schemeClr val="tx2"/>
                  </a:solidFill>
                </a:rPr>
                <a:t>S</a:t>
              </a:r>
              <a:endParaRPr lang="en-US" altLang="zh-CN" sz="2000" b="1" baseline="-25000">
                <a:solidFill>
                  <a:schemeClr val="tx2"/>
                </a:solidFill>
              </a:endParaRPr>
            </a:p>
          </p:txBody>
        </p:sp>
      </p:grpSp>
      <p:sp>
        <p:nvSpPr>
          <p:cNvPr id="35844" name="Rectangle 31">
            <a:extLst>
              <a:ext uri="{FF2B5EF4-FFF2-40B4-BE49-F238E27FC236}">
                <a16:creationId xmlns:a16="http://schemas.microsoft.com/office/drawing/2014/main" id="{607ABEDB-273E-4262-BF02-32332CE8A2D5}"/>
              </a:ext>
            </a:extLst>
          </p:cNvPr>
          <p:cNvSpPr>
            <a:spLocks noChangeArrowheads="1"/>
          </p:cNvSpPr>
          <p:nvPr/>
        </p:nvSpPr>
        <p:spPr bwMode="auto">
          <a:xfrm>
            <a:off x="5857875" y="2071688"/>
            <a:ext cx="2928938"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1800" b="1">
                <a:solidFill>
                  <a:srgbClr val="0000FF"/>
                </a:solidFill>
                <a:ea typeface="楷体" panose="02010609060101010101" pitchFamily="49" charset="-122"/>
              </a:rPr>
              <a:t>工资水平较低时，替代效应大于收入效应；</a:t>
            </a:r>
          </a:p>
          <a:p>
            <a:pPr eaLnBrk="1" hangingPunct="1"/>
            <a:r>
              <a:rPr lang="zh-CN" altLang="en-US" sz="1800" b="1">
                <a:solidFill>
                  <a:srgbClr val="0000FF"/>
                </a:solidFill>
                <a:ea typeface="楷体" panose="02010609060101010101" pitchFamily="49" charset="-122"/>
              </a:rPr>
              <a:t>工资水平较高时，收入效应大于替代效应。</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F9D0CACD-E1E0-47A7-A046-06F8B171DBA1}"/>
              </a:ext>
            </a:extLst>
          </p:cNvPr>
          <p:cNvSpPr>
            <a:spLocks noGrp="1" noRot="1" noChangeArrowheads="1"/>
          </p:cNvSpPr>
          <p:nvPr>
            <p:ph type="title" idx="4294967295"/>
          </p:nvPr>
        </p:nvSpPr>
        <p:spPr>
          <a:xfrm>
            <a:off x="395288" y="620713"/>
            <a:ext cx="8229600" cy="720725"/>
          </a:xfrm>
        </p:spPr>
        <p:txBody>
          <a:bodyPr/>
          <a:lstStyle/>
          <a:p>
            <a:pPr algn="l" eaLnBrk="1" hangingPunct="1"/>
            <a:r>
              <a:rPr lang="zh-CN" altLang="en-US" b="1">
                <a:solidFill>
                  <a:srgbClr val="0000FF"/>
                </a:solidFill>
                <a:latin typeface="楷体_GB2312" pitchFamily="49" charset="-122"/>
                <a:ea typeface="楷体" panose="02010609060101010101" pitchFamily="49" charset="-122"/>
              </a:rPr>
              <a:t>二、均衡工资决定</a:t>
            </a:r>
          </a:p>
        </p:txBody>
      </p:sp>
      <p:sp>
        <p:nvSpPr>
          <p:cNvPr id="36867" name="Rectangle 30">
            <a:extLst>
              <a:ext uri="{FF2B5EF4-FFF2-40B4-BE49-F238E27FC236}">
                <a16:creationId xmlns:a16="http://schemas.microsoft.com/office/drawing/2014/main" id="{B6715769-ECB0-4977-B633-B9E086EF8CBA}"/>
              </a:ext>
            </a:extLst>
          </p:cNvPr>
          <p:cNvSpPr>
            <a:spLocks noGrp="1" noChangeArrowheads="1"/>
          </p:cNvSpPr>
          <p:nvPr>
            <p:ph type="body" idx="4294967295"/>
          </p:nvPr>
        </p:nvSpPr>
        <p:spPr>
          <a:xfrm>
            <a:off x="357188" y="1428750"/>
            <a:ext cx="8229600" cy="1108075"/>
          </a:xfrm>
          <a:noFill/>
        </p:spPr>
        <p:txBody>
          <a:bodyPr/>
          <a:lstStyle/>
          <a:p>
            <a:pPr eaLnBrk="1" hangingPunct="1">
              <a:buFont typeface="Wingdings" panose="05000000000000000000" pitchFamily="2" charset="2"/>
              <a:buNone/>
            </a:pPr>
            <a:r>
              <a:rPr lang="zh-CN" altLang="en-US" b="1">
                <a:solidFill>
                  <a:srgbClr val="0000FF"/>
                </a:solidFill>
                <a:ea typeface="楷体" panose="02010609060101010101" pitchFamily="49" charset="-122"/>
              </a:rPr>
              <a:t>完全竞争条件下，劳动供给曲线与劳动需求曲线的交点决定均衡工资和均衡就业量。</a:t>
            </a:r>
            <a:endParaRPr lang="zh-CN" altLang="en-US" sz="2800" b="1">
              <a:solidFill>
                <a:srgbClr val="0000FF"/>
              </a:solidFill>
              <a:ea typeface="楷体" panose="02010609060101010101" pitchFamily="49" charset="-122"/>
            </a:endParaRPr>
          </a:p>
        </p:txBody>
      </p:sp>
      <p:sp>
        <p:nvSpPr>
          <p:cNvPr id="36868" name="Text Box 5">
            <a:extLst>
              <a:ext uri="{FF2B5EF4-FFF2-40B4-BE49-F238E27FC236}">
                <a16:creationId xmlns:a16="http://schemas.microsoft.com/office/drawing/2014/main" id="{6D148976-CB9F-4B17-A599-DD05E0FCD534}"/>
              </a:ext>
            </a:extLst>
          </p:cNvPr>
          <p:cNvSpPr txBox="1">
            <a:spLocks noChangeArrowheads="1"/>
          </p:cNvSpPr>
          <p:nvPr/>
        </p:nvSpPr>
        <p:spPr bwMode="auto">
          <a:xfrm>
            <a:off x="6569075" y="5316538"/>
            <a:ext cx="3286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buClrTx/>
              <a:buSzTx/>
              <a:buFont typeface="Arial" panose="020B0604020202020204" pitchFamily="34" charset="0"/>
              <a:buNone/>
            </a:pPr>
            <a:r>
              <a:rPr lang="en-US" altLang="zh-CN" sz="1800">
                <a:solidFill>
                  <a:srgbClr val="0000FF"/>
                </a:solidFill>
              </a:rPr>
              <a:t>L</a:t>
            </a:r>
          </a:p>
        </p:txBody>
      </p:sp>
      <p:sp>
        <p:nvSpPr>
          <p:cNvPr id="36869" name="Text Box 6">
            <a:extLst>
              <a:ext uri="{FF2B5EF4-FFF2-40B4-BE49-F238E27FC236}">
                <a16:creationId xmlns:a16="http://schemas.microsoft.com/office/drawing/2014/main" id="{8467BE8A-B5C8-4D5A-BA47-00DDFF678B17}"/>
              </a:ext>
            </a:extLst>
          </p:cNvPr>
          <p:cNvSpPr txBox="1">
            <a:spLocks noChangeArrowheads="1"/>
          </p:cNvSpPr>
          <p:nvPr/>
        </p:nvSpPr>
        <p:spPr bwMode="auto">
          <a:xfrm>
            <a:off x="1857375" y="2857500"/>
            <a:ext cx="400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buClrTx/>
              <a:buSzTx/>
              <a:buFont typeface="Arial" panose="020B0604020202020204" pitchFamily="34" charset="0"/>
              <a:buNone/>
            </a:pPr>
            <a:r>
              <a:rPr lang="en-US" altLang="zh-CN" sz="1800">
                <a:solidFill>
                  <a:srgbClr val="0000FF"/>
                </a:solidFill>
              </a:rPr>
              <a:t>W</a:t>
            </a:r>
          </a:p>
        </p:txBody>
      </p:sp>
      <p:sp>
        <p:nvSpPr>
          <p:cNvPr id="36870" name="Line 7">
            <a:extLst>
              <a:ext uri="{FF2B5EF4-FFF2-40B4-BE49-F238E27FC236}">
                <a16:creationId xmlns:a16="http://schemas.microsoft.com/office/drawing/2014/main" id="{E2CB129D-9222-4B95-A9DC-395E3922D19F}"/>
              </a:ext>
            </a:extLst>
          </p:cNvPr>
          <p:cNvSpPr>
            <a:spLocks noChangeShapeType="1"/>
          </p:cNvSpPr>
          <p:nvPr/>
        </p:nvSpPr>
        <p:spPr bwMode="auto">
          <a:xfrm flipV="1">
            <a:off x="2295525" y="2974975"/>
            <a:ext cx="0" cy="24574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1" name="Line 8">
            <a:extLst>
              <a:ext uri="{FF2B5EF4-FFF2-40B4-BE49-F238E27FC236}">
                <a16:creationId xmlns:a16="http://schemas.microsoft.com/office/drawing/2014/main" id="{1C342C86-01EA-4616-99F8-D343AD59CB73}"/>
              </a:ext>
            </a:extLst>
          </p:cNvPr>
          <p:cNvSpPr>
            <a:spLocks noChangeShapeType="1"/>
          </p:cNvSpPr>
          <p:nvPr/>
        </p:nvSpPr>
        <p:spPr bwMode="auto">
          <a:xfrm>
            <a:off x="2295525" y="5432425"/>
            <a:ext cx="42735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2" name="Rectangle 15">
            <a:extLst>
              <a:ext uri="{FF2B5EF4-FFF2-40B4-BE49-F238E27FC236}">
                <a16:creationId xmlns:a16="http://schemas.microsoft.com/office/drawing/2014/main" id="{52A57AEC-2CC5-42A8-B584-BA628CC4ED27}"/>
              </a:ext>
            </a:extLst>
          </p:cNvPr>
          <p:cNvSpPr>
            <a:spLocks noChangeArrowheads="1"/>
          </p:cNvSpPr>
          <p:nvPr/>
        </p:nvSpPr>
        <p:spPr bwMode="auto">
          <a:xfrm>
            <a:off x="1911350" y="5394325"/>
            <a:ext cx="384175"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buClrTx/>
              <a:buSzTx/>
              <a:buFont typeface="Arial" panose="020B0604020202020204" pitchFamily="34" charset="0"/>
              <a:buNone/>
            </a:pPr>
            <a:r>
              <a:rPr lang="en-US" altLang="zh-CN" sz="2000" b="1">
                <a:solidFill>
                  <a:srgbClr val="0000FF"/>
                </a:solidFill>
              </a:rPr>
              <a:t>O</a:t>
            </a:r>
          </a:p>
        </p:txBody>
      </p:sp>
      <p:sp>
        <p:nvSpPr>
          <p:cNvPr id="36873" name="Rectangle 16">
            <a:extLst>
              <a:ext uri="{FF2B5EF4-FFF2-40B4-BE49-F238E27FC236}">
                <a16:creationId xmlns:a16="http://schemas.microsoft.com/office/drawing/2014/main" id="{B95FC139-A7FF-4BFB-A6CD-0AC5FA0BB4F1}"/>
              </a:ext>
            </a:extLst>
          </p:cNvPr>
          <p:cNvSpPr>
            <a:spLocks noChangeArrowheads="1"/>
          </p:cNvSpPr>
          <p:nvPr/>
        </p:nvSpPr>
        <p:spPr bwMode="auto">
          <a:xfrm>
            <a:off x="1857375" y="4300538"/>
            <a:ext cx="384175"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buClrTx/>
              <a:buSzTx/>
              <a:buFont typeface="Arial" panose="020B0604020202020204" pitchFamily="34" charset="0"/>
              <a:buNone/>
            </a:pPr>
            <a:r>
              <a:rPr lang="en-US" altLang="zh-CN" sz="2000" b="1">
                <a:solidFill>
                  <a:srgbClr val="0000FF"/>
                </a:solidFill>
              </a:rPr>
              <a:t>W</a:t>
            </a:r>
            <a:r>
              <a:rPr lang="en-US" altLang="zh-CN" sz="2000" b="1" baseline="-25000">
                <a:solidFill>
                  <a:srgbClr val="0000FF"/>
                </a:solidFill>
              </a:rPr>
              <a:t>0</a:t>
            </a:r>
          </a:p>
        </p:txBody>
      </p:sp>
      <p:sp>
        <p:nvSpPr>
          <p:cNvPr id="36874" name="Rectangle 19">
            <a:extLst>
              <a:ext uri="{FF2B5EF4-FFF2-40B4-BE49-F238E27FC236}">
                <a16:creationId xmlns:a16="http://schemas.microsoft.com/office/drawing/2014/main" id="{28B99651-05F3-4497-B1C2-E8391072D6F2}"/>
              </a:ext>
            </a:extLst>
          </p:cNvPr>
          <p:cNvSpPr>
            <a:spLocks noChangeArrowheads="1"/>
          </p:cNvSpPr>
          <p:nvPr/>
        </p:nvSpPr>
        <p:spPr bwMode="auto">
          <a:xfrm>
            <a:off x="3929063" y="5572125"/>
            <a:ext cx="384175"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buClrTx/>
              <a:buSzTx/>
              <a:buFont typeface="Arial" panose="020B0604020202020204" pitchFamily="34" charset="0"/>
              <a:buNone/>
            </a:pPr>
            <a:r>
              <a:rPr lang="en-US" altLang="zh-CN" sz="2000" b="1">
                <a:solidFill>
                  <a:srgbClr val="0000FF"/>
                </a:solidFill>
              </a:rPr>
              <a:t>L</a:t>
            </a:r>
            <a:r>
              <a:rPr lang="en-US" altLang="zh-CN" sz="2000" b="1" baseline="-25000">
                <a:solidFill>
                  <a:srgbClr val="0000FF"/>
                </a:solidFill>
              </a:rPr>
              <a:t>0</a:t>
            </a:r>
          </a:p>
        </p:txBody>
      </p:sp>
      <p:sp>
        <p:nvSpPr>
          <p:cNvPr id="36875" name="Rectangle 22">
            <a:extLst>
              <a:ext uri="{FF2B5EF4-FFF2-40B4-BE49-F238E27FC236}">
                <a16:creationId xmlns:a16="http://schemas.microsoft.com/office/drawing/2014/main" id="{AC96AC23-D7F3-47B1-9F12-27635EB220CA}"/>
              </a:ext>
            </a:extLst>
          </p:cNvPr>
          <p:cNvSpPr>
            <a:spLocks noChangeArrowheads="1"/>
          </p:cNvSpPr>
          <p:nvPr/>
        </p:nvSpPr>
        <p:spPr bwMode="auto">
          <a:xfrm>
            <a:off x="4738688" y="4198938"/>
            <a:ext cx="219075"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buClrTx/>
              <a:buSzTx/>
              <a:buFont typeface="Arial" panose="020B0604020202020204" pitchFamily="34" charset="0"/>
              <a:buNone/>
            </a:pPr>
            <a:r>
              <a:rPr lang="en-US" altLang="zh-CN" sz="2000" b="1">
                <a:solidFill>
                  <a:srgbClr val="0000FF"/>
                </a:solidFill>
              </a:rPr>
              <a:t>E</a:t>
            </a:r>
            <a:endParaRPr lang="en-US" altLang="zh-CN" sz="2000" b="1" baseline="-25000">
              <a:solidFill>
                <a:srgbClr val="0000FF"/>
              </a:solidFill>
            </a:endParaRPr>
          </a:p>
        </p:txBody>
      </p:sp>
      <p:sp>
        <p:nvSpPr>
          <p:cNvPr id="36876" name="Rectangle 23">
            <a:extLst>
              <a:ext uri="{FF2B5EF4-FFF2-40B4-BE49-F238E27FC236}">
                <a16:creationId xmlns:a16="http://schemas.microsoft.com/office/drawing/2014/main" id="{2FB6D9DC-7A52-41D6-AACE-49F46C6F364F}"/>
              </a:ext>
            </a:extLst>
          </p:cNvPr>
          <p:cNvSpPr>
            <a:spLocks noChangeArrowheads="1"/>
          </p:cNvSpPr>
          <p:nvPr/>
        </p:nvSpPr>
        <p:spPr bwMode="auto">
          <a:xfrm>
            <a:off x="5253038" y="4848225"/>
            <a:ext cx="384175"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buClrTx/>
              <a:buSzTx/>
              <a:buFont typeface="Arial" panose="020B0604020202020204" pitchFamily="34" charset="0"/>
              <a:buNone/>
            </a:pPr>
            <a:r>
              <a:rPr lang="en-US" altLang="zh-CN" sz="2000" b="1">
                <a:solidFill>
                  <a:srgbClr val="0000FF"/>
                </a:solidFill>
              </a:rPr>
              <a:t>D</a:t>
            </a:r>
            <a:endParaRPr lang="en-US" altLang="zh-CN" sz="2000" b="1" baseline="-25000">
              <a:solidFill>
                <a:srgbClr val="0000FF"/>
              </a:solidFill>
            </a:endParaRPr>
          </a:p>
        </p:txBody>
      </p:sp>
      <p:sp>
        <p:nvSpPr>
          <p:cNvPr id="36877" name="Rectangle 25">
            <a:extLst>
              <a:ext uri="{FF2B5EF4-FFF2-40B4-BE49-F238E27FC236}">
                <a16:creationId xmlns:a16="http://schemas.microsoft.com/office/drawing/2014/main" id="{0252731F-55F9-40A2-978C-3424ACC2C507}"/>
              </a:ext>
            </a:extLst>
          </p:cNvPr>
          <p:cNvSpPr>
            <a:spLocks noChangeArrowheads="1"/>
          </p:cNvSpPr>
          <p:nvPr/>
        </p:nvSpPr>
        <p:spPr bwMode="auto">
          <a:xfrm>
            <a:off x="4522788" y="3113088"/>
            <a:ext cx="38417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buClrTx/>
              <a:buSzTx/>
              <a:buFont typeface="Arial" panose="020B0604020202020204" pitchFamily="34" charset="0"/>
              <a:buNone/>
            </a:pPr>
            <a:r>
              <a:rPr lang="en-US" altLang="zh-CN" sz="2000" b="1">
                <a:solidFill>
                  <a:srgbClr val="0000FF"/>
                </a:solidFill>
              </a:rPr>
              <a:t>S</a:t>
            </a:r>
            <a:endParaRPr lang="en-US" altLang="zh-CN" sz="2000" b="1" baseline="-25000">
              <a:solidFill>
                <a:srgbClr val="0000FF"/>
              </a:solidFill>
            </a:endParaRPr>
          </a:p>
        </p:txBody>
      </p:sp>
      <p:sp>
        <p:nvSpPr>
          <p:cNvPr id="36878" name="Line 27">
            <a:extLst>
              <a:ext uri="{FF2B5EF4-FFF2-40B4-BE49-F238E27FC236}">
                <a16:creationId xmlns:a16="http://schemas.microsoft.com/office/drawing/2014/main" id="{2E4057FD-9FEB-4349-BDEC-D0F4E9FB5E92}"/>
              </a:ext>
            </a:extLst>
          </p:cNvPr>
          <p:cNvSpPr>
            <a:spLocks noChangeShapeType="1"/>
          </p:cNvSpPr>
          <p:nvPr/>
        </p:nvSpPr>
        <p:spPr bwMode="auto">
          <a:xfrm>
            <a:off x="3336925" y="3443288"/>
            <a:ext cx="1916113" cy="15224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9" name="Rectangle 28">
            <a:extLst>
              <a:ext uri="{FF2B5EF4-FFF2-40B4-BE49-F238E27FC236}">
                <a16:creationId xmlns:a16="http://schemas.microsoft.com/office/drawing/2014/main" id="{59F589B2-6108-4DCC-AD40-FE86BE8B20F1}"/>
              </a:ext>
            </a:extLst>
          </p:cNvPr>
          <p:cNvSpPr>
            <a:spLocks noChangeArrowheads="1"/>
          </p:cNvSpPr>
          <p:nvPr/>
        </p:nvSpPr>
        <p:spPr bwMode="auto">
          <a:xfrm>
            <a:off x="2952750" y="3208338"/>
            <a:ext cx="38417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buClrTx/>
              <a:buSzTx/>
              <a:buFont typeface="Arial" panose="020B0604020202020204" pitchFamily="34" charset="0"/>
              <a:buNone/>
            </a:pPr>
            <a:r>
              <a:rPr lang="en-US" altLang="zh-CN" sz="2000" b="1">
                <a:solidFill>
                  <a:srgbClr val="0000FF"/>
                </a:solidFill>
              </a:rPr>
              <a:t>D</a:t>
            </a:r>
            <a:endParaRPr lang="en-US" altLang="zh-CN" sz="2000" b="1" baseline="-25000">
              <a:solidFill>
                <a:srgbClr val="0000FF"/>
              </a:solidFill>
            </a:endParaRPr>
          </a:p>
        </p:txBody>
      </p:sp>
      <p:cxnSp>
        <p:nvCxnSpPr>
          <p:cNvPr id="36880" name="直接连接符 22">
            <a:extLst>
              <a:ext uri="{FF2B5EF4-FFF2-40B4-BE49-F238E27FC236}">
                <a16:creationId xmlns:a16="http://schemas.microsoft.com/office/drawing/2014/main" id="{8B29B3DD-ABD0-4A72-B2D5-1B2C1F84A6D0}"/>
              </a:ext>
            </a:extLst>
          </p:cNvPr>
          <p:cNvCxnSpPr>
            <a:cxnSpLocks noChangeShapeType="1"/>
          </p:cNvCxnSpPr>
          <p:nvPr/>
        </p:nvCxnSpPr>
        <p:spPr bwMode="auto">
          <a:xfrm rot="10800000" flipV="1">
            <a:off x="3143250" y="3571875"/>
            <a:ext cx="1714500" cy="1428750"/>
          </a:xfrm>
          <a:prstGeom prst="line">
            <a:avLst/>
          </a:prstGeom>
          <a:noFill/>
          <a:ln w="38100" algn="ctr">
            <a:solidFill>
              <a:schemeClr val="tx2"/>
            </a:solidFill>
            <a:round/>
            <a:headEnd/>
            <a:tailEnd/>
          </a:ln>
          <a:extLst>
            <a:ext uri="{909E8E84-426E-40DD-AFC4-6F175D3DCCD1}">
              <a14:hiddenFill xmlns:a14="http://schemas.microsoft.com/office/drawing/2010/main">
                <a:noFill/>
              </a14:hiddenFill>
            </a:ext>
          </a:extLst>
        </p:spPr>
      </p:cxnSp>
      <p:cxnSp>
        <p:nvCxnSpPr>
          <p:cNvPr id="36881" name="直接连接符 25">
            <a:extLst>
              <a:ext uri="{FF2B5EF4-FFF2-40B4-BE49-F238E27FC236}">
                <a16:creationId xmlns:a16="http://schemas.microsoft.com/office/drawing/2014/main" id="{B41CF7F1-34E0-49BB-8AFA-D35495A9C949}"/>
              </a:ext>
            </a:extLst>
          </p:cNvPr>
          <p:cNvCxnSpPr>
            <a:cxnSpLocks noChangeShapeType="1"/>
          </p:cNvCxnSpPr>
          <p:nvPr/>
        </p:nvCxnSpPr>
        <p:spPr bwMode="auto">
          <a:xfrm rot="10800000">
            <a:off x="2286000" y="4143375"/>
            <a:ext cx="1928813" cy="1588"/>
          </a:xfrm>
          <a:prstGeom prst="line">
            <a:avLst/>
          </a:prstGeom>
          <a:noFill/>
          <a:ln w="38100" algn="ctr">
            <a:solidFill>
              <a:schemeClr val="tx2"/>
            </a:solidFill>
            <a:prstDash val="dash"/>
            <a:round/>
            <a:headEnd/>
            <a:tailEnd/>
          </a:ln>
          <a:extLst>
            <a:ext uri="{909E8E84-426E-40DD-AFC4-6F175D3DCCD1}">
              <a14:hiddenFill xmlns:a14="http://schemas.microsoft.com/office/drawing/2010/main">
                <a:noFill/>
              </a14:hiddenFill>
            </a:ext>
          </a:extLst>
        </p:spPr>
      </p:cxnSp>
      <p:cxnSp>
        <p:nvCxnSpPr>
          <p:cNvPr id="36882" name="直接连接符 27">
            <a:extLst>
              <a:ext uri="{FF2B5EF4-FFF2-40B4-BE49-F238E27FC236}">
                <a16:creationId xmlns:a16="http://schemas.microsoft.com/office/drawing/2014/main" id="{09A835B3-AF6A-4FE6-92C2-E24CCB5914AB}"/>
              </a:ext>
            </a:extLst>
          </p:cNvPr>
          <p:cNvCxnSpPr>
            <a:cxnSpLocks noChangeShapeType="1"/>
          </p:cNvCxnSpPr>
          <p:nvPr/>
        </p:nvCxnSpPr>
        <p:spPr bwMode="auto">
          <a:xfrm rot="5400000">
            <a:off x="3571081" y="4787107"/>
            <a:ext cx="1285875" cy="1588"/>
          </a:xfrm>
          <a:prstGeom prst="line">
            <a:avLst/>
          </a:prstGeom>
          <a:noFill/>
          <a:ln w="38100" algn="ctr">
            <a:solidFill>
              <a:schemeClr val="tx2"/>
            </a:solidFill>
            <a:prstDash val="dash"/>
            <a:round/>
            <a:headEnd/>
            <a:tailEnd/>
          </a:ln>
          <a:extLst>
            <a:ext uri="{909E8E84-426E-40DD-AFC4-6F175D3DCCD1}">
              <a14:hiddenFill xmlns:a14="http://schemas.microsoft.com/office/drawing/2010/main">
                <a:noFill/>
              </a14:hiddenFill>
            </a:ext>
          </a:extLst>
        </p:spPr>
      </p:cxnSp>
      <p:sp>
        <p:nvSpPr>
          <p:cNvPr id="29" name="Rectangle 30">
            <a:extLst>
              <a:ext uri="{FF2B5EF4-FFF2-40B4-BE49-F238E27FC236}">
                <a16:creationId xmlns:a16="http://schemas.microsoft.com/office/drawing/2014/main" id="{C2419F44-4871-4FC4-BA29-4777ED34E196}"/>
              </a:ext>
            </a:extLst>
          </p:cNvPr>
          <p:cNvSpPr txBox="1">
            <a:spLocks noChangeArrowheads="1"/>
          </p:cNvSpPr>
          <p:nvPr/>
        </p:nvSpPr>
        <p:spPr bwMode="auto">
          <a:xfrm>
            <a:off x="5286375" y="2714625"/>
            <a:ext cx="3643313" cy="1714500"/>
          </a:xfrm>
          <a:prstGeom prst="rect">
            <a:avLst/>
          </a:prstGeom>
          <a:noFill/>
          <a:ln w="9525">
            <a:noFill/>
            <a:miter lim="800000"/>
            <a:headEnd/>
            <a:tailEnd/>
          </a:ln>
        </p:spPr>
        <p:txBody>
          <a:bodyPr/>
          <a:lstStyle/>
          <a:p>
            <a:pPr marL="342900" indent="-342900" eaLnBrk="1" hangingPunct="1">
              <a:spcBef>
                <a:spcPct val="20000"/>
              </a:spcBef>
              <a:buClr>
                <a:schemeClr val="hlink"/>
              </a:buClr>
              <a:buSzPct val="75000"/>
              <a:buFont typeface="Wingdings" pitchFamily="2" charset="2"/>
              <a:buNone/>
              <a:defRPr/>
            </a:pPr>
            <a:r>
              <a:rPr lang="zh-CN" altLang="en-US" sz="2000" b="1" kern="0" dirty="0">
                <a:solidFill>
                  <a:srgbClr val="0000FF"/>
                </a:solidFill>
                <a:latin typeface="+mn-lt"/>
                <a:ea typeface="楷体" pitchFamily="49" charset="-122"/>
              </a:rPr>
              <a:t>单个消费者的供给曲线可能向后弯曲，但整个市场的供给曲线不一定向后弯曲。</a:t>
            </a:r>
            <a:endParaRPr lang="en-US" altLang="zh-CN" sz="2000" b="1" kern="0" dirty="0">
              <a:solidFill>
                <a:srgbClr val="0000FF"/>
              </a:solidFill>
              <a:latin typeface="+mn-lt"/>
              <a:ea typeface="楷体" pitchFamily="49" charset="-122"/>
            </a:endParaRPr>
          </a:p>
          <a:p>
            <a:pPr marL="342900" indent="-342900" eaLnBrk="1" hangingPunct="1">
              <a:spcBef>
                <a:spcPct val="20000"/>
              </a:spcBef>
              <a:buClr>
                <a:schemeClr val="hlink"/>
              </a:buClr>
              <a:buSzPct val="75000"/>
              <a:buFont typeface="Wingdings" pitchFamily="2" charset="2"/>
              <a:buNone/>
              <a:defRPr/>
            </a:pPr>
            <a:r>
              <a:rPr lang="zh-CN" altLang="en-US" sz="2000" b="1" kern="0" dirty="0">
                <a:solidFill>
                  <a:srgbClr val="0000FF"/>
                </a:solidFill>
                <a:latin typeface="+mn-lt"/>
                <a:ea typeface="楷体" pitchFamily="49" charset="-122"/>
              </a:rPr>
              <a:t>非劳动财富、社会习俗、人口对劳动供给产生影响。</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3A9E0-1D0A-485D-84E6-B5D795D77571}"/>
              </a:ext>
            </a:extLst>
          </p:cNvPr>
          <p:cNvSpPr txBox="1">
            <a:spLocks/>
          </p:cNvSpPr>
          <p:nvPr/>
        </p:nvSpPr>
        <p:spPr>
          <a:xfrm>
            <a:off x="301625" y="609600"/>
            <a:ext cx="8540750" cy="1143000"/>
          </a:xfrm>
          <a:prstGeom prst="rect">
            <a:avLst/>
          </a:prstGeom>
        </p:spPr>
        <p:txBody>
          <a:bodyPr/>
          <a:lstStyle/>
          <a:p>
            <a:pPr algn="ctr">
              <a:defRPr/>
            </a:pPr>
            <a:r>
              <a:rPr lang="zh-CN" altLang="en-US" sz="4400" b="1" kern="0">
                <a:solidFill>
                  <a:srgbClr val="0000FF"/>
                </a:solidFill>
                <a:latin typeface="楷体" pitchFamily="49" charset="-122"/>
                <a:ea typeface="楷体" pitchFamily="49" charset="-122"/>
                <a:cs typeface="+mj-cs"/>
              </a:rPr>
              <a:t>本章讲述内容</a:t>
            </a:r>
            <a:endParaRPr lang="zh-CN" altLang="en-US" sz="4400" b="1" kern="0" dirty="0">
              <a:solidFill>
                <a:srgbClr val="0000FF"/>
              </a:solidFill>
              <a:latin typeface="楷体" pitchFamily="49" charset="-122"/>
              <a:ea typeface="楷体" pitchFamily="49" charset="-122"/>
              <a:cs typeface="+mj-cs"/>
            </a:endParaRPr>
          </a:p>
        </p:txBody>
      </p:sp>
      <p:sp>
        <p:nvSpPr>
          <p:cNvPr id="3" name="内容占位符 2">
            <a:extLst>
              <a:ext uri="{FF2B5EF4-FFF2-40B4-BE49-F238E27FC236}">
                <a16:creationId xmlns:a16="http://schemas.microsoft.com/office/drawing/2014/main" id="{8C68984B-7E80-4DCC-AC25-26089FF8988E}"/>
              </a:ext>
            </a:extLst>
          </p:cNvPr>
          <p:cNvSpPr txBox="1">
            <a:spLocks/>
          </p:cNvSpPr>
          <p:nvPr/>
        </p:nvSpPr>
        <p:spPr>
          <a:xfrm>
            <a:off x="301625" y="1905000"/>
            <a:ext cx="8540750" cy="4194175"/>
          </a:xfrm>
          <a:prstGeom prst="rect">
            <a:avLst/>
          </a:prstGeom>
        </p:spPr>
        <p:txBody>
          <a:bodyPr/>
          <a:lstStyle/>
          <a:p>
            <a:pPr marL="342900" indent="-342900">
              <a:spcBef>
                <a:spcPct val="20000"/>
              </a:spcBef>
              <a:buClr>
                <a:schemeClr val="hlink"/>
              </a:buClr>
              <a:buSzPct val="75000"/>
              <a:buFont typeface="Wingdings" pitchFamily="2" charset="2"/>
              <a:buChar char="v"/>
              <a:defRPr/>
            </a:pPr>
            <a:r>
              <a:rPr lang="zh-CN" sz="2800" b="1" kern="0" dirty="0">
                <a:solidFill>
                  <a:srgbClr val="0000FF"/>
                </a:solidFill>
                <a:latin typeface="楷体" pitchFamily="49" charset="-122"/>
                <a:ea typeface="楷体" pitchFamily="49" charset="-122"/>
              </a:rPr>
              <a:t>第一节  要素</a:t>
            </a:r>
            <a:r>
              <a:rPr lang="zh-CN" altLang="en-US" sz="2800" b="1" kern="0" dirty="0">
                <a:solidFill>
                  <a:srgbClr val="0000FF"/>
                </a:solidFill>
                <a:latin typeface="楷体" pitchFamily="49" charset="-122"/>
                <a:ea typeface="楷体" pitchFamily="49" charset="-122"/>
              </a:rPr>
              <a:t>需</a:t>
            </a:r>
            <a:r>
              <a:rPr lang="zh-CN" sz="2800" b="1" kern="0" dirty="0">
                <a:solidFill>
                  <a:srgbClr val="0000FF"/>
                </a:solidFill>
                <a:latin typeface="楷体" pitchFamily="49" charset="-122"/>
                <a:ea typeface="楷体" pitchFamily="49" charset="-122"/>
              </a:rPr>
              <a:t>求的一般原理</a:t>
            </a:r>
            <a:r>
              <a:rPr lang="zh-CN" altLang="en-US" sz="2800" b="1" kern="0" dirty="0">
                <a:solidFill>
                  <a:srgbClr val="0000FF"/>
                </a:solidFill>
                <a:latin typeface="楷体" pitchFamily="49" charset="-122"/>
                <a:ea typeface="楷体" pitchFamily="49" charset="-122"/>
              </a:rPr>
              <a:t>（重点）</a:t>
            </a:r>
            <a:endParaRPr lang="en-US" altLang="zh-CN" sz="2800" b="1" kern="0" dirty="0">
              <a:solidFill>
                <a:srgbClr val="0000FF"/>
              </a:solidFill>
              <a:latin typeface="楷体" pitchFamily="49" charset="-122"/>
              <a:ea typeface="楷体" pitchFamily="49" charset="-122"/>
            </a:endParaRPr>
          </a:p>
          <a:p>
            <a:pPr marL="342900" indent="-342900">
              <a:spcBef>
                <a:spcPct val="20000"/>
              </a:spcBef>
              <a:buClr>
                <a:schemeClr val="hlink"/>
              </a:buClr>
              <a:buSzPct val="75000"/>
              <a:buFont typeface="Wingdings" pitchFamily="2" charset="2"/>
              <a:buChar char="v"/>
              <a:defRPr/>
            </a:pPr>
            <a:r>
              <a:rPr lang="zh-CN" sz="2800" b="1" kern="0" dirty="0">
                <a:solidFill>
                  <a:srgbClr val="0000FF"/>
                </a:solidFill>
                <a:latin typeface="楷体" pitchFamily="49" charset="-122"/>
                <a:ea typeface="楷体" pitchFamily="49" charset="-122"/>
              </a:rPr>
              <a:t>第二节</a:t>
            </a:r>
            <a:r>
              <a:rPr lang="en-US" altLang="zh-CN" sz="2800" b="1" kern="0" dirty="0">
                <a:solidFill>
                  <a:srgbClr val="0000FF"/>
                </a:solidFill>
                <a:latin typeface="楷体" pitchFamily="49" charset="-122"/>
                <a:ea typeface="楷体" pitchFamily="49" charset="-122"/>
              </a:rPr>
              <a:t>  </a:t>
            </a:r>
            <a:r>
              <a:rPr lang="zh-CN" sz="2800" b="1" kern="0" dirty="0">
                <a:solidFill>
                  <a:srgbClr val="0000FF"/>
                </a:solidFill>
                <a:latin typeface="楷体" pitchFamily="49" charset="-122"/>
                <a:ea typeface="楷体" pitchFamily="49" charset="-122"/>
              </a:rPr>
              <a:t>完全竞争厂商的要素需求</a:t>
            </a:r>
            <a:endParaRPr lang="en-US" altLang="zh-CN" sz="2800" b="1" kern="0" dirty="0">
              <a:solidFill>
                <a:srgbClr val="0000FF"/>
              </a:solidFill>
              <a:latin typeface="楷体" pitchFamily="49" charset="-122"/>
              <a:ea typeface="楷体" pitchFamily="49" charset="-122"/>
            </a:endParaRPr>
          </a:p>
          <a:p>
            <a:pPr marL="342900" indent="-342900">
              <a:spcBef>
                <a:spcPct val="20000"/>
              </a:spcBef>
              <a:buClr>
                <a:schemeClr val="hlink"/>
              </a:buClr>
              <a:buSzPct val="75000"/>
              <a:buFont typeface="Wingdings" pitchFamily="2" charset="2"/>
              <a:buChar char="v"/>
              <a:defRPr/>
            </a:pPr>
            <a:r>
              <a:rPr lang="zh-CN" altLang="en-US" sz="2800" b="1" kern="0" dirty="0">
                <a:solidFill>
                  <a:srgbClr val="0000FF"/>
                </a:solidFill>
                <a:latin typeface="楷体" pitchFamily="49" charset="-122"/>
                <a:ea typeface="楷体" pitchFamily="49" charset="-122"/>
              </a:rPr>
              <a:t>第三节  要素供给的一般原理（难点）</a:t>
            </a:r>
            <a:endParaRPr lang="en-US" altLang="zh-CN" sz="2800" b="1" kern="0" dirty="0">
              <a:solidFill>
                <a:srgbClr val="0000FF"/>
              </a:solidFill>
              <a:latin typeface="楷体" pitchFamily="49" charset="-122"/>
              <a:ea typeface="楷体" pitchFamily="49" charset="-122"/>
            </a:endParaRPr>
          </a:p>
          <a:p>
            <a:pPr marL="342900" indent="-342900">
              <a:spcBef>
                <a:spcPct val="20000"/>
              </a:spcBef>
              <a:buClr>
                <a:schemeClr val="hlink"/>
              </a:buClr>
              <a:buSzPct val="75000"/>
              <a:buFont typeface="Wingdings" pitchFamily="2" charset="2"/>
              <a:buChar char="v"/>
              <a:defRPr/>
            </a:pPr>
            <a:r>
              <a:rPr lang="zh-CN" altLang="en-US" sz="2800" b="1" kern="0" dirty="0">
                <a:solidFill>
                  <a:srgbClr val="0000FF"/>
                </a:solidFill>
                <a:latin typeface="楷体" pitchFamily="49" charset="-122"/>
                <a:ea typeface="楷体" pitchFamily="49" charset="-122"/>
              </a:rPr>
              <a:t>第四节  工资的决定</a:t>
            </a:r>
            <a:endParaRPr lang="en-US" altLang="zh-CN" sz="2800" b="1" kern="0" dirty="0">
              <a:solidFill>
                <a:srgbClr val="0000FF"/>
              </a:solidFill>
              <a:latin typeface="楷体" pitchFamily="49" charset="-122"/>
              <a:ea typeface="楷体" pitchFamily="49" charset="-122"/>
            </a:endParaRPr>
          </a:p>
          <a:p>
            <a:pPr marL="342900" indent="-342900">
              <a:spcBef>
                <a:spcPct val="20000"/>
              </a:spcBef>
              <a:buClr>
                <a:schemeClr val="hlink"/>
              </a:buClr>
              <a:buSzPct val="75000"/>
              <a:buFont typeface="Wingdings" pitchFamily="2" charset="2"/>
              <a:buChar char="v"/>
              <a:defRPr/>
            </a:pPr>
            <a:r>
              <a:rPr lang="zh-CN" altLang="en-US" sz="3200" b="1" kern="0" dirty="0">
                <a:solidFill>
                  <a:srgbClr val="FF0000"/>
                </a:solidFill>
                <a:latin typeface="楷体" pitchFamily="49" charset="-122"/>
                <a:ea typeface="楷体" pitchFamily="49" charset="-122"/>
              </a:rPr>
              <a:t>第五节  收入不均</a:t>
            </a:r>
            <a:endParaRPr lang="en-US" altLang="zh-CN" sz="3200" b="1" kern="0" dirty="0">
              <a:solidFill>
                <a:srgbClr val="FF0000"/>
              </a:solidFill>
              <a:latin typeface="楷体" pitchFamily="49" charset="-122"/>
              <a:ea typeface="楷体"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a:extLst>
              <a:ext uri="{FF2B5EF4-FFF2-40B4-BE49-F238E27FC236}">
                <a16:creationId xmlns:a16="http://schemas.microsoft.com/office/drawing/2014/main" id="{885CA818-5800-41DD-93F2-A0A3B368646D}"/>
              </a:ext>
            </a:extLst>
          </p:cNvPr>
          <p:cNvSpPr>
            <a:spLocks noGrp="1" noChangeArrowheads="1"/>
          </p:cNvSpPr>
          <p:nvPr>
            <p:ph type="title"/>
          </p:nvPr>
        </p:nvSpPr>
        <p:spPr>
          <a:xfrm>
            <a:off x="301625" y="609600"/>
            <a:ext cx="8540750" cy="604838"/>
          </a:xfrm>
        </p:spPr>
        <p:txBody>
          <a:bodyPr/>
          <a:lstStyle/>
          <a:p>
            <a:r>
              <a:rPr lang="zh-CN" altLang="en-US" sz="3600" b="1">
                <a:solidFill>
                  <a:srgbClr val="0000FF"/>
                </a:solidFill>
                <a:latin typeface="楷体" panose="02010609060101010101" pitchFamily="49" charset="-122"/>
                <a:ea typeface="楷体" panose="02010609060101010101" pitchFamily="49" charset="-122"/>
              </a:rPr>
              <a:t>第七节  洛伦兹曲线和基尼系数</a:t>
            </a:r>
            <a:endParaRPr lang="zh-CN" altLang="en-US" sz="3600">
              <a:solidFill>
                <a:srgbClr val="0000FF"/>
              </a:solidFill>
            </a:endParaRPr>
          </a:p>
        </p:txBody>
      </p:sp>
      <p:sp>
        <p:nvSpPr>
          <p:cNvPr id="72707" name="内容占位符 2">
            <a:extLst>
              <a:ext uri="{FF2B5EF4-FFF2-40B4-BE49-F238E27FC236}">
                <a16:creationId xmlns:a16="http://schemas.microsoft.com/office/drawing/2014/main" id="{7ADC188D-B13B-4711-B68C-6C6E589947BD}"/>
              </a:ext>
            </a:extLst>
          </p:cNvPr>
          <p:cNvSpPr>
            <a:spLocks noGrp="1" noChangeArrowheads="1"/>
          </p:cNvSpPr>
          <p:nvPr>
            <p:ph idx="1"/>
          </p:nvPr>
        </p:nvSpPr>
        <p:spPr>
          <a:xfrm>
            <a:off x="214313" y="1357313"/>
            <a:ext cx="4357687" cy="4643437"/>
          </a:xfrm>
        </p:spPr>
        <p:txBody>
          <a:bodyPr/>
          <a:lstStyle/>
          <a:p>
            <a:r>
              <a:rPr lang="zh-CN" altLang="en-US" b="1">
                <a:solidFill>
                  <a:srgbClr val="0000FF"/>
                </a:solidFill>
                <a:latin typeface="楷体" panose="02010609060101010101" pitchFamily="49" charset="-122"/>
                <a:ea typeface="楷体" panose="02010609060101010101" pitchFamily="49" charset="-122"/>
              </a:rPr>
              <a:t>一、洛伦兹曲线</a:t>
            </a:r>
            <a:endParaRPr lang="en-US" altLang="zh-CN" b="1">
              <a:solidFill>
                <a:srgbClr val="0000FF"/>
              </a:solidFill>
              <a:latin typeface="楷体" panose="02010609060101010101" pitchFamily="49" charset="-122"/>
              <a:ea typeface="楷体" panose="02010609060101010101" pitchFamily="49" charset="-122"/>
            </a:endParaRPr>
          </a:p>
          <a:p>
            <a:pPr lvl="1"/>
            <a:r>
              <a:rPr lang="zh-CN" altLang="en-US" sz="2400" b="1">
                <a:solidFill>
                  <a:srgbClr val="0000FF"/>
                </a:solidFill>
                <a:latin typeface="楷体" panose="02010609060101010101" pitchFamily="49" charset="-122"/>
                <a:ea typeface="楷体" panose="02010609060101010101" pitchFamily="49" charset="-122"/>
              </a:rPr>
              <a:t>将人口累积百分比和收入累积百分比的对应关系描绘在坐标轴上得到的图形即为洛伦兹曲线。这一曲线用来反映社会收入不平均的程度。一般而言，该曲线弯曲越大，收入分配的程度越不平等。</a:t>
            </a:r>
            <a:endParaRPr lang="en-US" altLang="zh-CN" sz="2400" b="1">
              <a:solidFill>
                <a:srgbClr val="0000FF"/>
              </a:solidFill>
              <a:latin typeface="楷体" panose="02010609060101010101" pitchFamily="49" charset="-122"/>
              <a:ea typeface="楷体" panose="02010609060101010101" pitchFamily="49" charset="-122"/>
            </a:endParaRPr>
          </a:p>
          <a:p>
            <a:pPr lvl="1"/>
            <a:r>
              <a:rPr lang="zh-CN" altLang="en-US" sz="2400" b="1">
                <a:solidFill>
                  <a:srgbClr val="0000FF"/>
                </a:solidFill>
                <a:latin typeface="楷体" panose="02010609060101010101" pitchFamily="49" charset="-122"/>
                <a:ea typeface="楷体" panose="02010609060101010101" pitchFamily="49" charset="-122"/>
              </a:rPr>
              <a:t>例如：</a:t>
            </a:r>
            <a:r>
              <a:rPr lang="en-US" altLang="zh-CN" sz="2400" b="1">
                <a:solidFill>
                  <a:srgbClr val="0000FF"/>
                </a:solidFill>
                <a:latin typeface="楷体" panose="02010609060101010101" pitchFamily="49" charset="-122"/>
                <a:ea typeface="楷体" panose="02010609060101010101" pitchFamily="49" charset="-122"/>
              </a:rPr>
              <a:t>OF</a:t>
            </a:r>
            <a:r>
              <a:rPr lang="zh-CN" altLang="en-US" sz="2400" b="1">
                <a:solidFill>
                  <a:srgbClr val="0000FF"/>
                </a:solidFill>
                <a:latin typeface="楷体" panose="02010609060101010101" pitchFamily="49" charset="-122"/>
                <a:ea typeface="楷体" panose="02010609060101010101" pitchFamily="49" charset="-122"/>
              </a:rPr>
              <a:t>绝对平均。</a:t>
            </a:r>
            <a:r>
              <a:rPr lang="en-US" altLang="zh-CN" sz="2400" b="1">
                <a:solidFill>
                  <a:srgbClr val="0000FF"/>
                </a:solidFill>
                <a:latin typeface="楷体" panose="02010609060101010101" pitchFamily="49" charset="-122"/>
                <a:ea typeface="楷体" panose="02010609060101010101" pitchFamily="49" charset="-122"/>
              </a:rPr>
              <a:t>0HF</a:t>
            </a:r>
            <a:r>
              <a:rPr lang="zh-CN" altLang="en-US" sz="2400" b="1">
                <a:solidFill>
                  <a:srgbClr val="0000FF"/>
                </a:solidFill>
                <a:latin typeface="楷体" panose="02010609060101010101" pitchFamily="49" charset="-122"/>
                <a:ea typeface="楷体" panose="02010609060101010101" pitchFamily="49" charset="-122"/>
              </a:rPr>
              <a:t>绝对不平均</a:t>
            </a:r>
          </a:p>
        </p:txBody>
      </p:sp>
      <p:sp>
        <p:nvSpPr>
          <p:cNvPr id="72708" name="矩形 3">
            <a:extLst>
              <a:ext uri="{FF2B5EF4-FFF2-40B4-BE49-F238E27FC236}">
                <a16:creationId xmlns:a16="http://schemas.microsoft.com/office/drawing/2014/main" id="{E016F2D0-9CDF-48ED-911D-A06745655699}"/>
              </a:ext>
            </a:extLst>
          </p:cNvPr>
          <p:cNvSpPr>
            <a:spLocks noChangeArrowheads="1"/>
          </p:cNvSpPr>
          <p:nvPr/>
        </p:nvSpPr>
        <p:spPr bwMode="auto">
          <a:xfrm>
            <a:off x="5214938" y="2500313"/>
            <a:ext cx="3071812" cy="2714625"/>
          </a:xfrm>
          <a:prstGeom prst="rect">
            <a:avLst/>
          </a:prstGeom>
          <a:noFill/>
          <a:ln w="381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p>
        </p:txBody>
      </p:sp>
      <p:cxnSp>
        <p:nvCxnSpPr>
          <p:cNvPr id="72709" name="直接连接符 5">
            <a:extLst>
              <a:ext uri="{FF2B5EF4-FFF2-40B4-BE49-F238E27FC236}">
                <a16:creationId xmlns:a16="http://schemas.microsoft.com/office/drawing/2014/main" id="{FAA88D0A-8E09-43E7-9D84-A1A5551B9510}"/>
              </a:ext>
            </a:extLst>
          </p:cNvPr>
          <p:cNvCxnSpPr>
            <a:cxnSpLocks noChangeShapeType="1"/>
          </p:cNvCxnSpPr>
          <p:nvPr/>
        </p:nvCxnSpPr>
        <p:spPr bwMode="auto">
          <a:xfrm flipV="1">
            <a:off x="5214938" y="2500313"/>
            <a:ext cx="3071812" cy="2714625"/>
          </a:xfrm>
          <a:prstGeom prst="line">
            <a:avLst/>
          </a:prstGeom>
          <a:noFill/>
          <a:ln w="38100" algn="ctr">
            <a:solidFill>
              <a:srgbClr val="000000"/>
            </a:solidFill>
            <a:round/>
            <a:headEnd/>
            <a:tailEnd/>
          </a:ln>
          <a:extLst>
            <a:ext uri="{909E8E84-426E-40DD-AFC4-6F175D3DCCD1}">
              <a14:hiddenFill xmlns:a14="http://schemas.microsoft.com/office/drawing/2010/main">
                <a:noFill/>
              </a14:hiddenFill>
            </a:ext>
          </a:extLst>
        </p:spPr>
      </p:cxnSp>
      <p:sp>
        <p:nvSpPr>
          <p:cNvPr id="72710" name="矩形 6">
            <a:extLst>
              <a:ext uri="{FF2B5EF4-FFF2-40B4-BE49-F238E27FC236}">
                <a16:creationId xmlns:a16="http://schemas.microsoft.com/office/drawing/2014/main" id="{90FACF3D-AE2D-4E49-B505-CC51BB9F011C}"/>
              </a:ext>
            </a:extLst>
          </p:cNvPr>
          <p:cNvSpPr>
            <a:spLocks noChangeArrowheads="1"/>
          </p:cNvSpPr>
          <p:nvPr/>
        </p:nvSpPr>
        <p:spPr bwMode="auto">
          <a:xfrm>
            <a:off x="8072438" y="5429250"/>
            <a:ext cx="571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round/>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200" b="1">
                <a:solidFill>
                  <a:srgbClr val="0000FF"/>
                </a:solidFill>
              </a:rPr>
              <a:t>人口</a:t>
            </a:r>
            <a:r>
              <a:rPr lang="en-US" altLang="zh-CN" sz="1200" b="1">
                <a:solidFill>
                  <a:srgbClr val="0000FF"/>
                </a:solidFill>
              </a:rPr>
              <a:t>100%</a:t>
            </a:r>
            <a:endParaRPr lang="zh-CN" altLang="en-US" sz="1200" b="1">
              <a:solidFill>
                <a:srgbClr val="0000FF"/>
              </a:solidFill>
            </a:endParaRPr>
          </a:p>
        </p:txBody>
      </p:sp>
      <p:sp>
        <p:nvSpPr>
          <p:cNvPr id="72711" name="矩形 7">
            <a:extLst>
              <a:ext uri="{FF2B5EF4-FFF2-40B4-BE49-F238E27FC236}">
                <a16:creationId xmlns:a16="http://schemas.microsoft.com/office/drawing/2014/main" id="{82628DAD-25D8-4B96-8BC4-434D5498411A}"/>
              </a:ext>
            </a:extLst>
          </p:cNvPr>
          <p:cNvSpPr>
            <a:spLocks noChangeArrowheads="1"/>
          </p:cNvSpPr>
          <p:nvPr/>
        </p:nvSpPr>
        <p:spPr bwMode="auto">
          <a:xfrm>
            <a:off x="7000875" y="3786188"/>
            <a:ext cx="571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round/>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1">
                <a:solidFill>
                  <a:srgbClr val="0000FF"/>
                </a:solidFill>
              </a:rPr>
              <a:t>A</a:t>
            </a:r>
            <a:endParaRPr lang="zh-CN" altLang="en-US" sz="1800" b="1">
              <a:solidFill>
                <a:srgbClr val="0000FF"/>
              </a:solidFill>
            </a:endParaRPr>
          </a:p>
        </p:txBody>
      </p:sp>
      <p:cxnSp>
        <p:nvCxnSpPr>
          <p:cNvPr id="72712" name="直接连接符 9">
            <a:extLst>
              <a:ext uri="{FF2B5EF4-FFF2-40B4-BE49-F238E27FC236}">
                <a16:creationId xmlns:a16="http://schemas.microsoft.com/office/drawing/2014/main" id="{6532E769-9896-43FA-A7A4-24EE5E0835A7}"/>
              </a:ext>
            </a:extLst>
          </p:cNvPr>
          <p:cNvCxnSpPr>
            <a:cxnSpLocks noChangeShapeType="1"/>
          </p:cNvCxnSpPr>
          <p:nvPr/>
        </p:nvCxnSpPr>
        <p:spPr bwMode="auto">
          <a:xfrm rot="5400000">
            <a:off x="6785769" y="4929982"/>
            <a:ext cx="573087" cy="0"/>
          </a:xfrm>
          <a:prstGeom prst="line">
            <a:avLst/>
          </a:prstGeom>
          <a:noFill/>
          <a:ln w="38100" algn="ctr">
            <a:solidFill>
              <a:schemeClr val="tx2"/>
            </a:solidFill>
            <a:prstDash val="dash"/>
            <a:round/>
            <a:headEnd/>
            <a:tailEnd/>
          </a:ln>
          <a:extLst>
            <a:ext uri="{909E8E84-426E-40DD-AFC4-6F175D3DCCD1}">
              <a14:hiddenFill xmlns:a14="http://schemas.microsoft.com/office/drawing/2010/main">
                <a:noFill/>
              </a14:hiddenFill>
            </a:ext>
          </a:extLst>
        </p:spPr>
      </p:cxnSp>
      <p:cxnSp>
        <p:nvCxnSpPr>
          <p:cNvPr id="72713" name="直接连接符 11">
            <a:extLst>
              <a:ext uri="{FF2B5EF4-FFF2-40B4-BE49-F238E27FC236}">
                <a16:creationId xmlns:a16="http://schemas.microsoft.com/office/drawing/2014/main" id="{09B781CC-3F69-44AB-B467-296EB8CEF08F}"/>
              </a:ext>
            </a:extLst>
          </p:cNvPr>
          <p:cNvCxnSpPr>
            <a:cxnSpLocks noChangeShapeType="1"/>
          </p:cNvCxnSpPr>
          <p:nvPr/>
        </p:nvCxnSpPr>
        <p:spPr bwMode="auto">
          <a:xfrm rot="5400000">
            <a:off x="6358731" y="5144294"/>
            <a:ext cx="142875" cy="1588"/>
          </a:xfrm>
          <a:prstGeom prst="line">
            <a:avLst/>
          </a:prstGeom>
          <a:noFill/>
          <a:ln w="38100" algn="ctr">
            <a:solidFill>
              <a:schemeClr val="tx2"/>
            </a:solidFill>
            <a:round/>
            <a:headEnd/>
            <a:tailEnd/>
          </a:ln>
          <a:extLst>
            <a:ext uri="{909E8E84-426E-40DD-AFC4-6F175D3DCCD1}">
              <a14:hiddenFill xmlns:a14="http://schemas.microsoft.com/office/drawing/2010/main">
                <a:noFill/>
              </a14:hiddenFill>
            </a:ext>
          </a:extLst>
        </p:spPr>
      </p:cxnSp>
      <p:cxnSp>
        <p:nvCxnSpPr>
          <p:cNvPr id="72714" name="直接连接符 13">
            <a:extLst>
              <a:ext uri="{FF2B5EF4-FFF2-40B4-BE49-F238E27FC236}">
                <a16:creationId xmlns:a16="http://schemas.microsoft.com/office/drawing/2014/main" id="{5CCEAF8C-4934-4318-A77E-B958CB923839}"/>
              </a:ext>
            </a:extLst>
          </p:cNvPr>
          <p:cNvCxnSpPr>
            <a:cxnSpLocks noChangeShapeType="1"/>
          </p:cNvCxnSpPr>
          <p:nvPr/>
        </p:nvCxnSpPr>
        <p:spPr bwMode="auto">
          <a:xfrm rot="5400000">
            <a:off x="5715794" y="5144294"/>
            <a:ext cx="142875" cy="1587"/>
          </a:xfrm>
          <a:prstGeom prst="line">
            <a:avLst/>
          </a:prstGeom>
          <a:noFill/>
          <a:ln w="38100" algn="ctr">
            <a:solidFill>
              <a:schemeClr val="tx2"/>
            </a:solidFill>
            <a:round/>
            <a:headEnd/>
            <a:tailEnd/>
          </a:ln>
          <a:extLst>
            <a:ext uri="{909E8E84-426E-40DD-AFC4-6F175D3DCCD1}">
              <a14:hiddenFill xmlns:a14="http://schemas.microsoft.com/office/drawing/2010/main">
                <a:noFill/>
              </a14:hiddenFill>
            </a:ext>
          </a:extLst>
        </p:spPr>
      </p:cxnSp>
      <p:cxnSp>
        <p:nvCxnSpPr>
          <p:cNvPr id="72715" name="直接连接符 15">
            <a:extLst>
              <a:ext uri="{FF2B5EF4-FFF2-40B4-BE49-F238E27FC236}">
                <a16:creationId xmlns:a16="http://schemas.microsoft.com/office/drawing/2014/main" id="{544321C6-145D-4A17-A548-9DA132B7EBBA}"/>
              </a:ext>
            </a:extLst>
          </p:cNvPr>
          <p:cNvCxnSpPr>
            <a:cxnSpLocks noChangeShapeType="1"/>
          </p:cNvCxnSpPr>
          <p:nvPr/>
        </p:nvCxnSpPr>
        <p:spPr bwMode="auto">
          <a:xfrm rot="5400000">
            <a:off x="7573169" y="5144294"/>
            <a:ext cx="142875" cy="1587"/>
          </a:xfrm>
          <a:prstGeom prst="line">
            <a:avLst/>
          </a:prstGeom>
          <a:noFill/>
          <a:ln w="38100" algn="ctr">
            <a:solidFill>
              <a:schemeClr val="tx2"/>
            </a:solidFill>
            <a:round/>
            <a:headEnd/>
            <a:tailEnd/>
          </a:ln>
          <a:extLst>
            <a:ext uri="{909E8E84-426E-40DD-AFC4-6F175D3DCCD1}">
              <a14:hiddenFill xmlns:a14="http://schemas.microsoft.com/office/drawing/2010/main">
                <a:noFill/>
              </a14:hiddenFill>
            </a:ext>
          </a:extLst>
        </p:spPr>
      </p:cxnSp>
      <p:cxnSp>
        <p:nvCxnSpPr>
          <p:cNvPr id="72716" name="直接连接符 17">
            <a:extLst>
              <a:ext uri="{FF2B5EF4-FFF2-40B4-BE49-F238E27FC236}">
                <a16:creationId xmlns:a16="http://schemas.microsoft.com/office/drawing/2014/main" id="{56156C45-4543-4B31-972B-B52CD09EEA0D}"/>
              </a:ext>
            </a:extLst>
          </p:cNvPr>
          <p:cNvCxnSpPr>
            <a:cxnSpLocks noChangeShapeType="1"/>
          </p:cNvCxnSpPr>
          <p:nvPr/>
        </p:nvCxnSpPr>
        <p:spPr bwMode="auto">
          <a:xfrm>
            <a:off x="5214938" y="3000375"/>
            <a:ext cx="142875" cy="1588"/>
          </a:xfrm>
          <a:prstGeom prst="line">
            <a:avLst/>
          </a:prstGeom>
          <a:noFill/>
          <a:ln w="38100" algn="ctr">
            <a:solidFill>
              <a:schemeClr val="tx2"/>
            </a:solidFill>
            <a:round/>
            <a:headEnd/>
            <a:tailEnd/>
          </a:ln>
          <a:extLst>
            <a:ext uri="{909E8E84-426E-40DD-AFC4-6F175D3DCCD1}">
              <a14:hiddenFill xmlns:a14="http://schemas.microsoft.com/office/drawing/2010/main">
                <a:noFill/>
              </a14:hiddenFill>
            </a:ext>
          </a:extLst>
        </p:spPr>
      </p:cxnSp>
      <p:cxnSp>
        <p:nvCxnSpPr>
          <p:cNvPr id="72717" name="直接连接符 19">
            <a:extLst>
              <a:ext uri="{FF2B5EF4-FFF2-40B4-BE49-F238E27FC236}">
                <a16:creationId xmlns:a16="http://schemas.microsoft.com/office/drawing/2014/main" id="{0D6E03B5-2507-4BAE-AA4B-20273506C173}"/>
              </a:ext>
            </a:extLst>
          </p:cNvPr>
          <p:cNvCxnSpPr>
            <a:cxnSpLocks noChangeShapeType="1"/>
          </p:cNvCxnSpPr>
          <p:nvPr/>
        </p:nvCxnSpPr>
        <p:spPr bwMode="auto">
          <a:xfrm>
            <a:off x="5214938" y="3571875"/>
            <a:ext cx="142875" cy="1588"/>
          </a:xfrm>
          <a:prstGeom prst="line">
            <a:avLst/>
          </a:prstGeom>
          <a:noFill/>
          <a:ln w="38100" algn="ctr">
            <a:solidFill>
              <a:schemeClr val="tx2"/>
            </a:solidFill>
            <a:round/>
            <a:headEnd/>
            <a:tailEnd/>
          </a:ln>
          <a:extLst>
            <a:ext uri="{909E8E84-426E-40DD-AFC4-6F175D3DCCD1}">
              <a14:hiddenFill xmlns:a14="http://schemas.microsoft.com/office/drawing/2010/main">
                <a:noFill/>
              </a14:hiddenFill>
            </a:ext>
          </a:extLst>
        </p:spPr>
      </p:cxnSp>
      <p:cxnSp>
        <p:nvCxnSpPr>
          <p:cNvPr id="72718" name="直接连接符 21">
            <a:extLst>
              <a:ext uri="{FF2B5EF4-FFF2-40B4-BE49-F238E27FC236}">
                <a16:creationId xmlns:a16="http://schemas.microsoft.com/office/drawing/2014/main" id="{171F1C07-753C-4BE8-8B80-C5F0CA9A8B40}"/>
              </a:ext>
            </a:extLst>
          </p:cNvPr>
          <p:cNvCxnSpPr>
            <a:cxnSpLocks noChangeShapeType="1"/>
          </p:cNvCxnSpPr>
          <p:nvPr/>
        </p:nvCxnSpPr>
        <p:spPr bwMode="auto">
          <a:xfrm>
            <a:off x="5214938" y="4143375"/>
            <a:ext cx="142875" cy="1588"/>
          </a:xfrm>
          <a:prstGeom prst="line">
            <a:avLst/>
          </a:prstGeom>
          <a:noFill/>
          <a:ln w="38100" algn="ctr">
            <a:solidFill>
              <a:schemeClr val="tx2"/>
            </a:solidFill>
            <a:round/>
            <a:headEnd/>
            <a:tailEnd/>
          </a:ln>
          <a:extLst>
            <a:ext uri="{909E8E84-426E-40DD-AFC4-6F175D3DCCD1}">
              <a14:hiddenFill xmlns:a14="http://schemas.microsoft.com/office/drawing/2010/main">
                <a:noFill/>
              </a14:hiddenFill>
            </a:ext>
          </a:extLst>
        </p:spPr>
      </p:cxnSp>
      <p:cxnSp>
        <p:nvCxnSpPr>
          <p:cNvPr id="72719" name="直接连接符 23">
            <a:extLst>
              <a:ext uri="{FF2B5EF4-FFF2-40B4-BE49-F238E27FC236}">
                <a16:creationId xmlns:a16="http://schemas.microsoft.com/office/drawing/2014/main" id="{42893FC9-F553-47E5-A50C-55CCB654210D}"/>
              </a:ext>
            </a:extLst>
          </p:cNvPr>
          <p:cNvCxnSpPr>
            <a:cxnSpLocks noChangeShapeType="1"/>
          </p:cNvCxnSpPr>
          <p:nvPr/>
        </p:nvCxnSpPr>
        <p:spPr bwMode="auto">
          <a:xfrm>
            <a:off x="5214938" y="4643438"/>
            <a:ext cx="142875" cy="1587"/>
          </a:xfrm>
          <a:prstGeom prst="line">
            <a:avLst/>
          </a:prstGeom>
          <a:noFill/>
          <a:ln w="38100" algn="ctr">
            <a:solidFill>
              <a:schemeClr val="tx2"/>
            </a:solidFill>
            <a:round/>
            <a:headEnd/>
            <a:tailEnd/>
          </a:ln>
          <a:extLst>
            <a:ext uri="{909E8E84-426E-40DD-AFC4-6F175D3DCCD1}">
              <a14:hiddenFill xmlns:a14="http://schemas.microsoft.com/office/drawing/2010/main">
                <a:noFill/>
              </a14:hiddenFill>
            </a:ext>
          </a:extLst>
        </p:spPr>
      </p:cxnSp>
      <p:sp>
        <p:nvSpPr>
          <p:cNvPr id="72720" name="矩形 26">
            <a:extLst>
              <a:ext uri="{FF2B5EF4-FFF2-40B4-BE49-F238E27FC236}">
                <a16:creationId xmlns:a16="http://schemas.microsoft.com/office/drawing/2014/main" id="{41157429-0273-4994-8F24-FEDB86C7A20B}"/>
              </a:ext>
            </a:extLst>
          </p:cNvPr>
          <p:cNvSpPr>
            <a:spLocks noChangeArrowheads="1"/>
          </p:cNvSpPr>
          <p:nvPr/>
        </p:nvSpPr>
        <p:spPr bwMode="auto">
          <a:xfrm>
            <a:off x="4786313" y="2071688"/>
            <a:ext cx="5715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round/>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200" b="1">
                <a:solidFill>
                  <a:srgbClr val="0000FF"/>
                </a:solidFill>
              </a:rPr>
              <a:t>收入</a:t>
            </a:r>
            <a:r>
              <a:rPr lang="en-US" altLang="zh-CN" sz="1200" b="1">
                <a:solidFill>
                  <a:srgbClr val="0000FF"/>
                </a:solidFill>
              </a:rPr>
              <a:t>100%</a:t>
            </a:r>
            <a:endParaRPr lang="zh-CN" altLang="en-US" sz="1200" b="1">
              <a:solidFill>
                <a:srgbClr val="0000FF"/>
              </a:solidFill>
            </a:endParaRPr>
          </a:p>
        </p:txBody>
      </p:sp>
      <p:sp>
        <p:nvSpPr>
          <p:cNvPr id="72721" name="矩形 27">
            <a:extLst>
              <a:ext uri="{FF2B5EF4-FFF2-40B4-BE49-F238E27FC236}">
                <a16:creationId xmlns:a16="http://schemas.microsoft.com/office/drawing/2014/main" id="{22A06934-700C-45DE-BE8C-D54ED351512B}"/>
              </a:ext>
            </a:extLst>
          </p:cNvPr>
          <p:cNvSpPr>
            <a:spLocks noChangeArrowheads="1"/>
          </p:cNvSpPr>
          <p:nvPr/>
        </p:nvSpPr>
        <p:spPr bwMode="auto">
          <a:xfrm>
            <a:off x="6786563" y="5357813"/>
            <a:ext cx="6429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round/>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600" b="1">
                <a:solidFill>
                  <a:srgbClr val="0000FF"/>
                </a:solidFill>
              </a:rPr>
              <a:t>60%</a:t>
            </a:r>
            <a:endParaRPr lang="zh-CN" altLang="en-US" sz="1600" b="1">
              <a:solidFill>
                <a:srgbClr val="0000FF"/>
              </a:solidFill>
            </a:endParaRPr>
          </a:p>
        </p:txBody>
      </p:sp>
      <p:cxnSp>
        <p:nvCxnSpPr>
          <p:cNvPr id="72722" name="直接连接符 29">
            <a:extLst>
              <a:ext uri="{FF2B5EF4-FFF2-40B4-BE49-F238E27FC236}">
                <a16:creationId xmlns:a16="http://schemas.microsoft.com/office/drawing/2014/main" id="{2D331FBE-376F-4E55-B7E8-C0623704A398}"/>
              </a:ext>
            </a:extLst>
          </p:cNvPr>
          <p:cNvCxnSpPr>
            <a:cxnSpLocks noChangeShapeType="1"/>
          </p:cNvCxnSpPr>
          <p:nvPr/>
        </p:nvCxnSpPr>
        <p:spPr bwMode="auto">
          <a:xfrm>
            <a:off x="5357813" y="4643438"/>
            <a:ext cx="1714500" cy="1587"/>
          </a:xfrm>
          <a:prstGeom prst="line">
            <a:avLst/>
          </a:prstGeom>
          <a:noFill/>
          <a:ln w="38100" algn="ctr">
            <a:solidFill>
              <a:schemeClr val="tx2"/>
            </a:solidFill>
            <a:prstDash val="dash"/>
            <a:round/>
            <a:headEnd/>
            <a:tailEnd/>
          </a:ln>
          <a:extLst>
            <a:ext uri="{909E8E84-426E-40DD-AFC4-6F175D3DCCD1}">
              <a14:hiddenFill xmlns:a14="http://schemas.microsoft.com/office/drawing/2010/main">
                <a:noFill/>
              </a14:hiddenFill>
            </a:ext>
          </a:extLst>
        </p:spPr>
      </p:cxnSp>
      <p:sp>
        <p:nvSpPr>
          <p:cNvPr id="72723" name="任意多边形 36">
            <a:extLst>
              <a:ext uri="{FF2B5EF4-FFF2-40B4-BE49-F238E27FC236}">
                <a16:creationId xmlns:a16="http://schemas.microsoft.com/office/drawing/2014/main" id="{C72FD6C5-ADD3-40B7-B087-A0AB22483B30}"/>
              </a:ext>
            </a:extLst>
          </p:cNvPr>
          <p:cNvSpPr>
            <a:spLocks noChangeArrowheads="1"/>
          </p:cNvSpPr>
          <p:nvPr/>
        </p:nvSpPr>
        <p:spPr bwMode="auto">
          <a:xfrm>
            <a:off x="5226050" y="2509838"/>
            <a:ext cx="3040063" cy="2681287"/>
          </a:xfrm>
          <a:custGeom>
            <a:avLst/>
            <a:gdLst>
              <a:gd name="T0" fmla="*/ 0 w 3039035"/>
              <a:gd name="T1" fmla="*/ 2687179 h 2680447"/>
              <a:gd name="T2" fmla="*/ 746086 w 3039035"/>
              <a:gd name="T3" fmla="*/ 2516421 h 2680447"/>
              <a:gd name="T4" fmla="*/ 1465210 w 3039035"/>
              <a:gd name="T5" fmla="*/ 2318703 h 2680447"/>
              <a:gd name="T6" fmla="*/ 1923649 w 3039035"/>
              <a:gd name="T7" fmla="*/ 2103007 h 2680447"/>
              <a:gd name="T8" fmla="*/ 2471977 w 3039035"/>
              <a:gd name="T9" fmla="*/ 1635675 h 2680447"/>
              <a:gd name="T10" fmla="*/ 2885470 w 3039035"/>
              <a:gd name="T11" fmla="*/ 763912 h 2680447"/>
              <a:gd name="T12" fmla="*/ 3047271 w 3039035"/>
              <a:gd name="T13" fmla="*/ 0 h 2680447"/>
              <a:gd name="T14" fmla="*/ 0 60000 65536"/>
              <a:gd name="T15" fmla="*/ 0 60000 65536"/>
              <a:gd name="T16" fmla="*/ 0 60000 65536"/>
              <a:gd name="T17" fmla="*/ 0 60000 65536"/>
              <a:gd name="T18" fmla="*/ 0 60000 65536"/>
              <a:gd name="T19" fmla="*/ 0 60000 65536"/>
              <a:gd name="T20" fmla="*/ 0 60000 65536"/>
              <a:gd name="T21" fmla="*/ 0 w 3039035"/>
              <a:gd name="T22" fmla="*/ 0 h 2680447"/>
              <a:gd name="T23" fmla="*/ 3039035 w 3039035"/>
              <a:gd name="T24" fmla="*/ 2680447 h 26804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39035" h="2680447">
                <a:moveTo>
                  <a:pt x="0" y="2680447"/>
                </a:moveTo>
                <a:cubicBezTo>
                  <a:pt x="250264" y="2625911"/>
                  <a:pt x="500529" y="2571376"/>
                  <a:pt x="744070" y="2510117"/>
                </a:cubicBezTo>
                <a:cubicBezTo>
                  <a:pt x="987611" y="2448858"/>
                  <a:pt x="1265518" y="2381623"/>
                  <a:pt x="1461247" y="2312894"/>
                </a:cubicBezTo>
                <a:cubicBezTo>
                  <a:pt x="1656977" y="2244165"/>
                  <a:pt x="1751106" y="2211294"/>
                  <a:pt x="1918447" y="2097741"/>
                </a:cubicBezTo>
                <a:cubicBezTo>
                  <a:pt x="2085788" y="1984188"/>
                  <a:pt x="2305424" y="1854200"/>
                  <a:pt x="2465294" y="1631576"/>
                </a:cubicBezTo>
                <a:cubicBezTo>
                  <a:pt x="2625165" y="1408953"/>
                  <a:pt x="2782047" y="1033929"/>
                  <a:pt x="2877670" y="762000"/>
                </a:cubicBezTo>
                <a:cubicBezTo>
                  <a:pt x="2973293" y="490071"/>
                  <a:pt x="3006164" y="245035"/>
                  <a:pt x="3039035" y="0"/>
                </a:cubicBezTo>
              </a:path>
            </a:pathLst>
          </a:cu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24" name="矩形 37">
            <a:extLst>
              <a:ext uri="{FF2B5EF4-FFF2-40B4-BE49-F238E27FC236}">
                <a16:creationId xmlns:a16="http://schemas.microsoft.com/office/drawing/2014/main" id="{D619AEC8-409E-420D-BEBE-656E612E5B6D}"/>
              </a:ext>
            </a:extLst>
          </p:cNvPr>
          <p:cNvSpPr>
            <a:spLocks noChangeArrowheads="1"/>
          </p:cNvSpPr>
          <p:nvPr/>
        </p:nvSpPr>
        <p:spPr bwMode="auto">
          <a:xfrm>
            <a:off x="7653338" y="4581525"/>
            <a:ext cx="571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round/>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1">
                <a:solidFill>
                  <a:srgbClr val="0000FF"/>
                </a:solidFill>
              </a:rPr>
              <a:t>B</a:t>
            </a:r>
            <a:endParaRPr lang="zh-CN" altLang="en-US" sz="1800" b="1">
              <a:solidFill>
                <a:srgbClr val="0000FF"/>
              </a:solidFill>
            </a:endParaRPr>
          </a:p>
        </p:txBody>
      </p:sp>
      <p:sp>
        <p:nvSpPr>
          <p:cNvPr id="72725" name="矩形 38">
            <a:extLst>
              <a:ext uri="{FF2B5EF4-FFF2-40B4-BE49-F238E27FC236}">
                <a16:creationId xmlns:a16="http://schemas.microsoft.com/office/drawing/2014/main" id="{FEE80E7F-DA05-4F17-9358-63AFC7968082}"/>
              </a:ext>
            </a:extLst>
          </p:cNvPr>
          <p:cNvSpPr>
            <a:spLocks noChangeArrowheads="1"/>
          </p:cNvSpPr>
          <p:nvPr/>
        </p:nvSpPr>
        <p:spPr bwMode="auto">
          <a:xfrm>
            <a:off x="4572000" y="4429125"/>
            <a:ext cx="6429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round/>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600" b="1">
                <a:solidFill>
                  <a:srgbClr val="0000FF"/>
                </a:solidFill>
              </a:rPr>
              <a:t>20%</a:t>
            </a:r>
            <a:endParaRPr lang="zh-CN" altLang="en-US" sz="1600" b="1">
              <a:solidFill>
                <a:srgbClr val="0000FF"/>
              </a:solidFill>
            </a:endParaRPr>
          </a:p>
        </p:txBody>
      </p:sp>
      <p:sp>
        <p:nvSpPr>
          <p:cNvPr id="72726" name="矩形 39">
            <a:extLst>
              <a:ext uri="{FF2B5EF4-FFF2-40B4-BE49-F238E27FC236}">
                <a16:creationId xmlns:a16="http://schemas.microsoft.com/office/drawing/2014/main" id="{A95C2665-55C3-49ED-BED3-6DF49E740ABC}"/>
              </a:ext>
            </a:extLst>
          </p:cNvPr>
          <p:cNvSpPr>
            <a:spLocks noChangeArrowheads="1"/>
          </p:cNvSpPr>
          <p:nvPr/>
        </p:nvSpPr>
        <p:spPr bwMode="auto">
          <a:xfrm>
            <a:off x="5500688" y="5286375"/>
            <a:ext cx="6429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round/>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600" b="1">
                <a:solidFill>
                  <a:srgbClr val="0000FF"/>
                </a:solidFill>
              </a:rPr>
              <a:t>20%</a:t>
            </a:r>
            <a:endParaRPr lang="zh-CN" altLang="en-US" sz="1600" b="1">
              <a:solidFill>
                <a:srgbClr val="0000FF"/>
              </a:solidFill>
            </a:endParaRPr>
          </a:p>
        </p:txBody>
      </p:sp>
      <p:sp>
        <p:nvSpPr>
          <p:cNvPr id="72727" name="矩形 40">
            <a:extLst>
              <a:ext uri="{FF2B5EF4-FFF2-40B4-BE49-F238E27FC236}">
                <a16:creationId xmlns:a16="http://schemas.microsoft.com/office/drawing/2014/main" id="{46649E13-D149-4C87-8B00-8208B6B478DB}"/>
              </a:ext>
            </a:extLst>
          </p:cNvPr>
          <p:cNvSpPr>
            <a:spLocks noChangeArrowheads="1"/>
          </p:cNvSpPr>
          <p:nvPr/>
        </p:nvSpPr>
        <p:spPr bwMode="auto">
          <a:xfrm>
            <a:off x="4572000" y="3429000"/>
            <a:ext cx="6429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round/>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600" b="1">
                <a:solidFill>
                  <a:srgbClr val="0000FF"/>
                </a:solidFill>
              </a:rPr>
              <a:t>60%</a:t>
            </a:r>
            <a:endParaRPr lang="zh-CN" altLang="en-US" sz="1600" b="1">
              <a:solidFill>
                <a:srgbClr val="0000FF"/>
              </a:solidFill>
            </a:endParaRPr>
          </a:p>
        </p:txBody>
      </p:sp>
      <p:sp>
        <p:nvSpPr>
          <p:cNvPr id="72728" name="椭圆 41">
            <a:extLst>
              <a:ext uri="{FF2B5EF4-FFF2-40B4-BE49-F238E27FC236}">
                <a16:creationId xmlns:a16="http://schemas.microsoft.com/office/drawing/2014/main" id="{82538781-90EE-4AA7-AAB3-A3E15DA6605E}"/>
              </a:ext>
            </a:extLst>
          </p:cNvPr>
          <p:cNvSpPr>
            <a:spLocks noChangeArrowheads="1"/>
          </p:cNvSpPr>
          <p:nvPr/>
        </p:nvSpPr>
        <p:spPr bwMode="auto">
          <a:xfrm>
            <a:off x="7000875" y="4572000"/>
            <a:ext cx="142875" cy="142875"/>
          </a:xfrm>
          <a:prstGeom prst="ellipse">
            <a:avLst/>
          </a:prstGeom>
          <a:solidFill>
            <a:schemeClr val="accent2"/>
          </a:solidFill>
          <a:ln>
            <a:noFill/>
          </a:ln>
          <a:extLst>
            <a:ext uri="{91240B29-F687-4F45-9708-019B960494DF}">
              <a14:hiddenLine xmlns:a14="http://schemas.microsoft.com/office/drawing/2010/main" w="38100" algn="ctr">
                <a:solidFill>
                  <a:srgbClr val="000000"/>
                </a:solidFill>
                <a:round/>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p>
        </p:txBody>
      </p:sp>
      <p:sp>
        <p:nvSpPr>
          <p:cNvPr id="72729" name="矩形 42">
            <a:extLst>
              <a:ext uri="{FF2B5EF4-FFF2-40B4-BE49-F238E27FC236}">
                <a16:creationId xmlns:a16="http://schemas.microsoft.com/office/drawing/2014/main" id="{7B6FD3A6-8BEB-464E-ADD4-BA336B457132}"/>
              </a:ext>
            </a:extLst>
          </p:cNvPr>
          <p:cNvSpPr>
            <a:spLocks noChangeArrowheads="1"/>
          </p:cNvSpPr>
          <p:nvPr/>
        </p:nvSpPr>
        <p:spPr bwMode="auto">
          <a:xfrm>
            <a:off x="7143750" y="4572000"/>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round/>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1">
                <a:solidFill>
                  <a:srgbClr val="0000FF"/>
                </a:solidFill>
              </a:rPr>
              <a:t>E</a:t>
            </a:r>
            <a:endParaRPr lang="zh-CN" altLang="en-US" sz="1800" b="1">
              <a:solidFill>
                <a:srgbClr val="0000FF"/>
              </a:solidFill>
            </a:endParaRPr>
          </a:p>
        </p:txBody>
      </p:sp>
      <p:sp>
        <p:nvSpPr>
          <p:cNvPr id="72730" name="矩形 43">
            <a:extLst>
              <a:ext uri="{FF2B5EF4-FFF2-40B4-BE49-F238E27FC236}">
                <a16:creationId xmlns:a16="http://schemas.microsoft.com/office/drawing/2014/main" id="{51DF354F-2202-4C43-B463-D3B15D47F801}"/>
              </a:ext>
            </a:extLst>
          </p:cNvPr>
          <p:cNvSpPr>
            <a:spLocks noChangeArrowheads="1"/>
          </p:cNvSpPr>
          <p:nvPr/>
        </p:nvSpPr>
        <p:spPr bwMode="auto">
          <a:xfrm>
            <a:off x="4714875" y="5143500"/>
            <a:ext cx="571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round/>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1">
                <a:solidFill>
                  <a:srgbClr val="0000FF"/>
                </a:solidFill>
              </a:rPr>
              <a:t>O</a:t>
            </a:r>
            <a:endParaRPr lang="zh-CN" altLang="en-US" sz="1800" b="1">
              <a:solidFill>
                <a:srgbClr val="0000FF"/>
              </a:solidFill>
            </a:endParaRPr>
          </a:p>
        </p:txBody>
      </p:sp>
      <p:sp>
        <p:nvSpPr>
          <p:cNvPr id="72731" name="矩形 44">
            <a:extLst>
              <a:ext uri="{FF2B5EF4-FFF2-40B4-BE49-F238E27FC236}">
                <a16:creationId xmlns:a16="http://schemas.microsoft.com/office/drawing/2014/main" id="{513CA941-D9E7-44C2-ACDA-FADAE6143FB1}"/>
              </a:ext>
            </a:extLst>
          </p:cNvPr>
          <p:cNvSpPr>
            <a:spLocks noChangeArrowheads="1"/>
          </p:cNvSpPr>
          <p:nvPr/>
        </p:nvSpPr>
        <p:spPr bwMode="auto">
          <a:xfrm>
            <a:off x="8143875" y="2071688"/>
            <a:ext cx="571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round/>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1">
                <a:solidFill>
                  <a:srgbClr val="0000FF"/>
                </a:solidFill>
              </a:rPr>
              <a:t>F</a:t>
            </a:r>
            <a:endParaRPr lang="zh-CN" altLang="en-US" sz="1800" b="1">
              <a:solidFill>
                <a:srgbClr val="0000FF"/>
              </a:solidFill>
            </a:endParaRPr>
          </a:p>
        </p:txBody>
      </p:sp>
      <p:sp>
        <p:nvSpPr>
          <p:cNvPr id="72732" name="矩形 45">
            <a:extLst>
              <a:ext uri="{FF2B5EF4-FFF2-40B4-BE49-F238E27FC236}">
                <a16:creationId xmlns:a16="http://schemas.microsoft.com/office/drawing/2014/main" id="{B2BB433D-52A7-4D89-82B3-7A487461BD63}"/>
              </a:ext>
            </a:extLst>
          </p:cNvPr>
          <p:cNvSpPr>
            <a:spLocks noChangeArrowheads="1"/>
          </p:cNvSpPr>
          <p:nvPr/>
        </p:nvSpPr>
        <p:spPr bwMode="auto">
          <a:xfrm>
            <a:off x="8286750" y="5000625"/>
            <a:ext cx="571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round/>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1">
                <a:solidFill>
                  <a:srgbClr val="0000FF"/>
                </a:solidFill>
              </a:rPr>
              <a:t>H</a:t>
            </a:r>
            <a:endParaRPr lang="zh-CN" altLang="en-US" sz="1800" b="1">
              <a:solidFill>
                <a:srgbClr val="0000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a:extLst>
              <a:ext uri="{FF2B5EF4-FFF2-40B4-BE49-F238E27FC236}">
                <a16:creationId xmlns:a16="http://schemas.microsoft.com/office/drawing/2014/main" id="{D281F556-EFC4-432E-BD7D-6DB9EE04CAA1}"/>
              </a:ext>
            </a:extLst>
          </p:cNvPr>
          <p:cNvSpPr>
            <a:spLocks noChangeArrowheads="1"/>
          </p:cNvSpPr>
          <p:nvPr/>
        </p:nvSpPr>
        <p:spPr bwMode="auto">
          <a:xfrm>
            <a:off x="5503863" y="2922588"/>
            <a:ext cx="2800350" cy="2335212"/>
          </a:xfrm>
          <a:custGeom>
            <a:avLst/>
            <a:gdLst>
              <a:gd name="T0" fmla="*/ 2707588 w 2799746"/>
              <a:gd name="T1" fmla="*/ 98612 h 2335170"/>
              <a:gd name="T2" fmla="*/ 2653799 w 2799746"/>
              <a:gd name="T3" fmla="*/ 268941 h 2335170"/>
              <a:gd name="T4" fmla="*/ 2626905 w 2799746"/>
              <a:gd name="T5" fmla="*/ 412377 h 2335170"/>
              <a:gd name="T6" fmla="*/ 2600011 w 2799746"/>
              <a:gd name="T7" fmla="*/ 564777 h 2335170"/>
              <a:gd name="T8" fmla="*/ 2555188 w 2799746"/>
              <a:gd name="T9" fmla="*/ 690282 h 2335170"/>
              <a:gd name="T10" fmla="*/ 2528293 w 2799746"/>
              <a:gd name="T11" fmla="*/ 788894 h 2335170"/>
              <a:gd name="T12" fmla="*/ 2501399 w 2799746"/>
              <a:gd name="T13" fmla="*/ 887506 h 2335170"/>
              <a:gd name="T14" fmla="*/ 2465541 w 2799746"/>
              <a:gd name="T15" fmla="*/ 950259 h 2335170"/>
              <a:gd name="T16" fmla="*/ 2438646 w 2799746"/>
              <a:gd name="T17" fmla="*/ 995082 h 2335170"/>
              <a:gd name="T18" fmla="*/ 2411752 w 2799746"/>
              <a:gd name="T19" fmla="*/ 1057835 h 2335170"/>
              <a:gd name="T20" fmla="*/ 2384858 w 2799746"/>
              <a:gd name="T21" fmla="*/ 1102659 h 2335170"/>
              <a:gd name="T22" fmla="*/ 2295211 w 2799746"/>
              <a:gd name="T23" fmla="*/ 1228165 h 2335170"/>
              <a:gd name="T24" fmla="*/ 2250388 w 2799746"/>
              <a:gd name="T25" fmla="*/ 1299882 h 2335170"/>
              <a:gd name="T26" fmla="*/ 2160741 w 2799746"/>
              <a:gd name="T27" fmla="*/ 1380565 h 2335170"/>
              <a:gd name="T28" fmla="*/ 2089023 w 2799746"/>
              <a:gd name="T29" fmla="*/ 1443318 h 2335170"/>
              <a:gd name="T30" fmla="*/ 2044199 w 2799746"/>
              <a:gd name="T31" fmla="*/ 1479177 h 2335170"/>
              <a:gd name="T32" fmla="*/ 1999376 w 2799746"/>
              <a:gd name="T33" fmla="*/ 1524000 h 2335170"/>
              <a:gd name="T34" fmla="*/ 1927658 w 2799746"/>
              <a:gd name="T35" fmla="*/ 1577788 h 2335170"/>
              <a:gd name="T36" fmla="*/ 1855941 w 2799746"/>
              <a:gd name="T37" fmla="*/ 1622612 h 2335170"/>
              <a:gd name="T38" fmla="*/ 1757329 w 2799746"/>
              <a:gd name="T39" fmla="*/ 1658471 h 2335170"/>
              <a:gd name="T40" fmla="*/ 1676646 w 2799746"/>
              <a:gd name="T41" fmla="*/ 1685365 h 2335170"/>
              <a:gd name="T42" fmla="*/ 1586999 w 2799746"/>
              <a:gd name="T43" fmla="*/ 1721224 h 2335170"/>
              <a:gd name="T44" fmla="*/ 1506317 w 2799746"/>
              <a:gd name="T45" fmla="*/ 1801906 h 2335170"/>
              <a:gd name="T46" fmla="*/ 1398741 w 2799746"/>
              <a:gd name="T47" fmla="*/ 1864659 h 2335170"/>
              <a:gd name="T48" fmla="*/ 1273235 w 2799746"/>
              <a:gd name="T49" fmla="*/ 1909482 h 2335170"/>
              <a:gd name="T50" fmla="*/ 1174623 w 2799746"/>
              <a:gd name="T51" fmla="*/ 1936377 h 2335170"/>
              <a:gd name="T52" fmla="*/ 1076011 w 2799746"/>
              <a:gd name="T53" fmla="*/ 1981200 h 2335170"/>
              <a:gd name="T54" fmla="*/ 1004293 w 2799746"/>
              <a:gd name="T55" fmla="*/ 2008094 h 2335170"/>
              <a:gd name="T56" fmla="*/ 869823 w 2799746"/>
              <a:gd name="T57" fmla="*/ 2043953 h 2335170"/>
              <a:gd name="T58" fmla="*/ 771211 w 2799746"/>
              <a:gd name="T59" fmla="*/ 2061882 h 2335170"/>
              <a:gd name="T60" fmla="*/ 627776 w 2799746"/>
              <a:gd name="T61" fmla="*/ 2079812 h 2335170"/>
              <a:gd name="T62" fmla="*/ 556058 w 2799746"/>
              <a:gd name="T63" fmla="*/ 2097741 h 2335170"/>
              <a:gd name="T64" fmla="*/ 457446 w 2799746"/>
              <a:gd name="T65" fmla="*/ 2124635 h 2335170"/>
              <a:gd name="T66" fmla="*/ 358835 w 2799746"/>
              <a:gd name="T67" fmla="*/ 2160494 h 2335170"/>
              <a:gd name="T68" fmla="*/ 152646 w 2799746"/>
              <a:gd name="T69" fmla="*/ 2205318 h 2335170"/>
              <a:gd name="T70" fmla="*/ 71964 w 2799746"/>
              <a:gd name="T71" fmla="*/ 2241177 h 2335170"/>
              <a:gd name="T72" fmla="*/ 1470458 w 2799746"/>
              <a:gd name="T73" fmla="*/ 2232212 h 2335170"/>
              <a:gd name="T74" fmla="*/ 1667682 w 2799746"/>
              <a:gd name="T75" fmla="*/ 2214282 h 2335170"/>
              <a:gd name="T76" fmla="*/ 1954552 w 2799746"/>
              <a:gd name="T77" fmla="*/ 2232212 h 2335170"/>
              <a:gd name="T78" fmla="*/ 2097988 w 2799746"/>
              <a:gd name="T79" fmla="*/ 2277035 h 2335170"/>
              <a:gd name="T80" fmla="*/ 2743446 w 2799746"/>
              <a:gd name="T81" fmla="*/ 2061882 h 2335170"/>
              <a:gd name="T82" fmla="*/ 2734482 w 2799746"/>
              <a:gd name="T83" fmla="*/ 959224 h 2335170"/>
              <a:gd name="T84" fmla="*/ 2725517 w 2799746"/>
              <a:gd name="T85" fmla="*/ 421341 h 2335170"/>
              <a:gd name="T86" fmla="*/ 0 w 2799746"/>
              <a:gd name="T87" fmla="*/ 0 h 2335170"/>
              <a:gd name="T88" fmla="*/ 2799746 w 2799746"/>
              <a:gd name="T89" fmla="*/ 2335170 h 2335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T86" t="T87" r="T88" b="T89"/>
            <a:pathLst>
              <a:path w="2799746" h="2335170">
                <a:moveTo>
                  <a:pt x="2725517" y="53788"/>
                </a:moveTo>
                <a:cubicBezTo>
                  <a:pt x="2722529" y="0"/>
                  <a:pt x="2714124" y="83907"/>
                  <a:pt x="2707588" y="98612"/>
                </a:cubicBezTo>
                <a:cubicBezTo>
                  <a:pt x="2686675" y="145667"/>
                  <a:pt x="2673318" y="151830"/>
                  <a:pt x="2662764" y="215153"/>
                </a:cubicBezTo>
                <a:cubicBezTo>
                  <a:pt x="2659776" y="233082"/>
                  <a:pt x="2658207" y="251307"/>
                  <a:pt x="2653799" y="268941"/>
                </a:cubicBezTo>
                <a:cubicBezTo>
                  <a:pt x="2649215" y="287276"/>
                  <a:pt x="2635870" y="322730"/>
                  <a:pt x="2635870" y="322730"/>
                </a:cubicBezTo>
                <a:cubicBezTo>
                  <a:pt x="2632882" y="352612"/>
                  <a:pt x="2629507" y="382459"/>
                  <a:pt x="2626905" y="412377"/>
                </a:cubicBezTo>
                <a:cubicBezTo>
                  <a:pt x="2623530" y="451192"/>
                  <a:pt x="2624712" y="490549"/>
                  <a:pt x="2617941" y="528918"/>
                </a:cubicBezTo>
                <a:cubicBezTo>
                  <a:pt x="2615619" y="542079"/>
                  <a:pt x="2604704" y="552264"/>
                  <a:pt x="2600011" y="564777"/>
                </a:cubicBezTo>
                <a:cubicBezTo>
                  <a:pt x="2580184" y="617647"/>
                  <a:pt x="2605803" y="585877"/>
                  <a:pt x="2573117" y="618565"/>
                </a:cubicBezTo>
                <a:cubicBezTo>
                  <a:pt x="2552625" y="680039"/>
                  <a:pt x="2576822" y="603743"/>
                  <a:pt x="2555188" y="690282"/>
                </a:cubicBezTo>
                <a:cubicBezTo>
                  <a:pt x="2552896" y="699450"/>
                  <a:pt x="2548710" y="708060"/>
                  <a:pt x="2546223" y="717177"/>
                </a:cubicBezTo>
                <a:cubicBezTo>
                  <a:pt x="2539739" y="740950"/>
                  <a:pt x="2536085" y="765517"/>
                  <a:pt x="2528293" y="788894"/>
                </a:cubicBezTo>
                <a:cubicBezTo>
                  <a:pt x="2525305" y="797859"/>
                  <a:pt x="2521815" y="806671"/>
                  <a:pt x="2519329" y="815788"/>
                </a:cubicBezTo>
                <a:cubicBezTo>
                  <a:pt x="2512845" y="839562"/>
                  <a:pt x="2515068" y="867003"/>
                  <a:pt x="2501399" y="887506"/>
                </a:cubicBezTo>
                <a:cubicBezTo>
                  <a:pt x="2495423" y="896471"/>
                  <a:pt x="2488815" y="905045"/>
                  <a:pt x="2483470" y="914400"/>
                </a:cubicBezTo>
                <a:cubicBezTo>
                  <a:pt x="2476840" y="926003"/>
                  <a:pt x="2470805" y="937976"/>
                  <a:pt x="2465541" y="950259"/>
                </a:cubicBezTo>
                <a:cubicBezTo>
                  <a:pt x="2461819" y="958945"/>
                  <a:pt x="2461438" y="969050"/>
                  <a:pt x="2456576" y="977153"/>
                </a:cubicBezTo>
                <a:cubicBezTo>
                  <a:pt x="2452227" y="984400"/>
                  <a:pt x="2444623" y="989106"/>
                  <a:pt x="2438646" y="995082"/>
                </a:cubicBezTo>
                <a:cubicBezTo>
                  <a:pt x="2432670" y="1007035"/>
                  <a:pt x="2425981" y="1018658"/>
                  <a:pt x="2420717" y="1030941"/>
                </a:cubicBezTo>
                <a:cubicBezTo>
                  <a:pt x="2416995" y="1039627"/>
                  <a:pt x="2416614" y="1049732"/>
                  <a:pt x="2411752" y="1057835"/>
                </a:cubicBezTo>
                <a:cubicBezTo>
                  <a:pt x="2407404" y="1065083"/>
                  <a:pt x="2399799" y="1069788"/>
                  <a:pt x="2393823" y="1075765"/>
                </a:cubicBezTo>
                <a:cubicBezTo>
                  <a:pt x="2390835" y="1084730"/>
                  <a:pt x="2389447" y="1094399"/>
                  <a:pt x="2384858" y="1102659"/>
                </a:cubicBezTo>
                <a:cubicBezTo>
                  <a:pt x="2359517" y="1148272"/>
                  <a:pt x="2358271" y="1147174"/>
                  <a:pt x="2331070" y="1174377"/>
                </a:cubicBezTo>
                <a:cubicBezTo>
                  <a:pt x="2309753" y="1238324"/>
                  <a:pt x="2339979" y="1161013"/>
                  <a:pt x="2295211" y="1228165"/>
                </a:cubicBezTo>
                <a:cubicBezTo>
                  <a:pt x="2260570" y="1280126"/>
                  <a:pt x="2319498" y="1232891"/>
                  <a:pt x="2259352" y="1272988"/>
                </a:cubicBezTo>
                <a:cubicBezTo>
                  <a:pt x="2256364" y="1281953"/>
                  <a:pt x="2256058" y="1292322"/>
                  <a:pt x="2250388" y="1299882"/>
                </a:cubicBezTo>
                <a:cubicBezTo>
                  <a:pt x="2208913" y="1355183"/>
                  <a:pt x="2217553" y="1331528"/>
                  <a:pt x="2178670" y="1362635"/>
                </a:cubicBezTo>
                <a:cubicBezTo>
                  <a:pt x="2172070" y="1367915"/>
                  <a:pt x="2167503" y="1375494"/>
                  <a:pt x="2160741" y="1380565"/>
                </a:cubicBezTo>
                <a:cubicBezTo>
                  <a:pt x="2143502" y="1393494"/>
                  <a:pt x="2106952" y="1416424"/>
                  <a:pt x="2106952" y="1416424"/>
                </a:cubicBezTo>
                <a:cubicBezTo>
                  <a:pt x="2100976" y="1425389"/>
                  <a:pt x="2096641" y="1435700"/>
                  <a:pt x="2089023" y="1443318"/>
                </a:cubicBezTo>
                <a:cubicBezTo>
                  <a:pt x="2081405" y="1450936"/>
                  <a:pt x="2070542" y="1454516"/>
                  <a:pt x="2062129" y="1461247"/>
                </a:cubicBezTo>
                <a:cubicBezTo>
                  <a:pt x="2055529" y="1466527"/>
                  <a:pt x="2050176" y="1473200"/>
                  <a:pt x="2044199" y="1479177"/>
                </a:cubicBezTo>
                <a:cubicBezTo>
                  <a:pt x="2041211" y="1488142"/>
                  <a:pt x="2041917" y="1499389"/>
                  <a:pt x="2035235" y="1506071"/>
                </a:cubicBezTo>
                <a:cubicBezTo>
                  <a:pt x="2025785" y="1515521"/>
                  <a:pt x="2010495" y="1516587"/>
                  <a:pt x="1999376" y="1524000"/>
                </a:cubicBezTo>
                <a:cubicBezTo>
                  <a:pt x="1992343" y="1528688"/>
                  <a:pt x="1988208" y="1536859"/>
                  <a:pt x="1981446" y="1541930"/>
                </a:cubicBezTo>
                <a:cubicBezTo>
                  <a:pt x="1964207" y="1554859"/>
                  <a:pt x="1942894" y="1562551"/>
                  <a:pt x="1927658" y="1577788"/>
                </a:cubicBezTo>
                <a:cubicBezTo>
                  <a:pt x="1910981" y="1594466"/>
                  <a:pt x="1905455" y="1602337"/>
                  <a:pt x="1882835" y="1613647"/>
                </a:cubicBezTo>
                <a:cubicBezTo>
                  <a:pt x="1874383" y="1617873"/>
                  <a:pt x="1864393" y="1618386"/>
                  <a:pt x="1855941" y="1622612"/>
                </a:cubicBezTo>
                <a:cubicBezTo>
                  <a:pt x="1846304" y="1627430"/>
                  <a:pt x="1839172" y="1636859"/>
                  <a:pt x="1829046" y="1640541"/>
                </a:cubicBezTo>
                <a:cubicBezTo>
                  <a:pt x="1805888" y="1648962"/>
                  <a:pt x="1780706" y="1650679"/>
                  <a:pt x="1757329" y="1658471"/>
                </a:cubicBezTo>
                <a:lnTo>
                  <a:pt x="1703541" y="1676400"/>
                </a:lnTo>
                <a:cubicBezTo>
                  <a:pt x="1694576" y="1679388"/>
                  <a:pt x="1684509" y="1680123"/>
                  <a:pt x="1676646" y="1685365"/>
                </a:cubicBezTo>
                <a:cubicBezTo>
                  <a:pt x="1667681" y="1691341"/>
                  <a:pt x="1659655" y="1699050"/>
                  <a:pt x="1649752" y="1703294"/>
                </a:cubicBezTo>
                <a:cubicBezTo>
                  <a:pt x="1629439" y="1711999"/>
                  <a:pt x="1606627" y="1710320"/>
                  <a:pt x="1586999" y="1721224"/>
                </a:cubicBezTo>
                <a:cubicBezTo>
                  <a:pt x="1541380" y="1746567"/>
                  <a:pt x="1542485" y="1747808"/>
                  <a:pt x="1515282" y="1775012"/>
                </a:cubicBezTo>
                <a:cubicBezTo>
                  <a:pt x="1512294" y="1783977"/>
                  <a:pt x="1512999" y="1795224"/>
                  <a:pt x="1506317" y="1801906"/>
                </a:cubicBezTo>
                <a:cubicBezTo>
                  <a:pt x="1449787" y="1858436"/>
                  <a:pt x="1470726" y="1824185"/>
                  <a:pt x="1425635" y="1846730"/>
                </a:cubicBezTo>
                <a:cubicBezTo>
                  <a:pt x="1415998" y="1851548"/>
                  <a:pt x="1408587" y="1860283"/>
                  <a:pt x="1398741" y="1864659"/>
                </a:cubicBezTo>
                <a:cubicBezTo>
                  <a:pt x="1381470" y="1872335"/>
                  <a:pt x="1344952" y="1882588"/>
                  <a:pt x="1344952" y="1882588"/>
                </a:cubicBezTo>
                <a:cubicBezTo>
                  <a:pt x="1298149" y="1913791"/>
                  <a:pt x="1338850" y="1891587"/>
                  <a:pt x="1273235" y="1909482"/>
                </a:cubicBezTo>
                <a:cubicBezTo>
                  <a:pt x="1255001" y="1914455"/>
                  <a:pt x="1237979" y="1923705"/>
                  <a:pt x="1219446" y="1927412"/>
                </a:cubicBezTo>
                <a:cubicBezTo>
                  <a:pt x="1204505" y="1930400"/>
                  <a:pt x="1189323" y="1932368"/>
                  <a:pt x="1174623" y="1936377"/>
                </a:cubicBezTo>
                <a:cubicBezTo>
                  <a:pt x="1156390" y="1941350"/>
                  <a:pt x="1120835" y="1954306"/>
                  <a:pt x="1120835" y="1954306"/>
                </a:cubicBezTo>
                <a:cubicBezTo>
                  <a:pt x="1075400" y="1999739"/>
                  <a:pt x="1134204" y="1946283"/>
                  <a:pt x="1076011" y="1981200"/>
                </a:cubicBezTo>
                <a:cubicBezTo>
                  <a:pt x="1068764" y="1985549"/>
                  <a:pt x="1065996" y="1996162"/>
                  <a:pt x="1058082" y="1999130"/>
                </a:cubicBezTo>
                <a:cubicBezTo>
                  <a:pt x="1041062" y="2005512"/>
                  <a:pt x="1022117" y="2004529"/>
                  <a:pt x="1004293" y="2008094"/>
                </a:cubicBezTo>
                <a:cubicBezTo>
                  <a:pt x="992212" y="2010510"/>
                  <a:pt x="980388" y="2014071"/>
                  <a:pt x="968435" y="2017059"/>
                </a:cubicBezTo>
                <a:cubicBezTo>
                  <a:pt x="920239" y="2049189"/>
                  <a:pt x="955042" y="2031779"/>
                  <a:pt x="869823" y="2043953"/>
                </a:cubicBezTo>
                <a:cubicBezTo>
                  <a:pt x="851829" y="2046524"/>
                  <a:pt x="833918" y="2049667"/>
                  <a:pt x="816035" y="2052918"/>
                </a:cubicBezTo>
                <a:cubicBezTo>
                  <a:pt x="801044" y="2055644"/>
                  <a:pt x="786344" y="2060102"/>
                  <a:pt x="771211" y="2061882"/>
                </a:cubicBezTo>
                <a:cubicBezTo>
                  <a:pt x="735474" y="2066086"/>
                  <a:pt x="699494" y="2067859"/>
                  <a:pt x="663635" y="2070847"/>
                </a:cubicBezTo>
                <a:cubicBezTo>
                  <a:pt x="651682" y="2073835"/>
                  <a:pt x="639803" y="2077139"/>
                  <a:pt x="627776" y="2079812"/>
                </a:cubicBezTo>
                <a:cubicBezTo>
                  <a:pt x="612902" y="2083118"/>
                  <a:pt x="597734" y="2085082"/>
                  <a:pt x="582952" y="2088777"/>
                </a:cubicBezTo>
                <a:cubicBezTo>
                  <a:pt x="573785" y="2091069"/>
                  <a:pt x="565144" y="2095145"/>
                  <a:pt x="556058" y="2097741"/>
                </a:cubicBezTo>
                <a:cubicBezTo>
                  <a:pt x="544211" y="2101126"/>
                  <a:pt x="532046" y="2103321"/>
                  <a:pt x="520199" y="2106706"/>
                </a:cubicBezTo>
                <a:cubicBezTo>
                  <a:pt x="430213" y="2132417"/>
                  <a:pt x="569495" y="2096625"/>
                  <a:pt x="457446" y="2124635"/>
                </a:cubicBezTo>
                <a:cubicBezTo>
                  <a:pt x="424602" y="2157481"/>
                  <a:pt x="452290" y="2136739"/>
                  <a:pt x="385729" y="2151530"/>
                </a:cubicBezTo>
                <a:cubicBezTo>
                  <a:pt x="376504" y="2153580"/>
                  <a:pt x="368060" y="2158444"/>
                  <a:pt x="358835" y="2160494"/>
                </a:cubicBezTo>
                <a:cubicBezTo>
                  <a:pt x="313334" y="2170605"/>
                  <a:pt x="260498" y="2173914"/>
                  <a:pt x="215399" y="2178424"/>
                </a:cubicBezTo>
                <a:cubicBezTo>
                  <a:pt x="120547" y="2202136"/>
                  <a:pt x="232243" y="2169942"/>
                  <a:pt x="152646" y="2205318"/>
                </a:cubicBezTo>
                <a:cubicBezTo>
                  <a:pt x="135376" y="2212994"/>
                  <a:pt x="114583" y="2212763"/>
                  <a:pt x="98858" y="2223247"/>
                </a:cubicBezTo>
                <a:cubicBezTo>
                  <a:pt x="89893" y="2229224"/>
                  <a:pt x="82185" y="2237770"/>
                  <a:pt x="71964" y="2241177"/>
                </a:cubicBezTo>
                <a:cubicBezTo>
                  <a:pt x="54720" y="2246925"/>
                  <a:pt x="0" y="2250258"/>
                  <a:pt x="18176" y="2250141"/>
                </a:cubicBezTo>
                <a:lnTo>
                  <a:pt x="1470458" y="2232212"/>
                </a:lnTo>
                <a:lnTo>
                  <a:pt x="1578035" y="2223247"/>
                </a:lnTo>
                <a:cubicBezTo>
                  <a:pt x="1607943" y="2220528"/>
                  <a:pt x="1637651" y="2214282"/>
                  <a:pt x="1667682" y="2214282"/>
                </a:cubicBezTo>
                <a:cubicBezTo>
                  <a:pt x="1754392" y="2214282"/>
                  <a:pt x="1840999" y="2220259"/>
                  <a:pt x="1927658" y="2223247"/>
                </a:cubicBezTo>
                <a:cubicBezTo>
                  <a:pt x="1936623" y="2226235"/>
                  <a:pt x="1945466" y="2229616"/>
                  <a:pt x="1954552" y="2232212"/>
                </a:cubicBezTo>
                <a:cubicBezTo>
                  <a:pt x="1977288" y="2238708"/>
                  <a:pt x="1995818" y="2240932"/>
                  <a:pt x="2017305" y="2250141"/>
                </a:cubicBezTo>
                <a:cubicBezTo>
                  <a:pt x="2082260" y="2277979"/>
                  <a:pt x="2022424" y="2261924"/>
                  <a:pt x="2097988" y="2277035"/>
                </a:cubicBezTo>
                <a:cubicBezTo>
                  <a:pt x="2310153" y="2274047"/>
                  <a:pt x="2533185" y="2335170"/>
                  <a:pt x="2734482" y="2268071"/>
                </a:cubicBezTo>
                <a:cubicBezTo>
                  <a:pt x="2799746" y="2246316"/>
                  <a:pt x="2743446" y="2130677"/>
                  <a:pt x="2743446" y="2061882"/>
                </a:cubicBezTo>
                <a:cubicBezTo>
                  <a:pt x="2743446" y="1744783"/>
                  <a:pt x="2746275" y="1791500"/>
                  <a:pt x="2725517" y="1604682"/>
                </a:cubicBezTo>
                <a:cubicBezTo>
                  <a:pt x="2728505" y="1389529"/>
                  <a:pt x="2729360" y="1174336"/>
                  <a:pt x="2734482" y="959224"/>
                </a:cubicBezTo>
                <a:cubicBezTo>
                  <a:pt x="2735338" y="923251"/>
                  <a:pt x="2743446" y="887630"/>
                  <a:pt x="2743446" y="851647"/>
                </a:cubicBezTo>
                <a:cubicBezTo>
                  <a:pt x="2743446" y="561889"/>
                  <a:pt x="2745115" y="597716"/>
                  <a:pt x="2725517" y="421341"/>
                </a:cubicBezTo>
                <a:cubicBezTo>
                  <a:pt x="2737466" y="194314"/>
                  <a:pt x="2728505" y="107576"/>
                  <a:pt x="2725517" y="53788"/>
                </a:cubicBezTo>
                <a:close/>
              </a:path>
            </a:pathLst>
          </a:custGeom>
          <a:solidFill>
            <a:srgbClr val="00B050"/>
          </a:solidFill>
          <a:ln w="38100" algn="ctr">
            <a:solidFill>
              <a:srgbClr val="00B050"/>
            </a:solidFill>
            <a:round/>
            <a:headEnd/>
            <a:tailEnd/>
          </a:ln>
        </p:spPr>
        <p:txBody>
          <a:bodyPr/>
          <a:lstStyle/>
          <a:p>
            <a:endParaRPr lang="zh-CN" altLang="en-US"/>
          </a:p>
        </p:txBody>
      </p:sp>
      <p:sp>
        <p:nvSpPr>
          <p:cNvPr id="30" name="任意多边形 29">
            <a:extLst>
              <a:ext uri="{FF2B5EF4-FFF2-40B4-BE49-F238E27FC236}">
                <a16:creationId xmlns:a16="http://schemas.microsoft.com/office/drawing/2014/main" id="{87CE45E0-18D8-456A-86C7-9F2A210EB038}"/>
              </a:ext>
            </a:extLst>
          </p:cNvPr>
          <p:cNvSpPr>
            <a:spLocks noChangeArrowheads="1"/>
          </p:cNvSpPr>
          <p:nvPr/>
        </p:nvSpPr>
        <p:spPr bwMode="auto">
          <a:xfrm>
            <a:off x="5432425" y="2593975"/>
            <a:ext cx="2778125" cy="2489200"/>
          </a:xfrm>
          <a:custGeom>
            <a:avLst/>
            <a:gdLst>
              <a:gd name="T0" fmla="*/ 2599764 w 2778599"/>
              <a:gd name="T1" fmla="*/ 166809 h 2488668"/>
              <a:gd name="T2" fmla="*/ 2438400 w 2778599"/>
              <a:gd name="T3" fmla="*/ 292315 h 2488668"/>
              <a:gd name="T4" fmla="*/ 2357717 w 2778599"/>
              <a:gd name="T5" fmla="*/ 364033 h 2488668"/>
              <a:gd name="T6" fmla="*/ 2241176 w 2778599"/>
              <a:gd name="T7" fmla="*/ 498504 h 2488668"/>
              <a:gd name="T8" fmla="*/ 2088776 w 2778599"/>
              <a:gd name="T9" fmla="*/ 659868 h 2488668"/>
              <a:gd name="T10" fmla="*/ 1936376 w 2778599"/>
              <a:gd name="T11" fmla="*/ 758480 h 2488668"/>
              <a:gd name="T12" fmla="*/ 1783976 w 2778599"/>
              <a:gd name="T13" fmla="*/ 875021 h 2488668"/>
              <a:gd name="T14" fmla="*/ 1264023 w 2778599"/>
              <a:gd name="T15" fmla="*/ 1359115 h 2488668"/>
              <a:gd name="T16" fmla="*/ 1219200 w 2778599"/>
              <a:gd name="T17" fmla="*/ 1430833 h 2488668"/>
              <a:gd name="T18" fmla="*/ 1138517 w 2778599"/>
              <a:gd name="T19" fmla="*/ 1502551 h 2488668"/>
              <a:gd name="T20" fmla="*/ 995082 w 2778599"/>
              <a:gd name="T21" fmla="*/ 1654951 h 2488668"/>
              <a:gd name="T22" fmla="*/ 896470 w 2778599"/>
              <a:gd name="T23" fmla="*/ 1717704 h 2488668"/>
              <a:gd name="T24" fmla="*/ 762000 w 2778599"/>
              <a:gd name="T25" fmla="*/ 1798386 h 2488668"/>
              <a:gd name="T26" fmla="*/ 636494 w 2778599"/>
              <a:gd name="T27" fmla="*/ 1879068 h 2488668"/>
              <a:gd name="T28" fmla="*/ 502023 w 2778599"/>
              <a:gd name="T29" fmla="*/ 2004574 h 2488668"/>
              <a:gd name="T30" fmla="*/ 385482 w 2778599"/>
              <a:gd name="T31" fmla="*/ 2130080 h 2488668"/>
              <a:gd name="T32" fmla="*/ 206188 w 2778599"/>
              <a:gd name="T33" fmla="*/ 2318339 h 2488668"/>
              <a:gd name="T34" fmla="*/ 107576 w 2778599"/>
              <a:gd name="T35" fmla="*/ 2390056 h 2488668"/>
              <a:gd name="T36" fmla="*/ 8964 w 2778599"/>
              <a:gd name="T37" fmla="*/ 2452809 h 2488668"/>
              <a:gd name="T38" fmla="*/ 206188 w 2778599"/>
              <a:gd name="T39" fmla="*/ 2470739 h 2488668"/>
              <a:gd name="T40" fmla="*/ 457200 w 2778599"/>
              <a:gd name="T41" fmla="*/ 2399021 h 2488668"/>
              <a:gd name="T42" fmla="*/ 582706 w 2778599"/>
              <a:gd name="T43" fmla="*/ 2363162 h 2488668"/>
              <a:gd name="T44" fmla="*/ 842682 w 2778599"/>
              <a:gd name="T45" fmla="*/ 2309374 h 2488668"/>
              <a:gd name="T46" fmla="*/ 1013012 w 2778599"/>
              <a:gd name="T47" fmla="*/ 2246621 h 2488668"/>
              <a:gd name="T48" fmla="*/ 1165412 w 2778599"/>
              <a:gd name="T49" fmla="*/ 2183868 h 2488668"/>
              <a:gd name="T50" fmla="*/ 1326776 w 2778599"/>
              <a:gd name="T51" fmla="*/ 2139045 h 2488668"/>
              <a:gd name="T52" fmla="*/ 1550894 w 2778599"/>
              <a:gd name="T53" fmla="*/ 2085256 h 2488668"/>
              <a:gd name="T54" fmla="*/ 1667435 w 2778599"/>
              <a:gd name="T55" fmla="*/ 2022504 h 2488668"/>
              <a:gd name="T56" fmla="*/ 1748117 w 2778599"/>
              <a:gd name="T57" fmla="*/ 1977680 h 2488668"/>
              <a:gd name="T58" fmla="*/ 1873623 w 2778599"/>
              <a:gd name="T59" fmla="*/ 1914927 h 2488668"/>
              <a:gd name="T60" fmla="*/ 1963270 w 2778599"/>
              <a:gd name="T61" fmla="*/ 1843209 h 2488668"/>
              <a:gd name="T62" fmla="*/ 2052917 w 2778599"/>
              <a:gd name="T63" fmla="*/ 1726668 h 2488668"/>
              <a:gd name="T64" fmla="*/ 2142564 w 2778599"/>
              <a:gd name="T65" fmla="*/ 1610127 h 2488668"/>
              <a:gd name="T66" fmla="*/ 2196353 w 2778599"/>
              <a:gd name="T67" fmla="*/ 1538409 h 2488668"/>
              <a:gd name="T68" fmla="*/ 2268070 w 2778599"/>
              <a:gd name="T69" fmla="*/ 1421868 h 2488668"/>
              <a:gd name="T70" fmla="*/ 2330823 w 2778599"/>
              <a:gd name="T71" fmla="*/ 1332221 h 2488668"/>
              <a:gd name="T72" fmla="*/ 2393576 w 2778599"/>
              <a:gd name="T73" fmla="*/ 1188786 h 2488668"/>
              <a:gd name="T74" fmla="*/ 2447364 w 2778599"/>
              <a:gd name="T75" fmla="*/ 1099139 h 2488668"/>
              <a:gd name="T76" fmla="*/ 2501153 w 2778599"/>
              <a:gd name="T77" fmla="*/ 991562 h 2488668"/>
              <a:gd name="T78" fmla="*/ 2545976 w 2778599"/>
              <a:gd name="T79" fmla="*/ 901915 h 2488668"/>
              <a:gd name="T80" fmla="*/ 2590800 w 2778599"/>
              <a:gd name="T81" fmla="*/ 803304 h 2488668"/>
              <a:gd name="T82" fmla="*/ 2635623 w 2778599"/>
              <a:gd name="T83" fmla="*/ 713656 h 2488668"/>
              <a:gd name="T84" fmla="*/ 2698376 w 2778599"/>
              <a:gd name="T85" fmla="*/ 570221 h 2488668"/>
              <a:gd name="T86" fmla="*/ 2725270 w 2778599"/>
              <a:gd name="T87" fmla="*/ 444715 h 2488668"/>
              <a:gd name="T88" fmla="*/ 2725270 w 2778599"/>
              <a:gd name="T89" fmla="*/ 77162 h 2488668"/>
              <a:gd name="T90" fmla="*/ 0 w 2778599"/>
              <a:gd name="T91" fmla="*/ 0 h 2488668"/>
              <a:gd name="T92" fmla="*/ 2778599 w 2778599"/>
              <a:gd name="T93" fmla="*/ 2488668 h 2488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T90" t="T91" r="T92" b="T93"/>
            <a:pathLst>
              <a:path w="2778599" h="2488668">
                <a:moveTo>
                  <a:pt x="2725270" y="77162"/>
                </a:moveTo>
                <a:cubicBezTo>
                  <a:pt x="2710329" y="63715"/>
                  <a:pt x="2756918" y="51184"/>
                  <a:pt x="2662517" y="121986"/>
                </a:cubicBezTo>
                <a:cubicBezTo>
                  <a:pt x="2594455" y="173033"/>
                  <a:pt x="2656963" y="147745"/>
                  <a:pt x="2599764" y="166809"/>
                </a:cubicBezTo>
                <a:cubicBezTo>
                  <a:pt x="2513537" y="253039"/>
                  <a:pt x="2640484" y="128623"/>
                  <a:pt x="2537012" y="220598"/>
                </a:cubicBezTo>
                <a:cubicBezTo>
                  <a:pt x="2521219" y="234636"/>
                  <a:pt x="2512234" y="258739"/>
                  <a:pt x="2492188" y="265421"/>
                </a:cubicBezTo>
                <a:cubicBezTo>
                  <a:pt x="2463783" y="274890"/>
                  <a:pt x="2463225" y="272455"/>
                  <a:pt x="2438400" y="292315"/>
                </a:cubicBezTo>
                <a:cubicBezTo>
                  <a:pt x="2431800" y="297595"/>
                  <a:pt x="2427070" y="304965"/>
                  <a:pt x="2420470" y="310245"/>
                </a:cubicBezTo>
                <a:cubicBezTo>
                  <a:pt x="2412057" y="316976"/>
                  <a:pt x="2401756" y="321162"/>
                  <a:pt x="2393576" y="328174"/>
                </a:cubicBezTo>
                <a:cubicBezTo>
                  <a:pt x="2380741" y="339175"/>
                  <a:pt x="2367094" y="349968"/>
                  <a:pt x="2357717" y="364033"/>
                </a:cubicBezTo>
                <a:cubicBezTo>
                  <a:pt x="2351741" y="372998"/>
                  <a:pt x="2347406" y="383309"/>
                  <a:pt x="2339788" y="390927"/>
                </a:cubicBezTo>
                <a:cubicBezTo>
                  <a:pt x="2293192" y="437523"/>
                  <a:pt x="2330452" y="382426"/>
                  <a:pt x="2294964" y="426786"/>
                </a:cubicBezTo>
                <a:cubicBezTo>
                  <a:pt x="2276297" y="450120"/>
                  <a:pt x="2257752" y="473640"/>
                  <a:pt x="2241176" y="498504"/>
                </a:cubicBezTo>
                <a:cubicBezTo>
                  <a:pt x="2228321" y="517787"/>
                  <a:pt x="2211182" y="544573"/>
                  <a:pt x="2196353" y="561256"/>
                </a:cubicBezTo>
                <a:cubicBezTo>
                  <a:pt x="2106351" y="662507"/>
                  <a:pt x="2188262" y="569472"/>
                  <a:pt x="2124635" y="624009"/>
                </a:cubicBezTo>
                <a:cubicBezTo>
                  <a:pt x="2111800" y="635010"/>
                  <a:pt x="2101498" y="648737"/>
                  <a:pt x="2088776" y="659868"/>
                </a:cubicBezTo>
                <a:cubicBezTo>
                  <a:pt x="2079726" y="667786"/>
                  <a:pt x="2039800" y="696819"/>
                  <a:pt x="2026023" y="704692"/>
                </a:cubicBezTo>
                <a:cubicBezTo>
                  <a:pt x="2014420" y="711322"/>
                  <a:pt x="2002117" y="716645"/>
                  <a:pt x="1990164" y="722621"/>
                </a:cubicBezTo>
                <a:cubicBezTo>
                  <a:pt x="1904370" y="808415"/>
                  <a:pt x="2014219" y="706584"/>
                  <a:pt x="1936376" y="758480"/>
                </a:cubicBezTo>
                <a:cubicBezTo>
                  <a:pt x="1925827" y="765513"/>
                  <a:pt x="1919221" y="777258"/>
                  <a:pt x="1909482" y="785374"/>
                </a:cubicBezTo>
                <a:cubicBezTo>
                  <a:pt x="1901205" y="792272"/>
                  <a:pt x="1891207" y="796839"/>
                  <a:pt x="1882588" y="803304"/>
                </a:cubicBezTo>
                <a:cubicBezTo>
                  <a:pt x="1866357" y="815477"/>
                  <a:pt x="1802533" y="870382"/>
                  <a:pt x="1783976" y="875021"/>
                </a:cubicBezTo>
                <a:lnTo>
                  <a:pt x="1308847" y="1287398"/>
                </a:lnTo>
                <a:cubicBezTo>
                  <a:pt x="1305125" y="1296084"/>
                  <a:pt x="1304108" y="1305840"/>
                  <a:pt x="1299882" y="1314292"/>
                </a:cubicBezTo>
                <a:cubicBezTo>
                  <a:pt x="1288572" y="1336912"/>
                  <a:pt x="1280701" y="1342438"/>
                  <a:pt x="1264023" y="1359115"/>
                </a:cubicBezTo>
                <a:cubicBezTo>
                  <a:pt x="1261035" y="1368080"/>
                  <a:pt x="1259921" y="1377906"/>
                  <a:pt x="1255059" y="1386009"/>
                </a:cubicBezTo>
                <a:cubicBezTo>
                  <a:pt x="1250710" y="1393257"/>
                  <a:pt x="1242409" y="1397339"/>
                  <a:pt x="1237129" y="1403939"/>
                </a:cubicBezTo>
                <a:cubicBezTo>
                  <a:pt x="1230398" y="1412352"/>
                  <a:pt x="1225462" y="1422066"/>
                  <a:pt x="1219200" y="1430833"/>
                </a:cubicBezTo>
                <a:cubicBezTo>
                  <a:pt x="1210516" y="1442991"/>
                  <a:pt x="1203784" y="1457127"/>
                  <a:pt x="1192306" y="1466692"/>
                </a:cubicBezTo>
                <a:cubicBezTo>
                  <a:pt x="1185047" y="1472741"/>
                  <a:pt x="1174377" y="1472668"/>
                  <a:pt x="1165412" y="1475656"/>
                </a:cubicBezTo>
                <a:cubicBezTo>
                  <a:pt x="1156447" y="1484621"/>
                  <a:pt x="1146768" y="1492925"/>
                  <a:pt x="1138517" y="1502551"/>
                </a:cubicBezTo>
                <a:cubicBezTo>
                  <a:pt x="1108842" y="1537171"/>
                  <a:pt x="1118092" y="1537501"/>
                  <a:pt x="1084729" y="1565304"/>
                </a:cubicBezTo>
                <a:cubicBezTo>
                  <a:pt x="1076452" y="1572201"/>
                  <a:pt x="1066800" y="1577257"/>
                  <a:pt x="1057835" y="1583233"/>
                </a:cubicBezTo>
                <a:cubicBezTo>
                  <a:pt x="1038881" y="1611664"/>
                  <a:pt x="1026548" y="1633974"/>
                  <a:pt x="995082" y="1654951"/>
                </a:cubicBezTo>
                <a:cubicBezTo>
                  <a:pt x="986117" y="1660927"/>
                  <a:pt x="976955" y="1666618"/>
                  <a:pt x="968188" y="1672880"/>
                </a:cubicBezTo>
                <a:cubicBezTo>
                  <a:pt x="956030" y="1681564"/>
                  <a:pt x="944999" y="1691855"/>
                  <a:pt x="932329" y="1699774"/>
                </a:cubicBezTo>
                <a:cubicBezTo>
                  <a:pt x="920996" y="1706857"/>
                  <a:pt x="908073" y="1711074"/>
                  <a:pt x="896470" y="1717704"/>
                </a:cubicBezTo>
                <a:cubicBezTo>
                  <a:pt x="887115" y="1723049"/>
                  <a:pt x="878931" y="1730288"/>
                  <a:pt x="869576" y="1735633"/>
                </a:cubicBezTo>
                <a:cubicBezTo>
                  <a:pt x="857973" y="1742263"/>
                  <a:pt x="845320" y="1746932"/>
                  <a:pt x="833717" y="1753562"/>
                </a:cubicBezTo>
                <a:cubicBezTo>
                  <a:pt x="783923" y="1782016"/>
                  <a:pt x="829650" y="1764561"/>
                  <a:pt x="762000" y="1798386"/>
                </a:cubicBezTo>
                <a:cubicBezTo>
                  <a:pt x="753548" y="1802612"/>
                  <a:pt x="744071" y="1804363"/>
                  <a:pt x="735106" y="1807351"/>
                </a:cubicBezTo>
                <a:cubicBezTo>
                  <a:pt x="701975" y="1857045"/>
                  <a:pt x="736132" y="1817737"/>
                  <a:pt x="690282" y="1843209"/>
                </a:cubicBezTo>
                <a:cubicBezTo>
                  <a:pt x="671445" y="1853674"/>
                  <a:pt x="654423" y="1867115"/>
                  <a:pt x="636494" y="1879068"/>
                </a:cubicBezTo>
                <a:lnTo>
                  <a:pt x="609600" y="1896998"/>
                </a:lnTo>
                <a:cubicBezTo>
                  <a:pt x="585266" y="1913221"/>
                  <a:pt x="564240" y="1924697"/>
                  <a:pt x="546847" y="1950786"/>
                </a:cubicBezTo>
                <a:cubicBezTo>
                  <a:pt x="502326" y="2017566"/>
                  <a:pt x="559550" y="1935541"/>
                  <a:pt x="502023" y="2004574"/>
                </a:cubicBezTo>
                <a:cubicBezTo>
                  <a:pt x="495126" y="2012851"/>
                  <a:pt x="491712" y="2023850"/>
                  <a:pt x="484094" y="2031468"/>
                </a:cubicBezTo>
                <a:cubicBezTo>
                  <a:pt x="444109" y="2071453"/>
                  <a:pt x="440729" y="2047213"/>
                  <a:pt x="403412" y="2103186"/>
                </a:cubicBezTo>
                <a:cubicBezTo>
                  <a:pt x="397435" y="2112151"/>
                  <a:pt x="393101" y="2122461"/>
                  <a:pt x="385482" y="2130080"/>
                </a:cubicBezTo>
                <a:cubicBezTo>
                  <a:pt x="344930" y="2170631"/>
                  <a:pt x="365567" y="2119609"/>
                  <a:pt x="322729" y="2183868"/>
                </a:cubicBezTo>
                <a:cubicBezTo>
                  <a:pt x="267547" y="2266643"/>
                  <a:pt x="337965" y="2164822"/>
                  <a:pt x="286870" y="2228692"/>
                </a:cubicBezTo>
                <a:cubicBezTo>
                  <a:pt x="252461" y="2271704"/>
                  <a:pt x="276755" y="2271295"/>
                  <a:pt x="206188" y="2318339"/>
                </a:cubicBezTo>
                <a:cubicBezTo>
                  <a:pt x="197223" y="2324315"/>
                  <a:pt x="187707" y="2329537"/>
                  <a:pt x="179294" y="2336268"/>
                </a:cubicBezTo>
                <a:cubicBezTo>
                  <a:pt x="172694" y="2341548"/>
                  <a:pt x="168126" y="2349127"/>
                  <a:pt x="161364" y="2354198"/>
                </a:cubicBezTo>
                <a:cubicBezTo>
                  <a:pt x="144125" y="2367127"/>
                  <a:pt x="125505" y="2378103"/>
                  <a:pt x="107576" y="2390056"/>
                </a:cubicBezTo>
                <a:cubicBezTo>
                  <a:pt x="98611" y="2396033"/>
                  <a:pt x="89921" y="2402443"/>
                  <a:pt x="80682" y="2407986"/>
                </a:cubicBezTo>
                <a:cubicBezTo>
                  <a:pt x="65741" y="2416951"/>
                  <a:pt x="50635" y="2425645"/>
                  <a:pt x="35859" y="2434880"/>
                </a:cubicBezTo>
                <a:cubicBezTo>
                  <a:pt x="26722" y="2440590"/>
                  <a:pt x="16583" y="2445190"/>
                  <a:pt x="8964" y="2452809"/>
                </a:cubicBezTo>
                <a:cubicBezTo>
                  <a:pt x="4239" y="2457534"/>
                  <a:pt x="2988" y="2464762"/>
                  <a:pt x="0" y="2470739"/>
                </a:cubicBezTo>
                <a:cubicBezTo>
                  <a:pt x="8965" y="2476715"/>
                  <a:pt x="16120" y="2488668"/>
                  <a:pt x="26894" y="2488668"/>
                </a:cubicBezTo>
                <a:cubicBezTo>
                  <a:pt x="86957" y="2488668"/>
                  <a:pt x="206188" y="2470739"/>
                  <a:pt x="206188" y="2470739"/>
                </a:cubicBezTo>
                <a:cubicBezTo>
                  <a:pt x="280022" y="2446127"/>
                  <a:pt x="241267" y="2455482"/>
                  <a:pt x="322729" y="2443845"/>
                </a:cubicBezTo>
                <a:lnTo>
                  <a:pt x="430306" y="2407986"/>
                </a:lnTo>
                <a:lnTo>
                  <a:pt x="457200" y="2399021"/>
                </a:lnTo>
                <a:cubicBezTo>
                  <a:pt x="466165" y="2396033"/>
                  <a:pt x="475642" y="2394282"/>
                  <a:pt x="484094" y="2390056"/>
                </a:cubicBezTo>
                <a:cubicBezTo>
                  <a:pt x="496047" y="2384080"/>
                  <a:pt x="507060" y="2375643"/>
                  <a:pt x="519953" y="2372127"/>
                </a:cubicBezTo>
                <a:cubicBezTo>
                  <a:pt x="540339" y="2366567"/>
                  <a:pt x="561761" y="2365955"/>
                  <a:pt x="582706" y="2363162"/>
                </a:cubicBezTo>
                <a:cubicBezTo>
                  <a:pt x="725051" y="2344183"/>
                  <a:pt x="595692" y="2364062"/>
                  <a:pt x="699247" y="2345233"/>
                </a:cubicBezTo>
                <a:cubicBezTo>
                  <a:pt x="717130" y="2341981"/>
                  <a:pt x="735324" y="2340355"/>
                  <a:pt x="753035" y="2336268"/>
                </a:cubicBezTo>
                <a:cubicBezTo>
                  <a:pt x="888910" y="2304912"/>
                  <a:pt x="767334" y="2329923"/>
                  <a:pt x="842682" y="2309374"/>
                </a:cubicBezTo>
                <a:cubicBezTo>
                  <a:pt x="866455" y="2302890"/>
                  <a:pt x="914400" y="2291445"/>
                  <a:pt x="914400" y="2291445"/>
                </a:cubicBezTo>
                <a:cubicBezTo>
                  <a:pt x="920376" y="2285468"/>
                  <a:pt x="924991" y="2277708"/>
                  <a:pt x="932329" y="2273515"/>
                </a:cubicBezTo>
                <a:cubicBezTo>
                  <a:pt x="958582" y="2258513"/>
                  <a:pt x="984519" y="2253745"/>
                  <a:pt x="1013012" y="2246621"/>
                </a:cubicBezTo>
                <a:cubicBezTo>
                  <a:pt x="1067513" y="2210288"/>
                  <a:pt x="1009607" y="2244536"/>
                  <a:pt x="1075764" y="2219727"/>
                </a:cubicBezTo>
                <a:cubicBezTo>
                  <a:pt x="1088277" y="2215035"/>
                  <a:pt x="1099215" y="2206761"/>
                  <a:pt x="1111623" y="2201798"/>
                </a:cubicBezTo>
                <a:cubicBezTo>
                  <a:pt x="1129171" y="2194779"/>
                  <a:pt x="1149687" y="2194351"/>
                  <a:pt x="1165412" y="2183868"/>
                </a:cubicBezTo>
                <a:cubicBezTo>
                  <a:pt x="1174377" y="2177892"/>
                  <a:pt x="1182403" y="2170183"/>
                  <a:pt x="1192306" y="2165939"/>
                </a:cubicBezTo>
                <a:cubicBezTo>
                  <a:pt x="1202910" y="2161394"/>
                  <a:pt x="1265597" y="2149353"/>
                  <a:pt x="1272988" y="2148009"/>
                </a:cubicBezTo>
                <a:cubicBezTo>
                  <a:pt x="1290871" y="2144758"/>
                  <a:pt x="1308952" y="2142610"/>
                  <a:pt x="1326776" y="2139045"/>
                </a:cubicBezTo>
                <a:cubicBezTo>
                  <a:pt x="1338858" y="2136629"/>
                  <a:pt x="1350422" y="2131708"/>
                  <a:pt x="1362635" y="2130080"/>
                </a:cubicBezTo>
                <a:cubicBezTo>
                  <a:pt x="1395352" y="2125718"/>
                  <a:pt x="1428376" y="2124103"/>
                  <a:pt x="1461247" y="2121115"/>
                </a:cubicBezTo>
                <a:cubicBezTo>
                  <a:pt x="1505333" y="2106420"/>
                  <a:pt x="1513957" y="2106363"/>
                  <a:pt x="1550894" y="2085256"/>
                </a:cubicBezTo>
                <a:cubicBezTo>
                  <a:pt x="1595909" y="2059533"/>
                  <a:pt x="1559467" y="2072618"/>
                  <a:pt x="1613647" y="2049398"/>
                </a:cubicBezTo>
                <a:cubicBezTo>
                  <a:pt x="1622333" y="2045676"/>
                  <a:pt x="1632089" y="2044659"/>
                  <a:pt x="1640541" y="2040433"/>
                </a:cubicBezTo>
                <a:cubicBezTo>
                  <a:pt x="1650178" y="2035615"/>
                  <a:pt x="1659022" y="2029235"/>
                  <a:pt x="1667435" y="2022504"/>
                </a:cubicBezTo>
                <a:cubicBezTo>
                  <a:pt x="1674035" y="2017224"/>
                  <a:pt x="1678116" y="2008923"/>
                  <a:pt x="1685364" y="2004574"/>
                </a:cubicBezTo>
                <a:cubicBezTo>
                  <a:pt x="1693467" y="1999712"/>
                  <a:pt x="1703573" y="1999331"/>
                  <a:pt x="1712259" y="1995609"/>
                </a:cubicBezTo>
                <a:cubicBezTo>
                  <a:pt x="1724542" y="1990345"/>
                  <a:pt x="1735834" y="1982944"/>
                  <a:pt x="1748117" y="1977680"/>
                </a:cubicBezTo>
                <a:cubicBezTo>
                  <a:pt x="1756803" y="1973958"/>
                  <a:pt x="1766164" y="1972033"/>
                  <a:pt x="1775012" y="1968715"/>
                </a:cubicBezTo>
                <a:cubicBezTo>
                  <a:pt x="1790079" y="1963065"/>
                  <a:pt x="1804894" y="1956762"/>
                  <a:pt x="1819835" y="1950786"/>
                </a:cubicBezTo>
                <a:cubicBezTo>
                  <a:pt x="1860939" y="1909679"/>
                  <a:pt x="1808501" y="1958340"/>
                  <a:pt x="1873623" y="1914927"/>
                </a:cubicBezTo>
                <a:cubicBezTo>
                  <a:pt x="1922848" y="1882112"/>
                  <a:pt x="1856017" y="1908844"/>
                  <a:pt x="1918447" y="1888033"/>
                </a:cubicBezTo>
                <a:cubicBezTo>
                  <a:pt x="1924423" y="1879068"/>
                  <a:pt x="1928758" y="1868758"/>
                  <a:pt x="1936376" y="1861139"/>
                </a:cubicBezTo>
                <a:cubicBezTo>
                  <a:pt x="1943995" y="1853520"/>
                  <a:pt x="1956175" y="1851318"/>
                  <a:pt x="1963270" y="1843209"/>
                </a:cubicBezTo>
                <a:cubicBezTo>
                  <a:pt x="1977460" y="1826992"/>
                  <a:pt x="1983892" y="1804658"/>
                  <a:pt x="1999129" y="1789421"/>
                </a:cubicBezTo>
                <a:cubicBezTo>
                  <a:pt x="2011082" y="1777468"/>
                  <a:pt x="2025611" y="1767627"/>
                  <a:pt x="2034988" y="1753562"/>
                </a:cubicBezTo>
                <a:cubicBezTo>
                  <a:pt x="2040964" y="1744597"/>
                  <a:pt x="2045905" y="1734848"/>
                  <a:pt x="2052917" y="1726668"/>
                </a:cubicBezTo>
                <a:cubicBezTo>
                  <a:pt x="2063918" y="1713833"/>
                  <a:pt x="2079399" y="1704874"/>
                  <a:pt x="2088776" y="1690809"/>
                </a:cubicBezTo>
                <a:lnTo>
                  <a:pt x="2124635" y="1637021"/>
                </a:lnTo>
                <a:cubicBezTo>
                  <a:pt x="2130611" y="1628056"/>
                  <a:pt x="2134945" y="1617745"/>
                  <a:pt x="2142564" y="1610127"/>
                </a:cubicBezTo>
                <a:lnTo>
                  <a:pt x="2169459" y="1583233"/>
                </a:lnTo>
                <a:cubicBezTo>
                  <a:pt x="2172447" y="1574268"/>
                  <a:pt x="2173561" y="1564442"/>
                  <a:pt x="2178423" y="1556339"/>
                </a:cubicBezTo>
                <a:cubicBezTo>
                  <a:pt x="2182772" y="1549091"/>
                  <a:pt x="2191282" y="1545171"/>
                  <a:pt x="2196353" y="1538409"/>
                </a:cubicBezTo>
                <a:cubicBezTo>
                  <a:pt x="2209282" y="1521170"/>
                  <a:pt x="2220259" y="1502550"/>
                  <a:pt x="2232212" y="1484621"/>
                </a:cubicBezTo>
                <a:cubicBezTo>
                  <a:pt x="2238188" y="1475656"/>
                  <a:pt x="2245323" y="1467364"/>
                  <a:pt x="2250141" y="1457727"/>
                </a:cubicBezTo>
                <a:cubicBezTo>
                  <a:pt x="2256117" y="1445774"/>
                  <a:pt x="2260657" y="1432987"/>
                  <a:pt x="2268070" y="1421868"/>
                </a:cubicBezTo>
                <a:cubicBezTo>
                  <a:pt x="2272758" y="1414835"/>
                  <a:pt x="2280023" y="1409915"/>
                  <a:pt x="2286000" y="1403939"/>
                </a:cubicBezTo>
                <a:cubicBezTo>
                  <a:pt x="2288988" y="1394974"/>
                  <a:pt x="2290102" y="1385148"/>
                  <a:pt x="2294964" y="1377045"/>
                </a:cubicBezTo>
                <a:cubicBezTo>
                  <a:pt x="2326901" y="1323816"/>
                  <a:pt x="2300062" y="1401432"/>
                  <a:pt x="2330823" y="1332221"/>
                </a:cubicBezTo>
                <a:cubicBezTo>
                  <a:pt x="2338499" y="1314951"/>
                  <a:pt x="2342777" y="1296362"/>
                  <a:pt x="2348753" y="1278433"/>
                </a:cubicBezTo>
                <a:cubicBezTo>
                  <a:pt x="2351741" y="1269468"/>
                  <a:pt x="2353491" y="1259991"/>
                  <a:pt x="2357717" y="1251539"/>
                </a:cubicBezTo>
                <a:cubicBezTo>
                  <a:pt x="2369986" y="1227002"/>
                  <a:pt x="2376683" y="1209903"/>
                  <a:pt x="2393576" y="1188786"/>
                </a:cubicBezTo>
                <a:cubicBezTo>
                  <a:pt x="2398856" y="1182186"/>
                  <a:pt x="2405529" y="1176833"/>
                  <a:pt x="2411506" y="1170856"/>
                </a:cubicBezTo>
                <a:cubicBezTo>
                  <a:pt x="2436899" y="1094670"/>
                  <a:pt x="2401483" y="1187560"/>
                  <a:pt x="2438400" y="1126033"/>
                </a:cubicBezTo>
                <a:cubicBezTo>
                  <a:pt x="2443262" y="1117930"/>
                  <a:pt x="2443138" y="1107591"/>
                  <a:pt x="2447364" y="1099139"/>
                </a:cubicBezTo>
                <a:cubicBezTo>
                  <a:pt x="2452182" y="1089502"/>
                  <a:pt x="2459317" y="1081210"/>
                  <a:pt x="2465294" y="1072245"/>
                </a:cubicBezTo>
                <a:cubicBezTo>
                  <a:pt x="2487405" y="983804"/>
                  <a:pt x="2457935" y="1075545"/>
                  <a:pt x="2492188" y="1018456"/>
                </a:cubicBezTo>
                <a:cubicBezTo>
                  <a:pt x="2497050" y="1010353"/>
                  <a:pt x="2497835" y="1000410"/>
                  <a:pt x="2501153" y="991562"/>
                </a:cubicBezTo>
                <a:cubicBezTo>
                  <a:pt x="2506803" y="976495"/>
                  <a:pt x="2513432" y="961806"/>
                  <a:pt x="2519082" y="946739"/>
                </a:cubicBezTo>
                <a:cubicBezTo>
                  <a:pt x="2522400" y="937891"/>
                  <a:pt x="2523185" y="927948"/>
                  <a:pt x="2528047" y="919845"/>
                </a:cubicBezTo>
                <a:cubicBezTo>
                  <a:pt x="2532395" y="912597"/>
                  <a:pt x="2540000" y="907892"/>
                  <a:pt x="2545976" y="901915"/>
                </a:cubicBezTo>
                <a:lnTo>
                  <a:pt x="2563906" y="848127"/>
                </a:lnTo>
                <a:cubicBezTo>
                  <a:pt x="2566894" y="839162"/>
                  <a:pt x="2566188" y="827915"/>
                  <a:pt x="2572870" y="821233"/>
                </a:cubicBezTo>
                <a:lnTo>
                  <a:pt x="2590800" y="803304"/>
                </a:lnTo>
                <a:cubicBezTo>
                  <a:pt x="2596776" y="791351"/>
                  <a:pt x="2603465" y="779728"/>
                  <a:pt x="2608729" y="767445"/>
                </a:cubicBezTo>
                <a:cubicBezTo>
                  <a:pt x="2612451" y="758759"/>
                  <a:pt x="2613468" y="749003"/>
                  <a:pt x="2617694" y="740551"/>
                </a:cubicBezTo>
                <a:cubicBezTo>
                  <a:pt x="2622512" y="730914"/>
                  <a:pt x="2629647" y="722621"/>
                  <a:pt x="2635623" y="713656"/>
                </a:cubicBezTo>
                <a:cubicBezTo>
                  <a:pt x="2661362" y="610707"/>
                  <a:pt x="2625371" y="737579"/>
                  <a:pt x="2662517" y="650904"/>
                </a:cubicBezTo>
                <a:cubicBezTo>
                  <a:pt x="2668379" y="637226"/>
                  <a:pt x="2671723" y="602691"/>
                  <a:pt x="2680447" y="588151"/>
                </a:cubicBezTo>
                <a:cubicBezTo>
                  <a:pt x="2684795" y="580903"/>
                  <a:pt x="2692400" y="576198"/>
                  <a:pt x="2698376" y="570221"/>
                </a:cubicBezTo>
                <a:cubicBezTo>
                  <a:pt x="2701364" y="549303"/>
                  <a:pt x="2703197" y="528188"/>
                  <a:pt x="2707341" y="507468"/>
                </a:cubicBezTo>
                <a:cubicBezTo>
                  <a:pt x="2709194" y="498202"/>
                  <a:pt x="2713710" y="489660"/>
                  <a:pt x="2716306" y="480574"/>
                </a:cubicBezTo>
                <a:cubicBezTo>
                  <a:pt x="2719691" y="468727"/>
                  <a:pt x="2723066" y="456837"/>
                  <a:pt x="2725270" y="444715"/>
                </a:cubicBezTo>
                <a:cubicBezTo>
                  <a:pt x="2741750" y="354072"/>
                  <a:pt x="2724790" y="410297"/>
                  <a:pt x="2743200" y="355068"/>
                </a:cubicBezTo>
                <a:cubicBezTo>
                  <a:pt x="2746188" y="304268"/>
                  <a:pt x="2745582" y="253128"/>
                  <a:pt x="2752164" y="202668"/>
                </a:cubicBezTo>
                <a:cubicBezTo>
                  <a:pt x="2778599" y="0"/>
                  <a:pt x="2740211" y="90609"/>
                  <a:pt x="2725270" y="77162"/>
                </a:cubicBezTo>
                <a:close/>
              </a:path>
            </a:pathLst>
          </a:custGeom>
          <a:solidFill>
            <a:srgbClr val="FFC000"/>
          </a:solidFill>
          <a:ln w="38100" algn="ctr">
            <a:solidFill>
              <a:schemeClr val="tx2"/>
            </a:solidFill>
            <a:round/>
            <a:headEnd/>
            <a:tailEnd/>
          </a:ln>
        </p:spPr>
        <p:txBody>
          <a:bodyPr/>
          <a:lstStyle/>
          <a:p>
            <a:endParaRPr lang="zh-CN" altLang="en-US"/>
          </a:p>
        </p:txBody>
      </p:sp>
      <p:sp>
        <p:nvSpPr>
          <p:cNvPr id="2" name="标题 1">
            <a:extLst>
              <a:ext uri="{FF2B5EF4-FFF2-40B4-BE49-F238E27FC236}">
                <a16:creationId xmlns:a16="http://schemas.microsoft.com/office/drawing/2014/main" id="{3070E2BA-0C4B-4EB2-8CA5-3A4E7D8A8021}"/>
              </a:ext>
            </a:extLst>
          </p:cNvPr>
          <p:cNvSpPr txBox="1">
            <a:spLocks/>
          </p:cNvSpPr>
          <p:nvPr/>
        </p:nvSpPr>
        <p:spPr>
          <a:xfrm>
            <a:off x="301625" y="609600"/>
            <a:ext cx="8540750" cy="390525"/>
          </a:xfrm>
          <a:prstGeom prst="rect">
            <a:avLst/>
          </a:prstGeom>
        </p:spPr>
        <p:txBody>
          <a:bodyPr/>
          <a:lstStyle/>
          <a:p>
            <a:pPr marL="342900" indent="-342900" algn="ctr">
              <a:spcBef>
                <a:spcPct val="20000"/>
              </a:spcBef>
              <a:buClr>
                <a:schemeClr val="hlink"/>
              </a:buClr>
              <a:buSzPct val="75000"/>
              <a:buFont typeface="Arial" charset="0"/>
              <a:buNone/>
              <a:defRPr/>
            </a:pPr>
            <a:r>
              <a:rPr lang="zh-CN" altLang="en-US" sz="2000" b="1" kern="0" dirty="0">
                <a:solidFill>
                  <a:srgbClr val="0000FF"/>
                </a:solidFill>
                <a:latin typeface="楷体" pitchFamily="49" charset="-122"/>
                <a:ea typeface="楷体" pitchFamily="49" charset="-122"/>
              </a:rPr>
              <a:t>第七节  洛伦兹曲线和基尼系数</a:t>
            </a:r>
            <a:endParaRPr lang="en-US" altLang="zh-CN" sz="2000" b="1" kern="0" dirty="0">
              <a:solidFill>
                <a:srgbClr val="0000FF"/>
              </a:solidFill>
              <a:latin typeface="楷体" pitchFamily="49" charset="-122"/>
              <a:ea typeface="楷体" pitchFamily="49" charset="-122"/>
            </a:endParaRPr>
          </a:p>
        </p:txBody>
      </p:sp>
      <p:sp>
        <p:nvSpPr>
          <p:cNvPr id="3" name="内容占位符 2">
            <a:extLst>
              <a:ext uri="{FF2B5EF4-FFF2-40B4-BE49-F238E27FC236}">
                <a16:creationId xmlns:a16="http://schemas.microsoft.com/office/drawing/2014/main" id="{5F53C643-4E3F-4609-9058-72FCDF2989F3}"/>
              </a:ext>
            </a:extLst>
          </p:cNvPr>
          <p:cNvSpPr txBox="1">
            <a:spLocks/>
          </p:cNvSpPr>
          <p:nvPr/>
        </p:nvSpPr>
        <p:spPr>
          <a:xfrm>
            <a:off x="214313" y="1214438"/>
            <a:ext cx="4143375" cy="4786312"/>
          </a:xfrm>
          <a:prstGeom prst="rect">
            <a:avLst/>
          </a:prstGeom>
        </p:spPr>
        <p:txBody>
          <a:bodyPr/>
          <a:lstStyle/>
          <a:p>
            <a:pPr marL="285750" indent="-285750">
              <a:spcBef>
                <a:spcPct val="20000"/>
              </a:spcBef>
              <a:buClr>
                <a:schemeClr val="hlink"/>
              </a:buClr>
              <a:buSzPct val="75000"/>
              <a:buFont typeface="Arial" charset="0"/>
              <a:buNone/>
              <a:defRPr/>
            </a:pPr>
            <a:r>
              <a:rPr lang="zh-CN" altLang="en-US" sz="2800" b="1" kern="0" dirty="0">
                <a:solidFill>
                  <a:srgbClr val="0000FF"/>
                </a:solidFill>
                <a:latin typeface="楷体" pitchFamily="49" charset="-122"/>
                <a:ea typeface="楷体" pitchFamily="49" charset="-122"/>
              </a:rPr>
              <a:t>二、基尼系数</a:t>
            </a:r>
            <a:endParaRPr lang="en-US" altLang="zh-CN" sz="2800" b="1" kern="0" dirty="0">
              <a:solidFill>
                <a:srgbClr val="0000FF"/>
              </a:solidFill>
              <a:latin typeface="楷体" pitchFamily="49" charset="-122"/>
              <a:ea typeface="楷体" pitchFamily="49" charset="-122"/>
            </a:endParaRPr>
          </a:p>
          <a:p>
            <a:pPr marL="742950" lvl="1" indent="-285750">
              <a:spcBef>
                <a:spcPct val="20000"/>
              </a:spcBef>
              <a:buClr>
                <a:schemeClr val="hlink"/>
              </a:buClr>
              <a:buSzPct val="75000"/>
              <a:buFont typeface="Wingdings" pitchFamily="2" charset="2"/>
              <a:buChar char=""/>
              <a:defRPr/>
            </a:pPr>
            <a:r>
              <a:rPr lang="en-US" altLang="zh-CN" sz="2400" b="1" kern="0" dirty="0">
                <a:solidFill>
                  <a:srgbClr val="0000FF"/>
                </a:solidFill>
                <a:latin typeface="楷体" pitchFamily="49" charset="-122"/>
                <a:ea typeface="楷体" pitchFamily="49" charset="-122"/>
              </a:rPr>
              <a:t>45</a:t>
            </a:r>
            <a:r>
              <a:rPr lang="en-US" altLang="zh-CN" sz="2400" b="1" kern="0" baseline="30000" dirty="0">
                <a:solidFill>
                  <a:srgbClr val="0000FF"/>
                </a:solidFill>
                <a:latin typeface="楷体" pitchFamily="49" charset="-122"/>
                <a:ea typeface="楷体" pitchFamily="49" charset="-122"/>
              </a:rPr>
              <a:t>0</a:t>
            </a:r>
            <a:r>
              <a:rPr lang="zh-CN" altLang="en-US" sz="2400" b="1" kern="0" dirty="0">
                <a:solidFill>
                  <a:srgbClr val="0000FF"/>
                </a:solidFill>
                <a:latin typeface="楷体" pitchFamily="49" charset="-122"/>
                <a:ea typeface="楷体" pitchFamily="49" charset="-122"/>
              </a:rPr>
              <a:t>线和洛伦兹曲线之间的部分叫做“不平等面积”即</a:t>
            </a:r>
            <a:r>
              <a:rPr lang="en-US" altLang="zh-CN" sz="2400" b="1" kern="0" dirty="0">
                <a:solidFill>
                  <a:srgbClr val="0000FF"/>
                </a:solidFill>
                <a:latin typeface="楷体" pitchFamily="49" charset="-122"/>
                <a:ea typeface="楷体" pitchFamily="49" charset="-122"/>
              </a:rPr>
              <a:t>A</a:t>
            </a:r>
            <a:r>
              <a:rPr lang="zh-CN" altLang="en-US" sz="2400" b="1" kern="0" dirty="0">
                <a:solidFill>
                  <a:srgbClr val="0000FF"/>
                </a:solidFill>
                <a:latin typeface="楷体" pitchFamily="49" charset="-122"/>
                <a:ea typeface="楷体" pitchFamily="49" charset="-122"/>
              </a:rPr>
              <a:t>部分。</a:t>
            </a:r>
            <a:endParaRPr lang="en-US" altLang="zh-CN" sz="2400" b="1" kern="0" dirty="0">
              <a:solidFill>
                <a:srgbClr val="0000FF"/>
              </a:solidFill>
              <a:latin typeface="楷体" pitchFamily="49" charset="-122"/>
              <a:ea typeface="楷体" pitchFamily="49" charset="-122"/>
            </a:endParaRPr>
          </a:p>
          <a:p>
            <a:pPr marL="742950" lvl="1" indent="-285750">
              <a:spcBef>
                <a:spcPct val="20000"/>
              </a:spcBef>
              <a:buClr>
                <a:schemeClr val="hlink"/>
              </a:buClr>
              <a:buSzPct val="75000"/>
              <a:buFont typeface="Wingdings" pitchFamily="2" charset="2"/>
              <a:buChar char=""/>
              <a:defRPr/>
            </a:pPr>
            <a:r>
              <a:rPr lang="en-US" altLang="zh-CN" sz="2400" b="1" kern="0" dirty="0">
                <a:solidFill>
                  <a:srgbClr val="0000FF"/>
                </a:solidFill>
                <a:latin typeface="楷体" pitchFamily="49" charset="-122"/>
                <a:ea typeface="楷体" pitchFamily="49" charset="-122"/>
              </a:rPr>
              <a:t>45</a:t>
            </a:r>
            <a:r>
              <a:rPr lang="en-US" altLang="zh-CN" sz="2400" b="1" kern="0" baseline="30000" dirty="0">
                <a:solidFill>
                  <a:srgbClr val="0000FF"/>
                </a:solidFill>
                <a:latin typeface="楷体" pitchFamily="49" charset="-122"/>
                <a:ea typeface="楷体" pitchFamily="49" charset="-122"/>
              </a:rPr>
              <a:t>0</a:t>
            </a:r>
            <a:r>
              <a:rPr lang="zh-CN" altLang="en-US" sz="2400" b="1" kern="0" dirty="0">
                <a:solidFill>
                  <a:srgbClr val="0000FF"/>
                </a:solidFill>
                <a:latin typeface="楷体" pitchFamily="49" charset="-122"/>
                <a:ea typeface="楷体" pitchFamily="49" charset="-122"/>
              </a:rPr>
              <a:t>线和折线</a:t>
            </a:r>
            <a:r>
              <a:rPr lang="en-US" altLang="zh-CN" sz="2400" b="1" kern="0" dirty="0">
                <a:solidFill>
                  <a:srgbClr val="0000FF"/>
                </a:solidFill>
                <a:latin typeface="楷体" pitchFamily="49" charset="-122"/>
                <a:ea typeface="楷体" pitchFamily="49" charset="-122"/>
              </a:rPr>
              <a:t>OHF</a:t>
            </a:r>
            <a:r>
              <a:rPr lang="zh-CN" altLang="en-US" sz="2400" b="1" kern="0" dirty="0">
                <a:solidFill>
                  <a:srgbClr val="0000FF"/>
                </a:solidFill>
                <a:latin typeface="楷体" pitchFamily="49" charset="-122"/>
                <a:ea typeface="楷体" pitchFamily="49" charset="-122"/>
              </a:rPr>
              <a:t>之间的面积称为“完全不平等面积”即</a:t>
            </a:r>
            <a:r>
              <a:rPr lang="en-US" altLang="zh-CN" sz="2400" b="1" kern="0" dirty="0">
                <a:solidFill>
                  <a:srgbClr val="0000FF"/>
                </a:solidFill>
                <a:latin typeface="楷体" pitchFamily="49" charset="-122"/>
                <a:ea typeface="楷体" pitchFamily="49" charset="-122"/>
              </a:rPr>
              <a:t>A+B</a:t>
            </a:r>
            <a:r>
              <a:rPr lang="zh-CN" altLang="en-US" sz="2400" b="1" kern="0" dirty="0">
                <a:solidFill>
                  <a:srgbClr val="0000FF"/>
                </a:solidFill>
                <a:latin typeface="楷体" pitchFamily="49" charset="-122"/>
                <a:ea typeface="楷体" pitchFamily="49" charset="-122"/>
              </a:rPr>
              <a:t>部分。</a:t>
            </a:r>
            <a:endParaRPr lang="en-US" altLang="zh-CN" sz="2400" b="1" kern="0" dirty="0">
              <a:solidFill>
                <a:srgbClr val="0000FF"/>
              </a:solidFill>
              <a:latin typeface="楷体" pitchFamily="49" charset="-122"/>
              <a:ea typeface="楷体" pitchFamily="49" charset="-122"/>
            </a:endParaRPr>
          </a:p>
          <a:p>
            <a:pPr marL="742950" lvl="1" indent="-285750">
              <a:spcBef>
                <a:spcPct val="20000"/>
              </a:spcBef>
              <a:buClr>
                <a:schemeClr val="hlink"/>
              </a:buClr>
              <a:buSzPct val="75000"/>
              <a:buFont typeface="Wingdings" pitchFamily="2" charset="2"/>
              <a:buChar char=""/>
              <a:defRPr/>
            </a:pPr>
            <a:r>
              <a:rPr lang="zh-CN" altLang="en-US" sz="2400" b="1" kern="0" dirty="0">
                <a:solidFill>
                  <a:srgbClr val="0000FF"/>
                </a:solidFill>
                <a:latin typeface="楷体" pitchFamily="49" charset="-122"/>
                <a:ea typeface="楷体" pitchFamily="49" charset="-122"/>
              </a:rPr>
              <a:t>不平等面积和完全不平等面积之比称为“基尼系数”</a:t>
            </a:r>
          </a:p>
        </p:txBody>
      </p:sp>
      <p:sp>
        <p:nvSpPr>
          <p:cNvPr id="73734" name="矩形 3">
            <a:extLst>
              <a:ext uri="{FF2B5EF4-FFF2-40B4-BE49-F238E27FC236}">
                <a16:creationId xmlns:a16="http://schemas.microsoft.com/office/drawing/2014/main" id="{230ABCE7-F17B-44BE-A917-F6D8857EE708}"/>
              </a:ext>
            </a:extLst>
          </p:cNvPr>
          <p:cNvSpPr>
            <a:spLocks noChangeArrowheads="1"/>
          </p:cNvSpPr>
          <p:nvPr/>
        </p:nvSpPr>
        <p:spPr bwMode="auto">
          <a:xfrm>
            <a:off x="5214938" y="2500313"/>
            <a:ext cx="3071812" cy="2714625"/>
          </a:xfrm>
          <a:prstGeom prst="rect">
            <a:avLst/>
          </a:prstGeom>
          <a:noFill/>
          <a:ln w="381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p>
        </p:txBody>
      </p:sp>
      <p:cxnSp>
        <p:nvCxnSpPr>
          <p:cNvPr id="73735" name="直接连接符 4">
            <a:extLst>
              <a:ext uri="{FF2B5EF4-FFF2-40B4-BE49-F238E27FC236}">
                <a16:creationId xmlns:a16="http://schemas.microsoft.com/office/drawing/2014/main" id="{0EA04FC0-2FAE-4E83-9198-D60820857364}"/>
              </a:ext>
            </a:extLst>
          </p:cNvPr>
          <p:cNvCxnSpPr>
            <a:cxnSpLocks noChangeShapeType="1"/>
          </p:cNvCxnSpPr>
          <p:nvPr/>
        </p:nvCxnSpPr>
        <p:spPr bwMode="auto">
          <a:xfrm flipV="1">
            <a:off x="5214938" y="2500313"/>
            <a:ext cx="3071812" cy="2714625"/>
          </a:xfrm>
          <a:prstGeom prst="line">
            <a:avLst/>
          </a:prstGeom>
          <a:noFill/>
          <a:ln w="38100" algn="ctr">
            <a:solidFill>
              <a:srgbClr val="000000"/>
            </a:solidFill>
            <a:round/>
            <a:headEnd/>
            <a:tailEnd/>
          </a:ln>
          <a:extLst>
            <a:ext uri="{909E8E84-426E-40DD-AFC4-6F175D3DCCD1}">
              <a14:hiddenFill xmlns:a14="http://schemas.microsoft.com/office/drawing/2010/main">
                <a:noFill/>
              </a14:hiddenFill>
            </a:ext>
          </a:extLst>
        </p:spPr>
      </p:cxnSp>
      <p:sp>
        <p:nvSpPr>
          <p:cNvPr id="73736" name="矩形 5">
            <a:extLst>
              <a:ext uri="{FF2B5EF4-FFF2-40B4-BE49-F238E27FC236}">
                <a16:creationId xmlns:a16="http://schemas.microsoft.com/office/drawing/2014/main" id="{EAA64080-C600-46C2-9498-073FAB8D869C}"/>
              </a:ext>
            </a:extLst>
          </p:cNvPr>
          <p:cNvSpPr>
            <a:spLocks noChangeArrowheads="1"/>
          </p:cNvSpPr>
          <p:nvPr/>
        </p:nvSpPr>
        <p:spPr bwMode="auto">
          <a:xfrm>
            <a:off x="8072438" y="5429250"/>
            <a:ext cx="571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round/>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200" b="1">
                <a:solidFill>
                  <a:srgbClr val="0000FF"/>
                </a:solidFill>
              </a:rPr>
              <a:t>人口</a:t>
            </a:r>
            <a:r>
              <a:rPr lang="en-US" altLang="zh-CN" sz="1200" b="1">
                <a:solidFill>
                  <a:srgbClr val="0000FF"/>
                </a:solidFill>
              </a:rPr>
              <a:t>100%</a:t>
            </a:r>
            <a:endParaRPr lang="zh-CN" altLang="en-US" sz="1200" b="1">
              <a:solidFill>
                <a:srgbClr val="0000FF"/>
              </a:solidFill>
            </a:endParaRPr>
          </a:p>
        </p:txBody>
      </p:sp>
      <p:sp>
        <p:nvSpPr>
          <p:cNvPr id="73737" name="矩形 6">
            <a:extLst>
              <a:ext uri="{FF2B5EF4-FFF2-40B4-BE49-F238E27FC236}">
                <a16:creationId xmlns:a16="http://schemas.microsoft.com/office/drawing/2014/main" id="{8C63466D-A618-44F7-BBF3-3E49FB088156}"/>
              </a:ext>
            </a:extLst>
          </p:cNvPr>
          <p:cNvSpPr>
            <a:spLocks noChangeArrowheads="1"/>
          </p:cNvSpPr>
          <p:nvPr/>
        </p:nvSpPr>
        <p:spPr bwMode="auto">
          <a:xfrm>
            <a:off x="7000875" y="3786188"/>
            <a:ext cx="571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round/>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1">
                <a:solidFill>
                  <a:srgbClr val="0000FF"/>
                </a:solidFill>
              </a:rPr>
              <a:t>A</a:t>
            </a:r>
            <a:endParaRPr lang="zh-CN" altLang="en-US" sz="1800" b="1">
              <a:solidFill>
                <a:srgbClr val="0000FF"/>
              </a:solidFill>
            </a:endParaRPr>
          </a:p>
        </p:txBody>
      </p:sp>
      <p:cxnSp>
        <p:nvCxnSpPr>
          <p:cNvPr id="73738" name="直接连接符 7">
            <a:extLst>
              <a:ext uri="{FF2B5EF4-FFF2-40B4-BE49-F238E27FC236}">
                <a16:creationId xmlns:a16="http://schemas.microsoft.com/office/drawing/2014/main" id="{25B08E26-2674-4566-9113-2C389B69A031}"/>
              </a:ext>
            </a:extLst>
          </p:cNvPr>
          <p:cNvCxnSpPr>
            <a:cxnSpLocks noChangeShapeType="1"/>
          </p:cNvCxnSpPr>
          <p:nvPr/>
        </p:nvCxnSpPr>
        <p:spPr bwMode="auto">
          <a:xfrm rot="5400000">
            <a:off x="6785769" y="4929982"/>
            <a:ext cx="573087" cy="0"/>
          </a:xfrm>
          <a:prstGeom prst="line">
            <a:avLst/>
          </a:prstGeom>
          <a:noFill/>
          <a:ln w="38100" algn="ctr">
            <a:solidFill>
              <a:schemeClr val="tx2"/>
            </a:solidFill>
            <a:prstDash val="dash"/>
            <a:round/>
            <a:headEnd/>
            <a:tailEnd/>
          </a:ln>
          <a:extLst>
            <a:ext uri="{909E8E84-426E-40DD-AFC4-6F175D3DCCD1}">
              <a14:hiddenFill xmlns:a14="http://schemas.microsoft.com/office/drawing/2010/main">
                <a:noFill/>
              </a14:hiddenFill>
            </a:ext>
          </a:extLst>
        </p:spPr>
      </p:cxnSp>
      <p:cxnSp>
        <p:nvCxnSpPr>
          <p:cNvPr id="73739" name="直接连接符 8">
            <a:extLst>
              <a:ext uri="{FF2B5EF4-FFF2-40B4-BE49-F238E27FC236}">
                <a16:creationId xmlns:a16="http://schemas.microsoft.com/office/drawing/2014/main" id="{0AF415A1-994D-4811-807C-9F75F852A7E3}"/>
              </a:ext>
            </a:extLst>
          </p:cNvPr>
          <p:cNvCxnSpPr>
            <a:cxnSpLocks noChangeShapeType="1"/>
          </p:cNvCxnSpPr>
          <p:nvPr/>
        </p:nvCxnSpPr>
        <p:spPr bwMode="auto">
          <a:xfrm rot="5400000">
            <a:off x="6358731" y="5144294"/>
            <a:ext cx="142875" cy="1588"/>
          </a:xfrm>
          <a:prstGeom prst="line">
            <a:avLst/>
          </a:prstGeom>
          <a:noFill/>
          <a:ln w="38100" algn="ctr">
            <a:solidFill>
              <a:schemeClr val="tx2"/>
            </a:solidFill>
            <a:round/>
            <a:headEnd/>
            <a:tailEnd/>
          </a:ln>
          <a:extLst>
            <a:ext uri="{909E8E84-426E-40DD-AFC4-6F175D3DCCD1}">
              <a14:hiddenFill xmlns:a14="http://schemas.microsoft.com/office/drawing/2010/main">
                <a:noFill/>
              </a14:hiddenFill>
            </a:ext>
          </a:extLst>
        </p:spPr>
      </p:cxnSp>
      <p:cxnSp>
        <p:nvCxnSpPr>
          <p:cNvPr id="73740" name="直接连接符 9">
            <a:extLst>
              <a:ext uri="{FF2B5EF4-FFF2-40B4-BE49-F238E27FC236}">
                <a16:creationId xmlns:a16="http://schemas.microsoft.com/office/drawing/2014/main" id="{88B4DEC0-C861-4FC5-8B5E-15540206F5D2}"/>
              </a:ext>
            </a:extLst>
          </p:cNvPr>
          <p:cNvCxnSpPr>
            <a:cxnSpLocks noChangeShapeType="1"/>
          </p:cNvCxnSpPr>
          <p:nvPr/>
        </p:nvCxnSpPr>
        <p:spPr bwMode="auto">
          <a:xfrm rot="5400000">
            <a:off x="5715794" y="5144294"/>
            <a:ext cx="142875" cy="1587"/>
          </a:xfrm>
          <a:prstGeom prst="line">
            <a:avLst/>
          </a:prstGeom>
          <a:noFill/>
          <a:ln w="38100" algn="ctr">
            <a:solidFill>
              <a:schemeClr val="tx2"/>
            </a:solidFill>
            <a:round/>
            <a:headEnd/>
            <a:tailEnd/>
          </a:ln>
          <a:extLst>
            <a:ext uri="{909E8E84-426E-40DD-AFC4-6F175D3DCCD1}">
              <a14:hiddenFill xmlns:a14="http://schemas.microsoft.com/office/drawing/2010/main">
                <a:noFill/>
              </a14:hiddenFill>
            </a:ext>
          </a:extLst>
        </p:spPr>
      </p:cxnSp>
      <p:cxnSp>
        <p:nvCxnSpPr>
          <p:cNvPr id="73741" name="直接连接符 10">
            <a:extLst>
              <a:ext uri="{FF2B5EF4-FFF2-40B4-BE49-F238E27FC236}">
                <a16:creationId xmlns:a16="http://schemas.microsoft.com/office/drawing/2014/main" id="{5A17A5BF-41FC-486E-A658-7AC85BA7428F}"/>
              </a:ext>
            </a:extLst>
          </p:cNvPr>
          <p:cNvCxnSpPr>
            <a:cxnSpLocks noChangeShapeType="1"/>
          </p:cNvCxnSpPr>
          <p:nvPr/>
        </p:nvCxnSpPr>
        <p:spPr bwMode="auto">
          <a:xfrm rot="5400000">
            <a:off x="7573169" y="5144294"/>
            <a:ext cx="142875" cy="1587"/>
          </a:xfrm>
          <a:prstGeom prst="line">
            <a:avLst/>
          </a:prstGeom>
          <a:noFill/>
          <a:ln w="38100" algn="ctr">
            <a:solidFill>
              <a:schemeClr val="tx2"/>
            </a:solidFill>
            <a:round/>
            <a:headEnd/>
            <a:tailEnd/>
          </a:ln>
          <a:extLst>
            <a:ext uri="{909E8E84-426E-40DD-AFC4-6F175D3DCCD1}">
              <a14:hiddenFill xmlns:a14="http://schemas.microsoft.com/office/drawing/2010/main">
                <a:noFill/>
              </a14:hiddenFill>
            </a:ext>
          </a:extLst>
        </p:spPr>
      </p:cxnSp>
      <p:cxnSp>
        <p:nvCxnSpPr>
          <p:cNvPr id="73742" name="直接连接符 11">
            <a:extLst>
              <a:ext uri="{FF2B5EF4-FFF2-40B4-BE49-F238E27FC236}">
                <a16:creationId xmlns:a16="http://schemas.microsoft.com/office/drawing/2014/main" id="{027668DC-DA4F-461A-AB80-2D2958D6B100}"/>
              </a:ext>
            </a:extLst>
          </p:cNvPr>
          <p:cNvCxnSpPr>
            <a:cxnSpLocks noChangeShapeType="1"/>
          </p:cNvCxnSpPr>
          <p:nvPr/>
        </p:nvCxnSpPr>
        <p:spPr bwMode="auto">
          <a:xfrm>
            <a:off x="5214938" y="3000375"/>
            <a:ext cx="142875" cy="1588"/>
          </a:xfrm>
          <a:prstGeom prst="line">
            <a:avLst/>
          </a:prstGeom>
          <a:noFill/>
          <a:ln w="38100" algn="ctr">
            <a:solidFill>
              <a:schemeClr val="tx2"/>
            </a:solidFill>
            <a:round/>
            <a:headEnd/>
            <a:tailEnd/>
          </a:ln>
          <a:extLst>
            <a:ext uri="{909E8E84-426E-40DD-AFC4-6F175D3DCCD1}">
              <a14:hiddenFill xmlns:a14="http://schemas.microsoft.com/office/drawing/2010/main">
                <a:noFill/>
              </a14:hiddenFill>
            </a:ext>
          </a:extLst>
        </p:spPr>
      </p:cxnSp>
      <p:cxnSp>
        <p:nvCxnSpPr>
          <p:cNvPr id="73743" name="直接连接符 12">
            <a:extLst>
              <a:ext uri="{FF2B5EF4-FFF2-40B4-BE49-F238E27FC236}">
                <a16:creationId xmlns:a16="http://schemas.microsoft.com/office/drawing/2014/main" id="{1D796232-0EEE-4120-BBEC-AC3C223073F7}"/>
              </a:ext>
            </a:extLst>
          </p:cNvPr>
          <p:cNvCxnSpPr>
            <a:cxnSpLocks noChangeShapeType="1"/>
          </p:cNvCxnSpPr>
          <p:nvPr/>
        </p:nvCxnSpPr>
        <p:spPr bwMode="auto">
          <a:xfrm>
            <a:off x="5214938" y="3571875"/>
            <a:ext cx="142875" cy="1588"/>
          </a:xfrm>
          <a:prstGeom prst="line">
            <a:avLst/>
          </a:prstGeom>
          <a:noFill/>
          <a:ln w="38100" algn="ctr">
            <a:solidFill>
              <a:schemeClr val="tx2"/>
            </a:solidFill>
            <a:round/>
            <a:headEnd/>
            <a:tailEnd/>
          </a:ln>
          <a:extLst>
            <a:ext uri="{909E8E84-426E-40DD-AFC4-6F175D3DCCD1}">
              <a14:hiddenFill xmlns:a14="http://schemas.microsoft.com/office/drawing/2010/main">
                <a:noFill/>
              </a14:hiddenFill>
            </a:ext>
          </a:extLst>
        </p:spPr>
      </p:cxnSp>
      <p:cxnSp>
        <p:nvCxnSpPr>
          <p:cNvPr id="73744" name="直接连接符 13">
            <a:extLst>
              <a:ext uri="{FF2B5EF4-FFF2-40B4-BE49-F238E27FC236}">
                <a16:creationId xmlns:a16="http://schemas.microsoft.com/office/drawing/2014/main" id="{FFBFA062-484F-4425-9480-A011BEF72120}"/>
              </a:ext>
            </a:extLst>
          </p:cNvPr>
          <p:cNvCxnSpPr>
            <a:cxnSpLocks noChangeShapeType="1"/>
          </p:cNvCxnSpPr>
          <p:nvPr/>
        </p:nvCxnSpPr>
        <p:spPr bwMode="auto">
          <a:xfrm>
            <a:off x="5214938" y="4143375"/>
            <a:ext cx="142875" cy="1588"/>
          </a:xfrm>
          <a:prstGeom prst="line">
            <a:avLst/>
          </a:prstGeom>
          <a:noFill/>
          <a:ln w="38100" algn="ctr">
            <a:solidFill>
              <a:schemeClr val="tx2"/>
            </a:solidFill>
            <a:round/>
            <a:headEnd/>
            <a:tailEnd/>
          </a:ln>
          <a:extLst>
            <a:ext uri="{909E8E84-426E-40DD-AFC4-6F175D3DCCD1}">
              <a14:hiddenFill xmlns:a14="http://schemas.microsoft.com/office/drawing/2010/main">
                <a:noFill/>
              </a14:hiddenFill>
            </a:ext>
          </a:extLst>
        </p:spPr>
      </p:cxnSp>
      <p:cxnSp>
        <p:nvCxnSpPr>
          <p:cNvPr id="73745" name="直接连接符 14">
            <a:extLst>
              <a:ext uri="{FF2B5EF4-FFF2-40B4-BE49-F238E27FC236}">
                <a16:creationId xmlns:a16="http://schemas.microsoft.com/office/drawing/2014/main" id="{B2E5D65D-B9FC-4FED-9257-BD16D565BC7B}"/>
              </a:ext>
            </a:extLst>
          </p:cNvPr>
          <p:cNvCxnSpPr>
            <a:cxnSpLocks noChangeShapeType="1"/>
          </p:cNvCxnSpPr>
          <p:nvPr/>
        </p:nvCxnSpPr>
        <p:spPr bwMode="auto">
          <a:xfrm>
            <a:off x="5214938" y="4643438"/>
            <a:ext cx="142875" cy="1587"/>
          </a:xfrm>
          <a:prstGeom prst="line">
            <a:avLst/>
          </a:prstGeom>
          <a:noFill/>
          <a:ln w="38100" algn="ctr">
            <a:solidFill>
              <a:schemeClr val="tx2"/>
            </a:solidFill>
            <a:round/>
            <a:headEnd/>
            <a:tailEnd/>
          </a:ln>
          <a:extLst>
            <a:ext uri="{909E8E84-426E-40DD-AFC4-6F175D3DCCD1}">
              <a14:hiddenFill xmlns:a14="http://schemas.microsoft.com/office/drawing/2010/main">
                <a:noFill/>
              </a14:hiddenFill>
            </a:ext>
          </a:extLst>
        </p:spPr>
      </p:cxnSp>
      <p:sp>
        <p:nvSpPr>
          <p:cNvPr id="73746" name="矩形 15">
            <a:extLst>
              <a:ext uri="{FF2B5EF4-FFF2-40B4-BE49-F238E27FC236}">
                <a16:creationId xmlns:a16="http://schemas.microsoft.com/office/drawing/2014/main" id="{34742D27-E42E-4502-9C28-28A99C454919}"/>
              </a:ext>
            </a:extLst>
          </p:cNvPr>
          <p:cNvSpPr>
            <a:spLocks noChangeArrowheads="1"/>
          </p:cNvSpPr>
          <p:nvPr/>
        </p:nvSpPr>
        <p:spPr bwMode="auto">
          <a:xfrm>
            <a:off x="4786313" y="2071688"/>
            <a:ext cx="5715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round/>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200" b="1">
                <a:solidFill>
                  <a:srgbClr val="0000FF"/>
                </a:solidFill>
              </a:rPr>
              <a:t>收入</a:t>
            </a:r>
            <a:r>
              <a:rPr lang="en-US" altLang="zh-CN" sz="1200" b="1">
                <a:solidFill>
                  <a:srgbClr val="0000FF"/>
                </a:solidFill>
              </a:rPr>
              <a:t>100%</a:t>
            </a:r>
            <a:endParaRPr lang="zh-CN" altLang="en-US" sz="1200" b="1">
              <a:solidFill>
                <a:srgbClr val="0000FF"/>
              </a:solidFill>
            </a:endParaRPr>
          </a:p>
        </p:txBody>
      </p:sp>
      <p:sp>
        <p:nvSpPr>
          <p:cNvPr id="73747" name="矩形 16">
            <a:extLst>
              <a:ext uri="{FF2B5EF4-FFF2-40B4-BE49-F238E27FC236}">
                <a16:creationId xmlns:a16="http://schemas.microsoft.com/office/drawing/2014/main" id="{AEAAC239-DDCD-4DF7-9243-3895C662D3BD}"/>
              </a:ext>
            </a:extLst>
          </p:cNvPr>
          <p:cNvSpPr>
            <a:spLocks noChangeArrowheads="1"/>
          </p:cNvSpPr>
          <p:nvPr/>
        </p:nvSpPr>
        <p:spPr bwMode="auto">
          <a:xfrm>
            <a:off x="6786563" y="5357813"/>
            <a:ext cx="6429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round/>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600" b="1">
                <a:solidFill>
                  <a:srgbClr val="0000FF"/>
                </a:solidFill>
              </a:rPr>
              <a:t>60%</a:t>
            </a:r>
            <a:endParaRPr lang="zh-CN" altLang="en-US" sz="1600" b="1">
              <a:solidFill>
                <a:srgbClr val="0000FF"/>
              </a:solidFill>
            </a:endParaRPr>
          </a:p>
        </p:txBody>
      </p:sp>
      <p:cxnSp>
        <p:nvCxnSpPr>
          <p:cNvPr id="73748" name="直接连接符 17">
            <a:extLst>
              <a:ext uri="{FF2B5EF4-FFF2-40B4-BE49-F238E27FC236}">
                <a16:creationId xmlns:a16="http://schemas.microsoft.com/office/drawing/2014/main" id="{5B441DBF-1574-4AB6-BD8A-0DAB2FE5D026}"/>
              </a:ext>
            </a:extLst>
          </p:cNvPr>
          <p:cNvCxnSpPr>
            <a:cxnSpLocks noChangeShapeType="1"/>
          </p:cNvCxnSpPr>
          <p:nvPr/>
        </p:nvCxnSpPr>
        <p:spPr bwMode="auto">
          <a:xfrm>
            <a:off x="5357813" y="4643438"/>
            <a:ext cx="1714500" cy="1587"/>
          </a:xfrm>
          <a:prstGeom prst="line">
            <a:avLst/>
          </a:prstGeom>
          <a:noFill/>
          <a:ln w="38100" algn="ctr">
            <a:solidFill>
              <a:schemeClr val="tx2"/>
            </a:solidFill>
            <a:prstDash val="dash"/>
            <a:round/>
            <a:headEnd/>
            <a:tailEnd/>
          </a:ln>
          <a:extLst>
            <a:ext uri="{909E8E84-426E-40DD-AFC4-6F175D3DCCD1}">
              <a14:hiddenFill xmlns:a14="http://schemas.microsoft.com/office/drawing/2010/main">
                <a:noFill/>
              </a14:hiddenFill>
            </a:ext>
          </a:extLst>
        </p:spPr>
      </p:cxnSp>
      <p:sp>
        <p:nvSpPr>
          <p:cNvPr id="73749" name="任意多边形 18">
            <a:extLst>
              <a:ext uri="{FF2B5EF4-FFF2-40B4-BE49-F238E27FC236}">
                <a16:creationId xmlns:a16="http://schemas.microsoft.com/office/drawing/2014/main" id="{469C6208-3A44-49D7-9452-C0D379AD924E}"/>
              </a:ext>
            </a:extLst>
          </p:cNvPr>
          <p:cNvSpPr>
            <a:spLocks noChangeArrowheads="1"/>
          </p:cNvSpPr>
          <p:nvPr/>
        </p:nvSpPr>
        <p:spPr bwMode="auto">
          <a:xfrm>
            <a:off x="5226050" y="2509838"/>
            <a:ext cx="3040063" cy="2681287"/>
          </a:xfrm>
          <a:custGeom>
            <a:avLst/>
            <a:gdLst>
              <a:gd name="T0" fmla="*/ 0 w 3039035"/>
              <a:gd name="T1" fmla="*/ 2687179 h 2680447"/>
              <a:gd name="T2" fmla="*/ 746086 w 3039035"/>
              <a:gd name="T3" fmla="*/ 2516421 h 2680447"/>
              <a:gd name="T4" fmla="*/ 1465210 w 3039035"/>
              <a:gd name="T5" fmla="*/ 2318703 h 2680447"/>
              <a:gd name="T6" fmla="*/ 1923649 w 3039035"/>
              <a:gd name="T7" fmla="*/ 2103007 h 2680447"/>
              <a:gd name="T8" fmla="*/ 2471977 w 3039035"/>
              <a:gd name="T9" fmla="*/ 1635675 h 2680447"/>
              <a:gd name="T10" fmla="*/ 2885470 w 3039035"/>
              <a:gd name="T11" fmla="*/ 763912 h 2680447"/>
              <a:gd name="T12" fmla="*/ 3047271 w 3039035"/>
              <a:gd name="T13" fmla="*/ 0 h 2680447"/>
              <a:gd name="T14" fmla="*/ 0 60000 65536"/>
              <a:gd name="T15" fmla="*/ 0 60000 65536"/>
              <a:gd name="T16" fmla="*/ 0 60000 65536"/>
              <a:gd name="T17" fmla="*/ 0 60000 65536"/>
              <a:gd name="T18" fmla="*/ 0 60000 65536"/>
              <a:gd name="T19" fmla="*/ 0 60000 65536"/>
              <a:gd name="T20" fmla="*/ 0 60000 65536"/>
              <a:gd name="T21" fmla="*/ 0 w 3039035"/>
              <a:gd name="T22" fmla="*/ 0 h 2680447"/>
              <a:gd name="T23" fmla="*/ 3039035 w 3039035"/>
              <a:gd name="T24" fmla="*/ 2680447 h 26804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39035" h="2680447">
                <a:moveTo>
                  <a:pt x="0" y="2680447"/>
                </a:moveTo>
                <a:cubicBezTo>
                  <a:pt x="250264" y="2625911"/>
                  <a:pt x="500529" y="2571376"/>
                  <a:pt x="744070" y="2510117"/>
                </a:cubicBezTo>
                <a:cubicBezTo>
                  <a:pt x="987611" y="2448858"/>
                  <a:pt x="1265518" y="2381623"/>
                  <a:pt x="1461247" y="2312894"/>
                </a:cubicBezTo>
                <a:cubicBezTo>
                  <a:pt x="1656977" y="2244165"/>
                  <a:pt x="1751106" y="2211294"/>
                  <a:pt x="1918447" y="2097741"/>
                </a:cubicBezTo>
                <a:cubicBezTo>
                  <a:pt x="2085788" y="1984188"/>
                  <a:pt x="2305424" y="1854200"/>
                  <a:pt x="2465294" y="1631576"/>
                </a:cubicBezTo>
                <a:cubicBezTo>
                  <a:pt x="2625165" y="1408953"/>
                  <a:pt x="2782047" y="1033929"/>
                  <a:pt x="2877670" y="762000"/>
                </a:cubicBezTo>
                <a:cubicBezTo>
                  <a:pt x="2973293" y="490071"/>
                  <a:pt x="3006164" y="245035"/>
                  <a:pt x="3039035" y="0"/>
                </a:cubicBezTo>
              </a:path>
            </a:pathLst>
          </a:cu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50" name="矩形 19">
            <a:extLst>
              <a:ext uri="{FF2B5EF4-FFF2-40B4-BE49-F238E27FC236}">
                <a16:creationId xmlns:a16="http://schemas.microsoft.com/office/drawing/2014/main" id="{2ECD8935-1B45-409E-AA75-31874314EA8C}"/>
              </a:ext>
            </a:extLst>
          </p:cNvPr>
          <p:cNvSpPr>
            <a:spLocks noChangeArrowheads="1"/>
          </p:cNvSpPr>
          <p:nvPr/>
        </p:nvSpPr>
        <p:spPr bwMode="auto">
          <a:xfrm>
            <a:off x="7653338" y="4581525"/>
            <a:ext cx="571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round/>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1">
                <a:solidFill>
                  <a:srgbClr val="0000FF"/>
                </a:solidFill>
              </a:rPr>
              <a:t>B</a:t>
            </a:r>
            <a:endParaRPr lang="zh-CN" altLang="en-US" sz="1800" b="1">
              <a:solidFill>
                <a:srgbClr val="0000FF"/>
              </a:solidFill>
            </a:endParaRPr>
          </a:p>
        </p:txBody>
      </p:sp>
      <p:sp>
        <p:nvSpPr>
          <p:cNvPr id="73751" name="矩形 20">
            <a:extLst>
              <a:ext uri="{FF2B5EF4-FFF2-40B4-BE49-F238E27FC236}">
                <a16:creationId xmlns:a16="http://schemas.microsoft.com/office/drawing/2014/main" id="{545D61B7-3478-49CD-B44E-39380146D525}"/>
              </a:ext>
            </a:extLst>
          </p:cNvPr>
          <p:cNvSpPr>
            <a:spLocks noChangeArrowheads="1"/>
          </p:cNvSpPr>
          <p:nvPr/>
        </p:nvSpPr>
        <p:spPr bwMode="auto">
          <a:xfrm>
            <a:off x="4572000" y="4429125"/>
            <a:ext cx="6429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round/>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600" b="1">
                <a:solidFill>
                  <a:srgbClr val="0000FF"/>
                </a:solidFill>
              </a:rPr>
              <a:t>20%</a:t>
            </a:r>
            <a:endParaRPr lang="zh-CN" altLang="en-US" sz="1600" b="1">
              <a:solidFill>
                <a:srgbClr val="0000FF"/>
              </a:solidFill>
            </a:endParaRPr>
          </a:p>
        </p:txBody>
      </p:sp>
      <p:sp>
        <p:nvSpPr>
          <p:cNvPr id="73752" name="矩形 21">
            <a:extLst>
              <a:ext uri="{FF2B5EF4-FFF2-40B4-BE49-F238E27FC236}">
                <a16:creationId xmlns:a16="http://schemas.microsoft.com/office/drawing/2014/main" id="{441130F7-26F9-43A4-8B2D-3FE941277A5F}"/>
              </a:ext>
            </a:extLst>
          </p:cNvPr>
          <p:cNvSpPr>
            <a:spLocks noChangeArrowheads="1"/>
          </p:cNvSpPr>
          <p:nvPr/>
        </p:nvSpPr>
        <p:spPr bwMode="auto">
          <a:xfrm>
            <a:off x="5500688" y="5286375"/>
            <a:ext cx="6429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round/>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600" b="1">
                <a:solidFill>
                  <a:srgbClr val="0000FF"/>
                </a:solidFill>
              </a:rPr>
              <a:t>20%</a:t>
            </a:r>
            <a:endParaRPr lang="zh-CN" altLang="en-US" sz="1600" b="1">
              <a:solidFill>
                <a:srgbClr val="0000FF"/>
              </a:solidFill>
            </a:endParaRPr>
          </a:p>
        </p:txBody>
      </p:sp>
      <p:sp>
        <p:nvSpPr>
          <p:cNvPr id="73753" name="矩形 22">
            <a:extLst>
              <a:ext uri="{FF2B5EF4-FFF2-40B4-BE49-F238E27FC236}">
                <a16:creationId xmlns:a16="http://schemas.microsoft.com/office/drawing/2014/main" id="{F83EA92E-EC19-454C-9A07-C857C7F24842}"/>
              </a:ext>
            </a:extLst>
          </p:cNvPr>
          <p:cNvSpPr>
            <a:spLocks noChangeArrowheads="1"/>
          </p:cNvSpPr>
          <p:nvPr/>
        </p:nvSpPr>
        <p:spPr bwMode="auto">
          <a:xfrm>
            <a:off x="4572000" y="3429000"/>
            <a:ext cx="6429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round/>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600" b="1">
                <a:solidFill>
                  <a:srgbClr val="0000FF"/>
                </a:solidFill>
              </a:rPr>
              <a:t>60%</a:t>
            </a:r>
            <a:endParaRPr lang="zh-CN" altLang="en-US" sz="1600" b="1">
              <a:solidFill>
                <a:srgbClr val="0000FF"/>
              </a:solidFill>
            </a:endParaRPr>
          </a:p>
        </p:txBody>
      </p:sp>
      <p:sp>
        <p:nvSpPr>
          <p:cNvPr id="73754" name="椭圆 23">
            <a:extLst>
              <a:ext uri="{FF2B5EF4-FFF2-40B4-BE49-F238E27FC236}">
                <a16:creationId xmlns:a16="http://schemas.microsoft.com/office/drawing/2014/main" id="{58ACD8E4-A0B3-4F64-B719-90A5B244BF37}"/>
              </a:ext>
            </a:extLst>
          </p:cNvPr>
          <p:cNvSpPr>
            <a:spLocks noChangeArrowheads="1"/>
          </p:cNvSpPr>
          <p:nvPr/>
        </p:nvSpPr>
        <p:spPr bwMode="auto">
          <a:xfrm>
            <a:off x="7000875" y="4572000"/>
            <a:ext cx="142875" cy="142875"/>
          </a:xfrm>
          <a:prstGeom prst="ellipse">
            <a:avLst/>
          </a:prstGeom>
          <a:solidFill>
            <a:schemeClr val="accent2"/>
          </a:solidFill>
          <a:ln>
            <a:noFill/>
          </a:ln>
          <a:extLst>
            <a:ext uri="{91240B29-F687-4F45-9708-019B960494DF}">
              <a14:hiddenLine xmlns:a14="http://schemas.microsoft.com/office/drawing/2010/main" w="38100" algn="ctr">
                <a:solidFill>
                  <a:srgbClr val="000000"/>
                </a:solidFill>
                <a:round/>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p>
        </p:txBody>
      </p:sp>
      <p:sp>
        <p:nvSpPr>
          <p:cNvPr id="73755" name="矩形 24">
            <a:extLst>
              <a:ext uri="{FF2B5EF4-FFF2-40B4-BE49-F238E27FC236}">
                <a16:creationId xmlns:a16="http://schemas.microsoft.com/office/drawing/2014/main" id="{17CE5DB0-6DE5-4730-BDCF-C1F0C7995466}"/>
              </a:ext>
            </a:extLst>
          </p:cNvPr>
          <p:cNvSpPr>
            <a:spLocks noChangeArrowheads="1"/>
          </p:cNvSpPr>
          <p:nvPr/>
        </p:nvSpPr>
        <p:spPr bwMode="auto">
          <a:xfrm>
            <a:off x="7143750" y="4572000"/>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round/>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1">
                <a:solidFill>
                  <a:srgbClr val="0000FF"/>
                </a:solidFill>
              </a:rPr>
              <a:t>E</a:t>
            </a:r>
            <a:endParaRPr lang="zh-CN" altLang="en-US" sz="1800" b="1">
              <a:solidFill>
                <a:srgbClr val="0000FF"/>
              </a:solidFill>
            </a:endParaRPr>
          </a:p>
        </p:txBody>
      </p:sp>
      <p:sp>
        <p:nvSpPr>
          <p:cNvPr id="73756" name="矩形 25">
            <a:extLst>
              <a:ext uri="{FF2B5EF4-FFF2-40B4-BE49-F238E27FC236}">
                <a16:creationId xmlns:a16="http://schemas.microsoft.com/office/drawing/2014/main" id="{C3399D11-7F70-4430-A36B-27227DCCB1C5}"/>
              </a:ext>
            </a:extLst>
          </p:cNvPr>
          <p:cNvSpPr>
            <a:spLocks noChangeArrowheads="1"/>
          </p:cNvSpPr>
          <p:nvPr/>
        </p:nvSpPr>
        <p:spPr bwMode="auto">
          <a:xfrm>
            <a:off x="4714875" y="5143500"/>
            <a:ext cx="571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round/>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1">
                <a:solidFill>
                  <a:srgbClr val="0000FF"/>
                </a:solidFill>
              </a:rPr>
              <a:t>O</a:t>
            </a:r>
            <a:endParaRPr lang="zh-CN" altLang="en-US" sz="1800" b="1">
              <a:solidFill>
                <a:srgbClr val="0000FF"/>
              </a:solidFill>
            </a:endParaRPr>
          </a:p>
        </p:txBody>
      </p:sp>
      <p:sp>
        <p:nvSpPr>
          <p:cNvPr id="73757" name="矩形 26">
            <a:extLst>
              <a:ext uri="{FF2B5EF4-FFF2-40B4-BE49-F238E27FC236}">
                <a16:creationId xmlns:a16="http://schemas.microsoft.com/office/drawing/2014/main" id="{F794A3E4-CEE7-4D80-9797-15F95AA258E2}"/>
              </a:ext>
            </a:extLst>
          </p:cNvPr>
          <p:cNvSpPr>
            <a:spLocks noChangeArrowheads="1"/>
          </p:cNvSpPr>
          <p:nvPr/>
        </p:nvSpPr>
        <p:spPr bwMode="auto">
          <a:xfrm>
            <a:off x="8143875" y="2071688"/>
            <a:ext cx="571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round/>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1">
                <a:solidFill>
                  <a:srgbClr val="0000FF"/>
                </a:solidFill>
              </a:rPr>
              <a:t>F</a:t>
            </a:r>
            <a:endParaRPr lang="zh-CN" altLang="en-US" sz="1800" b="1">
              <a:solidFill>
                <a:srgbClr val="0000FF"/>
              </a:solidFill>
            </a:endParaRPr>
          </a:p>
        </p:txBody>
      </p:sp>
      <p:sp>
        <p:nvSpPr>
          <p:cNvPr id="73758" name="矩形 27">
            <a:extLst>
              <a:ext uri="{FF2B5EF4-FFF2-40B4-BE49-F238E27FC236}">
                <a16:creationId xmlns:a16="http://schemas.microsoft.com/office/drawing/2014/main" id="{B8CB7B81-E7E0-416C-857A-B9297AAE1B0C}"/>
              </a:ext>
            </a:extLst>
          </p:cNvPr>
          <p:cNvSpPr>
            <a:spLocks noChangeArrowheads="1"/>
          </p:cNvSpPr>
          <p:nvPr/>
        </p:nvSpPr>
        <p:spPr bwMode="auto">
          <a:xfrm>
            <a:off x="8286750" y="5000625"/>
            <a:ext cx="571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round/>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1">
                <a:solidFill>
                  <a:srgbClr val="0000FF"/>
                </a:solidFill>
              </a:rPr>
              <a:t>H</a:t>
            </a:r>
            <a:endParaRPr lang="zh-CN" altLang="en-US" sz="1800" b="1">
              <a:solidFill>
                <a:srgbClr val="0000FF"/>
              </a:solidFill>
            </a:endParaRPr>
          </a:p>
        </p:txBody>
      </p:sp>
      <p:graphicFrame>
        <p:nvGraphicFramePr>
          <p:cNvPr id="15362" name="Object 22">
            <a:extLst>
              <a:ext uri="{FF2B5EF4-FFF2-40B4-BE49-F238E27FC236}">
                <a16:creationId xmlns:a16="http://schemas.microsoft.com/office/drawing/2014/main" id="{15915A8B-D211-42DB-A2D3-1417AA2CD4F2}"/>
              </a:ext>
            </a:extLst>
          </p:cNvPr>
          <p:cNvGraphicFramePr>
            <a:graphicFrameLocks noChangeAspect="1"/>
          </p:cNvGraphicFramePr>
          <p:nvPr/>
        </p:nvGraphicFramePr>
        <p:xfrm>
          <a:off x="2143125" y="4857750"/>
          <a:ext cx="1417638" cy="928688"/>
        </p:xfrm>
        <a:graphic>
          <a:graphicData uri="http://schemas.openxmlformats.org/presentationml/2006/ole">
            <mc:AlternateContent xmlns:mc="http://schemas.openxmlformats.org/markup-compatibility/2006">
              <mc:Choice xmlns:v="urn:schemas-microsoft-com:vml" Requires="v">
                <p:oleObj r:id="rId2" imgW="660687" imgH="393871" progId="Equation.DSMT4">
                  <p:embed/>
                </p:oleObj>
              </mc:Choice>
              <mc:Fallback>
                <p:oleObj r:id="rId2" imgW="660687" imgH="393871" progId="Equation.DSMT4">
                  <p:embed/>
                  <p:pic>
                    <p:nvPicPr>
                      <p:cNvPr id="0" name="Object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25" y="4857750"/>
                        <a:ext cx="1417638"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536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a:extLst>
              <a:ext uri="{FF2B5EF4-FFF2-40B4-BE49-F238E27FC236}">
                <a16:creationId xmlns:a16="http://schemas.microsoft.com/office/drawing/2014/main" id="{D380FDCA-DE28-43C7-806F-F23F77AC6767}"/>
              </a:ext>
            </a:extLst>
          </p:cNvPr>
          <p:cNvSpPr>
            <a:spLocks noGrp="1" noRot="1" noChangeArrowheads="1"/>
          </p:cNvSpPr>
          <p:nvPr>
            <p:ph type="body" idx="4294967295"/>
          </p:nvPr>
        </p:nvSpPr>
        <p:spPr>
          <a:xfrm>
            <a:off x="250825" y="1143000"/>
            <a:ext cx="8642350" cy="4929188"/>
          </a:xfrm>
        </p:spPr>
        <p:txBody>
          <a:bodyPr/>
          <a:lstStyle/>
          <a:p>
            <a:pPr eaLnBrk="1" hangingPunct="1">
              <a:buFont typeface="Wingdings" panose="05000000000000000000" pitchFamily="2" charset="2"/>
              <a:buNone/>
            </a:pPr>
            <a:r>
              <a:rPr lang="zh-CN" altLang="en-US" b="1">
                <a:solidFill>
                  <a:srgbClr val="0000FF"/>
                </a:solidFill>
                <a:latin typeface="楷体" panose="02010609060101010101" pitchFamily="49" charset="-122"/>
                <a:ea typeface="楷体" panose="02010609060101010101" pitchFamily="49" charset="-122"/>
              </a:rPr>
              <a:t>基尼系数</a:t>
            </a:r>
          </a:p>
          <a:p>
            <a:pPr eaLnBrk="1" hangingPunct="1">
              <a:buFont typeface="Wingdings" panose="05000000000000000000" pitchFamily="2" charset="2"/>
              <a:buNone/>
            </a:pPr>
            <a:r>
              <a:rPr lang="zh-CN" altLang="en-US" b="1">
                <a:solidFill>
                  <a:srgbClr val="0000FF"/>
                </a:solidFill>
                <a:latin typeface="楷体" panose="02010609060101010101" pitchFamily="49" charset="-122"/>
                <a:ea typeface="楷体" panose="02010609060101010101" pitchFamily="49" charset="-122"/>
              </a:rPr>
              <a:t>      </a:t>
            </a:r>
          </a:p>
          <a:p>
            <a:pPr eaLnBrk="1" hangingPunct="1">
              <a:buFont typeface="Wingdings" panose="05000000000000000000" pitchFamily="2" charset="2"/>
              <a:buNone/>
            </a:pPr>
            <a:r>
              <a:rPr lang="zh-CN" altLang="en-US" b="1">
                <a:solidFill>
                  <a:srgbClr val="0000FF"/>
                </a:solidFill>
                <a:latin typeface="楷体" panose="02010609060101010101" pitchFamily="49" charset="-122"/>
                <a:ea typeface="楷体" panose="02010609060101010101" pitchFamily="49" charset="-122"/>
              </a:rPr>
              <a:t>     </a:t>
            </a:r>
          </a:p>
          <a:p>
            <a:pPr eaLnBrk="1" hangingPunct="1">
              <a:buFont typeface="Wingdings" panose="05000000000000000000" pitchFamily="2" charset="2"/>
              <a:buNone/>
            </a:pPr>
            <a:endParaRPr lang="zh-CN" altLang="en-US" b="1">
              <a:solidFill>
                <a:srgbClr val="0000FF"/>
              </a:solidFill>
              <a:latin typeface="楷体" panose="02010609060101010101" pitchFamily="49" charset="-122"/>
              <a:ea typeface="楷体" panose="02010609060101010101" pitchFamily="49" charset="-122"/>
            </a:endParaRPr>
          </a:p>
          <a:p>
            <a:pPr eaLnBrk="1" hangingPunct="1">
              <a:buFont typeface="Wingdings" panose="05000000000000000000" pitchFamily="2" charset="2"/>
              <a:buNone/>
            </a:pPr>
            <a:r>
              <a:rPr lang="zh-CN" altLang="en-US" b="1">
                <a:solidFill>
                  <a:srgbClr val="0000FF"/>
                </a:solidFill>
                <a:latin typeface="楷体" panose="02010609060101010101" pitchFamily="49" charset="-122"/>
                <a:ea typeface="楷体" panose="02010609060101010101" pitchFamily="49" charset="-122"/>
              </a:rPr>
              <a:t>    以</a:t>
            </a:r>
            <a:r>
              <a:rPr lang="en-US" altLang="zh-CN" b="1">
                <a:solidFill>
                  <a:srgbClr val="0000FF"/>
                </a:solidFill>
                <a:latin typeface="楷体" panose="02010609060101010101" pitchFamily="49" charset="-122"/>
                <a:ea typeface="楷体" panose="02010609060101010101" pitchFamily="49" charset="-122"/>
              </a:rPr>
              <a:t>g</a:t>
            </a:r>
            <a:r>
              <a:rPr lang="zh-CN" altLang="en-US" b="1">
                <a:solidFill>
                  <a:srgbClr val="0000FF"/>
                </a:solidFill>
                <a:latin typeface="楷体" panose="02010609060101010101" pitchFamily="49" charset="-122"/>
                <a:ea typeface="楷体" panose="02010609060101010101" pitchFamily="49" charset="-122"/>
              </a:rPr>
              <a:t>代表基尼系数。如果</a:t>
            </a:r>
            <a:r>
              <a:rPr lang="en-US" altLang="zh-CN" b="1">
                <a:solidFill>
                  <a:srgbClr val="0000FF"/>
                </a:solidFill>
                <a:latin typeface="楷体" panose="02010609060101010101" pitchFamily="49" charset="-122"/>
                <a:ea typeface="楷体" panose="02010609060101010101" pitchFamily="49" charset="-122"/>
              </a:rPr>
              <a:t>g=0</a:t>
            </a:r>
            <a:r>
              <a:rPr lang="zh-CN" altLang="en-US" b="1">
                <a:solidFill>
                  <a:srgbClr val="0000FF"/>
                </a:solidFill>
                <a:latin typeface="楷体" panose="02010609060101010101" pitchFamily="49" charset="-122"/>
                <a:ea typeface="楷体" panose="02010609060101010101" pitchFamily="49" charset="-122"/>
              </a:rPr>
              <a:t>，收入绝对平均；如果</a:t>
            </a:r>
            <a:r>
              <a:rPr lang="en-US" altLang="zh-CN" b="1">
                <a:solidFill>
                  <a:srgbClr val="0000FF"/>
                </a:solidFill>
                <a:latin typeface="楷体" panose="02010609060101010101" pitchFamily="49" charset="-122"/>
                <a:ea typeface="楷体" panose="02010609060101010101" pitchFamily="49" charset="-122"/>
              </a:rPr>
              <a:t>g=1</a:t>
            </a:r>
            <a:r>
              <a:rPr lang="zh-CN" altLang="en-US" b="1">
                <a:solidFill>
                  <a:srgbClr val="0000FF"/>
                </a:solidFill>
                <a:latin typeface="楷体" panose="02010609060101010101" pitchFamily="49" charset="-122"/>
                <a:ea typeface="楷体" panose="02010609060101010101" pitchFamily="49" charset="-122"/>
              </a:rPr>
              <a:t>，收入绝对不平均。一般地，</a:t>
            </a:r>
          </a:p>
          <a:p>
            <a:pPr eaLnBrk="1" hangingPunct="1">
              <a:buFont typeface="Wingdings" panose="05000000000000000000" pitchFamily="2" charset="2"/>
              <a:buNone/>
            </a:pPr>
            <a:r>
              <a:rPr lang="en-US" altLang="zh-CN" b="1">
                <a:solidFill>
                  <a:srgbClr val="0000FF"/>
                </a:solidFill>
                <a:latin typeface="楷体" panose="02010609060101010101" pitchFamily="49" charset="-122"/>
                <a:ea typeface="楷体" panose="02010609060101010101" pitchFamily="49" charset="-122"/>
              </a:rPr>
              <a:t>0&lt;g&lt;1</a:t>
            </a:r>
            <a:r>
              <a:rPr lang="zh-CN" altLang="en-US" b="1">
                <a:solidFill>
                  <a:srgbClr val="0000FF"/>
                </a:solidFill>
                <a:latin typeface="楷体" panose="02010609060101010101" pitchFamily="49" charset="-122"/>
                <a:ea typeface="楷体" panose="02010609060101010101" pitchFamily="49" charset="-122"/>
              </a:rPr>
              <a:t>，基尼系数越小，越接近于收入平均；基尼系数越大， 收入越不平均。</a:t>
            </a:r>
          </a:p>
        </p:txBody>
      </p:sp>
      <p:graphicFrame>
        <p:nvGraphicFramePr>
          <p:cNvPr id="74755" name="Object 3">
            <a:extLst>
              <a:ext uri="{FF2B5EF4-FFF2-40B4-BE49-F238E27FC236}">
                <a16:creationId xmlns:a16="http://schemas.microsoft.com/office/drawing/2014/main" id="{EE51DE13-0166-4683-8894-EC27678D320A}"/>
              </a:ext>
            </a:extLst>
          </p:cNvPr>
          <p:cNvGraphicFramePr>
            <a:graphicFrameLocks noChangeAspect="1"/>
          </p:cNvGraphicFramePr>
          <p:nvPr/>
        </p:nvGraphicFramePr>
        <p:xfrm>
          <a:off x="2000250" y="1428750"/>
          <a:ext cx="2638425" cy="1789113"/>
        </p:xfrm>
        <a:graphic>
          <a:graphicData uri="http://schemas.openxmlformats.org/presentationml/2006/ole">
            <mc:AlternateContent xmlns:mc="http://schemas.openxmlformats.org/markup-compatibility/2006">
              <mc:Choice xmlns:v="urn:schemas-microsoft-com:vml" Requires="v">
                <p:oleObj r:id="rId2" imgW="660687" imgH="393871" progId="Equation.DSMT4">
                  <p:embed/>
                </p:oleObj>
              </mc:Choice>
              <mc:Fallback>
                <p:oleObj r:id="rId2" imgW="660687" imgH="393871"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0" y="1428750"/>
                        <a:ext cx="2638425" cy="178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02F4CA-4D5F-4B7C-A284-B50BDF74B3A0}"/>
              </a:ext>
            </a:extLst>
          </p:cNvPr>
          <p:cNvSpPr>
            <a:spLocks noGrp="1"/>
          </p:cNvSpPr>
          <p:nvPr/>
        </p:nvSpPr>
        <p:spPr bwMode="auto">
          <a:xfrm>
            <a:off x="301625" y="373063"/>
            <a:ext cx="8540750" cy="676275"/>
          </a:xfrm>
          <a:prstGeom prst="rect">
            <a:avLst/>
          </a:prstGeom>
          <a:noFill/>
          <a:ln w="9525">
            <a:noFill/>
            <a:miter lim="800000"/>
            <a:headEnd/>
            <a:tailEnd/>
          </a:ln>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buFont typeface="Arial" charset="0"/>
              <a:buNone/>
              <a:defRPr/>
            </a:pPr>
            <a:r>
              <a:rPr lang="zh-CN" altLang="en-US" sz="2400" dirty="0">
                <a:solidFill>
                  <a:schemeClr val="accent2">
                    <a:lumMod val="75000"/>
                  </a:schemeClr>
                </a:solidFill>
                <a:latin typeface="楷体" pitchFamily="49" charset="-122"/>
                <a:ea typeface="楷体" pitchFamily="49" charset="-122"/>
              </a:rPr>
              <a:t>练习</a:t>
            </a:r>
          </a:p>
        </p:txBody>
      </p:sp>
      <p:sp>
        <p:nvSpPr>
          <p:cNvPr id="3" name="内容占位符 2">
            <a:extLst>
              <a:ext uri="{FF2B5EF4-FFF2-40B4-BE49-F238E27FC236}">
                <a16:creationId xmlns:a16="http://schemas.microsoft.com/office/drawing/2014/main" id="{116E1F06-C53A-4CFC-8A8C-F19633519CEA}"/>
              </a:ext>
            </a:extLst>
          </p:cNvPr>
          <p:cNvSpPr>
            <a:spLocks noGrp="1"/>
          </p:cNvSpPr>
          <p:nvPr/>
        </p:nvSpPr>
        <p:spPr bwMode="auto">
          <a:xfrm>
            <a:off x="301625" y="1668463"/>
            <a:ext cx="8540750" cy="4194175"/>
          </a:xfrm>
          <a:prstGeom prst="rect">
            <a:avLst/>
          </a:prstGeom>
          <a:noFill/>
          <a:ln w="9525">
            <a:noFill/>
            <a:miter lim="800000"/>
            <a:headEnd/>
            <a:tailEnd/>
          </a:ln>
        </p:spPr>
        <p:txBody>
          <a:bodyPr/>
          <a:lstStyle>
            <a:lvl1pPr marL="342900" indent="-342900" algn="l" rtl="0" eaLnBrk="0" fontAlgn="base" hangingPunct="0">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a:defRPr/>
            </a:pPr>
            <a:r>
              <a:rPr lang="zh-CN" altLang="en-US" sz="2400" dirty="0">
                <a:solidFill>
                  <a:schemeClr val="accent2">
                    <a:lumMod val="75000"/>
                  </a:schemeClr>
                </a:solidFill>
                <a:latin typeface="楷体" pitchFamily="49" charset="-122"/>
                <a:ea typeface="楷体" pitchFamily="49" charset="-122"/>
              </a:rPr>
              <a:t>名词解释</a:t>
            </a:r>
            <a:endParaRPr lang="en-US" altLang="zh-CN" sz="2400" dirty="0">
              <a:solidFill>
                <a:schemeClr val="accent2">
                  <a:lumMod val="75000"/>
                </a:schemeClr>
              </a:solidFill>
              <a:latin typeface="楷体" pitchFamily="49" charset="-122"/>
              <a:ea typeface="楷体" pitchFamily="49" charset="-122"/>
            </a:endParaRPr>
          </a:p>
          <a:p>
            <a:pPr lvl="1">
              <a:defRPr/>
            </a:pPr>
            <a:r>
              <a:rPr lang="zh-CN" altLang="en-US" sz="2000" dirty="0">
                <a:solidFill>
                  <a:schemeClr val="accent2">
                    <a:lumMod val="75000"/>
                  </a:schemeClr>
                </a:solidFill>
                <a:latin typeface="楷体" pitchFamily="49" charset="-122"/>
                <a:ea typeface="楷体" pitchFamily="49" charset="-122"/>
              </a:rPr>
              <a:t>边际收益产品  边际要素成本 洛伦兹曲线  基尼系数  </a:t>
            </a:r>
            <a:endParaRPr lang="en-US" altLang="zh-CN" sz="2000" dirty="0">
              <a:solidFill>
                <a:schemeClr val="accent2">
                  <a:lumMod val="75000"/>
                </a:schemeClr>
              </a:solidFill>
              <a:latin typeface="楷体" pitchFamily="49" charset="-122"/>
              <a:ea typeface="楷体" pitchFamily="49" charset="-122"/>
            </a:endParaRPr>
          </a:p>
          <a:p>
            <a:pPr>
              <a:defRPr/>
            </a:pPr>
            <a:r>
              <a:rPr lang="zh-CN" altLang="en-US" sz="2400" dirty="0">
                <a:solidFill>
                  <a:schemeClr val="accent2">
                    <a:lumMod val="75000"/>
                  </a:schemeClr>
                </a:solidFill>
                <a:latin typeface="楷体" pitchFamily="49" charset="-122"/>
                <a:ea typeface="楷体" pitchFamily="49" charset="-122"/>
              </a:rPr>
              <a:t>问答题</a:t>
            </a:r>
            <a:endParaRPr lang="en-US" altLang="zh-CN" sz="2400" dirty="0">
              <a:solidFill>
                <a:schemeClr val="accent2">
                  <a:lumMod val="75000"/>
                </a:schemeClr>
              </a:solidFill>
              <a:latin typeface="楷体" pitchFamily="49" charset="-122"/>
              <a:ea typeface="楷体" pitchFamily="49" charset="-122"/>
            </a:endParaRPr>
          </a:p>
          <a:p>
            <a:pPr lvl="1">
              <a:defRPr/>
            </a:pPr>
            <a:r>
              <a:rPr lang="en-US" altLang="zh-CN" sz="2000" dirty="0">
                <a:solidFill>
                  <a:schemeClr val="accent2">
                    <a:lumMod val="75000"/>
                  </a:schemeClr>
                </a:solidFill>
                <a:latin typeface="楷体" pitchFamily="49" charset="-122"/>
                <a:ea typeface="楷体" pitchFamily="49" charset="-122"/>
              </a:rPr>
              <a:t>1.</a:t>
            </a:r>
            <a:r>
              <a:rPr lang="zh-CN" altLang="en-US" sz="2000" dirty="0">
                <a:solidFill>
                  <a:schemeClr val="accent2">
                    <a:lumMod val="75000"/>
                  </a:schemeClr>
                </a:solidFill>
                <a:latin typeface="楷体" pitchFamily="49" charset="-122"/>
                <a:ea typeface="楷体" pitchFamily="49" charset="-122"/>
              </a:rPr>
              <a:t>试说明要素需求的一般原理</a:t>
            </a:r>
            <a:endParaRPr lang="en-US" altLang="zh-CN" sz="2000" dirty="0">
              <a:solidFill>
                <a:schemeClr val="accent2">
                  <a:lumMod val="75000"/>
                </a:schemeClr>
              </a:solidFill>
              <a:latin typeface="楷体" pitchFamily="49" charset="-122"/>
              <a:ea typeface="楷体" pitchFamily="49" charset="-122"/>
            </a:endParaRPr>
          </a:p>
          <a:p>
            <a:pPr lvl="1">
              <a:defRPr/>
            </a:pPr>
            <a:r>
              <a:rPr lang="en-US" altLang="zh-CN" sz="2000" dirty="0">
                <a:solidFill>
                  <a:schemeClr val="accent2">
                    <a:lumMod val="75000"/>
                  </a:schemeClr>
                </a:solidFill>
                <a:latin typeface="楷体" pitchFamily="49" charset="-122"/>
                <a:ea typeface="楷体" pitchFamily="49" charset="-122"/>
              </a:rPr>
              <a:t>2.</a:t>
            </a:r>
            <a:r>
              <a:rPr lang="zh-CN" altLang="en-US" sz="2000" dirty="0">
                <a:solidFill>
                  <a:schemeClr val="accent2">
                    <a:lumMod val="75000"/>
                  </a:schemeClr>
                </a:solidFill>
                <a:latin typeface="楷体" pitchFamily="49" charset="-122"/>
                <a:ea typeface="楷体" pitchFamily="49" charset="-122"/>
              </a:rPr>
              <a:t>试说明完全竞争厂商对要素需求的曲线</a:t>
            </a:r>
            <a:endParaRPr lang="en-US" altLang="zh-CN" sz="2000" dirty="0">
              <a:solidFill>
                <a:schemeClr val="accent2">
                  <a:lumMod val="75000"/>
                </a:schemeClr>
              </a:solidFill>
              <a:latin typeface="楷体" pitchFamily="49" charset="-122"/>
              <a:ea typeface="楷体" pitchFamily="49" charset="-122"/>
            </a:endParaRPr>
          </a:p>
          <a:p>
            <a:pPr lvl="1">
              <a:defRPr/>
            </a:pPr>
            <a:r>
              <a:rPr lang="en-US" altLang="zh-CN" sz="2000" dirty="0">
                <a:solidFill>
                  <a:schemeClr val="accent2">
                    <a:lumMod val="75000"/>
                  </a:schemeClr>
                </a:solidFill>
                <a:latin typeface="楷体" pitchFamily="49" charset="-122"/>
                <a:ea typeface="楷体" pitchFamily="49" charset="-122"/>
              </a:rPr>
              <a:t>3.</a:t>
            </a:r>
            <a:r>
              <a:rPr lang="zh-CN" altLang="en-US" sz="2000" dirty="0">
                <a:solidFill>
                  <a:schemeClr val="accent2">
                    <a:lumMod val="75000"/>
                  </a:schemeClr>
                </a:solidFill>
                <a:latin typeface="楷体" pitchFamily="49" charset="-122"/>
                <a:ea typeface="楷体" pitchFamily="49" charset="-122"/>
              </a:rPr>
              <a:t>设只使用一种投入要素，存在行业调整的前提下，试从完全竞争厂商要素需求曲线推导市场需求曲线</a:t>
            </a:r>
            <a:endParaRPr lang="en-US" altLang="zh-CN" sz="2000" dirty="0">
              <a:solidFill>
                <a:schemeClr val="accent2">
                  <a:lumMod val="75000"/>
                </a:schemeClr>
              </a:solidFill>
              <a:latin typeface="楷体" pitchFamily="49" charset="-122"/>
              <a:ea typeface="楷体" pitchFamily="49" charset="-122"/>
            </a:endParaRPr>
          </a:p>
          <a:p>
            <a:pPr lvl="1">
              <a:defRPr/>
            </a:pPr>
            <a:r>
              <a:rPr lang="en-US" altLang="zh-CN" sz="2000" dirty="0">
                <a:solidFill>
                  <a:schemeClr val="accent2">
                    <a:lumMod val="75000"/>
                  </a:schemeClr>
                </a:solidFill>
                <a:latin typeface="楷体" pitchFamily="49" charset="-122"/>
                <a:ea typeface="楷体" pitchFamily="49" charset="-122"/>
              </a:rPr>
              <a:t>4.</a:t>
            </a:r>
            <a:r>
              <a:rPr lang="zh-CN" altLang="en-US" sz="2000" dirty="0">
                <a:solidFill>
                  <a:schemeClr val="accent2">
                    <a:lumMod val="75000"/>
                  </a:schemeClr>
                </a:solidFill>
                <a:latin typeface="楷体" pitchFamily="49" charset="-122"/>
                <a:ea typeface="楷体" pitchFamily="49" charset="-122"/>
              </a:rPr>
              <a:t>试述供给的一般原理。试用无差异曲线推导要素的供给曲线</a:t>
            </a:r>
            <a:endParaRPr lang="en-US" altLang="zh-CN" sz="2000" dirty="0">
              <a:solidFill>
                <a:schemeClr val="accent2">
                  <a:lumMod val="75000"/>
                </a:schemeClr>
              </a:solidFill>
              <a:latin typeface="楷体" pitchFamily="49" charset="-122"/>
              <a:ea typeface="楷体" pitchFamily="49" charset="-122"/>
            </a:endParaRPr>
          </a:p>
          <a:p>
            <a:pPr lvl="1">
              <a:defRPr/>
            </a:pPr>
            <a:r>
              <a:rPr lang="en-US" altLang="zh-CN" sz="2000" dirty="0">
                <a:solidFill>
                  <a:schemeClr val="accent2">
                    <a:lumMod val="75000"/>
                  </a:schemeClr>
                </a:solidFill>
                <a:latin typeface="楷体" pitchFamily="49" charset="-122"/>
                <a:ea typeface="楷体" pitchFamily="49" charset="-122"/>
              </a:rPr>
              <a:t>5.</a:t>
            </a:r>
            <a:r>
              <a:rPr lang="zh-CN" altLang="en-US" sz="2000" dirty="0">
                <a:solidFill>
                  <a:schemeClr val="accent2">
                    <a:lumMod val="75000"/>
                  </a:schemeClr>
                </a:solidFill>
                <a:latin typeface="楷体" pitchFamily="49" charset="-122"/>
                <a:ea typeface="楷体" pitchFamily="49" charset="-122"/>
              </a:rPr>
              <a:t>为什么劳动的供给曲线向后弯曲？</a:t>
            </a:r>
            <a:endParaRPr lang="en-US" altLang="zh-CN" sz="2000" dirty="0">
              <a:solidFill>
                <a:schemeClr val="accent2">
                  <a:lumMod val="75000"/>
                </a:schemeClr>
              </a:solidFill>
              <a:latin typeface="楷体" pitchFamily="49" charset="-122"/>
              <a:ea typeface="楷体" pitchFamily="49" charset="-122"/>
            </a:endParaRPr>
          </a:p>
          <a:p>
            <a:pPr lvl="1">
              <a:defRPr/>
            </a:pPr>
            <a:endParaRPr lang="en-US" altLang="zh-CN" sz="2000" dirty="0">
              <a:solidFill>
                <a:schemeClr val="accent2">
                  <a:lumMod val="75000"/>
                </a:schemeClr>
              </a:solidFill>
              <a:latin typeface="楷体" pitchFamily="49" charset="-122"/>
              <a:ea typeface="楷体" pitchFamily="49" charset="-122"/>
            </a:endParaRPr>
          </a:p>
          <a:p>
            <a:pPr lvl="1">
              <a:defRPr/>
            </a:pPr>
            <a:endParaRPr lang="zh-CN" altLang="en-US" sz="2000" dirty="0">
              <a:solidFill>
                <a:schemeClr val="accent2">
                  <a:lumMod val="75000"/>
                </a:schemeClr>
              </a:solidFill>
              <a:latin typeface="楷体" pitchFamily="49" charset="-122"/>
              <a:ea typeface="楷体" pitchFamily="49" charset="-122"/>
            </a:endParaRPr>
          </a:p>
        </p:txBody>
      </p:sp>
      <p:sp>
        <p:nvSpPr>
          <p:cNvPr id="75780" name="灯片编号占位符 3">
            <a:extLst>
              <a:ext uri="{FF2B5EF4-FFF2-40B4-BE49-F238E27FC236}">
                <a16:creationId xmlns:a16="http://schemas.microsoft.com/office/drawing/2014/main" id="{978C7D59-1C60-44F4-812A-2FAD7EDE7AF8}"/>
              </a:ext>
            </a:extLst>
          </p:cNvPr>
          <p:cNvSpPr>
            <a:spLocks noGrp="1" noChangeArrowheads="1"/>
          </p:cNvSpPr>
          <p:nvPr/>
        </p:nvSpPr>
        <p:spPr bwMode="auto">
          <a:xfrm>
            <a:off x="6553200" y="6008688"/>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48A616C5-A06A-4294-AB0F-A1EF4BB8F66E}" type="slidenum">
              <a:rPr lang="en-US" altLang="zh-CN" sz="2400">
                <a:solidFill>
                  <a:srgbClr val="0039E5"/>
                </a:solidFill>
                <a:latin typeface="楷体" panose="02010609060101010101" pitchFamily="49" charset="-122"/>
                <a:ea typeface="楷体" panose="02010609060101010101" pitchFamily="49" charset="-122"/>
              </a:rPr>
              <a:pPr algn="r" eaLnBrk="1" hangingPunct="1">
                <a:spcBef>
                  <a:spcPct val="0"/>
                </a:spcBef>
                <a:buClrTx/>
                <a:buSzTx/>
                <a:buFont typeface="Arial" panose="020B0604020202020204" pitchFamily="34" charset="0"/>
                <a:buNone/>
              </a:pPr>
              <a:t>37</a:t>
            </a:fld>
            <a:endParaRPr lang="en-US" altLang="zh-CN" sz="2400">
              <a:solidFill>
                <a:srgbClr val="0039E5"/>
              </a:solidFill>
              <a:latin typeface="楷体" panose="02010609060101010101" pitchFamily="49" charset="-122"/>
              <a:ea typeface="楷体" panose="020106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4559AC35-B92F-46E3-9453-DE1570F0C794}"/>
              </a:ext>
            </a:extLst>
          </p:cNvPr>
          <p:cNvSpPr>
            <a:spLocks noGrp="1" noChangeArrowheads="1"/>
          </p:cNvSpPr>
          <p:nvPr>
            <p:ph type="title"/>
          </p:nvPr>
        </p:nvSpPr>
        <p:spPr/>
        <p:txBody>
          <a:bodyPr/>
          <a:lstStyle/>
          <a:p>
            <a:r>
              <a:rPr lang="zh-CN" altLang="en-US" b="1">
                <a:solidFill>
                  <a:srgbClr val="0000FF"/>
                </a:solidFill>
                <a:latin typeface="楷体" panose="02010609060101010101" pitchFamily="49" charset="-122"/>
                <a:ea typeface="楷体" panose="02010609060101010101" pitchFamily="49" charset="-122"/>
              </a:rPr>
              <a:t>本章讲述内容</a:t>
            </a:r>
          </a:p>
        </p:txBody>
      </p:sp>
      <p:sp>
        <p:nvSpPr>
          <p:cNvPr id="7171" name="内容占位符 2">
            <a:extLst>
              <a:ext uri="{FF2B5EF4-FFF2-40B4-BE49-F238E27FC236}">
                <a16:creationId xmlns:a16="http://schemas.microsoft.com/office/drawing/2014/main" id="{32BBC46E-D8B6-4CC2-8F7B-B89480AF3DA9}"/>
              </a:ext>
            </a:extLst>
          </p:cNvPr>
          <p:cNvSpPr>
            <a:spLocks noGrp="1" noChangeArrowheads="1"/>
          </p:cNvSpPr>
          <p:nvPr>
            <p:ph idx="1"/>
          </p:nvPr>
        </p:nvSpPr>
        <p:spPr/>
        <p:txBody>
          <a:bodyPr/>
          <a:lstStyle/>
          <a:p>
            <a:r>
              <a:rPr lang="zh-CN" altLang="en-US" b="1" dirty="0">
                <a:solidFill>
                  <a:srgbClr val="FF0000"/>
                </a:solidFill>
                <a:latin typeface="楷体" panose="02010609060101010101" pitchFamily="49" charset="-122"/>
                <a:ea typeface="楷体" panose="02010609060101010101" pitchFamily="49" charset="-122"/>
              </a:rPr>
              <a:t>第一节  要素需求的一般原理（重点）</a:t>
            </a:r>
            <a:endParaRPr lang="en-US" altLang="zh-CN" b="1" dirty="0">
              <a:solidFill>
                <a:srgbClr val="FF0000"/>
              </a:solidFill>
              <a:latin typeface="楷体" panose="02010609060101010101" pitchFamily="49" charset="-122"/>
              <a:ea typeface="楷体" panose="02010609060101010101" pitchFamily="49" charset="-122"/>
            </a:endParaRPr>
          </a:p>
          <a:p>
            <a:r>
              <a:rPr lang="zh-CN" altLang="en-US" sz="2800" b="1" dirty="0">
                <a:solidFill>
                  <a:srgbClr val="0000FF"/>
                </a:solidFill>
                <a:latin typeface="楷体" panose="02010609060101010101" pitchFamily="49" charset="-122"/>
                <a:ea typeface="楷体" panose="02010609060101010101" pitchFamily="49" charset="-122"/>
              </a:rPr>
              <a:t>第二节</a:t>
            </a:r>
            <a:r>
              <a:rPr lang="en-US" altLang="zh-CN" sz="2800" b="1" dirty="0">
                <a:solidFill>
                  <a:srgbClr val="0000FF"/>
                </a:solidFill>
                <a:latin typeface="楷体" panose="02010609060101010101" pitchFamily="49" charset="-122"/>
                <a:ea typeface="楷体" panose="02010609060101010101" pitchFamily="49" charset="-122"/>
              </a:rPr>
              <a:t>  </a:t>
            </a:r>
            <a:r>
              <a:rPr lang="zh-CN" altLang="en-US" sz="2800" b="1" dirty="0">
                <a:solidFill>
                  <a:srgbClr val="0000FF"/>
                </a:solidFill>
                <a:latin typeface="楷体" panose="02010609060101010101" pitchFamily="49" charset="-122"/>
                <a:ea typeface="楷体" panose="02010609060101010101" pitchFamily="49" charset="-122"/>
              </a:rPr>
              <a:t>完全竞争厂商的要素需求</a:t>
            </a:r>
            <a:endParaRPr lang="en-US" altLang="zh-CN" sz="2800" b="1" dirty="0">
              <a:solidFill>
                <a:srgbClr val="0000FF"/>
              </a:solidFill>
              <a:latin typeface="楷体" panose="02010609060101010101" pitchFamily="49" charset="-122"/>
              <a:ea typeface="楷体" panose="02010609060101010101" pitchFamily="49" charset="-122"/>
            </a:endParaRPr>
          </a:p>
          <a:p>
            <a:r>
              <a:rPr lang="zh-CN" altLang="en-US" sz="2800" b="1" dirty="0">
                <a:solidFill>
                  <a:srgbClr val="0000FF"/>
                </a:solidFill>
                <a:latin typeface="楷体" panose="02010609060101010101" pitchFamily="49" charset="-122"/>
                <a:ea typeface="楷体" panose="02010609060101010101" pitchFamily="49" charset="-122"/>
              </a:rPr>
              <a:t>第三节  要素的供给的一般原理（难点）</a:t>
            </a:r>
            <a:endParaRPr lang="en-US" altLang="zh-CN" sz="2800" b="1" dirty="0">
              <a:solidFill>
                <a:srgbClr val="0000FF"/>
              </a:solidFill>
              <a:latin typeface="楷体" panose="02010609060101010101" pitchFamily="49" charset="-122"/>
              <a:ea typeface="楷体" panose="02010609060101010101" pitchFamily="49" charset="-122"/>
            </a:endParaRPr>
          </a:p>
          <a:p>
            <a:r>
              <a:rPr lang="zh-CN" altLang="en-US" sz="2800" b="1" kern="0" dirty="0">
                <a:solidFill>
                  <a:srgbClr val="0000FF"/>
                </a:solidFill>
                <a:latin typeface="楷体" pitchFamily="49" charset="-122"/>
                <a:ea typeface="楷体" pitchFamily="49" charset="-122"/>
              </a:rPr>
              <a:t>第四节  工资的决定</a:t>
            </a:r>
            <a:endParaRPr lang="en-US" altLang="zh-CN" sz="2800" b="1" dirty="0">
              <a:solidFill>
                <a:srgbClr val="0000FF"/>
              </a:solidFill>
              <a:latin typeface="楷体" panose="02010609060101010101" pitchFamily="49" charset="-122"/>
              <a:ea typeface="楷体" panose="02010609060101010101" pitchFamily="49" charset="-122"/>
            </a:endParaRPr>
          </a:p>
          <a:p>
            <a:r>
              <a:rPr lang="zh-CN" altLang="en-US" sz="2800" b="1" dirty="0">
                <a:solidFill>
                  <a:srgbClr val="0000FF"/>
                </a:solidFill>
                <a:latin typeface="楷体" panose="02010609060101010101" pitchFamily="49" charset="-122"/>
                <a:ea typeface="楷体" panose="02010609060101010101" pitchFamily="49" charset="-122"/>
              </a:rPr>
              <a:t>第五节  收入不均</a:t>
            </a:r>
            <a:endParaRPr lang="zh-CN" altLang="en-US" sz="2800" dirty="0">
              <a:solidFill>
                <a:srgbClr val="0000FF"/>
              </a:solidFill>
              <a:latin typeface="楷体" panose="02010609060101010101" pitchFamily="49" charset="-122"/>
              <a:ea typeface="楷体" panose="020106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01248AA5-3301-4B41-BF73-2C27E4F54D0E}"/>
              </a:ext>
            </a:extLst>
          </p:cNvPr>
          <p:cNvSpPr>
            <a:spLocks noGrp="1" noChangeArrowheads="1"/>
          </p:cNvSpPr>
          <p:nvPr>
            <p:ph type="title"/>
          </p:nvPr>
        </p:nvSpPr>
        <p:spPr/>
        <p:txBody>
          <a:bodyPr/>
          <a:lstStyle/>
          <a:p>
            <a:r>
              <a:rPr lang="zh-CN" altLang="en-US" b="1">
                <a:solidFill>
                  <a:srgbClr val="0000FF"/>
                </a:solidFill>
                <a:latin typeface="仿宋" panose="02010609060101010101" pitchFamily="49" charset="-122"/>
                <a:ea typeface="仿宋" panose="02010609060101010101" pitchFamily="49" charset="-122"/>
              </a:rPr>
              <a:t>本章的思路</a:t>
            </a:r>
          </a:p>
        </p:txBody>
      </p:sp>
      <p:sp>
        <p:nvSpPr>
          <p:cNvPr id="8195" name="内容占位符 2">
            <a:extLst>
              <a:ext uri="{FF2B5EF4-FFF2-40B4-BE49-F238E27FC236}">
                <a16:creationId xmlns:a16="http://schemas.microsoft.com/office/drawing/2014/main" id="{F417FAC2-A83A-41E3-978C-6BE98013E365}"/>
              </a:ext>
            </a:extLst>
          </p:cNvPr>
          <p:cNvSpPr>
            <a:spLocks noGrp="1" noChangeArrowheads="1"/>
          </p:cNvSpPr>
          <p:nvPr>
            <p:ph idx="1"/>
          </p:nvPr>
        </p:nvSpPr>
        <p:spPr/>
        <p:txBody>
          <a:bodyPr/>
          <a:lstStyle/>
          <a:p>
            <a:r>
              <a:rPr lang="zh-CN" altLang="en-US" b="1">
                <a:solidFill>
                  <a:srgbClr val="0000FF"/>
                </a:solidFill>
                <a:latin typeface="楷体" panose="02010609060101010101" pitchFamily="49" charset="-122"/>
                <a:ea typeface="楷体" panose="02010609060101010101" pitchFamily="49" charset="-122"/>
              </a:rPr>
              <a:t>先探求要素的需求，再研究要素的供给，</a:t>
            </a:r>
            <a:endParaRPr lang="en-US" altLang="zh-CN" b="1">
              <a:solidFill>
                <a:srgbClr val="0000FF"/>
              </a:solidFill>
              <a:latin typeface="楷体" panose="02010609060101010101" pitchFamily="49" charset="-122"/>
              <a:ea typeface="楷体" panose="02010609060101010101" pitchFamily="49" charset="-122"/>
            </a:endParaRPr>
          </a:p>
          <a:p>
            <a:pPr lvl="1"/>
            <a:r>
              <a:rPr lang="zh-CN" altLang="en-US" b="1">
                <a:solidFill>
                  <a:srgbClr val="0000FF"/>
                </a:solidFill>
                <a:latin typeface="楷体" panose="02010609060101010101" pitchFamily="49" charset="-122"/>
                <a:ea typeface="楷体" panose="02010609060101010101" pitchFamily="49" charset="-122"/>
              </a:rPr>
              <a:t>要素的需求方面，我们尝试探求要素需求的一般原理，看看能否绘出要素的需求曲线；</a:t>
            </a:r>
            <a:endParaRPr lang="en-US" altLang="zh-CN" b="1">
              <a:solidFill>
                <a:srgbClr val="0000FF"/>
              </a:solidFill>
              <a:latin typeface="楷体" panose="02010609060101010101" pitchFamily="49" charset="-122"/>
              <a:ea typeface="楷体" panose="02010609060101010101" pitchFamily="49" charset="-122"/>
            </a:endParaRPr>
          </a:p>
          <a:p>
            <a:pPr lvl="1"/>
            <a:r>
              <a:rPr lang="zh-CN" altLang="en-US" b="1">
                <a:solidFill>
                  <a:srgbClr val="0000FF"/>
                </a:solidFill>
                <a:latin typeface="楷体" panose="02010609060101010101" pitchFamily="49" charset="-122"/>
                <a:ea typeface="楷体" panose="02010609060101010101" pitchFamily="49" charset="-122"/>
              </a:rPr>
              <a:t>接着再研究要素供给，看看能否绘出要素的供给曲线。</a:t>
            </a:r>
            <a:endParaRPr lang="en-US" altLang="zh-CN" b="1">
              <a:solidFill>
                <a:srgbClr val="0000FF"/>
              </a:solidFill>
              <a:latin typeface="楷体" panose="02010609060101010101" pitchFamily="49" charset="-122"/>
              <a:ea typeface="楷体" panose="02010609060101010101" pitchFamily="49" charset="-122"/>
            </a:endParaRPr>
          </a:p>
          <a:p>
            <a:pPr lvl="1"/>
            <a:r>
              <a:rPr lang="zh-CN" altLang="en-US" b="1">
                <a:solidFill>
                  <a:srgbClr val="0000FF"/>
                </a:solidFill>
                <a:latin typeface="楷体" panose="02010609060101010101" pitchFamily="49" charset="-122"/>
                <a:ea typeface="楷体" panose="02010609060101010101" pitchFamily="49" charset="-122"/>
              </a:rPr>
              <a:t>最后看能否根据要素的需求和供给找到均衡的要素价格和供给数量。</a:t>
            </a:r>
            <a:endParaRPr lang="en-US" altLang="zh-CN" b="1">
              <a:solidFill>
                <a:srgbClr val="0000FF"/>
              </a:solidFill>
              <a:latin typeface="楷体" panose="02010609060101010101" pitchFamily="49" charset="-122"/>
              <a:ea typeface="楷体" panose="02010609060101010101" pitchFamily="49" charset="-122"/>
            </a:endParaRPr>
          </a:p>
          <a:p>
            <a:pPr lvl="1"/>
            <a:r>
              <a:rPr lang="zh-CN" altLang="en-US" b="1">
                <a:solidFill>
                  <a:srgbClr val="0000FF"/>
                </a:solidFill>
                <a:latin typeface="楷体" panose="02010609060101010101" pitchFamily="49" charset="-122"/>
                <a:ea typeface="楷体" panose="02010609060101010101" pitchFamily="49" charset="-122"/>
              </a:rPr>
              <a:t>本章除非特殊说明，均以劳动的供求为例讲解</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31B2CBF-CE3C-45D7-9255-AA026D942AA6}"/>
              </a:ext>
            </a:extLst>
          </p:cNvPr>
          <p:cNvSpPr>
            <a:spLocks noGrp="1" noRot="1" noChangeArrowheads="1"/>
          </p:cNvSpPr>
          <p:nvPr>
            <p:ph type="title" idx="4294967295"/>
          </p:nvPr>
        </p:nvSpPr>
        <p:spPr>
          <a:xfrm>
            <a:off x="323850" y="549275"/>
            <a:ext cx="8540750" cy="695325"/>
          </a:xfrm>
        </p:spPr>
        <p:txBody>
          <a:bodyPr/>
          <a:lstStyle/>
          <a:p>
            <a:pPr eaLnBrk="1" hangingPunct="1"/>
            <a:r>
              <a:rPr lang="zh-CN" altLang="zh-CN" b="1">
                <a:solidFill>
                  <a:srgbClr val="0000FF"/>
                </a:solidFill>
                <a:latin typeface="楷体" panose="02010609060101010101" pitchFamily="49" charset="-122"/>
                <a:ea typeface="楷体" panose="02010609060101010101" pitchFamily="49" charset="-122"/>
              </a:rPr>
              <a:t>第一节  </a:t>
            </a:r>
            <a:r>
              <a:rPr lang="zh-CN" altLang="zh-CN" sz="4000" b="1">
                <a:solidFill>
                  <a:srgbClr val="0000FF"/>
                </a:solidFill>
                <a:latin typeface="楷体" panose="02010609060101010101" pitchFamily="49" charset="-122"/>
                <a:ea typeface="楷体" panose="02010609060101010101" pitchFamily="49" charset="-122"/>
              </a:rPr>
              <a:t>要素市场供求的一般原理</a:t>
            </a:r>
          </a:p>
        </p:txBody>
      </p:sp>
      <p:sp>
        <p:nvSpPr>
          <p:cNvPr id="9219" name="Rectangle 3">
            <a:extLst>
              <a:ext uri="{FF2B5EF4-FFF2-40B4-BE49-F238E27FC236}">
                <a16:creationId xmlns:a16="http://schemas.microsoft.com/office/drawing/2014/main" id="{9A8BEB67-EAA8-4465-801B-A819CB5D013F}"/>
              </a:ext>
            </a:extLst>
          </p:cNvPr>
          <p:cNvSpPr>
            <a:spLocks noGrp="1" noRot="1" noChangeArrowheads="1"/>
          </p:cNvSpPr>
          <p:nvPr>
            <p:ph type="body" idx="4294967295"/>
          </p:nvPr>
        </p:nvSpPr>
        <p:spPr>
          <a:xfrm>
            <a:off x="468313" y="1268413"/>
            <a:ext cx="8229600" cy="504825"/>
          </a:xfrm>
        </p:spPr>
        <p:txBody>
          <a:bodyPr/>
          <a:lstStyle/>
          <a:p>
            <a:pPr eaLnBrk="1" hangingPunct="1">
              <a:lnSpc>
                <a:spcPct val="90000"/>
              </a:lnSpc>
              <a:buFont typeface="Wingdings" panose="05000000000000000000" pitchFamily="2" charset="2"/>
              <a:buNone/>
            </a:pPr>
            <a:r>
              <a:rPr lang="zh-CN" altLang="zh-CN" sz="2800" b="1">
                <a:solidFill>
                  <a:srgbClr val="0000FF"/>
                </a:solidFill>
                <a:latin typeface="楷体" panose="02010609060101010101" pitchFamily="49" charset="-122"/>
                <a:ea typeface="楷体" panose="02010609060101010101" pitchFamily="49" charset="-122"/>
              </a:rPr>
              <a:t>一、生产要素</a:t>
            </a:r>
          </a:p>
        </p:txBody>
      </p:sp>
      <p:sp>
        <p:nvSpPr>
          <p:cNvPr id="9220" name="Line 16">
            <a:extLst>
              <a:ext uri="{FF2B5EF4-FFF2-40B4-BE49-F238E27FC236}">
                <a16:creationId xmlns:a16="http://schemas.microsoft.com/office/drawing/2014/main" id="{F2281E59-D4E1-4CA5-BD2C-F0132C62C144}"/>
              </a:ext>
            </a:extLst>
          </p:cNvPr>
          <p:cNvSpPr>
            <a:spLocks noChangeShapeType="1"/>
          </p:cNvSpPr>
          <p:nvPr/>
        </p:nvSpPr>
        <p:spPr bwMode="auto">
          <a:xfrm>
            <a:off x="468313" y="1844675"/>
            <a:ext cx="8382000" cy="0"/>
          </a:xfrm>
          <a:prstGeom prst="line">
            <a:avLst/>
          </a:prstGeom>
          <a:noFill/>
          <a:ln w="9525">
            <a:solidFill>
              <a:srgbClr val="00CC00"/>
            </a:solidFill>
            <a:round/>
            <a:headEnd/>
            <a:tailEnd/>
          </a:ln>
          <a:effectLst>
            <a:prstShdw prst="shdw17" dist="17961" dir="2700000">
              <a:srgbClr val="007A00"/>
            </a:prstShdw>
          </a:effectLst>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221" name="Rectangle 32">
            <a:extLst>
              <a:ext uri="{FF2B5EF4-FFF2-40B4-BE49-F238E27FC236}">
                <a16:creationId xmlns:a16="http://schemas.microsoft.com/office/drawing/2014/main" id="{A00E484C-341D-4BC5-9167-616F069C25BE}"/>
              </a:ext>
            </a:extLst>
          </p:cNvPr>
          <p:cNvSpPr>
            <a:spLocks noChangeArrowheads="1"/>
          </p:cNvSpPr>
          <p:nvPr/>
        </p:nvSpPr>
        <p:spPr bwMode="auto">
          <a:xfrm>
            <a:off x="395288" y="4298950"/>
            <a:ext cx="8280400" cy="108585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rgbClr val="0000FF"/>
              </a:solidFill>
              <a:latin typeface="楷体" panose="02010609060101010101" pitchFamily="49" charset="-122"/>
              <a:ea typeface="楷体" panose="02010609060101010101" pitchFamily="49" charset="-122"/>
            </a:endParaRPr>
          </a:p>
        </p:txBody>
      </p:sp>
      <p:sp>
        <p:nvSpPr>
          <p:cNvPr id="9222" name="Rectangle 4">
            <a:extLst>
              <a:ext uri="{FF2B5EF4-FFF2-40B4-BE49-F238E27FC236}">
                <a16:creationId xmlns:a16="http://schemas.microsoft.com/office/drawing/2014/main" id="{16D99A2D-3C84-4FA2-9B99-2158416EB8D6}"/>
              </a:ext>
            </a:extLst>
          </p:cNvPr>
          <p:cNvSpPr>
            <a:spLocks noChangeArrowheads="1"/>
          </p:cNvSpPr>
          <p:nvPr/>
        </p:nvSpPr>
        <p:spPr bwMode="auto">
          <a:xfrm>
            <a:off x="933450" y="2133600"/>
            <a:ext cx="1066800" cy="5016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dist" eaLnBrk="1" hangingPunct="1">
              <a:spcBef>
                <a:spcPct val="0"/>
              </a:spcBef>
              <a:buClrTx/>
              <a:buSzTx/>
              <a:buFont typeface="Arial" panose="020B0604020202020204" pitchFamily="34" charset="0"/>
              <a:buNone/>
            </a:pPr>
            <a:r>
              <a:rPr lang="zh-CN" altLang="en-US" sz="2800" b="1">
                <a:solidFill>
                  <a:srgbClr val="0000FF"/>
                </a:solidFill>
                <a:latin typeface="楷体" panose="02010609060101010101" pitchFamily="49" charset="-122"/>
                <a:ea typeface="楷体" panose="02010609060101010101" pitchFamily="49" charset="-122"/>
              </a:rPr>
              <a:t>土地</a:t>
            </a:r>
          </a:p>
        </p:txBody>
      </p:sp>
      <p:sp>
        <p:nvSpPr>
          <p:cNvPr id="9223" name="Rectangle 5">
            <a:extLst>
              <a:ext uri="{FF2B5EF4-FFF2-40B4-BE49-F238E27FC236}">
                <a16:creationId xmlns:a16="http://schemas.microsoft.com/office/drawing/2014/main" id="{E6DE3659-D131-4E79-8DC8-B99ECA0AAC2A}"/>
              </a:ext>
            </a:extLst>
          </p:cNvPr>
          <p:cNvSpPr>
            <a:spLocks noChangeArrowheads="1"/>
          </p:cNvSpPr>
          <p:nvPr/>
        </p:nvSpPr>
        <p:spPr bwMode="auto">
          <a:xfrm>
            <a:off x="5076825" y="2060575"/>
            <a:ext cx="1066800" cy="5032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dist" eaLnBrk="1" hangingPunct="1">
              <a:spcBef>
                <a:spcPct val="0"/>
              </a:spcBef>
              <a:buClrTx/>
              <a:buSzTx/>
              <a:buFont typeface="Arial" panose="020B0604020202020204" pitchFamily="34" charset="0"/>
              <a:buNone/>
            </a:pPr>
            <a:r>
              <a:rPr lang="zh-CN" altLang="en-US" sz="2800" b="1">
                <a:solidFill>
                  <a:srgbClr val="0000FF"/>
                </a:solidFill>
                <a:latin typeface="楷体" panose="02010609060101010101" pitchFamily="49" charset="-122"/>
                <a:ea typeface="楷体" panose="02010609060101010101" pitchFamily="49" charset="-122"/>
              </a:rPr>
              <a:t>资本</a:t>
            </a:r>
          </a:p>
        </p:txBody>
      </p:sp>
      <p:sp>
        <p:nvSpPr>
          <p:cNvPr id="9224" name="Rectangle 6">
            <a:extLst>
              <a:ext uri="{FF2B5EF4-FFF2-40B4-BE49-F238E27FC236}">
                <a16:creationId xmlns:a16="http://schemas.microsoft.com/office/drawing/2014/main" id="{4FAD76E6-105F-4E8F-9205-AF886185D612}"/>
              </a:ext>
            </a:extLst>
          </p:cNvPr>
          <p:cNvSpPr>
            <a:spLocks noChangeArrowheads="1"/>
          </p:cNvSpPr>
          <p:nvPr/>
        </p:nvSpPr>
        <p:spPr bwMode="auto">
          <a:xfrm>
            <a:off x="3132138" y="2128838"/>
            <a:ext cx="1066800" cy="5016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dist" eaLnBrk="1" hangingPunct="1">
              <a:spcBef>
                <a:spcPct val="0"/>
              </a:spcBef>
              <a:buClrTx/>
              <a:buSzTx/>
              <a:buFont typeface="Arial" panose="020B0604020202020204" pitchFamily="34" charset="0"/>
              <a:buNone/>
            </a:pPr>
            <a:r>
              <a:rPr lang="zh-CN" altLang="en-US" sz="2800" b="1">
                <a:solidFill>
                  <a:srgbClr val="0000FF"/>
                </a:solidFill>
                <a:latin typeface="楷体" panose="02010609060101010101" pitchFamily="49" charset="-122"/>
                <a:ea typeface="楷体" panose="02010609060101010101" pitchFamily="49" charset="-122"/>
              </a:rPr>
              <a:t>劳动</a:t>
            </a:r>
          </a:p>
        </p:txBody>
      </p:sp>
      <p:sp>
        <p:nvSpPr>
          <p:cNvPr id="9225" name="Rectangle 7">
            <a:extLst>
              <a:ext uri="{FF2B5EF4-FFF2-40B4-BE49-F238E27FC236}">
                <a16:creationId xmlns:a16="http://schemas.microsoft.com/office/drawing/2014/main" id="{D4A48B7D-16F1-43BC-BC1B-1D7629767F6D}"/>
              </a:ext>
            </a:extLst>
          </p:cNvPr>
          <p:cNvSpPr>
            <a:spLocks noChangeArrowheads="1"/>
          </p:cNvSpPr>
          <p:nvPr/>
        </p:nvSpPr>
        <p:spPr bwMode="auto">
          <a:xfrm>
            <a:off x="6659563" y="2060575"/>
            <a:ext cx="2209800" cy="5032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dist" eaLnBrk="1" hangingPunct="1">
              <a:spcBef>
                <a:spcPct val="0"/>
              </a:spcBef>
              <a:buClrTx/>
              <a:buSzTx/>
              <a:buFont typeface="Arial" panose="020B0604020202020204" pitchFamily="34" charset="0"/>
              <a:buNone/>
            </a:pPr>
            <a:r>
              <a:rPr lang="zh-CN" altLang="en-US" sz="2800" b="1">
                <a:solidFill>
                  <a:srgbClr val="0000FF"/>
                </a:solidFill>
                <a:latin typeface="楷体" panose="02010609060101010101" pitchFamily="49" charset="-122"/>
                <a:ea typeface="楷体" panose="02010609060101010101" pitchFamily="49" charset="-122"/>
              </a:rPr>
              <a:t>企业家才能</a:t>
            </a:r>
          </a:p>
        </p:txBody>
      </p:sp>
      <p:sp>
        <p:nvSpPr>
          <p:cNvPr id="9226" name="Rectangle 8">
            <a:extLst>
              <a:ext uri="{FF2B5EF4-FFF2-40B4-BE49-F238E27FC236}">
                <a16:creationId xmlns:a16="http://schemas.microsoft.com/office/drawing/2014/main" id="{3A147AFE-74CC-4F95-9F26-8B327A65792E}"/>
              </a:ext>
            </a:extLst>
          </p:cNvPr>
          <p:cNvSpPr>
            <a:spLocks noChangeArrowheads="1"/>
          </p:cNvSpPr>
          <p:nvPr/>
        </p:nvSpPr>
        <p:spPr bwMode="auto">
          <a:xfrm>
            <a:off x="323850" y="3144838"/>
            <a:ext cx="2286000" cy="790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200" b="1">
                <a:solidFill>
                  <a:srgbClr val="0000FF"/>
                </a:solidFill>
                <a:latin typeface="楷体" panose="02010609060101010101" pitchFamily="49" charset="-122"/>
                <a:ea typeface="楷体" panose="02010609060101010101" pitchFamily="49" charset="-122"/>
              </a:rPr>
              <a:t>包括土地在内的一切自然资源</a:t>
            </a:r>
          </a:p>
        </p:txBody>
      </p:sp>
      <p:sp>
        <p:nvSpPr>
          <p:cNvPr id="9227" name="Rectangle 9">
            <a:extLst>
              <a:ext uri="{FF2B5EF4-FFF2-40B4-BE49-F238E27FC236}">
                <a16:creationId xmlns:a16="http://schemas.microsoft.com/office/drawing/2014/main" id="{79B08ED0-2C48-4A6E-B1CD-03C8EF29BD7A}"/>
              </a:ext>
            </a:extLst>
          </p:cNvPr>
          <p:cNvSpPr>
            <a:spLocks noChangeArrowheads="1"/>
          </p:cNvSpPr>
          <p:nvPr/>
        </p:nvSpPr>
        <p:spPr bwMode="auto">
          <a:xfrm>
            <a:off x="2843213" y="3214688"/>
            <a:ext cx="1676400" cy="646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200" b="1">
                <a:solidFill>
                  <a:srgbClr val="0000FF"/>
                </a:solidFill>
                <a:latin typeface="楷体" panose="02010609060101010101" pitchFamily="49" charset="-122"/>
                <a:ea typeface="楷体" panose="02010609060101010101" pitchFamily="49" charset="-122"/>
              </a:rPr>
              <a:t>人的体力和脑力的支出</a:t>
            </a:r>
          </a:p>
        </p:txBody>
      </p:sp>
      <p:sp>
        <p:nvSpPr>
          <p:cNvPr id="9228" name="Rectangle 10">
            <a:extLst>
              <a:ext uri="{FF2B5EF4-FFF2-40B4-BE49-F238E27FC236}">
                <a16:creationId xmlns:a16="http://schemas.microsoft.com/office/drawing/2014/main" id="{7CAF490C-4986-48AB-814E-82D79A56BED1}"/>
              </a:ext>
            </a:extLst>
          </p:cNvPr>
          <p:cNvSpPr>
            <a:spLocks noChangeArrowheads="1"/>
          </p:cNvSpPr>
          <p:nvPr/>
        </p:nvSpPr>
        <p:spPr bwMode="auto">
          <a:xfrm>
            <a:off x="4787900" y="3078163"/>
            <a:ext cx="1676400" cy="9334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200" b="1">
                <a:solidFill>
                  <a:srgbClr val="0000FF"/>
                </a:solidFill>
                <a:latin typeface="楷体" panose="02010609060101010101" pitchFamily="49" charset="-122"/>
                <a:ea typeface="楷体" panose="02010609060101010101" pitchFamily="49" charset="-122"/>
              </a:rPr>
              <a:t>最终产品和生产中投入的中间产品</a:t>
            </a:r>
          </a:p>
        </p:txBody>
      </p:sp>
      <p:sp>
        <p:nvSpPr>
          <p:cNvPr id="9229" name="Rectangle 11">
            <a:extLst>
              <a:ext uri="{FF2B5EF4-FFF2-40B4-BE49-F238E27FC236}">
                <a16:creationId xmlns:a16="http://schemas.microsoft.com/office/drawing/2014/main" id="{D38B05BD-226D-4EE3-A1D1-057A4A5250FF}"/>
              </a:ext>
            </a:extLst>
          </p:cNvPr>
          <p:cNvSpPr>
            <a:spLocks noChangeArrowheads="1"/>
          </p:cNvSpPr>
          <p:nvPr/>
        </p:nvSpPr>
        <p:spPr bwMode="auto">
          <a:xfrm>
            <a:off x="6804025" y="3078163"/>
            <a:ext cx="1893888" cy="5064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200" b="1">
                <a:solidFill>
                  <a:srgbClr val="0000FF"/>
                </a:solidFill>
                <a:latin typeface="楷体" panose="02010609060101010101" pitchFamily="49" charset="-122"/>
                <a:ea typeface="楷体" panose="02010609060101010101" pitchFamily="49" charset="-122"/>
              </a:rPr>
              <a:t>组织管理能力</a:t>
            </a:r>
          </a:p>
        </p:txBody>
      </p:sp>
      <p:cxnSp>
        <p:nvCxnSpPr>
          <p:cNvPr id="9230" name="AutoShape 13">
            <a:extLst>
              <a:ext uri="{FF2B5EF4-FFF2-40B4-BE49-F238E27FC236}">
                <a16:creationId xmlns:a16="http://schemas.microsoft.com/office/drawing/2014/main" id="{40BA3D3D-0D16-422E-9055-FD4886DC3ED0}"/>
              </a:ext>
            </a:extLst>
          </p:cNvPr>
          <p:cNvCxnSpPr>
            <a:cxnSpLocks noChangeShapeType="1"/>
          </p:cNvCxnSpPr>
          <p:nvPr/>
        </p:nvCxnSpPr>
        <p:spPr bwMode="auto">
          <a:xfrm rot="5400000">
            <a:off x="3412331" y="2894807"/>
            <a:ext cx="446087"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31" name="AutoShape 14">
            <a:extLst>
              <a:ext uri="{FF2B5EF4-FFF2-40B4-BE49-F238E27FC236}">
                <a16:creationId xmlns:a16="http://schemas.microsoft.com/office/drawing/2014/main" id="{5304E1F8-18F7-4A2B-8962-C7A7826CA595}"/>
              </a:ext>
            </a:extLst>
          </p:cNvPr>
          <p:cNvCxnSpPr>
            <a:cxnSpLocks noChangeShapeType="1"/>
          </p:cNvCxnSpPr>
          <p:nvPr/>
        </p:nvCxnSpPr>
        <p:spPr bwMode="auto">
          <a:xfrm rot="5400000">
            <a:off x="5355431" y="2824957"/>
            <a:ext cx="446087"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232" name="Line 17">
            <a:extLst>
              <a:ext uri="{FF2B5EF4-FFF2-40B4-BE49-F238E27FC236}">
                <a16:creationId xmlns:a16="http://schemas.microsoft.com/office/drawing/2014/main" id="{1F6B253B-BBE8-49E0-8853-06948BB08D41}"/>
              </a:ext>
            </a:extLst>
          </p:cNvPr>
          <p:cNvSpPr>
            <a:spLocks noChangeShapeType="1"/>
          </p:cNvSpPr>
          <p:nvPr/>
        </p:nvSpPr>
        <p:spPr bwMode="auto">
          <a:xfrm>
            <a:off x="3635375" y="389255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rot="10800000" anchor="ctr">
            <a:spAutoFit/>
          </a:bodyPr>
          <a:lstStyle/>
          <a:p>
            <a:endParaRPr lang="zh-CN" altLang="en-US"/>
          </a:p>
        </p:txBody>
      </p:sp>
      <p:sp>
        <p:nvSpPr>
          <p:cNvPr id="9233" name="Line 18">
            <a:extLst>
              <a:ext uri="{FF2B5EF4-FFF2-40B4-BE49-F238E27FC236}">
                <a16:creationId xmlns:a16="http://schemas.microsoft.com/office/drawing/2014/main" id="{E52AA9FB-0342-4DA5-9D54-7A786997468D}"/>
              </a:ext>
            </a:extLst>
          </p:cNvPr>
          <p:cNvSpPr>
            <a:spLocks noChangeShapeType="1"/>
          </p:cNvSpPr>
          <p:nvPr/>
        </p:nvSpPr>
        <p:spPr bwMode="auto">
          <a:xfrm>
            <a:off x="7740650" y="3621088"/>
            <a:ext cx="0" cy="7461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rot="10800000" anchor="ctr">
            <a:spAutoFit/>
          </a:bodyPr>
          <a:lstStyle/>
          <a:p>
            <a:endParaRPr lang="zh-CN" altLang="en-US"/>
          </a:p>
        </p:txBody>
      </p:sp>
      <p:sp>
        <p:nvSpPr>
          <p:cNvPr id="9234" name="Line 19">
            <a:extLst>
              <a:ext uri="{FF2B5EF4-FFF2-40B4-BE49-F238E27FC236}">
                <a16:creationId xmlns:a16="http://schemas.microsoft.com/office/drawing/2014/main" id="{2D2033B3-CD7C-47C9-93EC-97401B899894}"/>
              </a:ext>
            </a:extLst>
          </p:cNvPr>
          <p:cNvSpPr>
            <a:spLocks noChangeShapeType="1"/>
          </p:cNvSpPr>
          <p:nvPr/>
        </p:nvSpPr>
        <p:spPr bwMode="auto">
          <a:xfrm>
            <a:off x="5580063" y="4095750"/>
            <a:ext cx="0" cy="4746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rot="10800000" anchor="ctr">
            <a:spAutoFit/>
          </a:bodyPr>
          <a:lstStyle/>
          <a:p>
            <a:endParaRPr lang="zh-CN" altLang="en-US"/>
          </a:p>
        </p:txBody>
      </p:sp>
      <p:sp>
        <p:nvSpPr>
          <p:cNvPr id="9235" name="Rectangle 20">
            <a:extLst>
              <a:ext uri="{FF2B5EF4-FFF2-40B4-BE49-F238E27FC236}">
                <a16:creationId xmlns:a16="http://schemas.microsoft.com/office/drawing/2014/main" id="{CBFABB15-0AA3-4FED-9764-3F8730305D01}"/>
              </a:ext>
            </a:extLst>
          </p:cNvPr>
          <p:cNvSpPr>
            <a:spLocks noChangeArrowheads="1"/>
          </p:cNvSpPr>
          <p:nvPr/>
        </p:nvSpPr>
        <p:spPr bwMode="auto">
          <a:xfrm>
            <a:off x="971550" y="4638675"/>
            <a:ext cx="1066800" cy="5016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dist" eaLnBrk="1" hangingPunct="1">
              <a:spcBef>
                <a:spcPct val="0"/>
              </a:spcBef>
              <a:buClrTx/>
              <a:buSzTx/>
              <a:buFont typeface="Arial" panose="020B0604020202020204" pitchFamily="34" charset="0"/>
              <a:buNone/>
            </a:pPr>
            <a:r>
              <a:rPr lang="zh-CN" altLang="en-US" sz="2800" b="1">
                <a:solidFill>
                  <a:srgbClr val="0000FF"/>
                </a:solidFill>
                <a:latin typeface="楷体" panose="02010609060101010101" pitchFamily="49" charset="-122"/>
                <a:ea typeface="楷体" panose="02010609060101010101" pitchFamily="49" charset="-122"/>
              </a:rPr>
              <a:t>地租</a:t>
            </a:r>
          </a:p>
        </p:txBody>
      </p:sp>
      <p:sp>
        <p:nvSpPr>
          <p:cNvPr id="9236" name="Line 21">
            <a:extLst>
              <a:ext uri="{FF2B5EF4-FFF2-40B4-BE49-F238E27FC236}">
                <a16:creationId xmlns:a16="http://schemas.microsoft.com/office/drawing/2014/main" id="{43F85AD1-CAE5-49F0-92B2-8F7B6BCCBE3C}"/>
              </a:ext>
            </a:extLst>
          </p:cNvPr>
          <p:cNvSpPr>
            <a:spLocks noChangeShapeType="1"/>
          </p:cNvSpPr>
          <p:nvPr/>
        </p:nvSpPr>
        <p:spPr bwMode="auto">
          <a:xfrm>
            <a:off x="1476375" y="4027488"/>
            <a:ext cx="0" cy="542925"/>
          </a:xfrm>
          <a:prstGeom prst="line">
            <a:avLst/>
          </a:prstGeom>
          <a:noFill/>
          <a:ln w="28575">
            <a:solidFill>
              <a:srgbClr val="339966"/>
            </a:solidFill>
            <a:round/>
            <a:headEnd/>
            <a:tailEnd type="triangle" w="med" len="med"/>
          </a:ln>
          <a:extLst>
            <a:ext uri="{909E8E84-426E-40DD-AFC4-6F175D3DCCD1}">
              <a14:hiddenFill xmlns:a14="http://schemas.microsoft.com/office/drawing/2010/main">
                <a:noFill/>
              </a14:hiddenFill>
            </a:ext>
          </a:extLst>
        </p:spPr>
        <p:txBody>
          <a:bodyPr rot="10800000" anchor="ctr">
            <a:spAutoFit/>
          </a:bodyPr>
          <a:lstStyle/>
          <a:p>
            <a:endParaRPr lang="zh-CN" altLang="en-US"/>
          </a:p>
        </p:txBody>
      </p:sp>
      <p:sp>
        <p:nvSpPr>
          <p:cNvPr id="9237" name="Rectangle 22">
            <a:extLst>
              <a:ext uri="{FF2B5EF4-FFF2-40B4-BE49-F238E27FC236}">
                <a16:creationId xmlns:a16="http://schemas.microsoft.com/office/drawing/2014/main" id="{FEFF77DB-A56E-4A71-8452-FC138FE8B94F}"/>
              </a:ext>
            </a:extLst>
          </p:cNvPr>
          <p:cNvSpPr>
            <a:spLocks noChangeArrowheads="1"/>
          </p:cNvSpPr>
          <p:nvPr/>
        </p:nvSpPr>
        <p:spPr bwMode="auto">
          <a:xfrm>
            <a:off x="3132138" y="4570413"/>
            <a:ext cx="1066800" cy="5032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dist" eaLnBrk="1" hangingPunct="1">
              <a:spcBef>
                <a:spcPct val="0"/>
              </a:spcBef>
              <a:buClrTx/>
              <a:buSzTx/>
              <a:buFont typeface="Arial" panose="020B0604020202020204" pitchFamily="34" charset="0"/>
              <a:buNone/>
            </a:pPr>
            <a:r>
              <a:rPr lang="zh-CN" altLang="en-US" sz="2800" b="1">
                <a:solidFill>
                  <a:srgbClr val="0000FF"/>
                </a:solidFill>
                <a:latin typeface="楷体" panose="02010609060101010101" pitchFamily="49" charset="-122"/>
                <a:ea typeface="楷体" panose="02010609060101010101" pitchFamily="49" charset="-122"/>
              </a:rPr>
              <a:t>工资</a:t>
            </a:r>
          </a:p>
        </p:txBody>
      </p:sp>
      <p:sp>
        <p:nvSpPr>
          <p:cNvPr id="9238" name="Rectangle 23">
            <a:extLst>
              <a:ext uri="{FF2B5EF4-FFF2-40B4-BE49-F238E27FC236}">
                <a16:creationId xmlns:a16="http://schemas.microsoft.com/office/drawing/2014/main" id="{3A5FD6D2-B5F3-4EDC-A3BE-133719E6BEA2}"/>
              </a:ext>
            </a:extLst>
          </p:cNvPr>
          <p:cNvSpPr>
            <a:spLocks noChangeArrowheads="1"/>
          </p:cNvSpPr>
          <p:nvPr/>
        </p:nvSpPr>
        <p:spPr bwMode="auto">
          <a:xfrm>
            <a:off x="5076825" y="4570413"/>
            <a:ext cx="1066800" cy="5032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dist" eaLnBrk="1" hangingPunct="1">
              <a:spcBef>
                <a:spcPct val="0"/>
              </a:spcBef>
              <a:buClrTx/>
              <a:buSzTx/>
              <a:buFont typeface="Arial" panose="020B0604020202020204" pitchFamily="34" charset="0"/>
              <a:buNone/>
            </a:pPr>
            <a:r>
              <a:rPr lang="zh-CN" altLang="en-US" sz="2800" b="1">
                <a:solidFill>
                  <a:srgbClr val="0000FF"/>
                </a:solidFill>
                <a:latin typeface="楷体" panose="02010609060101010101" pitchFamily="49" charset="-122"/>
                <a:ea typeface="楷体" panose="02010609060101010101" pitchFamily="49" charset="-122"/>
              </a:rPr>
              <a:t>利息</a:t>
            </a:r>
          </a:p>
        </p:txBody>
      </p:sp>
      <p:sp>
        <p:nvSpPr>
          <p:cNvPr id="9239" name="Rectangle 24">
            <a:extLst>
              <a:ext uri="{FF2B5EF4-FFF2-40B4-BE49-F238E27FC236}">
                <a16:creationId xmlns:a16="http://schemas.microsoft.com/office/drawing/2014/main" id="{B3706A55-4FF4-4A38-8B36-97F6B58B7E0A}"/>
              </a:ext>
            </a:extLst>
          </p:cNvPr>
          <p:cNvSpPr>
            <a:spLocks noChangeArrowheads="1"/>
          </p:cNvSpPr>
          <p:nvPr/>
        </p:nvSpPr>
        <p:spPr bwMode="auto">
          <a:xfrm>
            <a:off x="7235825" y="4435475"/>
            <a:ext cx="1152525" cy="7937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dist" eaLnBrk="1" hangingPunct="1">
              <a:spcBef>
                <a:spcPct val="0"/>
              </a:spcBef>
              <a:buClrTx/>
              <a:buSzTx/>
              <a:buFont typeface="Arial" panose="020B0604020202020204" pitchFamily="34" charset="0"/>
              <a:buNone/>
            </a:pPr>
            <a:r>
              <a:rPr lang="zh-CN" altLang="en-US" sz="2800" b="1">
                <a:solidFill>
                  <a:srgbClr val="0000FF"/>
                </a:solidFill>
                <a:latin typeface="楷体" panose="02010609060101010101" pitchFamily="49" charset="-122"/>
                <a:ea typeface="楷体" panose="02010609060101010101" pitchFamily="49" charset="-122"/>
              </a:rPr>
              <a:t>正常利润</a:t>
            </a:r>
          </a:p>
        </p:txBody>
      </p:sp>
      <p:sp>
        <p:nvSpPr>
          <p:cNvPr id="9240" name="Rectangle 25">
            <a:extLst>
              <a:ext uri="{FF2B5EF4-FFF2-40B4-BE49-F238E27FC236}">
                <a16:creationId xmlns:a16="http://schemas.microsoft.com/office/drawing/2014/main" id="{6222BFBA-2222-41A4-90A5-7412513486C6}"/>
              </a:ext>
            </a:extLst>
          </p:cNvPr>
          <p:cNvSpPr>
            <a:spLocks noChangeArrowheads="1"/>
          </p:cNvSpPr>
          <p:nvPr/>
        </p:nvSpPr>
        <p:spPr bwMode="auto">
          <a:xfrm>
            <a:off x="2843213" y="5765800"/>
            <a:ext cx="3673475" cy="542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buClrTx/>
              <a:buSzTx/>
              <a:buFont typeface="Arial" panose="020B0604020202020204" pitchFamily="34" charset="0"/>
              <a:buNone/>
            </a:pPr>
            <a:r>
              <a:rPr lang="zh-CN" altLang="en-US" sz="3600" b="1">
                <a:solidFill>
                  <a:srgbClr val="0000FF"/>
                </a:solidFill>
                <a:latin typeface="楷体" panose="02010609060101010101" pitchFamily="49" charset="-122"/>
                <a:ea typeface="楷体" panose="02010609060101010101" pitchFamily="49" charset="-122"/>
              </a:rPr>
              <a:t>生产要素报酬</a:t>
            </a:r>
          </a:p>
        </p:txBody>
      </p:sp>
      <p:sp>
        <p:nvSpPr>
          <p:cNvPr id="9241" name="Line 26">
            <a:extLst>
              <a:ext uri="{FF2B5EF4-FFF2-40B4-BE49-F238E27FC236}">
                <a16:creationId xmlns:a16="http://schemas.microsoft.com/office/drawing/2014/main" id="{9F085297-A043-430D-A89A-5898ECD0835F}"/>
              </a:ext>
            </a:extLst>
          </p:cNvPr>
          <p:cNvSpPr>
            <a:spLocks noChangeShapeType="1"/>
          </p:cNvSpPr>
          <p:nvPr/>
        </p:nvSpPr>
        <p:spPr bwMode="auto">
          <a:xfrm>
            <a:off x="1403350" y="2671763"/>
            <a:ext cx="0" cy="4730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2" name="Line 27">
            <a:extLst>
              <a:ext uri="{FF2B5EF4-FFF2-40B4-BE49-F238E27FC236}">
                <a16:creationId xmlns:a16="http://schemas.microsoft.com/office/drawing/2014/main" id="{789DA5C6-B3B8-46A3-B4B7-31DFD3C4A67B}"/>
              </a:ext>
            </a:extLst>
          </p:cNvPr>
          <p:cNvSpPr>
            <a:spLocks noChangeShapeType="1"/>
          </p:cNvSpPr>
          <p:nvPr/>
        </p:nvSpPr>
        <p:spPr bwMode="auto">
          <a:xfrm>
            <a:off x="7667625" y="2601913"/>
            <a:ext cx="0" cy="4762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3" name="Line 30">
            <a:extLst>
              <a:ext uri="{FF2B5EF4-FFF2-40B4-BE49-F238E27FC236}">
                <a16:creationId xmlns:a16="http://schemas.microsoft.com/office/drawing/2014/main" id="{6EF11790-3548-401F-952F-C5AEAA24D44C}"/>
              </a:ext>
            </a:extLst>
          </p:cNvPr>
          <p:cNvSpPr>
            <a:spLocks noChangeShapeType="1"/>
          </p:cNvSpPr>
          <p:nvPr/>
        </p:nvSpPr>
        <p:spPr bwMode="auto">
          <a:xfrm>
            <a:off x="4643438" y="5384800"/>
            <a:ext cx="0" cy="40798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77FDD69-4EC7-47B6-8EA2-8C7A325D4523}"/>
              </a:ext>
            </a:extLst>
          </p:cNvPr>
          <p:cNvSpPr>
            <a:spLocks noGrp="1" noRot="1" noChangeArrowheads="1"/>
          </p:cNvSpPr>
          <p:nvPr>
            <p:ph type="title" idx="4294967295"/>
          </p:nvPr>
        </p:nvSpPr>
        <p:spPr/>
        <p:txBody>
          <a:bodyPr/>
          <a:lstStyle/>
          <a:p>
            <a:pPr algn="l" eaLnBrk="1" hangingPunct="1"/>
            <a:r>
              <a:rPr lang="zh-CN" altLang="en-US" b="1">
                <a:solidFill>
                  <a:srgbClr val="0000FF"/>
                </a:solidFill>
                <a:latin typeface="楷体" panose="02010609060101010101" pitchFamily="49" charset="-122"/>
                <a:ea typeface="楷体" panose="02010609060101010101" pitchFamily="49" charset="-122"/>
              </a:rPr>
              <a:t>二、要素市场的特点：</a:t>
            </a:r>
          </a:p>
        </p:txBody>
      </p:sp>
      <p:sp>
        <p:nvSpPr>
          <p:cNvPr id="10243" name="Rectangle 3">
            <a:extLst>
              <a:ext uri="{FF2B5EF4-FFF2-40B4-BE49-F238E27FC236}">
                <a16:creationId xmlns:a16="http://schemas.microsoft.com/office/drawing/2014/main" id="{06C519C9-712A-44D9-85EE-9CBAC113213A}"/>
              </a:ext>
            </a:extLst>
          </p:cNvPr>
          <p:cNvSpPr>
            <a:spLocks noGrp="1" noRot="1" noChangeArrowheads="1"/>
          </p:cNvSpPr>
          <p:nvPr>
            <p:ph type="body" idx="4294967295"/>
          </p:nvPr>
        </p:nvSpPr>
        <p:spPr/>
        <p:txBody>
          <a:bodyPr/>
          <a:lstStyle/>
          <a:p>
            <a:pPr eaLnBrk="1" hangingPunct="1">
              <a:lnSpc>
                <a:spcPct val="90000"/>
              </a:lnSpc>
              <a:buFont typeface="Wingdings" panose="05000000000000000000" pitchFamily="2" charset="2"/>
              <a:buNone/>
            </a:pPr>
            <a:r>
              <a:rPr lang="zh-CN" altLang="en-US" b="1">
                <a:solidFill>
                  <a:srgbClr val="0000FF"/>
                </a:solidFill>
                <a:ea typeface="楷体" panose="02010609060101010101" pitchFamily="49" charset="-122"/>
              </a:rPr>
              <a:t>与产品市场相比较而言：</a:t>
            </a:r>
          </a:p>
          <a:p>
            <a:pPr lvl="1" eaLnBrk="1" hangingPunct="1">
              <a:lnSpc>
                <a:spcPct val="90000"/>
              </a:lnSpc>
            </a:pPr>
            <a:r>
              <a:rPr lang="zh-CN" altLang="en-US" b="1">
                <a:solidFill>
                  <a:srgbClr val="0000FF"/>
                </a:solidFill>
                <a:ea typeface="楷体" panose="02010609060101010101" pitchFamily="49" charset="-122"/>
              </a:rPr>
              <a:t>要素市场需求来自生产者，供给来自消费者，产品市场相反。</a:t>
            </a:r>
          </a:p>
          <a:p>
            <a:pPr lvl="1" eaLnBrk="1" hangingPunct="1">
              <a:lnSpc>
                <a:spcPct val="90000"/>
              </a:lnSpc>
            </a:pPr>
            <a:r>
              <a:rPr lang="zh-CN" altLang="en-US" b="1">
                <a:solidFill>
                  <a:srgbClr val="0000FF"/>
                </a:solidFill>
                <a:ea typeface="楷体" panose="02010609060101010101" pitchFamily="49" charset="-122"/>
              </a:rPr>
              <a:t>产品需求属于直接需求；要素需求属于</a:t>
            </a:r>
            <a:r>
              <a:rPr lang="zh-CN" altLang="en-US" sz="3600" b="1">
                <a:solidFill>
                  <a:srgbClr val="0000FF"/>
                </a:solidFill>
                <a:ea typeface="楷体" panose="02010609060101010101" pitchFamily="49" charset="-122"/>
              </a:rPr>
              <a:t>派生需求</a:t>
            </a:r>
            <a:r>
              <a:rPr lang="zh-CN" altLang="en-US" b="1">
                <a:solidFill>
                  <a:srgbClr val="0000FF"/>
                </a:solidFill>
                <a:ea typeface="楷体" panose="02010609060101010101" pitchFamily="49" charset="-122"/>
              </a:rPr>
              <a:t>或称</a:t>
            </a:r>
            <a:r>
              <a:rPr lang="zh-CN" altLang="en-US" sz="3600" b="1">
                <a:solidFill>
                  <a:srgbClr val="0000FF"/>
                </a:solidFill>
                <a:ea typeface="楷体" panose="02010609060101010101" pitchFamily="49" charset="-122"/>
              </a:rPr>
              <a:t>引致需求</a:t>
            </a:r>
            <a:r>
              <a:rPr lang="zh-CN" altLang="en-US" b="1">
                <a:solidFill>
                  <a:srgbClr val="0000FF"/>
                </a:solidFill>
                <a:ea typeface="楷体" panose="02010609060101010101" pitchFamily="49" charset="-122"/>
              </a:rPr>
              <a:t>。</a:t>
            </a:r>
          </a:p>
          <a:p>
            <a:pPr lvl="1" eaLnBrk="1" hangingPunct="1">
              <a:lnSpc>
                <a:spcPct val="90000"/>
              </a:lnSpc>
            </a:pPr>
            <a:r>
              <a:rPr lang="zh-CN" altLang="en-US" b="1">
                <a:solidFill>
                  <a:srgbClr val="0000FF"/>
                </a:solidFill>
                <a:ea typeface="楷体" panose="02010609060101010101" pitchFamily="49" charset="-122"/>
              </a:rPr>
              <a:t>要素市场的价格仅指购买在一定时期有使用权，而没所有权。要素价格决定要素所有者收益。</a:t>
            </a:r>
          </a:p>
          <a:p>
            <a:pPr lvl="1" eaLnBrk="1" hangingPunct="1">
              <a:lnSpc>
                <a:spcPct val="90000"/>
              </a:lnSpc>
            </a:pPr>
            <a:r>
              <a:rPr lang="zh-CN" altLang="en-US" b="1">
                <a:solidFill>
                  <a:srgbClr val="0000FF"/>
                </a:solidFill>
                <a:ea typeface="楷体" panose="02010609060101010101" pitchFamily="49" charset="-122"/>
              </a:rPr>
              <a:t>产品和要素市场相互依存。</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13B7F2D-255A-41C8-BC1E-784194FE952C}"/>
              </a:ext>
            </a:extLst>
          </p:cNvPr>
          <p:cNvSpPr>
            <a:spLocks noGrp="1" noRot="1" noChangeArrowheads="1"/>
          </p:cNvSpPr>
          <p:nvPr>
            <p:ph type="title" idx="4294967295"/>
          </p:nvPr>
        </p:nvSpPr>
        <p:spPr>
          <a:xfrm>
            <a:off x="301625" y="609600"/>
            <a:ext cx="8540750" cy="850900"/>
          </a:xfrm>
        </p:spPr>
        <p:txBody>
          <a:bodyPr/>
          <a:lstStyle/>
          <a:p>
            <a:pPr algn="l" eaLnBrk="1" hangingPunct="1"/>
            <a:r>
              <a:rPr lang="zh-CN" altLang="en-US" b="1">
                <a:solidFill>
                  <a:srgbClr val="0000FF"/>
                </a:solidFill>
                <a:latin typeface="楷体" panose="02010609060101010101" pitchFamily="49" charset="-122"/>
                <a:ea typeface="楷体" panose="02010609060101010101" pitchFamily="49" charset="-122"/>
              </a:rPr>
              <a:t>三、要素市场需求</a:t>
            </a:r>
          </a:p>
        </p:txBody>
      </p:sp>
      <p:sp>
        <p:nvSpPr>
          <p:cNvPr id="11267" name="Rectangle 3">
            <a:extLst>
              <a:ext uri="{FF2B5EF4-FFF2-40B4-BE49-F238E27FC236}">
                <a16:creationId xmlns:a16="http://schemas.microsoft.com/office/drawing/2014/main" id="{7D8D41FA-8EB0-4E4E-9562-5929FBD92DDD}"/>
              </a:ext>
            </a:extLst>
          </p:cNvPr>
          <p:cNvSpPr>
            <a:spLocks noGrp="1" noRot="1" noChangeArrowheads="1"/>
          </p:cNvSpPr>
          <p:nvPr>
            <p:ph type="body" idx="4294967295"/>
          </p:nvPr>
        </p:nvSpPr>
        <p:spPr>
          <a:xfrm>
            <a:off x="179388" y="1557338"/>
            <a:ext cx="8785225" cy="4568825"/>
          </a:xfrm>
        </p:spPr>
        <p:txBody>
          <a:bodyPr/>
          <a:lstStyle/>
          <a:p>
            <a:pPr eaLnBrk="1" hangingPunct="1">
              <a:buFont typeface="Wingdings" panose="05000000000000000000" pitchFamily="2" charset="2"/>
              <a:buNone/>
            </a:pPr>
            <a:r>
              <a:rPr lang="en-US" altLang="zh-CN" b="1">
                <a:solidFill>
                  <a:srgbClr val="0000FF"/>
                </a:solidFill>
                <a:latin typeface="楷体" panose="02010609060101010101" pitchFamily="49" charset="-122"/>
                <a:ea typeface="楷体" panose="02010609060101010101" pitchFamily="49" charset="-122"/>
              </a:rPr>
              <a:t>1</a:t>
            </a:r>
            <a:r>
              <a:rPr lang="zh-CN" altLang="en-US" b="1">
                <a:solidFill>
                  <a:srgbClr val="0000FF"/>
                </a:solidFill>
                <a:latin typeface="楷体" panose="02010609060101010101" pitchFamily="49" charset="-122"/>
                <a:ea typeface="楷体" panose="02010609060101010101" pitchFamily="49" charset="-122"/>
              </a:rPr>
              <a:t>、基本概念：</a:t>
            </a:r>
            <a:r>
              <a:rPr lang="zh-CN" altLang="en-US" b="1">
                <a:solidFill>
                  <a:srgbClr val="FF0000"/>
                </a:solidFill>
                <a:latin typeface="楷体" panose="02010609060101010101" pitchFamily="49" charset="-122"/>
                <a:ea typeface="楷体" panose="02010609060101010101" pitchFamily="49" charset="-122"/>
              </a:rPr>
              <a:t>完全竞争</a:t>
            </a:r>
            <a:r>
              <a:rPr lang="zh-CN" altLang="en-US" b="1">
                <a:solidFill>
                  <a:srgbClr val="0000FF"/>
                </a:solidFill>
                <a:latin typeface="楷体" panose="02010609060101010101" pitchFamily="49" charset="-122"/>
                <a:ea typeface="楷体" panose="02010609060101010101" pitchFamily="49" charset="-122"/>
              </a:rPr>
              <a:t>与</a:t>
            </a:r>
            <a:r>
              <a:rPr lang="zh-CN" altLang="en-US" b="1">
                <a:solidFill>
                  <a:srgbClr val="FF0000"/>
                </a:solidFill>
                <a:latin typeface="楷体" panose="02010609060101010101" pitchFamily="49" charset="-122"/>
                <a:ea typeface="楷体" panose="02010609060101010101" pitchFamily="49" charset="-122"/>
              </a:rPr>
              <a:t>不完全竞争厂商</a:t>
            </a:r>
          </a:p>
          <a:p>
            <a:pPr eaLnBrk="1" hangingPunct="1">
              <a:buFont typeface="Wingdings" panose="05000000000000000000" pitchFamily="2" charset="2"/>
              <a:buNone/>
            </a:pPr>
            <a:r>
              <a:rPr lang="zh-CN" altLang="en-US" b="1">
                <a:solidFill>
                  <a:srgbClr val="0000FF"/>
                </a:solidFill>
                <a:latin typeface="楷体" panose="02010609060101010101" pitchFamily="49" charset="-122"/>
                <a:ea typeface="楷体" panose="02010609060101010101" pitchFamily="49" charset="-122"/>
              </a:rPr>
              <a:t>      把同时处于完全竞争产品市场和完全竞争要素市场中的厂商称为</a:t>
            </a:r>
            <a:r>
              <a:rPr lang="zh-CN" altLang="en-US" sz="4000" b="1">
                <a:solidFill>
                  <a:srgbClr val="0000FF"/>
                </a:solidFill>
                <a:latin typeface="楷体" panose="02010609060101010101" pitchFamily="49" charset="-122"/>
                <a:ea typeface="楷体" panose="02010609060101010101" pitchFamily="49" charset="-122"/>
              </a:rPr>
              <a:t>完全竞争厂商</a:t>
            </a:r>
            <a:r>
              <a:rPr lang="zh-CN" altLang="en-US" b="1">
                <a:solidFill>
                  <a:srgbClr val="0000FF"/>
                </a:solidFill>
                <a:latin typeface="楷体" panose="02010609060101010101" pitchFamily="49" charset="-122"/>
                <a:ea typeface="楷体" panose="02010609060101010101" pitchFamily="49" charset="-122"/>
              </a:rPr>
              <a:t>。</a:t>
            </a:r>
          </a:p>
          <a:p>
            <a:pPr eaLnBrk="1" hangingPunct="1">
              <a:buFont typeface="Wingdings" panose="05000000000000000000" pitchFamily="2" charset="2"/>
              <a:buNone/>
            </a:pPr>
            <a:r>
              <a:rPr lang="zh-CN" altLang="en-US" b="1">
                <a:solidFill>
                  <a:srgbClr val="0000FF"/>
                </a:solidFill>
                <a:latin typeface="楷体" panose="02010609060101010101" pitchFamily="49" charset="-122"/>
                <a:ea typeface="楷体" panose="02010609060101010101" pitchFamily="49" charset="-122"/>
              </a:rPr>
              <a:t>      </a:t>
            </a:r>
            <a:r>
              <a:rPr lang="zh-CN" altLang="en-US" sz="4000" b="1">
                <a:solidFill>
                  <a:srgbClr val="0000FF"/>
                </a:solidFill>
                <a:latin typeface="楷体" panose="02010609060101010101" pitchFamily="49" charset="-122"/>
                <a:ea typeface="楷体" panose="02010609060101010101" pitchFamily="49" charset="-122"/>
              </a:rPr>
              <a:t>不完全竞争厂商</a:t>
            </a:r>
            <a:r>
              <a:rPr lang="zh-CN" altLang="en-US" b="1">
                <a:solidFill>
                  <a:srgbClr val="0000FF"/>
                </a:solidFill>
                <a:latin typeface="楷体" panose="02010609060101010101" pitchFamily="49" charset="-122"/>
                <a:ea typeface="楷体" panose="02010609060101010101" pitchFamily="49" charset="-122"/>
              </a:rPr>
              <a:t>包括 </a:t>
            </a:r>
            <a:r>
              <a:rPr lang="en-US" altLang="zh-CN" b="1">
                <a:solidFill>
                  <a:srgbClr val="0000FF"/>
                </a:solidFill>
                <a:latin typeface="楷体" panose="02010609060101010101" pitchFamily="49" charset="-122"/>
                <a:ea typeface="楷体" panose="02010609060101010101" pitchFamily="49" charset="-122"/>
              </a:rPr>
              <a:t>3 </a:t>
            </a:r>
            <a:r>
              <a:rPr lang="zh-CN" altLang="en-US" b="1">
                <a:solidFill>
                  <a:srgbClr val="0000FF"/>
                </a:solidFill>
                <a:latin typeface="楷体" panose="02010609060101010101" pitchFamily="49" charset="-122"/>
                <a:ea typeface="楷体" panose="02010609060101010101" pitchFamily="49" charset="-122"/>
              </a:rPr>
              <a:t>种情况：</a:t>
            </a:r>
          </a:p>
          <a:p>
            <a:pPr eaLnBrk="1" hangingPunct="1">
              <a:buFont typeface="Wingdings" panose="05000000000000000000" pitchFamily="2" charset="2"/>
              <a:buNone/>
            </a:pPr>
            <a:r>
              <a:rPr lang="zh-CN" altLang="en-US" b="1">
                <a:solidFill>
                  <a:srgbClr val="0000FF"/>
                </a:solidFill>
                <a:latin typeface="楷体" panose="02010609060101010101" pitchFamily="49" charset="-122"/>
                <a:ea typeface="楷体" panose="02010609060101010101" pitchFamily="49" charset="-122"/>
              </a:rPr>
              <a:t>在产品市场完全竞争，在要素市场不完全竞争；</a:t>
            </a:r>
          </a:p>
          <a:p>
            <a:pPr eaLnBrk="1" hangingPunct="1">
              <a:buFont typeface="Wingdings" panose="05000000000000000000" pitchFamily="2" charset="2"/>
              <a:buNone/>
            </a:pPr>
            <a:r>
              <a:rPr lang="zh-CN" altLang="en-US" b="1">
                <a:solidFill>
                  <a:srgbClr val="0000FF"/>
                </a:solidFill>
                <a:latin typeface="楷体" panose="02010609060101010101" pitchFamily="49" charset="-122"/>
                <a:ea typeface="楷体" panose="02010609060101010101" pitchFamily="49" charset="-122"/>
              </a:rPr>
              <a:t>在要素市场完全竞争，在产品市场不完全竞争；</a:t>
            </a:r>
          </a:p>
          <a:p>
            <a:pPr eaLnBrk="1" hangingPunct="1">
              <a:buFont typeface="Wingdings" panose="05000000000000000000" pitchFamily="2" charset="2"/>
              <a:buNone/>
            </a:pPr>
            <a:r>
              <a:rPr lang="zh-CN" altLang="en-US" b="1">
                <a:solidFill>
                  <a:srgbClr val="0000FF"/>
                </a:solidFill>
                <a:latin typeface="楷体" panose="02010609060101010101" pitchFamily="49" charset="-122"/>
                <a:ea typeface="楷体" panose="02010609060101010101" pitchFamily="49" charset="-122"/>
              </a:rPr>
              <a:t>在产品市场、要素市场都不完全竞争</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347822B-EB40-42C2-B043-B3673F609913}"/>
              </a:ext>
            </a:extLst>
          </p:cNvPr>
          <p:cNvSpPr>
            <a:spLocks noGrp="1" noRot="1" noChangeArrowheads="1"/>
          </p:cNvSpPr>
          <p:nvPr>
            <p:ph type="title" idx="4294967295"/>
          </p:nvPr>
        </p:nvSpPr>
        <p:spPr>
          <a:xfrm>
            <a:off x="250825" y="692150"/>
            <a:ext cx="8281988" cy="725488"/>
          </a:xfrm>
        </p:spPr>
        <p:txBody>
          <a:bodyPr/>
          <a:lstStyle/>
          <a:p>
            <a:pPr algn="l" eaLnBrk="1" hangingPunct="1"/>
            <a:r>
              <a:rPr lang="en-US" altLang="zh-CN" sz="3600">
                <a:solidFill>
                  <a:srgbClr val="0000FF"/>
                </a:solidFill>
                <a:latin typeface="楷体" panose="02010609060101010101" pitchFamily="49" charset="-122"/>
                <a:ea typeface="楷体" panose="02010609060101010101" pitchFamily="49" charset="-122"/>
              </a:rPr>
              <a:t>2</a:t>
            </a:r>
            <a:r>
              <a:rPr lang="zh-CN" altLang="en-US" sz="3600">
                <a:solidFill>
                  <a:srgbClr val="0000FF"/>
                </a:solidFill>
                <a:latin typeface="楷体" panose="02010609060101010101" pitchFamily="49" charset="-122"/>
                <a:ea typeface="楷体" panose="02010609060101010101" pitchFamily="49" charset="-122"/>
              </a:rPr>
              <a:t>、</a:t>
            </a:r>
            <a:r>
              <a:rPr lang="zh-CN" altLang="en-US" sz="3600" b="1">
                <a:solidFill>
                  <a:srgbClr val="0000FF"/>
                </a:solidFill>
                <a:latin typeface="楷体" panose="02010609060101010101" pitchFamily="49" charset="-122"/>
                <a:ea typeface="楷体" panose="02010609060101010101" pitchFamily="49" charset="-122"/>
              </a:rPr>
              <a:t>要素市场的需求</a:t>
            </a:r>
            <a:r>
              <a:rPr lang="en-US" altLang="zh-CN" sz="3600" b="1">
                <a:solidFill>
                  <a:srgbClr val="0000FF"/>
                </a:solidFill>
                <a:latin typeface="楷体" panose="02010609060101010101" pitchFamily="49" charset="-122"/>
                <a:ea typeface="楷体" panose="02010609060101010101" pitchFamily="49" charset="-122"/>
              </a:rPr>
              <a:t>——</a:t>
            </a:r>
            <a:r>
              <a:rPr lang="zh-CN" altLang="en-US" sz="3600" b="1">
                <a:solidFill>
                  <a:srgbClr val="0000FF"/>
                </a:solidFill>
                <a:latin typeface="楷体" panose="02010609060101010101" pitchFamily="49" charset="-122"/>
                <a:ea typeface="楷体" panose="02010609060101010101" pitchFamily="49" charset="-122"/>
              </a:rPr>
              <a:t>利润最大化原则</a:t>
            </a:r>
          </a:p>
        </p:txBody>
      </p:sp>
      <p:sp>
        <p:nvSpPr>
          <p:cNvPr id="12291" name="Rectangle 3">
            <a:extLst>
              <a:ext uri="{FF2B5EF4-FFF2-40B4-BE49-F238E27FC236}">
                <a16:creationId xmlns:a16="http://schemas.microsoft.com/office/drawing/2014/main" id="{7F0B2AD8-3738-4AFA-99E9-178BC22B3B75}"/>
              </a:ext>
            </a:extLst>
          </p:cNvPr>
          <p:cNvSpPr>
            <a:spLocks noGrp="1" noRot="1" noChangeArrowheads="1"/>
          </p:cNvSpPr>
          <p:nvPr>
            <p:ph type="body" idx="4294967295"/>
          </p:nvPr>
        </p:nvSpPr>
        <p:spPr>
          <a:xfrm>
            <a:off x="457200" y="1600200"/>
            <a:ext cx="8435975" cy="4525963"/>
          </a:xfrm>
        </p:spPr>
        <p:txBody>
          <a:bodyPr/>
          <a:lstStyle/>
          <a:p>
            <a:pPr eaLnBrk="1" hangingPunct="1">
              <a:buFont typeface="Wingdings" panose="05000000000000000000" pitchFamily="2" charset="2"/>
              <a:buNone/>
            </a:pPr>
            <a:r>
              <a:rPr lang="zh-CN" altLang="en-US" b="1">
                <a:solidFill>
                  <a:srgbClr val="0000FF"/>
                </a:solidFill>
                <a:latin typeface="楷体" panose="02010609060101010101" pitchFamily="49" charset="-122"/>
                <a:ea typeface="楷体" panose="02010609060101010101" pitchFamily="49" charset="-122"/>
              </a:rPr>
              <a:t>前面我们学习过：</a:t>
            </a:r>
          </a:p>
          <a:p>
            <a:pPr eaLnBrk="1" hangingPunct="1">
              <a:buFont typeface="Wingdings" panose="05000000000000000000" pitchFamily="2" charset="2"/>
              <a:buNone/>
            </a:pPr>
            <a:r>
              <a:rPr lang="zh-CN" altLang="en-US" b="1">
                <a:solidFill>
                  <a:srgbClr val="0000FF"/>
                </a:solidFill>
                <a:latin typeface="楷体" panose="02010609060101010101" pitchFamily="49" charset="-122"/>
                <a:ea typeface="楷体" panose="02010609060101010101" pitchFamily="49" charset="-122"/>
              </a:rPr>
              <a:t>      利润最大化要求任何经济活动的“边际收益</a:t>
            </a:r>
            <a:r>
              <a:rPr lang="en-US" altLang="zh-CN" b="1">
                <a:solidFill>
                  <a:srgbClr val="0000FF"/>
                </a:solidFill>
                <a:latin typeface="楷体" panose="02010609060101010101" pitchFamily="49" charset="-122"/>
                <a:ea typeface="楷体" panose="02010609060101010101" pitchFamily="49" charset="-122"/>
              </a:rPr>
              <a:t>MR”</a:t>
            </a:r>
            <a:r>
              <a:rPr lang="zh-CN" altLang="en-US" b="1">
                <a:solidFill>
                  <a:srgbClr val="0000FF"/>
                </a:solidFill>
                <a:latin typeface="楷体" panose="02010609060101010101" pitchFamily="49" charset="-122"/>
                <a:ea typeface="楷体" panose="02010609060101010101" pitchFamily="49" charset="-122"/>
              </a:rPr>
              <a:t>和“边际成本</a:t>
            </a:r>
            <a:r>
              <a:rPr lang="en-US" altLang="zh-CN" b="1">
                <a:solidFill>
                  <a:srgbClr val="0000FF"/>
                </a:solidFill>
                <a:latin typeface="楷体" panose="02010609060101010101" pitchFamily="49" charset="-122"/>
                <a:ea typeface="楷体" panose="02010609060101010101" pitchFamily="49" charset="-122"/>
              </a:rPr>
              <a:t>MC”</a:t>
            </a:r>
            <a:r>
              <a:rPr lang="zh-CN" altLang="en-US" b="1">
                <a:solidFill>
                  <a:srgbClr val="0000FF"/>
                </a:solidFill>
                <a:latin typeface="楷体" panose="02010609060101010101" pitchFamily="49" charset="-122"/>
                <a:ea typeface="楷体" panose="02010609060101010101" pitchFamily="49" charset="-122"/>
              </a:rPr>
              <a:t>必须相等。这一点不仅适用于产品数量的决定，也适用于要素使用量的决定</a:t>
            </a:r>
            <a:r>
              <a:rPr lang="zh-CN" altLang="en-US">
                <a:solidFill>
                  <a:srgbClr val="0000FF"/>
                </a:solidFill>
                <a:latin typeface="楷体" panose="02010609060101010101" pitchFamily="49" charset="-122"/>
                <a:ea typeface="楷体" panose="02010609060101010101" pitchFamily="49" charset="-122"/>
              </a:rPr>
              <a:t>。</a:t>
            </a:r>
          </a:p>
          <a:p>
            <a:pPr eaLnBrk="1" hangingPunct="1">
              <a:buFont typeface="Wingdings" panose="05000000000000000000" pitchFamily="2" charset="2"/>
              <a:buNone/>
            </a:pPr>
            <a:r>
              <a:rPr lang="zh-CN" altLang="en-US" b="1">
                <a:solidFill>
                  <a:srgbClr val="0000FF"/>
                </a:solidFill>
                <a:latin typeface="楷体" panose="02010609060101010101" pitchFamily="49" charset="-122"/>
                <a:ea typeface="楷体" panose="02010609060101010101" pitchFamily="49" charset="-122"/>
              </a:rPr>
              <a:t>      只不过在要素市场“边际收益”和“边际成本”的含义有所不同</a:t>
            </a:r>
          </a:p>
        </p:txBody>
      </p:sp>
    </p:spTree>
  </p:cSld>
  <p:clrMapOvr>
    <a:masterClrMapping/>
  </p:clrMapOvr>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chemeClr val="tx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38100" cap="flat" cmpd="sng" algn="ctr">
          <a:solidFill>
            <a:schemeClr val="tx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诗情画意">
  <a:themeElements>
    <a:clrScheme name="1_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1_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chemeClr val="tx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38100" cap="flat" cmpd="sng" algn="ctr">
          <a:solidFill>
            <a:schemeClr val="tx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1_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1_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1_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1_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1_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1_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1_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1302</TotalTime>
  <Pages>0</Pages>
  <Words>2263</Words>
  <Characters>0</Characters>
  <Application>Microsoft Office PowerPoint</Application>
  <DocSecurity>0</DocSecurity>
  <PresentationFormat>全屏显示(4:3)</PresentationFormat>
  <Lines>0</Lines>
  <Paragraphs>334</Paragraphs>
  <Slides>37</Slides>
  <Notes>0</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2</vt:i4>
      </vt:variant>
      <vt:variant>
        <vt:lpstr>幻灯片标题</vt:lpstr>
      </vt:variant>
      <vt:variant>
        <vt:i4>37</vt:i4>
      </vt:variant>
    </vt:vector>
  </HeadingPairs>
  <TitlesOfParts>
    <vt:vector size="50" baseType="lpstr">
      <vt:lpstr>仿宋</vt:lpstr>
      <vt:lpstr>黑体</vt:lpstr>
      <vt:lpstr>楷体</vt:lpstr>
      <vt:lpstr>楷体_GB2312</vt:lpstr>
      <vt:lpstr>Arial</vt:lpstr>
      <vt:lpstr>Bradley Hand ITC</vt:lpstr>
      <vt:lpstr>Segoe Script</vt:lpstr>
      <vt:lpstr>Times New Roman</vt:lpstr>
      <vt:lpstr>Wingdings</vt:lpstr>
      <vt:lpstr>诗情画意</vt:lpstr>
      <vt:lpstr>1_诗情画意</vt:lpstr>
      <vt:lpstr>Equation</vt:lpstr>
      <vt:lpstr>MathType 6.0 Equation</vt:lpstr>
      <vt:lpstr>第九章 要素价格  （生产要素市场）</vt:lpstr>
      <vt:lpstr>PowerPoint 演示文稿</vt:lpstr>
      <vt:lpstr>PowerPoint 演示文稿</vt:lpstr>
      <vt:lpstr>本章讲述内容</vt:lpstr>
      <vt:lpstr>本章的思路</vt:lpstr>
      <vt:lpstr>第一节  要素市场供求的一般原理</vt:lpstr>
      <vt:lpstr>二、要素市场的特点：</vt:lpstr>
      <vt:lpstr>三、要素市场需求</vt:lpstr>
      <vt:lpstr>2、要素市场的需求——利润最大化原则</vt:lpstr>
      <vt:lpstr>要素市场的需求原则——利润最大化</vt:lpstr>
      <vt:lpstr>要素市场的需求原则——利润最大化</vt:lpstr>
      <vt:lpstr>边际要素成本 MFC</vt:lpstr>
      <vt:lpstr>要素市场的需求——利润最大化原则</vt:lpstr>
      <vt:lpstr>PowerPoint 演示文稿</vt:lpstr>
      <vt:lpstr>第二节完全竞争厂商的要素需求</vt:lpstr>
      <vt:lpstr>完全竞争厂商的要素需求</vt:lpstr>
      <vt:lpstr>三.完全竞争厂商的要素需求要满足条件</vt:lpstr>
      <vt:lpstr>四.完全竞争厂商的要素需求曲线</vt:lpstr>
      <vt:lpstr>PowerPoint 演示文稿</vt:lpstr>
      <vt:lpstr>PowerPoint 演示文稿</vt:lpstr>
      <vt:lpstr>第三节 要素的供给</vt:lpstr>
      <vt:lpstr>一、要素供给原则(方法一）</vt:lpstr>
      <vt:lpstr>要素供给原则</vt:lpstr>
      <vt:lpstr>PowerPoint 演示文稿</vt:lpstr>
      <vt:lpstr>PowerPoint 演示文稿</vt:lpstr>
      <vt:lpstr>PowerPoint 演示文稿</vt:lpstr>
      <vt:lpstr>PowerPoint 演示文稿</vt:lpstr>
      <vt:lpstr>第四节 工资的决定</vt:lpstr>
      <vt:lpstr>消费者的劳动供给曲线</vt:lpstr>
      <vt:lpstr>PowerPoint 演示文稿</vt:lpstr>
      <vt:lpstr>PowerPoint 演示文稿</vt:lpstr>
      <vt:lpstr>二、均衡工资决定</vt:lpstr>
      <vt:lpstr>PowerPoint 演示文稿</vt:lpstr>
      <vt:lpstr>第七节  洛伦兹曲线和基尼系数</vt:lpstr>
      <vt:lpstr>PowerPoint 演示文稿</vt:lpstr>
      <vt:lpstr>PowerPoint 演示文稿</vt:lpstr>
      <vt:lpstr>PowerPoint 演示文稿</vt:lpstr>
    </vt:vector>
  </TitlesOfParts>
  <Company>home</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osh</dc:creator>
  <cp:lastModifiedBy>kin willian</cp:lastModifiedBy>
  <cp:revision>1208</cp:revision>
  <dcterms:created xsi:type="dcterms:W3CDTF">2005-01-14T12:17:37Z</dcterms:created>
  <dcterms:modified xsi:type="dcterms:W3CDTF">2022-09-20T05:05:40Z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2052-9.1.0.4249</vt:lpwstr>
  </property>
</Properties>
</file>