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323" r:id="rId4"/>
    <p:sldId id="267" r:id="rId5"/>
    <p:sldId id="258" r:id="rId6"/>
    <p:sldId id="293" r:id="rId7"/>
    <p:sldId id="259" r:id="rId8"/>
    <p:sldId id="265" r:id="rId9"/>
    <p:sldId id="260" r:id="rId10"/>
    <p:sldId id="268" r:id="rId11"/>
    <p:sldId id="271" r:id="rId12"/>
    <p:sldId id="272" r:id="rId13"/>
    <p:sldId id="273" r:id="rId14"/>
    <p:sldId id="274" r:id="rId15"/>
    <p:sldId id="275" r:id="rId16"/>
    <p:sldId id="339" r:id="rId17"/>
    <p:sldId id="340" r:id="rId18"/>
    <p:sldId id="341" r:id="rId19"/>
    <p:sldId id="342" r:id="rId20"/>
    <p:sldId id="343" r:id="rId21"/>
    <p:sldId id="344" r:id="rId22"/>
    <p:sldId id="345" r:id="rId23"/>
    <p:sldId id="346" r:id="rId24"/>
    <p:sldId id="347" r:id="rId25"/>
    <p:sldId id="350" r:id="rId26"/>
    <p:sldId id="351" r:id="rId27"/>
    <p:sldId id="297" r:id="rId28"/>
    <p:sldId id="327" r:id="rId29"/>
    <p:sldId id="353" r:id="rId30"/>
    <p:sldId id="354" r:id="rId31"/>
    <p:sldId id="322" r:id="rId32"/>
    <p:sldId id="300" r:id="rId33"/>
    <p:sldId id="301" r:id="rId34"/>
    <p:sldId id="302" r:id="rId35"/>
    <p:sldId id="303" r:id="rId36"/>
    <p:sldId id="278" r:id="rId37"/>
    <p:sldId id="321" r:id="rId3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7505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53" autoAdjust="0"/>
    <p:restoredTop sz="94716" autoAdjust="0"/>
  </p:normalViewPr>
  <p:slideViewPr>
    <p:cSldViewPr>
      <p:cViewPr varScale="1">
        <p:scale>
          <a:sx n="67" d="100"/>
          <a:sy n="67" d="100"/>
        </p:scale>
        <p:origin x="1596"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noProof="1"/>
              <a:t>单击此处编辑母版标题样式</a:t>
            </a:r>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noProof="1"/>
              <a:t>单击此处编辑母版副标题样式</a:t>
            </a:r>
          </a:p>
        </p:txBody>
      </p:sp>
      <p:sp>
        <p:nvSpPr>
          <p:cNvPr id="4" name="Rectangle 4">
            <a:extLst>
              <a:ext uri="{FF2B5EF4-FFF2-40B4-BE49-F238E27FC236}">
                <a16:creationId xmlns:a16="http://schemas.microsoft.com/office/drawing/2014/main" id="{F473BE72-E262-4183-BAAE-4D78232DA73A}"/>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84E3A93-B3C8-43C2-BB8C-57BC07F716D0}"/>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FABD072-C7C2-4F3E-A116-93687991FBAC}"/>
              </a:ext>
            </a:extLst>
          </p:cNvPr>
          <p:cNvSpPr>
            <a:spLocks noGrp="1" noChangeArrowheads="1"/>
          </p:cNvSpPr>
          <p:nvPr>
            <p:ph type="sldNum" sz="quarter" idx="12"/>
          </p:nvPr>
        </p:nvSpPr>
        <p:spPr/>
        <p:txBody>
          <a:bodyPr/>
          <a:lstStyle>
            <a:lvl1pPr>
              <a:defRPr smtClean="0"/>
            </a:lvl1pPr>
          </a:lstStyle>
          <a:p>
            <a:pPr>
              <a:defRPr/>
            </a:pPr>
            <a:fld id="{ABF76C6F-13C9-4282-A11C-2DCACAEA05A0}" type="slidenum">
              <a:rPr lang="en-US" altLang="zh-CN"/>
              <a:pPr>
                <a:defRPr/>
              </a:pPr>
              <a:t>‹#›</a:t>
            </a:fld>
            <a:endParaRPr lang="en-US" altLang="zh-CN"/>
          </a:p>
        </p:txBody>
      </p:sp>
    </p:spTree>
    <p:extLst>
      <p:ext uri="{BB962C8B-B14F-4D97-AF65-F5344CB8AC3E}">
        <p14:creationId xmlns:p14="http://schemas.microsoft.com/office/powerpoint/2010/main" val="3798108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B81774CC-85CD-4F5B-8127-45801F9E524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10F83AE-D32D-4C66-9CA2-98BDBAEFC95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E92F899-A585-4782-B1CE-F8110964F480}"/>
              </a:ext>
            </a:extLst>
          </p:cNvPr>
          <p:cNvSpPr>
            <a:spLocks noGrp="1" noChangeArrowheads="1"/>
          </p:cNvSpPr>
          <p:nvPr>
            <p:ph type="sldNum" sz="quarter" idx="12"/>
          </p:nvPr>
        </p:nvSpPr>
        <p:spPr>
          <a:ln/>
        </p:spPr>
        <p:txBody>
          <a:bodyPr/>
          <a:lstStyle>
            <a:lvl1pPr>
              <a:defRPr/>
            </a:lvl1pPr>
          </a:lstStyle>
          <a:p>
            <a:pPr>
              <a:defRPr/>
            </a:pPr>
            <a:fld id="{DF9E64C2-440E-49B2-A0B0-FE9A5D6ECE1C}" type="slidenum">
              <a:rPr lang="en-US" altLang="zh-CN"/>
              <a:pPr>
                <a:defRPr/>
              </a:pPr>
              <a:t>‹#›</a:t>
            </a:fld>
            <a:endParaRPr lang="en-US" altLang="zh-CN"/>
          </a:p>
        </p:txBody>
      </p:sp>
    </p:spTree>
    <p:extLst>
      <p:ext uri="{BB962C8B-B14F-4D97-AF65-F5344CB8AC3E}">
        <p14:creationId xmlns:p14="http://schemas.microsoft.com/office/powerpoint/2010/main" val="4032492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91449003-A5EC-4936-B572-3C0F19BD626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978A7A9-D58C-435C-8B8E-374B5C7B398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2993BA8-2500-4DF4-885D-9A9C518A9FB9}"/>
              </a:ext>
            </a:extLst>
          </p:cNvPr>
          <p:cNvSpPr>
            <a:spLocks noGrp="1" noChangeArrowheads="1"/>
          </p:cNvSpPr>
          <p:nvPr>
            <p:ph type="sldNum" sz="quarter" idx="12"/>
          </p:nvPr>
        </p:nvSpPr>
        <p:spPr>
          <a:ln/>
        </p:spPr>
        <p:txBody>
          <a:bodyPr/>
          <a:lstStyle>
            <a:lvl1pPr>
              <a:defRPr/>
            </a:lvl1pPr>
          </a:lstStyle>
          <a:p>
            <a:pPr>
              <a:defRPr/>
            </a:pPr>
            <a:fld id="{8740D517-D0A3-4D3A-A33E-802502EA34EB}" type="slidenum">
              <a:rPr lang="en-US" altLang="zh-CN"/>
              <a:pPr>
                <a:defRPr/>
              </a:pPr>
              <a:t>‹#›</a:t>
            </a:fld>
            <a:endParaRPr lang="en-US" altLang="zh-CN"/>
          </a:p>
        </p:txBody>
      </p:sp>
    </p:spTree>
    <p:extLst>
      <p:ext uri="{BB962C8B-B14F-4D97-AF65-F5344CB8AC3E}">
        <p14:creationId xmlns:p14="http://schemas.microsoft.com/office/powerpoint/2010/main" val="573851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01625" y="609600"/>
            <a:ext cx="8540750" cy="1143000"/>
          </a:xfrm>
        </p:spPr>
        <p:txBody>
          <a:bodyPr/>
          <a:lstStyle/>
          <a:p>
            <a:r>
              <a:rPr lang="zh-CN" altLang="en-US" noProof="1"/>
              <a:t>单击此处编辑母版标题样式</a:t>
            </a:r>
          </a:p>
        </p:txBody>
      </p:sp>
      <p:sp>
        <p:nvSpPr>
          <p:cNvPr id="3" name="内容占位符 2"/>
          <p:cNvSpPr>
            <a:spLocks noGrp="1"/>
          </p:cNvSpPr>
          <p:nvPr>
            <p:ph sz="quarter" idx="1"/>
          </p:nvPr>
        </p:nvSpPr>
        <p:spPr>
          <a:xfrm>
            <a:off x="301625" y="1905000"/>
            <a:ext cx="4194175" cy="20208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48200" y="1905000"/>
            <a:ext cx="4194175" cy="20208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301625" y="4078288"/>
            <a:ext cx="4194175" cy="20208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内容占位符 5"/>
          <p:cNvSpPr>
            <a:spLocks noGrp="1"/>
          </p:cNvSpPr>
          <p:nvPr>
            <p:ph sz="quarter" idx="4"/>
          </p:nvPr>
        </p:nvSpPr>
        <p:spPr>
          <a:xfrm>
            <a:off x="4648200" y="4078288"/>
            <a:ext cx="4194175" cy="20208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655F28A8-A1DC-4F12-A89D-1DDDA5B6082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5A15C8BE-4D20-4012-956F-B79E4623500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42038651-7C9E-4EA0-A385-DAA80AE15A3C}"/>
              </a:ext>
            </a:extLst>
          </p:cNvPr>
          <p:cNvSpPr>
            <a:spLocks noGrp="1" noChangeArrowheads="1"/>
          </p:cNvSpPr>
          <p:nvPr>
            <p:ph type="sldNum" sz="quarter" idx="12"/>
          </p:nvPr>
        </p:nvSpPr>
        <p:spPr>
          <a:ln/>
        </p:spPr>
        <p:txBody>
          <a:bodyPr/>
          <a:lstStyle>
            <a:lvl1pPr>
              <a:defRPr/>
            </a:lvl1pPr>
          </a:lstStyle>
          <a:p>
            <a:pPr>
              <a:defRPr/>
            </a:pPr>
            <a:fld id="{441FDFD9-F6B7-4D1C-A027-9CF65B20B89E}" type="slidenum">
              <a:rPr lang="en-US" altLang="zh-CN"/>
              <a:pPr>
                <a:defRPr/>
              </a:pPr>
              <a:t>‹#›</a:t>
            </a:fld>
            <a:endParaRPr lang="en-US" altLang="zh-CN"/>
          </a:p>
        </p:txBody>
      </p:sp>
    </p:spTree>
    <p:extLst>
      <p:ext uri="{BB962C8B-B14F-4D97-AF65-F5344CB8AC3E}">
        <p14:creationId xmlns:p14="http://schemas.microsoft.com/office/powerpoint/2010/main" val="3620202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01625" y="1905000"/>
            <a:ext cx="4194175" cy="41941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48200" y="1905000"/>
            <a:ext cx="4194175" cy="20208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48200" y="4078288"/>
            <a:ext cx="4194175" cy="20208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4">
            <a:extLst>
              <a:ext uri="{FF2B5EF4-FFF2-40B4-BE49-F238E27FC236}">
                <a16:creationId xmlns:a16="http://schemas.microsoft.com/office/drawing/2014/main" id="{CC4EFFE6-2C4F-44B6-A667-6D6CE3BC78C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CEBFE98F-DA34-4394-9E47-D1289C8EF18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B251D887-A769-472E-8152-D291F9263F72}"/>
              </a:ext>
            </a:extLst>
          </p:cNvPr>
          <p:cNvSpPr>
            <a:spLocks noGrp="1" noChangeArrowheads="1"/>
          </p:cNvSpPr>
          <p:nvPr>
            <p:ph type="sldNum" sz="quarter" idx="12"/>
          </p:nvPr>
        </p:nvSpPr>
        <p:spPr>
          <a:ln/>
        </p:spPr>
        <p:txBody>
          <a:bodyPr/>
          <a:lstStyle>
            <a:lvl1pPr>
              <a:defRPr/>
            </a:lvl1pPr>
          </a:lstStyle>
          <a:p>
            <a:pPr>
              <a:defRPr/>
            </a:pPr>
            <a:fld id="{AF95F303-FE9D-40DC-82C6-C391F9405DF7}" type="slidenum">
              <a:rPr lang="en-US" altLang="zh-CN"/>
              <a:pPr>
                <a:defRPr/>
              </a:pPr>
              <a:t>‹#›</a:t>
            </a:fld>
            <a:endParaRPr lang="en-US" altLang="zh-CN"/>
          </a:p>
        </p:txBody>
      </p:sp>
    </p:spTree>
    <p:extLst>
      <p:ext uri="{BB962C8B-B14F-4D97-AF65-F5344CB8AC3E}">
        <p14:creationId xmlns:p14="http://schemas.microsoft.com/office/powerpoint/2010/main" val="365958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788F6968-8B30-4E63-8A87-2435B1D5FAF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87D4250-FE77-4726-BD66-5F8AC8A3B7F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F2E5E49-B89A-4A7D-A838-5953F5F56ABC}"/>
              </a:ext>
            </a:extLst>
          </p:cNvPr>
          <p:cNvSpPr>
            <a:spLocks noGrp="1" noChangeArrowheads="1"/>
          </p:cNvSpPr>
          <p:nvPr>
            <p:ph type="sldNum" sz="quarter" idx="12"/>
          </p:nvPr>
        </p:nvSpPr>
        <p:spPr>
          <a:ln/>
        </p:spPr>
        <p:txBody>
          <a:bodyPr/>
          <a:lstStyle>
            <a:lvl1pPr>
              <a:defRPr/>
            </a:lvl1pPr>
          </a:lstStyle>
          <a:p>
            <a:pPr>
              <a:defRPr/>
            </a:pPr>
            <a:fld id="{E1CBE3A6-D368-44D4-B8D3-400E287AE029}" type="slidenum">
              <a:rPr lang="en-US" altLang="zh-CN"/>
              <a:pPr>
                <a:defRPr/>
              </a:pPr>
              <a:t>‹#›</a:t>
            </a:fld>
            <a:endParaRPr lang="en-US" altLang="zh-CN"/>
          </a:p>
        </p:txBody>
      </p:sp>
    </p:spTree>
    <p:extLst>
      <p:ext uri="{BB962C8B-B14F-4D97-AF65-F5344CB8AC3E}">
        <p14:creationId xmlns:p14="http://schemas.microsoft.com/office/powerpoint/2010/main" val="329435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CDF4F473-B373-460F-BE99-168F4E6B93B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50F66B7-C614-4454-BEEA-5A72493BE63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FBE6D3B-1E33-4D0F-9C53-8F445D1785A4}"/>
              </a:ext>
            </a:extLst>
          </p:cNvPr>
          <p:cNvSpPr>
            <a:spLocks noGrp="1" noChangeArrowheads="1"/>
          </p:cNvSpPr>
          <p:nvPr>
            <p:ph type="sldNum" sz="quarter" idx="12"/>
          </p:nvPr>
        </p:nvSpPr>
        <p:spPr>
          <a:ln/>
        </p:spPr>
        <p:txBody>
          <a:bodyPr/>
          <a:lstStyle>
            <a:lvl1pPr>
              <a:defRPr/>
            </a:lvl1pPr>
          </a:lstStyle>
          <a:p>
            <a:pPr>
              <a:defRPr/>
            </a:pPr>
            <a:fld id="{B748BCF6-ED86-40F2-9CE6-701ACFB64895}" type="slidenum">
              <a:rPr lang="en-US" altLang="zh-CN"/>
              <a:pPr>
                <a:defRPr/>
              </a:pPr>
              <a:t>‹#›</a:t>
            </a:fld>
            <a:endParaRPr lang="en-US" altLang="zh-CN"/>
          </a:p>
        </p:txBody>
      </p:sp>
    </p:spTree>
    <p:extLst>
      <p:ext uri="{BB962C8B-B14F-4D97-AF65-F5344CB8AC3E}">
        <p14:creationId xmlns:p14="http://schemas.microsoft.com/office/powerpoint/2010/main" val="1076290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5FFBEED2-EADB-4B2F-A5C2-1CB5700B992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D285EC1-91BB-4980-9E28-3EE72D1A509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4303A12-363C-4F94-80FF-2A1E0F29DD54}"/>
              </a:ext>
            </a:extLst>
          </p:cNvPr>
          <p:cNvSpPr>
            <a:spLocks noGrp="1" noChangeArrowheads="1"/>
          </p:cNvSpPr>
          <p:nvPr>
            <p:ph type="sldNum" sz="quarter" idx="12"/>
          </p:nvPr>
        </p:nvSpPr>
        <p:spPr>
          <a:ln/>
        </p:spPr>
        <p:txBody>
          <a:bodyPr/>
          <a:lstStyle>
            <a:lvl1pPr>
              <a:defRPr/>
            </a:lvl1pPr>
          </a:lstStyle>
          <a:p>
            <a:pPr>
              <a:defRPr/>
            </a:pPr>
            <a:fld id="{BCDC73B0-7E74-494C-B3D8-AFAC220D8877}" type="slidenum">
              <a:rPr lang="en-US" altLang="zh-CN"/>
              <a:pPr>
                <a:defRPr/>
              </a:pPr>
              <a:t>‹#›</a:t>
            </a:fld>
            <a:endParaRPr lang="en-US" altLang="zh-CN"/>
          </a:p>
        </p:txBody>
      </p:sp>
    </p:spTree>
    <p:extLst>
      <p:ext uri="{BB962C8B-B14F-4D97-AF65-F5344CB8AC3E}">
        <p14:creationId xmlns:p14="http://schemas.microsoft.com/office/powerpoint/2010/main" val="47460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39122FFB-14CC-4629-839B-E5028A90B23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63A0A425-9472-485C-8D26-7D69CFB4BAF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ADB29151-30C2-454C-8C5B-A98AD7199EF8}"/>
              </a:ext>
            </a:extLst>
          </p:cNvPr>
          <p:cNvSpPr>
            <a:spLocks noGrp="1" noChangeArrowheads="1"/>
          </p:cNvSpPr>
          <p:nvPr>
            <p:ph type="sldNum" sz="quarter" idx="12"/>
          </p:nvPr>
        </p:nvSpPr>
        <p:spPr>
          <a:ln/>
        </p:spPr>
        <p:txBody>
          <a:bodyPr/>
          <a:lstStyle>
            <a:lvl1pPr>
              <a:defRPr/>
            </a:lvl1pPr>
          </a:lstStyle>
          <a:p>
            <a:pPr>
              <a:defRPr/>
            </a:pPr>
            <a:fld id="{0DE472FD-C3E2-4FFB-9F69-9640B8CD69E7}" type="slidenum">
              <a:rPr lang="en-US" altLang="zh-CN"/>
              <a:pPr>
                <a:defRPr/>
              </a:pPr>
              <a:t>‹#›</a:t>
            </a:fld>
            <a:endParaRPr lang="en-US" altLang="zh-CN"/>
          </a:p>
        </p:txBody>
      </p:sp>
    </p:spTree>
    <p:extLst>
      <p:ext uri="{BB962C8B-B14F-4D97-AF65-F5344CB8AC3E}">
        <p14:creationId xmlns:p14="http://schemas.microsoft.com/office/powerpoint/2010/main" val="383519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34579237-69BC-4DC0-AEA2-839FF81E489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2505420E-98F9-463D-BE0B-BE6002C5512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9171AE3-61E1-4647-B647-94F98C7A84E8}"/>
              </a:ext>
            </a:extLst>
          </p:cNvPr>
          <p:cNvSpPr>
            <a:spLocks noGrp="1" noChangeArrowheads="1"/>
          </p:cNvSpPr>
          <p:nvPr>
            <p:ph type="sldNum" sz="quarter" idx="12"/>
          </p:nvPr>
        </p:nvSpPr>
        <p:spPr>
          <a:ln/>
        </p:spPr>
        <p:txBody>
          <a:bodyPr/>
          <a:lstStyle>
            <a:lvl1pPr>
              <a:defRPr/>
            </a:lvl1pPr>
          </a:lstStyle>
          <a:p>
            <a:pPr>
              <a:defRPr/>
            </a:pPr>
            <a:fld id="{E12E26E6-69D6-4BE1-9A90-023A4F4973BF}" type="slidenum">
              <a:rPr lang="en-US" altLang="zh-CN"/>
              <a:pPr>
                <a:defRPr/>
              </a:pPr>
              <a:t>‹#›</a:t>
            </a:fld>
            <a:endParaRPr lang="en-US" altLang="zh-CN"/>
          </a:p>
        </p:txBody>
      </p:sp>
    </p:spTree>
    <p:extLst>
      <p:ext uri="{BB962C8B-B14F-4D97-AF65-F5344CB8AC3E}">
        <p14:creationId xmlns:p14="http://schemas.microsoft.com/office/powerpoint/2010/main" val="2159469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5E6DD4C-9A2D-4436-8328-322048078E4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2ED6B4D5-0013-46B3-9DA0-A8863027D1A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71C2892E-B90B-4D90-8352-46DAF528F8AD}"/>
              </a:ext>
            </a:extLst>
          </p:cNvPr>
          <p:cNvSpPr>
            <a:spLocks noGrp="1" noChangeArrowheads="1"/>
          </p:cNvSpPr>
          <p:nvPr>
            <p:ph type="sldNum" sz="quarter" idx="12"/>
          </p:nvPr>
        </p:nvSpPr>
        <p:spPr>
          <a:ln/>
        </p:spPr>
        <p:txBody>
          <a:bodyPr/>
          <a:lstStyle>
            <a:lvl1pPr>
              <a:defRPr/>
            </a:lvl1pPr>
          </a:lstStyle>
          <a:p>
            <a:pPr>
              <a:defRPr/>
            </a:pPr>
            <a:fld id="{38DAB8C7-CB91-411E-9B0E-D7CB6DB03FB1}" type="slidenum">
              <a:rPr lang="en-US" altLang="zh-CN"/>
              <a:pPr>
                <a:defRPr/>
              </a:pPr>
              <a:t>‹#›</a:t>
            </a:fld>
            <a:endParaRPr lang="en-US" altLang="zh-CN"/>
          </a:p>
        </p:txBody>
      </p:sp>
    </p:spTree>
    <p:extLst>
      <p:ext uri="{BB962C8B-B14F-4D97-AF65-F5344CB8AC3E}">
        <p14:creationId xmlns:p14="http://schemas.microsoft.com/office/powerpoint/2010/main" val="1141038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30940214-272B-4CAE-A2F1-F78DBB002A9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5E73B53-4FAA-469E-8F65-DEC15D5DBC6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031C2E4-92B8-45E5-B20B-B1DD13C7DD44}"/>
              </a:ext>
            </a:extLst>
          </p:cNvPr>
          <p:cNvSpPr>
            <a:spLocks noGrp="1" noChangeArrowheads="1"/>
          </p:cNvSpPr>
          <p:nvPr>
            <p:ph type="sldNum" sz="quarter" idx="12"/>
          </p:nvPr>
        </p:nvSpPr>
        <p:spPr>
          <a:ln/>
        </p:spPr>
        <p:txBody>
          <a:bodyPr/>
          <a:lstStyle>
            <a:lvl1pPr>
              <a:defRPr/>
            </a:lvl1pPr>
          </a:lstStyle>
          <a:p>
            <a:pPr>
              <a:defRPr/>
            </a:pPr>
            <a:fld id="{E4228BAB-C0BC-4CE0-9A3B-EE281D69E17F}" type="slidenum">
              <a:rPr lang="en-US" altLang="zh-CN"/>
              <a:pPr>
                <a:defRPr/>
              </a:pPr>
              <a:t>‹#›</a:t>
            </a:fld>
            <a:endParaRPr lang="en-US" altLang="zh-CN"/>
          </a:p>
        </p:txBody>
      </p:sp>
    </p:spTree>
    <p:extLst>
      <p:ext uri="{BB962C8B-B14F-4D97-AF65-F5344CB8AC3E}">
        <p14:creationId xmlns:p14="http://schemas.microsoft.com/office/powerpoint/2010/main" val="188290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92854E56-C570-4005-81EC-C835078A41B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C3F3D21-9A23-408D-832F-7A0F87B0F21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92A43C7-4599-47E3-B3EF-15919C366136}"/>
              </a:ext>
            </a:extLst>
          </p:cNvPr>
          <p:cNvSpPr>
            <a:spLocks noGrp="1" noChangeArrowheads="1"/>
          </p:cNvSpPr>
          <p:nvPr>
            <p:ph type="sldNum" sz="quarter" idx="12"/>
          </p:nvPr>
        </p:nvSpPr>
        <p:spPr>
          <a:ln/>
        </p:spPr>
        <p:txBody>
          <a:bodyPr/>
          <a:lstStyle>
            <a:lvl1pPr>
              <a:defRPr/>
            </a:lvl1pPr>
          </a:lstStyle>
          <a:p>
            <a:pPr>
              <a:defRPr/>
            </a:pPr>
            <a:fld id="{FD086D17-5E55-4718-B809-8EB3ADCC59DC}" type="slidenum">
              <a:rPr lang="en-US" altLang="zh-CN"/>
              <a:pPr>
                <a:defRPr/>
              </a:pPr>
              <a:t>‹#›</a:t>
            </a:fld>
            <a:endParaRPr lang="en-US" altLang="zh-CN"/>
          </a:p>
        </p:txBody>
      </p:sp>
    </p:spTree>
    <p:extLst>
      <p:ext uri="{BB962C8B-B14F-4D97-AF65-F5344CB8AC3E}">
        <p14:creationId xmlns:p14="http://schemas.microsoft.com/office/powerpoint/2010/main" val="3421942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327245E-C61B-40D1-8ED7-F7E1793AEBEF}"/>
              </a:ext>
            </a:extLst>
          </p:cNvPr>
          <p:cNvSpPr>
            <a:spLocks noGrp="1" noRot="1" noChangeArrowheads="1"/>
          </p:cNvSpPr>
          <p:nvPr>
            <p:ph type="title" idx="4294967295"/>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EFC46093-4000-42AB-9E84-D1FF3207E604}"/>
              </a:ext>
            </a:extLst>
          </p:cNvPr>
          <p:cNvSpPr>
            <a:spLocks noGrp="1" noRot="1" noChangeArrowheads="1"/>
          </p:cNvSpPr>
          <p:nvPr>
            <p:ph type="body" idx="4294967295"/>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a:extLst>
              <a:ext uri="{FF2B5EF4-FFF2-40B4-BE49-F238E27FC236}">
                <a16:creationId xmlns:a16="http://schemas.microsoft.com/office/drawing/2014/main" id="{E2217A61-B444-4FF2-B42D-F736AAEE6360}"/>
              </a:ext>
            </a:extLst>
          </p:cNvPr>
          <p:cNvSpPr>
            <a:spLocks noGrp="1" noChangeArrowheads="1"/>
          </p:cNvSpPr>
          <p:nvPr>
            <p:ph type="dt" sz="half" idx="2"/>
          </p:nvPr>
        </p:nvSpPr>
        <p:spPr bwMode="auto">
          <a:xfrm>
            <a:off x="301625" y="6245225"/>
            <a:ext cx="2289175" cy="476250"/>
          </a:xfrm>
          <a:prstGeom prst="rect">
            <a:avLst/>
          </a:prstGeom>
          <a:noFill/>
          <a:ln w="9525">
            <a:noFill/>
            <a:miter lim="800000"/>
          </a:ln>
          <a:effectLst/>
        </p:spPr>
        <p:txBody>
          <a:bodyPr vert="horz" wrap="square" lIns="91440" tIns="45720" rIns="91440" bIns="45720" numCol="1" anchor="t" anchorCtr="0" compatLnSpc="1"/>
          <a:lstStyle>
            <a:lvl1pPr algn="l" eaLnBrk="1" hangingPunct="1">
              <a:buFontTx/>
              <a:buNone/>
              <a:defRPr sz="1400"/>
            </a:lvl1pPr>
          </a:lstStyle>
          <a:p>
            <a:pPr>
              <a:defRPr/>
            </a:pPr>
            <a:endParaRPr lang="en-US" altLang="zh-CN"/>
          </a:p>
        </p:txBody>
      </p:sp>
      <p:sp>
        <p:nvSpPr>
          <p:cNvPr id="4101" name="Rectangle 5">
            <a:extLst>
              <a:ext uri="{FF2B5EF4-FFF2-40B4-BE49-F238E27FC236}">
                <a16:creationId xmlns:a16="http://schemas.microsoft.com/office/drawing/2014/main" id="{0D999D9F-CFB7-4CD9-9D77-E42242755BED}"/>
              </a:ext>
            </a:extLst>
          </p:cNvPr>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sz="1400"/>
            </a:lvl1pPr>
          </a:lstStyle>
          <a:p>
            <a:pPr>
              <a:defRPr/>
            </a:pPr>
            <a:endParaRPr lang="en-US" altLang="zh-CN"/>
          </a:p>
        </p:txBody>
      </p:sp>
      <p:sp>
        <p:nvSpPr>
          <p:cNvPr id="4102" name="Rectangle 6">
            <a:extLst>
              <a:ext uri="{FF2B5EF4-FFF2-40B4-BE49-F238E27FC236}">
                <a16:creationId xmlns:a16="http://schemas.microsoft.com/office/drawing/2014/main" id="{150A124E-C87B-48E7-8FEC-C7E60A2E9A59}"/>
              </a:ext>
            </a:extLst>
          </p:cNvPr>
          <p:cNvSpPr>
            <a:spLocks noGrp="1" noChangeArrowheads="1"/>
          </p:cNvSpPr>
          <p:nvPr>
            <p:ph type="sldNum" sz="quarter" idx="4"/>
          </p:nvPr>
        </p:nvSpPr>
        <p:spPr bwMode="auto">
          <a:xfrm>
            <a:off x="6553200" y="6245225"/>
            <a:ext cx="2289175"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smtClean="0"/>
            </a:lvl1pPr>
          </a:lstStyle>
          <a:p>
            <a:pPr>
              <a:defRPr/>
            </a:pPr>
            <a:fld id="{52ECC3EB-70C5-400B-8A02-4E95EC235F8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1"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AF279FD-1994-4232-BA24-2A46CD4100DF}"/>
              </a:ext>
            </a:extLst>
          </p:cNvPr>
          <p:cNvSpPr>
            <a:spLocks noGrp="1" noRot="1" noChangeArrowheads="1"/>
          </p:cNvSpPr>
          <p:nvPr>
            <p:ph type="ctrTitle"/>
          </p:nvPr>
        </p:nvSpPr>
        <p:spPr/>
        <p:txBody>
          <a:bodyPr/>
          <a:lstStyle/>
          <a:p>
            <a:pPr eaLnBrk="1" hangingPunct="1">
              <a:defRPr/>
            </a:pPr>
            <a:r>
              <a:rPr lang="zh-CN" altLang="en-US" sz="4000" b="1" dirty="0">
                <a:solidFill>
                  <a:schemeClr val="accent2">
                    <a:lumMod val="75000"/>
                  </a:schemeClr>
                </a:solidFill>
                <a:latin typeface="楷体" panose="02010609060101010101" pitchFamily="49" charset="-122"/>
                <a:ea typeface="楷体" panose="02010609060101010101" pitchFamily="49" charset="-122"/>
              </a:rPr>
              <a:t>第</a:t>
            </a:r>
            <a:r>
              <a:rPr lang="en-US" altLang="zh-CN" sz="4000" b="1" dirty="0">
                <a:solidFill>
                  <a:schemeClr val="accent2">
                    <a:lumMod val="75000"/>
                  </a:schemeClr>
                </a:solidFill>
                <a:latin typeface="楷体" panose="02010609060101010101" pitchFamily="49" charset="-122"/>
                <a:ea typeface="楷体" panose="02010609060101010101" pitchFamily="49" charset="-122"/>
              </a:rPr>
              <a:t>11</a:t>
            </a:r>
            <a:r>
              <a:rPr lang="zh-CN" altLang="en-US" sz="4000" b="1" dirty="0">
                <a:solidFill>
                  <a:schemeClr val="accent2">
                    <a:lumMod val="75000"/>
                  </a:schemeClr>
                </a:solidFill>
                <a:latin typeface="楷体" panose="02010609060101010101" pitchFamily="49" charset="-122"/>
                <a:ea typeface="楷体" panose="02010609060101010101" pitchFamily="49" charset="-122"/>
              </a:rPr>
              <a:t>章 市场失灵与微观经济政策</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D110968-F743-4518-9C8F-5E29A530F2C0}"/>
              </a:ext>
            </a:extLst>
          </p:cNvPr>
          <p:cNvSpPr>
            <a:spLocks noGrp="1" noRot="1" noChangeArrowheads="1"/>
          </p:cNvSpPr>
          <p:nvPr>
            <p:ph type="title"/>
          </p:nvPr>
        </p:nvSpPr>
        <p:spPr/>
        <p:txBody>
          <a:bodyPr/>
          <a:lstStyle/>
          <a:p>
            <a:pPr algn="l" eaLnBrk="1" hangingPunct="1">
              <a:defRPr/>
            </a:pPr>
            <a:r>
              <a:rPr lang="zh-CN" altLang="en-US" b="1">
                <a:solidFill>
                  <a:schemeClr val="accent2">
                    <a:lumMod val="75000"/>
                  </a:schemeClr>
                </a:solidFill>
                <a:latin typeface="楷体" panose="02010609060101010101" pitchFamily="49" charset="-122"/>
                <a:ea typeface="楷体" panose="02010609060101010101" pitchFamily="49" charset="-122"/>
              </a:rPr>
              <a:t>科斯定理</a:t>
            </a:r>
          </a:p>
        </p:txBody>
      </p:sp>
      <p:sp>
        <p:nvSpPr>
          <p:cNvPr id="15363" name="Rectangle 3">
            <a:extLst>
              <a:ext uri="{FF2B5EF4-FFF2-40B4-BE49-F238E27FC236}">
                <a16:creationId xmlns:a16="http://schemas.microsoft.com/office/drawing/2014/main" id="{62E47FF0-6D64-4CE5-924D-17D385A9B1E0}"/>
              </a:ext>
            </a:extLst>
          </p:cNvPr>
          <p:cNvSpPr>
            <a:spLocks noGrp="1" noRot="1" noChangeArrowheads="1"/>
          </p:cNvSpPr>
          <p:nvPr>
            <p:ph idx="1"/>
          </p:nvPr>
        </p:nvSpPr>
        <p:spPr/>
        <p:txBody>
          <a:bodyPr/>
          <a:lstStyle/>
          <a:p>
            <a:pPr eaLnBrk="1" hangingPunct="1">
              <a:defRPr/>
            </a:pPr>
            <a:r>
              <a:rPr lang="zh-CN" altLang="en-US" b="1">
                <a:solidFill>
                  <a:schemeClr val="accent2">
                    <a:lumMod val="75000"/>
                  </a:schemeClr>
                </a:solidFill>
                <a:latin typeface="楷体" panose="02010609060101010101" pitchFamily="49" charset="-122"/>
                <a:ea typeface="楷体" panose="02010609060101010101" pitchFamily="49" charset="-122"/>
              </a:rPr>
              <a:t>私人市场解决外部性的有效性如何？这就是科斯定理所要说明的。</a:t>
            </a:r>
          </a:p>
          <a:p>
            <a:pPr eaLnBrk="1" hangingPunct="1">
              <a:lnSpc>
                <a:spcPct val="80000"/>
              </a:lnSpc>
              <a:defRPr/>
            </a:pPr>
            <a:r>
              <a:rPr lang="zh-CN" altLang="en-US" sz="2400" b="1">
                <a:solidFill>
                  <a:schemeClr val="accent2">
                    <a:lumMod val="75000"/>
                  </a:schemeClr>
                </a:solidFill>
                <a:latin typeface="楷体" panose="02010609060101010101" pitchFamily="49" charset="-122"/>
                <a:ea typeface="楷体" panose="02010609060101010101" pitchFamily="49" charset="-122"/>
              </a:rPr>
              <a:t>罗纳德</a:t>
            </a:r>
            <a:r>
              <a:rPr lang="en-US" altLang="zh-CN" sz="2400" b="1">
                <a:solidFill>
                  <a:schemeClr val="accent2">
                    <a:lumMod val="75000"/>
                  </a:schemeClr>
                </a:solidFill>
                <a:latin typeface="楷体" panose="02010609060101010101" pitchFamily="49" charset="-122"/>
                <a:ea typeface="楷体" panose="02010609060101010101" pitchFamily="49" charset="-122"/>
              </a:rPr>
              <a:t>·</a:t>
            </a:r>
            <a:r>
              <a:rPr lang="zh-CN" altLang="en-US" sz="2400" b="1">
                <a:solidFill>
                  <a:schemeClr val="accent2">
                    <a:lumMod val="75000"/>
                  </a:schemeClr>
                </a:solidFill>
                <a:latin typeface="楷体" panose="02010609060101010101" pitchFamily="49" charset="-122"/>
                <a:ea typeface="楷体" panose="02010609060101010101" pitchFamily="49" charset="-122"/>
              </a:rPr>
              <a:t>Ｈ</a:t>
            </a:r>
            <a:r>
              <a:rPr lang="en-US" altLang="zh-CN" sz="2400" b="1">
                <a:solidFill>
                  <a:schemeClr val="accent2">
                    <a:lumMod val="75000"/>
                  </a:schemeClr>
                </a:solidFill>
                <a:latin typeface="楷体" panose="02010609060101010101" pitchFamily="49" charset="-122"/>
                <a:ea typeface="楷体" panose="02010609060101010101" pitchFamily="49" charset="-122"/>
              </a:rPr>
              <a:t>·</a:t>
            </a:r>
            <a:r>
              <a:rPr lang="zh-CN" altLang="en-US" sz="2400" b="1">
                <a:solidFill>
                  <a:schemeClr val="accent2">
                    <a:lumMod val="75000"/>
                  </a:schemeClr>
                </a:solidFill>
                <a:latin typeface="楷体" panose="02010609060101010101" pitchFamily="49" charset="-122"/>
                <a:ea typeface="楷体" panose="02010609060101010101" pitchFamily="49" charset="-122"/>
              </a:rPr>
              <a:t>科斯（ＲｏｎａｌｄＨ</a:t>
            </a:r>
            <a:r>
              <a:rPr lang="en-US" altLang="zh-CN" sz="2400" b="1">
                <a:solidFill>
                  <a:schemeClr val="accent2">
                    <a:lumMod val="75000"/>
                  </a:schemeClr>
                </a:solidFill>
                <a:latin typeface="楷体" panose="02010609060101010101" pitchFamily="49" charset="-122"/>
                <a:ea typeface="楷体" panose="02010609060101010101" pitchFamily="49" charset="-122"/>
              </a:rPr>
              <a:t>·</a:t>
            </a:r>
            <a:r>
              <a:rPr lang="zh-CN" altLang="en-US" sz="2400" b="1">
                <a:solidFill>
                  <a:schemeClr val="accent2">
                    <a:lumMod val="75000"/>
                  </a:schemeClr>
                </a:solidFill>
                <a:latin typeface="楷体" panose="02010609060101010101" pitchFamily="49" charset="-122"/>
                <a:ea typeface="楷体" panose="02010609060101010101" pitchFamily="49" charset="-122"/>
              </a:rPr>
              <a:t>Ｃｏａｓｅ）</a:t>
            </a:r>
            <a:r>
              <a:rPr lang="en-US" altLang="zh-CN" sz="2400" b="1">
                <a:solidFill>
                  <a:schemeClr val="accent2">
                    <a:lumMod val="75000"/>
                  </a:schemeClr>
                </a:solidFill>
                <a:latin typeface="楷体" panose="02010609060101010101" pitchFamily="49" charset="-122"/>
                <a:ea typeface="楷体" panose="02010609060101010101" pitchFamily="49" charset="-122"/>
              </a:rPr>
              <a:t>1910</a:t>
            </a:r>
            <a:r>
              <a:rPr lang="zh-CN" altLang="en-US" sz="2400" b="1">
                <a:solidFill>
                  <a:schemeClr val="accent2">
                    <a:lumMod val="75000"/>
                  </a:schemeClr>
                </a:solidFill>
                <a:latin typeface="楷体" panose="02010609060101010101" pitchFamily="49" charset="-122"/>
                <a:ea typeface="楷体" panose="02010609060101010101" pitchFamily="49" charset="-122"/>
              </a:rPr>
              <a:t>年生于英国，毕业于伦敦经济学院。在英、美两国几个大学担任教学工作之后，他最终成为美国芝加哥大学教授和</a:t>
            </a:r>
            <a:r>
              <a:rPr lang="en-US" altLang="zh-CN" sz="2400" b="1">
                <a:solidFill>
                  <a:schemeClr val="accent2">
                    <a:lumMod val="75000"/>
                  </a:schemeClr>
                </a:solidFill>
                <a:latin typeface="楷体" panose="02010609060101010101" pitchFamily="49" charset="-122"/>
                <a:ea typeface="楷体" panose="02010609060101010101" pitchFamily="49" charset="-122"/>
              </a:rPr>
              <a:t>《</a:t>
            </a:r>
            <a:r>
              <a:rPr lang="zh-CN" altLang="en-US" sz="2400" b="1">
                <a:solidFill>
                  <a:schemeClr val="accent2">
                    <a:lumMod val="75000"/>
                  </a:schemeClr>
                </a:solidFill>
                <a:latin typeface="楷体" panose="02010609060101010101" pitchFamily="49" charset="-122"/>
                <a:ea typeface="楷体" panose="02010609060101010101" pitchFamily="49" charset="-122"/>
              </a:rPr>
              <a:t>法学与经济学杂志</a:t>
            </a:r>
            <a:r>
              <a:rPr lang="en-US" altLang="zh-CN" sz="2400" b="1">
                <a:solidFill>
                  <a:schemeClr val="accent2">
                    <a:lumMod val="75000"/>
                  </a:schemeClr>
                </a:solidFill>
                <a:latin typeface="楷体" panose="02010609060101010101" pitchFamily="49" charset="-122"/>
                <a:ea typeface="楷体" panose="02010609060101010101" pitchFamily="49" charset="-122"/>
              </a:rPr>
              <a:t>》</a:t>
            </a:r>
            <a:r>
              <a:rPr lang="zh-CN" altLang="en-US" sz="2400" b="1">
                <a:solidFill>
                  <a:schemeClr val="accent2">
                    <a:lumMod val="75000"/>
                  </a:schemeClr>
                </a:solidFill>
                <a:latin typeface="楷体" panose="02010609060101010101" pitchFamily="49" charset="-122"/>
                <a:ea typeface="楷体" panose="02010609060101010101" pitchFamily="49" charset="-122"/>
              </a:rPr>
              <a:t>主编，于</a:t>
            </a:r>
            <a:r>
              <a:rPr lang="en-US" altLang="zh-CN" sz="2400" b="1">
                <a:solidFill>
                  <a:schemeClr val="accent2">
                    <a:lumMod val="75000"/>
                  </a:schemeClr>
                </a:solidFill>
                <a:latin typeface="楷体" panose="02010609060101010101" pitchFamily="49" charset="-122"/>
                <a:ea typeface="楷体" panose="02010609060101010101" pitchFamily="49" charset="-122"/>
              </a:rPr>
              <a:t>1960</a:t>
            </a:r>
            <a:r>
              <a:rPr lang="zh-CN" altLang="en-US" sz="2400" b="1">
                <a:solidFill>
                  <a:schemeClr val="accent2">
                    <a:lumMod val="75000"/>
                  </a:schemeClr>
                </a:solidFill>
                <a:latin typeface="楷体" panose="02010609060101010101" pitchFamily="49" charset="-122"/>
                <a:ea typeface="楷体" panose="02010609060101010101" pitchFamily="49" charset="-122"/>
              </a:rPr>
              <a:t>年发表了题为</a:t>
            </a:r>
            <a:r>
              <a:rPr lang="en-US" altLang="zh-CN" sz="2400" b="1">
                <a:solidFill>
                  <a:schemeClr val="accent2">
                    <a:lumMod val="75000"/>
                  </a:schemeClr>
                </a:solidFill>
                <a:latin typeface="楷体" panose="02010609060101010101" pitchFamily="49" charset="-122"/>
                <a:ea typeface="楷体" panose="02010609060101010101" pitchFamily="49" charset="-122"/>
              </a:rPr>
              <a:t>《</a:t>
            </a:r>
            <a:r>
              <a:rPr lang="zh-CN" altLang="en-US" sz="2400" b="1" u="sng">
                <a:solidFill>
                  <a:schemeClr val="accent2">
                    <a:lumMod val="75000"/>
                  </a:schemeClr>
                </a:solidFill>
                <a:latin typeface="楷体" panose="02010609060101010101" pitchFamily="49" charset="-122"/>
                <a:ea typeface="楷体" panose="02010609060101010101" pitchFamily="49" charset="-122"/>
              </a:rPr>
              <a:t>社会成本问题</a:t>
            </a:r>
            <a:r>
              <a:rPr lang="en-US" altLang="zh-CN" sz="2400" b="1">
                <a:solidFill>
                  <a:schemeClr val="accent2">
                    <a:lumMod val="75000"/>
                  </a:schemeClr>
                </a:solidFill>
                <a:latin typeface="楷体" panose="02010609060101010101" pitchFamily="49" charset="-122"/>
                <a:ea typeface="楷体" panose="02010609060101010101" pitchFamily="49" charset="-122"/>
              </a:rPr>
              <a:t>》</a:t>
            </a:r>
            <a:r>
              <a:rPr lang="zh-CN" altLang="en-US" sz="2400" b="1">
                <a:solidFill>
                  <a:schemeClr val="accent2">
                    <a:lumMod val="75000"/>
                  </a:schemeClr>
                </a:solidFill>
                <a:latin typeface="楷体" panose="02010609060101010101" pitchFamily="49" charset="-122"/>
                <a:ea typeface="楷体" panose="02010609060101010101" pitchFamily="49" charset="-122"/>
              </a:rPr>
              <a:t>的文章。</a:t>
            </a:r>
          </a:p>
          <a:p>
            <a:pPr eaLnBrk="1" hangingPunct="1">
              <a:lnSpc>
                <a:spcPct val="80000"/>
              </a:lnSpc>
              <a:defRPr/>
            </a:pPr>
            <a:r>
              <a:rPr lang="zh-CN" altLang="en-US" sz="2400" b="1">
                <a:solidFill>
                  <a:schemeClr val="accent2">
                    <a:lumMod val="75000"/>
                  </a:schemeClr>
                </a:solidFill>
                <a:latin typeface="楷体" panose="02010609060101010101" pitchFamily="49" charset="-122"/>
                <a:ea typeface="楷体" panose="02010609060101010101" pitchFamily="49" charset="-122"/>
              </a:rPr>
              <a:t>关于科斯定理，存在着多种不同的表达方式。</a:t>
            </a:r>
          </a:p>
          <a:p>
            <a:pPr eaLnBrk="1" hangingPunct="1">
              <a:lnSpc>
                <a:spcPct val="80000"/>
              </a:lnSpc>
              <a:defRPr/>
            </a:pPr>
            <a:r>
              <a:rPr lang="zh-CN" altLang="en-US" sz="2400" b="1">
                <a:solidFill>
                  <a:schemeClr val="accent2">
                    <a:lumMod val="75000"/>
                  </a:schemeClr>
                </a:solidFill>
                <a:latin typeface="楷体" panose="02010609060101010101" pitchFamily="49" charset="-122"/>
                <a:ea typeface="楷体" panose="02010609060101010101" pitchFamily="49" charset="-122"/>
              </a:rPr>
              <a:t>“只要交易成本为零，财产的</a:t>
            </a:r>
            <a:r>
              <a:rPr lang="zh-CN" altLang="en-US" sz="2400" b="1" u="sng">
                <a:solidFill>
                  <a:schemeClr val="accent2">
                    <a:lumMod val="75000"/>
                  </a:schemeClr>
                </a:solidFill>
                <a:latin typeface="楷体" panose="02010609060101010101" pitchFamily="49" charset="-122"/>
                <a:ea typeface="楷体" panose="02010609060101010101" pitchFamily="49" charset="-122"/>
              </a:rPr>
              <a:t>法定所有权</a:t>
            </a:r>
            <a:r>
              <a:rPr lang="zh-CN" altLang="en-US" sz="2400" b="1">
                <a:solidFill>
                  <a:schemeClr val="accent2">
                    <a:lumMod val="75000"/>
                  </a:schemeClr>
                </a:solidFill>
                <a:latin typeface="楷体" panose="02010609060101010101" pitchFamily="49" charset="-122"/>
                <a:ea typeface="楷体" panose="02010609060101010101" pitchFamily="49" charset="-122"/>
              </a:rPr>
              <a:t>的分配不影响经济运行的效率。”</a:t>
            </a:r>
          </a:p>
          <a:p>
            <a:pPr eaLnBrk="1" hangingPunct="1">
              <a:lnSpc>
                <a:spcPct val="80000"/>
              </a:lnSpc>
              <a:defRPr/>
            </a:pPr>
            <a:r>
              <a:rPr lang="zh-CN" altLang="en-US" sz="2400" b="1">
                <a:solidFill>
                  <a:schemeClr val="accent2">
                    <a:lumMod val="75000"/>
                  </a:schemeClr>
                </a:solidFill>
                <a:latin typeface="楷体" panose="02010609060101010101" pitchFamily="49" charset="-122"/>
                <a:ea typeface="楷体" panose="02010609060101010101" pitchFamily="49" charset="-122"/>
              </a:rPr>
              <a:t>   （自</a:t>
            </a:r>
            <a:r>
              <a:rPr lang="en-US" altLang="zh-CN" sz="2400" b="1">
                <a:solidFill>
                  <a:schemeClr val="accent2">
                    <a:lumMod val="75000"/>
                  </a:schemeClr>
                </a:solidFill>
                <a:latin typeface="楷体" panose="02010609060101010101" pitchFamily="49" charset="-122"/>
                <a:ea typeface="楷体" panose="02010609060101010101" pitchFamily="49" charset="-122"/>
              </a:rPr>
              <a:t>《</a:t>
            </a:r>
            <a:r>
              <a:rPr lang="zh-CN" altLang="en-US" sz="2400" b="1" u="sng">
                <a:solidFill>
                  <a:schemeClr val="accent2">
                    <a:lumMod val="75000"/>
                  </a:schemeClr>
                </a:solidFill>
                <a:latin typeface="楷体" panose="02010609060101010101" pitchFamily="49" charset="-122"/>
                <a:ea typeface="楷体" panose="02010609060101010101" pitchFamily="49" charset="-122"/>
              </a:rPr>
              <a:t>新帕尔格雷夫</a:t>
            </a:r>
            <a:r>
              <a:rPr lang="zh-CN" altLang="en-US" sz="2400" b="1">
                <a:solidFill>
                  <a:schemeClr val="accent2">
                    <a:lumMod val="75000"/>
                  </a:schemeClr>
                </a:solidFill>
                <a:latin typeface="楷体" panose="02010609060101010101" pitchFamily="49" charset="-122"/>
                <a:ea typeface="楷体" panose="02010609060101010101" pitchFamily="49" charset="-122"/>
              </a:rPr>
              <a:t>经济学辞典</a:t>
            </a:r>
            <a:r>
              <a:rPr lang="en-US" altLang="zh-CN" sz="2400" b="1">
                <a:solidFill>
                  <a:schemeClr val="accent2">
                    <a:lumMod val="75000"/>
                  </a:schemeClr>
                </a:solidFill>
                <a:latin typeface="楷体" panose="02010609060101010101" pitchFamily="49" charset="-122"/>
                <a:ea typeface="楷体" panose="02010609060101010101" pitchFamily="49" charset="-122"/>
              </a:rPr>
              <a:t>》</a:t>
            </a:r>
            <a:r>
              <a:rPr lang="zh-CN" altLang="en-US" sz="2400" b="1">
                <a:solidFill>
                  <a:schemeClr val="accent2">
                    <a:lumMod val="75000"/>
                  </a:schemeClr>
                </a:solidFill>
                <a:latin typeface="楷体" panose="02010609060101010101" pitchFamily="49" charset="-122"/>
                <a:ea typeface="楷体" panose="02010609060101010101" pitchFamily="49" charset="-122"/>
              </a:rPr>
              <a:t>：最具权威性）</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76E61ACE-699B-4FC5-BC8B-22AD27DC13CB}"/>
              </a:ext>
            </a:extLst>
          </p:cNvPr>
          <p:cNvSpPr>
            <a:spLocks noGrp="1" noRot="1" noChangeArrowheads="1"/>
          </p:cNvSpPr>
          <p:nvPr>
            <p:ph idx="1"/>
          </p:nvPr>
        </p:nvSpPr>
        <p:spPr>
          <a:xfrm>
            <a:off x="301625" y="549275"/>
            <a:ext cx="8540750" cy="5903913"/>
          </a:xfrm>
        </p:spPr>
        <p:txBody>
          <a:bodyPr/>
          <a:lstStyle/>
          <a:p>
            <a:pPr eaLnBrk="1" hangingPunct="1">
              <a:lnSpc>
                <a:spcPct val="80000"/>
              </a:lnSpc>
              <a:defRPr/>
            </a:pPr>
            <a:r>
              <a:rPr lang="zh-CN" altLang="en-US" sz="2400" b="1" dirty="0">
                <a:solidFill>
                  <a:schemeClr val="accent2">
                    <a:lumMod val="75000"/>
                  </a:schemeClr>
                </a:solidFill>
                <a:latin typeface="楷体" panose="02010609060101010101" pitchFamily="49" charset="-122"/>
                <a:ea typeface="楷体" panose="02010609060101010101" pitchFamily="49" charset="-122"/>
              </a:rPr>
              <a:t>假设有一工厂，它的烟囱冒出的烟尘使得５户居住于工厂附近的居民所洗晒的衣服受到损失，每户的损失为</a:t>
            </a:r>
            <a:r>
              <a:rPr lang="en-US" altLang="zh-CN" sz="2400" b="1" dirty="0">
                <a:solidFill>
                  <a:schemeClr val="accent2">
                    <a:lumMod val="75000"/>
                  </a:schemeClr>
                </a:solidFill>
                <a:latin typeface="楷体" panose="02010609060101010101" pitchFamily="49" charset="-122"/>
                <a:ea typeface="楷体" panose="02010609060101010101" pitchFamily="49" charset="-122"/>
              </a:rPr>
              <a:t>75</a:t>
            </a:r>
            <a:r>
              <a:rPr lang="zh-CN" altLang="en-US" sz="2400" b="1" dirty="0">
                <a:solidFill>
                  <a:schemeClr val="accent2">
                    <a:lumMod val="75000"/>
                  </a:schemeClr>
                </a:solidFill>
                <a:latin typeface="楷体" panose="02010609060101010101" pitchFamily="49" charset="-122"/>
                <a:ea typeface="楷体" panose="02010609060101010101" pitchFamily="49" charset="-122"/>
              </a:rPr>
              <a:t>元，从而５户损失的总额为</a:t>
            </a:r>
            <a:r>
              <a:rPr lang="en-US" altLang="zh-CN" sz="2400" b="1" dirty="0">
                <a:solidFill>
                  <a:schemeClr val="accent2">
                    <a:lumMod val="75000"/>
                  </a:schemeClr>
                </a:solidFill>
                <a:latin typeface="楷体" panose="02010609060101010101" pitchFamily="49" charset="-122"/>
                <a:ea typeface="楷体" panose="02010609060101010101" pitchFamily="49" charset="-122"/>
              </a:rPr>
              <a:t>375</a:t>
            </a:r>
            <a:r>
              <a:rPr lang="zh-CN" altLang="en-US" sz="2400" b="1" dirty="0">
                <a:solidFill>
                  <a:schemeClr val="accent2">
                    <a:lumMod val="75000"/>
                  </a:schemeClr>
                </a:solidFill>
                <a:latin typeface="楷体" panose="02010609060101010101" pitchFamily="49" charset="-122"/>
                <a:ea typeface="楷体" panose="02010609060101010101" pitchFamily="49" charset="-122"/>
              </a:rPr>
              <a:t>元。</a:t>
            </a:r>
          </a:p>
          <a:p>
            <a:pPr eaLnBrk="1" hangingPunct="1">
              <a:lnSpc>
                <a:spcPct val="80000"/>
              </a:lnSpc>
              <a:defRPr/>
            </a:pPr>
            <a:r>
              <a:rPr lang="zh-CN" altLang="en-US" sz="2400" b="1" dirty="0">
                <a:solidFill>
                  <a:schemeClr val="accent2">
                    <a:lumMod val="75000"/>
                  </a:schemeClr>
                </a:solidFill>
                <a:latin typeface="楷体" panose="02010609060101010101" pitchFamily="49" charset="-122"/>
                <a:ea typeface="楷体" panose="02010609060101010101" pitchFamily="49" charset="-122"/>
              </a:rPr>
              <a:t>要想矫正这一受污染之害的状态，假设只存在两种治理的办法：</a:t>
            </a:r>
          </a:p>
          <a:p>
            <a:pPr eaLnBrk="1" hangingPunct="1">
              <a:lnSpc>
                <a:spcPct val="80000"/>
              </a:lnSpc>
              <a:defRPr/>
            </a:pPr>
            <a:r>
              <a:rPr lang="en-US" altLang="zh-CN" sz="2400" b="1" dirty="0">
                <a:solidFill>
                  <a:schemeClr val="accent2">
                    <a:lumMod val="75000"/>
                  </a:schemeClr>
                </a:solidFill>
                <a:latin typeface="楷体" panose="02010609060101010101" pitchFamily="49" charset="-122"/>
                <a:ea typeface="楷体" panose="02010609060101010101" pitchFamily="49" charset="-122"/>
              </a:rPr>
              <a:t>1.</a:t>
            </a:r>
            <a:r>
              <a:rPr lang="zh-CN" altLang="en-US" sz="2400" b="1" dirty="0">
                <a:solidFill>
                  <a:schemeClr val="accent2">
                    <a:lumMod val="75000"/>
                  </a:schemeClr>
                </a:solidFill>
                <a:latin typeface="楷体" panose="02010609060101010101" pitchFamily="49" charset="-122"/>
                <a:ea typeface="楷体" panose="02010609060101010101" pitchFamily="49" charset="-122"/>
              </a:rPr>
              <a:t>在工厂的烟囱上安装一个除尘器，其费用为１５０元；</a:t>
            </a:r>
          </a:p>
          <a:p>
            <a:pPr eaLnBrk="1" hangingPunct="1">
              <a:lnSpc>
                <a:spcPct val="80000"/>
              </a:lnSpc>
              <a:defRPr/>
            </a:pPr>
            <a:r>
              <a:rPr lang="en-US" altLang="zh-CN" sz="2400" b="1" dirty="0">
                <a:solidFill>
                  <a:schemeClr val="accent2">
                    <a:lumMod val="75000"/>
                  </a:schemeClr>
                </a:solidFill>
                <a:latin typeface="楷体" panose="02010609060101010101" pitchFamily="49" charset="-122"/>
                <a:ea typeface="楷体" panose="02010609060101010101" pitchFamily="49" charset="-122"/>
              </a:rPr>
              <a:t>2.</a:t>
            </a:r>
            <a:r>
              <a:rPr lang="zh-CN" altLang="en-US" sz="2400" b="1" dirty="0">
                <a:solidFill>
                  <a:schemeClr val="accent2">
                    <a:lumMod val="75000"/>
                  </a:schemeClr>
                </a:solidFill>
                <a:latin typeface="楷体" panose="02010609060101010101" pitchFamily="49" charset="-122"/>
                <a:ea typeface="楷体" panose="02010609060101010101" pitchFamily="49" charset="-122"/>
              </a:rPr>
              <a:t>给每户提供一个烘干机，使它们不需要去晒衣服，烘干机的费用假设为每户５０元，因此第二种办法的成本总和是２５０元。</a:t>
            </a:r>
          </a:p>
          <a:p>
            <a:pPr eaLnBrk="1" hangingPunct="1">
              <a:lnSpc>
                <a:spcPct val="80000"/>
              </a:lnSpc>
              <a:defRPr/>
            </a:pPr>
            <a:r>
              <a:rPr lang="zh-CN" altLang="en-US" sz="2400" b="1" dirty="0">
                <a:solidFill>
                  <a:schemeClr val="accent2">
                    <a:lumMod val="75000"/>
                  </a:schemeClr>
                </a:solidFill>
                <a:latin typeface="楷体" panose="02010609060101010101" pitchFamily="49" charset="-122"/>
                <a:ea typeface="楷体" panose="02010609060101010101" pitchFamily="49" charset="-122"/>
              </a:rPr>
              <a:t>在这两种解决办法中，第一种是比较节约的，它的成本较低，代表最有效率的解决方案。</a:t>
            </a:r>
          </a:p>
          <a:p>
            <a:pPr eaLnBrk="1" hangingPunct="1">
              <a:lnSpc>
                <a:spcPct val="80000"/>
              </a:lnSpc>
              <a:defRPr/>
            </a:pPr>
            <a:r>
              <a:rPr lang="zh-CN" altLang="en-US" sz="2400" b="1" dirty="0">
                <a:solidFill>
                  <a:schemeClr val="accent2">
                    <a:lumMod val="75000"/>
                  </a:schemeClr>
                </a:solidFill>
                <a:latin typeface="楷体" panose="02010609060101010101" pitchFamily="49" charset="-122"/>
                <a:ea typeface="楷体" panose="02010609060101010101" pitchFamily="49" charset="-122"/>
              </a:rPr>
              <a:t>按照科斯定理的含义，上述例子中，不论给予工厂以烟囱冒烟的权利，还是给予５户居民晒衣服不受烟囱污染的权利（即上述的财产所有权的分配），只要工厂与５户居民协商时其协商费用为零（即上述的交易费用为零），那末，私有制的市场机制（即私人之间自由进行交易）总是可以得到最有效率的结果（即采用安装除尘器的办法）。</a:t>
            </a:r>
          </a:p>
          <a:p>
            <a:pPr eaLnBrk="1" hangingPunct="1">
              <a:lnSpc>
                <a:spcPct val="80000"/>
              </a:lnSpc>
              <a:defRPr/>
            </a:pPr>
            <a:r>
              <a:rPr lang="zh-CN" altLang="en-US" sz="2400" b="1" dirty="0">
                <a:solidFill>
                  <a:schemeClr val="accent2">
                    <a:lumMod val="75000"/>
                  </a:schemeClr>
                </a:solidFill>
                <a:latin typeface="楷体" panose="02010609060101010101" pitchFamily="49" charset="-122"/>
                <a:ea typeface="楷体" panose="02010609060101010101" pitchFamily="49" charset="-122"/>
              </a:rPr>
              <a:t>为什么如此呢？</a:t>
            </a:r>
            <a:endParaRPr lang="zh-CN" altLang="en-US" sz="2000" b="1" dirty="0">
              <a:solidFill>
                <a:schemeClr val="accent2">
                  <a:lumMod val="75000"/>
                </a:schemeClr>
              </a:solidFill>
              <a:latin typeface="楷体" panose="02010609060101010101" pitchFamily="49" charset="-122"/>
              <a:ea typeface="楷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D70CD9A9-F325-4661-B362-3F37FF75218D}"/>
              </a:ext>
            </a:extLst>
          </p:cNvPr>
          <p:cNvSpPr>
            <a:spLocks noGrp="1" noRot="1" noChangeArrowheads="1"/>
          </p:cNvSpPr>
          <p:nvPr>
            <p:ph idx="1"/>
          </p:nvPr>
        </p:nvSpPr>
        <p:spPr>
          <a:xfrm>
            <a:off x="301625" y="765175"/>
            <a:ext cx="8540750" cy="5334000"/>
          </a:xfrm>
        </p:spPr>
        <p:txBody>
          <a:bodyPr/>
          <a:lstStyle/>
          <a:p>
            <a:pPr eaLnBrk="1" hangingPunct="1">
              <a:lnSpc>
                <a:spcPct val="80000"/>
              </a:lnSpc>
              <a:defRPr/>
            </a:pPr>
            <a:r>
              <a:rPr lang="zh-CN" altLang="en-US" sz="2800" b="1" dirty="0">
                <a:solidFill>
                  <a:schemeClr val="accent2">
                    <a:lumMod val="75000"/>
                  </a:schemeClr>
                </a:solidFill>
                <a:latin typeface="楷体" panose="02010609060101010101" pitchFamily="49" charset="-122"/>
                <a:ea typeface="楷体" panose="02010609060101010101" pitchFamily="49" charset="-122"/>
              </a:rPr>
              <a:t>按照科斯的解释，如果把排放烟尘的财产所有权给予工厂，即工厂有权排放烟尘，那末，５户居民便会联合起来，共同给工厂义务安装一架除尘器，因为，除尘器的费用低于５架烘干机，更低于晒衣所受到的烟尘之害（３７５元）。</a:t>
            </a:r>
          </a:p>
          <a:p>
            <a:pPr eaLnBrk="1" hangingPunct="1">
              <a:lnSpc>
                <a:spcPct val="80000"/>
              </a:lnSpc>
              <a:defRPr/>
            </a:pPr>
            <a:r>
              <a:rPr lang="zh-CN" altLang="en-US" sz="2800" b="1" dirty="0">
                <a:solidFill>
                  <a:schemeClr val="accent2">
                    <a:lumMod val="75000"/>
                  </a:schemeClr>
                </a:solidFill>
                <a:latin typeface="楷体" panose="02010609060101010101" pitchFamily="49" charset="-122"/>
                <a:ea typeface="楷体" panose="02010609060101010101" pitchFamily="49" charset="-122"/>
              </a:rPr>
              <a:t>   如果把晒衣服不受烟尘污染的产权给予５户居民，那末，工厂便会自动地给自己安装除尘器，因为，在居民具有不受污染之害的产权的条件下，工厂有责任解决污染问题，而在两种解决办法中，安装除尘器的费用较低。</a:t>
            </a:r>
          </a:p>
          <a:p>
            <a:pPr eaLnBrk="1" hangingPunct="1">
              <a:lnSpc>
                <a:spcPct val="80000"/>
              </a:lnSpc>
              <a:defRPr/>
            </a:pPr>
            <a:r>
              <a:rPr lang="zh-CN" altLang="en-US" sz="2800" b="1" dirty="0">
                <a:solidFill>
                  <a:schemeClr val="accent2">
                    <a:lumMod val="75000"/>
                  </a:schemeClr>
                </a:solidFill>
                <a:latin typeface="楷体" panose="02010609060101010101" pitchFamily="49" charset="-122"/>
                <a:ea typeface="楷体" panose="02010609060101010101" pitchFamily="49" charset="-122"/>
              </a:rPr>
              <a:t>   因此，科斯定理宣称，在</a:t>
            </a:r>
            <a:r>
              <a:rPr lang="zh-CN" altLang="en-US" sz="2800" b="1" u="sng" dirty="0">
                <a:solidFill>
                  <a:schemeClr val="accent2">
                    <a:lumMod val="75000"/>
                  </a:schemeClr>
                </a:solidFill>
                <a:latin typeface="楷体" panose="02010609060101010101" pitchFamily="49" charset="-122"/>
                <a:ea typeface="楷体" panose="02010609060101010101" pitchFamily="49" charset="-122"/>
              </a:rPr>
              <a:t>交易费用为零</a:t>
            </a:r>
            <a:r>
              <a:rPr lang="zh-CN" altLang="en-US" sz="2800" b="1" dirty="0">
                <a:solidFill>
                  <a:schemeClr val="accent2">
                    <a:lumMod val="75000"/>
                  </a:schemeClr>
                </a:solidFill>
                <a:latin typeface="楷体" panose="02010609060101010101" pitchFamily="49" charset="-122"/>
                <a:ea typeface="楷体" panose="02010609060101010101" pitchFamily="49" charset="-122"/>
              </a:rPr>
              <a:t>的条件下，只要</a:t>
            </a:r>
            <a:r>
              <a:rPr lang="zh-CN" altLang="en-US" sz="2800" b="1" u="sng" dirty="0">
                <a:solidFill>
                  <a:schemeClr val="accent2">
                    <a:lumMod val="75000"/>
                  </a:schemeClr>
                </a:solidFill>
                <a:latin typeface="楷体" panose="02010609060101010101" pitchFamily="49" charset="-122"/>
                <a:ea typeface="楷体" panose="02010609060101010101" pitchFamily="49" charset="-122"/>
              </a:rPr>
              <a:t>产权明晰化</a:t>
            </a:r>
            <a:r>
              <a:rPr lang="zh-CN" altLang="en-US" sz="2800" b="1" dirty="0">
                <a:solidFill>
                  <a:schemeClr val="accent2">
                    <a:lumMod val="75000"/>
                  </a:schemeClr>
                </a:solidFill>
                <a:latin typeface="楷体" panose="02010609060101010101" pitchFamily="49" charset="-122"/>
                <a:ea typeface="楷体" panose="02010609060101010101" pitchFamily="49" charset="-122"/>
              </a:rPr>
              <a:t>，不论产权归谁，私有制的市场机制总会找到最有效率的办法。</a:t>
            </a:r>
          </a:p>
          <a:p>
            <a:pPr eaLnBrk="1" hangingPunct="1">
              <a:lnSpc>
                <a:spcPct val="80000"/>
              </a:lnSpc>
              <a:defRPr/>
            </a:pPr>
            <a:r>
              <a:rPr lang="en-US" altLang="zh-CN" sz="2800" b="1" dirty="0">
                <a:solidFill>
                  <a:schemeClr val="accent2">
                    <a:lumMod val="75000"/>
                  </a:schemeClr>
                </a:solidFill>
                <a:latin typeface="楷体" panose="02010609060101010101" pitchFamily="49" charset="-122"/>
                <a:ea typeface="楷体" panose="02010609060101010101" pitchFamily="49" charset="-122"/>
              </a:rPr>
              <a:t>news</a:t>
            </a:r>
            <a:r>
              <a:rPr lang="zh-CN" altLang="en-US" sz="2000" b="1" dirty="0">
                <a:solidFill>
                  <a:schemeClr val="accent2">
                    <a:lumMod val="75000"/>
                  </a:schemeClr>
                </a:solidFill>
                <a:latin typeface="楷体" panose="02010609060101010101" pitchFamily="49" charset="-122"/>
                <a:ea typeface="楷体" panose="02010609060101010101" pitchFamily="49" charset="-122"/>
              </a:rPr>
              <a:t>（欧美民众要求在太阳下晾衣服的</a:t>
            </a:r>
            <a:r>
              <a:rPr lang="zh-CN" altLang="en-US" sz="2000" b="1" u="sng" dirty="0">
                <a:solidFill>
                  <a:schemeClr val="accent2">
                    <a:lumMod val="75000"/>
                  </a:schemeClr>
                </a:solidFill>
                <a:latin typeface="楷体" panose="02010609060101010101" pitchFamily="49" charset="-122"/>
                <a:ea typeface="楷体" panose="02010609060101010101" pitchFamily="49" charset="-122"/>
              </a:rPr>
              <a:t>权利</a:t>
            </a:r>
            <a:r>
              <a:rPr lang="zh-CN" altLang="en-US" sz="2000" b="1" dirty="0">
                <a:solidFill>
                  <a:schemeClr val="accent2">
                    <a:lumMod val="75000"/>
                  </a:schemeClr>
                </a:solidFill>
                <a:latin typeface="楷体" panose="02010609060101010101" pitchFamily="49" charset="-122"/>
                <a:ea typeface="楷体" panose="02010609060101010101" pitchFamily="49" charset="-122"/>
              </a:rPr>
              <a:t>）</a:t>
            </a:r>
            <a:endParaRPr lang="zh-CN" altLang="en-US" sz="2800" b="1" dirty="0">
              <a:solidFill>
                <a:schemeClr val="accent2">
                  <a:lumMod val="75000"/>
                </a:schemeClr>
              </a:solidFill>
              <a:latin typeface="楷体" panose="02010609060101010101" pitchFamily="49" charset="-122"/>
              <a:ea typeface="楷体" panose="02010609060101010101" pitchFamily="49" charset="-122"/>
            </a:endParaRPr>
          </a:p>
          <a:p>
            <a:pPr eaLnBrk="1" hangingPunct="1">
              <a:lnSpc>
                <a:spcPct val="80000"/>
              </a:lnSpc>
              <a:defRPr/>
            </a:pPr>
            <a:endParaRPr lang="en-US" altLang="zh-CN" sz="2800" b="1" dirty="0">
              <a:solidFill>
                <a:schemeClr val="accent2">
                  <a:lumMod val="75000"/>
                </a:schemeClr>
              </a:solidFill>
              <a:latin typeface="楷体" panose="02010609060101010101" pitchFamily="49" charset="-122"/>
              <a:ea typeface="楷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4A2C7B39-29C8-41FB-B7B7-8E1CF91EDDEA}"/>
              </a:ext>
            </a:extLst>
          </p:cNvPr>
          <p:cNvSpPr>
            <a:spLocks noGrp="1" noRot="1" noChangeArrowheads="1"/>
          </p:cNvSpPr>
          <p:nvPr>
            <p:ph idx="1"/>
          </p:nvPr>
        </p:nvSpPr>
        <p:spPr>
          <a:xfrm>
            <a:off x="301625" y="1268413"/>
            <a:ext cx="8540750" cy="4830762"/>
          </a:xfrm>
        </p:spPr>
        <p:txBody>
          <a:bodyPr/>
          <a:lstStyle/>
          <a:p>
            <a:pPr eaLnBrk="1" hangingPunct="1">
              <a:lnSpc>
                <a:spcPct val="90000"/>
              </a:lnSpc>
              <a:defRPr/>
            </a:pPr>
            <a:r>
              <a:rPr lang="zh-CN" altLang="en-US" b="1" dirty="0">
                <a:solidFill>
                  <a:schemeClr val="accent2">
                    <a:lumMod val="75000"/>
                  </a:schemeClr>
                </a:solidFill>
                <a:latin typeface="楷体" panose="02010609060101010101" pitchFamily="49" charset="-122"/>
                <a:ea typeface="楷体" panose="02010609060101010101" pitchFamily="49" charset="-122"/>
              </a:rPr>
              <a:t>当然，科斯定理的结论只有在交易费用为零时才能得到。如果不是如此，结果便会不同。</a:t>
            </a:r>
          </a:p>
          <a:p>
            <a:pPr eaLnBrk="1" hangingPunct="1">
              <a:lnSpc>
                <a:spcPct val="90000"/>
              </a:lnSpc>
              <a:defRPr/>
            </a:pPr>
            <a:r>
              <a:rPr lang="zh-CN" altLang="en-US" b="1" dirty="0">
                <a:solidFill>
                  <a:schemeClr val="accent2">
                    <a:lumMod val="75000"/>
                  </a:schemeClr>
                </a:solidFill>
                <a:latin typeface="楷体" panose="02010609060101010101" pitchFamily="49" charset="-122"/>
                <a:ea typeface="楷体" panose="02010609060101010101" pitchFamily="49" charset="-122"/>
              </a:rPr>
              <a:t>  例如，假设在工厂具有排放烟尘产权的条件下，如果５户居民联合在一起</a:t>
            </a:r>
            <a:r>
              <a:rPr lang="zh-CN" altLang="en-US" b="1" u="sng" dirty="0">
                <a:solidFill>
                  <a:schemeClr val="accent2">
                    <a:lumMod val="75000"/>
                  </a:schemeClr>
                </a:solidFill>
                <a:latin typeface="楷体" panose="02010609060101010101" pitchFamily="49" charset="-122"/>
                <a:ea typeface="楷体" panose="02010609060101010101" pitchFamily="49" charset="-122"/>
              </a:rPr>
              <a:t>共同行动的费用</a:t>
            </a:r>
            <a:r>
              <a:rPr lang="zh-CN" altLang="en-US" b="1" dirty="0">
                <a:solidFill>
                  <a:schemeClr val="accent2">
                    <a:lumMod val="75000"/>
                  </a:schemeClr>
                </a:solidFill>
                <a:latin typeface="楷体" panose="02010609060101010101" pitchFamily="49" charset="-122"/>
                <a:ea typeface="楷体" panose="02010609060101010101" pitchFamily="49" charset="-122"/>
              </a:rPr>
              <a:t>很大，例如为</a:t>
            </a:r>
            <a:r>
              <a:rPr lang="en-US" altLang="zh-CN" b="1" u="sng" dirty="0">
                <a:solidFill>
                  <a:schemeClr val="accent2">
                    <a:lumMod val="75000"/>
                  </a:schemeClr>
                </a:solidFill>
                <a:latin typeface="楷体" panose="02010609060101010101" pitchFamily="49" charset="-122"/>
                <a:ea typeface="楷体" panose="02010609060101010101" pitchFamily="49" charset="-122"/>
              </a:rPr>
              <a:t>125</a:t>
            </a:r>
            <a:r>
              <a:rPr lang="zh-CN" altLang="en-US" b="1" u="sng" dirty="0">
                <a:solidFill>
                  <a:schemeClr val="accent2">
                    <a:lumMod val="75000"/>
                  </a:schemeClr>
                </a:solidFill>
                <a:latin typeface="楷体" panose="02010609060101010101" pitchFamily="49" charset="-122"/>
                <a:ea typeface="楷体" panose="02010609060101010101" pitchFamily="49" charset="-122"/>
              </a:rPr>
              <a:t>元</a:t>
            </a:r>
            <a:r>
              <a:rPr lang="zh-CN" altLang="en-US" b="1" dirty="0">
                <a:solidFill>
                  <a:schemeClr val="accent2">
                    <a:lumMod val="75000"/>
                  </a:schemeClr>
                </a:solidFill>
                <a:latin typeface="楷体" panose="02010609060101010101" pitchFamily="49" charset="-122"/>
                <a:ea typeface="楷体" panose="02010609060101010101" pitchFamily="49" charset="-122"/>
              </a:rPr>
              <a:t>，那末，为了共同行动给工厂安装除尘器，总支出是</a:t>
            </a:r>
            <a:r>
              <a:rPr lang="en-US" altLang="zh-CN" b="1" dirty="0">
                <a:solidFill>
                  <a:schemeClr val="accent2">
                    <a:lumMod val="75000"/>
                  </a:schemeClr>
                </a:solidFill>
                <a:latin typeface="楷体" panose="02010609060101010101" pitchFamily="49" charset="-122"/>
                <a:ea typeface="楷体" panose="02010609060101010101" pitchFamily="49" charset="-122"/>
              </a:rPr>
              <a:t>275</a:t>
            </a:r>
            <a:r>
              <a:rPr lang="zh-CN" altLang="en-US" b="1" dirty="0">
                <a:solidFill>
                  <a:schemeClr val="accent2">
                    <a:lumMod val="75000"/>
                  </a:schemeClr>
                </a:solidFill>
                <a:latin typeface="楷体" panose="02010609060101010101" pitchFamily="49" charset="-122"/>
                <a:ea typeface="楷体" panose="02010609060101010101" pitchFamily="49" charset="-122"/>
              </a:rPr>
              <a:t>元（</a:t>
            </a:r>
            <a:r>
              <a:rPr lang="en-US" altLang="zh-CN" b="1" dirty="0">
                <a:solidFill>
                  <a:schemeClr val="accent2">
                    <a:lumMod val="75000"/>
                  </a:schemeClr>
                </a:solidFill>
                <a:latin typeface="楷体" panose="02010609060101010101" pitchFamily="49" charset="-122"/>
                <a:ea typeface="楷体" panose="02010609060101010101" pitchFamily="49" charset="-122"/>
              </a:rPr>
              <a:t>125</a:t>
            </a:r>
            <a:r>
              <a:rPr lang="zh-CN" altLang="en-US" b="1" dirty="0">
                <a:solidFill>
                  <a:schemeClr val="accent2">
                    <a:lumMod val="75000"/>
                  </a:schemeClr>
                </a:solidFill>
                <a:latin typeface="楷体" panose="02010609060101010101" pitchFamily="49" charset="-122"/>
                <a:ea typeface="楷体" panose="02010609060101010101" pitchFamily="49" charset="-122"/>
              </a:rPr>
              <a:t>＋</a:t>
            </a:r>
            <a:r>
              <a:rPr lang="en-US" altLang="zh-CN" b="1" dirty="0">
                <a:solidFill>
                  <a:schemeClr val="accent2">
                    <a:lumMod val="75000"/>
                  </a:schemeClr>
                </a:solidFill>
                <a:latin typeface="楷体" panose="02010609060101010101" pitchFamily="49" charset="-122"/>
                <a:ea typeface="楷体" panose="02010609060101010101" pitchFamily="49" charset="-122"/>
              </a:rPr>
              <a:t>150</a:t>
            </a:r>
            <a:r>
              <a:rPr lang="zh-CN" altLang="en-US" b="1" dirty="0">
                <a:solidFill>
                  <a:schemeClr val="accent2">
                    <a:lumMod val="75000"/>
                  </a:schemeClr>
                </a:solidFill>
                <a:latin typeface="楷体" panose="02010609060101010101" pitchFamily="49" charset="-122"/>
                <a:ea typeface="楷体" panose="02010609060101010101" pitchFamily="49" charset="-122"/>
              </a:rPr>
              <a:t>＝</a:t>
            </a:r>
            <a:r>
              <a:rPr lang="en-US" altLang="zh-CN" b="1" dirty="0">
                <a:solidFill>
                  <a:schemeClr val="accent2">
                    <a:lumMod val="75000"/>
                  </a:schemeClr>
                </a:solidFill>
                <a:latin typeface="楷体" panose="02010609060101010101" pitchFamily="49" charset="-122"/>
                <a:ea typeface="楷体" panose="02010609060101010101" pitchFamily="49" charset="-122"/>
              </a:rPr>
              <a:t>275</a:t>
            </a:r>
            <a:r>
              <a:rPr lang="zh-CN" altLang="en-US" b="1" dirty="0">
                <a:solidFill>
                  <a:schemeClr val="accent2">
                    <a:lumMod val="75000"/>
                  </a:schemeClr>
                </a:solidFill>
                <a:latin typeface="楷体" panose="02010609060101010101" pitchFamily="49" charset="-122"/>
                <a:ea typeface="楷体" panose="02010609060101010101" pitchFamily="49" charset="-122"/>
              </a:rPr>
              <a:t>）。在这样的情况下，５户居民便会各自去购买一架烘干机，因为，这样做只费</a:t>
            </a:r>
            <a:r>
              <a:rPr lang="en-US" altLang="zh-CN" b="1" dirty="0">
                <a:solidFill>
                  <a:schemeClr val="accent2">
                    <a:lumMod val="75000"/>
                  </a:schemeClr>
                </a:solidFill>
                <a:latin typeface="楷体" panose="02010609060101010101" pitchFamily="49" charset="-122"/>
                <a:ea typeface="楷体" panose="02010609060101010101" pitchFamily="49" charset="-122"/>
              </a:rPr>
              <a:t>250</a:t>
            </a:r>
            <a:r>
              <a:rPr lang="zh-CN" altLang="en-US" b="1" dirty="0">
                <a:solidFill>
                  <a:schemeClr val="accent2">
                    <a:lumMod val="75000"/>
                  </a:schemeClr>
                </a:solidFill>
                <a:latin typeface="楷体" panose="02010609060101010101" pitchFamily="49" charset="-122"/>
                <a:ea typeface="楷体" panose="02010609060101010101" pitchFamily="49" charset="-122"/>
              </a:rPr>
              <a:t>元。显然，这</a:t>
            </a:r>
            <a:r>
              <a:rPr lang="zh-CN" altLang="en-US" b="1" u="sng" dirty="0">
                <a:solidFill>
                  <a:schemeClr val="accent2">
                    <a:lumMod val="75000"/>
                  </a:schemeClr>
                </a:solidFill>
                <a:latin typeface="楷体" panose="02010609060101010101" pitchFamily="49" charset="-122"/>
                <a:ea typeface="楷体" panose="02010609060101010101" pitchFamily="49" charset="-122"/>
              </a:rPr>
              <a:t>不是一个最有效率</a:t>
            </a:r>
            <a:r>
              <a:rPr lang="zh-CN" altLang="en-US" b="1" dirty="0">
                <a:solidFill>
                  <a:schemeClr val="accent2">
                    <a:lumMod val="75000"/>
                  </a:schemeClr>
                </a:solidFill>
                <a:latin typeface="楷体" panose="02010609060101010101" pitchFamily="49" charset="-122"/>
                <a:ea typeface="楷体" panose="02010609060101010101" pitchFamily="49" charset="-122"/>
              </a:rPr>
              <a:t>的结果。</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B69868B4-F4D5-45BF-B2A7-10C07F6DBB96}"/>
              </a:ext>
            </a:extLst>
          </p:cNvPr>
          <p:cNvSpPr>
            <a:spLocks noGrp="1" noRot="1" noChangeArrowheads="1"/>
          </p:cNvSpPr>
          <p:nvPr>
            <p:ph idx="1"/>
          </p:nvPr>
        </p:nvSpPr>
        <p:spPr/>
        <p:txBody>
          <a:bodyPr/>
          <a:lstStyle/>
          <a:p>
            <a:pPr eaLnBrk="1" hangingPunct="1">
              <a:lnSpc>
                <a:spcPct val="125000"/>
              </a:lnSpc>
              <a:defRPr/>
            </a:pPr>
            <a:r>
              <a:rPr lang="zh-CN" altLang="en-US" sz="2800" b="1" dirty="0">
                <a:solidFill>
                  <a:schemeClr val="accent2">
                    <a:lumMod val="75000"/>
                  </a:schemeClr>
                </a:solidFill>
                <a:latin typeface="楷体" panose="02010609060101010101" pitchFamily="49" charset="-122"/>
                <a:ea typeface="楷体" panose="02010609060101010101" pitchFamily="49" charset="-122"/>
              </a:rPr>
              <a:t>科斯定理认为，外部性之所以导致资源配置失当是由于产权不明确。如果</a:t>
            </a:r>
            <a:r>
              <a:rPr lang="zh-CN" altLang="en-US" sz="2800" b="1" u="sng" dirty="0">
                <a:solidFill>
                  <a:schemeClr val="accent2">
                    <a:lumMod val="75000"/>
                  </a:schemeClr>
                </a:solidFill>
                <a:latin typeface="楷体" panose="02010609060101010101" pitchFamily="49" charset="-122"/>
                <a:ea typeface="楷体" panose="02010609060101010101" pitchFamily="49" charset="-122"/>
              </a:rPr>
              <a:t>产权明确</a:t>
            </a:r>
            <a:r>
              <a:rPr lang="zh-CN" altLang="en-US" sz="2800" b="1" dirty="0">
                <a:solidFill>
                  <a:schemeClr val="accent2">
                    <a:lumMod val="75000"/>
                  </a:schemeClr>
                </a:solidFill>
                <a:latin typeface="楷体" panose="02010609060101010101" pitchFamily="49" charset="-122"/>
                <a:ea typeface="楷体" panose="02010609060101010101" pitchFamily="49" charset="-122"/>
              </a:rPr>
              <a:t>，且得到充分保障，有些外部性就不会发生。</a:t>
            </a:r>
          </a:p>
          <a:p>
            <a:pPr eaLnBrk="1" hangingPunct="1">
              <a:lnSpc>
                <a:spcPct val="125000"/>
              </a:lnSpc>
              <a:defRPr/>
            </a:pPr>
            <a:r>
              <a:rPr lang="zh-CN" altLang="en-US" sz="2800" b="1" dirty="0">
                <a:solidFill>
                  <a:schemeClr val="accent2">
                    <a:lumMod val="75000"/>
                  </a:schemeClr>
                </a:solidFill>
                <a:latin typeface="楷体" panose="02010609060101010101" pitchFamily="49" charset="-122"/>
                <a:ea typeface="楷体" panose="02010609060101010101" pitchFamily="49" charset="-122"/>
              </a:rPr>
              <a:t>在上述例子中，只要产权归工厂或居民所有是明确的，则他们中任何一方都会想出用</a:t>
            </a:r>
            <a:r>
              <a:rPr lang="en-US" altLang="zh-CN" sz="2800" b="1" dirty="0">
                <a:solidFill>
                  <a:schemeClr val="accent2">
                    <a:lumMod val="75000"/>
                  </a:schemeClr>
                </a:solidFill>
                <a:latin typeface="楷体" panose="02010609060101010101" pitchFamily="49" charset="-122"/>
                <a:ea typeface="楷体" panose="02010609060101010101" pitchFamily="49" charset="-122"/>
              </a:rPr>
              <a:t>150</a:t>
            </a:r>
            <a:r>
              <a:rPr lang="zh-CN" altLang="en-US" sz="2800" b="1" dirty="0">
                <a:solidFill>
                  <a:schemeClr val="accent2">
                    <a:lumMod val="75000"/>
                  </a:schemeClr>
                </a:solidFill>
                <a:latin typeface="楷体" panose="02010609060101010101" pitchFamily="49" charset="-122"/>
                <a:ea typeface="楷体" panose="02010609060101010101" pitchFamily="49" charset="-122"/>
              </a:rPr>
              <a:t>元安装一个除尘器来消除污染，即解决外部性问题。</a:t>
            </a:r>
          </a:p>
          <a:p>
            <a:pPr eaLnBrk="1" hangingPunct="1">
              <a:defRPr/>
            </a:pPr>
            <a:endParaRPr lang="en-US" altLang="zh-CN" sz="2800" b="1" dirty="0">
              <a:solidFill>
                <a:schemeClr val="accent2">
                  <a:lumMod val="75000"/>
                </a:schemeClr>
              </a:solidFill>
              <a:latin typeface="楷体" panose="02010609060101010101" pitchFamily="49" charset="-122"/>
              <a:ea typeface="楷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59F3E823-D3FE-40BB-B6E2-E6FA2989AFED}"/>
              </a:ext>
            </a:extLst>
          </p:cNvPr>
          <p:cNvSpPr>
            <a:spLocks noGrp="1" noRot="1" noChangeArrowheads="1"/>
          </p:cNvSpPr>
          <p:nvPr>
            <p:ph idx="1"/>
          </p:nvPr>
        </p:nvSpPr>
        <p:spPr>
          <a:xfrm>
            <a:off x="301625" y="908050"/>
            <a:ext cx="8540750" cy="5191125"/>
          </a:xfrm>
        </p:spPr>
        <p:txBody>
          <a:bodyPr/>
          <a:lstStyle/>
          <a:p>
            <a:pPr eaLnBrk="1" hangingPunct="1">
              <a:defRPr/>
            </a:pPr>
            <a:r>
              <a:rPr lang="zh-CN" altLang="en-US" b="1" dirty="0">
                <a:solidFill>
                  <a:srgbClr val="FF0000"/>
                </a:solidFill>
                <a:latin typeface="楷体" panose="02010609060101010101" pitchFamily="49" charset="-122"/>
                <a:ea typeface="楷体" panose="02010609060101010101" pitchFamily="49" charset="-122"/>
              </a:rPr>
              <a:t>在交易费用为零时，产权制度的安排，对资源配置没有任何影响，</a:t>
            </a:r>
            <a:r>
              <a:rPr lang="zh-CN" altLang="en-US" b="1" dirty="0">
                <a:solidFill>
                  <a:schemeClr val="accent2">
                    <a:lumMod val="75000"/>
                  </a:schemeClr>
                </a:solidFill>
                <a:latin typeface="楷体" panose="02010609060101010101" pitchFamily="49" charset="-122"/>
                <a:ea typeface="楷体" panose="02010609060101010101" pitchFamily="49" charset="-122"/>
              </a:rPr>
              <a:t>这就是斯蒂格勒定义的，也是科斯本人认可的</a:t>
            </a:r>
            <a:r>
              <a:rPr lang="zh-CN" altLang="en-US" b="1" dirty="0">
                <a:solidFill>
                  <a:srgbClr val="FF0000"/>
                </a:solidFill>
                <a:latin typeface="楷体" panose="02010609060101010101" pitchFamily="49" charset="-122"/>
                <a:ea typeface="楷体" panose="02010609060101010101" pitchFamily="49" charset="-122"/>
              </a:rPr>
              <a:t>“科斯定理”</a:t>
            </a:r>
            <a:r>
              <a:rPr lang="zh-CN" altLang="en-US" b="1" dirty="0">
                <a:solidFill>
                  <a:schemeClr val="tx2"/>
                </a:solidFill>
                <a:latin typeface="楷体" panose="02010609060101010101" pitchFamily="49" charset="-122"/>
                <a:ea typeface="楷体" panose="02010609060101010101" pitchFamily="49" charset="-122"/>
              </a:rPr>
              <a:t>。</a:t>
            </a:r>
          </a:p>
          <a:p>
            <a:pPr eaLnBrk="1" hangingPunct="1">
              <a:defRPr/>
            </a:pPr>
            <a:r>
              <a:rPr lang="zh-CN" altLang="en-US" b="1" dirty="0">
                <a:solidFill>
                  <a:schemeClr val="accent2">
                    <a:lumMod val="75000"/>
                  </a:schemeClr>
                </a:solidFill>
                <a:latin typeface="楷体" panose="02010609060101010101" pitchFamily="49" charset="-122"/>
                <a:ea typeface="楷体" panose="02010609060101010101" pitchFamily="49" charset="-122"/>
              </a:rPr>
              <a:t>科斯定理的言外之意：即使外部性导致了市场失灵，也</a:t>
            </a:r>
            <a:r>
              <a:rPr lang="zh-CN" altLang="en-US" b="1" u="sng" dirty="0">
                <a:solidFill>
                  <a:srgbClr val="FF0000"/>
                </a:solidFill>
                <a:latin typeface="楷体" panose="02010609060101010101" pitchFamily="49" charset="-122"/>
                <a:ea typeface="楷体" panose="02010609060101010101" pitchFamily="49" charset="-122"/>
              </a:rPr>
              <a:t>不需要政府出面干预</a:t>
            </a:r>
            <a:r>
              <a:rPr lang="zh-CN" altLang="en-US" b="1" dirty="0">
                <a:solidFill>
                  <a:schemeClr val="tx2"/>
                </a:solidFill>
                <a:latin typeface="楷体" panose="02010609060101010101" pitchFamily="49" charset="-122"/>
                <a:ea typeface="楷体" panose="02010609060101010101" pitchFamily="49" charset="-122"/>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C766ABD-ACCE-4917-942D-0A4CC6AEAEB8}"/>
              </a:ext>
            </a:extLst>
          </p:cNvPr>
          <p:cNvSpPr>
            <a:spLocks noGrp="1" noRot="1" noChangeArrowheads="1"/>
          </p:cNvSpPr>
          <p:nvPr>
            <p:ph type="title"/>
          </p:nvPr>
        </p:nvSpPr>
        <p:spPr/>
        <p:txBody>
          <a:bodyPr/>
          <a:lstStyle/>
          <a:p>
            <a:pPr eaLnBrk="1" hangingPunct="1">
              <a:defRPr/>
            </a:pPr>
            <a:r>
              <a:rPr lang="zh-CN" altLang="en-US" sz="5400" b="1" dirty="0">
                <a:solidFill>
                  <a:schemeClr val="accent2">
                    <a:lumMod val="75000"/>
                  </a:schemeClr>
                </a:solidFill>
                <a:latin typeface="楷体" panose="02010609060101010101" pitchFamily="49" charset="-122"/>
                <a:ea typeface="楷体" panose="02010609060101010101" pitchFamily="49" charset="-122"/>
              </a:rPr>
              <a:t>二、公共物品和公共资源</a:t>
            </a:r>
          </a:p>
        </p:txBody>
      </p:sp>
      <p:sp>
        <p:nvSpPr>
          <p:cNvPr id="41987" name="Rectangle 3">
            <a:extLst>
              <a:ext uri="{FF2B5EF4-FFF2-40B4-BE49-F238E27FC236}">
                <a16:creationId xmlns:a16="http://schemas.microsoft.com/office/drawing/2014/main" id="{2D0087C7-9171-4387-9FA8-6A55CC5F6D26}"/>
              </a:ext>
            </a:extLst>
          </p:cNvPr>
          <p:cNvSpPr>
            <a:spLocks noGrp="1" noRot="1" noChangeArrowheads="1"/>
          </p:cNvSpPr>
          <p:nvPr>
            <p:ph idx="1"/>
          </p:nvPr>
        </p:nvSpPr>
        <p:spPr/>
        <p:txBody>
          <a:bodyPr/>
          <a:lstStyle/>
          <a:p>
            <a:pPr eaLnBrk="1" hangingPunct="1">
              <a:defRPr/>
            </a:pPr>
            <a:r>
              <a:rPr lang="en-US" altLang="zh-CN" sz="4000" b="1">
                <a:solidFill>
                  <a:schemeClr val="accent2">
                    <a:lumMod val="75000"/>
                  </a:schemeClr>
                </a:solidFill>
                <a:latin typeface="楷体" panose="02010609060101010101" pitchFamily="49" charset="-122"/>
                <a:ea typeface="楷体" panose="02010609060101010101" pitchFamily="49" charset="-122"/>
              </a:rPr>
              <a:t>“</a:t>
            </a:r>
            <a:r>
              <a:rPr lang="zh-CN" altLang="en-US" sz="4000" b="1">
                <a:solidFill>
                  <a:schemeClr val="accent2">
                    <a:lumMod val="75000"/>
                  </a:schemeClr>
                </a:solidFill>
                <a:latin typeface="楷体" panose="02010609060101010101" pitchFamily="49" charset="-122"/>
                <a:ea typeface="楷体" panose="02010609060101010101" pitchFamily="49" charset="-122"/>
              </a:rPr>
              <a:t>生活中最美好的东西都是免费的”</a:t>
            </a:r>
          </a:p>
          <a:p>
            <a:pPr eaLnBrk="1" hangingPunct="1">
              <a:defRPr/>
            </a:pPr>
            <a:endParaRPr lang="zh-CN" altLang="en-US" sz="4000" b="1">
              <a:solidFill>
                <a:schemeClr val="accent2">
                  <a:lumMod val="75000"/>
                </a:schemeClr>
              </a:solidFill>
              <a:latin typeface="楷体" panose="02010609060101010101" pitchFamily="49" charset="-122"/>
              <a:ea typeface="楷体" panose="02010609060101010101" pitchFamily="49" charset="-122"/>
            </a:endParaRPr>
          </a:p>
          <a:p>
            <a:pPr eaLnBrk="1" hangingPunct="1">
              <a:defRPr/>
            </a:pPr>
            <a:r>
              <a:rPr lang="zh-CN" altLang="en-US" sz="4000" b="1">
                <a:solidFill>
                  <a:schemeClr val="accent2">
                    <a:lumMod val="75000"/>
                  </a:schemeClr>
                </a:solidFill>
                <a:latin typeface="楷体" panose="02010609060101010101" pitchFamily="49" charset="-122"/>
                <a:ea typeface="楷体" panose="02010609060101010101" pitchFamily="49" charset="-122"/>
              </a:rPr>
              <a:t>但是当物品可以免费获得时，通常我们用以配置资源的</a:t>
            </a:r>
            <a:r>
              <a:rPr lang="zh-CN" altLang="en-US" sz="4000" b="1" i="1">
                <a:solidFill>
                  <a:schemeClr val="accent2">
                    <a:lumMod val="75000"/>
                  </a:schemeClr>
                </a:solidFill>
                <a:latin typeface="楷体" panose="02010609060101010101" pitchFamily="49" charset="-122"/>
                <a:ea typeface="楷体" panose="02010609060101010101" pitchFamily="49" charset="-122"/>
              </a:rPr>
              <a:t>市场</a:t>
            </a:r>
            <a:r>
              <a:rPr lang="zh-CN" altLang="en-US" sz="4000" b="1">
                <a:solidFill>
                  <a:schemeClr val="accent2">
                    <a:lumMod val="75000"/>
                  </a:schemeClr>
                </a:solidFill>
                <a:latin typeface="楷体" panose="02010609060101010101" pitchFamily="49" charset="-122"/>
                <a:ea typeface="楷体" panose="02010609060101010101" pitchFamily="49" charset="-122"/>
              </a:rPr>
              <a:t>力量就不存在了</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A0A6C09-5899-4149-8314-809FC3C0332C}"/>
              </a:ext>
            </a:extLst>
          </p:cNvPr>
          <p:cNvSpPr>
            <a:spLocks noGrp="1" noRot="1" noChangeArrowheads="1"/>
          </p:cNvSpPr>
          <p:nvPr>
            <p:ph type="title"/>
          </p:nvPr>
        </p:nvSpPr>
        <p:spPr/>
        <p:txBody>
          <a:bodyPr/>
          <a:lstStyle/>
          <a:p>
            <a:pPr algn="l" eaLnBrk="1" hangingPunct="1">
              <a:defRPr/>
            </a:pPr>
            <a:r>
              <a:rPr lang="en-US" altLang="zh-CN" b="1" dirty="0">
                <a:solidFill>
                  <a:schemeClr val="accent2">
                    <a:lumMod val="75000"/>
                  </a:schemeClr>
                </a:solidFill>
                <a:latin typeface="楷体" panose="02010609060101010101" pitchFamily="49" charset="-122"/>
                <a:ea typeface="楷体" panose="02010609060101010101" pitchFamily="49" charset="-122"/>
              </a:rPr>
              <a:t>1</a:t>
            </a:r>
            <a:r>
              <a:rPr lang="zh-CN" altLang="en-US" b="1" dirty="0">
                <a:solidFill>
                  <a:schemeClr val="accent2">
                    <a:lumMod val="75000"/>
                  </a:schemeClr>
                </a:solidFill>
                <a:latin typeface="楷体" panose="02010609060101010101" pitchFamily="49" charset="-122"/>
                <a:ea typeface="楷体" panose="02010609060101010101" pitchFamily="49" charset="-122"/>
              </a:rPr>
              <a:t>、物品的不同类型分类依据</a:t>
            </a:r>
          </a:p>
        </p:txBody>
      </p:sp>
      <p:sp>
        <p:nvSpPr>
          <p:cNvPr id="22531" name="Rectangle 3">
            <a:extLst>
              <a:ext uri="{FF2B5EF4-FFF2-40B4-BE49-F238E27FC236}">
                <a16:creationId xmlns:a16="http://schemas.microsoft.com/office/drawing/2014/main" id="{3B7D0ACB-C807-43F4-9D88-932864D07F19}"/>
              </a:ext>
            </a:extLst>
          </p:cNvPr>
          <p:cNvSpPr>
            <a:spLocks noGrp="1" noRot="1" noChangeArrowheads="1"/>
          </p:cNvSpPr>
          <p:nvPr>
            <p:ph idx="1"/>
          </p:nvPr>
        </p:nvSpPr>
        <p:spPr/>
        <p:txBody>
          <a:bodyPr/>
          <a:lstStyle/>
          <a:p>
            <a:pPr eaLnBrk="1" hangingPunct="1">
              <a:lnSpc>
                <a:spcPct val="90000"/>
              </a:lnSpc>
              <a:buFont typeface="Wingdings" panose="05000000000000000000" pitchFamily="2" charset="2"/>
              <a:buNone/>
              <a:defRPr/>
            </a:pPr>
            <a:r>
              <a:rPr lang="zh-CN" altLang="en-US" sz="2800" b="1" dirty="0">
                <a:solidFill>
                  <a:schemeClr val="accent2">
                    <a:lumMod val="75000"/>
                  </a:schemeClr>
                </a:solidFill>
                <a:latin typeface="楷体" panose="02010609060101010101" pitchFamily="49" charset="-122"/>
                <a:ea typeface="楷体" panose="02010609060101010101" pitchFamily="49" charset="-122"/>
              </a:rPr>
              <a:t>按照两个特征对物品分类：</a:t>
            </a:r>
          </a:p>
          <a:p>
            <a:pPr eaLnBrk="1" hangingPunct="1">
              <a:lnSpc>
                <a:spcPct val="90000"/>
              </a:lnSpc>
              <a:defRPr/>
            </a:pPr>
            <a:r>
              <a:rPr lang="en-US" altLang="zh-CN" sz="2800" b="1" dirty="0">
                <a:solidFill>
                  <a:schemeClr val="accent2">
                    <a:lumMod val="75000"/>
                  </a:schemeClr>
                </a:solidFill>
                <a:latin typeface="楷体" panose="02010609060101010101" pitchFamily="49" charset="-122"/>
                <a:ea typeface="楷体" panose="02010609060101010101" pitchFamily="49" charset="-122"/>
              </a:rPr>
              <a:t>1</a:t>
            </a:r>
            <a:r>
              <a:rPr lang="zh-CN" altLang="en-US" sz="2800" b="1" dirty="0">
                <a:solidFill>
                  <a:schemeClr val="accent2">
                    <a:lumMod val="75000"/>
                  </a:schemeClr>
                </a:solidFill>
                <a:latin typeface="楷体" panose="02010609060101010101" pitchFamily="49" charset="-122"/>
                <a:ea typeface="楷体" panose="02010609060101010101" pitchFamily="49" charset="-122"/>
              </a:rPr>
              <a:t>）该物品是否有</a:t>
            </a:r>
            <a:r>
              <a:rPr lang="zh-CN" altLang="en-US" sz="2800" b="1" dirty="0">
                <a:solidFill>
                  <a:srgbClr val="FF0000"/>
                </a:solidFill>
                <a:latin typeface="楷体" panose="02010609060101010101" pitchFamily="49" charset="-122"/>
                <a:ea typeface="楷体" panose="02010609060101010101" pitchFamily="49" charset="-122"/>
              </a:rPr>
              <a:t>排他性</a:t>
            </a:r>
            <a:r>
              <a:rPr lang="zh-CN" altLang="en-US" sz="2800" b="1" i="1" dirty="0">
                <a:solidFill>
                  <a:schemeClr val="accent2">
                    <a:lumMod val="75000"/>
                  </a:schemeClr>
                </a:solidFill>
                <a:latin typeface="楷体" panose="02010609060101010101" pitchFamily="49" charset="-122"/>
                <a:ea typeface="楷体" panose="02010609060101010101" pitchFamily="49" charset="-122"/>
              </a:rPr>
              <a:t>，</a:t>
            </a:r>
            <a:r>
              <a:rPr lang="zh-CN" altLang="en-US" sz="2800" b="1" dirty="0">
                <a:solidFill>
                  <a:schemeClr val="accent2">
                    <a:lumMod val="75000"/>
                  </a:schemeClr>
                </a:solidFill>
                <a:latin typeface="楷体" panose="02010609060101010101" pitchFamily="49" charset="-122"/>
                <a:ea typeface="楷体" panose="02010609060101010101" pitchFamily="49" charset="-122"/>
              </a:rPr>
              <a:t>是否能够排除他人使用这种物品？</a:t>
            </a:r>
          </a:p>
          <a:p>
            <a:pPr eaLnBrk="1" hangingPunct="1">
              <a:lnSpc>
                <a:spcPct val="90000"/>
              </a:lnSpc>
              <a:buClr>
                <a:schemeClr val="bg2"/>
              </a:buClr>
              <a:buSzPct val="60000"/>
              <a:buFont typeface="Monotype Sorts" pitchFamily="2" charset="2"/>
              <a:buChar char="u"/>
              <a:defRPr/>
            </a:pPr>
            <a:r>
              <a:rPr lang="zh-CN" altLang="en-US" sz="2800" b="1" dirty="0">
                <a:solidFill>
                  <a:schemeClr val="accent2">
                    <a:lumMod val="75000"/>
                  </a:schemeClr>
                </a:solidFill>
                <a:latin typeface="楷体" panose="02010609060101010101" pitchFamily="49" charset="-122"/>
                <a:ea typeface="楷体" panose="02010609060101010101" pitchFamily="49" charset="-122"/>
              </a:rPr>
              <a:t>判定依据：</a:t>
            </a:r>
            <a:r>
              <a:rPr lang="zh-CN" altLang="en-US" sz="2800" b="1" dirty="0">
                <a:solidFill>
                  <a:srgbClr val="FF0000"/>
                </a:solidFill>
                <a:latin typeface="楷体" panose="02010609060101010101" pitchFamily="49" charset="-122"/>
                <a:ea typeface="楷体" panose="02010609060101010101" pitchFamily="49" charset="-122"/>
              </a:rPr>
              <a:t>是否需对物品付费才能使用</a:t>
            </a:r>
            <a:r>
              <a:rPr lang="zh-CN" altLang="en-US" sz="2800" b="1" dirty="0">
                <a:solidFill>
                  <a:schemeClr val="accent2">
                    <a:lumMod val="75000"/>
                  </a:schemeClr>
                </a:solidFill>
                <a:latin typeface="楷体" panose="02010609060101010101" pitchFamily="49" charset="-122"/>
                <a:ea typeface="楷体" panose="02010609060101010101" pitchFamily="49" charset="-122"/>
              </a:rPr>
              <a:t>，付费则物品有排他性。</a:t>
            </a:r>
          </a:p>
          <a:p>
            <a:pPr eaLnBrk="1" hangingPunct="1">
              <a:lnSpc>
                <a:spcPct val="90000"/>
              </a:lnSpc>
              <a:defRPr/>
            </a:pPr>
            <a:r>
              <a:rPr lang="en-US" altLang="zh-CN" sz="2800" b="1" dirty="0">
                <a:solidFill>
                  <a:schemeClr val="accent2">
                    <a:lumMod val="75000"/>
                  </a:schemeClr>
                </a:solidFill>
                <a:latin typeface="楷体" panose="02010609060101010101" pitchFamily="49" charset="-122"/>
                <a:ea typeface="楷体" panose="02010609060101010101" pitchFamily="49" charset="-122"/>
              </a:rPr>
              <a:t>2</a:t>
            </a:r>
            <a:r>
              <a:rPr lang="zh-CN" altLang="en-US" sz="2800" b="1" dirty="0">
                <a:solidFill>
                  <a:schemeClr val="accent2">
                    <a:lumMod val="75000"/>
                  </a:schemeClr>
                </a:solidFill>
                <a:latin typeface="楷体" panose="02010609060101010101" pitchFamily="49" charset="-122"/>
                <a:ea typeface="楷体" panose="02010609060101010101" pitchFamily="49" charset="-122"/>
              </a:rPr>
              <a:t>）该物品是否有</a:t>
            </a:r>
            <a:r>
              <a:rPr lang="zh-CN" altLang="en-US" sz="2800" b="1" dirty="0">
                <a:solidFill>
                  <a:srgbClr val="FF0000"/>
                </a:solidFill>
                <a:latin typeface="楷体" panose="02010609060101010101" pitchFamily="49" charset="-122"/>
                <a:ea typeface="楷体" panose="02010609060101010101" pitchFamily="49" charset="-122"/>
              </a:rPr>
              <a:t>竞用性</a:t>
            </a:r>
            <a:r>
              <a:rPr lang="zh-CN" altLang="en-US" sz="2800" b="1" dirty="0">
                <a:solidFill>
                  <a:schemeClr val="accent2">
                    <a:lumMod val="75000"/>
                  </a:schemeClr>
                </a:solidFill>
                <a:latin typeface="楷体" panose="02010609060101010101" pitchFamily="49" charset="-122"/>
                <a:ea typeface="楷体" panose="02010609060101010101" pitchFamily="49" charset="-122"/>
              </a:rPr>
              <a:t>，一个人使用该物品是否会减少或影响其他人使用？</a:t>
            </a:r>
          </a:p>
          <a:p>
            <a:pPr eaLnBrk="1" hangingPunct="1">
              <a:lnSpc>
                <a:spcPct val="90000"/>
              </a:lnSpc>
              <a:buClr>
                <a:schemeClr val="bg2"/>
              </a:buClr>
              <a:buSzPct val="70000"/>
              <a:buFont typeface="Monotype Sorts" pitchFamily="2" charset="2"/>
              <a:buChar char="u"/>
              <a:defRPr/>
            </a:pPr>
            <a:r>
              <a:rPr lang="zh-CN" altLang="en-US" sz="2800" b="1" dirty="0">
                <a:solidFill>
                  <a:schemeClr val="accent2">
                    <a:lumMod val="75000"/>
                  </a:schemeClr>
                </a:solidFill>
                <a:latin typeface="楷体" panose="02010609060101010101" pitchFamily="49" charset="-122"/>
                <a:ea typeface="楷体" panose="02010609060101010101" pitchFamily="49" charset="-122"/>
              </a:rPr>
              <a:t>判定依据，对新增使用者，</a:t>
            </a:r>
            <a:r>
              <a:rPr lang="zh-CN" altLang="en-US" sz="2800" b="1" dirty="0">
                <a:solidFill>
                  <a:srgbClr val="FF0000"/>
                </a:solidFill>
                <a:latin typeface="楷体" panose="02010609060101010101" pitchFamily="49" charset="-122"/>
                <a:ea typeface="楷体" panose="02010609060101010101" pitchFamily="49" charset="-122"/>
              </a:rPr>
              <a:t>提供给他物品的边际成本是否为零</a:t>
            </a:r>
            <a:r>
              <a:rPr lang="zh-CN" altLang="en-US" sz="2800" b="1" dirty="0">
                <a:solidFill>
                  <a:schemeClr val="accent2">
                    <a:lumMod val="75000"/>
                  </a:schemeClr>
                </a:solidFill>
                <a:latin typeface="楷体" panose="02010609060101010101" pitchFamily="49" charset="-122"/>
                <a:ea typeface="楷体" panose="02010609060101010101" pitchFamily="49" charset="-122"/>
              </a:rPr>
              <a:t>，边际成本不为零则物品</a:t>
            </a:r>
            <a:r>
              <a:rPr lang="zh-CN" altLang="en-US" sz="2800" b="1">
                <a:solidFill>
                  <a:schemeClr val="accent2">
                    <a:lumMod val="75000"/>
                  </a:schemeClr>
                </a:solidFill>
                <a:latin typeface="楷体" panose="02010609060101010101" pitchFamily="49" charset="-122"/>
                <a:ea typeface="楷体" panose="02010609060101010101" pitchFamily="49" charset="-122"/>
              </a:rPr>
              <a:t>有竞用性</a:t>
            </a:r>
            <a:r>
              <a:rPr lang="zh-CN" altLang="en-US" sz="2800" b="1" dirty="0">
                <a:solidFill>
                  <a:schemeClr val="accent2">
                    <a:lumMod val="75000"/>
                  </a:schemeClr>
                </a:solidFill>
                <a:latin typeface="楷体" panose="02010609060101010101" pitchFamily="49" charset="-122"/>
                <a:ea typeface="楷体" panose="02010609060101010101" pitchFamily="49" charset="-122"/>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04A246D-D3CB-4DED-B9CA-B8FB96FBE2A9}"/>
              </a:ext>
            </a:extLst>
          </p:cNvPr>
          <p:cNvSpPr>
            <a:spLocks noGrp="1" noRot="1" noChangeArrowheads="1"/>
          </p:cNvSpPr>
          <p:nvPr>
            <p:ph type="title"/>
          </p:nvPr>
        </p:nvSpPr>
        <p:spPr/>
        <p:txBody>
          <a:bodyPr/>
          <a:lstStyle/>
          <a:p>
            <a:pPr algn="l" eaLnBrk="1" hangingPunct="1">
              <a:defRPr/>
            </a:pPr>
            <a:r>
              <a:rPr lang="en-US" altLang="zh-CN" b="1" dirty="0">
                <a:solidFill>
                  <a:schemeClr val="accent2">
                    <a:lumMod val="75000"/>
                  </a:schemeClr>
                </a:solidFill>
                <a:latin typeface="楷体" panose="02010609060101010101" pitchFamily="49" charset="-122"/>
                <a:ea typeface="楷体" panose="02010609060101010101" pitchFamily="49" charset="-122"/>
              </a:rPr>
              <a:t>2</a:t>
            </a:r>
            <a:r>
              <a:rPr lang="zh-CN" altLang="en-US" b="1" dirty="0">
                <a:solidFill>
                  <a:schemeClr val="accent2">
                    <a:lumMod val="75000"/>
                  </a:schemeClr>
                </a:solidFill>
                <a:latin typeface="楷体" panose="02010609060101010101" pitchFamily="49" charset="-122"/>
                <a:ea typeface="楷体" panose="02010609060101010101" pitchFamily="49" charset="-122"/>
              </a:rPr>
              <a:t>、物品的不同类型</a:t>
            </a:r>
          </a:p>
        </p:txBody>
      </p:sp>
      <p:sp>
        <p:nvSpPr>
          <p:cNvPr id="20483" name="Rectangle 5">
            <a:extLst>
              <a:ext uri="{FF2B5EF4-FFF2-40B4-BE49-F238E27FC236}">
                <a16:creationId xmlns:a16="http://schemas.microsoft.com/office/drawing/2014/main" id="{72A1AFFC-4CA9-4134-ABFA-B5D096E938F7}"/>
              </a:ext>
            </a:extLst>
          </p:cNvPr>
          <p:cNvSpPr>
            <a:spLocks noChangeArrowheads="1"/>
          </p:cNvSpPr>
          <p:nvPr/>
        </p:nvSpPr>
        <p:spPr bwMode="auto">
          <a:xfrm>
            <a:off x="4735513" y="1557338"/>
            <a:ext cx="2011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2400" b="1">
                <a:solidFill>
                  <a:srgbClr val="FF0000"/>
                </a:solidFill>
                <a:latin typeface="楷体" panose="02010609060101010101" pitchFamily="49" charset="-122"/>
                <a:ea typeface="楷体" panose="02010609060101010101" pitchFamily="49" charset="-122"/>
              </a:rPr>
              <a:t>是否有竞争性</a:t>
            </a:r>
            <a:r>
              <a:rPr lang="en-US" altLang="zh-CN" sz="2400" b="1">
                <a:solidFill>
                  <a:srgbClr val="FF0000"/>
                </a:solidFill>
                <a:latin typeface="楷体" panose="02010609060101010101" pitchFamily="49" charset="-122"/>
                <a:ea typeface="楷体" panose="02010609060101010101" pitchFamily="49" charset="-122"/>
              </a:rPr>
              <a:t>?</a:t>
            </a:r>
            <a:endParaRPr lang="en-US" altLang="zh-CN" sz="2000" b="1">
              <a:solidFill>
                <a:srgbClr val="FF0000"/>
              </a:solidFill>
              <a:latin typeface="楷体" panose="02010609060101010101" pitchFamily="49" charset="-122"/>
              <a:ea typeface="楷体" panose="02010609060101010101" pitchFamily="49" charset="-122"/>
            </a:endParaRPr>
          </a:p>
        </p:txBody>
      </p:sp>
      <p:sp>
        <p:nvSpPr>
          <p:cNvPr id="23556" name="Rectangle 6">
            <a:extLst>
              <a:ext uri="{FF2B5EF4-FFF2-40B4-BE49-F238E27FC236}">
                <a16:creationId xmlns:a16="http://schemas.microsoft.com/office/drawing/2014/main" id="{6BCD5C3D-34D9-4E10-8A83-3D935E65DFFD}"/>
              </a:ext>
            </a:extLst>
          </p:cNvPr>
          <p:cNvSpPr>
            <a:spLocks noChangeArrowheads="1"/>
          </p:cNvSpPr>
          <p:nvPr/>
        </p:nvSpPr>
        <p:spPr bwMode="auto">
          <a:xfrm>
            <a:off x="4140200" y="1968500"/>
            <a:ext cx="258763" cy="307975"/>
          </a:xfrm>
          <a:prstGeom prst="rect">
            <a:avLst/>
          </a:prstGeom>
          <a:noFill/>
          <a:ln w="9525">
            <a:noFill/>
            <a:miter lim="800000"/>
          </a:ln>
        </p:spPr>
        <p:txBody>
          <a:bodyPr wrap="none" lIns="0" tIns="0" rIns="0" bIns="0">
            <a:spAutoFit/>
          </a:bodyPr>
          <a:lstStyle/>
          <a:p>
            <a:pPr>
              <a:defRPr/>
            </a:pPr>
            <a:r>
              <a:rPr lang="zh-CN" altLang="en-US" sz="2000" b="1" dirty="0">
                <a:solidFill>
                  <a:schemeClr val="accent2">
                    <a:lumMod val="75000"/>
                  </a:schemeClr>
                </a:solidFill>
                <a:latin typeface="楷体" panose="02010609060101010101" pitchFamily="49" charset="-122"/>
                <a:ea typeface="楷体" panose="02010609060101010101" pitchFamily="49" charset="-122"/>
                <a:sym typeface="+mn-ea"/>
              </a:rPr>
              <a:t>是</a:t>
            </a:r>
          </a:p>
        </p:txBody>
      </p:sp>
      <p:sp>
        <p:nvSpPr>
          <p:cNvPr id="20485" name="Rectangle 7">
            <a:extLst>
              <a:ext uri="{FF2B5EF4-FFF2-40B4-BE49-F238E27FC236}">
                <a16:creationId xmlns:a16="http://schemas.microsoft.com/office/drawing/2014/main" id="{05CC8C5E-6A26-4CF0-BF9E-8AE8444DEAC6}"/>
              </a:ext>
            </a:extLst>
          </p:cNvPr>
          <p:cNvSpPr>
            <a:spLocks noChangeArrowheads="1"/>
          </p:cNvSpPr>
          <p:nvPr/>
        </p:nvSpPr>
        <p:spPr bwMode="auto">
          <a:xfrm>
            <a:off x="4535488" y="1968500"/>
            <a:ext cx="17938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800" b="1">
                <a:solidFill>
                  <a:srgbClr val="000080"/>
                </a:solidFill>
                <a:latin typeface="楷体_GB2312"/>
                <a:ea typeface="楷体_GB2312"/>
                <a:cs typeface="楷体_GB2312"/>
              </a:rPr>
              <a:t> </a:t>
            </a:r>
            <a:endParaRPr lang="en-US" altLang="zh-CN" sz="2000" b="1">
              <a:latin typeface="楷体_GB2312"/>
              <a:ea typeface="楷体_GB2312"/>
              <a:cs typeface="楷体_GB2312"/>
            </a:endParaRPr>
          </a:p>
        </p:txBody>
      </p:sp>
      <p:sp>
        <p:nvSpPr>
          <p:cNvPr id="23558" name="Rectangle 8">
            <a:extLst>
              <a:ext uri="{FF2B5EF4-FFF2-40B4-BE49-F238E27FC236}">
                <a16:creationId xmlns:a16="http://schemas.microsoft.com/office/drawing/2014/main" id="{B535654C-1339-4A88-801C-B96F01731D66}"/>
              </a:ext>
            </a:extLst>
          </p:cNvPr>
          <p:cNvSpPr>
            <a:spLocks noChangeArrowheads="1"/>
          </p:cNvSpPr>
          <p:nvPr/>
        </p:nvSpPr>
        <p:spPr bwMode="auto">
          <a:xfrm>
            <a:off x="7213600" y="1968500"/>
            <a:ext cx="258763" cy="307975"/>
          </a:xfrm>
          <a:prstGeom prst="rect">
            <a:avLst/>
          </a:prstGeom>
          <a:noFill/>
          <a:ln w="9525">
            <a:noFill/>
            <a:miter lim="800000"/>
          </a:ln>
        </p:spPr>
        <p:txBody>
          <a:bodyPr wrap="none" lIns="0" tIns="0" rIns="0" bIns="0">
            <a:spAutoFit/>
          </a:bodyPr>
          <a:lstStyle/>
          <a:p>
            <a:pPr>
              <a:defRPr/>
            </a:pPr>
            <a:r>
              <a:rPr lang="zh-CN" altLang="en-US" sz="2000" b="1" dirty="0">
                <a:solidFill>
                  <a:schemeClr val="accent2">
                    <a:lumMod val="75000"/>
                  </a:schemeClr>
                </a:solidFill>
                <a:latin typeface="楷体" panose="02010609060101010101" pitchFamily="49" charset="-122"/>
                <a:ea typeface="楷体" panose="02010609060101010101" pitchFamily="49" charset="-122"/>
                <a:sym typeface="+mn-ea"/>
              </a:rPr>
              <a:t>否</a:t>
            </a:r>
          </a:p>
        </p:txBody>
      </p:sp>
      <p:sp>
        <p:nvSpPr>
          <p:cNvPr id="23559" name="Rectangle 9">
            <a:extLst>
              <a:ext uri="{FF2B5EF4-FFF2-40B4-BE49-F238E27FC236}">
                <a16:creationId xmlns:a16="http://schemas.microsoft.com/office/drawing/2014/main" id="{E795024E-FD13-455F-A57C-B47E481A6420}"/>
              </a:ext>
            </a:extLst>
          </p:cNvPr>
          <p:cNvSpPr>
            <a:spLocks noChangeArrowheads="1"/>
          </p:cNvSpPr>
          <p:nvPr/>
        </p:nvSpPr>
        <p:spPr bwMode="auto">
          <a:xfrm>
            <a:off x="2022475" y="2959100"/>
            <a:ext cx="258763" cy="307975"/>
          </a:xfrm>
          <a:prstGeom prst="rect">
            <a:avLst/>
          </a:prstGeom>
          <a:noFill/>
          <a:ln w="9525">
            <a:noFill/>
            <a:miter lim="800000"/>
          </a:ln>
        </p:spPr>
        <p:txBody>
          <a:bodyPr wrap="none" lIns="0" tIns="0" rIns="0" bIns="0">
            <a:spAutoFit/>
          </a:bodyPr>
          <a:lstStyle/>
          <a:p>
            <a:pPr>
              <a:defRPr/>
            </a:pPr>
            <a:r>
              <a:rPr lang="zh-CN" altLang="en-US" sz="2000" b="1" dirty="0">
                <a:solidFill>
                  <a:schemeClr val="accent2">
                    <a:lumMod val="75000"/>
                  </a:schemeClr>
                </a:solidFill>
                <a:latin typeface="楷体" panose="02010609060101010101" pitchFamily="49" charset="-122"/>
                <a:ea typeface="楷体" panose="02010609060101010101" pitchFamily="49" charset="-122"/>
                <a:sym typeface="+mn-ea"/>
              </a:rPr>
              <a:t>是</a:t>
            </a:r>
          </a:p>
        </p:txBody>
      </p:sp>
      <p:sp>
        <p:nvSpPr>
          <p:cNvPr id="20488" name="Rectangle 10">
            <a:extLst>
              <a:ext uri="{FF2B5EF4-FFF2-40B4-BE49-F238E27FC236}">
                <a16:creationId xmlns:a16="http://schemas.microsoft.com/office/drawing/2014/main" id="{C2723E31-C196-4823-A8CC-D8CDC8017C91}"/>
              </a:ext>
            </a:extLst>
          </p:cNvPr>
          <p:cNvSpPr>
            <a:spLocks noChangeArrowheads="1"/>
          </p:cNvSpPr>
          <p:nvPr/>
        </p:nvSpPr>
        <p:spPr bwMode="auto">
          <a:xfrm>
            <a:off x="2416175" y="2959100"/>
            <a:ext cx="17938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800" b="1">
                <a:solidFill>
                  <a:schemeClr val="tx2"/>
                </a:solidFill>
                <a:latin typeface="楷体_GB2312"/>
                <a:ea typeface="楷体_GB2312"/>
                <a:cs typeface="楷体_GB2312"/>
              </a:rPr>
              <a:t> </a:t>
            </a:r>
            <a:endParaRPr lang="en-US" altLang="zh-CN" sz="2000" b="1">
              <a:solidFill>
                <a:schemeClr val="tx2"/>
              </a:solidFill>
              <a:latin typeface="楷体_GB2312"/>
              <a:ea typeface="楷体_GB2312"/>
              <a:cs typeface="楷体_GB2312"/>
            </a:endParaRPr>
          </a:p>
        </p:txBody>
      </p:sp>
      <p:sp>
        <p:nvSpPr>
          <p:cNvPr id="20489" name="Rectangle 12">
            <a:extLst>
              <a:ext uri="{FF2B5EF4-FFF2-40B4-BE49-F238E27FC236}">
                <a16:creationId xmlns:a16="http://schemas.microsoft.com/office/drawing/2014/main" id="{73AC6729-38B7-4178-9B06-C8BA23B958A4}"/>
              </a:ext>
            </a:extLst>
          </p:cNvPr>
          <p:cNvSpPr>
            <a:spLocks noChangeArrowheads="1"/>
          </p:cNvSpPr>
          <p:nvPr/>
        </p:nvSpPr>
        <p:spPr bwMode="auto">
          <a:xfrm>
            <a:off x="4822825" y="2425700"/>
            <a:ext cx="1539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solidFill>
                  <a:srgbClr val="0000FF"/>
                </a:solidFill>
                <a:latin typeface="楷体_GB2312"/>
                <a:ea typeface="楷体_GB2312"/>
                <a:cs typeface="楷体_GB2312"/>
              </a:rPr>
              <a:t> </a:t>
            </a:r>
            <a:endParaRPr lang="en-US" altLang="zh-CN" sz="2000" b="1">
              <a:latin typeface="楷体_GB2312"/>
              <a:ea typeface="楷体_GB2312"/>
              <a:cs typeface="楷体_GB2312"/>
            </a:endParaRPr>
          </a:p>
        </p:txBody>
      </p:sp>
      <p:sp>
        <p:nvSpPr>
          <p:cNvPr id="20490" name="Rectangle 17">
            <a:extLst>
              <a:ext uri="{FF2B5EF4-FFF2-40B4-BE49-F238E27FC236}">
                <a16:creationId xmlns:a16="http://schemas.microsoft.com/office/drawing/2014/main" id="{5CD260C4-6F4B-425F-81BE-B499D01E6052}"/>
              </a:ext>
            </a:extLst>
          </p:cNvPr>
          <p:cNvSpPr>
            <a:spLocks noChangeArrowheads="1"/>
          </p:cNvSpPr>
          <p:nvPr/>
        </p:nvSpPr>
        <p:spPr bwMode="auto">
          <a:xfrm>
            <a:off x="4229100" y="2794000"/>
            <a:ext cx="1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zh-CN" sz="2000" b="1">
              <a:solidFill>
                <a:schemeClr val="tx2"/>
              </a:solidFill>
              <a:latin typeface="楷体_GB2312"/>
              <a:ea typeface="楷体_GB2312"/>
              <a:cs typeface="楷体_GB2312"/>
            </a:endParaRPr>
          </a:p>
        </p:txBody>
      </p:sp>
      <p:sp>
        <p:nvSpPr>
          <p:cNvPr id="20491" name="Rectangle 18">
            <a:extLst>
              <a:ext uri="{FF2B5EF4-FFF2-40B4-BE49-F238E27FC236}">
                <a16:creationId xmlns:a16="http://schemas.microsoft.com/office/drawing/2014/main" id="{3E93FB25-3A00-4706-A974-1387941C9979}"/>
              </a:ext>
            </a:extLst>
          </p:cNvPr>
          <p:cNvSpPr>
            <a:spLocks noChangeArrowheads="1"/>
          </p:cNvSpPr>
          <p:nvPr/>
        </p:nvSpPr>
        <p:spPr bwMode="auto">
          <a:xfrm>
            <a:off x="4941888" y="2794000"/>
            <a:ext cx="1412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200" b="1">
                <a:solidFill>
                  <a:schemeClr val="tx2"/>
                </a:solidFill>
                <a:latin typeface="楷体_GB2312"/>
                <a:ea typeface="楷体_GB2312"/>
                <a:cs typeface="楷体_GB2312"/>
              </a:rPr>
              <a:t> </a:t>
            </a:r>
            <a:endParaRPr lang="en-US" altLang="zh-CN" sz="2000" b="1">
              <a:solidFill>
                <a:schemeClr val="tx2"/>
              </a:solidFill>
              <a:latin typeface="楷体_GB2312"/>
              <a:ea typeface="楷体_GB2312"/>
              <a:cs typeface="楷体_GB2312"/>
            </a:endParaRPr>
          </a:p>
        </p:txBody>
      </p:sp>
      <p:sp>
        <p:nvSpPr>
          <p:cNvPr id="20492" name="Rectangle 28">
            <a:extLst>
              <a:ext uri="{FF2B5EF4-FFF2-40B4-BE49-F238E27FC236}">
                <a16:creationId xmlns:a16="http://schemas.microsoft.com/office/drawing/2014/main" id="{B8CD8C65-36CC-466B-A729-0622088D33D7}"/>
              </a:ext>
            </a:extLst>
          </p:cNvPr>
          <p:cNvSpPr>
            <a:spLocks noChangeArrowheads="1"/>
          </p:cNvSpPr>
          <p:nvPr/>
        </p:nvSpPr>
        <p:spPr bwMode="auto">
          <a:xfrm>
            <a:off x="8845550" y="2425700"/>
            <a:ext cx="1539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solidFill>
                  <a:srgbClr val="0000FF"/>
                </a:solidFill>
                <a:latin typeface="楷体_GB2312"/>
                <a:ea typeface="楷体_GB2312"/>
                <a:cs typeface="楷体_GB2312"/>
              </a:rPr>
              <a:t> </a:t>
            </a:r>
            <a:endParaRPr lang="en-US" altLang="zh-CN" sz="2000" b="1">
              <a:latin typeface="楷体_GB2312"/>
              <a:ea typeface="楷体_GB2312"/>
              <a:cs typeface="楷体_GB2312"/>
            </a:endParaRPr>
          </a:p>
        </p:txBody>
      </p:sp>
      <p:sp>
        <p:nvSpPr>
          <p:cNvPr id="20493" name="Rectangle 40">
            <a:extLst>
              <a:ext uri="{FF2B5EF4-FFF2-40B4-BE49-F238E27FC236}">
                <a16:creationId xmlns:a16="http://schemas.microsoft.com/office/drawing/2014/main" id="{90E83DBE-7052-410B-807A-1DA326048845}"/>
              </a:ext>
            </a:extLst>
          </p:cNvPr>
          <p:cNvSpPr>
            <a:spLocks noChangeArrowheads="1"/>
          </p:cNvSpPr>
          <p:nvPr/>
        </p:nvSpPr>
        <p:spPr bwMode="auto">
          <a:xfrm>
            <a:off x="6470650" y="3833813"/>
            <a:ext cx="1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zh-CN" sz="2000" b="1">
              <a:latin typeface="楷体_GB2312"/>
              <a:ea typeface="楷体_GB2312"/>
              <a:cs typeface="楷体_GB2312"/>
            </a:endParaRPr>
          </a:p>
        </p:txBody>
      </p:sp>
      <p:sp>
        <p:nvSpPr>
          <p:cNvPr id="20494" name="Rectangle 41">
            <a:extLst>
              <a:ext uri="{FF2B5EF4-FFF2-40B4-BE49-F238E27FC236}">
                <a16:creationId xmlns:a16="http://schemas.microsoft.com/office/drawing/2014/main" id="{98D9A5E5-16E2-4AD6-B227-28C245132709}"/>
              </a:ext>
            </a:extLst>
          </p:cNvPr>
          <p:cNvSpPr>
            <a:spLocks noChangeArrowheads="1"/>
          </p:cNvSpPr>
          <p:nvPr/>
        </p:nvSpPr>
        <p:spPr bwMode="auto">
          <a:xfrm>
            <a:off x="6769100" y="3808413"/>
            <a:ext cx="1539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solidFill>
                  <a:srgbClr val="000000"/>
                </a:solidFill>
                <a:latin typeface="楷体_GB2312"/>
                <a:ea typeface="楷体_GB2312"/>
                <a:cs typeface="楷体_GB2312"/>
              </a:rPr>
              <a:t> </a:t>
            </a:r>
            <a:endParaRPr lang="en-US" altLang="zh-CN" sz="2000" b="1">
              <a:latin typeface="楷体_GB2312"/>
              <a:ea typeface="楷体_GB2312"/>
              <a:cs typeface="楷体_GB2312"/>
            </a:endParaRPr>
          </a:p>
        </p:txBody>
      </p:sp>
      <p:sp>
        <p:nvSpPr>
          <p:cNvPr id="20495" name="Rectangle 42">
            <a:extLst>
              <a:ext uri="{FF2B5EF4-FFF2-40B4-BE49-F238E27FC236}">
                <a16:creationId xmlns:a16="http://schemas.microsoft.com/office/drawing/2014/main" id="{FF7F8981-A5CC-4FA9-99C5-2CBD46CF8965}"/>
              </a:ext>
            </a:extLst>
          </p:cNvPr>
          <p:cNvSpPr>
            <a:spLocks noChangeArrowheads="1"/>
          </p:cNvSpPr>
          <p:nvPr/>
        </p:nvSpPr>
        <p:spPr bwMode="auto">
          <a:xfrm>
            <a:off x="2560638" y="2398713"/>
            <a:ext cx="26987"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496" name="Line 43">
            <a:extLst>
              <a:ext uri="{FF2B5EF4-FFF2-40B4-BE49-F238E27FC236}">
                <a16:creationId xmlns:a16="http://schemas.microsoft.com/office/drawing/2014/main" id="{E1791399-3F10-4DA3-9617-5BE80757DA1C}"/>
              </a:ext>
            </a:extLst>
          </p:cNvPr>
          <p:cNvSpPr>
            <a:spLocks noChangeShapeType="1"/>
          </p:cNvSpPr>
          <p:nvPr/>
        </p:nvSpPr>
        <p:spPr bwMode="auto">
          <a:xfrm>
            <a:off x="2560638" y="2398713"/>
            <a:ext cx="269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7" name="Line 44">
            <a:extLst>
              <a:ext uri="{FF2B5EF4-FFF2-40B4-BE49-F238E27FC236}">
                <a16:creationId xmlns:a16="http://schemas.microsoft.com/office/drawing/2014/main" id="{99237FA4-A8E8-4881-BF84-626F082DE312}"/>
              </a:ext>
            </a:extLst>
          </p:cNvPr>
          <p:cNvSpPr>
            <a:spLocks noChangeShapeType="1"/>
          </p:cNvSpPr>
          <p:nvPr/>
        </p:nvSpPr>
        <p:spPr bwMode="auto">
          <a:xfrm>
            <a:off x="2560638" y="2398713"/>
            <a:ext cx="1587" cy="269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8" name="Rectangle 45">
            <a:extLst>
              <a:ext uri="{FF2B5EF4-FFF2-40B4-BE49-F238E27FC236}">
                <a16:creationId xmlns:a16="http://schemas.microsoft.com/office/drawing/2014/main" id="{2BAFF142-36B8-4C09-A944-F256A8075F5C}"/>
              </a:ext>
            </a:extLst>
          </p:cNvPr>
          <p:cNvSpPr>
            <a:spLocks noChangeArrowheads="1"/>
          </p:cNvSpPr>
          <p:nvPr/>
        </p:nvSpPr>
        <p:spPr bwMode="auto">
          <a:xfrm>
            <a:off x="2560638" y="2398713"/>
            <a:ext cx="26987"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499" name="Line 46">
            <a:extLst>
              <a:ext uri="{FF2B5EF4-FFF2-40B4-BE49-F238E27FC236}">
                <a16:creationId xmlns:a16="http://schemas.microsoft.com/office/drawing/2014/main" id="{41809BD1-FB24-4694-A949-C4C61AA8D59A}"/>
              </a:ext>
            </a:extLst>
          </p:cNvPr>
          <p:cNvSpPr>
            <a:spLocks noChangeShapeType="1"/>
          </p:cNvSpPr>
          <p:nvPr/>
        </p:nvSpPr>
        <p:spPr bwMode="auto">
          <a:xfrm>
            <a:off x="2560638" y="2398713"/>
            <a:ext cx="269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0" name="Line 47">
            <a:extLst>
              <a:ext uri="{FF2B5EF4-FFF2-40B4-BE49-F238E27FC236}">
                <a16:creationId xmlns:a16="http://schemas.microsoft.com/office/drawing/2014/main" id="{27625FAF-B350-4BB3-A323-D7CC9362BE3B}"/>
              </a:ext>
            </a:extLst>
          </p:cNvPr>
          <p:cNvSpPr>
            <a:spLocks noChangeShapeType="1"/>
          </p:cNvSpPr>
          <p:nvPr/>
        </p:nvSpPr>
        <p:spPr bwMode="auto">
          <a:xfrm>
            <a:off x="2560638" y="2398713"/>
            <a:ext cx="1587" cy="269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1" name="Rectangle 48">
            <a:extLst>
              <a:ext uri="{FF2B5EF4-FFF2-40B4-BE49-F238E27FC236}">
                <a16:creationId xmlns:a16="http://schemas.microsoft.com/office/drawing/2014/main" id="{3EF1CDCF-002E-4AB2-8CF3-8BE1C7B95232}"/>
              </a:ext>
            </a:extLst>
          </p:cNvPr>
          <p:cNvSpPr>
            <a:spLocks noChangeArrowheads="1"/>
          </p:cNvSpPr>
          <p:nvPr/>
        </p:nvSpPr>
        <p:spPr bwMode="auto">
          <a:xfrm>
            <a:off x="2587625" y="2398713"/>
            <a:ext cx="2857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502" name="Line 49">
            <a:extLst>
              <a:ext uri="{FF2B5EF4-FFF2-40B4-BE49-F238E27FC236}">
                <a16:creationId xmlns:a16="http://schemas.microsoft.com/office/drawing/2014/main" id="{2DFC7653-F346-4A7D-9E80-923E6D27C499}"/>
              </a:ext>
            </a:extLst>
          </p:cNvPr>
          <p:cNvSpPr>
            <a:spLocks noChangeShapeType="1"/>
          </p:cNvSpPr>
          <p:nvPr/>
        </p:nvSpPr>
        <p:spPr bwMode="auto">
          <a:xfrm>
            <a:off x="2587625" y="2398713"/>
            <a:ext cx="285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3" name="Line 50">
            <a:extLst>
              <a:ext uri="{FF2B5EF4-FFF2-40B4-BE49-F238E27FC236}">
                <a16:creationId xmlns:a16="http://schemas.microsoft.com/office/drawing/2014/main" id="{A0014041-8196-47A5-A4A3-72C12E698651}"/>
              </a:ext>
            </a:extLst>
          </p:cNvPr>
          <p:cNvSpPr>
            <a:spLocks noChangeShapeType="1"/>
          </p:cNvSpPr>
          <p:nvPr/>
        </p:nvSpPr>
        <p:spPr bwMode="auto">
          <a:xfrm>
            <a:off x="2587625" y="2398713"/>
            <a:ext cx="1588" cy="269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4" name="Rectangle 51">
            <a:extLst>
              <a:ext uri="{FF2B5EF4-FFF2-40B4-BE49-F238E27FC236}">
                <a16:creationId xmlns:a16="http://schemas.microsoft.com/office/drawing/2014/main" id="{7389EE4D-6C45-4F52-BA1A-9B5E3579FD15}"/>
              </a:ext>
            </a:extLst>
          </p:cNvPr>
          <p:cNvSpPr>
            <a:spLocks noChangeArrowheads="1"/>
          </p:cNvSpPr>
          <p:nvPr/>
        </p:nvSpPr>
        <p:spPr bwMode="auto">
          <a:xfrm>
            <a:off x="2616200" y="2398713"/>
            <a:ext cx="312102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505" name="Line 52">
            <a:extLst>
              <a:ext uri="{FF2B5EF4-FFF2-40B4-BE49-F238E27FC236}">
                <a16:creationId xmlns:a16="http://schemas.microsoft.com/office/drawing/2014/main" id="{B101D08B-1C2B-4E70-8B87-06DC2B221AD8}"/>
              </a:ext>
            </a:extLst>
          </p:cNvPr>
          <p:cNvSpPr>
            <a:spLocks noChangeShapeType="1"/>
          </p:cNvSpPr>
          <p:nvPr/>
        </p:nvSpPr>
        <p:spPr bwMode="auto">
          <a:xfrm>
            <a:off x="2616200" y="2398713"/>
            <a:ext cx="31210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6" name="Rectangle 53">
            <a:extLst>
              <a:ext uri="{FF2B5EF4-FFF2-40B4-BE49-F238E27FC236}">
                <a16:creationId xmlns:a16="http://schemas.microsoft.com/office/drawing/2014/main" id="{46987ECB-56D9-4F0A-8EF8-77716AAF3B3B}"/>
              </a:ext>
            </a:extLst>
          </p:cNvPr>
          <p:cNvSpPr>
            <a:spLocks noChangeArrowheads="1"/>
          </p:cNvSpPr>
          <p:nvPr/>
        </p:nvSpPr>
        <p:spPr bwMode="auto">
          <a:xfrm>
            <a:off x="5737225" y="2398713"/>
            <a:ext cx="26988"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507" name="Line 54">
            <a:extLst>
              <a:ext uri="{FF2B5EF4-FFF2-40B4-BE49-F238E27FC236}">
                <a16:creationId xmlns:a16="http://schemas.microsoft.com/office/drawing/2014/main" id="{DA274503-5232-4933-B96E-52B1B975E964}"/>
              </a:ext>
            </a:extLst>
          </p:cNvPr>
          <p:cNvSpPr>
            <a:spLocks noChangeShapeType="1"/>
          </p:cNvSpPr>
          <p:nvPr/>
        </p:nvSpPr>
        <p:spPr bwMode="auto">
          <a:xfrm>
            <a:off x="5737225" y="2398713"/>
            <a:ext cx="269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8" name="Line 55">
            <a:extLst>
              <a:ext uri="{FF2B5EF4-FFF2-40B4-BE49-F238E27FC236}">
                <a16:creationId xmlns:a16="http://schemas.microsoft.com/office/drawing/2014/main" id="{DA6263A9-DD43-4AE5-9908-117C15459182}"/>
              </a:ext>
            </a:extLst>
          </p:cNvPr>
          <p:cNvSpPr>
            <a:spLocks noChangeShapeType="1"/>
          </p:cNvSpPr>
          <p:nvPr/>
        </p:nvSpPr>
        <p:spPr bwMode="auto">
          <a:xfrm>
            <a:off x="5737225" y="2398713"/>
            <a:ext cx="1588" cy="269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9" name="Rectangle 56">
            <a:extLst>
              <a:ext uri="{FF2B5EF4-FFF2-40B4-BE49-F238E27FC236}">
                <a16:creationId xmlns:a16="http://schemas.microsoft.com/office/drawing/2014/main" id="{C7E347F8-9CAA-4E3E-BF80-7369D9F5CFA4}"/>
              </a:ext>
            </a:extLst>
          </p:cNvPr>
          <p:cNvSpPr>
            <a:spLocks noChangeArrowheads="1"/>
          </p:cNvSpPr>
          <p:nvPr/>
        </p:nvSpPr>
        <p:spPr bwMode="auto">
          <a:xfrm>
            <a:off x="5764213" y="2398713"/>
            <a:ext cx="26987"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510" name="Line 57">
            <a:extLst>
              <a:ext uri="{FF2B5EF4-FFF2-40B4-BE49-F238E27FC236}">
                <a16:creationId xmlns:a16="http://schemas.microsoft.com/office/drawing/2014/main" id="{89BBA044-857A-4106-993C-E67C0B439E0E}"/>
              </a:ext>
            </a:extLst>
          </p:cNvPr>
          <p:cNvSpPr>
            <a:spLocks noChangeShapeType="1"/>
          </p:cNvSpPr>
          <p:nvPr/>
        </p:nvSpPr>
        <p:spPr bwMode="auto">
          <a:xfrm>
            <a:off x="5764213" y="2398713"/>
            <a:ext cx="269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1" name="Line 58">
            <a:extLst>
              <a:ext uri="{FF2B5EF4-FFF2-40B4-BE49-F238E27FC236}">
                <a16:creationId xmlns:a16="http://schemas.microsoft.com/office/drawing/2014/main" id="{C63CDFFA-BE10-44CD-8265-8B4DD46664DF}"/>
              </a:ext>
            </a:extLst>
          </p:cNvPr>
          <p:cNvSpPr>
            <a:spLocks noChangeShapeType="1"/>
          </p:cNvSpPr>
          <p:nvPr/>
        </p:nvSpPr>
        <p:spPr bwMode="auto">
          <a:xfrm>
            <a:off x="5764213" y="2398713"/>
            <a:ext cx="1587" cy="269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2" name="Rectangle 59">
            <a:extLst>
              <a:ext uri="{FF2B5EF4-FFF2-40B4-BE49-F238E27FC236}">
                <a16:creationId xmlns:a16="http://schemas.microsoft.com/office/drawing/2014/main" id="{81981845-ADD6-48C1-ABAC-DCECFB03CD48}"/>
              </a:ext>
            </a:extLst>
          </p:cNvPr>
          <p:cNvSpPr>
            <a:spLocks noChangeArrowheads="1"/>
          </p:cNvSpPr>
          <p:nvPr/>
        </p:nvSpPr>
        <p:spPr bwMode="auto">
          <a:xfrm>
            <a:off x="5791200" y="2398713"/>
            <a:ext cx="2927350"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513" name="Line 60">
            <a:extLst>
              <a:ext uri="{FF2B5EF4-FFF2-40B4-BE49-F238E27FC236}">
                <a16:creationId xmlns:a16="http://schemas.microsoft.com/office/drawing/2014/main" id="{6908AC6E-D71F-4AA9-B746-F13A3C16336F}"/>
              </a:ext>
            </a:extLst>
          </p:cNvPr>
          <p:cNvSpPr>
            <a:spLocks noChangeShapeType="1"/>
          </p:cNvSpPr>
          <p:nvPr/>
        </p:nvSpPr>
        <p:spPr bwMode="auto">
          <a:xfrm>
            <a:off x="5791200" y="2398713"/>
            <a:ext cx="29273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4" name="Rectangle 61">
            <a:extLst>
              <a:ext uri="{FF2B5EF4-FFF2-40B4-BE49-F238E27FC236}">
                <a16:creationId xmlns:a16="http://schemas.microsoft.com/office/drawing/2014/main" id="{2AFE1943-B028-45DB-89B0-F6E31510C751}"/>
              </a:ext>
            </a:extLst>
          </p:cNvPr>
          <p:cNvSpPr>
            <a:spLocks noChangeArrowheads="1"/>
          </p:cNvSpPr>
          <p:nvPr/>
        </p:nvSpPr>
        <p:spPr bwMode="auto">
          <a:xfrm>
            <a:off x="8718550" y="2398713"/>
            <a:ext cx="26988"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515" name="Line 62">
            <a:extLst>
              <a:ext uri="{FF2B5EF4-FFF2-40B4-BE49-F238E27FC236}">
                <a16:creationId xmlns:a16="http://schemas.microsoft.com/office/drawing/2014/main" id="{83C4FEA1-7EAB-414E-BF15-D6F2E9794107}"/>
              </a:ext>
            </a:extLst>
          </p:cNvPr>
          <p:cNvSpPr>
            <a:spLocks noChangeShapeType="1"/>
          </p:cNvSpPr>
          <p:nvPr/>
        </p:nvSpPr>
        <p:spPr bwMode="auto">
          <a:xfrm>
            <a:off x="8718550" y="2398713"/>
            <a:ext cx="269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6" name="Line 63">
            <a:extLst>
              <a:ext uri="{FF2B5EF4-FFF2-40B4-BE49-F238E27FC236}">
                <a16:creationId xmlns:a16="http://schemas.microsoft.com/office/drawing/2014/main" id="{8A02A117-6A9A-45FE-ABE0-1F301A57BA7B}"/>
              </a:ext>
            </a:extLst>
          </p:cNvPr>
          <p:cNvSpPr>
            <a:spLocks noChangeShapeType="1"/>
          </p:cNvSpPr>
          <p:nvPr/>
        </p:nvSpPr>
        <p:spPr bwMode="auto">
          <a:xfrm>
            <a:off x="8718550" y="2398713"/>
            <a:ext cx="1588" cy="269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7" name="Rectangle 64">
            <a:extLst>
              <a:ext uri="{FF2B5EF4-FFF2-40B4-BE49-F238E27FC236}">
                <a16:creationId xmlns:a16="http://schemas.microsoft.com/office/drawing/2014/main" id="{124CCC77-9225-4F2C-A61A-205598C095B5}"/>
              </a:ext>
            </a:extLst>
          </p:cNvPr>
          <p:cNvSpPr>
            <a:spLocks noChangeArrowheads="1"/>
          </p:cNvSpPr>
          <p:nvPr/>
        </p:nvSpPr>
        <p:spPr bwMode="auto">
          <a:xfrm>
            <a:off x="8726488" y="2398713"/>
            <a:ext cx="2857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518" name="Line 65">
            <a:extLst>
              <a:ext uri="{FF2B5EF4-FFF2-40B4-BE49-F238E27FC236}">
                <a16:creationId xmlns:a16="http://schemas.microsoft.com/office/drawing/2014/main" id="{F977224D-1983-458E-9186-B9F804257D52}"/>
              </a:ext>
            </a:extLst>
          </p:cNvPr>
          <p:cNvSpPr>
            <a:spLocks noChangeShapeType="1"/>
          </p:cNvSpPr>
          <p:nvPr/>
        </p:nvSpPr>
        <p:spPr bwMode="auto">
          <a:xfrm>
            <a:off x="8726488" y="2398713"/>
            <a:ext cx="285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9" name="Line 66">
            <a:extLst>
              <a:ext uri="{FF2B5EF4-FFF2-40B4-BE49-F238E27FC236}">
                <a16:creationId xmlns:a16="http://schemas.microsoft.com/office/drawing/2014/main" id="{DF051826-D914-41DA-9C42-3E11AF17DEB0}"/>
              </a:ext>
            </a:extLst>
          </p:cNvPr>
          <p:cNvSpPr>
            <a:spLocks noChangeShapeType="1"/>
          </p:cNvSpPr>
          <p:nvPr/>
        </p:nvSpPr>
        <p:spPr bwMode="auto">
          <a:xfrm>
            <a:off x="8726488" y="2398713"/>
            <a:ext cx="1587" cy="269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0" name="Rectangle 67">
            <a:extLst>
              <a:ext uri="{FF2B5EF4-FFF2-40B4-BE49-F238E27FC236}">
                <a16:creationId xmlns:a16="http://schemas.microsoft.com/office/drawing/2014/main" id="{66309455-4139-4DD5-A4F5-6296BF4235BE}"/>
              </a:ext>
            </a:extLst>
          </p:cNvPr>
          <p:cNvSpPr>
            <a:spLocks noChangeArrowheads="1"/>
          </p:cNvSpPr>
          <p:nvPr/>
        </p:nvSpPr>
        <p:spPr bwMode="auto">
          <a:xfrm>
            <a:off x="8755063" y="2398713"/>
            <a:ext cx="12382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521" name="Line 68">
            <a:extLst>
              <a:ext uri="{FF2B5EF4-FFF2-40B4-BE49-F238E27FC236}">
                <a16:creationId xmlns:a16="http://schemas.microsoft.com/office/drawing/2014/main" id="{867FA6EF-360C-46D4-A005-46AF48FD725E}"/>
              </a:ext>
            </a:extLst>
          </p:cNvPr>
          <p:cNvSpPr>
            <a:spLocks noChangeShapeType="1"/>
          </p:cNvSpPr>
          <p:nvPr/>
        </p:nvSpPr>
        <p:spPr bwMode="auto">
          <a:xfrm>
            <a:off x="8755063" y="2398713"/>
            <a:ext cx="1238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2" name="Rectangle 69">
            <a:extLst>
              <a:ext uri="{FF2B5EF4-FFF2-40B4-BE49-F238E27FC236}">
                <a16:creationId xmlns:a16="http://schemas.microsoft.com/office/drawing/2014/main" id="{BA8ECCCA-5EE8-4F1B-9740-9877F4A6E94E}"/>
              </a:ext>
            </a:extLst>
          </p:cNvPr>
          <p:cNvSpPr>
            <a:spLocks noChangeArrowheads="1"/>
          </p:cNvSpPr>
          <p:nvPr/>
        </p:nvSpPr>
        <p:spPr bwMode="auto">
          <a:xfrm>
            <a:off x="8878888" y="2398713"/>
            <a:ext cx="2857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523" name="Line 70">
            <a:extLst>
              <a:ext uri="{FF2B5EF4-FFF2-40B4-BE49-F238E27FC236}">
                <a16:creationId xmlns:a16="http://schemas.microsoft.com/office/drawing/2014/main" id="{F5F77D66-C50A-48D8-95B9-308E72520632}"/>
              </a:ext>
            </a:extLst>
          </p:cNvPr>
          <p:cNvSpPr>
            <a:spLocks noChangeShapeType="1"/>
          </p:cNvSpPr>
          <p:nvPr/>
        </p:nvSpPr>
        <p:spPr bwMode="auto">
          <a:xfrm>
            <a:off x="8878888" y="2398713"/>
            <a:ext cx="285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4" name="Line 71">
            <a:extLst>
              <a:ext uri="{FF2B5EF4-FFF2-40B4-BE49-F238E27FC236}">
                <a16:creationId xmlns:a16="http://schemas.microsoft.com/office/drawing/2014/main" id="{2075AE0D-3628-4092-B70B-A0089C2FEE30}"/>
              </a:ext>
            </a:extLst>
          </p:cNvPr>
          <p:cNvSpPr>
            <a:spLocks noChangeShapeType="1"/>
          </p:cNvSpPr>
          <p:nvPr/>
        </p:nvSpPr>
        <p:spPr bwMode="auto">
          <a:xfrm>
            <a:off x="8878888" y="2398713"/>
            <a:ext cx="1587" cy="269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5" name="Rectangle 72">
            <a:extLst>
              <a:ext uri="{FF2B5EF4-FFF2-40B4-BE49-F238E27FC236}">
                <a16:creationId xmlns:a16="http://schemas.microsoft.com/office/drawing/2014/main" id="{654A0F6E-9B0C-407A-9938-C2932A90641A}"/>
              </a:ext>
            </a:extLst>
          </p:cNvPr>
          <p:cNvSpPr>
            <a:spLocks noChangeArrowheads="1"/>
          </p:cNvSpPr>
          <p:nvPr/>
        </p:nvSpPr>
        <p:spPr bwMode="auto">
          <a:xfrm>
            <a:off x="8878888" y="2398713"/>
            <a:ext cx="2857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526" name="Line 73">
            <a:extLst>
              <a:ext uri="{FF2B5EF4-FFF2-40B4-BE49-F238E27FC236}">
                <a16:creationId xmlns:a16="http://schemas.microsoft.com/office/drawing/2014/main" id="{1C9D0842-0A93-4831-9E57-F30CFE56C26D}"/>
              </a:ext>
            </a:extLst>
          </p:cNvPr>
          <p:cNvSpPr>
            <a:spLocks noChangeShapeType="1"/>
          </p:cNvSpPr>
          <p:nvPr/>
        </p:nvSpPr>
        <p:spPr bwMode="auto">
          <a:xfrm>
            <a:off x="8878888" y="2398713"/>
            <a:ext cx="285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7" name="Line 74">
            <a:extLst>
              <a:ext uri="{FF2B5EF4-FFF2-40B4-BE49-F238E27FC236}">
                <a16:creationId xmlns:a16="http://schemas.microsoft.com/office/drawing/2014/main" id="{C4AA6EA9-D788-4FA2-9CDD-57B6DA57DC5C}"/>
              </a:ext>
            </a:extLst>
          </p:cNvPr>
          <p:cNvSpPr>
            <a:spLocks noChangeShapeType="1"/>
          </p:cNvSpPr>
          <p:nvPr/>
        </p:nvSpPr>
        <p:spPr bwMode="auto">
          <a:xfrm>
            <a:off x="8878888" y="2398713"/>
            <a:ext cx="1587" cy="269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8" name="Rectangle 75">
            <a:extLst>
              <a:ext uri="{FF2B5EF4-FFF2-40B4-BE49-F238E27FC236}">
                <a16:creationId xmlns:a16="http://schemas.microsoft.com/office/drawing/2014/main" id="{3B3391B1-3B63-4859-BB3D-DC8C588775B6}"/>
              </a:ext>
            </a:extLst>
          </p:cNvPr>
          <p:cNvSpPr>
            <a:spLocks noChangeArrowheads="1"/>
          </p:cNvSpPr>
          <p:nvPr/>
        </p:nvSpPr>
        <p:spPr bwMode="auto">
          <a:xfrm>
            <a:off x="2560638" y="2425700"/>
            <a:ext cx="26987" cy="1785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529" name="Line 76">
            <a:extLst>
              <a:ext uri="{FF2B5EF4-FFF2-40B4-BE49-F238E27FC236}">
                <a16:creationId xmlns:a16="http://schemas.microsoft.com/office/drawing/2014/main" id="{90246D8E-6A95-49A0-B459-8D866E137C16}"/>
              </a:ext>
            </a:extLst>
          </p:cNvPr>
          <p:cNvSpPr>
            <a:spLocks noChangeShapeType="1"/>
          </p:cNvSpPr>
          <p:nvPr/>
        </p:nvSpPr>
        <p:spPr bwMode="auto">
          <a:xfrm>
            <a:off x="2560638" y="2425700"/>
            <a:ext cx="1587" cy="17859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0" name="Rectangle 77">
            <a:extLst>
              <a:ext uri="{FF2B5EF4-FFF2-40B4-BE49-F238E27FC236}">
                <a16:creationId xmlns:a16="http://schemas.microsoft.com/office/drawing/2014/main" id="{C96EF19B-7E4F-4E24-A148-F7D8401AFCF1}"/>
              </a:ext>
            </a:extLst>
          </p:cNvPr>
          <p:cNvSpPr>
            <a:spLocks noChangeArrowheads="1"/>
          </p:cNvSpPr>
          <p:nvPr/>
        </p:nvSpPr>
        <p:spPr bwMode="auto">
          <a:xfrm>
            <a:off x="5737225" y="2425700"/>
            <a:ext cx="26988" cy="1785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531" name="Line 78">
            <a:extLst>
              <a:ext uri="{FF2B5EF4-FFF2-40B4-BE49-F238E27FC236}">
                <a16:creationId xmlns:a16="http://schemas.microsoft.com/office/drawing/2014/main" id="{1E0E66F9-9A0A-4AC7-BCC2-502712300E30}"/>
              </a:ext>
            </a:extLst>
          </p:cNvPr>
          <p:cNvSpPr>
            <a:spLocks noChangeShapeType="1"/>
          </p:cNvSpPr>
          <p:nvPr/>
        </p:nvSpPr>
        <p:spPr bwMode="auto">
          <a:xfrm>
            <a:off x="5737225" y="2425700"/>
            <a:ext cx="1588" cy="17859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2" name="Rectangle 79">
            <a:extLst>
              <a:ext uri="{FF2B5EF4-FFF2-40B4-BE49-F238E27FC236}">
                <a16:creationId xmlns:a16="http://schemas.microsoft.com/office/drawing/2014/main" id="{A19E9E19-65E0-4AEA-AD1A-C4BB2DF17EAF}"/>
              </a:ext>
            </a:extLst>
          </p:cNvPr>
          <p:cNvSpPr>
            <a:spLocks noChangeArrowheads="1"/>
          </p:cNvSpPr>
          <p:nvPr/>
        </p:nvSpPr>
        <p:spPr bwMode="auto">
          <a:xfrm>
            <a:off x="8878888" y="2425700"/>
            <a:ext cx="28575" cy="1785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533" name="Line 80">
            <a:extLst>
              <a:ext uri="{FF2B5EF4-FFF2-40B4-BE49-F238E27FC236}">
                <a16:creationId xmlns:a16="http://schemas.microsoft.com/office/drawing/2014/main" id="{0411D690-1E99-429D-A6D0-73E48AB7A29B}"/>
              </a:ext>
            </a:extLst>
          </p:cNvPr>
          <p:cNvSpPr>
            <a:spLocks noChangeShapeType="1"/>
          </p:cNvSpPr>
          <p:nvPr/>
        </p:nvSpPr>
        <p:spPr bwMode="auto">
          <a:xfrm>
            <a:off x="8878888" y="2425700"/>
            <a:ext cx="1587" cy="17859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6" name="Rectangle 81">
            <a:extLst>
              <a:ext uri="{FF2B5EF4-FFF2-40B4-BE49-F238E27FC236}">
                <a16:creationId xmlns:a16="http://schemas.microsoft.com/office/drawing/2014/main" id="{4EB8E42F-3DEA-4A09-8AD2-0DA66ACA1077}"/>
              </a:ext>
            </a:extLst>
          </p:cNvPr>
          <p:cNvSpPr>
            <a:spLocks noChangeArrowheads="1"/>
          </p:cNvSpPr>
          <p:nvPr/>
        </p:nvSpPr>
        <p:spPr bwMode="auto">
          <a:xfrm>
            <a:off x="2043113" y="4757738"/>
            <a:ext cx="258762" cy="307975"/>
          </a:xfrm>
          <a:prstGeom prst="rect">
            <a:avLst/>
          </a:prstGeom>
          <a:noFill/>
          <a:ln w="9525">
            <a:noFill/>
            <a:miter lim="800000"/>
          </a:ln>
        </p:spPr>
        <p:txBody>
          <a:bodyPr wrap="none" lIns="0" tIns="0" rIns="0" bIns="0">
            <a:spAutoFit/>
          </a:bodyPr>
          <a:lstStyle/>
          <a:p>
            <a:pPr>
              <a:defRPr/>
            </a:pPr>
            <a:r>
              <a:rPr lang="zh-CN" altLang="en-US" sz="2000" b="1">
                <a:solidFill>
                  <a:schemeClr val="accent2">
                    <a:lumMod val="75000"/>
                  </a:schemeClr>
                </a:solidFill>
                <a:latin typeface="楷体" panose="02010609060101010101" pitchFamily="49" charset="-122"/>
                <a:ea typeface="楷体" panose="02010609060101010101" pitchFamily="49" charset="-122"/>
                <a:sym typeface="+mn-ea"/>
              </a:rPr>
              <a:t>否</a:t>
            </a:r>
          </a:p>
        </p:txBody>
      </p:sp>
      <p:sp>
        <p:nvSpPr>
          <p:cNvPr id="20535" name="Rectangle 84">
            <a:extLst>
              <a:ext uri="{FF2B5EF4-FFF2-40B4-BE49-F238E27FC236}">
                <a16:creationId xmlns:a16="http://schemas.microsoft.com/office/drawing/2014/main" id="{AEEBEC46-0030-479B-BDF2-6CDBD5D77F09}"/>
              </a:ext>
            </a:extLst>
          </p:cNvPr>
          <p:cNvSpPr>
            <a:spLocks noChangeArrowheads="1"/>
          </p:cNvSpPr>
          <p:nvPr/>
        </p:nvSpPr>
        <p:spPr bwMode="auto">
          <a:xfrm>
            <a:off x="5703888" y="4238625"/>
            <a:ext cx="1539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solidFill>
                  <a:srgbClr val="0000FF"/>
                </a:solidFill>
                <a:latin typeface="楷体_GB2312"/>
                <a:ea typeface="楷体_GB2312"/>
                <a:cs typeface="楷体_GB2312"/>
              </a:rPr>
              <a:t> </a:t>
            </a:r>
            <a:endParaRPr lang="en-US" altLang="zh-CN" sz="2000" b="1">
              <a:latin typeface="楷体_GB2312"/>
              <a:ea typeface="楷体_GB2312"/>
              <a:cs typeface="楷体_GB2312"/>
            </a:endParaRPr>
          </a:p>
        </p:txBody>
      </p:sp>
      <p:sp>
        <p:nvSpPr>
          <p:cNvPr id="20536" name="Rectangle 96">
            <a:extLst>
              <a:ext uri="{FF2B5EF4-FFF2-40B4-BE49-F238E27FC236}">
                <a16:creationId xmlns:a16="http://schemas.microsoft.com/office/drawing/2014/main" id="{03ACB557-73A3-4ADD-AC90-9E79507A0355}"/>
              </a:ext>
            </a:extLst>
          </p:cNvPr>
          <p:cNvSpPr>
            <a:spLocks noChangeArrowheads="1"/>
          </p:cNvSpPr>
          <p:nvPr/>
        </p:nvSpPr>
        <p:spPr bwMode="auto">
          <a:xfrm>
            <a:off x="3290888" y="5646738"/>
            <a:ext cx="1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zh-CN" sz="2000" b="1">
              <a:latin typeface="楷体_GB2312"/>
              <a:ea typeface="楷体_GB2312"/>
              <a:cs typeface="楷体_GB2312"/>
            </a:endParaRPr>
          </a:p>
        </p:txBody>
      </p:sp>
      <p:sp>
        <p:nvSpPr>
          <p:cNvPr id="20537" name="Rectangle 97">
            <a:extLst>
              <a:ext uri="{FF2B5EF4-FFF2-40B4-BE49-F238E27FC236}">
                <a16:creationId xmlns:a16="http://schemas.microsoft.com/office/drawing/2014/main" id="{3231999F-CA1E-43E0-98A3-5BC9C466053C}"/>
              </a:ext>
            </a:extLst>
          </p:cNvPr>
          <p:cNvSpPr>
            <a:spLocks noChangeArrowheads="1"/>
          </p:cNvSpPr>
          <p:nvPr/>
        </p:nvSpPr>
        <p:spPr bwMode="auto">
          <a:xfrm>
            <a:off x="3589338" y="5621338"/>
            <a:ext cx="1539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solidFill>
                  <a:srgbClr val="000000"/>
                </a:solidFill>
                <a:latin typeface="楷体_GB2312"/>
                <a:ea typeface="楷体_GB2312"/>
                <a:cs typeface="楷体_GB2312"/>
              </a:rPr>
              <a:t> </a:t>
            </a:r>
            <a:endParaRPr lang="en-US" altLang="zh-CN" sz="2000" b="1">
              <a:latin typeface="楷体_GB2312"/>
              <a:ea typeface="楷体_GB2312"/>
              <a:cs typeface="楷体_GB2312"/>
            </a:endParaRPr>
          </a:p>
        </p:txBody>
      </p:sp>
      <p:sp>
        <p:nvSpPr>
          <p:cNvPr id="20538" name="Rectangle 112">
            <a:extLst>
              <a:ext uri="{FF2B5EF4-FFF2-40B4-BE49-F238E27FC236}">
                <a16:creationId xmlns:a16="http://schemas.microsoft.com/office/drawing/2014/main" id="{A703A460-17AE-4BFC-861A-F6829D4B55BE}"/>
              </a:ext>
            </a:extLst>
          </p:cNvPr>
          <p:cNvSpPr>
            <a:spLocks noChangeArrowheads="1"/>
          </p:cNvSpPr>
          <p:nvPr/>
        </p:nvSpPr>
        <p:spPr bwMode="auto">
          <a:xfrm>
            <a:off x="6470650" y="5646738"/>
            <a:ext cx="1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zh-CN" sz="2000" b="1">
              <a:latin typeface="楷体_GB2312"/>
              <a:ea typeface="楷体_GB2312"/>
              <a:cs typeface="楷体_GB2312"/>
            </a:endParaRPr>
          </a:p>
        </p:txBody>
      </p:sp>
      <p:sp>
        <p:nvSpPr>
          <p:cNvPr id="20539" name="Rectangle 113">
            <a:extLst>
              <a:ext uri="{FF2B5EF4-FFF2-40B4-BE49-F238E27FC236}">
                <a16:creationId xmlns:a16="http://schemas.microsoft.com/office/drawing/2014/main" id="{344FEF2B-59C1-4141-90B1-6CADBB7ECA9E}"/>
              </a:ext>
            </a:extLst>
          </p:cNvPr>
          <p:cNvSpPr>
            <a:spLocks noChangeArrowheads="1"/>
          </p:cNvSpPr>
          <p:nvPr/>
        </p:nvSpPr>
        <p:spPr bwMode="auto">
          <a:xfrm>
            <a:off x="6769100" y="5621338"/>
            <a:ext cx="1539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solidFill>
                  <a:srgbClr val="000000"/>
                </a:solidFill>
                <a:latin typeface="楷体_GB2312"/>
                <a:ea typeface="楷体_GB2312"/>
                <a:cs typeface="楷体_GB2312"/>
              </a:rPr>
              <a:t> </a:t>
            </a:r>
            <a:endParaRPr lang="en-US" altLang="zh-CN" sz="2000" b="1">
              <a:latin typeface="楷体_GB2312"/>
              <a:ea typeface="楷体_GB2312"/>
              <a:cs typeface="楷体_GB2312"/>
            </a:endParaRPr>
          </a:p>
        </p:txBody>
      </p:sp>
      <p:sp>
        <p:nvSpPr>
          <p:cNvPr id="20540" name="Rectangle 114">
            <a:extLst>
              <a:ext uri="{FF2B5EF4-FFF2-40B4-BE49-F238E27FC236}">
                <a16:creationId xmlns:a16="http://schemas.microsoft.com/office/drawing/2014/main" id="{12F904F5-2104-4376-97CA-57FC967555B9}"/>
              </a:ext>
            </a:extLst>
          </p:cNvPr>
          <p:cNvSpPr>
            <a:spLocks noChangeArrowheads="1"/>
          </p:cNvSpPr>
          <p:nvPr/>
        </p:nvSpPr>
        <p:spPr bwMode="auto">
          <a:xfrm>
            <a:off x="2560638" y="4211638"/>
            <a:ext cx="26987"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541" name="Line 115">
            <a:extLst>
              <a:ext uri="{FF2B5EF4-FFF2-40B4-BE49-F238E27FC236}">
                <a16:creationId xmlns:a16="http://schemas.microsoft.com/office/drawing/2014/main" id="{14A073EB-B569-423B-A7D7-4F36C5365704}"/>
              </a:ext>
            </a:extLst>
          </p:cNvPr>
          <p:cNvSpPr>
            <a:spLocks noChangeShapeType="1"/>
          </p:cNvSpPr>
          <p:nvPr/>
        </p:nvSpPr>
        <p:spPr bwMode="auto">
          <a:xfrm>
            <a:off x="2560638" y="4211638"/>
            <a:ext cx="269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2" name="Line 116">
            <a:extLst>
              <a:ext uri="{FF2B5EF4-FFF2-40B4-BE49-F238E27FC236}">
                <a16:creationId xmlns:a16="http://schemas.microsoft.com/office/drawing/2014/main" id="{FBE434EB-7A78-4D84-99BE-3136C0585538}"/>
              </a:ext>
            </a:extLst>
          </p:cNvPr>
          <p:cNvSpPr>
            <a:spLocks noChangeShapeType="1"/>
          </p:cNvSpPr>
          <p:nvPr/>
        </p:nvSpPr>
        <p:spPr bwMode="auto">
          <a:xfrm>
            <a:off x="2560638" y="4211638"/>
            <a:ext cx="1587" cy="269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3" name="Rectangle 117">
            <a:extLst>
              <a:ext uri="{FF2B5EF4-FFF2-40B4-BE49-F238E27FC236}">
                <a16:creationId xmlns:a16="http://schemas.microsoft.com/office/drawing/2014/main" id="{92DA63BF-83FE-4DD5-A5C4-BC45D8DD4F27}"/>
              </a:ext>
            </a:extLst>
          </p:cNvPr>
          <p:cNvSpPr>
            <a:spLocks noChangeArrowheads="1"/>
          </p:cNvSpPr>
          <p:nvPr/>
        </p:nvSpPr>
        <p:spPr bwMode="auto">
          <a:xfrm>
            <a:off x="2587625" y="4211638"/>
            <a:ext cx="3149600"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544" name="Line 118">
            <a:extLst>
              <a:ext uri="{FF2B5EF4-FFF2-40B4-BE49-F238E27FC236}">
                <a16:creationId xmlns:a16="http://schemas.microsoft.com/office/drawing/2014/main" id="{B5045D26-A4C5-4F92-8919-FB03BBAA1C31}"/>
              </a:ext>
            </a:extLst>
          </p:cNvPr>
          <p:cNvSpPr>
            <a:spLocks noChangeShapeType="1"/>
          </p:cNvSpPr>
          <p:nvPr/>
        </p:nvSpPr>
        <p:spPr bwMode="auto">
          <a:xfrm>
            <a:off x="2587625" y="4211638"/>
            <a:ext cx="31496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5" name="Rectangle 119">
            <a:extLst>
              <a:ext uri="{FF2B5EF4-FFF2-40B4-BE49-F238E27FC236}">
                <a16:creationId xmlns:a16="http://schemas.microsoft.com/office/drawing/2014/main" id="{7396FEB3-C70A-47FE-A534-381B873B8FD8}"/>
              </a:ext>
            </a:extLst>
          </p:cNvPr>
          <p:cNvSpPr>
            <a:spLocks noChangeArrowheads="1"/>
          </p:cNvSpPr>
          <p:nvPr/>
        </p:nvSpPr>
        <p:spPr bwMode="auto">
          <a:xfrm>
            <a:off x="5737225" y="4211638"/>
            <a:ext cx="26988"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546" name="Line 120">
            <a:extLst>
              <a:ext uri="{FF2B5EF4-FFF2-40B4-BE49-F238E27FC236}">
                <a16:creationId xmlns:a16="http://schemas.microsoft.com/office/drawing/2014/main" id="{8CA2FB1A-6C1D-4969-B209-8AAE11F05F39}"/>
              </a:ext>
            </a:extLst>
          </p:cNvPr>
          <p:cNvSpPr>
            <a:spLocks noChangeShapeType="1"/>
          </p:cNvSpPr>
          <p:nvPr/>
        </p:nvSpPr>
        <p:spPr bwMode="auto">
          <a:xfrm>
            <a:off x="5737225" y="4211638"/>
            <a:ext cx="269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7" name="Line 121">
            <a:extLst>
              <a:ext uri="{FF2B5EF4-FFF2-40B4-BE49-F238E27FC236}">
                <a16:creationId xmlns:a16="http://schemas.microsoft.com/office/drawing/2014/main" id="{883DA8EA-E6EA-40C2-B8BD-E1728A156950}"/>
              </a:ext>
            </a:extLst>
          </p:cNvPr>
          <p:cNvSpPr>
            <a:spLocks noChangeShapeType="1"/>
          </p:cNvSpPr>
          <p:nvPr/>
        </p:nvSpPr>
        <p:spPr bwMode="auto">
          <a:xfrm>
            <a:off x="5737225" y="4211638"/>
            <a:ext cx="1588" cy="269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8" name="Rectangle 122">
            <a:extLst>
              <a:ext uri="{FF2B5EF4-FFF2-40B4-BE49-F238E27FC236}">
                <a16:creationId xmlns:a16="http://schemas.microsoft.com/office/drawing/2014/main" id="{563BF6AD-A1B8-4763-91F8-ED0CC6535BF4}"/>
              </a:ext>
            </a:extLst>
          </p:cNvPr>
          <p:cNvSpPr>
            <a:spLocks noChangeArrowheads="1"/>
          </p:cNvSpPr>
          <p:nvPr/>
        </p:nvSpPr>
        <p:spPr bwMode="auto">
          <a:xfrm>
            <a:off x="5764213" y="4211638"/>
            <a:ext cx="311467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549" name="Line 123">
            <a:extLst>
              <a:ext uri="{FF2B5EF4-FFF2-40B4-BE49-F238E27FC236}">
                <a16:creationId xmlns:a16="http://schemas.microsoft.com/office/drawing/2014/main" id="{9B4673C8-DF2F-4CA9-8EB0-A3A953473D7C}"/>
              </a:ext>
            </a:extLst>
          </p:cNvPr>
          <p:cNvSpPr>
            <a:spLocks noChangeShapeType="1"/>
          </p:cNvSpPr>
          <p:nvPr/>
        </p:nvSpPr>
        <p:spPr bwMode="auto">
          <a:xfrm>
            <a:off x="5764213" y="4211638"/>
            <a:ext cx="31146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0" name="Rectangle 124">
            <a:extLst>
              <a:ext uri="{FF2B5EF4-FFF2-40B4-BE49-F238E27FC236}">
                <a16:creationId xmlns:a16="http://schemas.microsoft.com/office/drawing/2014/main" id="{DB91A785-31F9-4377-A27E-D9DBFDDEBA14}"/>
              </a:ext>
            </a:extLst>
          </p:cNvPr>
          <p:cNvSpPr>
            <a:spLocks noChangeArrowheads="1"/>
          </p:cNvSpPr>
          <p:nvPr/>
        </p:nvSpPr>
        <p:spPr bwMode="auto">
          <a:xfrm>
            <a:off x="8878888" y="4211638"/>
            <a:ext cx="2857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551" name="Line 125">
            <a:extLst>
              <a:ext uri="{FF2B5EF4-FFF2-40B4-BE49-F238E27FC236}">
                <a16:creationId xmlns:a16="http://schemas.microsoft.com/office/drawing/2014/main" id="{CD377A04-4726-4C10-B533-DB1187430C68}"/>
              </a:ext>
            </a:extLst>
          </p:cNvPr>
          <p:cNvSpPr>
            <a:spLocks noChangeShapeType="1"/>
          </p:cNvSpPr>
          <p:nvPr/>
        </p:nvSpPr>
        <p:spPr bwMode="auto">
          <a:xfrm>
            <a:off x="8878888" y="4211638"/>
            <a:ext cx="285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2" name="Line 126">
            <a:extLst>
              <a:ext uri="{FF2B5EF4-FFF2-40B4-BE49-F238E27FC236}">
                <a16:creationId xmlns:a16="http://schemas.microsoft.com/office/drawing/2014/main" id="{32551C43-DB5C-46A5-A375-74C6DCA1E1CA}"/>
              </a:ext>
            </a:extLst>
          </p:cNvPr>
          <p:cNvSpPr>
            <a:spLocks noChangeShapeType="1"/>
          </p:cNvSpPr>
          <p:nvPr/>
        </p:nvSpPr>
        <p:spPr bwMode="auto">
          <a:xfrm>
            <a:off x="8878888" y="4211638"/>
            <a:ext cx="1587" cy="269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3" name="Rectangle 127">
            <a:extLst>
              <a:ext uri="{FF2B5EF4-FFF2-40B4-BE49-F238E27FC236}">
                <a16:creationId xmlns:a16="http://schemas.microsoft.com/office/drawing/2014/main" id="{2FBB9F15-680B-4701-82EE-993EAAE0375F}"/>
              </a:ext>
            </a:extLst>
          </p:cNvPr>
          <p:cNvSpPr>
            <a:spLocks noChangeArrowheads="1"/>
          </p:cNvSpPr>
          <p:nvPr/>
        </p:nvSpPr>
        <p:spPr bwMode="auto">
          <a:xfrm>
            <a:off x="2560638" y="4238625"/>
            <a:ext cx="26987" cy="1785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554" name="Line 128">
            <a:extLst>
              <a:ext uri="{FF2B5EF4-FFF2-40B4-BE49-F238E27FC236}">
                <a16:creationId xmlns:a16="http://schemas.microsoft.com/office/drawing/2014/main" id="{E2860683-02B5-4BF1-9017-F86FFAFB4314}"/>
              </a:ext>
            </a:extLst>
          </p:cNvPr>
          <p:cNvSpPr>
            <a:spLocks noChangeShapeType="1"/>
          </p:cNvSpPr>
          <p:nvPr/>
        </p:nvSpPr>
        <p:spPr bwMode="auto">
          <a:xfrm>
            <a:off x="2560638" y="4238625"/>
            <a:ext cx="1587" cy="17859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5" name="Rectangle 129">
            <a:extLst>
              <a:ext uri="{FF2B5EF4-FFF2-40B4-BE49-F238E27FC236}">
                <a16:creationId xmlns:a16="http://schemas.microsoft.com/office/drawing/2014/main" id="{19698CE7-CF21-4380-A0AC-0B5765501215}"/>
              </a:ext>
            </a:extLst>
          </p:cNvPr>
          <p:cNvSpPr>
            <a:spLocks noChangeArrowheads="1"/>
          </p:cNvSpPr>
          <p:nvPr/>
        </p:nvSpPr>
        <p:spPr bwMode="auto">
          <a:xfrm>
            <a:off x="2587625" y="6024563"/>
            <a:ext cx="3149600"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556" name="Line 130">
            <a:extLst>
              <a:ext uri="{FF2B5EF4-FFF2-40B4-BE49-F238E27FC236}">
                <a16:creationId xmlns:a16="http://schemas.microsoft.com/office/drawing/2014/main" id="{A2C8A74D-159E-4187-89EA-3146468D786A}"/>
              </a:ext>
            </a:extLst>
          </p:cNvPr>
          <p:cNvSpPr>
            <a:spLocks noChangeShapeType="1"/>
          </p:cNvSpPr>
          <p:nvPr/>
        </p:nvSpPr>
        <p:spPr bwMode="auto">
          <a:xfrm>
            <a:off x="2587625" y="6024563"/>
            <a:ext cx="31496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7" name="Rectangle 131">
            <a:extLst>
              <a:ext uri="{FF2B5EF4-FFF2-40B4-BE49-F238E27FC236}">
                <a16:creationId xmlns:a16="http://schemas.microsoft.com/office/drawing/2014/main" id="{AC59729A-C43E-4365-A032-C837F63D47CF}"/>
              </a:ext>
            </a:extLst>
          </p:cNvPr>
          <p:cNvSpPr>
            <a:spLocks noChangeArrowheads="1"/>
          </p:cNvSpPr>
          <p:nvPr/>
        </p:nvSpPr>
        <p:spPr bwMode="auto">
          <a:xfrm>
            <a:off x="5737225" y="4238625"/>
            <a:ext cx="26988" cy="1785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558" name="Line 132">
            <a:extLst>
              <a:ext uri="{FF2B5EF4-FFF2-40B4-BE49-F238E27FC236}">
                <a16:creationId xmlns:a16="http://schemas.microsoft.com/office/drawing/2014/main" id="{FCA3E52C-9C9F-4A7E-8616-5B626BA113E9}"/>
              </a:ext>
            </a:extLst>
          </p:cNvPr>
          <p:cNvSpPr>
            <a:spLocks noChangeShapeType="1"/>
          </p:cNvSpPr>
          <p:nvPr/>
        </p:nvSpPr>
        <p:spPr bwMode="auto">
          <a:xfrm>
            <a:off x="5737225" y="4238625"/>
            <a:ext cx="1588" cy="17859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9" name="Rectangle 133">
            <a:extLst>
              <a:ext uri="{FF2B5EF4-FFF2-40B4-BE49-F238E27FC236}">
                <a16:creationId xmlns:a16="http://schemas.microsoft.com/office/drawing/2014/main" id="{062E6FB2-718B-4F48-82C1-6FFF49B092C8}"/>
              </a:ext>
            </a:extLst>
          </p:cNvPr>
          <p:cNvSpPr>
            <a:spLocks noChangeArrowheads="1"/>
          </p:cNvSpPr>
          <p:nvPr/>
        </p:nvSpPr>
        <p:spPr bwMode="auto">
          <a:xfrm>
            <a:off x="5737225" y="6024563"/>
            <a:ext cx="26988"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560" name="Line 134">
            <a:extLst>
              <a:ext uri="{FF2B5EF4-FFF2-40B4-BE49-F238E27FC236}">
                <a16:creationId xmlns:a16="http://schemas.microsoft.com/office/drawing/2014/main" id="{38F6B667-69AC-4BA6-87EF-6AE544DC0EEF}"/>
              </a:ext>
            </a:extLst>
          </p:cNvPr>
          <p:cNvSpPr>
            <a:spLocks noChangeShapeType="1"/>
          </p:cNvSpPr>
          <p:nvPr/>
        </p:nvSpPr>
        <p:spPr bwMode="auto">
          <a:xfrm>
            <a:off x="5737225" y="6024563"/>
            <a:ext cx="269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61" name="Line 135">
            <a:extLst>
              <a:ext uri="{FF2B5EF4-FFF2-40B4-BE49-F238E27FC236}">
                <a16:creationId xmlns:a16="http://schemas.microsoft.com/office/drawing/2014/main" id="{340FD440-874F-43C1-9D7C-F07A22F12EF2}"/>
              </a:ext>
            </a:extLst>
          </p:cNvPr>
          <p:cNvSpPr>
            <a:spLocks noChangeShapeType="1"/>
          </p:cNvSpPr>
          <p:nvPr/>
        </p:nvSpPr>
        <p:spPr bwMode="auto">
          <a:xfrm>
            <a:off x="5737225" y="6024563"/>
            <a:ext cx="1588" cy="269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62" name="Rectangle 136">
            <a:extLst>
              <a:ext uri="{FF2B5EF4-FFF2-40B4-BE49-F238E27FC236}">
                <a16:creationId xmlns:a16="http://schemas.microsoft.com/office/drawing/2014/main" id="{625B3EFE-6FCE-4E3B-BE14-22F773B03487}"/>
              </a:ext>
            </a:extLst>
          </p:cNvPr>
          <p:cNvSpPr>
            <a:spLocks noChangeArrowheads="1"/>
          </p:cNvSpPr>
          <p:nvPr/>
        </p:nvSpPr>
        <p:spPr bwMode="auto">
          <a:xfrm>
            <a:off x="5764213" y="6024563"/>
            <a:ext cx="311467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563" name="Line 137">
            <a:extLst>
              <a:ext uri="{FF2B5EF4-FFF2-40B4-BE49-F238E27FC236}">
                <a16:creationId xmlns:a16="http://schemas.microsoft.com/office/drawing/2014/main" id="{512CD1BF-AE4A-4887-A335-853B1EB42B19}"/>
              </a:ext>
            </a:extLst>
          </p:cNvPr>
          <p:cNvSpPr>
            <a:spLocks noChangeShapeType="1"/>
          </p:cNvSpPr>
          <p:nvPr/>
        </p:nvSpPr>
        <p:spPr bwMode="auto">
          <a:xfrm>
            <a:off x="5764213" y="6024563"/>
            <a:ext cx="31146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64" name="Rectangle 138">
            <a:extLst>
              <a:ext uri="{FF2B5EF4-FFF2-40B4-BE49-F238E27FC236}">
                <a16:creationId xmlns:a16="http://schemas.microsoft.com/office/drawing/2014/main" id="{F1CD21DD-9C5D-40AF-970F-4030A6DD4CE7}"/>
              </a:ext>
            </a:extLst>
          </p:cNvPr>
          <p:cNvSpPr>
            <a:spLocks noChangeArrowheads="1"/>
          </p:cNvSpPr>
          <p:nvPr/>
        </p:nvSpPr>
        <p:spPr bwMode="auto">
          <a:xfrm>
            <a:off x="8878888" y="4238625"/>
            <a:ext cx="28575" cy="1785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565" name="Line 139">
            <a:extLst>
              <a:ext uri="{FF2B5EF4-FFF2-40B4-BE49-F238E27FC236}">
                <a16:creationId xmlns:a16="http://schemas.microsoft.com/office/drawing/2014/main" id="{616570D1-D367-4293-B172-9CAEA05D3DC6}"/>
              </a:ext>
            </a:extLst>
          </p:cNvPr>
          <p:cNvSpPr>
            <a:spLocks noChangeShapeType="1"/>
          </p:cNvSpPr>
          <p:nvPr/>
        </p:nvSpPr>
        <p:spPr bwMode="auto">
          <a:xfrm>
            <a:off x="8878888" y="4238625"/>
            <a:ext cx="1587" cy="17859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66" name="Rectangle 140">
            <a:extLst>
              <a:ext uri="{FF2B5EF4-FFF2-40B4-BE49-F238E27FC236}">
                <a16:creationId xmlns:a16="http://schemas.microsoft.com/office/drawing/2014/main" id="{72EC244A-2802-4C41-BB2D-2CE9E713D158}"/>
              </a:ext>
            </a:extLst>
          </p:cNvPr>
          <p:cNvSpPr>
            <a:spLocks noChangeArrowheads="1"/>
          </p:cNvSpPr>
          <p:nvPr/>
        </p:nvSpPr>
        <p:spPr bwMode="auto">
          <a:xfrm>
            <a:off x="8878888" y="6024563"/>
            <a:ext cx="2857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567" name="Line 141">
            <a:extLst>
              <a:ext uri="{FF2B5EF4-FFF2-40B4-BE49-F238E27FC236}">
                <a16:creationId xmlns:a16="http://schemas.microsoft.com/office/drawing/2014/main" id="{B6F622AF-AE41-4EDF-9630-82894C14C8E1}"/>
              </a:ext>
            </a:extLst>
          </p:cNvPr>
          <p:cNvSpPr>
            <a:spLocks noChangeShapeType="1"/>
          </p:cNvSpPr>
          <p:nvPr/>
        </p:nvSpPr>
        <p:spPr bwMode="auto">
          <a:xfrm>
            <a:off x="8878888" y="6024563"/>
            <a:ext cx="285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68" name="Line 142">
            <a:extLst>
              <a:ext uri="{FF2B5EF4-FFF2-40B4-BE49-F238E27FC236}">
                <a16:creationId xmlns:a16="http://schemas.microsoft.com/office/drawing/2014/main" id="{F37CD4F4-B5D5-459F-8DF1-F42FC019192E}"/>
              </a:ext>
            </a:extLst>
          </p:cNvPr>
          <p:cNvSpPr>
            <a:spLocks noChangeShapeType="1"/>
          </p:cNvSpPr>
          <p:nvPr/>
        </p:nvSpPr>
        <p:spPr bwMode="auto">
          <a:xfrm>
            <a:off x="8878888" y="6024563"/>
            <a:ext cx="1587" cy="269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69" name="Rectangle 143">
            <a:extLst>
              <a:ext uri="{FF2B5EF4-FFF2-40B4-BE49-F238E27FC236}">
                <a16:creationId xmlns:a16="http://schemas.microsoft.com/office/drawing/2014/main" id="{ABD2B334-43B8-495A-B1C2-67B7F7424750}"/>
              </a:ext>
            </a:extLst>
          </p:cNvPr>
          <p:cNvSpPr>
            <a:spLocks noChangeArrowheads="1"/>
          </p:cNvSpPr>
          <p:nvPr/>
        </p:nvSpPr>
        <p:spPr bwMode="auto">
          <a:xfrm>
            <a:off x="8878888" y="6024563"/>
            <a:ext cx="2857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
        <p:nvSpPr>
          <p:cNvPr id="20570" name="Line 144">
            <a:extLst>
              <a:ext uri="{FF2B5EF4-FFF2-40B4-BE49-F238E27FC236}">
                <a16:creationId xmlns:a16="http://schemas.microsoft.com/office/drawing/2014/main" id="{B6F84ED7-D0E0-4E91-8EBC-1C68B095B49A}"/>
              </a:ext>
            </a:extLst>
          </p:cNvPr>
          <p:cNvSpPr>
            <a:spLocks noChangeShapeType="1"/>
          </p:cNvSpPr>
          <p:nvPr/>
        </p:nvSpPr>
        <p:spPr bwMode="auto">
          <a:xfrm>
            <a:off x="8878888" y="6024563"/>
            <a:ext cx="285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71" name="Line 145">
            <a:extLst>
              <a:ext uri="{FF2B5EF4-FFF2-40B4-BE49-F238E27FC236}">
                <a16:creationId xmlns:a16="http://schemas.microsoft.com/office/drawing/2014/main" id="{F8D7836C-4D4E-45E3-B9BC-C61B5A315831}"/>
              </a:ext>
            </a:extLst>
          </p:cNvPr>
          <p:cNvSpPr>
            <a:spLocks noChangeShapeType="1"/>
          </p:cNvSpPr>
          <p:nvPr/>
        </p:nvSpPr>
        <p:spPr bwMode="auto">
          <a:xfrm>
            <a:off x="8878888" y="6024563"/>
            <a:ext cx="1587" cy="269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72" name="Rectangle 146">
            <a:extLst>
              <a:ext uri="{FF2B5EF4-FFF2-40B4-BE49-F238E27FC236}">
                <a16:creationId xmlns:a16="http://schemas.microsoft.com/office/drawing/2014/main" id="{1D1E8BA8-2715-4F82-B151-DE6F96EED071}"/>
              </a:ext>
            </a:extLst>
          </p:cNvPr>
          <p:cNvSpPr>
            <a:spLocks noChangeArrowheads="1"/>
          </p:cNvSpPr>
          <p:nvPr/>
        </p:nvSpPr>
        <p:spPr bwMode="auto">
          <a:xfrm>
            <a:off x="323850" y="4071938"/>
            <a:ext cx="2197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2400" b="1">
                <a:solidFill>
                  <a:srgbClr val="FF0000"/>
                </a:solidFill>
                <a:latin typeface="楷体" panose="02010609060101010101" pitchFamily="49" charset="-122"/>
                <a:ea typeface="楷体" panose="02010609060101010101" pitchFamily="49" charset="-122"/>
              </a:rPr>
              <a:t>有没有排他性</a:t>
            </a:r>
            <a:r>
              <a:rPr lang="en-US" altLang="zh-CN" sz="2400" b="1">
                <a:solidFill>
                  <a:srgbClr val="FF0000"/>
                </a:solidFill>
                <a:latin typeface="楷体" panose="02010609060101010101" pitchFamily="49" charset="-122"/>
                <a:ea typeface="楷体" panose="02010609060101010101" pitchFamily="49" charset="-122"/>
              </a:rPr>
              <a:t>?</a:t>
            </a:r>
          </a:p>
        </p:txBody>
      </p:sp>
      <p:sp>
        <p:nvSpPr>
          <p:cNvPr id="23645" name="Rectangle 147">
            <a:extLst>
              <a:ext uri="{FF2B5EF4-FFF2-40B4-BE49-F238E27FC236}">
                <a16:creationId xmlns:a16="http://schemas.microsoft.com/office/drawing/2014/main" id="{2273BF7A-136D-4545-A3B1-3DAD09AD3C74}"/>
              </a:ext>
            </a:extLst>
          </p:cNvPr>
          <p:cNvSpPr>
            <a:spLocks noGrp="1" noRot="1" noChangeArrowheads="1"/>
          </p:cNvSpPr>
          <p:nvPr>
            <p:ph idx="1"/>
          </p:nvPr>
        </p:nvSpPr>
        <p:spPr>
          <a:xfrm>
            <a:off x="2700338" y="2565400"/>
            <a:ext cx="2735262" cy="1511300"/>
          </a:xfrm>
        </p:spPr>
        <p:txBody>
          <a:bodyPr/>
          <a:lstStyle/>
          <a:p>
            <a:pPr algn="ctr" eaLnBrk="1" hangingPunct="1">
              <a:lnSpc>
                <a:spcPct val="80000"/>
              </a:lnSpc>
              <a:buFont typeface="Wingdings" panose="05000000000000000000" pitchFamily="2" charset="2"/>
              <a:buNone/>
              <a:defRPr/>
            </a:pPr>
            <a:r>
              <a:rPr lang="zh-CN" altLang="en-US" sz="2000" b="1" dirty="0">
                <a:solidFill>
                  <a:srgbClr val="FF0000"/>
                </a:solidFill>
                <a:latin typeface="楷体" panose="02010609060101010101" pitchFamily="49" charset="-122"/>
                <a:ea typeface="楷体" panose="02010609060101010101" pitchFamily="49" charset="-122"/>
              </a:rPr>
              <a:t>私人物品</a:t>
            </a:r>
          </a:p>
          <a:p>
            <a:pPr algn="ctr" eaLnBrk="1" hangingPunct="1">
              <a:lnSpc>
                <a:spcPct val="80000"/>
              </a:lnSpc>
              <a:buFont typeface="Wingdings" panose="05000000000000000000" pitchFamily="2" charset="2"/>
              <a:buNone/>
              <a:defRPr/>
            </a:pPr>
            <a:endParaRPr lang="zh-CN" altLang="en-US" sz="1000" b="1" dirty="0">
              <a:solidFill>
                <a:schemeClr val="tx2"/>
              </a:solidFill>
              <a:latin typeface="楷体" panose="02010609060101010101" pitchFamily="49" charset="-122"/>
              <a:ea typeface="楷体" panose="02010609060101010101" pitchFamily="49" charset="-122"/>
            </a:endParaRPr>
          </a:p>
          <a:p>
            <a:pPr eaLnBrk="1" hangingPunct="1">
              <a:lnSpc>
                <a:spcPct val="80000"/>
              </a:lnSpc>
              <a:defRPr/>
            </a:pPr>
            <a:r>
              <a:rPr lang="zh-CN" altLang="en-US" sz="2000" b="1" dirty="0">
                <a:solidFill>
                  <a:schemeClr val="accent2">
                    <a:lumMod val="75000"/>
                  </a:schemeClr>
                </a:solidFill>
                <a:latin typeface="楷体" panose="02010609060101010101" pitchFamily="49" charset="-122"/>
                <a:ea typeface="楷体" panose="02010609060101010101" pitchFamily="49" charset="-122"/>
              </a:rPr>
              <a:t>冰激淋蛋卷</a:t>
            </a:r>
          </a:p>
          <a:p>
            <a:pPr eaLnBrk="1" hangingPunct="1">
              <a:lnSpc>
                <a:spcPct val="80000"/>
              </a:lnSpc>
              <a:defRPr/>
            </a:pPr>
            <a:r>
              <a:rPr lang="zh-CN" altLang="en-US" sz="2000" b="1" dirty="0">
                <a:solidFill>
                  <a:schemeClr val="accent2">
                    <a:lumMod val="75000"/>
                  </a:schemeClr>
                </a:solidFill>
                <a:latin typeface="楷体" panose="02010609060101010101" pitchFamily="49" charset="-122"/>
                <a:ea typeface="楷体" panose="02010609060101010101" pitchFamily="49" charset="-122"/>
              </a:rPr>
              <a:t>衣服</a:t>
            </a:r>
          </a:p>
          <a:p>
            <a:pPr eaLnBrk="1" hangingPunct="1">
              <a:lnSpc>
                <a:spcPct val="80000"/>
              </a:lnSpc>
              <a:defRPr/>
            </a:pPr>
            <a:r>
              <a:rPr lang="zh-CN" altLang="en-US" sz="2000" b="1" dirty="0">
                <a:solidFill>
                  <a:schemeClr val="accent2">
                    <a:lumMod val="75000"/>
                  </a:schemeClr>
                </a:solidFill>
                <a:latin typeface="楷体" panose="02010609060101010101" pitchFamily="49" charset="-122"/>
                <a:ea typeface="楷体" panose="02010609060101010101" pitchFamily="49" charset="-122"/>
              </a:rPr>
              <a:t>拥挤的收费公路</a:t>
            </a:r>
            <a:endParaRPr lang="zh-CN" altLang="en-US" sz="2400" b="1" dirty="0">
              <a:solidFill>
                <a:schemeClr val="accent2">
                  <a:lumMod val="75000"/>
                </a:schemeClr>
              </a:solidFill>
              <a:latin typeface="楷体" panose="02010609060101010101" pitchFamily="49" charset="-122"/>
              <a:ea typeface="楷体" panose="02010609060101010101" pitchFamily="49" charset="-122"/>
            </a:endParaRPr>
          </a:p>
        </p:txBody>
      </p:sp>
      <p:sp>
        <p:nvSpPr>
          <p:cNvPr id="23646" name="Rectangle 148">
            <a:extLst>
              <a:ext uri="{FF2B5EF4-FFF2-40B4-BE49-F238E27FC236}">
                <a16:creationId xmlns:a16="http://schemas.microsoft.com/office/drawing/2014/main" id="{1E10259A-B59B-4024-9F3D-BF11E2A9E7E6}"/>
              </a:ext>
            </a:extLst>
          </p:cNvPr>
          <p:cNvSpPr>
            <a:spLocks noRot="1" noChangeArrowheads="1"/>
          </p:cNvSpPr>
          <p:nvPr/>
        </p:nvSpPr>
        <p:spPr bwMode="auto">
          <a:xfrm>
            <a:off x="5795963" y="2565400"/>
            <a:ext cx="2663825" cy="1511300"/>
          </a:xfrm>
          <a:prstGeom prst="rect">
            <a:avLst/>
          </a:prstGeom>
          <a:noFill/>
          <a:ln w="9525">
            <a:noFill/>
            <a:miter lim="800000"/>
          </a:ln>
        </p:spPr>
        <p:txBody>
          <a:bodyPr/>
          <a:lstStyle/>
          <a:p>
            <a:pPr marL="342900" indent="-342900" algn="ctr" eaLnBrk="1" hangingPunct="1">
              <a:lnSpc>
                <a:spcPct val="80000"/>
              </a:lnSpc>
              <a:spcBef>
                <a:spcPct val="20000"/>
              </a:spcBef>
              <a:buClr>
                <a:schemeClr val="hlink"/>
              </a:buClr>
              <a:buSzPct val="75000"/>
              <a:buFont typeface="Wingdings" panose="05000000000000000000" pitchFamily="2" charset="2"/>
              <a:buNone/>
              <a:defRPr/>
            </a:pPr>
            <a:r>
              <a:rPr lang="zh-CN" altLang="en-US" sz="2000" b="1" dirty="0">
                <a:solidFill>
                  <a:srgbClr val="FF0000"/>
                </a:solidFill>
                <a:latin typeface="楷体" panose="02010609060101010101" pitchFamily="49" charset="-122"/>
                <a:ea typeface="楷体" panose="02010609060101010101" pitchFamily="49" charset="-122"/>
                <a:sym typeface="+mn-ea"/>
              </a:rPr>
              <a:t>自然垄断</a:t>
            </a:r>
          </a:p>
          <a:p>
            <a:pPr marL="342900" indent="-342900" algn="ctr" eaLnBrk="1" hangingPunct="1">
              <a:lnSpc>
                <a:spcPct val="80000"/>
              </a:lnSpc>
              <a:spcBef>
                <a:spcPct val="20000"/>
              </a:spcBef>
              <a:buClr>
                <a:schemeClr val="hlink"/>
              </a:buClr>
              <a:buSzPct val="75000"/>
              <a:buFont typeface="Wingdings" panose="05000000000000000000" pitchFamily="2" charset="2"/>
              <a:buNone/>
              <a:defRPr/>
            </a:pPr>
            <a:endParaRPr lang="zh-CN" altLang="en-US" sz="1000" b="1" dirty="0">
              <a:solidFill>
                <a:schemeClr val="tx2"/>
              </a:solidFill>
              <a:latin typeface="楷体" panose="02010609060101010101" pitchFamily="49" charset="-122"/>
              <a:ea typeface="楷体" panose="02010609060101010101" pitchFamily="49" charset="-122"/>
              <a:sym typeface="+mn-ea"/>
            </a:endParaRPr>
          </a:p>
          <a:p>
            <a:pPr marL="342900" indent="-342900" eaLnBrk="1" hangingPunct="1">
              <a:lnSpc>
                <a:spcPct val="80000"/>
              </a:lnSpc>
              <a:spcBef>
                <a:spcPct val="20000"/>
              </a:spcBef>
              <a:buClr>
                <a:schemeClr val="hlink"/>
              </a:buClr>
              <a:buSzPct val="75000"/>
              <a:buFont typeface="Wingdings" panose="05000000000000000000" pitchFamily="2" charset="2"/>
              <a:buChar char="v"/>
              <a:defRPr/>
            </a:pPr>
            <a:r>
              <a:rPr lang="zh-CN" altLang="en-US" sz="2000" b="1" dirty="0">
                <a:solidFill>
                  <a:schemeClr val="accent2">
                    <a:lumMod val="75000"/>
                  </a:schemeClr>
                </a:solidFill>
                <a:latin typeface="楷体" panose="02010609060101010101" pitchFamily="49" charset="-122"/>
                <a:ea typeface="楷体" panose="02010609060101010101" pitchFamily="49" charset="-122"/>
                <a:sym typeface="+mn-ea"/>
              </a:rPr>
              <a:t>消防</a:t>
            </a:r>
          </a:p>
          <a:p>
            <a:pPr marL="342900" indent="-342900" eaLnBrk="1" hangingPunct="1">
              <a:lnSpc>
                <a:spcPct val="80000"/>
              </a:lnSpc>
              <a:spcBef>
                <a:spcPct val="20000"/>
              </a:spcBef>
              <a:buClr>
                <a:schemeClr val="hlink"/>
              </a:buClr>
              <a:buSzPct val="75000"/>
              <a:buFont typeface="Wingdings" panose="05000000000000000000" pitchFamily="2" charset="2"/>
              <a:buChar char="v"/>
              <a:defRPr/>
            </a:pPr>
            <a:r>
              <a:rPr lang="zh-CN" altLang="en-US" sz="2000" b="1" dirty="0">
                <a:solidFill>
                  <a:schemeClr val="accent2">
                    <a:lumMod val="75000"/>
                  </a:schemeClr>
                </a:solidFill>
                <a:latin typeface="楷体" panose="02010609060101010101" pitchFamily="49" charset="-122"/>
                <a:ea typeface="楷体" panose="02010609060101010101" pitchFamily="49" charset="-122"/>
                <a:sym typeface="+mn-ea"/>
              </a:rPr>
              <a:t>有线电视</a:t>
            </a:r>
          </a:p>
          <a:p>
            <a:pPr marL="342900" indent="-342900" eaLnBrk="1" hangingPunct="1">
              <a:lnSpc>
                <a:spcPct val="80000"/>
              </a:lnSpc>
              <a:spcBef>
                <a:spcPct val="20000"/>
              </a:spcBef>
              <a:buClr>
                <a:schemeClr val="hlink"/>
              </a:buClr>
              <a:buSzPct val="75000"/>
              <a:buFont typeface="Wingdings" panose="05000000000000000000" pitchFamily="2" charset="2"/>
              <a:buChar char="v"/>
              <a:defRPr/>
            </a:pPr>
            <a:r>
              <a:rPr lang="zh-CN" altLang="en-US" sz="2000" b="1" dirty="0">
                <a:solidFill>
                  <a:schemeClr val="accent2">
                    <a:lumMod val="75000"/>
                  </a:schemeClr>
                </a:solidFill>
                <a:latin typeface="楷体" panose="02010609060101010101" pitchFamily="49" charset="-122"/>
                <a:ea typeface="楷体" panose="02010609060101010101" pitchFamily="49" charset="-122"/>
                <a:sym typeface="+mn-ea"/>
              </a:rPr>
              <a:t>不拥挤的收费公路</a:t>
            </a:r>
            <a:endParaRPr lang="zh-CN" altLang="en-US" sz="2400" b="1" dirty="0">
              <a:solidFill>
                <a:schemeClr val="accent2">
                  <a:lumMod val="75000"/>
                </a:schemeClr>
              </a:solidFill>
              <a:latin typeface="楷体" panose="02010609060101010101" pitchFamily="49" charset="-122"/>
              <a:ea typeface="楷体" panose="02010609060101010101" pitchFamily="49" charset="-122"/>
              <a:sym typeface="+mn-ea"/>
            </a:endParaRPr>
          </a:p>
        </p:txBody>
      </p:sp>
      <p:sp>
        <p:nvSpPr>
          <p:cNvPr id="20575" name="Rectangle 149">
            <a:extLst>
              <a:ext uri="{FF2B5EF4-FFF2-40B4-BE49-F238E27FC236}">
                <a16:creationId xmlns:a16="http://schemas.microsoft.com/office/drawing/2014/main" id="{D4025D4E-DB15-43E0-8D11-A352567C555B}"/>
              </a:ext>
            </a:extLst>
          </p:cNvPr>
          <p:cNvSpPr>
            <a:spLocks noChangeArrowheads="1"/>
          </p:cNvSpPr>
          <p:nvPr/>
        </p:nvSpPr>
        <p:spPr bwMode="auto">
          <a:xfrm>
            <a:off x="5440363" y="3470275"/>
            <a:ext cx="1539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solidFill>
                  <a:schemeClr val="tx2"/>
                </a:solidFill>
                <a:latin typeface="楷体_GB2312"/>
                <a:ea typeface="楷体_GB2312"/>
                <a:cs typeface="楷体_GB2312"/>
              </a:rPr>
              <a:t> </a:t>
            </a:r>
            <a:endParaRPr lang="en-US" altLang="zh-CN" sz="2000" b="1">
              <a:solidFill>
                <a:schemeClr val="tx2"/>
              </a:solidFill>
              <a:latin typeface="楷体_GB2312"/>
              <a:ea typeface="楷体_GB2312"/>
              <a:cs typeface="楷体_GB2312"/>
            </a:endParaRPr>
          </a:p>
        </p:txBody>
      </p:sp>
      <p:sp>
        <p:nvSpPr>
          <p:cNvPr id="20576" name="Rectangle 153">
            <a:extLst>
              <a:ext uri="{FF2B5EF4-FFF2-40B4-BE49-F238E27FC236}">
                <a16:creationId xmlns:a16="http://schemas.microsoft.com/office/drawing/2014/main" id="{85CAD19C-D4DC-4F9C-9D53-536DC723677B}"/>
              </a:ext>
            </a:extLst>
          </p:cNvPr>
          <p:cNvSpPr>
            <a:spLocks noChangeArrowheads="1"/>
          </p:cNvSpPr>
          <p:nvPr/>
        </p:nvSpPr>
        <p:spPr bwMode="auto">
          <a:xfrm>
            <a:off x="7880350" y="2794000"/>
            <a:ext cx="1412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200" b="1">
                <a:solidFill>
                  <a:srgbClr val="000000"/>
                </a:solidFill>
                <a:latin typeface="楷体_GB2312"/>
                <a:ea typeface="楷体_GB2312"/>
                <a:cs typeface="楷体_GB2312"/>
              </a:rPr>
              <a:t> </a:t>
            </a:r>
            <a:endParaRPr lang="en-US" altLang="zh-CN" sz="2000" b="1">
              <a:latin typeface="楷体_GB2312"/>
              <a:ea typeface="楷体_GB2312"/>
              <a:cs typeface="楷体_GB2312"/>
            </a:endParaRPr>
          </a:p>
        </p:txBody>
      </p:sp>
      <p:sp>
        <p:nvSpPr>
          <p:cNvPr id="20577" name="Rectangle 157">
            <a:extLst>
              <a:ext uri="{FF2B5EF4-FFF2-40B4-BE49-F238E27FC236}">
                <a16:creationId xmlns:a16="http://schemas.microsoft.com/office/drawing/2014/main" id="{7ABA8190-B147-447C-A1D7-38810F1D3300}"/>
              </a:ext>
            </a:extLst>
          </p:cNvPr>
          <p:cNvSpPr>
            <a:spLocks noChangeArrowheads="1"/>
          </p:cNvSpPr>
          <p:nvPr/>
        </p:nvSpPr>
        <p:spPr bwMode="auto">
          <a:xfrm>
            <a:off x="7191375" y="3132138"/>
            <a:ext cx="1412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200" b="1">
                <a:solidFill>
                  <a:srgbClr val="000000"/>
                </a:solidFill>
                <a:latin typeface="楷体_GB2312"/>
                <a:ea typeface="楷体_GB2312"/>
                <a:cs typeface="楷体_GB2312"/>
              </a:rPr>
              <a:t> </a:t>
            </a:r>
            <a:endParaRPr lang="en-US" altLang="zh-CN" sz="2000" b="1">
              <a:latin typeface="楷体_GB2312"/>
              <a:ea typeface="楷体_GB2312"/>
              <a:cs typeface="楷体_GB2312"/>
            </a:endParaRPr>
          </a:p>
        </p:txBody>
      </p:sp>
      <p:sp>
        <p:nvSpPr>
          <p:cNvPr id="23650" name="Rectangle 161">
            <a:extLst>
              <a:ext uri="{FF2B5EF4-FFF2-40B4-BE49-F238E27FC236}">
                <a16:creationId xmlns:a16="http://schemas.microsoft.com/office/drawing/2014/main" id="{28BEA3C1-968A-43C3-A73F-B98610C1B4B6}"/>
              </a:ext>
            </a:extLst>
          </p:cNvPr>
          <p:cNvSpPr>
            <a:spLocks noRot="1" noChangeArrowheads="1"/>
          </p:cNvSpPr>
          <p:nvPr/>
        </p:nvSpPr>
        <p:spPr bwMode="auto">
          <a:xfrm>
            <a:off x="2843213" y="4365625"/>
            <a:ext cx="2665412" cy="1439863"/>
          </a:xfrm>
          <a:prstGeom prst="rect">
            <a:avLst/>
          </a:prstGeom>
          <a:noFill/>
          <a:ln w="9525">
            <a:noFill/>
            <a:miter lim="800000"/>
          </a:ln>
        </p:spPr>
        <p:txBody>
          <a:bodyPr/>
          <a:lstStyle/>
          <a:p>
            <a:pPr marL="342900" indent="-342900" algn="ctr" eaLnBrk="1" hangingPunct="1">
              <a:lnSpc>
                <a:spcPct val="80000"/>
              </a:lnSpc>
              <a:spcBef>
                <a:spcPct val="20000"/>
              </a:spcBef>
              <a:buClr>
                <a:schemeClr val="hlink"/>
              </a:buClr>
              <a:buSzPct val="75000"/>
              <a:buFont typeface="Wingdings" panose="05000000000000000000" pitchFamily="2" charset="2"/>
              <a:buNone/>
              <a:defRPr/>
            </a:pPr>
            <a:r>
              <a:rPr lang="zh-CN" altLang="en-US" sz="2000" b="1" dirty="0">
                <a:solidFill>
                  <a:srgbClr val="FF0000"/>
                </a:solidFill>
                <a:latin typeface="楷体" panose="02010609060101010101" pitchFamily="49" charset="-122"/>
                <a:ea typeface="楷体" panose="02010609060101010101" pitchFamily="49" charset="-122"/>
                <a:sym typeface="+mn-ea"/>
              </a:rPr>
              <a:t>公共资源</a:t>
            </a:r>
          </a:p>
          <a:p>
            <a:pPr marL="342900" indent="-342900" algn="ctr" eaLnBrk="1" hangingPunct="1">
              <a:lnSpc>
                <a:spcPct val="80000"/>
              </a:lnSpc>
              <a:spcBef>
                <a:spcPct val="20000"/>
              </a:spcBef>
              <a:buClr>
                <a:schemeClr val="hlink"/>
              </a:buClr>
              <a:buSzPct val="75000"/>
              <a:buFont typeface="Wingdings" panose="05000000000000000000" pitchFamily="2" charset="2"/>
              <a:buNone/>
              <a:defRPr/>
            </a:pPr>
            <a:endParaRPr lang="zh-CN" altLang="en-US" sz="1000" b="1" dirty="0">
              <a:solidFill>
                <a:schemeClr val="accent2">
                  <a:lumMod val="75000"/>
                </a:schemeClr>
              </a:solidFill>
              <a:latin typeface="楷体" panose="02010609060101010101" pitchFamily="49" charset="-122"/>
              <a:ea typeface="楷体" panose="02010609060101010101" pitchFamily="49" charset="-122"/>
              <a:sym typeface="+mn-ea"/>
            </a:endParaRPr>
          </a:p>
          <a:p>
            <a:pPr marL="342900" indent="-342900" eaLnBrk="1" hangingPunct="1">
              <a:lnSpc>
                <a:spcPct val="80000"/>
              </a:lnSpc>
              <a:spcBef>
                <a:spcPct val="20000"/>
              </a:spcBef>
              <a:buClr>
                <a:schemeClr val="hlink"/>
              </a:buClr>
              <a:buSzPct val="75000"/>
              <a:buFont typeface="Wingdings" panose="05000000000000000000" pitchFamily="2" charset="2"/>
              <a:buChar char="v"/>
              <a:defRPr/>
            </a:pPr>
            <a:r>
              <a:rPr lang="zh-CN" altLang="en-US" sz="2000" b="1" dirty="0">
                <a:solidFill>
                  <a:schemeClr val="accent2">
                    <a:lumMod val="75000"/>
                  </a:schemeClr>
                </a:solidFill>
                <a:latin typeface="楷体" panose="02010609060101010101" pitchFamily="49" charset="-122"/>
                <a:ea typeface="楷体" panose="02010609060101010101" pitchFamily="49" charset="-122"/>
                <a:sym typeface="+mn-ea"/>
              </a:rPr>
              <a:t>海洋中的生物资源</a:t>
            </a:r>
          </a:p>
          <a:p>
            <a:pPr marL="342900" indent="-342900" eaLnBrk="1" hangingPunct="1">
              <a:lnSpc>
                <a:spcPct val="80000"/>
              </a:lnSpc>
              <a:spcBef>
                <a:spcPct val="20000"/>
              </a:spcBef>
              <a:buClr>
                <a:schemeClr val="hlink"/>
              </a:buClr>
              <a:buSzPct val="75000"/>
              <a:buFont typeface="Wingdings" panose="05000000000000000000" pitchFamily="2" charset="2"/>
              <a:buChar char="v"/>
              <a:defRPr/>
            </a:pPr>
            <a:r>
              <a:rPr lang="zh-CN" altLang="en-US" sz="2000" b="1" dirty="0">
                <a:solidFill>
                  <a:schemeClr val="accent2">
                    <a:lumMod val="75000"/>
                  </a:schemeClr>
                </a:solidFill>
                <a:latin typeface="楷体" panose="02010609060101010101" pitchFamily="49" charset="-122"/>
                <a:ea typeface="楷体" panose="02010609060101010101" pitchFamily="49" charset="-122"/>
                <a:sym typeface="+mn-ea"/>
              </a:rPr>
              <a:t>环境：大气、水</a:t>
            </a:r>
          </a:p>
          <a:p>
            <a:pPr marL="342900" indent="-342900" eaLnBrk="1" hangingPunct="1">
              <a:lnSpc>
                <a:spcPct val="80000"/>
              </a:lnSpc>
              <a:spcBef>
                <a:spcPct val="20000"/>
              </a:spcBef>
              <a:buClr>
                <a:schemeClr val="hlink"/>
              </a:buClr>
              <a:buSzPct val="75000"/>
              <a:buFont typeface="Wingdings" panose="05000000000000000000" pitchFamily="2" charset="2"/>
              <a:buChar char="v"/>
              <a:defRPr/>
            </a:pPr>
            <a:r>
              <a:rPr lang="zh-CN" altLang="en-US" sz="2000" b="1" dirty="0">
                <a:solidFill>
                  <a:schemeClr val="accent2">
                    <a:lumMod val="75000"/>
                  </a:schemeClr>
                </a:solidFill>
                <a:latin typeface="楷体" panose="02010609060101010101" pitchFamily="49" charset="-122"/>
                <a:ea typeface="楷体" panose="02010609060101010101" pitchFamily="49" charset="-122"/>
                <a:sym typeface="+mn-ea"/>
              </a:rPr>
              <a:t>拥挤的不收费公路</a:t>
            </a:r>
          </a:p>
        </p:txBody>
      </p:sp>
      <p:sp>
        <p:nvSpPr>
          <p:cNvPr id="23651" name="Rectangle 162">
            <a:extLst>
              <a:ext uri="{FF2B5EF4-FFF2-40B4-BE49-F238E27FC236}">
                <a16:creationId xmlns:a16="http://schemas.microsoft.com/office/drawing/2014/main" id="{267AA14C-8817-47A1-BCB3-3FFCE6D2F7D1}"/>
              </a:ext>
            </a:extLst>
          </p:cNvPr>
          <p:cNvSpPr>
            <a:spLocks noRot="1" noChangeArrowheads="1"/>
          </p:cNvSpPr>
          <p:nvPr/>
        </p:nvSpPr>
        <p:spPr bwMode="auto">
          <a:xfrm>
            <a:off x="5795963" y="4292600"/>
            <a:ext cx="3024187" cy="1439863"/>
          </a:xfrm>
          <a:prstGeom prst="rect">
            <a:avLst/>
          </a:prstGeom>
          <a:noFill/>
          <a:ln w="9525">
            <a:noFill/>
            <a:miter lim="800000"/>
          </a:ln>
        </p:spPr>
        <p:txBody>
          <a:bodyPr/>
          <a:lstStyle/>
          <a:p>
            <a:pPr marL="342900" indent="-342900" algn="ctr" eaLnBrk="1" hangingPunct="1">
              <a:lnSpc>
                <a:spcPct val="80000"/>
              </a:lnSpc>
              <a:spcBef>
                <a:spcPct val="20000"/>
              </a:spcBef>
              <a:buClr>
                <a:schemeClr val="hlink"/>
              </a:buClr>
              <a:buSzPct val="75000"/>
              <a:buFont typeface="Wingdings" panose="05000000000000000000" pitchFamily="2" charset="2"/>
              <a:buNone/>
              <a:defRPr/>
            </a:pPr>
            <a:r>
              <a:rPr lang="zh-CN" altLang="en-US" sz="2000" b="1" dirty="0">
                <a:solidFill>
                  <a:srgbClr val="FF0000"/>
                </a:solidFill>
                <a:latin typeface="楷体" panose="02010609060101010101" pitchFamily="49" charset="-122"/>
                <a:ea typeface="楷体" panose="02010609060101010101" pitchFamily="49" charset="-122"/>
                <a:sym typeface="+mn-ea"/>
              </a:rPr>
              <a:t>公共物品</a:t>
            </a:r>
          </a:p>
          <a:p>
            <a:pPr marL="342900" indent="-342900" algn="ctr" eaLnBrk="1" hangingPunct="1">
              <a:lnSpc>
                <a:spcPct val="80000"/>
              </a:lnSpc>
              <a:spcBef>
                <a:spcPct val="20000"/>
              </a:spcBef>
              <a:buClr>
                <a:schemeClr val="hlink"/>
              </a:buClr>
              <a:buSzPct val="75000"/>
              <a:buFont typeface="Wingdings" panose="05000000000000000000" pitchFamily="2" charset="2"/>
              <a:buNone/>
              <a:defRPr/>
            </a:pPr>
            <a:endParaRPr lang="zh-CN" altLang="en-US" sz="1000" b="1" dirty="0">
              <a:solidFill>
                <a:srgbClr val="FF0000"/>
              </a:solidFill>
              <a:latin typeface="楷体" panose="02010609060101010101" pitchFamily="49" charset="-122"/>
              <a:ea typeface="楷体" panose="02010609060101010101" pitchFamily="49" charset="-122"/>
              <a:sym typeface="+mn-ea"/>
            </a:endParaRPr>
          </a:p>
          <a:p>
            <a:pPr marL="342900" indent="-342900" eaLnBrk="1" hangingPunct="1">
              <a:lnSpc>
                <a:spcPct val="80000"/>
              </a:lnSpc>
              <a:spcBef>
                <a:spcPct val="20000"/>
              </a:spcBef>
              <a:buClr>
                <a:schemeClr val="hlink"/>
              </a:buClr>
              <a:buSzPct val="75000"/>
              <a:buFont typeface="Wingdings" panose="05000000000000000000" pitchFamily="2" charset="2"/>
              <a:buChar char="v"/>
              <a:defRPr/>
            </a:pPr>
            <a:r>
              <a:rPr lang="zh-CN" altLang="en-US" sz="2000" b="1" dirty="0">
                <a:solidFill>
                  <a:schemeClr val="accent2">
                    <a:lumMod val="75000"/>
                  </a:schemeClr>
                </a:solidFill>
                <a:latin typeface="楷体" panose="02010609060101010101" pitchFamily="49" charset="-122"/>
                <a:ea typeface="楷体" panose="02010609060101010101" pitchFamily="49" charset="-122"/>
                <a:sym typeface="+mn-ea"/>
              </a:rPr>
              <a:t>国防</a:t>
            </a:r>
          </a:p>
          <a:p>
            <a:pPr marL="342900" indent="-342900" eaLnBrk="1" hangingPunct="1">
              <a:lnSpc>
                <a:spcPct val="80000"/>
              </a:lnSpc>
              <a:spcBef>
                <a:spcPct val="20000"/>
              </a:spcBef>
              <a:buClr>
                <a:schemeClr val="hlink"/>
              </a:buClr>
              <a:buSzPct val="75000"/>
              <a:buFont typeface="Wingdings" panose="05000000000000000000" pitchFamily="2" charset="2"/>
              <a:buChar char="v"/>
              <a:defRPr/>
            </a:pPr>
            <a:r>
              <a:rPr lang="zh-CN" altLang="en-US" sz="2000" b="1" dirty="0">
                <a:solidFill>
                  <a:schemeClr val="accent2">
                    <a:lumMod val="75000"/>
                  </a:schemeClr>
                </a:solidFill>
                <a:latin typeface="楷体" panose="02010609060101010101" pitchFamily="49" charset="-122"/>
                <a:ea typeface="楷体" panose="02010609060101010101" pitchFamily="49" charset="-122"/>
                <a:sym typeface="+mn-ea"/>
              </a:rPr>
              <a:t>防灾报警器</a:t>
            </a:r>
          </a:p>
          <a:p>
            <a:pPr marL="342900" indent="-342900" eaLnBrk="1" hangingPunct="1">
              <a:lnSpc>
                <a:spcPct val="80000"/>
              </a:lnSpc>
              <a:spcBef>
                <a:spcPct val="20000"/>
              </a:spcBef>
              <a:buClr>
                <a:schemeClr val="hlink"/>
              </a:buClr>
              <a:buSzPct val="75000"/>
              <a:buFont typeface="Wingdings" panose="05000000000000000000" pitchFamily="2" charset="2"/>
              <a:buChar char="v"/>
              <a:defRPr/>
            </a:pPr>
            <a:r>
              <a:rPr lang="zh-CN" altLang="en-US" sz="2000" b="1" dirty="0">
                <a:solidFill>
                  <a:schemeClr val="accent2">
                    <a:lumMod val="75000"/>
                  </a:schemeClr>
                </a:solidFill>
                <a:latin typeface="楷体" panose="02010609060101010101" pitchFamily="49" charset="-122"/>
                <a:ea typeface="楷体" panose="02010609060101010101" pitchFamily="49" charset="-122"/>
                <a:sym typeface="+mn-ea"/>
              </a:rPr>
              <a:t>不拥挤的不收费公路</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DE62FCA-FFAC-431A-BC4B-37837BD2E563}"/>
              </a:ext>
            </a:extLst>
          </p:cNvPr>
          <p:cNvSpPr>
            <a:spLocks noGrp="1" noRot="1" noChangeArrowheads="1"/>
          </p:cNvSpPr>
          <p:nvPr>
            <p:ph type="title"/>
          </p:nvPr>
        </p:nvSpPr>
        <p:spPr>
          <a:xfrm>
            <a:off x="301625" y="609600"/>
            <a:ext cx="8540750" cy="731838"/>
          </a:xfrm>
        </p:spPr>
        <p:txBody>
          <a:bodyPr/>
          <a:lstStyle/>
          <a:p>
            <a:pPr algn="l" eaLnBrk="1" hangingPunct="1">
              <a:defRPr/>
            </a:pPr>
            <a:r>
              <a:rPr lang="en-US" altLang="zh-CN" sz="4000" b="1">
                <a:solidFill>
                  <a:schemeClr val="accent2">
                    <a:lumMod val="75000"/>
                  </a:schemeClr>
                </a:solidFill>
                <a:latin typeface="楷体" panose="02010609060101010101" pitchFamily="49" charset="-122"/>
                <a:ea typeface="楷体" panose="02010609060101010101" pitchFamily="49" charset="-122"/>
              </a:rPr>
              <a:t>3</a:t>
            </a:r>
            <a:r>
              <a:rPr lang="zh-CN" altLang="en-US" sz="4000" b="1">
                <a:solidFill>
                  <a:schemeClr val="accent2">
                    <a:lumMod val="75000"/>
                  </a:schemeClr>
                </a:solidFill>
                <a:latin typeface="楷体" panose="02010609060101010101" pitchFamily="49" charset="-122"/>
                <a:ea typeface="楷体" panose="02010609060101010101" pitchFamily="49" charset="-122"/>
              </a:rPr>
              <a:t>、公共物品</a:t>
            </a:r>
          </a:p>
        </p:txBody>
      </p:sp>
      <p:sp>
        <p:nvSpPr>
          <p:cNvPr id="45059" name="Rectangle 3">
            <a:extLst>
              <a:ext uri="{FF2B5EF4-FFF2-40B4-BE49-F238E27FC236}">
                <a16:creationId xmlns:a16="http://schemas.microsoft.com/office/drawing/2014/main" id="{323D28C8-C07E-403C-AC12-BE79BDE5387C}"/>
              </a:ext>
            </a:extLst>
          </p:cNvPr>
          <p:cNvSpPr>
            <a:spLocks noGrp="1" noRot="1" noChangeArrowheads="1"/>
          </p:cNvSpPr>
          <p:nvPr>
            <p:ph idx="1"/>
          </p:nvPr>
        </p:nvSpPr>
        <p:spPr>
          <a:xfrm>
            <a:off x="250825" y="1268413"/>
            <a:ext cx="8540750" cy="1368425"/>
          </a:xfrm>
        </p:spPr>
        <p:txBody>
          <a:bodyPr/>
          <a:lstStyle/>
          <a:p>
            <a:pPr eaLnBrk="1" hangingPunct="1">
              <a:lnSpc>
                <a:spcPct val="90000"/>
              </a:lnSpc>
              <a:defRPr/>
            </a:pPr>
            <a:r>
              <a:rPr lang="en-US" altLang="zh-CN" sz="2800" b="1">
                <a:solidFill>
                  <a:schemeClr val="accent2">
                    <a:lumMod val="75000"/>
                  </a:schemeClr>
                </a:solidFill>
                <a:latin typeface="楷体" panose="02010609060101010101" pitchFamily="49" charset="-122"/>
                <a:ea typeface="楷体" panose="02010609060101010101" pitchFamily="49" charset="-122"/>
              </a:rPr>
              <a:t>1</a:t>
            </a:r>
            <a:r>
              <a:rPr lang="zh-CN" altLang="en-US" sz="2800" b="1">
                <a:solidFill>
                  <a:schemeClr val="accent2">
                    <a:lumMod val="75000"/>
                  </a:schemeClr>
                </a:solidFill>
                <a:latin typeface="楷体" panose="02010609060101010101" pitchFamily="49" charset="-122"/>
                <a:ea typeface="楷体" panose="02010609060101010101" pitchFamily="49" charset="-122"/>
              </a:rPr>
              <a:t>）公共物品特性：非排他性，非竞争性     </a:t>
            </a:r>
          </a:p>
          <a:p>
            <a:pPr eaLnBrk="1" hangingPunct="1">
              <a:lnSpc>
                <a:spcPct val="90000"/>
              </a:lnSpc>
              <a:defRPr/>
            </a:pPr>
            <a:r>
              <a:rPr lang="zh-CN" altLang="en-US" sz="2800" b="1">
                <a:solidFill>
                  <a:schemeClr val="accent2">
                    <a:lumMod val="75000"/>
                  </a:schemeClr>
                </a:solidFill>
                <a:latin typeface="楷体" panose="02010609060101010101" pitchFamily="49" charset="-122"/>
                <a:ea typeface="楷体" panose="02010609060101010101" pitchFamily="49" charset="-122"/>
              </a:rPr>
              <a:t>免费搭车者是指从物品中得到好处但并没有付费的人（搭便车）。</a:t>
            </a:r>
          </a:p>
        </p:txBody>
      </p:sp>
      <p:sp>
        <p:nvSpPr>
          <p:cNvPr id="45060" name="Rectangle 4">
            <a:extLst>
              <a:ext uri="{FF2B5EF4-FFF2-40B4-BE49-F238E27FC236}">
                <a16:creationId xmlns:a16="http://schemas.microsoft.com/office/drawing/2014/main" id="{50BDE723-AC93-4DA8-A410-399AD95B2BD8}"/>
              </a:ext>
            </a:extLst>
          </p:cNvPr>
          <p:cNvSpPr>
            <a:spLocks noRot="1" noChangeArrowheads="1"/>
          </p:cNvSpPr>
          <p:nvPr/>
        </p:nvSpPr>
        <p:spPr bwMode="auto">
          <a:xfrm>
            <a:off x="250825" y="2708275"/>
            <a:ext cx="8713788" cy="3673475"/>
          </a:xfrm>
          <a:prstGeom prst="rect">
            <a:avLst/>
          </a:prstGeom>
          <a:noFill/>
          <a:ln w="9525">
            <a:noFill/>
            <a:miter lim="800000"/>
          </a:ln>
        </p:spPr>
        <p:txBody>
          <a:bodyPr/>
          <a:lstStyle/>
          <a:p>
            <a:pPr marL="342900" indent="-342900" algn="ctr" eaLnBrk="1" hangingPunct="1">
              <a:spcBef>
                <a:spcPct val="20000"/>
              </a:spcBef>
              <a:buClr>
                <a:schemeClr val="hlink"/>
              </a:buClr>
              <a:buSzPct val="75000"/>
              <a:buFont typeface="Wingdings" panose="05000000000000000000" pitchFamily="2" charset="2"/>
              <a:buNone/>
              <a:defRPr/>
            </a:pPr>
            <a:r>
              <a:rPr lang="zh-CN" altLang="en-US" sz="3600" b="1">
                <a:solidFill>
                  <a:schemeClr val="accent2">
                    <a:lumMod val="75000"/>
                  </a:schemeClr>
                </a:solidFill>
                <a:latin typeface="楷体" panose="02010609060101010101" pitchFamily="49" charset="-122"/>
                <a:ea typeface="楷体" panose="02010609060101010101" pitchFamily="49" charset="-122"/>
                <a:sym typeface="+mn-ea"/>
              </a:rPr>
              <a:t>搭便车问题 案例：三面钟塔之谜</a:t>
            </a:r>
          </a:p>
          <a:p>
            <a:pPr marL="342900" indent="-342900" eaLnBrk="1" hangingPunct="1">
              <a:spcBef>
                <a:spcPct val="20000"/>
              </a:spcBef>
              <a:buClr>
                <a:schemeClr val="hlink"/>
              </a:buClr>
              <a:buSzPct val="75000"/>
              <a:buFont typeface="Wingdings" panose="05000000000000000000" pitchFamily="2" charset="2"/>
              <a:buChar char="v"/>
              <a:defRPr/>
            </a:pPr>
            <a:r>
              <a:rPr lang="zh-CN" altLang="en-US" sz="2400" b="1">
                <a:solidFill>
                  <a:schemeClr val="accent2">
                    <a:lumMod val="75000"/>
                  </a:schemeClr>
                </a:solidFill>
                <a:latin typeface="楷体" panose="02010609060101010101" pitchFamily="49" charset="-122"/>
                <a:ea typeface="楷体" panose="02010609060101010101" pitchFamily="49" charset="-122"/>
                <a:sym typeface="+mn-ea"/>
              </a:rPr>
              <a:t>在没有出现廉价手表以前，大部分人没有自己的手表。许多城镇通过在其中心建造钟塔来帮助市民知道时间。这些钟塔的建造都是通过自愿捐赠来筹集资金的。美国东北部的一个城镇建了一个四面钟塔，却只在它的三面安上了钟。对许多人来说，这看起来十分费解：既然你建了一个钟塔，为什么不在它四面都安上钟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A55FE68-4E61-4BB5-AA8C-C84C393CF6A9}"/>
              </a:ext>
            </a:extLst>
          </p:cNvPr>
          <p:cNvSpPr>
            <a:spLocks noGrp="1" noRot="1" noChangeArrowheads="1"/>
          </p:cNvSpPr>
          <p:nvPr>
            <p:ph type="title"/>
          </p:nvPr>
        </p:nvSpPr>
        <p:spPr>
          <a:xfrm>
            <a:off x="179388" y="609600"/>
            <a:ext cx="8964612" cy="1143000"/>
          </a:xfrm>
        </p:spPr>
        <p:txBody>
          <a:bodyPr/>
          <a:lstStyle/>
          <a:p>
            <a:pPr eaLnBrk="1" hangingPunct="1">
              <a:defRPr/>
            </a:pPr>
            <a:r>
              <a:rPr kumimoji="1" lang="zh-CN" altLang="en-US" sz="4000" b="1" dirty="0">
                <a:solidFill>
                  <a:schemeClr val="accent2">
                    <a:lumMod val="75000"/>
                  </a:schemeClr>
                </a:solidFill>
                <a:latin typeface="楷体" panose="02010609060101010101" pitchFamily="49" charset="-122"/>
                <a:ea typeface="楷体" panose="02010609060101010101" pitchFamily="49" charset="-122"/>
              </a:rPr>
              <a:t>市场失灵（</a:t>
            </a:r>
            <a:r>
              <a:rPr kumimoji="1" lang="en-US" altLang="zh-CN" sz="4000" b="1" dirty="0">
                <a:solidFill>
                  <a:schemeClr val="accent2">
                    <a:lumMod val="75000"/>
                  </a:schemeClr>
                </a:solidFill>
                <a:latin typeface="楷体" panose="02010609060101010101" pitchFamily="49" charset="-122"/>
                <a:ea typeface="楷体" panose="02010609060101010101" pitchFamily="49" charset="-122"/>
              </a:rPr>
              <a:t>market failure</a:t>
            </a:r>
            <a:r>
              <a:rPr kumimoji="1" lang="zh-CN" altLang="en-US" sz="4000" b="1" dirty="0">
                <a:solidFill>
                  <a:schemeClr val="accent2">
                    <a:lumMod val="75000"/>
                  </a:schemeClr>
                </a:solidFill>
                <a:latin typeface="楷体" panose="02010609060101010101" pitchFamily="49" charset="-122"/>
                <a:ea typeface="楷体" panose="02010609060101010101" pitchFamily="49" charset="-122"/>
              </a:rPr>
              <a:t>）的表现：</a:t>
            </a:r>
          </a:p>
        </p:txBody>
      </p:sp>
      <p:sp>
        <p:nvSpPr>
          <p:cNvPr id="7171" name="Rectangle 3">
            <a:extLst>
              <a:ext uri="{FF2B5EF4-FFF2-40B4-BE49-F238E27FC236}">
                <a16:creationId xmlns:a16="http://schemas.microsoft.com/office/drawing/2014/main" id="{00B4FB3E-3531-4927-AE59-7D838F9B0739}"/>
              </a:ext>
            </a:extLst>
          </p:cNvPr>
          <p:cNvSpPr>
            <a:spLocks noGrp="1" noRot="1" noChangeArrowheads="1"/>
          </p:cNvSpPr>
          <p:nvPr>
            <p:ph idx="1"/>
          </p:nvPr>
        </p:nvSpPr>
        <p:spPr/>
        <p:txBody>
          <a:bodyPr/>
          <a:lstStyle/>
          <a:p>
            <a:pPr eaLnBrk="1" hangingPunct="1">
              <a:defRPr/>
            </a:pPr>
            <a:r>
              <a:rPr kumimoji="1" lang="en-US" altLang="zh-CN" b="1" dirty="0">
                <a:solidFill>
                  <a:schemeClr val="accent2">
                    <a:lumMod val="75000"/>
                  </a:schemeClr>
                </a:solidFill>
                <a:latin typeface="楷体" panose="02010609060101010101" pitchFamily="49" charset="-122"/>
                <a:ea typeface="楷体" panose="02010609060101010101" pitchFamily="49" charset="-122"/>
              </a:rPr>
              <a:t>1</a:t>
            </a:r>
            <a:r>
              <a:rPr kumimoji="1" lang="zh-CN" altLang="en-US" b="1" dirty="0">
                <a:solidFill>
                  <a:schemeClr val="accent2">
                    <a:lumMod val="75000"/>
                  </a:schemeClr>
                </a:solidFill>
                <a:latin typeface="楷体" panose="02010609060101010101" pitchFamily="49" charset="-122"/>
                <a:ea typeface="楷体" panose="02010609060101010101" pitchFamily="49" charset="-122"/>
              </a:rPr>
              <a:t>、</a:t>
            </a:r>
            <a:r>
              <a:rPr kumimoji="1" lang="zh-CN" altLang="en-US" b="1" dirty="0">
                <a:solidFill>
                  <a:srgbClr val="FF0000"/>
                </a:solidFill>
                <a:latin typeface="楷体" panose="02010609060101010101" pitchFamily="49" charset="-122"/>
                <a:ea typeface="楷体" panose="02010609060101010101" pitchFamily="49" charset="-122"/>
              </a:rPr>
              <a:t>垄断</a:t>
            </a:r>
            <a:r>
              <a:rPr kumimoji="1" lang="zh-CN" altLang="en-US" b="1" dirty="0">
                <a:solidFill>
                  <a:schemeClr val="accent2">
                    <a:lumMod val="75000"/>
                  </a:schemeClr>
                </a:solidFill>
                <a:latin typeface="楷体" panose="02010609060101010101" pitchFamily="49" charset="-122"/>
                <a:ea typeface="楷体" panose="02010609060101010101" pitchFamily="49" charset="-122"/>
              </a:rPr>
              <a:t>阻碍要素自由流动，降低资源配置效率；（已论述，略）</a:t>
            </a:r>
          </a:p>
          <a:p>
            <a:pPr eaLnBrk="1" hangingPunct="1">
              <a:defRPr/>
            </a:pPr>
            <a:r>
              <a:rPr kumimoji="1" lang="en-US" altLang="zh-CN" b="1" dirty="0">
                <a:solidFill>
                  <a:schemeClr val="accent2">
                    <a:lumMod val="75000"/>
                  </a:schemeClr>
                </a:solidFill>
                <a:latin typeface="楷体" panose="02010609060101010101" pitchFamily="49" charset="-122"/>
                <a:ea typeface="楷体" panose="02010609060101010101" pitchFamily="49" charset="-122"/>
              </a:rPr>
              <a:t>2</a:t>
            </a:r>
            <a:r>
              <a:rPr kumimoji="1" lang="zh-CN" altLang="en-US" b="1" dirty="0">
                <a:solidFill>
                  <a:schemeClr val="accent2">
                    <a:lumMod val="75000"/>
                  </a:schemeClr>
                </a:solidFill>
                <a:latin typeface="楷体" panose="02010609060101010101" pitchFamily="49" charset="-122"/>
                <a:ea typeface="楷体" panose="02010609060101010101" pitchFamily="49" charset="-122"/>
              </a:rPr>
              <a:t>、</a:t>
            </a:r>
            <a:r>
              <a:rPr kumimoji="1" lang="zh-CN" altLang="en-US" b="1" dirty="0">
                <a:solidFill>
                  <a:srgbClr val="FF0000"/>
                </a:solidFill>
                <a:latin typeface="楷体" panose="02010609060101010101" pitchFamily="49" charset="-122"/>
                <a:ea typeface="楷体" panose="02010609060101010101" pitchFamily="49" charset="-122"/>
              </a:rPr>
              <a:t>外部性</a:t>
            </a:r>
            <a:r>
              <a:rPr kumimoji="1" lang="zh-CN" altLang="en-US" b="1" dirty="0">
                <a:solidFill>
                  <a:schemeClr val="accent2">
                    <a:lumMod val="75000"/>
                  </a:schemeClr>
                </a:solidFill>
                <a:latin typeface="楷体" panose="02010609060101010101" pitchFamily="49" charset="-122"/>
                <a:ea typeface="楷体" panose="02010609060101010101" pitchFamily="49" charset="-122"/>
              </a:rPr>
              <a:t>无法由市场本身解决；</a:t>
            </a:r>
          </a:p>
          <a:p>
            <a:pPr eaLnBrk="1" hangingPunct="1">
              <a:defRPr/>
            </a:pPr>
            <a:r>
              <a:rPr kumimoji="1" lang="en-US" altLang="zh-CN" b="1" dirty="0">
                <a:solidFill>
                  <a:schemeClr val="accent2">
                    <a:lumMod val="75000"/>
                  </a:schemeClr>
                </a:solidFill>
                <a:latin typeface="楷体" panose="02010609060101010101" pitchFamily="49" charset="-122"/>
                <a:ea typeface="楷体" panose="02010609060101010101" pitchFamily="49" charset="-122"/>
              </a:rPr>
              <a:t>3</a:t>
            </a:r>
            <a:r>
              <a:rPr kumimoji="1" lang="zh-CN" altLang="en-US" b="1" dirty="0">
                <a:solidFill>
                  <a:schemeClr val="accent2">
                    <a:lumMod val="75000"/>
                  </a:schemeClr>
                </a:solidFill>
                <a:latin typeface="楷体" panose="02010609060101010101" pitchFamily="49" charset="-122"/>
                <a:ea typeface="楷体" panose="02010609060101010101" pitchFamily="49" charset="-122"/>
              </a:rPr>
              <a:t>、</a:t>
            </a:r>
            <a:r>
              <a:rPr kumimoji="1" lang="zh-CN" altLang="en-US" b="1" dirty="0">
                <a:solidFill>
                  <a:srgbClr val="FF0000"/>
                </a:solidFill>
                <a:latin typeface="楷体" panose="02010609060101010101" pitchFamily="49" charset="-122"/>
                <a:ea typeface="楷体" panose="02010609060101010101" pitchFamily="49" charset="-122"/>
              </a:rPr>
              <a:t>公共产品</a:t>
            </a:r>
            <a:r>
              <a:rPr kumimoji="1" lang="zh-CN" altLang="en-US" b="1" dirty="0">
                <a:solidFill>
                  <a:schemeClr val="accent2">
                    <a:lumMod val="75000"/>
                  </a:schemeClr>
                </a:solidFill>
                <a:latin typeface="楷体" panose="02010609060101010101" pitchFamily="49" charset="-122"/>
                <a:ea typeface="楷体" panose="02010609060101010101" pitchFamily="49" charset="-122"/>
              </a:rPr>
              <a:t>无法由市场提供；</a:t>
            </a:r>
          </a:p>
          <a:p>
            <a:pPr eaLnBrk="1" hangingPunct="1">
              <a:defRPr/>
            </a:pPr>
            <a:r>
              <a:rPr kumimoji="1" lang="en-US" altLang="zh-CN" b="1" dirty="0">
                <a:solidFill>
                  <a:schemeClr val="accent2">
                    <a:lumMod val="75000"/>
                  </a:schemeClr>
                </a:solidFill>
                <a:latin typeface="楷体" panose="02010609060101010101" pitchFamily="49" charset="-122"/>
                <a:ea typeface="楷体" panose="02010609060101010101" pitchFamily="49" charset="-122"/>
              </a:rPr>
              <a:t>4</a:t>
            </a:r>
            <a:r>
              <a:rPr kumimoji="1" lang="zh-CN" altLang="en-US" b="1" dirty="0">
                <a:solidFill>
                  <a:schemeClr val="accent2">
                    <a:lumMod val="75000"/>
                  </a:schemeClr>
                </a:solidFill>
                <a:latin typeface="楷体" panose="02010609060101010101" pitchFamily="49" charset="-122"/>
                <a:ea typeface="楷体" panose="02010609060101010101" pitchFamily="49" charset="-122"/>
              </a:rPr>
              <a:t>、</a:t>
            </a:r>
            <a:r>
              <a:rPr kumimoji="1" lang="zh-CN" altLang="en-US" b="1" dirty="0">
                <a:solidFill>
                  <a:srgbClr val="FF0000"/>
                </a:solidFill>
                <a:latin typeface="楷体" panose="02010609060101010101" pitchFamily="49" charset="-122"/>
                <a:ea typeface="楷体" panose="02010609060101010101" pitchFamily="49" charset="-122"/>
              </a:rPr>
              <a:t>信息不完全</a:t>
            </a:r>
            <a:r>
              <a:rPr kumimoji="1" lang="zh-CN" altLang="en-US" b="1" dirty="0">
                <a:solidFill>
                  <a:schemeClr val="accent2">
                    <a:lumMod val="75000"/>
                  </a:schemeClr>
                </a:solidFill>
                <a:latin typeface="楷体" panose="02010609060101010101" pitchFamily="49" charset="-122"/>
                <a:ea typeface="楷体" panose="02010609060101010101" pitchFamily="49" charset="-122"/>
              </a:rPr>
              <a:t>阻碍经济有效运行</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624EAD4-932C-490D-890A-40BC8FB056AA}"/>
              </a:ext>
            </a:extLst>
          </p:cNvPr>
          <p:cNvSpPr>
            <a:spLocks noGrp="1" noRot="1" noChangeArrowheads="1"/>
          </p:cNvSpPr>
          <p:nvPr>
            <p:ph type="title"/>
          </p:nvPr>
        </p:nvSpPr>
        <p:spPr/>
        <p:txBody>
          <a:bodyPr/>
          <a:lstStyle/>
          <a:p>
            <a:pPr algn="l" eaLnBrk="1" hangingPunct="1">
              <a:defRPr/>
            </a:pPr>
            <a:r>
              <a:rPr lang="en-US" altLang="zh-CN" sz="2800" b="1">
                <a:solidFill>
                  <a:schemeClr val="accent2">
                    <a:lumMod val="75000"/>
                  </a:schemeClr>
                </a:solidFill>
                <a:latin typeface="楷体" panose="02010609060101010101" pitchFamily="49" charset="-122"/>
                <a:ea typeface="楷体" panose="02010609060101010101" pitchFamily="49" charset="-122"/>
              </a:rPr>
              <a:t>2</a:t>
            </a:r>
            <a:r>
              <a:rPr lang="zh-CN" altLang="en-US" sz="2800" b="1">
                <a:solidFill>
                  <a:schemeClr val="accent2">
                    <a:lumMod val="75000"/>
                  </a:schemeClr>
                </a:solidFill>
                <a:latin typeface="楷体" panose="02010609060101010101" pitchFamily="49" charset="-122"/>
                <a:ea typeface="楷体" panose="02010609060101010101" pitchFamily="49" charset="-122"/>
              </a:rPr>
              <a:t>）常见的重要的公共物品</a:t>
            </a:r>
          </a:p>
        </p:txBody>
      </p:sp>
      <p:sp>
        <p:nvSpPr>
          <p:cNvPr id="46083" name="Rectangle 3">
            <a:extLst>
              <a:ext uri="{FF2B5EF4-FFF2-40B4-BE49-F238E27FC236}">
                <a16:creationId xmlns:a16="http://schemas.microsoft.com/office/drawing/2014/main" id="{CBC48709-5DA8-49FA-9458-BC99A178DA1E}"/>
              </a:ext>
            </a:extLst>
          </p:cNvPr>
          <p:cNvSpPr>
            <a:spLocks noGrp="1" noRot="1" noChangeArrowheads="1"/>
          </p:cNvSpPr>
          <p:nvPr>
            <p:ph idx="1"/>
          </p:nvPr>
        </p:nvSpPr>
        <p:spPr/>
        <p:txBody>
          <a:bodyPr/>
          <a:lstStyle/>
          <a:p>
            <a:pPr eaLnBrk="1" hangingPunct="1">
              <a:buClr>
                <a:srgbClr val="F09A0E"/>
              </a:buClr>
              <a:buSzPct val="80000"/>
              <a:buFont typeface="Monotype Sorts" pitchFamily="2" charset="2"/>
              <a:buNone/>
              <a:defRPr/>
            </a:pPr>
            <a:r>
              <a:rPr lang="en-US" altLang="zh-CN" sz="2400" b="1" dirty="0">
                <a:solidFill>
                  <a:schemeClr val="accent2">
                    <a:lumMod val="75000"/>
                  </a:schemeClr>
                </a:solidFill>
                <a:latin typeface="楷体" panose="02010609060101010101" pitchFamily="49" charset="-122"/>
                <a:ea typeface="楷体" panose="02010609060101010101" pitchFamily="49" charset="-122"/>
              </a:rPr>
              <a:t>a.</a:t>
            </a:r>
            <a:r>
              <a:rPr lang="zh-CN" altLang="en-US" sz="2400" b="1" dirty="0">
                <a:solidFill>
                  <a:schemeClr val="accent2">
                    <a:lumMod val="75000"/>
                  </a:schemeClr>
                </a:solidFill>
                <a:latin typeface="楷体" panose="02010609060101010101" pitchFamily="49" charset="-122"/>
                <a:ea typeface="楷体" panose="02010609060101010101" pitchFamily="49" charset="-122"/>
              </a:rPr>
              <a:t>国防（典型的公共物品，耗费政府支出）</a:t>
            </a:r>
          </a:p>
          <a:p>
            <a:pPr eaLnBrk="1" hangingPunct="1">
              <a:buClr>
                <a:srgbClr val="F09A0E"/>
              </a:buClr>
              <a:buSzPct val="80000"/>
              <a:buFont typeface="Monotype Sorts" pitchFamily="2" charset="2"/>
              <a:buNone/>
              <a:defRPr/>
            </a:pPr>
            <a:r>
              <a:rPr lang="en-US" altLang="zh-CN" sz="2400" b="1" dirty="0">
                <a:solidFill>
                  <a:schemeClr val="accent2">
                    <a:lumMod val="75000"/>
                  </a:schemeClr>
                </a:solidFill>
                <a:latin typeface="楷体" panose="02010609060101010101" pitchFamily="49" charset="-122"/>
                <a:ea typeface="楷体" panose="02010609060101010101" pitchFamily="49" charset="-122"/>
              </a:rPr>
              <a:t>b.</a:t>
            </a:r>
            <a:r>
              <a:rPr lang="zh-CN" altLang="en-US" sz="2400" b="1" dirty="0">
                <a:solidFill>
                  <a:schemeClr val="accent2">
                    <a:lumMod val="75000"/>
                  </a:schemeClr>
                </a:solidFill>
                <a:latin typeface="楷体" panose="02010609060101010101" pitchFamily="49" charset="-122"/>
                <a:ea typeface="楷体" panose="02010609060101010101" pitchFamily="49" charset="-122"/>
              </a:rPr>
              <a:t>基础研究（一般性知识是非排他的、只有特殊的技术知识可以申请专利保护</a:t>
            </a:r>
            <a:r>
              <a:rPr lang="en-US" altLang="zh-CN" sz="2400" b="1" dirty="0">
                <a:solidFill>
                  <a:schemeClr val="accent2">
                    <a:lumMod val="75000"/>
                  </a:schemeClr>
                </a:solidFill>
                <a:latin typeface="楷体" panose="02010609060101010101" pitchFamily="49" charset="-122"/>
                <a:ea typeface="楷体" panose="02010609060101010101" pitchFamily="49" charset="-122"/>
              </a:rPr>
              <a:t>/</a:t>
            </a:r>
            <a:r>
              <a:rPr lang="zh-CN" altLang="en-US" sz="2400" b="1" dirty="0">
                <a:solidFill>
                  <a:schemeClr val="accent2">
                    <a:lumMod val="75000"/>
                  </a:schemeClr>
                </a:solidFill>
                <a:latin typeface="楷体" panose="02010609060101010101" pitchFamily="49" charset="-122"/>
                <a:ea typeface="楷体" panose="02010609060101010101" pitchFamily="49" charset="-122"/>
              </a:rPr>
              <a:t>企业不会投入基础研究）</a:t>
            </a:r>
          </a:p>
          <a:p>
            <a:pPr eaLnBrk="1" hangingPunct="1">
              <a:buClr>
                <a:srgbClr val="F09A0E"/>
              </a:buClr>
              <a:buSzPct val="80000"/>
              <a:buFont typeface="Monotype Sorts" pitchFamily="2" charset="2"/>
              <a:buNone/>
              <a:defRPr/>
            </a:pPr>
            <a:r>
              <a:rPr lang="en-US" altLang="zh-CN" sz="2400" b="1" dirty="0">
                <a:solidFill>
                  <a:schemeClr val="accent2">
                    <a:lumMod val="75000"/>
                  </a:schemeClr>
                </a:solidFill>
                <a:latin typeface="楷体" panose="02010609060101010101" pitchFamily="49" charset="-122"/>
                <a:ea typeface="楷体" panose="02010609060101010101" pitchFamily="49" charset="-122"/>
              </a:rPr>
              <a:t>c.</a:t>
            </a:r>
            <a:r>
              <a:rPr lang="zh-CN" altLang="en-US" sz="2400" b="1" dirty="0">
                <a:solidFill>
                  <a:schemeClr val="accent2">
                    <a:lumMod val="75000"/>
                  </a:schemeClr>
                </a:solidFill>
                <a:latin typeface="楷体" panose="02010609060101010101" pitchFamily="49" charset="-122"/>
                <a:ea typeface="楷体" panose="02010609060101010101" pitchFamily="49" charset="-122"/>
              </a:rPr>
              <a:t>反贫困（属于公共物品、假定人们愿意生活在一个没有贫困的社会、反贫困使穷人和富人的状况都变好）</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78FA523-23B2-42A7-B978-4E660271D9C4}"/>
              </a:ext>
            </a:extLst>
          </p:cNvPr>
          <p:cNvSpPr>
            <a:spLocks noGrp="1" noRot="1" noChangeArrowheads="1"/>
          </p:cNvSpPr>
          <p:nvPr>
            <p:ph type="title"/>
          </p:nvPr>
        </p:nvSpPr>
        <p:spPr/>
        <p:txBody>
          <a:bodyPr/>
          <a:lstStyle/>
          <a:p>
            <a:pPr algn="l" eaLnBrk="1" hangingPunct="1">
              <a:defRPr/>
            </a:pPr>
            <a:r>
              <a:rPr lang="en-US" altLang="zh-CN" sz="3600" b="1">
                <a:solidFill>
                  <a:schemeClr val="accent2">
                    <a:lumMod val="75000"/>
                  </a:schemeClr>
                </a:solidFill>
                <a:latin typeface="楷体" panose="02010609060101010101" pitchFamily="49" charset="-122"/>
                <a:ea typeface="楷体" panose="02010609060101010101" pitchFamily="49" charset="-122"/>
              </a:rPr>
              <a:t>3</a:t>
            </a:r>
            <a:r>
              <a:rPr lang="zh-CN" altLang="en-US" sz="3600" b="1">
                <a:solidFill>
                  <a:schemeClr val="accent2">
                    <a:lumMod val="75000"/>
                  </a:schemeClr>
                </a:solidFill>
                <a:latin typeface="楷体" panose="02010609060101010101" pitchFamily="49" charset="-122"/>
                <a:ea typeface="楷体" panose="02010609060101010101" pitchFamily="49" charset="-122"/>
              </a:rPr>
              <a:t>）公共物品的最优数量</a:t>
            </a:r>
          </a:p>
        </p:txBody>
      </p:sp>
      <p:sp>
        <p:nvSpPr>
          <p:cNvPr id="47107" name="Rectangle 3">
            <a:extLst>
              <a:ext uri="{FF2B5EF4-FFF2-40B4-BE49-F238E27FC236}">
                <a16:creationId xmlns:a16="http://schemas.microsoft.com/office/drawing/2014/main" id="{F1AA42CF-3EF8-4C92-8AF8-306AFC3B0C86}"/>
              </a:ext>
            </a:extLst>
          </p:cNvPr>
          <p:cNvSpPr>
            <a:spLocks noGrp="1" noRot="1" noChangeArrowheads="1"/>
          </p:cNvSpPr>
          <p:nvPr>
            <p:ph idx="1"/>
          </p:nvPr>
        </p:nvSpPr>
        <p:spPr>
          <a:xfrm>
            <a:off x="684213" y="5013325"/>
            <a:ext cx="2592387" cy="1150938"/>
          </a:xfrm>
        </p:spPr>
        <p:txBody>
          <a:bodyPr/>
          <a:lstStyle/>
          <a:p>
            <a:pPr eaLnBrk="1" hangingPunct="1">
              <a:buFont typeface="Wingdings" panose="05000000000000000000" pitchFamily="2" charset="2"/>
              <a:buNone/>
              <a:defRPr/>
            </a:pPr>
            <a:r>
              <a:rPr lang="zh-CN" altLang="en-US" sz="1800" b="1">
                <a:solidFill>
                  <a:schemeClr val="accent2">
                    <a:lumMod val="75000"/>
                  </a:schemeClr>
                </a:solidFill>
                <a:latin typeface="楷体" panose="02010609060101010101" pitchFamily="49" charset="-122"/>
                <a:ea typeface="楷体" panose="02010609060101010101" pitchFamily="49" charset="-122"/>
              </a:rPr>
              <a:t>私人物品</a:t>
            </a:r>
          </a:p>
          <a:p>
            <a:pPr eaLnBrk="1" hangingPunct="1">
              <a:buFont typeface="Wingdings" panose="05000000000000000000" pitchFamily="2" charset="2"/>
              <a:buNone/>
              <a:defRPr/>
            </a:pPr>
            <a:r>
              <a:rPr lang="zh-CN" altLang="en-US" sz="1800" b="1">
                <a:solidFill>
                  <a:schemeClr val="accent2">
                    <a:lumMod val="75000"/>
                  </a:schemeClr>
                </a:solidFill>
                <a:latin typeface="楷体" panose="02010609060101010101" pitchFamily="49" charset="-122"/>
                <a:ea typeface="楷体" panose="02010609060101010101" pitchFamily="49" charset="-122"/>
              </a:rPr>
              <a:t>私人边际收益等于商品的边际成本</a:t>
            </a:r>
          </a:p>
        </p:txBody>
      </p:sp>
      <p:sp>
        <p:nvSpPr>
          <p:cNvPr id="47108" name="Line 4">
            <a:extLst>
              <a:ext uri="{FF2B5EF4-FFF2-40B4-BE49-F238E27FC236}">
                <a16:creationId xmlns:a16="http://schemas.microsoft.com/office/drawing/2014/main" id="{8108CE6C-CD90-44CA-AB91-0701BAE542DC}"/>
              </a:ext>
            </a:extLst>
          </p:cNvPr>
          <p:cNvSpPr>
            <a:spLocks noChangeShapeType="1"/>
          </p:cNvSpPr>
          <p:nvPr/>
        </p:nvSpPr>
        <p:spPr bwMode="auto">
          <a:xfrm>
            <a:off x="898525" y="4581525"/>
            <a:ext cx="2305050" cy="0"/>
          </a:xfrm>
          <a:prstGeom prst="line">
            <a:avLst/>
          </a:prstGeom>
          <a:noFill/>
          <a:ln w="38100">
            <a:solidFill>
              <a:schemeClr val="tx2"/>
            </a:solidFill>
            <a:round/>
            <a:tailEnd type="triangle" w="med" len="me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47109" name="Line 5">
            <a:extLst>
              <a:ext uri="{FF2B5EF4-FFF2-40B4-BE49-F238E27FC236}">
                <a16:creationId xmlns:a16="http://schemas.microsoft.com/office/drawing/2014/main" id="{607B90AF-3D50-4C24-9B4E-69DCED18B425}"/>
              </a:ext>
            </a:extLst>
          </p:cNvPr>
          <p:cNvSpPr>
            <a:spLocks noChangeShapeType="1"/>
          </p:cNvSpPr>
          <p:nvPr/>
        </p:nvSpPr>
        <p:spPr bwMode="auto">
          <a:xfrm flipV="1">
            <a:off x="898525" y="2060575"/>
            <a:ext cx="0" cy="2520950"/>
          </a:xfrm>
          <a:prstGeom prst="line">
            <a:avLst/>
          </a:prstGeom>
          <a:noFill/>
          <a:ln w="38100">
            <a:solidFill>
              <a:schemeClr val="tx2"/>
            </a:solidFill>
            <a:round/>
            <a:tailEnd type="triangle" w="med" len="me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68615" name="Line 7">
            <a:extLst>
              <a:ext uri="{FF2B5EF4-FFF2-40B4-BE49-F238E27FC236}">
                <a16:creationId xmlns:a16="http://schemas.microsoft.com/office/drawing/2014/main" id="{B83BBB70-0B8D-4378-98B5-907CFAB01FAD}"/>
              </a:ext>
            </a:extLst>
          </p:cNvPr>
          <p:cNvSpPr>
            <a:spLocks noChangeShapeType="1"/>
          </p:cNvSpPr>
          <p:nvPr/>
        </p:nvSpPr>
        <p:spPr bwMode="auto">
          <a:xfrm>
            <a:off x="1114425" y="3141663"/>
            <a:ext cx="576263" cy="1295400"/>
          </a:xfrm>
          <a:prstGeom prst="line">
            <a:avLst/>
          </a:prstGeom>
          <a:noFill/>
          <a:ln w="38100">
            <a:solidFill>
              <a:schemeClr val="tx2"/>
            </a:solidFill>
            <a:roun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68616" name="Line 8">
            <a:extLst>
              <a:ext uri="{FF2B5EF4-FFF2-40B4-BE49-F238E27FC236}">
                <a16:creationId xmlns:a16="http://schemas.microsoft.com/office/drawing/2014/main" id="{FB5D6A68-6F46-491A-B363-37E88E4877D3}"/>
              </a:ext>
            </a:extLst>
          </p:cNvPr>
          <p:cNvSpPr>
            <a:spLocks noChangeShapeType="1"/>
          </p:cNvSpPr>
          <p:nvPr/>
        </p:nvSpPr>
        <p:spPr bwMode="auto">
          <a:xfrm>
            <a:off x="1403350" y="2997200"/>
            <a:ext cx="720725" cy="1439863"/>
          </a:xfrm>
          <a:prstGeom prst="line">
            <a:avLst/>
          </a:prstGeom>
          <a:noFill/>
          <a:ln w="38100">
            <a:solidFill>
              <a:schemeClr val="tx2"/>
            </a:solidFill>
            <a:roun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68617" name="Line 9">
            <a:extLst>
              <a:ext uri="{FF2B5EF4-FFF2-40B4-BE49-F238E27FC236}">
                <a16:creationId xmlns:a16="http://schemas.microsoft.com/office/drawing/2014/main" id="{4FF46B2A-50DF-4344-A22E-D5BF74C74159}"/>
              </a:ext>
            </a:extLst>
          </p:cNvPr>
          <p:cNvSpPr>
            <a:spLocks noChangeShapeType="1"/>
          </p:cNvSpPr>
          <p:nvPr/>
        </p:nvSpPr>
        <p:spPr bwMode="auto">
          <a:xfrm>
            <a:off x="898525" y="3429000"/>
            <a:ext cx="720725" cy="0"/>
          </a:xfrm>
          <a:prstGeom prst="line">
            <a:avLst/>
          </a:prstGeom>
          <a:noFill/>
          <a:ln w="38100">
            <a:solidFill>
              <a:srgbClr val="FF0000"/>
            </a:solidFill>
            <a:prstDash val="sysDot"/>
            <a:roun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68618" name="Line 10">
            <a:extLst>
              <a:ext uri="{FF2B5EF4-FFF2-40B4-BE49-F238E27FC236}">
                <a16:creationId xmlns:a16="http://schemas.microsoft.com/office/drawing/2014/main" id="{99185D16-DF10-4B88-98E6-B1652B2D0A1B}"/>
              </a:ext>
            </a:extLst>
          </p:cNvPr>
          <p:cNvSpPr>
            <a:spLocks noChangeShapeType="1"/>
          </p:cNvSpPr>
          <p:nvPr/>
        </p:nvSpPr>
        <p:spPr bwMode="auto">
          <a:xfrm>
            <a:off x="1619250" y="2997200"/>
            <a:ext cx="1295400" cy="1439863"/>
          </a:xfrm>
          <a:prstGeom prst="line">
            <a:avLst/>
          </a:prstGeom>
          <a:noFill/>
          <a:ln w="38100">
            <a:solidFill>
              <a:schemeClr val="tx2"/>
            </a:solidFill>
            <a:roun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68619" name="Line 11">
            <a:extLst>
              <a:ext uri="{FF2B5EF4-FFF2-40B4-BE49-F238E27FC236}">
                <a16:creationId xmlns:a16="http://schemas.microsoft.com/office/drawing/2014/main" id="{619A3E41-DCDD-42CF-915F-8DB1E13FB1A9}"/>
              </a:ext>
            </a:extLst>
          </p:cNvPr>
          <p:cNvSpPr>
            <a:spLocks noChangeShapeType="1"/>
          </p:cNvSpPr>
          <p:nvPr/>
        </p:nvSpPr>
        <p:spPr bwMode="auto">
          <a:xfrm>
            <a:off x="898525" y="3429000"/>
            <a:ext cx="288925" cy="0"/>
          </a:xfrm>
          <a:prstGeom prst="line">
            <a:avLst/>
          </a:prstGeom>
          <a:noFill/>
          <a:ln w="38100">
            <a:solidFill>
              <a:schemeClr val="tx2"/>
            </a:solidFill>
            <a:prstDash val="sysDot"/>
            <a:roun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68620" name="Line 12">
            <a:extLst>
              <a:ext uri="{FF2B5EF4-FFF2-40B4-BE49-F238E27FC236}">
                <a16:creationId xmlns:a16="http://schemas.microsoft.com/office/drawing/2014/main" id="{7AF93497-92AA-4C69-8F4B-1F8959F2756E}"/>
              </a:ext>
            </a:extLst>
          </p:cNvPr>
          <p:cNvSpPr>
            <a:spLocks noChangeShapeType="1"/>
          </p:cNvSpPr>
          <p:nvPr/>
        </p:nvSpPr>
        <p:spPr bwMode="auto">
          <a:xfrm>
            <a:off x="1690688" y="3429000"/>
            <a:ext cx="288925" cy="0"/>
          </a:xfrm>
          <a:prstGeom prst="line">
            <a:avLst/>
          </a:prstGeom>
          <a:noFill/>
          <a:ln w="38100">
            <a:solidFill>
              <a:schemeClr val="tx2"/>
            </a:solidFill>
            <a:prstDash val="sysDot"/>
            <a:roun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68621" name="Rectangle 13">
            <a:extLst>
              <a:ext uri="{FF2B5EF4-FFF2-40B4-BE49-F238E27FC236}">
                <a16:creationId xmlns:a16="http://schemas.microsoft.com/office/drawing/2014/main" id="{62531AB1-3090-4EAA-A8C0-7547FBEE172D}"/>
              </a:ext>
            </a:extLst>
          </p:cNvPr>
          <p:cNvSpPr>
            <a:spLocks noChangeArrowheads="1"/>
          </p:cNvSpPr>
          <p:nvPr/>
        </p:nvSpPr>
        <p:spPr bwMode="auto">
          <a:xfrm>
            <a:off x="971550" y="28527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39E5"/>
                </a:solidFill>
                <a:latin typeface="楷体" panose="02010609060101010101" pitchFamily="49" charset="-122"/>
                <a:ea typeface="楷体" panose="02010609060101010101" pitchFamily="49" charset="-122"/>
              </a:rPr>
              <a:t>D</a:t>
            </a:r>
            <a:r>
              <a:rPr lang="en-US" altLang="zh-CN" sz="1800" baseline="-25000">
                <a:solidFill>
                  <a:srgbClr val="0039E5"/>
                </a:solidFill>
                <a:latin typeface="楷体" panose="02010609060101010101" pitchFamily="49" charset="-122"/>
                <a:ea typeface="楷体" panose="02010609060101010101" pitchFamily="49" charset="-122"/>
              </a:rPr>
              <a:t>A</a:t>
            </a:r>
          </a:p>
        </p:txBody>
      </p:sp>
      <p:sp>
        <p:nvSpPr>
          <p:cNvPr id="68622" name="Rectangle 14">
            <a:extLst>
              <a:ext uri="{FF2B5EF4-FFF2-40B4-BE49-F238E27FC236}">
                <a16:creationId xmlns:a16="http://schemas.microsoft.com/office/drawing/2014/main" id="{AA4C4BB1-4B31-4593-930B-BDE4BA64FE32}"/>
              </a:ext>
            </a:extLst>
          </p:cNvPr>
          <p:cNvSpPr>
            <a:spLocks noChangeArrowheads="1"/>
          </p:cNvSpPr>
          <p:nvPr/>
        </p:nvSpPr>
        <p:spPr bwMode="auto">
          <a:xfrm>
            <a:off x="1187450" y="26368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39E5"/>
                </a:solidFill>
                <a:latin typeface="楷体" panose="02010609060101010101" pitchFamily="49" charset="-122"/>
                <a:ea typeface="楷体" panose="02010609060101010101" pitchFamily="49" charset="-122"/>
              </a:rPr>
              <a:t>D</a:t>
            </a:r>
            <a:r>
              <a:rPr lang="en-US" altLang="zh-CN" sz="1800" baseline="-25000">
                <a:solidFill>
                  <a:srgbClr val="0039E5"/>
                </a:solidFill>
                <a:latin typeface="楷体" panose="02010609060101010101" pitchFamily="49" charset="-122"/>
                <a:ea typeface="楷体" panose="02010609060101010101" pitchFamily="49" charset="-122"/>
              </a:rPr>
              <a:t>B</a:t>
            </a:r>
          </a:p>
        </p:txBody>
      </p:sp>
      <p:sp>
        <p:nvSpPr>
          <p:cNvPr id="68623" name="Rectangle 15">
            <a:extLst>
              <a:ext uri="{FF2B5EF4-FFF2-40B4-BE49-F238E27FC236}">
                <a16:creationId xmlns:a16="http://schemas.microsoft.com/office/drawing/2014/main" id="{ADC7AFA4-2A63-41A3-B66D-B4F1C7D2714D}"/>
              </a:ext>
            </a:extLst>
          </p:cNvPr>
          <p:cNvSpPr>
            <a:spLocks noChangeArrowheads="1"/>
          </p:cNvSpPr>
          <p:nvPr/>
        </p:nvSpPr>
        <p:spPr bwMode="auto">
          <a:xfrm>
            <a:off x="1619250" y="26368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39E5"/>
                </a:solidFill>
                <a:latin typeface="楷体" panose="02010609060101010101" pitchFamily="49" charset="-122"/>
                <a:ea typeface="楷体" panose="02010609060101010101" pitchFamily="49" charset="-122"/>
              </a:rPr>
              <a:t>D</a:t>
            </a:r>
            <a:endParaRPr lang="en-US" altLang="zh-CN" sz="1800" baseline="-25000">
              <a:solidFill>
                <a:srgbClr val="0039E5"/>
              </a:solidFill>
              <a:latin typeface="楷体" panose="02010609060101010101" pitchFamily="49" charset="-122"/>
              <a:ea typeface="楷体" panose="02010609060101010101" pitchFamily="49" charset="-122"/>
            </a:endParaRPr>
          </a:p>
        </p:txBody>
      </p:sp>
      <p:sp>
        <p:nvSpPr>
          <p:cNvPr id="68624" name="Rectangle 16">
            <a:extLst>
              <a:ext uri="{FF2B5EF4-FFF2-40B4-BE49-F238E27FC236}">
                <a16:creationId xmlns:a16="http://schemas.microsoft.com/office/drawing/2014/main" id="{38C7EB62-182D-4C4B-B430-7DA27585A57B}"/>
              </a:ext>
            </a:extLst>
          </p:cNvPr>
          <p:cNvSpPr>
            <a:spLocks noChangeArrowheads="1"/>
          </p:cNvSpPr>
          <p:nvPr/>
        </p:nvSpPr>
        <p:spPr bwMode="auto">
          <a:xfrm>
            <a:off x="466725" y="32131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39E5"/>
                </a:solidFill>
                <a:latin typeface="楷体" panose="02010609060101010101" pitchFamily="49" charset="-122"/>
                <a:ea typeface="楷体" panose="02010609060101010101" pitchFamily="49" charset="-122"/>
              </a:rPr>
              <a:t>P</a:t>
            </a:r>
            <a:r>
              <a:rPr lang="en-US" altLang="zh-CN" sz="1800" baseline="-25000">
                <a:solidFill>
                  <a:srgbClr val="0039E5"/>
                </a:solidFill>
                <a:latin typeface="楷体" panose="02010609060101010101" pitchFamily="49" charset="-122"/>
                <a:ea typeface="楷体" panose="02010609060101010101" pitchFamily="49" charset="-122"/>
              </a:rPr>
              <a:t>0</a:t>
            </a:r>
          </a:p>
        </p:txBody>
      </p:sp>
      <p:sp>
        <p:nvSpPr>
          <p:cNvPr id="23568" name="Rectangle 17">
            <a:extLst>
              <a:ext uri="{FF2B5EF4-FFF2-40B4-BE49-F238E27FC236}">
                <a16:creationId xmlns:a16="http://schemas.microsoft.com/office/drawing/2014/main" id="{18779987-D52D-4752-8714-E55537A75D7E}"/>
              </a:ext>
            </a:extLst>
          </p:cNvPr>
          <p:cNvSpPr>
            <a:spLocks noChangeArrowheads="1"/>
          </p:cNvSpPr>
          <p:nvPr/>
        </p:nvSpPr>
        <p:spPr bwMode="auto">
          <a:xfrm>
            <a:off x="611188" y="15573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39E5"/>
                </a:solidFill>
                <a:latin typeface="楷体" panose="02010609060101010101" pitchFamily="49" charset="-122"/>
                <a:ea typeface="楷体" panose="02010609060101010101" pitchFamily="49" charset="-122"/>
              </a:rPr>
              <a:t>P</a:t>
            </a:r>
            <a:endParaRPr lang="en-US" altLang="zh-CN" sz="1800" baseline="-25000">
              <a:solidFill>
                <a:srgbClr val="0039E5"/>
              </a:solidFill>
              <a:latin typeface="楷体" panose="02010609060101010101" pitchFamily="49" charset="-122"/>
              <a:ea typeface="楷体" panose="02010609060101010101" pitchFamily="49" charset="-122"/>
            </a:endParaRPr>
          </a:p>
        </p:txBody>
      </p:sp>
      <p:sp>
        <p:nvSpPr>
          <p:cNvPr id="23569" name="Rectangle 18">
            <a:extLst>
              <a:ext uri="{FF2B5EF4-FFF2-40B4-BE49-F238E27FC236}">
                <a16:creationId xmlns:a16="http://schemas.microsoft.com/office/drawing/2014/main" id="{61F9D069-9970-4AA3-A53F-3DA42EB69017}"/>
              </a:ext>
            </a:extLst>
          </p:cNvPr>
          <p:cNvSpPr>
            <a:spLocks noChangeArrowheads="1"/>
          </p:cNvSpPr>
          <p:nvPr/>
        </p:nvSpPr>
        <p:spPr bwMode="auto">
          <a:xfrm>
            <a:off x="2914650" y="46529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39E5"/>
                </a:solidFill>
                <a:latin typeface="楷体" panose="02010609060101010101" pitchFamily="49" charset="-122"/>
                <a:ea typeface="楷体" panose="02010609060101010101" pitchFamily="49" charset="-122"/>
              </a:rPr>
              <a:t>Q</a:t>
            </a:r>
            <a:endParaRPr lang="en-US" altLang="zh-CN" sz="1800" baseline="-25000">
              <a:solidFill>
                <a:srgbClr val="0039E5"/>
              </a:solidFill>
              <a:latin typeface="楷体" panose="02010609060101010101" pitchFamily="49" charset="-122"/>
              <a:ea typeface="楷体" panose="02010609060101010101" pitchFamily="49" charset="-122"/>
            </a:endParaRPr>
          </a:p>
        </p:txBody>
      </p:sp>
      <p:sp>
        <p:nvSpPr>
          <p:cNvPr id="68628" name="Line 20">
            <a:extLst>
              <a:ext uri="{FF2B5EF4-FFF2-40B4-BE49-F238E27FC236}">
                <a16:creationId xmlns:a16="http://schemas.microsoft.com/office/drawing/2014/main" id="{F76A6D34-1015-43D2-94E1-61AE65004FD1}"/>
              </a:ext>
            </a:extLst>
          </p:cNvPr>
          <p:cNvSpPr>
            <a:spLocks noChangeShapeType="1"/>
          </p:cNvSpPr>
          <p:nvPr/>
        </p:nvSpPr>
        <p:spPr bwMode="auto">
          <a:xfrm>
            <a:off x="1220788" y="3429000"/>
            <a:ext cx="0" cy="1152525"/>
          </a:xfrm>
          <a:prstGeom prst="line">
            <a:avLst/>
          </a:prstGeom>
          <a:noFill/>
          <a:ln w="38100">
            <a:solidFill>
              <a:schemeClr val="tx2"/>
            </a:solidFill>
            <a:prstDash val="dash"/>
            <a:roun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68629" name="Line 21">
            <a:extLst>
              <a:ext uri="{FF2B5EF4-FFF2-40B4-BE49-F238E27FC236}">
                <a16:creationId xmlns:a16="http://schemas.microsoft.com/office/drawing/2014/main" id="{5DD7E039-255B-45AD-AC0C-D0C056BC7E21}"/>
              </a:ext>
            </a:extLst>
          </p:cNvPr>
          <p:cNvSpPr>
            <a:spLocks noChangeShapeType="1"/>
          </p:cNvSpPr>
          <p:nvPr/>
        </p:nvSpPr>
        <p:spPr bwMode="auto">
          <a:xfrm>
            <a:off x="1619250" y="3429000"/>
            <a:ext cx="0" cy="1152525"/>
          </a:xfrm>
          <a:prstGeom prst="line">
            <a:avLst/>
          </a:prstGeom>
          <a:noFill/>
          <a:ln w="38100">
            <a:solidFill>
              <a:srgbClr val="FF0000"/>
            </a:solidFill>
            <a:prstDash val="dash"/>
            <a:roun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68630" name="Line 22">
            <a:extLst>
              <a:ext uri="{FF2B5EF4-FFF2-40B4-BE49-F238E27FC236}">
                <a16:creationId xmlns:a16="http://schemas.microsoft.com/office/drawing/2014/main" id="{24323587-2CB3-4AED-BE90-95B3AEA0405C}"/>
              </a:ext>
            </a:extLst>
          </p:cNvPr>
          <p:cNvSpPr>
            <a:spLocks noChangeShapeType="1"/>
          </p:cNvSpPr>
          <p:nvPr/>
        </p:nvSpPr>
        <p:spPr bwMode="auto">
          <a:xfrm>
            <a:off x="2003425" y="3429000"/>
            <a:ext cx="0" cy="1152525"/>
          </a:xfrm>
          <a:prstGeom prst="line">
            <a:avLst/>
          </a:prstGeom>
          <a:noFill/>
          <a:ln w="38100">
            <a:solidFill>
              <a:srgbClr val="000000"/>
            </a:solidFill>
            <a:prstDash val="sysDot"/>
            <a:roun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68631" name="Rectangle 23">
            <a:extLst>
              <a:ext uri="{FF2B5EF4-FFF2-40B4-BE49-F238E27FC236}">
                <a16:creationId xmlns:a16="http://schemas.microsoft.com/office/drawing/2014/main" id="{A733EAFD-CAA9-4841-B032-9DEF45EE966C}"/>
              </a:ext>
            </a:extLst>
          </p:cNvPr>
          <p:cNvSpPr>
            <a:spLocks noChangeArrowheads="1"/>
          </p:cNvSpPr>
          <p:nvPr/>
        </p:nvSpPr>
        <p:spPr bwMode="auto">
          <a:xfrm>
            <a:off x="971550" y="45815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39E5"/>
                </a:solidFill>
                <a:latin typeface="楷体" panose="02010609060101010101" pitchFamily="49" charset="-122"/>
                <a:ea typeface="楷体" panose="02010609060101010101" pitchFamily="49" charset="-122"/>
              </a:rPr>
              <a:t>Q</a:t>
            </a:r>
            <a:r>
              <a:rPr lang="en-US" altLang="zh-CN" sz="1800" baseline="-25000">
                <a:solidFill>
                  <a:srgbClr val="0039E5"/>
                </a:solidFill>
                <a:latin typeface="楷体" panose="02010609060101010101" pitchFamily="49" charset="-122"/>
                <a:ea typeface="楷体" panose="02010609060101010101" pitchFamily="49" charset="-122"/>
              </a:rPr>
              <a:t>A</a:t>
            </a:r>
          </a:p>
        </p:txBody>
      </p:sp>
      <p:sp>
        <p:nvSpPr>
          <p:cNvPr id="68632" name="Rectangle 24">
            <a:extLst>
              <a:ext uri="{FF2B5EF4-FFF2-40B4-BE49-F238E27FC236}">
                <a16:creationId xmlns:a16="http://schemas.microsoft.com/office/drawing/2014/main" id="{DB9579BB-8234-4136-92F3-89E4AABE5A3F}"/>
              </a:ext>
            </a:extLst>
          </p:cNvPr>
          <p:cNvSpPr>
            <a:spLocks noChangeArrowheads="1"/>
          </p:cNvSpPr>
          <p:nvPr/>
        </p:nvSpPr>
        <p:spPr bwMode="auto">
          <a:xfrm>
            <a:off x="1403350" y="45815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39E5"/>
                </a:solidFill>
                <a:latin typeface="楷体" panose="02010609060101010101" pitchFamily="49" charset="-122"/>
                <a:ea typeface="楷体" panose="02010609060101010101" pitchFamily="49" charset="-122"/>
              </a:rPr>
              <a:t>Q</a:t>
            </a:r>
            <a:r>
              <a:rPr lang="en-US" altLang="zh-CN" sz="1800" baseline="-25000">
                <a:solidFill>
                  <a:srgbClr val="0039E5"/>
                </a:solidFill>
                <a:latin typeface="楷体" panose="02010609060101010101" pitchFamily="49" charset="-122"/>
                <a:ea typeface="楷体" panose="02010609060101010101" pitchFamily="49" charset="-122"/>
              </a:rPr>
              <a:t>B</a:t>
            </a:r>
          </a:p>
        </p:txBody>
      </p:sp>
      <p:sp>
        <p:nvSpPr>
          <p:cNvPr id="68633" name="Rectangle 25">
            <a:extLst>
              <a:ext uri="{FF2B5EF4-FFF2-40B4-BE49-F238E27FC236}">
                <a16:creationId xmlns:a16="http://schemas.microsoft.com/office/drawing/2014/main" id="{8C0A7CA8-AB85-4ADD-A229-2812A02F2D4D}"/>
              </a:ext>
            </a:extLst>
          </p:cNvPr>
          <p:cNvSpPr>
            <a:spLocks noChangeArrowheads="1"/>
          </p:cNvSpPr>
          <p:nvPr/>
        </p:nvSpPr>
        <p:spPr bwMode="auto">
          <a:xfrm>
            <a:off x="1835150" y="45815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39E5"/>
                </a:solidFill>
                <a:latin typeface="楷体" panose="02010609060101010101" pitchFamily="49" charset="-122"/>
                <a:ea typeface="楷体" panose="02010609060101010101" pitchFamily="49" charset="-122"/>
              </a:rPr>
              <a:t>Q</a:t>
            </a:r>
            <a:r>
              <a:rPr lang="en-US" altLang="zh-CN" sz="1800" baseline="-25000">
                <a:solidFill>
                  <a:srgbClr val="0039E5"/>
                </a:solidFill>
                <a:latin typeface="楷体" panose="02010609060101010101" pitchFamily="49" charset="-122"/>
                <a:ea typeface="楷体" panose="02010609060101010101" pitchFamily="49" charset="-122"/>
              </a:rPr>
              <a:t>0</a:t>
            </a:r>
          </a:p>
        </p:txBody>
      </p:sp>
      <p:sp>
        <p:nvSpPr>
          <p:cNvPr id="47128" name="Rectangle 26">
            <a:extLst>
              <a:ext uri="{FF2B5EF4-FFF2-40B4-BE49-F238E27FC236}">
                <a16:creationId xmlns:a16="http://schemas.microsoft.com/office/drawing/2014/main" id="{DC9D76D2-822B-4E7A-B385-B5F8E6A03982}"/>
              </a:ext>
            </a:extLst>
          </p:cNvPr>
          <p:cNvSpPr>
            <a:spLocks noRot="1" noChangeArrowheads="1"/>
          </p:cNvSpPr>
          <p:nvPr/>
        </p:nvSpPr>
        <p:spPr bwMode="auto">
          <a:xfrm>
            <a:off x="5076825" y="5372100"/>
            <a:ext cx="2663825" cy="576263"/>
          </a:xfrm>
          <a:prstGeom prst="rect">
            <a:avLst/>
          </a:prstGeom>
          <a:noFill/>
          <a:ln w="9525">
            <a:noFill/>
            <a:miter lim="800000"/>
          </a:ln>
        </p:spPr>
        <p:txBody>
          <a:bodyPr/>
          <a:lstStyle/>
          <a:p>
            <a:pPr marL="342900" indent="-342900" eaLnBrk="1" hangingPunct="1">
              <a:lnSpc>
                <a:spcPct val="80000"/>
              </a:lnSpc>
              <a:spcBef>
                <a:spcPct val="20000"/>
              </a:spcBef>
              <a:buClr>
                <a:schemeClr val="hlink"/>
              </a:buClr>
              <a:buSzPct val="75000"/>
              <a:buFont typeface="Wingdings" panose="05000000000000000000" pitchFamily="2" charset="2"/>
              <a:buNone/>
              <a:defRPr/>
            </a:pPr>
            <a:r>
              <a:rPr lang="zh-CN" altLang="en-US" sz="1600" b="1">
                <a:solidFill>
                  <a:schemeClr val="accent2">
                    <a:lumMod val="75000"/>
                  </a:schemeClr>
                </a:solidFill>
                <a:latin typeface="楷体" panose="02010609060101010101" pitchFamily="49" charset="-122"/>
                <a:ea typeface="楷体" panose="02010609060101010101" pitchFamily="49" charset="-122"/>
                <a:sym typeface="+mn-ea"/>
              </a:rPr>
              <a:t>公共物品</a:t>
            </a:r>
          </a:p>
          <a:p>
            <a:pPr marL="342900" indent="-342900" eaLnBrk="1" hangingPunct="1">
              <a:lnSpc>
                <a:spcPct val="80000"/>
              </a:lnSpc>
              <a:spcBef>
                <a:spcPct val="20000"/>
              </a:spcBef>
              <a:buClr>
                <a:schemeClr val="hlink"/>
              </a:buClr>
              <a:buSzPct val="75000"/>
              <a:buFont typeface="Wingdings" panose="05000000000000000000" pitchFamily="2" charset="2"/>
              <a:buNone/>
              <a:defRPr/>
            </a:pPr>
            <a:r>
              <a:rPr lang="zh-CN" altLang="en-US" sz="1600" b="1">
                <a:solidFill>
                  <a:schemeClr val="accent2">
                    <a:lumMod val="75000"/>
                  </a:schemeClr>
                </a:solidFill>
                <a:latin typeface="楷体" panose="02010609060101010101" pitchFamily="49" charset="-122"/>
                <a:ea typeface="楷体" panose="02010609060101010101" pitchFamily="49" charset="-122"/>
                <a:sym typeface="+mn-ea"/>
              </a:rPr>
              <a:t>边际收益</a:t>
            </a:r>
            <a:r>
              <a:rPr lang="en-US" altLang="zh-CN" sz="1600" b="1">
                <a:solidFill>
                  <a:schemeClr val="accent2">
                    <a:lumMod val="75000"/>
                  </a:schemeClr>
                </a:solidFill>
                <a:latin typeface="楷体" panose="02010609060101010101" pitchFamily="49" charset="-122"/>
                <a:ea typeface="楷体" panose="02010609060101010101" pitchFamily="49" charset="-122"/>
                <a:sym typeface="+mn-ea"/>
              </a:rPr>
              <a:t>=</a:t>
            </a:r>
            <a:r>
              <a:rPr lang="zh-CN" altLang="en-US" sz="1600" b="1">
                <a:solidFill>
                  <a:schemeClr val="accent2">
                    <a:lumMod val="75000"/>
                  </a:schemeClr>
                </a:solidFill>
                <a:latin typeface="楷体" panose="02010609060101010101" pitchFamily="49" charset="-122"/>
                <a:ea typeface="楷体" panose="02010609060101010101" pitchFamily="49" charset="-122"/>
                <a:sym typeface="+mn-ea"/>
              </a:rPr>
              <a:t>私人边际收益之和</a:t>
            </a:r>
            <a:r>
              <a:rPr lang="en-US" altLang="zh-CN" sz="1600" b="1">
                <a:solidFill>
                  <a:schemeClr val="accent2">
                    <a:lumMod val="75000"/>
                  </a:schemeClr>
                </a:solidFill>
                <a:latin typeface="楷体" panose="02010609060101010101" pitchFamily="49" charset="-122"/>
                <a:ea typeface="楷体" panose="02010609060101010101" pitchFamily="49" charset="-122"/>
                <a:sym typeface="+mn-ea"/>
              </a:rPr>
              <a:t>=</a:t>
            </a:r>
            <a:r>
              <a:rPr lang="zh-CN" altLang="en-US" sz="1600" b="1">
                <a:solidFill>
                  <a:schemeClr val="accent2">
                    <a:lumMod val="75000"/>
                  </a:schemeClr>
                </a:solidFill>
                <a:latin typeface="楷体" panose="02010609060101010101" pitchFamily="49" charset="-122"/>
                <a:ea typeface="楷体" panose="02010609060101010101" pitchFamily="49" charset="-122"/>
                <a:sym typeface="+mn-ea"/>
              </a:rPr>
              <a:t>边际成本</a:t>
            </a:r>
          </a:p>
        </p:txBody>
      </p:sp>
      <p:sp>
        <p:nvSpPr>
          <p:cNvPr id="47129" name="Line 27">
            <a:extLst>
              <a:ext uri="{FF2B5EF4-FFF2-40B4-BE49-F238E27FC236}">
                <a16:creationId xmlns:a16="http://schemas.microsoft.com/office/drawing/2014/main" id="{71B49AB8-F990-456E-A78C-62CE4544AC48}"/>
              </a:ext>
            </a:extLst>
          </p:cNvPr>
          <p:cNvSpPr>
            <a:spLocks noChangeShapeType="1"/>
          </p:cNvSpPr>
          <p:nvPr/>
        </p:nvSpPr>
        <p:spPr bwMode="auto">
          <a:xfrm>
            <a:off x="5219700" y="4868863"/>
            <a:ext cx="2305050" cy="0"/>
          </a:xfrm>
          <a:prstGeom prst="line">
            <a:avLst/>
          </a:prstGeom>
          <a:noFill/>
          <a:ln w="38100">
            <a:solidFill>
              <a:schemeClr val="tx2"/>
            </a:solidFill>
            <a:round/>
            <a:tailEnd type="triangle" w="med" len="me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47130" name="Line 28">
            <a:extLst>
              <a:ext uri="{FF2B5EF4-FFF2-40B4-BE49-F238E27FC236}">
                <a16:creationId xmlns:a16="http://schemas.microsoft.com/office/drawing/2014/main" id="{92E62961-8D0B-44D0-B58A-6B8951EF920D}"/>
              </a:ext>
            </a:extLst>
          </p:cNvPr>
          <p:cNvSpPr>
            <a:spLocks noChangeShapeType="1"/>
          </p:cNvSpPr>
          <p:nvPr/>
        </p:nvSpPr>
        <p:spPr bwMode="auto">
          <a:xfrm flipV="1">
            <a:off x="5219700" y="2347913"/>
            <a:ext cx="1588" cy="2520950"/>
          </a:xfrm>
          <a:prstGeom prst="line">
            <a:avLst/>
          </a:prstGeom>
          <a:noFill/>
          <a:ln w="38100">
            <a:solidFill>
              <a:schemeClr val="tx2"/>
            </a:solidFill>
            <a:round/>
            <a:tailEnd type="triangle" w="med" len="me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68637" name="Line 29">
            <a:extLst>
              <a:ext uri="{FF2B5EF4-FFF2-40B4-BE49-F238E27FC236}">
                <a16:creationId xmlns:a16="http://schemas.microsoft.com/office/drawing/2014/main" id="{238C53D6-A811-43AF-81E6-518D9297B76C}"/>
              </a:ext>
            </a:extLst>
          </p:cNvPr>
          <p:cNvSpPr>
            <a:spLocks noChangeShapeType="1"/>
          </p:cNvSpPr>
          <p:nvPr/>
        </p:nvSpPr>
        <p:spPr bwMode="auto">
          <a:xfrm>
            <a:off x="5508625" y="4076700"/>
            <a:ext cx="1223963" cy="649288"/>
          </a:xfrm>
          <a:prstGeom prst="line">
            <a:avLst/>
          </a:prstGeom>
          <a:noFill/>
          <a:ln w="38100">
            <a:solidFill>
              <a:schemeClr val="tx2"/>
            </a:solidFill>
            <a:roun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68638" name="Line 30">
            <a:extLst>
              <a:ext uri="{FF2B5EF4-FFF2-40B4-BE49-F238E27FC236}">
                <a16:creationId xmlns:a16="http://schemas.microsoft.com/office/drawing/2014/main" id="{697444B5-47F5-4522-A76A-C2DB2BCD7BF6}"/>
              </a:ext>
            </a:extLst>
          </p:cNvPr>
          <p:cNvSpPr>
            <a:spLocks noChangeShapeType="1"/>
          </p:cNvSpPr>
          <p:nvPr/>
        </p:nvSpPr>
        <p:spPr bwMode="auto">
          <a:xfrm>
            <a:off x="5651500" y="3355975"/>
            <a:ext cx="1222375" cy="1152525"/>
          </a:xfrm>
          <a:prstGeom prst="line">
            <a:avLst/>
          </a:prstGeom>
          <a:noFill/>
          <a:ln w="38100">
            <a:solidFill>
              <a:schemeClr val="tx2"/>
            </a:solidFill>
            <a:roun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68639" name="Line 31">
            <a:extLst>
              <a:ext uri="{FF2B5EF4-FFF2-40B4-BE49-F238E27FC236}">
                <a16:creationId xmlns:a16="http://schemas.microsoft.com/office/drawing/2014/main" id="{00F05B29-F1CA-4F89-A58F-CFE6C47E0DD7}"/>
              </a:ext>
            </a:extLst>
          </p:cNvPr>
          <p:cNvSpPr>
            <a:spLocks noChangeShapeType="1"/>
          </p:cNvSpPr>
          <p:nvPr/>
        </p:nvSpPr>
        <p:spPr bwMode="auto">
          <a:xfrm flipH="1" flipV="1">
            <a:off x="6300788" y="4003675"/>
            <a:ext cx="1587" cy="865188"/>
          </a:xfrm>
          <a:prstGeom prst="line">
            <a:avLst/>
          </a:prstGeom>
          <a:noFill/>
          <a:ln w="38100">
            <a:solidFill>
              <a:srgbClr val="FF0000"/>
            </a:solidFill>
            <a:prstDash val="sysDot"/>
            <a:roun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68640" name="Line 32">
            <a:extLst>
              <a:ext uri="{FF2B5EF4-FFF2-40B4-BE49-F238E27FC236}">
                <a16:creationId xmlns:a16="http://schemas.microsoft.com/office/drawing/2014/main" id="{E8CFE5CC-EE8D-42CD-A51A-D9D59885EE75}"/>
              </a:ext>
            </a:extLst>
          </p:cNvPr>
          <p:cNvSpPr>
            <a:spLocks noChangeShapeType="1"/>
          </p:cNvSpPr>
          <p:nvPr/>
        </p:nvSpPr>
        <p:spPr bwMode="auto">
          <a:xfrm>
            <a:off x="5795963" y="2852738"/>
            <a:ext cx="1152525" cy="1584325"/>
          </a:xfrm>
          <a:prstGeom prst="line">
            <a:avLst/>
          </a:prstGeom>
          <a:noFill/>
          <a:ln w="38100">
            <a:solidFill>
              <a:schemeClr val="tx2"/>
            </a:solidFill>
            <a:roun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68641" name="Line 33">
            <a:extLst>
              <a:ext uri="{FF2B5EF4-FFF2-40B4-BE49-F238E27FC236}">
                <a16:creationId xmlns:a16="http://schemas.microsoft.com/office/drawing/2014/main" id="{569F3B21-41F6-47C8-9286-047584FB84BA}"/>
              </a:ext>
            </a:extLst>
          </p:cNvPr>
          <p:cNvSpPr>
            <a:spLocks noChangeShapeType="1"/>
          </p:cNvSpPr>
          <p:nvPr/>
        </p:nvSpPr>
        <p:spPr bwMode="auto">
          <a:xfrm>
            <a:off x="5219700" y="4508500"/>
            <a:ext cx="1081088" cy="0"/>
          </a:xfrm>
          <a:prstGeom prst="line">
            <a:avLst/>
          </a:prstGeom>
          <a:noFill/>
          <a:ln w="38100">
            <a:solidFill>
              <a:schemeClr val="tx2"/>
            </a:solidFill>
            <a:prstDash val="sysDot"/>
            <a:roun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68642" name="Line 34">
            <a:extLst>
              <a:ext uri="{FF2B5EF4-FFF2-40B4-BE49-F238E27FC236}">
                <a16:creationId xmlns:a16="http://schemas.microsoft.com/office/drawing/2014/main" id="{82EBA602-30CA-4F8E-8355-6E9516DEE061}"/>
              </a:ext>
            </a:extLst>
          </p:cNvPr>
          <p:cNvSpPr>
            <a:spLocks noChangeShapeType="1"/>
          </p:cNvSpPr>
          <p:nvPr/>
        </p:nvSpPr>
        <p:spPr bwMode="auto">
          <a:xfrm flipV="1">
            <a:off x="6300788" y="3571875"/>
            <a:ext cx="1587" cy="360363"/>
          </a:xfrm>
          <a:prstGeom prst="line">
            <a:avLst/>
          </a:prstGeom>
          <a:noFill/>
          <a:ln w="38100">
            <a:solidFill>
              <a:schemeClr val="tx2"/>
            </a:solidFill>
            <a:prstDash val="sysDot"/>
            <a:roun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68643" name="Rectangle 35">
            <a:extLst>
              <a:ext uri="{FF2B5EF4-FFF2-40B4-BE49-F238E27FC236}">
                <a16:creationId xmlns:a16="http://schemas.microsoft.com/office/drawing/2014/main" id="{F94349A2-B868-44D9-8941-872F641D6D4F}"/>
              </a:ext>
            </a:extLst>
          </p:cNvPr>
          <p:cNvSpPr>
            <a:spLocks noChangeArrowheads="1"/>
          </p:cNvSpPr>
          <p:nvPr/>
        </p:nvSpPr>
        <p:spPr bwMode="auto">
          <a:xfrm>
            <a:off x="5292725" y="400367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39E5"/>
                </a:solidFill>
                <a:latin typeface="楷体" panose="02010609060101010101" pitchFamily="49" charset="-122"/>
                <a:ea typeface="楷体" panose="02010609060101010101" pitchFamily="49" charset="-122"/>
              </a:rPr>
              <a:t>D</a:t>
            </a:r>
            <a:r>
              <a:rPr lang="en-US" altLang="zh-CN" sz="1800" baseline="-25000">
                <a:solidFill>
                  <a:srgbClr val="0039E5"/>
                </a:solidFill>
                <a:latin typeface="楷体" panose="02010609060101010101" pitchFamily="49" charset="-122"/>
                <a:ea typeface="楷体" panose="02010609060101010101" pitchFamily="49" charset="-122"/>
              </a:rPr>
              <a:t>A</a:t>
            </a:r>
          </a:p>
        </p:txBody>
      </p:sp>
      <p:sp>
        <p:nvSpPr>
          <p:cNvPr id="68644" name="Rectangle 36">
            <a:extLst>
              <a:ext uri="{FF2B5EF4-FFF2-40B4-BE49-F238E27FC236}">
                <a16:creationId xmlns:a16="http://schemas.microsoft.com/office/drawing/2014/main" id="{80BE1DC1-0F41-489C-8D46-A00FD8EAA551}"/>
              </a:ext>
            </a:extLst>
          </p:cNvPr>
          <p:cNvSpPr>
            <a:spLocks noChangeArrowheads="1"/>
          </p:cNvSpPr>
          <p:nvPr/>
        </p:nvSpPr>
        <p:spPr bwMode="auto">
          <a:xfrm>
            <a:off x="5292725" y="29956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39E5"/>
                </a:solidFill>
                <a:latin typeface="楷体" panose="02010609060101010101" pitchFamily="49" charset="-122"/>
                <a:ea typeface="楷体" panose="02010609060101010101" pitchFamily="49" charset="-122"/>
              </a:rPr>
              <a:t>D</a:t>
            </a:r>
            <a:r>
              <a:rPr lang="en-US" altLang="zh-CN" sz="1800" baseline="-25000">
                <a:solidFill>
                  <a:srgbClr val="0039E5"/>
                </a:solidFill>
                <a:latin typeface="楷体" panose="02010609060101010101" pitchFamily="49" charset="-122"/>
                <a:ea typeface="楷体" panose="02010609060101010101" pitchFamily="49" charset="-122"/>
              </a:rPr>
              <a:t>B</a:t>
            </a:r>
          </a:p>
        </p:txBody>
      </p:sp>
      <p:sp>
        <p:nvSpPr>
          <p:cNvPr id="68645" name="Rectangle 37">
            <a:extLst>
              <a:ext uri="{FF2B5EF4-FFF2-40B4-BE49-F238E27FC236}">
                <a16:creationId xmlns:a16="http://schemas.microsoft.com/office/drawing/2014/main" id="{B2F72D56-5309-48FB-A76B-0A120A7162DE}"/>
              </a:ext>
            </a:extLst>
          </p:cNvPr>
          <p:cNvSpPr>
            <a:spLocks noChangeArrowheads="1"/>
          </p:cNvSpPr>
          <p:nvPr/>
        </p:nvSpPr>
        <p:spPr bwMode="auto">
          <a:xfrm>
            <a:off x="5508625" y="249237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39E5"/>
                </a:solidFill>
                <a:latin typeface="楷体" panose="02010609060101010101" pitchFamily="49" charset="-122"/>
                <a:ea typeface="楷体" panose="02010609060101010101" pitchFamily="49" charset="-122"/>
              </a:rPr>
              <a:t>D</a:t>
            </a:r>
            <a:endParaRPr lang="en-US" altLang="zh-CN" sz="1800" baseline="-25000">
              <a:solidFill>
                <a:srgbClr val="0039E5"/>
              </a:solidFill>
              <a:latin typeface="楷体" panose="02010609060101010101" pitchFamily="49" charset="-122"/>
              <a:ea typeface="楷体" panose="02010609060101010101" pitchFamily="49" charset="-122"/>
            </a:endParaRPr>
          </a:p>
        </p:txBody>
      </p:sp>
      <p:sp>
        <p:nvSpPr>
          <p:cNvPr id="68646" name="Rectangle 38">
            <a:extLst>
              <a:ext uri="{FF2B5EF4-FFF2-40B4-BE49-F238E27FC236}">
                <a16:creationId xmlns:a16="http://schemas.microsoft.com/office/drawing/2014/main" id="{392FE798-21F3-4722-8182-05D969315B32}"/>
              </a:ext>
            </a:extLst>
          </p:cNvPr>
          <p:cNvSpPr>
            <a:spLocks noChangeArrowheads="1"/>
          </p:cNvSpPr>
          <p:nvPr/>
        </p:nvSpPr>
        <p:spPr bwMode="auto">
          <a:xfrm>
            <a:off x="4787900" y="42926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39E5"/>
                </a:solidFill>
                <a:latin typeface="楷体" panose="02010609060101010101" pitchFamily="49" charset="-122"/>
                <a:ea typeface="楷体" panose="02010609060101010101" pitchFamily="49" charset="-122"/>
              </a:rPr>
              <a:t>P</a:t>
            </a:r>
            <a:r>
              <a:rPr lang="en-US" altLang="zh-CN" sz="1800" baseline="-25000">
                <a:solidFill>
                  <a:srgbClr val="0039E5"/>
                </a:solidFill>
                <a:latin typeface="楷体" panose="02010609060101010101" pitchFamily="49" charset="-122"/>
                <a:ea typeface="楷体" panose="02010609060101010101" pitchFamily="49" charset="-122"/>
              </a:rPr>
              <a:t>A</a:t>
            </a:r>
          </a:p>
        </p:txBody>
      </p:sp>
      <p:sp>
        <p:nvSpPr>
          <p:cNvPr id="23589" name="Rectangle 39">
            <a:extLst>
              <a:ext uri="{FF2B5EF4-FFF2-40B4-BE49-F238E27FC236}">
                <a16:creationId xmlns:a16="http://schemas.microsoft.com/office/drawing/2014/main" id="{12D7B44A-1355-4D5B-9237-0D35D07BF8F7}"/>
              </a:ext>
            </a:extLst>
          </p:cNvPr>
          <p:cNvSpPr>
            <a:spLocks noChangeArrowheads="1"/>
          </p:cNvSpPr>
          <p:nvPr/>
        </p:nvSpPr>
        <p:spPr bwMode="auto">
          <a:xfrm>
            <a:off x="4932363" y="184467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39E5"/>
                </a:solidFill>
                <a:latin typeface="楷体" panose="02010609060101010101" pitchFamily="49" charset="-122"/>
                <a:ea typeface="楷体" panose="02010609060101010101" pitchFamily="49" charset="-122"/>
              </a:rPr>
              <a:t>P</a:t>
            </a:r>
            <a:endParaRPr lang="en-US" altLang="zh-CN" sz="1800" baseline="-25000">
              <a:solidFill>
                <a:srgbClr val="0039E5"/>
              </a:solidFill>
              <a:latin typeface="楷体" panose="02010609060101010101" pitchFamily="49" charset="-122"/>
              <a:ea typeface="楷体" panose="02010609060101010101" pitchFamily="49" charset="-122"/>
            </a:endParaRPr>
          </a:p>
        </p:txBody>
      </p:sp>
      <p:sp>
        <p:nvSpPr>
          <p:cNvPr id="23590" name="Rectangle 40">
            <a:extLst>
              <a:ext uri="{FF2B5EF4-FFF2-40B4-BE49-F238E27FC236}">
                <a16:creationId xmlns:a16="http://schemas.microsoft.com/office/drawing/2014/main" id="{9A1A2FD6-562A-4359-B8CD-AF0F970E86F8}"/>
              </a:ext>
            </a:extLst>
          </p:cNvPr>
          <p:cNvSpPr>
            <a:spLocks noChangeArrowheads="1"/>
          </p:cNvSpPr>
          <p:nvPr/>
        </p:nvSpPr>
        <p:spPr bwMode="auto">
          <a:xfrm>
            <a:off x="7235825" y="49403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39E5"/>
                </a:solidFill>
                <a:latin typeface="楷体" panose="02010609060101010101" pitchFamily="49" charset="-122"/>
                <a:ea typeface="楷体" panose="02010609060101010101" pitchFamily="49" charset="-122"/>
              </a:rPr>
              <a:t>Q</a:t>
            </a:r>
            <a:endParaRPr lang="en-US" altLang="zh-CN" sz="1800" baseline="-25000">
              <a:solidFill>
                <a:srgbClr val="0039E5"/>
              </a:solidFill>
              <a:latin typeface="楷体" panose="02010609060101010101" pitchFamily="49" charset="-122"/>
              <a:ea typeface="楷体" panose="02010609060101010101" pitchFamily="49" charset="-122"/>
            </a:endParaRPr>
          </a:p>
        </p:txBody>
      </p:sp>
      <p:sp>
        <p:nvSpPr>
          <p:cNvPr id="68649" name="Line 41">
            <a:extLst>
              <a:ext uri="{FF2B5EF4-FFF2-40B4-BE49-F238E27FC236}">
                <a16:creationId xmlns:a16="http://schemas.microsoft.com/office/drawing/2014/main" id="{A14D6660-78BE-4225-9EC3-453170C90FFA}"/>
              </a:ext>
            </a:extLst>
          </p:cNvPr>
          <p:cNvSpPr>
            <a:spLocks noChangeShapeType="1"/>
          </p:cNvSpPr>
          <p:nvPr/>
        </p:nvSpPr>
        <p:spPr bwMode="auto">
          <a:xfrm>
            <a:off x="6300788" y="4508500"/>
            <a:ext cx="1587" cy="360363"/>
          </a:xfrm>
          <a:prstGeom prst="line">
            <a:avLst/>
          </a:prstGeom>
          <a:noFill/>
          <a:ln w="38100">
            <a:solidFill>
              <a:schemeClr val="tx2"/>
            </a:solidFill>
            <a:prstDash val="dash"/>
            <a:roun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68650" name="Line 42">
            <a:extLst>
              <a:ext uri="{FF2B5EF4-FFF2-40B4-BE49-F238E27FC236}">
                <a16:creationId xmlns:a16="http://schemas.microsoft.com/office/drawing/2014/main" id="{D3313317-2D31-4126-B8D1-4BEA74976133}"/>
              </a:ext>
            </a:extLst>
          </p:cNvPr>
          <p:cNvSpPr>
            <a:spLocks noChangeShapeType="1"/>
          </p:cNvSpPr>
          <p:nvPr/>
        </p:nvSpPr>
        <p:spPr bwMode="auto">
          <a:xfrm flipH="1">
            <a:off x="5219700" y="4003675"/>
            <a:ext cx="1081088" cy="0"/>
          </a:xfrm>
          <a:prstGeom prst="line">
            <a:avLst/>
          </a:prstGeom>
          <a:noFill/>
          <a:ln w="38100">
            <a:solidFill>
              <a:srgbClr val="FF0000"/>
            </a:solidFill>
            <a:prstDash val="dash"/>
            <a:roun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68651" name="Line 43">
            <a:extLst>
              <a:ext uri="{FF2B5EF4-FFF2-40B4-BE49-F238E27FC236}">
                <a16:creationId xmlns:a16="http://schemas.microsoft.com/office/drawing/2014/main" id="{B6B2FD9E-6E91-449D-9066-2AE2BB5AE2CB}"/>
              </a:ext>
            </a:extLst>
          </p:cNvPr>
          <p:cNvSpPr>
            <a:spLocks noChangeShapeType="1"/>
          </p:cNvSpPr>
          <p:nvPr/>
        </p:nvSpPr>
        <p:spPr bwMode="auto">
          <a:xfrm flipH="1" flipV="1">
            <a:off x="5219700" y="3571875"/>
            <a:ext cx="1081088" cy="0"/>
          </a:xfrm>
          <a:prstGeom prst="line">
            <a:avLst/>
          </a:prstGeom>
          <a:noFill/>
          <a:ln w="38100">
            <a:solidFill>
              <a:srgbClr val="000000"/>
            </a:solidFill>
            <a:prstDash val="sysDot"/>
            <a:roun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68652" name="Rectangle 44">
            <a:extLst>
              <a:ext uri="{FF2B5EF4-FFF2-40B4-BE49-F238E27FC236}">
                <a16:creationId xmlns:a16="http://schemas.microsoft.com/office/drawing/2014/main" id="{D554855F-746A-4EEE-AEE7-94DF2A206AF1}"/>
              </a:ext>
            </a:extLst>
          </p:cNvPr>
          <p:cNvSpPr>
            <a:spLocks noChangeArrowheads="1"/>
          </p:cNvSpPr>
          <p:nvPr/>
        </p:nvSpPr>
        <p:spPr bwMode="auto">
          <a:xfrm>
            <a:off x="6156325" y="49403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39E5"/>
                </a:solidFill>
                <a:latin typeface="楷体" panose="02010609060101010101" pitchFamily="49" charset="-122"/>
                <a:ea typeface="楷体" panose="02010609060101010101" pitchFamily="49" charset="-122"/>
              </a:rPr>
              <a:t>Q</a:t>
            </a:r>
            <a:r>
              <a:rPr lang="en-US" altLang="zh-CN" sz="1800" baseline="-25000">
                <a:solidFill>
                  <a:srgbClr val="0039E5"/>
                </a:solidFill>
                <a:latin typeface="楷体" panose="02010609060101010101" pitchFamily="49" charset="-122"/>
                <a:ea typeface="楷体" panose="02010609060101010101" pitchFamily="49" charset="-122"/>
              </a:rPr>
              <a:t>0</a:t>
            </a:r>
          </a:p>
        </p:txBody>
      </p:sp>
      <p:sp>
        <p:nvSpPr>
          <p:cNvPr id="68653" name="Rectangle 45">
            <a:extLst>
              <a:ext uri="{FF2B5EF4-FFF2-40B4-BE49-F238E27FC236}">
                <a16:creationId xmlns:a16="http://schemas.microsoft.com/office/drawing/2014/main" id="{2C39ACB4-5144-47B0-B9C5-54A47837FC93}"/>
              </a:ext>
            </a:extLst>
          </p:cNvPr>
          <p:cNvSpPr>
            <a:spLocks noChangeArrowheads="1"/>
          </p:cNvSpPr>
          <p:nvPr/>
        </p:nvSpPr>
        <p:spPr bwMode="auto">
          <a:xfrm>
            <a:off x="4716463" y="378777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39E5"/>
                </a:solidFill>
                <a:latin typeface="楷体" panose="02010609060101010101" pitchFamily="49" charset="-122"/>
                <a:ea typeface="楷体" panose="02010609060101010101" pitchFamily="49" charset="-122"/>
              </a:rPr>
              <a:t>P</a:t>
            </a:r>
            <a:r>
              <a:rPr lang="en-US" altLang="zh-CN" sz="1800" baseline="-25000">
                <a:solidFill>
                  <a:srgbClr val="0039E5"/>
                </a:solidFill>
                <a:latin typeface="楷体" panose="02010609060101010101" pitchFamily="49" charset="-122"/>
                <a:ea typeface="楷体" panose="02010609060101010101" pitchFamily="49" charset="-122"/>
              </a:rPr>
              <a:t>B</a:t>
            </a:r>
          </a:p>
        </p:txBody>
      </p:sp>
      <p:sp>
        <p:nvSpPr>
          <p:cNvPr id="68654" name="Rectangle 46">
            <a:extLst>
              <a:ext uri="{FF2B5EF4-FFF2-40B4-BE49-F238E27FC236}">
                <a16:creationId xmlns:a16="http://schemas.microsoft.com/office/drawing/2014/main" id="{93D8EA87-738B-40F4-AFA2-55FB51345577}"/>
              </a:ext>
            </a:extLst>
          </p:cNvPr>
          <p:cNvSpPr>
            <a:spLocks noChangeArrowheads="1"/>
          </p:cNvSpPr>
          <p:nvPr/>
        </p:nvSpPr>
        <p:spPr bwMode="auto">
          <a:xfrm>
            <a:off x="4716463" y="32845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39E5"/>
                </a:solidFill>
                <a:latin typeface="楷体" panose="02010609060101010101" pitchFamily="49" charset="-122"/>
                <a:ea typeface="楷体" panose="02010609060101010101" pitchFamily="49" charset="-122"/>
              </a:rPr>
              <a:t>P</a:t>
            </a:r>
            <a:r>
              <a:rPr lang="zh-CN" altLang="en-US" sz="1800" baseline="-25000">
                <a:solidFill>
                  <a:srgbClr val="0039E5"/>
                </a:solidFill>
                <a:latin typeface="楷体" panose="02010609060101010101" pitchFamily="49" charset="-122"/>
                <a:ea typeface="楷体" panose="02010609060101010101" pitchFamily="49" charset="-122"/>
              </a:rPr>
              <a:t>社</a:t>
            </a:r>
          </a:p>
        </p:txBody>
      </p:sp>
      <p:sp>
        <p:nvSpPr>
          <p:cNvPr id="47149" name="Line 47">
            <a:extLst>
              <a:ext uri="{FF2B5EF4-FFF2-40B4-BE49-F238E27FC236}">
                <a16:creationId xmlns:a16="http://schemas.microsoft.com/office/drawing/2014/main" id="{3DB2CF4E-D3B3-457E-9FFE-502EC9761BF7}"/>
              </a:ext>
            </a:extLst>
          </p:cNvPr>
          <p:cNvSpPr>
            <a:spLocks noChangeShapeType="1"/>
          </p:cNvSpPr>
          <p:nvPr/>
        </p:nvSpPr>
        <p:spPr bwMode="auto">
          <a:xfrm flipV="1">
            <a:off x="5435600" y="2924175"/>
            <a:ext cx="1368425" cy="1728788"/>
          </a:xfrm>
          <a:prstGeom prst="line">
            <a:avLst/>
          </a:prstGeom>
          <a:noFill/>
          <a:ln w="38100">
            <a:solidFill>
              <a:schemeClr val="tx2"/>
            </a:solidFill>
            <a:roun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47150" name="Line 48">
            <a:extLst>
              <a:ext uri="{FF2B5EF4-FFF2-40B4-BE49-F238E27FC236}">
                <a16:creationId xmlns:a16="http://schemas.microsoft.com/office/drawing/2014/main" id="{CE8A5AC2-8517-44AF-B741-5DC690B570CD}"/>
              </a:ext>
            </a:extLst>
          </p:cNvPr>
          <p:cNvSpPr>
            <a:spLocks noChangeShapeType="1"/>
          </p:cNvSpPr>
          <p:nvPr/>
        </p:nvSpPr>
        <p:spPr bwMode="auto">
          <a:xfrm flipV="1">
            <a:off x="1258888" y="2636838"/>
            <a:ext cx="1512887" cy="1512887"/>
          </a:xfrm>
          <a:prstGeom prst="line">
            <a:avLst/>
          </a:prstGeom>
          <a:noFill/>
          <a:ln w="38100">
            <a:solidFill>
              <a:schemeClr val="tx2"/>
            </a:solidFill>
            <a:roun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23599" name="Rectangle 49">
            <a:extLst>
              <a:ext uri="{FF2B5EF4-FFF2-40B4-BE49-F238E27FC236}">
                <a16:creationId xmlns:a16="http://schemas.microsoft.com/office/drawing/2014/main" id="{817A2DBA-23BA-44DD-B0E5-B26FDB48C782}"/>
              </a:ext>
            </a:extLst>
          </p:cNvPr>
          <p:cNvSpPr>
            <a:spLocks noChangeArrowheads="1"/>
          </p:cNvSpPr>
          <p:nvPr/>
        </p:nvSpPr>
        <p:spPr bwMode="auto">
          <a:xfrm>
            <a:off x="2555875" y="227647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39E5"/>
                </a:solidFill>
                <a:latin typeface="楷体" panose="02010609060101010101" pitchFamily="49" charset="-122"/>
                <a:ea typeface="楷体" panose="02010609060101010101" pitchFamily="49" charset="-122"/>
              </a:rPr>
              <a:t>S</a:t>
            </a:r>
            <a:endParaRPr lang="en-US" altLang="zh-CN" sz="1800" baseline="-25000">
              <a:solidFill>
                <a:srgbClr val="0039E5"/>
              </a:solidFill>
              <a:latin typeface="楷体" panose="02010609060101010101" pitchFamily="49" charset="-122"/>
              <a:ea typeface="楷体" panose="02010609060101010101" pitchFamily="49" charset="-122"/>
            </a:endParaRPr>
          </a:p>
        </p:txBody>
      </p:sp>
      <p:sp>
        <p:nvSpPr>
          <p:cNvPr id="23600" name="Rectangle 50">
            <a:extLst>
              <a:ext uri="{FF2B5EF4-FFF2-40B4-BE49-F238E27FC236}">
                <a16:creationId xmlns:a16="http://schemas.microsoft.com/office/drawing/2014/main" id="{AE21D913-B453-4731-B4E0-A0431A3360A2}"/>
              </a:ext>
            </a:extLst>
          </p:cNvPr>
          <p:cNvSpPr>
            <a:spLocks noChangeArrowheads="1"/>
          </p:cNvSpPr>
          <p:nvPr/>
        </p:nvSpPr>
        <p:spPr bwMode="auto">
          <a:xfrm>
            <a:off x="6659563" y="25638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39E5"/>
                </a:solidFill>
                <a:latin typeface="楷体" panose="02010609060101010101" pitchFamily="49" charset="-122"/>
                <a:ea typeface="楷体" panose="02010609060101010101" pitchFamily="49" charset="-122"/>
              </a:rPr>
              <a:t>S</a:t>
            </a:r>
            <a:endParaRPr lang="en-US" altLang="zh-CN" sz="1800" baseline="-25000">
              <a:solidFill>
                <a:srgbClr val="0039E5"/>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62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86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6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62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86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862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861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86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863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686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86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863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86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861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686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8643"/>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686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864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865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8649"/>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686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864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6863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686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8653"/>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6864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865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8654"/>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864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8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1" grpId="0"/>
      <p:bldP spid="68622" grpId="0"/>
      <p:bldP spid="68623" grpId="0"/>
      <p:bldP spid="68624" grpId="0"/>
      <p:bldP spid="68631" grpId="0"/>
      <p:bldP spid="68632" grpId="0"/>
      <p:bldP spid="68633" grpId="0"/>
      <p:bldP spid="68643" grpId="0"/>
      <p:bldP spid="68644" grpId="0"/>
      <p:bldP spid="68645" grpId="0"/>
      <p:bldP spid="68646" grpId="0"/>
      <p:bldP spid="68652" grpId="0"/>
      <p:bldP spid="68653" grpId="0"/>
      <p:bldP spid="6865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5945ECF-0EF4-4C64-8CC6-7CB76C645526}"/>
              </a:ext>
            </a:extLst>
          </p:cNvPr>
          <p:cNvSpPr>
            <a:spLocks noGrp="1" noRot="1" noChangeArrowheads="1"/>
          </p:cNvSpPr>
          <p:nvPr>
            <p:ph type="title"/>
          </p:nvPr>
        </p:nvSpPr>
        <p:spPr>
          <a:xfrm>
            <a:off x="301625" y="609600"/>
            <a:ext cx="8540750" cy="874713"/>
          </a:xfrm>
        </p:spPr>
        <p:txBody>
          <a:bodyPr/>
          <a:lstStyle/>
          <a:p>
            <a:pPr algn="l" eaLnBrk="1" hangingPunct="1">
              <a:defRPr/>
            </a:pPr>
            <a:r>
              <a:rPr lang="en-US" altLang="zh-CN" sz="2800">
                <a:solidFill>
                  <a:schemeClr val="accent2">
                    <a:lumMod val="75000"/>
                  </a:schemeClr>
                </a:solidFill>
                <a:latin typeface="楷体" panose="02010609060101010101" pitchFamily="49" charset="-122"/>
                <a:ea typeface="楷体" panose="02010609060101010101" pitchFamily="49" charset="-122"/>
              </a:rPr>
              <a:t>4</a:t>
            </a:r>
            <a:r>
              <a:rPr lang="zh-CN" altLang="en-US" sz="2800">
                <a:solidFill>
                  <a:schemeClr val="accent2">
                    <a:lumMod val="75000"/>
                  </a:schemeClr>
                </a:solidFill>
                <a:latin typeface="楷体" panose="02010609060101010101" pitchFamily="49" charset="-122"/>
                <a:ea typeface="楷体" panose="02010609060101010101" pitchFamily="49" charset="-122"/>
              </a:rPr>
              <a:t>）</a:t>
            </a:r>
            <a:r>
              <a:rPr lang="zh-CN" altLang="en-US" sz="2800" b="1">
                <a:solidFill>
                  <a:schemeClr val="accent2">
                    <a:lumMod val="75000"/>
                  </a:schemeClr>
                </a:solidFill>
                <a:latin typeface="楷体" panose="02010609060101010101" pitchFamily="49" charset="-122"/>
                <a:ea typeface="楷体" panose="02010609060101010101" pitchFamily="49" charset="-122"/>
              </a:rPr>
              <a:t>公共物品与市场失灵</a:t>
            </a:r>
          </a:p>
        </p:txBody>
      </p:sp>
      <p:sp>
        <p:nvSpPr>
          <p:cNvPr id="48131" name="Rectangle 3">
            <a:extLst>
              <a:ext uri="{FF2B5EF4-FFF2-40B4-BE49-F238E27FC236}">
                <a16:creationId xmlns:a16="http://schemas.microsoft.com/office/drawing/2014/main" id="{0768474C-5E1A-4BF6-88D1-19E1A3089247}"/>
              </a:ext>
            </a:extLst>
          </p:cNvPr>
          <p:cNvSpPr>
            <a:spLocks noGrp="1" noRot="1" noChangeArrowheads="1"/>
          </p:cNvSpPr>
          <p:nvPr>
            <p:ph idx="1"/>
          </p:nvPr>
        </p:nvSpPr>
        <p:spPr/>
        <p:txBody>
          <a:bodyPr/>
          <a:lstStyle/>
          <a:p>
            <a:pPr eaLnBrk="1" hangingPunct="1">
              <a:defRPr/>
            </a:pPr>
            <a:r>
              <a:rPr lang="zh-CN" altLang="en-US" b="1">
                <a:solidFill>
                  <a:schemeClr val="accent2">
                    <a:lumMod val="75000"/>
                  </a:schemeClr>
                </a:solidFill>
                <a:latin typeface="楷体" panose="02010609060101010101" pitchFamily="49" charset="-122"/>
                <a:ea typeface="楷体" panose="02010609060101010101" pitchFamily="49" charset="-122"/>
              </a:rPr>
              <a:t>难以得到公共物品的需求曲线</a:t>
            </a:r>
          </a:p>
          <a:p>
            <a:pPr lvl="1" eaLnBrk="1" hangingPunct="1">
              <a:defRPr/>
            </a:pPr>
            <a:r>
              <a:rPr lang="zh-CN" altLang="en-US" b="1">
                <a:solidFill>
                  <a:schemeClr val="accent2">
                    <a:lumMod val="75000"/>
                  </a:schemeClr>
                </a:solidFill>
                <a:latin typeface="楷体" panose="02010609060101010101" pitchFamily="49" charset="-122"/>
                <a:ea typeface="楷体" panose="02010609060101010101" pitchFamily="49" charset="-122"/>
              </a:rPr>
              <a:t>消费者不清楚自己对公共物品的需求价格</a:t>
            </a:r>
          </a:p>
          <a:p>
            <a:pPr lvl="1" eaLnBrk="1" hangingPunct="1">
              <a:defRPr/>
            </a:pPr>
            <a:r>
              <a:rPr lang="zh-CN" altLang="en-US" b="1">
                <a:solidFill>
                  <a:schemeClr val="accent2">
                    <a:lumMod val="75000"/>
                  </a:schemeClr>
                </a:solidFill>
                <a:latin typeface="楷体" panose="02010609060101010101" pitchFamily="49" charset="-122"/>
                <a:ea typeface="楷体" panose="02010609060101010101" pitchFamily="49" charset="-122"/>
              </a:rPr>
              <a:t>消费者隐瞒对公共物品的偏好</a:t>
            </a:r>
          </a:p>
          <a:p>
            <a:pPr eaLnBrk="1" hangingPunct="1">
              <a:defRPr/>
            </a:pPr>
            <a:r>
              <a:rPr lang="zh-CN" altLang="en-US" b="1">
                <a:solidFill>
                  <a:schemeClr val="accent2">
                    <a:lumMod val="75000"/>
                  </a:schemeClr>
                </a:solidFill>
                <a:latin typeface="楷体" panose="02010609060101010101" pitchFamily="49" charset="-122"/>
                <a:ea typeface="楷体" panose="02010609060101010101" pitchFamily="49" charset="-122"/>
              </a:rPr>
              <a:t>市场本身提供的公共物品通常低于最优数量</a:t>
            </a:r>
          </a:p>
          <a:p>
            <a:pPr lvl="1" eaLnBrk="1" hangingPunct="1">
              <a:defRPr/>
            </a:pPr>
            <a:r>
              <a:rPr lang="zh-CN" altLang="en-US" b="1">
                <a:solidFill>
                  <a:schemeClr val="accent2">
                    <a:lumMod val="75000"/>
                  </a:schemeClr>
                </a:solidFill>
                <a:latin typeface="楷体" panose="02010609060101010101" pitchFamily="49" charset="-122"/>
                <a:ea typeface="楷体" panose="02010609060101010101" pitchFamily="49" charset="-122"/>
              </a:rPr>
              <a:t>任一消费者的消费公共物品的机会成本为</a:t>
            </a:r>
            <a:r>
              <a:rPr lang="en-US" altLang="zh-CN" b="1">
                <a:solidFill>
                  <a:schemeClr val="accent2">
                    <a:lumMod val="75000"/>
                  </a:schemeClr>
                </a:solidFill>
                <a:latin typeface="楷体" panose="02010609060101010101" pitchFamily="49" charset="-122"/>
                <a:ea typeface="楷体" panose="02010609060101010101" pitchFamily="49" charset="-122"/>
              </a:rPr>
              <a:t>0</a:t>
            </a:r>
            <a:r>
              <a:rPr lang="zh-CN" altLang="en-US" b="1">
                <a:solidFill>
                  <a:schemeClr val="accent2">
                    <a:lumMod val="75000"/>
                  </a:schemeClr>
                </a:solidFill>
                <a:latin typeface="楷体" panose="02010609060101010101" pitchFamily="49" charset="-122"/>
                <a:ea typeface="楷体" panose="02010609060101010101" pitchFamily="49" charset="-122"/>
              </a:rPr>
              <a:t>。他们都尽可能少支付给公共物品的生产者。结果公共物品可能零产出</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088F6CD-C2A6-4153-B00C-A170F8640DDF}"/>
              </a:ext>
            </a:extLst>
          </p:cNvPr>
          <p:cNvSpPr>
            <a:spLocks noGrp="1" noRot="1" noChangeArrowheads="1"/>
          </p:cNvSpPr>
          <p:nvPr>
            <p:ph type="title"/>
          </p:nvPr>
        </p:nvSpPr>
        <p:spPr>
          <a:xfrm>
            <a:off x="323850" y="476250"/>
            <a:ext cx="8540750" cy="803275"/>
          </a:xfrm>
        </p:spPr>
        <p:txBody>
          <a:bodyPr/>
          <a:lstStyle/>
          <a:p>
            <a:pPr algn="l" eaLnBrk="1" hangingPunct="1">
              <a:defRPr/>
            </a:pPr>
            <a:r>
              <a:rPr lang="en-US" altLang="zh-CN" b="1" dirty="0">
                <a:solidFill>
                  <a:schemeClr val="accent2">
                    <a:lumMod val="75000"/>
                  </a:schemeClr>
                </a:solidFill>
                <a:latin typeface="楷体" panose="02010609060101010101" pitchFamily="49" charset="-122"/>
                <a:ea typeface="楷体" panose="02010609060101010101" pitchFamily="49" charset="-122"/>
              </a:rPr>
              <a:t>4.</a:t>
            </a:r>
            <a:r>
              <a:rPr lang="zh-CN" altLang="en-US" b="1" dirty="0">
                <a:solidFill>
                  <a:schemeClr val="accent2">
                    <a:lumMod val="75000"/>
                  </a:schemeClr>
                </a:solidFill>
                <a:latin typeface="楷体" panose="02010609060101010101" pitchFamily="49" charset="-122"/>
                <a:ea typeface="楷体" panose="02010609060101010101" pitchFamily="49" charset="-122"/>
              </a:rPr>
              <a:t>公共资源</a:t>
            </a:r>
          </a:p>
        </p:txBody>
      </p:sp>
      <p:sp>
        <p:nvSpPr>
          <p:cNvPr id="28675" name="Rectangle 3">
            <a:extLst>
              <a:ext uri="{FF2B5EF4-FFF2-40B4-BE49-F238E27FC236}">
                <a16:creationId xmlns:a16="http://schemas.microsoft.com/office/drawing/2014/main" id="{92F7553E-F2D5-4A58-B817-3B156E5B9EDE}"/>
              </a:ext>
            </a:extLst>
          </p:cNvPr>
          <p:cNvSpPr>
            <a:spLocks noGrp="1" noRot="1" noChangeArrowheads="1"/>
          </p:cNvSpPr>
          <p:nvPr>
            <p:ph idx="1"/>
          </p:nvPr>
        </p:nvSpPr>
        <p:spPr>
          <a:xfrm>
            <a:off x="250825" y="1268413"/>
            <a:ext cx="8540750" cy="1439862"/>
          </a:xfrm>
        </p:spPr>
        <p:txBody>
          <a:bodyPr/>
          <a:lstStyle/>
          <a:p>
            <a:pPr eaLnBrk="1" hangingPunct="1">
              <a:lnSpc>
                <a:spcPct val="90000"/>
              </a:lnSpc>
              <a:spcBef>
                <a:spcPct val="0"/>
              </a:spcBef>
              <a:buClrTx/>
              <a:buSzTx/>
              <a:buFontTx/>
              <a:buChar char="•"/>
              <a:defRPr/>
            </a:pPr>
            <a:r>
              <a:rPr lang="zh-CN" altLang="en-US" b="1" dirty="0">
                <a:solidFill>
                  <a:schemeClr val="accent2">
                    <a:lumMod val="75000"/>
                  </a:schemeClr>
                </a:solidFill>
                <a:latin typeface="楷体" panose="02010609060101010101" pitchFamily="49" charset="-122"/>
                <a:ea typeface="楷体" panose="02010609060101010101" pitchFamily="49" charset="-122"/>
              </a:rPr>
              <a:t>公共资源是非排他性但有竞争性的，所谓竞争性因为一旦一个人使用了公共资源，就会减少其他人的使用。</a:t>
            </a:r>
          </a:p>
        </p:txBody>
      </p:sp>
      <p:sp>
        <p:nvSpPr>
          <p:cNvPr id="36868" name="Rectangle 4">
            <a:extLst>
              <a:ext uri="{FF2B5EF4-FFF2-40B4-BE49-F238E27FC236}">
                <a16:creationId xmlns:a16="http://schemas.microsoft.com/office/drawing/2014/main" id="{85B3D16A-77CB-45EE-B24B-CD04FE9A3B32}"/>
              </a:ext>
            </a:extLst>
          </p:cNvPr>
          <p:cNvSpPr>
            <a:spLocks noRot="1" noChangeArrowheads="1"/>
          </p:cNvSpPr>
          <p:nvPr/>
        </p:nvSpPr>
        <p:spPr bwMode="auto">
          <a:xfrm>
            <a:off x="323850" y="2708275"/>
            <a:ext cx="8540750" cy="3600450"/>
          </a:xfrm>
          <a:prstGeom prst="rect">
            <a:avLst/>
          </a:prstGeom>
          <a:noFill/>
          <a:ln w="9525">
            <a:noFill/>
            <a:miter lim="800000"/>
          </a:ln>
          <a:effectLst/>
        </p:spPr>
        <p:txBody>
          <a:bodyPr/>
          <a:lstStyle/>
          <a:p>
            <a:pPr marL="342900" indent="-342900" algn="ctr" eaLnBrk="1" hangingPunct="1">
              <a:spcBef>
                <a:spcPct val="20000"/>
              </a:spcBef>
              <a:buClr>
                <a:srgbClr val="F09A0E"/>
              </a:buClr>
              <a:buSzPct val="75000"/>
              <a:buFont typeface="Monotype Sorts" pitchFamily="2" charset="2"/>
              <a:buNone/>
              <a:defRPr/>
            </a:pPr>
            <a:r>
              <a:rPr lang="zh-CN" altLang="en-US" sz="2400" b="1" dirty="0">
                <a:solidFill>
                  <a:schemeClr val="accent2">
                    <a:lumMod val="75000"/>
                  </a:schemeClr>
                </a:solidFill>
                <a:latin typeface="楷体" panose="02010609060101010101" pitchFamily="49" charset="-122"/>
                <a:ea typeface="楷体" panose="02010609060101010101" pitchFamily="49" charset="-122"/>
                <a:sym typeface="+mn-ea"/>
              </a:rPr>
              <a:t>公共资源的例子</a:t>
            </a:r>
            <a:endParaRPr lang="zh-CN" altLang="en-US" sz="2400" b="1" i="1" dirty="0">
              <a:solidFill>
                <a:schemeClr val="accent2">
                  <a:lumMod val="75000"/>
                </a:schemeClr>
              </a:solidFill>
              <a:latin typeface="楷体" panose="02010609060101010101" pitchFamily="49" charset="-122"/>
              <a:ea typeface="楷体" panose="02010609060101010101" pitchFamily="49" charset="-122"/>
              <a:sym typeface="+mn-ea"/>
            </a:endParaRPr>
          </a:p>
          <a:p>
            <a:pPr marL="342900" indent="-342900" eaLnBrk="1" hangingPunct="1">
              <a:spcBef>
                <a:spcPct val="20000"/>
              </a:spcBef>
              <a:buClr>
                <a:srgbClr val="F09A0E"/>
              </a:buClr>
              <a:buSzPct val="75000"/>
              <a:buFont typeface="Monotype Sorts" pitchFamily="2" charset="2"/>
              <a:buChar char="u"/>
              <a:defRPr/>
            </a:pPr>
            <a:r>
              <a:rPr lang="en-US" altLang="zh-CN" sz="2400" b="1" i="1" dirty="0">
                <a:solidFill>
                  <a:schemeClr val="accent2">
                    <a:lumMod val="75000"/>
                  </a:schemeClr>
                </a:solidFill>
                <a:latin typeface="楷体" panose="02010609060101010101" pitchFamily="49" charset="-122"/>
                <a:ea typeface="楷体" panose="02010609060101010101" pitchFamily="49" charset="-122"/>
                <a:sym typeface="+mn-ea"/>
              </a:rPr>
              <a:t>1.</a:t>
            </a:r>
            <a:r>
              <a:rPr lang="zh-CN" altLang="en-US" sz="2400" b="1" dirty="0">
                <a:solidFill>
                  <a:schemeClr val="accent2">
                    <a:lumMod val="75000"/>
                  </a:schemeClr>
                </a:solidFill>
                <a:latin typeface="楷体" panose="02010609060101010101" pitchFamily="49" charset="-122"/>
                <a:ea typeface="楷体" panose="02010609060101010101" pitchFamily="49" charset="-122"/>
                <a:sym typeface="+mn-ea"/>
              </a:rPr>
              <a:t>洁净的空气和水</a:t>
            </a:r>
            <a:r>
              <a:rPr lang="zh-CN" altLang="en-US" sz="2400" b="1" i="1" dirty="0">
                <a:solidFill>
                  <a:schemeClr val="accent2">
                    <a:lumMod val="75000"/>
                  </a:schemeClr>
                </a:solidFill>
                <a:latin typeface="楷体" panose="02010609060101010101" pitchFamily="49" charset="-122"/>
                <a:ea typeface="楷体" panose="02010609060101010101" pitchFamily="49" charset="-122"/>
                <a:sym typeface="+mn-ea"/>
              </a:rPr>
              <a:t>：</a:t>
            </a:r>
            <a:r>
              <a:rPr lang="zh-CN" altLang="en-US" sz="2400" b="1" dirty="0">
                <a:solidFill>
                  <a:schemeClr val="accent2">
                    <a:lumMod val="75000"/>
                  </a:schemeClr>
                </a:solidFill>
                <a:latin typeface="楷体" panose="02010609060101010101" pitchFamily="49" charset="-122"/>
                <a:ea typeface="楷体" panose="02010609060101010101" pitchFamily="49" charset="-122"/>
                <a:sym typeface="+mn-ea"/>
              </a:rPr>
              <a:t>环境是公地，过度污染和过度放牧一样，导致发生“公地的悲剧”。</a:t>
            </a:r>
            <a:endParaRPr lang="zh-CN" altLang="en-US" sz="2400" b="1" i="1" dirty="0">
              <a:solidFill>
                <a:schemeClr val="accent2">
                  <a:lumMod val="75000"/>
                </a:schemeClr>
              </a:solidFill>
              <a:latin typeface="楷体" panose="02010609060101010101" pitchFamily="49" charset="-122"/>
              <a:ea typeface="楷体" panose="02010609060101010101" pitchFamily="49" charset="-122"/>
              <a:sym typeface="+mn-ea"/>
            </a:endParaRPr>
          </a:p>
          <a:p>
            <a:pPr marL="342900" indent="-342900" eaLnBrk="1" hangingPunct="1">
              <a:spcBef>
                <a:spcPct val="20000"/>
              </a:spcBef>
              <a:buClr>
                <a:srgbClr val="F09A0E"/>
              </a:buClr>
              <a:buSzPct val="75000"/>
              <a:buFont typeface="Monotype Sorts" pitchFamily="2" charset="2"/>
              <a:buChar char="u"/>
              <a:defRPr/>
            </a:pPr>
            <a:r>
              <a:rPr lang="en-US" altLang="zh-CN" sz="2400" b="1" i="1" dirty="0">
                <a:solidFill>
                  <a:schemeClr val="accent2">
                    <a:lumMod val="75000"/>
                  </a:schemeClr>
                </a:solidFill>
                <a:latin typeface="楷体" panose="02010609060101010101" pitchFamily="49" charset="-122"/>
                <a:ea typeface="楷体" panose="02010609060101010101" pitchFamily="49" charset="-122"/>
                <a:sym typeface="+mn-ea"/>
              </a:rPr>
              <a:t>2.</a:t>
            </a:r>
            <a:r>
              <a:rPr lang="zh-CN" altLang="en-US" sz="2400" b="1" dirty="0">
                <a:solidFill>
                  <a:schemeClr val="accent2">
                    <a:lumMod val="75000"/>
                  </a:schemeClr>
                </a:solidFill>
                <a:latin typeface="楷体" panose="02010609060101010101" pitchFamily="49" charset="-122"/>
                <a:ea typeface="楷体" panose="02010609060101010101" pitchFamily="49" charset="-122"/>
                <a:sym typeface="+mn-ea"/>
              </a:rPr>
              <a:t>拥挤的道路</a:t>
            </a:r>
            <a:r>
              <a:rPr lang="zh-CN" altLang="en-US" sz="2400" b="1" i="1" dirty="0">
                <a:solidFill>
                  <a:schemeClr val="accent2">
                    <a:lumMod val="75000"/>
                  </a:schemeClr>
                </a:solidFill>
                <a:latin typeface="楷体" panose="02010609060101010101" pitchFamily="49" charset="-122"/>
                <a:ea typeface="楷体" panose="02010609060101010101" pitchFamily="49" charset="-122"/>
                <a:sym typeface="+mn-ea"/>
              </a:rPr>
              <a:t>：</a:t>
            </a:r>
            <a:r>
              <a:rPr lang="zh-CN" altLang="en-US" sz="2400" b="1" dirty="0">
                <a:solidFill>
                  <a:schemeClr val="accent2">
                    <a:lumMod val="75000"/>
                  </a:schemeClr>
                </a:solidFill>
                <a:latin typeface="楷体" panose="02010609060101010101" pitchFamily="49" charset="-122"/>
                <a:ea typeface="楷体" panose="02010609060101010101" pitchFamily="49" charset="-122"/>
                <a:sym typeface="+mn-ea"/>
              </a:rPr>
              <a:t>拥挤的道路有竞争性，新增一个人使用会影响其他人的使用，这时收取使用费就是解决拥挤外部性的庇古税。</a:t>
            </a:r>
          </a:p>
          <a:p>
            <a:pPr marL="342900" indent="-342900" eaLnBrk="1" hangingPunct="1">
              <a:spcBef>
                <a:spcPct val="20000"/>
              </a:spcBef>
              <a:buClr>
                <a:srgbClr val="F09A0E"/>
              </a:buClr>
              <a:buSzPct val="75000"/>
              <a:buFont typeface="Monotype Sorts" pitchFamily="2" charset="2"/>
              <a:buChar char="u"/>
              <a:defRPr/>
            </a:pPr>
            <a:r>
              <a:rPr lang="en-US" altLang="zh-CN" sz="2400" b="1" i="1" dirty="0">
                <a:solidFill>
                  <a:schemeClr val="accent2">
                    <a:lumMod val="75000"/>
                  </a:schemeClr>
                </a:solidFill>
                <a:latin typeface="楷体" panose="02010609060101010101" pitchFamily="49" charset="-122"/>
                <a:ea typeface="楷体" panose="02010609060101010101" pitchFamily="49" charset="-122"/>
                <a:sym typeface="+mn-ea"/>
              </a:rPr>
              <a:t>3.</a:t>
            </a:r>
            <a:r>
              <a:rPr lang="zh-CN" altLang="en-US" sz="2400" b="1" dirty="0">
                <a:solidFill>
                  <a:schemeClr val="accent2">
                    <a:lumMod val="75000"/>
                  </a:schemeClr>
                </a:solidFill>
                <a:latin typeface="楷体" panose="02010609060101010101" pitchFamily="49" charset="-122"/>
                <a:ea typeface="楷体" panose="02010609060101010101" pitchFamily="49" charset="-122"/>
                <a:sym typeface="+mn-ea"/>
              </a:rPr>
              <a:t>鱼类、鲸和其他野生动物</a:t>
            </a:r>
            <a:r>
              <a:rPr lang="zh-CN" altLang="en-US" sz="2400" b="1" i="1" dirty="0">
                <a:solidFill>
                  <a:schemeClr val="accent2">
                    <a:lumMod val="75000"/>
                  </a:schemeClr>
                </a:solidFill>
                <a:latin typeface="楷体" panose="02010609060101010101" pitchFamily="49" charset="-122"/>
                <a:ea typeface="楷体" panose="02010609060101010101" pitchFamily="49" charset="-122"/>
                <a:sym typeface="+mn-ea"/>
              </a:rPr>
              <a:t>：</a:t>
            </a:r>
            <a:r>
              <a:rPr lang="zh-CN" altLang="en-US" sz="2400" b="1" dirty="0">
                <a:solidFill>
                  <a:schemeClr val="accent2">
                    <a:lumMod val="75000"/>
                  </a:schemeClr>
                </a:solidFill>
                <a:latin typeface="楷体" panose="02010609060101010101" pitchFamily="49" charset="-122"/>
                <a:ea typeface="楷体" panose="02010609060101010101" pitchFamily="49" charset="-122"/>
                <a:sym typeface="+mn-ea"/>
              </a:rPr>
              <a:t>野生动物和海洋资源是公共资源，人们过度捕鱼和猎杀野生动物是对公共资源的破坏。制定法律对保护这些资源有益。</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7A70D11-036F-49D5-A73F-8A5F2EC0FBFA}"/>
              </a:ext>
            </a:extLst>
          </p:cNvPr>
          <p:cNvSpPr>
            <a:spLocks noGrp="1" noRot="1" noChangeArrowheads="1"/>
          </p:cNvSpPr>
          <p:nvPr>
            <p:ph type="title"/>
          </p:nvPr>
        </p:nvSpPr>
        <p:spPr>
          <a:xfrm>
            <a:off x="301625" y="609600"/>
            <a:ext cx="8540750" cy="747713"/>
          </a:xfrm>
        </p:spPr>
        <p:txBody>
          <a:bodyPr/>
          <a:lstStyle/>
          <a:p>
            <a:pPr eaLnBrk="1" hangingPunct="1">
              <a:defRPr/>
            </a:pPr>
            <a:r>
              <a:rPr lang="zh-CN" altLang="en-US" b="1" dirty="0">
                <a:solidFill>
                  <a:schemeClr val="accent2">
                    <a:lumMod val="75000"/>
                  </a:schemeClr>
                </a:solidFill>
                <a:latin typeface="楷体_GB2312" pitchFamily="49" charset="-122"/>
                <a:ea typeface="楷体_GB2312" pitchFamily="49" charset="-122"/>
              </a:rPr>
              <a:t>公地的悲剧</a:t>
            </a:r>
          </a:p>
        </p:txBody>
      </p:sp>
      <p:sp>
        <p:nvSpPr>
          <p:cNvPr id="50179" name="Rectangle 3">
            <a:extLst>
              <a:ext uri="{FF2B5EF4-FFF2-40B4-BE49-F238E27FC236}">
                <a16:creationId xmlns:a16="http://schemas.microsoft.com/office/drawing/2014/main" id="{A054ECB7-6946-4DE1-9BB4-CC8031249B3B}"/>
              </a:ext>
            </a:extLst>
          </p:cNvPr>
          <p:cNvSpPr>
            <a:spLocks noGrp="1" noRot="1" noChangeArrowheads="1"/>
          </p:cNvSpPr>
          <p:nvPr>
            <p:ph idx="1"/>
          </p:nvPr>
        </p:nvSpPr>
        <p:spPr>
          <a:xfrm>
            <a:off x="301625" y="1357313"/>
            <a:ext cx="8540750" cy="4951412"/>
          </a:xfrm>
        </p:spPr>
        <p:txBody>
          <a:bodyPr/>
          <a:lstStyle/>
          <a:p>
            <a:pPr eaLnBrk="1" hangingPunct="1">
              <a:lnSpc>
                <a:spcPct val="80000"/>
              </a:lnSpc>
              <a:defRPr/>
            </a:pPr>
            <a:r>
              <a:rPr lang="zh-CN" altLang="en-US" sz="2000" b="1" dirty="0">
                <a:solidFill>
                  <a:schemeClr val="accent2">
                    <a:lumMod val="75000"/>
                  </a:schemeClr>
                </a:solidFill>
                <a:latin typeface="楷体" panose="02010609060101010101" pitchFamily="49" charset="-122"/>
                <a:ea typeface="楷体" panose="02010609060101010101" pitchFamily="49" charset="-122"/>
              </a:rPr>
              <a:t>加特勒</a:t>
            </a:r>
            <a:r>
              <a:rPr lang="en-US" altLang="zh-CN" sz="2000" b="1" dirty="0">
                <a:solidFill>
                  <a:schemeClr val="accent2">
                    <a:lumMod val="75000"/>
                  </a:schemeClr>
                </a:solidFill>
                <a:latin typeface="楷体" panose="02010609060101010101" pitchFamily="49" charset="-122"/>
                <a:ea typeface="楷体" panose="02010609060101010101" pitchFamily="49" charset="-122"/>
              </a:rPr>
              <a:t>·</a:t>
            </a:r>
            <a:r>
              <a:rPr lang="zh-CN" altLang="en-US" sz="2000" b="1" dirty="0">
                <a:solidFill>
                  <a:schemeClr val="accent2">
                    <a:lumMod val="75000"/>
                  </a:schemeClr>
                </a:solidFill>
                <a:latin typeface="楷体" panose="02010609060101010101" pitchFamily="49" charset="-122"/>
                <a:ea typeface="楷体" panose="02010609060101010101" pitchFamily="49" charset="-122"/>
              </a:rPr>
              <a:t>哈丁</a:t>
            </a:r>
            <a:r>
              <a:rPr lang="en-US" altLang="zh-CN" sz="2000" b="1" dirty="0">
                <a:solidFill>
                  <a:schemeClr val="accent2">
                    <a:lumMod val="75000"/>
                  </a:schemeClr>
                </a:solidFill>
                <a:latin typeface="楷体" panose="02010609060101010101" pitchFamily="49" charset="-122"/>
                <a:ea typeface="楷体" panose="02010609060101010101" pitchFamily="49" charset="-122"/>
              </a:rPr>
              <a:t>(Garrett Hardin)</a:t>
            </a:r>
            <a:r>
              <a:rPr lang="zh-CN" altLang="en-US" sz="2000" b="1" dirty="0">
                <a:solidFill>
                  <a:schemeClr val="accent2">
                    <a:lumMod val="75000"/>
                  </a:schemeClr>
                </a:solidFill>
                <a:latin typeface="楷体" panose="02010609060101010101" pitchFamily="49" charset="-122"/>
                <a:ea typeface="楷体" panose="02010609060101010101" pitchFamily="49" charset="-122"/>
              </a:rPr>
              <a:t>是美国加州大学圣巴巴拉分校的人类生态学荣誉退休教授。</a:t>
            </a:r>
            <a:r>
              <a:rPr lang="en-US" altLang="zh-CN" sz="2000" b="1" dirty="0">
                <a:solidFill>
                  <a:schemeClr val="accent2">
                    <a:lumMod val="75000"/>
                  </a:schemeClr>
                </a:solidFill>
                <a:latin typeface="楷体" panose="02010609060101010101" pitchFamily="49" charset="-122"/>
                <a:ea typeface="楷体" panose="02010609060101010101" pitchFamily="49" charset="-122"/>
              </a:rPr>
              <a:t>1968</a:t>
            </a:r>
            <a:r>
              <a:rPr lang="zh-CN" altLang="en-US" sz="2000" b="1" dirty="0">
                <a:solidFill>
                  <a:schemeClr val="accent2">
                    <a:lumMod val="75000"/>
                  </a:schemeClr>
                </a:solidFill>
                <a:latin typeface="楷体" panose="02010609060101010101" pitchFamily="49" charset="-122"/>
                <a:ea typeface="楷体" panose="02010609060101010101" pitchFamily="49" charset="-122"/>
              </a:rPr>
              <a:t>年，他讲述过一个现代寓言：　　</a:t>
            </a:r>
            <a:br>
              <a:rPr lang="zh-CN" altLang="en-US" sz="2000" b="1" dirty="0">
                <a:solidFill>
                  <a:schemeClr val="accent2">
                    <a:lumMod val="75000"/>
                  </a:schemeClr>
                </a:solidFill>
                <a:latin typeface="楷体" panose="02010609060101010101" pitchFamily="49" charset="-122"/>
                <a:ea typeface="楷体" panose="02010609060101010101" pitchFamily="49" charset="-122"/>
              </a:rPr>
            </a:br>
            <a:r>
              <a:rPr lang="zh-CN" altLang="en-US" sz="2000" b="1" dirty="0">
                <a:solidFill>
                  <a:schemeClr val="accent2">
                    <a:lumMod val="75000"/>
                  </a:schemeClr>
                </a:solidFill>
                <a:latin typeface="楷体" panose="02010609060101010101" pitchFamily="49" charset="-122"/>
                <a:ea typeface="楷体" panose="02010609060101010101" pitchFamily="49" charset="-122"/>
              </a:rPr>
              <a:t>　  有一片辽阔的大草原，这是一片向所有人开放的公共牧场。天苍苍，野茫茫，风吹草低见牛羊。有一群勤奋而聪明的牧人世代生活在这里，为了发家致富，他们近年不断地扩大畜牧业的规模。随着畜群的不断扩大，终于达到了这片草原可以承受的极限，每再增加一头牛羊，都会给草原带来损害。但每个牧人都有自己的小算盘：“如果我再悄悄地增加一头牛羊，由此带来的收益全部归我自己，而由此造成的损失则由全体牧人分担。对我来说，这是划得来的。”于是，大家不谋而合，不懈努力，继续繁殖各自的畜群。在持续的过度放牧下，杂草逐渐取代了优良牧草，土壤被侵蚀而退化，水土流失，甚至连杂草也不能存活。终于有一天，这片草原毁灭了，田园牧歌也不复存在。　</a:t>
            </a:r>
            <a:br>
              <a:rPr lang="zh-CN" altLang="en-US" sz="2000" b="1" dirty="0">
                <a:solidFill>
                  <a:schemeClr val="accent2">
                    <a:lumMod val="75000"/>
                  </a:schemeClr>
                </a:solidFill>
                <a:latin typeface="楷体" panose="02010609060101010101" pitchFamily="49" charset="-122"/>
                <a:ea typeface="楷体" panose="02010609060101010101" pitchFamily="49" charset="-122"/>
              </a:rPr>
            </a:br>
            <a:r>
              <a:rPr lang="zh-CN" altLang="en-US" sz="2000" b="1" dirty="0">
                <a:solidFill>
                  <a:schemeClr val="accent2">
                    <a:lumMod val="75000"/>
                  </a:schemeClr>
                </a:solidFill>
                <a:latin typeface="楷体" panose="02010609060101010101" pitchFamily="49" charset="-122"/>
                <a:ea typeface="楷体" panose="02010609060101010101" pitchFamily="49" charset="-122"/>
              </a:rPr>
              <a:t>　　哈丁教授把这种现象称为“公地的悲剧</a:t>
            </a:r>
            <a:r>
              <a:rPr lang="en-US" altLang="zh-CN" sz="2000" b="1" dirty="0">
                <a:solidFill>
                  <a:schemeClr val="accent2">
                    <a:lumMod val="75000"/>
                  </a:schemeClr>
                </a:solidFill>
                <a:latin typeface="楷体" panose="02010609060101010101" pitchFamily="49" charset="-122"/>
                <a:ea typeface="楷体" panose="02010609060101010101" pitchFamily="49" charset="-122"/>
              </a:rPr>
              <a:t>(the tragedy of the commons)”</a:t>
            </a:r>
            <a:r>
              <a:rPr lang="zh-CN" altLang="en-US" sz="2000" b="1" dirty="0">
                <a:solidFill>
                  <a:schemeClr val="accent2">
                    <a:lumMod val="75000"/>
                  </a:schemeClr>
                </a:solidFill>
                <a:latin typeface="楷体" panose="02010609060101010101" pitchFamily="49" charset="-122"/>
                <a:ea typeface="楷体" panose="02010609060101010101" pitchFamily="49" charset="-122"/>
              </a:rPr>
              <a:t>。“公地的悲剧”其实也很常见，小到日常生活里也有。在</a:t>
            </a:r>
            <a:r>
              <a:rPr lang="en-US" altLang="zh-CN" sz="2000" b="1" dirty="0">
                <a:solidFill>
                  <a:schemeClr val="accent2">
                    <a:lumMod val="75000"/>
                  </a:schemeClr>
                </a:solidFill>
                <a:latin typeface="楷体" panose="02010609060101010101" pitchFamily="49" charset="-122"/>
                <a:ea typeface="楷体" panose="02010609060101010101" pitchFamily="49" charset="-122"/>
              </a:rPr>
              <a:t>1993</a:t>
            </a:r>
            <a:r>
              <a:rPr lang="zh-CN" altLang="en-US" sz="2000" b="1" dirty="0">
                <a:solidFill>
                  <a:schemeClr val="accent2">
                    <a:lumMod val="75000"/>
                  </a:schemeClr>
                </a:solidFill>
                <a:latin typeface="楷体" panose="02010609060101010101" pitchFamily="49" charset="-122"/>
                <a:ea typeface="楷体" panose="02010609060101010101" pitchFamily="49" charset="-122"/>
              </a:rPr>
              <a:t>年出版的</a:t>
            </a:r>
            <a:r>
              <a:rPr lang="en-US" altLang="zh-CN" sz="2000" b="1" dirty="0">
                <a:solidFill>
                  <a:schemeClr val="accent2">
                    <a:lumMod val="75000"/>
                  </a:schemeClr>
                </a:solidFill>
                <a:latin typeface="楷体" panose="02010609060101010101" pitchFamily="49" charset="-122"/>
                <a:ea typeface="楷体" panose="02010609060101010101" pitchFamily="49" charset="-122"/>
              </a:rPr>
              <a:t>《</a:t>
            </a:r>
            <a:r>
              <a:rPr lang="zh-CN" altLang="en-US" sz="2000" b="1" dirty="0">
                <a:solidFill>
                  <a:schemeClr val="accent2">
                    <a:lumMod val="75000"/>
                  </a:schemeClr>
                </a:solidFill>
                <a:latin typeface="楷体" panose="02010609060101010101" pitchFamily="49" charset="-122"/>
                <a:ea typeface="楷体" panose="02010609060101010101" pitchFamily="49" charset="-122"/>
              </a:rPr>
              <a:t>生活在极限之内</a:t>
            </a:r>
            <a:r>
              <a:rPr lang="en-US" altLang="zh-CN" sz="2000" b="1" dirty="0">
                <a:solidFill>
                  <a:schemeClr val="accent2">
                    <a:lumMod val="75000"/>
                  </a:schemeClr>
                </a:solidFill>
                <a:latin typeface="楷体" panose="02010609060101010101" pitchFamily="49" charset="-122"/>
                <a:ea typeface="楷体" panose="02010609060101010101" pitchFamily="49" charset="-122"/>
              </a:rPr>
              <a:t>(Live within limits)》</a:t>
            </a:r>
            <a:r>
              <a:rPr lang="zh-CN" altLang="en-US" sz="2000" b="1" dirty="0">
                <a:solidFill>
                  <a:schemeClr val="accent2">
                    <a:lumMod val="75000"/>
                  </a:schemeClr>
                </a:solidFill>
                <a:latin typeface="楷体" panose="02010609060101010101" pitchFamily="49" charset="-122"/>
                <a:ea typeface="楷体" panose="02010609060101010101" pitchFamily="49" charset="-122"/>
              </a:rPr>
              <a:t>一书里，哈丁教授继续阐述了无管理公地的一种严重后果就是超越承载能力的全球掠夺。</a:t>
            </a:r>
            <a:endParaRPr lang="en-US" altLang="zh-CN" sz="2000" b="1" dirty="0">
              <a:solidFill>
                <a:schemeClr val="accent2">
                  <a:lumMod val="75000"/>
                </a:schemeClr>
              </a:solidFill>
              <a:latin typeface="楷体" panose="02010609060101010101" pitchFamily="49" charset="-122"/>
              <a:ea typeface="楷体" panose="02010609060101010101" pitchFamily="49" charset="-122"/>
            </a:endParaRPr>
          </a:p>
          <a:p>
            <a:pPr eaLnBrk="1" hangingPunct="1">
              <a:lnSpc>
                <a:spcPct val="80000"/>
              </a:lnSpc>
              <a:defRPr/>
            </a:pPr>
            <a:r>
              <a:rPr lang="zh-CN" altLang="en-US" sz="2000" b="1" dirty="0">
                <a:solidFill>
                  <a:schemeClr val="accent2">
                    <a:lumMod val="75000"/>
                  </a:schemeClr>
                </a:solidFill>
                <a:latin typeface="楷体" panose="02010609060101010101" pitchFamily="49" charset="-122"/>
                <a:ea typeface="楷体" panose="02010609060101010101" pitchFamily="49" charset="-122"/>
              </a:rPr>
              <a:t>产权不清晰，造成资源的过度开发。注意和囚徒困境的区别，后者是由于信息的不对称，使得追求个体的最优，达不到集体的最优。</a:t>
            </a:r>
            <a:br>
              <a:rPr lang="zh-CN" altLang="en-US" sz="2000" b="1" dirty="0">
                <a:solidFill>
                  <a:schemeClr val="accent2">
                    <a:lumMod val="75000"/>
                  </a:schemeClr>
                </a:solidFill>
                <a:latin typeface="楷体" panose="02010609060101010101" pitchFamily="49" charset="-122"/>
                <a:ea typeface="楷体" panose="02010609060101010101" pitchFamily="49" charset="-122"/>
              </a:rPr>
            </a:br>
            <a:endParaRPr lang="zh-CN" altLang="en-US" sz="2000" b="1" dirty="0">
              <a:solidFill>
                <a:schemeClr val="accent2">
                  <a:lumMod val="75000"/>
                </a:schemeClr>
              </a:solidFill>
              <a:latin typeface="楷体" panose="02010609060101010101" pitchFamily="49" charset="-122"/>
              <a:ea typeface="楷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12EEF40-C4E4-429C-9DA2-9E5A8F807315}"/>
              </a:ext>
            </a:extLst>
          </p:cNvPr>
          <p:cNvSpPr>
            <a:spLocks noGrp="1" noRot="1" noChangeArrowheads="1"/>
          </p:cNvSpPr>
          <p:nvPr>
            <p:ph type="title"/>
          </p:nvPr>
        </p:nvSpPr>
        <p:spPr/>
        <p:txBody>
          <a:bodyPr/>
          <a:lstStyle/>
          <a:p>
            <a:pPr eaLnBrk="1" hangingPunct="1">
              <a:defRPr/>
            </a:pPr>
            <a:r>
              <a:rPr lang="zh-CN" altLang="en-US" sz="4000" b="1" dirty="0">
                <a:solidFill>
                  <a:schemeClr val="accent2">
                    <a:lumMod val="75000"/>
                  </a:schemeClr>
                </a:solidFill>
                <a:latin typeface="Tahoma" panose="020B0604030504040204" pitchFamily="34" charset="0"/>
                <a:ea typeface="楷体_GB2312" pitchFamily="49" charset="-122"/>
              </a:rPr>
              <a:t>结论：产权的重要性</a:t>
            </a:r>
            <a:br>
              <a:rPr lang="zh-CN" altLang="en-US" sz="4000" b="1" dirty="0">
                <a:solidFill>
                  <a:schemeClr val="accent2">
                    <a:lumMod val="75000"/>
                  </a:schemeClr>
                </a:solidFill>
                <a:latin typeface="Tahoma" panose="020B0604030504040204" pitchFamily="34" charset="0"/>
                <a:ea typeface="楷体_GB2312" pitchFamily="49" charset="-122"/>
              </a:rPr>
            </a:br>
            <a:r>
              <a:rPr lang="zh-CN" altLang="en-US" sz="4000" b="1" dirty="0">
                <a:solidFill>
                  <a:schemeClr val="accent2">
                    <a:lumMod val="75000"/>
                  </a:schemeClr>
                </a:solidFill>
                <a:latin typeface="Tahoma" panose="020B0604030504040204" pitchFamily="34" charset="0"/>
                <a:ea typeface="楷体_GB2312" pitchFamily="49" charset="-122"/>
              </a:rPr>
              <a:t>（产权明晰）</a:t>
            </a:r>
          </a:p>
        </p:txBody>
      </p:sp>
      <p:sp>
        <p:nvSpPr>
          <p:cNvPr id="51203" name="Rectangle 3">
            <a:extLst>
              <a:ext uri="{FF2B5EF4-FFF2-40B4-BE49-F238E27FC236}">
                <a16:creationId xmlns:a16="http://schemas.microsoft.com/office/drawing/2014/main" id="{F78D5BDF-7240-402F-B4ED-1EB23F7A58F9}"/>
              </a:ext>
            </a:extLst>
          </p:cNvPr>
          <p:cNvSpPr>
            <a:spLocks noGrp="1" noRot="1" noChangeArrowheads="1"/>
          </p:cNvSpPr>
          <p:nvPr>
            <p:ph idx="1"/>
          </p:nvPr>
        </p:nvSpPr>
        <p:spPr/>
        <p:txBody>
          <a:bodyPr/>
          <a:lstStyle/>
          <a:p>
            <a:pPr eaLnBrk="1" hangingPunct="1">
              <a:defRPr/>
            </a:pPr>
            <a:r>
              <a:rPr lang="zh-CN" altLang="en-US" b="1">
                <a:solidFill>
                  <a:schemeClr val="accent2">
                    <a:lumMod val="75000"/>
                  </a:schemeClr>
                </a:solidFill>
                <a:latin typeface="楷体" panose="02010609060101010101" pitchFamily="49" charset="-122"/>
                <a:ea typeface="楷体" panose="02010609060101010101" pitchFamily="49" charset="-122"/>
              </a:rPr>
              <a:t>市场不能有效配置资源，是因为没有很好 的确立产权  （</a:t>
            </a:r>
            <a:r>
              <a:rPr lang="en-US" altLang="zh-CN" b="1">
                <a:solidFill>
                  <a:schemeClr val="accent2">
                    <a:lumMod val="75000"/>
                  </a:schemeClr>
                </a:solidFill>
                <a:latin typeface="楷体" panose="02010609060101010101" pitchFamily="49" charset="-122"/>
                <a:ea typeface="楷体" panose="02010609060101010101" pitchFamily="49" charset="-122"/>
              </a:rPr>
              <a:t>property rights </a:t>
            </a:r>
            <a:r>
              <a:rPr lang="zh-CN" altLang="en-US" b="1">
                <a:solidFill>
                  <a:schemeClr val="accent2">
                    <a:lumMod val="75000"/>
                  </a:schemeClr>
                </a:solidFill>
                <a:latin typeface="楷体" panose="02010609060101010101" pitchFamily="49" charset="-122"/>
                <a:ea typeface="楷体" panose="02010609060101010101" pitchFamily="49" charset="-122"/>
              </a:rPr>
              <a:t>），即：对于某些有价值的东西，</a:t>
            </a:r>
            <a:r>
              <a:rPr lang="zh-CN" altLang="en-US" b="1" u="sng">
                <a:solidFill>
                  <a:schemeClr val="accent2">
                    <a:lumMod val="75000"/>
                  </a:schemeClr>
                </a:solidFill>
                <a:latin typeface="楷体" panose="02010609060101010101" pitchFamily="49" charset="-122"/>
                <a:ea typeface="楷体" panose="02010609060101010101" pitchFamily="49" charset="-122"/>
              </a:rPr>
              <a:t>法律没有明确规定对它有权进行控制的所有者</a:t>
            </a:r>
            <a:r>
              <a:rPr lang="zh-CN" altLang="en-US" b="1">
                <a:solidFill>
                  <a:schemeClr val="accent2">
                    <a:lumMod val="75000"/>
                  </a:schemeClr>
                </a:solidFill>
                <a:latin typeface="楷体" panose="02010609060101010101" pitchFamily="49" charset="-122"/>
                <a:ea typeface="楷体" panose="02010609060101010101" pitchFamily="49" charset="-122"/>
              </a:rPr>
              <a:t>。</a:t>
            </a:r>
          </a:p>
          <a:p>
            <a:pPr eaLnBrk="1" hangingPunct="1">
              <a:defRPr/>
            </a:pPr>
            <a:r>
              <a:rPr lang="zh-CN" altLang="en-US" b="1">
                <a:solidFill>
                  <a:schemeClr val="accent2">
                    <a:lumMod val="75000"/>
                  </a:schemeClr>
                </a:solidFill>
                <a:latin typeface="楷体" panose="02010609060101010101" pitchFamily="49" charset="-122"/>
                <a:ea typeface="楷体" panose="02010609060101010101" pitchFamily="49" charset="-122"/>
              </a:rPr>
              <a:t>     例如，污染严重是因为没有人被赋予这样的权利：有权享受不受污染的空气并向排污者收费。</a:t>
            </a:r>
          </a:p>
          <a:p>
            <a:pPr eaLnBrk="1" hangingPunct="1">
              <a:defRPr/>
            </a:pPr>
            <a:endParaRPr lang="en-US" altLang="zh-CN" b="1">
              <a:solidFill>
                <a:schemeClr val="accent2">
                  <a:lumMod val="75000"/>
                </a:schemeClr>
              </a:solidFill>
              <a:latin typeface="楷体" panose="02010609060101010101" pitchFamily="49" charset="-122"/>
              <a:ea typeface="楷体" panose="020106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4179734E-43FB-45A5-92ED-F1A9C7CDF52D}"/>
              </a:ext>
            </a:extLst>
          </p:cNvPr>
          <p:cNvSpPr>
            <a:spLocks noGrp="1" noRot="1" noChangeArrowheads="1"/>
          </p:cNvSpPr>
          <p:nvPr>
            <p:ph idx="1"/>
          </p:nvPr>
        </p:nvSpPr>
        <p:spPr/>
        <p:txBody>
          <a:bodyPr/>
          <a:lstStyle/>
          <a:p>
            <a:pPr eaLnBrk="1" hangingPunct="1">
              <a:defRPr/>
            </a:pPr>
            <a:r>
              <a:rPr lang="zh-CN" altLang="en-US" b="1" dirty="0">
                <a:solidFill>
                  <a:schemeClr val="accent2">
                    <a:lumMod val="75000"/>
                  </a:schemeClr>
                </a:solidFill>
                <a:latin typeface="楷体" panose="02010609060101010101" pitchFamily="49" charset="-122"/>
                <a:ea typeface="楷体" panose="02010609060101010101" pitchFamily="49" charset="-122"/>
              </a:rPr>
              <a:t>当由于缺乏产权而导致市场失灵时，政府可以解决这类问题：</a:t>
            </a:r>
          </a:p>
          <a:p>
            <a:pPr eaLnBrk="1" hangingPunct="1">
              <a:defRPr/>
            </a:pPr>
            <a:r>
              <a:rPr lang="en-US" altLang="zh-CN" b="1" dirty="0">
                <a:solidFill>
                  <a:schemeClr val="accent2">
                    <a:lumMod val="75000"/>
                  </a:schemeClr>
                </a:solidFill>
                <a:latin typeface="楷体" panose="02010609060101010101" pitchFamily="49" charset="-122"/>
                <a:ea typeface="楷体" panose="02010609060101010101" pitchFamily="49" charset="-122"/>
              </a:rPr>
              <a:t>1.</a:t>
            </a:r>
            <a:r>
              <a:rPr lang="zh-CN" altLang="en-US" b="1" dirty="0">
                <a:solidFill>
                  <a:schemeClr val="accent2">
                    <a:lumMod val="75000"/>
                  </a:schemeClr>
                </a:solidFill>
                <a:latin typeface="楷体" panose="02010609060101010101" pitchFamily="49" charset="-122"/>
                <a:ea typeface="楷体" panose="02010609060101010101" pitchFamily="49" charset="-122"/>
              </a:rPr>
              <a:t>帮助</a:t>
            </a:r>
            <a:r>
              <a:rPr lang="zh-CN" altLang="en-US" b="1" u="sng" dirty="0">
                <a:solidFill>
                  <a:schemeClr val="accent2">
                    <a:lumMod val="75000"/>
                  </a:schemeClr>
                </a:solidFill>
                <a:latin typeface="楷体" panose="02010609060101010101" pitchFamily="49" charset="-122"/>
                <a:ea typeface="楷体" panose="02010609060101010101" pitchFamily="49" charset="-122"/>
              </a:rPr>
              <a:t>界定产权</a:t>
            </a:r>
            <a:r>
              <a:rPr lang="zh-CN" altLang="en-US" b="1" dirty="0">
                <a:solidFill>
                  <a:schemeClr val="accent2">
                    <a:lumMod val="75000"/>
                  </a:schemeClr>
                </a:solidFill>
                <a:latin typeface="楷体" panose="02010609060101010101" pitchFamily="49" charset="-122"/>
                <a:ea typeface="楷体" panose="02010609060101010101" pitchFamily="49" charset="-122"/>
              </a:rPr>
              <a:t>（如出售污染许可证）；</a:t>
            </a:r>
          </a:p>
          <a:p>
            <a:pPr eaLnBrk="1" hangingPunct="1">
              <a:defRPr/>
            </a:pPr>
            <a:r>
              <a:rPr lang="en-US" altLang="zh-CN" b="1" dirty="0">
                <a:solidFill>
                  <a:schemeClr val="accent2">
                    <a:lumMod val="75000"/>
                  </a:schemeClr>
                </a:solidFill>
                <a:latin typeface="楷体" panose="02010609060101010101" pitchFamily="49" charset="-122"/>
                <a:ea typeface="楷体" panose="02010609060101010101" pitchFamily="49" charset="-122"/>
              </a:rPr>
              <a:t>2.</a:t>
            </a:r>
            <a:r>
              <a:rPr lang="zh-CN" altLang="en-US" b="1" dirty="0">
                <a:solidFill>
                  <a:schemeClr val="accent2">
                    <a:lumMod val="75000"/>
                  </a:schemeClr>
                </a:solidFill>
                <a:latin typeface="楷体" panose="02010609060101010101" pitchFamily="49" charset="-122"/>
                <a:ea typeface="楷体" panose="02010609060101010101" pitchFamily="49" charset="-122"/>
              </a:rPr>
              <a:t>实施</a:t>
            </a:r>
            <a:r>
              <a:rPr lang="zh-CN" altLang="en-US" b="1" u="sng" dirty="0">
                <a:solidFill>
                  <a:schemeClr val="accent2">
                    <a:lumMod val="75000"/>
                  </a:schemeClr>
                </a:solidFill>
                <a:latin typeface="楷体" panose="02010609060101010101" pitchFamily="49" charset="-122"/>
                <a:ea typeface="楷体" panose="02010609060101010101" pitchFamily="49" charset="-122"/>
              </a:rPr>
              <a:t>管制</a:t>
            </a:r>
            <a:r>
              <a:rPr lang="zh-CN" altLang="en-US" b="1" dirty="0">
                <a:solidFill>
                  <a:schemeClr val="accent2">
                    <a:lumMod val="75000"/>
                  </a:schemeClr>
                </a:solidFill>
                <a:latin typeface="楷体" panose="02010609060101010101" pitchFamily="49" charset="-122"/>
                <a:ea typeface="楷体" panose="02010609060101010101" pitchFamily="49" charset="-122"/>
              </a:rPr>
              <a:t>（通过法律法规限制对公共资源的过度使用）；</a:t>
            </a:r>
          </a:p>
          <a:p>
            <a:pPr eaLnBrk="1" hangingPunct="1">
              <a:defRPr/>
            </a:pPr>
            <a:r>
              <a:rPr lang="en-US" altLang="zh-CN" b="1" dirty="0">
                <a:solidFill>
                  <a:schemeClr val="accent2">
                    <a:lumMod val="75000"/>
                  </a:schemeClr>
                </a:solidFill>
                <a:latin typeface="楷体" panose="02010609060101010101" pitchFamily="49" charset="-122"/>
                <a:ea typeface="楷体" panose="02010609060101010101" pitchFamily="49" charset="-122"/>
              </a:rPr>
              <a:t>3.</a:t>
            </a:r>
            <a:r>
              <a:rPr lang="zh-CN" altLang="en-US" b="1" dirty="0">
                <a:solidFill>
                  <a:schemeClr val="accent2">
                    <a:lumMod val="75000"/>
                  </a:schemeClr>
                </a:solidFill>
                <a:latin typeface="楷体" panose="02010609060101010101" pitchFamily="49" charset="-122"/>
                <a:ea typeface="楷体" panose="02010609060101010101" pitchFamily="49" charset="-122"/>
              </a:rPr>
              <a:t>由</a:t>
            </a:r>
            <a:r>
              <a:rPr lang="zh-CN" altLang="en-US" b="1" u="sng" dirty="0">
                <a:solidFill>
                  <a:schemeClr val="accent2">
                    <a:lumMod val="75000"/>
                  </a:schemeClr>
                </a:solidFill>
                <a:latin typeface="楷体" panose="02010609060101010101" pitchFamily="49" charset="-122"/>
                <a:ea typeface="楷体" panose="02010609060101010101" pitchFamily="49" charset="-122"/>
              </a:rPr>
              <a:t>政府提供</a:t>
            </a:r>
            <a:r>
              <a:rPr lang="zh-CN" altLang="en-US" b="1" dirty="0">
                <a:solidFill>
                  <a:schemeClr val="accent2">
                    <a:lumMod val="75000"/>
                  </a:schemeClr>
                </a:solidFill>
                <a:latin typeface="楷体" panose="02010609060101010101" pitchFamily="49" charset="-122"/>
                <a:ea typeface="楷体" panose="02010609060101010101" pitchFamily="49" charset="-122"/>
              </a:rPr>
              <a:t>市场不能提供的公共物品等，增进经济福利。</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5E34C0E-CCBB-4293-A89A-1CDA7C36329E}"/>
              </a:ext>
            </a:extLst>
          </p:cNvPr>
          <p:cNvSpPr>
            <a:spLocks noGrp="1" noRot="1" noChangeArrowheads="1"/>
          </p:cNvSpPr>
          <p:nvPr>
            <p:ph type="title"/>
          </p:nvPr>
        </p:nvSpPr>
        <p:spPr>
          <a:xfrm>
            <a:off x="179388" y="476250"/>
            <a:ext cx="8540750" cy="1223963"/>
          </a:xfrm>
        </p:spPr>
        <p:txBody>
          <a:bodyPr/>
          <a:lstStyle/>
          <a:p>
            <a:pPr eaLnBrk="1" hangingPunct="1"/>
            <a:r>
              <a:rPr lang="zh-CN" altLang="en-US" b="1">
                <a:solidFill>
                  <a:srgbClr val="FF0000"/>
                </a:solidFill>
                <a:ea typeface="楷体_GB2312"/>
                <a:cs typeface="楷体_GB2312"/>
              </a:rPr>
              <a:t>三、不完全信息</a:t>
            </a:r>
          </a:p>
        </p:txBody>
      </p:sp>
      <p:sp>
        <p:nvSpPr>
          <p:cNvPr id="25603" name="Rectangle 3">
            <a:extLst>
              <a:ext uri="{FF2B5EF4-FFF2-40B4-BE49-F238E27FC236}">
                <a16:creationId xmlns:a16="http://schemas.microsoft.com/office/drawing/2014/main" id="{CFB49769-325F-4DF9-88FC-2560705B2063}"/>
              </a:ext>
            </a:extLst>
          </p:cNvPr>
          <p:cNvSpPr>
            <a:spLocks noGrp="1" noRot="1" noChangeArrowheads="1"/>
          </p:cNvSpPr>
          <p:nvPr>
            <p:ph idx="1"/>
          </p:nvPr>
        </p:nvSpPr>
        <p:spPr>
          <a:xfrm>
            <a:off x="301625" y="1557338"/>
            <a:ext cx="4775200" cy="4541837"/>
          </a:xfrm>
        </p:spPr>
        <p:txBody>
          <a:bodyPr/>
          <a:lstStyle/>
          <a:p>
            <a:pPr eaLnBrk="1" hangingPunct="1">
              <a:lnSpc>
                <a:spcPct val="130000"/>
              </a:lnSpc>
              <a:spcBef>
                <a:spcPct val="0"/>
              </a:spcBef>
              <a:buClrTx/>
              <a:buSzTx/>
              <a:buFontTx/>
              <a:buNone/>
              <a:defRPr/>
            </a:pPr>
            <a:r>
              <a:rPr lang="zh-CN" altLang="en-US" sz="2400" b="1" dirty="0">
                <a:solidFill>
                  <a:schemeClr val="accent2">
                    <a:lumMod val="75000"/>
                  </a:schemeClr>
                </a:solidFill>
                <a:latin typeface="楷体" panose="02010609060101010101" pitchFamily="49" charset="-122"/>
                <a:ea typeface="楷体" panose="02010609060101010101" pitchFamily="49" charset="-122"/>
              </a:rPr>
              <a:t>信息不对称的理论阐述也常被称之为信息经济学。</a:t>
            </a:r>
            <a:r>
              <a:rPr lang="en-US" altLang="zh-CN" sz="2400" b="1" dirty="0">
                <a:solidFill>
                  <a:schemeClr val="accent2">
                    <a:lumMod val="75000"/>
                  </a:schemeClr>
                </a:solidFill>
                <a:latin typeface="楷体" panose="02010609060101010101" pitchFamily="49" charset="-122"/>
                <a:ea typeface="楷体" panose="02010609060101010101" pitchFamily="49" charset="-122"/>
              </a:rPr>
              <a:t>2001</a:t>
            </a:r>
            <a:r>
              <a:rPr lang="zh-CN" altLang="en-US" sz="2400" b="1" dirty="0">
                <a:solidFill>
                  <a:schemeClr val="accent2">
                    <a:lumMod val="75000"/>
                  </a:schemeClr>
                </a:solidFill>
                <a:latin typeface="楷体" panose="02010609060101010101" pitchFamily="49" charset="-122"/>
                <a:ea typeface="楷体" panose="02010609060101010101" pitchFamily="49" charset="-122"/>
              </a:rPr>
              <a:t>年，美国经济学家阿克洛夫（</a:t>
            </a:r>
            <a:r>
              <a:rPr lang="en-US" altLang="zh-CN" sz="2400" b="1" dirty="0">
                <a:solidFill>
                  <a:schemeClr val="accent2">
                    <a:lumMod val="75000"/>
                  </a:schemeClr>
                </a:solidFill>
                <a:latin typeface="楷体" panose="02010609060101010101" pitchFamily="49" charset="-122"/>
                <a:ea typeface="楷体" panose="02010609060101010101" pitchFamily="49" charset="-122"/>
              </a:rPr>
              <a:t>Akerlof,1940- </a:t>
            </a:r>
            <a:r>
              <a:rPr lang="zh-CN" altLang="en-US" sz="2400" b="1" dirty="0">
                <a:solidFill>
                  <a:schemeClr val="accent2">
                    <a:lumMod val="75000"/>
                  </a:schemeClr>
                </a:solidFill>
                <a:latin typeface="楷体" panose="02010609060101010101" pitchFamily="49" charset="-122"/>
                <a:ea typeface="楷体" panose="02010609060101010101" pitchFamily="49" charset="-122"/>
              </a:rPr>
              <a:t>），斯彭斯（</a:t>
            </a:r>
            <a:r>
              <a:rPr lang="en-US" altLang="zh-CN" sz="2400" b="1" dirty="0">
                <a:solidFill>
                  <a:schemeClr val="accent2">
                    <a:lumMod val="75000"/>
                  </a:schemeClr>
                </a:solidFill>
                <a:latin typeface="楷体" panose="02010609060101010101" pitchFamily="49" charset="-122"/>
                <a:ea typeface="楷体" panose="02010609060101010101" pitchFamily="49" charset="-122"/>
              </a:rPr>
              <a:t>Spence,1943-</a:t>
            </a:r>
            <a:r>
              <a:rPr lang="zh-CN" altLang="en-US" sz="2400" b="1" dirty="0">
                <a:solidFill>
                  <a:schemeClr val="accent2">
                    <a:lumMod val="75000"/>
                  </a:schemeClr>
                </a:solidFill>
                <a:latin typeface="楷体" panose="02010609060101010101" pitchFamily="49" charset="-122"/>
                <a:ea typeface="楷体" panose="02010609060101010101" pitchFamily="49" charset="-122"/>
              </a:rPr>
              <a:t>　）和斯蒂格利茨（</a:t>
            </a:r>
            <a:r>
              <a:rPr lang="en-US" altLang="zh-CN" sz="2400" b="1" dirty="0">
                <a:solidFill>
                  <a:schemeClr val="accent2">
                    <a:lumMod val="75000"/>
                  </a:schemeClr>
                </a:solidFill>
                <a:latin typeface="楷体" panose="02010609060101010101" pitchFamily="49" charset="-122"/>
                <a:ea typeface="楷体" panose="02010609060101010101" pitchFamily="49" charset="-122"/>
              </a:rPr>
              <a:t>Stiglitz,1942-</a:t>
            </a:r>
            <a:r>
              <a:rPr lang="zh-CN" altLang="en-US" sz="2400" b="1" dirty="0">
                <a:solidFill>
                  <a:schemeClr val="accent2">
                    <a:lumMod val="75000"/>
                  </a:schemeClr>
                </a:solidFill>
                <a:latin typeface="楷体" panose="02010609060101010101" pitchFamily="49" charset="-122"/>
                <a:ea typeface="楷体" panose="02010609060101010101" pitchFamily="49" charset="-122"/>
              </a:rPr>
              <a:t>　）因“对不对称信息市场理论做出的拓荒性贡献”而共同荣获诺贝尔经济学奖。 </a:t>
            </a:r>
          </a:p>
        </p:txBody>
      </p:sp>
      <p:pic>
        <p:nvPicPr>
          <p:cNvPr id="31748" name="Picture 4" descr="经济学家 008">
            <a:extLst>
              <a:ext uri="{FF2B5EF4-FFF2-40B4-BE49-F238E27FC236}">
                <a16:creationId xmlns:a16="http://schemas.microsoft.com/office/drawing/2014/main" id="{54567596-2D08-402A-8CDA-627D806CF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2349500"/>
            <a:ext cx="186690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5" descr="经济学家 009">
            <a:extLst>
              <a:ext uri="{FF2B5EF4-FFF2-40B4-BE49-F238E27FC236}">
                <a16:creationId xmlns:a16="http://schemas.microsoft.com/office/drawing/2014/main" id="{925F48EE-1A6B-45CC-A951-447A90269A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488" y="836613"/>
            <a:ext cx="203517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6" descr="经济学家 010">
            <a:extLst>
              <a:ext uri="{FF2B5EF4-FFF2-40B4-BE49-F238E27FC236}">
                <a16:creationId xmlns:a16="http://schemas.microsoft.com/office/drawing/2014/main" id="{F8FAEAAA-6120-4CAC-83B2-D6FBF47085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488" y="3716338"/>
            <a:ext cx="198120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1763AACA-0570-4EFC-A680-3E2EF518791A}"/>
              </a:ext>
            </a:extLst>
          </p:cNvPr>
          <p:cNvSpPr>
            <a:spLocks noGrp="1" noChangeArrowheads="1"/>
          </p:cNvSpPr>
          <p:nvPr>
            <p:ph type="title"/>
          </p:nvPr>
        </p:nvSpPr>
        <p:spPr/>
        <p:txBody>
          <a:bodyPr/>
          <a:lstStyle/>
          <a:p>
            <a:r>
              <a:rPr lang="zh-CN" altLang="en-US" b="1">
                <a:solidFill>
                  <a:srgbClr val="FF0000"/>
                </a:solidFill>
                <a:ea typeface="楷体_GB2312"/>
                <a:cs typeface="楷体_GB2312"/>
              </a:rPr>
              <a:t>三、信息的不完全和不对称</a:t>
            </a:r>
            <a:endParaRPr lang="zh-CN" altLang="en-US"/>
          </a:p>
        </p:txBody>
      </p:sp>
      <p:sp>
        <p:nvSpPr>
          <p:cNvPr id="3" name="内容占位符 2">
            <a:extLst>
              <a:ext uri="{FF2B5EF4-FFF2-40B4-BE49-F238E27FC236}">
                <a16:creationId xmlns:a16="http://schemas.microsoft.com/office/drawing/2014/main" id="{06FEBD7C-328A-44B7-B4B0-EAEB0E96032C}"/>
              </a:ext>
            </a:extLst>
          </p:cNvPr>
          <p:cNvSpPr>
            <a:spLocks noGrp="1"/>
          </p:cNvSpPr>
          <p:nvPr>
            <p:ph idx="1"/>
          </p:nvPr>
        </p:nvSpPr>
        <p:spPr/>
        <p:txBody>
          <a:bodyPr/>
          <a:lstStyle/>
          <a:p>
            <a:pPr>
              <a:defRPr/>
            </a:pPr>
            <a:r>
              <a:rPr lang="zh-CN" altLang="en-US" b="1" dirty="0">
                <a:solidFill>
                  <a:schemeClr val="accent2">
                    <a:lumMod val="75000"/>
                  </a:schemeClr>
                </a:solidFill>
                <a:latin typeface="楷体" panose="02010609060101010101" pitchFamily="49" charset="-122"/>
                <a:ea typeface="楷体" panose="02010609060101010101" pitchFamily="49" charset="-122"/>
              </a:rPr>
              <a:t>（一）信息商品的性质</a:t>
            </a:r>
            <a:endParaRPr lang="en-US" altLang="zh-CN" b="1" dirty="0">
              <a:solidFill>
                <a:schemeClr val="accent2">
                  <a:lumMod val="75000"/>
                </a:schemeClr>
              </a:solidFill>
              <a:latin typeface="楷体" panose="02010609060101010101" pitchFamily="49" charset="-122"/>
              <a:ea typeface="楷体" panose="02010609060101010101" pitchFamily="49" charset="-122"/>
            </a:endParaRPr>
          </a:p>
          <a:p>
            <a:pPr lvl="1">
              <a:defRPr/>
            </a:pPr>
            <a:r>
              <a:rPr lang="zh-CN" altLang="en-US" b="1" dirty="0">
                <a:solidFill>
                  <a:schemeClr val="accent2">
                    <a:lumMod val="75000"/>
                  </a:schemeClr>
                </a:solidFill>
                <a:latin typeface="楷体" panose="02010609060101010101" pitchFamily="49" charset="-122"/>
                <a:ea typeface="楷体" panose="02010609060101010101" pitchFamily="49" charset="-122"/>
              </a:rPr>
              <a:t>具有公共物品的性质：无竟用性、无排他性</a:t>
            </a:r>
            <a:endParaRPr lang="en-US" altLang="zh-CN" b="1" dirty="0">
              <a:solidFill>
                <a:schemeClr val="accent2">
                  <a:lumMod val="75000"/>
                </a:schemeClr>
              </a:solidFill>
              <a:latin typeface="楷体" panose="02010609060101010101" pitchFamily="49" charset="-122"/>
              <a:ea typeface="楷体" panose="02010609060101010101" pitchFamily="49" charset="-122"/>
            </a:endParaRPr>
          </a:p>
          <a:p>
            <a:pPr lvl="1">
              <a:defRPr/>
            </a:pPr>
            <a:endParaRPr lang="en-US" altLang="zh-CN" b="1" dirty="0">
              <a:solidFill>
                <a:schemeClr val="accent2">
                  <a:lumMod val="75000"/>
                </a:schemeClr>
              </a:solidFill>
              <a:latin typeface="楷体" panose="02010609060101010101" pitchFamily="49" charset="-122"/>
              <a:ea typeface="楷体" panose="02010609060101010101" pitchFamily="49" charset="-122"/>
            </a:endParaRPr>
          </a:p>
        </p:txBody>
      </p:sp>
      <p:sp>
        <p:nvSpPr>
          <p:cNvPr id="32772" name="下箭头 3">
            <a:hlinkClick r:id="rId2" action="ppaction://hlinksldjump"/>
            <a:extLst>
              <a:ext uri="{FF2B5EF4-FFF2-40B4-BE49-F238E27FC236}">
                <a16:creationId xmlns:a16="http://schemas.microsoft.com/office/drawing/2014/main" id="{B448545C-C553-4722-B236-CD9D6D59001C}"/>
              </a:ext>
            </a:extLst>
          </p:cNvPr>
          <p:cNvSpPr>
            <a:spLocks noChangeArrowheads="1"/>
          </p:cNvSpPr>
          <p:nvPr/>
        </p:nvSpPr>
        <p:spPr bwMode="auto">
          <a:xfrm>
            <a:off x="8072438" y="5286375"/>
            <a:ext cx="357187" cy="785813"/>
          </a:xfrm>
          <a:prstGeom prst="downArrow">
            <a:avLst>
              <a:gd name="adj1" fmla="val 50000"/>
              <a:gd name="adj2" fmla="val 49989"/>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35EA9F6-246A-4CED-8150-E64D7E1A64BB}"/>
              </a:ext>
            </a:extLst>
          </p:cNvPr>
          <p:cNvSpPr>
            <a:spLocks noGrp="1"/>
          </p:cNvSpPr>
          <p:nvPr>
            <p:ph idx="1"/>
          </p:nvPr>
        </p:nvSpPr>
        <p:spPr>
          <a:xfrm>
            <a:off x="142875" y="1500188"/>
            <a:ext cx="8858250" cy="4598987"/>
          </a:xfrm>
        </p:spPr>
        <p:txBody>
          <a:bodyPr/>
          <a:lstStyle/>
          <a:p>
            <a:pPr>
              <a:buFont typeface="Wingdings" panose="05000000000000000000" pitchFamily="2" charset="2"/>
              <a:buNone/>
              <a:defRPr/>
            </a:pPr>
            <a:r>
              <a:rPr kumimoji="1" lang="zh-CN" altLang="en-US" sz="3600" b="1" dirty="0">
                <a:solidFill>
                  <a:schemeClr val="accent2">
                    <a:lumMod val="75000"/>
                  </a:schemeClr>
                </a:solidFill>
                <a:latin typeface="楷体" panose="02010609060101010101" pitchFamily="49" charset="-122"/>
                <a:ea typeface="楷体" panose="02010609060101010101" pitchFamily="49" charset="-122"/>
              </a:rPr>
              <a:t>（二）信息的特点 </a:t>
            </a:r>
            <a:endParaRPr kumimoji="1" lang="en-US" altLang="zh-CN" sz="3600" b="1" dirty="0">
              <a:solidFill>
                <a:schemeClr val="accent2">
                  <a:lumMod val="75000"/>
                </a:schemeClr>
              </a:solidFill>
              <a:latin typeface="楷体" panose="02010609060101010101" pitchFamily="49" charset="-122"/>
              <a:ea typeface="楷体" panose="02010609060101010101" pitchFamily="49" charset="-122"/>
            </a:endParaRPr>
          </a:p>
          <a:p>
            <a:pPr>
              <a:defRPr/>
            </a:pPr>
            <a:r>
              <a:rPr kumimoji="1" lang="en-US" altLang="zh-CN" sz="2800" b="1" dirty="0">
                <a:solidFill>
                  <a:schemeClr val="accent2">
                    <a:lumMod val="75000"/>
                  </a:schemeClr>
                </a:solidFill>
                <a:latin typeface="楷体" panose="02010609060101010101" pitchFamily="49" charset="-122"/>
                <a:ea typeface="楷体" panose="02010609060101010101" pitchFamily="49" charset="-122"/>
              </a:rPr>
              <a:t>1</a:t>
            </a:r>
            <a:r>
              <a:rPr kumimoji="1" lang="zh-CN" altLang="en-US" sz="2800" b="1" dirty="0">
                <a:solidFill>
                  <a:schemeClr val="accent2">
                    <a:lumMod val="75000"/>
                  </a:schemeClr>
                </a:solidFill>
                <a:latin typeface="楷体" panose="02010609060101010101" pitchFamily="49" charset="-122"/>
                <a:ea typeface="楷体" panose="02010609060101010101" pitchFamily="49" charset="-122"/>
              </a:rPr>
              <a:t>、信息不完全：经济活动主体不能充分了解所需要的一切信息。</a:t>
            </a:r>
            <a:endParaRPr kumimoji="1" lang="en-US" altLang="zh-CN" sz="2800" b="1" dirty="0">
              <a:solidFill>
                <a:schemeClr val="accent2">
                  <a:lumMod val="75000"/>
                </a:schemeClr>
              </a:solidFill>
              <a:latin typeface="楷体" panose="02010609060101010101" pitchFamily="49" charset="-122"/>
              <a:ea typeface="楷体" panose="02010609060101010101" pitchFamily="49" charset="-122"/>
            </a:endParaRPr>
          </a:p>
          <a:p>
            <a:pPr lvl="1">
              <a:defRPr/>
            </a:pPr>
            <a:r>
              <a:rPr kumimoji="1" lang="zh-CN" altLang="en-US" sz="2400" b="1" dirty="0">
                <a:solidFill>
                  <a:schemeClr val="accent2">
                    <a:lumMod val="75000"/>
                  </a:schemeClr>
                </a:solidFill>
                <a:latin typeface="楷体" panose="02010609060101010101" pitchFamily="49" charset="-122"/>
                <a:ea typeface="楷体" panose="02010609060101010101" pitchFamily="49" charset="-122"/>
              </a:rPr>
              <a:t>源于：认识能力有限（绝对意义上）；市场本身无法产生足够信息并有效配置它们（相对意义）：不了解信息，不知道值不值得买；了解了，就不想买。</a:t>
            </a:r>
            <a:endParaRPr kumimoji="1" lang="en-US" altLang="zh-CN" sz="2400" b="1" dirty="0">
              <a:solidFill>
                <a:schemeClr val="accent2">
                  <a:lumMod val="75000"/>
                </a:schemeClr>
              </a:solidFill>
              <a:latin typeface="楷体" panose="02010609060101010101" pitchFamily="49" charset="-122"/>
              <a:ea typeface="楷体" panose="02010609060101010101" pitchFamily="49" charset="-122"/>
            </a:endParaRPr>
          </a:p>
          <a:p>
            <a:pPr>
              <a:defRPr/>
            </a:pPr>
            <a:r>
              <a:rPr kumimoji="1" lang="en-US" altLang="zh-CN" sz="2800" b="1" dirty="0">
                <a:solidFill>
                  <a:schemeClr val="accent2">
                    <a:lumMod val="75000"/>
                  </a:schemeClr>
                </a:solidFill>
                <a:latin typeface="楷体" panose="02010609060101010101" pitchFamily="49" charset="-122"/>
                <a:ea typeface="楷体" panose="02010609060101010101" pitchFamily="49" charset="-122"/>
              </a:rPr>
              <a:t>2</a:t>
            </a:r>
            <a:r>
              <a:rPr kumimoji="1" lang="zh-CN" altLang="en-US" sz="2800" b="1" dirty="0">
                <a:solidFill>
                  <a:schemeClr val="accent2">
                    <a:lumMod val="75000"/>
                  </a:schemeClr>
                </a:solidFill>
                <a:latin typeface="楷体" panose="02010609060101010101" pitchFamily="49" charset="-122"/>
                <a:ea typeface="楷体" panose="02010609060101010101" pitchFamily="49" charset="-122"/>
              </a:rPr>
              <a:t>、信息不对称：经济交易双方对有关信息了解和掌握得不一样多。</a:t>
            </a:r>
            <a:endParaRPr kumimoji="1" lang="en-US" altLang="zh-CN" sz="2800" b="1" dirty="0">
              <a:solidFill>
                <a:schemeClr val="accent2">
                  <a:lumMod val="75000"/>
                </a:schemeClr>
              </a:solidFill>
              <a:latin typeface="楷体" panose="02010609060101010101" pitchFamily="49" charset="-122"/>
              <a:ea typeface="楷体" panose="02010609060101010101" pitchFamily="49" charset="-122"/>
            </a:endParaRPr>
          </a:p>
          <a:p>
            <a:pPr lvl="1">
              <a:defRPr/>
            </a:pPr>
            <a:r>
              <a:rPr kumimoji="1" lang="zh-CN" altLang="en-US" sz="2400" b="1" dirty="0">
                <a:solidFill>
                  <a:schemeClr val="accent2">
                    <a:lumMod val="75000"/>
                  </a:schemeClr>
                </a:solidFill>
                <a:latin typeface="楷体" panose="02010609060101010101" pitchFamily="49" charset="-122"/>
                <a:ea typeface="楷体" panose="02010609060101010101" pitchFamily="49" charset="-122"/>
              </a:rPr>
              <a:t>源于：信息商品的特殊性（无法事先了解价值）；机会主义倾向（卖方故意隐瞒）</a:t>
            </a:r>
            <a:endParaRPr kumimoji="1" lang="en-US" altLang="zh-CN" sz="2400" b="1" dirty="0">
              <a:solidFill>
                <a:schemeClr val="accent2">
                  <a:lumMod val="75000"/>
                </a:schemeClr>
              </a:solidFill>
              <a:latin typeface="楷体" panose="02010609060101010101" pitchFamily="49" charset="-122"/>
              <a:ea typeface="楷体" panose="02010609060101010101" pitchFamily="49" charset="-122"/>
            </a:endParaRPr>
          </a:p>
          <a:p>
            <a:pPr lvl="1">
              <a:defRPr/>
            </a:pPr>
            <a:endParaRPr kumimoji="1" lang="zh-CN" altLang="en-US" b="1" dirty="0">
              <a:solidFill>
                <a:schemeClr val="accent2">
                  <a:lumMod val="75000"/>
                </a:schemeClr>
              </a:solidFill>
              <a:latin typeface="楷体" panose="02010609060101010101" pitchFamily="49" charset="-122"/>
              <a:ea typeface="楷体" panose="02010609060101010101" pitchFamily="49" charset="-122"/>
            </a:endParaRPr>
          </a:p>
          <a:p>
            <a:pPr>
              <a:defRPr/>
            </a:pPr>
            <a:endParaRPr lang="zh-CN" altLang="en-US" dirty="0"/>
          </a:p>
        </p:txBody>
      </p:sp>
      <p:sp>
        <p:nvSpPr>
          <p:cNvPr id="34819" name="标题 1">
            <a:extLst>
              <a:ext uri="{FF2B5EF4-FFF2-40B4-BE49-F238E27FC236}">
                <a16:creationId xmlns:a16="http://schemas.microsoft.com/office/drawing/2014/main" id="{3BF5E3D7-DA65-4B55-AD1A-3B8F400FAFC2}"/>
              </a:ext>
            </a:extLst>
          </p:cNvPr>
          <p:cNvSpPr txBox="1">
            <a:spLocks noChangeArrowheads="1"/>
          </p:cNvSpPr>
          <p:nvPr/>
        </p:nvSpPr>
        <p:spPr bwMode="auto">
          <a:xfrm>
            <a:off x="357188" y="642938"/>
            <a:ext cx="854075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2400" b="1">
                <a:solidFill>
                  <a:srgbClr val="FF0000"/>
                </a:solidFill>
                <a:latin typeface="楷体" panose="02010609060101010101" pitchFamily="49" charset="-122"/>
                <a:ea typeface="楷体" panose="02010609060101010101" pitchFamily="49" charset="-122"/>
              </a:rPr>
              <a:t>三、信息的不完全和不对称</a:t>
            </a:r>
            <a:endParaRPr lang="zh-CN" altLang="en-US" sz="2400">
              <a:solidFill>
                <a:schemeClr val="tx2"/>
              </a:solidFill>
              <a:latin typeface="楷体" panose="02010609060101010101" pitchFamily="49" charset="-122"/>
              <a:ea typeface="楷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0D71C13-9A6D-4FDB-BC16-81B666BD861F}"/>
              </a:ext>
            </a:extLst>
          </p:cNvPr>
          <p:cNvSpPr txBox="1">
            <a:spLocks noRot="1" noChangeArrowheads="1"/>
          </p:cNvSpPr>
          <p:nvPr/>
        </p:nvSpPr>
        <p:spPr bwMode="auto">
          <a:xfrm>
            <a:off x="250825" y="476250"/>
            <a:ext cx="5783263"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3600" b="1">
                <a:solidFill>
                  <a:srgbClr val="3333FF"/>
                </a:solidFill>
                <a:latin typeface="楷体" panose="02010609060101010101" pitchFamily="49" charset="-122"/>
                <a:ea typeface="楷体" panose="02010609060101010101" pitchFamily="49" charset="-122"/>
              </a:rPr>
              <a:t>1</a:t>
            </a:r>
            <a:r>
              <a:rPr lang="zh-CN" altLang="en-US" sz="3600" b="1">
                <a:solidFill>
                  <a:srgbClr val="3333FF"/>
                </a:solidFill>
                <a:latin typeface="楷体" panose="02010609060101010101" pitchFamily="49" charset="-122"/>
                <a:ea typeface="楷体" panose="02010609060101010101" pitchFamily="49" charset="-122"/>
              </a:rPr>
              <a:t>、垄断的福利代价</a:t>
            </a:r>
          </a:p>
        </p:txBody>
      </p:sp>
      <p:sp>
        <p:nvSpPr>
          <p:cNvPr id="8195" name="Line 4">
            <a:extLst>
              <a:ext uri="{FF2B5EF4-FFF2-40B4-BE49-F238E27FC236}">
                <a16:creationId xmlns:a16="http://schemas.microsoft.com/office/drawing/2014/main" id="{2AB5C0B4-10A7-4A81-A82F-D425A2FB534F}"/>
              </a:ext>
            </a:extLst>
          </p:cNvPr>
          <p:cNvSpPr>
            <a:spLocks noChangeShapeType="1"/>
          </p:cNvSpPr>
          <p:nvPr/>
        </p:nvSpPr>
        <p:spPr bwMode="auto">
          <a:xfrm>
            <a:off x="1204913" y="4581525"/>
            <a:ext cx="5008562" cy="0"/>
          </a:xfrm>
          <a:prstGeom prst="line">
            <a:avLst/>
          </a:prstGeom>
          <a:noFill/>
          <a:ln w="38100">
            <a:solidFill>
              <a:schemeClr val="tx1"/>
            </a:solidFill>
            <a:round/>
            <a:tailEnd type="triangle" w="med" len="med"/>
          </a:ln>
        </p:spPr>
        <p:txBody>
          <a:bodyPr/>
          <a:lstStyle/>
          <a:p>
            <a:pPr algn="ctr" eaLnBrk="1" hangingPunct="1">
              <a:defRPr/>
            </a:pPr>
            <a:endParaRPr lang="zh-CN" altLang="en-US" b="1">
              <a:solidFill>
                <a:schemeClr val="accent2">
                  <a:lumMod val="75000"/>
                </a:schemeClr>
              </a:solidFill>
              <a:latin typeface="楷体" panose="02010609060101010101" pitchFamily="49" charset="-122"/>
              <a:ea typeface="楷体" panose="02010609060101010101" pitchFamily="49" charset="-122"/>
            </a:endParaRPr>
          </a:p>
        </p:txBody>
      </p:sp>
      <p:sp>
        <p:nvSpPr>
          <p:cNvPr id="8196" name="Line 5">
            <a:extLst>
              <a:ext uri="{FF2B5EF4-FFF2-40B4-BE49-F238E27FC236}">
                <a16:creationId xmlns:a16="http://schemas.microsoft.com/office/drawing/2014/main" id="{F10496CD-74BE-4467-9260-822BBD1CE071}"/>
              </a:ext>
            </a:extLst>
          </p:cNvPr>
          <p:cNvSpPr>
            <a:spLocks noChangeShapeType="1"/>
          </p:cNvSpPr>
          <p:nvPr/>
        </p:nvSpPr>
        <p:spPr bwMode="auto">
          <a:xfrm flipV="1">
            <a:off x="1204913" y="1412875"/>
            <a:ext cx="0" cy="3168650"/>
          </a:xfrm>
          <a:prstGeom prst="line">
            <a:avLst/>
          </a:prstGeom>
          <a:noFill/>
          <a:ln w="38100">
            <a:solidFill>
              <a:schemeClr val="tx1"/>
            </a:solidFill>
            <a:round/>
            <a:tailEnd type="triangle" w="med" len="med"/>
          </a:ln>
        </p:spPr>
        <p:txBody>
          <a:bodyPr/>
          <a:lstStyle/>
          <a:p>
            <a:pPr algn="ctr" eaLnBrk="1" hangingPunct="1">
              <a:defRPr/>
            </a:pPr>
            <a:endParaRPr lang="zh-CN" altLang="en-US" b="1">
              <a:solidFill>
                <a:schemeClr val="accent2">
                  <a:lumMod val="75000"/>
                </a:schemeClr>
              </a:solidFill>
              <a:latin typeface="楷体" panose="02010609060101010101" pitchFamily="49" charset="-122"/>
              <a:ea typeface="楷体" panose="02010609060101010101" pitchFamily="49" charset="-122"/>
            </a:endParaRPr>
          </a:p>
        </p:txBody>
      </p:sp>
      <p:sp>
        <p:nvSpPr>
          <p:cNvPr id="8197" name="Line 6">
            <a:extLst>
              <a:ext uri="{FF2B5EF4-FFF2-40B4-BE49-F238E27FC236}">
                <a16:creationId xmlns:a16="http://schemas.microsoft.com/office/drawing/2014/main" id="{62BF52FC-06C9-4DAB-9CC1-2893720F504B}"/>
              </a:ext>
            </a:extLst>
          </p:cNvPr>
          <p:cNvSpPr>
            <a:spLocks noChangeShapeType="1"/>
          </p:cNvSpPr>
          <p:nvPr/>
        </p:nvSpPr>
        <p:spPr bwMode="auto">
          <a:xfrm>
            <a:off x="1204913" y="2060575"/>
            <a:ext cx="3829050" cy="2160588"/>
          </a:xfrm>
          <a:prstGeom prst="line">
            <a:avLst/>
          </a:prstGeom>
          <a:noFill/>
          <a:ln w="38100">
            <a:solidFill>
              <a:schemeClr val="tx1"/>
            </a:solidFill>
            <a:round/>
          </a:ln>
        </p:spPr>
        <p:txBody>
          <a:bodyPr/>
          <a:lstStyle/>
          <a:p>
            <a:pPr algn="ctr" eaLnBrk="1" hangingPunct="1">
              <a:defRPr/>
            </a:pPr>
            <a:endParaRPr lang="zh-CN" altLang="en-US" b="1">
              <a:solidFill>
                <a:schemeClr val="accent2">
                  <a:lumMod val="75000"/>
                </a:schemeClr>
              </a:solidFill>
              <a:latin typeface="楷体" panose="02010609060101010101" pitchFamily="49" charset="-122"/>
              <a:ea typeface="楷体" panose="02010609060101010101" pitchFamily="49" charset="-122"/>
            </a:endParaRPr>
          </a:p>
        </p:txBody>
      </p:sp>
      <p:sp>
        <p:nvSpPr>
          <p:cNvPr id="8198" name="Line 7">
            <a:extLst>
              <a:ext uri="{FF2B5EF4-FFF2-40B4-BE49-F238E27FC236}">
                <a16:creationId xmlns:a16="http://schemas.microsoft.com/office/drawing/2014/main" id="{D67A889F-4A8C-4BC7-A489-78D4AC47C12B}"/>
              </a:ext>
            </a:extLst>
          </p:cNvPr>
          <p:cNvSpPr>
            <a:spLocks noChangeShapeType="1"/>
          </p:cNvSpPr>
          <p:nvPr/>
        </p:nvSpPr>
        <p:spPr bwMode="auto">
          <a:xfrm>
            <a:off x="1204913" y="2060575"/>
            <a:ext cx="1766887" cy="2016125"/>
          </a:xfrm>
          <a:prstGeom prst="line">
            <a:avLst/>
          </a:prstGeom>
          <a:noFill/>
          <a:ln w="38100">
            <a:solidFill>
              <a:srgbClr val="FF3300"/>
            </a:solidFill>
            <a:round/>
          </a:ln>
        </p:spPr>
        <p:txBody>
          <a:bodyPr/>
          <a:lstStyle/>
          <a:p>
            <a:pPr algn="ctr" eaLnBrk="1" hangingPunct="1">
              <a:defRPr/>
            </a:pPr>
            <a:endParaRPr lang="zh-CN" altLang="en-US" b="1">
              <a:solidFill>
                <a:schemeClr val="accent2">
                  <a:lumMod val="75000"/>
                </a:schemeClr>
              </a:solidFill>
              <a:latin typeface="楷体" panose="02010609060101010101" pitchFamily="49" charset="-122"/>
              <a:ea typeface="楷体" panose="02010609060101010101" pitchFamily="49" charset="-122"/>
            </a:endParaRPr>
          </a:p>
        </p:txBody>
      </p:sp>
      <p:sp>
        <p:nvSpPr>
          <p:cNvPr id="8199" name="Line 8">
            <a:extLst>
              <a:ext uri="{FF2B5EF4-FFF2-40B4-BE49-F238E27FC236}">
                <a16:creationId xmlns:a16="http://schemas.microsoft.com/office/drawing/2014/main" id="{B4649E81-0131-4C61-B96A-677834157E3D}"/>
              </a:ext>
            </a:extLst>
          </p:cNvPr>
          <p:cNvSpPr>
            <a:spLocks noChangeShapeType="1"/>
          </p:cNvSpPr>
          <p:nvPr/>
        </p:nvSpPr>
        <p:spPr bwMode="auto">
          <a:xfrm>
            <a:off x="1204913" y="3644900"/>
            <a:ext cx="4565650" cy="0"/>
          </a:xfrm>
          <a:prstGeom prst="line">
            <a:avLst/>
          </a:prstGeom>
          <a:noFill/>
          <a:ln w="38100">
            <a:solidFill>
              <a:srgbClr val="3333FF"/>
            </a:solidFill>
            <a:round/>
          </a:ln>
        </p:spPr>
        <p:txBody>
          <a:bodyPr/>
          <a:lstStyle/>
          <a:p>
            <a:pPr algn="ctr" eaLnBrk="1" hangingPunct="1">
              <a:defRPr/>
            </a:pPr>
            <a:endParaRPr lang="zh-CN" altLang="en-US" b="1">
              <a:solidFill>
                <a:schemeClr val="accent2">
                  <a:lumMod val="75000"/>
                </a:schemeClr>
              </a:solidFill>
              <a:latin typeface="楷体" panose="02010609060101010101" pitchFamily="49" charset="-122"/>
              <a:ea typeface="楷体" panose="02010609060101010101" pitchFamily="49" charset="-122"/>
            </a:endParaRPr>
          </a:p>
        </p:txBody>
      </p:sp>
      <p:sp>
        <p:nvSpPr>
          <p:cNvPr id="8200" name="Line 10">
            <a:extLst>
              <a:ext uri="{FF2B5EF4-FFF2-40B4-BE49-F238E27FC236}">
                <a16:creationId xmlns:a16="http://schemas.microsoft.com/office/drawing/2014/main" id="{5CFCB1E9-1172-4FE4-BE1B-CDCB94F39076}"/>
              </a:ext>
            </a:extLst>
          </p:cNvPr>
          <p:cNvSpPr>
            <a:spLocks noChangeShapeType="1"/>
          </p:cNvSpPr>
          <p:nvPr/>
        </p:nvSpPr>
        <p:spPr bwMode="auto">
          <a:xfrm flipV="1">
            <a:off x="2565400" y="2852738"/>
            <a:ext cx="0" cy="1728787"/>
          </a:xfrm>
          <a:prstGeom prst="line">
            <a:avLst/>
          </a:prstGeom>
          <a:noFill/>
          <a:ln w="38100">
            <a:solidFill>
              <a:schemeClr val="accent2"/>
            </a:solidFill>
            <a:prstDash val="dash"/>
            <a:round/>
          </a:ln>
        </p:spPr>
        <p:txBody>
          <a:bodyPr/>
          <a:lstStyle/>
          <a:p>
            <a:pPr algn="ctr" eaLnBrk="1" hangingPunct="1">
              <a:defRPr/>
            </a:pPr>
            <a:endParaRPr lang="zh-CN" altLang="en-US" b="1">
              <a:solidFill>
                <a:schemeClr val="accent2">
                  <a:lumMod val="75000"/>
                </a:schemeClr>
              </a:solidFill>
              <a:latin typeface="楷体" panose="02010609060101010101" pitchFamily="49" charset="-122"/>
              <a:ea typeface="楷体" panose="02010609060101010101" pitchFamily="49" charset="-122"/>
            </a:endParaRPr>
          </a:p>
        </p:txBody>
      </p:sp>
      <p:sp>
        <p:nvSpPr>
          <p:cNvPr id="8201" name="Line 11">
            <a:extLst>
              <a:ext uri="{FF2B5EF4-FFF2-40B4-BE49-F238E27FC236}">
                <a16:creationId xmlns:a16="http://schemas.microsoft.com/office/drawing/2014/main" id="{922810FC-2C65-44B4-B0FD-435E694A6120}"/>
              </a:ext>
            </a:extLst>
          </p:cNvPr>
          <p:cNvSpPr>
            <a:spLocks noChangeShapeType="1"/>
          </p:cNvSpPr>
          <p:nvPr/>
        </p:nvSpPr>
        <p:spPr bwMode="auto">
          <a:xfrm flipH="1">
            <a:off x="1204913" y="2852738"/>
            <a:ext cx="1347787" cy="0"/>
          </a:xfrm>
          <a:prstGeom prst="line">
            <a:avLst/>
          </a:prstGeom>
          <a:noFill/>
          <a:ln w="38100">
            <a:solidFill>
              <a:schemeClr val="tx1"/>
            </a:solidFill>
            <a:prstDash val="dash"/>
            <a:round/>
          </a:ln>
        </p:spPr>
        <p:txBody>
          <a:bodyPr/>
          <a:lstStyle/>
          <a:p>
            <a:pPr algn="ctr" eaLnBrk="1" hangingPunct="1">
              <a:defRPr/>
            </a:pPr>
            <a:endParaRPr lang="zh-CN" altLang="en-US" b="1">
              <a:solidFill>
                <a:schemeClr val="accent2">
                  <a:lumMod val="75000"/>
                </a:schemeClr>
              </a:solidFill>
              <a:latin typeface="楷体" panose="02010609060101010101" pitchFamily="49" charset="-122"/>
              <a:ea typeface="楷体" panose="02010609060101010101" pitchFamily="49" charset="-122"/>
            </a:endParaRPr>
          </a:p>
        </p:txBody>
      </p:sp>
      <p:sp>
        <p:nvSpPr>
          <p:cNvPr id="8202" name="Rectangle 12">
            <a:extLst>
              <a:ext uri="{FF2B5EF4-FFF2-40B4-BE49-F238E27FC236}">
                <a16:creationId xmlns:a16="http://schemas.microsoft.com/office/drawing/2014/main" id="{214D637D-91A4-483D-BB1E-D5FFCF5495AC}"/>
              </a:ext>
            </a:extLst>
          </p:cNvPr>
          <p:cNvSpPr>
            <a:spLocks noChangeArrowheads="1"/>
          </p:cNvSpPr>
          <p:nvPr/>
        </p:nvSpPr>
        <p:spPr bwMode="auto">
          <a:xfrm>
            <a:off x="5108575" y="3213100"/>
            <a:ext cx="1179513" cy="360363"/>
          </a:xfrm>
          <a:prstGeom prst="rect">
            <a:avLst/>
          </a:prstGeom>
          <a:noFill/>
          <a:ln w="9525" algn="ctr">
            <a:noFill/>
            <a:miter lim="800000"/>
          </a:ln>
        </p:spPr>
        <p:txBody>
          <a:bodyPr wrap="none" lIns="18000" rIns="18000" anchor="ctr"/>
          <a:lstStyle/>
          <a:p>
            <a:pPr algn="ctr" eaLnBrk="1" hangingPunct="1">
              <a:defRPr/>
            </a:pPr>
            <a:r>
              <a:rPr lang="zh-CN" altLang="en-US" b="1">
                <a:solidFill>
                  <a:schemeClr val="accent2">
                    <a:lumMod val="75000"/>
                  </a:schemeClr>
                </a:solidFill>
                <a:latin typeface="楷体" panose="02010609060101010101" pitchFamily="49" charset="-122"/>
                <a:ea typeface="楷体" panose="02010609060101010101" pitchFamily="49" charset="-122"/>
                <a:sym typeface="+mn-ea"/>
              </a:rPr>
              <a:t>边际成本</a:t>
            </a:r>
          </a:p>
        </p:txBody>
      </p:sp>
      <p:sp>
        <p:nvSpPr>
          <p:cNvPr id="8203" name="Rectangle 13">
            <a:extLst>
              <a:ext uri="{FF2B5EF4-FFF2-40B4-BE49-F238E27FC236}">
                <a16:creationId xmlns:a16="http://schemas.microsoft.com/office/drawing/2014/main" id="{7262825B-44D1-4D30-9D9C-7C97C9EE6CA7}"/>
              </a:ext>
            </a:extLst>
          </p:cNvPr>
          <p:cNvSpPr>
            <a:spLocks noChangeArrowheads="1"/>
          </p:cNvSpPr>
          <p:nvPr/>
        </p:nvSpPr>
        <p:spPr bwMode="auto">
          <a:xfrm>
            <a:off x="5033963" y="4076700"/>
            <a:ext cx="958850" cy="360363"/>
          </a:xfrm>
          <a:prstGeom prst="rect">
            <a:avLst/>
          </a:prstGeom>
          <a:noFill/>
          <a:ln w="9525" algn="ctr">
            <a:noFill/>
            <a:miter lim="800000"/>
          </a:ln>
        </p:spPr>
        <p:txBody>
          <a:bodyPr wrap="none" anchor="ctr"/>
          <a:lstStyle/>
          <a:p>
            <a:pPr algn="ctr" eaLnBrk="1" hangingPunct="1">
              <a:defRPr/>
            </a:pPr>
            <a:r>
              <a:rPr lang="zh-CN" altLang="en-US" b="1">
                <a:solidFill>
                  <a:schemeClr val="accent2">
                    <a:lumMod val="75000"/>
                  </a:schemeClr>
                </a:solidFill>
                <a:latin typeface="楷体" panose="02010609060101010101" pitchFamily="49" charset="-122"/>
                <a:ea typeface="楷体" panose="02010609060101010101" pitchFamily="49" charset="-122"/>
                <a:sym typeface="+mn-ea"/>
              </a:rPr>
              <a:t>需求</a:t>
            </a:r>
          </a:p>
        </p:txBody>
      </p:sp>
      <p:sp>
        <p:nvSpPr>
          <p:cNvPr id="5132" name="Rectangle 14">
            <a:extLst>
              <a:ext uri="{FF2B5EF4-FFF2-40B4-BE49-F238E27FC236}">
                <a16:creationId xmlns:a16="http://schemas.microsoft.com/office/drawing/2014/main" id="{4BE5ECAD-A53E-4C35-B4CF-2A8A6EBF6D51}"/>
              </a:ext>
            </a:extLst>
          </p:cNvPr>
          <p:cNvSpPr>
            <a:spLocks noChangeArrowheads="1"/>
          </p:cNvSpPr>
          <p:nvPr/>
        </p:nvSpPr>
        <p:spPr bwMode="auto">
          <a:xfrm>
            <a:off x="2605088" y="4076700"/>
            <a:ext cx="13255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a:solidFill>
                  <a:srgbClr val="FF0000"/>
                </a:solidFill>
                <a:latin typeface="楷体" panose="02010609060101010101" pitchFamily="49" charset="-122"/>
                <a:ea typeface="楷体" panose="02010609060101010101" pitchFamily="49" charset="-122"/>
              </a:rPr>
              <a:t>边际收益</a:t>
            </a:r>
          </a:p>
        </p:txBody>
      </p:sp>
      <p:sp>
        <p:nvSpPr>
          <p:cNvPr id="8205" name="Rectangle 15">
            <a:extLst>
              <a:ext uri="{FF2B5EF4-FFF2-40B4-BE49-F238E27FC236}">
                <a16:creationId xmlns:a16="http://schemas.microsoft.com/office/drawing/2014/main" id="{4F89957C-E3FB-45D0-8400-E3A6D4B1490B}"/>
              </a:ext>
            </a:extLst>
          </p:cNvPr>
          <p:cNvSpPr>
            <a:spLocks noChangeArrowheads="1"/>
          </p:cNvSpPr>
          <p:nvPr/>
        </p:nvSpPr>
        <p:spPr bwMode="auto">
          <a:xfrm>
            <a:off x="2089150" y="5013325"/>
            <a:ext cx="1177925" cy="360363"/>
          </a:xfrm>
          <a:prstGeom prst="rect">
            <a:avLst/>
          </a:prstGeom>
          <a:noFill/>
          <a:ln w="9525" algn="ctr">
            <a:noFill/>
            <a:miter lim="800000"/>
          </a:ln>
        </p:spPr>
        <p:txBody>
          <a:bodyPr wrap="none" lIns="18000" rIns="18000" anchor="ctr"/>
          <a:lstStyle/>
          <a:p>
            <a:pPr algn="ctr" eaLnBrk="1" hangingPunct="1">
              <a:defRPr/>
            </a:pPr>
            <a:r>
              <a:rPr lang="zh-CN" altLang="en-US" b="1">
                <a:solidFill>
                  <a:schemeClr val="accent2">
                    <a:lumMod val="75000"/>
                  </a:schemeClr>
                </a:solidFill>
                <a:latin typeface="楷体" panose="02010609060101010101" pitchFamily="49" charset="-122"/>
                <a:ea typeface="楷体" panose="02010609060101010101" pitchFamily="49" charset="-122"/>
                <a:sym typeface="+mn-ea"/>
              </a:rPr>
              <a:t>垄断数量</a:t>
            </a:r>
          </a:p>
        </p:txBody>
      </p:sp>
      <p:sp>
        <p:nvSpPr>
          <p:cNvPr id="8206" name="Line 16">
            <a:extLst>
              <a:ext uri="{FF2B5EF4-FFF2-40B4-BE49-F238E27FC236}">
                <a16:creationId xmlns:a16="http://schemas.microsoft.com/office/drawing/2014/main" id="{C9C69F3E-A649-4B64-B4BC-48B7D48E3ED6}"/>
              </a:ext>
            </a:extLst>
          </p:cNvPr>
          <p:cNvSpPr>
            <a:spLocks noChangeShapeType="1"/>
          </p:cNvSpPr>
          <p:nvPr/>
        </p:nvSpPr>
        <p:spPr bwMode="auto">
          <a:xfrm>
            <a:off x="4003675" y="3644900"/>
            <a:ext cx="0" cy="936625"/>
          </a:xfrm>
          <a:prstGeom prst="line">
            <a:avLst/>
          </a:prstGeom>
          <a:noFill/>
          <a:ln w="38100">
            <a:solidFill>
              <a:srgbClr val="000000"/>
            </a:solidFill>
            <a:prstDash val="dash"/>
            <a:round/>
          </a:ln>
        </p:spPr>
        <p:txBody>
          <a:bodyPr/>
          <a:lstStyle/>
          <a:p>
            <a:pPr algn="ctr" eaLnBrk="1" hangingPunct="1">
              <a:defRPr/>
            </a:pPr>
            <a:endParaRPr lang="zh-CN" altLang="en-US" b="1">
              <a:solidFill>
                <a:schemeClr val="accent2">
                  <a:lumMod val="75000"/>
                </a:schemeClr>
              </a:solidFill>
              <a:latin typeface="楷体" panose="02010609060101010101" pitchFamily="49" charset="-122"/>
              <a:ea typeface="楷体" panose="02010609060101010101" pitchFamily="49" charset="-122"/>
            </a:endParaRPr>
          </a:p>
        </p:txBody>
      </p:sp>
      <p:sp>
        <p:nvSpPr>
          <p:cNvPr id="8207" name="Rectangle 17">
            <a:extLst>
              <a:ext uri="{FF2B5EF4-FFF2-40B4-BE49-F238E27FC236}">
                <a16:creationId xmlns:a16="http://schemas.microsoft.com/office/drawing/2014/main" id="{7B35C00C-1884-4186-9945-3C2418C833E4}"/>
              </a:ext>
            </a:extLst>
          </p:cNvPr>
          <p:cNvSpPr>
            <a:spLocks noChangeArrowheads="1"/>
          </p:cNvSpPr>
          <p:nvPr/>
        </p:nvSpPr>
        <p:spPr bwMode="auto">
          <a:xfrm>
            <a:off x="3487738" y="5013325"/>
            <a:ext cx="1104900" cy="360363"/>
          </a:xfrm>
          <a:prstGeom prst="rect">
            <a:avLst/>
          </a:prstGeom>
          <a:noFill/>
          <a:ln w="9525" algn="ctr">
            <a:noFill/>
            <a:miter lim="800000"/>
          </a:ln>
        </p:spPr>
        <p:txBody>
          <a:bodyPr wrap="none" lIns="18000" rIns="18000" anchor="ctr"/>
          <a:lstStyle/>
          <a:p>
            <a:pPr algn="ctr" eaLnBrk="1" hangingPunct="1">
              <a:defRPr/>
            </a:pPr>
            <a:r>
              <a:rPr lang="zh-CN" altLang="en-US" b="1">
                <a:solidFill>
                  <a:schemeClr val="accent2">
                    <a:lumMod val="75000"/>
                  </a:schemeClr>
                </a:solidFill>
                <a:latin typeface="楷体" panose="02010609060101010101" pitchFamily="49" charset="-122"/>
                <a:ea typeface="楷体" panose="02010609060101010101" pitchFamily="49" charset="-122"/>
                <a:sym typeface="+mn-ea"/>
              </a:rPr>
              <a:t>竞争数量</a:t>
            </a:r>
          </a:p>
        </p:txBody>
      </p:sp>
      <p:sp>
        <p:nvSpPr>
          <p:cNvPr id="8208" name="Rectangle 18">
            <a:extLst>
              <a:ext uri="{FF2B5EF4-FFF2-40B4-BE49-F238E27FC236}">
                <a16:creationId xmlns:a16="http://schemas.microsoft.com/office/drawing/2014/main" id="{A501FDA4-1377-494C-9E60-6541EDD057E4}"/>
              </a:ext>
            </a:extLst>
          </p:cNvPr>
          <p:cNvSpPr>
            <a:spLocks noChangeArrowheads="1"/>
          </p:cNvSpPr>
          <p:nvPr/>
        </p:nvSpPr>
        <p:spPr bwMode="auto">
          <a:xfrm>
            <a:off x="5622925" y="4652963"/>
            <a:ext cx="1252538" cy="360362"/>
          </a:xfrm>
          <a:prstGeom prst="rect">
            <a:avLst/>
          </a:prstGeom>
          <a:noFill/>
          <a:ln w="9525" algn="ctr">
            <a:noFill/>
            <a:miter lim="800000"/>
          </a:ln>
        </p:spPr>
        <p:txBody>
          <a:bodyPr wrap="none" lIns="18000" rIns="18000" anchor="ctr"/>
          <a:lstStyle/>
          <a:p>
            <a:pPr algn="ctr" eaLnBrk="1" hangingPunct="1">
              <a:defRPr/>
            </a:pPr>
            <a:r>
              <a:rPr lang="zh-CN" altLang="en-US" b="1">
                <a:solidFill>
                  <a:schemeClr val="accent2">
                    <a:lumMod val="75000"/>
                  </a:schemeClr>
                </a:solidFill>
                <a:latin typeface="楷体" panose="02010609060101010101" pitchFamily="49" charset="-122"/>
                <a:ea typeface="楷体" panose="02010609060101010101" pitchFamily="49" charset="-122"/>
                <a:sym typeface="+mn-ea"/>
              </a:rPr>
              <a:t>数量</a:t>
            </a:r>
          </a:p>
        </p:txBody>
      </p:sp>
      <p:sp>
        <p:nvSpPr>
          <p:cNvPr id="5137" name="Rectangle 19">
            <a:extLst>
              <a:ext uri="{FF2B5EF4-FFF2-40B4-BE49-F238E27FC236}">
                <a16:creationId xmlns:a16="http://schemas.microsoft.com/office/drawing/2014/main" id="{8D75390A-22BA-4884-83B5-1199F5764D0F}"/>
              </a:ext>
            </a:extLst>
          </p:cNvPr>
          <p:cNvSpPr>
            <a:spLocks noChangeArrowheads="1"/>
          </p:cNvSpPr>
          <p:nvPr/>
        </p:nvSpPr>
        <p:spPr bwMode="auto">
          <a:xfrm>
            <a:off x="836613" y="4581525"/>
            <a:ext cx="3683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0039E5"/>
                </a:solidFill>
                <a:latin typeface="楷体" panose="02010609060101010101" pitchFamily="49" charset="-122"/>
                <a:ea typeface="楷体" panose="02010609060101010101" pitchFamily="49" charset="-122"/>
              </a:rPr>
              <a:t>0</a:t>
            </a:r>
          </a:p>
        </p:txBody>
      </p:sp>
      <p:sp>
        <p:nvSpPr>
          <p:cNvPr id="8210" name="AutoShape 20">
            <a:extLst>
              <a:ext uri="{FF2B5EF4-FFF2-40B4-BE49-F238E27FC236}">
                <a16:creationId xmlns:a16="http://schemas.microsoft.com/office/drawing/2014/main" id="{23B11FFD-6617-47B0-81E1-2D7018962504}"/>
              </a:ext>
            </a:extLst>
          </p:cNvPr>
          <p:cNvSpPr>
            <a:spLocks noChangeArrowheads="1"/>
          </p:cNvSpPr>
          <p:nvPr/>
        </p:nvSpPr>
        <p:spPr bwMode="auto">
          <a:xfrm>
            <a:off x="2562225" y="2843213"/>
            <a:ext cx="1398588" cy="792162"/>
          </a:xfrm>
          <a:prstGeom prst="rtTriangle">
            <a:avLst/>
          </a:prstGeom>
          <a:solidFill>
            <a:schemeClr val="accent1"/>
          </a:solidFill>
          <a:ln w="9525">
            <a:solidFill>
              <a:schemeClr val="tx1"/>
            </a:solidFill>
            <a:miter lim="800000"/>
          </a:ln>
        </p:spPr>
        <p:txBody>
          <a:bodyPr wrap="none" anchor="ctr"/>
          <a:lstStyle/>
          <a:p>
            <a:pPr algn="ctr" eaLnBrk="1" hangingPunct="1">
              <a:defRPr/>
            </a:pPr>
            <a:endParaRPr lang="zh-CN" altLang="en-US" b="1">
              <a:solidFill>
                <a:schemeClr val="accent2">
                  <a:lumMod val="75000"/>
                </a:schemeClr>
              </a:solidFill>
              <a:latin typeface="楷体" panose="02010609060101010101" pitchFamily="49" charset="-122"/>
              <a:ea typeface="楷体" panose="02010609060101010101" pitchFamily="49" charset="-122"/>
            </a:endParaRPr>
          </a:p>
        </p:txBody>
      </p:sp>
      <p:sp>
        <p:nvSpPr>
          <p:cNvPr id="5139" name="Text Box 21">
            <a:extLst>
              <a:ext uri="{FF2B5EF4-FFF2-40B4-BE49-F238E27FC236}">
                <a16:creationId xmlns:a16="http://schemas.microsoft.com/office/drawing/2014/main" id="{1DA2548D-3142-40CB-BC8C-0496D9AEDA8F}"/>
              </a:ext>
            </a:extLst>
          </p:cNvPr>
          <p:cNvSpPr txBox="1">
            <a:spLocks noChangeArrowheads="1"/>
          </p:cNvSpPr>
          <p:nvPr/>
        </p:nvSpPr>
        <p:spPr bwMode="auto">
          <a:xfrm>
            <a:off x="3487738" y="2636838"/>
            <a:ext cx="12525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b="1">
                <a:solidFill>
                  <a:srgbClr val="0039E5"/>
                </a:solidFill>
                <a:latin typeface="楷体" panose="02010609060101010101" pitchFamily="49" charset="-122"/>
                <a:ea typeface="楷体" panose="02010609060101010101" pitchFamily="49" charset="-122"/>
              </a:rPr>
              <a:t>福利损失</a:t>
            </a:r>
          </a:p>
        </p:txBody>
      </p:sp>
      <p:sp>
        <p:nvSpPr>
          <p:cNvPr id="8212" name="Line 22">
            <a:extLst>
              <a:ext uri="{FF2B5EF4-FFF2-40B4-BE49-F238E27FC236}">
                <a16:creationId xmlns:a16="http://schemas.microsoft.com/office/drawing/2014/main" id="{6BAE4B27-4143-469B-8018-73FEB5B46FDC}"/>
              </a:ext>
            </a:extLst>
          </p:cNvPr>
          <p:cNvSpPr>
            <a:spLocks noChangeShapeType="1"/>
          </p:cNvSpPr>
          <p:nvPr/>
        </p:nvSpPr>
        <p:spPr bwMode="auto">
          <a:xfrm flipV="1">
            <a:off x="2971800" y="2924175"/>
            <a:ext cx="515938" cy="360363"/>
          </a:xfrm>
          <a:prstGeom prst="line">
            <a:avLst/>
          </a:prstGeom>
          <a:noFill/>
          <a:ln w="38100">
            <a:solidFill>
              <a:schemeClr val="tx1"/>
            </a:solidFill>
            <a:round/>
            <a:tailEnd type="triangle" w="med" len="med"/>
          </a:ln>
        </p:spPr>
        <p:txBody>
          <a:bodyPr/>
          <a:lstStyle/>
          <a:p>
            <a:pPr algn="ctr" eaLnBrk="1" hangingPunct="1">
              <a:defRPr/>
            </a:pPr>
            <a:endParaRPr lang="zh-CN" altLang="en-US" b="1">
              <a:solidFill>
                <a:schemeClr val="accent2">
                  <a:lumMod val="75000"/>
                </a:schemeClr>
              </a:solidFill>
              <a:latin typeface="楷体" panose="02010609060101010101" pitchFamily="49" charset="-122"/>
              <a:ea typeface="楷体" panose="02010609060101010101" pitchFamily="49" charset="-122"/>
            </a:endParaRPr>
          </a:p>
        </p:txBody>
      </p:sp>
      <p:sp>
        <p:nvSpPr>
          <p:cNvPr id="8213" name="Rectangle 23">
            <a:extLst>
              <a:ext uri="{FF2B5EF4-FFF2-40B4-BE49-F238E27FC236}">
                <a16:creationId xmlns:a16="http://schemas.microsoft.com/office/drawing/2014/main" id="{A01EF1A1-8493-400C-A105-828EA893BAC3}"/>
              </a:ext>
            </a:extLst>
          </p:cNvPr>
          <p:cNvSpPr>
            <a:spLocks noChangeArrowheads="1"/>
          </p:cNvSpPr>
          <p:nvPr/>
        </p:nvSpPr>
        <p:spPr bwMode="auto">
          <a:xfrm>
            <a:off x="395288" y="1196975"/>
            <a:ext cx="661987" cy="576263"/>
          </a:xfrm>
          <a:prstGeom prst="rect">
            <a:avLst/>
          </a:prstGeom>
          <a:noFill/>
          <a:ln w="9525" algn="ctr">
            <a:noFill/>
            <a:miter lim="800000"/>
          </a:ln>
        </p:spPr>
        <p:txBody>
          <a:bodyPr wrap="none" lIns="0" rIns="0" anchor="ctr"/>
          <a:lstStyle/>
          <a:p>
            <a:pPr algn="ctr" eaLnBrk="1" hangingPunct="1">
              <a:defRPr/>
            </a:pPr>
            <a:r>
              <a:rPr lang="zh-CN" altLang="en-US" b="1">
                <a:solidFill>
                  <a:schemeClr val="accent2">
                    <a:lumMod val="75000"/>
                  </a:schemeClr>
                </a:solidFill>
                <a:latin typeface="楷体" panose="02010609060101010101" pitchFamily="49" charset="-122"/>
                <a:ea typeface="楷体" panose="02010609060101010101" pitchFamily="49" charset="-122"/>
                <a:sym typeface="+mn-ea"/>
              </a:rPr>
              <a:t>价格</a:t>
            </a:r>
          </a:p>
        </p:txBody>
      </p:sp>
      <p:sp>
        <p:nvSpPr>
          <p:cNvPr id="5142" name="Rectangle 24">
            <a:extLst>
              <a:ext uri="{FF2B5EF4-FFF2-40B4-BE49-F238E27FC236}">
                <a16:creationId xmlns:a16="http://schemas.microsoft.com/office/drawing/2014/main" id="{AF3B49AE-7792-4ED3-B693-5E8E0940E3B5}"/>
              </a:ext>
            </a:extLst>
          </p:cNvPr>
          <p:cNvSpPr>
            <a:spLocks noChangeArrowheads="1"/>
          </p:cNvSpPr>
          <p:nvPr/>
        </p:nvSpPr>
        <p:spPr bwMode="auto">
          <a:xfrm>
            <a:off x="688975" y="2636838"/>
            <a:ext cx="4413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1">
                <a:solidFill>
                  <a:srgbClr val="FF0000"/>
                </a:solidFill>
                <a:latin typeface="楷体" panose="02010609060101010101" pitchFamily="49" charset="-122"/>
                <a:ea typeface="楷体" panose="02010609060101010101" pitchFamily="49" charset="-122"/>
              </a:rPr>
              <a:t>P</a:t>
            </a:r>
            <a:r>
              <a:rPr lang="en-US" altLang="zh-CN" sz="2400" b="1" baseline="-25000">
                <a:solidFill>
                  <a:srgbClr val="FF0000"/>
                </a:solidFill>
                <a:latin typeface="楷体" panose="02010609060101010101" pitchFamily="49" charset="-122"/>
                <a:ea typeface="楷体" panose="02010609060101010101" pitchFamily="49" charset="-122"/>
              </a:rPr>
              <a:t>1</a:t>
            </a:r>
          </a:p>
        </p:txBody>
      </p:sp>
      <p:sp>
        <p:nvSpPr>
          <p:cNvPr id="5143" name="Rectangle 25">
            <a:extLst>
              <a:ext uri="{FF2B5EF4-FFF2-40B4-BE49-F238E27FC236}">
                <a16:creationId xmlns:a16="http://schemas.microsoft.com/office/drawing/2014/main" id="{C4F1A3E7-6F10-485E-A3A0-81213D6A2528}"/>
              </a:ext>
            </a:extLst>
          </p:cNvPr>
          <p:cNvSpPr>
            <a:spLocks noChangeArrowheads="1"/>
          </p:cNvSpPr>
          <p:nvPr/>
        </p:nvSpPr>
        <p:spPr bwMode="auto">
          <a:xfrm>
            <a:off x="688975" y="3429000"/>
            <a:ext cx="4413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1">
                <a:solidFill>
                  <a:srgbClr val="0039E5"/>
                </a:solidFill>
                <a:latin typeface="楷体" panose="02010609060101010101" pitchFamily="49" charset="-122"/>
                <a:ea typeface="楷体" panose="02010609060101010101" pitchFamily="49" charset="-122"/>
              </a:rPr>
              <a:t>P</a:t>
            </a:r>
            <a:r>
              <a:rPr lang="en-US" altLang="zh-CN" sz="2400" b="1" baseline="-25000">
                <a:solidFill>
                  <a:srgbClr val="0039E5"/>
                </a:solidFill>
                <a:latin typeface="楷体" panose="02010609060101010101" pitchFamily="49" charset="-122"/>
                <a:ea typeface="楷体" panose="02010609060101010101" pitchFamily="49" charset="-122"/>
              </a:rPr>
              <a:t>2</a:t>
            </a:r>
          </a:p>
        </p:txBody>
      </p:sp>
      <p:sp>
        <p:nvSpPr>
          <p:cNvPr id="5144" name="Rectangle 26">
            <a:extLst>
              <a:ext uri="{FF2B5EF4-FFF2-40B4-BE49-F238E27FC236}">
                <a16:creationId xmlns:a16="http://schemas.microsoft.com/office/drawing/2014/main" id="{5BA77D2C-32FC-4D32-9AFF-D7B03DE397AC}"/>
              </a:ext>
            </a:extLst>
          </p:cNvPr>
          <p:cNvSpPr>
            <a:spLocks noChangeArrowheads="1"/>
          </p:cNvSpPr>
          <p:nvPr/>
        </p:nvSpPr>
        <p:spPr bwMode="auto">
          <a:xfrm>
            <a:off x="2309813" y="4581525"/>
            <a:ext cx="515937"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FF0000"/>
                </a:solidFill>
                <a:latin typeface="楷体" panose="02010609060101010101" pitchFamily="49" charset="-122"/>
                <a:ea typeface="楷体" panose="02010609060101010101" pitchFamily="49" charset="-122"/>
              </a:rPr>
              <a:t>Q</a:t>
            </a:r>
            <a:r>
              <a:rPr lang="en-US" altLang="zh-CN" sz="1800" b="1" baseline="-25000">
                <a:solidFill>
                  <a:srgbClr val="FF0000"/>
                </a:solidFill>
                <a:latin typeface="楷体" panose="02010609060101010101" pitchFamily="49" charset="-122"/>
                <a:ea typeface="楷体" panose="02010609060101010101" pitchFamily="49" charset="-122"/>
              </a:rPr>
              <a:t>1</a:t>
            </a:r>
          </a:p>
        </p:txBody>
      </p:sp>
      <p:sp>
        <p:nvSpPr>
          <p:cNvPr id="5145" name="Rectangle 27">
            <a:extLst>
              <a:ext uri="{FF2B5EF4-FFF2-40B4-BE49-F238E27FC236}">
                <a16:creationId xmlns:a16="http://schemas.microsoft.com/office/drawing/2014/main" id="{C41F4068-12B6-4220-9928-9D7AC84A8B53}"/>
              </a:ext>
            </a:extLst>
          </p:cNvPr>
          <p:cNvSpPr>
            <a:spLocks noChangeArrowheads="1"/>
          </p:cNvSpPr>
          <p:nvPr/>
        </p:nvSpPr>
        <p:spPr bwMode="auto">
          <a:xfrm>
            <a:off x="3857625" y="4581525"/>
            <a:ext cx="5159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000000"/>
                </a:solidFill>
                <a:latin typeface="楷体" panose="02010609060101010101" pitchFamily="49" charset="-122"/>
                <a:ea typeface="楷体" panose="02010609060101010101" pitchFamily="49" charset="-122"/>
              </a:rPr>
              <a:t>Q</a:t>
            </a:r>
            <a:r>
              <a:rPr lang="en-US" altLang="zh-CN" sz="1800" b="1" baseline="-25000">
                <a:solidFill>
                  <a:srgbClr val="000000"/>
                </a:solidFill>
                <a:latin typeface="楷体" panose="02010609060101010101" pitchFamily="49" charset="-122"/>
                <a:ea typeface="楷体" panose="02010609060101010101" pitchFamily="49" charset="-122"/>
              </a:rPr>
              <a:t>2</a:t>
            </a:r>
          </a:p>
        </p:txBody>
      </p:sp>
      <p:sp>
        <p:nvSpPr>
          <p:cNvPr id="5146" name="Rectangle 24">
            <a:extLst>
              <a:ext uri="{FF2B5EF4-FFF2-40B4-BE49-F238E27FC236}">
                <a16:creationId xmlns:a16="http://schemas.microsoft.com/office/drawing/2014/main" id="{7C442D47-0EF0-4658-B800-762B8E281A46}"/>
              </a:ext>
            </a:extLst>
          </p:cNvPr>
          <p:cNvSpPr>
            <a:spLocks noChangeArrowheads="1"/>
          </p:cNvSpPr>
          <p:nvPr/>
        </p:nvSpPr>
        <p:spPr bwMode="auto">
          <a:xfrm>
            <a:off x="857250" y="1857375"/>
            <a:ext cx="4413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1">
                <a:solidFill>
                  <a:srgbClr val="0039E5"/>
                </a:solidFill>
                <a:latin typeface="楷体" panose="02010609060101010101" pitchFamily="49" charset="-122"/>
                <a:ea typeface="楷体" panose="02010609060101010101" pitchFamily="49" charset="-122"/>
              </a:rPr>
              <a:t>a</a:t>
            </a:r>
            <a:endParaRPr lang="en-US" altLang="zh-CN" sz="2400" b="1" baseline="-25000">
              <a:solidFill>
                <a:srgbClr val="0039E5"/>
              </a:solidFill>
              <a:latin typeface="楷体" panose="02010609060101010101" pitchFamily="49" charset="-122"/>
              <a:ea typeface="楷体" panose="02010609060101010101" pitchFamily="49" charset="-122"/>
            </a:endParaRPr>
          </a:p>
        </p:txBody>
      </p:sp>
      <p:sp>
        <p:nvSpPr>
          <p:cNvPr id="5147" name="Rectangle 24">
            <a:extLst>
              <a:ext uri="{FF2B5EF4-FFF2-40B4-BE49-F238E27FC236}">
                <a16:creationId xmlns:a16="http://schemas.microsoft.com/office/drawing/2014/main" id="{0B42107E-1162-4DE9-AFAD-5B1AA82D2B36}"/>
              </a:ext>
            </a:extLst>
          </p:cNvPr>
          <p:cNvSpPr>
            <a:spLocks noChangeArrowheads="1"/>
          </p:cNvSpPr>
          <p:nvPr/>
        </p:nvSpPr>
        <p:spPr bwMode="auto">
          <a:xfrm>
            <a:off x="2571750" y="2500313"/>
            <a:ext cx="4413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1">
                <a:solidFill>
                  <a:srgbClr val="0039E5"/>
                </a:solidFill>
                <a:latin typeface="楷体" panose="02010609060101010101" pitchFamily="49" charset="-122"/>
                <a:ea typeface="楷体" panose="02010609060101010101" pitchFamily="49" charset="-122"/>
              </a:rPr>
              <a:t>c</a:t>
            </a:r>
            <a:endParaRPr lang="en-US" altLang="zh-CN" sz="2400" b="1" baseline="-25000">
              <a:solidFill>
                <a:srgbClr val="0039E5"/>
              </a:solidFill>
              <a:latin typeface="楷体" panose="02010609060101010101" pitchFamily="49" charset="-122"/>
              <a:ea typeface="楷体" panose="02010609060101010101" pitchFamily="49" charset="-122"/>
            </a:endParaRPr>
          </a:p>
        </p:txBody>
      </p:sp>
      <p:sp>
        <p:nvSpPr>
          <p:cNvPr id="5148" name="Rectangle 24">
            <a:extLst>
              <a:ext uri="{FF2B5EF4-FFF2-40B4-BE49-F238E27FC236}">
                <a16:creationId xmlns:a16="http://schemas.microsoft.com/office/drawing/2014/main" id="{9DFE6063-A696-4806-9697-E47D6791A4E0}"/>
              </a:ext>
            </a:extLst>
          </p:cNvPr>
          <p:cNvSpPr>
            <a:spLocks noChangeArrowheads="1"/>
          </p:cNvSpPr>
          <p:nvPr/>
        </p:nvSpPr>
        <p:spPr bwMode="auto">
          <a:xfrm>
            <a:off x="4000500" y="3286125"/>
            <a:ext cx="4413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1">
                <a:solidFill>
                  <a:srgbClr val="000000"/>
                </a:solidFill>
                <a:latin typeface="楷体" panose="02010609060101010101" pitchFamily="49" charset="-122"/>
                <a:ea typeface="楷体" panose="02010609060101010101" pitchFamily="49" charset="-122"/>
              </a:rPr>
              <a:t>e</a:t>
            </a:r>
            <a:endParaRPr lang="en-US" altLang="zh-CN" sz="2400" b="1" baseline="-25000">
              <a:solidFill>
                <a:srgbClr val="000000"/>
              </a:solidFill>
              <a:latin typeface="楷体" panose="02010609060101010101" pitchFamily="49" charset="-122"/>
              <a:ea typeface="楷体" panose="02010609060101010101" pitchFamily="49" charset="-122"/>
            </a:endParaRPr>
          </a:p>
        </p:txBody>
      </p:sp>
      <p:sp>
        <p:nvSpPr>
          <p:cNvPr id="5149" name="椭圆 28">
            <a:extLst>
              <a:ext uri="{FF2B5EF4-FFF2-40B4-BE49-F238E27FC236}">
                <a16:creationId xmlns:a16="http://schemas.microsoft.com/office/drawing/2014/main" id="{AAECEBA8-2215-4C04-9230-DBB584CCB82C}"/>
              </a:ext>
            </a:extLst>
          </p:cNvPr>
          <p:cNvSpPr>
            <a:spLocks noChangeArrowheads="1"/>
          </p:cNvSpPr>
          <p:nvPr/>
        </p:nvSpPr>
        <p:spPr bwMode="auto">
          <a:xfrm>
            <a:off x="2428875" y="3500438"/>
            <a:ext cx="285750" cy="285750"/>
          </a:xfrm>
          <a:prstGeom prst="ellipse">
            <a:avLst/>
          </a:prstGeom>
          <a:solidFill>
            <a:schemeClr val="accent2"/>
          </a:solidFill>
          <a:ln>
            <a:noFill/>
          </a:ln>
          <a:extLst>
            <a:ext uri="{91240B29-F687-4F45-9708-019B960494DF}">
              <a14:hiddenLine xmlns:a14="http://schemas.microsoft.com/office/drawing/2010/main" w="38100">
                <a:solidFill>
                  <a:srgbClr val="000000"/>
                </a:solidFill>
                <a:round/>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978A04F-6F94-492C-B9BB-55B4DF89F496}"/>
              </a:ext>
            </a:extLst>
          </p:cNvPr>
          <p:cNvSpPr>
            <a:spLocks noGrp="1"/>
          </p:cNvSpPr>
          <p:nvPr>
            <p:ph idx="1"/>
          </p:nvPr>
        </p:nvSpPr>
        <p:spPr/>
        <p:txBody>
          <a:bodyPr/>
          <a:lstStyle/>
          <a:p>
            <a:pPr>
              <a:defRPr/>
            </a:pPr>
            <a:r>
              <a:rPr lang="en-US" altLang="zh-CN" b="1" dirty="0">
                <a:solidFill>
                  <a:schemeClr val="accent2">
                    <a:lumMod val="75000"/>
                  </a:schemeClr>
                </a:solidFill>
                <a:latin typeface="楷体" panose="02010609060101010101" pitchFamily="49" charset="-122"/>
                <a:ea typeface="楷体" panose="02010609060101010101" pitchFamily="49" charset="-122"/>
              </a:rPr>
              <a:t>1</a:t>
            </a:r>
            <a:r>
              <a:rPr lang="zh-CN" altLang="en-US" b="1" dirty="0">
                <a:solidFill>
                  <a:schemeClr val="accent2">
                    <a:lumMod val="75000"/>
                  </a:schemeClr>
                </a:solidFill>
                <a:latin typeface="楷体" panose="02010609060101010101" pitchFamily="49" charset="-122"/>
                <a:ea typeface="楷体" panose="02010609060101010101" pitchFamily="49" charset="-122"/>
              </a:rPr>
              <a:t>、逆向选择（</a:t>
            </a:r>
            <a:r>
              <a:rPr lang="en-US" altLang="zh-CN" b="1" dirty="0">
                <a:solidFill>
                  <a:schemeClr val="accent2">
                    <a:lumMod val="75000"/>
                  </a:schemeClr>
                </a:solidFill>
                <a:latin typeface="楷体" panose="02010609060101010101" pitchFamily="49" charset="-122"/>
                <a:ea typeface="楷体" panose="02010609060101010101" pitchFamily="49" charset="-122"/>
              </a:rPr>
              <a:t>Adverse Selection</a:t>
            </a:r>
            <a:r>
              <a:rPr lang="zh-CN" altLang="en-US" b="1" dirty="0">
                <a:solidFill>
                  <a:schemeClr val="accent2">
                    <a:lumMod val="75000"/>
                  </a:schemeClr>
                </a:solidFill>
                <a:latin typeface="楷体" panose="02010609060101010101" pitchFamily="49" charset="-122"/>
                <a:ea typeface="楷体" panose="02010609060101010101" pitchFamily="49" charset="-122"/>
              </a:rPr>
              <a:t>）</a:t>
            </a:r>
            <a:endParaRPr lang="en-US" altLang="zh-CN" b="1" dirty="0">
              <a:solidFill>
                <a:schemeClr val="accent2">
                  <a:lumMod val="75000"/>
                </a:schemeClr>
              </a:solidFill>
              <a:latin typeface="楷体" panose="02010609060101010101" pitchFamily="49" charset="-122"/>
              <a:ea typeface="楷体" panose="02010609060101010101" pitchFamily="49" charset="-122"/>
            </a:endParaRPr>
          </a:p>
          <a:p>
            <a:pPr lvl="1">
              <a:defRPr/>
            </a:pPr>
            <a:r>
              <a:rPr lang="zh-CN" altLang="zh-CN" b="1" dirty="0">
                <a:solidFill>
                  <a:schemeClr val="accent2">
                    <a:lumMod val="75000"/>
                  </a:schemeClr>
                </a:solidFill>
                <a:latin typeface="楷体" panose="02010609060101010101" pitchFamily="49" charset="-122"/>
                <a:ea typeface="楷体" panose="02010609060101010101" pitchFamily="49" charset="-122"/>
              </a:rPr>
              <a:t>是信息不对称带来的问题。是指市场的一方如果能够利用多于另一方的信息使自己受益而使另一方受损，则信息劣势的一方难以顺利地做出买卖决策，其结果</a:t>
            </a:r>
            <a:r>
              <a:rPr lang="zh-CN" altLang="en-US" b="1" dirty="0">
                <a:solidFill>
                  <a:schemeClr val="accent2">
                    <a:lumMod val="75000"/>
                  </a:schemeClr>
                </a:solidFill>
                <a:latin typeface="楷体" panose="02010609060101010101" pitchFamily="49" charset="-122"/>
                <a:ea typeface="楷体" panose="02010609060101010101" pitchFamily="49" charset="-122"/>
              </a:rPr>
              <a:t>市场上</a:t>
            </a:r>
            <a:r>
              <a:rPr lang="zh-CN" altLang="zh-CN" b="1" dirty="0">
                <a:solidFill>
                  <a:schemeClr val="accent2">
                    <a:lumMod val="75000"/>
                  </a:schemeClr>
                </a:solidFill>
                <a:latin typeface="楷体" panose="02010609060101010101" pitchFamily="49" charset="-122"/>
                <a:ea typeface="楷体" panose="02010609060101010101" pitchFamily="49" charset="-122"/>
              </a:rPr>
              <a:t>会产生</a:t>
            </a:r>
            <a:r>
              <a:rPr lang="zh-CN" altLang="en-US" b="1" dirty="0">
                <a:solidFill>
                  <a:schemeClr val="accent2">
                    <a:lumMod val="75000"/>
                  </a:schemeClr>
                </a:solidFill>
                <a:latin typeface="楷体" panose="02010609060101010101" pitchFamily="49" charset="-122"/>
                <a:ea typeface="楷体" panose="02010609060101010101" pitchFamily="49" charset="-122"/>
              </a:rPr>
              <a:t>“</a:t>
            </a:r>
            <a:r>
              <a:rPr lang="zh-CN" altLang="zh-CN" b="1" dirty="0">
                <a:solidFill>
                  <a:schemeClr val="accent2">
                    <a:lumMod val="75000"/>
                  </a:schemeClr>
                </a:solidFill>
                <a:latin typeface="楷体" panose="02010609060101010101" pitchFamily="49" charset="-122"/>
                <a:ea typeface="楷体" panose="02010609060101010101" pitchFamily="49" charset="-122"/>
              </a:rPr>
              <a:t>劣品驱逐良品</a:t>
            </a:r>
            <a:r>
              <a:rPr lang="zh-CN" altLang="en-US" b="1" dirty="0">
                <a:solidFill>
                  <a:schemeClr val="accent2">
                    <a:lumMod val="75000"/>
                  </a:schemeClr>
                </a:solidFill>
                <a:latin typeface="楷体" panose="02010609060101010101" pitchFamily="49" charset="-122"/>
                <a:ea typeface="楷体" panose="02010609060101010101" pitchFamily="49" charset="-122"/>
              </a:rPr>
              <a:t>”</a:t>
            </a:r>
            <a:r>
              <a:rPr lang="zh-CN" altLang="zh-CN" b="1" dirty="0">
                <a:solidFill>
                  <a:schemeClr val="accent2">
                    <a:lumMod val="75000"/>
                  </a:schemeClr>
                </a:solidFill>
                <a:latin typeface="楷体" panose="02010609060101010101" pitchFamily="49" charset="-122"/>
                <a:ea typeface="楷体" panose="02010609060101010101" pitchFamily="49" charset="-122"/>
              </a:rPr>
              <a:t> </a:t>
            </a:r>
            <a:r>
              <a:rPr lang="zh-CN" altLang="en-US" b="1" dirty="0">
                <a:solidFill>
                  <a:schemeClr val="accent2">
                    <a:lumMod val="75000"/>
                  </a:schemeClr>
                </a:solidFill>
                <a:latin typeface="楷体" panose="02010609060101010101" pitchFamily="49" charset="-122"/>
                <a:ea typeface="楷体" panose="02010609060101010101" pitchFamily="49" charset="-122"/>
              </a:rPr>
              <a:t>现象</a:t>
            </a:r>
            <a:r>
              <a:rPr lang="zh-CN" altLang="zh-CN" b="1" dirty="0">
                <a:solidFill>
                  <a:schemeClr val="accent2">
                    <a:lumMod val="75000"/>
                  </a:schemeClr>
                </a:solidFill>
                <a:latin typeface="楷体" panose="02010609060101010101" pitchFamily="49" charset="-122"/>
                <a:ea typeface="楷体" panose="02010609060101010101" pitchFamily="49" charset="-122"/>
              </a:rPr>
              <a:t>，</a:t>
            </a:r>
            <a:r>
              <a:rPr lang="zh-CN" altLang="en-US" b="1" dirty="0">
                <a:solidFill>
                  <a:schemeClr val="accent2">
                    <a:lumMod val="75000"/>
                  </a:schemeClr>
                </a:solidFill>
                <a:latin typeface="楷体" panose="02010609060101010101" pitchFamily="49" charset="-122"/>
                <a:ea typeface="楷体" panose="02010609060101010101" pitchFamily="49" charset="-122"/>
              </a:rPr>
              <a:t>市场选择和市场运行呈现逆向特征，</a:t>
            </a:r>
            <a:r>
              <a:rPr lang="zh-CN" altLang="zh-CN" b="1" dirty="0">
                <a:solidFill>
                  <a:schemeClr val="accent2">
                    <a:lumMod val="75000"/>
                  </a:schemeClr>
                </a:solidFill>
                <a:latin typeface="楷体" panose="02010609060101010101" pitchFamily="49" charset="-122"/>
                <a:ea typeface="楷体" panose="02010609060101010101" pitchFamily="49" charset="-122"/>
              </a:rPr>
              <a:t>市场效率降低。逆向选择发生在合同订立之前</a:t>
            </a:r>
            <a:r>
              <a:rPr lang="zh-CN" altLang="en-US" b="1" dirty="0">
                <a:solidFill>
                  <a:schemeClr val="accent2">
                    <a:lumMod val="75000"/>
                  </a:schemeClr>
                </a:solidFill>
                <a:latin typeface="楷体" panose="02010609060101010101" pitchFamily="49" charset="-122"/>
                <a:ea typeface="楷体" panose="02010609060101010101" pitchFamily="49" charset="-122"/>
              </a:rPr>
              <a:t>。</a:t>
            </a:r>
            <a:endParaRPr lang="zh-CN" altLang="en-US" dirty="0"/>
          </a:p>
        </p:txBody>
      </p:sp>
      <p:sp>
        <p:nvSpPr>
          <p:cNvPr id="4" name="Rectangle 2">
            <a:extLst>
              <a:ext uri="{FF2B5EF4-FFF2-40B4-BE49-F238E27FC236}">
                <a16:creationId xmlns:a16="http://schemas.microsoft.com/office/drawing/2014/main" id="{706261B4-497F-4374-B66B-7BC111CB640A}"/>
              </a:ext>
            </a:extLst>
          </p:cNvPr>
          <p:cNvSpPr>
            <a:spLocks noGrp="1" noRot="1" noChangeArrowheads="1"/>
          </p:cNvSpPr>
          <p:nvPr>
            <p:ph type="title"/>
          </p:nvPr>
        </p:nvSpPr>
        <p:spPr>
          <a:xfrm>
            <a:off x="301625" y="609600"/>
            <a:ext cx="8540750" cy="676275"/>
          </a:xfrm>
        </p:spPr>
        <p:txBody>
          <a:bodyPr/>
          <a:lstStyle/>
          <a:p>
            <a:pPr eaLnBrk="1" hangingPunct="1">
              <a:defRPr/>
            </a:pPr>
            <a:r>
              <a:rPr lang="zh-CN" altLang="en-US" sz="3600" b="1" dirty="0">
                <a:solidFill>
                  <a:schemeClr val="accent2">
                    <a:lumMod val="75000"/>
                  </a:schemeClr>
                </a:solidFill>
                <a:latin typeface="楷体" panose="02010609060101010101" pitchFamily="49" charset="-122"/>
                <a:ea typeface="楷体" panose="02010609060101010101" pitchFamily="49" charset="-122"/>
              </a:rPr>
              <a:t>（三）信息不完全在产品市场的表现</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a:extLst>
              <a:ext uri="{FF2B5EF4-FFF2-40B4-BE49-F238E27FC236}">
                <a16:creationId xmlns:a16="http://schemas.microsoft.com/office/drawing/2014/main" id="{F37AFDC5-82EE-4350-822B-217F666D569A}"/>
              </a:ext>
            </a:extLst>
          </p:cNvPr>
          <p:cNvSpPr>
            <a:spLocks noGrp="1"/>
          </p:cNvSpPr>
          <p:nvPr>
            <p:ph idx="1"/>
          </p:nvPr>
        </p:nvSpPr>
        <p:spPr/>
        <p:txBody>
          <a:bodyPr/>
          <a:lstStyle/>
          <a:p>
            <a:pPr eaLnBrk="1" hangingPunct="1">
              <a:buFont typeface="Wingdings" panose="05000000000000000000" pitchFamily="2" charset="2"/>
              <a:buNone/>
              <a:defRPr/>
            </a:pPr>
            <a:r>
              <a:rPr lang="zh-CN" altLang="en-US" b="1" dirty="0">
                <a:solidFill>
                  <a:schemeClr val="accent2">
                    <a:lumMod val="75000"/>
                  </a:schemeClr>
                </a:solidFill>
                <a:latin typeface="楷体" panose="02010609060101010101" pitchFamily="49" charset="-122"/>
                <a:ea typeface="楷体" panose="02010609060101010101" pitchFamily="49" charset="-122"/>
              </a:rPr>
              <a:t>例</a:t>
            </a:r>
            <a:r>
              <a:rPr lang="en-US" altLang="zh-CN" b="1" dirty="0">
                <a:solidFill>
                  <a:schemeClr val="accent2">
                    <a:lumMod val="75000"/>
                  </a:schemeClr>
                </a:solidFill>
                <a:latin typeface="楷体" panose="02010609060101010101" pitchFamily="49" charset="-122"/>
                <a:ea typeface="楷体" panose="02010609060101010101" pitchFamily="49" charset="-122"/>
              </a:rPr>
              <a:t>1</a:t>
            </a:r>
            <a:r>
              <a:rPr lang="zh-CN" altLang="en-US" b="1" dirty="0">
                <a:solidFill>
                  <a:schemeClr val="accent2">
                    <a:lumMod val="75000"/>
                  </a:schemeClr>
                </a:solidFill>
                <a:latin typeface="楷体" panose="02010609060101010101" pitchFamily="49" charset="-122"/>
                <a:ea typeface="楷体" panose="02010609060101010101" pitchFamily="49" charset="-122"/>
              </a:rPr>
              <a:t>、柠檬市场（次品市场</a:t>
            </a:r>
            <a:r>
              <a:rPr lang="en-US" altLang="zh-CN" b="1" dirty="0">
                <a:solidFill>
                  <a:schemeClr val="accent2">
                    <a:lumMod val="75000"/>
                  </a:schemeClr>
                </a:solidFill>
                <a:latin typeface="楷体" panose="02010609060101010101" pitchFamily="49" charset="-122"/>
                <a:ea typeface="楷体" panose="02010609060101010101" pitchFamily="49" charset="-122"/>
              </a:rPr>
              <a:t>Market for lemons</a:t>
            </a:r>
            <a:r>
              <a:rPr lang="zh-CN" altLang="en-US" b="1" dirty="0">
                <a:solidFill>
                  <a:schemeClr val="accent2">
                    <a:lumMod val="75000"/>
                  </a:schemeClr>
                </a:solidFill>
                <a:latin typeface="楷体" panose="02010609060101010101" pitchFamily="49" charset="-122"/>
                <a:ea typeface="楷体" panose="02010609060101010101" pitchFamily="49" charset="-122"/>
              </a:rPr>
              <a:t>）</a:t>
            </a:r>
          </a:p>
          <a:p>
            <a:pPr eaLnBrk="1" hangingPunct="1">
              <a:buFont typeface="Wingdings" panose="05000000000000000000" pitchFamily="2" charset="2"/>
              <a:buNone/>
              <a:defRPr/>
            </a:pPr>
            <a:r>
              <a:rPr lang="zh-CN" altLang="en-US" b="1" dirty="0">
                <a:solidFill>
                  <a:schemeClr val="accent2">
                    <a:lumMod val="75000"/>
                  </a:schemeClr>
                </a:solidFill>
                <a:latin typeface="楷体" panose="02010609060101010101" pitchFamily="49" charset="-122"/>
                <a:ea typeface="楷体" panose="02010609060101010101" pitchFamily="49" charset="-122"/>
              </a:rPr>
              <a:t>      柠檬市场典型的代表是旧车市场。</a:t>
            </a:r>
          </a:p>
          <a:p>
            <a:pPr eaLnBrk="1" hangingPunct="1">
              <a:buFont typeface="Wingdings" panose="05000000000000000000" pitchFamily="2" charset="2"/>
              <a:buNone/>
              <a:defRPr/>
            </a:pPr>
            <a:r>
              <a:rPr lang="zh-CN" altLang="en-US" b="1" dirty="0">
                <a:solidFill>
                  <a:schemeClr val="accent2">
                    <a:lumMod val="75000"/>
                  </a:schemeClr>
                </a:solidFill>
                <a:latin typeface="楷体" panose="02010609060101010101" pitchFamily="49" charset="-122"/>
                <a:ea typeface="楷体" panose="02010609060101010101" pitchFamily="49" charset="-122"/>
              </a:rPr>
              <a:t>      由于信息不对称，高质量旧车难以完成交易，需要高质量旧车的消费者和想要出售高质量旧车的车主的效用都受到了损害，降低了市场效率和经济效率。在信息不对称的情形下，市场上存在“劣质品驱逐优质品”的现象</a:t>
            </a:r>
          </a:p>
          <a:p>
            <a:pPr>
              <a:defRPr/>
            </a:pPr>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3ED861B-B3ED-47CB-902F-E41655FEB4EF}"/>
              </a:ext>
            </a:extLst>
          </p:cNvPr>
          <p:cNvSpPr>
            <a:spLocks noGrp="1" noRot="1" noChangeArrowheads="1"/>
          </p:cNvSpPr>
          <p:nvPr>
            <p:ph type="title"/>
          </p:nvPr>
        </p:nvSpPr>
        <p:spPr/>
        <p:txBody>
          <a:bodyPr/>
          <a:lstStyle/>
          <a:p>
            <a:pPr eaLnBrk="1" hangingPunct="1">
              <a:defRPr/>
            </a:pPr>
            <a:r>
              <a:rPr lang="zh-CN" altLang="en-US" b="1">
                <a:solidFill>
                  <a:schemeClr val="accent2">
                    <a:lumMod val="75000"/>
                  </a:schemeClr>
                </a:solidFill>
                <a:latin typeface="楷体" panose="02010609060101010101" pitchFamily="49" charset="-122"/>
                <a:ea typeface="楷体" panose="02010609060101010101" pitchFamily="49" charset="-122"/>
              </a:rPr>
              <a:t>例</a:t>
            </a:r>
            <a:r>
              <a:rPr lang="en-US" altLang="zh-CN" b="1">
                <a:solidFill>
                  <a:schemeClr val="accent2">
                    <a:lumMod val="75000"/>
                  </a:schemeClr>
                </a:solidFill>
                <a:latin typeface="楷体" panose="02010609060101010101" pitchFamily="49" charset="-122"/>
                <a:ea typeface="楷体" panose="02010609060101010101" pitchFamily="49" charset="-122"/>
              </a:rPr>
              <a:t>2.</a:t>
            </a:r>
            <a:r>
              <a:rPr lang="zh-CN" altLang="en-US" b="1">
                <a:solidFill>
                  <a:schemeClr val="accent2">
                    <a:lumMod val="75000"/>
                  </a:schemeClr>
                </a:solidFill>
                <a:latin typeface="楷体" panose="02010609060101010101" pitchFamily="49" charset="-122"/>
                <a:ea typeface="楷体" panose="02010609060101010101" pitchFamily="49" charset="-122"/>
              </a:rPr>
              <a:t>保险市场的逆向选择</a:t>
            </a:r>
          </a:p>
        </p:txBody>
      </p:sp>
      <p:sp>
        <p:nvSpPr>
          <p:cNvPr id="34819" name="Rectangle 3">
            <a:extLst>
              <a:ext uri="{FF2B5EF4-FFF2-40B4-BE49-F238E27FC236}">
                <a16:creationId xmlns:a16="http://schemas.microsoft.com/office/drawing/2014/main" id="{E4B4FE34-83F1-423E-A671-B3165714DECC}"/>
              </a:ext>
            </a:extLst>
          </p:cNvPr>
          <p:cNvSpPr>
            <a:spLocks noGrp="1" noRot="1" noChangeArrowheads="1"/>
          </p:cNvSpPr>
          <p:nvPr>
            <p:ph idx="1"/>
          </p:nvPr>
        </p:nvSpPr>
        <p:spPr>
          <a:xfrm>
            <a:off x="642938" y="3933825"/>
            <a:ext cx="7961312" cy="2352675"/>
          </a:xfrm>
        </p:spPr>
        <p:txBody>
          <a:bodyPr/>
          <a:lstStyle/>
          <a:p>
            <a:pPr eaLnBrk="1" hangingPunct="1">
              <a:lnSpc>
                <a:spcPct val="80000"/>
              </a:lnSpc>
              <a:defRPr/>
            </a:pPr>
            <a:r>
              <a:rPr lang="en-US" altLang="zh-CN" sz="2400" b="1" dirty="0">
                <a:solidFill>
                  <a:schemeClr val="accent2">
                    <a:lumMod val="75000"/>
                  </a:schemeClr>
                </a:solidFill>
                <a:latin typeface="楷体" panose="02010609060101010101" pitchFamily="49" charset="-122"/>
                <a:ea typeface="楷体" panose="02010609060101010101" pitchFamily="49" charset="-122"/>
              </a:rPr>
              <a:t> </a:t>
            </a:r>
            <a:r>
              <a:rPr lang="zh-CN" altLang="en-US" sz="2400" b="1" dirty="0">
                <a:solidFill>
                  <a:schemeClr val="accent2">
                    <a:lumMod val="75000"/>
                  </a:schemeClr>
                </a:solidFill>
                <a:latin typeface="楷体" panose="02010609060101010101" pitchFamily="49" charset="-122"/>
                <a:ea typeface="楷体" panose="02010609060101010101" pitchFamily="49" charset="-122"/>
              </a:rPr>
              <a:t>最后购买保险的人是健康状况非常差的。</a:t>
            </a:r>
          </a:p>
          <a:p>
            <a:pPr eaLnBrk="1" hangingPunct="1">
              <a:lnSpc>
                <a:spcPct val="80000"/>
              </a:lnSpc>
              <a:defRPr/>
            </a:pPr>
            <a:r>
              <a:rPr lang="zh-CN" altLang="en-US" sz="2400" b="1" dirty="0">
                <a:solidFill>
                  <a:schemeClr val="accent2">
                    <a:lumMod val="75000"/>
                  </a:schemeClr>
                </a:solidFill>
                <a:latin typeface="楷体" panose="02010609060101010101" pitchFamily="49" charset="-122"/>
                <a:ea typeface="楷体" panose="02010609060101010101" pitchFamily="49" charset="-122"/>
              </a:rPr>
              <a:t>这种逆向选择使保险本身具有的将风险在不同风险程度的投保人之间分散的作用消失。</a:t>
            </a:r>
            <a:endParaRPr lang="en-US" altLang="zh-CN" sz="2400" b="1" dirty="0">
              <a:solidFill>
                <a:schemeClr val="accent2">
                  <a:lumMod val="75000"/>
                </a:schemeClr>
              </a:solidFill>
              <a:latin typeface="楷体" panose="02010609060101010101" pitchFamily="49" charset="-122"/>
              <a:ea typeface="楷体" panose="02010609060101010101" pitchFamily="49" charset="-122"/>
            </a:endParaRPr>
          </a:p>
          <a:p>
            <a:pPr eaLnBrk="1" hangingPunct="1">
              <a:lnSpc>
                <a:spcPct val="80000"/>
              </a:lnSpc>
              <a:defRPr/>
            </a:pPr>
            <a:r>
              <a:rPr lang="zh-CN" altLang="en-US" sz="2400" b="1" dirty="0">
                <a:solidFill>
                  <a:schemeClr val="accent2">
                    <a:lumMod val="75000"/>
                  </a:schemeClr>
                </a:solidFill>
                <a:latin typeface="楷体" panose="02010609060101010101" pitchFamily="49" charset="-122"/>
                <a:ea typeface="楷体" panose="02010609060101010101" pitchFamily="49" charset="-122"/>
              </a:rPr>
              <a:t>保险价格过低，经营亏损，保险公司不愿提供保险</a:t>
            </a:r>
            <a:endParaRPr lang="en-US" altLang="zh-CN" sz="2400" b="1" dirty="0">
              <a:solidFill>
                <a:schemeClr val="accent2">
                  <a:lumMod val="75000"/>
                </a:schemeClr>
              </a:solidFill>
              <a:latin typeface="楷体" panose="02010609060101010101" pitchFamily="49" charset="-122"/>
              <a:ea typeface="楷体" panose="02010609060101010101" pitchFamily="49" charset="-122"/>
            </a:endParaRPr>
          </a:p>
          <a:p>
            <a:pPr eaLnBrk="1" hangingPunct="1">
              <a:lnSpc>
                <a:spcPct val="80000"/>
              </a:lnSpc>
              <a:defRPr/>
            </a:pPr>
            <a:r>
              <a:rPr lang="zh-CN" altLang="en-US" sz="2400" b="1" dirty="0">
                <a:solidFill>
                  <a:schemeClr val="accent2">
                    <a:lumMod val="75000"/>
                  </a:schemeClr>
                </a:solidFill>
                <a:latin typeface="楷体" panose="02010609060101010101" pitchFamily="49" charset="-122"/>
                <a:ea typeface="楷体" panose="02010609060101010101" pitchFamily="49" charset="-122"/>
              </a:rPr>
              <a:t>保险价格高，也亏损，保险公司也不愿提供保险</a:t>
            </a:r>
            <a:endParaRPr lang="en-US" altLang="zh-CN" sz="2400" b="1" dirty="0">
              <a:solidFill>
                <a:schemeClr val="accent2">
                  <a:lumMod val="75000"/>
                </a:schemeClr>
              </a:solidFill>
              <a:latin typeface="楷体" panose="02010609060101010101" pitchFamily="49" charset="-122"/>
              <a:ea typeface="楷体" panose="02010609060101010101" pitchFamily="49" charset="-122"/>
            </a:endParaRPr>
          </a:p>
          <a:p>
            <a:pPr eaLnBrk="1" hangingPunct="1">
              <a:lnSpc>
                <a:spcPct val="80000"/>
              </a:lnSpc>
              <a:buFont typeface="Wingdings" panose="05000000000000000000" pitchFamily="2" charset="2"/>
              <a:buNone/>
              <a:defRPr/>
            </a:pPr>
            <a:r>
              <a:rPr lang="zh-CN" altLang="en-US" sz="3600" b="1" dirty="0">
                <a:solidFill>
                  <a:srgbClr val="FF0000"/>
                </a:solidFill>
                <a:latin typeface="楷体" panose="02010609060101010101" pitchFamily="49" charset="-122"/>
                <a:ea typeface="楷体" panose="02010609060101010101" pitchFamily="49" charset="-122"/>
              </a:rPr>
              <a:t>此外，还会诱发“道德危险”</a:t>
            </a:r>
          </a:p>
        </p:txBody>
      </p:sp>
      <p:sp>
        <p:nvSpPr>
          <p:cNvPr id="34820" name="Line 4">
            <a:extLst>
              <a:ext uri="{FF2B5EF4-FFF2-40B4-BE49-F238E27FC236}">
                <a16:creationId xmlns:a16="http://schemas.microsoft.com/office/drawing/2014/main" id="{7821C74C-181E-403D-B594-74A87733E852}"/>
              </a:ext>
            </a:extLst>
          </p:cNvPr>
          <p:cNvSpPr>
            <a:spLocks noChangeShapeType="1"/>
          </p:cNvSpPr>
          <p:nvPr/>
        </p:nvSpPr>
        <p:spPr bwMode="auto">
          <a:xfrm>
            <a:off x="1547813" y="3068638"/>
            <a:ext cx="720725" cy="288925"/>
          </a:xfrm>
          <a:prstGeom prst="line">
            <a:avLst/>
          </a:prstGeom>
          <a:noFill/>
          <a:ln w="28575">
            <a:solidFill>
              <a:schemeClr val="tx2"/>
            </a:solidFill>
            <a:round/>
            <a:tailEnd type="triangle" w="med" len="me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34821" name="Line 5">
            <a:extLst>
              <a:ext uri="{FF2B5EF4-FFF2-40B4-BE49-F238E27FC236}">
                <a16:creationId xmlns:a16="http://schemas.microsoft.com/office/drawing/2014/main" id="{8910B970-38CF-48F9-A762-6990C74D4AD5}"/>
              </a:ext>
            </a:extLst>
          </p:cNvPr>
          <p:cNvSpPr>
            <a:spLocks noChangeShapeType="1"/>
          </p:cNvSpPr>
          <p:nvPr/>
        </p:nvSpPr>
        <p:spPr bwMode="auto">
          <a:xfrm flipV="1">
            <a:off x="1547813" y="2636838"/>
            <a:ext cx="720725" cy="288925"/>
          </a:xfrm>
          <a:prstGeom prst="line">
            <a:avLst/>
          </a:prstGeom>
          <a:noFill/>
          <a:ln w="28575">
            <a:solidFill>
              <a:schemeClr val="tx2"/>
            </a:solidFill>
            <a:round/>
            <a:tailEnd type="triangle" w="med" len="me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39942" name="Text Box 6">
            <a:extLst>
              <a:ext uri="{FF2B5EF4-FFF2-40B4-BE49-F238E27FC236}">
                <a16:creationId xmlns:a16="http://schemas.microsoft.com/office/drawing/2014/main" id="{5D7714C6-88EF-4C85-BFC7-03BF53B211EF}"/>
              </a:ext>
            </a:extLst>
          </p:cNvPr>
          <p:cNvSpPr txBox="1">
            <a:spLocks noChangeArrowheads="1"/>
          </p:cNvSpPr>
          <p:nvPr/>
        </p:nvSpPr>
        <p:spPr bwMode="auto">
          <a:xfrm>
            <a:off x="1619250" y="3141663"/>
            <a:ext cx="1584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000" b="1">
                <a:solidFill>
                  <a:srgbClr val="0039E5"/>
                </a:solidFill>
                <a:latin typeface="楷体" panose="02010609060101010101" pitchFamily="49" charset="-122"/>
                <a:ea typeface="楷体" panose="02010609060101010101" pitchFamily="49" charset="-122"/>
              </a:rPr>
              <a:t>好</a:t>
            </a:r>
          </a:p>
        </p:txBody>
      </p:sp>
      <p:sp>
        <p:nvSpPr>
          <p:cNvPr id="39943" name="Text Box 7">
            <a:extLst>
              <a:ext uri="{FF2B5EF4-FFF2-40B4-BE49-F238E27FC236}">
                <a16:creationId xmlns:a16="http://schemas.microsoft.com/office/drawing/2014/main" id="{6DAA57F3-D23C-4F2C-81EA-DC648F953685}"/>
              </a:ext>
            </a:extLst>
          </p:cNvPr>
          <p:cNvSpPr txBox="1">
            <a:spLocks noChangeArrowheads="1"/>
          </p:cNvSpPr>
          <p:nvPr/>
        </p:nvSpPr>
        <p:spPr bwMode="auto">
          <a:xfrm>
            <a:off x="1619250" y="2420938"/>
            <a:ext cx="1584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000" b="1">
                <a:solidFill>
                  <a:srgbClr val="0039E5"/>
                </a:solidFill>
                <a:latin typeface="楷体" panose="02010609060101010101" pitchFamily="49" charset="-122"/>
                <a:ea typeface="楷体" panose="02010609060101010101" pitchFamily="49" charset="-122"/>
              </a:rPr>
              <a:t>坏</a:t>
            </a:r>
          </a:p>
        </p:txBody>
      </p:sp>
      <p:sp>
        <p:nvSpPr>
          <p:cNvPr id="39944" name="Text Box 8">
            <a:extLst>
              <a:ext uri="{FF2B5EF4-FFF2-40B4-BE49-F238E27FC236}">
                <a16:creationId xmlns:a16="http://schemas.microsoft.com/office/drawing/2014/main" id="{AC3F6743-6546-423D-83DD-64E30BC4C174}"/>
              </a:ext>
            </a:extLst>
          </p:cNvPr>
          <p:cNvSpPr txBox="1">
            <a:spLocks noChangeArrowheads="1"/>
          </p:cNvSpPr>
          <p:nvPr/>
        </p:nvSpPr>
        <p:spPr bwMode="auto">
          <a:xfrm>
            <a:off x="3276600" y="2493963"/>
            <a:ext cx="1584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000" b="1">
                <a:solidFill>
                  <a:srgbClr val="0039E5"/>
                </a:solidFill>
                <a:latin typeface="楷体" panose="02010609060101010101" pitchFamily="49" charset="-122"/>
                <a:ea typeface="楷体" panose="02010609060101010101" pitchFamily="49" charset="-122"/>
              </a:rPr>
              <a:t>提高保费</a:t>
            </a:r>
          </a:p>
        </p:txBody>
      </p:sp>
      <p:sp>
        <p:nvSpPr>
          <p:cNvPr id="39945" name="Text Box 9">
            <a:extLst>
              <a:ext uri="{FF2B5EF4-FFF2-40B4-BE49-F238E27FC236}">
                <a16:creationId xmlns:a16="http://schemas.microsoft.com/office/drawing/2014/main" id="{D688EB34-FCBF-4504-BA0F-DCA480253AF5}"/>
              </a:ext>
            </a:extLst>
          </p:cNvPr>
          <p:cNvSpPr txBox="1">
            <a:spLocks noChangeArrowheads="1"/>
          </p:cNvSpPr>
          <p:nvPr/>
        </p:nvSpPr>
        <p:spPr bwMode="auto">
          <a:xfrm>
            <a:off x="4427538" y="2420938"/>
            <a:ext cx="15843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000" b="1">
                <a:solidFill>
                  <a:srgbClr val="0039E5"/>
                </a:solidFill>
                <a:latin typeface="楷体" panose="02010609060101010101" pitchFamily="49" charset="-122"/>
                <a:ea typeface="楷体" panose="02010609060101010101" pitchFamily="49" charset="-122"/>
              </a:rPr>
              <a:t>平均健康</a:t>
            </a:r>
          </a:p>
          <a:p>
            <a:pPr eaLnBrk="1" hangingPunct="1">
              <a:spcBef>
                <a:spcPct val="50000"/>
              </a:spcBef>
              <a:buClrTx/>
              <a:buSzTx/>
              <a:buFont typeface="Arial" panose="020B0604020202020204" pitchFamily="34" charset="0"/>
              <a:buNone/>
            </a:pPr>
            <a:r>
              <a:rPr lang="zh-CN" altLang="en-US" sz="2000" b="1">
                <a:solidFill>
                  <a:srgbClr val="0039E5"/>
                </a:solidFill>
                <a:latin typeface="楷体" panose="02010609060101010101" pitchFamily="49" charset="-122"/>
                <a:ea typeface="楷体" panose="02010609060101010101" pitchFamily="49" charset="-122"/>
              </a:rPr>
              <a:t>状况下降</a:t>
            </a:r>
          </a:p>
          <a:p>
            <a:pPr eaLnBrk="1" hangingPunct="1">
              <a:spcBef>
                <a:spcPct val="50000"/>
              </a:spcBef>
              <a:buClrTx/>
              <a:buSzTx/>
              <a:buFont typeface="Arial" panose="020B0604020202020204" pitchFamily="34" charset="0"/>
              <a:buNone/>
            </a:pPr>
            <a:r>
              <a:rPr lang="zh-CN" altLang="en-US" sz="2000" b="1">
                <a:solidFill>
                  <a:srgbClr val="0039E5"/>
                </a:solidFill>
                <a:latin typeface="楷体" panose="02010609060101010101" pitchFamily="49" charset="-122"/>
                <a:ea typeface="楷体" panose="02010609060101010101" pitchFamily="49" charset="-122"/>
              </a:rPr>
              <a:t> </a:t>
            </a:r>
          </a:p>
        </p:txBody>
      </p:sp>
      <p:sp>
        <p:nvSpPr>
          <p:cNvPr id="39946" name="Text Box 10">
            <a:extLst>
              <a:ext uri="{FF2B5EF4-FFF2-40B4-BE49-F238E27FC236}">
                <a16:creationId xmlns:a16="http://schemas.microsoft.com/office/drawing/2014/main" id="{9FEA58F5-1CED-49C0-A668-E6711338AED7}"/>
              </a:ext>
            </a:extLst>
          </p:cNvPr>
          <p:cNvSpPr txBox="1">
            <a:spLocks noChangeArrowheads="1"/>
          </p:cNvSpPr>
          <p:nvPr/>
        </p:nvSpPr>
        <p:spPr bwMode="auto">
          <a:xfrm>
            <a:off x="5580063" y="2997200"/>
            <a:ext cx="1584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000" b="1">
                <a:solidFill>
                  <a:srgbClr val="0039E5"/>
                </a:solidFill>
                <a:latin typeface="楷体" panose="02010609060101010101" pitchFamily="49" charset="-122"/>
                <a:ea typeface="楷体" panose="02010609060101010101" pitchFamily="49" charset="-122"/>
              </a:rPr>
              <a:t>好</a:t>
            </a:r>
          </a:p>
        </p:txBody>
      </p:sp>
      <p:sp>
        <p:nvSpPr>
          <p:cNvPr id="39947" name="Text Box 11">
            <a:extLst>
              <a:ext uri="{FF2B5EF4-FFF2-40B4-BE49-F238E27FC236}">
                <a16:creationId xmlns:a16="http://schemas.microsoft.com/office/drawing/2014/main" id="{4DE55AF5-BA11-4C0F-803F-16CF5687370F}"/>
              </a:ext>
            </a:extLst>
          </p:cNvPr>
          <p:cNvSpPr txBox="1">
            <a:spLocks noChangeArrowheads="1"/>
          </p:cNvSpPr>
          <p:nvPr/>
        </p:nvSpPr>
        <p:spPr bwMode="auto">
          <a:xfrm>
            <a:off x="5580063" y="2205038"/>
            <a:ext cx="1584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000" b="1">
                <a:solidFill>
                  <a:srgbClr val="0039E5"/>
                </a:solidFill>
                <a:latin typeface="楷体" panose="02010609060101010101" pitchFamily="49" charset="-122"/>
                <a:ea typeface="楷体" panose="02010609060101010101" pitchFamily="49" charset="-122"/>
              </a:rPr>
              <a:t>坏</a:t>
            </a:r>
          </a:p>
        </p:txBody>
      </p:sp>
      <p:sp>
        <p:nvSpPr>
          <p:cNvPr id="34828" name="Line 12">
            <a:extLst>
              <a:ext uri="{FF2B5EF4-FFF2-40B4-BE49-F238E27FC236}">
                <a16:creationId xmlns:a16="http://schemas.microsoft.com/office/drawing/2014/main" id="{C7C9A873-BF19-40A0-A4F9-D8FB081FE891}"/>
              </a:ext>
            </a:extLst>
          </p:cNvPr>
          <p:cNvSpPr>
            <a:spLocks noChangeShapeType="1"/>
          </p:cNvSpPr>
          <p:nvPr/>
        </p:nvSpPr>
        <p:spPr bwMode="auto">
          <a:xfrm>
            <a:off x="5580063" y="2925763"/>
            <a:ext cx="720725" cy="288925"/>
          </a:xfrm>
          <a:prstGeom prst="line">
            <a:avLst/>
          </a:prstGeom>
          <a:noFill/>
          <a:ln w="9525">
            <a:solidFill>
              <a:schemeClr val="tx2"/>
            </a:solidFill>
            <a:round/>
            <a:tailEnd type="triangle" w="med" len="me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34829" name="Line 13">
            <a:extLst>
              <a:ext uri="{FF2B5EF4-FFF2-40B4-BE49-F238E27FC236}">
                <a16:creationId xmlns:a16="http://schemas.microsoft.com/office/drawing/2014/main" id="{8E4E8D59-6D16-43D6-A029-A8EA1E33DE05}"/>
              </a:ext>
            </a:extLst>
          </p:cNvPr>
          <p:cNvSpPr>
            <a:spLocks noChangeShapeType="1"/>
          </p:cNvSpPr>
          <p:nvPr/>
        </p:nvSpPr>
        <p:spPr bwMode="auto">
          <a:xfrm flipV="1">
            <a:off x="5580063" y="2420938"/>
            <a:ext cx="720725" cy="288925"/>
          </a:xfrm>
          <a:prstGeom prst="line">
            <a:avLst/>
          </a:prstGeom>
          <a:noFill/>
          <a:ln w="9525">
            <a:solidFill>
              <a:schemeClr val="tx2"/>
            </a:solidFill>
            <a:round/>
            <a:tailEnd type="triangle" w="med" len="me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39950" name="Text Box 14">
            <a:extLst>
              <a:ext uri="{FF2B5EF4-FFF2-40B4-BE49-F238E27FC236}">
                <a16:creationId xmlns:a16="http://schemas.microsoft.com/office/drawing/2014/main" id="{B9400C4B-7801-4334-8B89-57AEA140E878}"/>
              </a:ext>
            </a:extLst>
          </p:cNvPr>
          <p:cNvSpPr txBox="1">
            <a:spLocks noChangeArrowheads="1"/>
          </p:cNvSpPr>
          <p:nvPr/>
        </p:nvSpPr>
        <p:spPr bwMode="auto">
          <a:xfrm>
            <a:off x="6227763" y="3068638"/>
            <a:ext cx="1584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000" b="1">
                <a:solidFill>
                  <a:srgbClr val="0039E5"/>
                </a:solidFill>
                <a:latin typeface="楷体" panose="02010609060101010101" pitchFamily="49" charset="-122"/>
                <a:ea typeface="楷体" panose="02010609060101010101" pitchFamily="49" charset="-122"/>
              </a:rPr>
              <a:t>不购买保险</a:t>
            </a:r>
          </a:p>
        </p:txBody>
      </p:sp>
      <p:sp>
        <p:nvSpPr>
          <p:cNvPr id="39951" name="Text Box 15">
            <a:extLst>
              <a:ext uri="{FF2B5EF4-FFF2-40B4-BE49-F238E27FC236}">
                <a16:creationId xmlns:a16="http://schemas.microsoft.com/office/drawing/2014/main" id="{1D736E0A-31EC-48DB-BC80-370999CDC0FA}"/>
              </a:ext>
            </a:extLst>
          </p:cNvPr>
          <p:cNvSpPr txBox="1">
            <a:spLocks noChangeArrowheads="1"/>
          </p:cNvSpPr>
          <p:nvPr/>
        </p:nvSpPr>
        <p:spPr bwMode="auto">
          <a:xfrm>
            <a:off x="6227763" y="2205038"/>
            <a:ext cx="1584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000" b="1">
                <a:solidFill>
                  <a:srgbClr val="0039E5"/>
                </a:solidFill>
                <a:latin typeface="楷体" panose="02010609060101010101" pitchFamily="49" charset="-122"/>
                <a:ea typeface="楷体" panose="02010609060101010101" pitchFamily="49" charset="-122"/>
              </a:rPr>
              <a:t>购买保险</a:t>
            </a:r>
          </a:p>
        </p:txBody>
      </p:sp>
      <p:sp>
        <p:nvSpPr>
          <p:cNvPr id="39952" name="Text Box 16">
            <a:extLst>
              <a:ext uri="{FF2B5EF4-FFF2-40B4-BE49-F238E27FC236}">
                <a16:creationId xmlns:a16="http://schemas.microsoft.com/office/drawing/2014/main" id="{C83FF047-C91B-45FC-860E-8EC0E7E48636}"/>
              </a:ext>
            </a:extLst>
          </p:cNvPr>
          <p:cNvSpPr txBox="1">
            <a:spLocks noChangeArrowheads="1"/>
          </p:cNvSpPr>
          <p:nvPr/>
        </p:nvSpPr>
        <p:spPr bwMode="auto">
          <a:xfrm>
            <a:off x="7235825" y="2060575"/>
            <a:ext cx="1584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000" b="1">
                <a:solidFill>
                  <a:srgbClr val="0039E5"/>
                </a:solidFill>
                <a:latin typeface="楷体" panose="02010609060101010101" pitchFamily="49" charset="-122"/>
                <a:ea typeface="楷体" panose="02010609060101010101" pitchFamily="49" charset="-122"/>
              </a:rPr>
              <a:t>提高保费</a:t>
            </a:r>
          </a:p>
        </p:txBody>
      </p:sp>
      <p:sp>
        <p:nvSpPr>
          <p:cNvPr id="34833" name="Line 17">
            <a:extLst>
              <a:ext uri="{FF2B5EF4-FFF2-40B4-BE49-F238E27FC236}">
                <a16:creationId xmlns:a16="http://schemas.microsoft.com/office/drawing/2014/main" id="{47E66294-6312-41DB-8AFA-CE343DCA9AF7}"/>
              </a:ext>
            </a:extLst>
          </p:cNvPr>
          <p:cNvSpPr>
            <a:spLocks noChangeShapeType="1"/>
          </p:cNvSpPr>
          <p:nvPr/>
        </p:nvSpPr>
        <p:spPr bwMode="auto">
          <a:xfrm>
            <a:off x="7380288" y="2420938"/>
            <a:ext cx="1152525" cy="0"/>
          </a:xfrm>
          <a:prstGeom prst="line">
            <a:avLst/>
          </a:prstGeom>
          <a:noFill/>
          <a:ln w="57150">
            <a:solidFill>
              <a:schemeClr val="tx2"/>
            </a:solidFill>
            <a:round/>
            <a:tailEnd type="triangle" w="med" len="me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34834" name="Line 18">
            <a:extLst>
              <a:ext uri="{FF2B5EF4-FFF2-40B4-BE49-F238E27FC236}">
                <a16:creationId xmlns:a16="http://schemas.microsoft.com/office/drawing/2014/main" id="{F5AF6147-9432-447C-8C34-C23A838D5283}"/>
              </a:ext>
            </a:extLst>
          </p:cNvPr>
          <p:cNvSpPr>
            <a:spLocks noChangeShapeType="1"/>
          </p:cNvSpPr>
          <p:nvPr/>
        </p:nvSpPr>
        <p:spPr bwMode="auto">
          <a:xfrm>
            <a:off x="3419475" y="2925763"/>
            <a:ext cx="1081088" cy="0"/>
          </a:xfrm>
          <a:prstGeom prst="line">
            <a:avLst/>
          </a:prstGeom>
          <a:noFill/>
          <a:ln w="57150">
            <a:solidFill>
              <a:schemeClr val="tx2"/>
            </a:solidFill>
            <a:round/>
            <a:tailEnd type="triangle" w="med" len="med"/>
          </a:ln>
        </p:spPr>
        <p:txBody>
          <a:bodyPr/>
          <a:lstStyle/>
          <a:p>
            <a:pPr algn="ctr" eaLnBrk="1" hangingPunct="1">
              <a:defRPr/>
            </a:pPr>
            <a:endParaRPr lang="zh-CN" altLang="en-US">
              <a:solidFill>
                <a:schemeClr val="accent2">
                  <a:lumMod val="75000"/>
                </a:schemeClr>
              </a:solidFill>
              <a:latin typeface="楷体" panose="02010609060101010101" pitchFamily="49" charset="-122"/>
              <a:ea typeface="楷体" panose="02010609060101010101" pitchFamily="49" charset="-122"/>
            </a:endParaRPr>
          </a:p>
        </p:txBody>
      </p:sp>
      <p:sp>
        <p:nvSpPr>
          <p:cNvPr id="39955" name="Text Box 20">
            <a:extLst>
              <a:ext uri="{FF2B5EF4-FFF2-40B4-BE49-F238E27FC236}">
                <a16:creationId xmlns:a16="http://schemas.microsoft.com/office/drawing/2014/main" id="{31C03D7A-128F-48B8-AE17-FA64A0EB98B5}"/>
              </a:ext>
            </a:extLst>
          </p:cNvPr>
          <p:cNvSpPr txBox="1">
            <a:spLocks noChangeArrowheads="1"/>
          </p:cNvSpPr>
          <p:nvPr/>
        </p:nvSpPr>
        <p:spPr bwMode="auto">
          <a:xfrm>
            <a:off x="323850" y="2852738"/>
            <a:ext cx="1079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1800" b="1">
                <a:solidFill>
                  <a:srgbClr val="0039E5"/>
                </a:solidFill>
                <a:latin typeface="楷体" panose="02010609060101010101" pitchFamily="49" charset="-122"/>
                <a:ea typeface="楷体" panose="02010609060101010101" pitchFamily="49" charset="-122"/>
              </a:rPr>
              <a:t>健康状况</a:t>
            </a:r>
          </a:p>
        </p:txBody>
      </p:sp>
      <p:sp>
        <p:nvSpPr>
          <p:cNvPr id="39956" name="Text Box 21">
            <a:extLst>
              <a:ext uri="{FF2B5EF4-FFF2-40B4-BE49-F238E27FC236}">
                <a16:creationId xmlns:a16="http://schemas.microsoft.com/office/drawing/2014/main" id="{C591887B-9333-40E0-A0B2-0752B655710A}"/>
              </a:ext>
            </a:extLst>
          </p:cNvPr>
          <p:cNvSpPr txBox="1">
            <a:spLocks noChangeArrowheads="1"/>
          </p:cNvSpPr>
          <p:nvPr/>
        </p:nvSpPr>
        <p:spPr bwMode="auto">
          <a:xfrm>
            <a:off x="2268538" y="2349500"/>
            <a:ext cx="1079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1800" b="1">
                <a:solidFill>
                  <a:srgbClr val="0039E5"/>
                </a:solidFill>
                <a:latin typeface="楷体" panose="02010609060101010101" pitchFamily="49" charset="-122"/>
                <a:ea typeface="楷体" panose="02010609060101010101" pitchFamily="49" charset="-122"/>
              </a:rPr>
              <a:t>购买保险</a:t>
            </a:r>
          </a:p>
        </p:txBody>
      </p:sp>
      <p:sp>
        <p:nvSpPr>
          <p:cNvPr id="39957" name="Text Box 22">
            <a:extLst>
              <a:ext uri="{FF2B5EF4-FFF2-40B4-BE49-F238E27FC236}">
                <a16:creationId xmlns:a16="http://schemas.microsoft.com/office/drawing/2014/main" id="{00446795-8A59-4A4B-A1BE-A8F9C9914A41}"/>
              </a:ext>
            </a:extLst>
          </p:cNvPr>
          <p:cNvSpPr txBox="1">
            <a:spLocks noChangeArrowheads="1"/>
          </p:cNvSpPr>
          <p:nvPr/>
        </p:nvSpPr>
        <p:spPr bwMode="auto">
          <a:xfrm>
            <a:off x="2339975" y="3141663"/>
            <a:ext cx="1295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1800" b="1">
                <a:solidFill>
                  <a:srgbClr val="0039E5"/>
                </a:solidFill>
                <a:latin typeface="楷体" panose="02010609060101010101" pitchFamily="49" charset="-122"/>
                <a:ea typeface="楷体" panose="02010609060101010101" pitchFamily="49" charset="-122"/>
              </a:rPr>
              <a:t>不购买保险</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477FCC2C-538C-4EC8-90C7-6708BE06FE42}"/>
              </a:ext>
            </a:extLst>
          </p:cNvPr>
          <p:cNvSpPr>
            <a:spLocks noGrp="1" noRot="1" noChangeArrowheads="1"/>
          </p:cNvSpPr>
          <p:nvPr>
            <p:ph idx="1"/>
          </p:nvPr>
        </p:nvSpPr>
        <p:spPr>
          <a:xfrm>
            <a:off x="301625" y="1484313"/>
            <a:ext cx="8540750" cy="4614862"/>
          </a:xfrm>
        </p:spPr>
        <p:txBody>
          <a:bodyPr/>
          <a:lstStyle/>
          <a:p>
            <a:pPr eaLnBrk="1" hangingPunct="1">
              <a:buFont typeface="Wingdings" panose="05000000000000000000" pitchFamily="2" charset="2"/>
              <a:buNone/>
              <a:defRPr/>
            </a:pPr>
            <a:r>
              <a:rPr kumimoji="1" lang="en-US" altLang="zh-CN" b="1" dirty="0">
                <a:solidFill>
                  <a:schemeClr val="accent2">
                    <a:lumMod val="75000"/>
                  </a:schemeClr>
                </a:solidFill>
                <a:latin typeface="楷体" panose="02010609060101010101" pitchFamily="49" charset="-122"/>
                <a:ea typeface="楷体" panose="02010609060101010101" pitchFamily="49" charset="-122"/>
              </a:rPr>
              <a:t>2</a:t>
            </a:r>
            <a:r>
              <a:rPr kumimoji="1" lang="zh-CN" altLang="en-US" b="1" dirty="0">
                <a:solidFill>
                  <a:schemeClr val="accent2">
                    <a:lumMod val="75000"/>
                  </a:schemeClr>
                </a:solidFill>
                <a:latin typeface="楷体" panose="02010609060101010101" pitchFamily="49" charset="-122"/>
                <a:ea typeface="楷体" panose="02010609060101010101" pitchFamily="49" charset="-122"/>
              </a:rPr>
              <a:t>、道德风险（</a:t>
            </a:r>
            <a:r>
              <a:rPr kumimoji="1" lang="en-US" altLang="zh-CN" b="1" dirty="0">
                <a:solidFill>
                  <a:schemeClr val="accent2">
                    <a:lumMod val="75000"/>
                  </a:schemeClr>
                </a:solidFill>
                <a:latin typeface="楷体" panose="02010609060101010101" pitchFamily="49" charset="-122"/>
                <a:ea typeface="楷体" panose="02010609060101010101" pitchFamily="49" charset="-122"/>
              </a:rPr>
              <a:t>Moral Hazard</a:t>
            </a:r>
            <a:r>
              <a:rPr kumimoji="1" lang="zh-CN" altLang="en-US" b="1" dirty="0">
                <a:solidFill>
                  <a:schemeClr val="accent2">
                    <a:lumMod val="75000"/>
                  </a:schemeClr>
                </a:solidFill>
                <a:latin typeface="楷体" panose="02010609060101010101" pitchFamily="49" charset="-122"/>
                <a:ea typeface="楷体" panose="02010609060101010101" pitchFamily="49" charset="-122"/>
              </a:rPr>
              <a:t>）：由隐藏行动造成的一些交易参与人行为变得不道德，损害其他交易人利益。道德风险发生在合同成立之后。</a:t>
            </a:r>
          </a:p>
          <a:p>
            <a:pPr eaLnBrk="1" hangingPunct="1">
              <a:buFont typeface="Wingdings" panose="05000000000000000000" pitchFamily="2" charset="2"/>
              <a:buNone/>
              <a:defRPr/>
            </a:pPr>
            <a:r>
              <a:rPr kumimoji="1" lang="zh-CN" altLang="en-US" b="1" dirty="0">
                <a:solidFill>
                  <a:schemeClr val="accent2">
                    <a:lumMod val="75000"/>
                  </a:schemeClr>
                </a:solidFill>
                <a:latin typeface="楷体" panose="02010609060101010101" pitchFamily="49" charset="-122"/>
                <a:ea typeface="楷体" panose="02010609060101010101" pitchFamily="49" charset="-122"/>
              </a:rPr>
              <a:t>  如医院看病；</a:t>
            </a:r>
          </a:p>
          <a:p>
            <a:pPr eaLnBrk="1" hangingPunct="1">
              <a:buFont typeface="Wingdings" panose="05000000000000000000" pitchFamily="2" charset="2"/>
              <a:buNone/>
              <a:defRPr/>
            </a:pPr>
            <a:endParaRPr kumimoji="1" lang="zh-CN" altLang="en-US" b="1" dirty="0">
              <a:solidFill>
                <a:schemeClr val="accent2">
                  <a:lumMod val="75000"/>
                </a:schemeClr>
              </a:solidFill>
              <a:latin typeface="楷体" panose="02010609060101010101" pitchFamily="49" charset="-122"/>
              <a:ea typeface="楷体" panose="02010609060101010101" pitchFamily="49" charset="-122"/>
            </a:endParaRPr>
          </a:p>
          <a:p>
            <a:pPr eaLnBrk="1" hangingPunct="1">
              <a:defRPr/>
            </a:pPr>
            <a:endParaRPr lang="en-US" altLang="zh-CN" dirty="0">
              <a:solidFill>
                <a:schemeClr val="accent2">
                  <a:lumMod val="75000"/>
                </a:schemeClr>
              </a:solidFill>
              <a:latin typeface="楷体" panose="02010609060101010101" pitchFamily="49" charset="-122"/>
              <a:ea typeface="楷体" panose="020106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7C2ABDE-5C60-446C-B247-BFD1AD27A9F8}"/>
              </a:ext>
            </a:extLst>
          </p:cNvPr>
          <p:cNvSpPr>
            <a:spLocks noGrp="1" noRot="1" noChangeArrowheads="1"/>
          </p:cNvSpPr>
          <p:nvPr>
            <p:ph type="title"/>
          </p:nvPr>
        </p:nvSpPr>
        <p:spPr>
          <a:xfrm>
            <a:off x="301625" y="1268413"/>
            <a:ext cx="8540750" cy="484187"/>
          </a:xfrm>
        </p:spPr>
        <p:txBody>
          <a:bodyPr/>
          <a:lstStyle/>
          <a:p>
            <a:pPr algn="l" eaLnBrk="1" hangingPunct="1">
              <a:defRPr/>
            </a:pPr>
            <a:r>
              <a:rPr kumimoji="1" lang="en-US" altLang="zh-CN" sz="4000" b="1" dirty="0">
                <a:solidFill>
                  <a:schemeClr val="accent2">
                    <a:lumMod val="75000"/>
                  </a:schemeClr>
                </a:solidFill>
                <a:latin typeface="楷体" panose="02010609060101010101" pitchFamily="49" charset="-122"/>
                <a:ea typeface="楷体" panose="02010609060101010101" pitchFamily="49" charset="-122"/>
              </a:rPr>
              <a:t>3</a:t>
            </a:r>
            <a:r>
              <a:rPr kumimoji="1" lang="zh-CN" altLang="en-US" sz="4000" b="1" dirty="0">
                <a:solidFill>
                  <a:schemeClr val="accent2">
                    <a:lumMod val="75000"/>
                  </a:schemeClr>
                </a:solidFill>
                <a:latin typeface="楷体" panose="02010609060101010101" pitchFamily="49" charset="-122"/>
                <a:ea typeface="楷体" panose="02010609060101010101" pitchFamily="49" charset="-122"/>
              </a:rPr>
              <a:t>、委托人代理人问题</a:t>
            </a:r>
          </a:p>
        </p:txBody>
      </p:sp>
      <p:sp>
        <p:nvSpPr>
          <p:cNvPr id="36867" name="Rectangle 3">
            <a:extLst>
              <a:ext uri="{FF2B5EF4-FFF2-40B4-BE49-F238E27FC236}">
                <a16:creationId xmlns:a16="http://schemas.microsoft.com/office/drawing/2014/main" id="{B3208B93-035D-435A-B286-C4EAF090E682}"/>
              </a:ext>
            </a:extLst>
          </p:cNvPr>
          <p:cNvSpPr>
            <a:spLocks noGrp="1" noRot="1" noChangeArrowheads="1"/>
          </p:cNvSpPr>
          <p:nvPr>
            <p:ph idx="1"/>
          </p:nvPr>
        </p:nvSpPr>
        <p:spPr/>
        <p:txBody>
          <a:bodyPr/>
          <a:lstStyle/>
          <a:p>
            <a:pPr eaLnBrk="1" hangingPunct="1">
              <a:lnSpc>
                <a:spcPct val="80000"/>
              </a:lnSpc>
              <a:buFont typeface="Wingdings" panose="05000000000000000000" pitchFamily="2" charset="2"/>
              <a:buNone/>
              <a:defRPr/>
            </a:pPr>
            <a:r>
              <a:rPr lang="zh-CN" altLang="en-US" sz="2800" b="1" dirty="0">
                <a:solidFill>
                  <a:schemeClr val="accent2">
                    <a:lumMod val="75000"/>
                  </a:schemeClr>
                </a:solidFill>
                <a:latin typeface="楷体" panose="02010609060101010101" pitchFamily="49" charset="-122"/>
                <a:ea typeface="楷体" panose="02010609060101010101" pitchFamily="49" charset="-122"/>
              </a:rPr>
              <a:t>委托一代理问题是指由于信息不对称，</a:t>
            </a:r>
          </a:p>
          <a:p>
            <a:pPr eaLnBrk="1" hangingPunct="1">
              <a:lnSpc>
                <a:spcPct val="80000"/>
              </a:lnSpc>
              <a:buFont typeface="Wingdings" panose="05000000000000000000" pitchFamily="2" charset="2"/>
              <a:buNone/>
              <a:defRPr/>
            </a:pPr>
            <a:r>
              <a:rPr lang="zh-CN" altLang="en-US" sz="2800" b="1" dirty="0">
                <a:solidFill>
                  <a:schemeClr val="accent2">
                    <a:lumMod val="75000"/>
                  </a:schemeClr>
                </a:solidFill>
                <a:latin typeface="楷体" panose="02010609060101010101" pitchFamily="49" charset="-122"/>
                <a:ea typeface="楷体" panose="02010609060101010101" pitchFamily="49" charset="-122"/>
              </a:rPr>
              <a:t>处于信息劣势的委托人难以观察、了解代理人的全部和真实行为，代理人则为了追求自己的利益而凭借信息优势实施违背委托人利益的行为。 </a:t>
            </a:r>
          </a:p>
          <a:p>
            <a:pPr eaLnBrk="1" hangingPunct="1">
              <a:lnSpc>
                <a:spcPct val="80000"/>
              </a:lnSpc>
              <a:defRPr/>
            </a:pPr>
            <a:r>
              <a:rPr lang="zh-CN" altLang="en-US" sz="2800" b="1" dirty="0">
                <a:solidFill>
                  <a:schemeClr val="accent2">
                    <a:lumMod val="75000"/>
                  </a:schemeClr>
                </a:solidFill>
                <a:latin typeface="楷体" panose="02010609060101010101" pitchFamily="49" charset="-122"/>
                <a:ea typeface="楷体" panose="02010609060101010101" pitchFamily="49" charset="-122"/>
              </a:rPr>
              <a:t>产生委托</a:t>
            </a:r>
            <a:r>
              <a:rPr lang="en-US" altLang="zh-CN" sz="2800" b="1" dirty="0">
                <a:solidFill>
                  <a:schemeClr val="accent2">
                    <a:lumMod val="75000"/>
                  </a:schemeClr>
                </a:solidFill>
                <a:latin typeface="楷体" panose="02010609060101010101" pitchFamily="49" charset="-122"/>
                <a:ea typeface="楷体" panose="02010609060101010101" pitchFamily="49" charset="-122"/>
              </a:rPr>
              <a:t>—</a:t>
            </a:r>
            <a:r>
              <a:rPr lang="zh-CN" altLang="en-US" sz="2800" b="1" dirty="0">
                <a:solidFill>
                  <a:schemeClr val="accent2">
                    <a:lumMod val="75000"/>
                  </a:schemeClr>
                </a:solidFill>
                <a:latin typeface="楷体" panose="02010609060101010101" pitchFamily="49" charset="-122"/>
                <a:ea typeface="楷体" panose="02010609060101010101" pitchFamily="49" charset="-122"/>
              </a:rPr>
              <a:t>代理问题的条件有三个：</a:t>
            </a:r>
          </a:p>
          <a:p>
            <a:pPr eaLnBrk="1" hangingPunct="1">
              <a:lnSpc>
                <a:spcPct val="80000"/>
              </a:lnSpc>
              <a:buFont typeface="Wingdings" panose="05000000000000000000" pitchFamily="2" charset="2"/>
              <a:buNone/>
              <a:defRPr/>
            </a:pPr>
            <a:r>
              <a:rPr lang="zh-CN" altLang="en-US" sz="2800" b="1" dirty="0">
                <a:solidFill>
                  <a:schemeClr val="accent2">
                    <a:lumMod val="75000"/>
                  </a:schemeClr>
                </a:solidFill>
                <a:latin typeface="楷体" panose="02010609060101010101" pitchFamily="49" charset="-122"/>
                <a:ea typeface="楷体" panose="02010609060101010101" pitchFamily="49" charset="-122"/>
              </a:rPr>
              <a:t>  </a:t>
            </a:r>
            <a:r>
              <a:rPr lang="en-US" altLang="zh-CN" sz="2800" b="1" dirty="0">
                <a:solidFill>
                  <a:schemeClr val="accent2">
                    <a:lumMod val="75000"/>
                  </a:schemeClr>
                </a:solidFill>
                <a:latin typeface="楷体" panose="02010609060101010101" pitchFamily="49" charset="-122"/>
                <a:ea typeface="楷体" panose="02010609060101010101" pitchFamily="49" charset="-122"/>
              </a:rPr>
              <a:t>1</a:t>
            </a:r>
            <a:r>
              <a:rPr lang="zh-CN" altLang="en-US" sz="2800" b="1" dirty="0">
                <a:solidFill>
                  <a:schemeClr val="accent2">
                    <a:lumMod val="75000"/>
                  </a:schemeClr>
                </a:solidFill>
                <a:latin typeface="楷体" panose="02010609060101010101" pitchFamily="49" charset="-122"/>
                <a:ea typeface="楷体" panose="02010609060101010101" pitchFamily="49" charset="-122"/>
              </a:rPr>
              <a:t>、委托人与代理人追求的目标不一致。</a:t>
            </a:r>
          </a:p>
          <a:p>
            <a:pPr eaLnBrk="1" hangingPunct="1">
              <a:lnSpc>
                <a:spcPct val="80000"/>
              </a:lnSpc>
              <a:buFont typeface="Wingdings" panose="05000000000000000000" pitchFamily="2" charset="2"/>
              <a:buNone/>
              <a:defRPr/>
            </a:pPr>
            <a:r>
              <a:rPr lang="zh-CN" altLang="en-US" sz="2800" b="1" dirty="0">
                <a:solidFill>
                  <a:schemeClr val="accent2">
                    <a:lumMod val="75000"/>
                  </a:schemeClr>
                </a:solidFill>
                <a:latin typeface="楷体" panose="02010609060101010101" pitchFamily="49" charset="-122"/>
                <a:ea typeface="楷体" panose="02010609060101010101" pitchFamily="49" charset="-122"/>
              </a:rPr>
              <a:t>  </a:t>
            </a:r>
            <a:r>
              <a:rPr lang="en-US" altLang="zh-CN" sz="2800" b="1" dirty="0">
                <a:solidFill>
                  <a:schemeClr val="accent2">
                    <a:lumMod val="75000"/>
                  </a:schemeClr>
                </a:solidFill>
                <a:latin typeface="楷体" panose="02010609060101010101" pitchFamily="49" charset="-122"/>
                <a:ea typeface="楷体" panose="02010609060101010101" pitchFamily="49" charset="-122"/>
              </a:rPr>
              <a:t>2</a:t>
            </a:r>
            <a:r>
              <a:rPr lang="zh-CN" altLang="en-US" sz="2800" b="1" dirty="0">
                <a:solidFill>
                  <a:schemeClr val="accent2">
                    <a:lumMod val="75000"/>
                  </a:schemeClr>
                </a:solidFill>
                <a:latin typeface="楷体" panose="02010609060101010101" pitchFamily="49" charset="-122"/>
                <a:ea typeface="楷体" panose="02010609060101010101" pitchFamily="49" charset="-122"/>
              </a:rPr>
              <a:t>、委托人与代理人之间的信息不对称。 </a:t>
            </a:r>
          </a:p>
          <a:p>
            <a:pPr eaLnBrk="1" hangingPunct="1">
              <a:lnSpc>
                <a:spcPct val="80000"/>
              </a:lnSpc>
              <a:buFont typeface="Wingdings" panose="05000000000000000000" pitchFamily="2" charset="2"/>
              <a:buNone/>
              <a:defRPr/>
            </a:pPr>
            <a:r>
              <a:rPr lang="zh-CN" altLang="en-US" sz="2800" b="1" dirty="0">
                <a:solidFill>
                  <a:schemeClr val="accent2">
                    <a:lumMod val="75000"/>
                  </a:schemeClr>
                </a:solidFill>
                <a:latin typeface="楷体" panose="02010609060101010101" pitchFamily="49" charset="-122"/>
                <a:ea typeface="楷体" panose="02010609060101010101" pitchFamily="49" charset="-122"/>
              </a:rPr>
              <a:t>  </a:t>
            </a:r>
            <a:r>
              <a:rPr lang="en-US" altLang="zh-CN" sz="2800" b="1" dirty="0">
                <a:solidFill>
                  <a:schemeClr val="accent2">
                    <a:lumMod val="75000"/>
                  </a:schemeClr>
                </a:solidFill>
                <a:latin typeface="楷体" panose="02010609060101010101" pitchFamily="49" charset="-122"/>
                <a:ea typeface="楷体" panose="02010609060101010101" pitchFamily="49" charset="-122"/>
              </a:rPr>
              <a:t>3</a:t>
            </a:r>
            <a:r>
              <a:rPr lang="zh-CN" altLang="en-US" sz="2800" b="1" dirty="0">
                <a:solidFill>
                  <a:schemeClr val="accent2">
                    <a:lumMod val="75000"/>
                  </a:schemeClr>
                </a:solidFill>
                <a:latin typeface="楷体" panose="02010609060101010101" pitchFamily="49" charset="-122"/>
                <a:ea typeface="楷体" panose="02010609060101010101" pitchFamily="49" charset="-122"/>
              </a:rPr>
              <a:t>、代理人的业绩不仅取决于其活动和努力程度，还取决于一些其他的不可预测、不可抗拒的因素。  </a:t>
            </a:r>
          </a:p>
          <a:p>
            <a:pPr eaLnBrk="1" hangingPunct="1">
              <a:lnSpc>
                <a:spcPct val="80000"/>
              </a:lnSpc>
              <a:defRPr/>
            </a:pPr>
            <a:endParaRPr lang="en-US" altLang="zh-CN" sz="2800" b="1" dirty="0">
              <a:solidFill>
                <a:schemeClr val="accent2">
                  <a:lumMod val="75000"/>
                </a:schemeClr>
              </a:solidFill>
              <a:latin typeface="楷体" panose="02010609060101010101" pitchFamily="49" charset="-122"/>
              <a:ea typeface="楷体" panose="020106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338EA65F-898E-496C-BA2B-966D889333FA}"/>
              </a:ext>
            </a:extLst>
          </p:cNvPr>
          <p:cNvSpPr>
            <a:spLocks noGrp="1" noRot="1" noChangeArrowheads="1"/>
          </p:cNvSpPr>
          <p:nvPr>
            <p:ph idx="1"/>
          </p:nvPr>
        </p:nvSpPr>
        <p:spPr/>
        <p:txBody>
          <a:bodyPr/>
          <a:lstStyle/>
          <a:p>
            <a:pPr eaLnBrk="1" hangingPunct="1">
              <a:lnSpc>
                <a:spcPct val="90000"/>
              </a:lnSpc>
              <a:buFont typeface="Wingdings" panose="05000000000000000000" pitchFamily="2" charset="2"/>
              <a:buNone/>
              <a:defRPr/>
            </a:pPr>
            <a:r>
              <a:rPr lang="zh-CN" altLang="en-US" sz="2400" b="1" dirty="0">
                <a:solidFill>
                  <a:schemeClr val="accent2">
                    <a:lumMod val="75000"/>
                  </a:schemeClr>
                </a:solidFill>
                <a:latin typeface="楷体" panose="02010609060101010101" pitchFamily="49" charset="-122"/>
                <a:ea typeface="楷体" panose="02010609060101010101" pitchFamily="49" charset="-122"/>
              </a:rPr>
              <a:t>代理成本</a:t>
            </a:r>
            <a:r>
              <a:rPr lang="en-US" altLang="zh-CN" sz="2400" b="1" dirty="0">
                <a:solidFill>
                  <a:schemeClr val="accent2">
                    <a:lumMod val="75000"/>
                  </a:schemeClr>
                </a:solidFill>
                <a:latin typeface="楷体" panose="02010609060101010101" pitchFamily="49" charset="-122"/>
                <a:ea typeface="楷体" panose="02010609060101010101" pitchFamily="49" charset="-122"/>
              </a:rPr>
              <a:t>:</a:t>
            </a:r>
            <a:r>
              <a:rPr lang="zh-CN" altLang="en-US" sz="2400" b="1" dirty="0">
                <a:solidFill>
                  <a:schemeClr val="accent2">
                    <a:lumMod val="75000"/>
                  </a:schemeClr>
                </a:solidFill>
                <a:latin typeface="楷体" panose="02010609060101010101" pitchFamily="49" charset="-122"/>
                <a:ea typeface="楷体" panose="02010609060101010101" pitchFamily="49" charset="-122"/>
              </a:rPr>
              <a:t>因为委托</a:t>
            </a:r>
            <a:r>
              <a:rPr lang="en-US" altLang="zh-CN" sz="2400" b="1" dirty="0">
                <a:solidFill>
                  <a:schemeClr val="accent2">
                    <a:lumMod val="75000"/>
                  </a:schemeClr>
                </a:solidFill>
                <a:latin typeface="楷体" panose="02010609060101010101" pitchFamily="49" charset="-122"/>
                <a:ea typeface="楷体" panose="02010609060101010101" pitchFamily="49" charset="-122"/>
              </a:rPr>
              <a:t>—</a:t>
            </a:r>
            <a:r>
              <a:rPr lang="zh-CN" altLang="en-US" sz="2400" b="1" dirty="0">
                <a:solidFill>
                  <a:schemeClr val="accent2">
                    <a:lumMod val="75000"/>
                  </a:schemeClr>
                </a:solidFill>
                <a:latin typeface="楷体" panose="02010609060101010101" pitchFamily="49" charset="-122"/>
                <a:ea typeface="楷体" panose="02010609060101010101" pitchFamily="49" charset="-122"/>
              </a:rPr>
              <a:t>代理关系而使委托人产生的利益损失和相关的费用支出（如对代理人的监督费用等）。</a:t>
            </a:r>
          </a:p>
          <a:p>
            <a:pPr eaLnBrk="1" hangingPunct="1">
              <a:lnSpc>
                <a:spcPct val="90000"/>
              </a:lnSpc>
              <a:buFont typeface="Wingdings" panose="05000000000000000000" pitchFamily="2" charset="2"/>
              <a:buNone/>
              <a:defRPr/>
            </a:pPr>
            <a:endParaRPr lang="zh-CN" altLang="en-US" sz="2400" b="1" dirty="0">
              <a:solidFill>
                <a:schemeClr val="accent2">
                  <a:lumMod val="75000"/>
                </a:schemeClr>
              </a:solidFill>
              <a:latin typeface="楷体" panose="02010609060101010101" pitchFamily="49" charset="-122"/>
              <a:ea typeface="楷体" panose="02010609060101010101" pitchFamily="49" charset="-122"/>
            </a:endParaRPr>
          </a:p>
          <a:p>
            <a:pPr eaLnBrk="1" hangingPunct="1">
              <a:lnSpc>
                <a:spcPct val="90000"/>
              </a:lnSpc>
              <a:buFont typeface="Wingdings" panose="05000000000000000000" pitchFamily="2" charset="2"/>
              <a:buNone/>
              <a:defRPr/>
            </a:pPr>
            <a:r>
              <a:rPr lang="zh-CN" altLang="en-US" sz="2400" b="1" dirty="0">
                <a:solidFill>
                  <a:schemeClr val="accent2">
                    <a:lumMod val="75000"/>
                  </a:schemeClr>
                </a:solidFill>
                <a:latin typeface="楷体" panose="02010609060101010101" pitchFamily="49" charset="-122"/>
                <a:ea typeface="楷体" panose="02010609060101010101" pitchFamily="49" charset="-122"/>
              </a:rPr>
              <a:t>内部人控制问题</a:t>
            </a:r>
            <a:r>
              <a:rPr lang="en-US" altLang="zh-CN" sz="2400" b="1" dirty="0">
                <a:solidFill>
                  <a:schemeClr val="accent2">
                    <a:lumMod val="75000"/>
                  </a:schemeClr>
                </a:solidFill>
                <a:latin typeface="楷体" panose="02010609060101010101" pitchFamily="49" charset="-122"/>
                <a:ea typeface="楷体" panose="02010609060101010101" pitchFamily="49" charset="-122"/>
              </a:rPr>
              <a:t>:</a:t>
            </a:r>
            <a:r>
              <a:rPr lang="zh-CN" altLang="en-US" sz="2400" b="1" dirty="0">
                <a:solidFill>
                  <a:schemeClr val="accent2">
                    <a:lumMod val="75000"/>
                  </a:schemeClr>
                </a:solidFill>
                <a:latin typeface="楷体" panose="02010609060101010101" pitchFamily="49" charset="-122"/>
                <a:ea typeface="楷体" panose="02010609060101010101" pitchFamily="49" charset="-122"/>
              </a:rPr>
              <a:t>企业内部人员合谋，利用信息不对称和其特有的管理、专业和操作等优势，在事实上控制着企业的生产经营运行，并不惜损害外部人利益而为自身牟利的现象。</a:t>
            </a:r>
          </a:p>
          <a:p>
            <a:pPr eaLnBrk="1" hangingPunct="1">
              <a:lnSpc>
                <a:spcPct val="90000"/>
              </a:lnSpc>
              <a:buFont typeface="Wingdings" panose="05000000000000000000" pitchFamily="2" charset="2"/>
              <a:buNone/>
              <a:defRPr/>
            </a:pPr>
            <a:r>
              <a:rPr lang="zh-CN" altLang="en-US" sz="2400" b="1" dirty="0">
                <a:solidFill>
                  <a:schemeClr val="accent2">
                    <a:lumMod val="75000"/>
                  </a:schemeClr>
                </a:solidFill>
                <a:latin typeface="楷体" panose="02010609060101010101" pitchFamily="49" charset="-122"/>
                <a:ea typeface="楷体" panose="02010609060101010101" pitchFamily="49" charset="-122"/>
              </a:rPr>
              <a:t> </a:t>
            </a:r>
          </a:p>
          <a:p>
            <a:pPr eaLnBrk="1" hangingPunct="1">
              <a:lnSpc>
                <a:spcPct val="90000"/>
              </a:lnSpc>
              <a:buFont typeface="Wingdings" panose="05000000000000000000" pitchFamily="2" charset="2"/>
              <a:buNone/>
              <a:defRPr/>
            </a:pPr>
            <a:r>
              <a:rPr lang="zh-CN" altLang="en-US" sz="2400" b="1" dirty="0">
                <a:solidFill>
                  <a:schemeClr val="accent2">
                    <a:lumMod val="75000"/>
                  </a:schemeClr>
                </a:solidFill>
                <a:latin typeface="楷体" panose="02010609060101010101" pitchFamily="49" charset="-122"/>
                <a:ea typeface="楷体" panose="02010609060101010101" pitchFamily="49" charset="-122"/>
              </a:rPr>
              <a:t>     一些公司和单位的管理层欺上瞒下、合谋勾结、集体</a:t>
            </a:r>
          </a:p>
          <a:p>
            <a:pPr eaLnBrk="1" hangingPunct="1">
              <a:lnSpc>
                <a:spcPct val="90000"/>
              </a:lnSpc>
              <a:buFont typeface="Wingdings" panose="05000000000000000000" pitchFamily="2" charset="2"/>
              <a:buNone/>
              <a:defRPr/>
            </a:pPr>
            <a:r>
              <a:rPr lang="zh-CN" altLang="en-US" sz="2400" b="1" dirty="0">
                <a:solidFill>
                  <a:schemeClr val="accent2">
                    <a:lumMod val="75000"/>
                  </a:schemeClr>
                </a:solidFill>
                <a:latin typeface="楷体" panose="02010609060101010101" pitchFamily="49" charset="-122"/>
                <a:ea typeface="楷体" panose="02010609060101010101" pitchFamily="49" charset="-122"/>
              </a:rPr>
              <a:t>犯罪便是内部人控制问题的一种表现</a:t>
            </a:r>
            <a:r>
              <a:rPr lang="en-US" altLang="zh-CN" sz="2400" b="1" dirty="0">
                <a:solidFill>
                  <a:schemeClr val="accent2">
                    <a:lumMod val="75000"/>
                  </a:schemeClr>
                </a:solidFill>
                <a:latin typeface="楷体" panose="02010609060101010101" pitchFamily="49" charset="-122"/>
                <a:ea typeface="楷体" panose="02010609060101010101" pitchFamily="49" charset="-122"/>
              </a:rPr>
              <a:t>.</a:t>
            </a:r>
          </a:p>
          <a:p>
            <a:pPr eaLnBrk="1" hangingPunct="1">
              <a:lnSpc>
                <a:spcPct val="90000"/>
              </a:lnSpc>
              <a:defRPr/>
            </a:pPr>
            <a:endParaRPr lang="en-US" altLang="zh-CN" sz="2400" b="1" dirty="0">
              <a:solidFill>
                <a:schemeClr val="accent2">
                  <a:lumMod val="75000"/>
                </a:schemeClr>
              </a:solidFill>
              <a:latin typeface="楷体" panose="02010609060101010101" pitchFamily="49" charset="-122"/>
              <a:ea typeface="楷体" panose="02010609060101010101" pitchFamily="49" charset="-122"/>
            </a:endParaRPr>
          </a:p>
        </p:txBody>
      </p:sp>
      <p:sp>
        <p:nvSpPr>
          <p:cNvPr id="3" name="Rectangle 2">
            <a:extLst>
              <a:ext uri="{FF2B5EF4-FFF2-40B4-BE49-F238E27FC236}">
                <a16:creationId xmlns:a16="http://schemas.microsoft.com/office/drawing/2014/main" id="{D70AF0BA-842B-4617-B4C4-E1D899A00476}"/>
              </a:ext>
            </a:extLst>
          </p:cNvPr>
          <p:cNvSpPr>
            <a:spLocks noGrp="1" noRot="1" noChangeArrowheads="1"/>
          </p:cNvSpPr>
          <p:nvPr>
            <p:ph type="title"/>
          </p:nvPr>
        </p:nvSpPr>
        <p:spPr>
          <a:xfrm>
            <a:off x="357188" y="714375"/>
            <a:ext cx="8540750" cy="484188"/>
          </a:xfrm>
        </p:spPr>
        <p:txBody>
          <a:bodyPr/>
          <a:lstStyle/>
          <a:p>
            <a:pPr eaLnBrk="1" hangingPunct="1">
              <a:defRPr/>
            </a:pPr>
            <a:r>
              <a:rPr kumimoji="1" lang="en-US" altLang="zh-CN" sz="2400" b="1" dirty="0">
                <a:solidFill>
                  <a:schemeClr val="accent2">
                    <a:lumMod val="75000"/>
                  </a:schemeClr>
                </a:solidFill>
                <a:latin typeface="楷体" panose="02010609060101010101" pitchFamily="49" charset="-122"/>
                <a:ea typeface="楷体" panose="02010609060101010101" pitchFamily="49" charset="-122"/>
              </a:rPr>
              <a:t>3</a:t>
            </a:r>
            <a:r>
              <a:rPr kumimoji="1" lang="zh-CN" altLang="en-US" sz="2400" b="1" dirty="0">
                <a:solidFill>
                  <a:schemeClr val="accent2">
                    <a:lumMod val="75000"/>
                  </a:schemeClr>
                </a:solidFill>
                <a:latin typeface="楷体" panose="02010609060101010101" pitchFamily="49" charset="-122"/>
                <a:ea typeface="楷体" panose="02010609060101010101" pitchFamily="49" charset="-122"/>
              </a:rPr>
              <a:t>、委托人代理人问题</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CFD37FF-AD10-452E-8C46-878DF4C9639F}"/>
              </a:ext>
            </a:extLst>
          </p:cNvPr>
          <p:cNvSpPr>
            <a:spLocks noGrp="1" noRot="1" noChangeArrowheads="1"/>
          </p:cNvSpPr>
          <p:nvPr>
            <p:ph type="title"/>
          </p:nvPr>
        </p:nvSpPr>
        <p:spPr/>
        <p:txBody>
          <a:bodyPr/>
          <a:lstStyle/>
          <a:p>
            <a:pPr eaLnBrk="1" hangingPunct="1">
              <a:defRPr/>
            </a:pPr>
            <a:r>
              <a:rPr lang="zh-CN" altLang="en-US" b="1" dirty="0">
                <a:solidFill>
                  <a:schemeClr val="accent2">
                    <a:lumMod val="75000"/>
                  </a:schemeClr>
                </a:solidFill>
                <a:latin typeface="楷体" panose="02010609060101010101" pitchFamily="49" charset="-122"/>
                <a:ea typeface="楷体" panose="02010609060101010101" pitchFamily="49" charset="-122"/>
              </a:rPr>
              <a:t>（四）应对不完全信息的措施</a:t>
            </a:r>
          </a:p>
        </p:txBody>
      </p:sp>
      <p:sp>
        <p:nvSpPr>
          <p:cNvPr id="40963" name="Rectangle 3">
            <a:extLst>
              <a:ext uri="{FF2B5EF4-FFF2-40B4-BE49-F238E27FC236}">
                <a16:creationId xmlns:a16="http://schemas.microsoft.com/office/drawing/2014/main" id="{97D12939-EBC6-437D-B57E-45985391ACA9}"/>
              </a:ext>
            </a:extLst>
          </p:cNvPr>
          <p:cNvSpPr>
            <a:spLocks noGrp="1" noRot="1" noChangeArrowheads="1"/>
          </p:cNvSpPr>
          <p:nvPr>
            <p:ph idx="1"/>
          </p:nvPr>
        </p:nvSpPr>
        <p:spPr/>
        <p:txBody>
          <a:bodyPr/>
          <a:lstStyle/>
          <a:p>
            <a:pPr eaLnBrk="1" hangingPunct="1">
              <a:lnSpc>
                <a:spcPct val="80000"/>
              </a:lnSpc>
              <a:buFont typeface="Wingdings" panose="05000000000000000000" pitchFamily="2" charset="2"/>
              <a:buNone/>
              <a:defRPr/>
            </a:pPr>
            <a:r>
              <a:rPr kumimoji="1" lang="zh-CN" altLang="en-US" sz="2400" b="1">
                <a:solidFill>
                  <a:schemeClr val="accent2">
                    <a:lumMod val="75000"/>
                  </a:schemeClr>
                </a:solidFill>
                <a:latin typeface="楷体" panose="02010609060101010101" pitchFamily="49" charset="-122"/>
                <a:ea typeface="楷体" panose="02010609060101010101" pitchFamily="49" charset="-122"/>
              </a:rPr>
              <a:t>针对逆向选择</a:t>
            </a:r>
          </a:p>
          <a:p>
            <a:pPr eaLnBrk="1" hangingPunct="1">
              <a:lnSpc>
                <a:spcPct val="80000"/>
              </a:lnSpc>
              <a:defRPr/>
            </a:pPr>
            <a:r>
              <a:rPr kumimoji="1" lang="en-US" altLang="zh-CN" sz="2400" b="1">
                <a:solidFill>
                  <a:schemeClr val="accent2">
                    <a:lumMod val="75000"/>
                  </a:schemeClr>
                </a:solidFill>
                <a:latin typeface="楷体" panose="02010609060101010101" pitchFamily="49" charset="-122"/>
                <a:ea typeface="楷体" panose="02010609060101010101" pitchFamily="49" charset="-122"/>
              </a:rPr>
              <a:t>1</a:t>
            </a:r>
            <a:r>
              <a:rPr kumimoji="1" lang="zh-CN" altLang="en-US" sz="2400" b="1">
                <a:solidFill>
                  <a:schemeClr val="accent2">
                    <a:lumMod val="75000"/>
                  </a:schemeClr>
                </a:solidFill>
                <a:latin typeface="楷体" panose="02010609060101010101" pitchFamily="49" charset="-122"/>
                <a:ea typeface="楷体" panose="02010609060101010101" pitchFamily="49" charset="-122"/>
              </a:rPr>
              <a:t>、信号显示：表明商品属于优良</a:t>
            </a:r>
          </a:p>
          <a:p>
            <a:pPr eaLnBrk="1" hangingPunct="1">
              <a:lnSpc>
                <a:spcPct val="80000"/>
              </a:lnSpc>
              <a:defRPr/>
            </a:pPr>
            <a:r>
              <a:rPr kumimoji="1" lang="en-US" altLang="zh-CN" sz="2400" b="1">
                <a:solidFill>
                  <a:schemeClr val="accent2">
                    <a:lumMod val="75000"/>
                  </a:schemeClr>
                </a:solidFill>
                <a:latin typeface="楷体" panose="02010609060101010101" pitchFamily="49" charset="-122"/>
                <a:ea typeface="楷体" panose="02010609060101010101" pitchFamily="49" charset="-122"/>
              </a:rPr>
              <a:t>2</a:t>
            </a:r>
            <a:r>
              <a:rPr kumimoji="1" lang="zh-CN" altLang="en-US" sz="2400" b="1">
                <a:solidFill>
                  <a:schemeClr val="accent2">
                    <a:lumMod val="75000"/>
                  </a:schemeClr>
                </a:solidFill>
                <a:latin typeface="楷体" panose="02010609060101010101" pitchFamily="49" charset="-122"/>
                <a:ea typeface="楷体" panose="02010609060101010101" pitchFamily="49" charset="-122"/>
              </a:rPr>
              <a:t>、信号甄别：如固定薪酬和浮动薪酬使受聘者水平显现</a:t>
            </a:r>
          </a:p>
          <a:p>
            <a:pPr eaLnBrk="1" hangingPunct="1">
              <a:lnSpc>
                <a:spcPct val="80000"/>
              </a:lnSpc>
              <a:defRPr/>
            </a:pPr>
            <a:r>
              <a:rPr kumimoji="1" lang="en-US" altLang="zh-CN" sz="2400" b="1">
                <a:solidFill>
                  <a:schemeClr val="accent2">
                    <a:lumMod val="75000"/>
                  </a:schemeClr>
                </a:solidFill>
                <a:latin typeface="楷体" panose="02010609060101010101" pitchFamily="49" charset="-122"/>
                <a:ea typeface="楷体" panose="02010609060101010101" pitchFamily="49" charset="-122"/>
              </a:rPr>
              <a:t>3</a:t>
            </a:r>
            <a:r>
              <a:rPr kumimoji="1" lang="zh-CN" altLang="en-US" sz="2400" b="1">
                <a:solidFill>
                  <a:schemeClr val="accent2">
                    <a:lumMod val="75000"/>
                  </a:schemeClr>
                </a:solidFill>
                <a:latin typeface="楷体" panose="02010609060101010101" pitchFamily="49" charset="-122"/>
                <a:ea typeface="楷体" panose="02010609060101010101" pitchFamily="49" charset="-122"/>
              </a:rPr>
              <a:t>、政府干预：奖优罚劣</a:t>
            </a:r>
          </a:p>
          <a:p>
            <a:pPr eaLnBrk="1" hangingPunct="1">
              <a:lnSpc>
                <a:spcPct val="80000"/>
              </a:lnSpc>
              <a:buFont typeface="Wingdings" panose="05000000000000000000" pitchFamily="2" charset="2"/>
              <a:buNone/>
              <a:defRPr/>
            </a:pPr>
            <a:endParaRPr kumimoji="1" lang="zh-CN" altLang="en-US" sz="2400" b="1">
              <a:solidFill>
                <a:schemeClr val="accent2">
                  <a:lumMod val="75000"/>
                </a:schemeClr>
              </a:solidFill>
              <a:latin typeface="楷体" panose="02010609060101010101" pitchFamily="49" charset="-122"/>
              <a:ea typeface="楷体" panose="02010609060101010101" pitchFamily="49" charset="-122"/>
            </a:endParaRPr>
          </a:p>
          <a:p>
            <a:pPr eaLnBrk="1" hangingPunct="1">
              <a:lnSpc>
                <a:spcPct val="80000"/>
              </a:lnSpc>
              <a:buFont typeface="Wingdings" panose="05000000000000000000" pitchFamily="2" charset="2"/>
              <a:buNone/>
              <a:defRPr/>
            </a:pPr>
            <a:r>
              <a:rPr kumimoji="1" lang="zh-CN" altLang="en-US" sz="2400" b="1">
                <a:solidFill>
                  <a:schemeClr val="accent2">
                    <a:lumMod val="75000"/>
                  </a:schemeClr>
                </a:solidFill>
                <a:latin typeface="楷体" panose="02010609060101010101" pitchFamily="49" charset="-122"/>
                <a:ea typeface="楷体" panose="02010609060101010101" pitchFamily="49" charset="-122"/>
              </a:rPr>
              <a:t>针对道德风险和委托</a:t>
            </a:r>
            <a:r>
              <a:rPr kumimoji="1" lang="en-US" altLang="zh-CN" sz="2400" b="1">
                <a:solidFill>
                  <a:schemeClr val="accent2">
                    <a:lumMod val="75000"/>
                  </a:schemeClr>
                </a:solidFill>
                <a:latin typeface="楷体" panose="02010609060101010101" pitchFamily="49" charset="-122"/>
                <a:ea typeface="楷体" panose="02010609060101010101" pitchFamily="49" charset="-122"/>
              </a:rPr>
              <a:t>——</a:t>
            </a:r>
            <a:r>
              <a:rPr kumimoji="1" lang="zh-CN" altLang="en-US" sz="2400" b="1">
                <a:solidFill>
                  <a:schemeClr val="accent2">
                    <a:lumMod val="75000"/>
                  </a:schemeClr>
                </a:solidFill>
                <a:latin typeface="楷体" panose="02010609060101010101" pitchFamily="49" charset="-122"/>
                <a:ea typeface="楷体" panose="02010609060101010101" pitchFamily="49" charset="-122"/>
              </a:rPr>
              <a:t>代理问题</a:t>
            </a:r>
          </a:p>
          <a:p>
            <a:pPr eaLnBrk="1" hangingPunct="1">
              <a:lnSpc>
                <a:spcPct val="80000"/>
              </a:lnSpc>
              <a:buFont typeface="Wingdings" panose="05000000000000000000" pitchFamily="2" charset="2"/>
              <a:buNone/>
              <a:defRPr/>
            </a:pPr>
            <a:r>
              <a:rPr kumimoji="1" lang="zh-CN" altLang="en-US" sz="2400" b="1">
                <a:solidFill>
                  <a:schemeClr val="accent2">
                    <a:lumMod val="75000"/>
                  </a:schemeClr>
                </a:solidFill>
                <a:latin typeface="楷体" panose="02010609060101010101" pitchFamily="49" charset="-122"/>
                <a:ea typeface="楷体" panose="02010609060101010101" pitchFamily="49" charset="-122"/>
              </a:rPr>
              <a:t> 通过制度设计防范 </a:t>
            </a:r>
          </a:p>
          <a:p>
            <a:pPr lvl="2" eaLnBrk="1" hangingPunct="1">
              <a:lnSpc>
                <a:spcPct val="80000"/>
              </a:lnSpc>
              <a:buFont typeface="Wingdings" panose="05000000000000000000" pitchFamily="2" charset="2"/>
              <a:buNone/>
              <a:defRPr/>
            </a:pPr>
            <a:r>
              <a:rPr kumimoji="1" lang="en-US" altLang="zh-CN" b="1">
                <a:solidFill>
                  <a:schemeClr val="accent2">
                    <a:lumMod val="75000"/>
                  </a:schemeClr>
                </a:solidFill>
                <a:latin typeface="楷体" panose="02010609060101010101" pitchFamily="49" charset="-122"/>
                <a:ea typeface="楷体" panose="02010609060101010101" pitchFamily="49" charset="-122"/>
              </a:rPr>
              <a:t>1</a:t>
            </a:r>
            <a:r>
              <a:rPr kumimoji="1" lang="zh-CN" altLang="en-US" b="1">
                <a:solidFill>
                  <a:schemeClr val="accent2">
                    <a:lumMod val="75000"/>
                  </a:schemeClr>
                </a:solidFill>
                <a:latin typeface="楷体" panose="02010609060101010101" pitchFamily="49" charset="-122"/>
                <a:ea typeface="楷体" panose="02010609060101010101" pitchFamily="49" charset="-122"/>
              </a:rPr>
              <a:t>、共担损失</a:t>
            </a:r>
          </a:p>
          <a:p>
            <a:pPr lvl="2" eaLnBrk="1" hangingPunct="1">
              <a:lnSpc>
                <a:spcPct val="80000"/>
              </a:lnSpc>
              <a:buFont typeface="Wingdings" panose="05000000000000000000" pitchFamily="2" charset="2"/>
              <a:buNone/>
              <a:defRPr/>
            </a:pPr>
            <a:r>
              <a:rPr kumimoji="1" lang="en-US" altLang="zh-CN" b="1">
                <a:solidFill>
                  <a:schemeClr val="accent2">
                    <a:lumMod val="75000"/>
                  </a:schemeClr>
                </a:solidFill>
                <a:latin typeface="楷体" panose="02010609060101010101" pitchFamily="49" charset="-122"/>
                <a:ea typeface="楷体" panose="02010609060101010101" pitchFamily="49" charset="-122"/>
              </a:rPr>
              <a:t>2</a:t>
            </a:r>
            <a:r>
              <a:rPr kumimoji="1" lang="zh-CN" altLang="en-US" b="1">
                <a:solidFill>
                  <a:schemeClr val="accent2">
                    <a:lumMod val="75000"/>
                  </a:schemeClr>
                </a:solidFill>
                <a:latin typeface="楷体" panose="02010609060101010101" pitchFamily="49" charset="-122"/>
                <a:ea typeface="楷体" panose="02010609060101010101" pitchFamily="49" charset="-122"/>
              </a:rPr>
              <a:t>、激励相容（如股票期权，效率工资</a:t>
            </a:r>
            <a:r>
              <a:rPr kumimoji="1" lang="en-US" altLang="zh-CN" b="1">
                <a:solidFill>
                  <a:schemeClr val="accent2">
                    <a:lumMod val="75000"/>
                  </a:schemeClr>
                </a:solidFill>
                <a:latin typeface="楷体" panose="02010609060101010101" pitchFamily="49" charset="-122"/>
                <a:ea typeface="楷体" panose="02010609060101010101" pitchFamily="49" charset="-122"/>
              </a:rPr>
              <a:t>——</a:t>
            </a:r>
            <a:r>
              <a:rPr kumimoji="1" lang="zh-CN" altLang="en-US" b="1">
                <a:solidFill>
                  <a:schemeClr val="accent2">
                    <a:lumMod val="75000"/>
                  </a:schemeClr>
                </a:solidFill>
                <a:latin typeface="楷体" panose="02010609060101010101" pitchFamily="49" charset="-122"/>
                <a:ea typeface="楷体" panose="02010609060101010101" pitchFamily="49" charset="-122"/>
              </a:rPr>
              <a:t>高于市场平均工资）</a:t>
            </a:r>
          </a:p>
          <a:p>
            <a:pPr lvl="2" eaLnBrk="1" hangingPunct="1">
              <a:lnSpc>
                <a:spcPct val="80000"/>
              </a:lnSpc>
              <a:buFont typeface="Wingdings" panose="05000000000000000000" pitchFamily="2" charset="2"/>
              <a:buNone/>
              <a:defRPr/>
            </a:pPr>
            <a:r>
              <a:rPr kumimoji="1" lang="en-US" altLang="zh-CN" b="1">
                <a:solidFill>
                  <a:schemeClr val="accent2">
                    <a:lumMod val="75000"/>
                  </a:schemeClr>
                </a:solidFill>
                <a:latin typeface="楷体" panose="02010609060101010101" pitchFamily="49" charset="-122"/>
                <a:ea typeface="楷体" panose="02010609060101010101" pitchFamily="49" charset="-122"/>
              </a:rPr>
              <a:t>3</a:t>
            </a:r>
            <a:r>
              <a:rPr kumimoji="1" lang="zh-CN" altLang="en-US" b="1">
                <a:solidFill>
                  <a:schemeClr val="accent2">
                    <a:lumMod val="75000"/>
                  </a:schemeClr>
                </a:solidFill>
                <a:latin typeface="楷体" panose="02010609060101010101" pitchFamily="49" charset="-122"/>
                <a:ea typeface="楷体" panose="02010609060101010101" pitchFamily="49" charset="-122"/>
              </a:rPr>
              <a:t>、信息疏通机制（如上市公司被强制要求披露信息）</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C255B07A-7B25-4792-AF9E-1CE1E73F739A}"/>
              </a:ext>
            </a:extLst>
          </p:cNvPr>
          <p:cNvSpPr>
            <a:spLocks noGrp="1"/>
          </p:cNvSpPr>
          <p:nvPr>
            <p:ph type="title"/>
          </p:nvPr>
        </p:nvSpPr>
        <p:spPr/>
        <p:txBody>
          <a:bodyPr/>
          <a:lstStyle/>
          <a:p>
            <a:pPr eaLnBrk="1" hangingPunct="1">
              <a:defRPr/>
            </a:pPr>
            <a:r>
              <a:rPr lang="zh-CN" altLang="en-US" sz="2800" dirty="0">
                <a:solidFill>
                  <a:schemeClr val="accent2">
                    <a:lumMod val="75000"/>
                  </a:schemeClr>
                </a:solidFill>
              </a:rPr>
              <a:t>练习</a:t>
            </a:r>
          </a:p>
        </p:txBody>
      </p:sp>
      <p:sp>
        <p:nvSpPr>
          <p:cNvPr id="59395" name="内容占位符 2">
            <a:extLst>
              <a:ext uri="{FF2B5EF4-FFF2-40B4-BE49-F238E27FC236}">
                <a16:creationId xmlns:a16="http://schemas.microsoft.com/office/drawing/2014/main" id="{D403A955-E961-45B2-AFC1-69EE1EC8C816}"/>
              </a:ext>
            </a:extLst>
          </p:cNvPr>
          <p:cNvSpPr>
            <a:spLocks noGrp="1"/>
          </p:cNvSpPr>
          <p:nvPr>
            <p:ph idx="1"/>
          </p:nvPr>
        </p:nvSpPr>
        <p:spPr/>
        <p:txBody>
          <a:bodyPr/>
          <a:lstStyle/>
          <a:p>
            <a:pPr eaLnBrk="1" hangingPunct="1">
              <a:defRPr/>
            </a:pPr>
            <a:r>
              <a:rPr lang="zh-CN" altLang="en-US" sz="2400" dirty="0">
                <a:solidFill>
                  <a:schemeClr val="accent2">
                    <a:lumMod val="75000"/>
                  </a:schemeClr>
                </a:solidFill>
              </a:rPr>
              <a:t>名词解释</a:t>
            </a:r>
            <a:endParaRPr lang="en-US" altLang="zh-CN" sz="2400" dirty="0">
              <a:solidFill>
                <a:schemeClr val="accent2">
                  <a:lumMod val="75000"/>
                </a:schemeClr>
              </a:solidFill>
            </a:endParaRPr>
          </a:p>
          <a:p>
            <a:pPr lvl="1" eaLnBrk="1" hangingPunct="1">
              <a:defRPr/>
            </a:pPr>
            <a:r>
              <a:rPr lang="zh-CN" altLang="en-US" sz="2000" dirty="0">
                <a:solidFill>
                  <a:schemeClr val="accent2">
                    <a:lumMod val="75000"/>
                  </a:schemeClr>
                </a:solidFill>
              </a:rPr>
              <a:t>外部性  科斯定理  纯公共物品 柠檬市场 公地悲剧  </a:t>
            </a:r>
            <a:r>
              <a:rPr lang="zh-CN" altLang="en-US" dirty="0">
                <a:solidFill>
                  <a:schemeClr val="accent2">
                    <a:lumMod val="75000"/>
                  </a:schemeClr>
                </a:solidFill>
              </a:rPr>
              <a:t>  </a:t>
            </a:r>
            <a:endParaRPr lang="en-US" altLang="zh-CN" dirty="0">
              <a:solidFill>
                <a:schemeClr val="accent2">
                  <a:lumMod val="75000"/>
                </a:schemeClr>
              </a:solidFill>
            </a:endParaRPr>
          </a:p>
          <a:p>
            <a:pPr eaLnBrk="1" hangingPunct="1">
              <a:defRPr/>
            </a:pPr>
            <a:r>
              <a:rPr lang="zh-CN" altLang="en-US" sz="2400" dirty="0">
                <a:solidFill>
                  <a:schemeClr val="accent2">
                    <a:lumMod val="75000"/>
                  </a:schemeClr>
                </a:solidFill>
              </a:rPr>
              <a:t>问答题</a:t>
            </a:r>
            <a:endParaRPr lang="en-US" altLang="zh-CN" sz="2400" dirty="0">
              <a:solidFill>
                <a:schemeClr val="accent2">
                  <a:lumMod val="75000"/>
                </a:schemeClr>
              </a:solidFill>
            </a:endParaRPr>
          </a:p>
          <a:p>
            <a:pPr lvl="1" eaLnBrk="1" hangingPunct="1">
              <a:defRPr/>
            </a:pPr>
            <a:r>
              <a:rPr lang="en-US" altLang="zh-CN" sz="2000" dirty="0">
                <a:solidFill>
                  <a:schemeClr val="accent2">
                    <a:lumMod val="75000"/>
                  </a:schemeClr>
                </a:solidFill>
              </a:rPr>
              <a:t>1.</a:t>
            </a:r>
            <a:r>
              <a:rPr lang="zh-CN" altLang="en-US" sz="2000" dirty="0">
                <a:solidFill>
                  <a:schemeClr val="accent2">
                    <a:lumMod val="75000"/>
                  </a:schemeClr>
                </a:solidFill>
              </a:rPr>
              <a:t>什么是市场失灵？有几种情况会造成市场失灵</a:t>
            </a:r>
            <a:endParaRPr lang="en-US" altLang="zh-CN" sz="2000" dirty="0">
              <a:solidFill>
                <a:schemeClr val="accent2">
                  <a:lumMod val="75000"/>
                </a:schemeClr>
              </a:solidFill>
            </a:endParaRPr>
          </a:p>
          <a:p>
            <a:pPr lvl="1" eaLnBrk="1" hangingPunct="1">
              <a:defRPr/>
            </a:pPr>
            <a:r>
              <a:rPr lang="en-US" altLang="zh-CN" sz="2000" dirty="0">
                <a:solidFill>
                  <a:schemeClr val="accent2">
                    <a:lumMod val="75000"/>
                  </a:schemeClr>
                </a:solidFill>
              </a:rPr>
              <a:t>2.</a:t>
            </a:r>
            <a:r>
              <a:rPr lang="zh-CN" altLang="en-US" sz="2000" dirty="0">
                <a:solidFill>
                  <a:schemeClr val="accent2">
                    <a:lumMod val="75000"/>
                  </a:schemeClr>
                </a:solidFill>
              </a:rPr>
              <a:t>外部性如何造成市场失灵的？如何治理？</a:t>
            </a:r>
            <a:endParaRPr lang="en-US" altLang="zh-CN" sz="2000" dirty="0">
              <a:solidFill>
                <a:schemeClr val="accent2">
                  <a:lumMod val="75000"/>
                </a:schemeClr>
              </a:solidFill>
            </a:endParaRPr>
          </a:p>
          <a:p>
            <a:pPr lvl="1" eaLnBrk="1" hangingPunct="1">
              <a:defRPr/>
            </a:pPr>
            <a:r>
              <a:rPr lang="en-US" altLang="zh-CN" sz="2000" dirty="0">
                <a:solidFill>
                  <a:schemeClr val="accent2">
                    <a:lumMod val="75000"/>
                  </a:schemeClr>
                </a:solidFill>
              </a:rPr>
              <a:t>3.</a:t>
            </a:r>
            <a:r>
              <a:rPr lang="zh-CN" altLang="en-US" sz="2000" dirty="0">
                <a:solidFill>
                  <a:schemeClr val="accent2">
                    <a:lumMod val="75000"/>
                  </a:schemeClr>
                </a:solidFill>
              </a:rPr>
              <a:t>公共物品为什么不能由市场提供？</a:t>
            </a:r>
            <a:endParaRPr lang="en-US" altLang="zh-CN" sz="2000" dirty="0">
              <a:solidFill>
                <a:schemeClr val="accent2">
                  <a:lumMod val="75000"/>
                </a:schemeClr>
              </a:solidFill>
            </a:endParaRPr>
          </a:p>
          <a:p>
            <a:pPr lvl="1" eaLnBrk="1" hangingPunct="1">
              <a:defRPr/>
            </a:pPr>
            <a:endParaRPr lang="en-US" altLang="zh-CN" sz="2000" dirty="0">
              <a:solidFill>
                <a:schemeClr val="accent2">
                  <a:lumMod val="75000"/>
                </a:schemeClr>
              </a:solidFill>
            </a:endParaRPr>
          </a:p>
          <a:p>
            <a:pPr eaLnBrk="1" hangingPunct="1">
              <a:defRPr/>
            </a:pPr>
            <a:endParaRPr lang="zh-CN" altLang="en-US" dirty="0">
              <a:solidFill>
                <a:schemeClr val="accent2">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0B44DB7-F5B1-4A7D-9A65-CF68F7031BC7}"/>
              </a:ext>
            </a:extLst>
          </p:cNvPr>
          <p:cNvSpPr>
            <a:spLocks noGrp="1" noRot="1" noChangeArrowheads="1"/>
          </p:cNvSpPr>
          <p:nvPr>
            <p:ph type="title"/>
          </p:nvPr>
        </p:nvSpPr>
        <p:spPr/>
        <p:txBody>
          <a:bodyPr/>
          <a:lstStyle/>
          <a:p>
            <a:pPr eaLnBrk="1" hangingPunct="1">
              <a:defRPr/>
            </a:pPr>
            <a:r>
              <a:rPr lang="zh-CN" altLang="en-US" b="1">
                <a:solidFill>
                  <a:schemeClr val="accent2">
                    <a:lumMod val="75000"/>
                  </a:schemeClr>
                </a:solidFill>
                <a:latin typeface="楷体" panose="02010609060101010101" pitchFamily="49" charset="-122"/>
                <a:ea typeface="楷体" panose="02010609060101010101" pitchFamily="49" charset="-122"/>
              </a:rPr>
              <a:t>一、外部性</a:t>
            </a:r>
          </a:p>
        </p:txBody>
      </p:sp>
      <p:sp>
        <p:nvSpPr>
          <p:cNvPr id="17411" name="Rectangle 3">
            <a:extLst>
              <a:ext uri="{FF2B5EF4-FFF2-40B4-BE49-F238E27FC236}">
                <a16:creationId xmlns:a16="http://schemas.microsoft.com/office/drawing/2014/main" id="{836C90CE-8734-422E-AA57-1602297944A2}"/>
              </a:ext>
            </a:extLst>
          </p:cNvPr>
          <p:cNvSpPr>
            <a:spLocks noGrp="1" noRot="1" noChangeArrowheads="1"/>
          </p:cNvSpPr>
          <p:nvPr>
            <p:ph idx="1"/>
          </p:nvPr>
        </p:nvSpPr>
        <p:spPr>
          <a:xfrm>
            <a:off x="301625" y="1557338"/>
            <a:ext cx="8540750" cy="4541837"/>
          </a:xfrm>
        </p:spPr>
        <p:txBody>
          <a:bodyPr/>
          <a:lstStyle/>
          <a:p>
            <a:pPr eaLnBrk="1" hangingPunct="1">
              <a:lnSpc>
                <a:spcPct val="90000"/>
              </a:lnSpc>
              <a:defRPr/>
            </a:pPr>
            <a:r>
              <a:rPr lang="en-US" altLang="zh-CN" sz="2400" b="1">
                <a:solidFill>
                  <a:schemeClr val="accent2">
                    <a:lumMod val="75000"/>
                  </a:schemeClr>
                </a:solidFill>
                <a:latin typeface="楷体" panose="02010609060101010101" pitchFamily="49" charset="-122"/>
                <a:ea typeface="楷体" panose="02010609060101010101" pitchFamily="49" charset="-122"/>
              </a:rPr>
              <a:t>20</a:t>
            </a:r>
            <a:r>
              <a:rPr lang="zh-CN" altLang="en-US" sz="2400" b="1">
                <a:solidFill>
                  <a:schemeClr val="accent2">
                    <a:lumMod val="75000"/>
                  </a:schemeClr>
                </a:solidFill>
                <a:latin typeface="楷体" panose="02010609060101010101" pitchFamily="49" charset="-122"/>
                <a:ea typeface="楷体" panose="02010609060101010101" pitchFamily="49" charset="-122"/>
              </a:rPr>
              <a:t>世纪初的一天，列车在绿草如茵的英格兰大地上飞驰。车上坐着英国经济学家庇古。他边欣赏风光，边对同伴说：列车在田间经过，机车喷出的火花（当时是蒸汽机车）飞到麦穗上，给农民造成了损失，但铁路公司并不用向农民赔偿*。这正是市场经济的无能为力之处，称为“市场失灵”。</a:t>
            </a:r>
          </a:p>
          <a:p>
            <a:pPr eaLnBrk="1" hangingPunct="1">
              <a:lnSpc>
                <a:spcPct val="90000"/>
              </a:lnSpc>
              <a:defRPr/>
            </a:pPr>
            <a:r>
              <a:rPr lang="zh-CN" altLang="en-US" sz="2400" b="1">
                <a:solidFill>
                  <a:schemeClr val="accent2">
                    <a:lumMod val="75000"/>
                  </a:schemeClr>
                </a:solidFill>
                <a:latin typeface="楷体" panose="02010609060101010101" pitchFamily="49" charset="-122"/>
                <a:ea typeface="楷体" panose="02010609060101010101" pitchFamily="49" charset="-122"/>
              </a:rPr>
              <a:t>将近</a:t>
            </a:r>
            <a:r>
              <a:rPr lang="en-US" altLang="zh-CN" sz="2400" b="1">
                <a:solidFill>
                  <a:schemeClr val="accent2">
                    <a:lumMod val="75000"/>
                  </a:schemeClr>
                </a:solidFill>
                <a:latin typeface="楷体" panose="02010609060101010101" pitchFamily="49" charset="-122"/>
                <a:ea typeface="楷体" panose="02010609060101010101" pitchFamily="49" charset="-122"/>
              </a:rPr>
              <a:t>70</a:t>
            </a:r>
            <a:r>
              <a:rPr lang="zh-CN" altLang="en-US" sz="2400" b="1">
                <a:solidFill>
                  <a:schemeClr val="accent2">
                    <a:lumMod val="75000"/>
                  </a:schemeClr>
                </a:solidFill>
                <a:latin typeface="楷体" panose="02010609060101010101" pitchFamily="49" charset="-122"/>
                <a:ea typeface="楷体" panose="02010609060101010101" pitchFamily="49" charset="-122"/>
              </a:rPr>
              <a:t>年后，</a:t>
            </a:r>
            <a:r>
              <a:rPr lang="en-US" altLang="zh-CN" sz="2400" b="1">
                <a:solidFill>
                  <a:schemeClr val="accent2">
                    <a:lumMod val="75000"/>
                  </a:schemeClr>
                </a:solidFill>
                <a:latin typeface="楷体" panose="02010609060101010101" pitchFamily="49" charset="-122"/>
                <a:ea typeface="楷体" panose="02010609060101010101" pitchFamily="49" charset="-122"/>
              </a:rPr>
              <a:t>1971</a:t>
            </a:r>
            <a:r>
              <a:rPr lang="zh-CN" altLang="en-US" sz="2400" b="1">
                <a:solidFill>
                  <a:schemeClr val="accent2">
                    <a:lumMod val="75000"/>
                  </a:schemeClr>
                </a:solidFill>
                <a:latin typeface="楷体" panose="02010609060101010101" pitchFamily="49" charset="-122"/>
                <a:ea typeface="楷体" panose="02010609060101010101" pitchFamily="49" charset="-122"/>
              </a:rPr>
              <a:t>年，美国经济学家斯蒂格勒和阿尔钦同游日本。他们在高速列车（这时已是电气机车）上想起了庇古当年的感慨，就问列车员，铁路附近的农田是否受到列车的损害而减产。列车员说，恰恰相反，飞速驶过的列车把吃稻谷的飞鸟吓走了，农民反而受益。当然铁路公司也不能向农民收“赶鸟费”。</a:t>
            </a:r>
          </a:p>
          <a:p>
            <a:pPr eaLnBrk="1" hangingPunct="1">
              <a:lnSpc>
                <a:spcPct val="90000"/>
              </a:lnSpc>
              <a:defRPr/>
            </a:pPr>
            <a:r>
              <a:rPr lang="zh-CN" altLang="en-US" sz="2400" b="1">
                <a:solidFill>
                  <a:schemeClr val="accent2">
                    <a:lumMod val="75000"/>
                  </a:schemeClr>
                </a:solidFill>
                <a:latin typeface="楷体" panose="02010609060101010101" pitchFamily="49" charset="-122"/>
                <a:ea typeface="楷体" panose="02010609060101010101" pitchFamily="49" charset="-122"/>
              </a:rPr>
              <a:t>   这同样是市场经济无能为力的，也称为“市场失灵”。</a:t>
            </a:r>
          </a:p>
          <a:p>
            <a:pPr eaLnBrk="1" hangingPunct="1">
              <a:lnSpc>
                <a:spcPct val="90000"/>
              </a:lnSpc>
              <a:defRPr/>
            </a:pPr>
            <a:endParaRPr lang="en-US" altLang="zh-CN" sz="2400" b="1">
              <a:solidFill>
                <a:schemeClr val="accent2">
                  <a:lumMod val="75000"/>
                </a:schemeClr>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7A5F693-40D7-4461-9011-5699B007B704}"/>
              </a:ext>
            </a:extLst>
          </p:cNvPr>
          <p:cNvSpPr>
            <a:spLocks noGrp="1" noRot="1" noChangeArrowheads="1"/>
          </p:cNvSpPr>
          <p:nvPr>
            <p:ph type="title"/>
          </p:nvPr>
        </p:nvSpPr>
        <p:spPr>
          <a:xfrm>
            <a:off x="301625" y="609600"/>
            <a:ext cx="8540750" cy="658813"/>
          </a:xfrm>
        </p:spPr>
        <p:txBody>
          <a:bodyPr/>
          <a:lstStyle/>
          <a:p>
            <a:pPr algn="l" eaLnBrk="1" hangingPunct="1"/>
            <a:r>
              <a:rPr lang="zh-CN" altLang="en-US" sz="4000" b="1">
                <a:solidFill>
                  <a:srgbClr val="FF0000"/>
                </a:solidFill>
                <a:latin typeface="楷体" panose="02010609060101010101" pitchFamily="49" charset="-122"/>
                <a:ea typeface="楷体" panose="02010609060101010101" pitchFamily="49" charset="-122"/>
              </a:rPr>
              <a:t>一、外部性</a:t>
            </a:r>
          </a:p>
        </p:txBody>
      </p:sp>
      <p:sp>
        <p:nvSpPr>
          <p:cNvPr id="10243" name="Rectangle 3">
            <a:extLst>
              <a:ext uri="{FF2B5EF4-FFF2-40B4-BE49-F238E27FC236}">
                <a16:creationId xmlns:a16="http://schemas.microsoft.com/office/drawing/2014/main" id="{937F4B5D-00F3-466A-BCD1-7CEF109DAC3D}"/>
              </a:ext>
            </a:extLst>
          </p:cNvPr>
          <p:cNvSpPr>
            <a:spLocks noGrp="1" noRot="1" noChangeArrowheads="1"/>
          </p:cNvSpPr>
          <p:nvPr>
            <p:ph idx="1"/>
          </p:nvPr>
        </p:nvSpPr>
        <p:spPr>
          <a:xfrm>
            <a:off x="250825" y="1412875"/>
            <a:ext cx="8540750" cy="4824413"/>
          </a:xfrm>
        </p:spPr>
        <p:txBody>
          <a:bodyPr/>
          <a:lstStyle/>
          <a:p>
            <a:pPr eaLnBrk="1" hangingPunct="1">
              <a:buFont typeface="Wingdings" panose="05000000000000000000" pitchFamily="2" charset="2"/>
              <a:buNone/>
              <a:defRPr/>
            </a:pPr>
            <a:endParaRPr lang="en-US" altLang="zh-CN" b="1" dirty="0">
              <a:solidFill>
                <a:schemeClr val="accent2">
                  <a:lumMod val="75000"/>
                </a:schemeClr>
              </a:solidFill>
              <a:latin typeface="楷体" panose="02010609060101010101" pitchFamily="49" charset="-122"/>
              <a:ea typeface="楷体" panose="02010609060101010101" pitchFamily="49" charset="-122"/>
            </a:endParaRPr>
          </a:p>
          <a:p>
            <a:pPr eaLnBrk="1" hangingPunct="1">
              <a:buFont typeface="Wingdings" panose="05000000000000000000" pitchFamily="2" charset="2"/>
              <a:buNone/>
              <a:defRPr/>
            </a:pPr>
            <a:r>
              <a:rPr lang="zh-CN" altLang="en-US" b="1" dirty="0">
                <a:solidFill>
                  <a:schemeClr val="accent2">
                    <a:lumMod val="75000"/>
                  </a:schemeClr>
                </a:solidFill>
                <a:latin typeface="楷体" panose="02010609060101010101" pitchFamily="49" charset="-122"/>
                <a:ea typeface="楷体" panose="02010609060101010101" pitchFamily="49" charset="-122"/>
              </a:rPr>
              <a:t>当某项经济活动影响买者和卖者之外的旁观者的福利，而对这种影响既不支付报酬，又没有给予补偿时，就产生外部性。</a:t>
            </a:r>
          </a:p>
          <a:p>
            <a:pPr eaLnBrk="1" hangingPunct="1">
              <a:buFont typeface="Wingdings" panose="05000000000000000000" pitchFamily="2" charset="2"/>
              <a:buNone/>
              <a:defRPr/>
            </a:pPr>
            <a:endParaRPr lang="zh-CN" altLang="en-US" b="1" dirty="0">
              <a:solidFill>
                <a:schemeClr val="accent2">
                  <a:lumMod val="75000"/>
                </a:schemeClr>
              </a:solidFill>
              <a:latin typeface="楷体" panose="02010609060101010101" pitchFamily="49" charset="-122"/>
              <a:ea typeface="楷体" panose="02010609060101010101" pitchFamily="49" charset="-122"/>
            </a:endParaRPr>
          </a:p>
          <a:p>
            <a:pPr eaLnBrk="1" hangingPunct="1">
              <a:buFont typeface="Wingdings" panose="05000000000000000000" pitchFamily="2" charset="2"/>
              <a:buNone/>
              <a:defRPr/>
            </a:pPr>
            <a:r>
              <a:rPr lang="zh-CN" altLang="en-US" b="1" dirty="0">
                <a:solidFill>
                  <a:schemeClr val="accent2">
                    <a:lumMod val="75000"/>
                  </a:schemeClr>
                </a:solidFill>
                <a:latin typeface="楷体" panose="02010609060101010101" pitchFamily="49" charset="-122"/>
                <a:ea typeface="楷体" panose="02010609060101010101" pitchFamily="49" charset="-122"/>
              </a:rPr>
              <a:t>“市场的确做了许多好事，但并不能做好每一件事”。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a:extLst>
              <a:ext uri="{FF2B5EF4-FFF2-40B4-BE49-F238E27FC236}">
                <a16:creationId xmlns:a16="http://schemas.microsoft.com/office/drawing/2014/main" id="{FB49B2DD-F4C4-4965-B28C-845FD5F5FA4E}"/>
              </a:ext>
            </a:extLst>
          </p:cNvPr>
          <p:cNvSpPr>
            <a:spLocks noGrp="1" noRot="1" noChangeArrowheads="1"/>
          </p:cNvSpPr>
          <p:nvPr>
            <p:ph idx="1"/>
          </p:nvPr>
        </p:nvSpPr>
        <p:spPr>
          <a:xfrm>
            <a:off x="301625" y="1125538"/>
            <a:ext cx="8540750" cy="4973637"/>
          </a:xfrm>
        </p:spPr>
        <p:txBody>
          <a:bodyPr/>
          <a:lstStyle/>
          <a:p>
            <a:pPr eaLnBrk="1" hangingPunct="1">
              <a:defRPr/>
            </a:pPr>
            <a:r>
              <a:rPr lang="en-US" altLang="zh-CN" b="1" dirty="0">
                <a:solidFill>
                  <a:schemeClr val="accent2">
                    <a:lumMod val="75000"/>
                  </a:schemeClr>
                </a:solidFill>
                <a:latin typeface="楷体" panose="02010609060101010101" pitchFamily="49" charset="-122"/>
                <a:ea typeface="楷体" panose="02010609060101010101" pitchFamily="49" charset="-122"/>
              </a:rPr>
              <a:t>1</a:t>
            </a:r>
            <a:r>
              <a:rPr lang="zh-CN" altLang="en-US" b="1" dirty="0">
                <a:solidFill>
                  <a:schemeClr val="accent2">
                    <a:lumMod val="75000"/>
                  </a:schemeClr>
                </a:solidFill>
                <a:latin typeface="楷体" panose="02010609060101010101" pitchFamily="49" charset="-122"/>
                <a:ea typeface="楷体" panose="02010609060101010101" pitchFamily="49" charset="-122"/>
              </a:rPr>
              <a:t>、外部性分</a:t>
            </a:r>
            <a:r>
              <a:rPr lang="zh-CN" altLang="en-US" b="1" dirty="0">
                <a:solidFill>
                  <a:srgbClr val="FF0000"/>
                </a:solidFill>
                <a:latin typeface="楷体" panose="02010609060101010101" pitchFamily="49" charset="-122"/>
                <a:ea typeface="楷体" panose="02010609060101010101" pitchFamily="49" charset="-122"/>
              </a:rPr>
              <a:t>正的外部性</a:t>
            </a:r>
            <a:r>
              <a:rPr lang="zh-CN" altLang="en-US" b="1" dirty="0">
                <a:solidFill>
                  <a:schemeClr val="accent2">
                    <a:lumMod val="75000"/>
                  </a:schemeClr>
                </a:solidFill>
                <a:latin typeface="楷体" panose="02010609060101010101" pitchFamily="49" charset="-122"/>
                <a:ea typeface="楷体" panose="02010609060101010101" pitchFamily="49" charset="-122"/>
              </a:rPr>
              <a:t>和</a:t>
            </a:r>
            <a:r>
              <a:rPr lang="zh-CN" altLang="en-US" b="1" dirty="0">
                <a:solidFill>
                  <a:srgbClr val="FF0000"/>
                </a:solidFill>
                <a:latin typeface="楷体" panose="02010609060101010101" pitchFamily="49" charset="-122"/>
                <a:ea typeface="楷体" panose="02010609060101010101" pitchFamily="49" charset="-122"/>
              </a:rPr>
              <a:t>负的外部性</a:t>
            </a:r>
          </a:p>
          <a:p>
            <a:pPr lvl="1" eaLnBrk="1" hangingPunct="1">
              <a:defRPr/>
            </a:pPr>
            <a:r>
              <a:rPr lang="zh-CN" altLang="en-US" b="1" dirty="0">
                <a:solidFill>
                  <a:schemeClr val="accent2">
                    <a:lumMod val="75000"/>
                  </a:schemeClr>
                </a:solidFill>
                <a:latin typeface="楷体" panose="02010609060101010101" pitchFamily="49" charset="-122"/>
                <a:ea typeface="楷体" panose="02010609060101010101" pitchFamily="49" charset="-122"/>
              </a:rPr>
              <a:t>正的外部性如</a:t>
            </a:r>
          </a:p>
          <a:p>
            <a:pPr lvl="2" eaLnBrk="1" hangingPunct="1">
              <a:defRPr/>
            </a:pPr>
            <a:r>
              <a:rPr lang="zh-CN" altLang="en-US" sz="2600" b="1" dirty="0">
                <a:solidFill>
                  <a:schemeClr val="accent2">
                    <a:lumMod val="75000"/>
                  </a:schemeClr>
                </a:solidFill>
                <a:latin typeface="楷体" panose="02010609060101010101" pitchFamily="49" charset="-122"/>
                <a:ea typeface="楷体" panose="02010609060101010101" pitchFamily="49" charset="-122"/>
              </a:rPr>
              <a:t>对员工培训，员工跳槽；</a:t>
            </a:r>
          </a:p>
          <a:p>
            <a:pPr lvl="2" eaLnBrk="1" hangingPunct="1">
              <a:defRPr/>
            </a:pPr>
            <a:r>
              <a:rPr lang="zh-CN" altLang="en-US" sz="2600" b="1" dirty="0">
                <a:solidFill>
                  <a:schemeClr val="accent2">
                    <a:lumMod val="75000"/>
                  </a:schemeClr>
                </a:solidFill>
                <a:latin typeface="楷体" panose="02010609060101010101" pitchFamily="49" charset="-122"/>
                <a:ea typeface="楷体" panose="02010609060101010101" pitchFamily="49" charset="-122"/>
              </a:rPr>
              <a:t>教育好小孩，社会受益；</a:t>
            </a:r>
          </a:p>
          <a:p>
            <a:pPr lvl="2" eaLnBrk="1" hangingPunct="1">
              <a:defRPr/>
            </a:pPr>
            <a:r>
              <a:rPr lang="zh-CN" altLang="en-US" sz="2600" b="1" dirty="0">
                <a:solidFill>
                  <a:schemeClr val="accent2">
                    <a:lumMod val="75000"/>
                  </a:schemeClr>
                </a:solidFill>
                <a:latin typeface="楷体" panose="02010609060101010101" pitchFamily="49" charset="-122"/>
                <a:ea typeface="楷体" panose="02010609060101010101" pitchFamily="49" charset="-122"/>
              </a:rPr>
              <a:t>修复历史建筑；</a:t>
            </a:r>
          </a:p>
          <a:p>
            <a:pPr lvl="2" eaLnBrk="1" hangingPunct="1">
              <a:defRPr/>
            </a:pPr>
            <a:r>
              <a:rPr lang="zh-CN" altLang="en-US" sz="2600" b="1" dirty="0">
                <a:solidFill>
                  <a:schemeClr val="accent2">
                    <a:lumMod val="75000"/>
                  </a:schemeClr>
                </a:solidFill>
                <a:latin typeface="楷体" panose="02010609060101010101" pitchFamily="49" charset="-122"/>
                <a:ea typeface="楷体" panose="02010609060101010101" pitchFamily="49" charset="-122"/>
              </a:rPr>
              <a:t>防疫</a:t>
            </a:r>
          </a:p>
          <a:p>
            <a:pPr lvl="1" eaLnBrk="1" hangingPunct="1">
              <a:defRPr/>
            </a:pPr>
            <a:r>
              <a:rPr lang="zh-CN" altLang="en-US" b="1" dirty="0">
                <a:solidFill>
                  <a:schemeClr val="accent2">
                    <a:lumMod val="75000"/>
                  </a:schemeClr>
                </a:solidFill>
                <a:latin typeface="楷体" panose="02010609060101010101" pitchFamily="49" charset="-122"/>
                <a:ea typeface="楷体" panose="02010609060101010101" pitchFamily="49" charset="-122"/>
              </a:rPr>
              <a:t>负的外部性如</a:t>
            </a:r>
          </a:p>
          <a:p>
            <a:pPr lvl="2" eaLnBrk="1" hangingPunct="1">
              <a:defRPr/>
            </a:pPr>
            <a:r>
              <a:rPr lang="zh-CN" altLang="en-US" sz="2600" b="1" dirty="0">
                <a:solidFill>
                  <a:schemeClr val="accent2">
                    <a:lumMod val="75000"/>
                  </a:schemeClr>
                </a:solidFill>
                <a:latin typeface="楷体" panose="02010609060101010101" pitchFamily="49" charset="-122"/>
                <a:ea typeface="楷体" panose="02010609060101010101" pitchFamily="49" charset="-122"/>
              </a:rPr>
              <a:t>吸烟者造成不吸烟者的被动吸烟</a:t>
            </a:r>
          </a:p>
          <a:p>
            <a:pPr lvl="2" eaLnBrk="1" hangingPunct="1">
              <a:defRPr/>
            </a:pPr>
            <a:r>
              <a:rPr lang="zh-CN" altLang="en-US" sz="2600" b="1" dirty="0">
                <a:solidFill>
                  <a:schemeClr val="accent2">
                    <a:lumMod val="75000"/>
                  </a:schemeClr>
                </a:solidFill>
                <a:latin typeface="楷体" panose="02010609060101010101" pitchFamily="49" charset="-122"/>
                <a:ea typeface="楷体" panose="02010609060101010101" pitchFamily="49" charset="-122"/>
              </a:rPr>
              <a:t>教学楼后的噪音</a:t>
            </a:r>
          </a:p>
          <a:p>
            <a:pPr lvl="2" eaLnBrk="1" hangingPunct="1">
              <a:defRPr/>
            </a:pPr>
            <a:r>
              <a:rPr lang="zh-CN" altLang="en-US" sz="2600" b="1" dirty="0">
                <a:solidFill>
                  <a:schemeClr val="accent2">
                    <a:lumMod val="75000"/>
                  </a:schemeClr>
                </a:solidFill>
                <a:latin typeface="楷体" panose="02010609060101010101" pitchFamily="49" charset="-122"/>
                <a:ea typeface="楷体" panose="02010609060101010101" pitchFamily="49" charset="-122"/>
              </a:rPr>
              <a:t>尾气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403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03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0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9E81ED0-90A5-4A46-AD80-14BE6D728E63}"/>
              </a:ext>
            </a:extLst>
          </p:cNvPr>
          <p:cNvSpPr>
            <a:spLocks noGrp="1" noRot="1" noChangeArrowheads="1"/>
          </p:cNvSpPr>
          <p:nvPr>
            <p:ph type="title"/>
          </p:nvPr>
        </p:nvSpPr>
        <p:spPr>
          <a:xfrm>
            <a:off x="301625" y="609600"/>
            <a:ext cx="8591550" cy="1163638"/>
          </a:xfrm>
        </p:spPr>
        <p:txBody>
          <a:bodyPr/>
          <a:lstStyle/>
          <a:p>
            <a:pPr algn="l" eaLnBrk="1" hangingPunct="1">
              <a:defRPr/>
            </a:pPr>
            <a:r>
              <a:rPr lang="en-US" altLang="zh-CN" sz="3200" b="1" dirty="0">
                <a:solidFill>
                  <a:schemeClr val="accent2">
                    <a:lumMod val="75000"/>
                  </a:schemeClr>
                </a:solidFill>
                <a:latin typeface="楷体" panose="02010609060101010101" pitchFamily="49" charset="-122"/>
                <a:ea typeface="楷体" panose="02010609060101010101" pitchFamily="49" charset="-122"/>
              </a:rPr>
              <a:t>2</a:t>
            </a:r>
            <a:r>
              <a:rPr lang="zh-CN" altLang="en-US" sz="3200" b="1" dirty="0">
                <a:solidFill>
                  <a:schemeClr val="accent2">
                    <a:lumMod val="75000"/>
                  </a:schemeClr>
                </a:solidFill>
                <a:latin typeface="楷体" panose="02010609060101010101" pitchFamily="49" charset="-122"/>
                <a:ea typeface="楷体" panose="02010609060101010101" pitchFamily="49" charset="-122"/>
              </a:rPr>
              <a:t>、外部性与资源配置</a:t>
            </a:r>
            <a:br>
              <a:rPr lang="zh-CN" altLang="en-US" sz="3200" b="1" dirty="0">
                <a:solidFill>
                  <a:schemeClr val="accent2">
                    <a:lumMod val="75000"/>
                  </a:schemeClr>
                </a:solidFill>
                <a:latin typeface="楷体" panose="02010609060101010101" pitchFamily="49" charset="-122"/>
                <a:ea typeface="楷体" panose="02010609060101010101" pitchFamily="49" charset="-122"/>
              </a:rPr>
            </a:br>
            <a:r>
              <a:rPr lang="en-US" altLang="zh-CN" sz="3200" b="1" dirty="0">
                <a:solidFill>
                  <a:schemeClr val="accent2">
                    <a:lumMod val="75000"/>
                  </a:schemeClr>
                </a:solidFill>
                <a:latin typeface="楷体" panose="02010609060101010101" pitchFamily="49" charset="-122"/>
                <a:ea typeface="楷体" panose="02010609060101010101" pitchFamily="49" charset="-122"/>
              </a:rPr>
              <a:t>1</a:t>
            </a:r>
            <a:r>
              <a:rPr lang="zh-CN" altLang="en-US" sz="3200" b="1" dirty="0">
                <a:solidFill>
                  <a:schemeClr val="accent2">
                    <a:lumMod val="75000"/>
                  </a:schemeClr>
                </a:solidFill>
                <a:latin typeface="楷体" panose="02010609060101010101" pitchFamily="49" charset="-122"/>
                <a:ea typeface="楷体" panose="02010609060101010101" pitchFamily="49" charset="-122"/>
              </a:rPr>
              <a:t>）负的外部性造成资源配置失当</a:t>
            </a:r>
          </a:p>
        </p:txBody>
      </p:sp>
      <p:sp>
        <p:nvSpPr>
          <p:cNvPr id="12291" name="Line 4">
            <a:extLst>
              <a:ext uri="{FF2B5EF4-FFF2-40B4-BE49-F238E27FC236}">
                <a16:creationId xmlns:a16="http://schemas.microsoft.com/office/drawing/2014/main" id="{812E6EF0-5ABC-4D9C-B066-4BB3368FD85E}"/>
              </a:ext>
            </a:extLst>
          </p:cNvPr>
          <p:cNvSpPr>
            <a:spLocks noChangeShapeType="1"/>
          </p:cNvSpPr>
          <p:nvPr/>
        </p:nvSpPr>
        <p:spPr bwMode="auto">
          <a:xfrm>
            <a:off x="1763713" y="5370513"/>
            <a:ext cx="4824412"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92" name="Line 5">
            <a:extLst>
              <a:ext uri="{FF2B5EF4-FFF2-40B4-BE49-F238E27FC236}">
                <a16:creationId xmlns:a16="http://schemas.microsoft.com/office/drawing/2014/main" id="{A2C509E5-6B5E-4C67-9428-9EFD27774401}"/>
              </a:ext>
            </a:extLst>
          </p:cNvPr>
          <p:cNvSpPr>
            <a:spLocks noChangeShapeType="1"/>
          </p:cNvSpPr>
          <p:nvPr/>
        </p:nvSpPr>
        <p:spPr bwMode="auto">
          <a:xfrm flipV="1">
            <a:off x="1763713" y="1987550"/>
            <a:ext cx="1587" cy="3382963"/>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2" name="Text Box 6">
            <a:extLst>
              <a:ext uri="{FF2B5EF4-FFF2-40B4-BE49-F238E27FC236}">
                <a16:creationId xmlns:a16="http://schemas.microsoft.com/office/drawing/2014/main" id="{45BA214D-8CE3-4086-ACAF-F3BBCBD6D2BA}"/>
              </a:ext>
            </a:extLst>
          </p:cNvPr>
          <p:cNvSpPr txBox="1">
            <a:spLocks noChangeArrowheads="1"/>
          </p:cNvSpPr>
          <p:nvPr/>
        </p:nvSpPr>
        <p:spPr bwMode="auto">
          <a:xfrm>
            <a:off x="1260475" y="1843088"/>
            <a:ext cx="431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i="1">
                <a:solidFill>
                  <a:schemeClr val="tx2"/>
                </a:solidFill>
                <a:latin typeface="Times New Roman" panose="02020603050405020304" pitchFamily="18" charset="0"/>
                <a:ea typeface="楷体_GB2312"/>
                <a:cs typeface="楷体_GB2312"/>
              </a:rPr>
              <a:t>P</a:t>
            </a:r>
          </a:p>
        </p:txBody>
      </p:sp>
      <p:sp>
        <p:nvSpPr>
          <p:cNvPr id="9223" name="Text Box 7">
            <a:extLst>
              <a:ext uri="{FF2B5EF4-FFF2-40B4-BE49-F238E27FC236}">
                <a16:creationId xmlns:a16="http://schemas.microsoft.com/office/drawing/2014/main" id="{D438F6C5-3D4E-4EFC-91E0-8FBB0B368B23}"/>
              </a:ext>
            </a:extLst>
          </p:cNvPr>
          <p:cNvSpPr txBox="1">
            <a:spLocks noChangeArrowheads="1"/>
          </p:cNvSpPr>
          <p:nvPr/>
        </p:nvSpPr>
        <p:spPr bwMode="auto">
          <a:xfrm>
            <a:off x="6372225" y="5441950"/>
            <a:ext cx="504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i="1">
                <a:solidFill>
                  <a:schemeClr val="tx2"/>
                </a:solidFill>
                <a:latin typeface="Times New Roman" panose="02020603050405020304" pitchFamily="18" charset="0"/>
                <a:ea typeface="楷体_GB2312"/>
                <a:cs typeface="楷体_GB2312"/>
              </a:rPr>
              <a:t>Q</a:t>
            </a:r>
          </a:p>
        </p:txBody>
      </p:sp>
      <p:sp>
        <p:nvSpPr>
          <p:cNvPr id="12295" name="Arc 9">
            <a:extLst>
              <a:ext uri="{FF2B5EF4-FFF2-40B4-BE49-F238E27FC236}">
                <a16:creationId xmlns:a16="http://schemas.microsoft.com/office/drawing/2014/main" id="{3CFDEE05-F461-4194-9C3B-88467C0FA0E5}"/>
              </a:ext>
            </a:extLst>
          </p:cNvPr>
          <p:cNvSpPr>
            <a:spLocks noChangeArrowheads="1"/>
          </p:cNvSpPr>
          <p:nvPr/>
        </p:nvSpPr>
        <p:spPr bwMode="auto">
          <a:xfrm flipV="1">
            <a:off x="2195513" y="1700213"/>
            <a:ext cx="2649537" cy="2447925"/>
          </a:xfrm>
          <a:custGeom>
            <a:avLst/>
            <a:gdLst>
              <a:gd name="T0" fmla="*/ -130 w 20375"/>
              <a:gd name="T1" fmla="*/ 0 h 21600"/>
              <a:gd name="T2" fmla="*/ 2649537 w 20375"/>
              <a:gd name="T3" fmla="*/ 1635350 h 21600"/>
              <a:gd name="T4" fmla="*/ -130 w 20375"/>
              <a:gd name="T5" fmla="*/ 0 h 21600"/>
              <a:gd name="T6" fmla="*/ 2649537 w 20375"/>
              <a:gd name="T7" fmla="*/ 1635350 h 21600"/>
              <a:gd name="T8" fmla="*/ 0 w 20375"/>
              <a:gd name="T9" fmla="*/ 2447925 h 21600"/>
              <a:gd name="T10" fmla="*/ 0 60000 65536"/>
              <a:gd name="T11" fmla="*/ 0 60000 65536"/>
              <a:gd name="T12" fmla="*/ 0 60000 65536"/>
              <a:gd name="T13" fmla="*/ 0 60000 65536"/>
              <a:gd name="T14" fmla="*/ 0 60000 65536"/>
              <a:gd name="T15" fmla="*/ 0 w 20375"/>
              <a:gd name="T16" fmla="*/ 0 h 21600"/>
              <a:gd name="T17" fmla="*/ 20375 w 20375"/>
              <a:gd name="T18" fmla="*/ 21600 h 21600"/>
            </a:gdLst>
            <a:ahLst/>
            <a:cxnLst>
              <a:cxn ang="T10">
                <a:pos x="T0" y="T1"/>
              </a:cxn>
              <a:cxn ang="T11">
                <a:pos x="T2" y="T3"/>
              </a:cxn>
              <a:cxn ang="T12">
                <a:pos x="T4" y="T5"/>
              </a:cxn>
              <a:cxn ang="T13">
                <a:pos x="T6" y="T7"/>
              </a:cxn>
              <a:cxn ang="T14">
                <a:pos x="T8" y="T9"/>
              </a:cxn>
            </a:cxnLst>
            <a:rect l="T15" t="T16" r="T17" b="T18"/>
            <a:pathLst>
              <a:path w="20375" h="21600" fill="none">
                <a:moveTo>
                  <a:pt x="-1" y="0"/>
                </a:moveTo>
                <a:cubicBezTo>
                  <a:pt x="9165" y="0"/>
                  <a:pt x="17333" y="5784"/>
                  <a:pt x="20375" y="14430"/>
                </a:cubicBezTo>
              </a:path>
              <a:path w="20375" h="21600" stroke="0">
                <a:moveTo>
                  <a:pt x="-1" y="0"/>
                </a:moveTo>
                <a:cubicBezTo>
                  <a:pt x="9165" y="0"/>
                  <a:pt x="17333" y="5784"/>
                  <a:pt x="20375" y="14430"/>
                </a:cubicBezTo>
                <a:lnTo>
                  <a:pt x="0" y="21600"/>
                </a:lnTo>
                <a:lnTo>
                  <a:pt x="-1" y="0"/>
                </a:lnTo>
                <a:close/>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rot="10800000" wrap="none" anchor="ctr">
            <a:spAutoFit/>
          </a:bodyPr>
          <a:lstStyle/>
          <a:p>
            <a:endParaRPr lang="zh-CN" altLang="en-US"/>
          </a:p>
        </p:txBody>
      </p:sp>
      <p:sp>
        <p:nvSpPr>
          <p:cNvPr id="12296" name="Arc 10">
            <a:extLst>
              <a:ext uri="{FF2B5EF4-FFF2-40B4-BE49-F238E27FC236}">
                <a16:creationId xmlns:a16="http://schemas.microsoft.com/office/drawing/2014/main" id="{C10485B5-3B2D-45F0-88A9-B79457020B21}"/>
              </a:ext>
            </a:extLst>
          </p:cNvPr>
          <p:cNvSpPr>
            <a:spLocks noChangeArrowheads="1"/>
          </p:cNvSpPr>
          <p:nvPr/>
        </p:nvSpPr>
        <p:spPr bwMode="auto">
          <a:xfrm flipV="1">
            <a:off x="2455863" y="2420938"/>
            <a:ext cx="2908300" cy="2447925"/>
          </a:xfrm>
          <a:custGeom>
            <a:avLst/>
            <a:gdLst>
              <a:gd name="T0" fmla="*/ -137 w 21253"/>
              <a:gd name="T1" fmla="*/ 1473 h 21600"/>
              <a:gd name="T2" fmla="*/ 105505 w 21253"/>
              <a:gd name="T3" fmla="*/ 0 h 21600"/>
              <a:gd name="T4" fmla="*/ 2908163 w 21253"/>
              <a:gd name="T5" fmla="*/ 1670482 h 21600"/>
              <a:gd name="T6" fmla="*/ -137 w 21253"/>
              <a:gd name="T7" fmla="*/ 1473 h 21600"/>
              <a:gd name="T8" fmla="*/ 105505 w 21253"/>
              <a:gd name="T9" fmla="*/ 0 h 21600"/>
              <a:gd name="T10" fmla="*/ 2908163 w 21253"/>
              <a:gd name="T11" fmla="*/ 1670482 h 21600"/>
              <a:gd name="T12" fmla="*/ 105505 w 21253"/>
              <a:gd name="T13" fmla="*/ 2447925 h 21600"/>
              <a:gd name="T14" fmla="*/ 0 60000 65536"/>
              <a:gd name="T15" fmla="*/ 0 60000 65536"/>
              <a:gd name="T16" fmla="*/ 0 60000 65536"/>
              <a:gd name="T17" fmla="*/ 0 60000 65536"/>
              <a:gd name="T18" fmla="*/ 0 60000 65536"/>
              <a:gd name="T19" fmla="*/ 0 60000 65536"/>
              <a:gd name="T20" fmla="*/ 0 60000 65536"/>
              <a:gd name="T21" fmla="*/ 0 w 21253"/>
              <a:gd name="T22" fmla="*/ 0 h 21600"/>
              <a:gd name="T23" fmla="*/ 21253 w 21253"/>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253" h="21600" fill="none">
                <a:moveTo>
                  <a:pt x="-1" y="13"/>
                </a:moveTo>
                <a:cubicBezTo>
                  <a:pt x="256" y="4"/>
                  <a:pt x="513" y="-1"/>
                  <a:pt x="771" y="0"/>
                </a:cubicBezTo>
                <a:cubicBezTo>
                  <a:pt x="10056" y="0"/>
                  <a:pt x="18303" y="5934"/>
                  <a:pt x="21252" y="14740"/>
                </a:cubicBezTo>
              </a:path>
              <a:path w="21253" h="21600" stroke="0">
                <a:moveTo>
                  <a:pt x="-1" y="13"/>
                </a:moveTo>
                <a:cubicBezTo>
                  <a:pt x="256" y="4"/>
                  <a:pt x="513" y="-1"/>
                  <a:pt x="771" y="0"/>
                </a:cubicBezTo>
                <a:cubicBezTo>
                  <a:pt x="10056" y="0"/>
                  <a:pt x="18303" y="5934"/>
                  <a:pt x="21252" y="14740"/>
                </a:cubicBezTo>
                <a:lnTo>
                  <a:pt x="771" y="21600"/>
                </a:lnTo>
                <a:lnTo>
                  <a:pt x="-1" y="13"/>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anchor="ctr">
            <a:spAutoFit/>
          </a:bodyPr>
          <a:lstStyle/>
          <a:p>
            <a:endParaRPr lang="zh-CN" altLang="en-US"/>
          </a:p>
        </p:txBody>
      </p:sp>
      <p:sp>
        <p:nvSpPr>
          <p:cNvPr id="12297" name="Line 11">
            <a:extLst>
              <a:ext uri="{FF2B5EF4-FFF2-40B4-BE49-F238E27FC236}">
                <a16:creationId xmlns:a16="http://schemas.microsoft.com/office/drawing/2014/main" id="{20FCA85A-0860-4635-843A-64E8DF0816BD}"/>
              </a:ext>
            </a:extLst>
          </p:cNvPr>
          <p:cNvSpPr>
            <a:spLocks noChangeShapeType="1"/>
          </p:cNvSpPr>
          <p:nvPr/>
        </p:nvSpPr>
        <p:spPr bwMode="auto">
          <a:xfrm>
            <a:off x="5003800" y="3857625"/>
            <a:ext cx="0" cy="1512888"/>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8" name="Line 13">
            <a:extLst>
              <a:ext uri="{FF2B5EF4-FFF2-40B4-BE49-F238E27FC236}">
                <a16:creationId xmlns:a16="http://schemas.microsoft.com/office/drawing/2014/main" id="{3EA76175-BEBC-4EB8-BBAC-81C1104046CF}"/>
              </a:ext>
            </a:extLst>
          </p:cNvPr>
          <p:cNvSpPr>
            <a:spLocks noChangeShapeType="1"/>
          </p:cNvSpPr>
          <p:nvPr/>
        </p:nvSpPr>
        <p:spPr bwMode="auto">
          <a:xfrm>
            <a:off x="3492500" y="3857625"/>
            <a:ext cx="0" cy="1512888"/>
          </a:xfrm>
          <a:prstGeom prst="line">
            <a:avLst/>
          </a:prstGeom>
          <a:noFill/>
          <a:ln w="28575">
            <a:solidFill>
              <a:srgbClr val="3333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9" name="Line 14">
            <a:extLst>
              <a:ext uri="{FF2B5EF4-FFF2-40B4-BE49-F238E27FC236}">
                <a16:creationId xmlns:a16="http://schemas.microsoft.com/office/drawing/2014/main" id="{692DD127-E777-4730-82AE-0352284B78CF}"/>
              </a:ext>
            </a:extLst>
          </p:cNvPr>
          <p:cNvSpPr>
            <a:spLocks noChangeShapeType="1"/>
          </p:cNvSpPr>
          <p:nvPr/>
        </p:nvSpPr>
        <p:spPr bwMode="auto">
          <a:xfrm flipH="1">
            <a:off x="1763713" y="3857625"/>
            <a:ext cx="3960812"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1" name="Text Box 15">
            <a:extLst>
              <a:ext uri="{FF2B5EF4-FFF2-40B4-BE49-F238E27FC236}">
                <a16:creationId xmlns:a16="http://schemas.microsoft.com/office/drawing/2014/main" id="{A9733FC4-A18F-4C22-82E2-E69B27F1D3C9}"/>
              </a:ext>
            </a:extLst>
          </p:cNvPr>
          <p:cNvSpPr txBox="1">
            <a:spLocks noChangeArrowheads="1"/>
          </p:cNvSpPr>
          <p:nvPr/>
        </p:nvSpPr>
        <p:spPr bwMode="auto">
          <a:xfrm>
            <a:off x="4572000" y="1914525"/>
            <a:ext cx="3455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i="1">
                <a:solidFill>
                  <a:srgbClr val="3333CC"/>
                </a:solidFill>
                <a:latin typeface="Times New Roman" panose="02020603050405020304" pitchFamily="18" charset="0"/>
                <a:ea typeface="楷体_GB2312"/>
                <a:cs typeface="楷体_GB2312"/>
              </a:rPr>
              <a:t>MC</a:t>
            </a:r>
            <a:r>
              <a:rPr lang="zh-CN" altLang="en-US" sz="2800" b="1" i="1" baseline="-25000">
                <a:solidFill>
                  <a:srgbClr val="3333CC"/>
                </a:solidFill>
                <a:latin typeface="Times New Roman" panose="02020603050405020304" pitchFamily="18" charset="0"/>
                <a:ea typeface="楷体_GB2312"/>
                <a:cs typeface="楷体_GB2312"/>
              </a:rPr>
              <a:t>社</a:t>
            </a:r>
            <a:r>
              <a:rPr lang="en-US" altLang="zh-CN" sz="2800" b="1" i="1">
                <a:solidFill>
                  <a:srgbClr val="3333CC"/>
                </a:solidFill>
                <a:latin typeface="Times New Roman" panose="02020603050405020304" pitchFamily="18" charset="0"/>
                <a:ea typeface="楷体_GB2312"/>
                <a:cs typeface="楷体_GB2312"/>
              </a:rPr>
              <a:t>&gt;</a:t>
            </a:r>
            <a:r>
              <a:rPr lang="zh-CN" altLang="en-US" sz="2800" b="1" i="1">
                <a:solidFill>
                  <a:srgbClr val="3333CC"/>
                </a:solidFill>
                <a:latin typeface="Times New Roman" panose="02020603050405020304" pitchFamily="18" charset="0"/>
                <a:ea typeface="楷体_GB2312"/>
                <a:cs typeface="楷体_GB2312"/>
              </a:rPr>
              <a:t> </a:t>
            </a:r>
            <a:r>
              <a:rPr lang="en-US" altLang="zh-CN" sz="2800" b="1" i="1">
                <a:solidFill>
                  <a:srgbClr val="FF0000"/>
                </a:solidFill>
                <a:ea typeface="楷体_GB2312"/>
                <a:cs typeface="楷体_GB2312"/>
              </a:rPr>
              <a:t>MC</a:t>
            </a:r>
            <a:r>
              <a:rPr lang="zh-CN" altLang="en-US" sz="1800" b="1" i="1" baseline="-25000">
                <a:solidFill>
                  <a:srgbClr val="FF0000"/>
                </a:solidFill>
                <a:ea typeface="楷体_GB2312"/>
                <a:cs typeface="楷体_GB2312"/>
              </a:rPr>
              <a:t>私</a:t>
            </a:r>
            <a:endParaRPr lang="en-US" altLang="zh-CN" sz="2800" b="1" i="1">
              <a:solidFill>
                <a:srgbClr val="FF0000"/>
              </a:solidFill>
              <a:ea typeface="楷体_GB2312"/>
              <a:cs typeface="楷体_GB2312"/>
            </a:endParaRPr>
          </a:p>
        </p:txBody>
      </p:sp>
      <p:sp>
        <p:nvSpPr>
          <p:cNvPr id="9232" name="Text Box 16">
            <a:extLst>
              <a:ext uri="{FF2B5EF4-FFF2-40B4-BE49-F238E27FC236}">
                <a16:creationId xmlns:a16="http://schemas.microsoft.com/office/drawing/2014/main" id="{AB394C1E-EEF8-4E68-B9BF-D4F015117A15}"/>
              </a:ext>
            </a:extLst>
          </p:cNvPr>
          <p:cNvSpPr txBox="1">
            <a:spLocks noChangeArrowheads="1"/>
          </p:cNvSpPr>
          <p:nvPr/>
        </p:nvSpPr>
        <p:spPr bwMode="auto">
          <a:xfrm>
            <a:off x="5148263" y="2706688"/>
            <a:ext cx="12239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i="1">
                <a:solidFill>
                  <a:srgbClr val="FF0000"/>
                </a:solidFill>
                <a:latin typeface="Times New Roman" panose="02020603050405020304" pitchFamily="18" charset="0"/>
                <a:ea typeface="楷体_GB2312"/>
                <a:cs typeface="楷体_GB2312"/>
              </a:rPr>
              <a:t>MC</a:t>
            </a:r>
            <a:r>
              <a:rPr lang="zh-CN" altLang="en-US" sz="2800" b="1" i="1" baseline="-25000">
                <a:solidFill>
                  <a:srgbClr val="FF0000"/>
                </a:solidFill>
                <a:latin typeface="Times New Roman" panose="02020603050405020304" pitchFamily="18" charset="0"/>
                <a:ea typeface="楷体_GB2312"/>
                <a:cs typeface="楷体_GB2312"/>
              </a:rPr>
              <a:t>私</a:t>
            </a:r>
            <a:endParaRPr lang="zh-CN" altLang="en-US" sz="2800" b="1" i="1">
              <a:solidFill>
                <a:srgbClr val="FF0000"/>
              </a:solidFill>
              <a:latin typeface="Times New Roman" panose="02020603050405020304" pitchFamily="18" charset="0"/>
              <a:ea typeface="楷体_GB2312"/>
              <a:cs typeface="楷体_GB2312"/>
            </a:endParaRPr>
          </a:p>
        </p:txBody>
      </p:sp>
      <p:sp>
        <p:nvSpPr>
          <p:cNvPr id="9233" name="Text Box 17">
            <a:extLst>
              <a:ext uri="{FF2B5EF4-FFF2-40B4-BE49-F238E27FC236}">
                <a16:creationId xmlns:a16="http://schemas.microsoft.com/office/drawing/2014/main" id="{DB26C053-B637-4456-85C6-C88653CCC1D2}"/>
              </a:ext>
            </a:extLst>
          </p:cNvPr>
          <p:cNvSpPr txBox="1">
            <a:spLocks noChangeArrowheads="1"/>
          </p:cNvSpPr>
          <p:nvPr/>
        </p:nvSpPr>
        <p:spPr bwMode="auto">
          <a:xfrm>
            <a:off x="1044575" y="3425825"/>
            <a:ext cx="7191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i="1">
                <a:solidFill>
                  <a:srgbClr val="3333CC"/>
                </a:solidFill>
                <a:latin typeface="Times New Roman" panose="02020603050405020304" pitchFamily="18" charset="0"/>
                <a:ea typeface="楷体_GB2312"/>
                <a:cs typeface="楷体_GB2312"/>
              </a:rPr>
              <a:t>P</a:t>
            </a:r>
            <a:r>
              <a:rPr lang="en-US" altLang="zh-CN" sz="2800" b="1" i="1" baseline="-25000">
                <a:solidFill>
                  <a:srgbClr val="3333CC"/>
                </a:solidFill>
                <a:latin typeface="Times New Roman" panose="02020603050405020304" pitchFamily="18" charset="0"/>
                <a:ea typeface="楷体_GB2312"/>
                <a:cs typeface="楷体_GB2312"/>
              </a:rPr>
              <a:t>1</a:t>
            </a:r>
            <a:endParaRPr lang="en-US" altLang="zh-CN" sz="2800" b="1" i="1">
              <a:solidFill>
                <a:srgbClr val="3333CC"/>
              </a:solidFill>
              <a:latin typeface="Times New Roman" panose="02020603050405020304" pitchFamily="18" charset="0"/>
              <a:ea typeface="楷体_GB2312"/>
              <a:cs typeface="楷体_GB2312"/>
            </a:endParaRPr>
          </a:p>
        </p:txBody>
      </p:sp>
      <p:sp>
        <p:nvSpPr>
          <p:cNvPr id="9235" name="Text Box 19">
            <a:extLst>
              <a:ext uri="{FF2B5EF4-FFF2-40B4-BE49-F238E27FC236}">
                <a16:creationId xmlns:a16="http://schemas.microsoft.com/office/drawing/2014/main" id="{D0CDF708-0074-4AA2-AB85-25D958A121E5}"/>
              </a:ext>
            </a:extLst>
          </p:cNvPr>
          <p:cNvSpPr txBox="1">
            <a:spLocks noChangeArrowheads="1"/>
          </p:cNvSpPr>
          <p:nvPr/>
        </p:nvSpPr>
        <p:spPr bwMode="auto">
          <a:xfrm>
            <a:off x="3060700" y="5370513"/>
            <a:ext cx="863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i="1">
                <a:solidFill>
                  <a:srgbClr val="3333CC"/>
                </a:solidFill>
                <a:latin typeface="Times New Roman" panose="02020603050405020304" pitchFamily="18" charset="0"/>
                <a:ea typeface="楷体_GB2312"/>
                <a:cs typeface="楷体_GB2312"/>
              </a:rPr>
              <a:t>Q</a:t>
            </a:r>
            <a:r>
              <a:rPr lang="zh-CN" altLang="en-US" sz="2800" b="1" i="1" baseline="-25000">
                <a:solidFill>
                  <a:srgbClr val="3333CC"/>
                </a:solidFill>
                <a:latin typeface="Times New Roman" panose="02020603050405020304" pitchFamily="18" charset="0"/>
                <a:ea typeface="楷体_GB2312"/>
                <a:cs typeface="楷体_GB2312"/>
              </a:rPr>
              <a:t>社</a:t>
            </a:r>
            <a:endParaRPr lang="zh-CN" altLang="en-US" sz="2800" b="1" i="1">
              <a:solidFill>
                <a:srgbClr val="3333CC"/>
              </a:solidFill>
              <a:latin typeface="Times New Roman" panose="02020603050405020304" pitchFamily="18" charset="0"/>
              <a:ea typeface="楷体_GB2312"/>
              <a:cs typeface="楷体_GB2312"/>
            </a:endParaRPr>
          </a:p>
        </p:txBody>
      </p:sp>
      <p:sp>
        <p:nvSpPr>
          <p:cNvPr id="9236" name="Text Box 20">
            <a:extLst>
              <a:ext uri="{FF2B5EF4-FFF2-40B4-BE49-F238E27FC236}">
                <a16:creationId xmlns:a16="http://schemas.microsoft.com/office/drawing/2014/main" id="{D9301AF2-5486-4B22-8914-918C1E962A99}"/>
              </a:ext>
            </a:extLst>
          </p:cNvPr>
          <p:cNvSpPr txBox="1">
            <a:spLocks noChangeArrowheads="1"/>
          </p:cNvSpPr>
          <p:nvPr/>
        </p:nvSpPr>
        <p:spPr bwMode="auto">
          <a:xfrm>
            <a:off x="4645025" y="5370513"/>
            <a:ext cx="1008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i="1">
                <a:solidFill>
                  <a:srgbClr val="FF0000"/>
                </a:solidFill>
                <a:latin typeface="Times New Roman" panose="02020603050405020304" pitchFamily="18" charset="0"/>
                <a:ea typeface="楷体_GB2312"/>
                <a:cs typeface="楷体_GB2312"/>
              </a:rPr>
              <a:t>Q</a:t>
            </a:r>
            <a:r>
              <a:rPr lang="zh-CN" altLang="en-US" sz="2800" b="1" i="1" baseline="-25000">
                <a:solidFill>
                  <a:srgbClr val="FF0000"/>
                </a:solidFill>
                <a:latin typeface="Times New Roman" panose="02020603050405020304" pitchFamily="18" charset="0"/>
                <a:ea typeface="楷体_GB2312"/>
                <a:cs typeface="楷体_GB2312"/>
              </a:rPr>
              <a:t>私</a:t>
            </a:r>
            <a:endParaRPr lang="zh-CN" altLang="en-US" sz="2800" b="1" i="1">
              <a:solidFill>
                <a:srgbClr val="FF0000"/>
              </a:solidFill>
              <a:latin typeface="Times New Roman" panose="02020603050405020304" pitchFamily="18" charset="0"/>
              <a:ea typeface="楷体_GB2312"/>
              <a:cs typeface="楷体_GB2312"/>
            </a:endParaRPr>
          </a:p>
        </p:txBody>
      </p:sp>
      <p:sp>
        <p:nvSpPr>
          <p:cNvPr id="9237" name="Text Box 21">
            <a:extLst>
              <a:ext uri="{FF2B5EF4-FFF2-40B4-BE49-F238E27FC236}">
                <a16:creationId xmlns:a16="http://schemas.microsoft.com/office/drawing/2014/main" id="{D94472B1-2D1A-46C9-95F5-03BFA9593777}"/>
              </a:ext>
            </a:extLst>
          </p:cNvPr>
          <p:cNvSpPr txBox="1">
            <a:spLocks noChangeArrowheads="1"/>
          </p:cNvSpPr>
          <p:nvPr/>
        </p:nvSpPr>
        <p:spPr bwMode="auto">
          <a:xfrm>
            <a:off x="3348038" y="3498850"/>
            <a:ext cx="7921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4000" b="1">
                <a:solidFill>
                  <a:srgbClr val="3333CC"/>
                </a:solidFill>
                <a:latin typeface="Times New Roman" panose="02020603050405020304" pitchFamily="18" charset="0"/>
                <a:ea typeface="楷体_GB2312"/>
                <a:cs typeface="楷体_GB2312"/>
              </a:rPr>
              <a:t>•</a:t>
            </a:r>
          </a:p>
        </p:txBody>
      </p:sp>
      <p:sp>
        <p:nvSpPr>
          <p:cNvPr id="9238" name="Text Box 22">
            <a:extLst>
              <a:ext uri="{FF2B5EF4-FFF2-40B4-BE49-F238E27FC236}">
                <a16:creationId xmlns:a16="http://schemas.microsoft.com/office/drawing/2014/main" id="{F1932C4F-C4DA-4A73-8047-3A67A582899E}"/>
              </a:ext>
            </a:extLst>
          </p:cNvPr>
          <p:cNvSpPr txBox="1">
            <a:spLocks noChangeArrowheads="1"/>
          </p:cNvSpPr>
          <p:nvPr/>
        </p:nvSpPr>
        <p:spPr bwMode="auto">
          <a:xfrm>
            <a:off x="4789488" y="3498850"/>
            <a:ext cx="2889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4000" b="1">
                <a:solidFill>
                  <a:srgbClr val="FF0000"/>
                </a:solidFill>
                <a:latin typeface="Times New Roman" panose="02020603050405020304" pitchFamily="18" charset="0"/>
                <a:ea typeface="楷体_GB2312"/>
                <a:cs typeface="楷体_GB2312"/>
              </a:rPr>
              <a:t>•</a:t>
            </a:r>
          </a:p>
        </p:txBody>
      </p:sp>
      <p:sp>
        <p:nvSpPr>
          <p:cNvPr id="9240" name="Text Box 24">
            <a:extLst>
              <a:ext uri="{FF2B5EF4-FFF2-40B4-BE49-F238E27FC236}">
                <a16:creationId xmlns:a16="http://schemas.microsoft.com/office/drawing/2014/main" id="{E0CB40AE-BF14-42A9-91BC-D2909055B5C3}"/>
              </a:ext>
            </a:extLst>
          </p:cNvPr>
          <p:cNvSpPr txBox="1">
            <a:spLocks noChangeArrowheads="1"/>
          </p:cNvSpPr>
          <p:nvPr/>
        </p:nvSpPr>
        <p:spPr bwMode="auto">
          <a:xfrm>
            <a:off x="5003800" y="3857625"/>
            <a:ext cx="576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i="1">
                <a:solidFill>
                  <a:srgbClr val="FF0000"/>
                </a:solidFill>
                <a:latin typeface="Times New Roman" panose="02020603050405020304" pitchFamily="18" charset="0"/>
                <a:ea typeface="楷体_GB2312"/>
                <a:cs typeface="楷体_GB2312"/>
              </a:rPr>
              <a:t>E</a:t>
            </a:r>
            <a:r>
              <a:rPr lang="en-US" altLang="zh-CN" sz="2800" b="1" i="1" baseline="-25000">
                <a:solidFill>
                  <a:srgbClr val="FF0000"/>
                </a:solidFill>
                <a:latin typeface="Times New Roman" panose="02020603050405020304" pitchFamily="18" charset="0"/>
                <a:ea typeface="楷体_GB2312"/>
                <a:cs typeface="楷体_GB2312"/>
              </a:rPr>
              <a:t>1</a:t>
            </a:r>
            <a:endParaRPr lang="en-US" altLang="zh-CN" sz="2800" b="1" i="1">
              <a:solidFill>
                <a:srgbClr val="FF0000"/>
              </a:solidFill>
              <a:latin typeface="Times New Roman" panose="02020603050405020304" pitchFamily="18" charset="0"/>
              <a:ea typeface="楷体_GB2312"/>
              <a:cs typeface="楷体_GB2312"/>
            </a:endParaRPr>
          </a:p>
        </p:txBody>
      </p:sp>
      <p:sp>
        <p:nvSpPr>
          <p:cNvPr id="9241" name="Text Box 25">
            <a:extLst>
              <a:ext uri="{FF2B5EF4-FFF2-40B4-BE49-F238E27FC236}">
                <a16:creationId xmlns:a16="http://schemas.microsoft.com/office/drawing/2014/main" id="{EEF571AE-0766-494D-82DF-CE58F584C126}"/>
              </a:ext>
            </a:extLst>
          </p:cNvPr>
          <p:cNvSpPr txBox="1">
            <a:spLocks noChangeArrowheads="1"/>
          </p:cNvSpPr>
          <p:nvPr/>
        </p:nvSpPr>
        <p:spPr bwMode="auto">
          <a:xfrm>
            <a:off x="3276600" y="3138488"/>
            <a:ext cx="576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i="1">
                <a:solidFill>
                  <a:srgbClr val="3333CC"/>
                </a:solidFill>
                <a:latin typeface="Times New Roman" panose="02020603050405020304" pitchFamily="18" charset="0"/>
                <a:ea typeface="楷体_GB2312"/>
                <a:cs typeface="楷体_GB2312"/>
              </a:rPr>
              <a:t>E</a:t>
            </a:r>
            <a:r>
              <a:rPr lang="en-US" altLang="zh-CN" sz="2800" b="1" i="1" baseline="-25000">
                <a:solidFill>
                  <a:srgbClr val="3333CC"/>
                </a:solidFill>
                <a:latin typeface="Times New Roman" panose="02020603050405020304" pitchFamily="18" charset="0"/>
                <a:ea typeface="楷体_GB2312"/>
                <a:cs typeface="楷体_GB2312"/>
              </a:rPr>
              <a:t>2</a:t>
            </a:r>
            <a:endParaRPr lang="en-US" altLang="zh-CN" sz="2800" b="1" i="1">
              <a:solidFill>
                <a:srgbClr val="3333CC"/>
              </a:solidFill>
              <a:latin typeface="Times New Roman" panose="02020603050405020304" pitchFamily="18" charset="0"/>
              <a:ea typeface="楷体_GB2312"/>
              <a:cs typeface="楷体_GB2312"/>
            </a:endParaRPr>
          </a:p>
        </p:txBody>
      </p:sp>
      <p:sp>
        <p:nvSpPr>
          <p:cNvPr id="9242" name="Rectangle 26">
            <a:extLst>
              <a:ext uri="{FF2B5EF4-FFF2-40B4-BE49-F238E27FC236}">
                <a16:creationId xmlns:a16="http://schemas.microsoft.com/office/drawing/2014/main" id="{4CC7CE89-21D8-44CC-A6BF-7ABF7B1F93D5}"/>
              </a:ext>
            </a:extLst>
          </p:cNvPr>
          <p:cNvSpPr>
            <a:spLocks noChangeArrowheads="1"/>
          </p:cNvSpPr>
          <p:nvPr/>
        </p:nvSpPr>
        <p:spPr bwMode="auto">
          <a:xfrm>
            <a:off x="5868988" y="3570288"/>
            <a:ext cx="10080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a:solidFill>
                  <a:srgbClr val="000000"/>
                </a:solidFill>
                <a:latin typeface="Arial Narrow" panose="020B0606020202030204" pitchFamily="34" charset="0"/>
                <a:ea typeface="楷体_GB2312"/>
                <a:cs typeface="楷体_GB2312"/>
              </a:rPr>
              <a:t>D=MR</a:t>
            </a:r>
          </a:p>
        </p:txBody>
      </p:sp>
      <p:sp>
        <p:nvSpPr>
          <p:cNvPr id="9244" name="Rectangle 28">
            <a:extLst>
              <a:ext uri="{FF2B5EF4-FFF2-40B4-BE49-F238E27FC236}">
                <a16:creationId xmlns:a16="http://schemas.microsoft.com/office/drawing/2014/main" id="{5E60E5B7-6247-43A1-ADA8-A9AFE8EEF42D}"/>
              </a:ext>
            </a:extLst>
          </p:cNvPr>
          <p:cNvSpPr>
            <a:spLocks noRot="1" noChangeArrowheads="1"/>
          </p:cNvSpPr>
          <p:nvPr/>
        </p:nvSpPr>
        <p:spPr bwMode="auto">
          <a:xfrm>
            <a:off x="603250" y="5734050"/>
            <a:ext cx="7640638" cy="731838"/>
          </a:xfrm>
          <a:prstGeom prst="rect">
            <a:avLst/>
          </a:prstGeom>
          <a:noFill/>
          <a:ln w="9525">
            <a:noFill/>
            <a:miter lim="800000"/>
          </a:ln>
        </p:spPr>
        <p:txBody>
          <a:bodyPr anchor="ctr"/>
          <a:lstStyle/>
          <a:p>
            <a:pPr eaLnBrk="1" hangingPunct="1">
              <a:defRPr/>
            </a:pPr>
            <a:r>
              <a:rPr lang="zh-CN" altLang="en-US" sz="2800" b="1" dirty="0">
                <a:solidFill>
                  <a:schemeClr val="accent2">
                    <a:lumMod val="75000"/>
                  </a:schemeClr>
                </a:solidFill>
                <a:latin typeface="楷体" panose="02010609060101010101" pitchFamily="49" charset="-122"/>
                <a:ea typeface="楷体" panose="02010609060101010101" pitchFamily="49" charset="-122"/>
                <a:sym typeface="+mn-ea"/>
              </a:rPr>
              <a:t>社会成本大于私人成本造成资源配置失当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2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9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3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2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3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229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23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2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24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1229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23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9223" grpId="0"/>
      <p:bldP spid="9231" grpId="0"/>
      <p:bldP spid="9232" grpId="0"/>
      <p:bldP spid="9233" grpId="0"/>
      <p:bldP spid="9235" grpId="0"/>
      <p:bldP spid="9236" grpId="0"/>
      <p:bldP spid="9237" grpId="0"/>
      <p:bldP spid="9238" grpId="0"/>
      <p:bldP spid="9240" grpId="0"/>
      <p:bldP spid="9241" grpId="0"/>
      <p:bldP spid="9242" grpId="0"/>
      <p:bldP spid="92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D77C82F-0DA7-4B5B-AF4C-7D18A2FAF8E2}"/>
              </a:ext>
            </a:extLst>
          </p:cNvPr>
          <p:cNvSpPr>
            <a:spLocks noGrp="1" noRot="1" noChangeArrowheads="1"/>
          </p:cNvSpPr>
          <p:nvPr>
            <p:ph type="title"/>
          </p:nvPr>
        </p:nvSpPr>
        <p:spPr/>
        <p:txBody>
          <a:bodyPr/>
          <a:lstStyle/>
          <a:p>
            <a:pPr algn="l" eaLnBrk="1" hangingPunct="1">
              <a:defRPr/>
            </a:pPr>
            <a:r>
              <a:rPr lang="en-US" altLang="zh-CN" sz="3200" b="1" dirty="0">
                <a:solidFill>
                  <a:schemeClr val="accent2">
                    <a:lumMod val="75000"/>
                  </a:schemeClr>
                </a:solidFill>
                <a:latin typeface="楷体" panose="02010609060101010101" pitchFamily="49" charset="-122"/>
                <a:ea typeface="楷体" panose="02010609060101010101" pitchFamily="49" charset="-122"/>
              </a:rPr>
              <a:t>2</a:t>
            </a:r>
            <a:r>
              <a:rPr lang="zh-CN" altLang="en-US" sz="3200" b="1" dirty="0">
                <a:solidFill>
                  <a:schemeClr val="accent2">
                    <a:lumMod val="75000"/>
                  </a:schemeClr>
                </a:solidFill>
                <a:latin typeface="楷体" panose="02010609060101010101" pitchFamily="49" charset="-122"/>
                <a:ea typeface="楷体" panose="02010609060101010101" pitchFamily="49" charset="-122"/>
              </a:rPr>
              <a:t>）资源配置失当：正的外部性</a:t>
            </a:r>
          </a:p>
        </p:txBody>
      </p:sp>
      <p:sp>
        <p:nvSpPr>
          <p:cNvPr id="10243" name="Line 5">
            <a:extLst>
              <a:ext uri="{FF2B5EF4-FFF2-40B4-BE49-F238E27FC236}">
                <a16:creationId xmlns:a16="http://schemas.microsoft.com/office/drawing/2014/main" id="{D75B296D-FADE-4B50-A029-3338C6EE2BC0}"/>
              </a:ext>
            </a:extLst>
          </p:cNvPr>
          <p:cNvSpPr>
            <a:spLocks noChangeShapeType="1"/>
          </p:cNvSpPr>
          <p:nvPr/>
        </p:nvSpPr>
        <p:spPr bwMode="auto">
          <a:xfrm>
            <a:off x="1906588" y="5732463"/>
            <a:ext cx="4824412"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4" name="Line 6">
            <a:extLst>
              <a:ext uri="{FF2B5EF4-FFF2-40B4-BE49-F238E27FC236}">
                <a16:creationId xmlns:a16="http://schemas.microsoft.com/office/drawing/2014/main" id="{36CA6768-9105-4F9A-BC54-DDA1EC6EDF67}"/>
              </a:ext>
            </a:extLst>
          </p:cNvPr>
          <p:cNvSpPr>
            <a:spLocks noChangeShapeType="1"/>
          </p:cNvSpPr>
          <p:nvPr/>
        </p:nvSpPr>
        <p:spPr bwMode="auto">
          <a:xfrm flipV="1">
            <a:off x="1906588" y="1987550"/>
            <a:ext cx="0" cy="3744913"/>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5" name="Text Box 7">
            <a:extLst>
              <a:ext uri="{FF2B5EF4-FFF2-40B4-BE49-F238E27FC236}">
                <a16:creationId xmlns:a16="http://schemas.microsoft.com/office/drawing/2014/main" id="{A71C3FFA-18DD-462A-93CA-71EB4CF44EBF}"/>
              </a:ext>
            </a:extLst>
          </p:cNvPr>
          <p:cNvSpPr txBox="1">
            <a:spLocks noChangeArrowheads="1"/>
          </p:cNvSpPr>
          <p:nvPr/>
        </p:nvSpPr>
        <p:spPr bwMode="auto">
          <a:xfrm>
            <a:off x="1403350" y="1844675"/>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i="1">
                <a:solidFill>
                  <a:schemeClr val="tx2"/>
                </a:solidFill>
                <a:latin typeface="Times New Roman" panose="02020603050405020304" pitchFamily="18" charset="0"/>
                <a:ea typeface="楷体_GB2312"/>
                <a:cs typeface="楷体_GB2312"/>
              </a:rPr>
              <a:t>P</a:t>
            </a:r>
          </a:p>
        </p:txBody>
      </p:sp>
      <p:sp>
        <p:nvSpPr>
          <p:cNvPr id="10246" name="Text Box 8">
            <a:extLst>
              <a:ext uri="{FF2B5EF4-FFF2-40B4-BE49-F238E27FC236}">
                <a16:creationId xmlns:a16="http://schemas.microsoft.com/office/drawing/2014/main" id="{82E8A76C-9321-468A-AB30-13777A607F86}"/>
              </a:ext>
            </a:extLst>
          </p:cNvPr>
          <p:cNvSpPr txBox="1">
            <a:spLocks noChangeArrowheads="1"/>
          </p:cNvSpPr>
          <p:nvPr/>
        </p:nvSpPr>
        <p:spPr bwMode="auto">
          <a:xfrm>
            <a:off x="6515100" y="5803900"/>
            <a:ext cx="504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i="1">
                <a:solidFill>
                  <a:schemeClr val="tx2"/>
                </a:solidFill>
                <a:latin typeface="Times New Roman" panose="02020603050405020304" pitchFamily="18" charset="0"/>
                <a:ea typeface="楷体_GB2312"/>
                <a:cs typeface="楷体_GB2312"/>
              </a:rPr>
              <a:t>Q</a:t>
            </a:r>
          </a:p>
        </p:txBody>
      </p:sp>
      <p:sp>
        <p:nvSpPr>
          <p:cNvPr id="10247" name="Arc 9">
            <a:extLst>
              <a:ext uri="{FF2B5EF4-FFF2-40B4-BE49-F238E27FC236}">
                <a16:creationId xmlns:a16="http://schemas.microsoft.com/office/drawing/2014/main" id="{24412E9F-A019-4BAB-B687-33DBD79607B7}"/>
              </a:ext>
            </a:extLst>
          </p:cNvPr>
          <p:cNvSpPr>
            <a:spLocks noChangeArrowheads="1"/>
          </p:cNvSpPr>
          <p:nvPr/>
        </p:nvSpPr>
        <p:spPr bwMode="auto">
          <a:xfrm rot="4156964" flipV="1">
            <a:off x="2274888" y="2373313"/>
            <a:ext cx="3260725" cy="2016125"/>
          </a:xfrm>
          <a:custGeom>
            <a:avLst/>
            <a:gdLst>
              <a:gd name="T0" fmla="*/ -143 w 22875"/>
              <a:gd name="T1" fmla="*/ 11107 h 21600"/>
              <a:gd name="T2" fmla="*/ 323721 w 22875"/>
              <a:gd name="T3" fmla="*/ 0 h 21600"/>
              <a:gd name="T4" fmla="*/ 3260725 w 22875"/>
              <a:gd name="T5" fmla="*/ 1411007 h 21600"/>
              <a:gd name="T6" fmla="*/ -143 w 22875"/>
              <a:gd name="T7" fmla="*/ 11107 h 21600"/>
              <a:gd name="T8" fmla="*/ 323721 w 22875"/>
              <a:gd name="T9" fmla="*/ 0 h 21600"/>
              <a:gd name="T10" fmla="*/ 3260725 w 22875"/>
              <a:gd name="T11" fmla="*/ 1411007 h 21600"/>
              <a:gd name="T12" fmla="*/ 323721 w 22875"/>
              <a:gd name="T13" fmla="*/ 2016125 h 21600"/>
              <a:gd name="T14" fmla="*/ 0 60000 65536"/>
              <a:gd name="T15" fmla="*/ 0 60000 65536"/>
              <a:gd name="T16" fmla="*/ 0 60000 65536"/>
              <a:gd name="T17" fmla="*/ 0 60000 65536"/>
              <a:gd name="T18" fmla="*/ 0 60000 65536"/>
              <a:gd name="T19" fmla="*/ 0 60000 65536"/>
              <a:gd name="T20" fmla="*/ 0 60000 65536"/>
              <a:gd name="T21" fmla="*/ 0 w 22875"/>
              <a:gd name="T22" fmla="*/ 0 h 21600"/>
              <a:gd name="T23" fmla="*/ 22875 w 22875"/>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75" h="21600" fill="none">
                <a:moveTo>
                  <a:pt x="-1" y="119"/>
                </a:moveTo>
                <a:cubicBezTo>
                  <a:pt x="754" y="39"/>
                  <a:pt x="1512" y="-1"/>
                  <a:pt x="2271" y="0"/>
                </a:cubicBezTo>
                <a:cubicBezTo>
                  <a:pt x="11703" y="0"/>
                  <a:pt x="20044" y="6120"/>
                  <a:pt x="22875" y="15117"/>
                </a:cubicBezTo>
              </a:path>
              <a:path w="22875" h="21600" stroke="0">
                <a:moveTo>
                  <a:pt x="-1" y="119"/>
                </a:moveTo>
                <a:cubicBezTo>
                  <a:pt x="754" y="39"/>
                  <a:pt x="1512" y="-1"/>
                  <a:pt x="2271" y="0"/>
                </a:cubicBezTo>
                <a:cubicBezTo>
                  <a:pt x="11703" y="0"/>
                  <a:pt x="20044" y="6120"/>
                  <a:pt x="22875" y="15117"/>
                </a:cubicBezTo>
                <a:lnTo>
                  <a:pt x="2271" y="21600"/>
                </a:lnTo>
                <a:lnTo>
                  <a:pt x="-1" y="119"/>
                </a:lnTo>
                <a:close/>
              </a:path>
            </a:pathLst>
          </a:custGeom>
          <a:noFill/>
          <a:ln w="38100">
            <a:solidFill>
              <a:srgbClr val="0039E5"/>
            </a:solidFill>
            <a:round/>
            <a:headEnd/>
            <a:tailEnd/>
          </a:ln>
          <a:extLst>
            <a:ext uri="{909E8E84-426E-40DD-AFC4-6F175D3DCCD1}">
              <a14:hiddenFill xmlns:a14="http://schemas.microsoft.com/office/drawing/2010/main">
                <a:solidFill>
                  <a:srgbClr val="FFFFFF"/>
                </a:solidFill>
              </a14:hiddenFill>
            </a:ext>
          </a:extLst>
        </p:spPr>
        <p:txBody>
          <a:bodyPr rot="10800000" anchor="ctr">
            <a:spAutoFit/>
          </a:bodyPr>
          <a:lstStyle/>
          <a:p>
            <a:endParaRPr lang="zh-CN" altLang="en-US"/>
          </a:p>
        </p:txBody>
      </p:sp>
      <p:sp>
        <p:nvSpPr>
          <p:cNvPr id="10248" name="Arc 10">
            <a:extLst>
              <a:ext uri="{FF2B5EF4-FFF2-40B4-BE49-F238E27FC236}">
                <a16:creationId xmlns:a16="http://schemas.microsoft.com/office/drawing/2014/main" id="{3B8530F8-D2E4-4D94-9E21-A736ECE8823D}"/>
              </a:ext>
            </a:extLst>
          </p:cNvPr>
          <p:cNvSpPr>
            <a:spLocks noChangeArrowheads="1"/>
          </p:cNvSpPr>
          <p:nvPr/>
        </p:nvSpPr>
        <p:spPr bwMode="auto">
          <a:xfrm flipV="1">
            <a:off x="2339975" y="1989138"/>
            <a:ext cx="2908300" cy="2447925"/>
          </a:xfrm>
          <a:custGeom>
            <a:avLst/>
            <a:gdLst>
              <a:gd name="T0" fmla="*/ -137 w 21253"/>
              <a:gd name="T1" fmla="*/ 1473 h 21600"/>
              <a:gd name="T2" fmla="*/ 105505 w 21253"/>
              <a:gd name="T3" fmla="*/ 0 h 21600"/>
              <a:gd name="T4" fmla="*/ 2908163 w 21253"/>
              <a:gd name="T5" fmla="*/ 1670482 h 21600"/>
              <a:gd name="T6" fmla="*/ -137 w 21253"/>
              <a:gd name="T7" fmla="*/ 1473 h 21600"/>
              <a:gd name="T8" fmla="*/ 105505 w 21253"/>
              <a:gd name="T9" fmla="*/ 0 h 21600"/>
              <a:gd name="T10" fmla="*/ 2908163 w 21253"/>
              <a:gd name="T11" fmla="*/ 1670482 h 21600"/>
              <a:gd name="T12" fmla="*/ 105505 w 21253"/>
              <a:gd name="T13" fmla="*/ 2447925 h 21600"/>
              <a:gd name="T14" fmla="*/ 0 60000 65536"/>
              <a:gd name="T15" fmla="*/ 0 60000 65536"/>
              <a:gd name="T16" fmla="*/ 0 60000 65536"/>
              <a:gd name="T17" fmla="*/ 0 60000 65536"/>
              <a:gd name="T18" fmla="*/ 0 60000 65536"/>
              <a:gd name="T19" fmla="*/ 0 60000 65536"/>
              <a:gd name="T20" fmla="*/ 0 60000 65536"/>
              <a:gd name="T21" fmla="*/ 0 w 21253"/>
              <a:gd name="T22" fmla="*/ 0 h 21600"/>
              <a:gd name="T23" fmla="*/ 21253 w 21253"/>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253" h="21600" fill="none">
                <a:moveTo>
                  <a:pt x="-1" y="13"/>
                </a:moveTo>
                <a:cubicBezTo>
                  <a:pt x="256" y="4"/>
                  <a:pt x="513" y="-1"/>
                  <a:pt x="771" y="0"/>
                </a:cubicBezTo>
                <a:cubicBezTo>
                  <a:pt x="10056" y="0"/>
                  <a:pt x="18303" y="5934"/>
                  <a:pt x="21252" y="14740"/>
                </a:cubicBezTo>
              </a:path>
              <a:path w="21253" h="21600" stroke="0">
                <a:moveTo>
                  <a:pt x="-1" y="13"/>
                </a:moveTo>
                <a:cubicBezTo>
                  <a:pt x="256" y="4"/>
                  <a:pt x="513" y="-1"/>
                  <a:pt x="771" y="0"/>
                </a:cubicBezTo>
                <a:cubicBezTo>
                  <a:pt x="10056" y="0"/>
                  <a:pt x="18303" y="5934"/>
                  <a:pt x="21252" y="14740"/>
                </a:cubicBezTo>
                <a:lnTo>
                  <a:pt x="771" y="21600"/>
                </a:lnTo>
                <a:lnTo>
                  <a:pt x="-1" y="13"/>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anchor="ctr">
            <a:spAutoFit/>
          </a:bodyPr>
          <a:lstStyle/>
          <a:p>
            <a:endParaRPr lang="zh-CN" altLang="en-US"/>
          </a:p>
        </p:txBody>
      </p:sp>
      <p:sp>
        <p:nvSpPr>
          <p:cNvPr id="10249" name="Line 11">
            <a:extLst>
              <a:ext uri="{FF2B5EF4-FFF2-40B4-BE49-F238E27FC236}">
                <a16:creationId xmlns:a16="http://schemas.microsoft.com/office/drawing/2014/main" id="{A77901E2-A70A-4DF1-A144-265E604D16F2}"/>
              </a:ext>
            </a:extLst>
          </p:cNvPr>
          <p:cNvSpPr>
            <a:spLocks noChangeShapeType="1"/>
          </p:cNvSpPr>
          <p:nvPr/>
        </p:nvSpPr>
        <p:spPr bwMode="auto">
          <a:xfrm>
            <a:off x="4500563" y="3789363"/>
            <a:ext cx="0" cy="187325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0" name="Line 12">
            <a:extLst>
              <a:ext uri="{FF2B5EF4-FFF2-40B4-BE49-F238E27FC236}">
                <a16:creationId xmlns:a16="http://schemas.microsoft.com/office/drawing/2014/main" id="{D4B3AAB5-FF81-4F4A-B661-7A417BEE03FB}"/>
              </a:ext>
            </a:extLst>
          </p:cNvPr>
          <p:cNvSpPr>
            <a:spLocks noChangeShapeType="1"/>
          </p:cNvSpPr>
          <p:nvPr/>
        </p:nvSpPr>
        <p:spPr bwMode="auto">
          <a:xfrm>
            <a:off x="3684588" y="4232275"/>
            <a:ext cx="0" cy="1512888"/>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 name="Line 13">
            <a:extLst>
              <a:ext uri="{FF2B5EF4-FFF2-40B4-BE49-F238E27FC236}">
                <a16:creationId xmlns:a16="http://schemas.microsoft.com/office/drawing/2014/main" id="{8FE7633A-8FA5-4FB4-AA3B-9F4C25795B46}"/>
              </a:ext>
            </a:extLst>
          </p:cNvPr>
          <p:cNvSpPr>
            <a:spLocks noChangeShapeType="1"/>
          </p:cNvSpPr>
          <p:nvPr/>
        </p:nvSpPr>
        <p:spPr bwMode="auto">
          <a:xfrm flipH="1" flipV="1">
            <a:off x="1906588" y="4219575"/>
            <a:ext cx="1728787" cy="1588"/>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2" name="Text Box 14">
            <a:extLst>
              <a:ext uri="{FF2B5EF4-FFF2-40B4-BE49-F238E27FC236}">
                <a16:creationId xmlns:a16="http://schemas.microsoft.com/office/drawing/2014/main" id="{A602A74C-6DD1-41C8-A922-69593EA934B2}"/>
              </a:ext>
            </a:extLst>
          </p:cNvPr>
          <p:cNvSpPr txBox="1">
            <a:spLocks noChangeArrowheads="1"/>
          </p:cNvSpPr>
          <p:nvPr/>
        </p:nvSpPr>
        <p:spPr bwMode="auto">
          <a:xfrm>
            <a:off x="3059113" y="2205038"/>
            <a:ext cx="2160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i="1">
                <a:solidFill>
                  <a:srgbClr val="FF0000"/>
                </a:solidFill>
                <a:latin typeface="Times New Roman" panose="02020603050405020304" pitchFamily="18" charset="0"/>
                <a:ea typeface="楷体_GB2312"/>
                <a:cs typeface="楷体_GB2312"/>
              </a:rPr>
              <a:t>D</a:t>
            </a:r>
            <a:r>
              <a:rPr lang="zh-CN" altLang="en-US" sz="2800" b="1" i="1" baseline="-25000">
                <a:solidFill>
                  <a:srgbClr val="FF0000"/>
                </a:solidFill>
                <a:latin typeface="Times New Roman" panose="02020603050405020304" pitchFamily="18" charset="0"/>
                <a:ea typeface="楷体_GB2312"/>
                <a:cs typeface="楷体_GB2312"/>
              </a:rPr>
              <a:t>边际社会收益</a:t>
            </a:r>
            <a:endParaRPr lang="zh-CN" altLang="en-US" sz="2800" b="1" i="1">
              <a:solidFill>
                <a:srgbClr val="FF0000"/>
              </a:solidFill>
              <a:ea typeface="楷体_GB2312"/>
              <a:cs typeface="楷体_GB2312"/>
            </a:endParaRPr>
          </a:p>
        </p:txBody>
      </p:sp>
      <p:sp>
        <p:nvSpPr>
          <p:cNvPr id="10253" name="Text Box 15">
            <a:extLst>
              <a:ext uri="{FF2B5EF4-FFF2-40B4-BE49-F238E27FC236}">
                <a16:creationId xmlns:a16="http://schemas.microsoft.com/office/drawing/2014/main" id="{A473AC98-FCB2-4CE0-A130-4653CC10BF28}"/>
              </a:ext>
            </a:extLst>
          </p:cNvPr>
          <p:cNvSpPr txBox="1">
            <a:spLocks noChangeArrowheads="1"/>
          </p:cNvSpPr>
          <p:nvPr/>
        </p:nvSpPr>
        <p:spPr bwMode="auto">
          <a:xfrm>
            <a:off x="2124075" y="1700213"/>
            <a:ext cx="1943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a:solidFill>
                  <a:srgbClr val="0039E5"/>
                </a:solidFill>
                <a:latin typeface="楷体" panose="02010609060101010101" pitchFamily="49" charset="-122"/>
                <a:ea typeface="楷体" panose="02010609060101010101" pitchFamily="49" charset="-122"/>
              </a:rPr>
              <a:t>D</a:t>
            </a:r>
            <a:r>
              <a:rPr lang="zh-CN" altLang="en-US" sz="2800" b="1" baseline="-25000">
                <a:solidFill>
                  <a:srgbClr val="0039E5"/>
                </a:solidFill>
                <a:latin typeface="楷体" panose="02010609060101010101" pitchFamily="49" charset="-122"/>
                <a:ea typeface="楷体" panose="02010609060101010101" pitchFamily="49" charset="-122"/>
              </a:rPr>
              <a:t>边际私人收益</a:t>
            </a:r>
            <a:endParaRPr lang="zh-CN" altLang="en-US" sz="2800" b="1">
              <a:solidFill>
                <a:srgbClr val="0039E5"/>
              </a:solidFill>
              <a:latin typeface="楷体" panose="02010609060101010101" pitchFamily="49" charset="-122"/>
              <a:ea typeface="楷体" panose="02010609060101010101" pitchFamily="49" charset="-122"/>
            </a:endParaRPr>
          </a:p>
        </p:txBody>
      </p:sp>
      <p:sp>
        <p:nvSpPr>
          <p:cNvPr id="10254" name="Text Box 16">
            <a:extLst>
              <a:ext uri="{FF2B5EF4-FFF2-40B4-BE49-F238E27FC236}">
                <a16:creationId xmlns:a16="http://schemas.microsoft.com/office/drawing/2014/main" id="{40E672D0-9FFC-40C3-BCA4-DCA146D8672A}"/>
              </a:ext>
            </a:extLst>
          </p:cNvPr>
          <p:cNvSpPr txBox="1">
            <a:spLocks noChangeArrowheads="1"/>
          </p:cNvSpPr>
          <p:nvPr/>
        </p:nvSpPr>
        <p:spPr bwMode="auto">
          <a:xfrm>
            <a:off x="1187450" y="3933825"/>
            <a:ext cx="7191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i="1">
                <a:solidFill>
                  <a:schemeClr val="tx2"/>
                </a:solidFill>
                <a:latin typeface="Times New Roman" panose="02020603050405020304" pitchFamily="18" charset="0"/>
                <a:ea typeface="楷体_GB2312"/>
                <a:cs typeface="楷体_GB2312"/>
              </a:rPr>
              <a:t>P</a:t>
            </a:r>
            <a:r>
              <a:rPr lang="en-US" altLang="zh-CN" sz="2800" b="1" i="1" baseline="-25000">
                <a:solidFill>
                  <a:schemeClr val="tx2"/>
                </a:solidFill>
                <a:latin typeface="Times New Roman" panose="02020603050405020304" pitchFamily="18" charset="0"/>
                <a:ea typeface="楷体_GB2312"/>
                <a:cs typeface="楷体_GB2312"/>
              </a:rPr>
              <a:t>1</a:t>
            </a:r>
            <a:endParaRPr lang="en-US" altLang="zh-CN" sz="2800" b="1" i="1">
              <a:solidFill>
                <a:schemeClr val="tx2"/>
              </a:solidFill>
              <a:latin typeface="Times New Roman" panose="02020603050405020304" pitchFamily="18" charset="0"/>
              <a:ea typeface="楷体_GB2312"/>
              <a:cs typeface="楷体_GB2312"/>
            </a:endParaRPr>
          </a:p>
        </p:txBody>
      </p:sp>
      <p:sp>
        <p:nvSpPr>
          <p:cNvPr id="10255" name="Text Box 17">
            <a:extLst>
              <a:ext uri="{FF2B5EF4-FFF2-40B4-BE49-F238E27FC236}">
                <a16:creationId xmlns:a16="http://schemas.microsoft.com/office/drawing/2014/main" id="{EB2CCC9B-3F0A-4AFF-8EB3-7AF49B38BE34}"/>
              </a:ext>
            </a:extLst>
          </p:cNvPr>
          <p:cNvSpPr txBox="1">
            <a:spLocks noChangeArrowheads="1"/>
          </p:cNvSpPr>
          <p:nvPr/>
        </p:nvSpPr>
        <p:spPr bwMode="auto">
          <a:xfrm>
            <a:off x="3203575" y="5732463"/>
            <a:ext cx="863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i="1">
                <a:solidFill>
                  <a:srgbClr val="3333CC"/>
                </a:solidFill>
                <a:latin typeface="Times New Roman" panose="02020603050405020304" pitchFamily="18" charset="0"/>
                <a:ea typeface="楷体_GB2312"/>
                <a:cs typeface="楷体_GB2312"/>
              </a:rPr>
              <a:t>Q</a:t>
            </a:r>
            <a:r>
              <a:rPr lang="zh-CN" altLang="en-US" sz="2800" b="1" i="1" baseline="-25000">
                <a:solidFill>
                  <a:srgbClr val="3333CC"/>
                </a:solidFill>
                <a:latin typeface="Times New Roman" panose="02020603050405020304" pitchFamily="18" charset="0"/>
                <a:ea typeface="楷体_GB2312"/>
                <a:cs typeface="楷体_GB2312"/>
              </a:rPr>
              <a:t>私</a:t>
            </a:r>
            <a:endParaRPr lang="zh-CN" altLang="en-US" sz="2800" b="1" i="1">
              <a:solidFill>
                <a:srgbClr val="3333CC"/>
              </a:solidFill>
              <a:latin typeface="Times New Roman" panose="02020603050405020304" pitchFamily="18" charset="0"/>
              <a:ea typeface="楷体_GB2312"/>
              <a:cs typeface="楷体_GB2312"/>
            </a:endParaRPr>
          </a:p>
        </p:txBody>
      </p:sp>
      <p:sp>
        <p:nvSpPr>
          <p:cNvPr id="10256" name="Text Box 18">
            <a:extLst>
              <a:ext uri="{FF2B5EF4-FFF2-40B4-BE49-F238E27FC236}">
                <a16:creationId xmlns:a16="http://schemas.microsoft.com/office/drawing/2014/main" id="{D953C099-801D-4D29-B62E-E7E4D0389E7E}"/>
              </a:ext>
            </a:extLst>
          </p:cNvPr>
          <p:cNvSpPr txBox="1">
            <a:spLocks noChangeArrowheads="1"/>
          </p:cNvSpPr>
          <p:nvPr/>
        </p:nvSpPr>
        <p:spPr bwMode="auto">
          <a:xfrm>
            <a:off x="4356100" y="5734050"/>
            <a:ext cx="1008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i="1">
                <a:solidFill>
                  <a:srgbClr val="FF0000"/>
                </a:solidFill>
                <a:latin typeface="Times New Roman" panose="02020603050405020304" pitchFamily="18" charset="0"/>
                <a:ea typeface="楷体_GB2312"/>
                <a:cs typeface="楷体_GB2312"/>
              </a:rPr>
              <a:t>Q</a:t>
            </a:r>
            <a:r>
              <a:rPr lang="zh-CN" altLang="en-US" sz="2800" b="1" i="1" baseline="-25000">
                <a:solidFill>
                  <a:srgbClr val="FF0000"/>
                </a:solidFill>
                <a:latin typeface="Times New Roman" panose="02020603050405020304" pitchFamily="18" charset="0"/>
                <a:ea typeface="楷体_GB2312"/>
                <a:cs typeface="楷体_GB2312"/>
              </a:rPr>
              <a:t>社</a:t>
            </a:r>
            <a:endParaRPr lang="zh-CN" altLang="en-US" sz="2800" b="1" i="1">
              <a:solidFill>
                <a:srgbClr val="FF0000"/>
              </a:solidFill>
              <a:latin typeface="Times New Roman" panose="02020603050405020304" pitchFamily="18" charset="0"/>
              <a:ea typeface="楷体_GB2312"/>
              <a:cs typeface="楷体_GB2312"/>
            </a:endParaRPr>
          </a:p>
        </p:txBody>
      </p:sp>
      <p:sp>
        <p:nvSpPr>
          <p:cNvPr id="10257" name="Text Box 19">
            <a:extLst>
              <a:ext uri="{FF2B5EF4-FFF2-40B4-BE49-F238E27FC236}">
                <a16:creationId xmlns:a16="http://schemas.microsoft.com/office/drawing/2014/main" id="{8DA4A831-B7D5-4533-BBD6-131107D21E87}"/>
              </a:ext>
            </a:extLst>
          </p:cNvPr>
          <p:cNvSpPr txBox="1">
            <a:spLocks noChangeArrowheads="1"/>
          </p:cNvSpPr>
          <p:nvPr/>
        </p:nvSpPr>
        <p:spPr bwMode="auto">
          <a:xfrm>
            <a:off x="3490913" y="3860800"/>
            <a:ext cx="7921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4000" b="1">
                <a:solidFill>
                  <a:srgbClr val="000000"/>
                </a:solidFill>
                <a:latin typeface="Times New Roman" panose="02020603050405020304" pitchFamily="18" charset="0"/>
                <a:ea typeface="楷体_GB2312"/>
                <a:cs typeface="楷体_GB2312"/>
              </a:rPr>
              <a:t>•</a:t>
            </a:r>
          </a:p>
        </p:txBody>
      </p:sp>
      <p:sp>
        <p:nvSpPr>
          <p:cNvPr id="10258" name="Text Box 20">
            <a:extLst>
              <a:ext uri="{FF2B5EF4-FFF2-40B4-BE49-F238E27FC236}">
                <a16:creationId xmlns:a16="http://schemas.microsoft.com/office/drawing/2014/main" id="{6D834074-A309-42AE-9C34-0827A22046F9}"/>
              </a:ext>
            </a:extLst>
          </p:cNvPr>
          <p:cNvSpPr txBox="1">
            <a:spLocks noChangeArrowheads="1"/>
          </p:cNvSpPr>
          <p:nvPr/>
        </p:nvSpPr>
        <p:spPr bwMode="auto">
          <a:xfrm>
            <a:off x="4321175" y="3394075"/>
            <a:ext cx="431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4000" b="1">
                <a:solidFill>
                  <a:srgbClr val="FF0000"/>
                </a:solidFill>
                <a:latin typeface="Times New Roman" panose="02020603050405020304" pitchFamily="18" charset="0"/>
                <a:ea typeface="楷体_GB2312"/>
                <a:cs typeface="楷体_GB2312"/>
              </a:rPr>
              <a:t>•</a:t>
            </a:r>
          </a:p>
        </p:txBody>
      </p:sp>
      <p:sp>
        <p:nvSpPr>
          <p:cNvPr id="10259" name="Text Box 22">
            <a:extLst>
              <a:ext uri="{FF2B5EF4-FFF2-40B4-BE49-F238E27FC236}">
                <a16:creationId xmlns:a16="http://schemas.microsoft.com/office/drawing/2014/main" id="{5437975F-AC6C-4F63-8888-F0A961C97C8C}"/>
              </a:ext>
            </a:extLst>
          </p:cNvPr>
          <p:cNvSpPr txBox="1">
            <a:spLocks noChangeArrowheads="1"/>
          </p:cNvSpPr>
          <p:nvPr/>
        </p:nvSpPr>
        <p:spPr bwMode="auto">
          <a:xfrm>
            <a:off x="4716463" y="3500438"/>
            <a:ext cx="576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i="1">
                <a:solidFill>
                  <a:srgbClr val="FF0000"/>
                </a:solidFill>
                <a:latin typeface="Times New Roman" panose="02020603050405020304" pitchFamily="18" charset="0"/>
                <a:ea typeface="楷体_GB2312"/>
                <a:cs typeface="楷体_GB2312"/>
              </a:rPr>
              <a:t>E</a:t>
            </a:r>
            <a:r>
              <a:rPr lang="en-US" altLang="zh-CN" sz="2800" b="1" i="1" baseline="-25000">
                <a:solidFill>
                  <a:srgbClr val="FF0000"/>
                </a:solidFill>
                <a:latin typeface="Times New Roman" panose="02020603050405020304" pitchFamily="18" charset="0"/>
                <a:ea typeface="楷体_GB2312"/>
                <a:cs typeface="楷体_GB2312"/>
              </a:rPr>
              <a:t>0</a:t>
            </a:r>
            <a:endParaRPr lang="en-US" altLang="zh-CN" sz="2800" b="1" i="1">
              <a:solidFill>
                <a:srgbClr val="FF0000"/>
              </a:solidFill>
              <a:latin typeface="Times New Roman" panose="02020603050405020304" pitchFamily="18" charset="0"/>
              <a:ea typeface="楷体_GB2312"/>
              <a:cs typeface="楷体_GB2312"/>
            </a:endParaRPr>
          </a:p>
        </p:txBody>
      </p:sp>
      <p:sp>
        <p:nvSpPr>
          <p:cNvPr id="10260" name="Text Box 23">
            <a:extLst>
              <a:ext uri="{FF2B5EF4-FFF2-40B4-BE49-F238E27FC236}">
                <a16:creationId xmlns:a16="http://schemas.microsoft.com/office/drawing/2014/main" id="{19C52A74-25E8-43AA-B434-208589A750CE}"/>
              </a:ext>
            </a:extLst>
          </p:cNvPr>
          <p:cNvSpPr txBox="1">
            <a:spLocks noChangeArrowheads="1"/>
          </p:cNvSpPr>
          <p:nvPr/>
        </p:nvSpPr>
        <p:spPr bwMode="auto">
          <a:xfrm>
            <a:off x="3132138" y="4365625"/>
            <a:ext cx="5762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i="1">
                <a:solidFill>
                  <a:srgbClr val="3333CC"/>
                </a:solidFill>
                <a:latin typeface="Times New Roman" panose="02020603050405020304" pitchFamily="18" charset="0"/>
                <a:ea typeface="楷体_GB2312"/>
                <a:cs typeface="楷体_GB2312"/>
              </a:rPr>
              <a:t>E</a:t>
            </a:r>
            <a:r>
              <a:rPr lang="en-US" altLang="zh-CN" sz="2800" b="1" i="1" baseline="-25000">
                <a:solidFill>
                  <a:srgbClr val="3333CC"/>
                </a:solidFill>
                <a:latin typeface="Times New Roman" panose="02020603050405020304" pitchFamily="18" charset="0"/>
                <a:ea typeface="楷体_GB2312"/>
                <a:cs typeface="楷体_GB2312"/>
              </a:rPr>
              <a:t>1</a:t>
            </a:r>
            <a:endParaRPr lang="en-US" altLang="zh-CN" sz="2800" b="1" i="1">
              <a:solidFill>
                <a:srgbClr val="3333CC"/>
              </a:solidFill>
              <a:latin typeface="Times New Roman" panose="02020603050405020304" pitchFamily="18" charset="0"/>
              <a:ea typeface="楷体_GB2312"/>
              <a:cs typeface="楷体_GB2312"/>
            </a:endParaRPr>
          </a:p>
        </p:txBody>
      </p:sp>
      <p:sp>
        <p:nvSpPr>
          <p:cNvPr id="10261" name="Text Box 26">
            <a:extLst>
              <a:ext uri="{FF2B5EF4-FFF2-40B4-BE49-F238E27FC236}">
                <a16:creationId xmlns:a16="http://schemas.microsoft.com/office/drawing/2014/main" id="{D9B0A02D-64A8-4FE1-8F95-271A0E8951CE}"/>
              </a:ext>
            </a:extLst>
          </p:cNvPr>
          <p:cNvSpPr txBox="1">
            <a:spLocks noChangeArrowheads="1"/>
          </p:cNvSpPr>
          <p:nvPr/>
        </p:nvSpPr>
        <p:spPr bwMode="auto">
          <a:xfrm>
            <a:off x="5076825" y="2349500"/>
            <a:ext cx="3671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i="1">
                <a:solidFill>
                  <a:srgbClr val="FF0000"/>
                </a:solidFill>
                <a:latin typeface="Times New Roman" panose="02020603050405020304" pitchFamily="18" charset="0"/>
                <a:ea typeface="楷体_GB2312"/>
                <a:cs typeface="楷体_GB2312"/>
              </a:rPr>
              <a:t>MC</a:t>
            </a:r>
            <a:r>
              <a:rPr lang="zh-CN" altLang="en-US" sz="2800" b="1" i="1" baseline="-25000">
                <a:solidFill>
                  <a:srgbClr val="FF0000"/>
                </a:solidFill>
                <a:latin typeface="Times New Roman" panose="02020603050405020304" pitchFamily="18" charset="0"/>
                <a:ea typeface="楷体_GB2312"/>
                <a:cs typeface="楷体_GB2312"/>
              </a:rPr>
              <a:t>边际私人成本与社会成本</a:t>
            </a:r>
            <a:endParaRPr lang="zh-CN" altLang="en-US" sz="2800" b="1" i="1">
              <a:solidFill>
                <a:srgbClr val="FF0000"/>
              </a:solidFill>
              <a:latin typeface="Times New Roman" panose="02020603050405020304" pitchFamily="18" charset="0"/>
              <a:ea typeface="楷体_GB2312"/>
              <a:cs typeface="楷体_GB2312"/>
            </a:endParaRPr>
          </a:p>
        </p:txBody>
      </p:sp>
      <p:sp>
        <p:nvSpPr>
          <p:cNvPr id="10262" name="Line 27">
            <a:extLst>
              <a:ext uri="{FF2B5EF4-FFF2-40B4-BE49-F238E27FC236}">
                <a16:creationId xmlns:a16="http://schemas.microsoft.com/office/drawing/2014/main" id="{86F557BE-8EFF-4D12-AB89-4C555F2D9791}"/>
              </a:ext>
            </a:extLst>
          </p:cNvPr>
          <p:cNvSpPr>
            <a:spLocks noChangeShapeType="1"/>
          </p:cNvSpPr>
          <p:nvPr/>
        </p:nvSpPr>
        <p:spPr bwMode="auto">
          <a:xfrm flipH="1" flipV="1">
            <a:off x="1908175" y="3752850"/>
            <a:ext cx="2592388" cy="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3" name="Text Box 28">
            <a:extLst>
              <a:ext uri="{FF2B5EF4-FFF2-40B4-BE49-F238E27FC236}">
                <a16:creationId xmlns:a16="http://schemas.microsoft.com/office/drawing/2014/main" id="{E957FB3A-8C3E-41B3-8BBF-075863842305}"/>
              </a:ext>
            </a:extLst>
          </p:cNvPr>
          <p:cNvSpPr txBox="1">
            <a:spLocks noChangeArrowheads="1"/>
          </p:cNvSpPr>
          <p:nvPr/>
        </p:nvSpPr>
        <p:spPr bwMode="auto">
          <a:xfrm>
            <a:off x="1187450" y="3500438"/>
            <a:ext cx="7191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i="1">
                <a:solidFill>
                  <a:srgbClr val="FF0000"/>
                </a:solidFill>
                <a:latin typeface="Times New Roman" panose="02020603050405020304" pitchFamily="18" charset="0"/>
                <a:ea typeface="楷体_GB2312"/>
                <a:cs typeface="楷体_GB2312"/>
              </a:rPr>
              <a:t>P</a:t>
            </a:r>
            <a:r>
              <a:rPr lang="en-US" altLang="zh-CN" sz="2800" b="1" i="1" baseline="-25000">
                <a:solidFill>
                  <a:srgbClr val="FF0000"/>
                </a:solidFill>
                <a:latin typeface="Times New Roman" panose="02020603050405020304" pitchFamily="18" charset="0"/>
                <a:ea typeface="楷体_GB2312"/>
                <a:cs typeface="楷体_GB2312"/>
              </a:rPr>
              <a:t>0</a:t>
            </a:r>
            <a:endParaRPr lang="en-US" altLang="zh-CN" sz="2800" b="1" i="1">
              <a:solidFill>
                <a:srgbClr val="FF0000"/>
              </a:solidFill>
              <a:latin typeface="Times New Roman" panose="02020603050405020304" pitchFamily="18" charset="0"/>
              <a:ea typeface="楷体_GB2312"/>
              <a:cs typeface="楷体_GB2312"/>
            </a:endParaRPr>
          </a:p>
        </p:txBody>
      </p:sp>
      <p:sp>
        <p:nvSpPr>
          <p:cNvPr id="10264" name="Freeform 30">
            <a:extLst>
              <a:ext uri="{FF2B5EF4-FFF2-40B4-BE49-F238E27FC236}">
                <a16:creationId xmlns:a16="http://schemas.microsoft.com/office/drawing/2014/main" id="{9CAB3378-B051-4A4F-8DD0-1CA732AC6955}"/>
              </a:ext>
            </a:extLst>
          </p:cNvPr>
          <p:cNvSpPr>
            <a:spLocks noChangeArrowheads="1"/>
          </p:cNvSpPr>
          <p:nvPr/>
        </p:nvSpPr>
        <p:spPr bwMode="auto">
          <a:xfrm>
            <a:off x="3563938" y="2708275"/>
            <a:ext cx="2159000" cy="1441450"/>
          </a:xfrm>
          <a:custGeom>
            <a:avLst/>
            <a:gdLst>
              <a:gd name="T0" fmla="*/ 0 w 1360"/>
              <a:gd name="T1" fmla="*/ 0 h 908"/>
              <a:gd name="T2" fmla="*/ 503238 w 1360"/>
              <a:gd name="T3" fmla="*/ 720725 h 908"/>
              <a:gd name="T4" fmla="*/ 1008063 w 1360"/>
              <a:gd name="T5" fmla="*/ 1081088 h 908"/>
              <a:gd name="T6" fmla="*/ 1584325 w 1360"/>
              <a:gd name="T7" fmla="*/ 1296988 h 908"/>
              <a:gd name="T8" fmla="*/ 2159000 w 1360"/>
              <a:gd name="T9" fmla="*/ 1441450 h 908"/>
              <a:gd name="T10" fmla="*/ 0 60000 65536"/>
              <a:gd name="T11" fmla="*/ 0 60000 65536"/>
              <a:gd name="T12" fmla="*/ 0 60000 65536"/>
              <a:gd name="T13" fmla="*/ 0 60000 65536"/>
              <a:gd name="T14" fmla="*/ 0 60000 65536"/>
              <a:gd name="T15" fmla="*/ 0 w 1360"/>
              <a:gd name="T16" fmla="*/ 0 h 908"/>
              <a:gd name="T17" fmla="*/ 1360 w 1360"/>
              <a:gd name="T18" fmla="*/ 908 h 908"/>
            </a:gdLst>
            <a:ahLst/>
            <a:cxnLst>
              <a:cxn ang="T10">
                <a:pos x="T0" y="T1"/>
              </a:cxn>
              <a:cxn ang="T11">
                <a:pos x="T2" y="T3"/>
              </a:cxn>
              <a:cxn ang="T12">
                <a:pos x="T4" y="T5"/>
              </a:cxn>
              <a:cxn ang="T13">
                <a:pos x="T6" y="T7"/>
              </a:cxn>
              <a:cxn ang="T14">
                <a:pos x="T8" y="T9"/>
              </a:cxn>
            </a:cxnLst>
            <a:rect l="T15" t="T16" r="T17" b="T18"/>
            <a:pathLst>
              <a:path w="1360" h="908">
                <a:moveTo>
                  <a:pt x="0" y="0"/>
                </a:moveTo>
                <a:cubicBezTo>
                  <a:pt x="105" y="170"/>
                  <a:pt x="211" y="341"/>
                  <a:pt x="317" y="454"/>
                </a:cubicBezTo>
                <a:cubicBezTo>
                  <a:pt x="423" y="567"/>
                  <a:pt x="521" y="620"/>
                  <a:pt x="635" y="681"/>
                </a:cubicBezTo>
                <a:cubicBezTo>
                  <a:pt x="749" y="742"/>
                  <a:pt x="877" y="779"/>
                  <a:pt x="998" y="817"/>
                </a:cubicBezTo>
                <a:cubicBezTo>
                  <a:pt x="1119" y="855"/>
                  <a:pt x="1239" y="881"/>
                  <a:pt x="1360" y="908"/>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0EFF35B-8C3B-448B-A221-3383723350CF}"/>
              </a:ext>
            </a:extLst>
          </p:cNvPr>
          <p:cNvSpPr>
            <a:spLocks noGrp="1" noRot="1" noChangeArrowheads="1"/>
          </p:cNvSpPr>
          <p:nvPr>
            <p:ph type="title"/>
          </p:nvPr>
        </p:nvSpPr>
        <p:spPr/>
        <p:txBody>
          <a:bodyPr/>
          <a:lstStyle/>
          <a:p>
            <a:pPr algn="l" eaLnBrk="1" hangingPunct="1">
              <a:defRPr/>
            </a:pPr>
            <a:r>
              <a:rPr lang="en-US" altLang="zh-CN" sz="4000" b="1">
                <a:solidFill>
                  <a:schemeClr val="accent2">
                    <a:lumMod val="75000"/>
                  </a:schemeClr>
                </a:solidFill>
                <a:latin typeface="楷体" panose="02010609060101010101" pitchFamily="49" charset="-122"/>
                <a:ea typeface="楷体" panose="02010609060101010101" pitchFamily="49" charset="-122"/>
              </a:rPr>
              <a:t>3</a:t>
            </a:r>
            <a:r>
              <a:rPr lang="zh-CN" altLang="en-US" sz="4000" b="1">
                <a:solidFill>
                  <a:schemeClr val="accent2">
                    <a:lumMod val="75000"/>
                  </a:schemeClr>
                </a:solidFill>
                <a:latin typeface="楷体" panose="02010609060101010101" pitchFamily="49" charset="-122"/>
                <a:ea typeface="楷体" panose="02010609060101010101" pitchFamily="49" charset="-122"/>
              </a:rPr>
              <a:t>、应对外部影响的措施</a:t>
            </a:r>
          </a:p>
        </p:txBody>
      </p:sp>
      <p:sp>
        <p:nvSpPr>
          <p:cNvPr id="14339" name="Rectangle 3">
            <a:extLst>
              <a:ext uri="{FF2B5EF4-FFF2-40B4-BE49-F238E27FC236}">
                <a16:creationId xmlns:a16="http://schemas.microsoft.com/office/drawing/2014/main" id="{BE10E83C-60E2-402F-AA48-86218190365D}"/>
              </a:ext>
            </a:extLst>
          </p:cNvPr>
          <p:cNvSpPr>
            <a:spLocks noGrp="1" noRot="1" noChangeArrowheads="1"/>
          </p:cNvSpPr>
          <p:nvPr>
            <p:ph idx="1"/>
          </p:nvPr>
        </p:nvSpPr>
        <p:spPr/>
        <p:txBody>
          <a:bodyPr/>
          <a:lstStyle/>
          <a:p>
            <a:pPr eaLnBrk="1" hangingPunct="1">
              <a:buFont typeface="Wingdings" panose="05000000000000000000" pitchFamily="2" charset="2"/>
              <a:buNone/>
              <a:defRPr/>
            </a:pPr>
            <a:r>
              <a:rPr lang="en-US" altLang="zh-CN" sz="4000" b="1">
                <a:solidFill>
                  <a:schemeClr val="accent2">
                    <a:lumMod val="75000"/>
                  </a:schemeClr>
                </a:solidFill>
                <a:latin typeface="楷体" panose="02010609060101010101" pitchFamily="49" charset="-122"/>
                <a:ea typeface="楷体" panose="02010609060101010101" pitchFamily="49" charset="-122"/>
              </a:rPr>
              <a:t>1</a:t>
            </a:r>
            <a:r>
              <a:rPr lang="zh-CN" altLang="en-US" sz="4000" b="1">
                <a:solidFill>
                  <a:schemeClr val="accent2">
                    <a:lumMod val="75000"/>
                  </a:schemeClr>
                </a:solidFill>
                <a:latin typeface="楷体" panose="02010609060101010101" pitchFamily="49" charset="-122"/>
                <a:ea typeface="楷体" panose="02010609060101010101" pitchFamily="49" charset="-122"/>
              </a:rPr>
              <a:t>）税收</a:t>
            </a:r>
            <a:r>
              <a:rPr lang="en-US" altLang="zh-CN" sz="4000" b="1">
                <a:solidFill>
                  <a:schemeClr val="accent2">
                    <a:lumMod val="75000"/>
                  </a:schemeClr>
                </a:solidFill>
                <a:latin typeface="楷体" panose="02010609060101010101" pitchFamily="49" charset="-122"/>
                <a:ea typeface="楷体" panose="02010609060101010101" pitchFamily="49" charset="-122"/>
              </a:rPr>
              <a:t>/</a:t>
            </a:r>
            <a:r>
              <a:rPr lang="zh-CN" altLang="en-US" sz="4000" b="1">
                <a:solidFill>
                  <a:schemeClr val="accent2">
                    <a:lumMod val="75000"/>
                  </a:schemeClr>
                </a:solidFill>
                <a:latin typeface="楷体" panose="02010609060101010101" pitchFamily="49" charset="-122"/>
                <a:ea typeface="楷体" panose="02010609060101010101" pitchFamily="49" charset="-122"/>
              </a:rPr>
              <a:t>补贴</a:t>
            </a:r>
          </a:p>
          <a:p>
            <a:pPr eaLnBrk="1" hangingPunct="1">
              <a:buFont typeface="Wingdings" panose="05000000000000000000" pitchFamily="2" charset="2"/>
              <a:buNone/>
              <a:defRPr/>
            </a:pPr>
            <a:r>
              <a:rPr lang="en-US" altLang="zh-CN" sz="4000" b="1">
                <a:solidFill>
                  <a:schemeClr val="accent2">
                    <a:lumMod val="75000"/>
                  </a:schemeClr>
                </a:solidFill>
                <a:latin typeface="楷体" panose="02010609060101010101" pitchFamily="49" charset="-122"/>
                <a:ea typeface="楷体" panose="02010609060101010101" pitchFamily="49" charset="-122"/>
              </a:rPr>
              <a:t>2</a:t>
            </a:r>
            <a:r>
              <a:rPr lang="zh-CN" altLang="en-US" sz="4000" b="1">
                <a:solidFill>
                  <a:schemeClr val="accent2">
                    <a:lumMod val="75000"/>
                  </a:schemeClr>
                </a:solidFill>
                <a:latin typeface="楷体" panose="02010609060101010101" pitchFamily="49" charset="-122"/>
                <a:ea typeface="楷体" panose="02010609060101010101" pitchFamily="49" charset="-122"/>
              </a:rPr>
              <a:t>）内部化合并</a:t>
            </a:r>
          </a:p>
          <a:p>
            <a:pPr eaLnBrk="1" hangingPunct="1">
              <a:buFont typeface="Wingdings" panose="05000000000000000000" pitchFamily="2" charset="2"/>
              <a:buNone/>
              <a:defRPr/>
            </a:pPr>
            <a:r>
              <a:rPr lang="en-US" altLang="zh-CN" sz="4000" b="1">
                <a:solidFill>
                  <a:schemeClr val="accent2">
                    <a:lumMod val="75000"/>
                  </a:schemeClr>
                </a:solidFill>
                <a:latin typeface="楷体" panose="02010609060101010101" pitchFamily="49" charset="-122"/>
                <a:ea typeface="楷体" panose="02010609060101010101" pitchFamily="49" charset="-122"/>
              </a:rPr>
              <a:t>3</a:t>
            </a:r>
            <a:r>
              <a:rPr lang="zh-CN" altLang="en-US" sz="4000" b="1">
                <a:solidFill>
                  <a:schemeClr val="accent2">
                    <a:lumMod val="75000"/>
                  </a:schemeClr>
                </a:solidFill>
                <a:latin typeface="楷体" panose="02010609060101010101" pitchFamily="49" charset="-122"/>
                <a:ea typeface="楷体" panose="02010609060101010101" pitchFamily="49" charset="-122"/>
              </a:rPr>
              <a:t>）确定所有权</a:t>
            </a:r>
          </a:p>
          <a:p>
            <a:pPr eaLnBrk="1" hangingPunct="1">
              <a:buFont typeface="Wingdings" panose="05000000000000000000" pitchFamily="2" charset="2"/>
              <a:buNone/>
              <a:defRPr/>
            </a:pPr>
            <a:r>
              <a:rPr kumimoji="1" lang="zh-CN" altLang="en-US" b="1">
                <a:solidFill>
                  <a:schemeClr val="accent2">
                    <a:lumMod val="75000"/>
                  </a:schemeClr>
                </a:solidFill>
                <a:latin typeface="楷体" panose="02010609060101010101" pitchFamily="49" charset="-122"/>
                <a:ea typeface="楷体" panose="02010609060101010101" pitchFamily="49" charset="-122"/>
              </a:rPr>
              <a:t>    科斯定理：</a:t>
            </a:r>
          </a:p>
          <a:p>
            <a:pPr eaLnBrk="1" hangingPunct="1">
              <a:defRPr/>
            </a:pPr>
            <a:r>
              <a:rPr kumimoji="1" lang="zh-CN" altLang="en-US" b="1">
                <a:solidFill>
                  <a:schemeClr val="accent2">
                    <a:lumMod val="75000"/>
                  </a:schemeClr>
                </a:solidFill>
                <a:latin typeface="楷体" panose="02010609060101010101" pitchFamily="49" charset="-122"/>
                <a:ea typeface="楷体" panose="02010609060101010101" pitchFamily="49" charset="-122"/>
              </a:rPr>
              <a:t>无交易成本时，明确产权能解决外部性问题。</a:t>
            </a:r>
          </a:p>
        </p:txBody>
      </p:sp>
    </p:spTree>
  </p:cSld>
  <p:clrMapOvr>
    <a:masterClrMapping/>
  </p:clrMapOvr>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tx2"/>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38100" cap="flat" cmpd="sng" algn="ctr">
          <a:solidFill>
            <a:schemeClr val="tx2"/>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5</TotalTime>
  <Words>3349</Words>
  <Application>Microsoft Office PowerPoint</Application>
  <PresentationFormat>全屏显示(4:3)</PresentationFormat>
  <Paragraphs>275</Paragraphs>
  <Slides>37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Monotype Sorts</vt:lpstr>
      <vt:lpstr>楷体</vt:lpstr>
      <vt:lpstr>楷体_GB2312</vt:lpstr>
      <vt:lpstr>Arial</vt:lpstr>
      <vt:lpstr>Arial Narrow</vt:lpstr>
      <vt:lpstr>Tahoma</vt:lpstr>
      <vt:lpstr>Times New Roman</vt:lpstr>
      <vt:lpstr>Wingdings</vt:lpstr>
      <vt:lpstr>诗情画意</vt:lpstr>
      <vt:lpstr>第11章 市场失灵与微观经济政策</vt:lpstr>
      <vt:lpstr>市场失灵（market failure）的表现：</vt:lpstr>
      <vt:lpstr>PowerPoint 演示文稿</vt:lpstr>
      <vt:lpstr>一、外部性</vt:lpstr>
      <vt:lpstr>一、外部性</vt:lpstr>
      <vt:lpstr>PowerPoint 演示文稿</vt:lpstr>
      <vt:lpstr>2、外部性与资源配置 1）负的外部性造成资源配置失当</vt:lpstr>
      <vt:lpstr>2）资源配置失当：正的外部性</vt:lpstr>
      <vt:lpstr>3、应对外部影响的措施</vt:lpstr>
      <vt:lpstr>科斯定理</vt:lpstr>
      <vt:lpstr>PowerPoint 演示文稿</vt:lpstr>
      <vt:lpstr>PowerPoint 演示文稿</vt:lpstr>
      <vt:lpstr>PowerPoint 演示文稿</vt:lpstr>
      <vt:lpstr>PowerPoint 演示文稿</vt:lpstr>
      <vt:lpstr>PowerPoint 演示文稿</vt:lpstr>
      <vt:lpstr>二、公共物品和公共资源</vt:lpstr>
      <vt:lpstr>1、物品的不同类型分类依据</vt:lpstr>
      <vt:lpstr>2、物品的不同类型</vt:lpstr>
      <vt:lpstr>3、公共物品</vt:lpstr>
      <vt:lpstr>2）常见的重要的公共物品</vt:lpstr>
      <vt:lpstr>3）公共物品的最优数量</vt:lpstr>
      <vt:lpstr>4）公共物品与市场失灵</vt:lpstr>
      <vt:lpstr>4.公共资源</vt:lpstr>
      <vt:lpstr>公地的悲剧</vt:lpstr>
      <vt:lpstr>结论：产权的重要性 （产权明晰）</vt:lpstr>
      <vt:lpstr>PowerPoint 演示文稿</vt:lpstr>
      <vt:lpstr>三、不完全信息</vt:lpstr>
      <vt:lpstr>三、信息的不完全和不对称</vt:lpstr>
      <vt:lpstr>PowerPoint 演示文稿</vt:lpstr>
      <vt:lpstr>（三）信息不完全在产品市场的表现</vt:lpstr>
      <vt:lpstr>PowerPoint 演示文稿</vt:lpstr>
      <vt:lpstr>例2.保险市场的逆向选择</vt:lpstr>
      <vt:lpstr>PowerPoint 演示文稿</vt:lpstr>
      <vt:lpstr>3、委托人代理人问题</vt:lpstr>
      <vt:lpstr>3、委托人代理人问题</vt:lpstr>
      <vt:lpstr>（四）应对不完全信息的措施</vt:lpstr>
      <vt:lpstr>练习</vt:lpstr>
    </vt:vector>
  </TitlesOfParts>
  <Company>www.xunchi.com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市场失灵与微观经济政策</dc:title>
  <dc:creator>j</dc:creator>
  <cp:lastModifiedBy>kin willian</cp:lastModifiedBy>
  <cp:revision>120</cp:revision>
  <dcterms:created xsi:type="dcterms:W3CDTF">2009-12-12T02:05:59Z</dcterms:created>
  <dcterms:modified xsi:type="dcterms:W3CDTF">2022-09-12T09:41:51Z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