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60"/>
  </p:notesMasterIdLst>
  <p:sldIdLst>
    <p:sldId id="256" r:id="rId3"/>
    <p:sldId id="655" r:id="rId4"/>
    <p:sldId id="656" r:id="rId5"/>
    <p:sldId id="657" r:id="rId6"/>
    <p:sldId id="660" r:id="rId7"/>
    <p:sldId id="661" r:id="rId8"/>
    <p:sldId id="663" r:id="rId9"/>
    <p:sldId id="658" r:id="rId10"/>
    <p:sldId id="708" r:id="rId11"/>
    <p:sldId id="687" r:id="rId12"/>
    <p:sldId id="709" r:id="rId13"/>
    <p:sldId id="757" r:id="rId14"/>
    <p:sldId id="611" r:id="rId15"/>
    <p:sldId id="710" r:id="rId16"/>
    <p:sldId id="712" r:id="rId17"/>
    <p:sldId id="711" r:id="rId18"/>
    <p:sldId id="614" r:id="rId19"/>
    <p:sldId id="690" r:id="rId20"/>
    <p:sldId id="615" r:id="rId21"/>
    <p:sldId id="667" r:id="rId22"/>
    <p:sldId id="668" r:id="rId23"/>
    <p:sldId id="669" r:id="rId24"/>
    <p:sldId id="618" r:id="rId25"/>
    <p:sldId id="749" r:id="rId26"/>
    <p:sldId id="713" r:id="rId27"/>
    <p:sldId id="750" r:id="rId28"/>
    <p:sldId id="714" r:id="rId29"/>
    <p:sldId id="751" r:id="rId30"/>
    <p:sldId id="693" r:id="rId31"/>
    <p:sldId id="624" r:id="rId32"/>
    <p:sldId id="752" r:id="rId33"/>
    <p:sldId id="715" r:id="rId34"/>
    <p:sldId id="753" r:id="rId35"/>
    <p:sldId id="716" r:id="rId36"/>
    <p:sldId id="754" r:id="rId37"/>
    <p:sldId id="717" r:id="rId38"/>
    <p:sldId id="675" r:id="rId39"/>
    <p:sldId id="676" r:id="rId40"/>
    <p:sldId id="677" r:id="rId41"/>
    <p:sldId id="632" r:id="rId42"/>
    <p:sldId id="718" r:id="rId43"/>
    <p:sldId id="759" r:id="rId44"/>
    <p:sldId id="700" r:id="rId45"/>
    <p:sldId id="719" r:id="rId46"/>
    <p:sldId id="720" r:id="rId47"/>
    <p:sldId id="760" r:id="rId48"/>
    <p:sldId id="721" r:id="rId49"/>
    <p:sldId id="703" r:id="rId50"/>
    <p:sldId id="643" r:id="rId51"/>
    <p:sldId id="722" r:id="rId52"/>
    <p:sldId id="761" r:id="rId53"/>
    <p:sldId id="723" r:id="rId54"/>
    <p:sldId id="705" r:id="rId55"/>
    <p:sldId id="647" r:id="rId56"/>
    <p:sldId id="724" r:id="rId57"/>
    <p:sldId id="418" r:id="rId58"/>
    <p:sldId id="589" r:id="rId59"/>
  </p:sldIdLst>
  <p:sldSz cx="12190413" cy="6859588"/>
  <p:notesSz cx="6858000" cy="9144000"/>
  <p:custDataLst>
    <p:tags r:id="rId61"/>
  </p:custDataLst>
  <p:defaultTextStyle>
    <a:defPPr>
      <a:defRPr lang="zh-CN"/>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9">
          <p15:clr>
            <a:srgbClr val="A4A3A4"/>
          </p15:clr>
        </p15:guide>
        <p15:guide id="2" orient="horz" pos="2109">
          <p15:clr>
            <a:srgbClr val="A4A3A4"/>
          </p15:clr>
        </p15:guide>
        <p15:guide id="3" pos="5696">
          <p15:clr>
            <a:srgbClr val="A4A3A4"/>
          </p15:clr>
        </p15:guide>
        <p15:guide id="4" pos="38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7F7F"/>
    <a:srgbClr val="FF9500"/>
    <a:srgbClr val="FFFF00"/>
    <a:srgbClr val="D0A712"/>
    <a:srgbClr val="DADFE6"/>
    <a:srgbClr val="BB1B22"/>
    <a:srgbClr val="84747F"/>
    <a:srgbClr val="D17773"/>
    <a:srgbClr val="EBD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6" autoAdjust="0"/>
    <p:restoredTop sz="94270" autoAdjust="0"/>
  </p:normalViewPr>
  <p:slideViewPr>
    <p:cSldViewPr snapToGrid="0">
      <p:cViewPr varScale="1">
        <p:scale>
          <a:sx n="107" d="100"/>
          <a:sy n="107" d="100"/>
        </p:scale>
        <p:origin x="816" y="114"/>
      </p:cViewPr>
      <p:guideLst>
        <p:guide orient="horz" pos="3189"/>
        <p:guide orient="horz" pos="2109"/>
        <p:guide pos="5696"/>
        <p:guide pos="3843"/>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tags" Target="tags/tag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2023/3/10</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40</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a:xfrm>
            <a:off x="687388" y="1143000"/>
            <a:ext cx="5483225" cy="3086100"/>
          </a:xfrm>
        </p:spPr>
      </p:sp>
      <p:sp>
        <p:nvSpPr>
          <p:cNvPr id="55298" name="备注占位符 2"/>
          <p:cNvSpPr>
            <a:spLocks noGrp="1"/>
          </p:cNvSpPr>
          <p:nvPr>
            <p:ph type="body"/>
          </p:nvPr>
        </p:nvSpPr>
        <p:spPr/>
        <p:txBody>
          <a:bodyPr lIns="91440" tIns="45720" rIns="91440" bIns="45720" anchor="t"/>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charset="-122"/>
                <a:ea typeface="等线" charset="-122"/>
              </a:rPr>
              <a:t>56</a:t>
            </a:fld>
            <a:endParaRPr lang="zh-CN" altLang="en-US" sz="1200">
              <a:latin typeface="等线" charset="-122"/>
              <a:ea typeface="等线"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41</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42</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44</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45</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46</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47</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54</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55</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p:spPr>
        <p:txBody>
          <a:bodyPr/>
          <a:lstStyle/>
          <a:p>
            <a:r>
              <a:rPr kumimoji="1" lang="zh-CN" altLang="en-US"/>
              <a:t>单击此处编辑母版标题样式</a:t>
            </a:r>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5" name="页脚占位符 4"/>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5" name="页脚占位符 4"/>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06422"/>
            <a:ext cx="2742843" cy="4388867"/>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09521" y="206422"/>
            <a:ext cx="8025355" cy="4388867"/>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5" name="页脚占位符 4"/>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1613" cy="1471613"/>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7788"/>
            <a:ext cx="8532813"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1213" cy="45275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8488"/>
            <a:ext cx="10361612"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1612" cy="1501775"/>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08613" cy="4527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0"/>
            <a:ext cx="5410200" cy="4527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6" name="页脚占位符 5"/>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28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79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7975" cy="39528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8" name="页脚占位符 7"/>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4" name="页脚占位符 3"/>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3" name="页脚占位符 2"/>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5" y="273050"/>
            <a:ext cx="6815138" cy="58547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0025" cy="46926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6" name="页脚占位符 5"/>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2188"/>
            <a:ext cx="7315200" cy="566737"/>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63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8925"/>
            <a:ext cx="73152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6" name="页脚占位符 5"/>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1213" cy="45275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1613" cy="585311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31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2023/3/10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kumimoji="1"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5" name="页脚占位符 4"/>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09521"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96793"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6" name="页脚占位符 5"/>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2"/>
            <a:ext cx="10971372" cy="1143265"/>
          </a:xfr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kumimoji="1"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kumimoji="1"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8" name="页脚占位符 7"/>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4" name="页脚占位符 3"/>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p:spPr>
        <p:txBody>
          <a:bodyPr anchor="b"/>
          <a:lstStyle>
            <a:lvl1pPr algn="l">
              <a:defRPr sz="2700" b="1"/>
            </a:lvl1pPr>
          </a:lstStyle>
          <a:p>
            <a:r>
              <a:rPr kumimoji="1" lang="zh-CN" altLang="en-US"/>
              <a:t>单击此处编辑母版标题样式</a:t>
            </a:r>
          </a:p>
        </p:txBody>
      </p:sp>
      <p:sp>
        <p:nvSpPr>
          <p:cNvPr id="3" name="内容占位符 2"/>
          <p:cNvSpPr>
            <a:spLocks noGrp="1"/>
          </p:cNvSpPr>
          <p:nvPr>
            <p:ph idx="1"/>
          </p:nvPr>
        </p:nvSpPr>
        <p:spPr>
          <a:xfrm>
            <a:off x="4766113" y="273115"/>
            <a:ext cx="6814779" cy="5854468"/>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09523" y="1435434"/>
            <a:ext cx="4010562" cy="46921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kumimoji="1" lang="zh-CN" altLang="en-US"/>
              <a:t>单击此处编辑母版文本样式</a:t>
            </a:r>
          </a:p>
        </p:txBody>
      </p:sp>
      <p:sp>
        <p:nvSpPr>
          <p:cNvPr id="5" name="日期占位符 4"/>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6" name="页脚占位符 5"/>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700" b="1"/>
            </a:lvl1pPr>
          </a:lstStyle>
          <a:p>
            <a:r>
              <a:rPr kumimoji="1" lang="zh-CN" altLang="en-US"/>
              <a:t>单击此处编辑母版标题样式</a:t>
            </a:r>
          </a:p>
        </p:txBody>
      </p:sp>
      <p:sp>
        <p:nvSpPr>
          <p:cNvPr id="3" name="图片占位符 2"/>
          <p:cNvSpPr>
            <a:spLocks noGrp="1"/>
          </p:cNvSpPr>
          <p:nvPr>
            <p:ph type="pic" idx="1"/>
          </p:nvPr>
        </p:nvSpPr>
        <p:spPr>
          <a:xfrm>
            <a:off x="2389406" y="612917"/>
            <a:ext cx="7314248" cy="4115753"/>
          </a:xfrm>
        </p:spPr>
        <p:txBody>
          <a:bodyPr/>
          <a:lstStyle>
            <a:lvl1pPr marL="0" indent="0">
              <a:buNone/>
              <a:defRPr sz="4300"/>
            </a:lvl1pPr>
            <a:lvl2pPr marL="609600" indent="0">
              <a:buNone/>
              <a:defRPr sz="3700"/>
            </a:lvl2pPr>
            <a:lvl3pPr marL="1219200" indent="0">
              <a:buNone/>
              <a:defRPr sz="3200"/>
            </a:lvl3pPr>
            <a:lvl4pPr marL="1828800" indent="0">
              <a:buNone/>
              <a:defRPr sz="2700"/>
            </a:lvl4pPr>
            <a:lvl5pPr marL="2438400" indent="0">
              <a:buNone/>
              <a:defRPr sz="2700"/>
            </a:lvl5pPr>
            <a:lvl6pPr marL="3048000" indent="0">
              <a:buNone/>
              <a:defRPr sz="2700"/>
            </a:lvl6pPr>
            <a:lvl7pPr marL="3656965" indent="0">
              <a:buNone/>
              <a:defRPr sz="2700"/>
            </a:lvl7pPr>
            <a:lvl8pPr marL="4266565" indent="0">
              <a:buNone/>
              <a:defRPr sz="2700"/>
            </a:lvl8pPr>
            <a:lvl9pPr marL="4876165" indent="0">
              <a:buNone/>
              <a:defRPr sz="2700"/>
            </a:lvl9pPr>
          </a:lstStyle>
          <a:p>
            <a:endParaRPr kumimoji="1" lang="zh-CN" altLang="en-US"/>
          </a:p>
        </p:txBody>
      </p:sp>
      <p:sp>
        <p:nvSpPr>
          <p:cNvPr id="4" name="文本占位符 3"/>
          <p:cNvSpPr>
            <a:spLocks noGrp="1"/>
          </p:cNvSpPr>
          <p:nvPr>
            <p:ph type="body" sz="half" idx="2"/>
          </p:nvPr>
        </p:nvSpPr>
        <p:spPr>
          <a:xfrm>
            <a:off x="2389406" y="5368581"/>
            <a:ext cx="7314248" cy="8050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kumimoji="1" lang="zh-CN" altLang="en-US"/>
              <a:t>单击此处编辑母版文本样式</a:t>
            </a:r>
          </a:p>
        </p:txBody>
      </p:sp>
      <p:sp>
        <p:nvSpPr>
          <p:cNvPr id="5" name="日期占位符 4"/>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2023/3/10</a:t>
            </a:fld>
            <a:endParaRPr kumimoji="1" lang="zh-CN" altLang="en-US"/>
          </a:p>
        </p:txBody>
      </p:sp>
      <p:sp>
        <p:nvSpPr>
          <p:cNvPr id="6" name="页脚占位符 5"/>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521" y="1026942"/>
            <a:ext cx="10971372" cy="5100641"/>
          </a:xfrm>
          <a:prstGeom prst="rect">
            <a:avLst/>
          </a:prstGeom>
        </p:spPr>
        <p:txBody>
          <a:bodyPr vert="horz" lIns="121908" tIns="60954" rIns="121908" bIns="60954"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10" name="矩形 9"/>
          <p:cNvSpPr/>
          <p:nvPr userDrawn="1"/>
        </p:nvSpPr>
        <p:spPr>
          <a:xfrm>
            <a:off x="11135766" y="6254138"/>
            <a:ext cx="513070" cy="387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灯片编号占位符 5"/>
          <p:cNvSpPr txBox="1"/>
          <p:nvPr userDrawn="1"/>
        </p:nvSpPr>
        <p:spPr>
          <a:xfrm>
            <a:off x="11135766" y="6296342"/>
            <a:ext cx="545298" cy="360386"/>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a:t>
            </a:fld>
            <a:endParaRPr lang="en-US" altLang="zh-CN" sz="1400" dirty="0">
              <a:solidFill>
                <a:schemeClr val="bg1"/>
              </a:solidFill>
            </a:endParaRPr>
          </a:p>
        </p:txBody>
      </p:sp>
      <p:sp>
        <p:nvSpPr>
          <p:cNvPr id="14" name="矩形 13"/>
          <p:cNvSpPr/>
          <p:nvPr userDrawn="1"/>
        </p:nvSpPr>
        <p:spPr>
          <a:xfrm>
            <a:off x="609520" y="232283"/>
            <a:ext cx="11582479" cy="459086"/>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矩形 3"/>
          <p:cNvSpPr/>
          <p:nvPr userDrawn="1"/>
        </p:nvSpPr>
        <p:spPr>
          <a:xfrm>
            <a:off x="7357403" y="232283"/>
            <a:ext cx="4833010" cy="459086"/>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609521" y="233866"/>
            <a:ext cx="5003488" cy="499021"/>
          </a:xfrm>
          <a:prstGeom prst="rect">
            <a:avLst/>
          </a:prstGeom>
        </p:spPr>
        <p:txBody>
          <a:bodyPr vert="horz" lIns="121908" tIns="60954" rIns="121908" bIns="60954" rtlCol="0" anchor="ctr">
            <a:normAutofit/>
          </a:bodyPr>
          <a:lstStyle/>
          <a:p>
            <a:r>
              <a:rPr kumimoji="1" lang="zh-CN" altLang="en-US" dirty="0"/>
              <a:t>单击此处编辑母版标题样式</a:t>
            </a:r>
          </a:p>
        </p:txBody>
      </p:sp>
      <p:cxnSp>
        <p:nvCxnSpPr>
          <p:cNvPr id="20" name="直接连接符 19"/>
          <p:cNvCxnSpPr/>
          <p:nvPr userDrawn="1"/>
        </p:nvCxnSpPr>
        <p:spPr>
          <a:xfrm flipV="1">
            <a:off x="495300" y="45418"/>
            <a:ext cx="0" cy="830882"/>
          </a:xfrm>
          <a:prstGeom prst="line">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userDrawn="1"/>
        </p:nvCxnSpPr>
        <p:spPr>
          <a:xfrm flipH="1">
            <a:off x="0" y="733146"/>
            <a:ext cx="12192000" cy="0"/>
          </a:xfrm>
          <a:prstGeom prst="line">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直接连接符 32"/>
          <p:cNvCxnSpPr/>
          <p:nvPr userDrawn="1"/>
        </p:nvCxnSpPr>
        <p:spPr>
          <a:xfrm flipH="1">
            <a:off x="317500" y="159842"/>
            <a:ext cx="927100" cy="0"/>
          </a:xfrm>
          <a:prstGeom prst="line">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36" name="矩形 35"/>
          <p:cNvSpPr/>
          <p:nvPr userDrawn="1"/>
        </p:nvSpPr>
        <p:spPr>
          <a:xfrm>
            <a:off x="11580893" y="6563519"/>
            <a:ext cx="238442" cy="23844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11581515" y="6182353"/>
            <a:ext cx="143570" cy="1435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a:hlinkClick r:id="" action="ppaction://hlinkshowjump?jump=previousslide"/>
          </p:cNvPr>
          <p:cNvSpPr/>
          <p:nvPr userDrawn="1"/>
        </p:nvSpPr>
        <p:spPr>
          <a:xfrm>
            <a:off x="8679903" y="6274847"/>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a:hlinkClick r:id="" action="ppaction://hlinkshowjump?jump=previousslide" tooltip="上一页"/>
          </p:cNvPr>
          <p:cNvSpPr/>
          <p:nvPr userDrawn="1"/>
        </p:nvSpPr>
        <p:spPr>
          <a:xfrm flipH="1">
            <a:off x="8749683" y="6383686"/>
            <a:ext cx="232659" cy="23367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hlinkClick r:id="" action="ppaction://hlinkshowjump?jump=nextslide"/>
          </p:cNvPr>
          <p:cNvSpPr/>
          <p:nvPr userDrawn="1"/>
        </p:nvSpPr>
        <p:spPr>
          <a:xfrm>
            <a:off x="9287991" y="6257894"/>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燕尾形 18">
            <a:hlinkClick r:id="" action="ppaction://hlinkshowjump?jump=nextslide" tooltip="下一页"/>
          </p:cNvPr>
          <p:cNvSpPr/>
          <p:nvPr userDrawn="1"/>
        </p:nvSpPr>
        <p:spPr>
          <a:xfrm>
            <a:off x="9410593" y="6356801"/>
            <a:ext cx="226630" cy="248620"/>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a:hlinkClick r:id="" action="ppaction://hlinkshowjump?jump=firstslide" tooltip="返回首页"/>
          </p:cNvPr>
          <p:cNvSpPr/>
          <p:nvPr userDrawn="1"/>
        </p:nvSpPr>
        <p:spPr>
          <a:xfrm>
            <a:off x="9893743" y="6270920"/>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hlinkClick r:id="" action="ppaction://hlinkshowjump?jump=lastslide"/>
          </p:cNvPr>
          <p:cNvSpPr/>
          <p:nvPr userDrawn="1"/>
        </p:nvSpPr>
        <p:spPr>
          <a:xfrm>
            <a:off x="10513723" y="6273456"/>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hlinkClick r:id="" action="ppaction://hlinkshowjump?jump=lastslide"/>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19799" y="6380602"/>
            <a:ext cx="219847" cy="236759"/>
          </a:xfrm>
          <a:prstGeom prst="rect">
            <a:avLst/>
          </a:prstGeom>
        </p:spPr>
      </p:pic>
      <p:pic>
        <p:nvPicPr>
          <p:cNvPr id="25" name="图片 24">
            <a:hlinkClick r:id="" action="ppaction://hlinkshowjump?jump=firstslide"/>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60801" y="6356801"/>
            <a:ext cx="289582" cy="25338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609600" rtl="0" eaLnBrk="1" latinLnBrk="0" hangingPunct="1">
        <a:spcBef>
          <a:spcPct val="0"/>
        </a:spcBef>
        <a:buNone/>
        <a:defRPr sz="2400" kern="1200">
          <a:solidFill>
            <a:schemeClr val="bg1"/>
          </a:solidFill>
          <a:latin typeface="+mj-lt"/>
          <a:ea typeface="+mj-ea"/>
          <a:cs typeface="+mj-cs"/>
        </a:defRPr>
      </a:lvl1pPr>
    </p:titleStyle>
    <p:bodyStyle>
      <a:lvl1pPr marL="457200" indent="-457200" algn="l" defTabSz="609600" rtl="0" eaLnBrk="1" latinLnBrk="0" hangingPunct="1">
        <a:lnSpc>
          <a:spcPct val="130000"/>
        </a:lnSpc>
        <a:spcBef>
          <a:spcPts val="0"/>
        </a:spcBef>
        <a:buFont typeface="Wingdings" panose="05000000000000000000" pitchFamily="2" charset="2"/>
        <a:buChar char="l"/>
        <a:defRPr sz="2400" kern="1200">
          <a:solidFill>
            <a:schemeClr val="tx1"/>
          </a:solidFill>
          <a:latin typeface="+mn-lt"/>
          <a:ea typeface="+mn-ea"/>
          <a:cs typeface="+mn-cs"/>
        </a:defRPr>
      </a:lvl1pPr>
      <a:lvl2pPr marL="990600" indent="-3810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2pPr>
      <a:lvl3pPr marL="1524000" indent="-3048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3pPr>
      <a:lvl4pPr marL="2133600" indent="-3048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4pPr>
      <a:lvl5pPr marL="2743200" indent="-3048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5pPr>
      <a:lvl6pPr marL="33521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6pPr>
      <a:lvl7pPr marL="39617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7pPr>
      <a:lvl8pPr marL="45713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8pPr>
      <a:lvl9pPr marL="51809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9pPr>
    </p:bodyStyle>
    <p:otherStyle>
      <a:defPPr>
        <a:defRPr lang="zh-CN"/>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11259898" y="6254138"/>
            <a:ext cx="388938" cy="387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灯片编号占位符 5"/>
          <p:cNvSpPr txBox="1"/>
          <p:nvPr userDrawn="1"/>
        </p:nvSpPr>
        <p:spPr>
          <a:xfrm>
            <a:off x="11240848" y="6281102"/>
            <a:ext cx="440216" cy="360386"/>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a:t>
            </a:fld>
            <a:endParaRPr lang="en-US" altLang="zh-CN" sz="1400" dirty="0">
              <a:solidFill>
                <a:schemeClr val="bg1"/>
              </a:solidFill>
            </a:endParaRPr>
          </a:p>
        </p:txBody>
      </p:sp>
      <p:sp>
        <p:nvSpPr>
          <p:cNvPr id="12" name="矩形 11"/>
          <p:cNvSpPr/>
          <p:nvPr userDrawn="1"/>
        </p:nvSpPr>
        <p:spPr>
          <a:xfrm>
            <a:off x="11580893" y="6563519"/>
            <a:ext cx="238442" cy="23844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1581515" y="6182353"/>
            <a:ext cx="143570" cy="1435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a:hlinkClick r:id="" action="ppaction://hlinkshowjump?jump=previousslide"/>
          </p:cNvPr>
          <p:cNvSpPr/>
          <p:nvPr userDrawn="1"/>
        </p:nvSpPr>
        <p:spPr>
          <a:xfrm>
            <a:off x="8740863" y="6274847"/>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a:hlinkClick r:id="" action="ppaction://hlinkshowjump?jump=previousslide" tooltip="上一页"/>
          </p:cNvPr>
          <p:cNvSpPr/>
          <p:nvPr userDrawn="1"/>
        </p:nvSpPr>
        <p:spPr>
          <a:xfrm flipH="1">
            <a:off x="8810643" y="6383686"/>
            <a:ext cx="232659" cy="23367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a:hlinkClick r:id="" action="ppaction://hlinkshowjump?jump=nextslide"/>
          </p:cNvPr>
          <p:cNvSpPr/>
          <p:nvPr userDrawn="1"/>
        </p:nvSpPr>
        <p:spPr>
          <a:xfrm>
            <a:off x="9348951" y="6257894"/>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a:hlinkClick r:id="" action="ppaction://hlinkshowjump?jump=nextslide" tooltip="下一页"/>
          </p:cNvPr>
          <p:cNvSpPr/>
          <p:nvPr userDrawn="1"/>
        </p:nvSpPr>
        <p:spPr>
          <a:xfrm>
            <a:off x="9471553" y="6356801"/>
            <a:ext cx="226630" cy="248620"/>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hlinkClick r:id="" action="ppaction://hlinkshowjump?jump=firstslide" tooltip="返回首页"/>
          </p:cNvPr>
          <p:cNvSpPr/>
          <p:nvPr userDrawn="1"/>
        </p:nvSpPr>
        <p:spPr>
          <a:xfrm>
            <a:off x="9954703" y="6270920"/>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hlinkClick r:id="" action="ppaction://hlinkshowjump?jump=lastslide"/>
          </p:cNvPr>
          <p:cNvSpPr/>
          <p:nvPr userDrawn="1"/>
        </p:nvSpPr>
        <p:spPr>
          <a:xfrm>
            <a:off x="10574683" y="6273456"/>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hlinkClick r:id="" action="ppaction://hlinkshowjump?jump=lastslide"/>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80759" y="6380602"/>
            <a:ext cx="219847" cy="236759"/>
          </a:xfrm>
          <a:prstGeom prst="rect">
            <a:avLst/>
          </a:prstGeom>
        </p:spPr>
      </p:pic>
      <p:pic>
        <p:nvPicPr>
          <p:cNvPr id="21" name="图片 20">
            <a:hlinkClick r:id="" action="ppaction://hlinkshowjump?jump=firstslide"/>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21761" y="6356801"/>
            <a:ext cx="289582" cy="253385"/>
          </a:xfrm>
          <a:prstGeom prst="rect">
            <a:avLst/>
          </a:prstGeom>
        </p:spPr>
      </p:pic>
      <p:sp>
        <p:nvSpPr>
          <p:cNvPr id="24" name="文本占位符 2"/>
          <p:cNvSpPr>
            <a:spLocks noGrp="1"/>
          </p:cNvSpPr>
          <p:nvPr>
            <p:ph type="body" idx="1"/>
          </p:nvPr>
        </p:nvSpPr>
        <p:spPr>
          <a:xfrm>
            <a:off x="609521" y="1026942"/>
            <a:ext cx="10971372" cy="5100641"/>
          </a:xfrm>
          <a:prstGeom prst="rect">
            <a:avLst/>
          </a:prstGeom>
        </p:spPr>
        <p:txBody>
          <a:bodyPr vert="horz" lIns="121908" tIns="60954" rIns="121908" bIns="60954"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Lst>
          </a:blip>
          <a:srcRect b="15683"/>
          <a:stretch>
            <a:fillRect/>
          </a:stretch>
        </p:blipFill>
        <p:spPr>
          <a:xfrm>
            <a:off x="-8466" y="0"/>
            <a:ext cx="12198879" cy="6859589"/>
          </a:xfrm>
          <a:prstGeom prst="rect">
            <a:avLst/>
          </a:prstGeom>
        </p:spPr>
      </p:pic>
      <p:sp>
        <p:nvSpPr>
          <p:cNvPr id="14" name="直角三角形 13"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flipH="1">
            <a:off x="4910027" y="0"/>
            <a:ext cx="7280386" cy="6859589"/>
          </a:xfrm>
          <a:custGeom>
            <a:avLst/>
            <a:gdLst/>
            <a:ahLst/>
            <a:cxnLst/>
            <a:rect l="l" t="t" r="r" b="b"/>
            <a:pathLst>
              <a:path w="5461000" h="5143501">
                <a:moveTo>
                  <a:pt x="3365500" y="0"/>
                </a:moveTo>
                <a:lnTo>
                  <a:pt x="0" y="0"/>
                </a:lnTo>
                <a:lnTo>
                  <a:pt x="0" y="5143501"/>
                </a:lnTo>
                <a:lnTo>
                  <a:pt x="3365500" y="5143501"/>
                </a:lnTo>
                <a:lnTo>
                  <a:pt x="5461000" y="5143501"/>
                </a:lnTo>
                <a:close/>
              </a:path>
            </a:pathLst>
          </a:cu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8" name="矩形 7"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7605252" y="2068188"/>
            <a:ext cx="1900496" cy="784818"/>
          </a:xfrm>
          <a:prstGeom prst="rect">
            <a:avLst/>
          </a:prstGeom>
          <a:noFill/>
        </p:spPr>
        <p:txBody>
          <a:bodyPr wrap="none" lIns="121908" tIns="60954" rIns="121908" bIns="60954">
            <a:spAutoFit/>
          </a:bodyPr>
          <a:lstStyle/>
          <a:p>
            <a:r>
              <a:rPr lang="zh-CN" altLang="en-US" sz="43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第三章</a:t>
            </a:r>
          </a:p>
        </p:txBody>
      </p:sp>
      <p:sp>
        <p:nvSpPr>
          <p:cNvPr id="15" name="文本框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txBox="1"/>
          <p:nvPr/>
        </p:nvSpPr>
        <p:spPr>
          <a:xfrm>
            <a:off x="7666280" y="3298970"/>
            <a:ext cx="4079870" cy="1107984"/>
          </a:xfrm>
          <a:prstGeom prst="rect">
            <a:avLst/>
          </a:prstGeom>
          <a:solidFill>
            <a:srgbClr val="0070C0"/>
          </a:solidFill>
        </p:spPr>
        <p:txBody>
          <a:bodyPr wrap="square" lIns="121908" tIns="60954" rIns="121908" bIns="60954" rtlCol="0">
            <a:spAutoFit/>
          </a:bodyPr>
          <a:lstStyle/>
          <a:p>
            <a:endParaRPr kumimoji="1" lang="zh-CN" altLang="en-US" sz="64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直线连接符 17"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6862422" y="2978418"/>
            <a:ext cx="5327991"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线连接符 19"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7455012" y="2022469"/>
            <a:ext cx="0" cy="2401691"/>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直线连接符 22"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11919526" y="2802350"/>
            <a:ext cx="0" cy="513556"/>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16" name="TextBox 15"/>
          <p:cNvSpPr txBox="1"/>
          <p:nvPr/>
        </p:nvSpPr>
        <p:spPr>
          <a:xfrm>
            <a:off x="7679447" y="3568629"/>
            <a:ext cx="4153391" cy="521970"/>
          </a:xfrm>
          <a:prstGeom prst="rect">
            <a:avLst/>
          </a:prstGeom>
          <a:noFill/>
        </p:spPr>
        <p:txBody>
          <a:bodyPr wrap="square" rtlCol="0">
            <a:spAutoFit/>
          </a:bodyPr>
          <a:lstStyle/>
          <a:p>
            <a:r>
              <a:rPr lang="zh-CN" altLang="en-US" sz="2800" dirty="0">
                <a:solidFill>
                  <a:schemeClr val="bg1"/>
                </a:solidFill>
              </a:rPr>
              <a:t>跨境电商支付</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跨境支付的流程</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1.2</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6"/>
          <p:cNvSpPr/>
          <p:nvPr/>
        </p:nvSpPr>
        <p:spPr>
          <a:xfrm>
            <a:off x="793031" y="207058"/>
            <a:ext cx="331052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1.1 </a:t>
            </a:r>
            <a:r>
              <a:rPr lang="zh-CN" altLang="en-US" sz="2800" dirty="0">
                <a:solidFill>
                  <a:schemeClr val="bg1"/>
                </a:solidFill>
                <a:latin typeface="微软雅黑" panose="020B0503020204020204" pitchFamily="34" charset="-122"/>
                <a:ea typeface="微软雅黑" panose="020B0503020204020204" pitchFamily="34" charset="-122"/>
                <a:sym typeface="+mn-ea"/>
              </a:rPr>
              <a:t>跨境支付的流程</a:t>
            </a:r>
          </a:p>
        </p:txBody>
      </p:sp>
      <p:grpSp>
        <p:nvGrpSpPr>
          <p:cNvPr id="2" name="组合 1"/>
          <p:cNvGrpSpPr/>
          <p:nvPr/>
        </p:nvGrpSpPr>
        <p:grpSpPr>
          <a:xfrm>
            <a:off x="2235835" y="2326640"/>
            <a:ext cx="7717790" cy="1997075"/>
            <a:chOff x="3856" y="2624"/>
            <a:chExt cx="12154" cy="3145"/>
          </a:xfrm>
        </p:grpSpPr>
        <p:graphicFrame>
          <p:nvGraphicFramePr>
            <p:cNvPr id="5" name="对象 2"/>
            <p:cNvGraphicFramePr>
              <a:graphicFrameLocks noChangeAspect="1"/>
            </p:cNvGraphicFramePr>
            <p:nvPr/>
          </p:nvGraphicFramePr>
          <p:xfrm>
            <a:off x="3856" y="2624"/>
            <a:ext cx="12155" cy="2383"/>
          </p:xfrm>
          <a:graphic>
            <a:graphicData uri="http://schemas.openxmlformats.org/presentationml/2006/ole">
              <mc:AlternateContent xmlns:mc="http://schemas.openxmlformats.org/markup-compatibility/2006">
                <mc:Choice xmlns:v="urn:schemas-microsoft-com:vml" Requires="v">
                  <p:oleObj spid="_x0000_s257071" r:id="rId3" imgW="4032885" imgH="808355" progId="Visio.Drawing.11">
                    <p:embed/>
                  </p:oleObj>
                </mc:Choice>
                <mc:Fallback>
                  <p:oleObj r:id="rId3" imgW="4032885" imgH="808355" progId="Visio.Drawing.11">
                    <p:embed/>
                    <p:pic>
                      <p:nvPicPr>
                        <p:cNvPr id="0" name="图片 257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 y="2624"/>
                          <a:ext cx="12155" cy="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TextBox 3"/>
            <p:cNvSpPr txBox="1">
              <a:spLocks noChangeArrowheads="1"/>
            </p:cNvSpPr>
            <p:nvPr/>
          </p:nvSpPr>
          <p:spPr bwMode="auto">
            <a:xfrm>
              <a:off x="8028" y="5139"/>
              <a:ext cx="433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dirty="0"/>
                <a:t>跨境电商</a:t>
              </a:r>
              <a:r>
                <a:rPr lang="zh-CN" altLang="en-US" sz="2000" b="1" dirty="0"/>
                <a:t>进口</a:t>
              </a:r>
              <a:r>
                <a:rPr lang="zh-CN" altLang="en-US" sz="2000" dirty="0"/>
                <a:t>支付流程</a:t>
              </a:r>
            </a:p>
          </p:txBody>
        </p:sp>
      </p:grpSp>
      <p:sp>
        <p:nvSpPr>
          <p:cNvPr id="100" name="文本框 99"/>
          <p:cNvSpPr txBox="1"/>
          <p:nvPr/>
        </p:nvSpPr>
        <p:spPr>
          <a:xfrm>
            <a:off x="1715770" y="4678680"/>
            <a:ext cx="8759190" cy="92202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sz="1800" b="0">
                <a:cs typeface="方正宋一简体" charset="0"/>
              </a:rPr>
              <a:t>从进口角度看，跨境电商支付表现为境外收单业务。境内消费者通过跨境电商平台从境外卖家处购买商品，支付机构为境内买家购置外币并支付给境外卖家。</a:t>
            </a:r>
            <a:endParaRPr lang="zh-CN" altLang="en-US" sz="1800" b="0">
              <a:cs typeface="方正宋一简体"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6"/>
          <p:cNvSpPr/>
          <p:nvPr/>
        </p:nvSpPr>
        <p:spPr>
          <a:xfrm>
            <a:off x="793031" y="207058"/>
            <a:ext cx="331052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1.1 </a:t>
            </a:r>
            <a:r>
              <a:rPr lang="zh-CN" altLang="en-US" sz="2800" dirty="0">
                <a:solidFill>
                  <a:schemeClr val="bg1"/>
                </a:solidFill>
                <a:latin typeface="微软雅黑" panose="020B0503020204020204" pitchFamily="34" charset="-122"/>
                <a:ea typeface="微软雅黑" panose="020B0503020204020204" pitchFamily="34" charset="-122"/>
                <a:sym typeface="+mn-ea"/>
              </a:rPr>
              <a:t>跨境支付的流程</a:t>
            </a:r>
          </a:p>
        </p:txBody>
      </p:sp>
      <p:sp>
        <p:nvSpPr>
          <p:cNvPr id="7" name="TextBox 3"/>
          <p:cNvSpPr txBox="1">
            <a:spLocks noChangeArrowheads="1"/>
          </p:cNvSpPr>
          <p:nvPr/>
        </p:nvSpPr>
        <p:spPr bwMode="auto">
          <a:xfrm>
            <a:off x="4719687" y="4339158"/>
            <a:ext cx="2749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dirty="0"/>
              <a:t>跨境电商</a:t>
            </a:r>
            <a:r>
              <a:rPr lang="zh-CN" altLang="en-US" sz="2000" b="1" dirty="0"/>
              <a:t>出口</a:t>
            </a:r>
            <a:r>
              <a:rPr lang="zh-CN" altLang="en-US" sz="2000" dirty="0"/>
              <a:t>支付流程</a:t>
            </a:r>
          </a:p>
        </p:txBody>
      </p:sp>
      <p:graphicFrame>
        <p:nvGraphicFramePr>
          <p:cNvPr id="8" name="对象 5"/>
          <p:cNvGraphicFramePr>
            <a:graphicFrameLocks noChangeAspect="1"/>
          </p:cNvGraphicFramePr>
          <p:nvPr/>
        </p:nvGraphicFramePr>
        <p:xfrm>
          <a:off x="2392094" y="2695143"/>
          <a:ext cx="7648575" cy="1468438"/>
        </p:xfrm>
        <a:graphic>
          <a:graphicData uri="http://schemas.openxmlformats.org/presentationml/2006/ole">
            <mc:AlternateContent xmlns:mc="http://schemas.openxmlformats.org/markup-compatibility/2006">
              <mc:Choice xmlns:v="urn:schemas-microsoft-com:vml" Requires="v">
                <p:oleObj spid="_x0000_s258090" r:id="rId3" imgW="4032885" imgH="808355" progId="Visio.Drawing.11">
                  <p:embed/>
                </p:oleObj>
              </mc:Choice>
              <mc:Fallback>
                <p:oleObj r:id="rId3" imgW="4032885" imgH="808355" progId="Visio.Drawing.11">
                  <p:embed/>
                  <p:pic>
                    <p:nvPicPr>
                      <p:cNvPr id="0" name="图片 257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2094" y="2695143"/>
                        <a:ext cx="7648575"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 name="文本框 99"/>
          <p:cNvSpPr txBox="1"/>
          <p:nvPr/>
        </p:nvSpPr>
        <p:spPr>
          <a:xfrm>
            <a:off x="1674495" y="4883150"/>
            <a:ext cx="8841105" cy="873957"/>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sz="1800" b="0" dirty="0">
                <a:cs typeface="方正宋一简体" charset="0"/>
              </a:rPr>
              <a:t>从出口角度看，跨境电商支付表现为外</a:t>
            </a:r>
            <a:r>
              <a:rPr lang="zh-CN" altLang="en-US" sz="1800" dirty="0">
                <a:cs typeface="方正宋一简体" charset="0"/>
              </a:rPr>
              <a:t>卡</a:t>
            </a:r>
            <a:r>
              <a:rPr lang="zh-CN" sz="1800" b="0" dirty="0">
                <a:cs typeface="方正宋一简体" charset="0"/>
              </a:rPr>
              <a:t>收单业务。境内卖家通过跨境电商平台将商品销售给境外买家，支付机构为境内卖家收取外币并代理结汇。</a:t>
            </a:r>
            <a:endParaRPr lang="zh-CN" altLang="en-US" sz="1800" b="0" dirty="0">
              <a:cs typeface="方正宋一简体"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1" name="矩形 6"/>
          <p:cNvSpPr/>
          <p:nvPr/>
        </p:nvSpPr>
        <p:spPr>
          <a:xfrm>
            <a:off x="579671" y="224203"/>
            <a:ext cx="331052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1.2 </a:t>
            </a:r>
            <a:r>
              <a:rPr lang="zh-CN" altLang="en-US" sz="2800" dirty="0">
                <a:solidFill>
                  <a:schemeClr val="bg1"/>
                </a:solidFill>
                <a:latin typeface="微软雅黑" panose="020B0503020204020204" pitchFamily="34" charset="-122"/>
                <a:ea typeface="微软雅黑" panose="020B0503020204020204" pitchFamily="34" charset="-122"/>
                <a:sym typeface="+mn-ea"/>
              </a:rPr>
              <a:t>跨境支付的流程</a:t>
            </a:r>
          </a:p>
        </p:txBody>
      </p:sp>
      <p:sp>
        <p:nvSpPr>
          <p:cNvPr id="20" name="矩形 12"/>
          <p:cNvSpPr>
            <a:spLocks noChangeArrowheads="1"/>
          </p:cNvSpPr>
          <p:nvPr/>
        </p:nvSpPr>
        <p:spPr bwMode="auto">
          <a:xfrm>
            <a:off x="1487170" y="2765425"/>
            <a:ext cx="921575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ct val="150000"/>
              </a:lnSpc>
            </a:pPr>
            <a:r>
              <a:rPr lang="zh-CN" altLang="zh-CN" sz="1800" b="1" dirty="0"/>
              <a:t>第三方支付</a:t>
            </a:r>
            <a:r>
              <a:rPr lang="zh-CN" altLang="zh-CN" sz="1800" dirty="0"/>
              <a:t>是指具备实力和信誉保障的第三方企业和境内外的各大银行签约，为买方和卖方提供的信用增强。在银行的直接支付环节中增加一个中介，通过第三方支付平台交易时，买方选购商品，不直接将款项打给卖方而是付给中介，中介通知卖家发货；买方收到商品后，通知付款，中介将款项转至卖家账户。</a:t>
            </a:r>
          </a:p>
        </p:txBody>
      </p:sp>
      <p:sp>
        <p:nvSpPr>
          <p:cNvPr id="21" name="文本框 99"/>
          <p:cNvSpPr txBox="1">
            <a:spLocks noChangeArrowheads="1"/>
          </p:cNvSpPr>
          <p:nvPr/>
        </p:nvSpPr>
        <p:spPr bwMode="auto">
          <a:xfrm>
            <a:off x="1733922" y="1248225"/>
            <a:ext cx="63163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b="1" dirty="0">
                <a:latin typeface="宋体" panose="02010600030101010101" pitchFamily="2" charset="-122"/>
              </a:rPr>
              <a:t>支付机构主要有</a:t>
            </a:r>
            <a:r>
              <a:rPr lang="zh-CN" altLang="zh-CN" b="1" dirty="0">
                <a:latin typeface="宋体" panose="02010600030101010101" pitchFamily="2" charset="-122"/>
              </a:rPr>
              <a:t>第三方支付平台</a:t>
            </a:r>
            <a:r>
              <a:rPr lang="zh-CN" altLang="en-US" b="1" dirty="0">
                <a:latin typeface="宋体" panose="02010600030101010101" pitchFamily="2" charset="-122"/>
              </a:rPr>
              <a:t>和商业银行</a:t>
            </a:r>
          </a:p>
        </p:txBody>
      </p:sp>
      <p:sp>
        <p:nvSpPr>
          <p:cNvPr id="5" name="文本框 99">
            <a:extLst>
              <a:ext uri="{FF2B5EF4-FFF2-40B4-BE49-F238E27FC236}">
                <a16:creationId xmlns:a16="http://schemas.microsoft.com/office/drawing/2014/main" id="{FA634F84-0DBF-4353-8109-362BF890C614}"/>
              </a:ext>
            </a:extLst>
          </p:cNvPr>
          <p:cNvSpPr txBox="1">
            <a:spLocks noChangeArrowheads="1"/>
          </p:cNvSpPr>
          <p:nvPr/>
        </p:nvSpPr>
        <p:spPr bwMode="auto">
          <a:xfrm>
            <a:off x="1350193" y="2147490"/>
            <a:ext cx="5080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zh-CN" sz="2000" b="1" dirty="0">
                <a:latin typeface="宋体" panose="02010600030101010101" pitchFamily="2" charset="-122"/>
              </a:rPr>
              <a:t>（一）第三方支付平台</a:t>
            </a:r>
            <a:endParaRPr lang="zh-CN" altLang="en-US" sz="2000" b="1" dirty="0">
              <a:latin typeface="宋体" panose="02010600030101010101" pitchFamily="2" charset="-122"/>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1" name="矩形 6"/>
          <p:cNvSpPr/>
          <p:nvPr/>
        </p:nvSpPr>
        <p:spPr>
          <a:xfrm>
            <a:off x="579671" y="224203"/>
            <a:ext cx="331052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1.2 </a:t>
            </a:r>
            <a:r>
              <a:rPr lang="zh-CN" altLang="en-US" sz="2800" dirty="0">
                <a:solidFill>
                  <a:schemeClr val="bg1"/>
                </a:solidFill>
                <a:latin typeface="微软雅黑" panose="020B0503020204020204" pitchFamily="34" charset="-122"/>
                <a:ea typeface="微软雅黑" panose="020B0503020204020204" pitchFamily="34" charset="-122"/>
                <a:sym typeface="+mn-ea"/>
              </a:rPr>
              <a:t>跨境支付的流程</a:t>
            </a:r>
          </a:p>
        </p:txBody>
      </p:sp>
      <p:sp>
        <p:nvSpPr>
          <p:cNvPr id="5" name="矩形 1"/>
          <p:cNvSpPr>
            <a:spLocks noChangeArrowheads="1"/>
          </p:cNvSpPr>
          <p:nvPr/>
        </p:nvSpPr>
        <p:spPr bwMode="auto">
          <a:xfrm>
            <a:off x="1889126" y="2516188"/>
            <a:ext cx="852646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Font typeface="Wingdings" panose="05000000000000000000" pitchFamily="2" charset="2"/>
              <a:buChar char="p"/>
            </a:pPr>
            <a:r>
              <a:rPr lang="zh-CN" altLang="zh-CN" sz="2000" dirty="0"/>
              <a:t>第三方机构与各个主要银行之间签订有关协议，使得第三方机构与银行可以进行某种形式的数据交换和相关信息确认。</a:t>
            </a:r>
            <a:endParaRPr lang="en-US" altLang="zh-CN" sz="2000" dirty="0"/>
          </a:p>
          <a:p>
            <a:pPr algn="just" eaLnBrk="0" hangingPunct="0">
              <a:buFont typeface="Wingdings" panose="05000000000000000000" pitchFamily="2" charset="2"/>
              <a:buChar char="p"/>
            </a:pPr>
            <a:endParaRPr lang="zh-CN" altLang="zh-CN" sz="2000" dirty="0"/>
          </a:p>
          <a:p>
            <a:pPr eaLnBrk="0" hangingPunct="0">
              <a:buFont typeface="Wingdings" panose="05000000000000000000" pitchFamily="2" charset="2"/>
              <a:buChar char="p"/>
            </a:pPr>
            <a:r>
              <a:rPr lang="zh-CN" altLang="zh-CN" sz="2000" dirty="0"/>
              <a:t>第三方机构必须具有一定的诚信度。</a:t>
            </a:r>
            <a:endParaRPr lang="en-US" altLang="zh-CN" sz="2000" dirty="0"/>
          </a:p>
          <a:p>
            <a:pPr eaLnBrk="0" hangingPunct="0">
              <a:buFont typeface="Wingdings" panose="05000000000000000000" pitchFamily="2" charset="2"/>
              <a:buChar char="p"/>
            </a:pPr>
            <a:endParaRPr lang="en-US" altLang="zh-CN" sz="2000" dirty="0"/>
          </a:p>
          <a:p>
            <a:pPr eaLnBrk="0" hangingPunct="0">
              <a:buFont typeface="Wingdings" panose="05000000000000000000" pitchFamily="2" charset="2"/>
              <a:buChar char="p"/>
            </a:pPr>
            <a:r>
              <a:rPr lang="zh-CN" altLang="zh-CN" sz="2000" dirty="0"/>
              <a:t>第三方支付模式中，商家看不到客户的信用卡信息，同时又避免了信用卡信息在网络多次公开传输而导致的信用卡信息被窃事件。</a:t>
            </a:r>
          </a:p>
        </p:txBody>
      </p:sp>
      <p:sp>
        <p:nvSpPr>
          <p:cNvPr id="6" name="矩形 2"/>
          <p:cNvSpPr>
            <a:spLocks noChangeArrowheads="1"/>
          </p:cNvSpPr>
          <p:nvPr/>
        </p:nvSpPr>
        <p:spPr bwMode="auto">
          <a:xfrm>
            <a:off x="1042988" y="1628775"/>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1800" b="1"/>
              <a:t>第三方支付的实现原理</a:t>
            </a:r>
            <a:endParaRPr lang="en-US" altLang="zh-CN" sz="1800" b="1"/>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1" name="矩形 6"/>
          <p:cNvSpPr/>
          <p:nvPr/>
        </p:nvSpPr>
        <p:spPr>
          <a:xfrm>
            <a:off x="579671" y="224203"/>
            <a:ext cx="331052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1.2 </a:t>
            </a:r>
            <a:r>
              <a:rPr lang="zh-CN" altLang="en-US" sz="2800" dirty="0">
                <a:solidFill>
                  <a:schemeClr val="bg1"/>
                </a:solidFill>
                <a:latin typeface="微软雅黑" panose="020B0503020204020204" pitchFamily="34" charset="-122"/>
                <a:ea typeface="微软雅黑" panose="020B0503020204020204" pitchFamily="34" charset="-122"/>
                <a:sym typeface="+mn-ea"/>
              </a:rPr>
              <a:t>跨境支付的流程</a:t>
            </a:r>
          </a:p>
        </p:txBody>
      </p:sp>
      <p:graphicFrame>
        <p:nvGraphicFramePr>
          <p:cNvPr id="7" name="对象 2"/>
          <p:cNvGraphicFramePr>
            <a:graphicFrameLocks noChangeAspect="1"/>
          </p:cNvGraphicFramePr>
          <p:nvPr/>
        </p:nvGraphicFramePr>
        <p:xfrm>
          <a:off x="1710898" y="1577817"/>
          <a:ext cx="8769350" cy="3313112"/>
        </p:xfrm>
        <a:graphic>
          <a:graphicData uri="http://schemas.openxmlformats.org/presentationml/2006/ole">
            <mc:AlternateContent xmlns:mc="http://schemas.openxmlformats.org/markup-compatibility/2006">
              <mc:Choice xmlns:v="urn:schemas-microsoft-com:vml" Requires="v">
                <p:oleObj spid="_x0000_s259114" r:id="rId3" imgW="5723255" imgH="2212340" progId="Visio.Drawing.11">
                  <p:embed/>
                </p:oleObj>
              </mc:Choice>
              <mc:Fallback>
                <p:oleObj r:id="rId3" imgW="5723255" imgH="2212340" progId="Visio.Drawing.11">
                  <p:embed/>
                  <p:pic>
                    <p:nvPicPr>
                      <p:cNvPr id="0" name="图片 2580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0898" y="1577817"/>
                        <a:ext cx="8769350"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矩形 3"/>
          <p:cNvSpPr>
            <a:spLocks noChangeArrowheads="1"/>
          </p:cNvSpPr>
          <p:nvPr/>
        </p:nvSpPr>
        <p:spPr bwMode="auto">
          <a:xfrm>
            <a:off x="3385870" y="5331619"/>
            <a:ext cx="5418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zh-CN" sz="1800" b="1" dirty="0">
                <a:latin typeface="Times New Roman" panose="02020603050405020304" pitchFamily="18" charset="0"/>
              </a:rPr>
              <a:t>进口</a:t>
            </a:r>
            <a:r>
              <a:rPr lang="zh-CN" altLang="zh-CN" sz="1800" dirty="0">
                <a:latin typeface="Times New Roman" panose="02020603050405020304" pitchFamily="18" charset="0"/>
              </a:rPr>
              <a:t>跨境电商平台第三方支付机构购付汇业务流程</a:t>
            </a:r>
            <a:endParaRPr lang="zh-CN" altLang="en-US" sz="1800" dirty="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1" name="矩形 6"/>
          <p:cNvSpPr/>
          <p:nvPr/>
        </p:nvSpPr>
        <p:spPr>
          <a:xfrm>
            <a:off x="579671" y="224203"/>
            <a:ext cx="331052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1.2 </a:t>
            </a:r>
            <a:r>
              <a:rPr lang="zh-CN" altLang="en-US" sz="2800" dirty="0">
                <a:solidFill>
                  <a:schemeClr val="bg1"/>
                </a:solidFill>
                <a:latin typeface="微软雅黑" panose="020B0503020204020204" pitchFamily="34" charset="-122"/>
                <a:ea typeface="微软雅黑" panose="020B0503020204020204" pitchFamily="34" charset="-122"/>
                <a:sym typeface="+mn-ea"/>
              </a:rPr>
              <a:t>跨境支付的流程</a:t>
            </a:r>
          </a:p>
        </p:txBody>
      </p:sp>
      <p:sp>
        <p:nvSpPr>
          <p:cNvPr id="7" name="矩形 3"/>
          <p:cNvSpPr>
            <a:spLocks noChangeArrowheads="1"/>
          </p:cNvSpPr>
          <p:nvPr/>
        </p:nvSpPr>
        <p:spPr bwMode="auto">
          <a:xfrm>
            <a:off x="3012142" y="5331619"/>
            <a:ext cx="57926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1800" b="1" dirty="0">
                <a:latin typeface="Times New Roman" panose="02020603050405020304" pitchFamily="18" charset="0"/>
              </a:rPr>
              <a:t>出</a:t>
            </a:r>
            <a:r>
              <a:rPr lang="zh-CN" altLang="zh-CN" sz="1800" b="1" dirty="0">
                <a:latin typeface="Times New Roman" panose="02020603050405020304" pitchFamily="18" charset="0"/>
              </a:rPr>
              <a:t>口</a:t>
            </a:r>
            <a:r>
              <a:rPr lang="zh-CN" altLang="zh-CN" sz="1800" dirty="0">
                <a:latin typeface="Times New Roman" panose="02020603050405020304" pitchFamily="18" charset="0"/>
              </a:rPr>
              <a:t>跨境电商平台第三方支付机构</a:t>
            </a:r>
            <a:r>
              <a:rPr lang="zh-CN" altLang="en-US" sz="1800" dirty="0">
                <a:latin typeface="Times New Roman" panose="02020603050405020304" pitchFamily="18" charset="0"/>
              </a:rPr>
              <a:t>收结</a:t>
            </a:r>
            <a:r>
              <a:rPr lang="zh-CN" altLang="zh-CN" sz="1800" dirty="0">
                <a:latin typeface="Times New Roman" panose="02020603050405020304" pitchFamily="18" charset="0"/>
              </a:rPr>
              <a:t>汇业务流程</a:t>
            </a:r>
            <a:endParaRPr lang="zh-CN" altLang="en-US" sz="1800" dirty="0"/>
          </a:p>
        </p:txBody>
      </p:sp>
      <p:graphicFrame>
        <p:nvGraphicFramePr>
          <p:cNvPr id="8" name="对象 7"/>
          <p:cNvGraphicFramePr>
            <a:graphicFrameLocks noChangeAspect="1"/>
          </p:cNvGraphicFramePr>
          <p:nvPr>
            <p:extLst>
              <p:ext uri="{D42A27DB-BD31-4B8C-83A1-F6EECF244321}">
                <p14:modId xmlns:p14="http://schemas.microsoft.com/office/powerpoint/2010/main" val="3028176031"/>
              </p:ext>
            </p:extLst>
          </p:nvPr>
        </p:nvGraphicFramePr>
        <p:xfrm>
          <a:off x="1681163" y="1619726"/>
          <a:ext cx="8826500" cy="3048000"/>
        </p:xfrm>
        <a:graphic>
          <a:graphicData uri="http://schemas.openxmlformats.org/presentationml/2006/ole">
            <mc:AlternateContent xmlns:mc="http://schemas.openxmlformats.org/markup-compatibility/2006">
              <mc:Choice xmlns:v="urn:schemas-microsoft-com:vml" Requires="v">
                <p:oleObj spid="_x0000_s260138" r:id="rId3" imgW="6311265" imgH="2212340" progId="Visio.Drawing.11">
                  <p:embed/>
                </p:oleObj>
              </mc:Choice>
              <mc:Fallback>
                <p:oleObj r:id="rId3" imgW="6311265" imgH="2212340" progId="Visio.Drawing.11">
                  <p:embed/>
                  <p:pic>
                    <p:nvPicPr>
                      <p:cNvPr id="0" name="图片 259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163" y="1619726"/>
                        <a:ext cx="88265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文本框 3">
            <a:extLst>
              <a:ext uri="{FF2B5EF4-FFF2-40B4-BE49-F238E27FC236}">
                <a16:creationId xmlns:a16="http://schemas.microsoft.com/office/drawing/2014/main" id="{03602D3B-A07D-409A-A452-D504DE220874}"/>
              </a:ext>
            </a:extLst>
          </p:cNvPr>
          <p:cNvSpPr txBox="1"/>
          <p:nvPr/>
        </p:nvSpPr>
        <p:spPr>
          <a:xfrm>
            <a:off x="2156019" y="2967333"/>
            <a:ext cx="977153" cy="307777"/>
          </a:xfrm>
          <a:prstGeom prst="rect">
            <a:avLst/>
          </a:prstGeom>
          <a:solidFill>
            <a:schemeClr val="bg2"/>
          </a:solidFill>
        </p:spPr>
        <p:txBody>
          <a:bodyPr wrap="square" rtlCol="0">
            <a:spAutoFit/>
          </a:bodyPr>
          <a:lstStyle/>
          <a:p>
            <a:r>
              <a:rPr lang="zh-CN" altLang="en-US" sz="1400" dirty="0">
                <a:latin typeface="宋体" panose="02010600030101010101" pitchFamily="2" charset="-122"/>
                <a:ea typeface="宋体" panose="02010600030101010101" pitchFamily="2" charset="-122"/>
              </a:rPr>
              <a:t>境外买家</a:t>
            </a:r>
          </a:p>
        </p:txBody>
      </p:sp>
      <p:sp>
        <p:nvSpPr>
          <p:cNvPr id="9" name="文本框 8">
            <a:extLst>
              <a:ext uri="{FF2B5EF4-FFF2-40B4-BE49-F238E27FC236}">
                <a16:creationId xmlns:a16="http://schemas.microsoft.com/office/drawing/2014/main" id="{BB5C5EC1-2BCC-4B2D-8850-D8FA004419FA}"/>
              </a:ext>
            </a:extLst>
          </p:cNvPr>
          <p:cNvSpPr txBox="1"/>
          <p:nvPr/>
        </p:nvSpPr>
        <p:spPr>
          <a:xfrm>
            <a:off x="7127081" y="2967334"/>
            <a:ext cx="977153" cy="307777"/>
          </a:xfrm>
          <a:prstGeom prst="rect">
            <a:avLst/>
          </a:prstGeom>
          <a:solidFill>
            <a:schemeClr val="bg2"/>
          </a:solidFill>
        </p:spPr>
        <p:txBody>
          <a:bodyPr wrap="square" rtlCol="0">
            <a:spAutoFit/>
          </a:bodyPr>
          <a:lstStyle/>
          <a:p>
            <a:r>
              <a:rPr lang="zh-CN" altLang="en-US" sz="1400" dirty="0">
                <a:latin typeface="宋体" panose="02010600030101010101" pitchFamily="2" charset="-122"/>
                <a:ea typeface="宋体" panose="02010600030101010101" pitchFamily="2" charset="-122"/>
              </a:rPr>
              <a:t>境内卖家</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6"/>
          <p:cNvSpPr/>
          <p:nvPr/>
        </p:nvSpPr>
        <p:spPr>
          <a:xfrm>
            <a:off x="603801" y="187373"/>
            <a:ext cx="327977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1.2 </a:t>
            </a:r>
            <a:r>
              <a:rPr lang="zh-CN" altLang="en-US" sz="2800" dirty="0">
                <a:solidFill>
                  <a:schemeClr val="bg1"/>
                </a:solidFill>
                <a:latin typeface="微软雅黑" panose="020B0503020204020204" pitchFamily="34" charset="-122"/>
                <a:ea typeface="微软雅黑" panose="020B0503020204020204" pitchFamily="34" charset="-122"/>
                <a:sym typeface="+mn-ea"/>
              </a:rPr>
              <a:t>跨境支付的流程</a:t>
            </a:r>
          </a:p>
        </p:txBody>
      </p:sp>
      <p:sp>
        <p:nvSpPr>
          <p:cNvPr id="22" name="矩形 3"/>
          <p:cNvSpPr>
            <a:spLocks noChangeArrowheads="1"/>
          </p:cNvSpPr>
          <p:nvPr/>
        </p:nvSpPr>
        <p:spPr bwMode="auto">
          <a:xfrm>
            <a:off x="3386455" y="5872639"/>
            <a:ext cx="541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zh-CN" sz="1800">
                <a:latin typeface="Times New Roman" panose="02020603050405020304" pitchFamily="18" charset="0"/>
              </a:rPr>
              <a:t>外卡收单业务中的信用卡收款的过程</a:t>
            </a:r>
          </a:p>
        </p:txBody>
      </p:sp>
      <p:sp>
        <p:nvSpPr>
          <p:cNvPr id="23" name="文本框 99"/>
          <p:cNvSpPr txBox="1">
            <a:spLocks noChangeArrowheads="1"/>
          </p:cNvSpPr>
          <p:nvPr/>
        </p:nvSpPr>
        <p:spPr bwMode="auto">
          <a:xfrm>
            <a:off x="1446212" y="986632"/>
            <a:ext cx="5080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zh-CN" sz="2000" b="1" dirty="0">
                <a:latin typeface="宋体" panose="02010600030101010101" pitchFamily="2" charset="-122"/>
              </a:rPr>
              <a:t>（二）商业银行</a:t>
            </a:r>
            <a:endParaRPr lang="zh-CN" altLang="en-US" sz="2000" b="1" dirty="0">
              <a:latin typeface="宋体" panose="02010600030101010101" pitchFamily="2" charset="-122"/>
            </a:endParaRPr>
          </a:p>
        </p:txBody>
      </p:sp>
      <p:graphicFrame>
        <p:nvGraphicFramePr>
          <p:cNvPr id="24" name="对象 -2147482603"/>
          <p:cNvGraphicFramePr>
            <a:graphicFrameLocks noChangeAspect="1"/>
          </p:cNvGraphicFramePr>
          <p:nvPr>
            <p:extLst>
              <p:ext uri="{D42A27DB-BD31-4B8C-83A1-F6EECF244321}">
                <p14:modId xmlns:p14="http://schemas.microsoft.com/office/powerpoint/2010/main" val="2781796243"/>
              </p:ext>
            </p:extLst>
          </p:nvPr>
        </p:nvGraphicFramePr>
        <p:xfrm>
          <a:off x="2608020" y="3013995"/>
          <a:ext cx="6688137" cy="2424113"/>
        </p:xfrm>
        <a:graphic>
          <a:graphicData uri="http://schemas.openxmlformats.org/presentationml/2006/ole">
            <mc:AlternateContent xmlns:mc="http://schemas.openxmlformats.org/markup-compatibility/2006">
              <mc:Choice xmlns:v="urn:schemas-microsoft-com:vml" Requires="v">
                <p:oleObj spid="_x0000_s261162" r:id="rId3" imgW="3910965" imgH="1428750" progId="Visio.Drawing.11">
                  <p:embed/>
                </p:oleObj>
              </mc:Choice>
              <mc:Fallback>
                <p:oleObj r:id="rId3" imgW="3910965" imgH="1428750" progId="Visio.Drawing.11">
                  <p:embed/>
                  <p:pic>
                    <p:nvPicPr>
                      <p:cNvPr id="0" name="图片 260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020" y="3013995"/>
                        <a:ext cx="6688137"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 name="文本框 1"/>
          <p:cNvSpPr txBox="1">
            <a:spLocks noChangeArrowheads="1"/>
          </p:cNvSpPr>
          <p:nvPr/>
        </p:nvSpPr>
        <p:spPr bwMode="auto">
          <a:xfrm>
            <a:off x="1162050" y="1528445"/>
            <a:ext cx="986536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很多跨境电商网站都支持</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VISA</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、万事达</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Master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、美国运通</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American Express</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JCB</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、银联等银行卡，用户只需在网上输入卡号、姓名等信息即可。例如海淘族可以直接使用双币卡进行支付，境外</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买家</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也可以通过</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VISA</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信用卡来购买兰亭集势上的商品。此外，用户也可以去银行的线下网点转账汇款支付。例如，外卡收单业务中的信用卡收款的具</a:t>
            </a:r>
            <a:r>
              <a:rPr lang="zh-CN" altLang="zh-CN" sz="16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体流程如图所示。</a:t>
            </a:r>
            <a:endParaRPr lang="zh-CN" altLang="en-US" sz="16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不同国家和地区的跨境支付</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1.3</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6"/>
          <p:cNvSpPr/>
          <p:nvPr/>
        </p:nvSpPr>
        <p:spPr>
          <a:xfrm>
            <a:off x="621581" y="224838"/>
            <a:ext cx="5105885"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1.3 </a:t>
            </a:r>
            <a:r>
              <a:rPr lang="zh-CN" altLang="en-US" sz="2800" dirty="0">
                <a:solidFill>
                  <a:schemeClr val="bg1"/>
                </a:solidFill>
                <a:latin typeface="微软雅黑" panose="020B0503020204020204" pitchFamily="34" charset="-122"/>
                <a:ea typeface="微软雅黑" panose="020B0503020204020204" pitchFamily="34" charset="-122"/>
                <a:sym typeface="+mn-ea"/>
              </a:rPr>
              <a:t>不同国家和地区的跨境支付</a:t>
            </a:r>
          </a:p>
        </p:txBody>
      </p:sp>
      <p:grpSp>
        <p:nvGrpSpPr>
          <p:cNvPr id="4" name="组合 3"/>
          <p:cNvGrpSpPr/>
          <p:nvPr/>
        </p:nvGrpSpPr>
        <p:grpSpPr>
          <a:xfrm>
            <a:off x="1723390" y="1159510"/>
            <a:ext cx="7931379" cy="4892675"/>
            <a:chOff x="3603" y="1482"/>
            <a:chExt cx="12490" cy="7705"/>
          </a:xfrm>
        </p:grpSpPr>
        <p:grpSp>
          <p:nvGrpSpPr>
            <p:cNvPr id="21" name="组合 2"/>
            <p:cNvGrpSpPr/>
            <p:nvPr/>
          </p:nvGrpSpPr>
          <p:grpSpPr bwMode="auto">
            <a:xfrm>
              <a:off x="3610" y="3220"/>
              <a:ext cx="830" cy="830"/>
              <a:chOff x="1373188" y="2205038"/>
              <a:chExt cx="527050" cy="527050"/>
            </a:xfrm>
          </p:grpSpPr>
          <p:sp>
            <p:nvSpPr>
              <p:cNvPr id="22" name="Oval 17"/>
              <p:cNvSpPr/>
              <p:nvPr/>
            </p:nvSpPr>
            <p:spPr>
              <a:xfrm>
                <a:off x="1373188" y="2205038"/>
                <a:ext cx="527050" cy="527050"/>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Freeform 193"/>
              <p:cNvSpPr>
                <a:spLocks noChangeArrowheads="1"/>
              </p:cNvSpPr>
              <p:nvPr/>
            </p:nvSpPr>
            <p:spPr bwMode="auto">
              <a:xfrm>
                <a:off x="1517650" y="2366963"/>
                <a:ext cx="238125" cy="203200"/>
              </a:xfrm>
              <a:custGeom>
                <a:avLst/>
                <a:gdLst>
                  <a:gd name="T0" fmla="*/ 117 w 232"/>
                  <a:gd name="T1" fmla="*/ 196 h 197"/>
                  <a:gd name="T2" fmla="*/ 25 w 232"/>
                  <a:gd name="T3" fmla="*/ 104 h 197"/>
                  <a:gd name="T4" fmla="*/ 25 w 232"/>
                  <a:gd name="T5" fmla="*/ 22 h 197"/>
                  <a:gd name="T6" fmla="*/ 107 w 232"/>
                  <a:gd name="T7" fmla="*/ 22 h 197"/>
                  <a:gd name="T8" fmla="*/ 117 w 232"/>
                  <a:gd name="T9" fmla="*/ 32 h 197"/>
                  <a:gd name="T10" fmla="*/ 127 w 232"/>
                  <a:gd name="T11" fmla="*/ 22 h 197"/>
                  <a:gd name="T12" fmla="*/ 209 w 232"/>
                  <a:gd name="T13" fmla="*/ 22 h 197"/>
                  <a:gd name="T14" fmla="*/ 209 w 232"/>
                  <a:gd name="T15" fmla="*/ 104 h 197"/>
                  <a:gd name="T16" fmla="*/ 117 w 232"/>
                  <a:gd name="T17" fmla="*/ 196 h 197"/>
                  <a:gd name="T18" fmla="*/ 66 w 232"/>
                  <a:gd name="T19" fmla="*/ 14 h 197"/>
                  <a:gd name="T20" fmla="*/ 66 w 232"/>
                  <a:gd name="T21" fmla="*/ 14 h 197"/>
                  <a:gd name="T22" fmla="*/ 31 w 232"/>
                  <a:gd name="T23" fmla="*/ 98 h 197"/>
                  <a:gd name="T24" fmla="*/ 117 w 232"/>
                  <a:gd name="T25" fmla="*/ 184 h 197"/>
                  <a:gd name="T26" fmla="*/ 203 w 232"/>
                  <a:gd name="T27" fmla="*/ 98 h 197"/>
                  <a:gd name="T28" fmla="*/ 203 w 232"/>
                  <a:gd name="T29" fmla="*/ 28 h 197"/>
                  <a:gd name="T30" fmla="*/ 133 w 232"/>
                  <a:gd name="T31" fmla="*/ 28 h 197"/>
                  <a:gd name="T32" fmla="*/ 117 w 232"/>
                  <a:gd name="T33" fmla="*/ 44 h 197"/>
                  <a:gd name="T34" fmla="*/ 101 w 232"/>
                  <a:gd name="T35" fmla="*/ 28 h 197"/>
                  <a:gd name="T36" fmla="*/ 66 w 232"/>
                  <a:gd name="T37" fmla="*/ 1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197">
                    <a:moveTo>
                      <a:pt x="117" y="196"/>
                    </a:moveTo>
                    <a:lnTo>
                      <a:pt x="25" y="104"/>
                    </a:lnTo>
                    <a:cubicBezTo>
                      <a:pt x="3" y="81"/>
                      <a:pt x="3" y="45"/>
                      <a:pt x="25" y="22"/>
                    </a:cubicBezTo>
                    <a:cubicBezTo>
                      <a:pt x="48" y="0"/>
                      <a:pt x="84" y="0"/>
                      <a:pt x="107" y="22"/>
                    </a:cubicBezTo>
                    <a:lnTo>
                      <a:pt x="117" y="32"/>
                    </a:lnTo>
                    <a:lnTo>
                      <a:pt x="127" y="22"/>
                    </a:lnTo>
                    <a:cubicBezTo>
                      <a:pt x="149" y="0"/>
                      <a:pt x="186" y="0"/>
                      <a:pt x="209" y="22"/>
                    </a:cubicBezTo>
                    <a:cubicBezTo>
                      <a:pt x="231" y="45"/>
                      <a:pt x="231" y="81"/>
                      <a:pt x="209" y="104"/>
                    </a:cubicBezTo>
                    <a:lnTo>
                      <a:pt x="117" y="196"/>
                    </a:lnTo>
                    <a:close/>
                    <a:moveTo>
                      <a:pt x="66" y="14"/>
                    </a:moveTo>
                    <a:lnTo>
                      <a:pt x="66" y="14"/>
                    </a:lnTo>
                    <a:cubicBezTo>
                      <a:pt x="22" y="14"/>
                      <a:pt x="0" y="67"/>
                      <a:pt x="31" y="98"/>
                    </a:cubicBezTo>
                    <a:lnTo>
                      <a:pt x="117" y="184"/>
                    </a:lnTo>
                    <a:lnTo>
                      <a:pt x="203" y="98"/>
                    </a:lnTo>
                    <a:cubicBezTo>
                      <a:pt x="221" y="79"/>
                      <a:pt x="221" y="47"/>
                      <a:pt x="203" y="28"/>
                    </a:cubicBezTo>
                    <a:cubicBezTo>
                      <a:pt x="183" y="9"/>
                      <a:pt x="152" y="9"/>
                      <a:pt x="133" y="28"/>
                    </a:cubicBezTo>
                    <a:lnTo>
                      <a:pt x="117" y="44"/>
                    </a:lnTo>
                    <a:lnTo>
                      <a:pt x="101" y="28"/>
                    </a:lnTo>
                    <a:cubicBezTo>
                      <a:pt x="92" y="19"/>
                      <a:pt x="79" y="14"/>
                      <a:pt x="66"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4" name="组合 4"/>
            <p:cNvGrpSpPr/>
            <p:nvPr/>
          </p:nvGrpSpPr>
          <p:grpSpPr bwMode="auto">
            <a:xfrm>
              <a:off x="3608" y="6735"/>
              <a:ext cx="830" cy="832"/>
              <a:chOff x="1373188" y="4124325"/>
              <a:chExt cx="527050" cy="528638"/>
            </a:xfrm>
          </p:grpSpPr>
          <p:sp>
            <p:nvSpPr>
              <p:cNvPr id="25" name="Oval 27"/>
              <p:cNvSpPr/>
              <p:nvPr/>
            </p:nvSpPr>
            <p:spPr>
              <a:xfrm>
                <a:off x="1373188" y="4124325"/>
                <a:ext cx="527050" cy="528638"/>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Freeform 217"/>
              <p:cNvSpPr>
                <a:spLocks noChangeArrowheads="1"/>
              </p:cNvSpPr>
              <p:nvPr/>
            </p:nvSpPr>
            <p:spPr bwMode="auto">
              <a:xfrm>
                <a:off x="1524000" y="4302125"/>
                <a:ext cx="220663" cy="174625"/>
              </a:xfrm>
              <a:custGeom>
                <a:avLst/>
                <a:gdLst>
                  <a:gd name="T0" fmla="*/ 190 w 216"/>
                  <a:gd name="T1" fmla="*/ 171 h 172"/>
                  <a:gd name="T2" fmla="*/ 25 w 216"/>
                  <a:gd name="T3" fmla="*/ 171 h 172"/>
                  <a:gd name="T4" fmla="*/ 0 w 216"/>
                  <a:gd name="T5" fmla="*/ 146 h 172"/>
                  <a:gd name="T6" fmla="*/ 0 w 216"/>
                  <a:gd name="T7" fmla="*/ 44 h 172"/>
                  <a:gd name="T8" fmla="*/ 25 w 216"/>
                  <a:gd name="T9" fmla="*/ 19 h 172"/>
                  <a:gd name="T10" fmla="*/ 59 w 216"/>
                  <a:gd name="T11" fmla="*/ 19 h 172"/>
                  <a:gd name="T12" fmla="*/ 62 w 216"/>
                  <a:gd name="T13" fmla="*/ 9 h 172"/>
                  <a:gd name="T14" fmla="*/ 74 w 216"/>
                  <a:gd name="T15" fmla="*/ 0 h 172"/>
                  <a:gd name="T16" fmla="*/ 141 w 216"/>
                  <a:gd name="T17" fmla="*/ 0 h 172"/>
                  <a:gd name="T18" fmla="*/ 153 w 216"/>
                  <a:gd name="T19" fmla="*/ 9 h 172"/>
                  <a:gd name="T20" fmla="*/ 154 w 216"/>
                  <a:gd name="T21" fmla="*/ 10 h 172"/>
                  <a:gd name="T22" fmla="*/ 156 w 216"/>
                  <a:gd name="T23" fmla="*/ 19 h 172"/>
                  <a:gd name="T24" fmla="*/ 190 w 216"/>
                  <a:gd name="T25" fmla="*/ 19 h 172"/>
                  <a:gd name="T26" fmla="*/ 215 w 216"/>
                  <a:gd name="T27" fmla="*/ 44 h 172"/>
                  <a:gd name="T28" fmla="*/ 215 w 216"/>
                  <a:gd name="T29" fmla="*/ 146 h 172"/>
                  <a:gd name="T30" fmla="*/ 190 w 216"/>
                  <a:gd name="T31" fmla="*/ 171 h 172"/>
                  <a:gd name="T32" fmla="*/ 25 w 216"/>
                  <a:gd name="T33" fmla="*/ 28 h 172"/>
                  <a:gd name="T34" fmla="*/ 25 w 216"/>
                  <a:gd name="T35" fmla="*/ 28 h 172"/>
                  <a:gd name="T36" fmla="*/ 8 w 216"/>
                  <a:gd name="T37" fmla="*/ 44 h 172"/>
                  <a:gd name="T38" fmla="*/ 8 w 216"/>
                  <a:gd name="T39" fmla="*/ 146 h 172"/>
                  <a:gd name="T40" fmla="*/ 25 w 216"/>
                  <a:gd name="T41" fmla="*/ 163 h 172"/>
                  <a:gd name="T42" fmla="*/ 190 w 216"/>
                  <a:gd name="T43" fmla="*/ 163 h 172"/>
                  <a:gd name="T44" fmla="*/ 207 w 216"/>
                  <a:gd name="T45" fmla="*/ 146 h 172"/>
                  <a:gd name="T46" fmla="*/ 207 w 216"/>
                  <a:gd name="T47" fmla="*/ 44 h 172"/>
                  <a:gd name="T48" fmla="*/ 190 w 216"/>
                  <a:gd name="T49" fmla="*/ 28 h 172"/>
                  <a:gd name="T50" fmla="*/ 150 w 216"/>
                  <a:gd name="T51" fmla="*/ 28 h 172"/>
                  <a:gd name="T52" fmla="*/ 145 w 216"/>
                  <a:gd name="T53" fmla="*/ 11 h 172"/>
                  <a:gd name="T54" fmla="*/ 141 w 216"/>
                  <a:gd name="T55" fmla="*/ 8 h 172"/>
                  <a:gd name="T56" fmla="*/ 74 w 216"/>
                  <a:gd name="T57" fmla="*/ 8 h 172"/>
                  <a:gd name="T58" fmla="*/ 70 w 216"/>
                  <a:gd name="T59" fmla="*/ 11 h 172"/>
                  <a:gd name="T60" fmla="*/ 65 w 216"/>
                  <a:gd name="T61" fmla="*/ 28 h 172"/>
                  <a:gd name="T62" fmla="*/ 25 w 216"/>
                  <a:gd name="T63" fmla="*/ 28 h 172"/>
                  <a:gd name="T64" fmla="*/ 108 w 216"/>
                  <a:gd name="T65" fmla="*/ 146 h 172"/>
                  <a:gd name="T66" fmla="*/ 108 w 216"/>
                  <a:gd name="T67" fmla="*/ 146 h 172"/>
                  <a:gd name="T68" fmla="*/ 70 w 216"/>
                  <a:gd name="T69" fmla="*/ 55 h 172"/>
                  <a:gd name="T70" fmla="*/ 160 w 216"/>
                  <a:gd name="T71" fmla="*/ 93 h 172"/>
                  <a:gd name="T72" fmla="*/ 108 w 216"/>
                  <a:gd name="T73" fmla="*/ 146 h 172"/>
                  <a:gd name="T74" fmla="*/ 108 w 216"/>
                  <a:gd name="T75" fmla="*/ 48 h 172"/>
                  <a:gd name="T76" fmla="*/ 108 w 216"/>
                  <a:gd name="T77" fmla="*/ 48 h 172"/>
                  <a:gd name="T78" fmla="*/ 76 w 216"/>
                  <a:gd name="T79" fmla="*/ 124 h 172"/>
                  <a:gd name="T80" fmla="*/ 152 w 216"/>
                  <a:gd name="T81" fmla="*/ 93 h 172"/>
                  <a:gd name="T82" fmla="*/ 108 w 216"/>
                  <a:gd name="T83" fmla="*/ 48 h 172"/>
                  <a:gd name="T84" fmla="*/ 185 w 216"/>
                  <a:gd name="T85" fmla="*/ 43 h 172"/>
                  <a:gd name="T86" fmla="*/ 185 w 216"/>
                  <a:gd name="T87" fmla="*/ 43 h 172"/>
                  <a:gd name="T88" fmla="*/ 180 w 216"/>
                  <a:gd name="T89" fmla="*/ 56 h 172"/>
                  <a:gd name="T90" fmla="*/ 193 w 216"/>
                  <a:gd name="T91" fmla="*/ 51 h 172"/>
                  <a:gd name="T92" fmla="*/ 185 w 216"/>
                  <a:gd name="T93" fmla="*/ 4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172">
                    <a:moveTo>
                      <a:pt x="190" y="171"/>
                    </a:moveTo>
                    <a:lnTo>
                      <a:pt x="25" y="171"/>
                    </a:lnTo>
                    <a:cubicBezTo>
                      <a:pt x="11" y="171"/>
                      <a:pt x="0" y="160"/>
                      <a:pt x="0" y="146"/>
                    </a:cubicBezTo>
                    <a:lnTo>
                      <a:pt x="0" y="44"/>
                    </a:lnTo>
                    <a:cubicBezTo>
                      <a:pt x="0" y="31"/>
                      <a:pt x="11" y="19"/>
                      <a:pt x="25" y="19"/>
                    </a:cubicBezTo>
                    <a:lnTo>
                      <a:pt x="59" y="19"/>
                    </a:lnTo>
                    <a:lnTo>
                      <a:pt x="62" y="9"/>
                    </a:lnTo>
                    <a:cubicBezTo>
                      <a:pt x="63" y="4"/>
                      <a:pt x="68" y="0"/>
                      <a:pt x="74" y="0"/>
                    </a:cubicBezTo>
                    <a:lnTo>
                      <a:pt x="141" y="0"/>
                    </a:lnTo>
                    <a:cubicBezTo>
                      <a:pt x="147" y="0"/>
                      <a:pt x="152" y="4"/>
                      <a:pt x="153" y="9"/>
                    </a:cubicBezTo>
                    <a:lnTo>
                      <a:pt x="154" y="10"/>
                    </a:lnTo>
                    <a:lnTo>
                      <a:pt x="156" y="19"/>
                    </a:lnTo>
                    <a:lnTo>
                      <a:pt x="190" y="19"/>
                    </a:lnTo>
                    <a:cubicBezTo>
                      <a:pt x="204" y="19"/>
                      <a:pt x="215" y="31"/>
                      <a:pt x="215" y="44"/>
                    </a:cubicBezTo>
                    <a:lnTo>
                      <a:pt x="215" y="146"/>
                    </a:lnTo>
                    <a:cubicBezTo>
                      <a:pt x="215" y="160"/>
                      <a:pt x="204" y="171"/>
                      <a:pt x="190" y="171"/>
                    </a:cubicBezTo>
                    <a:close/>
                    <a:moveTo>
                      <a:pt x="25" y="28"/>
                    </a:moveTo>
                    <a:lnTo>
                      <a:pt x="25" y="28"/>
                    </a:lnTo>
                    <a:cubicBezTo>
                      <a:pt x="15" y="28"/>
                      <a:pt x="8" y="35"/>
                      <a:pt x="8" y="44"/>
                    </a:cubicBezTo>
                    <a:lnTo>
                      <a:pt x="8" y="146"/>
                    </a:lnTo>
                    <a:cubicBezTo>
                      <a:pt x="8" y="155"/>
                      <a:pt x="15" y="163"/>
                      <a:pt x="25" y="163"/>
                    </a:cubicBezTo>
                    <a:lnTo>
                      <a:pt x="190" y="163"/>
                    </a:lnTo>
                    <a:cubicBezTo>
                      <a:pt x="200" y="163"/>
                      <a:pt x="207" y="155"/>
                      <a:pt x="207" y="146"/>
                    </a:cubicBezTo>
                    <a:lnTo>
                      <a:pt x="207" y="44"/>
                    </a:lnTo>
                    <a:cubicBezTo>
                      <a:pt x="207" y="35"/>
                      <a:pt x="200" y="28"/>
                      <a:pt x="190" y="28"/>
                    </a:cubicBezTo>
                    <a:lnTo>
                      <a:pt x="150" y="28"/>
                    </a:lnTo>
                    <a:lnTo>
                      <a:pt x="145" y="11"/>
                    </a:lnTo>
                    <a:cubicBezTo>
                      <a:pt x="145" y="9"/>
                      <a:pt x="143" y="8"/>
                      <a:pt x="141" y="8"/>
                    </a:cubicBezTo>
                    <a:lnTo>
                      <a:pt x="74" y="8"/>
                    </a:lnTo>
                    <a:cubicBezTo>
                      <a:pt x="72" y="8"/>
                      <a:pt x="70" y="9"/>
                      <a:pt x="70" y="11"/>
                    </a:cubicBezTo>
                    <a:lnTo>
                      <a:pt x="65" y="28"/>
                    </a:lnTo>
                    <a:lnTo>
                      <a:pt x="25" y="28"/>
                    </a:lnTo>
                    <a:close/>
                    <a:moveTo>
                      <a:pt x="108" y="146"/>
                    </a:moveTo>
                    <a:lnTo>
                      <a:pt x="108" y="146"/>
                    </a:lnTo>
                    <a:cubicBezTo>
                      <a:pt x="61" y="146"/>
                      <a:pt x="37" y="89"/>
                      <a:pt x="70" y="55"/>
                    </a:cubicBezTo>
                    <a:cubicBezTo>
                      <a:pt x="104" y="22"/>
                      <a:pt x="160" y="46"/>
                      <a:pt x="160" y="93"/>
                    </a:cubicBezTo>
                    <a:cubicBezTo>
                      <a:pt x="160" y="122"/>
                      <a:pt x="136" y="146"/>
                      <a:pt x="108" y="146"/>
                    </a:cubicBezTo>
                    <a:close/>
                    <a:moveTo>
                      <a:pt x="108" y="48"/>
                    </a:moveTo>
                    <a:lnTo>
                      <a:pt x="108" y="48"/>
                    </a:lnTo>
                    <a:cubicBezTo>
                      <a:pt x="68" y="48"/>
                      <a:pt x="48" y="96"/>
                      <a:pt x="76" y="124"/>
                    </a:cubicBezTo>
                    <a:cubicBezTo>
                      <a:pt x="104" y="152"/>
                      <a:pt x="152" y="133"/>
                      <a:pt x="152" y="93"/>
                    </a:cubicBezTo>
                    <a:cubicBezTo>
                      <a:pt x="152" y="68"/>
                      <a:pt x="132" y="48"/>
                      <a:pt x="108" y="48"/>
                    </a:cubicBezTo>
                    <a:close/>
                    <a:moveTo>
                      <a:pt x="185" y="43"/>
                    </a:moveTo>
                    <a:lnTo>
                      <a:pt x="185" y="43"/>
                    </a:lnTo>
                    <a:cubicBezTo>
                      <a:pt x="178" y="43"/>
                      <a:pt x="175" y="52"/>
                      <a:pt x="180" y="56"/>
                    </a:cubicBezTo>
                    <a:cubicBezTo>
                      <a:pt x="184" y="61"/>
                      <a:pt x="193" y="58"/>
                      <a:pt x="193" y="51"/>
                    </a:cubicBezTo>
                    <a:cubicBezTo>
                      <a:pt x="193" y="46"/>
                      <a:pt x="189" y="43"/>
                      <a:pt x="185"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7" name="组合 3"/>
            <p:cNvGrpSpPr/>
            <p:nvPr/>
          </p:nvGrpSpPr>
          <p:grpSpPr bwMode="auto">
            <a:xfrm>
              <a:off x="3625" y="4900"/>
              <a:ext cx="833" cy="830"/>
              <a:chOff x="5148263" y="2205038"/>
              <a:chExt cx="528637" cy="527050"/>
            </a:xfrm>
          </p:grpSpPr>
          <p:sp>
            <p:nvSpPr>
              <p:cNvPr id="28" name="Oval 32"/>
              <p:cNvSpPr/>
              <p:nvPr/>
            </p:nvSpPr>
            <p:spPr>
              <a:xfrm>
                <a:off x="5148263" y="2205038"/>
                <a:ext cx="528637" cy="527050"/>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Freeform 222"/>
              <p:cNvSpPr>
                <a:spLocks noChangeArrowheads="1"/>
              </p:cNvSpPr>
              <p:nvPr/>
            </p:nvSpPr>
            <p:spPr bwMode="auto">
              <a:xfrm>
                <a:off x="5311775" y="2373313"/>
                <a:ext cx="220663" cy="215900"/>
              </a:xfrm>
              <a:custGeom>
                <a:avLst/>
                <a:gdLst>
                  <a:gd name="T0" fmla="*/ 186 w 216"/>
                  <a:gd name="T1" fmla="*/ 0 h 210"/>
                  <a:gd name="T2" fmla="*/ 29 w 216"/>
                  <a:gd name="T3" fmla="*/ 0 h 210"/>
                  <a:gd name="T4" fmla="*/ 0 w 216"/>
                  <a:gd name="T5" fmla="*/ 29 h 210"/>
                  <a:gd name="T6" fmla="*/ 0 w 216"/>
                  <a:gd name="T7" fmla="*/ 136 h 210"/>
                  <a:gd name="T8" fmla="*/ 29 w 216"/>
                  <a:gd name="T9" fmla="*/ 165 h 210"/>
                  <a:gd name="T10" fmla="*/ 32 w 216"/>
                  <a:gd name="T11" fmla="*/ 165 h 210"/>
                  <a:gd name="T12" fmla="*/ 32 w 216"/>
                  <a:gd name="T13" fmla="*/ 209 h 210"/>
                  <a:gd name="T14" fmla="*/ 96 w 216"/>
                  <a:gd name="T15" fmla="*/ 165 h 210"/>
                  <a:gd name="T16" fmla="*/ 186 w 216"/>
                  <a:gd name="T17" fmla="*/ 165 h 210"/>
                  <a:gd name="T18" fmla="*/ 215 w 216"/>
                  <a:gd name="T19" fmla="*/ 136 h 210"/>
                  <a:gd name="T20" fmla="*/ 215 w 216"/>
                  <a:gd name="T21" fmla="*/ 29 h 210"/>
                  <a:gd name="T22" fmla="*/ 186 w 216"/>
                  <a:gd name="T23" fmla="*/ 0 h 210"/>
                  <a:gd name="T24" fmla="*/ 207 w 216"/>
                  <a:gd name="T25" fmla="*/ 136 h 210"/>
                  <a:gd name="T26" fmla="*/ 207 w 216"/>
                  <a:gd name="T27" fmla="*/ 136 h 210"/>
                  <a:gd name="T28" fmla="*/ 186 w 216"/>
                  <a:gd name="T29" fmla="*/ 157 h 210"/>
                  <a:gd name="T30" fmla="*/ 93 w 216"/>
                  <a:gd name="T31" fmla="*/ 157 h 210"/>
                  <a:gd name="T32" fmla="*/ 40 w 216"/>
                  <a:gd name="T33" fmla="*/ 193 h 210"/>
                  <a:gd name="T34" fmla="*/ 41 w 216"/>
                  <a:gd name="T35" fmla="*/ 157 h 210"/>
                  <a:gd name="T36" fmla="*/ 29 w 216"/>
                  <a:gd name="T37" fmla="*/ 157 h 210"/>
                  <a:gd name="T38" fmla="*/ 8 w 216"/>
                  <a:gd name="T39" fmla="*/ 136 h 210"/>
                  <a:gd name="T40" fmla="*/ 8 w 216"/>
                  <a:gd name="T41" fmla="*/ 29 h 210"/>
                  <a:gd name="T42" fmla="*/ 29 w 216"/>
                  <a:gd name="T43" fmla="*/ 8 h 210"/>
                  <a:gd name="T44" fmla="*/ 186 w 216"/>
                  <a:gd name="T45" fmla="*/ 8 h 210"/>
                  <a:gd name="T46" fmla="*/ 207 w 216"/>
                  <a:gd name="T47" fmla="*/ 29 h 210"/>
                  <a:gd name="T48" fmla="*/ 207 w 216"/>
                  <a:gd name="T49" fmla="*/ 136 h 210"/>
                  <a:gd name="T50" fmla="*/ 78 w 216"/>
                  <a:gd name="T51" fmla="*/ 80 h 210"/>
                  <a:gd name="T52" fmla="*/ 78 w 216"/>
                  <a:gd name="T53" fmla="*/ 80 h 210"/>
                  <a:gd name="T54" fmla="*/ 57 w 216"/>
                  <a:gd name="T55" fmla="*/ 88 h 210"/>
                  <a:gd name="T56" fmla="*/ 65 w 216"/>
                  <a:gd name="T57" fmla="*/ 67 h 210"/>
                  <a:gd name="T58" fmla="*/ 78 w 216"/>
                  <a:gd name="T59" fmla="*/ 80 h 210"/>
                  <a:gd name="T60" fmla="*/ 120 w 216"/>
                  <a:gd name="T61" fmla="*/ 80 h 210"/>
                  <a:gd name="T62" fmla="*/ 120 w 216"/>
                  <a:gd name="T63" fmla="*/ 80 h 210"/>
                  <a:gd name="T64" fmla="*/ 99 w 216"/>
                  <a:gd name="T65" fmla="*/ 88 h 210"/>
                  <a:gd name="T66" fmla="*/ 108 w 216"/>
                  <a:gd name="T67" fmla="*/ 67 h 210"/>
                  <a:gd name="T68" fmla="*/ 120 w 216"/>
                  <a:gd name="T69" fmla="*/ 80 h 210"/>
                  <a:gd name="T70" fmla="*/ 162 w 216"/>
                  <a:gd name="T71" fmla="*/ 81 h 210"/>
                  <a:gd name="T72" fmla="*/ 162 w 216"/>
                  <a:gd name="T73" fmla="*/ 81 h 210"/>
                  <a:gd name="T74" fmla="*/ 141 w 216"/>
                  <a:gd name="T75" fmla="*/ 90 h 210"/>
                  <a:gd name="T76" fmla="*/ 150 w 216"/>
                  <a:gd name="T77" fmla="*/ 69 h 210"/>
                  <a:gd name="T78" fmla="*/ 162 w 216"/>
                  <a:gd name="T79" fmla="*/ 8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6" h="210">
                    <a:moveTo>
                      <a:pt x="186" y="0"/>
                    </a:moveTo>
                    <a:lnTo>
                      <a:pt x="29" y="0"/>
                    </a:lnTo>
                    <a:cubicBezTo>
                      <a:pt x="13" y="0"/>
                      <a:pt x="0" y="13"/>
                      <a:pt x="0" y="29"/>
                    </a:cubicBezTo>
                    <a:lnTo>
                      <a:pt x="0" y="136"/>
                    </a:lnTo>
                    <a:cubicBezTo>
                      <a:pt x="0" y="152"/>
                      <a:pt x="13" y="165"/>
                      <a:pt x="29" y="165"/>
                    </a:cubicBezTo>
                    <a:lnTo>
                      <a:pt x="32" y="165"/>
                    </a:lnTo>
                    <a:lnTo>
                      <a:pt x="32" y="209"/>
                    </a:lnTo>
                    <a:lnTo>
                      <a:pt x="96" y="165"/>
                    </a:lnTo>
                    <a:lnTo>
                      <a:pt x="186" y="165"/>
                    </a:lnTo>
                    <a:cubicBezTo>
                      <a:pt x="202" y="165"/>
                      <a:pt x="215" y="152"/>
                      <a:pt x="215" y="136"/>
                    </a:cubicBezTo>
                    <a:lnTo>
                      <a:pt x="215" y="29"/>
                    </a:lnTo>
                    <a:cubicBezTo>
                      <a:pt x="215" y="13"/>
                      <a:pt x="202" y="0"/>
                      <a:pt x="186" y="0"/>
                    </a:cubicBezTo>
                    <a:close/>
                    <a:moveTo>
                      <a:pt x="207" y="136"/>
                    </a:moveTo>
                    <a:lnTo>
                      <a:pt x="207" y="136"/>
                    </a:lnTo>
                    <a:cubicBezTo>
                      <a:pt x="207" y="147"/>
                      <a:pt x="198" y="157"/>
                      <a:pt x="186" y="157"/>
                    </a:cubicBezTo>
                    <a:lnTo>
                      <a:pt x="93" y="157"/>
                    </a:lnTo>
                    <a:lnTo>
                      <a:pt x="40" y="193"/>
                    </a:lnTo>
                    <a:lnTo>
                      <a:pt x="41" y="157"/>
                    </a:lnTo>
                    <a:lnTo>
                      <a:pt x="29" y="157"/>
                    </a:lnTo>
                    <a:cubicBezTo>
                      <a:pt x="17" y="157"/>
                      <a:pt x="8" y="147"/>
                      <a:pt x="8" y="136"/>
                    </a:cubicBezTo>
                    <a:lnTo>
                      <a:pt x="8" y="29"/>
                    </a:lnTo>
                    <a:cubicBezTo>
                      <a:pt x="8" y="17"/>
                      <a:pt x="17" y="8"/>
                      <a:pt x="29" y="8"/>
                    </a:cubicBezTo>
                    <a:lnTo>
                      <a:pt x="186" y="8"/>
                    </a:lnTo>
                    <a:cubicBezTo>
                      <a:pt x="198" y="8"/>
                      <a:pt x="207" y="17"/>
                      <a:pt x="207" y="29"/>
                    </a:cubicBezTo>
                    <a:lnTo>
                      <a:pt x="207" y="136"/>
                    </a:lnTo>
                    <a:close/>
                    <a:moveTo>
                      <a:pt x="78" y="80"/>
                    </a:moveTo>
                    <a:lnTo>
                      <a:pt x="78" y="80"/>
                    </a:lnTo>
                    <a:cubicBezTo>
                      <a:pt x="78" y="91"/>
                      <a:pt x="65" y="97"/>
                      <a:pt x="57" y="88"/>
                    </a:cubicBezTo>
                    <a:cubicBezTo>
                      <a:pt x="49" y="81"/>
                      <a:pt x="54" y="67"/>
                      <a:pt x="65" y="67"/>
                    </a:cubicBezTo>
                    <a:cubicBezTo>
                      <a:pt x="72" y="67"/>
                      <a:pt x="78" y="73"/>
                      <a:pt x="78" y="80"/>
                    </a:cubicBezTo>
                    <a:close/>
                    <a:moveTo>
                      <a:pt x="120" y="80"/>
                    </a:moveTo>
                    <a:lnTo>
                      <a:pt x="120" y="80"/>
                    </a:lnTo>
                    <a:cubicBezTo>
                      <a:pt x="120" y="91"/>
                      <a:pt x="107" y="97"/>
                      <a:pt x="99" y="88"/>
                    </a:cubicBezTo>
                    <a:cubicBezTo>
                      <a:pt x="91" y="81"/>
                      <a:pt x="97" y="67"/>
                      <a:pt x="108" y="67"/>
                    </a:cubicBezTo>
                    <a:cubicBezTo>
                      <a:pt x="114" y="67"/>
                      <a:pt x="120" y="73"/>
                      <a:pt x="120" y="80"/>
                    </a:cubicBezTo>
                    <a:close/>
                    <a:moveTo>
                      <a:pt x="162" y="81"/>
                    </a:moveTo>
                    <a:lnTo>
                      <a:pt x="162" y="81"/>
                    </a:lnTo>
                    <a:cubicBezTo>
                      <a:pt x="162" y="93"/>
                      <a:pt x="149" y="98"/>
                      <a:pt x="141" y="90"/>
                    </a:cubicBezTo>
                    <a:cubicBezTo>
                      <a:pt x="133" y="82"/>
                      <a:pt x="138" y="69"/>
                      <a:pt x="150" y="69"/>
                    </a:cubicBezTo>
                    <a:cubicBezTo>
                      <a:pt x="156" y="69"/>
                      <a:pt x="162" y="74"/>
                      <a:pt x="162" y="8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0" name="组合 5"/>
            <p:cNvGrpSpPr/>
            <p:nvPr/>
          </p:nvGrpSpPr>
          <p:grpSpPr bwMode="auto">
            <a:xfrm>
              <a:off x="3603" y="8275"/>
              <a:ext cx="832" cy="830"/>
              <a:chOff x="5148263" y="4125913"/>
              <a:chExt cx="528637" cy="527050"/>
            </a:xfrm>
          </p:grpSpPr>
          <p:sp>
            <p:nvSpPr>
              <p:cNvPr id="31" name="Oval 37"/>
              <p:cNvSpPr/>
              <p:nvPr/>
            </p:nvSpPr>
            <p:spPr>
              <a:xfrm>
                <a:off x="5148263" y="4125913"/>
                <a:ext cx="528637" cy="527050"/>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Freeform 160"/>
              <p:cNvSpPr>
                <a:spLocks noChangeArrowheads="1"/>
              </p:cNvSpPr>
              <p:nvPr/>
            </p:nvSpPr>
            <p:spPr bwMode="auto">
              <a:xfrm>
                <a:off x="5311775" y="4291013"/>
                <a:ext cx="211138" cy="179387"/>
              </a:xfrm>
              <a:custGeom>
                <a:avLst/>
                <a:gdLst>
                  <a:gd name="T0" fmla="*/ 0 w 209"/>
                  <a:gd name="T1" fmla="*/ 175 h 176"/>
                  <a:gd name="T2" fmla="*/ 39 w 209"/>
                  <a:gd name="T3" fmla="*/ 175 h 176"/>
                  <a:gd name="T4" fmla="*/ 39 w 209"/>
                  <a:gd name="T5" fmla="*/ 103 h 176"/>
                  <a:gd name="T6" fmla="*/ 0 w 209"/>
                  <a:gd name="T7" fmla="*/ 103 h 176"/>
                  <a:gd name="T8" fmla="*/ 0 w 209"/>
                  <a:gd name="T9" fmla="*/ 175 h 176"/>
                  <a:gd name="T10" fmla="*/ 9 w 209"/>
                  <a:gd name="T11" fmla="*/ 112 h 176"/>
                  <a:gd name="T12" fmla="*/ 31 w 209"/>
                  <a:gd name="T13" fmla="*/ 112 h 176"/>
                  <a:gd name="T14" fmla="*/ 31 w 209"/>
                  <a:gd name="T15" fmla="*/ 166 h 176"/>
                  <a:gd name="T16" fmla="*/ 9 w 209"/>
                  <a:gd name="T17" fmla="*/ 166 h 176"/>
                  <a:gd name="T18" fmla="*/ 9 w 209"/>
                  <a:gd name="T19" fmla="*/ 112 h 176"/>
                  <a:gd name="T20" fmla="*/ 57 w 209"/>
                  <a:gd name="T21" fmla="*/ 175 h 176"/>
                  <a:gd name="T22" fmla="*/ 96 w 209"/>
                  <a:gd name="T23" fmla="*/ 175 h 176"/>
                  <a:gd name="T24" fmla="*/ 96 w 209"/>
                  <a:gd name="T25" fmla="*/ 38 h 176"/>
                  <a:gd name="T26" fmla="*/ 57 w 209"/>
                  <a:gd name="T27" fmla="*/ 38 h 176"/>
                  <a:gd name="T28" fmla="*/ 57 w 209"/>
                  <a:gd name="T29" fmla="*/ 175 h 176"/>
                  <a:gd name="T30" fmla="*/ 65 w 209"/>
                  <a:gd name="T31" fmla="*/ 47 h 176"/>
                  <a:gd name="T32" fmla="*/ 87 w 209"/>
                  <a:gd name="T33" fmla="*/ 47 h 176"/>
                  <a:gd name="T34" fmla="*/ 87 w 209"/>
                  <a:gd name="T35" fmla="*/ 166 h 176"/>
                  <a:gd name="T36" fmla="*/ 65 w 209"/>
                  <a:gd name="T37" fmla="*/ 166 h 176"/>
                  <a:gd name="T38" fmla="*/ 65 w 209"/>
                  <a:gd name="T39" fmla="*/ 47 h 176"/>
                  <a:gd name="T40" fmla="*/ 169 w 209"/>
                  <a:gd name="T41" fmla="*/ 69 h 176"/>
                  <a:gd name="T42" fmla="*/ 169 w 209"/>
                  <a:gd name="T43" fmla="*/ 175 h 176"/>
                  <a:gd name="T44" fmla="*/ 208 w 209"/>
                  <a:gd name="T45" fmla="*/ 175 h 176"/>
                  <a:gd name="T46" fmla="*/ 208 w 209"/>
                  <a:gd name="T47" fmla="*/ 69 h 176"/>
                  <a:gd name="T48" fmla="*/ 169 w 209"/>
                  <a:gd name="T49" fmla="*/ 69 h 176"/>
                  <a:gd name="T50" fmla="*/ 200 w 209"/>
                  <a:gd name="T51" fmla="*/ 166 h 176"/>
                  <a:gd name="T52" fmla="*/ 177 w 209"/>
                  <a:gd name="T53" fmla="*/ 166 h 176"/>
                  <a:gd name="T54" fmla="*/ 177 w 209"/>
                  <a:gd name="T55" fmla="*/ 77 h 176"/>
                  <a:gd name="T56" fmla="*/ 200 w 209"/>
                  <a:gd name="T57" fmla="*/ 77 h 176"/>
                  <a:gd name="T58" fmla="*/ 200 w 209"/>
                  <a:gd name="T59" fmla="*/ 166 h 176"/>
                  <a:gd name="T60" fmla="*/ 113 w 209"/>
                  <a:gd name="T61" fmla="*/ 175 h 176"/>
                  <a:gd name="T62" fmla="*/ 152 w 209"/>
                  <a:gd name="T63" fmla="*/ 175 h 176"/>
                  <a:gd name="T64" fmla="*/ 152 w 209"/>
                  <a:gd name="T65" fmla="*/ 0 h 176"/>
                  <a:gd name="T66" fmla="*/ 113 w 209"/>
                  <a:gd name="T67" fmla="*/ 0 h 176"/>
                  <a:gd name="T68" fmla="*/ 113 w 209"/>
                  <a:gd name="T69" fmla="*/ 175 h 176"/>
                  <a:gd name="T70" fmla="*/ 121 w 209"/>
                  <a:gd name="T71" fmla="*/ 8 h 176"/>
                  <a:gd name="T72" fmla="*/ 144 w 209"/>
                  <a:gd name="T73" fmla="*/ 8 h 176"/>
                  <a:gd name="T74" fmla="*/ 144 w 209"/>
                  <a:gd name="T75" fmla="*/ 166 h 176"/>
                  <a:gd name="T76" fmla="*/ 121 w 209"/>
                  <a:gd name="T77" fmla="*/ 166 h 176"/>
                  <a:gd name="T78" fmla="*/ 121 w 209"/>
                  <a:gd name="T7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 h="176">
                    <a:moveTo>
                      <a:pt x="0" y="175"/>
                    </a:moveTo>
                    <a:lnTo>
                      <a:pt x="39" y="175"/>
                    </a:lnTo>
                    <a:lnTo>
                      <a:pt x="39" y="103"/>
                    </a:lnTo>
                    <a:lnTo>
                      <a:pt x="0" y="103"/>
                    </a:lnTo>
                    <a:lnTo>
                      <a:pt x="0" y="175"/>
                    </a:lnTo>
                    <a:close/>
                    <a:moveTo>
                      <a:pt x="9" y="112"/>
                    </a:moveTo>
                    <a:lnTo>
                      <a:pt x="31" y="112"/>
                    </a:lnTo>
                    <a:lnTo>
                      <a:pt x="31" y="166"/>
                    </a:lnTo>
                    <a:lnTo>
                      <a:pt x="9" y="166"/>
                    </a:lnTo>
                    <a:lnTo>
                      <a:pt x="9" y="112"/>
                    </a:lnTo>
                    <a:close/>
                    <a:moveTo>
                      <a:pt x="57" y="175"/>
                    </a:moveTo>
                    <a:lnTo>
                      <a:pt x="96" y="175"/>
                    </a:lnTo>
                    <a:lnTo>
                      <a:pt x="96" y="38"/>
                    </a:lnTo>
                    <a:lnTo>
                      <a:pt x="57" y="38"/>
                    </a:lnTo>
                    <a:lnTo>
                      <a:pt x="57" y="175"/>
                    </a:lnTo>
                    <a:close/>
                    <a:moveTo>
                      <a:pt x="65" y="47"/>
                    </a:moveTo>
                    <a:lnTo>
                      <a:pt x="87" y="47"/>
                    </a:lnTo>
                    <a:lnTo>
                      <a:pt x="87" y="166"/>
                    </a:lnTo>
                    <a:lnTo>
                      <a:pt x="65" y="166"/>
                    </a:lnTo>
                    <a:lnTo>
                      <a:pt x="65" y="47"/>
                    </a:lnTo>
                    <a:close/>
                    <a:moveTo>
                      <a:pt x="169" y="69"/>
                    </a:moveTo>
                    <a:lnTo>
                      <a:pt x="169" y="175"/>
                    </a:lnTo>
                    <a:lnTo>
                      <a:pt x="208" y="175"/>
                    </a:lnTo>
                    <a:lnTo>
                      <a:pt x="208" y="69"/>
                    </a:lnTo>
                    <a:lnTo>
                      <a:pt x="169" y="69"/>
                    </a:lnTo>
                    <a:close/>
                    <a:moveTo>
                      <a:pt x="200" y="166"/>
                    </a:moveTo>
                    <a:lnTo>
                      <a:pt x="177" y="166"/>
                    </a:lnTo>
                    <a:lnTo>
                      <a:pt x="177" y="77"/>
                    </a:lnTo>
                    <a:lnTo>
                      <a:pt x="200" y="77"/>
                    </a:lnTo>
                    <a:lnTo>
                      <a:pt x="200" y="166"/>
                    </a:lnTo>
                    <a:close/>
                    <a:moveTo>
                      <a:pt x="113" y="175"/>
                    </a:moveTo>
                    <a:lnTo>
                      <a:pt x="152" y="175"/>
                    </a:lnTo>
                    <a:lnTo>
                      <a:pt x="152" y="0"/>
                    </a:lnTo>
                    <a:lnTo>
                      <a:pt x="113" y="0"/>
                    </a:lnTo>
                    <a:lnTo>
                      <a:pt x="113" y="175"/>
                    </a:lnTo>
                    <a:close/>
                    <a:moveTo>
                      <a:pt x="121" y="8"/>
                    </a:moveTo>
                    <a:lnTo>
                      <a:pt x="144" y="8"/>
                    </a:lnTo>
                    <a:lnTo>
                      <a:pt x="144" y="166"/>
                    </a:lnTo>
                    <a:lnTo>
                      <a:pt x="121" y="166"/>
                    </a:lnTo>
                    <a:lnTo>
                      <a:pt x="121"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 name="组合 2"/>
            <p:cNvGrpSpPr/>
            <p:nvPr/>
          </p:nvGrpSpPr>
          <p:grpSpPr>
            <a:xfrm>
              <a:off x="3630" y="1482"/>
              <a:ext cx="12463" cy="7705"/>
              <a:chOff x="3630" y="1482"/>
              <a:chExt cx="11198" cy="7705"/>
            </a:xfrm>
          </p:grpSpPr>
          <p:sp>
            <p:nvSpPr>
              <p:cNvPr id="20" name="矩形 15"/>
              <p:cNvSpPr>
                <a:spLocks noChangeArrowheads="1"/>
              </p:cNvSpPr>
              <p:nvPr/>
            </p:nvSpPr>
            <p:spPr bwMode="auto">
              <a:xfrm>
                <a:off x="5035" y="2835"/>
                <a:ext cx="9573" cy="1452"/>
              </a:xfrm>
              <a:prstGeom prst="rect">
                <a:avLst/>
              </a:prstGeom>
              <a:noFill/>
              <a:ln>
                <a:noFill/>
              </a:ln>
            </p:spPr>
            <p:txBody>
              <a:bodyPr>
                <a:spAutoFit/>
              </a:bodyPr>
              <a:lstStyle/>
              <a:p>
                <a:pPr>
                  <a:defRPr/>
                </a:pPr>
                <a:r>
                  <a:rPr lang="zh-CN" altLang="en-US"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北美地区</a:t>
                </a:r>
                <a:endParaRPr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defRPr/>
                </a:pP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维萨（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VISA</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）与万事达（</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Master Card</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美国运通卡（</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American Express</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PayPal</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亚马逊钱包</a:t>
                </a:r>
                <a:endParaRPr lang="zh-CN"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15"/>
              <p:cNvSpPr>
                <a:spLocks noChangeArrowheads="1"/>
              </p:cNvSpPr>
              <p:nvPr/>
            </p:nvSpPr>
            <p:spPr bwMode="auto">
              <a:xfrm>
                <a:off x="5041" y="4663"/>
                <a:ext cx="9787" cy="1452"/>
              </a:xfrm>
              <a:prstGeom prst="rect">
                <a:avLst/>
              </a:prstGeom>
              <a:noFill/>
              <a:ln>
                <a:noFill/>
              </a:ln>
            </p:spPr>
            <p:txBody>
              <a:bodyPr wrap="square">
                <a:spAutoFit/>
              </a:bodyPr>
              <a:lstStyle/>
              <a:p>
                <a:pPr>
                  <a:defRPr/>
                </a:pPr>
                <a:r>
                  <a:rPr lang="zh-CN" altLang="en-US"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欧洲地区</a:t>
                </a:r>
                <a:endParaRPr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defRPr/>
                </a:pPr>
                <a:r>
                  <a:rPr lang="en-US" altLang="zh-CN" sz="18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Elektronisches</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Lastschrift</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Verfahren</a:t>
                </a:r>
                <a:r>
                  <a:rPr lang="zh-CN"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ELV</a:t>
                </a:r>
                <a:r>
                  <a:rPr lang="zh-CN"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维萨（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VISA</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）与万事达（</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Master Card</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Giropay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PayPal</a:t>
                </a:r>
                <a:endPar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15"/>
              <p:cNvSpPr>
                <a:spLocks noChangeArrowheads="1"/>
              </p:cNvSpPr>
              <p:nvPr/>
            </p:nvSpPr>
            <p:spPr bwMode="auto">
              <a:xfrm>
                <a:off x="5017" y="6593"/>
                <a:ext cx="9187" cy="1016"/>
              </a:xfrm>
              <a:prstGeom prst="rect">
                <a:avLst/>
              </a:prstGeom>
              <a:noFill/>
              <a:ln>
                <a:noFill/>
              </a:ln>
            </p:spPr>
            <p:txBody>
              <a:bodyPr>
                <a:spAutoFit/>
              </a:bodyPr>
              <a:lstStyle/>
              <a:p>
                <a:pPr>
                  <a:defRPr/>
                </a:pPr>
                <a:r>
                  <a:rPr lang="zh-CN" altLang="en-US"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东亚地区</a:t>
                </a:r>
                <a:endParaRPr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defRPr/>
                </a:pPr>
                <a:r>
                  <a:rPr lang="zh-CN" altLang="zh-CN" sz="1800" dirty="0">
                    <a:latin typeface="Times New Roman" panose="02020603050405020304" pitchFamily="18" charset="0"/>
                    <a:ea typeface="微软雅黑" panose="020B0503020204020204" pitchFamily="34" charset="-122"/>
                  </a:rPr>
                  <a:t>日本消费者以信用卡支付与手机支付为主</a:t>
                </a:r>
                <a:endParaRPr lang="zh-CN"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15"/>
              <p:cNvSpPr>
                <a:spLocks noChangeArrowheads="1"/>
              </p:cNvSpPr>
              <p:nvPr/>
            </p:nvSpPr>
            <p:spPr bwMode="auto">
              <a:xfrm>
                <a:off x="5032" y="8171"/>
                <a:ext cx="9185" cy="1016"/>
              </a:xfrm>
              <a:prstGeom prst="rect">
                <a:avLst/>
              </a:prstGeom>
              <a:noFill/>
              <a:ln>
                <a:noFill/>
              </a:ln>
            </p:spPr>
            <p:txBody>
              <a:bodyPr>
                <a:spAutoFit/>
              </a:bodyPr>
              <a:lstStyle/>
              <a:p>
                <a:pPr>
                  <a:defRPr/>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拉美地区</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endParaRPr>
              </a:p>
              <a:p>
                <a:pPr>
                  <a:defRPr/>
                </a:pP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Boleto</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Bancario</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DineroMail</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MercadoPago</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PayPal</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6" name="组合 1"/>
              <p:cNvGrpSpPr/>
              <p:nvPr/>
            </p:nvGrpSpPr>
            <p:grpSpPr bwMode="auto">
              <a:xfrm>
                <a:off x="3630" y="1482"/>
                <a:ext cx="10584" cy="1016"/>
                <a:chOff x="1978" y="8953"/>
                <a:chExt cx="10583" cy="1016"/>
              </a:xfrm>
            </p:grpSpPr>
            <p:sp>
              <p:nvSpPr>
                <p:cNvPr id="37" name="Oval 37"/>
                <p:cNvSpPr/>
                <p:nvPr/>
              </p:nvSpPr>
              <p:spPr>
                <a:xfrm>
                  <a:off x="1978" y="9011"/>
                  <a:ext cx="830" cy="830"/>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矩形 15"/>
                <p:cNvSpPr>
                  <a:spLocks noChangeArrowheads="1"/>
                </p:cNvSpPr>
                <p:nvPr/>
              </p:nvSpPr>
              <p:spPr bwMode="auto">
                <a:xfrm>
                  <a:off x="3377" y="8953"/>
                  <a:ext cx="9184" cy="1016"/>
                </a:xfrm>
                <a:prstGeom prst="rect">
                  <a:avLst/>
                </a:prstGeom>
                <a:noFill/>
                <a:ln>
                  <a:noFill/>
                </a:ln>
              </p:spPr>
              <p:txBody>
                <a:bodyPr>
                  <a:spAutoFit/>
                </a:bodyPr>
                <a:lstStyle/>
                <a:p>
                  <a:pPr>
                    <a:defRPr/>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中国</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endParaRPr>
                </a:p>
                <a:p>
                  <a:pPr>
                    <a:defRPr/>
                  </a:pPr>
                  <a:r>
                    <a:rPr lang="zh-CN" altLang="zh-CN" sz="1800" dirty="0">
                      <a:latin typeface="Times New Roman" panose="02020603050405020304" pitchFamily="18" charset="0"/>
                      <a:ea typeface="微软雅黑" panose="020B0503020204020204" pitchFamily="34" charset="-122"/>
                    </a:rPr>
                    <a:t>以支付宝、财付通为代表的非独立第三方支付平台</a:t>
                  </a:r>
                  <a:endParaRPr lang="zh-CN"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Freeform 31"/>
                <p:cNvSpPr>
                  <a:spLocks noEditPoints="1" noChangeArrowheads="1"/>
                </p:cNvSpPr>
                <p:nvPr/>
              </p:nvSpPr>
              <p:spPr bwMode="auto">
                <a:xfrm>
                  <a:off x="2142" y="9305"/>
                  <a:ext cx="522" cy="290"/>
                </a:xfrm>
                <a:custGeom>
                  <a:avLst/>
                  <a:gdLst>
                    <a:gd name="T0" fmla="*/ 632 w 826"/>
                    <a:gd name="T1" fmla="*/ 543 h 594"/>
                    <a:gd name="T2" fmla="*/ 632 w 826"/>
                    <a:gd name="T3" fmla="*/ 543 h 594"/>
                    <a:gd name="T4" fmla="*/ 168 w 826"/>
                    <a:gd name="T5" fmla="*/ 543 h 594"/>
                    <a:gd name="T6" fmla="*/ 52 w 826"/>
                    <a:gd name="T7" fmla="*/ 426 h 594"/>
                    <a:gd name="T8" fmla="*/ 110 w 826"/>
                    <a:gd name="T9" fmla="*/ 326 h 594"/>
                    <a:gd name="T10" fmla="*/ 133 w 826"/>
                    <a:gd name="T11" fmla="*/ 265 h 594"/>
                    <a:gd name="T12" fmla="*/ 129 w 826"/>
                    <a:gd name="T13" fmla="*/ 245 h 594"/>
                    <a:gd name="T14" fmla="*/ 194 w 826"/>
                    <a:gd name="T15" fmla="*/ 181 h 594"/>
                    <a:gd name="T16" fmla="*/ 229 w 826"/>
                    <a:gd name="T17" fmla="*/ 187 h 594"/>
                    <a:gd name="T18" fmla="*/ 275 w 826"/>
                    <a:gd name="T19" fmla="*/ 157 h 594"/>
                    <a:gd name="T20" fmla="*/ 439 w 826"/>
                    <a:gd name="T21" fmla="*/ 52 h 594"/>
                    <a:gd name="T22" fmla="*/ 618 w 826"/>
                    <a:gd name="T23" fmla="*/ 215 h 594"/>
                    <a:gd name="T24" fmla="*/ 659 w 826"/>
                    <a:gd name="T25" fmla="*/ 261 h 594"/>
                    <a:gd name="T26" fmla="*/ 774 w 826"/>
                    <a:gd name="T27" fmla="*/ 400 h 594"/>
                    <a:gd name="T28" fmla="*/ 632 w 826"/>
                    <a:gd name="T29" fmla="*/ 543 h 594"/>
                    <a:gd name="T30" fmla="*/ 669 w 826"/>
                    <a:gd name="T31" fmla="*/ 210 h 594"/>
                    <a:gd name="T32" fmla="*/ 439 w 826"/>
                    <a:gd name="T33" fmla="*/ 0 h 594"/>
                    <a:gd name="T34" fmla="*/ 229 w 826"/>
                    <a:gd name="T35" fmla="*/ 135 h 594"/>
                    <a:gd name="T36" fmla="*/ 194 w 826"/>
                    <a:gd name="T37" fmla="*/ 129 h 594"/>
                    <a:gd name="T38" fmla="*/ 77 w 826"/>
                    <a:gd name="T39" fmla="*/ 245 h 594"/>
                    <a:gd name="T40" fmla="*/ 84 w 826"/>
                    <a:gd name="T41" fmla="*/ 282 h 594"/>
                    <a:gd name="T42" fmla="*/ 0 w 826"/>
                    <a:gd name="T43" fmla="*/ 426 h 594"/>
                    <a:gd name="T44" fmla="*/ 168 w 826"/>
                    <a:gd name="T45" fmla="*/ 594 h 594"/>
                    <a:gd name="T46" fmla="*/ 632 w 826"/>
                    <a:gd name="T47" fmla="*/ 594 h 594"/>
                    <a:gd name="T48" fmla="*/ 826 w 826"/>
                    <a:gd name="T49" fmla="*/ 400 h 594"/>
                    <a:gd name="T50" fmla="*/ 669 w 826"/>
                    <a:gd name="T51" fmla="*/ 21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6" h="594">
                      <a:moveTo>
                        <a:pt x="632" y="543"/>
                      </a:moveTo>
                      <a:lnTo>
                        <a:pt x="632" y="543"/>
                      </a:lnTo>
                      <a:lnTo>
                        <a:pt x="168" y="543"/>
                      </a:lnTo>
                      <a:cubicBezTo>
                        <a:pt x="104" y="543"/>
                        <a:pt x="52" y="490"/>
                        <a:pt x="52" y="426"/>
                      </a:cubicBezTo>
                      <a:cubicBezTo>
                        <a:pt x="52" y="385"/>
                        <a:pt x="73" y="348"/>
                        <a:pt x="110" y="326"/>
                      </a:cubicBezTo>
                      <a:cubicBezTo>
                        <a:pt x="145" y="306"/>
                        <a:pt x="148" y="302"/>
                        <a:pt x="133" y="265"/>
                      </a:cubicBezTo>
                      <a:cubicBezTo>
                        <a:pt x="130" y="258"/>
                        <a:pt x="129" y="251"/>
                        <a:pt x="129" y="245"/>
                      </a:cubicBezTo>
                      <a:cubicBezTo>
                        <a:pt x="129" y="210"/>
                        <a:pt x="158" y="181"/>
                        <a:pt x="194" y="181"/>
                      </a:cubicBezTo>
                      <a:cubicBezTo>
                        <a:pt x="194" y="181"/>
                        <a:pt x="210" y="180"/>
                        <a:pt x="229" y="187"/>
                      </a:cubicBezTo>
                      <a:cubicBezTo>
                        <a:pt x="258" y="199"/>
                        <a:pt x="261" y="187"/>
                        <a:pt x="275" y="157"/>
                      </a:cubicBezTo>
                      <a:cubicBezTo>
                        <a:pt x="305" y="93"/>
                        <a:pt x="369" y="52"/>
                        <a:pt x="439" y="52"/>
                      </a:cubicBezTo>
                      <a:cubicBezTo>
                        <a:pt x="532" y="52"/>
                        <a:pt x="608" y="122"/>
                        <a:pt x="618" y="215"/>
                      </a:cubicBezTo>
                      <a:cubicBezTo>
                        <a:pt x="621" y="252"/>
                        <a:pt x="621" y="252"/>
                        <a:pt x="659" y="261"/>
                      </a:cubicBezTo>
                      <a:cubicBezTo>
                        <a:pt x="726" y="274"/>
                        <a:pt x="774" y="333"/>
                        <a:pt x="774" y="400"/>
                      </a:cubicBezTo>
                      <a:cubicBezTo>
                        <a:pt x="774" y="479"/>
                        <a:pt x="711" y="543"/>
                        <a:pt x="632" y="543"/>
                      </a:cubicBezTo>
                      <a:close/>
                      <a:moveTo>
                        <a:pt x="669" y="210"/>
                      </a:moveTo>
                      <a:cubicBezTo>
                        <a:pt x="657" y="92"/>
                        <a:pt x="559" y="0"/>
                        <a:pt x="439" y="0"/>
                      </a:cubicBezTo>
                      <a:cubicBezTo>
                        <a:pt x="345" y="0"/>
                        <a:pt x="265" y="55"/>
                        <a:pt x="229" y="135"/>
                      </a:cubicBezTo>
                      <a:cubicBezTo>
                        <a:pt x="218" y="132"/>
                        <a:pt x="206" y="129"/>
                        <a:pt x="194" y="129"/>
                      </a:cubicBezTo>
                      <a:cubicBezTo>
                        <a:pt x="129" y="129"/>
                        <a:pt x="77" y="181"/>
                        <a:pt x="77" y="245"/>
                      </a:cubicBezTo>
                      <a:cubicBezTo>
                        <a:pt x="77" y="258"/>
                        <a:pt x="80" y="270"/>
                        <a:pt x="84" y="282"/>
                      </a:cubicBezTo>
                      <a:cubicBezTo>
                        <a:pt x="34" y="311"/>
                        <a:pt x="0" y="364"/>
                        <a:pt x="0" y="426"/>
                      </a:cubicBezTo>
                      <a:cubicBezTo>
                        <a:pt x="0" y="519"/>
                        <a:pt x="75" y="594"/>
                        <a:pt x="168" y="594"/>
                      </a:cubicBezTo>
                      <a:lnTo>
                        <a:pt x="632" y="594"/>
                      </a:lnTo>
                      <a:cubicBezTo>
                        <a:pt x="739" y="594"/>
                        <a:pt x="826" y="507"/>
                        <a:pt x="826" y="400"/>
                      </a:cubicBezTo>
                      <a:cubicBezTo>
                        <a:pt x="826" y="306"/>
                        <a:pt x="758" y="228"/>
                        <a:pt x="669" y="210"/>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13" name="等腰三角形 6"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flipV="1">
            <a:off x="-1" y="-15240"/>
            <a:ext cx="12190413" cy="779882"/>
          </a:xfrm>
          <a:custGeom>
            <a:avLst/>
            <a:gdLst/>
            <a:ahLst/>
            <a:cxnLst/>
            <a:rect l="l" t="t" r="r" b="b"/>
            <a:pathLst>
              <a:path w="4198076" h="584776">
                <a:moveTo>
                  <a:pt x="0" y="584776"/>
                </a:moveTo>
                <a:lnTo>
                  <a:pt x="4198076" y="584776"/>
                </a:lnTo>
                <a:lnTo>
                  <a:pt x="3858906" y="0"/>
                </a:lnTo>
                <a:lnTo>
                  <a:pt x="339170" y="0"/>
                </a:ln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14" name="矩形 13"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982638" y="56721"/>
            <a:ext cx="10225136" cy="692485"/>
          </a:xfrm>
          <a:prstGeom prst="rect">
            <a:avLst/>
          </a:prstGeom>
        </p:spPr>
        <p:txBody>
          <a:bodyPr wrap="square" lIns="121908" tIns="60954" rIns="121908" bIns="60954">
            <a:spAutoFit/>
          </a:bodyPr>
          <a:lstStyle/>
          <a:p>
            <a:pPr algn="ctr"/>
            <a:r>
              <a:rPr lang="zh-CN" altLang="en-US" sz="3700" dirty="0">
                <a:solidFill>
                  <a:schemeClr val="bg1"/>
                </a:solidFill>
                <a:latin typeface="Gloucester MT Extra Condensed" panose="02030808020601010101"/>
                <a:ea typeface="微软雅黑" panose="020B0503020204020204" pitchFamily="34" charset="-122"/>
                <a:cs typeface="Gloucester MT Extra Condensed" panose="02030808020601010101"/>
              </a:rPr>
              <a:t>知识结构图</a:t>
            </a:r>
          </a:p>
        </p:txBody>
      </p:sp>
      <p:cxnSp>
        <p:nvCxnSpPr>
          <p:cNvPr id="44" name="直接连接符 43"/>
          <p:cNvCxnSpPr/>
          <p:nvPr/>
        </p:nvCxnSpPr>
        <p:spPr>
          <a:xfrm>
            <a:off x="1121569" y="860801"/>
            <a:ext cx="9933781"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p:nvPr/>
        </p:nvCxnSpPr>
        <p:spPr>
          <a:xfrm>
            <a:off x="1277257" y="991429"/>
            <a:ext cx="9622518"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9" name="直接连接符 48"/>
          <p:cNvCxnSpPr/>
          <p:nvPr/>
        </p:nvCxnSpPr>
        <p:spPr>
          <a:xfrm>
            <a:off x="0" y="-15240"/>
            <a:ext cx="1277257" cy="100666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flipH="1">
            <a:off x="10899775" y="0"/>
            <a:ext cx="1290639" cy="99142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60" name="Rectangle 29"/>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1"/>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33"/>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35"/>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37"/>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4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5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5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8" name="Rectangle 5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0" name="Rectangle 5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3" name="Rectangle 5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5" name="Rectangle 6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6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圆角矩形 1"/>
          <p:cNvSpPr/>
          <p:nvPr/>
        </p:nvSpPr>
        <p:spPr>
          <a:xfrm>
            <a:off x="1303098" y="1285874"/>
            <a:ext cx="9956800" cy="4708519"/>
          </a:xfrm>
          <a:prstGeom prst="roundRect">
            <a:avLst>
              <a:gd name="adj" fmla="val 929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7" name="椭圆 96">
            <a:hlinkClick r:id="" action="ppaction://hlinkshowjump?jump=previousslide"/>
          </p:cNvPr>
          <p:cNvSpPr/>
          <p:nvPr/>
        </p:nvSpPr>
        <p:spPr>
          <a:xfrm>
            <a:off x="8740863" y="6274847"/>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燕尾形 97">
            <a:hlinkClick r:id="" action="ppaction://hlinkshowjump?jump=previousslide" tooltip="上一页"/>
          </p:cNvPr>
          <p:cNvSpPr/>
          <p:nvPr/>
        </p:nvSpPr>
        <p:spPr>
          <a:xfrm flipH="1">
            <a:off x="8810643" y="6383686"/>
            <a:ext cx="232659" cy="23367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椭圆 101">
            <a:hlinkClick r:id="" action="ppaction://hlinkshowjump?jump=nextslide"/>
          </p:cNvPr>
          <p:cNvSpPr/>
          <p:nvPr/>
        </p:nvSpPr>
        <p:spPr>
          <a:xfrm>
            <a:off x="9348951" y="6257894"/>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燕尾形 102">
            <a:hlinkClick r:id="" action="ppaction://hlinkshowjump?jump=nextslide" tooltip="下一页"/>
          </p:cNvPr>
          <p:cNvSpPr/>
          <p:nvPr/>
        </p:nvSpPr>
        <p:spPr>
          <a:xfrm>
            <a:off x="9471553" y="6356801"/>
            <a:ext cx="226630" cy="248620"/>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椭圆 103">
            <a:hlinkClick r:id="" action="ppaction://hlinkshowjump?jump=firstslide" tooltip="返回首页"/>
          </p:cNvPr>
          <p:cNvSpPr/>
          <p:nvPr/>
        </p:nvSpPr>
        <p:spPr>
          <a:xfrm>
            <a:off x="9954703" y="6270920"/>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hlinkClick r:id="" action="ppaction://hlinkshowjump?jump=lastslide"/>
          </p:cNvPr>
          <p:cNvSpPr/>
          <p:nvPr/>
        </p:nvSpPr>
        <p:spPr>
          <a:xfrm>
            <a:off x="10574683" y="6273456"/>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6" name="图片 105">
            <a:hlinkClick r:id="" action="ppaction://hlinkshowjump?jump=lastslid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759" y="6380602"/>
            <a:ext cx="219847" cy="236759"/>
          </a:xfrm>
          <a:prstGeom prst="rect">
            <a:avLst/>
          </a:prstGeom>
        </p:spPr>
      </p:pic>
      <p:pic>
        <p:nvPicPr>
          <p:cNvPr id="107" name="图片 106">
            <a:hlinkClick r:id="" action="ppaction://hlinkshowjump?jump=firstslid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1761" y="6356801"/>
            <a:ext cx="289582" cy="253385"/>
          </a:xfrm>
          <a:prstGeom prst="rect">
            <a:avLst/>
          </a:prstGeom>
        </p:spPr>
      </p:pic>
      <p:sp>
        <p:nvSpPr>
          <p:cNvPr id="108" name="矩形 107"/>
          <p:cNvSpPr/>
          <p:nvPr/>
        </p:nvSpPr>
        <p:spPr>
          <a:xfrm>
            <a:off x="11259898" y="6254138"/>
            <a:ext cx="388938" cy="387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9" name="灯片编号占位符 5"/>
          <p:cNvSpPr txBox="1"/>
          <p:nvPr/>
        </p:nvSpPr>
        <p:spPr>
          <a:xfrm>
            <a:off x="11240848" y="6281102"/>
            <a:ext cx="440216" cy="360386"/>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2</a:t>
            </a:fld>
            <a:endParaRPr lang="en-US" altLang="zh-CN" sz="1400" dirty="0">
              <a:solidFill>
                <a:schemeClr val="bg1"/>
              </a:solidFill>
            </a:endParaRPr>
          </a:p>
        </p:txBody>
      </p:sp>
      <p:sp>
        <p:nvSpPr>
          <p:cNvPr id="110" name="矩形 109"/>
          <p:cNvSpPr/>
          <p:nvPr/>
        </p:nvSpPr>
        <p:spPr>
          <a:xfrm>
            <a:off x="11580893" y="6563519"/>
            <a:ext cx="238442" cy="23844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1" name="矩形 110"/>
          <p:cNvSpPr/>
          <p:nvPr/>
        </p:nvSpPr>
        <p:spPr>
          <a:xfrm>
            <a:off x="11581515" y="6182353"/>
            <a:ext cx="143570" cy="1435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4" name="对象 3"/>
          <p:cNvGraphicFramePr>
            <a:graphicFrameLocks noChangeAspect="1"/>
          </p:cNvGraphicFramePr>
          <p:nvPr/>
        </p:nvGraphicFramePr>
        <p:xfrm>
          <a:off x="3293922" y="1516856"/>
          <a:ext cx="6290946" cy="4246553"/>
        </p:xfrm>
        <a:graphic>
          <a:graphicData uri="http://schemas.openxmlformats.org/presentationml/2006/ole">
            <mc:AlternateContent xmlns:mc="http://schemas.openxmlformats.org/markup-compatibility/2006">
              <mc:Choice xmlns:v="urn:schemas-microsoft-com:vml" Requires="v">
                <p:oleObj spid="_x0000_s256048" r:id="rId5" imgW="4775835" imgH="2734945" progId="Visio.Drawing.11">
                  <p:embed/>
                </p:oleObj>
              </mc:Choice>
              <mc:Fallback>
                <p:oleObj r:id="rId5" imgW="4775835" imgH="2734945" progId="Visio.Drawing.11">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3922" y="1516856"/>
                        <a:ext cx="6290946" cy="4246553"/>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3986"/>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内容导航</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4" name="Freeform 9"/>
          <p:cNvSpPr>
            <a:spLocks noEditPoints="1"/>
          </p:cNvSpPr>
          <p:nvPr/>
        </p:nvSpPr>
        <p:spPr bwMode="black">
          <a:xfrm>
            <a:off x="4514673" y="2742554"/>
            <a:ext cx="443342" cy="44334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C000">
              <a:alpha val="94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46304" rIns="0" bIns="146304" numCol="1" spcCol="0" rtlCol="0" fromWordArt="0" anchor="ctr" anchorCtr="0" forceAA="0" compatLnSpc="1">
            <a:noAutofit/>
          </a:bodyPr>
          <a:lstStyle/>
          <a:p>
            <a:endParaRPr lang="en-US" b="1">
              <a:gradFill>
                <a:gsLst>
                  <a:gs pos="0">
                    <a:srgbClr val="FFFFFF"/>
                  </a:gs>
                  <a:gs pos="100000">
                    <a:srgbClr val="FFFFFF"/>
                  </a:gs>
                </a:gsLst>
                <a:lin ang="5400000" scaled="0"/>
              </a:gradFill>
              <a:latin typeface="+mj-lt"/>
            </a:endParaRPr>
          </a:p>
        </p:txBody>
      </p:sp>
      <p:sp>
        <p:nvSpPr>
          <p:cNvPr id="26" name="TextBox 25"/>
          <p:cNvSpPr txBox="1"/>
          <p:nvPr/>
        </p:nvSpPr>
        <p:spPr>
          <a:xfrm>
            <a:off x="5070077" y="2724231"/>
            <a:ext cx="5249579" cy="461665"/>
          </a:xfrm>
          <a:prstGeom prst="rect">
            <a:avLst/>
          </a:prstGeom>
          <a:solidFill>
            <a:srgbClr val="FFC000"/>
          </a:solidFill>
        </p:spPr>
        <p:txBody>
          <a:bodyPr wrap="square" rtlCol="0">
            <a:spAutoFit/>
          </a:bodyPr>
          <a:lstStyle/>
          <a:p>
            <a:endParaRPr lang="zh-CN" altLang="en-US" dirty="0">
              <a:solidFill>
                <a:schemeClr val="tx1">
                  <a:lumMod val="95000"/>
                  <a:lumOff val="5000"/>
                </a:schemeClr>
              </a:solidFill>
            </a:endParaRPr>
          </a:p>
        </p:txBody>
      </p:sp>
      <p:sp>
        <p:nvSpPr>
          <p:cNvPr id="18" name="TextBox 17"/>
          <p:cNvSpPr txBox="1"/>
          <p:nvPr/>
        </p:nvSpPr>
        <p:spPr>
          <a:xfrm>
            <a:off x="5070078" y="2730178"/>
            <a:ext cx="3825086" cy="461665"/>
          </a:xfrm>
          <a:prstGeom prst="rect">
            <a:avLst/>
          </a:prstGeom>
          <a:noFill/>
        </p:spPr>
        <p:txBody>
          <a:bodyPr wrap="none" rtlCol="0">
            <a:spAutoFit/>
          </a:bodyPr>
          <a:lstStyle/>
          <a:p>
            <a:pPr lvl="0">
              <a:spcBef>
                <a:spcPct val="0"/>
              </a:spcBef>
            </a:pPr>
            <a:r>
              <a:rPr lang="zh-CN" altLang="en-US" dirty="0"/>
              <a:t>第二节   </a:t>
            </a:r>
            <a:r>
              <a:rPr lang="zh-CN" altLang="en-US" dirty="0">
                <a:latin typeface="Times New Roman" panose="02020603050405020304" pitchFamily="18" charset="0"/>
                <a:ea typeface="微软雅黑" panose="020B0503020204020204" pitchFamily="34" charset="-122"/>
              </a:rPr>
              <a:t>跨境电商支付工具</a:t>
            </a:r>
          </a:p>
        </p:txBody>
      </p:sp>
      <p:sp>
        <p:nvSpPr>
          <p:cNvPr id="19" name="TextBox 18"/>
          <p:cNvSpPr txBox="1"/>
          <p:nvPr/>
        </p:nvSpPr>
        <p:spPr>
          <a:xfrm>
            <a:off x="5074665" y="3778887"/>
            <a:ext cx="5279009" cy="461665"/>
          </a:xfrm>
          <a:prstGeom prst="rect">
            <a:avLst/>
          </a:prstGeom>
          <a:noFill/>
        </p:spPr>
        <p:txBody>
          <a:bodyPr wrap="none" rtlCol="0">
            <a:spAutoFit/>
          </a:bodyPr>
          <a:lstStyle/>
          <a:p>
            <a:pPr lvl="0">
              <a:spcBef>
                <a:spcPct val="0"/>
              </a:spcBef>
            </a:pPr>
            <a:r>
              <a:rPr lang="zh-CN" altLang="en-US" dirty="0"/>
              <a:t>第三节  主要</a:t>
            </a:r>
            <a:r>
              <a:rPr lang="zh-CN" altLang="en-US" dirty="0">
                <a:latin typeface="Times New Roman" panose="02020603050405020304" pitchFamily="18" charset="0"/>
                <a:ea typeface="微软雅黑" panose="020B0503020204020204" pitchFamily="34" charset="-122"/>
              </a:rPr>
              <a:t>跨境电商平台的支付方式</a:t>
            </a:r>
          </a:p>
        </p:txBody>
      </p:sp>
      <p:sp>
        <p:nvSpPr>
          <p:cNvPr id="17" name="TextBox 16"/>
          <p:cNvSpPr txBox="1"/>
          <p:nvPr/>
        </p:nvSpPr>
        <p:spPr>
          <a:xfrm>
            <a:off x="5070078" y="1551929"/>
            <a:ext cx="4364208" cy="460375"/>
          </a:xfrm>
          <a:prstGeom prst="rect">
            <a:avLst/>
          </a:prstGeom>
          <a:noFill/>
        </p:spPr>
        <p:txBody>
          <a:bodyPr wrap="square" rtlCol="0">
            <a:spAutoFit/>
          </a:bodyPr>
          <a:lstStyle/>
          <a:p>
            <a:pPr lvl="0">
              <a:spcBef>
                <a:spcPct val="0"/>
              </a:spcBef>
            </a:pPr>
            <a:r>
              <a:rPr lang="zh-CN" altLang="zh-CN" dirty="0">
                <a:solidFill>
                  <a:schemeClr val="tx1">
                    <a:lumMod val="95000"/>
                    <a:lumOff val="5000"/>
                  </a:schemeClr>
                </a:solidFill>
              </a:rPr>
              <a:t>第一节</a:t>
            </a:r>
            <a:r>
              <a:rPr lang="en-US" altLang="zh-CN" dirty="0">
                <a:solidFill>
                  <a:schemeClr val="tx1">
                    <a:lumMod val="95000"/>
                    <a:lumOff val="5000"/>
                  </a:schemeClr>
                </a:solidFill>
              </a:rPr>
              <a:t>   </a:t>
            </a:r>
            <a:r>
              <a:rPr lang="zh-CN" altLang="en-US" dirty="0">
                <a:latin typeface="Times New Roman" panose="02020603050405020304" pitchFamily="18" charset="0"/>
                <a:ea typeface="微软雅黑" panose="020B0503020204020204" pitchFamily="34" charset="-122"/>
              </a:rPr>
              <a:t>跨境电商支付概述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跨境电商支付工具</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958015" y="532319"/>
            <a:ext cx="1271270" cy="535940"/>
          </a:xfrm>
          <a:prstGeom prst="rect">
            <a:avLst/>
          </a:prstGeom>
          <a:solidFill>
            <a:srgbClr val="0070C0"/>
          </a:solidFill>
        </p:spPr>
        <p:txBody>
          <a:bodyPr wrap="none" lIns="121908" tIns="60954" rIns="121908" bIns="60954">
            <a:spAutoFit/>
          </a:bodyPr>
          <a:lstStyle/>
          <a:p>
            <a:pPr lvl="0"/>
            <a:r>
              <a:rPr lang="zh-CN" altLang="en-US"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第二节</a:t>
            </a:r>
          </a:p>
        </p:txBody>
      </p:sp>
      <p:sp>
        <p:nvSpPr>
          <p:cNvPr id="25606" name="矩形 12"/>
          <p:cNvSpPr/>
          <p:nvPr/>
        </p:nvSpPr>
        <p:spPr>
          <a:xfrm>
            <a:off x="5131435" y="1831340"/>
            <a:ext cx="3378835" cy="1200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lnSpc>
                <a:spcPct val="200000"/>
              </a:lnSpc>
              <a:spcBef>
                <a:spcPct val="0"/>
              </a:spcBef>
              <a:buFontTx/>
              <a:buNone/>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线下支付工具</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l" eaLnBrk="1" hangingPunct="1">
              <a:lnSpc>
                <a:spcPct val="200000"/>
              </a:lnSpc>
              <a:spcBef>
                <a:spcPct val="0"/>
              </a:spcBef>
              <a:buFontTx/>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ea"/>
              </a:rPr>
              <a:t>2.2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ea"/>
              </a:rPr>
              <a:t>线上支付工具</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线下支付工具</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2.1</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线下支付工具</a:t>
            </a:r>
          </a:p>
        </p:txBody>
      </p:sp>
      <p:sp>
        <p:nvSpPr>
          <p:cNvPr id="5" name="矩形 1"/>
          <p:cNvSpPr>
            <a:spLocks noChangeArrowheads="1"/>
          </p:cNvSpPr>
          <p:nvPr/>
        </p:nvSpPr>
        <p:spPr bwMode="auto">
          <a:xfrm>
            <a:off x="796925" y="2586038"/>
            <a:ext cx="4846637"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zh-CN" altLang="zh-CN" sz="1800" b="1" dirty="0"/>
              <a:t>西联汇款</a:t>
            </a:r>
            <a:r>
              <a:rPr lang="zh-CN" altLang="zh-CN" sz="1800" dirty="0"/>
              <a:t>（</a:t>
            </a:r>
            <a:r>
              <a:rPr lang="en-US" altLang="zh-CN" sz="1800" dirty="0"/>
              <a:t>Western Union</a:t>
            </a:r>
            <a:r>
              <a:rPr lang="zh-CN" altLang="zh-CN" sz="1800" dirty="0"/>
              <a:t>）是西联国际汇款公司的简称，是世界上领先的特快汇款公司，迄今已有</a:t>
            </a:r>
            <a:r>
              <a:rPr lang="en-US" altLang="zh-CN" sz="1800" dirty="0"/>
              <a:t>150</a:t>
            </a:r>
            <a:r>
              <a:rPr lang="zh-CN" altLang="en-US" sz="1800" dirty="0"/>
              <a:t>多</a:t>
            </a:r>
            <a:r>
              <a:rPr lang="zh-CN" altLang="zh-CN" sz="1800" dirty="0"/>
              <a:t>年的历史。它拥有目前全球最大的电子汇兑金融网络，代理网点遍布全球近</a:t>
            </a:r>
            <a:r>
              <a:rPr lang="en-US" altLang="zh-CN" sz="1800" dirty="0"/>
              <a:t>200</a:t>
            </a:r>
            <a:r>
              <a:rPr lang="zh-CN" altLang="zh-CN" sz="1800" dirty="0"/>
              <a:t>个国家和地区。</a:t>
            </a:r>
            <a:endParaRPr lang="zh-CN" altLang="en-US" sz="1800" dirty="0"/>
          </a:p>
        </p:txBody>
      </p:sp>
      <p:pic>
        <p:nvPicPr>
          <p:cNvPr id="6"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280919"/>
            <a:ext cx="4755416" cy="237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线下支付工具</a:t>
            </a:r>
          </a:p>
        </p:txBody>
      </p:sp>
      <p:sp>
        <p:nvSpPr>
          <p:cNvPr id="100" name="文本框 99"/>
          <p:cNvSpPr txBox="1"/>
          <p:nvPr/>
        </p:nvSpPr>
        <p:spPr>
          <a:xfrm>
            <a:off x="831215" y="1468755"/>
            <a:ext cx="10527030" cy="4154170"/>
          </a:xfrm>
          <a:prstGeom prst="rect">
            <a:avLst/>
          </a:prstGeom>
          <a:noFill/>
          <a:ln w="9525">
            <a:noFill/>
          </a:ln>
        </p:spPr>
        <p:txBody>
          <a:bodyPr wrap="square">
            <a:spAutoFit/>
          </a:bodyPr>
          <a:lstStyle/>
          <a:p>
            <a:pPr indent="0" fontAlgn="auto">
              <a:lnSpc>
                <a:spcPct val="150000"/>
              </a:lnSpc>
            </a:pPr>
            <a:r>
              <a:rPr lang="zh-CN" sz="1600" b="1">
                <a:cs typeface="方正宋一简体" charset="0"/>
              </a:rPr>
              <a:t>优点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汇出金额</a:t>
            </a:r>
            <a:r>
              <a:rPr lang="en-US" altLang="zh-CN" sz="1600" b="0">
                <a:cs typeface="方正宋一简体" charset="0"/>
              </a:rPr>
              <a:t>=</a:t>
            </a:r>
            <a:r>
              <a:rPr lang="zh-CN" sz="1600" b="0">
                <a:cs typeface="方正宋一简体" charset="0"/>
              </a:rPr>
              <a:t>汇入金额，无中间行扣费。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西联全球安全电子系统确保每笔汇款的安全，并有操作密码和自选密码供核实。</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手续简单，利用先进的电子技术和独特的全球电子金融网络，使收款人可在几分钟内如数收到汇款。</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手续费由买家承担，卖家无须支付任何手续费。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公司的代理网点遍布全球各地，包括银行、邮局、外币兑换点、火车站和机场等，方便交易双方进行汇款和收款。</a:t>
            </a:r>
          </a:p>
          <a:p>
            <a:pPr indent="0" fontAlgn="auto">
              <a:lnSpc>
                <a:spcPct val="150000"/>
              </a:lnSpc>
            </a:pPr>
            <a:r>
              <a:rPr lang="zh-CN" sz="1600" b="1">
                <a:cs typeface="方正宋一简体" charset="0"/>
              </a:rPr>
              <a:t>缺点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汇款手续费按笔收取，小额收款手续费高。</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买家难以在第一次交易时信任卖家，若需在发货前打款，买家容易因此而放弃交易。</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买家和卖家需要进行线下柜台操作。</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汇款属于传统型的交易模式，不能很好地适应跨境电商支付的发展趋势。</a:t>
            </a:r>
            <a:endParaRPr lang="zh-CN" altLang="en-US" sz="1600" b="0">
              <a:cs typeface="方正宋一简体" charset="0"/>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线下支付工具</a:t>
            </a:r>
          </a:p>
        </p:txBody>
      </p:sp>
      <p:sp>
        <p:nvSpPr>
          <p:cNvPr id="5" name="矩形 1"/>
          <p:cNvSpPr>
            <a:spLocks noChangeArrowheads="1"/>
          </p:cNvSpPr>
          <p:nvPr/>
        </p:nvSpPr>
        <p:spPr bwMode="auto">
          <a:xfrm>
            <a:off x="6556058" y="2420938"/>
            <a:ext cx="4846637"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zh-CN" altLang="en-US" sz="1800" b="1" dirty="0"/>
              <a:t>速汇金</a:t>
            </a:r>
            <a:r>
              <a:rPr lang="zh-CN" altLang="en-US" sz="1800" dirty="0"/>
              <a:t>国际汇款是国际速汇金公司</a:t>
            </a:r>
            <a:r>
              <a:rPr lang="en-US" altLang="zh-CN" sz="1800" dirty="0"/>
              <a:t>MoneyGram</a:t>
            </a:r>
            <a:r>
              <a:rPr lang="zh-CN" altLang="en-US" sz="1800" dirty="0"/>
              <a:t>推出的国际汇款方式，是通过其全球网络办理的一种境外快速汇款业务，为个人客户提供快捷简单、安全可靠、方便的国际汇款服务。</a:t>
            </a:r>
          </a:p>
        </p:txBody>
      </p:sp>
      <p:pic>
        <p:nvPicPr>
          <p:cNvPr id="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2757488"/>
            <a:ext cx="471646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线下支付工具</a:t>
            </a:r>
          </a:p>
        </p:txBody>
      </p:sp>
      <p:sp>
        <p:nvSpPr>
          <p:cNvPr id="100" name="文本框 99"/>
          <p:cNvSpPr txBox="1"/>
          <p:nvPr/>
        </p:nvSpPr>
        <p:spPr>
          <a:xfrm>
            <a:off x="732790" y="1168400"/>
            <a:ext cx="10724515" cy="4523105"/>
          </a:xfrm>
          <a:prstGeom prst="rect">
            <a:avLst/>
          </a:prstGeom>
          <a:noFill/>
          <a:ln w="9525">
            <a:noFill/>
          </a:ln>
        </p:spPr>
        <p:txBody>
          <a:bodyPr wrap="square">
            <a:spAutoFit/>
          </a:bodyPr>
          <a:lstStyle/>
          <a:p>
            <a:pPr indent="0" fontAlgn="auto">
              <a:lnSpc>
                <a:spcPct val="150000"/>
              </a:lnSpc>
            </a:pPr>
            <a:r>
              <a:rPr lang="zh-CN" sz="1600" b="1">
                <a:cs typeface="方正宋一简体" charset="0"/>
              </a:rPr>
              <a:t>优点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汇款速度快，在速汇金代理网点（包括汇出网点和解付网点）正常营业的情况下，速汇金汇款在汇出后十几分钟内即可到达收款人账户。</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速汇金的收费采用的是超额收费标准，汇款金额不高时，费用相对较低。</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无其他附加费用和不可知费用，无中间行费，无电报费。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手续简单，无须填写复杂的汇款路径，收款人无须预先开立银行账户即可实现资金划转。</a:t>
            </a:r>
          </a:p>
          <a:p>
            <a:pPr indent="0" fontAlgn="auto">
              <a:lnSpc>
                <a:spcPct val="150000"/>
              </a:lnSpc>
            </a:pPr>
            <a:r>
              <a:rPr lang="zh-CN" sz="1600" b="1">
                <a:cs typeface="方正宋一简体" charset="0"/>
              </a:rPr>
              <a:t>缺点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国际速汇金公司仅在工作日提供服务，节假日不提供相应的服务，而且办理速度较慢。</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汇款人及收款人均必须为个人。</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必须为境外汇款，国际速汇金公司不提供境内汇款业务。</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用户如持现钞账户汇款，还需缴纳一定的现钞变汇手续费；速汇金的合作伙伴银行对速汇金业务部不提供</a:t>
            </a:r>
            <a:r>
              <a:rPr lang="en-US" sz="1600" b="0">
                <a:latin typeface="Times New Roman" panose="02020603050405020304" pitchFamily="18" charset="0"/>
                <a:cs typeface="方正宋一简体" charset="0"/>
              </a:rPr>
              <a:t>VIP</a:t>
            </a:r>
            <a:r>
              <a:rPr lang="zh-CN" sz="1600" b="0">
                <a:cs typeface="方正宋一简体" charset="0"/>
              </a:rPr>
              <a:t>服务。</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买家和卖家需要进行线下柜台操作，不能很好地适应跨境电商支付的发展趋势。</a:t>
            </a:r>
            <a:endParaRPr lang="zh-CN" altLang="en-US" sz="1600" b="0">
              <a:cs typeface="方正宋一简体" charset="0"/>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线下支付工具</a:t>
            </a:r>
          </a:p>
        </p:txBody>
      </p:sp>
      <p:sp>
        <p:nvSpPr>
          <p:cNvPr id="6" name="矩形 1"/>
          <p:cNvSpPr>
            <a:spLocks noChangeArrowheads="1"/>
          </p:cNvSpPr>
          <p:nvPr/>
        </p:nvSpPr>
        <p:spPr bwMode="auto">
          <a:xfrm>
            <a:off x="2179638" y="2411413"/>
            <a:ext cx="80073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zh-CN" altLang="zh-CN" sz="1800" b="1" dirty="0"/>
              <a:t>香港离岸账户</a:t>
            </a:r>
            <a:r>
              <a:rPr lang="zh-CN" altLang="zh-CN" sz="1800" dirty="0"/>
              <a:t>，也叫</a:t>
            </a:r>
            <a:r>
              <a:rPr lang="en-US" altLang="zh-CN" sz="1800" dirty="0"/>
              <a:t>OSA</a:t>
            </a:r>
            <a:r>
              <a:rPr lang="zh-CN" altLang="zh-CN" sz="1800" dirty="0"/>
              <a:t>账户，在金融学上指存款人在其居住国家（地区）以外开设的银行账户。相反，位于存款人所居住国家（地区）的银行则称为在岸银行或境内银行。境外机构按规定在依法取得离岸银行业务经营资格的境内银行离岸业务部开立的账户，属于境外账户，如内地的公司在香港开立的账户，即香港离岸账户。</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线下支付工具</a:t>
            </a:r>
          </a:p>
        </p:txBody>
      </p:sp>
      <p:sp>
        <p:nvSpPr>
          <p:cNvPr id="100" name="文本框 99"/>
          <p:cNvSpPr txBox="1"/>
          <p:nvPr/>
        </p:nvSpPr>
        <p:spPr>
          <a:xfrm>
            <a:off x="804545" y="983615"/>
            <a:ext cx="10581005" cy="4892675"/>
          </a:xfrm>
          <a:prstGeom prst="rect">
            <a:avLst/>
          </a:prstGeom>
          <a:noFill/>
          <a:ln w="9525">
            <a:noFill/>
          </a:ln>
        </p:spPr>
        <p:txBody>
          <a:bodyPr wrap="square">
            <a:spAutoFit/>
          </a:bodyPr>
          <a:lstStyle/>
          <a:p>
            <a:pPr indent="0" fontAlgn="auto">
              <a:lnSpc>
                <a:spcPct val="150000"/>
              </a:lnSpc>
            </a:pPr>
            <a:r>
              <a:rPr lang="zh-CN" sz="1600" b="1">
                <a:cs typeface="方正宋一简体" charset="0"/>
              </a:rPr>
              <a:t>优点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资金调拨自由，香港离岸账户等同于在境外开设的银行账户，用户可以从香港离岸账户上自由调拨资金，不受内地外汇管制。</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存款利率、品种不受内地监管限制，特别是大额存款，可根据用户需要在利率、期限等方面为用户量身定做，灵活方便。</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我国对香港离岸账户免征存款利息税。</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加快了境内外资金周转，降低了资金的综合成本，提高了资金的使用效率。</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利用香港离岸账户来收款，企业可以在税务方面进行合理安排，对企业以后的发展有极大的好处。</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接收电汇（通过电报办理汇兑）无额度限制，不同货币可直接自由兑换。</a:t>
            </a:r>
          </a:p>
          <a:p>
            <a:pPr indent="0" fontAlgn="auto">
              <a:lnSpc>
                <a:spcPct val="150000"/>
              </a:lnSpc>
            </a:pPr>
            <a:r>
              <a:rPr lang="zh-CN" sz="1600" b="1">
                <a:cs typeface="方正宋一简体" charset="0"/>
              </a:rPr>
              <a:t>缺点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开设香港离岸账户的起点储蓄金额一般较高，至少需要</a:t>
            </a:r>
            <a:r>
              <a:rPr lang="en-US" sz="1600" b="0">
                <a:latin typeface="Times New Roman" panose="02020603050405020304" pitchFamily="18" charset="0"/>
                <a:cs typeface="方正宋一简体" charset="0"/>
              </a:rPr>
              <a:t>1</a:t>
            </a:r>
            <a:r>
              <a:rPr lang="zh-CN" sz="1600" b="0">
                <a:cs typeface="方正宋一简体" charset="0"/>
              </a:rPr>
              <a:t>万港元作为激活资金。</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若低于规定的资金量，每月需要缴纳一定的账户管理费。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香港离岸账户内资金转到内地账户的手续较为麻烦。</a:t>
            </a:r>
            <a:endParaRPr lang="zh-CN" altLang="en-US" sz="1600" b="0">
              <a:cs typeface="方正宋一简体" charset="0"/>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线上支付工具</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2.2</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3986"/>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学习目标</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 name="文本框 2"/>
          <p:cNvSpPr txBox="1"/>
          <p:nvPr/>
        </p:nvSpPr>
        <p:spPr>
          <a:xfrm>
            <a:off x="4672965" y="1524635"/>
            <a:ext cx="6375400" cy="1754326"/>
          </a:xfrm>
          <a:prstGeom prst="rect">
            <a:avLst/>
          </a:prstGeom>
          <a:noFill/>
        </p:spPr>
        <p:txBody>
          <a:bodyPr wrap="square" rtlCol="0">
            <a:spAutoFit/>
          </a:bodyPr>
          <a:lstStyle/>
          <a:p>
            <a:pPr algn="just" fontAlgn="auto">
              <a:lnSpc>
                <a:spcPct val="150000"/>
              </a:lnSpc>
            </a:pPr>
            <a:r>
              <a:rPr lang="en-US" altLang="zh-CN" sz="1800" dirty="0"/>
              <a:t>1</a:t>
            </a:r>
            <a:r>
              <a:rPr lang="zh-CN" altLang="en-US" sz="1800" dirty="0"/>
              <a:t>．掌握跨境电商支付的流程。</a:t>
            </a:r>
          </a:p>
          <a:p>
            <a:pPr algn="just" fontAlgn="auto">
              <a:lnSpc>
                <a:spcPct val="150000"/>
              </a:lnSpc>
            </a:pPr>
            <a:r>
              <a:rPr lang="en-US" altLang="zh-CN" sz="1800" dirty="0"/>
              <a:t>2</a:t>
            </a:r>
            <a:r>
              <a:rPr lang="zh-CN" altLang="en-US" sz="1800" dirty="0"/>
              <a:t>．了解不同国家和地区的跨境电商支付方式。</a:t>
            </a:r>
          </a:p>
          <a:p>
            <a:pPr algn="just" fontAlgn="auto">
              <a:lnSpc>
                <a:spcPct val="150000"/>
              </a:lnSpc>
            </a:pPr>
            <a:r>
              <a:rPr lang="en-US" altLang="zh-CN" sz="1800" dirty="0"/>
              <a:t>3</a:t>
            </a:r>
            <a:r>
              <a:rPr lang="zh-CN" altLang="en-US" sz="1800" dirty="0"/>
              <a:t>．了解跨境电商的支付工具。</a:t>
            </a:r>
          </a:p>
          <a:p>
            <a:pPr algn="just" fontAlgn="auto">
              <a:lnSpc>
                <a:spcPct val="150000"/>
              </a:lnSpc>
            </a:pPr>
            <a:r>
              <a:rPr lang="en-US" altLang="zh-CN" sz="1800" dirty="0"/>
              <a:t>4</a:t>
            </a:r>
            <a:r>
              <a:rPr lang="zh-CN" altLang="en-US" sz="1800" dirty="0"/>
              <a:t>．了解主要跨境电商平台的支付方式。</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58475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线上支付工具</a:t>
            </a:r>
          </a:p>
        </p:txBody>
      </p:sp>
      <p:sp>
        <p:nvSpPr>
          <p:cNvPr id="5" name="矩形 1"/>
          <p:cNvSpPr>
            <a:spLocks noChangeArrowheads="1"/>
          </p:cNvSpPr>
          <p:nvPr/>
        </p:nvSpPr>
        <p:spPr bwMode="auto">
          <a:xfrm>
            <a:off x="730885" y="2553335"/>
            <a:ext cx="550926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zh-CN" altLang="zh-CN" sz="1800" b="1" dirty="0"/>
              <a:t>国际信用卡</a:t>
            </a:r>
            <a:r>
              <a:rPr lang="zh-CN" altLang="zh-CN" sz="1800" dirty="0"/>
              <a:t>收款通常指的是国际信用卡在线支付，目前国际信用卡收款是支付网关对支付网关模式（类似于网银支付）。信用卡消费是当今国际流行的一种消费方式，尤其在欧美，信用体系非常完善</a:t>
            </a:r>
            <a:r>
              <a:rPr lang="zh-CN" altLang="en-US" sz="1800" dirty="0"/>
              <a:t>。</a:t>
            </a:r>
          </a:p>
        </p:txBody>
      </p:sp>
      <p:pic>
        <p:nvPicPr>
          <p:cNvPr id="6"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844" y="1964005"/>
            <a:ext cx="396081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58475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线上支付工具</a:t>
            </a:r>
          </a:p>
        </p:txBody>
      </p:sp>
      <p:sp>
        <p:nvSpPr>
          <p:cNvPr id="100" name="文本框 99"/>
          <p:cNvSpPr txBox="1"/>
          <p:nvPr/>
        </p:nvSpPr>
        <p:spPr>
          <a:xfrm>
            <a:off x="1130935" y="1459865"/>
            <a:ext cx="9625965" cy="3322955"/>
          </a:xfrm>
          <a:prstGeom prst="rect">
            <a:avLst/>
          </a:prstGeom>
          <a:noFill/>
          <a:ln w="9525">
            <a:noFill/>
          </a:ln>
        </p:spPr>
        <p:txBody>
          <a:bodyPr wrap="square">
            <a:spAutoFit/>
          </a:bodyPr>
          <a:lstStyle/>
          <a:p>
            <a:pPr indent="0" fontAlgn="auto">
              <a:lnSpc>
                <a:spcPct val="150000"/>
              </a:lnSpc>
            </a:pPr>
            <a:r>
              <a:rPr lang="zh-CN" sz="1400" b="1">
                <a:cs typeface="方正宋一简体" charset="0"/>
              </a:rPr>
              <a:t>优点</a:t>
            </a:r>
            <a:endParaRPr lang="en-US" sz="1400" b="0">
              <a:latin typeface="Wingdings 2" panose="05020102010507070707" charset="0"/>
              <a:cs typeface="方正宋一简体" charset="0"/>
            </a:endParaRPr>
          </a:p>
          <a:p>
            <a:pPr indent="0" fontAlgn="auto">
              <a:lnSpc>
                <a:spcPct val="150000"/>
              </a:lnSpc>
            </a:pPr>
            <a:r>
              <a:rPr lang="en-US" sz="1400" b="0">
                <a:latin typeface="Wingdings 2" panose="05020102010507070707" charset="0"/>
                <a:cs typeface="方正宋一简体" charset="0"/>
              </a:rPr>
              <a:t></a:t>
            </a:r>
            <a:r>
              <a:rPr lang="en-US" sz="1400" b="0">
                <a:latin typeface="方正宋一简体" charset="0"/>
                <a:cs typeface="方正宋一简体" charset="0"/>
              </a:rPr>
              <a:t>  </a:t>
            </a:r>
            <a:r>
              <a:rPr lang="zh-CN" sz="1400" b="0">
                <a:cs typeface="方正宋一简体" charset="0"/>
              </a:rPr>
              <a:t>用户群巨大，</a:t>
            </a:r>
            <a:r>
              <a:rPr lang="en-US" sz="1400" b="0">
                <a:latin typeface="方正宋一简体" charset="0"/>
                <a:cs typeface="方正宋一简体" charset="0"/>
              </a:rPr>
              <a:t>VISA</a:t>
            </a:r>
            <a:r>
              <a:rPr lang="zh-CN" sz="1400" b="0">
                <a:cs typeface="方正宋一简体" charset="0"/>
              </a:rPr>
              <a:t>、万事达信用卡拥有超过</a:t>
            </a:r>
            <a:r>
              <a:rPr lang="en-US" sz="1400" b="0">
                <a:latin typeface="Times New Roman" panose="02020603050405020304" pitchFamily="18" charset="0"/>
                <a:cs typeface="方正宋一简体" charset="0"/>
              </a:rPr>
              <a:t>20</a:t>
            </a:r>
            <a:r>
              <a:rPr lang="zh-CN" sz="1400" b="0">
                <a:cs typeface="方正宋一简体" charset="0"/>
              </a:rPr>
              <a:t>亿用户。</a:t>
            </a:r>
          </a:p>
          <a:p>
            <a:pPr indent="0" fontAlgn="auto">
              <a:lnSpc>
                <a:spcPct val="150000"/>
              </a:lnSpc>
            </a:pPr>
            <a:r>
              <a:rPr lang="en-US" sz="1400" b="0">
                <a:latin typeface="Wingdings 2" panose="05020102010507070707" charset="0"/>
                <a:cs typeface="方正宋一简体" charset="0"/>
              </a:rPr>
              <a:t></a:t>
            </a:r>
            <a:r>
              <a:rPr lang="en-US" sz="1400" b="0">
                <a:latin typeface="方正宋一简体" charset="0"/>
                <a:cs typeface="方正宋一简体" charset="0"/>
              </a:rPr>
              <a:t>  </a:t>
            </a:r>
            <a:r>
              <a:rPr lang="zh-CN" sz="1400" b="0">
                <a:cs typeface="方正宋一简体" charset="0"/>
              </a:rPr>
              <a:t>增加潜在用户。只要买家持有信用卡就能完成付款，所以信用卡持有人数相较在支付公司注册的人数更多。</a:t>
            </a:r>
            <a:endParaRPr lang="en-US" sz="1400" b="0">
              <a:latin typeface="Wingdings 2" panose="05020102010507070707" charset="0"/>
              <a:cs typeface="方正宋一简体" charset="0"/>
            </a:endParaRPr>
          </a:p>
          <a:p>
            <a:pPr indent="0" fontAlgn="auto">
              <a:lnSpc>
                <a:spcPct val="150000"/>
              </a:lnSpc>
            </a:pPr>
            <a:r>
              <a:rPr lang="en-US" sz="1400" b="0">
                <a:latin typeface="Wingdings 2" panose="05020102010507070707" charset="0"/>
                <a:cs typeface="方正宋一简体" charset="0"/>
              </a:rPr>
              <a:t></a:t>
            </a:r>
            <a:r>
              <a:rPr lang="en-US" sz="1400" b="0">
                <a:latin typeface="方正宋一简体" charset="0"/>
                <a:cs typeface="方正宋一简体" charset="0"/>
              </a:rPr>
              <a:t>  </a:t>
            </a:r>
            <a:r>
              <a:rPr lang="zh-CN" sz="1400" b="0">
                <a:cs typeface="方正宋一简体" charset="0"/>
              </a:rPr>
              <a:t>减少拒付。信用卡拒付是属于银行对银行模式的拒付，买家需要到发卡行进行操作。同时发卡行也会对该笔拒付进行核查，看是否属于恶意拒付。根据国际卡组织的统计，使用信用卡消费的拒付率通常不超过</a:t>
            </a:r>
            <a:r>
              <a:rPr lang="en-US" sz="1400" b="0">
                <a:latin typeface="Times New Roman" panose="02020603050405020304" pitchFamily="18" charset="0"/>
                <a:cs typeface="方正宋一简体" charset="0"/>
              </a:rPr>
              <a:t>5‰</a:t>
            </a:r>
            <a:r>
              <a:rPr lang="zh-CN" sz="1400" b="0">
                <a:cs typeface="方正宋一简体" charset="0"/>
              </a:rPr>
              <a:t>。</a:t>
            </a:r>
            <a:endParaRPr lang="en-US" sz="1400" b="0">
              <a:latin typeface="Wingdings 2" panose="05020102010507070707" charset="0"/>
              <a:cs typeface="方正宋一简体" charset="0"/>
            </a:endParaRPr>
          </a:p>
          <a:p>
            <a:pPr indent="0" fontAlgn="auto">
              <a:lnSpc>
                <a:spcPct val="150000"/>
              </a:lnSpc>
            </a:pPr>
            <a:r>
              <a:rPr lang="en-US" sz="1400" b="0">
                <a:latin typeface="Wingdings 2" panose="05020102010507070707" charset="0"/>
                <a:cs typeface="方正宋一简体" charset="0"/>
              </a:rPr>
              <a:t></a:t>
            </a:r>
            <a:r>
              <a:rPr lang="en-US" sz="1400" b="0">
                <a:latin typeface="方正宋一简体" charset="0"/>
                <a:cs typeface="方正宋一简体" charset="0"/>
              </a:rPr>
              <a:t>  </a:t>
            </a:r>
            <a:r>
              <a:rPr lang="zh-CN" sz="1400" b="0">
                <a:cs typeface="方正宋一简体" charset="0"/>
              </a:rPr>
              <a:t>不会冻结账号。</a:t>
            </a:r>
            <a:endParaRPr lang="en-US" sz="1400" b="0">
              <a:latin typeface="Wingdings 2" panose="05020102010507070707" charset="0"/>
              <a:cs typeface="方正宋一简体" charset="0"/>
            </a:endParaRPr>
          </a:p>
          <a:p>
            <a:pPr indent="0" fontAlgn="auto">
              <a:lnSpc>
                <a:spcPct val="150000"/>
              </a:lnSpc>
            </a:pPr>
            <a:r>
              <a:rPr lang="en-US" sz="1400" b="0">
                <a:latin typeface="Wingdings 2" panose="05020102010507070707" charset="0"/>
                <a:cs typeface="方正宋一简体" charset="0"/>
              </a:rPr>
              <a:t></a:t>
            </a:r>
            <a:r>
              <a:rPr lang="en-US" sz="1400" b="0">
                <a:latin typeface="方正宋一简体" charset="0"/>
                <a:cs typeface="方正宋一简体" charset="0"/>
              </a:rPr>
              <a:t>  </a:t>
            </a:r>
            <a:r>
              <a:rPr lang="zh-CN" sz="1400" b="0">
                <a:cs typeface="方正宋一简体" charset="0"/>
              </a:rPr>
              <a:t>买家付款过程简单方便。</a:t>
            </a:r>
          </a:p>
          <a:p>
            <a:pPr indent="0" fontAlgn="auto">
              <a:lnSpc>
                <a:spcPct val="150000"/>
              </a:lnSpc>
            </a:pPr>
            <a:r>
              <a:rPr lang="zh-CN" sz="1400" b="1">
                <a:cs typeface="方正宋一简体" charset="0"/>
              </a:rPr>
              <a:t>缺点</a:t>
            </a:r>
            <a:endParaRPr lang="en-US" sz="1400" b="0">
              <a:latin typeface="Wingdings 2" panose="05020102010507070707" charset="0"/>
              <a:cs typeface="方正宋一简体" charset="0"/>
            </a:endParaRPr>
          </a:p>
          <a:p>
            <a:pPr indent="0" fontAlgn="auto">
              <a:lnSpc>
                <a:spcPct val="150000"/>
              </a:lnSpc>
            </a:pPr>
            <a:r>
              <a:rPr lang="en-US" sz="1400" b="0">
                <a:latin typeface="Wingdings 2" panose="05020102010507070707" charset="0"/>
                <a:cs typeface="方正宋一简体" charset="0"/>
              </a:rPr>
              <a:t></a:t>
            </a:r>
            <a:r>
              <a:rPr lang="en-US" sz="1400" b="0">
                <a:latin typeface="方正宋一简体" charset="0"/>
                <a:cs typeface="方正宋一简体" charset="0"/>
              </a:rPr>
              <a:t>  </a:t>
            </a:r>
            <a:r>
              <a:rPr lang="zh-CN" sz="1400" b="0">
                <a:cs typeface="方正宋一简体" charset="0"/>
              </a:rPr>
              <a:t>需要开户费和年服务费，使用门槛较高。</a:t>
            </a:r>
            <a:endParaRPr lang="en-US" sz="1400" b="0">
              <a:latin typeface="Wingdings 2" panose="05020102010507070707" charset="0"/>
              <a:cs typeface="方正宋一简体" charset="0"/>
            </a:endParaRPr>
          </a:p>
          <a:p>
            <a:pPr indent="0" fontAlgn="auto">
              <a:lnSpc>
                <a:spcPct val="150000"/>
              </a:lnSpc>
            </a:pPr>
            <a:r>
              <a:rPr lang="en-US" sz="1400" b="0">
                <a:latin typeface="Wingdings 2" panose="05020102010507070707" charset="0"/>
                <a:cs typeface="方正宋一简体" charset="0"/>
              </a:rPr>
              <a:t></a:t>
            </a:r>
            <a:r>
              <a:rPr lang="en-US" sz="1400" b="0">
                <a:latin typeface="方正宋一简体" charset="0"/>
                <a:cs typeface="方正宋一简体" charset="0"/>
              </a:rPr>
              <a:t>  </a:t>
            </a:r>
            <a:r>
              <a:rPr lang="zh-CN" sz="1400" b="0">
                <a:cs typeface="方正宋一简体" charset="0"/>
              </a:rPr>
              <a:t>仍可能存在拒付。国际信用卡本身有</a:t>
            </a:r>
            <a:r>
              <a:rPr lang="en-US" sz="1400" b="0">
                <a:latin typeface="Times New Roman" panose="02020603050405020304" pitchFamily="18" charset="0"/>
                <a:cs typeface="方正宋一简体" charset="0"/>
              </a:rPr>
              <a:t>180</a:t>
            </a:r>
            <a:r>
              <a:rPr lang="zh-CN" sz="1400" b="0">
                <a:cs typeface="方正宋一简体" charset="0"/>
              </a:rPr>
              <a:t>天的拒付期，个别信用卡甚至</a:t>
            </a:r>
            <a:r>
              <a:rPr lang="en-US" sz="1400" b="0">
                <a:latin typeface="Times New Roman" panose="02020603050405020304" pitchFamily="18" charset="0"/>
                <a:cs typeface="方正宋一简体" charset="0"/>
              </a:rPr>
              <a:t>180</a:t>
            </a:r>
            <a:r>
              <a:rPr lang="zh-CN" sz="1400" b="0">
                <a:cs typeface="方正宋一简体" charset="0"/>
              </a:rPr>
              <a:t>天后还可以拒付。</a:t>
            </a:r>
            <a:endParaRPr lang="zh-CN" altLang="en-US" sz="1400" b="0">
              <a:cs typeface="方正宋一简体" charset="0"/>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58475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线上支付工具</a:t>
            </a:r>
          </a:p>
        </p:txBody>
      </p:sp>
      <p:sp>
        <p:nvSpPr>
          <p:cNvPr id="5" name="矩形 1"/>
          <p:cNvSpPr>
            <a:spLocks noChangeArrowheads="1"/>
          </p:cNvSpPr>
          <p:nvPr/>
        </p:nvSpPr>
        <p:spPr bwMode="auto">
          <a:xfrm>
            <a:off x="6096635" y="2345690"/>
            <a:ext cx="531177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en-US" altLang="zh-CN" sz="1800" b="1" dirty="0" err="1">
                <a:latin typeface="Times New Roman" panose="02020603050405020304" pitchFamily="18" charset="0"/>
                <a:cs typeface="Times New Roman" panose="02020603050405020304" pitchFamily="18" charset="0"/>
              </a:rPr>
              <a:t>WebMoney</a:t>
            </a:r>
            <a:r>
              <a:rPr lang="zh-CN" altLang="zh-CN" sz="1800" dirty="0">
                <a:latin typeface="Times New Roman" panose="02020603050405020304" pitchFamily="18" charset="0"/>
                <a:cs typeface="Times New Roman" panose="02020603050405020304" pitchFamily="18" charset="0"/>
              </a:rPr>
              <a:t>（简称</a:t>
            </a:r>
            <a:r>
              <a:rPr lang="en-US" altLang="zh-CN" sz="1800" dirty="0">
                <a:latin typeface="Times New Roman" panose="02020603050405020304" pitchFamily="18" charset="0"/>
                <a:cs typeface="Times New Roman" panose="02020603050405020304" pitchFamily="18" charset="0"/>
              </a:rPr>
              <a:t>WM</a:t>
            </a:r>
            <a:r>
              <a:rPr lang="zh-CN" altLang="zh-CN" sz="1800" dirty="0">
                <a:latin typeface="Times New Roman" panose="02020603050405020304" pitchFamily="18" charset="0"/>
                <a:cs typeface="Times New Roman" panose="02020603050405020304" pitchFamily="18" charset="0"/>
              </a:rPr>
              <a:t>）是由</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WebMoney</a:t>
            </a:r>
            <a:r>
              <a:rPr lang="en-US" altLang="zh-CN" sz="1800" dirty="0">
                <a:latin typeface="Times New Roman" panose="02020603050405020304" pitchFamily="18" charset="0"/>
                <a:cs typeface="Times New Roman" panose="02020603050405020304" pitchFamily="18" charset="0"/>
              </a:rPr>
              <a:t> Transfer </a:t>
            </a:r>
            <a:r>
              <a:rPr lang="en-US" altLang="zh-CN" sz="1800" dirty="0" err="1">
                <a:latin typeface="Times New Roman" panose="02020603050405020304" pitchFamily="18" charset="0"/>
                <a:cs typeface="Times New Roman" panose="02020603050405020304" pitchFamily="18" charset="0"/>
              </a:rPr>
              <a:t>Techology</a:t>
            </a:r>
            <a:r>
              <a:rPr lang="zh-CN" altLang="zh-CN" sz="1800" dirty="0">
                <a:latin typeface="Times New Roman" panose="02020603050405020304" pitchFamily="18" charset="0"/>
                <a:cs typeface="Times New Roman" panose="02020603050405020304" pitchFamily="18" charset="0"/>
              </a:rPr>
              <a:t>公司开发的一种在线电子商务支付系统，是俄罗斯最主流的电子支付方式。俄罗斯各大银行均可自主充值取款，其支付系统在包括中国在内的全球</a:t>
            </a:r>
            <a:r>
              <a:rPr lang="en-US" altLang="zh-CN" sz="1800" dirty="0">
                <a:latin typeface="Times New Roman" panose="02020603050405020304" pitchFamily="18" charset="0"/>
                <a:cs typeface="Times New Roman" panose="02020603050405020304" pitchFamily="18" charset="0"/>
              </a:rPr>
              <a:t>70</a:t>
            </a:r>
            <a:r>
              <a:rPr lang="zh-CN" altLang="zh-CN" sz="1800" dirty="0">
                <a:latin typeface="Times New Roman" panose="02020603050405020304" pitchFamily="18" charset="0"/>
                <a:cs typeface="Times New Roman" panose="02020603050405020304" pitchFamily="18" charset="0"/>
              </a:rPr>
              <a:t>个国家和地区可以使用。</a:t>
            </a:r>
          </a:p>
        </p:txBody>
      </p:sp>
      <p:pic>
        <p:nvPicPr>
          <p:cNvPr id="8"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75" y="2005012"/>
            <a:ext cx="38100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58475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线上支付工具</a:t>
            </a:r>
          </a:p>
        </p:txBody>
      </p:sp>
      <p:sp>
        <p:nvSpPr>
          <p:cNvPr id="100" name="文本框 99"/>
          <p:cNvSpPr txBox="1"/>
          <p:nvPr/>
        </p:nvSpPr>
        <p:spPr>
          <a:xfrm>
            <a:off x="1514475" y="1438910"/>
            <a:ext cx="9161145" cy="3784600"/>
          </a:xfrm>
          <a:prstGeom prst="rect">
            <a:avLst/>
          </a:prstGeom>
          <a:noFill/>
          <a:ln w="9525">
            <a:noFill/>
          </a:ln>
        </p:spPr>
        <p:txBody>
          <a:bodyPr wrap="square">
            <a:spAutoFit/>
          </a:bodyPr>
          <a:lstStyle/>
          <a:p>
            <a:pPr indent="0" fontAlgn="auto">
              <a:lnSpc>
                <a:spcPct val="150000"/>
              </a:lnSpc>
            </a:pPr>
            <a:r>
              <a:rPr lang="zh-CN" sz="1600" b="1">
                <a:cs typeface="方正宋一简体" charset="0"/>
              </a:rPr>
              <a:t>优点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安全，具有转账需要手机短信验证，异地登录</a:t>
            </a:r>
            <a:r>
              <a:rPr lang="en-US" sz="1600" b="0">
                <a:latin typeface="Times New Roman" panose="02020603050405020304" pitchFamily="18" charset="0"/>
                <a:cs typeface="方正宋一简体" charset="0"/>
              </a:rPr>
              <a:t>IP</a:t>
            </a:r>
            <a:r>
              <a:rPr lang="zh-CN" sz="1600" b="0">
                <a:cs typeface="方正宋一简体" charset="0"/>
              </a:rPr>
              <a:t>（网络之间互连的协议）保护等多种保护功能。</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迅速，到账即时。</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稳定，作为俄罗斯主流的电子支付方式，在俄罗斯各大银行均可自主充值取款。</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国际性，用户可在网上匿名免费开户，并可以零资金运行。</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方便，只需要知道对方的钱包号即可进行转账汇款，不需要去银行办理烦琐的手续。</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匿名申请，保护双方隐私。</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通用，全球许多外汇交易网站、投资类站点、购物网站都接受</a:t>
            </a:r>
            <a:r>
              <a:rPr lang="en-US" sz="1600" b="0">
                <a:latin typeface="Times New Roman" panose="02020603050405020304" pitchFamily="18" charset="0"/>
                <a:cs typeface="方正宋一简体" charset="0"/>
              </a:rPr>
              <a:t>WebMoney</a:t>
            </a:r>
            <a:r>
              <a:rPr lang="zh-CN" sz="1600" b="0">
                <a:cs typeface="方正宋一简体" charset="0"/>
              </a:rPr>
              <a:t>收付款。</a:t>
            </a:r>
          </a:p>
          <a:p>
            <a:pPr indent="0" fontAlgn="auto">
              <a:lnSpc>
                <a:spcPct val="150000"/>
              </a:lnSpc>
            </a:pPr>
            <a:r>
              <a:rPr lang="zh-CN" sz="1600" b="1">
                <a:cs typeface="方正宋一简体" charset="0"/>
              </a:rPr>
              <a:t>缺点</a:t>
            </a:r>
            <a:endParaRPr lang="en-US" sz="1600" b="0">
              <a:latin typeface="Times New Roman" panose="02020603050405020304" pitchFamily="18" charset="0"/>
              <a:cs typeface="方正宋一简体" charset="0"/>
            </a:endParaRPr>
          </a:p>
          <a:p>
            <a:pPr indent="0" fontAlgn="auto">
              <a:lnSpc>
                <a:spcPct val="150000"/>
              </a:lnSpc>
            </a:pPr>
            <a:r>
              <a:rPr lang="en-US" sz="1600">
                <a:latin typeface="Wingdings 2" panose="05020102010507070707" charset="0"/>
                <a:cs typeface="方正宋一简体" charset="0"/>
                <a:sym typeface="+mn-ea"/>
              </a:rPr>
              <a:t></a:t>
            </a:r>
            <a:r>
              <a:rPr lang="en-US" sz="1600">
                <a:latin typeface="方正宋一简体" charset="0"/>
                <a:cs typeface="方正宋一简体" charset="0"/>
                <a:sym typeface="+mn-ea"/>
              </a:rPr>
              <a:t>  </a:t>
            </a:r>
            <a:r>
              <a:rPr lang="en-US" sz="1600" b="0">
                <a:latin typeface="Times New Roman" panose="02020603050405020304" pitchFamily="18" charset="0"/>
                <a:cs typeface="方正宋一简体" charset="0"/>
              </a:rPr>
              <a:t>WebMoney</a:t>
            </a:r>
            <a:r>
              <a:rPr lang="zh-CN" sz="1600" b="0">
                <a:cs typeface="方正宋一简体" charset="0"/>
              </a:rPr>
              <a:t>支持中国银联卡取款，但手续费高、流程复杂。</a:t>
            </a:r>
            <a:endParaRPr lang="zh-CN" altLang="en-US" sz="1600" b="0">
              <a:cs typeface="方正宋一简体" charset="0"/>
            </a:endParaRP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58475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线上支付工具</a:t>
            </a:r>
          </a:p>
        </p:txBody>
      </p:sp>
      <p:sp>
        <p:nvSpPr>
          <p:cNvPr id="6" name="矩形 1"/>
          <p:cNvSpPr>
            <a:spLocks noChangeArrowheads="1"/>
          </p:cNvSpPr>
          <p:nvPr/>
        </p:nvSpPr>
        <p:spPr bwMode="auto">
          <a:xfrm>
            <a:off x="1114425" y="2228850"/>
            <a:ext cx="466534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zh-CN" altLang="zh-CN" sz="1800" dirty="0"/>
              <a:t>连连银通电子支付有限公司（以下简称</a:t>
            </a:r>
            <a:r>
              <a:rPr lang="en-US" altLang="zh-CN" sz="1800" dirty="0"/>
              <a:t>“</a:t>
            </a:r>
            <a:r>
              <a:rPr lang="zh-CN" altLang="zh-CN" sz="1800" b="1" dirty="0"/>
              <a:t>连连支付</a:t>
            </a:r>
            <a:r>
              <a:rPr lang="en-US" altLang="zh-CN" sz="1800" dirty="0"/>
              <a:t>”</a:t>
            </a:r>
            <a:r>
              <a:rPr lang="zh-CN" altLang="zh-CN" sz="1800" dirty="0"/>
              <a:t>）是专业的第三方支付机构，是中国领先的行业支付解决方案提供商。该公司于</a:t>
            </a:r>
            <a:r>
              <a:rPr lang="en-US" altLang="zh-CN" sz="1800" dirty="0"/>
              <a:t>2003</a:t>
            </a:r>
            <a:r>
              <a:rPr lang="zh-CN" altLang="zh-CN" sz="1800" dirty="0"/>
              <a:t>年在杭州高新区成立，注册资金</a:t>
            </a:r>
            <a:r>
              <a:rPr lang="en-US" altLang="zh-CN" sz="1800" dirty="0"/>
              <a:t>325</a:t>
            </a:r>
            <a:r>
              <a:rPr lang="zh-CN" altLang="zh-CN" sz="1800" dirty="0"/>
              <a:t>亿元，是连连集团旗下全资子公司。连连支付是中国（杭州）综试区首批战略合作伙伴。</a:t>
            </a:r>
          </a:p>
        </p:txBody>
      </p:sp>
      <p:pic>
        <p:nvPicPr>
          <p:cNvPr id="7"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6" y="2002096"/>
            <a:ext cx="37084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58475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线上支付工具</a:t>
            </a:r>
          </a:p>
        </p:txBody>
      </p:sp>
      <p:sp>
        <p:nvSpPr>
          <p:cNvPr id="100" name="文本框 99"/>
          <p:cNvSpPr txBox="1"/>
          <p:nvPr/>
        </p:nvSpPr>
        <p:spPr>
          <a:xfrm>
            <a:off x="1314450" y="1583055"/>
            <a:ext cx="9852660" cy="3046095"/>
          </a:xfrm>
          <a:prstGeom prst="rect">
            <a:avLst/>
          </a:prstGeom>
          <a:noFill/>
          <a:ln w="9525">
            <a:noFill/>
          </a:ln>
        </p:spPr>
        <p:txBody>
          <a:bodyPr wrap="square">
            <a:spAutoFit/>
          </a:bodyPr>
          <a:lstStyle/>
          <a:p>
            <a:pPr indent="0" algn="just" fontAlgn="auto">
              <a:lnSpc>
                <a:spcPct val="150000"/>
              </a:lnSpc>
              <a:buFont typeface="Arial" panose="020B0604020202020204" pitchFamily="34" charset="0"/>
              <a:buNone/>
            </a:pPr>
            <a:r>
              <a:rPr lang="zh-CN" altLang="en-US" sz="1600" b="1">
                <a:latin typeface="方正宋一简体" charset="0"/>
                <a:cs typeface="方正宋一简体" charset="0"/>
              </a:rPr>
              <a:t>特点</a:t>
            </a:r>
            <a:endParaRPr lang="en-US" sz="1600" b="0">
              <a:latin typeface="方正宋一简体" charset="0"/>
              <a:cs typeface="方正宋一简体" charset="0"/>
            </a:endParaRPr>
          </a:p>
          <a:p>
            <a:pPr indent="0" algn="just" fontAlgn="auto">
              <a:lnSpc>
                <a:spcPct val="150000"/>
              </a:lnSpc>
              <a:buFont typeface="Arial" panose="020B0604020202020204" pitchFamily="34" charset="0"/>
              <a:buNone/>
            </a:pPr>
            <a:r>
              <a:rPr lang="en-US" sz="1600">
                <a:latin typeface="Wingdings 2" panose="05020102010507070707" charset="0"/>
                <a:cs typeface="方正宋一简体" charset="0"/>
                <a:sym typeface="+mn-ea"/>
              </a:rPr>
              <a:t></a:t>
            </a:r>
            <a:r>
              <a:rPr lang="en-US" sz="1600">
                <a:latin typeface="方正宋一简体" charset="0"/>
                <a:cs typeface="方正宋一简体" charset="0"/>
                <a:sym typeface="+mn-ea"/>
              </a:rPr>
              <a:t>  </a:t>
            </a:r>
            <a:r>
              <a:rPr lang="zh-CN" sz="1600" b="0">
                <a:cs typeface="方正宋一简体" charset="0"/>
              </a:rPr>
              <a:t>方便快捷。国内亚马逊卖家通过连连支付提现，最短的到账时间是</a:t>
            </a:r>
            <a:r>
              <a:rPr lang="en-US" sz="1600" b="0">
                <a:latin typeface="Times New Roman" panose="02020603050405020304" pitchFamily="18" charset="0"/>
                <a:cs typeface="方正宋一简体" charset="0"/>
              </a:rPr>
              <a:t>6</a:t>
            </a:r>
            <a:r>
              <a:rPr lang="zh-CN" sz="1600" b="0">
                <a:cs typeface="方正宋一简体" charset="0"/>
              </a:rPr>
              <a:t>秒，一般</a:t>
            </a:r>
            <a:r>
              <a:rPr lang="en-US" sz="1600" b="0">
                <a:latin typeface="Times New Roman" panose="02020603050405020304" pitchFamily="18" charset="0"/>
                <a:cs typeface="方正宋一简体" charset="0"/>
              </a:rPr>
              <a:t>2</a:t>
            </a:r>
            <a:r>
              <a:rPr lang="zh-CN" sz="1600" b="0">
                <a:cs typeface="方正宋一简体" charset="0"/>
              </a:rPr>
              <a:t>个小时之内就能提现到账。</a:t>
            </a:r>
            <a:r>
              <a:rPr lang="en-US" sz="1600" b="0">
                <a:latin typeface="Times New Roman" panose="02020603050405020304" pitchFamily="18" charset="0"/>
                <a:cs typeface="方正宋一简体" charset="0"/>
              </a:rPr>
              <a:t>PayPal</a:t>
            </a:r>
            <a:r>
              <a:rPr lang="zh-CN" sz="1600" b="0">
                <a:cs typeface="方正宋一简体" charset="0"/>
              </a:rPr>
              <a:t>账户提现的到账时间为</a:t>
            </a:r>
            <a:r>
              <a:rPr lang="en-US" sz="1600" b="0">
                <a:latin typeface="Times New Roman" panose="02020603050405020304" pitchFamily="18" charset="0"/>
                <a:cs typeface="方正宋一简体" charset="0"/>
              </a:rPr>
              <a:t>3</a:t>
            </a:r>
            <a:r>
              <a:rPr lang="zh-CN" sz="1600" b="0">
                <a:cs typeface="方正宋一简体" charset="0"/>
              </a:rPr>
              <a:t>～</a:t>
            </a:r>
            <a:r>
              <a:rPr lang="en-US" sz="1600" b="0">
                <a:latin typeface="Times New Roman" panose="02020603050405020304" pitchFamily="18" charset="0"/>
                <a:cs typeface="方正宋一简体" charset="0"/>
              </a:rPr>
              <a:t>4</a:t>
            </a:r>
            <a:r>
              <a:rPr lang="zh-CN" sz="1600" b="0">
                <a:cs typeface="方正宋一简体" charset="0"/>
              </a:rPr>
              <a:t>天，仍比提现到银行卡快。</a:t>
            </a:r>
            <a:endParaRPr lang="en-US" sz="1600" b="0">
              <a:latin typeface="方正宋一简体" charset="0"/>
              <a:cs typeface="方正宋一简体" charset="0"/>
            </a:endParaRPr>
          </a:p>
          <a:p>
            <a:pPr indent="0" algn="just" fontAlgn="auto">
              <a:lnSpc>
                <a:spcPct val="150000"/>
              </a:lnSpc>
              <a:buFont typeface="Arial" panose="020B0604020202020204" pitchFamily="34" charset="0"/>
              <a:buNone/>
            </a:pPr>
            <a:r>
              <a:rPr lang="en-US" sz="1600">
                <a:latin typeface="Wingdings 2" panose="05020102010507070707" charset="0"/>
                <a:cs typeface="方正宋一简体" charset="0"/>
                <a:sym typeface="+mn-ea"/>
              </a:rPr>
              <a:t></a:t>
            </a:r>
            <a:r>
              <a:rPr lang="en-US" sz="1600">
                <a:latin typeface="方正宋一简体" charset="0"/>
                <a:cs typeface="方正宋一简体" charset="0"/>
                <a:sym typeface="+mn-ea"/>
              </a:rPr>
              <a:t>  </a:t>
            </a:r>
            <a:r>
              <a:rPr lang="zh-CN" sz="1600" b="0">
                <a:cs typeface="方正宋一简体" charset="0"/>
              </a:rPr>
              <a:t>成本低。连连支付的亚马逊提现手续费是</a:t>
            </a:r>
            <a:r>
              <a:rPr lang="en-US" sz="1600" b="0">
                <a:latin typeface="Times New Roman" panose="02020603050405020304" pitchFamily="18" charset="0"/>
                <a:cs typeface="方正宋一简体" charset="0"/>
              </a:rPr>
              <a:t>0.7%</a:t>
            </a:r>
            <a:r>
              <a:rPr lang="zh-CN" sz="1600" b="0">
                <a:cs typeface="方正宋一简体" charset="0"/>
              </a:rPr>
              <a:t>，在与亚马逊官方合作的企业里费用是最低的。通过连连支付，用户将</a:t>
            </a:r>
            <a:r>
              <a:rPr lang="en-US" sz="1600" b="0">
                <a:latin typeface="Times New Roman" panose="02020603050405020304" pitchFamily="18" charset="0"/>
                <a:cs typeface="方正宋一简体" charset="0"/>
              </a:rPr>
              <a:t>PayPal</a:t>
            </a:r>
            <a:r>
              <a:rPr lang="zh-CN" sz="1600" b="0">
                <a:cs typeface="方正宋一简体" charset="0"/>
              </a:rPr>
              <a:t>中的外币提现为人民币，手续费仅为</a:t>
            </a:r>
            <a:r>
              <a:rPr lang="en-US" sz="1600" b="0">
                <a:latin typeface="Times New Roman" panose="02020603050405020304" pitchFamily="18" charset="0"/>
                <a:cs typeface="方正宋一简体" charset="0"/>
              </a:rPr>
              <a:t>1.2%</a:t>
            </a:r>
            <a:r>
              <a:rPr lang="zh-CN" sz="1600" b="0">
                <a:cs typeface="方正宋一简体" charset="0"/>
              </a:rPr>
              <a:t>，且无其他费用。</a:t>
            </a:r>
            <a:endParaRPr lang="en-US" sz="1600" b="0">
              <a:latin typeface="方正宋一简体" charset="0"/>
              <a:cs typeface="方正宋一简体" charset="0"/>
            </a:endParaRPr>
          </a:p>
          <a:p>
            <a:pPr indent="0" algn="just" fontAlgn="auto">
              <a:lnSpc>
                <a:spcPct val="150000"/>
              </a:lnSpc>
              <a:buFont typeface="Arial" panose="020B0604020202020204" pitchFamily="34" charset="0"/>
              <a:buNone/>
            </a:pPr>
            <a:r>
              <a:rPr lang="en-US" sz="1600">
                <a:latin typeface="Wingdings 2" panose="05020102010507070707" charset="0"/>
                <a:cs typeface="方正宋一简体" charset="0"/>
                <a:sym typeface="+mn-ea"/>
              </a:rPr>
              <a:t></a:t>
            </a:r>
            <a:r>
              <a:rPr lang="en-US" sz="1600">
                <a:latin typeface="方正宋一简体" charset="0"/>
                <a:cs typeface="方正宋一简体" charset="0"/>
                <a:sym typeface="+mn-ea"/>
              </a:rPr>
              <a:t>  </a:t>
            </a:r>
            <a:r>
              <a:rPr lang="zh-CN" sz="1600" b="0">
                <a:cs typeface="方正宋一简体" charset="0"/>
              </a:rPr>
              <a:t>安全可靠。连连支付在跨境电商支付业务上的规模仅次于支付宝和微信支付，并获得中国人民银行和国家外汇管理局的支付业务许可、跨境电子商务人民币结算业务许可和跨境外汇支付业务许可。有中国人民银行和国家外汇管理局双重许可和权威认证，用户的资金会更加安全。</a:t>
            </a:r>
            <a:endParaRPr lang="zh-CN" altLang="en-US" sz="1600" b="0">
              <a:cs typeface="方正宋一简体" charset="0"/>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58475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线上支付工具</a:t>
            </a:r>
          </a:p>
        </p:txBody>
      </p:sp>
      <p:sp>
        <p:nvSpPr>
          <p:cNvPr id="5" name="矩形 1"/>
          <p:cNvSpPr>
            <a:spLocks noChangeArrowheads="1"/>
          </p:cNvSpPr>
          <p:nvPr/>
        </p:nvSpPr>
        <p:spPr bwMode="auto">
          <a:xfrm>
            <a:off x="6639560" y="1929765"/>
            <a:ext cx="4283075"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zh-CN" altLang="zh-CN" sz="1800" dirty="0"/>
              <a:t>杭州砰嘭智能技术有限公司（简称</a:t>
            </a:r>
            <a:r>
              <a:rPr lang="en-US" altLang="zh-CN" sz="1800" b="1" dirty="0" err="1"/>
              <a:t>PingPong</a:t>
            </a:r>
            <a:r>
              <a:rPr lang="zh-CN" altLang="zh-CN" sz="1800" dirty="0"/>
              <a:t>）是一家主体位于杭州的国内知名的全球收款公司，主要为中国跨境电子商务卖家提供低成本的境外收款服务。</a:t>
            </a:r>
            <a:r>
              <a:rPr lang="en-US" altLang="zh-CN" sz="1800" dirty="0"/>
              <a:t>2017</a:t>
            </a:r>
            <a:r>
              <a:rPr lang="zh-CN" altLang="zh-CN" sz="1800" dirty="0"/>
              <a:t>年</a:t>
            </a:r>
            <a:r>
              <a:rPr lang="en-US" altLang="zh-CN" sz="1800" dirty="0"/>
              <a:t>9</a:t>
            </a:r>
            <a:r>
              <a:rPr lang="zh-CN" altLang="zh-CN" sz="1800" dirty="0"/>
              <a:t>月，</a:t>
            </a:r>
            <a:r>
              <a:rPr lang="en-US" altLang="zh-CN" sz="1800" dirty="0" err="1"/>
              <a:t>PingPong</a:t>
            </a:r>
            <a:r>
              <a:rPr lang="zh-CN" altLang="zh-CN" sz="1800" dirty="0"/>
              <a:t>获卢森堡政府颁发的欧洲支付牌照，成为首家获得该牌照的中国金融科技企业</a:t>
            </a:r>
            <a:r>
              <a:rPr lang="zh-CN" altLang="en-US" sz="1800" dirty="0"/>
              <a:t>。</a:t>
            </a:r>
          </a:p>
        </p:txBody>
      </p:sp>
      <p:pic>
        <p:nvPicPr>
          <p:cNvPr id="8"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1628775"/>
            <a:ext cx="4246563"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3986"/>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内容导航</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4" name="Freeform 9"/>
          <p:cNvSpPr>
            <a:spLocks noEditPoints="1"/>
          </p:cNvSpPr>
          <p:nvPr/>
        </p:nvSpPr>
        <p:spPr bwMode="black">
          <a:xfrm>
            <a:off x="4514673" y="3791574"/>
            <a:ext cx="443342" cy="44334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C000">
              <a:alpha val="94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46304" rIns="0" bIns="146304" numCol="1" spcCol="0" rtlCol="0" fromWordArt="0" anchor="ctr" anchorCtr="0" forceAA="0" compatLnSpc="1">
            <a:noAutofit/>
          </a:bodyPr>
          <a:lstStyle/>
          <a:p>
            <a:endParaRPr lang="en-US" b="1">
              <a:gradFill>
                <a:gsLst>
                  <a:gs pos="0">
                    <a:srgbClr val="FFFFFF"/>
                  </a:gs>
                  <a:gs pos="100000">
                    <a:srgbClr val="FFFFFF"/>
                  </a:gs>
                </a:gsLst>
                <a:lin ang="5400000" scaled="0"/>
              </a:gradFill>
              <a:latin typeface="+mj-lt"/>
            </a:endParaRPr>
          </a:p>
        </p:txBody>
      </p:sp>
      <p:sp>
        <p:nvSpPr>
          <p:cNvPr id="26" name="TextBox 25"/>
          <p:cNvSpPr txBox="1"/>
          <p:nvPr/>
        </p:nvSpPr>
        <p:spPr>
          <a:xfrm>
            <a:off x="5069840" y="3773170"/>
            <a:ext cx="5703570" cy="460375"/>
          </a:xfrm>
          <a:prstGeom prst="rect">
            <a:avLst/>
          </a:prstGeom>
          <a:solidFill>
            <a:srgbClr val="FFC000"/>
          </a:solidFill>
        </p:spPr>
        <p:txBody>
          <a:bodyPr wrap="square" rtlCol="0">
            <a:spAutoFit/>
          </a:bodyPr>
          <a:lstStyle/>
          <a:p>
            <a:endParaRPr lang="zh-CN" altLang="en-US" dirty="0">
              <a:solidFill>
                <a:schemeClr val="tx1">
                  <a:lumMod val="95000"/>
                  <a:lumOff val="5000"/>
                </a:schemeClr>
              </a:solidFill>
            </a:endParaRPr>
          </a:p>
        </p:txBody>
      </p:sp>
      <p:sp>
        <p:nvSpPr>
          <p:cNvPr id="18" name="TextBox 17"/>
          <p:cNvSpPr txBox="1"/>
          <p:nvPr/>
        </p:nvSpPr>
        <p:spPr>
          <a:xfrm>
            <a:off x="5070078" y="2730178"/>
            <a:ext cx="3825086" cy="461665"/>
          </a:xfrm>
          <a:prstGeom prst="rect">
            <a:avLst/>
          </a:prstGeom>
          <a:noFill/>
        </p:spPr>
        <p:txBody>
          <a:bodyPr wrap="none" rtlCol="0">
            <a:spAutoFit/>
          </a:bodyPr>
          <a:lstStyle/>
          <a:p>
            <a:pPr lvl="0">
              <a:spcBef>
                <a:spcPct val="0"/>
              </a:spcBef>
            </a:pPr>
            <a:r>
              <a:rPr lang="zh-CN" altLang="en-US" dirty="0"/>
              <a:t>第二节   </a:t>
            </a:r>
            <a:r>
              <a:rPr lang="zh-CN" altLang="en-US" dirty="0">
                <a:latin typeface="Times New Roman" panose="02020603050405020304" pitchFamily="18" charset="0"/>
                <a:ea typeface="微软雅黑" panose="020B0503020204020204" pitchFamily="34" charset="-122"/>
              </a:rPr>
              <a:t>跨境电商支付工具</a:t>
            </a:r>
          </a:p>
        </p:txBody>
      </p:sp>
      <p:sp>
        <p:nvSpPr>
          <p:cNvPr id="19" name="TextBox 18"/>
          <p:cNvSpPr txBox="1"/>
          <p:nvPr/>
        </p:nvSpPr>
        <p:spPr>
          <a:xfrm>
            <a:off x="5074665" y="3761107"/>
            <a:ext cx="5279009" cy="461665"/>
          </a:xfrm>
          <a:prstGeom prst="rect">
            <a:avLst/>
          </a:prstGeom>
          <a:noFill/>
        </p:spPr>
        <p:txBody>
          <a:bodyPr wrap="none" rtlCol="0">
            <a:spAutoFit/>
          </a:bodyPr>
          <a:lstStyle/>
          <a:p>
            <a:pPr lvl="0">
              <a:spcBef>
                <a:spcPct val="0"/>
              </a:spcBef>
            </a:pPr>
            <a:r>
              <a:rPr lang="zh-CN" altLang="en-US" dirty="0"/>
              <a:t>第三节  主要</a:t>
            </a:r>
            <a:r>
              <a:rPr lang="zh-CN" altLang="en-US" dirty="0">
                <a:latin typeface="Times New Roman" panose="02020603050405020304" pitchFamily="18" charset="0"/>
                <a:ea typeface="微软雅黑" panose="020B0503020204020204" pitchFamily="34" charset="-122"/>
              </a:rPr>
              <a:t>跨境电商平台的支付方式</a:t>
            </a:r>
          </a:p>
        </p:txBody>
      </p:sp>
      <p:sp>
        <p:nvSpPr>
          <p:cNvPr id="17" name="TextBox 16"/>
          <p:cNvSpPr txBox="1"/>
          <p:nvPr/>
        </p:nvSpPr>
        <p:spPr>
          <a:xfrm>
            <a:off x="5070078" y="1551929"/>
            <a:ext cx="4364208" cy="460375"/>
          </a:xfrm>
          <a:prstGeom prst="rect">
            <a:avLst/>
          </a:prstGeom>
          <a:noFill/>
        </p:spPr>
        <p:txBody>
          <a:bodyPr wrap="square" rtlCol="0">
            <a:spAutoFit/>
          </a:bodyPr>
          <a:lstStyle/>
          <a:p>
            <a:pPr lvl="0">
              <a:spcBef>
                <a:spcPct val="0"/>
              </a:spcBef>
            </a:pPr>
            <a:r>
              <a:rPr lang="zh-CN" altLang="zh-CN" dirty="0">
                <a:solidFill>
                  <a:schemeClr val="tx1">
                    <a:lumMod val="95000"/>
                    <a:lumOff val="5000"/>
                  </a:schemeClr>
                </a:solidFill>
              </a:rPr>
              <a:t>第一节</a:t>
            </a:r>
            <a:r>
              <a:rPr lang="en-US" altLang="zh-CN" dirty="0">
                <a:solidFill>
                  <a:schemeClr val="tx1">
                    <a:lumMod val="95000"/>
                    <a:lumOff val="5000"/>
                  </a:schemeClr>
                </a:solidFill>
              </a:rPr>
              <a:t>   </a:t>
            </a:r>
            <a:r>
              <a:rPr lang="zh-CN" altLang="en-US" dirty="0">
                <a:latin typeface="Times New Roman" panose="02020603050405020304" pitchFamily="18" charset="0"/>
                <a:ea typeface="微软雅黑" panose="020B0503020204020204" pitchFamily="34" charset="-122"/>
              </a:rPr>
              <a:t>跨境电商支付概述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6"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51600" y="563245"/>
            <a:ext cx="5428615"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主要跨境电商平台的支付方式</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40" y="1274445"/>
            <a:ext cx="6985635"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958015" y="532319"/>
            <a:ext cx="1271270" cy="535940"/>
          </a:xfrm>
          <a:prstGeom prst="rect">
            <a:avLst/>
          </a:prstGeom>
          <a:solidFill>
            <a:srgbClr val="0070C0"/>
          </a:solidFill>
        </p:spPr>
        <p:txBody>
          <a:bodyPr wrap="none" lIns="121908" tIns="60954" rIns="121908" bIns="60954">
            <a:spAutoFit/>
          </a:bodyPr>
          <a:lstStyle/>
          <a:p>
            <a:pPr lvl="0"/>
            <a:r>
              <a:rPr lang="zh-CN" altLang="en-US"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第三节</a:t>
            </a:r>
          </a:p>
        </p:txBody>
      </p:sp>
      <p:sp>
        <p:nvSpPr>
          <p:cNvPr id="25606" name="矩形 12"/>
          <p:cNvSpPr/>
          <p:nvPr/>
        </p:nvSpPr>
        <p:spPr>
          <a:xfrm>
            <a:off x="5131435" y="1831340"/>
            <a:ext cx="3378835" cy="2306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200000"/>
              </a:lnSpc>
              <a:spcBef>
                <a:spcPct val="0"/>
              </a:spcBef>
              <a:buNone/>
            </a:pPr>
            <a:r>
              <a:rPr sz="1800" dirty="0">
                <a:latin typeface="Times New Roman" panose="02020603050405020304" pitchFamily="18" charset="0"/>
                <a:ea typeface="微软雅黑" panose="020B0503020204020204" pitchFamily="34" charset="-122"/>
                <a:cs typeface="Times New Roman" panose="02020603050405020304" pitchFamily="18" charset="0"/>
              </a:rPr>
              <a:t>3.1 </a:t>
            </a:r>
            <a:r>
              <a:rPr lang="en-US" sz="1800" dirty="0" err="1">
                <a:latin typeface="Times New Roman" panose="02020603050405020304" pitchFamily="18" charset="0"/>
                <a:ea typeface="微软雅黑" panose="020B0503020204020204" pitchFamily="34" charset="-122"/>
                <a:cs typeface="Times New Roman" panose="02020603050405020304" pitchFamily="18" charset="0"/>
              </a:rPr>
              <a:t>Aliexpress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的支付方式</a:t>
            </a:r>
            <a:r>
              <a:rPr lang="en-US" sz="1800" dirty="0" err="1">
                <a:latin typeface="Times New Roman" panose="02020603050405020304" pitchFamily="18" charset="0"/>
                <a:ea typeface="微软雅黑" panose="020B0503020204020204" pitchFamily="34" charset="-122"/>
                <a:cs typeface="Times New Roman" panose="02020603050405020304" pitchFamily="18" charset="0"/>
              </a:rPr>
              <a:t>Ecsrow</a:t>
            </a:r>
            <a:endParaRPr 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eaLnBrk="1" hangingPunct="1">
              <a:lnSpc>
                <a:spcPct val="200000"/>
              </a:lnSpc>
              <a:spcBef>
                <a:spcPct val="0"/>
              </a:spcBef>
              <a:buNone/>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3.2 Amazon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的支付方式</a:t>
            </a:r>
            <a:r>
              <a:rPr lang="en-US" sz="1800" dirty="0" err="1">
                <a:latin typeface="Times New Roman" panose="02020603050405020304" pitchFamily="18" charset="0"/>
                <a:ea typeface="微软雅黑" panose="020B0503020204020204" pitchFamily="34" charset="-122"/>
                <a:cs typeface="Times New Roman" panose="02020603050405020304" pitchFamily="18" charset="0"/>
              </a:rPr>
              <a:t>Payoneer</a:t>
            </a:r>
            <a:endParaRPr 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eaLnBrk="1" hangingPunct="1">
              <a:lnSpc>
                <a:spcPct val="200000"/>
              </a:lnSpc>
              <a:spcBef>
                <a:spcPct val="0"/>
              </a:spcBef>
              <a:buNone/>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3.3 eBay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的支付方式</a:t>
            </a:r>
            <a:r>
              <a:rPr lang="en-US" sz="1800" dirty="0" err="1">
                <a:latin typeface="Times New Roman" panose="02020603050405020304" pitchFamily="18" charset="0"/>
                <a:ea typeface="微软雅黑" panose="020B0503020204020204" pitchFamily="34" charset="-122"/>
                <a:cs typeface="Times New Roman" panose="02020603050405020304" pitchFamily="18" charset="0"/>
              </a:rPr>
              <a:t>Paypal</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eaLnBrk="1" hangingPunct="1">
              <a:lnSpc>
                <a:spcPct val="200000"/>
              </a:lnSpc>
              <a:spcBef>
                <a:spcPct val="0"/>
              </a:spcBef>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3.4 Wish</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的联动支付</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UMPAY</a:t>
            </a: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5337288" cy="553986"/>
          </a:xfrm>
          <a:prstGeom prst="rect">
            <a:avLst/>
          </a:prstGeom>
          <a:noFill/>
        </p:spPr>
        <p:txBody>
          <a:bodyPr wrap="square" lIns="121908" tIns="60954" rIns="121908" bIns="60954">
            <a:spAutoFit/>
          </a:bodyPr>
          <a:lstStyle/>
          <a:p>
            <a:r>
              <a:rPr lang="en-US" sz="28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Aliexpress</a:t>
            </a:r>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的支付方式</a:t>
            </a:r>
            <a:r>
              <a:rPr lang="en-US" sz="28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Ecsrow</a:t>
            </a:r>
            <a:endPar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3.1</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6"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flipV="1">
            <a:off x="-1" y="-15240"/>
            <a:ext cx="12190413" cy="779882"/>
          </a:xfrm>
          <a:custGeom>
            <a:avLst/>
            <a:gdLst/>
            <a:ahLst/>
            <a:cxnLst/>
            <a:rect l="l" t="t" r="r" b="b"/>
            <a:pathLst>
              <a:path w="4198076" h="584776">
                <a:moveTo>
                  <a:pt x="0" y="584776"/>
                </a:moveTo>
                <a:lnTo>
                  <a:pt x="4198076" y="584776"/>
                </a:lnTo>
                <a:lnTo>
                  <a:pt x="3858906" y="0"/>
                </a:lnTo>
                <a:lnTo>
                  <a:pt x="339170" y="0"/>
                </a:ln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14" name="矩形 13"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982638" y="56721"/>
            <a:ext cx="10225136" cy="689610"/>
          </a:xfrm>
          <a:prstGeom prst="rect">
            <a:avLst/>
          </a:prstGeom>
        </p:spPr>
        <p:txBody>
          <a:bodyPr wrap="square" lIns="121908" tIns="60954" rIns="121908" bIns="60954">
            <a:spAutoFit/>
          </a:bodyPr>
          <a:lstStyle/>
          <a:p>
            <a:pPr algn="ctr"/>
            <a:r>
              <a:rPr lang="zh-CN" altLang="en-US" sz="3700" dirty="0">
                <a:solidFill>
                  <a:schemeClr val="bg1"/>
                </a:solidFill>
                <a:latin typeface="Gloucester MT Extra Condensed" panose="02030808020601010101"/>
                <a:ea typeface="微软雅黑" panose="020B0503020204020204" pitchFamily="34" charset="-122"/>
                <a:cs typeface="Gloucester MT Extra Condensed" panose="02030808020601010101"/>
              </a:rPr>
              <a:t>课   前   案    例  导   入</a:t>
            </a:r>
          </a:p>
        </p:txBody>
      </p:sp>
      <p:cxnSp>
        <p:nvCxnSpPr>
          <p:cNvPr id="44" name="直接连接符 43"/>
          <p:cNvCxnSpPr/>
          <p:nvPr/>
        </p:nvCxnSpPr>
        <p:spPr>
          <a:xfrm>
            <a:off x="1121569" y="860801"/>
            <a:ext cx="9933781"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p:nvPr/>
        </p:nvCxnSpPr>
        <p:spPr>
          <a:xfrm>
            <a:off x="1277257" y="991429"/>
            <a:ext cx="9622518"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9" name="直接连接符 48"/>
          <p:cNvCxnSpPr/>
          <p:nvPr/>
        </p:nvCxnSpPr>
        <p:spPr>
          <a:xfrm>
            <a:off x="0" y="-15240"/>
            <a:ext cx="1277257" cy="100666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flipH="1">
            <a:off x="10899775" y="0"/>
            <a:ext cx="1290639" cy="99142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60" name="Rectangle 29"/>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1"/>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33"/>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35"/>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37"/>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4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5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5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8" name="Rectangle 5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0" name="Rectangle 5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3" name="Rectangle 5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5" name="Rectangle 6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6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椭圆 96">
            <a:hlinkClick r:id="" action="ppaction://hlinkshowjump?jump=previousslide"/>
          </p:cNvPr>
          <p:cNvSpPr/>
          <p:nvPr/>
        </p:nvSpPr>
        <p:spPr>
          <a:xfrm>
            <a:off x="8740863" y="6274847"/>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燕尾形 97">
            <a:hlinkClick r:id="" action="ppaction://hlinkshowjump?jump=previousslide" tooltip="上一页"/>
          </p:cNvPr>
          <p:cNvSpPr/>
          <p:nvPr/>
        </p:nvSpPr>
        <p:spPr>
          <a:xfrm flipH="1">
            <a:off x="8810643" y="6383686"/>
            <a:ext cx="232659" cy="23367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椭圆 101">
            <a:hlinkClick r:id="" action="ppaction://hlinkshowjump?jump=nextslide"/>
          </p:cNvPr>
          <p:cNvSpPr/>
          <p:nvPr/>
        </p:nvSpPr>
        <p:spPr>
          <a:xfrm>
            <a:off x="9348951" y="6257894"/>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燕尾形 102">
            <a:hlinkClick r:id="" action="ppaction://hlinkshowjump?jump=nextslide" tooltip="下一页"/>
          </p:cNvPr>
          <p:cNvSpPr/>
          <p:nvPr/>
        </p:nvSpPr>
        <p:spPr>
          <a:xfrm>
            <a:off x="9471553" y="6356801"/>
            <a:ext cx="226630" cy="248620"/>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椭圆 103">
            <a:hlinkClick r:id="" action="ppaction://hlinkshowjump?jump=firstslide" tooltip="返回首页"/>
          </p:cNvPr>
          <p:cNvSpPr/>
          <p:nvPr/>
        </p:nvSpPr>
        <p:spPr>
          <a:xfrm>
            <a:off x="9954703" y="6270920"/>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hlinkClick r:id="" action="ppaction://hlinkshowjump?jump=lastslide"/>
          </p:cNvPr>
          <p:cNvSpPr/>
          <p:nvPr/>
        </p:nvSpPr>
        <p:spPr>
          <a:xfrm>
            <a:off x="10574683" y="6273456"/>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6" name="图片 105">
            <a:hlinkClick r:id="" action="ppaction://hlinkshowjump?jump=lastslide"/>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0759" y="6380602"/>
            <a:ext cx="219847" cy="236759"/>
          </a:xfrm>
          <a:prstGeom prst="rect">
            <a:avLst/>
          </a:prstGeom>
        </p:spPr>
      </p:pic>
      <p:pic>
        <p:nvPicPr>
          <p:cNvPr id="107" name="图片 106">
            <a:hlinkClick r:id="" action="ppaction://hlinkshowjump?jump=firstslid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1761" y="6356801"/>
            <a:ext cx="289582" cy="253385"/>
          </a:xfrm>
          <a:prstGeom prst="rect">
            <a:avLst/>
          </a:prstGeom>
        </p:spPr>
      </p:pic>
      <p:sp>
        <p:nvSpPr>
          <p:cNvPr id="108" name="矩形 107"/>
          <p:cNvSpPr/>
          <p:nvPr/>
        </p:nvSpPr>
        <p:spPr>
          <a:xfrm>
            <a:off x="11259898" y="6254138"/>
            <a:ext cx="388938" cy="387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9" name="灯片编号占位符 5"/>
          <p:cNvSpPr txBox="1"/>
          <p:nvPr/>
        </p:nvSpPr>
        <p:spPr>
          <a:xfrm>
            <a:off x="11240848" y="6281102"/>
            <a:ext cx="440216" cy="360386"/>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4</a:t>
            </a:fld>
            <a:endParaRPr lang="en-US" altLang="zh-CN" sz="1400" dirty="0">
              <a:solidFill>
                <a:schemeClr val="bg1"/>
              </a:solidFill>
            </a:endParaRPr>
          </a:p>
        </p:txBody>
      </p:sp>
      <p:sp>
        <p:nvSpPr>
          <p:cNvPr id="110" name="矩形 109"/>
          <p:cNvSpPr/>
          <p:nvPr/>
        </p:nvSpPr>
        <p:spPr>
          <a:xfrm>
            <a:off x="11580893" y="6563519"/>
            <a:ext cx="238442" cy="23844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1" name="矩形 110"/>
          <p:cNvSpPr/>
          <p:nvPr/>
        </p:nvSpPr>
        <p:spPr>
          <a:xfrm>
            <a:off x="11581515" y="6182353"/>
            <a:ext cx="143570" cy="1435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65275" y="1055370"/>
            <a:ext cx="8636000" cy="368300"/>
          </a:xfrm>
          <a:prstGeom prst="rect">
            <a:avLst/>
          </a:prstGeom>
          <a:noFill/>
          <a:ln w="9525">
            <a:noFill/>
          </a:ln>
        </p:spPr>
        <p:txBody>
          <a:bodyPr wrap="square">
            <a:spAutoFit/>
          </a:bodyPr>
          <a:lstStyle/>
          <a:p>
            <a:pPr indent="0" algn="ctr"/>
            <a:r>
              <a:rPr lang="zh-CN" altLang="en-US" sz="1800" b="1" dirty="0">
                <a:cs typeface="方正黑体简体" charset="0"/>
              </a:rPr>
              <a:t>首信易支付副总裁梅岭：以“支付</a:t>
            </a:r>
            <a:r>
              <a:rPr lang="en-US" altLang="zh-CN" sz="1800" b="1" dirty="0">
                <a:cs typeface="方正黑体简体" charset="0"/>
              </a:rPr>
              <a:t>+”</a:t>
            </a:r>
            <a:r>
              <a:rPr lang="zh-CN" altLang="en-US" sz="1800" b="1" dirty="0">
                <a:cs typeface="方正黑体简体" charset="0"/>
              </a:rPr>
              <a:t>赋能跨境电商</a:t>
            </a:r>
          </a:p>
        </p:txBody>
      </p:sp>
      <p:sp>
        <p:nvSpPr>
          <p:cNvPr id="4" name="文本框 3"/>
          <p:cNvSpPr txBox="1"/>
          <p:nvPr/>
        </p:nvSpPr>
        <p:spPr>
          <a:xfrm>
            <a:off x="643255" y="5430838"/>
            <a:ext cx="11275695" cy="922020"/>
          </a:xfrm>
          <a:prstGeom prst="rect">
            <a:avLst/>
          </a:prstGeom>
          <a:noFill/>
        </p:spPr>
        <p:txBody>
          <a:bodyPr wrap="square" rtlCol="0" anchor="t">
            <a:spAutoFit/>
          </a:bodyPr>
          <a:lstStyle/>
          <a:p>
            <a:pPr fontAlgn="auto">
              <a:lnSpc>
                <a:spcPct val="150000"/>
              </a:lnSpc>
            </a:pPr>
            <a:r>
              <a:rPr lang="zh-CN" sz="1800" dirty="0">
                <a:cs typeface="方正宋一简体" charset="0"/>
                <a:sym typeface="+mn-ea"/>
              </a:rPr>
              <a:t>请问：</a:t>
            </a:r>
            <a:r>
              <a:rPr lang="zh-CN" altLang="en-US" sz="1800" dirty="0">
                <a:cs typeface="方正宋一简体" charset="0"/>
                <a:sym typeface="+mn-ea"/>
              </a:rPr>
              <a:t>“一带一路”倡议对于我国跨境电商支付行业的影响是什么？我国跨境电商支付行业目前的发展现状和面临的机遇是什么？</a:t>
            </a:r>
          </a:p>
        </p:txBody>
      </p:sp>
      <p:sp>
        <p:nvSpPr>
          <p:cNvPr id="5" name="圆角矩形 4"/>
          <p:cNvSpPr/>
          <p:nvPr/>
        </p:nvSpPr>
        <p:spPr>
          <a:xfrm>
            <a:off x="1885950" y="1543051"/>
            <a:ext cx="3371850" cy="3644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altLang="zh-CN" sz="1600" dirty="0"/>
              <a:t>2018</a:t>
            </a:r>
            <a:r>
              <a:rPr lang="zh-CN" altLang="en-US" sz="1600" dirty="0"/>
              <a:t>年</a:t>
            </a:r>
            <a:r>
              <a:rPr lang="en-US" altLang="zh-CN" sz="1600" dirty="0"/>
              <a:t>12</a:t>
            </a:r>
            <a:r>
              <a:rPr lang="zh-CN" altLang="en-US" sz="1600" dirty="0"/>
              <a:t>月</a:t>
            </a:r>
            <a:r>
              <a:rPr lang="en-US" altLang="zh-CN" sz="1600" dirty="0"/>
              <a:t>21</a:t>
            </a:r>
            <a:r>
              <a:rPr lang="zh-CN" altLang="en-US" sz="1600" dirty="0"/>
              <a:t>日</a:t>
            </a:r>
            <a:r>
              <a:rPr lang="en-US" altLang="zh-CN" sz="1600" dirty="0"/>
              <a:t>9</a:t>
            </a:r>
            <a:r>
              <a:rPr lang="zh-CN" altLang="en-US" sz="1600" dirty="0"/>
              <a:t>时，第四届全球跨境电子商务大会进行了最后一个环节</a:t>
            </a:r>
            <a:r>
              <a:rPr lang="en-US" altLang="zh-CN" sz="1600" dirty="0"/>
              <a:t>——</a:t>
            </a:r>
            <a:r>
              <a:rPr lang="zh-CN" altLang="en-US" sz="1600" dirty="0"/>
              <a:t>跨境电商出口峰会，来自</a:t>
            </a:r>
            <a:r>
              <a:rPr lang="en-US" altLang="zh-CN" sz="1600" dirty="0"/>
              <a:t>Google</a:t>
            </a:r>
            <a:r>
              <a:rPr lang="zh-CN" altLang="en-US" sz="1600" dirty="0"/>
              <a:t>、</a:t>
            </a:r>
            <a:r>
              <a:rPr lang="en-US" altLang="zh-CN" sz="1600" dirty="0" err="1"/>
              <a:t>Shopee</a:t>
            </a:r>
            <a:r>
              <a:rPr lang="zh-CN" altLang="en-US" sz="1600" dirty="0"/>
              <a:t>等多家国内外知名企业的行业精英，从不同角度对跨境电商出口环节的各个问题阐述了各自的想法。首信易支付副总裁梅岭先生根据自身多年的跨境电商支付经验和对支付市场的积累，发表了以“支付</a:t>
            </a:r>
            <a:r>
              <a:rPr lang="en-US" altLang="zh-CN" sz="1600" dirty="0"/>
              <a:t>+”</a:t>
            </a:r>
            <a:r>
              <a:rPr lang="zh-CN" altLang="en-US" sz="1600" dirty="0"/>
              <a:t>赋能跨境电商为主题的精彩演说。</a:t>
            </a:r>
          </a:p>
        </p:txBody>
      </p:sp>
      <p:sp>
        <p:nvSpPr>
          <p:cNvPr id="6" name="矩形 5"/>
          <p:cNvSpPr/>
          <p:nvPr/>
        </p:nvSpPr>
        <p:spPr>
          <a:xfrm>
            <a:off x="6324932" y="2072839"/>
            <a:ext cx="4465750" cy="2585323"/>
          </a:xfrm>
          <a:prstGeom prst="rect">
            <a:avLst/>
          </a:prstGeom>
        </p:spPr>
        <p:txBody>
          <a:bodyPr wrap="square">
            <a:spAutoFit/>
          </a:bodyPr>
          <a:lstStyle/>
          <a:p>
            <a:pPr marL="285750" indent="-285750">
              <a:buFont typeface="Wingdings" panose="05000000000000000000" pitchFamily="2" charset="2"/>
              <a:buChar char="l"/>
            </a:pPr>
            <a:r>
              <a:rPr lang="zh-CN" altLang="en-US" sz="1800" dirty="0"/>
              <a:t>“一带一路”的提出使我国的跨境电商发展迎来段黄金时期</a:t>
            </a:r>
            <a:endParaRPr lang="en-US" altLang="zh-CN" sz="1800" dirty="0"/>
          </a:p>
          <a:p>
            <a:pPr marL="285750" indent="-285750">
              <a:buFont typeface="Wingdings" panose="05000000000000000000" pitchFamily="2" charset="2"/>
              <a:buChar char="l"/>
            </a:pPr>
            <a:endParaRPr lang="en-US" altLang="zh-CN" sz="1800" dirty="0"/>
          </a:p>
          <a:p>
            <a:pPr marL="285750" indent="-285750">
              <a:buFont typeface="Wingdings" panose="05000000000000000000" pitchFamily="2" charset="2"/>
              <a:buChar char="l"/>
            </a:pPr>
            <a:r>
              <a:rPr lang="zh-CN" altLang="en-US" sz="1800" dirty="0"/>
              <a:t>技术对于跨境电商支付环节全流程的助推作用</a:t>
            </a:r>
            <a:endParaRPr lang="en-US" altLang="zh-CN" sz="1800" dirty="0"/>
          </a:p>
          <a:p>
            <a:pPr marL="285750" indent="-285750">
              <a:buFont typeface="Wingdings" panose="05000000000000000000" pitchFamily="2" charset="2"/>
              <a:buChar char="l"/>
            </a:pPr>
            <a:endParaRPr lang="en-US" altLang="zh-CN" sz="1800" dirty="0"/>
          </a:p>
          <a:p>
            <a:pPr marL="285750" indent="-285750">
              <a:buFont typeface="Wingdings" panose="05000000000000000000" pitchFamily="2" charset="2"/>
              <a:buChar char="l"/>
            </a:pPr>
            <a:r>
              <a:rPr lang="zh-CN" altLang="en-US" sz="1800" dirty="0"/>
              <a:t>我国跨境电商支付相关监管政策已较为完善</a:t>
            </a:r>
          </a:p>
          <a:p>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21581" y="184198"/>
            <a:ext cx="5110117"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3.1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Aliexpress</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Ecsrow</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26629" name="矩形 1"/>
          <p:cNvSpPr/>
          <p:nvPr/>
        </p:nvSpPr>
        <p:spPr>
          <a:xfrm>
            <a:off x="1208405" y="1483368"/>
            <a:ext cx="10069195" cy="1337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0"/>
              </a:spcBef>
              <a:buFontTx/>
              <a:buNone/>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ea"/>
              </a:rPr>
              <a:t>Escrow</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ea"/>
              </a:rPr>
              <a:t>服务</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ea"/>
              </a:rPr>
              <a:t>是阿里巴巴国际站针对国际贸易提供交易资金安全保障的服务。它联合第三方支付平台</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sym typeface="+mn-ea"/>
              </a:rPr>
              <a:t>AliPay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ea"/>
              </a:rPr>
              <a:t>提供在线交易资金支付的安全保障，同时保护买卖双方从事在线交易，并解决交易中资金纠纷问题。</a:t>
            </a:r>
          </a:p>
        </p:txBody>
      </p:sp>
      <p:graphicFrame>
        <p:nvGraphicFramePr>
          <p:cNvPr id="2" name="对象 1"/>
          <p:cNvGraphicFramePr>
            <a:graphicFrameLocks noChangeAspect="1"/>
          </p:cNvGraphicFramePr>
          <p:nvPr/>
        </p:nvGraphicFramePr>
        <p:xfrm>
          <a:off x="1883568" y="3519502"/>
          <a:ext cx="8353425" cy="709613"/>
        </p:xfrm>
        <a:graphic>
          <a:graphicData uri="http://schemas.openxmlformats.org/presentationml/2006/ole">
            <mc:AlternateContent xmlns:mc="http://schemas.openxmlformats.org/markup-compatibility/2006">
              <mc:Choice xmlns:v="urn:schemas-microsoft-com:vml" Requires="v">
                <p:oleObj spid="_x0000_s262186" r:id="rId4" imgW="6629400" imgH="391795" progId="Visio.Drawing.11">
                  <p:embed/>
                </p:oleObj>
              </mc:Choice>
              <mc:Fallback>
                <p:oleObj r:id="rId4" imgW="6629400" imgH="391795" progId="Visio.Drawing.11">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3568" y="3519502"/>
                        <a:ext cx="8353425" cy="709613"/>
                      </a:xfrm>
                      <a:prstGeom prst="rect">
                        <a:avLst/>
                      </a:prstGeom>
                      <a:noFill/>
                      <a:ln>
                        <a:noFill/>
                      </a:ln>
                    </p:spPr>
                  </p:pic>
                </p:oleObj>
              </mc:Fallback>
            </mc:AlternateContent>
          </a:graphicData>
        </a:graphic>
      </p:graphicFrame>
      <p:sp>
        <p:nvSpPr>
          <p:cNvPr id="7" name="矩形 8"/>
          <p:cNvSpPr>
            <a:spLocks noChangeArrowheads="1"/>
          </p:cNvSpPr>
          <p:nvPr/>
        </p:nvSpPr>
        <p:spPr bwMode="auto">
          <a:xfrm>
            <a:off x="4947442" y="4538677"/>
            <a:ext cx="2087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1600"/>
              <a:t>Escrow</a:t>
            </a:r>
            <a:r>
              <a:rPr lang="zh-CN" altLang="zh-CN" sz="1600"/>
              <a:t>服务业务流程</a:t>
            </a:r>
            <a:endParaRPr lang="zh-CN" altLang="en-US" sz="1600"/>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21581" y="184198"/>
            <a:ext cx="5110117"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3.1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Aliexpress</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Ecsrow</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8" name="矩形 9"/>
          <p:cNvSpPr>
            <a:spLocks noChangeArrowheads="1"/>
          </p:cNvSpPr>
          <p:nvPr/>
        </p:nvSpPr>
        <p:spPr bwMode="auto">
          <a:xfrm>
            <a:off x="1230630" y="1891665"/>
            <a:ext cx="972947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auto" hangingPunct="0">
              <a:lnSpc>
                <a:spcPct val="150000"/>
              </a:lnSpc>
            </a:pPr>
            <a:r>
              <a:rPr lang="zh-CN" altLang="zh-CN" sz="1800" b="1" dirty="0"/>
              <a:t>费用</a:t>
            </a:r>
          </a:p>
          <a:p>
            <a:pPr eaLnBrk="0" fontAlgn="auto" hangingPunct="0">
              <a:lnSpc>
                <a:spcPct val="150000"/>
              </a:lnSpc>
            </a:pPr>
            <a:r>
              <a:rPr lang="zh-CN" altLang="zh-CN" sz="1800" dirty="0"/>
              <a:t>仅开通阿里巴巴国际站平台的Escrow服务不需要支付额外费用，但使用该服务的过程中会产生交易手续费和提现手续费。</a:t>
            </a:r>
          </a:p>
          <a:p>
            <a:pPr eaLnBrk="0" fontAlgn="auto" hangingPunct="0">
              <a:lnSpc>
                <a:spcPct val="150000"/>
              </a:lnSpc>
            </a:pPr>
            <a:r>
              <a:rPr lang="zh-CN" altLang="zh-CN" sz="1800" dirty="0"/>
              <a:t>（1）交易手续费为5%，须包含在产品价格中，可根据交易手续费平衡交易产品价格。</a:t>
            </a:r>
          </a:p>
          <a:p>
            <a:pPr eaLnBrk="0" fontAlgn="auto" hangingPunct="0">
              <a:lnSpc>
                <a:spcPct val="150000"/>
              </a:lnSpc>
            </a:pPr>
            <a:r>
              <a:rPr lang="zh-CN" altLang="zh-CN" sz="1800" dirty="0"/>
              <a:t>（2）提现手续费：美元提现每次需支付15美元的手续费，由银行收取；人民币提现无手续费。</a:t>
            </a:r>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21581" y="184198"/>
            <a:ext cx="5110117"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3.1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Aliexpress</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Ecsrow</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8" name="矩形 9"/>
          <p:cNvSpPr>
            <a:spLocks noChangeArrowheads="1"/>
          </p:cNvSpPr>
          <p:nvPr/>
        </p:nvSpPr>
        <p:spPr bwMode="auto">
          <a:xfrm>
            <a:off x="2042795" y="1991360"/>
            <a:ext cx="825373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auto" hangingPunct="0">
              <a:lnSpc>
                <a:spcPct val="150000"/>
              </a:lnSpc>
            </a:pPr>
            <a:r>
              <a:rPr lang="zh-CN" altLang="zh-CN" sz="1800" b="1" dirty="0"/>
              <a:t>优点</a:t>
            </a:r>
            <a:endParaRPr lang="zh-CN" altLang="zh-CN" sz="1800" dirty="0"/>
          </a:p>
          <a:p>
            <a:pPr eaLnBrk="0" fontAlgn="auto" hangingPunct="0">
              <a:lnSpc>
                <a:spcPct val="150000"/>
              </a:lnSpc>
            </a:pPr>
            <a:r>
              <a:rPr lang="en-US" altLang="zh-CN" sz="1800" dirty="0"/>
              <a:t>1.</a:t>
            </a:r>
            <a:r>
              <a:rPr lang="zh-CN" altLang="zh-CN" sz="1800" dirty="0"/>
              <a:t>多种支付方式：支持信用卡、银行汇款、第三方钱包等多种支付方式</a:t>
            </a:r>
          </a:p>
          <a:p>
            <a:pPr eaLnBrk="0" fontAlgn="auto" hangingPunct="0">
              <a:lnSpc>
                <a:spcPct val="150000"/>
              </a:lnSpc>
            </a:pPr>
            <a:r>
              <a:rPr lang="en-US" altLang="zh-CN" sz="1800" dirty="0"/>
              <a:t>2.</a:t>
            </a:r>
            <a:r>
              <a:rPr lang="zh-CN" altLang="zh-CN" sz="1800" dirty="0"/>
              <a:t>安全保障：全面保障卖家的交易安全</a:t>
            </a:r>
          </a:p>
          <a:p>
            <a:pPr eaLnBrk="0" fontAlgn="auto" hangingPunct="0">
              <a:lnSpc>
                <a:spcPct val="150000"/>
              </a:lnSpc>
            </a:pPr>
            <a:r>
              <a:rPr lang="en-US" altLang="zh-CN" sz="1800" dirty="0"/>
              <a:t>3.</a:t>
            </a:r>
            <a:r>
              <a:rPr lang="zh-CN" altLang="zh-CN" sz="1800" dirty="0"/>
              <a:t>方便快捷：线上支付，直接到账，足不出户即可完成交易</a:t>
            </a:r>
          </a:p>
          <a:p>
            <a:pPr eaLnBrk="0" fontAlgn="auto" hangingPunct="0">
              <a:lnSpc>
                <a:spcPct val="150000"/>
              </a:lnSpc>
            </a:pPr>
            <a:r>
              <a:rPr lang="en-US" altLang="zh-CN" sz="1800" dirty="0"/>
              <a:t>4.</a:t>
            </a:r>
            <a:r>
              <a:rPr lang="zh-CN" altLang="zh-CN" sz="1800" dirty="0"/>
              <a:t>品牌优势：背靠阿里巴巴和支付宝两大品牌，海外潜力巨大</a:t>
            </a: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5551600" cy="553986"/>
          </a:xfrm>
          <a:prstGeom prst="rect">
            <a:avLst/>
          </a:prstGeom>
          <a:noFill/>
        </p:spPr>
        <p:txBody>
          <a:bodyPr wrap="square" lIns="121908" tIns="60954" rIns="121908" bIns="60954">
            <a:spAutoFit/>
          </a:bodyPr>
          <a:lstStyle/>
          <a:p>
            <a:r>
              <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Amazon</a:t>
            </a:r>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的支付方式</a:t>
            </a:r>
            <a:r>
              <a:rPr lang="en-US" sz="28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Payoneer</a:t>
            </a:r>
            <a:endParaRPr lang="zh-CN"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3.2</a:t>
            </a: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21581" y="184198"/>
            <a:ext cx="500316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3.2 Amazon</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Payoneer</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graphicFrame>
        <p:nvGraphicFramePr>
          <p:cNvPr id="5" name="表格 4"/>
          <p:cNvGraphicFramePr>
            <a:graphicFrameLocks noGrp="1"/>
          </p:cNvGraphicFramePr>
          <p:nvPr/>
        </p:nvGraphicFramePr>
        <p:xfrm>
          <a:off x="1361440" y="1042035"/>
          <a:ext cx="9467215" cy="4983991"/>
        </p:xfrm>
        <a:graphic>
          <a:graphicData uri="http://schemas.openxmlformats.org/drawingml/2006/table">
            <a:tbl>
              <a:tblPr firstRow="1" firstCol="1" bandRow="1">
                <a:tableStyleId>{5C22544A-7EE6-4342-B048-85BDC9FD1C3A}</a:tableStyleId>
              </a:tblPr>
              <a:tblGrid>
                <a:gridCol w="1450975">
                  <a:extLst>
                    <a:ext uri="{9D8B030D-6E8A-4147-A177-3AD203B41FA5}">
                      <a16:colId xmlns:a16="http://schemas.microsoft.com/office/drawing/2014/main" val="20000"/>
                    </a:ext>
                  </a:extLst>
                </a:gridCol>
                <a:gridCol w="1497965">
                  <a:extLst>
                    <a:ext uri="{9D8B030D-6E8A-4147-A177-3AD203B41FA5}">
                      <a16:colId xmlns:a16="http://schemas.microsoft.com/office/drawing/2014/main" val="20001"/>
                    </a:ext>
                  </a:extLst>
                </a:gridCol>
                <a:gridCol w="1241425">
                  <a:extLst>
                    <a:ext uri="{9D8B030D-6E8A-4147-A177-3AD203B41FA5}">
                      <a16:colId xmlns:a16="http://schemas.microsoft.com/office/drawing/2014/main" val="20002"/>
                    </a:ext>
                  </a:extLst>
                </a:gridCol>
                <a:gridCol w="1551940">
                  <a:extLst>
                    <a:ext uri="{9D8B030D-6E8A-4147-A177-3AD203B41FA5}">
                      <a16:colId xmlns:a16="http://schemas.microsoft.com/office/drawing/2014/main" val="20003"/>
                    </a:ext>
                  </a:extLst>
                </a:gridCol>
                <a:gridCol w="1474470">
                  <a:extLst>
                    <a:ext uri="{9D8B030D-6E8A-4147-A177-3AD203B41FA5}">
                      <a16:colId xmlns:a16="http://schemas.microsoft.com/office/drawing/2014/main" val="20004"/>
                    </a:ext>
                  </a:extLst>
                </a:gridCol>
                <a:gridCol w="2250440">
                  <a:extLst>
                    <a:ext uri="{9D8B030D-6E8A-4147-A177-3AD203B41FA5}">
                      <a16:colId xmlns:a16="http://schemas.microsoft.com/office/drawing/2014/main" val="20005"/>
                    </a:ext>
                  </a:extLst>
                </a:gridCol>
              </a:tblGrid>
              <a:tr h="326585">
                <a:tc>
                  <a:txBody>
                    <a:bodyPr/>
                    <a:lstStyle/>
                    <a:p>
                      <a:pPr algn="just">
                        <a:spcAft>
                          <a:spcPts val="0"/>
                        </a:spcAft>
                      </a:pPr>
                      <a:r>
                        <a:rPr lang="zh-CN" sz="1600" kern="100" dirty="0">
                          <a:effectLst/>
                        </a:rPr>
                        <a:t>名称</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dirty="0" err="1">
                          <a:effectLst/>
                        </a:rPr>
                        <a:t>Payoneer</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World First</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PingPong</a:t>
                      </a:r>
                      <a:r>
                        <a:rPr lang="zh-CN" sz="1600" kern="100">
                          <a:effectLst/>
                        </a:rPr>
                        <a:t>金融</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dirty="0">
                          <a:effectLst/>
                        </a:rPr>
                        <a:t>美国银行账户</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中国香港银行账户</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extLst>
                  <a:ext uri="{0D108BD9-81ED-4DB2-BD59-A6C34878D82A}">
                    <a16:rowId xmlns:a16="http://schemas.microsoft.com/office/drawing/2014/main" val="10000"/>
                  </a:ext>
                </a:extLst>
              </a:tr>
              <a:tr h="243890">
                <a:tc>
                  <a:txBody>
                    <a:bodyPr/>
                    <a:lstStyle/>
                    <a:p>
                      <a:pPr algn="just">
                        <a:spcAft>
                          <a:spcPts val="0"/>
                        </a:spcAft>
                      </a:pPr>
                      <a:r>
                        <a:rPr lang="zh-CN" sz="1600" kern="100">
                          <a:effectLst/>
                        </a:rPr>
                        <a:t>提现人民币</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dirty="0">
                          <a:effectLst/>
                        </a:rPr>
                        <a:t> </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 </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extLst>
                  <a:ext uri="{0D108BD9-81ED-4DB2-BD59-A6C34878D82A}">
                    <a16:rowId xmlns:a16="http://schemas.microsoft.com/office/drawing/2014/main" val="10001"/>
                  </a:ext>
                </a:extLst>
              </a:tr>
              <a:tr h="731671">
                <a:tc>
                  <a:txBody>
                    <a:bodyPr/>
                    <a:lstStyle/>
                    <a:p>
                      <a:pPr algn="just">
                        <a:spcAft>
                          <a:spcPts val="0"/>
                        </a:spcAft>
                      </a:pPr>
                      <a:r>
                        <a:rPr lang="zh-CN" sz="1600" kern="100">
                          <a:effectLst/>
                        </a:rPr>
                        <a:t>注册费</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免费</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免费</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dirty="0">
                          <a:effectLst/>
                        </a:rPr>
                        <a:t>免费</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1</a:t>
                      </a:r>
                      <a:r>
                        <a:rPr lang="zh-CN" sz="1600" kern="100">
                          <a:effectLst/>
                        </a:rPr>
                        <a:t>万元～</a:t>
                      </a:r>
                      <a:r>
                        <a:rPr lang="en-US" sz="1600" kern="100">
                          <a:effectLst/>
                        </a:rPr>
                        <a:t>3</a:t>
                      </a:r>
                      <a:r>
                        <a:rPr lang="zh-CN" sz="1600" kern="100">
                          <a:effectLst/>
                        </a:rPr>
                        <a:t>万元注册美国公司的费用</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500</a:t>
                      </a:r>
                      <a:r>
                        <a:rPr lang="zh-CN" sz="1600" kern="100">
                          <a:effectLst/>
                        </a:rPr>
                        <a:t>～</a:t>
                      </a:r>
                      <a:r>
                        <a:rPr lang="en-US" sz="1600" kern="100">
                          <a:effectLst/>
                        </a:rPr>
                        <a:t>5000</a:t>
                      </a:r>
                      <a:r>
                        <a:rPr lang="zh-CN" sz="1600" kern="100">
                          <a:effectLst/>
                        </a:rPr>
                        <a:t>元注册中国香港公司的费用</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extLst>
                  <a:ext uri="{0D108BD9-81ED-4DB2-BD59-A6C34878D82A}">
                    <a16:rowId xmlns:a16="http://schemas.microsoft.com/office/drawing/2014/main" val="10002"/>
                  </a:ext>
                </a:extLst>
              </a:tr>
              <a:tr h="979755">
                <a:tc>
                  <a:txBody>
                    <a:bodyPr/>
                    <a:lstStyle/>
                    <a:p>
                      <a:pPr algn="just">
                        <a:spcAft>
                          <a:spcPts val="0"/>
                        </a:spcAft>
                      </a:pPr>
                      <a:r>
                        <a:rPr lang="zh-CN" sz="1600" kern="100">
                          <a:effectLst/>
                        </a:rPr>
                        <a:t>入账费</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无（累积入账费</a:t>
                      </a:r>
                      <a:r>
                        <a:rPr lang="en-US" sz="1600" kern="100">
                          <a:effectLst/>
                        </a:rPr>
                        <a:t>20</a:t>
                      </a:r>
                      <a:r>
                        <a:rPr lang="zh-CN" sz="1600" kern="100">
                          <a:effectLst/>
                        </a:rPr>
                        <a:t>万元以下的，只有美元入账收</a:t>
                      </a:r>
                      <a:r>
                        <a:rPr lang="en-US" sz="1600" kern="100">
                          <a:effectLst/>
                        </a:rPr>
                        <a:t>1%</a:t>
                      </a:r>
                      <a:r>
                        <a:rPr lang="zh-CN" sz="1600" kern="100">
                          <a:effectLst/>
                        </a:rPr>
                        <a:t>）</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无</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无</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无</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dirty="0">
                          <a:effectLst/>
                        </a:rPr>
                        <a:t>3%</a:t>
                      </a:r>
                      <a:r>
                        <a:rPr lang="zh-CN" sz="1600" kern="100" dirty="0">
                          <a:effectLst/>
                        </a:rPr>
                        <a:t>～</a:t>
                      </a:r>
                      <a:r>
                        <a:rPr lang="en-US" sz="1600" kern="100" dirty="0">
                          <a:effectLst/>
                        </a:rPr>
                        <a:t>5%×</a:t>
                      </a:r>
                      <a:r>
                        <a:rPr lang="zh-CN" sz="1600" kern="100" dirty="0">
                          <a:effectLst/>
                        </a:rPr>
                        <a:t>兑换成港币的费用（亚马逊资金需要强制换成港币）</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4659" marR="64659" marT="0" marB="0"/>
                </a:tc>
                <a:extLst>
                  <a:ext uri="{0D108BD9-81ED-4DB2-BD59-A6C34878D82A}">
                    <a16:rowId xmlns:a16="http://schemas.microsoft.com/office/drawing/2014/main" val="10003"/>
                  </a:ext>
                </a:extLst>
              </a:tr>
              <a:tr h="731671">
                <a:tc>
                  <a:txBody>
                    <a:bodyPr/>
                    <a:lstStyle/>
                    <a:p>
                      <a:pPr algn="just">
                        <a:spcAft>
                          <a:spcPts val="0"/>
                        </a:spcAft>
                      </a:pPr>
                      <a:r>
                        <a:rPr lang="zh-CN" sz="1600" kern="100">
                          <a:effectLst/>
                        </a:rPr>
                        <a:t>提现费用</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最高</a:t>
                      </a:r>
                      <a:r>
                        <a:rPr lang="en-US" sz="1600" kern="100">
                          <a:effectLst/>
                        </a:rPr>
                        <a:t>2%</a:t>
                      </a:r>
                      <a:r>
                        <a:rPr lang="zh-CN" sz="1600" kern="100">
                          <a:effectLst/>
                        </a:rPr>
                        <a:t>，根据累计入账量可调低至</a:t>
                      </a:r>
                      <a:r>
                        <a:rPr lang="en-US" sz="1600" kern="100">
                          <a:effectLst/>
                        </a:rPr>
                        <a:t>1%</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1%-2.5%</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最高</a:t>
                      </a:r>
                      <a:r>
                        <a:rPr lang="en-US" sz="1600" kern="100">
                          <a:effectLst/>
                        </a:rPr>
                        <a:t>1%</a:t>
                      </a:r>
                      <a:r>
                        <a:rPr lang="zh-CN" sz="1600" kern="100">
                          <a:effectLst/>
                        </a:rPr>
                        <a:t>，提现越多越便宜</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45</a:t>
                      </a:r>
                      <a:r>
                        <a:rPr lang="zh-CN" sz="1600" kern="100">
                          <a:effectLst/>
                        </a:rPr>
                        <a:t>美元</a:t>
                      </a:r>
                      <a:r>
                        <a:rPr lang="en-US" sz="1600" kern="100">
                          <a:effectLst/>
                        </a:rPr>
                        <a:t>/</a:t>
                      </a:r>
                      <a:r>
                        <a:rPr lang="zh-CN" sz="1600" kern="100">
                          <a:effectLst/>
                        </a:rPr>
                        <a:t>每笔</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与具体银行有关</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extLst>
                  <a:ext uri="{0D108BD9-81ED-4DB2-BD59-A6C34878D82A}">
                    <a16:rowId xmlns:a16="http://schemas.microsoft.com/office/drawing/2014/main" val="10004"/>
                  </a:ext>
                </a:extLst>
              </a:tr>
              <a:tr h="487781">
                <a:tc>
                  <a:txBody>
                    <a:bodyPr/>
                    <a:lstStyle/>
                    <a:p>
                      <a:pPr algn="just">
                        <a:spcAft>
                          <a:spcPts val="0"/>
                        </a:spcAft>
                      </a:pPr>
                      <a:r>
                        <a:rPr lang="zh-CN" sz="1600" kern="100">
                          <a:effectLst/>
                        </a:rPr>
                        <a:t>年费</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无，有实体卡才有年费</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无</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无</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有</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有</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extLst>
                  <a:ext uri="{0D108BD9-81ED-4DB2-BD59-A6C34878D82A}">
                    <a16:rowId xmlns:a16="http://schemas.microsoft.com/office/drawing/2014/main" val="10005"/>
                  </a:ext>
                </a:extLst>
              </a:tr>
              <a:tr h="243890">
                <a:tc>
                  <a:txBody>
                    <a:bodyPr/>
                    <a:lstStyle/>
                    <a:p>
                      <a:pPr algn="just">
                        <a:spcAft>
                          <a:spcPts val="0"/>
                        </a:spcAft>
                      </a:pPr>
                      <a:r>
                        <a:rPr lang="zh-CN" sz="1600" kern="100">
                          <a:effectLst/>
                        </a:rPr>
                        <a:t>直接收取</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是</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是</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是</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否</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否</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extLst>
                  <a:ext uri="{0D108BD9-81ED-4DB2-BD59-A6C34878D82A}">
                    <a16:rowId xmlns:a16="http://schemas.microsoft.com/office/drawing/2014/main" val="10006"/>
                  </a:ext>
                </a:extLst>
              </a:tr>
              <a:tr h="731671">
                <a:tc>
                  <a:txBody>
                    <a:bodyPr/>
                    <a:lstStyle/>
                    <a:p>
                      <a:pPr algn="just">
                        <a:spcAft>
                          <a:spcPts val="0"/>
                        </a:spcAft>
                      </a:pPr>
                      <a:r>
                        <a:rPr lang="zh-CN" sz="1600" kern="100">
                          <a:effectLst/>
                        </a:rPr>
                        <a:t>美元、欧元、英镑、加元、日元</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美元、欧元、英镑、日元</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美元、欧元、英镑、日元</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仅支持美元</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仅支持美元</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zh-CN" sz="1600" kern="100">
                          <a:effectLst/>
                        </a:rPr>
                        <a:t>需要先兑换成港币</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extLst>
                  <a:ext uri="{0D108BD9-81ED-4DB2-BD59-A6C34878D82A}">
                    <a16:rowId xmlns:a16="http://schemas.microsoft.com/office/drawing/2014/main" val="10007"/>
                  </a:ext>
                </a:extLst>
              </a:tr>
              <a:tr h="507077">
                <a:tc>
                  <a:txBody>
                    <a:bodyPr/>
                    <a:lstStyle/>
                    <a:p>
                      <a:pPr algn="just">
                        <a:spcAft>
                          <a:spcPts val="0"/>
                        </a:spcAft>
                      </a:pPr>
                      <a:r>
                        <a:rPr lang="zh-CN" sz="1600" kern="100">
                          <a:effectLst/>
                        </a:rPr>
                        <a:t>提现速度</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1</a:t>
                      </a:r>
                      <a:r>
                        <a:rPr lang="zh-CN" sz="1600" kern="100">
                          <a:effectLst/>
                        </a:rPr>
                        <a:t>～</a:t>
                      </a:r>
                      <a:r>
                        <a:rPr lang="en-US" sz="1600" kern="100">
                          <a:effectLst/>
                        </a:rPr>
                        <a:t>3</a:t>
                      </a:r>
                      <a:r>
                        <a:rPr lang="zh-CN" sz="1600" kern="100">
                          <a:effectLst/>
                        </a:rPr>
                        <a:t>个工作日</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1-</a:t>
                      </a:r>
                      <a:r>
                        <a:rPr lang="zh-CN" sz="1600" kern="100">
                          <a:effectLst/>
                        </a:rPr>
                        <a:t>～</a:t>
                      </a:r>
                      <a:r>
                        <a:rPr lang="en-US" sz="1600" kern="100">
                          <a:effectLst/>
                        </a:rPr>
                        <a:t>3</a:t>
                      </a:r>
                      <a:r>
                        <a:rPr lang="zh-CN" sz="1600" kern="100">
                          <a:effectLst/>
                        </a:rPr>
                        <a:t>个工作日</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1</a:t>
                      </a:r>
                      <a:r>
                        <a:rPr lang="zh-CN" sz="1600" kern="100">
                          <a:effectLst/>
                        </a:rPr>
                        <a:t>个工作日，最快可当天到账</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a:effectLst/>
                        </a:rPr>
                        <a:t>7</a:t>
                      </a:r>
                      <a:r>
                        <a:rPr lang="zh-CN" sz="1600" kern="100">
                          <a:effectLst/>
                        </a:rPr>
                        <a:t>个工作日内</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4659" marR="64659" marT="0" marB="0"/>
                </a:tc>
                <a:tc>
                  <a:txBody>
                    <a:bodyPr/>
                    <a:lstStyle/>
                    <a:p>
                      <a:pPr algn="just">
                        <a:spcAft>
                          <a:spcPts val="0"/>
                        </a:spcAft>
                      </a:pPr>
                      <a:r>
                        <a:rPr lang="en-US" sz="1600" kern="100" dirty="0">
                          <a:effectLst/>
                        </a:rPr>
                        <a:t>7</a:t>
                      </a:r>
                      <a:r>
                        <a:rPr lang="zh-CN" sz="1600" kern="100" dirty="0">
                          <a:effectLst/>
                        </a:rPr>
                        <a:t>个工作日内</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4659" marR="64659" marT="0" marB="0"/>
                </a:tc>
                <a:extLst>
                  <a:ext uri="{0D108BD9-81ED-4DB2-BD59-A6C34878D82A}">
                    <a16:rowId xmlns:a16="http://schemas.microsoft.com/office/drawing/2014/main" val="10008"/>
                  </a:ext>
                </a:extLst>
              </a:tr>
            </a:tbl>
          </a:graphicData>
        </a:graphic>
      </p:graphicFrame>
      <p:sp>
        <p:nvSpPr>
          <p:cNvPr id="6" name="矩形 7"/>
          <p:cNvSpPr>
            <a:spLocks noChangeArrowheads="1"/>
          </p:cNvSpPr>
          <p:nvPr/>
        </p:nvSpPr>
        <p:spPr bwMode="auto">
          <a:xfrm>
            <a:off x="4848226" y="6200140"/>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1800" dirty="0"/>
              <a:t>亚马逊收款方式的对比</a:t>
            </a:r>
            <a:endParaRPr lang="zh-CN" altLang="en-US" sz="1800" dirty="0"/>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21581" y="184198"/>
            <a:ext cx="502285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3.2 Amazon</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Payoneer</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2" name="矩形 1"/>
          <p:cNvSpPr/>
          <p:nvPr/>
        </p:nvSpPr>
        <p:spPr>
          <a:xfrm>
            <a:off x="2357438" y="2547372"/>
            <a:ext cx="7786687" cy="1753235"/>
          </a:xfrm>
          <a:prstGeom prst="rect">
            <a:avLst/>
          </a:prstGeom>
        </p:spPr>
        <p:txBody>
          <a:bodyPr wrap="square">
            <a:spAutoFit/>
          </a:bodyPr>
          <a:lstStyle/>
          <a:p>
            <a:pPr algn="just" eaLnBrk="0" fontAlgn="auto" hangingPunct="0">
              <a:lnSpc>
                <a:spcPct val="150000"/>
              </a:lnSpc>
            </a:pPr>
            <a:r>
              <a:rPr lang="en-US" altLang="zh-CN" sz="1800" b="1" dirty="0" err="1"/>
              <a:t>Payoneer</a:t>
            </a:r>
            <a:r>
              <a:rPr lang="zh-CN" altLang="zh-CN" sz="1800" dirty="0"/>
              <a:t>成立于</a:t>
            </a:r>
            <a:r>
              <a:rPr lang="en-US" altLang="zh-CN" sz="1800" dirty="0"/>
              <a:t>2005</a:t>
            </a:r>
            <a:r>
              <a:rPr lang="zh-CN" altLang="zh-CN" sz="1800" dirty="0"/>
              <a:t>年，总部设在美国纽约，是万事达卡组织授权的具有发卡资格的机构。主要业务是帮助其合作伙伴，将资金下发到全球，其同时也为全球客户提供美国银行</a:t>
            </a:r>
            <a:r>
              <a:rPr lang="en-US" altLang="zh-CN" sz="1800" dirty="0"/>
              <a:t>/</a:t>
            </a:r>
            <a:r>
              <a:rPr lang="zh-CN" altLang="zh-CN" sz="1800" dirty="0"/>
              <a:t>欧洲银行收款账户，用于接收欧美电商平台和企业的贸易款项，为支付人群提供简单、安全、快捷的转款服务。</a:t>
            </a: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21581" y="184198"/>
            <a:ext cx="502285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3.2 Amazon</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Payoneer</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100" name="文本框 99"/>
          <p:cNvSpPr txBox="1"/>
          <p:nvPr/>
        </p:nvSpPr>
        <p:spPr>
          <a:xfrm>
            <a:off x="949960" y="2088515"/>
            <a:ext cx="10290175" cy="3046095"/>
          </a:xfrm>
          <a:prstGeom prst="rect">
            <a:avLst/>
          </a:prstGeom>
          <a:noFill/>
          <a:ln w="9525">
            <a:noFill/>
          </a:ln>
        </p:spPr>
        <p:txBody>
          <a:bodyPr wrap="square">
            <a:spAutoFit/>
          </a:bodyPr>
          <a:lstStyle/>
          <a:p>
            <a:pPr indent="0" algn="just" fontAlgn="auto">
              <a:lnSpc>
                <a:spcPct val="150000"/>
              </a:lnSpc>
            </a:pPr>
            <a:r>
              <a:rPr lang="zh-CN" sz="1600" b="1">
                <a:cs typeface="方正宋一简体" charset="0"/>
              </a:rPr>
              <a:t>收费标准</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转账到全球各个国家和地区的当地银行账户，收取</a:t>
            </a:r>
            <a:r>
              <a:rPr lang="en-US" sz="1600" b="0">
                <a:latin typeface="Times New Roman" panose="02020603050405020304" pitchFamily="18" charset="0"/>
                <a:cs typeface="方正宋一简体" charset="0"/>
              </a:rPr>
              <a:t>2%</a:t>
            </a:r>
            <a:r>
              <a:rPr lang="zh-CN" sz="1600" b="0">
                <a:cs typeface="方正宋一简体" charset="0"/>
              </a:rPr>
              <a:t>的手续费。</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使用</a:t>
            </a:r>
            <a:r>
              <a:rPr lang="en-US" sz="1600" b="0">
                <a:latin typeface="Times New Roman" panose="02020603050405020304" pitchFamily="18" charset="0"/>
                <a:cs typeface="方正宋一简体" charset="0"/>
              </a:rPr>
              <a:t>Payoneer</a:t>
            </a:r>
            <a:r>
              <a:rPr lang="zh-CN" sz="1600" b="0">
                <a:cs typeface="方正宋一简体" charset="0"/>
              </a:rPr>
              <a:t>万事达卡内的资金，自动柜员机取款每笔取现手续费为</a:t>
            </a:r>
            <a:r>
              <a:rPr lang="en-US" sz="1600" b="0">
                <a:latin typeface="Times New Roman" panose="02020603050405020304" pitchFamily="18" charset="0"/>
                <a:cs typeface="方正宋一简体" charset="0"/>
              </a:rPr>
              <a:t>315</a:t>
            </a:r>
            <a:r>
              <a:rPr lang="zh-CN" sz="1600" b="0">
                <a:cs typeface="方正宋一简体" charset="0"/>
              </a:rPr>
              <a:t>美元；在我国使用自动柜员机直接取出人民币时，有不高于</a:t>
            </a:r>
            <a:r>
              <a:rPr lang="en-US" sz="1600" b="0">
                <a:latin typeface="Times New Roman" panose="02020603050405020304" pitchFamily="18" charset="0"/>
                <a:cs typeface="方正宋一简体" charset="0"/>
              </a:rPr>
              <a:t>3%</a:t>
            </a:r>
            <a:r>
              <a:rPr lang="zh-CN" sz="1600" b="0">
                <a:cs typeface="方正宋一简体" charset="0"/>
              </a:rPr>
              <a:t>的汇率损失，每日取款限额为</a:t>
            </a:r>
            <a:r>
              <a:rPr lang="en-US" sz="1600" b="0">
                <a:latin typeface="Times New Roman" panose="02020603050405020304" pitchFamily="18" charset="0"/>
                <a:cs typeface="方正宋一简体" charset="0"/>
              </a:rPr>
              <a:t>2 500</a:t>
            </a:r>
            <a:r>
              <a:rPr lang="zh-CN" sz="1600" b="0">
                <a:cs typeface="方正宋一简体" charset="0"/>
              </a:rPr>
              <a:t>美元；</a:t>
            </a:r>
            <a:r>
              <a:rPr lang="en-US" sz="1600" b="0">
                <a:latin typeface="Times New Roman" panose="02020603050405020304" pitchFamily="18" charset="0"/>
                <a:cs typeface="方正宋一简体" charset="0"/>
              </a:rPr>
              <a:t>POS</a:t>
            </a:r>
            <a:r>
              <a:rPr lang="zh-CN" sz="1600" b="0">
                <a:cs typeface="方正宋一简体" charset="0"/>
              </a:rPr>
              <a:t>机消费不收取费用。</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对于超市、商场消费（每日限额为</a:t>
            </a:r>
            <a:r>
              <a:rPr lang="en-US" sz="1600" b="0">
                <a:latin typeface="Times New Roman" panose="02020603050405020304" pitchFamily="18" charset="0"/>
                <a:cs typeface="方正宋一简体" charset="0"/>
              </a:rPr>
              <a:t>2 500</a:t>
            </a:r>
            <a:r>
              <a:rPr lang="zh-CN" sz="1600" b="0">
                <a:cs typeface="方正宋一简体" charset="0"/>
              </a:rPr>
              <a:t>美元），</a:t>
            </a:r>
            <a:r>
              <a:rPr lang="en-US" sz="1600" b="0">
                <a:latin typeface="Times New Roman" panose="02020603050405020304" pitchFamily="18" charset="0"/>
                <a:cs typeface="方正宋一简体" charset="0"/>
              </a:rPr>
              <a:t>Payoneer</a:t>
            </a:r>
            <a:r>
              <a:rPr lang="zh-CN" sz="1600" b="0">
                <a:cs typeface="方正宋一简体" charset="0"/>
              </a:rPr>
              <a:t>不收取手续费。</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合作联盟不同，以上费用会有所不同。</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en-US" sz="1600" b="0">
                <a:latin typeface="Times New Roman" panose="02020603050405020304" pitchFamily="18" charset="0"/>
                <a:cs typeface="方正宋一简体" charset="0"/>
              </a:rPr>
              <a:t>Payoneer</a:t>
            </a:r>
            <a:r>
              <a:rPr lang="zh-CN" sz="1600" b="0">
                <a:cs typeface="方正宋一简体" charset="0"/>
              </a:rPr>
              <a:t>万事达预付卡的年费为</a:t>
            </a:r>
            <a:r>
              <a:rPr lang="en-US" sz="1600" b="0">
                <a:latin typeface="Times New Roman" panose="02020603050405020304" pitchFamily="18" charset="0"/>
                <a:cs typeface="方正宋一简体" charset="0"/>
              </a:rPr>
              <a:t>2</a:t>
            </a:r>
            <a:r>
              <a:rPr lang="en-US" sz="1600" b="0">
                <a:latin typeface="方正宋一简体" charset="0"/>
                <a:cs typeface="方正宋一简体" charset="0"/>
              </a:rPr>
              <a:t> </a:t>
            </a:r>
            <a:r>
              <a:rPr lang="en-US" sz="1600" b="0">
                <a:latin typeface="Times New Roman" panose="02020603050405020304" pitchFamily="18" charset="0"/>
                <a:cs typeface="方正宋一简体" charset="0"/>
              </a:rPr>
              <a:t>995</a:t>
            </a:r>
            <a:r>
              <a:rPr lang="zh-CN" sz="1600" b="0">
                <a:cs typeface="方正宋一简体" charset="0"/>
              </a:rPr>
              <a:t>美元，每年收取一次。</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美国银行账户转账收取转账金额的</a:t>
            </a:r>
            <a:r>
              <a:rPr lang="en-US" sz="1600" b="0">
                <a:latin typeface="Times New Roman" panose="02020603050405020304" pitchFamily="18" charset="0"/>
                <a:cs typeface="方正宋一简体" charset="0"/>
              </a:rPr>
              <a:t>1%</a:t>
            </a:r>
            <a:r>
              <a:rPr lang="zh-CN" sz="1600" b="0">
                <a:cs typeface="方正宋一简体" charset="0"/>
              </a:rPr>
              <a:t>作为手续费，每笔进账都要收取手续费。</a:t>
            </a:r>
            <a:endParaRPr lang="zh-CN" altLang="en-US" sz="1600" b="0">
              <a:cs typeface="方正宋一简体" charset="0"/>
            </a:endParaRPr>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21581" y="184198"/>
            <a:ext cx="502285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3.2 Amazon</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Payoneer</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5" name="矩形 7"/>
          <p:cNvSpPr>
            <a:spLocks noChangeArrowheads="1"/>
          </p:cNvSpPr>
          <p:nvPr/>
        </p:nvSpPr>
        <p:spPr bwMode="auto">
          <a:xfrm>
            <a:off x="1251585" y="1703705"/>
            <a:ext cx="9686290"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zh-CN" altLang="zh-CN" sz="1600" b="1" dirty="0"/>
              <a:t>优点</a:t>
            </a:r>
          </a:p>
          <a:p>
            <a:pPr algn="just" eaLnBrk="0" fontAlgn="auto" hangingPunct="0">
              <a:lnSpc>
                <a:spcPct val="150000"/>
              </a:lnSpc>
            </a:pPr>
            <a:r>
              <a:rPr lang="en-US" altLang="zh-CN" sz="1600" dirty="0"/>
              <a:t>1. </a:t>
            </a:r>
            <a:r>
              <a:rPr lang="zh-CN" altLang="zh-CN" sz="1600" dirty="0"/>
              <a:t>便捷。凭中国身份证即可完成</a:t>
            </a:r>
            <a:r>
              <a:rPr lang="en-US" altLang="zh-CN" sz="1600" dirty="0" err="1"/>
              <a:t>Payoneer</a:t>
            </a:r>
            <a:r>
              <a:rPr lang="zh-CN" altLang="zh-CN" sz="1600" dirty="0"/>
              <a:t>账户在线注册，并可自动绑定美国银行账户和欧洲银行账户。</a:t>
            </a:r>
          </a:p>
          <a:p>
            <a:pPr algn="just" eaLnBrk="0" fontAlgn="auto" hangingPunct="0">
              <a:lnSpc>
                <a:spcPct val="150000"/>
              </a:lnSpc>
            </a:pPr>
            <a:r>
              <a:rPr lang="en-US" altLang="zh-CN" sz="1600" dirty="0"/>
              <a:t>2. </a:t>
            </a:r>
            <a:r>
              <a:rPr lang="zh-CN" altLang="zh-CN" sz="1600" dirty="0"/>
              <a:t>合规。像欧美企业一样接收欧美公司的付款，并通过</a:t>
            </a:r>
            <a:r>
              <a:rPr lang="en-US" altLang="zh-CN" sz="1600" dirty="0" err="1"/>
              <a:t>Payoneer</a:t>
            </a:r>
            <a:r>
              <a:rPr lang="zh-CN" altLang="zh-CN" sz="1600" dirty="0"/>
              <a:t>和中国支付公司的合作完成线上的外汇申报和结汇，可避开每年</a:t>
            </a:r>
            <a:r>
              <a:rPr lang="en-US" altLang="zh-CN" sz="1600" dirty="0"/>
              <a:t>5</a:t>
            </a:r>
            <a:r>
              <a:rPr lang="zh-CN" altLang="zh-CN" sz="1600" dirty="0"/>
              <a:t>万美元的个人结汇额度限制</a:t>
            </a:r>
          </a:p>
          <a:p>
            <a:pPr algn="just" eaLnBrk="0" fontAlgn="auto" hangingPunct="0">
              <a:lnSpc>
                <a:spcPct val="150000"/>
              </a:lnSpc>
            </a:pPr>
            <a:r>
              <a:rPr lang="en-US" altLang="zh-CN" sz="1600" dirty="0"/>
              <a:t>3.  </a:t>
            </a:r>
            <a:r>
              <a:rPr lang="zh-CN" altLang="zh-CN" sz="1600" dirty="0"/>
              <a:t>安全。对于欧美客户的入账，在提供一定文件的基础上为卖家审核并提供全额担保服务。</a:t>
            </a:r>
          </a:p>
          <a:p>
            <a:pPr algn="just" eaLnBrk="0" fontAlgn="auto" hangingPunct="0">
              <a:lnSpc>
                <a:spcPct val="150000"/>
              </a:lnSpc>
            </a:pPr>
            <a:r>
              <a:rPr lang="zh-CN" altLang="zh-CN" sz="1600" b="1" dirty="0">
                <a:sym typeface="+mn-ea"/>
              </a:rPr>
              <a:t>缺点</a:t>
            </a:r>
            <a:endParaRPr lang="zh-CN" altLang="zh-CN" sz="1600" b="1" dirty="0"/>
          </a:p>
          <a:p>
            <a:pPr algn="just" eaLnBrk="0" fontAlgn="auto" hangingPunct="0">
              <a:lnSpc>
                <a:spcPct val="150000"/>
              </a:lnSpc>
            </a:pPr>
            <a:r>
              <a:rPr lang="en-US" altLang="zh-CN" sz="1600" dirty="0">
                <a:sym typeface="+mn-ea"/>
              </a:rPr>
              <a:t>1. </a:t>
            </a:r>
            <a:r>
              <a:rPr lang="en-US" altLang="zh-CN" sz="1600" dirty="0" err="1">
                <a:sym typeface="+mn-ea"/>
              </a:rPr>
              <a:t>Payoneer</a:t>
            </a:r>
            <a:r>
              <a:rPr lang="zh-CN" altLang="zh-CN" sz="1600" dirty="0">
                <a:sym typeface="+mn-ea"/>
              </a:rPr>
              <a:t>账户之间不能互转资金，无法通过银行卡或信用卡充值，无法从</a:t>
            </a:r>
            <a:r>
              <a:rPr lang="en-US" altLang="zh-CN" sz="1600" dirty="0" err="1">
                <a:sym typeface="+mn-ea"/>
              </a:rPr>
              <a:t>Payoneer</a:t>
            </a:r>
            <a:r>
              <a:rPr lang="zh-CN" altLang="zh-CN" sz="1600" dirty="0">
                <a:sym typeface="+mn-ea"/>
              </a:rPr>
              <a:t>收款。</a:t>
            </a:r>
            <a:endParaRPr lang="zh-CN" altLang="zh-CN" sz="1600" dirty="0"/>
          </a:p>
          <a:p>
            <a:pPr algn="just" eaLnBrk="0" fontAlgn="auto" hangingPunct="0">
              <a:lnSpc>
                <a:spcPct val="150000"/>
              </a:lnSpc>
            </a:pPr>
            <a:r>
              <a:rPr lang="en-US" altLang="zh-CN" sz="1600" dirty="0">
                <a:sym typeface="+mn-ea"/>
              </a:rPr>
              <a:t>2.  </a:t>
            </a:r>
            <a:r>
              <a:rPr lang="zh-CN" altLang="zh-CN" sz="1600" dirty="0">
                <a:sym typeface="+mn-ea"/>
              </a:rPr>
              <a:t>手续费较高。</a:t>
            </a:r>
            <a:endParaRPr lang="zh-CN" altLang="zh-CN" sz="1600" dirty="0"/>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eBay</a:t>
            </a:r>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的支付方式</a:t>
            </a:r>
            <a:r>
              <a:rPr lang="en-US" sz="28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Paypal</a:t>
            </a:r>
            <a:endPar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3.3</a:t>
            </a:r>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7"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8"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9"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50" name="矩形 12"/>
          <p:cNvSpPr/>
          <p:nvPr/>
        </p:nvSpPr>
        <p:spPr>
          <a:xfrm>
            <a:off x="1648460" y="2627630"/>
            <a:ext cx="9588500" cy="175432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algn="just" eaLnBrk="1" hangingPunct="1">
              <a:lnSpc>
                <a:spcPct val="120000"/>
              </a:lnSpc>
              <a:spcBef>
                <a:spcPts val="0"/>
              </a:spcBef>
              <a:buClrTx/>
              <a:buSzTx/>
              <a:buFontTx/>
              <a:buNone/>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PayPal</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（国内称之为“贝宝”），是美国</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eBay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公司的全资子公司，</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1998</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月由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Peter Thiel</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及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Max </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Levchin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建立，总部位于美国加利福尼亚州圣荷西市。</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PayPal</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致力于提供普惠金融服务，帮助人们和企业参与全球经济并获得成功。</a:t>
            </a:r>
          </a:p>
          <a:p>
            <a:pPr marL="0" lvl="0" algn="just" eaLnBrk="1" hangingPunct="1">
              <a:lnSpc>
                <a:spcPct val="120000"/>
              </a:lnSpc>
              <a:spcBef>
                <a:spcPts val="0"/>
              </a:spcBef>
              <a:buClrTx/>
              <a:buSzTx/>
              <a:buFontTx/>
              <a:buNone/>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目前，</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PayPal</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支付平台遍及全球</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多个国家和地区，支持用户接收</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多种货币付款，</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56</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种货币提现，并在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PayPal</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账户中拥有</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种不同货币的余额。</a:t>
            </a:r>
          </a:p>
        </p:txBody>
      </p:sp>
      <p:sp>
        <p:nvSpPr>
          <p:cNvPr id="26626" name="矩形 6"/>
          <p:cNvSpPr/>
          <p:nvPr/>
        </p:nvSpPr>
        <p:spPr>
          <a:xfrm>
            <a:off x="631741" y="188008"/>
            <a:ext cx="4230645"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3.3 eBay</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Paypal</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3986"/>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内容导航</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5070078" y="2730178"/>
            <a:ext cx="3825086" cy="461665"/>
          </a:xfrm>
          <a:prstGeom prst="rect">
            <a:avLst/>
          </a:prstGeom>
          <a:noFill/>
        </p:spPr>
        <p:txBody>
          <a:bodyPr wrap="none" rtlCol="0">
            <a:spAutoFit/>
          </a:bodyPr>
          <a:lstStyle/>
          <a:p>
            <a:pPr lvl="0">
              <a:spcBef>
                <a:spcPct val="0"/>
              </a:spcBef>
            </a:pPr>
            <a:r>
              <a:rPr lang="zh-CN" altLang="en-US" dirty="0"/>
              <a:t>第二节   </a:t>
            </a:r>
            <a:r>
              <a:rPr lang="zh-CN" altLang="en-US" dirty="0">
                <a:latin typeface="Times New Roman" panose="02020603050405020304" pitchFamily="18" charset="0"/>
                <a:ea typeface="微软雅黑" panose="020B0503020204020204" pitchFamily="34" charset="-122"/>
              </a:rPr>
              <a:t>跨境电商支付工具</a:t>
            </a:r>
          </a:p>
        </p:txBody>
      </p:sp>
      <p:sp>
        <p:nvSpPr>
          <p:cNvPr id="19" name="TextBox 18"/>
          <p:cNvSpPr txBox="1"/>
          <p:nvPr/>
        </p:nvSpPr>
        <p:spPr>
          <a:xfrm>
            <a:off x="5074665" y="3778887"/>
            <a:ext cx="5279009" cy="461665"/>
          </a:xfrm>
          <a:prstGeom prst="rect">
            <a:avLst/>
          </a:prstGeom>
          <a:noFill/>
        </p:spPr>
        <p:txBody>
          <a:bodyPr wrap="none" rtlCol="0">
            <a:spAutoFit/>
          </a:bodyPr>
          <a:lstStyle/>
          <a:p>
            <a:pPr lvl="0">
              <a:spcBef>
                <a:spcPct val="0"/>
              </a:spcBef>
            </a:pPr>
            <a:r>
              <a:rPr lang="zh-CN" altLang="en-US" dirty="0"/>
              <a:t>第三节  主要</a:t>
            </a:r>
            <a:r>
              <a:rPr lang="zh-CN" altLang="en-US" dirty="0">
                <a:latin typeface="Times New Roman" panose="02020603050405020304" pitchFamily="18" charset="0"/>
                <a:ea typeface="微软雅黑" panose="020B0503020204020204" pitchFamily="34" charset="-122"/>
              </a:rPr>
              <a:t>跨境电商平台的支付方式</a:t>
            </a:r>
          </a:p>
        </p:txBody>
      </p:sp>
      <p:sp>
        <p:nvSpPr>
          <p:cNvPr id="24" name="Freeform 9"/>
          <p:cNvSpPr>
            <a:spLocks noEditPoints="1"/>
          </p:cNvSpPr>
          <p:nvPr/>
        </p:nvSpPr>
        <p:spPr bwMode="black">
          <a:xfrm>
            <a:off x="4514673" y="1551929"/>
            <a:ext cx="443342" cy="44334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C000">
              <a:alpha val="94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46304" rIns="0" bIns="146304" numCol="1" spcCol="0" rtlCol="0" fromWordArt="0" anchor="ctr" anchorCtr="0" forceAA="0" compatLnSpc="1">
            <a:noAutofit/>
          </a:bodyPr>
          <a:lstStyle/>
          <a:p>
            <a:endParaRPr lang="en-US" b="1">
              <a:gradFill>
                <a:gsLst>
                  <a:gs pos="0">
                    <a:srgbClr val="FFFFFF"/>
                  </a:gs>
                  <a:gs pos="100000">
                    <a:srgbClr val="FFFFFF"/>
                  </a:gs>
                </a:gsLst>
                <a:lin ang="5400000" scaled="0"/>
              </a:gradFill>
              <a:latin typeface="+mj-lt"/>
            </a:endParaRPr>
          </a:p>
        </p:txBody>
      </p:sp>
      <p:sp>
        <p:nvSpPr>
          <p:cNvPr id="26" name="TextBox 25"/>
          <p:cNvSpPr txBox="1"/>
          <p:nvPr/>
        </p:nvSpPr>
        <p:spPr>
          <a:xfrm>
            <a:off x="5070077" y="1533606"/>
            <a:ext cx="5249579" cy="461665"/>
          </a:xfrm>
          <a:prstGeom prst="rect">
            <a:avLst/>
          </a:prstGeom>
          <a:solidFill>
            <a:srgbClr val="FFC000"/>
          </a:solidFill>
        </p:spPr>
        <p:txBody>
          <a:bodyPr wrap="square" rtlCol="0">
            <a:spAutoFit/>
          </a:bodyPr>
          <a:lstStyle/>
          <a:p>
            <a:endParaRPr lang="zh-CN" altLang="en-US" dirty="0">
              <a:solidFill>
                <a:schemeClr val="tx1">
                  <a:lumMod val="95000"/>
                  <a:lumOff val="5000"/>
                </a:schemeClr>
              </a:solidFill>
            </a:endParaRPr>
          </a:p>
        </p:txBody>
      </p:sp>
      <p:sp>
        <p:nvSpPr>
          <p:cNvPr id="17" name="TextBox 16"/>
          <p:cNvSpPr txBox="1"/>
          <p:nvPr/>
        </p:nvSpPr>
        <p:spPr>
          <a:xfrm>
            <a:off x="5070078" y="1551929"/>
            <a:ext cx="4364208" cy="460375"/>
          </a:xfrm>
          <a:prstGeom prst="rect">
            <a:avLst/>
          </a:prstGeom>
          <a:noFill/>
        </p:spPr>
        <p:txBody>
          <a:bodyPr wrap="square" rtlCol="0">
            <a:spAutoFit/>
          </a:bodyPr>
          <a:lstStyle/>
          <a:p>
            <a:pPr lvl="0">
              <a:spcBef>
                <a:spcPct val="0"/>
              </a:spcBef>
            </a:pPr>
            <a:r>
              <a:rPr lang="zh-CN" altLang="zh-CN" dirty="0">
                <a:solidFill>
                  <a:schemeClr val="tx1">
                    <a:lumMod val="95000"/>
                    <a:lumOff val="5000"/>
                  </a:schemeClr>
                </a:solidFill>
              </a:rPr>
              <a:t>第一节</a:t>
            </a:r>
            <a:r>
              <a:rPr lang="en-US" altLang="zh-CN" dirty="0">
                <a:solidFill>
                  <a:schemeClr val="tx1">
                    <a:lumMod val="95000"/>
                    <a:lumOff val="5000"/>
                  </a:schemeClr>
                </a:solidFill>
              </a:rPr>
              <a:t>   </a:t>
            </a:r>
            <a:r>
              <a:rPr lang="zh-CN" altLang="en-US" dirty="0">
                <a:latin typeface="Times New Roman" panose="02020603050405020304" pitchFamily="18" charset="0"/>
                <a:ea typeface="微软雅黑" panose="020B0503020204020204" pitchFamily="34" charset="-122"/>
              </a:rPr>
              <a:t>跨境电商支付概述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6"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7"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8"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9"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26626" name="矩形 6"/>
          <p:cNvSpPr/>
          <p:nvPr/>
        </p:nvSpPr>
        <p:spPr>
          <a:xfrm>
            <a:off x="631741" y="188008"/>
            <a:ext cx="4230645"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3.3 eBay</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Paypal</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8" name="矩形 2"/>
          <p:cNvSpPr>
            <a:spLocks noChangeArrowheads="1"/>
          </p:cNvSpPr>
          <p:nvPr/>
        </p:nvSpPr>
        <p:spPr bwMode="auto">
          <a:xfrm>
            <a:off x="1308735" y="2060575"/>
            <a:ext cx="991362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en-US" altLang="zh-CN" sz="1600" b="1"/>
              <a:t>1. </a:t>
            </a:r>
            <a:r>
              <a:rPr lang="zh-CN" altLang="zh-CN" sz="1600" b="1"/>
              <a:t>个人账户</a:t>
            </a:r>
            <a:endParaRPr lang="zh-CN" altLang="zh-CN" sz="1600"/>
          </a:p>
          <a:p>
            <a:pPr algn="just" eaLnBrk="0" fontAlgn="auto" hangingPunct="0">
              <a:lnSpc>
                <a:spcPct val="150000"/>
              </a:lnSpc>
            </a:pPr>
            <a:r>
              <a:rPr lang="en-US" altLang="zh-CN" sz="1600"/>
              <a:t>       </a:t>
            </a:r>
            <a:r>
              <a:rPr lang="zh-CN" altLang="zh-CN" sz="1600"/>
              <a:t>个人账户适用于在线购物的买家用户，主要用于付款</a:t>
            </a:r>
            <a:r>
              <a:rPr lang="zh-CN" altLang="en-US" sz="1600"/>
              <a:t>和</a:t>
            </a:r>
            <a:r>
              <a:rPr lang="zh-CN" altLang="zh-CN" sz="1600"/>
              <a:t>收款，但比起高级账户或企业账户少了一些商家必备的功能和特点，如查看历史交易记录的多种筛选功能、商家费率等集成工具，因此不建议卖家选择。</a:t>
            </a:r>
          </a:p>
          <a:p>
            <a:pPr algn="just" eaLnBrk="0" fontAlgn="auto" hangingPunct="0">
              <a:lnSpc>
                <a:spcPct val="150000"/>
              </a:lnSpc>
            </a:pPr>
            <a:r>
              <a:rPr lang="en-US" altLang="zh-CN" sz="1600" b="1"/>
              <a:t>2. </a:t>
            </a:r>
            <a:r>
              <a:rPr lang="zh-CN" altLang="zh-CN" sz="1600" b="1"/>
              <a:t>高级账户</a:t>
            </a:r>
            <a:endParaRPr lang="zh-CN" altLang="zh-CN" sz="1600"/>
          </a:p>
          <a:p>
            <a:pPr algn="just" eaLnBrk="0" fontAlgn="auto" hangingPunct="0">
              <a:lnSpc>
                <a:spcPct val="150000"/>
              </a:lnSpc>
            </a:pPr>
            <a:r>
              <a:rPr lang="en-US" altLang="zh-CN" sz="1600"/>
              <a:t>       </a:t>
            </a:r>
            <a:r>
              <a:rPr lang="zh-CN" altLang="zh-CN" sz="1600"/>
              <a:t>高级账户适用于在线购物或在线销售的个人商户，可以付款、收款，并可享受商家费率、使用网站付款标准、快速结账等集成工具以及集中付款功能。推荐进行跨境交易的个人卖家使用。</a:t>
            </a:r>
          </a:p>
          <a:p>
            <a:pPr algn="just" eaLnBrk="0" fontAlgn="auto" hangingPunct="0">
              <a:lnSpc>
                <a:spcPct val="150000"/>
              </a:lnSpc>
            </a:pPr>
            <a:r>
              <a:rPr lang="en-US" altLang="zh-CN" sz="1600" b="1"/>
              <a:t>3. </a:t>
            </a:r>
            <a:r>
              <a:rPr lang="zh-CN" altLang="zh-CN" sz="1600" b="1"/>
              <a:t>企业账户</a:t>
            </a:r>
            <a:endParaRPr lang="zh-CN" altLang="zh-CN" sz="1600"/>
          </a:p>
          <a:p>
            <a:pPr algn="just" eaLnBrk="0" fontAlgn="auto" hangingPunct="0">
              <a:lnSpc>
                <a:spcPct val="150000"/>
              </a:lnSpc>
            </a:pPr>
            <a:r>
              <a:rPr lang="en-US" altLang="zh-CN" sz="1600"/>
              <a:t>       </a:t>
            </a:r>
            <a:r>
              <a:rPr lang="zh-CN" altLang="zh-CN" sz="1600"/>
              <a:t>企业账户适用于以企业或团体名义经营的商家，特别是使用公司银行账户提现的商家用户。其拥有高级账户的所有商家功能，可以设立多个子账户，适合大型商家使用，可对每个部门设立子账户进行收款。</a:t>
            </a:r>
          </a:p>
        </p:txBody>
      </p:sp>
      <p:sp>
        <p:nvSpPr>
          <p:cNvPr id="9" name="矩形 3"/>
          <p:cNvSpPr>
            <a:spLocks noChangeArrowheads="1"/>
          </p:cNvSpPr>
          <p:nvPr/>
        </p:nvSpPr>
        <p:spPr bwMode="auto">
          <a:xfrm>
            <a:off x="1370013" y="1412875"/>
            <a:ext cx="2169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b="1" dirty="0"/>
              <a:t>PayPal</a:t>
            </a:r>
            <a:r>
              <a:rPr lang="zh-CN" altLang="zh-CN" sz="1800" b="1" dirty="0"/>
              <a:t>账户</a:t>
            </a:r>
            <a:endParaRPr lang="zh-CN" altLang="zh-CN" sz="1800" dirty="0"/>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7"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8"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9"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26626" name="矩形 6"/>
          <p:cNvSpPr/>
          <p:nvPr/>
        </p:nvSpPr>
        <p:spPr>
          <a:xfrm>
            <a:off x="631741" y="188008"/>
            <a:ext cx="4230645"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3.3 eBay</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Paypal</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000125" y="1445895"/>
            <a:ext cx="10189845" cy="3784600"/>
          </a:xfrm>
          <a:prstGeom prst="rect">
            <a:avLst/>
          </a:prstGeom>
          <a:noFill/>
          <a:ln w="9525">
            <a:noFill/>
          </a:ln>
        </p:spPr>
        <p:txBody>
          <a:bodyPr wrap="square">
            <a:spAutoFit/>
          </a:bodyPr>
          <a:lstStyle/>
          <a:p>
            <a:pPr indent="0" algn="just" fontAlgn="auto">
              <a:lnSpc>
                <a:spcPct val="150000"/>
              </a:lnSpc>
            </a:pPr>
            <a:r>
              <a:rPr lang="en-US" sz="1600" b="1">
                <a:latin typeface="Times New Roman" panose="02020603050405020304" pitchFamily="18" charset="0"/>
                <a:cs typeface="Times New Roman" panose="02020603050405020304" pitchFamily="18" charset="0"/>
              </a:rPr>
              <a:t>PayPal</a:t>
            </a:r>
            <a:r>
              <a:rPr lang="zh-CN" sz="1600" b="1">
                <a:latin typeface="Times New Roman" panose="02020603050405020304" pitchFamily="18" charset="0"/>
                <a:cs typeface="Times New Roman" panose="02020603050405020304" pitchFamily="18" charset="0"/>
              </a:rPr>
              <a:t>的支付与结算流程</a:t>
            </a:r>
            <a:endParaRPr lang="zh-CN" sz="1600" b="0">
              <a:latin typeface="Times New Roman" panose="02020603050405020304" pitchFamily="18" charset="0"/>
              <a:cs typeface="Times New Roman" panose="02020603050405020304" pitchFamily="18" charset="0"/>
            </a:endParaRPr>
          </a:p>
          <a:p>
            <a:pPr indent="0" algn="just" fontAlgn="auto">
              <a:lnSpc>
                <a:spcPct val="150000"/>
              </a:lnSpc>
            </a:pPr>
            <a:r>
              <a:rPr lang="zh-CN" sz="1600" b="0">
                <a:latin typeface="Times New Roman" panose="02020603050405020304" pitchFamily="18" charset="0"/>
                <a:cs typeface="Times New Roman" panose="02020603050405020304" pitchFamily="18" charset="0"/>
              </a:rPr>
              <a:t>付款人可通过如下步骤使用</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给商家或者收款人支付一笔金额。</a:t>
            </a:r>
          </a:p>
          <a:p>
            <a:pPr indent="0" algn="just" fontAlgn="auto">
              <a:lnSpc>
                <a:spcPct val="150000"/>
              </a:lnSpc>
            </a:pPr>
            <a:r>
              <a:rPr lang="zh-CN" sz="1600" b="0">
                <a:latin typeface="Times New Roman" panose="02020603050405020304" pitchFamily="18" charset="0"/>
                <a:cs typeface="Times New Roman" panose="02020603050405020304" pitchFamily="18" charset="0"/>
              </a:rPr>
              <a:t>（</a:t>
            </a:r>
            <a:r>
              <a:rPr lang="en-US" sz="1600" b="0">
                <a:latin typeface="Times New Roman" panose="02020603050405020304" pitchFamily="18" charset="0"/>
                <a:cs typeface="Times New Roman" panose="02020603050405020304" pitchFamily="18" charset="0"/>
              </a:rPr>
              <a:t>1</a:t>
            </a:r>
            <a:r>
              <a:rPr lang="zh-CN" sz="1600" b="0">
                <a:latin typeface="Times New Roman" panose="02020603050405020304" pitchFamily="18" charset="0"/>
                <a:cs typeface="Times New Roman" panose="02020603050405020304" pitchFamily="18" charset="0"/>
              </a:rPr>
              <a:t>）只要有一个电子邮件地址，付款人就可以开设</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账户，通过验证成为其用户，并提供信用卡或相关银行资料，添加账户金额后将一定数额的款项从其开户时登记的账户（如信用卡）转移至</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账户。</a:t>
            </a:r>
          </a:p>
          <a:p>
            <a:pPr indent="0" algn="just" fontAlgn="auto">
              <a:lnSpc>
                <a:spcPct val="150000"/>
              </a:lnSpc>
            </a:pPr>
            <a:r>
              <a:rPr lang="zh-CN" sz="1600" b="0">
                <a:latin typeface="Times New Roman" panose="02020603050405020304" pitchFamily="18" charset="0"/>
                <a:cs typeface="Times New Roman" panose="02020603050405020304" pitchFamily="18" charset="0"/>
              </a:rPr>
              <a:t>（</a:t>
            </a:r>
            <a:r>
              <a:rPr lang="en-US" sz="1600" b="0">
                <a:latin typeface="Times New Roman" panose="02020603050405020304" pitchFamily="18" charset="0"/>
                <a:cs typeface="Times New Roman" panose="02020603050405020304" pitchFamily="18" charset="0"/>
              </a:rPr>
              <a:t>2</a:t>
            </a:r>
            <a:r>
              <a:rPr lang="zh-CN" sz="1600" b="0">
                <a:latin typeface="Times New Roman" panose="02020603050405020304" pitchFamily="18" charset="0"/>
                <a:cs typeface="Times New Roman" panose="02020603050405020304" pitchFamily="18" charset="0"/>
              </a:rPr>
              <a:t>）付款人启动向第三人付款的程序后，必须先进入</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账户，指定汇出的金额，并给</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提供商家或收款人的电子邮件账号。</a:t>
            </a:r>
          </a:p>
          <a:p>
            <a:pPr indent="0" algn="just" fontAlgn="auto">
              <a:lnSpc>
                <a:spcPct val="150000"/>
              </a:lnSpc>
            </a:pPr>
            <a:r>
              <a:rPr lang="zh-CN" sz="1600" b="0">
                <a:latin typeface="Times New Roman" panose="02020603050405020304" pitchFamily="18" charset="0"/>
                <a:cs typeface="Times New Roman" panose="02020603050405020304" pitchFamily="18" charset="0"/>
              </a:rPr>
              <a:t>（</a:t>
            </a:r>
            <a:r>
              <a:rPr lang="en-US" sz="1600" b="0">
                <a:latin typeface="Times New Roman" panose="02020603050405020304" pitchFamily="18" charset="0"/>
                <a:cs typeface="Times New Roman" panose="02020603050405020304" pitchFamily="18" charset="0"/>
              </a:rPr>
              <a:t>3</a:t>
            </a:r>
            <a:r>
              <a:rPr lang="zh-CN" sz="1600" b="0">
                <a:latin typeface="Times New Roman" panose="02020603050405020304" pitchFamily="18" charset="0"/>
                <a:cs typeface="Times New Roman" panose="02020603050405020304" pitchFamily="18" charset="0"/>
              </a:rPr>
              <a:t>）</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向商家或收款人发出电子邮件，通知其有等待领取或转账的款项。</a:t>
            </a:r>
          </a:p>
          <a:p>
            <a:pPr indent="0" algn="just" fontAlgn="auto">
              <a:lnSpc>
                <a:spcPct val="150000"/>
              </a:lnSpc>
            </a:pPr>
            <a:r>
              <a:rPr lang="zh-CN" sz="1600" b="0">
                <a:latin typeface="Times New Roman" panose="02020603050405020304" pitchFamily="18" charset="0"/>
                <a:cs typeface="Times New Roman" panose="02020603050405020304" pitchFamily="18" charset="0"/>
              </a:rPr>
              <a:t>（</a:t>
            </a:r>
            <a:r>
              <a:rPr lang="en-US" sz="1600" b="0">
                <a:latin typeface="Times New Roman" panose="02020603050405020304" pitchFamily="18" charset="0"/>
                <a:cs typeface="Times New Roman" panose="02020603050405020304" pitchFamily="18" charset="0"/>
              </a:rPr>
              <a:t>4</a:t>
            </a:r>
            <a:r>
              <a:rPr lang="zh-CN" sz="1600" b="0">
                <a:latin typeface="Times New Roman" panose="02020603050405020304" pitchFamily="18" charset="0"/>
                <a:cs typeface="Times New Roman" panose="02020603050405020304" pitchFamily="18" charset="0"/>
              </a:rPr>
              <a:t>）如果商家或收款人也是</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用户，其决定接受后，付款人所指定的款项即移转给商家或收款人。</a:t>
            </a:r>
          </a:p>
          <a:p>
            <a:pPr indent="0" algn="just" fontAlgn="auto">
              <a:lnSpc>
                <a:spcPct val="150000"/>
              </a:lnSpc>
            </a:pPr>
            <a:r>
              <a:rPr lang="zh-CN" sz="1600" b="0">
                <a:latin typeface="Times New Roman" panose="02020603050405020304" pitchFamily="18" charset="0"/>
                <a:cs typeface="Times New Roman" panose="02020603050405020304" pitchFamily="18" charset="0"/>
              </a:rPr>
              <a:t>（</a:t>
            </a:r>
            <a:r>
              <a:rPr lang="en-US" sz="1600" b="0">
                <a:latin typeface="Times New Roman" panose="02020603050405020304" pitchFamily="18" charset="0"/>
                <a:cs typeface="Times New Roman" panose="02020603050405020304" pitchFamily="18" charset="0"/>
              </a:rPr>
              <a:t>5</a:t>
            </a:r>
            <a:r>
              <a:rPr lang="zh-CN" sz="1600" b="0">
                <a:latin typeface="Times New Roman" panose="02020603050405020304" pitchFamily="18" charset="0"/>
                <a:cs typeface="Times New Roman" panose="02020603050405020304" pitchFamily="18" charset="0"/>
              </a:rPr>
              <a:t>）如果商家或收款人没有</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账户，则收款人要按照</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电子邮件内容的指示，进入网页注册，取得一个</a:t>
            </a:r>
            <a:r>
              <a:rPr lang="en-US" sz="1600" b="0">
                <a:latin typeface="Times New Roman" panose="02020603050405020304" pitchFamily="18" charset="0"/>
                <a:cs typeface="Times New Roman" panose="02020603050405020304" pitchFamily="18" charset="0"/>
              </a:rPr>
              <a:t>PayPal</a:t>
            </a:r>
            <a:r>
              <a:rPr lang="zh-CN" sz="1600" b="0">
                <a:latin typeface="Times New Roman" panose="02020603050405020304" pitchFamily="18" charset="0"/>
                <a:cs typeface="Times New Roman" panose="02020603050405020304" pitchFamily="18" charset="0"/>
              </a:rPr>
              <a:t>账户。商家或收款人可以选择将取得的款项转换成支票。</a:t>
            </a:r>
            <a:endParaRPr lang="zh-CN" altLang="en-US" sz="1600" b="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7"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8"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9"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26626" name="矩形 6"/>
          <p:cNvSpPr/>
          <p:nvPr/>
        </p:nvSpPr>
        <p:spPr>
          <a:xfrm>
            <a:off x="631741" y="188008"/>
            <a:ext cx="4230645"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3.3 eBay</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的支付方式</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Paypal</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1" name="矩形 1"/>
          <p:cNvSpPr>
            <a:spLocks noChangeArrowheads="1"/>
          </p:cNvSpPr>
          <p:nvPr/>
        </p:nvSpPr>
        <p:spPr bwMode="auto">
          <a:xfrm>
            <a:off x="2874963" y="3671889"/>
            <a:ext cx="259238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a:t>1. </a:t>
            </a:r>
            <a:r>
              <a:rPr lang="zh-CN" altLang="zh-CN" sz="2000"/>
              <a:t>全球用户</a:t>
            </a:r>
          </a:p>
          <a:p>
            <a:pPr eaLnBrk="0" hangingPunct="0"/>
            <a:r>
              <a:rPr lang="en-US" altLang="zh-CN" sz="2000"/>
              <a:t>2. </a:t>
            </a:r>
            <a:r>
              <a:rPr lang="zh-CN" altLang="zh-CN" sz="2000"/>
              <a:t>品牌效应强</a:t>
            </a:r>
          </a:p>
          <a:p>
            <a:pPr eaLnBrk="0" hangingPunct="0"/>
            <a:r>
              <a:rPr lang="en-US" altLang="zh-CN" sz="2000"/>
              <a:t>3. </a:t>
            </a:r>
            <a:r>
              <a:rPr lang="zh-CN" altLang="zh-CN" sz="2000"/>
              <a:t>资金周转快</a:t>
            </a:r>
          </a:p>
          <a:p>
            <a:pPr eaLnBrk="0" hangingPunct="0"/>
            <a:r>
              <a:rPr lang="en-US" altLang="zh-CN" sz="2000"/>
              <a:t>4. </a:t>
            </a:r>
            <a:r>
              <a:rPr lang="zh-CN" altLang="zh-CN" sz="2000"/>
              <a:t>安全保障高</a:t>
            </a:r>
          </a:p>
          <a:p>
            <a:pPr eaLnBrk="0" hangingPunct="0"/>
            <a:r>
              <a:rPr lang="en-US" altLang="zh-CN" sz="2000"/>
              <a:t>5. </a:t>
            </a:r>
            <a:r>
              <a:rPr lang="zh-CN" altLang="zh-CN" sz="2000"/>
              <a:t>小额业务成本低</a:t>
            </a:r>
          </a:p>
        </p:txBody>
      </p:sp>
      <p:sp>
        <p:nvSpPr>
          <p:cNvPr id="32" name="矩形 4"/>
          <p:cNvSpPr>
            <a:spLocks noChangeArrowheads="1"/>
          </p:cNvSpPr>
          <p:nvPr/>
        </p:nvSpPr>
        <p:spPr bwMode="auto">
          <a:xfrm>
            <a:off x="7124700" y="3810001"/>
            <a:ext cx="24479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a:t>1. </a:t>
            </a:r>
            <a:r>
              <a:rPr lang="zh-CN" altLang="zh-CN" sz="2000"/>
              <a:t>大额业务成本高</a:t>
            </a:r>
          </a:p>
          <a:p>
            <a:pPr eaLnBrk="0" hangingPunct="0"/>
            <a:r>
              <a:rPr lang="en-US" altLang="zh-CN" sz="2000"/>
              <a:t>2. </a:t>
            </a:r>
            <a:r>
              <a:rPr lang="zh-CN" altLang="zh-CN" sz="2000"/>
              <a:t>欺诈风险</a:t>
            </a:r>
          </a:p>
          <a:p>
            <a:pPr eaLnBrk="0" hangingPunct="0"/>
            <a:r>
              <a:rPr lang="en-US" altLang="zh-CN" sz="2000"/>
              <a:t>3. </a:t>
            </a:r>
            <a:r>
              <a:rPr lang="zh-CN" altLang="zh-CN" sz="2000"/>
              <a:t>资金冻结</a:t>
            </a:r>
          </a:p>
          <a:p>
            <a:pPr eaLnBrk="0" hangingPunct="0"/>
            <a:r>
              <a:rPr lang="en-US" altLang="zh-CN" sz="2000"/>
              <a:t>4. </a:t>
            </a:r>
            <a:r>
              <a:rPr lang="zh-CN" altLang="zh-CN" sz="2000"/>
              <a:t>不易登录</a:t>
            </a:r>
          </a:p>
        </p:txBody>
      </p:sp>
      <p:grpSp>
        <p:nvGrpSpPr>
          <p:cNvPr id="33" name="组合 7"/>
          <p:cNvGrpSpPr/>
          <p:nvPr/>
        </p:nvGrpSpPr>
        <p:grpSpPr bwMode="auto">
          <a:xfrm>
            <a:off x="3067050" y="1700214"/>
            <a:ext cx="1573213" cy="1695450"/>
            <a:chOff x="2098039" y="1642814"/>
            <a:chExt cx="1573719" cy="1695450"/>
          </a:xfrm>
        </p:grpSpPr>
        <p:grpSp>
          <p:nvGrpSpPr>
            <p:cNvPr id="34" name="组合 18"/>
            <p:cNvGrpSpPr/>
            <p:nvPr/>
          </p:nvGrpSpPr>
          <p:grpSpPr bwMode="auto">
            <a:xfrm>
              <a:off x="2098039" y="1642814"/>
              <a:ext cx="1573719" cy="1695450"/>
              <a:chOff x="2065139" y="1556792"/>
              <a:chExt cx="2088232" cy="2250250"/>
            </a:xfrm>
            <a:solidFill>
              <a:srgbClr val="90A08D"/>
            </a:solidFill>
          </p:grpSpPr>
          <p:sp>
            <p:nvSpPr>
              <p:cNvPr id="40" name="椭圆 39"/>
              <p:cNvSpPr/>
              <p:nvPr/>
            </p:nvSpPr>
            <p:spPr>
              <a:xfrm>
                <a:off x="2065139" y="1556792"/>
                <a:ext cx="2088232" cy="2088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等腰三角形 40"/>
              <p:cNvSpPr/>
              <p:nvPr/>
            </p:nvSpPr>
            <p:spPr>
              <a:xfrm rot="10800000">
                <a:off x="2921314" y="3483006"/>
                <a:ext cx="375882" cy="3240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矩形 2"/>
            <p:cNvSpPr>
              <a:spLocks noChangeArrowheads="1"/>
            </p:cNvSpPr>
            <p:nvPr/>
          </p:nvSpPr>
          <p:spPr bwMode="auto">
            <a:xfrm>
              <a:off x="2506221" y="2563572"/>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bg1"/>
                  </a:solidFill>
                </a:rPr>
                <a:t>优点</a:t>
              </a:r>
            </a:p>
          </p:txBody>
        </p:sp>
        <p:grpSp>
          <p:nvGrpSpPr>
            <p:cNvPr id="36" name="Group 85"/>
            <p:cNvGrpSpPr/>
            <p:nvPr/>
          </p:nvGrpSpPr>
          <p:grpSpPr bwMode="auto">
            <a:xfrm>
              <a:off x="2607104" y="1950635"/>
              <a:ext cx="555048" cy="555052"/>
              <a:chOff x="1200150" y="3768725"/>
              <a:chExt cx="446088" cy="446088"/>
            </a:xfrm>
            <a:solidFill>
              <a:schemeClr val="bg1"/>
            </a:solidFill>
          </p:grpSpPr>
          <p:sp>
            <p:nvSpPr>
              <p:cNvPr id="3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a:defRPr/>
                </a:pPr>
                <a:endParaRPr lang="en-AU" kern="0">
                  <a:solidFill>
                    <a:srgbClr val="000000"/>
                  </a:solidFill>
                  <a:latin typeface="微软雅黑" panose="020B0503020204020204" pitchFamily="34" charset="-122"/>
                  <a:ea typeface="Microsoft YaHei UI" panose="020B0503020204020204" charset="-122"/>
                </a:endParaRPr>
              </a:p>
            </p:txBody>
          </p:sp>
          <p:sp>
            <p:nvSpPr>
              <p:cNvPr id="3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a:defRPr/>
                </a:pPr>
                <a:endParaRPr lang="en-AU" kern="0">
                  <a:solidFill>
                    <a:srgbClr val="000000"/>
                  </a:solidFill>
                  <a:latin typeface="微软雅黑" panose="020B0503020204020204" pitchFamily="34" charset="-122"/>
                  <a:ea typeface="Microsoft YaHei UI" panose="020B0503020204020204" charset="-122"/>
                </a:endParaRPr>
              </a:p>
            </p:txBody>
          </p:sp>
          <p:sp>
            <p:nvSpPr>
              <p:cNvPr id="3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a:defRPr/>
                </a:pPr>
                <a:endParaRPr lang="en-AU" kern="0">
                  <a:solidFill>
                    <a:srgbClr val="000000"/>
                  </a:solidFill>
                  <a:latin typeface="微软雅黑" panose="020B0503020204020204" pitchFamily="34" charset="-122"/>
                  <a:ea typeface="Microsoft YaHei UI" panose="020B0503020204020204" charset="-122"/>
                </a:endParaRPr>
              </a:p>
            </p:txBody>
          </p:sp>
        </p:grpSp>
      </p:grpSp>
      <p:grpSp>
        <p:nvGrpSpPr>
          <p:cNvPr id="42" name="组合 8"/>
          <p:cNvGrpSpPr/>
          <p:nvPr/>
        </p:nvGrpSpPr>
        <p:grpSpPr bwMode="auto">
          <a:xfrm>
            <a:off x="7412038" y="1700214"/>
            <a:ext cx="1574800" cy="1695450"/>
            <a:chOff x="4504331" y="1642814"/>
            <a:chExt cx="1573719" cy="1695450"/>
          </a:xfrm>
        </p:grpSpPr>
        <p:grpSp>
          <p:nvGrpSpPr>
            <p:cNvPr id="43" name="组合 21"/>
            <p:cNvGrpSpPr/>
            <p:nvPr/>
          </p:nvGrpSpPr>
          <p:grpSpPr bwMode="auto">
            <a:xfrm>
              <a:off x="4504331" y="1642814"/>
              <a:ext cx="1573719" cy="1695450"/>
              <a:chOff x="2065139" y="1556792"/>
              <a:chExt cx="2088232" cy="2250250"/>
            </a:xfrm>
            <a:solidFill>
              <a:srgbClr val="C0C9BE"/>
            </a:solidFill>
          </p:grpSpPr>
          <p:sp>
            <p:nvSpPr>
              <p:cNvPr id="50" name="椭圆 49"/>
              <p:cNvSpPr/>
              <p:nvPr/>
            </p:nvSpPr>
            <p:spPr>
              <a:xfrm>
                <a:off x="2065139" y="1556792"/>
                <a:ext cx="2088232" cy="2088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等腰三角形 50"/>
              <p:cNvSpPr/>
              <p:nvPr/>
            </p:nvSpPr>
            <p:spPr>
              <a:xfrm rot="10800000">
                <a:off x="2921314" y="3483006"/>
                <a:ext cx="375882" cy="3240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4" name="矩形 17"/>
            <p:cNvSpPr>
              <a:spLocks noChangeArrowheads="1"/>
            </p:cNvSpPr>
            <p:nvPr/>
          </p:nvSpPr>
          <p:spPr bwMode="auto">
            <a:xfrm>
              <a:off x="4954493" y="2596842"/>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bg1"/>
                  </a:solidFill>
                </a:rPr>
                <a:t>缺点</a:t>
              </a:r>
            </a:p>
          </p:txBody>
        </p:sp>
        <p:grpSp>
          <p:nvGrpSpPr>
            <p:cNvPr id="45" name="Group 216"/>
            <p:cNvGrpSpPr/>
            <p:nvPr/>
          </p:nvGrpSpPr>
          <p:grpSpPr bwMode="auto">
            <a:xfrm>
              <a:off x="5011773" y="2002029"/>
              <a:ext cx="558835" cy="452264"/>
              <a:chOff x="1209675" y="6354763"/>
              <a:chExt cx="449263" cy="363538"/>
            </a:xfrm>
            <a:solidFill>
              <a:schemeClr val="bg1"/>
            </a:solidFill>
          </p:grpSpPr>
          <p:sp>
            <p:nvSpPr>
              <p:cNvPr id="46"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a:defRPr/>
                </a:pPr>
                <a:endParaRPr lang="en-AU" kern="0">
                  <a:solidFill>
                    <a:srgbClr val="000000"/>
                  </a:solidFill>
                  <a:latin typeface="微软雅黑" panose="020B0503020204020204" pitchFamily="34" charset="-122"/>
                  <a:ea typeface="Microsoft YaHei UI" panose="020B0503020204020204" charset="-122"/>
                </a:endParaRPr>
              </a:p>
            </p:txBody>
          </p:sp>
          <p:sp>
            <p:nvSpPr>
              <p:cNvPr id="47"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a:defRPr/>
                </a:pPr>
                <a:endParaRPr lang="en-AU" kern="0">
                  <a:solidFill>
                    <a:srgbClr val="000000"/>
                  </a:solidFill>
                  <a:latin typeface="微软雅黑" panose="020B0503020204020204" pitchFamily="34" charset="-122"/>
                  <a:ea typeface="Microsoft YaHei UI" panose="020B0503020204020204" charset="-122"/>
                </a:endParaRPr>
              </a:p>
            </p:txBody>
          </p:sp>
          <p:sp>
            <p:nvSpPr>
              <p:cNvPr id="48"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a:defRPr/>
                </a:pPr>
                <a:endParaRPr lang="en-AU" kern="0">
                  <a:solidFill>
                    <a:srgbClr val="000000"/>
                  </a:solidFill>
                  <a:latin typeface="微软雅黑" panose="020B0503020204020204" pitchFamily="34" charset="-122"/>
                  <a:ea typeface="Microsoft YaHei UI" panose="020B0503020204020204" charset="-122"/>
                </a:endParaRPr>
              </a:p>
            </p:txBody>
          </p:sp>
          <p:sp>
            <p:nvSpPr>
              <p:cNvPr id="49"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a:defRPr/>
                </a:pPr>
                <a:endParaRPr lang="en-AU" kern="0">
                  <a:solidFill>
                    <a:srgbClr val="000000"/>
                  </a:solidFill>
                  <a:latin typeface="微软雅黑" panose="020B0503020204020204" pitchFamily="34" charset="-122"/>
                  <a:ea typeface="Microsoft YaHei UI" panose="020B0503020204020204" charset="-122"/>
                </a:endParaRPr>
              </a:p>
            </p:txBody>
          </p:sp>
        </p:grpSp>
      </p:gr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Wish</a:t>
            </a:r>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的联动支付</a:t>
            </a:r>
            <a:r>
              <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UMPAY</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3.4</a:t>
            </a: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30471" y="184198"/>
            <a:ext cx="448693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3.4 Wish</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的联动支付</a:t>
            </a: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UMPAY</a:t>
            </a: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392675439"/>
              </p:ext>
            </p:extLst>
          </p:nvPr>
        </p:nvGraphicFramePr>
        <p:xfrm>
          <a:off x="1105535" y="1301750"/>
          <a:ext cx="10511155" cy="4723130"/>
        </p:xfrm>
        <a:graphic>
          <a:graphicData uri="http://schemas.openxmlformats.org/drawingml/2006/table">
            <a:tbl>
              <a:tblPr firstRow="1" firstCol="1" bandRow="1">
                <a:tableStyleId>{5C22544A-7EE6-4342-B048-85BDC9FD1C3A}</a:tableStyleId>
              </a:tblPr>
              <a:tblGrid>
                <a:gridCol w="891540">
                  <a:extLst>
                    <a:ext uri="{9D8B030D-6E8A-4147-A177-3AD203B41FA5}">
                      <a16:colId xmlns:a16="http://schemas.microsoft.com/office/drawing/2014/main" val="20000"/>
                    </a:ext>
                  </a:extLst>
                </a:gridCol>
                <a:gridCol w="1764030">
                  <a:extLst>
                    <a:ext uri="{9D8B030D-6E8A-4147-A177-3AD203B41FA5}">
                      <a16:colId xmlns:a16="http://schemas.microsoft.com/office/drawing/2014/main" val="20001"/>
                    </a:ext>
                  </a:extLst>
                </a:gridCol>
                <a:gridCol w="1646555">
                  <a:extLst>
                    <a:ext uri="{9D8B030D-6E8A-4147-A177-3AD203B41FA5}">
                      <a16:colId xmlns:a16="http://schemas.microsoft.com/office/drawing/2014/main" val="20002"/>
                    </a:ext>
                  </a:extLst>
                </a:gridCol>
                <a:gridCol w="1701352">
                  <a:extLst>
                    <a:ext uri="{9D8B030D-6E8A-4147-A177-3AD203B41FA5}">
                      <a16:colId xmlns:a16="http://schemas.microsoft.com/office/drawing/2014/main" val="20003"/>
                    </a:ext>
                  </a:extLst>
                </a:gridCol>
                <a:gridCol w="1604682">
                  <a:extLst>
                    <a:ext uri="{9D8B030D-6E8A-4147-A177-3AD203B41FA5}">
                      <a16:colId xmlns:a16="http://schemas.microsoft.com/office/drawing/2014/main" val="20004"/>
                    </a:ext>
                  </a:extLst>
                </a:gridCol>
                <a:gridCol w="2902996">
                  <a:extLst>
                    <a:ext uri="{9D8B030D-6E8A-4147-A177-3AD203B41FA5}">
                      <a16:colId xmlns:a16="http://schemas.microsoft.com/office/drawing/2014/main" val="20005"/>
                    </a:ext>
                  </a:extLst>
                </a:gridCol>
              </a:tblGrid>
              <a:tr h="477520">
                <a:tc>
                  <a:txBody>
                    <a:bodyPr/>
                    <a:lstStyle/>
                    <a:p>
                      <a:pPr algn="just">
                        <a:spcAft>
                          <a:spcPts val="0"/>
                        </a:spcAft>
                      </a:pPr>
                      <a:r>
                        <a:rPr lang="zh-CN" sz="1600" kern="100" dirty="0">
                          <a:effectLst/>
                        </a:rPr>
                        <a:t>序号</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zh-CN" sz="1600" kern="100">
                          <a:effectLst/>
                        </a:rPr>
                        <a:t>第三方支付提供商</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zh-CN" sz="1600" kern="100">
                          <a:effectLst/>
                        </a:rPr>
                        <a:t>类别</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zh-CN" sz="1600" kern="100">
                          <a:effectLst/>
                        </a:rPr>
                        <a:t>入账时间</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zh-CN" sz="1600" kern="100">
                          <a:effectLst/>
                        </a:rPr>
                        <a:t>提现速度</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zh-CN" sz="1600" kern="100">
                          <a:effectLst/>
                        </a:rPr>
                        <a:t>收取费用</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extLst>
                  <a:ext uri="{0D108BD9-81ED-4DB2-BD59-A6C34878D82A}">
                    <a16:rowId xmlns:a16="http://schemas.microsoft.com/office/drawing/2014/main" val="10000"/>
                  </a:ext>
                </a:extLst>
              </a:tr>
              <a:tr h="487680">
                <a:tc>
                  <a:txBody>
                    <a:bodyPr/>
                    <a:lstStyle/>
                    <a:p>
                      <a:pPr algn="just">
                        <a:spcAft>
                          <a:spcPts val="0"/>
                        </a:spcAft>
                      </a:pPr>
                      <a:r>
                        <a:rPr lang="en-US" sz="1600" kern="100">
                          <a:effectLst/>
                        </a:rPr>
                        <a:t>1</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zh-CN" sz="1600" kern="100">
                          <a:effectLst/>
                        </a:rPr>
                        <a:t>联动支付（</a:t>
                      </a:r>
                      <a:r>
                        <a:rPr lang="en-US" sz="1600" kern="100">
                          <a:effectLst/>
                        </a:rPr>
                        <a:t>UMPAY</a:t>
                      </a:r>
                      <a:r>
                        <a:rPr lang="zh-CN" sz="1600" kern="100">
                          <a:effectLst/>
                        </a:rPr>
                        <a:t>）</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en-US" sz="1600" kern="100" dirty="0">
                          <a:effectLst/>
                        </a:rPr>
                        <a:t> </a:t>
                      </a:r>
                      <a:r>
                        <a:rPr lang="zh-CN" altLang="en-US" sz="1600" kern="100" dirty="0">
                          <a:effectLst/>
                        </a:rPr>
                        <a:t>国际账户</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r>
                        <a:rPr lang="en-US" sz="1600" kern="100" dirty="0">
                          <a:effectLst/>
                        </a:rPr>
                        <a:t>5</a:t>
                      </a:r>
                      <a:r>
                        <a:rPr lang="zh-CN" sz="1600" kern="100" dirty="0">
                          <a:effectLst/>
                        </a:rPr>
                        <a:t>～</a:t>
                      </a:r>
                      <a:r>
                        <a:rPr lang="en-US" sz="1600" kern="100" dirty="0">
                          <a:effectLst/>
                        </a:rPr>
                        <a:t>7</a:t>
                      </a:r>
                      <a:r>
                        <a:rPr lang="zh-CN" sz="1600" kern="100" dirty="0">
                          <a:effectLst/>
                        </a:rPr>
                        <a:t>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marL="0" marR="0" lvl="0" indent="0" algn="ctr" defTabSz="609600" rtl="0" eaLnBrk="1" fontAlgn="auto" latinLnBrk="0" hangingPunct="1">
                        <a:lnSpc>
                          <a:spcPct val="100000"/>
                        </a:lnSpc>
                        <a:spcBef>
                          <a:spcPts val="0"/>
                        </a:spcBef>
                        <a:spcAft>
                          <a:spcPts val="0"/>
                        </a:spcAft>
                        <a:buClrTx/>
                        <a:buSzTx/>
                        <a:buFontTx/>
                        <a:buNone/>
                        <a:tabLst/>
                        <a:defRPr/>
                      </a:pPr>
                      <a:r>
                        <a:rPr lang="en-US" sz="1600" kern="100" dirty="0">
                          <a:effectLst/>
                        </a:rPr>
                        <a:t> </a:t>
                      </a:r>
                      <a:r>
                        <a:rPr lang="en-US" altLang="zh-CN" sz="1600" kern="100" dirty="0">
                          <a:effectLst/>
                        </a:rPr>
                        <a:t>1</a:t>
                      </a:r>
                      <a:r>
                        <a:rPr lang="zh-CN" altLang="zh-CN" sz="1600" kern="100" dirty="0">
                          <a:effectLst/>
                        </a:rPr>
                        <a:t>～</a:t>
                      </a:r>
                      <a:r>
                        <a:rPr lang="en-US" altLang="zh-CN" sz="1600" kern="100" dirty="0">
                          <a:effectLst/>
                        </a:rPr>
                        <a:t>3</a:t>
                      </a:r>
                      <a:r>
                        <a:rPr lang="zh-CN" altLang="zh-CN" sz="1600" kern="100" dirty="0">
                          <a:effectLst/>
                        </a:rPr>
                        <a:t>工作日</a:t>
                      </a:r>
                      <a:endParaRPr lang="zh-CN" altLang="zh-CN" sz="1600" kern="100" dirty="0">
                        <a:effectLst/>
                        <a:latin typeface="等线" panose="02010600030101010101" pitchFamily="2" charset="-122"/>
                        <a:ea typeface="宋体" panose="02010600030101010101" pitchFamily="2" charset="-122"/>
                        <a:cs typeface="Times New Roman" panose="02020603050405020304"/>
                      </a:endParaRPr>
                    </a:p>
                    <a:p>
                      <a:pPr algn="ctr">
                        <a:spcAft>
                          <a:spcPts val="0"/>
                        </a:spcAft>
                      </a:pP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just">
                        <a:spcAft>
                          <a:spcPts val="0"/>
                        </a:spcAft>
                      </a:pPr>
                      <a:r>
                        <a:rPr lang="en-US" sz="1600" kern="100">
                          <a:effectLst/>
                        </a:rPr>
                        <a:t>1%</a:t>
                      </a:r>
                      <a:r>
                        <a:rPr lang="zh-CN" sz="1600" kern="100">
                          <a:effectLst/>
                        </a:rPr>
                        <a:t>，不收取货币兑换手续费</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tc>
                <a:extLst>
                  <a:ext uri="{0D108BD9-81ED-4DB2-BD59-A6C34878D82A}">
                    <a16:rowId xmlns:a16="http://schemas.microsoft.com/office/drawing/2014/main" val="10001"/>
                  </a:ext>
                </a:extLst>
              </a:tr>
              <a:tr h="487680">
                <a:tc>
                  <a:txBody>
                    <a:bodyPr/>
                    <a:lstStyle/>
                    <a:p>
                      <a:pPr algn="just">
                        <a:spcAft>
                          <a:spcPts val="0"/>
                        </a:spcAft>
                      </a:pPr>
                      <a:r>
                        <a:rPr lang="en-US" sz="1600" kern="100">
                          <a:effectLst/>
                        </a:rPr>
                        <a:t>2</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en-US" sz="1600" kern="100" dirty="0" err="1">
                          <a:effectLst/>
                        </a:rPr>
                        <a:t>PayEco</a:t>
                      </a:r>
                      <a:endParaRPr lang="en-US" sz="1600" kern="100" dirty="0">
                        <a:effectLst/>
                      </a:endParaRPr>
                    </a:p>
                    <a:p>
                      <a:pPr algn="ctr">
                        <a:spcAft>
                          <a:spcPts val="0"/>
                        </a:spcAft>
                      </a:pPr>
                      <a:r>
                        <a:rPr lang="zh-CN" sz="1600" kern="100" dirty="0">
                          <a:effectLst/>
                        </a:rPr>
                        <a:t>（易联支付）</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en-US" sz="1600" kern="100" dirty="0">
                          <a:effectLst/>
                        </a:rPr>
                        <a:t> </a:t>
                      </a:r>
                      <a:r>
                        <a:rPr lang="zh-CN" altLang="en-US" sz="1600" kern="100" dirty="0">
                          <a:effectLst/>
                        </a:rPr>
                        <a:t>国际账户</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r>
                        <a:rPr lang="en-US" sz="1600" kern="100" dirty="0">
                          <a:effectLst/>
                        </a:rPr>
                        <a:t>5</a:t>
                      </a:r>
                      <a:r>
                        <a:rPr lang="zh-CN" sz="1600" kern="100" dirty="0">
                          <a:effectLst/>
                        </a:rPr>
                        <a:t>～</a:t>
                      </a:r>
                      <a:r>
                        <a:rPr lang="en-US" sz="1600" kern="100" dirty="0">
                          <a:effectLst/>
                        </a:rPr>
                        <a:t>7</a:t>
                      </a:r>
                      <a:r>
                        <a:rPr lang="zh-CN" sz="1600" kern="100" dirty="0">
                          <a:effectLst/>
                        </a:rPr>
                        <a:t>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r>
                        <a:rPr lang="en-US" sz="1600" kern="100" dirty="0">
                          <a:effectLst/>
                        </a:rPr>
                        <a:t>1</a:t>
                      </a:r>
                      <a:r>
                        <a:rPr lang="zh-CN" sz="1600" kern="100" dirty="0">
                          <a:effectLst/>
                        </a:rPr>
                        <a:t>～</a:t>
                      </a:r>
                      <a:r>
                        <a:rPr lang="en-US" sz="1600" kern="100" dirty="0">
                          <a:effectLst/>
                        </a:rPr>
                        <a:t>3</a:t>
                      </a:r>
                      <a:r>
                        <a:rPr lang="zh-CN" sz="1600" kern="100" dirty="0">
                          <a:effectLst/>
                        </a:rPr>
                        <a:t>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just">
                        <a:spcAft>
                          <a:spcPts val="0"/>
                        </a:spcAft>
                      </a:pPr>
                      <a:r>
                        <a:rPr lang="en-US" sz="1600" kern="100">
                          <a:effectLst/>
                        </a:rPr>
                        <a:t>0.1%</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tc>
                <a:extLst>
                  <a:ext uri="{0D108BD9-81ED-4DB2-BD59-A6C34878D82A}">
                    <a16:rowId xmlns:a16="http://schemas.microsoft.com/office/drawing/2014/main" val="10002"/>
                  </a:ext>
                </a:extLst>
              </a:tr>
              <a:tr h="731520">
                <a:tc>
                  <a:txBody>
                    <a:bodyPr/>
                    <a:lstStyle/>
                    <a:p>
                      <a:pPr algn="just">
                        <a:spcAft>
                          <a:spcPts val="0"/>
                        </a:spcAft>
                      </a:pPr>
                      <a:r>
                        <a:rPr lang="en-US" sz="1600" kern="100">
                          <a:effectLst/>
                        </a:rPr>
                        <a:t>3</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en-US" sz="1600" kern="100" dirty="0" err="1">
                          <a:effectLst/>
                        </a:rPr>
                        <a:t>AliPay</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zh-CN" sz="1600" kern="100" dirty="0">
                          <a:effectLst/>
                        </a:rPr>
                        <a:t>直达中国大陆个人银行帐号（借记卡）</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endParaRPr lang="en-US" sz="1600" kern="100" dirty="0">
                        <a:effectLst/>
                      </a:endParaRPr>
                    </a:p>
                    <a:p>
                      <a:pPr algn="ctr">
                        <a:spcAft>
                          <a:spcPts val="0"/>
                        </a:spcAft>
                      </a:pPr>
                      <a:r>
                        <a:rPr lang="en-US" sz="1600" kern="100" dirty="0">
                          <a:effectLst/>
                        </a:rPr>
                        <a:t>5</a:t>
                      </a:r>
                      <a:r>
                        <a:rPr lang="zh-CN" sz="1600" kern="100" dirty="0">
                          <a:effectLst/>
                        </a:rPr>
                        <a:t>～</a:t>
                      </a:r>
                      <a:r>
                        <a:rPr lang="en-US" sz="1600" kern="100" dirty="0">
                          <a:effectLst/>
                        </a:rPr>
                        <a:t>7</a:t>
                      </a:r>
                      <a:r>
                        <a:rPr lang="zh-CN" sz="1600" kern="100" dirty="0">
                          <a:effectLst/>
                        </a:rPr>
                        <a:t>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marL="0" marR="0" lvl="0" indent="0" algn="ctr" defTabSz="609600" rtl="0" eaLnBrk="1" fontAlgn="auto" latinLnBrk="0" hangingPunct="1">
                        <a:lnSpc>
                          <a:spcPct val="100000"/>
                        </a:lnSpc>
                        <a:spcBef>
                          <a:spcPts val="0"/>
                        </a:spcBef>
                        <a:spcAft>
                          <a:spcPts val="0"/>
                        </a:spcAft>
                        <a:buClrTx/>
                        <a:buSzTx/>
                        <a:buFontTx/>
                        <a:buNone/>
                        <a:tabLst/>
                        <a:defRPr/>
                      </a:pPr>
                      <a:r>
                        <a:rPr lang="en-US" sz="1600" kern="100" dirty="0">
                          <a:effectLst/>
                        </a:rPr>
                        <a:t> </a:t>
                      </a:r>
                    </a:p>
                    <a:p>
                      <a:pPr marL="0" marR="0" lvl="0" indent="0" algn="ctr" defTabSz="609600" rtl="0" eaLnBrk="1" fontAlgn="auto" latinLnBrk="0" hangingPunct="1">
                        <a:lnSpc>
                          <a:spcPct val="100000"/>
                        </a:lnSpc>
                        <a:spcBef>
                          <a:spcPts val="0"/>
                        </a:spcBef>
                        <a:spcAft>
                          <a:spcPts val="0"/>
                        </a:spcAft>
                        <a:buClrTx/>
                        <a:buSzTx/>
                        <a:buFontTx/>
                        <a:buNone/>
                        <a:tabLst/>
                        <a:defRPr/>
                      </a:pPr>
                      <a:r>
                        <a:rPr lang="en-US" altLang="zh-CN" sz="1600" kern="100" dirty="0">
                          <a:effectLst/>
                        </a:rPr>
                        <a:t>1</a:t>
                      </a:r>
                      <a:r>
                        <a:rPr lang="zh-CN" altLang="zh-CN" sz="1600" kern="100" dirty="0">
                          <a:effectLst/>
                        </a:rPr>
                        <a:t>～</a:t>
                      </a:r>
                      <a:r>
                        <a:rPr lang="en-US" altLang="zh-CN" sz="1600" kern="100" dirty="0">
                          <a:effectLst/>
                        </a:rPr>
                        <a:t>3</a:t>
                      </a:r>
                      <a:r>
                        <a:rPr lang="zh-CN" altLang="zh-CN" sz="1600" kern="100" dirty="0">
                          <a:effectLst/>
                        </a:rPr>
                        <a:t>工作日</a:t>
                      </a:r>
                      <a:endParaRPr lang="zh-CN" altLang="zh-CN" sz="1600" kern="100" dirty="0">
                        <a:effectLst/>
                        <a:latin typeface="等线" panose="02010600030101010101" pitchFamily="2" charset="-122"/>
                        <a:ea typeface="宋体" panose="02010600030101010101" pitchFamily="2" charset="-122"/>
                        <a:cs typeface="Times New Roman" panose="02020603050405020304"/>
                      </a:endParaRPr>
                    </a:p>
                    <a:p>
                      <a:pPr algn="ctr">
                        <a:spcAft>
                          <a:spcPts val="0"/>
                        </a:spcAft>
                      </a:pP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just">
                        <a:spcAft>
                          <a:spcPts val="0"/>
                        </a:spcAft>
                      </a:pPr>
                      <a:r>
                        <a:rPr lang="zh-CN" sz="1600" kern="100">
                          <a:effectLst/>
                        </a:rPr>
                        <a:t>付款金额的</a:t>
                      </a:r>
                      <a:r>
                        <a:rPr lang="en-US" sz="1600" kern="100">
                          <a:effectLst/>
                        </a:rPr>
                        <a:t>0.8%</a:t>
                      </a:r>
                      <a:r>
                        <a:rPr lang="zh-CN" sz="1600" kern="100">
                          <a:effectLst/>
                        </a:rPr>
                        <a:t>，收款转换汇率</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tc>
                <a:extLst>
                  <a:ext uri="{0D108BD9-81ED-4DB2-BD59-A6C34878D82A}">
                    <a16:rowId xmlns:a16="http://schemas.microsoft.com/office/drawing/2014/main" val="10003"/>
                  </a:ext>
                </a:extLst>
              </a:tr>
              <a:tr h="955040">
                <a:tc>
                  <a:txBody>
                    <a:bodyPr/>
                    <a:lstStyle/>
                    <a:p>
                      <a:pPr algn="just">
                        <a:spcAft>
                          <a:spcPts val="0"/>
                        </a:spcAft>
                      </a:pPr>
                      <a:r>
                        <a:rPr lang="en-US" sz="1600" kern="100">
                          <a:effectLst/>
                        </a:rPr>
                        <a:t>4</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rowSpan="2">
                  <a:txBody>
                    <a:bodyPr/>
                    <a:lstStyle/>
                    <a:p>
                      <a:pPr algn="ctr">
                        <a:spcAft>
                          <a:spcPts val="0"/>
                        </a:spcAft>
                      </a:pPr>
                      <a:r>
                        <a:rPr lang="en-US" sz="1600" kern="100">
                          <a:effectLst/>
                        </a:rPr>
                        <a:t>Payoneer</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endParaRPr lang="en-US" altLang="zh-CN" sz="1600" kern="100" dirty="0">
                        <a:effectLst/>
                      </a:endParaRPr>
                    </a:p>
                    <a:p>
                      <a:pPr algn="ctr">
                        <a:spcAft>
                          <a:spcPts val="0"/>
                        </a:spcAft>
                      </a:pPr>
                      <a:r>
                        <a:rPr lang="zh-CN" sz="1600" kern="100" dirty="0">
                          <a:effectLst/>
                        </a:rPr>
                        <a:t>中国大陆账户</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endParaRPr lang="en-US" altLang="zh-CN" sz="1600" kern="100" dirty="0">
                        <a:effectLst/>
                      </a:endParaRPr>
                    </a:p>
                    <a:p>
                      <a:pPr algn="ctr">
                        <a:spcAft>
                          <a:spcPts val="0"/>
                        </a:spcAft>
                      </a:pPr>
                      <a:r>
                        <a:rPr lang="zh-CN" sz="1600" kern="100" dirty="0">
                          <a:effectLst/>
                        </a:rPr>
                        <a:t>数个工作日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endParaRPr lang="en-US" sz="1600" kern="100" dirty="0">
                        <a:effectLst/>
                      </a:endParaRPr>
                    </a:p>
                    <a:p>
                      <a:pPr algn="ctr">
                        <a:spcAft>
                          <a:spcPts val="0"/>
                        </a:spcAft>
                      </a:pPr>
                      <a:r>
                        <a:rPr lang="en-US" sz="1600" kern="100" dirty="0">
                          <a:effectLst/>
                        </a:rPr>
                        <a:t>1</a:t>
                      </a:r>
                      <a:r>
                        <a:rPr lang="zh-CN" sz="1600" kern="100" dirty="0">
                          <a:effectLst/>
                        </a:rPr>
                        <a:t>～</a:t>
                      </a:r>
                      <a:r>
                        <a:rPr lang="en-US" sz="1600" kern="100" dirty="0">
                          <a:effectLst/>
                        </a:rPr>
                        <a:t>2</a:t>
                      </a:r>
                      <a:r>
                        <a:rPr lang="zh-CN" sz="1600" kern="100" dirty="0">
                          <a:effectLst/>
                        </a:rPr>
                        <a:t>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just">
                        <a:spcAft>
                          <a:spcPts val="0"/>
                        </a:spcAft>
                      </a:pPr>
                      <a:r>
                        <a:rPr lang="zh-CN" sz="1600" kern="100">
                          <a:effectLst/>
                        </a:rPr>
                        <a:t>对</a:t>
                      </a:r>
                      <a:r>
                        <a:rPr lang="en-US" sz="1600" kern="100">
                          <a:effectLst/>
                        </a:rPr>
                        <a:t>Wish</a:t>
                      </a:r>
                      <a:r>
                        <a:rPr lang="zh-CN" sz="1600" kern="100">
                          <a:effectLst/>
                        </a:rPr>
                        <a:t>大卖家开放极具吸引力的分级提款手续费政策（起始手续费为</a:t>
                      </a:r>
                      <a:r>
                        <a:rPr lang="en-US" sz="1600" kern="100">
                          <a:effectLst/>
                        </a:rPr>
                        <a:t>1%</a:t>
                      </a:r>
                      <a:r>
                        <a:rPr lang="zh-CN" sz="1600" kern="100">
                          <a:effectLst/>
                        </a:rPr>
                        <a:t>或更低）</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tc>
                <a:extLst>
                  <a:ext uri="{0D108BD9-81ED-4DB2-BD59-A6C34878D82A}">
                    <a16:rowId xmlns:a16="http://schemas.microsoft.com/office/drawing/2014/main" val="10004"/>
                  </a:ext>
                </a:extLst>
              </a:tr>
              <a:tr h="553085">
                <a:tc>
                  <a:txBody>
                    <a:bodyPr/>
                    <a:lstStyle/>
                    <a:p>
                      <a:pPr algn="just">
                        <a:spcAft>
                          <a:spcPts val="0"/>
                        </a:spcAft>
                      </a:pPr>
                      <a:r>
                        <a:rPr lang="en-US" sz="1600" kern="100">
                          <a:effectLst/>
                        </a:rPr>
                        <a:t>5</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vMerge="1">
                  <a:txBody>
                    <a:bodyPr/>
                    <a:lstStyle/>
                    <a:p>
                      <a:endParaRPr lang="zh-CN"/>
                    </a:p>
                  </a:txBody>
                  <a:tcPr/>
                </a:tc>
                <a:tc>
                  <a:txBody>
                    <a:bodyPr/>
                    <a:lstStyle/>
                    <a:p>
                      <a:pPr algn="ctr">
                        <a:spcAft>
                          <a:spcPts val="0"/>
                        </a:spcAft>
                      </a:pPr>
                      <a:r>
                        <a:rPr lang="zh-CN" sz="1600" kern="100" dirty="0">
                          <a:effectLst/>
                        </a:rPr>
                        <a:t>国际帐户</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r>
                        <a:rPr lang="zh-CN" sz="1600" kern="100" dirty="0">
                          <a:effectLst/>
                        </a:rPr>
                        <a:t>数个工作日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r>
                        <a:rPr lang="en-US" sz="1600" kern="100" dirty="0">
                          <a:effectLst/>
                        </a:rPr>
                        <a:t>1</a:t>
                      </a:r>
                      <a:r>
                        <a:rPr lang="zh-CN" sz="1600" kern="100" dirty="0">
                          <a:effectLst/>
                        </a:rPr>
                        <a:t>～</a:t>
                      </a:r>
                      <a:r>
                        <a:rPr lang="en-US" sz="1600" kern="100" dirty="0">
                          <a:effectLst/>
                        </a:rPr>
                        <a:t>2</a:t>
                      </a:r>
                      <a:r>
                        <a:rPr lang="zh-CN" sz="1600" kern="100" dirty="0">
                          <a:effectLst/>
                        </a:rPr>
                        <a:t>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just">
                        <a:spcAft>
                          <a:spcPts val="0"/>
                        </a:spcAft>
                      </a:pPr>
                      <a:r>
                        <a:rPr lang="zh-CN" sz="1600" kern="100" dirty="0">
                          <a:effectLst/>
                        </a:rPr>
                        <a:t>根据所在</a:t>
                      </a:r>
                      <a:r>
                        <a:rPr lang="zh-CN" altLang="en-US" sz="1600" kern="100" dirty="0">
                          <a:effectLst/>
                        </a:rPr>
                        <a:t>国家和</a:t>
                      </a:r>
                      <a:r>
                        <a:rPr lang="zh-CN" sz="1600" kern="100" dirty="0">
                          <a:effectLst/>
                        </a:rPr>
                        <a:t>地区收取至多为</a:t>
                      </a:r>
                      <a:r>
                        <a:rPr lang="en-US" sz="1600" kern="100" dirty="0">
                          <a:effectLst/>
                        </a:rPr>
                        <a:t>1%</a:t>
                      </a:r>
                      <a:r>
                        <a:rPr lang="zh-CN" sz="1600" kern="100" dirty="0">
                          <a:effectLst/>
                        </a:rPr>
                        <a:t>的提款手续费</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extLst>
                  <a:ext uri="{0D108BD9-81ED-4DB2-BD59-A6C34878D82A}">
                    <a16:rowId xmlns:a16="http://schemas.microsoft.com/office/drawing/2014/main" val="10005"/>
                  </a:ext>
                </a:extLst>
              </a:tr>
              <a:tr h="477520">
                <a:tc>
                  <a:txBody>
                    <a:bodyPr/>
                    <a:lstStyle/>
                    <a:p>
                      <a:pPr algn="just">
                        <a:spcAft>
                          <a:spcPts val="0"/>
                        </a:spcAft>
                      </a:pPr>
                      <a:r>
                        <a:rPr lang="en-US" sz="1600" kern="100">
                          <a:effectLst/>
                        </a:rPr>
                        <a:t>6</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en-US" sz="1600" kern="100">
                          <a:effectLst/>
                        </a:rPr>
                        <a:t>PayPal</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en-US" sz="1600" kern="100" dirty="0">
                          <a:effectLst/>
                        </a:rPr>
                        <a:t> </a:t>
                      </a:r>
                      <a:r>
                        <a:rPr lang="zh-CN" altLang="en-US" sz="1600" kern="100" dirty="0">
                          <a:effectLst/>
                        </a:rPr>
                        <a:t>国际账户</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r>
                        <a:rPr lang="en-US" sz="1600" kern="100" dirty="0">
                          <a:effectLst/>
                        </a:rPr>
                        <a:t>5</a:t>
                      </a:r>
                      <a:r>
                        <a:rPr lang="zh-CN" sz="1600" kern="100" dirty="0">
                          <a:effectLst/>
                        </a:rPr>
                        <a:t>～</a:t>
                      </a:r>
                      <a:r>
                        <a:rPr lang="en-US" sz="1600" kern="100" dirty="0">
                          <a:effectLst/>
                        </a:rPr>
                        <a:t>7</a:t>
                      </a:r>
                      <a:r>
                        <a:rPr lang="zh-CN" sz="1600" kern="100" dirty="0">
                          <a:effectLst/>
                        </a:rPr>
                        <a:t>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r>
                        <a:rPr lang="en-US" sz="1600" kern="100" dirty="0">
                          <a:effectLst/>
                        </a:rPr>
                        <a:t>2</a:t>
                      </a:r>
                      <a:r>
                        <a:rPr lang="zh-CN" sz="1600" kern="100" dirty="0">
                          <a:effectLst/>
                        </a:rPr>
                        <a:t>～</a:t>
                      </a:r>
                      <a:r>
                        <a:rPr lang="en-US" sz="1600" kern="100" dirty="0">
                          <a:effectLst/>
                        </a:rPr>
                        <a:t>7</a:t>
                      </a:r>
                      <a:r>
                        <a:rPr lang="zh-CN" sz="1600" kern="100" dirty="0">
                          <a:effectLst/>
                        </a:rPr>
                        <a:t>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just">
                        <a:spcAft>
                          <a:spcPts val="0"/>
                        </a:spcAft>
                      </a:pPr>
                      <a:r>
                        <a:rPr lang="en-US" sz="1600" kern="100">
                          <a:effectLst/>
                        </a:rPr>
                        <a:t>0.1%</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tc>
                <a:extLst>
                  <a:ext uri="{0D108BD9-81ED-4DB2-BD59-A6C34878D82A}">
                    <a16:rowId xmlns:a16="http://schemas.microsoft.com/office/drawing/2014/main" val="10006"/>
                  </a:ext>
                </a:extLst>
              </a:tr>
              <a:tr h="553085">
                <a:tc>
                  <a:txBody>
                    <a:bodyPr/>
                    <a:lstStyle/>
                    <a:p>
                      <a:pPr algn="just">
                        <a:spcAft>
                          <a:spcPts val="0"/>
                        </a:spcAft>
                      </a:pPr>
                      <a:r>
                        <a:rPr lang="en-US" sz="1600" kern="100">
                          <a:effectLst/>
                        </a:rPr>
                        <a:t>7</a:t>
                      </a:r>
                      <a:endParaRPr lang="zh-CN" sz="1600" kern="10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en-US" sz="1600" kern="100" dirty="0" err="1">
                          <a:effectLst/>
                        </a:rPr>
                        <a:t>PingPong</a:t>
                      </a:r>
                      <a:r>
                        <a:rPr lang="en-US" sz="1600" kern="100" dirty="0">
                          <a:effectLst/>
                        </a:rPr>
                        <a:t> </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nchor="ctr"/>
                </a:tc>
                <a:tc>
                  <a:txBody>
                    <a:bodyPr/>
                    <a:lstStyle/>
                    <a:p>
                      <a:pPr algn="ctr">
                        <a:spcAft>
                          <a:spcPts val="0"/>
                        </a:spcAft>
                      </a:pPr>
                      <a:r>
                        <a:rPr lang="en-US" sz="1600" kern="100" dirty="0">
                          <a:effectLst/>
                        </a:rPr>
                        <a:t> </a:t>
                      </a:r>
                      <a:r>
                        <a:rPr lang="zh-CN" altLang="zh-CN" sz="1600" kern="100" dirty="0">
                          <a:effectLst/>
                        </a:rPr>
                        <a:t>直达中国账户</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r>
                        <a:rPr lang="en-US" sz="1600" kern="100" dirty="0">
                          <a:effectLst/>
                        </a:rPr>
                        <a:t>6</a:t>
                      </a:r>
                      <a:r>
                        <a:rPr lang="zh-CN" sz="1600" kern="100" dirty="0">
                          <a:effectLst/>
                        </a:rPr>
                        <a:t>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ctr">
                        <a:spcAft>
                          <a:spcPts val="0"/>
                        </a:spcAft>
                      </a:pPr>
                      <a:r>
                        <a:rPr lang="en-US" sz="1600" kern="100" dirty="0">
                          <a:effectLst/>
                        </a:rPr>
                        <a:t>1</a:t>
                      </a:r>
                      <a:r>
                        <a:rPr lang="zh-CN" sz="1600" kern="100" dirty="0">
                          <a:effectLst/>
                        </a:rPr>
                        <a:t>个工作日</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tc>
                  <a:txBody>
                    <a:bodyPr/>
                    <a:lstStyle/>
                    <a:p>
                      <a:pPr algn="just">
                        <a:spcAft>
                          <a:spcPts val="0"/>
                        </a:spcAft>
                      </a:pPr>
                      <a:r>
                        <a:rPr lang="en-US" sz="1600" kern="100" dirty="0">
                          <a:effectLst/>
                        </a:rPr>
                        <a:t>1%</a:t>
                      </a:r>
                      <a:r>
                        <a:rPr lang="zh-CN" sz="1600" kern="100" dirty="0">
                          <a:effectLst/>
                        </a:rPr>
                        <a:t>或更低（没有隐性费用）</a:t>
                      </a:r>
                      <a:endParaRPr lang="zh-CN" sz="1600" kern="100" dirty="0">
                        <a:effectLst/>
                        <a:latin typeface="等线" panose="02010600030101010101" pitchFamily="2" charset="-122"/>
                        <a:ea typeface="宋体" panose="02010600030101010101" pitchFamily="2" charset="-122"/>
                        <a:cs typeface="Times New Roman" panose="02020603050405020304"/>
                      </a:endParaRPr>
                    </a:p>
                  </a:txBody>
                  <a:tcPr marL="68585" marR="68585" marT="0" marB="0"/>
                </a:tc>
                <a:extLst>
                  <a:ext uri="{0D108BD9-81ED-4DB2-BD59-A6C34878D82A}">
                    <a16:rowId xmlns:a16="http://schemas.microsoft.com/office/drawing/2014/main" val="10007"/>
                  </a:ext>
                </a:extLst>
              </a:tr>
            </a:tbl>
          </a:graphicData>
        </a:graphic>
      </p:graphicFrame>
      <p:sp>
        <p:nvSpPr>
          <p:cNvPr id="7" name="矩形 3"/>
          <p:cNvSpPr>
            <a:spLocks noChangeArrowheads="1"/>
          </p:cNvSpPr>
          <p:nvPr/>
        </p:nvSpPr>
        <p:spPr bwMode="auto">
          <a:xfrm>
            <a:off x="5484813" y="836613"/>
            <a:ext cx="182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000" b="1" dirty="0"/>
              <a:t>Wish</a:t>
            </a:r>
            <a:r>
              <a:rPr lang="zh-CN" altLang="zh-CN" sz="2000" b="1" dirty="0"/>
              <a:t>收款方式</a:t>
            </a:r>
            <a:endParaRPr lang="zh-CN" altLang="en-US" sz="2000" dirty="0"/>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30471" y="184198"/>
            <a:ext cx="448693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3.4 Wish</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的联动支付</a:t>
            </a: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UMPAY</a:t>
            </a: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8" name="矩形 1"/>
          <p:cNvSpPr>
            <a:spLocks noChangeArrowheads="1"/>
          </p:cNvSpPr>
          <p:nvPr/>
        </p:nvSpPr>
        <p:spPr bwMode="auto">
          <a:xfrm>
            <a:off x="1416424" y="1725930"/>
            <a:ext cx="10044056"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auto" hangingPunct="0">
              <a:lnSpc>
                <a:spcPct val="150000"/>
              </a:lnSpc>
            </a:pPr>
            <a:r>
              <a:rPr lang="en-US" altLang="zh-CN" sz="1600" b="1" dirty="0"/>
              <a:t>1. </a:t>
            </a:r>
            <a:r>
              <a:rPr lang="zh-CN" altLang="zh-CN" sz="1600" b="1" dirty="0"/>
              <a:t>实时汇率</a:t>
            </a:r>
            <a:endParaRPr lang="zh-CN" altLang="zh-CN" sz="1600" dirty="0"/>
          </a:p>
          <a:p>
            <a:pPr eaLnBrk="0" fontAlgn="auto" hangingPunct="0">
              <a:lnSpc>
                <a:spcPct val="150000"/>
              </a:lnSpc>
            </a:pPr>
            <a:r>
              <a:rPr lang="zh-CN" altLang="zh-CN" sz="1600" dirty="0"/>
              <a:t>联动优势提供实时结汇服务，每一笔资金兑换，联动优势都将通过合作银行以实时现汇买入价进行结汇，且无额外货币兑换费用。</a:t>
            </a:r>
          </a:p>
          <a:p>
            <a:pPr eaLnBrk="0" fontAlgn="auto" hangingPunct="0">
              <a:lnSpc>
                <a:spcPct val="150000"/>
              </a:lnSpc>
            </a:pPr>
            <a:r>
              <a:rPr lang="en-US" altLang="zh-CN" sz="1600" b="1" dirty="0"/>
              <a:t>2. </a:t>
            </a:r>
            <a:r>
              <a:rPr lang="zh-CN" altLang="zh-CN" sz="1600" b="1" dirty="0"/>
              <a:t>安全合规</a:t>
            </a:r>
            <a:endParaRPr lang="zh-CN" altLang="zh-CN" sz="1600" dirty="0"/>
          </a:p>
          <a:p>
            <a:pPr eaLnBrk="0" fontAlgn="auto" hangingPunct="0">
              <a:lnSpc>
                <a:spcPct val="150000"/>
              </a:lnSpc>
            </a:pPr>
            <a:r>
              <a:rPr lang="zh-CN" altLang="zh-CN" sz="1600" dirty="0"/>
              <a:t>受人民银行、国家外汇管理局、香港海关多重监管，保证资金安全。全天</a:t>
            </a:r>
            <a:r>
              <a:rPr lang="en-US" altLang="zh-CN" sz="1600" dirty="0"/>
              <a:t>7X24</a:t>
            </a:r>
            <a:r>
              <a:rPr lang="zh-CN" altLang="zh-CN" sz="1600" dirty="0"/>
              <a:t>小时客服服务，保障实时风控，即时拦截风险交易。</a:t>
            </a:r>
          </a:p>
          <a:p>
            <a:pPr eaLnBrk="0" fontAlgn="auto" hangingPunct="0">
              <a:lnSpc>
                <a:spcPct val="150000"/>
              </a:lnSpc>
            </a:pPr>
            <a:r>
              <a:rPr lang="en-US" altLang="zh-CN" sz="1600" b="1" dirty="0"/>
              <a:t>3. </a:t>
            </a:r>
            <a:r>
              <a:rPr lang="zh-CN" altLang="zh-CN" sz="1600" b="1" dirty="0"/>
              <a:t>便捷</a:t>
            </a:r>
            <a:endParaRPr lang="zh-CN" altLang="zh-CN" sz="1600" dirty="0"/>
          </a:p>
          <a:p>
            <a:pPr eaLnBrk="0" fontAlgn="auto" hangingPunct="0">
              <a:lnSpc>
                <a:spcPct val="150000"/>
              </a:lnSpc>
            </a:pPr>
            <a:r>
              <a:rPr lang="zh-CN" altLang="zh-CN" sz="1600" dirty="0"/>
              <a:t>不需要商户注册</a:t>
            </a:r>
            <a:r>
              <a:rPr lang="en-US" altLang="zh-CN" sz="1600" dirty="0"/>
              <a:t>UMPAY</a:t>
            </a:r>
            <a:r>
              <a:rPr lang="zh-CN" altLang="zh-CN" sz="1600" dirty="0"/>
              <a:t>账户，支持</a:t>
            </a:r>
            <a:r>
              <a:rPr lang="en-US" altLang="zh-CN" sz="1600" dirty="0"/>
              <a:t>15</a:t>
            </a:r>
            <a:r>
              <a:rPr lang="zh-CN" altLang="zh-CN" sz="1600" dirty="0"/>
              <a:t>个外币币种，不受外管局年度结算总额度</a:t>
            </a:r>
            <a:r>
              <a:rPr lang="en-US" altLang="zh-CN" sz="1600" dirty="0"/>
              <a:t>5</a:t>
            </a:r>
            <a:r>
              <a:rPr lang="zh-CN" altLang="zh-CN" sz="1600" dirty="0"/>
              <a:t>万美元限制。</a:t>
            </a:r>
          </a:p>
          <a:p>
            <a:pPr eaLnBrk="0" fontAlgn="auto" hangingPunct="0">
              <a:lnSpc>
                <a:spcPct val="150000"/>
              </a:lnSpc>
            </a:pPr>
            <a:r>
              <a:rPr lang="en-US" altLang="zh-CN" sz="1600" b="1" dirty="0"/>
              <a:t>4. </a:t>
            </a:r>
            <a:r>
              <a:rPr lang="zh-CN" altLang="zh-CN" sz="1600" b="1" dirty="0"/>
              <a:t>资金到账速度快</a:t>
            </a:r>
            <a:endParaRPr lang="zh-CN" altLang="zh-CN" sz="1600" dirty="0"/>
          </a:p>
          <a:p>
            <a:pPr eaLnBrk="0" fontAlgn="auto" hangingPunct="0">
              <a:lnSpc>
                <a:spcPct val="150000"/>
              </a:lnSpc>
            </a:pPr>
            <a:r>
              <a:rPr lang="zh-CN" altLang="zh-CN" sz="1600" dirty="0"/>
              <a:t>不需要中间账户，结算资金直达商户收款账户。采用</a:t>
            </a:r>
            <a:r>
              <a:rPr lang="en-US" altLang="zh-CN" sz="1600" dirty="0"/>
              <a:t>T+0 / T+1</a:t>
            </a:r>
            <a:r>
              <a:rPr lang="zh-CN" altLang="zh-CN" sz="1600" dirty="0"/>
              <a:t>日结算，</a:t>
            </a:r>
            <a:r>
              <a:rPr lang="en-US" altLang="zh-CN" sz="1600" dirty="0"/>
              <a:t>UMPAY</a:t>
            </a:r>
            <a:r>
              <a:rPr lang="zh-CN" altLang="zh-CN" sz="1600" dirty="0"/>
              <a:t>每日安排两个批次的操作。</a:t>
            </a:r>
          </a:p>
        </p:txBody>
      </p:sp>
      <p:sp>
        <p:nvSpPr>
          <p:cNvPr id="9" name="矩形 4"/>
          <p:cNvSpPr>
            <a:spLocks noChangeArrowheads="1"/>
          </p:cNvSpPr>
          <p:nvPr/>
        </p:nvSpPr>
        <p:spPr bwMode="auto">
          <a:xfrm>
            <a:off x="1288853" y="1202662"/>
            <a:ext cx="24019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b="1" dirty="0">
                <a:latin typeface="Times New Roman" panose="02020603050405020304" pitchFamily="18" charset="0"/>
              </a:rPr>
              <a:t>UMPAY</a:t>
            </a:r>
            <a:r>
              <a:rPr lang="zh-CN" altLang="en-US" b="1" dirty="0"/>
              <a:t>的优点</a:t>
            </a:r>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rot="16200000" flipH="1" flipV="1">
            <a:off x="2450781" y="4947649"/>
            <a:ext cx="0" cy="2159719"/>
          </a:xfrm>
          <a:prstGeom prst="line">
            <a:avLst/>
          </a:prstGeom>
          <a:ln w="952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flipV="1">
            <a:off x="-13723738" y="2705259"/>
            <a:ext cx="0" cy="5759250"/>
          </a:xfrm>
          <a:prstGeom prst="line">
            <a:avLst/>
          </a:prstGeom>
          <a:ln w="952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985841" y="633166"/>
            <a:ext cx="5833303" cy="1222216"/>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cxnSp>
        <p:nvCxnSpPr>
          <p:cNvPr id="10" name="直接连接符 9"/>
          <p:cNvCxnSpPr/>
          <p:nvPr/>
        </p:nvCxnSpPr>
        <p:spPr>
          <a:xfrm flipH="1">
            <a:off x="2328560" y="1270073"/>
            <a:ext cx="0" cy="4319440"/>
          </a:xfrm>
          <a:prstGeom prst="line">
            <a:avLst/>
          </a:prstGeom>
          <a:ln w="2857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22190" y="722823"/>
            <a:ext cx="5123594" cy="921900"/>
          </a:xfrm>
          <a:prstGeom prst="rect">
            <a:avLst/>
          </a:prstGeom>
          <a:noFill/>
        </p:spPr>
        <p:txBody>
          <a:bodyPr wrap="square" rtlCol="0">
            <a:spAutoFit/>
            <a:scene3d>
              <a:camera prst="orthographicFront"/>
              <a:lightRig rig="threePt" dir="t"/>
            </a:scene3d>
          </a:bodyPr>
          <a:lstStyle/>
          <a:p>
            <a:pPr algn="dist" fontAlgn="auto"/>
            <a:r>
              <a:rPr lang="zh-CN" altLang="en-US" sz="5399" b="1" noProof="1">
                <a:solidFill>
                  <a:schemeClr val="bg1"/>
                </a:solidFill>
                <a:latin typeface="微软雅黑" panose="020B0503020204020204" charset="-122"/>
                <a:ea typeface="微软雅黑" panose="020B0503020204020204" charset="-122"/>
                <a:sym typeface="+mn-ea"/>
              </a:rPr>
              <a:t>本章小结</a:t>
            </a:r>
          </a:p>
        </p:txBody>
      </p:sp>
      <p:sp>
        <p:nvSpPr>
          <p:cNvPr id="16" name="平行四边形 15"/>
          <p:cNvSpPr/>
          <p:nvPr/>
        </p:nvSpPr>
        <p:spPr>
          <a:xfrm>
            <a:off x="7895197" y="5371054"/>
            <a:ext cx="826980" cy="304760"/>
          </a:xfrm>
          <a:prstGeom prst="parallelogram">
            <a:avLst>
              <a:gd name="adj" fmla="val 66565"/>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7" name="平行四边形 16"/>
          <p:cNvSpPr>
            <a:spLocks noChangeAspect="1"/>
          </p:cNvSpPr>
          <p:nvPr/>
        </p:nvSpPr>
        <p:spPr>
          <a:xfrm>
            <a:off x="9725346" y="4986929"/>
            <a:ext cx="571426" cy="209523"/>
          </a:xfrm>
          <a:prstGeom prst="parallelogram">
            <a:avLst>
              <a:gd name="adj" fmla="val 66565"/>
            </a:avLst>
          </a:prstGeom>
          <a:solidFill>
            <a:srgbClr val="91A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8" name="平行四边形 17"/>
          <p:cNvSpPr>
            <a:spLocks noChangeAspect="1"/>
          </p:cNvSpPr>
          <p:nvPr/>
        </p:nvSpPr>
        <p:spPr>
          <a:xfrm>
            <a:off x="11247560" y="5936131"/>
            <a:ext cx="371427" cy="138095"/>
          </a:xfrm>
          <a:prstGeom prst="parallelogram">
            <a:avLst>
              <a:gd name="adj" fmla="val 66565"/>
            </a:avLst>
          </a:prstGeom>
          <a:solidFill>
            <a:srgbClr val="225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9" name="平行四边形 18"/>
          <p:cNvSpPr>
            <a:spLocks noChangeAspect="1"/>
          </p:cNvSpPr>
          <p:nvPr/>
        </p:nvSpPr>
        <p:spPr>
          <a:xfrm>
            <a:off x="11711050" y="4694867"/>
            <a:ext cx="301586" cy="109524"/>
          </a:xfrm>
          <a:prstGeom prst="parallelogram">
            <a:avLst>
              <a:gd name="adj" fmla="val 66565"/>
            </a:avLst>
          </a:prstGeom>
          <a:solidFill>
            <a:srgbClr val="304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pic>
        <p:nvPicPr>
          <p:cNvPr id="54283" name="Lullatone - checking things off of a to-do list early in the morning">
            <a:hlinkClick r:id="" action="ppaction://media"/>
          </p:cNvPr>
          <p:cNvPicPr>
            <a:picLocks noChangeAspect="1"/>
          </p:cNvPicPr>
          <p:nvPr/>
        </p:nvPicPr>
        <p:blipFill>
          <a:blip r:embed="rId3"/>
          <a:stretch>
            <a:fillRect/>
          </a:stretch>
        </p:blipFill>
        <p:spPr>
          <a:xfrm>
            <a:off x="0" y="-780949"/>
            <a:ext cx="609521" cy="609521"/>
          </a:xfrm>
          <a:prstGeom prst="rect">
            <a:avLst/>
          </a:prstGeom>
          <a:noFill/>
          <a:ln w="9525">
            <a:noFill/>
          </a:ln>
        </p:spPr>
      </p:pic>
      <p:sp>
        <p:nvSpPr>
          <p:cNvPr id="12" name="矩形 2">
            <a:extLst>
              <a:ext uri="{FF2B5EF4-FFF2-40B4-BE49-F238E27FC236}">
                <a16:creationId xmlns:a16="http://schemas.microsoft.com/office/drawing/2014/main" id="{30327A40-1915-45D2-A476-73819D35AB73}"/>
              </a:ext>
            </a:extLst>
          </p:cNvPr>
          <p:cNvSpPr/>
          <p:nvPr/>
        </p:nvSpPr>
        <p:spPr>
          <a:xfrm>
            <a:off x="2462223" y="1945040"/>
            <a:ext cx="6729053" cy="2935165"/>
          </a:xfrm>
          <a:prstGeom prst="rect">
            <a:avLst/>
          </a:prstGeom>
          <a:noFill/>
          <a:ln w="9525">
            <a:noFill/>
          </a:ln>
        </p:spPr>
        <p:txBody>
          <a:bodyPr wrap="square" anchor="t">
            <a:spAutoFit/>
          </a:bodyPr>
          <a:lstStyle/>
          <a:p>
            <a:pPr marL="409534" indent="-409534">
              <a:lnSpc>
                <a:spcPct val="200000"/>
              </a:lnSpc>
              <a:buClr>
                <a:srgbClr val="0099FF"/>
              </a:buClr>
              <a:buFont typeface="Wingdings" panose="05000000000000000000" charset="0"/>
              <a:buChar char=""/>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跨境电商支付的流程</a:t>
            </a:r>
          </a:p>
          <a:p>
            <a:pPr marL="409534" indent="-409534">
              <a:lnSpc>
                <a:spcPct val="200000"/>
              </a:lnSpc>
              <a:buClr>
                <a:srgbClr val="0099FF"/>
              </a:buClr>
              <a:buFont typeface="Wingdings" panose="05000000000000000000" charset="0"/>
              <a:buChar char=""/>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跨境电商的线下支付工具</a:t>
            </a:r>
          </a:p>
          <a:p>
            <a:pPr marL="409534" indent="-409534">
              <a:lnSpc>
                <a:spcPct val="200000"/>
              </a:lnSpc>
              <a:buClr>
                <a:srgbClr val="0099FF"/>
              </a:buClr>
              <a:buFont typeface="Wingdings" panose="05000000000000000000" charset="0"/>
              <a:buChar char=""/>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跨境电商的线上支付工具</a:t>
            </a:r>
          </a:p>
          <a:p>
            <a:pPr marL="409534" indent="-409534">
              <a:lnSpc>
                <a:spcPct val="200000"/>
              </a:lnSpc>
              <a:buClr>
                <a:srgbClr val="0099FF"/>
              </a:buClr>
              <a:buFont typeface="Wingdings" panose="05000000000000000000" charset="0"/>
              <a:buChar char=""/>
            </a:pPr>
            <a:r>
              <a:rPr lang="zh-CN" altLang="en-US" b="1" dirty="0">
                <a:latin typeface="微软雅黑" panose="020B0503020204020204" charset="-122"/>
                <a:ea typeface="微软雅黑" panose="020B0503020204020204" charset="-122"/>
                <a:sym typeface="微软雅黑" panose="020B0503020204020204" charset="-122"/>
              </a:rPr>
              <a:t>主要跨境电商平台的支付方式</a:t>
            </a:r>
            <a:endParaRPr lang="zh-CN" altLang="zh-CN" b="1" dirty="0">
              <a:latin typeface="微软雅黑" panose="020B0503020204020204" charset="-122"/>
              <a:ea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6"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flipV="1">
            <a:off x="-1" y="-15240"/>
            <a:ext cx="12190413" cy="779882"/>
          </a:xfrm>
          <a:custGeom>
            <a:avLst/>
            <a:gdLst/>
            <a:ahLst/>
            <a:cxnLst/>
            <a:rect l="l" t="t" r="r" b="b"/>
            <a:pathLst>
              <a:path w="4198076" h="584776">
                <a:moveTo>
                  <a:pt x="0" y="584776"/>
                </a:moveTo>
                <a:lnTo>
                  <a:pt x="4198076" y="584776"/>
                </a:lnTo>
                <a:lnTo>
                  <a:pt x="3858906" y="0"/>
                </a:lnTo>
                <a:lnTo>
                  <a:pt x="339170" y="0"/>
                </a:ln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14" name="矩形 13"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975653" y="66246"/>
            <a:ext cx="10225136" cy="689610"/>
          </a:xfrm>
          <a:prstGeom prst="rect">
            <a:avLst/>
          </a:prstGeom>
        </p:spPr>
        <p:txBody>
          <a:bodyPr wrap="square" lIns="121908" tIns="60954" rIns="121908" bIns="60954">
            <a:spAutoFit/>
          </a:bodyPr>
          <a:lstStyle/>
          <a:p>
            <a:pPr algn="ctr"/>
            <a:r>
              <a:rPr lang="zh-CN" altLang="en-US" sz="3700" dirty="0">
                <a:solidFill>
                  <a:schemeClr val="bg1"/>
                </a:solidFill>
                <a:latin typeface="Gloucester MT Extra Condensed" panose="02030808020601010101"/>
                <a:ea typeface="微软雅黑" panose="020B0503020204020204" pitchFamily="34" charset="-122"/>
                <a:cs typeface="Gloucester MT Extra Condensed" panose="02030808020601010101"/>
              </a:rPr>
              <a:t>拓   展    阅     读</a:t>
            </a:r>
          </a:p>
        </p:txBody>
      </p:sp>
      <p:cxnSp>
        <p:nvCxnSpPr>
          <p:cNvPr id="44" name="直接连接符 43"/>
          <p:cNvCxnSpPr/>
          <p:nvPr/>
        </p:nvCxnSpPr>
        <p:spPr>
          <a:xfrm>
            <a:off x="1121569" y="860801"/>
            <a:ext cx="9933781"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p:nvPr/>
        </p:nvCxnSpPr>
        <p:spPr>
          <a:xfrm>
            <a:off x="1277257" y="991429"/>
            <a:ext cx="9622518"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9" name="直接连接符 48"/>
          <p:cNvCxnSpPr/>
          <p:nvPr/>
        </p:nvCxnSpPr>
        <p:spPr>
          <a:xfrm>
            <a:off x="0" y="-15240"/>
            <a:ext cx="1277257" cy="100666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flipH="1">
            <a:off x="10899775" y="0"/>
            <a:ext cx="1290639" cy="99142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60" name="Rectangle 29"/>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1"/>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33"/>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35"/>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37"/>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4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5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5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8" name="Rectangle 5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0" name="Rectangle 5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3" name="Rectangle 5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5" name="Rectangle 6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6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椭圆 96">
            <a:hlinkClick r:id="" action="ppaction://hlinkshowjump?jump=previousslide"/>
          </p:cNvPr>
          <p:cNvSpPr/>
          <p:nvPr/>
        </p:nvSpPr>
        <p:spPr>
          <a:xfrm>
            <a:off x="8740863" y="6274847"/>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燕尾形 97">
            <a:hlinkClick r:id="" action="ppaction://hlinkshowjump?jump=previousslide" tooltip="上一页"/>
          </p:cNvPr>
          <p:cNvSpPr/>
          <p:nvPr/>
        </p:nvSpPr>
        <p:spPr>
          <a:xfrm flipH="1">
            <a:off x="8810643" y="6383686"/>
            <a:ext cx="232659" cy="23367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椭圆 101">
            <a:hlinkClick r:id="" action="ppaction://hlinkshowjump?jump=nextslide"/>
          </p:cNvPr>
          <p:cNvSpPr/>
          <p:nvPr/>
        </p:nvSpPr>
        <p:spPr>
          <a:xfrm>
            <a:off x="9348951" y="6257894"/>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燕尾形 102">
            <a:hlinkClick r:id="" action="ppaction://hlinkshowjump?jump=nextslide" tooltip="下一页"/>
          </p:cNvPr>
          <p:cNvSpPr/>
          <p:nvPr/>
        </p:nvSpPr>
        <p:spPr>
          <a:xfrm>
            <a:off x="9471553" y="6356801"/>
            <a:ext cx="226630" cy="248620"/>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椭圆 103">
            <a:hlinkClick r:id="" action="ppaction://hlinkshowjump?jump=firstslide" tooltip="返回首页"/>
          </p:cNvPr>
          <p:cNvSpPr/>
          <p:nvPr/>
        </p:nvSpPr>
        <p:spPr>
          <a:xfrm>
            <a:off x="9954703" y="6270920"/>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hlinkClick r:id="" action="ppaction://hlinkshowjump?jump=lastslide"/>
          </p:cNvPr>
          <p:cNvSpPr/>
          <p:nvPr/>
        </p:nvSpPr>
        <p:spPr>
          <a:xfrm>
            <a:off x="10574683" y="6273456"/>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6" name="图片 105">
            <a:hlinkClick r:id="" action="ppaction://hlinkshowjump?jump=lastslid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759" y="6380602"/>
            <a:ext cx="219847" cy="236759"/>
          </a:xfrm>
          <a:prstGeom prst="rect">
            <a:avLst/>
          </a:prstGeom>
        </p:spPr>
      </p:pic>
      <p:pic>
        <p:nvPicPr>
          <p:cNvPr id="107" name="图片 106">
            <a:hlinkClick r:id="" action="ppaction://hlinkshowjump?jump=firstslid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1761" y="6356801"/>
            <a:ext cx="289582" cy="253385"/>
          </a:xfrm>
          <a:prstGeom prst="rect">
            <a:avLst/>
          </a:prstGeom>
        </p:spPr>
      </p:pic>
      <p:sp>
        <p:nvSpPr>
          <p:cNvPr id="108" name="矩形 107"/>
          <p:cNvSpPr/>
          <p:nvPr/>
        </p:nvSpPr>
        <p:spPr>
          <a:xfrm>
            <a:off x="11259898" y="6254138"/>
            <a:ext cx="388938" cy="387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9" name="灯片编号占位符 5"/>
          <p:cNvSpPr txBox="1"/>
          <p:nvPr/>
        </p:nvSpPr>
        <p:spPr>
          <a:xfrm>
            <a:off x="11240848" y="6281102"/>
            <a:ext cx="440216" cy="360386"/>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57</a:t>
            </a:fld>
            <a:endParaRPr lang="en-US" altLang="zh-CN" sz="1400" dirty="0">
              <a:solidFill>
                <a:schemeClr val="bg1"/>
              </a:solidFill>
            </a:endParaRPr>
          </a:p>
        </p:txBody>
      </p:sp>
      <p:sp>
        <p:nvSpPr>
          <p:cNvPr id="110" name="矩形 109"/>
          <p:cNvSpPr/>
          <p:nvPr/>
        </p:nvSpPr>
        <p:spPr>
          <a:xfrm>
            <a:off x="11580893" y="6563519"/>
            <a:ext cx="238442" cy="23844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1" name="矩形 110"/>
          <p:cNvSpPr/>
          <p:nvPr/>
        </p:nvSpPr>
        <p:spPr>
          <a:xfrm>
            <a:off x="11581515" y="6182353"/>
            <a:ext cx="143570" cy="1435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828800" y="1390015"/>
            <a:ext cx="8518525" cy="2651125"/>
          </a:xfrm>
          <a:prstGeom prst="rect">
            <a:avLst/>
          </a:prstGeom>
          <a:noFill/>
          <a:ln w="9525">
            <a:noFill/>
          </a:ln>
        </p:spPr>
        <p:txBody>
          <a:bodyPr wrap="square">
            <a:spAutoFit/>
          </a:bodyPr>
          <a:lstStyle/>
          <a:p>
            <a:pPr indent="0" fontAlgn="auto">
              <a:lnSpc>
                <a:spcPct val="130000"/>
              </a:lnSpc>
            </a:pPr>
            <a:r>
              <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知识点5-1</a:t>
            </a:r>
            <a:r>
              <a:rPr lang="zh-CN"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央行国资委座谈会释放新信号，人民币跨境政策环境有望优化</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indent="0" fontAlgn="auto">
              <a:lnSpc>
                <a:spcPct val="130000"/>
              </a:lnSpc>
            </a:pPr>
            <a:r>
              <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知识点5-2：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中国外汇</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B2B</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跨境电商线上收款新模式</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indent="0" fontAlgn="auto">
              <a:lnSpc>
                <a:spcPct val="130000"/>
              </a:lnSpc>
            </a:pPr>
            <a:r>
              <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知识点5-3：</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不同国家跨境电商消费者支付方式分析</a:t>
            </a:r>
            <a:endPar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indent="0" fontAlgn="auto">
              <a:lnSpc>
                <a:spcPct val="130000"/>
              </a:lnSpc>
            </a:pPr>
            <a:r>
              <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知识点5-4</a:t>
            </a:r>
            <a:r>
              <a:rPr lang="zh-CN"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：跨境</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电商支付收款常见工具（</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indent="0" fontAlgn="auto">
              <a:lnSpc>
                <a:spcPct val="130000"/>
              </a:lnSpc>
            </a:pPr>
            <a:r>
              <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知识点5-5：</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深夜重磅！刚刚，证监会回应蚂蚁集团暂缓上市！</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indent="0" fontAlgn="auto">
              <a:lnSpc>
                <a:spcPct val="130000"/>
              </a:lnSpc>
            </a:pPr>
            <a:r>
              <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知识点5-6：</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年中国第三方跨境支付行业研究报告</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indent="0" fontAlgn="auto">
              <a:lnSpc>
                <a:spcPct val="130000"/>
              </a:lnSpc>
            </a:pPr>
            <a:r>
              <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知识点5-7：</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年第三方跨境支付市场将达到</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200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亿</a:t>
            </a:r>
            <a:endPar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indent="0" fontAlgn="auto">
              <a:lnSpc>
                <a:spcPct val="130000"/>
              </a:lnSpc>
            </a:pPr>
            <a:r>
              <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知识点5-8：</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外汇局：第三方支付，跨境支付外汇牌照正式落地！</a:t>
            </a:r>
            <a:endParaRPr lang="en-US"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62146" name="Picture 2"/>
          <p:cNvPicPr>
            <a:picLocks noChangeAspect="1" noChangeArrowheads="1"/>
          </p:cNvPicPr>
          <p:nvPr/>
        </p:nvPicPr>
        <p:blipFill>
          <a:blip r:embed="rId5">
            <a:extLst>
              <a:ext uri="{28A0092B-C50C-407E-A947-70E740481C1C}">
                <a14:useLocalDpi xmlns:a14="http://schemas.microsoft.com/office/drawing/2010/main" val="0"/>
              </a:ext>
            </a:extLst>
          </a:blip>
          <a:srcRect b="23183"/>
          <a:stretch>
            <a:fillRect/>
          </a:stretch>
        </p:blipFill>
        <p:spPr bwMode="auto">
          <a:xfrm>
            <a:off x="586105" y="4495800"/>
            <a:ext cx="5440680" cy="1134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2147" name="Picture 3"/>
          <p:cNvPicPr>
            <a:picLocks noChangeAspect="1" noChangeArrowheads="1"/>
          </p:cNvPicPr>
          <p:nvPr/>
        </p:nvPicPr>
        <p:blipFill>
          <a:blip r:embed="rId6">
            <a:extLst>
              <a:ext uri="{28A0092B-C50C-407E-A947-70E740481C1C}">
                <a14:useLocalDpi xmlns:a14="http://schemas.microsoft.com/office/drawing/2010/main" val="0"/>
              </a:ext>
            </a:extLst>
          </a:blip>
          <a:srcRect b="23183"/>
          <a:stretch>
            <a:fillRect/>
          </a:stretch>
        </p:blipFill>
        <p:spPr bwMode="auto">
          <a:xfrm>
            <a:off x="6101715" y="4495800"/>
            <a:ext cx="5338445" cy="1134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794385" y="5629910"/>
            <a:ext cx="1244600" cy="275590"/>
          </a:xfrm>
          <a:prstGeom prst="rect">
            <a:avLst/>
          </a:prstGeom>
          <a:noFill/>
        </p:spPr>
        <p:txBody>
          <a:bodyPr wrap="square" rtlCol="0">
            <a:spAutoFit/>
          </a:bodyPr>
          <a:lstStyle/>
          <a:p>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知识点5-1</a:t>
            </a:r>
          </a:p>
        </p:txBody>
      </p:sp>
      <p:sp>
        <p:nvSpPr>
          <p:cNvPr id="4" name="文本框 3"/>
          <p:cNvSpPr txBox="1"/>
          <p:nvPr/>
        </p:nvSpPr>
        <p:spPr>
          <a:xfrm>
            <a:off x="2124710" y="5629910"/>
            <a:ext cx="1244600" cy="275590"/>
          </a:xfrm>
          <a:prstGeom prst="rect">
            <a:avLst/>
          </a:prstGeom>
          <a:noFill/>
        </p:spPr>
        <p:txBody>
          <a:bodyPr wrap="square" rtlCol="0">
            <a:spAutoFit/>
          </a:bodyPr>
          <a:lstStyle/>
          <a:p>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知识点5-</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 name="文本框 4"/>
          <p:cNvSpPr txBox="1"/>
          <p:nvPr/>
        </p:nvSpPr>
        <p:spPr>
          <a:xfrm>
            <a:off x="3369310" y="5629910"/>
            <a:ext cx="1244600" cy="275590"/>
          </a:xfrm>
          <a:prstGeom prst="rect">
            <a:avLst/>
          </a:prstGeom>
          <a:noFill/>
        </p:spPr>
        <p:txBody>
          <a:bodyPr wrap="square" rtlCol="0">
            <a:spAutoFit/>
          </a:bodyPr>
          <a:lstStyle/>
          <a:p>
            <a:pPr algn="ct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知识点5-</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6" name="文本框 5"/>
          <p:cNvSpPr txBox="1"/>
          <p:nvPr/>
        </p:nvSpPr>
        <p:spPr>
          <a:xfrm>
            <a:off x="4687570" y="5629910"/>
            <a:ext cx="1244600" cy="275590"/>
          </a:xfrm>
          <a:prstGeom prst="rect">
            <a:avLst/>
          </a:prstGeom>
          <a:noFill/>
        </p:spPr>
        <p:txBody>
          <a:bodyPr wrap="square" rtlCol="0">
            <a:spAutoFit/>
          </a:bodyPr>
          <a:lstStyle/>
          <a:p>
            <a:pPr algn="ct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知识点5-</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7" name="文本框 6"/>
          <p:cNvSpPr txBox="1"/>
          <p:nvPr/>
        </p:nvSpPr>
        <p:spPr>
          <a:xfrm>
            <a:off x="6279515" y="5629910"/>
            <a:ext cx="1244600" cy="275590"/>
          </a:xfrm>
          <a:prstGeom prst="rect">
            <a:avLst/>
          </a:prstGeom>
          <a:noFill/>
        </p:spPr>
        <p:txBody>
          <a:bodyPr wrap="square" rtlCol="0">
            <a:spAutoFit/>
          </a:bodyPr>
          <a:lstStyle/>
          <a:p>
            <a:pPr algn="ct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知识点5-</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5</a:t>
            </a:r>
          </a:p>
        </p:txBody>
      </p:sp>
      <p:sp>
        <p:nvSpPr>
          <p:cNvPr id="8" name="文本框 7"/>
          <p:cNvSpPr txBox="1"/>
          <p:nvPr/>
        </p:nvSpPr>
        <p:spPr>
          <a:xfrm>
            <a:off x="7566025" y="5629910"/>
            <a:ext cx="1244600" cy="275590"/>
          </a:xfrm>
          <a:prstGeom prst="rect">
            <a:avLst/>
          </a:prstGeom>
          <a:noFill/>
        </p:spPr>
        <p:txBody>
          <a:bodyPr wrap="square" rtlCol="0">
            <a:spAutoFit/>
          </a:bodyPr>
          <a:lstStyle/>
          <a:p>
            <a:pPr algn="ct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知识点5-</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6</a:t>
            </a:r>
          </a:p>
        </p:txBody>
      </p:sp>
      <p:sp>
        <p:nvSpPr>
          <p:cNvPr id="9" name="文本框 8"/>
          <p:cNvSpPr txBox="1"/>
          <p:nvPr/>
        </p:nvSpPr>
        <p:spPr>
          <a:xfrm>
            <a:off x="8942705" y="5629910"/>
            <a:ext cx="1244600" cy="275590"/>
          </a:xfrm>
          <a:prstGeom prst="rect">
            <a:avLst/>
          </a:prstGeom>
          <a:noFill/>
        </p:spPr>
        <p:txBody>
          <a:bodyPr wrap="square" rtlCol="0">
            <a:spAutoFit/>
          </a:bodyPr>
          <a:lstStyle/>
          <a:p>
            <a:pPr algn="ct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知识点5-</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7</a:t>
            </a:r>
          </a:p>
        </p:txBody>
      </p:sp>
      <p:sp>
        <p:nvSpPr>
          <p:cNvPr id="10" name="文本框 9"/>
          <p:cNvSpPr txBox="1"/>
          <p:nvPr/>
        </p:nvSpPr>
        <p:spPr>
          <a:xfrm>
            <a:off x="10253980" y="5629910"/>
            <a:ext cx="1244600" cy="275590"/>
          </a:xfrm>
          <a:prstGeom prst="rect">
            <a:avLst/>
          </a:prstGeom>
          <a:noFill/>
        </p:spPr>
        <p:txBody>
          <a:bodyPr wrap="square" rtlCol="0">
            <a:spAutoFit/>
          </a:bodyPr>
          <a:lstStyle/>
          <a:p>
            <a:pPr algn="ct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知识点5-</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8</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跨境电商支付概述</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958015" y="532319"/>
            <a:ext cx="1271270" cy="535940"/>
          </a:xfrm>
          <a:prstGeom prst="rect">
            <a:avLst/>
          </a:prstGeom>
          <a:solidFill>
            <a:srgbClr val="0070C0"/>
          </a:solidFill>
        </p:spPr>
        <p:txBody>
          <a:bodyPr wrap="none" lIns="121908" tIns="60954" rIns="121908" bIns="60954">
            <a:spAutoFit/>
          </a:bodyPr>
          <a:lstStyle/>
          <a:p>
            <a:pPr lvl="0"/>
            <a:r>
              <a:rPr lang="zh-CN" altLang="en-US"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第一节</a:t>
            </a:r>
          </a:p>
        </p:txBody>
      </p:sp>
      <p:sp>
        <p:nvSpPr>
          <p:cNvPr id="25606" name="矩形 12"/>
          <p:cNvSpPr/>
          <p:nvPr/>
        </p:nvSpPr>
        <p:spPr>
          <a:xfrm>
            <a:off x="5131435" y="1831340"/>
            <a:ext cx="3378835" cy="175432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200000"/>
              </a:lnSpc>
              <a:spcBef>
                <a:spcPct val="0"/>
              </a:spcBef>
              <a:buNone/>
            </a:pPr>
            <a:r>
              <a:rPr lang="en-US" altLang="zh-CN" sz="1800" dirty="0">
                <a:latin typeface="微软雅黑" panose="020B0503020204020204" pitchFamily="34" charset="-122"/>
                <a:ea typeface="微软雅黑" panose="020B0503020204020204" pitchFamily="34" charset="-122"/>
              </a:rPr>
              <a:t>1.1 </a:t>
            </a:r>
            <a:r>
              <a:rPr lang="zh-CN" altLang="en-US" sz="1800" dirty="0">
                <a:latin typeface="微软雅黑" panose="020B0503020204020204" pitchFamily="34" charset="-122"/>
                <a:ea typeface="微软雅黑" panose="020B0503020204020204" pitchFamily="34" charset="-122"/>
              </a:rPr>
              <a:t>跨境支付的背景</a:t>
            </a:r>
          </a:p>
          <a:p>
            <a:pPr marL="0" lvl="0" indent="0" algn="l" eaLnBrk="1" hangingPunct="1">
              <a:lnSpc>
                <a:spcPct val="200000"/>
              </a:lnSpc>
              <a:spcBef>
                <a:spcPct val="0"/>
              </a:spcBef>
              <a:buFontTx/>
              <a:buNone/>
            </a:pPr>
            <a:r>
              <a:rPr lang="en-US" altLang="zh-CN" sz="1800" dirty="0">
                <a:latin typeface="微软雅黑" panose="020B0503020204020204" pitchFamily="34" charset="-122"/>
                <a:ea typeface="微软雅黑" panose="020B0503020204020204" pitchFamily="34" charset="-122"/>
                <a:sym typeface="+mn-ea"/>
              </a:rPr>
              <a:t>1.2 </a:t>
            </a:r>
            <a:r>
              <a:rPr lang="zh-CN" altLang="en-US" sz="1800" dirty="0">
                <a:latin typeface="微软雅黑" panose="020B0503020204020204" pitchFamily="34" charset="-122"/>
                <a:ea typeface="微软雅黑" panose="020B0503020204020204" pitchFamily="34" charset="-122"/>
                <a:sym typeface="+mn-ea"/>
              </a:rPr>
              <a:t>跨境支付的流程</a:t>
            </a:r>
            <a:endParaRPr lang="en-US" altLang="zh-CN" sz="1800" dirty="0">
              <a:latin typeface="微软雅黑" panose="020B0503020204020204" pitchFamily="34" charset="-122"/>
              <a:ea typeface="微软雅黑" panose="020B0503020204020204" pitchFamily="34" charset="-122"/>
              <a:sym typeface="+mn-ea"/>
            </a:endParaRPr>
          </a:p>
          <a:p>
            <a:pPr marL="0" lvl="0" indent="0" eaLnBrk="1" hangingPunct="1">
              <a:lnSpc>
                <a:spcPct val="200000"/>
              </a:lnSpc>
              <a:spcBef>
                <a:spcPct val="0"/>
              </a:spcBef>
              <a:buNone/>
            </a:pPr>
            <a:r>
              <a:rPr lang="en-US" altLang="zh-CN" sz="1800" dirty="0">
                <a:latin typeface="微软雅黑" panose="020B0503020204020204" pitchFamily="34" charset="-122"/>
                <a:ea typeface="微软雅黑" panose="020B0503020204020204" pitchFamily="34" charset="-122"/>
                <a:sym typeface="+mn-ea"/>
              </a:rPr>
              <a:t>1.3 </a:t>
            </a:r>
            <a:r>
              <a:rPr lang="zh-CN" altLang="en-US" sz="1800" dirty="0">
                <a:latin typeface="微软雅黑" panose="020B0503020204020204" pitchFamily="34" charset="-122"/>
                <a:ea typeface="微软雅黑" panose="020B0503020204020204" pitchFamily="34" charset="-122"/>
                <a:sym typeface="+mn-ea"/>
              </a:rPr>
              <a:t>不同国家和地区的跨境支付</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跨境支付的背景</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1.1</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6"/>
          <p:cNvSpPr/>
          <p:nvPr/>
        </p:nvSpPr>
        <p:spPr>
          <a:xfrm>
            <a:off x="793031" y="207058"/>
            <a:ext cx="331052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1.1 </a:t>
            </a:r>
            <a:r>
              <a:rPr lang="zh-CN" altLang="en-US" sz="2800" dirty="0">
                <a:solidFill>
                  <a:schemeClr val="bg1"/>
                </a:solidFill>
                <a:latin typeface="微软雅黑" panose="020B0503020204020204" pitchFamily="34" charset="-122"/>
                <a:ea typeface="微软雅黑" panose="020B0503020204020204" pitchFamily="34" charset="-122"/>
                <a:sym typeface="+mn-ea"/>
              </a:rPr>
              <a:t>跨境支付的背景</a:t>
            </a:r>
          </a:p>
        </p:txBody>
      </p:sp>
      <p:sp>
        <p:nvSpPr>
          <p:cNvPr id="100" name="文本框 99"/>
          <p:cNvSpPr txBox="1"/>
          <p:nvPr/>
        </p:nvSpPr>
        <p:spPr>
          <a:xfrm>
            <a:off x="1392872" y="2293303"/>
            <a:ext cx="9955530" cy="3693319"/>
          </a:xfrm>
          <a:prstGeom prst="rect">
            <a:avLst/>
          </a:prstGeom>
          <a:noFill/>
          <a:ln w="9525">
            <a:noFill/>
          </a:ln>
        </p:spPr>
        <p:txBody>
          <a:bodyPr wrap="square">
            <a:spAutoFit/>
          </a:bodyPr>
          <a:lstStyle/>
          <a:p>
            <a:pPr marL="285750" indent="-285750">
              <a:buFont typeface="Wingdings" panose="05000000000000000000" pitchFamily="2" charset="2"/>
              <a:buChar char="n"/>
            </a:pPr>
            <a:r>
              <a:rPr lang="zh-CN" altLang="en-US" sz="1800" dirty="0">
                <a:ea typeface="宋体" panose="02010600030101010101" pitchFamily="2" charset="-122"/>
              </a:rPr>
              <a:t>传统跨境贸易更多选用直接支付方式</a:t>
            </a:r>
          </a:p>
          <a:p>
            <a:pPr marL="285750" indent="-285750">
              <a:buFont typeface="Wingdings" panose="05000000000000000000" pitchFamily="2" charset="2"/>
              <a:buChar char="n"/>
            </a:pPr>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第三方支付机构众多</a:t>
            </a:r>
          </a:p>
          <a:p>
            <a:pPr marL="285750" indent="-285750">
              <a:buFont typeface="Wingdings" panose="05000000000000000000" pitchFamily="2" charset="2"/>
              <a:buChar char="n"/>
            </a:pPr>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自营跨境电商</a:t>
            </a:r>
            <a:r>
              <a:rPr lang="en-US" altLang="zh-CN" sz="1800" dirty="0">
                <a:ea typeface="宋体" panose="02010600030101010101" pitchFamily="2" charset="-122"/>
              </a:rPr>
              <a:t>B2C</a:t>
            </a:r>
            <a:r>
              <a:rPr lang="zh-CN" altLang="en-US" sz="1800" dirty="0">
                <a:ea typeface="宋体" panose="02010600030101010101" pitchFamily="2" charset="-122"/>
              </a:rPr>
              <a:t>平台的支付方式主要采用国内持牌第三方支付机构为平台换汇</a:t>
            </a:r>
          </a:p>
          <a:p>
            <a:pPr marL="285750" indent="-285750">
              <a:buFont typeface="Wingdings" panose="05000000000000000000" pitchFamily="2" charset="2"/>
              <a:buChar char="n"/>
            </a:pPr>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小额跨境</a:t>
            </a:r>
            <a:r>
              <a:rPr lang="en-US" altLang="zh-CN" sz="1800" dirty="0">
                <a:ea typeface="宋体" panose="02010600030101010101" pitchFamily="2" charset="-122"/>
              </a:rPr>
              <a:t>B2B</a:t>
            </a:r>
            <a:r>
              <a:rPr lang="zh-CN" altLang="en-US" sz="1800" dirty="0">
                <a:ea typeface="宋体" panose="02010600030101010101" pitchFamily="2" charset="-122"/>
              </a:rPr>
              <a:t>贸易直面众多海外小商家，跨境支付与结算成本大大节约</a:t>
            </a:r>
          </a:p>
          <a:p>
            <a:pPr marL="285750" indent="-285750">
              <a:buFont typeface="Wingdings" panose="05000000000000000000" pitchFamily="2" charset="2"/>
              <a:buChar char="n"/>
            </a:pPr>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第三方跨境支付机构普遍持有外汇和人民币支付牌照</a:t>
            </a:r>
          </a:p>
          <a:p>
            <a:pPr marL="285750" indent="-285750">
              <a:buFont typeface="Wingdings" panose="05000000000000000000" pitchFamily="2" charset="2"/>
              <a:buChar char="n"/>
            </a:pPr>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第三方支付机构更加适应新兴跨境电子商务小额、高频的需求</a:t>
            </a:r>
          </a:p>
          <a:p>
            <a:pPr marL="285750" indent="-285750">
              <a:buFont typeface="Wingdings" panose="05000000000000000000" pitchFamily="2" charset="2"/>
              <a:buChar char="n"/>
            </a:pPr>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手续费和支付解决方案是第三方跨境支付的主要收入来源</a:t>
            </a:r>
          </a:p>
        </p:txBody>
      </p:sp>
      <p:sp>
        <p:nvSpPr>
          <p:cNvPr id="17" name="文本框 16"/>
          <p:cNvSpPr txBox="1"/>
          <p:nvPr/>
        </p:nvSpPr>
        <p:spPr>
          <a:xfrm>
            <a:off x="1207444" y="1632252"/>
            <a:ext cx="3262432" cy="400110"/>
          </a:xfrm>
          <a:prstGeom prst="rect">
            <a:avLst/>
          </a:prstGeom>
          <a:noFill/>
        </p:spPr>
        <p:txBody>
          <a:bodyPr wrap="none" rtlCol="0" anchor="t">
            <a:spAutoFit/>
          </a:bodyPr>
          <a:lstStyle/>
          <a:p>
            <a:r>
              <a:rPr lang="zh-CN" altLang="en-US" sz="2000" b="1" dirty="0">
                <a:latin typeface="微软雅黑" panose="020B0503020204020204" pitchFamily="34" charset="-122"/>
                <a:ea typeface="微软雅黑" panose="020B0503020204020204" pitchFamily="34" charset="-122"/>
                <a:sym typeface="+mn-ea"/>
              </a:rPr>
              <a:t>（一）</a:t>
            </a:r>
            <a:r>
              <a:rPr lang="zh-CN" sz="2000" b="1" dirty="0">
                <a:latin typeface="微软雅黑" panose="020B0503020204020204" pitchFamily="34" charset="-122"/>
                <a:ea typeface="微软雅黑" panose="020B0503020204020204" pitchFamily="34" charset="-122"/>
                <a:sym typeface="+mn-ea"/>
              </a:rPr>
              <a:t>跨境</a:t>
            </a:r>
            <a:r>
              <a:rPr lang="zh-CN" altLang="en-US" sz="2000" b="1" dirty="0">
                <a:latin typeface="微软雅黑" panose="020B0503020204020204" pitchFamily="34" charset="-122"/>
                <a:ea typeface="微软雅黑" panose="020B0503020204020204" pitchFamily="34" charset="-122"/>
                <a:sym typeface="+mn-ea"/>
              </a:rPr>
              <a:t>支付的发展现状</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6"/>
          <p:cNvSpPr/>
          <p:nvPr/>
        </p:nvSpPr>
        <p:spPr>
          <a:xfrm>
            <a:off x="793031" y="207058"/>
            <a:ext cx="331052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1.1 </a:t>
            </a:r>
            <a:r>
              <a:rPr lang="zh-CN" altLang="en-US" sz="2800" dirty="0">
                <a:solidFill>
                  <a:schemeClr val="bg1"/>
                </a:solidFill>
                <a:latin typeface="微软雅黑" panose="020B0503020204020204" pitchFamily="34" charset="-122"/>
                <a:ea typeface="微软雅黑" panose="020B0503020204020204" pitchFamily="34" charset="-122"/>
                <a:sym typeface="+mn-ea"/>
              </a:rPr>
              <a:t>跨境支付的背景</a:t>
            </a:r>
          </a:p>
        </p:txBody>
      </p:sp>
      <p:sp>
        <p:nvSpPr>
          <p:cNvPr id="100" name="文本框 99"/>
          <p:cNvSpPr txBox="1"/>
          <p:nvPr/>
        </p:nvSpPr>
        <p:spPr>
          <a:xfrm>
            <a:off x="1392872" y="2293303"/>
            <a:ext cx="9955530" cy="2862322"/>
          </a:xfrm>
          <a:prstGeom prst="rect">
            <a:avLst/>
          </a:prstGeom>
          <a:noFill/>
          <a:ln w="9525">
            <a:noFill/>
          </a:ln>
        </p:spPr>
        <p:txBody>
          <a:bodyPr wrap="square">
            <a:spAutoFit/>
          </a:bodyPr>
          <a:lstStyle/>
          <a:p>
            <a:pPr marL="285750" indent="-285750">
              <a:buFont typeface="Wingdings" panose="05000000000000000000" pitchFamily="2" charset="2"/>
              <a:buChar char="n"/>
            </a:pPr>
            <a:r>
              <a:rPr lang="zh-CN" altLang="en-US" sz="1800" dirty="0">
                <a:ea typeface="宋体" panose="02010600030101010101" pitchFamily="2" charset="-122"/>
              </a:rPr>
              <a:t>第三方跨境支付结算服务将逐渐摆脱单一通道模式</a:t>
            </a:r>
            <a:endParaRPr lang="en-US" altLang="zh-CN" sz="1800" dirty="0">
              <a:ea typeface="宋体" panose="02010600030101010101" pitchFamily="2" charset="-122"/>
            </a:endParaRPr>
          </a:p>
          <a:p>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小额</a:t>
            </a:r>
            <a:r>
              <a:rPr lang="en-US" altLang="zh-CN" sz="1800" dirty="0">
                <a:ea typeface="宋体" panose="02010600030101010101" pitchFamily="2" charset="-122"/>
              </a:rPr>
              <a:t>B2B</a:t>
            </a:r>
            <a:r>
              <a:rPr lang="zh-CN" altLang="en-US" sz="1800" dirty="0">
                <a:ea typeface="宋体" panose="02010600030101010101" pitchFamily="2" charset="-122"/>
              </a:rPr>
              <a:t>跨境支付结算或将成为下一个行业“蓝海”</a:t>
            </a:r>
            <a:endParaRPr lang="en-US" altLang="zh-CN" sz="1800" dirty="0">
              <a:ea typeface="宋体" panose="02010600030101010101" pitchFamily="2" charset="-122"/>
            </a:endParaRPr>
          </a:p>
          <a:p>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行业规范化加速，第三方跨境支付结算行业发展潜力巨大</a:t>
            </a:r>
            <a:endParaRPr lang="en-US" altLang="zh-CN" sz="1800" dirty="0">
              <a:ea typeface="宋体" panose="02010600030101010101" pitchFamily="2" charset="-122"/>
            </a:endParaRPr>
          </a:p>
          <a:p>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传统跨境支付与结算方式和跨境电子商务支付与结算方式互补共存</a:t>
            </a:r>
            <a:endParaRPr lang="en-US" altLang="zh-CN" sz="1800" dirty="0">
              <a:ea typeface="宋体" panose="02010600030101010101" pitchFamily="2" charset="-122"/>
            </a:endParaRPr>
          </a:p>
          <a:p>
            <a:endParaRPr lang="zh-CN" altLang="en-US" sz="1800" dirty="0">
              <a:ea typeface="宋体" panose="02010600030101010101" pitchFamily="2" charset="-122"/>
            </a:endParaRPr>
          </a:p>
          <a:p>
            <a:pPr marL="285750" indent="-285750">
              <a:buFont typeface="Wingdings" panose="05000000000000000000" pitchFamily="2" charset="2"/>
              <a:buChar char="n"/>
            </a:pPr>
            <a:r>
              <a:rPr lang="zh-CN" altLang="en-US" sz="1800" dirty="0">
                <a:ea typeface="宋体" panose="02010600030101010101" pitchFamily="2" charset="-122"/>
              </a:rPr>
              <a:t>金融科技技术在提升支付速度、降低成本、反欺诈、信息安全等多个方面赋能跨境支付行业快速发展</a:t>
            </a:r>
          </a:p>
        </p:txBody>
      </p:sp>
      <p:sp>
        <p:nvSpPr>
          <p:cNvPr id="17" name="文本框 16"/>
          <p:cNvSpPr txBox="1"/>
          <p:nvPr/>
        </p:nvSpPr>
        <p:spPr>
          <a:xfrm>
            <a:off x="1207444" y="1632252"/>
            <a:ext cx="3518912" cy="400110"/>
          </a:xfrm>
          <a:prstGeom prst="rect">
            <a:avLst/>
          </a:prstGeom>
          <a:noFill/>
        </p:spPr>
        <p:txBody>
          <a:bodyPr wrap="none" rtlCol="0" anchor="t">
            <a:spAutoFit/>
          </a:bodyPr>
          <a:lstStyle/>
          <a:p>
            <a:r>
              <a:rPr lang="zh-CN" altLang="en-US" sz="2000" b="1" dirty="0">
                <a:latin typeface="微软雅黑" panose="020B0503020204020204" pitchFamily="34" charset="-122"/>
                <a:ea typeface="微软雅黑" panose="020B0503020204020204" pitchFamily="34" charset="-122"/>
                <a:sym typeface="+mn-ea"/>
              </a:rPr>
              <a:t>（二）跨境支付与结算的前景</a:t>
            </a:r>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841f7faca1bec525b03eb392f1e4216bcbd083"/>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2065</TotalTime>
  <Words>4877</Words>
  <Application>Microsoft Office PowerPoint</Application>
  <PresentationFormat>自定义</PresentationFormat>
  <Paragraphs>455</Paragraphs>
  <Slides>57</Slides>
  <Notes>11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57</vt:i4>
      </vt:variant>
    </vt:vector>
  </HeadingPairs>
  <TitlesOfParts>
    <vt:vector size="72" baseType="lpstr">
      <vt:lpstr>Microsoft YaHei UI</vt:lpstr>
      <vt:lpstr>等线</vt:lpstr>
      <vt:lpstr>方正黑体简体</vt:lpstr>
      <vt:lpstr>方正宋一简体</vt:lpstr>
      <vt:lpstr>宋体</vt:lpstr>
      <vt:lpstr>微软雅黑</vt:lpstr>
      <vt:lpstr>Arial</vt:lpstr>
      <vt:lpstr>Calibri</vt:lpstr>
      <vt:lpstr>Gloucester MT Extra Condensed</vt:lpstr>
      <vt:lpstr>Times New Roman</vt:lpstr>
      <vt:lpstr>Wingdings</vt:lpstr>
      <vt:lpstr>Wingdings 2</vt:lpstr>
      <vt:lpstr>Office 主题</vt:lpstr>
      <vt:lpstr>自定义设计方案</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lidong</cp:lastModifiedBy>
  <cp:revision>677</cp:revision>
  <dcterms:created xsi:type="dcterms:W3CDTF">2016-07-18T05:11:00Z</dcterms:created>
  <dcterms:modified xsi:type="dcterms:W3CDTF">2023-03-10T05:41:27Z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