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75"/>
  </p:notesMasterIdLst>
  <p:handoutMasterIdLst>
    <p:handoutMasterId r:id="rId76"/>
  </p:handoutMasterIdLst>
  <p:sldIdLst>
    <p:sldId id="256" r:id="rId3"/>
    <p:sldId id="655" r:id="rId4"/>
    <p:sldId id="656" r:id="rId5"/>
    <p:sldId id="657" r:id="rId6"/>
    <p:sldId id="660" r:id="rId7"/>
    <p:sldId id="661" r:id="rId8"/>
    <p:sldId id="663" r:id="rId9"/>
    <p:sldId id="658" r:id="rId10"/>
    <p:sldId id="708" r:id="rId11"/>
    <p:sldId id="687" r:id="rId12"/>
    <p:sldId id="611" r:id="rId13"/>
    <p:sldId id="690" r:id="rId14"/>
    <p:sldId id="614" r:id="rId15"/>
    <p:sldId id="764" r:id="rId16"/>
    <p:sldId id="667" r:id="rId17"/>
    <p:sldId id="668" r:id="rId18"/>
    <p:sldId id="669" r:id="rId19"/>
    <p:sldId id="618" r:id="rId20"/>
    <p:sldId id="619" r:id="rId21"/>
    <p:sldId id="767" r:id="rId22"/>
    <p:sldId id="709" r:id="rId23"/>
    <p:sldId id="766" r:id="rId24"/>
    <p:sldId id="710" r:id="rId25"/>
    <p:sldId id="711" r:id="rId26"/>
    <p:sldId id="712" r:id="rId27"/>
    <p:sldId id="770" r:id="rId28"/>
    <p:sldId id="693" r:id="rId29"/>
    <p:sldId id="624" r:id="rId30"/>
    <p:sldId id="625" r:id="rId31"/>
    <p:sldId id="771" r:id="rId32"/>
    <p:sldId id="713" r:id="rId33"/>
    <p:sldId id="772" r:id="rId34"/>
    <p:sldId id="714" r:id="rId35"/>
    <p:sldId id="773" r:id="rId36"/>
    <p:sldId id="715" r:id="rId37"/>
    <p:sldId id="774" r:id="rId38"/>
    <p:sldId id="695" r:id="rId39"/>
    <p:sldId id="628" r:id="rId40"/>
    <p:sldId id="777" r:id="rId41"/>
    <p:sldId id="629" r:id="rId42"/>
    <p:sldId id="716" r:id="rId43"/>
    <p:sldId id="717" r:id="rId44"/>
    <p:sldId id="718" r:id="rId45"/>
    <p:sldId id="719" r:id="rId46"/>
    <p:sldId id="721" r:id="rId47"/>
    <p:sldId id="723" r:id="rId48"/>
    <p:sldId id="724" r:id="rId49"/>
    <p:sldId id="725" r:id="rId50"/>
    <p:sldId id="726" r:id="rId51"/>
    <p:sldId id="727" r:id="rId52"/>
    <p:sldId id="776" r:id="rId53"/>
    <p:sldId id="728" r:id="rId54"/>
    <p:sldId id="675" r:id="rId55"/>
    <p:sldId id="676" r:id="rId56"/>
    <p:sldId id="677" r:id="rId57"/>
    <p:sldId id="632" r:id="rId58"/>
    <p:sldId id="729" r:id="rId59"/>
    <p:sldId id="700" r:id="rId60"/>
    <p:sldId id="639" r:id="rId61"/>
    <p:sldId id="730" r:id="rId62"/>
    <p:sldId id="731" r:id="rId63"/>
    <p:sldId id="732" r:id="rId64"/>
    <p:sldId id="703" r:id="rId65"/>
    <p:sldId id="643" r:id="rId66"/>
    <p:sldId id="765" r:id="rId67"/>
    <p:sldId id="733" r:id="rId68"/>
    <p:sldId id="705" r:id="rId69"/>
    <p:sldId id="647" r:id="rId70"/>
    <p:sldId id="734" r:id="rId71"/>
    <p:sldId id="735" r:id="rId72"/>
    <p:sldId id="736" r:id="rId73"/>
    <p:sldId id="418" r:id="rId74"/>
  </p:sldIdLst>
  <p:sldSz cx="12190413" cy="6859588"/>
  <p:notesSz cx="6858000" cy="9144000"/>
  <p:custDataLst>
    <p:tags r:id="rId77"/>
  </p:custDataLst>
  <p:defaultText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8">
          <p15:clr>
            <a:srgbClr val="A4A3A4"/>
          </p15:clr>
        </p15:guide>
        <p15:guide id="2" orient="horz" pos="2160">
          <p15:clr>
            <a:srgbClr val="A4A3A4"/>
          </p15:clr>
        </p15:guide>
        <p15:guide id="3" pos="5696">
          <p15:clr>
            <a:srgbClr val="A4A3A4"/>
          </p15:clr>
        </p15:guide>
        <p15:guide id="4" pos="38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7F7F"/>
    <a:srgbClr val="FF9500"/>
    <a:srgbClr val="FFFF00"/>
    <a:srgbClr val="D0A712"/>
    <a:srgbClr val="DADFE6"/>
    <a:srgbClr val="BB1B22"/>
    <a:srgbClr val="84747F"/>
    <a:srgbClr val="D17773"/>
    <a:srgbClr val="EBD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6" autoAdjust="0"/>
    <p:restoredTop sz="94270" autoAdjust="0"/>
  </p:normalViewPr>
  <p:slideViewPr>
    <p:cSldViewPr snapToGrid="0">
      <p:cViewPr varScale="1">
        <p:scale>
          <a:sx n="105" d="100"/>
          <a:sy n="105" d="100"/>
        </p:scale>
        <p:origin x="1710" y="132"/>
      </p:cViewPr>
      <p:guideLst>
        <p:guide orient="horz" pos="3198"/>
        <p:guide orient="horz" pos="2160"/>
        <p:guide pos="5696"/>
        <p:guide pos="3834"/>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2023/2/20</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56</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71</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a:xfrm>
            <a:off x="687388" y="1143000"/>
            <a:ext cx="5483225" cy="3086100"/>
          </a:xfrm>
        </p:spPr>
      </p:sp>
      <p:sp>
        <p:nvSpPr>
          <p:cNvPr id="55298" name="备注占位符 2"/>
          <p:cNvSpPr>
            <a:spLocks noGrp="1"/>
          </p:cNvSpPr>
          <p:nvPr>
            <p:ph type="body"/>
          </p:nvPr>
        </p:nvSpPr>
        <p:spPr/>
        <p:txBody>
          <a:bodyPr lIns="91440" tIns="45720" rIns="91440" bIns="45720" anchor="t"/>
          <a:lstStyle/>
          <a:p>
            <a:pPr lvl="0"/>
            <a:endParaRPr lang="zh-CN" altLang="en-US"/>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charset="-122"/>
                <a:ea typeface="等线" charset="-122"/>
              </a:rPr>
              <a:t>72</a:t>
            </a:fld>
            <a:endParaRPr lang="zh-CN" altLang="en-US" sz="1200">
              <a:latin typeface="等线" charset="-122"/>
              <a:ea typeface="等线"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57</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59</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60</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61</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62</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687388" y="1143000"/>
            <a:ext cx="5483225" cy="3086100"/>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70</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p:spPr>
        <p:txBody>
          <a:bodyPr/>
          <a:lstStyle/>
          <a:p>
            <a:r>
              <a:rPr kumimoji="1" lang="zh-CN" altLang="en-US"/>
              <a:t>单击此处编辑母版标题样式</a:t>
            </a:r>
          </a:p>
        </p:txBody>
      </p:sp>
      <p:sp>
        <p:nvSpPr>
          <p:cNvPr id="3" name="副标题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06422"/>
            <a:ext cx="2742843" cy="4388867"/>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09521" y="206422"/>
            <a:ext cx="8025355" cy="4388867"/>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1613"/>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7788"/>
            <a:ext cx="8532813"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1213" cy="4527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8488"/>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1775"/>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7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7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2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28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8" name="页脚占位符 7"/>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4" name="页脚占位符 3"/>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3" name="页脚占位符 2"/>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47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26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2188"/>
            <a:ext cx="7315200" cy="566737"/>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63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8925"/>
            <a:ext cx="73152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6" name="页脚占位符 5"/>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1213" cy="4527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31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31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7938"/>
            <a:ext cx="2844800" cy="365125"/>
          </a:xfrm>
          <a:prstGeom prst="rect">
            <a:avLst/>
          </a:prstGeom>
        </p:spPr>
        <p:txBody>
          <a:bodyPr/>
          <a:lstStyle/>
          <a:p>
            <a:fld id="{F2A756B8-9A36-44E2-B25B-DC7A3D2EBA6B}" type="datetimeFigureOut">
              <a:rPr lang="zh-CN" altLang="en-US" smtClean="0"/>
              <a:t>2023/2/20</a:t>
            </a:fld>
            <a:endParaRPr lang="zh-CN" altLang="en-US"/>
          </a:p>
        </p:txBody>
      </p:sp>
      <p:sp>
        <p:nvSpPr>
          <p:cNvPr id="5" name="页脚占位符 4"/>
          <p:cNvSpPr>
            <a:spLocks noGrp="1"/>
          </p:cNvSpPr>
          <p:nvPr>
            <p:ph type="ftr" sz="quarter" idx="11"/>
          </p:nvPr>
        </p:nvSpPr>
        <p:spPr>
          <a:xfrm>
            <a:off x="4165600" y="6357938"/>
            <a:ext cx="3859213"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6013" y="6357938"/>
            <a:ext cx="2844800" cy="365125"/>
          </a:xfrm>
          <a:prstGeom prst="rect">
            <a:avLst/>
          </a:prstGeom>
        </p:spPr>
        <p:txBody>
          <a:bodyPr/>
          <a:lstStyle/>
          <a:p>
            <a:fld id="{3CA739EE-0044-45EF-A5FE-A3024F9AFC8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kumimoji="1"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5" name="页脚占位符 4"/>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09521"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96793" y="1200428"/>
            <a:ext cx="5384099" cy="339486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2"/>
            <a:ext cx="10971372" cy="1143265"/>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kumimoji="1"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6965" indent="0">
              <a:buNone/>
              <a:defRPr sz="2100" b="1"/>
            </a:lvl7pPr>
            <a:lvl8pPr marL="4266565" indent="0">
              <a:buNone/>
              <a:defRPr sz="2100" b="1"/>
            </a:lvl8pPr>
            <a:lvl9pPr marL="4876165" indent="0">
              <a:buNone/>
              <a:defRPr sz="2100" b="1"/>
            </a:lvl9pPr>
          </a:lstStyle>
          <a:p>
            <a:pPr lvl="0"/>
            <a:r>
              <a:rPr kumimoji="1"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8" name="页脚占位符 7"/>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4" name="页脚占位符 3"/>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700" b="1"/>
            </a:lvl1pPr>
          </a:lstStyle>
          <a:p>
            <a:r>
              <a:rPr kumimoji="1" lang="zh-CN" altLang="en-US"/>
              <a:t>单击此处编辑母版标题样式</a:t>
            </a:r>
          </a:p>
        </p:txBody>
      </p:sp>
      <p:sp>
        <p:nvSpPr>
          <p:cNvPr id="3" name="内容占位符 2"/>
          <p:cNvSpPr>
            <a:spLocks noGrp="1"/>
          </p:cNvSpPr>
          <p:nvPr>
            <p:ph idx="1"/>
          </p:nvPr>
        </p:nvSpPr>
        <p:spPr>
          <a:xfrm>
            <a:off x="4766113" y="273115"/>
            <a:ext cx="6814779" cy="5854468"/>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09523" y="1435434"/>
            <a:ext cx="4010562" cy="46921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700" b="1"/>
            </a:lvl1pPr>
          </a:lstStyle>
          <a:p>
            <a:r>
              <a:rPr kumimoji="1" lang="zh-CN" altLang="en-US"/>
              <a:t>单击此处编辑母版标题样式</a:t>
            </a:r>
          </a:p>
        </p:txBody>
      </p:sp>
      <p:sp>
        <p:nvSpPr>
          <p:cNvPr id="3" name="图片占位符 2"/>
          <p:cNvSpPr>
            <a:spLocks noGrp="1"/>
          </p:cNvSpPr>
          <p:nvPr>
            <p:ph type="pic" idx="1"/>
          </p:nvPr>
        </p:nvSpPr>
        <p:spPr>
          <a:xfrm>
            <a:off x="2389406" y="612917"/>
            <a:ext cx="7314248" cy="4115753"/>
          </a:xfrm>
        </p:spPr>
        <p:txBody>
          <a:bodyPr/>
          <a:lstStyle>
            <a:lvl1pPr marL="0" indent="0">
              <a:buNone/>
              <a:defRPr sz="4300"/>
            </a:lvl1pPr>
            <a:lvl2pPr marL="609600" indent="0">
              <a:buNone/>
              <a:defRPr sz="3700"/>
            </a:lvl2pPr>
            <a:lvl3pPr marL="1219200" indent="0">
              <a:buNone/>
              <a:defRPr sz="3200"/>
            </a:lvl3pPr>
            <a:lvl4pPr marL="1828800" indent="0">
              <a:buNone/>
              <a:defRPr sz="2700"/>
            </a:lvl4pPr>
            <a:lvl5pPr marL="2438400" indent="0">
              <a:buNone/>
              <a:defRPr sz="2700"/>
            </a:lvl5pPr>
            <a:lvl6pPr marL="3048000" indent="0">
              <a:buNone/>
              <a:defRPr sz="2700"/>
            </a:lvl6pPr>
            <a:lvl7pPr marL="3656965" indent="0">
              <a:buNone/>
              <a:defRPr sz="2700"/>
            </a:lvl7pPr>
            <a:lvl8pPr marL="4266565" indent="0">
              <a:buNone/>
              <a:defRPr sz="2700"/>
            </a:lvl8pPr>
            <a:lvl9pPr marL="4876165" indent="0">
              <a:buNone/>
              <a:defRPr sz="2700"/>
            </a:lvl9pPr>
          </a:lstStyle>
          <a:p>
            <a:endParaRPr kumimoji="1" lang="zh-CN" altLang="en-US"/>
          </a:p>
        </p:txBody>
      </p:sp>
      <p:sp>
        <p:nvSpPr>
          <p:cNvPr id="4" name="文本占位符 3"/>
          <p:cNvSpPr>
            <a:spLocks noGrp="1"/>
          </p:cNvSpPr>
          <p:nvPr>
            <p:ph type="body" sz="half" idx="2"/>
          </p:nvPr>
        </p:nvSpPr>
        <p:spPr>
          <a:xfrm>
            <a:off x="2389406" y="5368581"/>
            <a:ext cx="7314248" cy="805049"/>
          </a:xfrm>
        </p:spPr>
        <p:txBody>
          <a:bodyPr/>
          <a:lstStyle>
            <a:lvl1pPr marL="0" indent="0">
              <a:buNone/>
              <a:defRPr sz="1900"/>
            </a:lvl1pPr>
            <a:lvl2pPr marL="609600" indent="0">
              <a:buNone/>
              <a:defRPr sz="1600"/>
            </a:lvl2pPr>
            <a:lvl3pPr marL="1219200" indent="0">
              <a:buNone/>
              <a:defRPr sz="1300"/>
            </a:lvl3pPr>
            <a:lvl4pPr marL="1828800" indent="0">
              <a:buNone/>
              <a:defRPr sz="1200"/>
            </a:lvl4pPr>
            <a:lvl5pPr marL="2438400" indent="0">
              <a:buNone/>
              <a:defRPr sz="1200"/>
            </a:lvl5pPr>
            <a:lvl6pPr marL="3048000" indent="0">
              <a:buNone/>
              <a:defRPr sz="1200"/>
            </a:lvl6pPr>
            <a:lvl7pPr marL="3656965" indent="0">
              <a:buNone/>
              <a:defRPr sz="1200"/>
            </a:lvl7pPr>
            <a:lvl8pPr marL="4266565" indent="0">
              <a:buNone/>
              <a:defRPr sz="1200"/>
            </a:lvl8pPr>
            <a:lvl9pPr marL="4876165" indent="0">
              <a:buNone/>
              <a:defRPr sz="1200"/>
            </a:lvl9pPr>
          </a:lstStyle>
          <a:p>
            <a:pPr lvl="0"/>
            <a:r>
              <a:rPr kumimoji="1" lang="zh-CN" altLang="en-US"/>
              <a:t>单击此处编辑母版文本样式</a:t>
            </a:r>
          </a:p>
        </p:txBody>
      </p:sp>
      <p:sp>
        <p:nvSpPr>
          <p:cNvPr id="5" name="日期占位符 4"/>
          <p:cNvSpPr>
            <a:spLocks noGrp="1"/>
          </p:cNvSpPr>
          <p:nvPr>
            <p:ph type="dt" sz="half" idx="10"/>
          </p:nvPr>
        </p:nvSpPr>
        <p:spPr>
          <a:xfrm>
            <a:off x="609521" y="6357823"/>
            <a:ext cx="2844430" cy="365210"/>
          </a:xfrm>
          <a:prstGeom prst="rect">
            <a:avLst/>
          </a:prstGeom>
        </p:spPr>
        <p:txBody>
          <a:bodyPr/>
          <a:lstStyle/>
          <a:p>
            <a:fld id="{A4478B1A-B55F-B448-8D41-B2C8119CD55F}" type="datetimeFigureOut">
              <a:rPr kumimoji="1" lang="zh-CN" altLang="en-US" smtClean="0"/>
              <a:t>2023/2/20</a:t>
            </a:fld>
            <a:endParaRPr kumimoji="1" lang="zh-CN" altLang="en-US"/>
          </a:p>
        </p:txBody>
      </p:sp>
      <p:sp>
        <p:nvSpPr>
          <p:cNvPr id="6" name="页脚占位符 5"/>
          <p:cNvSpPr>
            <a:spLocks noGrp="1"/>
          </p:cNvSpPr>
          <p:nvPr>
            <p:ph type="ftr" sz="quarter" idx="11"/>
          </p:nvPr>
        </p:nvSpPr>
        <p:spPr>
          <a:xfrm>
            <a:off x="4165058" y="6357823"/>
            <a:ext cx="3860297" cy="365210"/>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736463" y="6357823"/>
            <a:ext cx="2844430" cy="365210"/>
          </a:xfrm>
          <a:prstGeom prst="rect">
            <a:avLst/>
          </a:prstGeom>
        </p:spPr>
        <p:txBody>
          <a:bodyPr/>
          <a:lstStyle/>
          <a:p>
            <a:fld id="{6FB5632D-8C7B-294A-814F-B6ED889989BD}" type="slidenum">
              <a:rPr kumimoji="1" lang="zh-CN" altLang="en-US" smtClean="0"/>
              <a:t>‹#›</a:t>
            </a:fld>
            <a:endParaRPr kumimoji="1"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521" y="1026942"/>
            <a:ext cx="10971372" cy="5100641"/>
          </a:xfrm>
          <a:prstGeom prst="rect">
            <a:avLst/>
          </a:prstGeom>
        </p:spPr>
        <p:txBody>
          <a:bodyPr vert="horz" lIns="121908" tIns="60954" rIns="121908" bIns="6095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0" name="矩形 9"/>
          <p:cNvSpPr/>
          <p:nvPr userDrawn="1"/>
        </p:nvSpPr>
        <p:spPr>
          <a:xfrm>
            <a:off x="11135766" y="6254138"/>
            <a:ext cx="513070"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灯片编号占位符 5"/>
          <p:cNvSpPr txBox="1"/>
          <p:nvPr userDrawn="1"/>
        </p:nvSpPr>
        <p:spPr>
          <a:xfrm>
            <a:off x="11135766" y="6296342"/>
            <a:ext cx="545298"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a:t>
            </a:fld>
            <a:endParaRPr lang="en-US" altLang="zh-CN" sz="1400" dirty="0">
              <a:solidFill>
                <a:schemeClr val="bg1"/>
              </a:solidFill>
            </a:endParaRPr>
          </a:p>
        </p:txBody>
      </p:sp>
      <p:sp>
        <p:nvSpPr>
          <p:cNvPr id="14" name="矩形 13"/>
          <p:cNvSpPr/>
          <p:nvPr userDrawn="1"/>
        </p:nvSpPr>
        <p:spPr>
          <a:xfrm>
            <a:off x="609520" y="232283"/>
            <a:ext cx="11582479" cy="459086"/>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矩形 3"/>
          <p:cNvSpPr/>
          <p:nvPr userDrawn="1"/>
        </p:nvSpPr>
        <p:spPr>
          <a:xfrm>
            <a:off x="7357403" y="232283"/>
            <a:ext cx="4833010" cy="459086"/>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09521" y="233866"/>
            <a:ext cx="5003488" cy="499021"/>
          </a:xfrm>
          <a:prstGeom prst="rect">
            <a:avLst/>
          </a:prstGeom>
        </p:spPr>
        <p:txBody>
          <a:bodyPr vert="horz" lIns="121908" tIns="60954" rIns="121908" bIns="60954" rtlCol="0" anchor="ctr">
            <a:normAutofit/>
          </a:bodyPr>
          <a:lstStyle/>
          <a:p>
            <a:r>
              <a:rPr kumimoji="1" lang="zh-CN" altLang="en-US" dirty="0"/>
              <a:t>单击此处编辑母版标题样式</a:t>
            </a:r>
          </a:p>
        </p:txBody>
      </p:sp>
      <p:cxnSp>
        <p:nvCxnSpPr>
          <p:cNvPr id="20" name="直接连接符 19"/>
          <p:cNvCxnSpPr/>
          <p:nvPr userDrawn="1"/>
        </p:nvCxnSpPr>
        <p:spPr>
          <a:xfrm flipV="1">
            <a:off x="495300" y="45418"/>
            <a:ext cx="0" cy="830882"/>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userDrawn="1"/>
        </p:nvCxnSpPr>
        <p:spPr>
          <a:xfrm flipH="1">
            <a:off x="0" y="733146"/>
            <a:ext cx="12192000"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接连接符 32"/>
          <p:cNvCxnSpPr/>
          <p:nvPr userDrawn="1"/>
        </p:nvCxnSpPr>
        <p:spPr>
          <a:xfrm flipH="1">
            <a:off x="317500" y="159842"/>
            <a:ext cx="927100" cy="0"/>
          </a:xfrm>
          <a:prstGeom prst="line">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6" name="矩形 35"/>
          <p:cNvSpPr/>
          <p:nvPr userDrawn="1"/>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矩形 36"/>
          <p:cNvSpPr/>
          <p:nvPr userDrawn="1"/>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椭圆 15">
            <a:hlinkClick r:id="" action="ppaction://hlinkshowjump?jump=previousslide"/>
          </p:cNvPr>
          <p:cNvSpPr/>
          <p:nvPr userDrawn="1"/>
        </p:nvSpPr>
        <p:spPr>
          <a:xfrm>
            <a:off x="867990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previousslide" tooltip="上一页"/>
          </p:cNvPr>
          <p:cNvSpPr/>
          <p:nvPr userDrawn="1"/>
        </p:nvSpPr>
        <p:spPr>
          <a:xfrm flipH="1">
            <a:off x="874968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hlinkClick r:id="" action="ppaction://hlinkshowjump?jump=nextslide"/>
          </p:cNvPr>
          <p:cNvSpPr/>
          <p:nvPr userDrawn="1"/>
        </p:nvSpPr>
        <p:spPr>
          <a:xfrm>
            <a:off x="928799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燕尾形 18">
            <a:hlinkClick r:id="" action="ppaction://hlinkshowjump?jump=nextslide" tooltip="下一页"/>
          </p:cNvPr>
          <p:cNvSpPr/>
          <p:nvPr userDrawn="1"/>
        </p:nvSpPr>
        <p:spPr>
          <a:xfrm>
            <a:off x="941059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a:hlinkClick r:id="" action="ppaction://hlinkshowjump?jump=firstslide" tooltip="返回首页"/>
          </p:cNvPr>
          <p:cNvSpPr/>
          <p:nvPr userDrawn="1"/>
        </p:nvSpPr>
        <p:spPr>
          <a:xfrm>
            <a:off x="989374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hlinkClick r:id="" action="ppaction://hlinkshowjump?jump=lastslide"/>
          </p:cNvPr>
          <p:cNvSpPr/>
          <p:nvPr userDrawn="1"/>
        </p:nvSpPr>
        <p:spPr>
          <a:xfrm>
            <a:off x="1051372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hlinkClick r:id="" action="ppaction://hlinkshowjump?jump=lastslide"/>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19799" y="6380602"/>
            <a:ext cx="219847" cy="236759"/>
          </a:xfrm>
          <a:prstGeom prst="rect">
            <a:avLst/>
          </a:prstGeom>
        </p:spPr>
      </p:pic>
      <p:pic>
        <p:nvPicPr>
          <p:cNvPr id="25" name="图片 24">
            <a:hlinkClick r:id="" action="ppaction://hlinkshowjump?jump=firstslide"/>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60801" y="6356801"/>
            <a:ext cx="289582" cy="2533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609600" rtl="0" eaLnBrk="1" latinLnBrk="0" hangingPunct="1">
        <a:spcBef>
          <a:spcPct val="0"/>
        </a:spcBef>
        <a:buNone/>
        <a:defRPr sz="2400" kern="1200">
          <a:solidFill>
            <a:schemeClr val="bg1"/>
          </a:solidFill>
          <a:latin typeface="+mj-lt"/>
          <a:ea typeface="+mj-ea"/>
          <a:cs typeface="+mj-cs"/>
        </a:defRPr>
      </a:lvl1pPr>
    </p:titleStyle>
    <p:bodyStyle>
      <a:lvl1pPr marL="457200" indent="-457200" algn="l" defTabSz="609600" rtl="0" eaLnBrk="1" latinLnBrk="0" hangingPunct="1">
        <a:lnSpc>
          <a:spcPct val="130000"/>
        </a:lnSpc>
        <a:spcBef>
          <a:spcPts val="0"/>
        </a:spcBef>
        <a:buFont typeface="Wingdings" panose="05000000000000000000" pitchFamily="2" charset="2"/>
        <a:buChar char="l"/>
        <a:defRPr sz="2400" kern="1200">
          <a:solidFill>
            <a:schemeClr val="tx1"/>
          </a:solidFill>
          <a:latin typeface="+mn-lt"/>
          <a:ea typeface="+mn-ea"/>
          <a:cs typeface="+mn-cs"/>
        </a:defRPr>
      </a:lvl1pPr>
      <a:lvl2pPr marL="990600" indent="-3810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2pPr>
      <a:lvl3pPr marL="15240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3pPr>
      <a:lvl4pPr marL="21336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4pPr>
      <a:lvl5pPr marL="2743200" indent="-304800" algn="l" defTabSz="609600" rtl="0" eaLnBrk="1" latinLnBrk="0" hangingPunct="1">
        <a:lnSpc>
          <a:spcPct val="130000"/>
        </a:lnSpc>
        <a:spcBef>
          <a:spcPts val="0"/>
        </a:spcBef>
        <a:buFont typeface="Arial" panose="020B0604020202020204"/>
        <a:buChar char="»"/>
        <a:defRPr sz="2200" kern="1200">
          <a:solidFill>
            <a:schemeClr val="tx1"/>
          </a:solidFill>
          <a:latin typeface="+mn-lt"/>
          <a:ea typeface="+mn-ea"/>
          <a:cs typeface="+mn-cs"/>
        </a:defRPr>
      </a:lvl5pPr>
      <a:lvl6pPr marL="33521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6pPr>
      <a:lvl7pPr marL="39617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7pPr>
      <a:lvl8pPr marL="45713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8pPr>
      <a:lvl9pPr marL="5180965" indent="-304800" algn="l" defTabSz="609600" rtl="0" eaLnBrk="1" latinLnBrk="0" hangingPunct="1">
        <a:spcBef>
          <a:spcPct val="20000"/>
        </a:spcBef>
        <a:buFont typeface="Arial" panose="020B0604020202020204"/>
        <a:buChar char="•"/>
        <a:defRPr sz="2700" kern="1200">
          <a:solidFill>
            <a:schemeClr val="tx1"/>
          </a:solidFill>
          <a:latin typeface="+mn-lt"/>
          <a:ea typeface="+mn-ea"/>
          <a:cs typeface="+mn-cs"/>
        </a:defRPr>
      </a:lvl9pPr>
    </p:bodyStyle>
    <p:otherStyle>
      <a:defPPr>
        <a:defRPr lang="zh-CN"/>
      </a:defPPr>
      <a:lvl1pPr marL="0" algn="l" defTabSz="609600" rtl="0" eaLnBrk="1" latinLnBrk="0" hangingPunct="1">
        <a:defRPr sz="2400" kern="1200">
          <a:solidFill>
            <a:schemeClr val="tx1"/>
          </a:solidFill>
          <a:latin typeface="+mn-lt"/>
          <a:ea typeface="+mn-ea"/>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灯片编号占位符 5"/>
          <p:cNvSpPr txBox="1"/>
          <p:nvPr userDrawn="1"/>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a:t>
            </a:fld>
            <a:endParaRPr lang="en-US" altLang="zh-CN" sz="1400" dirty="0">
              <a:solidFill>
                <a:schemeClr val="bg1"/>
              </a:solidFill>
            </a:endParaRPr>
          </a:p>
        </p:txBody>
      </p:sp>
      <p:sp>
        <p:nvSpPr>
          <p:cNvPr id="12" name="矩形 11"/>
          <p:cNvSpPr/>
          <p:nvPr userDrawn="1"/>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椭圆 13">
            <a:hlinkClick r:id="" action="ppaction://hlinkshowjump?jump=previousslide"/>
          </p:cNvPr>
          <p:cNvSpPr/>
          <p:nvPr userDrawn="1"/>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a:hlinkClick r:id="" action="ppaction://hlinkshowjump?jump=previousslide" tooltip="上一页"/>
          </p:cNvPr>
          <p:cNvSpPr/>
          <p:nvPr userDrawn="1"/>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a:hlinkClick r:id="" action="ppaction://hlinkshowjump?jump=nextslide"/>
          </p:cNvPr>
          <p:cNvSpPr/>
          <p:nvPr userDrawn="1"/>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nextslide" tooltip="下一页"/>
          </p:cNvPr>
          <p:cNvSpPr/>
          <p:nvPr userDrawn="1"/>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hlinkClick r:id="" action="ppaction://hlinkshowjump?jump=firstslide" tooltip="返回首页"/>
          </p:cNvPr>
          <p:cNvSpPr/>
          <p:nvPr userDrawn="1"/>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hlinkClick r:id="" action="ppaction://hlinkshowjump?jump=lastslide"/>
          </p:cNvPr>
          <p:cNvSpPr/>
          <p:nvPr userDrawn="1"/>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hlinkClick r:id="" action="ppaction://hlinkshowjump?jump=lastslide"/>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21" name="图片 20">
            <a:hlinkClick r:id="" action="ppaction://hlinkshowjump?jump=firstslide"/>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24" name="文本占位符 2"/>
          <p:cNvSpPr>
            <a:spLocks noGrp="1"/>
          </p:cNvSpPr>
          <p:nvPr>
            <p:ph type="body" idx="1"/>
          </p:nvPr>
        </p:nvSpPr>
        <p:spPr>
          <a:xfrm>
            <a:off x="609521" y="1026942"/>
            <a:ext cx="10971372" cy="5100641"/>
          </a:xfrm>
          <a:prstGeom prst="rect">
            <a:avLst/>
          </a:prstGeom>
        </p:spPr>
        <p:txBody>
          <a:bodyPr vert="horz" lIns="121908" tIns="60954" rIns="121908" bIns="60954"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5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Lst>
          </a:blip>
          <a:srcRect b="15683"/>
          <a:stretch>
            <a:fillRect/>
          </a:stretch>
        </p:blipFill>
        <p:spPr>
          <a:xfrm>
            <a:off x="-8466" y="0"/>
            <a:ext cx="12198879" cy="6859589"/>
          </a:xfrm>
          <a:prstGeom prst="rect">
            <a:avLst/>
          </a:prstGeom>
        </p:spPr>
      </p:pic>
      <p:sp>
        <p:nvSpPr>
          <p:cNvPr id="14" name="直角三角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H="1">
            <a:off x="4910027" y="0"/>
            <a:ext cx="7280386" cy="6859589"/>
          </a:xfrm>
          <a:custGeom>
            <a:avLst/>
            <a:gdLst/>
            <a:ahLst/>
            <a:cxnLst/>
            <a:rect l="l" t="t" r="r" b="b"/>
            <a:pathLst>
              <a:path w="5461000" h="5143501">
                <a:moveTo>
                  <a:pt x="3365500" y="0"/>
                </a:moveTo>
                <a:lnTo>
                  <a:pt x="0" y="0"/>
                </a:lnTo>
                <a:lnTo>
                  <a:pt x="0" y="5143501"/>
                </a:lnTo>
                <a:lnTo>
                  <a:pt x="3365500" y="5143501"/>
                </a:lnTo>
                <a:lnTo>
                  <a:pt x="5461000" y="5143501"/>
                </a:lnTo>
                <a:close/>
              </a:path>
            </a:pathLst>
          </a:cu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8" name="矩形 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7605252" y="2068188"/>
            <a:ext cx="1900496" cy="784818"/>
          </a:xfrm>
          <a:prstGeom prst="rect">
            <a:avLst/>
          </a:prstGeom>
          <a:noFill/>
        </p:spPr>
        <p:txBody>
          <a:bodyPr wrap="none" lIns="121908" tIns="60954" rIns="121908" bIns="60954">
            <a:spAutoFit/>
          </a:bodyPr>
          <a:lstStyle/>
          <a:p>
            <a:r>
              <a:rPr lang="zh-CN" altLang="en-US" sz="43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第六章</a:t>
            </a:r>
          </a:p>
        </p:txBody>
      </p:sp>
      <p:sp>
        <p:nvSpPr>
          <p:cNvPr id="15" name="文本框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txBox="1"/>
          <p:nvPr/>
        </p:nvSpPr>
        <p:spPr>
          <a:xfrm>
            <a:off x="7666280" y="3298970"/>
            <a:ext cx="4079870" cy="1107984"/>
          </a:xfrm>
          <a:prstGeom prst="rect">
            <a:avLst/>
          </a:prstGeom>
          <a:solidFill>
            <a:srgbClr val="0070C0"/>
          </a:solidFill>
        </p:spPr>
        <p:txBody>
          <a:bodyPr wrap="square" lIns="121908" tIns="60954" rIns="121908" bIns="60954" rtlCol="0">
            <a:spAutoFit/>
          </a:bodyPr>
          <a:lstStyle/>
          <a:p>
            <a:endParaRPr kumimoji="1" lang="zh-CN" altLang="en-US" sz="64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线连接符 17"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6862422" y="2978418"/>
            <a:ext cx="5327991"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9"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7455012" y="2022469"/>
            <a:ext cx="0" cy="240169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22"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11919526" y="2802350"/>
            <a:ext cx="0" cy="51355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16" name="TextBox 15"/>
          <p:cNvSpPr txBox="1"/>
          <p:nvPr/>
        </p:nvSpPr>
        <p:spPr>
          <a:xfrm>
            <a:off x="7679447" y="3568629"/>
            <a:ext cx="4153391" cy="521970"/>
          </a:xfrm>
          <a:prstGeom prst="rect">
            <a:avLst/>
          </a:prstGeom>
          <a:noFill/>
        </p:spPr>
        <p:txBody>
          <a:bodyPr wrap="square" rtlCol="0">
            <a:spAutoFit/>
          </a:bodyPr>
          <a:lstStyle/>
          <a:p>
            <a:r>
              <a:rPr lang="zh-CN" altLang="en-US" sz="2800" dirty="0">
                <a:solidFill>
                  <a:schemeClr val="bg1"/>
                </a:solidFill>
              </a:rPr>
              <a:t>跨境电商物流</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跨境物流的功能</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1.2</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矩形 6"/>
          <p:cNvSpPr/>
          <p:nvPr/>
        </p:nvSpPr>
        <p:spPr>
          <a:xfrm>
            <a:off x="579671" y="224203"/>
            <a:ext cx="331052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1.2 </a:t>
            </a:r>
            <a:r>
              <a:rPr lang="zh-CN" altLang="en-US" sz="2800" dirty="0">
                <a:solidFill>
                  <a:schemeClr val="bg1"/>
                </a:solidFill>
                <a:latin typeface="微软雅黑" panose="020B0503020204020204" pitchFamily="34" charset="-122"/>
                <a:ea typeface="微软雅黑" panose="020B0503020204020204" pitchFamily="34" charset="-122"/>
                <a:sym typeface="+mn-ea"/>
              </a:rPr>
              <a:t>跨境物流的功能</a:t>
            </a:r>
          </a:p>
        </p:txBody>
      </p:sp>
      <p:sp>
        <p:nvSpPr>
          <p:cNvPr id="20" name="矩形 1"/>
          <p:cNvSpPr>
            <a:spLocks noChangeArrowheads="1"/>
          </p:cNvSpPr>
          <p:nvPr/>
        </p:nvSpPr>
        <p:spPr bwMode="auto">
          <a:xfrm>
            <a:off x="2937211" y="2059797"/>
            <a:ext cx="4544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2000">
                <a:latin typeface="宋体" panose="02010600030101010101" pitchFamily="2" charset="-122"/>
              </a:rPr>
              <a:t>仓储管理</a:t>
            </a:r>
            <a:r>
              <a:rPr lang="en-US" altLang="zh-CN" sz="2000">
                <a:latin typeface="宋体" panose="02010600030101010101" pitchFamily="2" charset="-122"/>
              </a:rPr>
              <a:t>——</a:t>
            </a:r>
            <a:r>
              <a:rPr lang="zh-CN" altLang="zh-CN" sz="2000">
                <a:latin typeface="宋体" panose="02010600030101010101" pitchFamily="2" charset="-122"/>
              </a:rPr>
              <a:t>规范化、智能化、定制化</a:t>
            </a:r>
          </a:p>
        </p:txBody>
      </p:sp>
      <p:grpSp>
        <p:nvGrpSpPr>
          <p:cNvPr id="2" name="组合 1"/>
          <p:cNvGrpSpPr/>
          <p:nvPr/>
        </p:nvGrpSpPr>
        <p:grpSpPr>
          <a:xfrm>
            <a:off x="1819275" y="1999615"/>
            <a:ext cx="700405" cy="3205480"/>
            <a:chOff x="2865" y="3149"/>
            <a:chExt cx="1103" cy="4119"/>
          </a:xfrm>
        </p:grpSpPr>
        <p:grpSp>
          <p:nvGrpSpPr>
            <p:cNvPr id="21" name="组合 2"/>
            <p:cNvGrpSpPr/>
            <p:nvPr/>
          </p:nvGrpSpPr>
          <p:grpSpPr bwMode="auto">
            <a:xfrm>
              <a:off x="2865" y="3149"/>
              <a:ext cx="1078" cy="784"/>
              <a:chOff x="1373188" y="2205038"/>
              <a:chExt cx="527050" cy="527050"/>
            </a:xfrm>
          </p:grpSpPr>
          <p:sp>
            <p:nvSpPr>
              <p:cNvPr id="22" name="Oval 17"/>
              <p:cNvSpPr/>
              <p:nvPr/>
            </p:nvSpPr>
            <p:spPr>
              <a:xfrm>
                <a:off x="1373188" y="2205038"/>
                <a:ext cx="527050" cy="52705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宋体" panose="02010600030101010101" pitchFamily="2" charset="-122"/>
                  <a:ea typeface="宋体" panose="02010600030101010101" pitchFamily="2" charset="-122"/>
                </a:endParaRPr>
              </a:p>
            </p:txBody>
          </p:sp>
          <p:sp>
            <p:nvSpPr>
              <p:cNvPr id="23" name="Freeform 193"/>
              <p:cNvSpPr>
                <a:spLocks noChangeArrowheads="1"/>
              </p:cNvSpPr>
              <p:nvPr/>
            </p:nvSpPr>
            <p:spPr bwMode="auto">
              <a:xfrm>
                <a:off x="1517650" y="2366963"/>
                <a:ext cx="238125" cy="203200"/>
              </a:xfrm>
              <a:custGeom>
                <a:avLst/>
                <a:gdLst>
                  <a:gd name="T0" fmla="*/ 117 w 232"/>
                  <a:gd name="T1" fmla="*/ 196 h 197"/>
                  <a:gd name="T2" fmla="*/ 25 w 232"/>
                  <a:gd name="T3" fmla="*/ 104 h 197"/>
                  <a:gd name="T4" fmla="*/ 25 w 232"/>
                  <a:gd name="T5" fmla="*/ 22 h 197"/>
                  <a:gd name="T6" fmla="*/ 107 w 232"/>
                  <a:gd name="T7" fmla="*/ 22 h 197"/>
                  <a:gd name="T8" fmla="*/ 117 w 232"/>
                  <a:gd name="T9" fmla="*/ 32 h 197"/>
                  <a:gd name="T10" fmla="*/ 127 w 232"/>
                  <a:gd name="T11" fmla="*/ 22 h 197"/>
                  <a:gd name="T12" fmla="*/ 209 w 232"/>
                  <a:gd name="T13" fmla="*/ 22 h 197"/>
                  <a:gd name="T14" fmla="*/ 209 w 232"/>
                  <a:gd name="T15" fmla="*/ 104 h 197"/>
                  <a:gd name="T16" fmla="*/ 117 w 232"/>
                  <a:gd name="T17" fmla="*/ 196 h 197"/>
                  <a:gd name="T18" fmla="*/ 66 w 232"/>
                  <a:gd name="T19" fmla="*/ 14 h 197"/>
                  <a:gd name="T20" fmla="*/ 66 w 232"/>
                  <a:gd name="T21" fmla="*/ 14 h 197"/>
                  <a:gd name="T22" fmla="*/ 31 w 232"/>
                  <a:gd name="T23" fmla="*/ 98 h 197"/>
                  <a:gd name="T24" fmla="*/ 117 w 232"/>
                  <a:gd name="T25" fmla="*/ 184 h 197"/>
                  <a:gd name="T26" fmla="*/ 203 w 232"/>
                  <a:gd name="T27" fmla="*/ 98 h 197"/>
                  <a:gd name="T28" fmla="*/ 203 w 232"/>
                  <a:gd name="T29" fmla="*/ 28 h 197"/>
                  <a:gd name="T30" fmla="*/ 133 w 232"/>
                  <a:gd name="T31" fmla="*/ 28 h 197"/>
                  <a:gd name="T32" fmla="*/ 117 w 232"/>
                  <a:gd name="T33" fmla="*/ 44 h 197"/>
                  <a:gd name="T34" fmla="*/ 101 w 232"/>
                  <a:gd name="T35" fmla="*/ 28 h 197"/>
                  <a:gd name="T36" fmla="*/ 66 w 232"/>
                  <a:gd name="T37"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197">
                    <a:moveTo>
                      <a:pt x="117" y="196"/>
                    </a:moveTo>
                    <a:lnTo>
                      <a:pt x="25" y="104"/>
                    </a:lnTo>
                    <a:cubicBezTo>
                      <a:pt x="3" y="81"/>
                      <a:pt x="3" y="45"/>
                      <a:pt x="25" y="22"/>
                    </a:cubicBezTo>
                    <a:cubicBezTo>
                      <a:pt x="48" y="0"/>
                      <a:pt x="84" y="0"/>
                      <a:pt x="107" y="22"/>
                    </a:cubicBezTo>
                    <a:lnTo>
                      <a:pt x="117" y="32"/>
                    </a:lnTo>
                    <a:lnTo>
                      <a:pt x="127" y="22"/>
                    </a:lnTo>
                    <a:cubicBezTo>
                      <a:pt x="149" y="0"/>
                      <a:pt x="186" y="0"/>
                      <a:pt x="209" y="22"/>
                    </a:cubicBezTo>
                    <a:cubicBezTo>
                      <a:pt x="231" y="45"/>
                      <a:pt x="231" y="81"/>
                      <a:pt x="209" y="104"/>
                    </a:cubicBezTo>
                    <a:lnTo>
                      <a:pt x="117" y="196"/>
                    </a:lnTo>
                    <a:close/>
                    <a:moveTo>
                      <a:pt x="66" y="14"/>
                    </a:moveTo>
                    <a:lnTo>
                      <a:pt x="66" y="14"/>
                    </a:lnTo>
                    <a:cubicBezTo>
                      <a:pt x="22" y="14"/>
                      <a:pt x="0" y="67"/>
                      <a:pt x="31" y="98"/>
                    </a:cubicBezTo>
                    <a:lnTo>
                      <a:pt x="117" y="184"/>
                    </a:lnTo>
                    <a:lnTo>
                      <a:pt x="203" y="98"/>
                    </a:lnTo>
                    <a:cubicBezTo>
                      <a:pt x="221" y="79"/>
                      <a:pt x="221" y="47"/>
                      <a:pt x="203" y="28"/>
                    </a:cubicBezTo>
                    <a:cubicBezTo>
                      <a:pt x="183" y="9"/>
                      <a:pt x="152" y="9"/>
                      <a:pt x="133" y="28"/>
                    </a:cubicBezTo>
                    <a:lnTo>
                      <a:pt x="117" y="44"/>
                    </a:lnTo>
                    <a:lnTo>
                      <a:pt x="101" y="28"/>
                    </a:lnTo>
                    <a:cubicBezTo>
                      <a:pt x="92" y="19"/>
                      <a:pt x="79" y="14"/>
                      <a:pt x="66"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 name="组合 4"/>
            <p:cNvGrpSpPr/>
            <p:nvPr/>
          </p:nvGrpSpPr>
          <p:grpSpPr bwMode="auto">
            <a:xfrm>
              <a:off x="2865" y="6482"/>
              <a:ext cx="1078" cy="787"/>
              <a:chOff x="1373188" y="4124325"/>
              <a:chExt cx="527050" cy="528638"/>
            </a:xfrm>
          </p:grpSpPr>
          <p:sp>
            <p:nvSpPr>
              <p:cNvPr id="25" name="Oval 27"/>
              <p:cNvSpPr/>
              <p:nvPr/>
            </p:nvSpPr>
            <p:spPr>
              <a:xfrm>
                <a:off x="1373188" y="4124325"/>
                <a:ext cx="527050" cy="528638"/>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宋体" panose="02010600030101010101" pitchFamily="2" charset="-122"/>
                  <a:ea typeface="宋体" panose="02010600030101010101" pitchFamily="2" charset="-122"/>
                </a:endParaRPr>
              </a:p>
            </p:txBody>
          </p:sp>
          <p:sp>
            <p:nvSpPr>
              <p:cNvPr id="26" name="Freeform 217"/>
              <p:cNvSpPr>
                <a:spLocks noChangeArrowheads="1"/>
              </p:cNvSpPr>
              <p:nvPr/>
            </p:nvSpPr>
            <p:spPr bwMode="auto">
              <a:xfrm>
                <a:off x="1524000" y="4302125"/>
                <a:ext cx="220663" cy="174625"/>
              </a:xfrm>
              <a:custGeom>
                <a:avLst/>
                <a:gdLst>
                  <a:gd name="T0" fmla="*/ 190 w 216"/>
                  <a:gd name="T1" fmla="*/ 171 h 172"/>
                  <a:gd name="T2" fmla="*/ 25 w 216"/>
                  <a:gd name="T3" fmla="*/ 171 h 172"/>
                  <a:gd name="T4" fmla="*/ 0 w 216"/>
                  <a:gd name="T5" fmla="*/ 146 h 172"/>
                  <a:gd name="T6" fmla="*/ 0 w 216"/>
                  <a:gd name="T7" fmla="*/ 44 h 172"/>
                  <a:gd name="T8" fmla="*/ 25 w 216"/>
                  <a:gd name="T9" fmla="*/ 19 h 172"/>
                  <a:gd name="T10" fmla="*/ 59 w 216"/>
                  <a:gd name="T11" fmla="*/ 19 h 172"/>
                  <a:gd name="T12" fmla="*/ 62 w 216"/>
                  <a:gd name="T13" fmla="*/ 9 h 172"/>
                  <a:gd name="T14" fmla="*/ 74 w 216"/>
                  <a:gd name="T15" fmla="*/ 0 h 172"/>
                  <a:gd name="T16" fmla="*/ 141 w 216"/>
                  <a:gd name="T17" fmla="*/ 0 h 172"/>
                  <a:gd name="T18" fmla="*/ 153 w 216"/>
                  <a:gd name="T19" fmla="*/ 9 h 172"/>
                  <a:gd name="T20" fmla="*/ 154 w 216"/>
                  <a:gd name="T21" fmla="*/ 10 h 172"/>
                  <a:gd name="T22" fmla="*/ 156 w 216"/>
                  <a:gd name="T23" fmla="*/ 19 h 172"/>
                  <a:gd name="T24" fmla="*/ 190 w 216"/>
                  <a:gd name="T25" fmla="*/ 19 h 172"/>
                  <a:gd name="T26" fmla="*/ 215 w 216"/>
                  <a:gd name="T27" fmla="*/ 44 h 172"/>
                  <a:gd name="T28" fmla="*/ 215 w 216"/>
                  <a:gd name="T29" fmla="*/ 146 h 172"/>
                  <a:gd name="T30" fmla="*/ 190 w 216"/>
                  <a:gd name="T31" fmla="*/ 171 h 172"/>
                  <a:gd name="T32" fmla="*/ 25 w 216"/>
                  <a:gd name="T33" fmla="*/ 28 h 172"/>
                  <a:gd name="T34" fmla="*/ 25 w 216"/>
                  <a:gd name="T35" fmla="*/ 28 h 172"/>
                  <a:gd name="T36" fmla="*/ 8 w 216"/>
                  <a:gd name="T37" fmla="*/ 44 h 172"/>
                  <a:gd name="T38" fmla="*/ 8 w 216"/>
                  <a:gd name="T39" fmla="*/ 146 h 172"/>
                  <a:gd name="T40" fmla="*/ 25 w 216"/>
                  <a:gd name="T41" fmla="*/ 163 h 172"/>
                  <a:gd name="T42" fmla="*/ 190 w 216"/>
                  <a:gd name="T43" fmla="*/ 163 h 172"/>
                  <a:gd name="T44" fmla="*/ 207 w 216"/>
                  <a:gd name="T45" fmla="*/ 146 h 172"/>
                  <a:gd name="T46" fmla="*/ 207 w 216"/>
                  <a:gd name="T47" fmla="*/ 44 h 172"/>
                  <a:gd name="T48" fmla="*/ 190 w 216"/>
                  <a:gd name="T49" fmla="*/ 28 h 172"/>
                  <a:gd name="T50" fmla="*/ 150 w 216"/>
                  <a:gd name="T51" fmla="*/ 28 h 172"/>
                  <a:gd name="T52" fmla="*/ 145 w 216"/>
                  <a:gd name="T53" fmla="*/ 11 h 172"/>
                  <a:gd name="T54" fmla="*/ 141 w 216"/>
                  <a:gd name="T55" fmla="*/ 8 h 172"/>
                  <a:gd name="T56" fmla="*/ 74 w 216"/>
                  <a:gd name="T57" fmla="*/ 8 h 172"/>
                  <a:gd name="T58" fmla="*/ 70 w 216"/>
                  <a:gd name="T59" fmla="*/ 11 h 172"/>
                  <a:gd name="T60" fmla="*/ 65 w 216"/>
                  <a:gd name="T61" fmla="*/ 28 h 172"/>
                  <a:gd name="T62" fmla="*/ 25 w 216"/>
                  <a:gd name="T63" fmla="*/ 28 h 172"/>
                  <a:gd name="T64" fmla="*/ 108 w 216"/>
                  <a:gd name="T65" fmla="*/ 146 h 172"/>
                  <a:gd name="T66" fmla="*/ 108 w 216"/>
                  <a:gd name="T67" fmla="*/ 146 h 172"/>
                  <a:gd name="T68" fmla="*/ 70 w 216"/>
                  <a:gd name="T69" fmla="*/ 55 h 172"/>
                  <a:gd name="T70" fmla="*/ 160 w 216"/>
                  <a:gd name="T71" fmla="*/ 93 h 172"/>
                  <a:gd name="T72" fmla="*/ 108 w 216"/>
                  <a:gd name="T73" fmla="*/ 146 h 172"/>
                  <a:gd name="T74" fmla="*/ 108 w 216"/>
                  <a:gd name="T75" fmla="*/ 48 h 172"/>
                  <a:gd name="T76" fmla="*/ 108 w 216"/>
                  <a:gd name="T77" fmla="*/ 48 h 172"/>
                  <a:gd name="T78" fmla="*/ 76 w 216"/>
                  <a:gd name="T79" fmla="*/ 124 h 172"/>
                  <a:gd name="T80" fmla="*/ 152 w 216"/>
                  <a:gd name="T81" fmla="*/ 93 h 172"/>
                  <a:gd name="T82" fmla="*/ 108 w 216"/>
                  <a:gd name="T83" fmla="*/ 48 h 172"/>
                  <a:gd name="T84" fmla="*/ 185 w 216"/>
                  <a:gd name="T85" fmla="*/ 43 h 172"/>
                  <a:gd name="T86" fmla="*/ 185 w 216"/>
                  <a:gd name="T87" fmla="*/ 43 h 172"/>
                  <a:gd name="T88" fmla="*/ 180 w 216"/>
                  <a:gd name="T89" fmla="*/ 56 h 172"/>
                  <a:gd name="T90" fmla="*/ 193 w 216"/>
                  <a:gd name="T91" fmla="*/ 51 h 172"/>
                  <a:gd name="T92" fmla="*/ 185 w 216"/>
                  <a:gd name="T9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172">
                    <a:moveTo>
                      <a:pt x="190" y="171"/>
                    </a:moveTo>
                    <a:lnTo>
                      <a:pt x="25" y="171"/>
                    </a:lnTo>
                    <a:cubicBezTo>
                      <a:pt x="11" y="171"/>
                      <a:pt x="0" y="160"/>
                      <a:pt x="0" y="146"/>
                    </a:cubicBezTo>
                    <a:lnTo>
                      <a:pt x="0" y="44"/>
                    </a:lnTo>
                    <a:cubicBezTo>
                      <a:pt x="0" y="31"/>
                      <a:pt x="11" y="19"/>
                      <a:pt x="25" y="19"/>
                    </a:cubicBezTo>
                    <a:lnTo>
                      <a:pt x="59" y="19"/>
                    </a:lnTo>
                    <a:lnTo>
                      <a:pt x="62" y="9"/>
                    </a:lnTo>
                    <a:cubicBezTo>
                      <a:pt x="63" y="4"/>
                      <a:pt x="68" y="0"/>
                      <a:pt x="74" y="0"/>
                    </a:cubicBezTo>
                    <a:lnTo>
                      <a:pt x="141" y="0"/>
                    </a:lnTo>
                    <a:cubicBezTo>
                      <a:pt x="147" y="0"/>
                      <a:pt x="152" y="4"/>
                      <a:pt x="153" y="9"/>
                    </a:cubicBezTo>
                    <a:lnTo>
                      <a:pt x="154" y="10"/>
                    </a:lnTo>
                    <a:lnTo>
                      <a:pt x="156" y="19"/>
                    </a:lnTo>
                    <a:lnTo>
                      <a:pt x="190" y="19"/>
                    </a:lnTo>
                    <a:cubicBezTo>
                      <a:pt x="204" y="19"/>
                      <a:pt x="215" y="31"/>
                      <a:pt x="215" y="44"/>
                    </a:cubicBezTo>
                    <a:lnTo>
                      <a:pt x="215" y="146"/>
                    </a:lnTo>
                    <a:cubicBezTo>
                      <a:pt x="215" y="160"/>
                      <a:pt x="204" y="171"/>
                      <a:pt x="190" y="171"/>
                    </a:cubicBezTo>
                    <a:close/>
                    <a:moveTo>
                      <a:pt x="25" y="28"/>
                    </a:moveTo>
                    <a:lnTo>
                      <a:pt x="25" y="28"/>
                    </a:lnTo>
                    <a:cubicBezTo>
                      <a:pt x="15" y="28"/>
                      <a:pt x="8" y="35"/>
                      <a:pt x="8" y="44"/>
                    </a:cubicBezTo>
                    <a:lnTo>
                      <a:pt x="8" y="146"/>
                    </a:lnTo>
                    <a:cubicBezTo>
                      <a:pt x="8" y="155"/>
                      <a:pt x="15" y="163"/>
                      <a:pt x="25" y="163"/>
                    </a:cubicBezTo>
                    <a:lnTo>
                      <a:pt x="190" y="163"/>
                    </a:lnTo>
                    <a:cubicBezTo>
                      <a:pt x="200" y="163"/>
                      <a:pt x="207" y="155"/>
                      <a:pt x="207" y="146"/>
                    </a:cubicBezTo>
                    <a:lnTo>
                      <a:pt x="207" y="44"/>
                    </a:lnTo>
                    <a:cubicBezTo>
                      <a:pt x="207" y="35"/>
                      <a:pt x="200" y="28"/>
                      <a:pt x="190" y="28"/>
                    </a:cubicBezTo>
                    <a:lnTo>
                      <a:pt x="150" y="28"/>
                    </a:lnTo>
                    <a:lnTo>
                      <a:pt x="145" y="11"/>
                    </a:lnTo>
                    <a:cubicBezTo>
                      <a:pt x="145" y="9"/>
                      <a:pt x="143" y="8"/>
                      <a:pt x="141" y="8"/>
                    </a:cubicBezTo>
                    <a:lnTo>
                      <a:pt x="74" y="8"/>
                    </a:lnTo>
                    <a:cubicBezTo>
                      <a:pt x="72" y="8"/>
                      <a:pt x="70" y="9"/>
                      <a:pt x="70" y="11"/>
                    </a:cubicBezTo>
                    <a:lnTo>
                      <a:pt x="65" y="28"/>
                    </a:lnTo>
                    <a:lnTo>
                      <a:pt x="25" y="28"/>
                    </a:lnTo>
                    <a:close/>
                    <a:moveTo>
                      <a:pt x="108" y="146"/>
                    </a:moveTo>
                    <a:lnTo>
                      <a:pt x="108" y="146"/>
                    </a:lnTo>
                    <a:cubicBezTo>
                      <a:pt x="61" y="146"/>
                      <a:pt x="37" y="89"/>
                      <a:pt x="70" y="55"/>
                    </a:cubicBezTo>
                    <a:cubicBezTo>
                      <a:pt x="104" y="22"/>
                      <a:pt x="160" y="46"/>
                      <a:pt x="160" y="93"/>
                    </a:cubicBezTo>
                    <a:cubicBezTo>
                      <a:pt x="160" y="122"/>
                      <a:pt x="136" y="146"/>
                      <a:pt x="108" y="146"/>
                    </a:cubicBezTo>
                    <a:close/>
                    <a:moveTo>
                      <a:pt x="108" y="48"/>
                    </a:moveTo>
                    <a:lnTo>
                      <a:pt x="108" y="48"/>
                    </a:lnTo>
                    <a:cubicBezTo>
                      <a:pt x="68" y="48"/>
                      <a:pt x="48" y="96"/>
                      <a:pt x="76" y="124"/>
                    </a:cubicBezTo>
                    <a:cubicBezTo>
                      <a:pt x="104" y="152"/>
                      <a:pt x="152" y="133"/>
                      <a:pt x="152" y="93"/>
                    </a:cubicBezTo>
                    <a:cubicBezTo>
                      <a:pt x="152" y="68"/>
                      <a:pt x="132" y="48"/>
                      <a:pt x="108" y="48"/>
                    </a:cubicBezTo>
                    <a:close/>
                    <a:moveTo>
                      <a:pt x="185" y="43"/>
                    </a:moveTo>
                    <a:lnTo>
                      <a:pt x="185" y="43"/>
                    </a:lnTo>
                    <a:cubicBezTo>
                      <a:pt x="178" y="43"/>
                      <a:pt x="175" y="52"/>
                      <a:pt x="180" y="56"/>
                    </a:cubicBezTo>
                    <a:cubicBezTo>
                      <a:pt x="184" y="61"/>
                      <a:pt x="193" y="58"/>
                      <a:pt x="193" y="51"/>
                    </a:cubicBezTo>
                    <a:cubicBezTo>
                      <a:pt x="193" y="46"/>
                      <a:pt x="189" y="43"/>
                      <a:pt x="185"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 name="组合 3"/>
            <p:cNvGrpSpPr/>
            <p:nvPr/>
          </p:nvGrpSpPr>
          <p:grpSpPr bwMode="auto">
            <a:xfrm>
              <a:off x="2884" y="4737"/>
              <a:ext cx="1085" cy="784"/>
              <a:chOff x="5148263" y="2205038"/>
              <a:chExt cx="528637" cy="527050"/>
            </a:xfrm>
          </p:grpSpPr>
          <p:sp>
            <p:nvSpPr>
              <p:cNvPr id="28" name="Oval 32"/>
              <p:cNvSpPr/>
              <p:nvPr/>
            </p:nvSpPr>
            <p:spPr>
              <a:xfrm>
                <a:off x="5148263" y="2205038"/>
                <a:ext cx="528637" cy="527050"/>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宋体" panose="02010600030101010101" pitchFamily="2" charset="-122"/>
                  <a:ea typeface="宋体" panose="02010600030101010101" pitchFamily="2" charset="-122"/>
                </a:endParaRPr>
              </a:p>
            </p:txBody>
          </p:sp>
          <p:sp>
            <p:nvSpPr>
              <p:cNvPr id="29" name="Freeform 222"/>
              <p:cNvSpPr>
                <a:spLocks noChangeArrowheads="1"/>
              </p:cNvSpPr>
              <p:nvPr/>
            </p:nvSpPr>
            <p:spPr bwMode="auto">
              <a:xfrm>
                <a:off x="5311775" y="2373313"/>
                <a:ext cx="220663" cy="215900"/>
              </a:xfrm>
              <a:custGeom>
                <a:avLst/>
                <a:gdLst>
                  <a:gd name="T0" fmla="*/ 186 w 216"/>
                  <a:gd name="T1" fmla="*/ 0 h 210"/>
                  <a:gd name="T2" fmla="*/ 29 w 216"/>
                  <a:gd name="T3" fmla="*/ 0 h 210"/>
                  <a:gd name="T4" fmla="*/ 0 w 216"/>
                  <a:gd name="T5" fmla="*/ 29 h 210"/>
                  <a:gd name="T6" fmla="*/ 0 w 216"/>
                  <a:gd name="T7" fmla="*/ 136 h 210"/>
                  <a:gd name="T8" fmla="*/ 29 w 216"/>
                  <a:gd name="T9" fmla="*/ 165 h 210"/>
                  <a:gd name="T10" fmla="*/ 32 w 216"/>
                  <a:gd name="T11" fmla="*/ 165 h 210"/>
                  <a:gd name="T12" fmla="*/ 32 w 216"/>
                  <a:gd name="T13" fmla="*/ 209 h 210"/>
                  <a:gd name="T14" fmla="*/ 96 w 216"/>
                  <a:gd name="T15" fmla="*/ 165 h 210"/>
                  <a:gd name="T16" fmla="*/ 186 w 216"/>
                  <a:gd name="T17" fmla="*/ 165 h 210"/>
                  <a:gd name="T18" fmla="*/ 215 w 216"/>
                  <a:gd name="T19" fmla="*/ 136 h 210"/>
                  <a:gd name="T20" fmla="*/ 215 w 216"/>
                  <a:gd name="T21" fmla="*/ 29 h 210"/>
                  <a:gd name="T22" fmla="*/ 186 w 216"/>
                  <a:gd name="T23" fmla="*/ 0 h 210"/>
                  <a:gd name="T24" fmla="*/ 207 w 216"/>
                  <a:gd name="T25" fmla="*/ 136 h 210"/>
                  <a:gd name="T26" fmla="*/ 207 w 216"/>
                  <a:gd name="T27" fmla="*/ 136 h 210"/>
                  <a:gd name="T28" fmla="*/ 186 w 216"/>
                  <a:gd name="T29" fmla="*/ 157 h 210"/>
                  <a:gd name="T30" fmla="*/ 93 w 216"/>
                  <a:gd name="T31" fmla="*/ 157 h 210"/>
                  <a:gd name="T32" fmla="*/ 40 w 216"/>
                  <a:gd name="T33" fmla="*/ 193 h 210"/>
                  <a:gd name="T34" fmla="*/ 41 w 216"/>
                  <a:gd name="T35" fmla="*/ 157 h 210"/>
                  <a:gd name="T36" fmla="*/ 29 w 216"/>
                  <a:gd name="T37" fmla="*/ 157 h 210"/>
                  <a:gd name="T38" fmla="*/ 8 w 216"/>
                  <a:gd name="T39" fmla="*/ 136 h 210"/>
                  <a:gd name="T40" fmla="*/ 8 w 216"/>
                  <a:gd name="T41" fmla="*/ 29 h 210"/>
                  <a:gd name="T42" fmla="*/ 29 w 216"/>
                  <a:gd name="T43" fmla="*/ 8 h 210"/>
                  <a:gd name="T44" fmla="*/ 186 w 216"/>
                  <a:gd name="T45" fmla="*/ 8 h 210"/>
                  <a:gd name="T46" fmla="*/ 207 w 216"/>
                  <a:gd name="T47" fmla="*/ 29 h 210"/>
                  <a:gd name="T48" fmla="*/ 207 w 216"/>
                  <a:gd name="T49" fmla="*/ 136 h 210"/>
                  <a:gd name="T50" fmla="*/ 78 w 216"/>
                  <a:gd name="T51" fmla="*/ 80 h 210"/>
                  <a:gd name="T52" fmla="*/ 78 w 216"/>
                  <a:gd name="T53" fmla="*/ 80 h 210"/>
                  <a:gd name="T54" fmla="*/ 57 w 216"/>
                  <a:gd name="T55" fmla="*/ 88 h 210"/>
                  <a:gd name="T56" fmla="*/ 65 w 216"/>
                  <a:gd name="T57" fmla="*/ 67 h 210"/>
                  <a:gd name="T58" fmla="*/ 78 w 216"/>
                  <a:gd name="T59" fmla="*/ 80 h 210"/>
                  <a:gd name="T60" fmla="*/ 120 w 216"/>
                  <a:gd name="T61" fmla="*/ 80 h 210"/>
                  <a:gd name="T62" fmla="*/ 120 w 216"/>
                  <a:gd name="T63" fmla="*/ 80 h 210"/>
                  <a:gd name="T64" fmla="*/ 99 w 216"/>
                  <a:gd name="T65" fmla="*/ 88 h 210"/>
                  <a:gd name="T66" fmla="*/ 108 w 216"/>
                  <a:gd name="T67" fmla="*/ 67 h 210"/>
                  <a:gd name="T68" fmla="*/ 120 w 216"/>
                  <a:gd name="T69" fmla="*/ 80 h 210"/>
                  <a:gd name="T70" fmla="*/ 162 w 216"/>
                  <a:gd name="T71" fmla="*/ 81 h 210"/>
                  <a:gd name="T72" fmla="*/ 162 w 216"/>
                  <a:gd name="T73" fmla="*/ 81 h 210"/>
                  <a:gd name="T74" fmla="*/ 141 w 216"/>
                  <a:gd name="T75" fmla="*/ 90 h 210"/>
                  <a:gd name="T76" fmla="*/ 150 w 216"/>
                  <a:gd name="T77" fmla="*/ 69 h 210"/>
                  <a:gd name="T78" fmla="*/ 162 w 216"/>
                  <a:gd name="T79"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6" h="210">
                    <a:moveTo>
                      <a:pt x="186" y="0"/>
                    </a:moveTo>
                    <a:lnTo>
                      <a:pt x="29" y="0"/>
                    </a:lnTo>
                    <a:cubicBezTo>
                      <a:pt x="13" y="0"/>
                      <a:pt x="0" y="13"/>
                      <a:pt x="0" y="29"/>
                    </a:cubicBezTo>
                    <a:lnTo>
                      <a:pt x="0" y="136"/>
                    </a:lnTo>
                    <a:cubicBezTo>
                      <a:pt x="0" y="152"/>
                      <a:pt x="13" y="165"/>
                      <a:pt x="29" y="165"/>
                    </a:cubicBezTo>
                    <a:lnTo>
                      <a:pt x="32" y="165"/>
                    </a:lnTo>
                    <a:lnTo>
                      <a:pt x="32" y="209"/>
                    </a:lnTo>
                    <a:lnTo>
                      <a:pt x="96" y="165"/>
                    </a:lnTo>
                    <a:lnTo>
                      <a:pt x="186" y="165"/>
                    </a:lnTo>
                    <a:cubicBezTo>
                      <a:pt x="202" y="165"/>
                      <a:pt x="215" y="152"/>
                      <a:pt x="215" y="136"/>
                    </a:cubicBez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cubicBezTo>
                      <a:pt x="17" y="157"/>
                      <a:pt x="8" y="147"/>
                      <a:pt x="8" y="136"/>
                    </a:cubicBezTo>
                    <a:lnTo>
                      <a:pt x="8" y="29"/>
                    </a:lnTo>
                    <a:cubicBezTo>
                      <a:pt x="8" y="17"/>
                      <a:pt x="17" y="8"/>
                      <a:pt x="29" y="8"/>
                    </a:cubicBezTo>
                    <a:lnTo>
                      <a:pt x="186" y="8"/>
                    </a:lnTo>
                    <a:cubicBezTo>
                      <a:pt x="198" y="8"/>
                      <a:pt x="207" y="17"/>
                      <a:pt x="207" y="29"/>
                    </a:cubicBezTo>
                    <a:lnTo>
                      <a:pt x="207" y="136"/>
                    </a:lnTo>
                    <a:close/>
                    <a:moveTo>
                      <a:pt x="78" y="80"/>
                    </a:moveTo>
                    <a:lnTo>
                      <a:pt x="78" y="80"/>
                    </a:lnTo>
                    <a:cubicBezTo>
                      <a:pt x="78" y="91"/>
                      <a:pt x="65" y="97"/>
                      <a:pt x="57" y="88"/>
                    </a:cubicBezTo>
                    <a:cubicBezTo>
                      <a:pt x="49" y="81"/>
                      <a:pt x="54" y="67"/>
                      <a:pt x="65" y="67"/>
                    </a:cubicBezTo>
                    <a:cubicBezTo>
                      <a:pt x="72" y="67"/>
                      <a:pt x="78" y="73"/>
                      <a:pt x="78" y="80"/>
                    </a:cubicBezTo>
                    <a:close/>
                    <a:moveTo>
                      <a:pt x="120" y="80"/>
                    </a:moveTo>
                    <a:lnTo>
                      <a:pt x="120" y="80"/>
                    </a:lnTo>
                    <a:cubicBezTo>
                      <a:pt x="120" y="91"/>
                      <a:pt x="107" y="97"/>
                      <a:pt x="99" y="88"/>
                    </a:cubicBezTo>
                    <a:cubicBezTo>
                      <a:pt x="91" y="81"/>
                      <a:pt x="97" y="67"/>
                      <a:pt x="108" y="67"/>
                    </a:cubicBezTo>
                    <a:cubicBezTo>
                      <a:pt x="114" y="67"/>
                      <a:pt x="120" y="73"/>
                      <a:pt x="120" y="80"/>
                    </a:cubicBezTo>
                    <a:close/>
                    <a:moveTo>
                      <a:pt x="162" y="81"/>
                    </a:moveTo>
                    <a:lnTo>
                      <a:pt x="162" y="81"/>
                    </a:lnTo>
                    <a:cubicBezTo>
                      <a:pt x="162" y="93"/>
                      <a:pt x="149" y="98"/>
                      <a:pt x="141" y="90"/>
                    </a:cubicBezTo>
                    <a:cubicBezTo>
                      <a:pt x="133" y="82"/>
                      <a:pt x="138" y="69"/>
                      <a:pt x="150" y="69"/>
                    </a:cubicBezTo>
                    <a:cubicBezTo>
                      <a:pt x="156" y="69"/>
                      <a:pt x="162" y="74"/>
                      <a:pt x="162" y="8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0" name="矩形 3"/>
          <p:cNvSpPr>
            <a:spLocks noChangeArrowheads="1"/>
          </p:cNvSpPr>
          <p:nvPr/>
        </p:nvSpPr>
        <p:spPr bwMode="auto">
          <a:xfrm>
            <a:off x="2937362" y="3355168"/>
            <a:ext cx="7180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2000" dirty="0">
                <a:latin typeface="宋体" panose="02010600030101010101" pitchFamily="2" charset="-122"/>
              </a:rPr>
              <a:t>运输配送</a:t>
            </a:r>
            <a:r>
              <a:rPr lang="en-US" altLang="zh-CN" sz="2000" dirty="0">
                <a:latin typeface="宋体" panose="02010600030101010101" pitchFamily="2" charset="-122"/>
              </a:rPr>
              <a:t>——</a:t>
            </a:r>
            <a:r>
              <a:rPr lang="zh-CN" altLang="zh-CN" sz="2000" dirty="0">
                <a:latin typeface="宋体" panose="02010600030101010101" pitchFamily="2" charset="-122"/>
              </a:rPr>
              <a:t>强化风控能力、精</a:t>
            </a:r>
            <a:r>
              <a:rPr lang="zh-CN" altLang="en-US" sz="2000" dirty="0">
                <a:latin typeface="宋体" panose="02010600030101010101" pitchFamily="2" charset="-122"/>
              </a:rPr>
              <a:t>简</a:t>
            </a:r>
            <a:r>
              <a:rPr lang="zh-CN" altLang="zh-CN" sz="2000" dirty="0">
                <a:latin typeface="宋体" panose="02010600030101010101" pitchFamily="2" charset="-122"/>
              </a:rPr>
              <a:t>中转环节、严选合作伙伴</a:t>
            </a:r>
          </a:p>
        </p:txBody>
      </p:sp>
      <p:sp>
        <p:nvSpPr>
          <p:cNvPr id="31" name="矩形 4"/>
          <p:cNvSpPr>
            <a:spLocks noChangeArrowheads="1"/>
          </p:cNvSpPr>
          <p:nvPr/>
        </p:nvSpPr>
        <p:spPr bwMode="auto">
          <a:xfrm>
            <a:off x="2937504" y="4700553"/>
            <a:ext cx="73554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zh-CN" sz="2000" dirty="0">
                <a:latin typeface="宋体" panose="02010600030101010101" pitchFamily="2" charset="-122"/>
              </a:rPr>
              <a:t>附加价值</a:t>
            </a:r>
            <a:r>
              <a:rPr lang="en-US" altLang="zh-CN" sz="2000" dirty="0">
                <a:latin typeface="宋体" panose="02010600030101010101" pitchFamily="2" charset="-122"/>
              </a:rPr>
              <a:t>——</a:t>
            </a:r>
            <a:r>
              <a:rPr lang="zh-CN" altLang="zh-CN" sz="2000" dirty="0">
                <a:latin typeface="宋体" panose="02010600030101010101" pitchFamily="2" charset="-122"/>
              </a:rPr>
              <a:t>开拓市场、大数据、采购与供应链管理</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跨境物流的现状及发展趋势</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1.3</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6"/>
          <p:cNvSpPr/>
          <p:nvPr/>
        </p:nvSpPr>
        <p:spPr>
          <a:xfrm>
            <a:off x="603801" y="187373"/>
            <a:ext cx="510588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1.3 </a:t>
            </a:r>
            <a:r>
              <a:rPr lang="zh-CN" altLang="en-US" sz="2800" dirty="0">
                <a:solidFill>
                  <a:schemeClr val="bg1"/>
                </a:solidFill>
                <a:latin typeface="微软雅黑" panose="020B0503020204020204" pitchFamily="34" charset="-122"/>
                <a:ea typeface="微软雅黑" panose="020B0503020204020204" pitchFamily="34" charset="-122"/>
                <a:sym typeface="+mn-ea"/>
              </a:rPr>
              <a:t>跨境物流的现状及发展趋势</a:t>
            </a:r>
          </a:p>
        </p:txBody>
      </p:sp>
      <p:sp>
        <p:nvSpPr>
          <p:cNvPr id="22" name="矩形 15"/>
          <p:cNvSpPr>
            <a:spLocks noChangeArrowheads="1"/>
          </p:cNvSpPr>
          <p:nvPr/>
        </p:nvSpPr>
        <p:spPr bwMode="auto">
          <a:xfrm>
            <a:off x="1262341" y="1728047"/>
            <a:ext cx="4213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latin typeface="宋体" panose="02010600030101010101" pitchFamily="2" charset="-122"/>
              </a:rPr>
              <a:t>我国跨境物流的发展现状</a:t>
            </a:r>
          </a:p>
        </p:txBody>
      </p:sp>
      <p:sp>
        <p:nvSpPr>
          <p:cNvPr id="23" name="矩形 1"/>
          <p:cNvSpPr>
            <a:spLocks noChangeArrowheads="1"/>
          </p:cNvSpPr>
          <p:nvPr/>
        </p:nvSpPr>
        <p:spPr bwMode="auto">
          <a:xfrm>
            <a:off x="1878965" y="2707640"/>
            <a:ext cx="768985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 typeface="Wingdings" panose="05000000000000000000" pitchFamily="2" charset="2"/>
              <a:buChar char="p"/>
            </a:pPr>
            <a:r>
              <a:rPr lang="zh-CN" altLang="zh-CN" sz="2000">
                <a:latin typeface="宋体" panose="02010600030101010101" pitchFamily="2" charset="-122"/>
              </a:rPr>
              <a:t>物流基础设施不完善</a:t>
            </a:r>
          </a:p>
          <a:p>
            <a:pPr eaLnBrk="0" hangingPunct="0">
              <a:buFont typeface="Wingdings" panose="05000000000000000000" pitchFamily="2" charset="2"/>
              <a:buChar char="p"/>
            </a:pPr>
            <a:endParaRPr lang="en-US"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跨境电商物流发展速度与跨境电商需求吻合度较低</a:t>
            </a:r>
          </a:p>
          <a:p>
            <a:pPr eaLnBrk="0" hangingPunct="0">
              <a:buFont typeface="Wingdings" panose="05000000000000000000" pitchFamily="2" charset="2"/>
              <a:buChar char="p"/>
            </a:pPr>
            <a:endParaRPr lang="en-US"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物流专业化水平不高</a:t>
            </a:r>
          </a:p>
          <a:p>
            <a:pPr eaLnBrk="0" hangingPunct="0">
              <a:buFont typeface="Wingdings" panose="05000000000000000000" pitchFamily="2" charset="2"/>
              <a:buChar char="p"/>
            </a:pPr>
            <a:endParaRPr lang="zh-CN"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sym typeface="+mn-ea"/>
              </a:rPr>
              <a:t>政府政策支持不足</a:t>
            </a:r>
            <a:endParaRPr lang="en-US" altLang="zh-CN" sz="2000">
              <a:latin typeface="宋体" panose="02010600030101010101"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6"/>
          <p:cNvSpPr/>
          <p:nvPr/>
        </p:nvSpPr>
        <p:spPr>
          <a:xfrm>
            <a:off x="603801" y="187373"/>
            <a:ext cx="5105885"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1.3 </a:t>
            </a:r>
            <a:r>
              <a:rPr lang="zh-CN" altLang="en-US" sz="2800" dirty="0">
                <a:solidFill>
                  <a:schemeClr val="bg1"/>
                </a:solidFill>
                <a:latin typeface="微软雅黑" panose="020B0503020204020204" pitchFamily="34" charset="-122"/>
                <a:ea typeface="微软雅黑" panose="020B0503020204020204" pitchFamily="34" charset="-122"/>
                <a:sym typeface="+mn-ea"/>
              </a:rPr>
              <a:t>跨境物流的现状及发展趋势</a:t>
            </a:r>
          </a:p>
        </p:txBody>
      </p:sp>
      <p:sp>
        <p:nvSpPr>
          <p:cNvPr id="22" name="矩形 15"/>
          <p:cNvSpPr>
            <a:spLocks noChangeArrowheads="1"/>
          </p:cNvSpPr>
          <p:nvPr/>
        </p:nvSpPr>
        <p:spPr bwMode="auto">
          <a:xfrm>
            <a:off x="1262341" y="1728047"/>
            <a:ext cx="4213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latin typeface="宋体" panose="02010600030101010101" pitchFamily="2" charset="-122"/>
              </a:rPr>
              <a:t>我国跨境物流的发展趋势</a:t>
            </a:r>
          </a:p>
        </p:txBody>
      </p:sp>
      <p:sp>
        <p:nvSpPr>
          <p:cNvPr id="23" name="矩形 1"/>
          <p:cNvSpPr>
            <a:spLocks noChangeArrowheads="1"/>
          </p:cNvSpPr>
          <p:nvPr/>
        </p:nvSpPr>
        <p:spPr bwMode="auto">
          <a:xfrm>
            <a:off x="1879073" y="2707574"/>
            <a:ext cx="4529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 typeface="Wingdings" panose="05000000000000000000" pitchFamily="2" charset="2"/>
              <a:buChar char="p"/>
            </a:pPr>
            <a:r>
              <a:rPr lang="zh-CN" altLang="zh-CN" sz="2000">
                <a:latin typeface="宋体" panose="02010600030101010101" pitchFamily="2" charset="-122"/>
              </a:rPr>
              <a:t>构建跨国物流网络</a:t>
            </a:r>
            <a:endParaRPr lang="en-US" altLang="zh-CN" sz="2000">
              <a:latin typeface="宋体" panose="02010600030101010101" pitchFamily="2" charset="-122"/>
            </a:endParaRPr>
          </a:p>
          <a:p>
            <a:pPr eaLnBrk="0" hangingPunct="0">
              <a:buFont typeface="Wingdings" panose="05000000000000000000" pitchFamily="2" charset="2"/>
              <a:buChar char="p"/>
            </a:pPr>
            <a:endParaRPr lang="en-US"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重视物流风险监测</a:t>
            </a:r>
            <a:endParaRPr lang="en-US" altLang="zh-CN" sz="2000">
              <a:latin typeface="宋体" panose="02010600030101010101" pitchFamily="2" charset="-122"/>
            </a:endParaRPr>
          </a:p>
          <a:p>
            <a:pPr eaLnBrk="0" hangingPunct="0">
              <a:buFont typeface="Wingdings" panose="05000000000000000000" pitchFamily="2" charset="2"/>
              <a:buChar char="p"/>
            </a:pPr>
            <a:endParaRPr lang="en-US"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建立海外仓与边境仓</a:t>
            </a:r>
            <a:endParaRPr lang="en-US" altLang="zh-CN" sz="2000">
              <a:latin typeface="宋体" panose="02010600030101010101" pitchFamily="2" charset="-122"/>
            </a:endParaRPr>
          </a:p>
          <a:p>
            <a:pPr eaLnBrk="0" hangingPunct="0">
              <a:buFont typeface="Wingdings" panose="05000000000000000000" pitchFamily="2" charset="2"/>
              <a:buChar char="p"/>
            </a:pPr>
            <a:endParaRPr lang="zh-CN" altLang="zh-CN" sz="2000">
              <a:latin typeface="宋体" panose="02010600030101010101" pitchFamily="2" charset="-122"/>
            </a:endParaRPr>
          </a:p>
        </p:txBody>
      </p:sp>
      <p:sp>
        <p:nvSpPr>
          <p:cNvPr id="24" name="矩形 2"/>
          <p:cNvSpPr>
            <a:spLocks noChangeArrowheads="1"/>
          </p:cNvSpPr>
          <p:nvPr/>
        </p:nvSpPr>
        <p:spPr bwMode="auto">
          <a:xfrm>
            <a:off x="6408647" y="2695573"/>
            <a:ext cx="399947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 typeface="Wingdings" panose="05000000000000000000" pitchFamily="2" charset="2"/>
              <a:buChar char="p"/>
            </a:pPr>
            <a:r>
              <a:rPr lang="zh-CN" altLang="zh-CN" sz="2000">
                <a:latin typeface="宋体" panose="02010600030101010101" pitchFamily="2" charset="-122"/>
              </a:rPr>
              <a:t>推动物流模式多元化</a:t>
            </a:r>
            <a:endParaRPr lang="en-US" altLang="zh-CN" sz="2000">
              <a:latin typeface="宋体" panose="02010600030101010101" pitchFamily="2" charset="-122"/>
            </a:endParaRPr>
          </a:p>
          <a:p>
            <a:pPr eaLnBrk="0" hangingPunct="0">
              <a:buFont typeface="Wingdings" panose="05000000000000000000" pitchFamily="2" charset="2"/>
              <a:buChar char="p"/>
            </a:pPr>
            <a:endParaRPr lang="zh-CN"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加大政策支持力度</a:t>
            </a:r>
            <a:endParaRPr lang="en-US" altLang="zh-CN" sz="2000">
              <a:latin typeface="宋体" panose="02010600030101010101" pitchFamily="2" charset="-122"/>
            </a:endParaRPr>
          </a:p>
          <a:p>
            <a:pPr eaLnBrk="0" hangingPunct="0">
              <a:buFont typeface="Wingdings" panose="05000000000000000000" pitchFamily="2" charset="2"/>
              <a:buChar char="p"/>
            </a:pPr>
            <a:endParaRPr lang="en-US" altLang="zh-CN" sz="2000">
              <a:latin typeface="宋体" panose="02010600030101010101" pitchFamily="2" charset="-122"/>
            </a:endParaRPr>
          </a:p>
          <a:p>
            <a:pPr eaLnBrk="0" hangingPunct="0">
              <a:buFont typeface="Wingdings" panose="05000000000000000000" pitchFamily="2" charset="2"/>
              <a:buChar char="p"/>
            </a:pPr>
            <a:r>
              <a:rPr lang="zh-CN" altLang="zh-CN" sz="2000">
                <a:latin typeface="宋体" panose="02010600030101010101" pitchFamily="2" charset="-122"/>
              </a:rPr>
              <a:t>强化信息技术应用</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 name="Freeform 9"/>
          <p:cNvSpPr>
            <a:spLocks noEditPoints="1"/>
          </p:cNvSpPr>
          <p:nvPr/>
        </p:nvSpPr>
        <p:spPr bwMode="black">
          <a:xfrm>
            <a:off x="4514673" y="2742554"/>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70077" y="2724231"/>
            <a:ext cx="5249579" cy="46166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跨境电商物流模式</a:t>
            </a:r>
          </a:p>
        </p:txBody>
      </p:sp>
      <p:sp>
        <p:nvSpPr>
          <p:cNvPr id="19" name="TextBox 18"/>
          <p:cNvSpPr txBox="1"/>
          <p:nvPr/>
        </p:nvSpPr>
        <p:spPr>
          <a:xfrm>
            <a:off x="5074665" y="377888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跨境电商平台的物流方式</a:t>
            </a: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solidFill>
                  <a:schemeClr val="tx1">
                    <a:lumMod val="95000"/>
                    <a:lumOff val="5000"/>
                  </a:schemeClr>
                </a:solidFill>
              </a:rPr>
              <a:t>跨境电商物流概述</a:t>
            </a:r>
            <a:endParaRPr lang="zh-CN" altLang="en-US" dirty="0">
              <a:latin typeface="Times New Roman" panose="02020603050405020304" pitchFamily="18" charset="0"/>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跨境电商物流模式</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第二节</a:t>
            </a:r>
          </a:p>
        </p:txBody>
      </p:sp>
      <p:sp>
        <p:nvSpPr>
          <p:cNvPr id="25606" name="矩形 12"/>
          <p:cNvSpPr/>
          <p:nvPr/>
        </p:nvSpPr>
        <p:spPr>
          <a:xfrm>
            <a:off x="5131435" y="1831340"/>
            <a:ext cx="3378835"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邮政物流</a:t>
            </a: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国际商业快递</a:t>
            </a: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国际专线物流</a:t>
            </a: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邮政物流</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2.1</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15364" name="矩形 12"/>
          <p:cNvSpPr/>
          <p:nvPr/>
        </p:nvSpPr>
        <p:spPr>
          <a:xfrm>
            <a:off x="1727200" y="2552700"/>
            <a:ext cx="8988425" cy="19389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万国邮政联盟（</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Universal Postal Union</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UPU</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简称万国邮联或邮联。它是商定国际邮政事务的国际组织，宗旨是组织和改善国际邮政业务，发展邮政方面的国际合作，以及在力所能及的范围内给予会员所要求的邮政技术援助。万国邮联规定了国际邮件转运自由的原则，统一了国际邮件处理手续和资费标准，简化了国际邮政账务结算办法，确立了各国（地区）邮政部门争讼的仲裁程序。截至</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2019</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月，万国邮政联盟有</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192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个成员国，包括中国。</a:t>
            </a:r>
          </a:p>
        </p:txBody>
      </p:sp>
      <p:sp>
        <p:nvSpPr>
          <p:cNvPr id="10246" name="矩形 6"/>
          <p:cNvSpPr/>
          <p:nvPr/>
        </p:nvSpPr>
        <p:spPr>
          <a:xfrm>
            <a:off x="1094701" y="1140696"/>
            <a:ext cx="2532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万国邮政联盟</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532245" y="2569210"/>
            <a:ext cx="502920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中国邮政航空大包</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China Post Air Parcel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，俗称“航空大包”或“中邮大包”。中国邮政大包除了航空大包外，还包括水陆运输的大包，本处所提及的“中邮大包”仅指航空大包。中邮大包可寄达全球</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多个国家，价格低廉，清关能力强，对时效性要求不高而稍重的货物，可选择使用此方式发货。</a:t>
            </a:r>
          </a:p>
        </p:txBody>
      </p:sp>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pic>
        <p:nvPicPr>
          <p:cNvPr id="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2927985"/>
            <a:ext cx="4841875" cy="85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6"/>
          <p:cNvSpPr/>
          <p:nvPr/>
        </p:nvSpPr>
        <p:spPr>
          <a:xfrm>
            <a:off x="1094701" y="1140696"/>
            <a:ext cx="3040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中国邮政航空大包</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13" name="等腰三角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V="1">
            <a:off x="-1" y="-15240"/>
            <a:ext cx="12190413" cy="779882"/>
          </a:xfrm>
          <a:custGeom>
            <a:avLst/>
            <a:gdLst/>
            <a:ahLst/>
            <a:cxnLst/>
            <a:rect l="l" t="t" r="r" b="b"/>
            <a:pathLst>
              <a:path w="4198076" h="584776">
                <a:moveTo>
                  <a:pt x="0" y="584776"/>
                </a:moveTo>
                <a:lnTo>
                  <a:pt x="4198076" y="584776"/>
                </a:lnTo>
                <a:lnTo>
                  <a:pt x="3858906" y="0"/>
                </a:lnTo>
                <a:lnTo>
                  <a:pt x="33917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4" name="矩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982638" y="56721"/>
            <a:ext cx="10225136" cy="692485"/>
          </a:xfrm>
          <a:prstGeom prst="rect">
            <a:avLst/>
          </a:prstGeom>
        </p:spPr>
        <p:txBody>
          <a:bodyPr wrap="square" lIns="121908" tIns="60954" rIns="121908" bIns="60954">
            <a:spAutoFit/>
          </a:bodyPr>
          <a:lstStyle/>
          <a:p>
            <a:pPr algn="ctr"/>
            <a:r>
              <a:rPr lang="zh-CN" altLang="en-US" sz="3700" dirty="0">
                <a:solidFill>
                  <a:schemeClr val="bg1"/>
                </a:solidFill>
                <a:latin typeface="Gloucester MT Extra Condensed" panose="02030808020601010101"/>
                <a:ea typeface="微软雅黑" panose="020B0503020204020204" pitchFamily="34" charset="-122"/>
                <a:cs typeface="Gloucester MT Extra Condensed" panose="02030808020601010101"/>
              </a:rPr>
              <a:t>知识结构图</a:t>
            </a:r>
          </a:p>
        </p:txBody>
      </p:sp>
      <p:cxnSp>
        <p:nvCxnSpPr>
          <p:cNvPr id="44" name="直接连接符 43"/>
          <p:cNvCxnSpPr/>
          <p:nvPr/>
        </p:nvCxnSpPr>
        <p:spPr>
          <a:xfrm>
            <a:off x="1121569" y="860801"/>
            <a:ext cx="9933781"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a:xfrm>
            <a:off x="1277257" y="991429"/>
            <a:ext cx="9622518"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0" y="-15240"/>
            <a:ext cx="1277257" cy="100666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10899775" y="0"/>
            <a:ext cx="1290639" cy="99142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0" name="Rectangle 29"/>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1"/>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3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37"/>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4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5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5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8" name="Rectangle 5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5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5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6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6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圆角矩形 1"/>
          <p:cNvSpPr/>
          <p:nvPr/>
        </p:nvSpPr>
        <p:spPr>
          <a:xfrm>
            <a:off x="1303098" y="1285874"/>
            <a:ext cx="9956800" cy="4708519"/>
          </a:xfrm>
          <a:prstGeom prst="roundRect">
            <a:avLst>
              <a:gd name="adj" fmla="val 929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7" name="椭圆 96">
            <a:hlinkClick r:id="" action="ppaction://hlinkshowjump?jump=previousslide"/>
          </p:cNvPr>
          <p:cNvSpPr/>
          <p:nvPr/>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燕尾形 97">
            <a:hlinkClick r:id="" action="ppaction://hlinkshowjump?jump=previousslide" tooltip="上一页"/>
          </p:cNvPr>
          <p:cNvSpPr/>
          <p:nvPr/>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a:hlinkClick r:id="" action="ppaction://hlinkshowjump?jump=nextslide"/>
          </p:cNvPr>
          <p:cNvSpPr/>
          <p:nvPr/>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燕尾形 102">
            <a:hlinkClick r:id="" action="ppaction://hlinkshowjump?jump=nextslide" tooltip="下一页"/>
          </p:cNvPr>
          <p:cNvSpPr/>
          <p:nvPr/>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a:hlinkClick r:id="" action="ppaction://hlinkshowjump?jump=firstslide" tooltip="返回首页"/>
          </p:cNvPr>
          <p:cNvSpPr/>
          <p:nvPr/>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hlinkClick r:id="" action="ppaction://hlinkshowjump?jump=lastslide"/>
          </p:cNvPr>
          <p:cNvSpPr/>
          <p:nvPr/>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 name="图片 105">
            <a:hlinkClick r:id="" action="ppaction://hlinkshowjump?jump=lastslid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107" name="图片 106">
            <a:hlinkClick r:id="" action="ppaction://hlinkshowjump?jump=firs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108" name="矩形 107"/>
          <p:cNvSpPr/>
          <p:nvPr/>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9" name="灯片编号占位符 5"/>
          <p:cNvSpPr txBox="1"/>
          <p:nvPr/>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2</a:t>
            </a:fld>
            <a:endParaRPr lang="en-US" altLang="zh-CN" sz="1400" dirty="0">
              <a:solidFill>
                <a:schemeClr val="bg1"/>
              </a:solidFill>
            </a:endParaRPr>
          </a:p>
        </p:txBody>
      </p:sp>
      <p:sp>
        <p:nvSpPr>
          <p:cNvPr id="110" name="矩形 109"/>
          <p:cNvSpPr/>
          <p:nvPr/>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37" name="图片 1"/>
          <p:cNvPicPr>
            <a:picLocks noChangeAspect="1" noChangeArrowheads="1"/>
          </p:cNvPicPr>
          <p:nvPr/>
        </p:nvPicPr>
        <p:blipFill>
          <a:blip r:embed="rId4">
            <a:extLst>
              <a:ext uri="{28A0092B-C50C-407E-A947-70E740481C1C}">
                <a14:useLocalDpi xmlns:a14="http://schemas.microsoft.com/office/drawing/2010/main" val="0"/>
              </a:ext>
            </a:extLst>
          </a:blip>
          <a:srcRect l="21689" t="24167" r="23227" b="6476"/>
          <a:stretch>
            <a:fillRect/>
          </a:stretch>
        </p:blipFill>
        <p:spPr bwMode="auto">
          <a:xfrm>
            <a:off x="2973461" y="1605470"/>
            <a:ext cx="6375490" cy="40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3040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中国邮政航空大包</a:t>
            </a:r>
          </a:p>
        </p:txBody>
      </p:sp>
      <p:sp>
        <p:nvSpPr>
          <p:cNvPr id="100" name="文本框 99"/>
          <p:cNvSpPr txBox="1"/>
          <p:nvPr/>
        </p:nvSpPr>
        <p:spPr>
          <a:xfrm>
            <a:off x="2087880" y="2105660"/>
            <a:ext cx="8014970" cy="3046095"/>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zh-CN" sz="1600" b="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成本低，价格比</a:t>
            </a:r>
            <a:r>
              <a:rPr lang="en-US" sz="1600" b="0">
                <a:latin typeface="Times New Roman" panose="02020603050405020304" pitchFamily="18" charset="0"/>
                <a:cs typeface="方正宋一简体" charset="0"/>
              </a:rPr>
              <a:t>EMS</a:t>
            </a:r>
            <a:r>
              <a:rPr lang="zh-CN" sz="1600" b="0">
                <a:cs typeface="方正宋一简体" charset="0"/>
              </a:rPr>
              <a:t>低，且和</a:t>
            </a:r>
            <a:r>
              <a:rPr lang="en-US" sz="1600" b="0">
                <a:latin typeface="Times New Roman" panose="02020603050405020304" pitchFamily="18" charset="0"/>
                <a:cs typeface="方正宋一简体" charset="0"/>
              </a:rPr>
              <a:t>EMS</a:t>
            </a:r>
            <a:r>
              <a:rPr lang="zh-CN" sz="1600" b="0">
                <a:cs typeface="方正宋一简体" charset="0"/>
              </a:rPr>
              <a:t>一样不计算体积重量，没有偏远附加费。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通达地多，中邮大包可通达全球大部分国家和地区，且清关能力非常强。</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运单操作简单，中邮大包的运单简单，操作方便。</a:t>
            </a:r>
            <a:endParaRPr lang="en-US" sz="1600" b="0">
              <a:latin typeface="方正宋一简体" charset="0"/>
              <a:cs typeface="方正宋一简体" charset="0"/>
            </a:endParaRP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部分国家限重</a:t>
            </a:r>
            <a:r>
              <a:rPr lang="en-US" sz="1600" b="0">
                <a:latin typeface="Times New Roman" panose="02020603050405020304" pitchFamily="18" charset="0"/>
                <a:cs typeface="方正宋一简体" charset="0"/>
              </a:rPr>
              <a:t>10kg</a:t>
            </a:r>
            <a:r>
              <a:rPr lang="zh-CN" sz="1600" b="0">
                <a:cs typeface="方正宋一简体" charset="0"/>
              </a:rPr>
              <a:t>，最重不能超过</a:t>
            </a:r>
            <a:r>
              <a:rPr lang="en-US" sz="1600" b="0">
                <a:latin typeface="Times New Roman" panose="02020603050405020304" pitchFamily="18" charset="0"/>
                <a:cs typeface="方正宋一简体" charset="0"/>
              </a:rPr>
              <a:t>30kg</a:t>
            </a:r>
            <a:r>
              <a:rPr lang="zh-CN" sz="1600" b="0">
                <a:cs typeface="方正宋一简体" charset="0"/>
              </a:rPr>
              <a:t>。</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妥投速度慢。</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查询信息更新慢。</a:t>
            </a:r>
            <a:endParaRPr lang="zh-CN" altLang="en-US" sz="1600" b="0">
              <a:cs typeface="方正宋一简体" charset="0"/>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510973" y="2692081"/>
            <a:ext cx="5274308" cy="206210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中国邮政国际小包</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China Post Air Mail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，俗称“中邮小包”“空邮小包”“航空小包”，以及其他以收寄地市局命名的小包（如“北京小包”），是指重量在</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2kg</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以内（阿富汗为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1kg</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以内），外包装长、宽、高之和小于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90cm</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，且最长边小于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60cm</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，通过邮政空邮服务寄往国外的小邮包，可以称为国际小包。国际小包可以分为中国邮政平常小包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China Post Ordinary Small Packet Plus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）和挂号小包（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China post registered Air mail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）两种。</a:t>
            </a:r>
          </a:p>
        </p:txBody>
      </p:sp>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pic>
        <p:nvPicPr>
          <p:cNvPr id="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40" y="3297555"/>
            <a:ext cx="4531995" cy="85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6"/>
          <p:cNvSpPr/>
          <p:nvPr/>
        </p:nvSpPr>
        <p:spPr>
          <a:xfrm>
            <a:off x="1094701" y="1140696"/>
            <a:ext cx="3040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中国邮政国际小包</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3040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中国邮政国际小包</a:t>
            </a:r>
          </a:p>
        </p:txBody>
      </p:sp>
      <p:sp>
        <p:nvSpPr>
          <p:cNvPr id="100" name="文本框 99"/>
          <p:cNvSpPr txBox="1"/>
          <p:nvPr/>
        </p:nvSpPr>
        <p:spPr>
          <a:xfrm>
            <a:off x="863600" y="1734185"/>
            <a:ext cx="10462260" cy="4154170"/>
          </a:xfrm>
          <a:prstGeom prst="rect">
            <a:avLst/>
          </a:prstGeom>
          <a:noFill/>
          <a:ln w="9525">
            <a:noFill/>
          </a:ln>
        </p:spPr>
        <p:txBody>
          <a:bodyPr wrap="square">
            <a:spAutoFit/>
          </a:bodyPr>
          <a:lstStyle/>
          <a:p>
            <a:pPr indent="0" algn="just"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运费较便宜，送达部分国家和地区的时间并不长，性价比较高。</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邮政包裹在海关操作方面比快递简单很多，享有</a:t>
            </a:r>
            <a:r>
              <a:rPr lang="en-US" sz="1600" b="0">
                <a:latin typeface="方正宋一简体" charset="0"/>
                <a:cs typeface="方正宋一简体" charset="0"/>
              </a:rPr>
              <a:t>“</a:t>
            </a:r>
            <a:r>
              <a:rPr lang="zh-CN" sz="1600" b="0">
                <a:cs typeface="方正宋一简体" charset="0"/>
              </a:rPr>
              <a:t>绿色通道</a:t>
            </a:r>
            <a:r>
              <a:rPr lang="en-US" sz="1600" b="0">
                <a:latin typeface="方正宋一简体" charset="0"/>
                <a:cs typeface="方正宋一简体" charset="0"/>
              </a:rPr>
              <a:t>”</a:t>
            </a:r>
            <a:r>
              <a:rPr lang="zh-CN" sz="1600" b="0">
                <a:cs typeface="方正宋一简体" charset="0"/>
              </a:rPr>
              <a:t>，因此中邮小包的清关能力很强，且其派送网络的覆盖面非常广。</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中邮小包本质上属于</a:t>
            </a:r>
            <a:r>
              <a:rPr lang="en-US" sz="1600" b="0">
                <a:latin typeface="方正宋一简体" charset="0"/>
                <a:cs typeface="方正宋一简体" charset="0"/>
              </a:rPr>
              <a:t>“</a:t>
            </a:r>
            <a:r>
              <a:rPr lang="zh-CN" sz="1600" b="0">
                <a:cs typeface="方正宋一简体" charset="0"/>
              </a:rPr>
              <a:t>民用包裹</a:t>
            </a:r>
            <a:r>
              <a:rPr lang="en-US" sz="1600" b="0">
                <a:latin typeface="方正宋一简体" charset="0"/>
                <a:cs typeface="方正宋一简体" charset="0"/>
              </a:rPr>
              <a:t>”</a:t>
            </a:r>
            <a:r>
              <a:rPr lang="zh-CN" sz="1600" b="0">
                <a:cs typeface="方正宋一简体" charset="0"/>
              </a:rPr>
              <a:t>，不属于商业快递，因此能邮寄的物品种类比较多。</a:t>
            </a:r>
            <a:endParaRPr lang="en-US" sz="1600" b="0">
              <a:latin typeface="方正宋一简体" charset="0"/>
              <a:cs typeface="方正宋一简体" charset="0"/>
            </a:endParaRPr>
          </a:p>
          <a:p>
            <a:pPr indent="0" algn="just"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限重</a:t>
            </a:r>
            <a:r>
              <a:rPr lang="en-US" sz="1600" b="0">
                <a:latin typeface="Times New Roman" panose="02020603050405020304" pitchFamily="18" charset="0"/>
                <a:cs typeface="方正宋一简体" charset="0"/>
              </a:rPr>
              <a:t>2kg</a:t>
            </a:r>
            <a:r>
              <a:rPr lang="zh-CN" sz="1600" b="0">
                <a:cs typeface="方正宋一简体" charset="0"/>
              </a:rPr>
              <a:t>，阿富汗限重</a:t>
            </a:r>
            <a:r>
              <a:rPr lang="en-US" sz="1600" b="0">
                <a:latin typeface="Times New Roman" panose="02020603050405020304" pitchFamily="18" charset="0"/>
                <a:cs typeface="方正宋一简体" charset="0"/>
              </a:rPr>
              <a:t>1kg</a:t>
            </a:r>
            <a:r>
              <a:rPr lang="zh-CN" sz="1600" b="0">
                <a:cs typeface="方正宋一简体" charset="0"/>
              </a:rPr>
              <a:t>。如果包裹重量超出</a:t>
            </a:r>
            <a:r>
              <a:rPr lang="en-US" sz="1600" b="0">
                <a:latin typeface="Times New Roman" panose="02020603050405020304" pitchFamily="18" charset="0"/>
                <a:cs typeface="方正宋一简体" charset="0"/>
              </a:rPr>
              <a:t>2kg</a:t>
            </a:r>
            <a:r>
              <a:rPr lang="zh-CN" sz="1600" b="0">
                <a:cs typeface="方正宋一简体" charset="0"/>
              </a:rPr>
              <a:t>，部分卖家就要将其分成多个包裹寄递，甚至只能选择其他物流方式。</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运送时间总体比较长，俄罗斯、巴西等国家超过</a:t>
            </a:r>
            <a:r>
              <a:rPr lang="en-US" sz="1600" b="0">
                <a:latin typeface="Times New Roman" panose="02020603050405020304" pitchFamily="18" charset="0"/>
                <a:cs typeface="方正宋一简体" charset="0"/>
              </a:rPr>
              <a:t>40</a:t>
            </a:r>
            <a:r>
              <a:rPr lang="zh-CN" sz="1600" b="0">
                <a:cs typeface="方正宋一简体" charset="0"/>
              </a:rPr>
              <a:t>天才显示买家签收都是正常现象。</a:t>
            </a:r>
            <a:endParaRPr lang="en-US" sz="1600" b="0">
              <a:latin typeface="Wingdings 2" panose="05020102010507070707" charset="0"/>
              <a:cs typeface="方正宋一简体" charset="0"/>
            </a:endParaRPr>
          </a:p>
          <a:p>
            <a:pPr indent="0" algn="just"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许多国家和地区不支持全程跟踪，而且邮政官方网站也只能跟踪境内部分，境外部分不能实现全程跟踪，因此卖家需要借助社会公司的网站或登录寄达地的查询网站进行跟踪，信息查询很不方便。</a:t>
            </a:r>
            <a:endParaRPr lang="zh-CN" altLang="en-US" sz="1600" b="0">
              <a:cs typeface="方正宋一简体" charset="0"/>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529388" y="2862896"/>
            <a:ext cx="5274308" cy="13220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境外邮政国际小包</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是指除中国以外的其他国家的邮政航空国际小包，提供平邮和挂号两种服务类型。境外邮政国际小包在带电产品、纯电池、液体及固体化妆品等寄送限制方面比中国邮政国际小包更加宽松，从而成为中国跨境电商出口零售领域非常重要的跨境物流渠道。</a:t>
            </a:r>
          </a:p>
        </p:txBody>
      </p:sp>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30403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（四）</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境外邮政国际小包</a:t>
            </a: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91" y="2564792"/>
            <a:ext cx="5639278" cy="162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a:spLocks noChangeArrowheads="1"/>
          </p:cNvSpPr>
          <p:nvPr/>
        </p:nvSpPr>
        <p:spPr bwMode="auto">
          <a:xfrm>
            <a:off x="2276855" y="4424115"/>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1600" dirty="0">
                <a:latin typeface="宋体" panose="02010600030101010101" pitchFamily="2" charset="-122"/>
              </a:rPr>
              <a:t>新加坡邮政小包</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529388" y="2862896"/>
            <a:ext cx="5274308"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国际</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邮宝</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，又称</a:t>
            </a: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ePacket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，是中国邮政为适应国际电子商务寄递市场的需要，为中国电商商户量身定制的款全新经济型国际邮递服务。国际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邮宝主要是针对轻小件物品的空邮服务，是为中国电商商户提供的发向美国、加拿大、英国、法国、澳大利亚等超过</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个国家或地区的包裹寄递服务。</a:t>
            </a:r>
          </a:p>
        </p:txBody>
      </p:sp>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207391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（五）国际</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邮宝</a:t>
            </a:r>
          </a:p>
        </p:txBody>
      </p:sp>
      <p:pic>
        <p:nvPicPr>
          <p:cNvPr id="9" name="图片 7"/>
          <p:cNvPicPr>
            <a:picLocks noChangeAspect="1" noChangeArrowheads="1"/>
          </p:cNvPicPr>
          <p:nvPr/>
        </p:nvPicPr>
        <p:blipFill>
          <a:blip r:embed="rId2">
            <a:extLst>
              <a:ext uri="{28A0092B-C50C-407E-A947-70E740481C1C}">
                <a14:useLocalDpi xmlns:a14="http://schemas.microsoft.com/office/drawing/2010/main" val="0"/>
              </a:ext>
            </a:extLst>
          </a:blip>
          <a:srcRect t="26369" r="5006" b="16771"/>
          <a:stretch>
            <a:fillRect/>
          </a:stretch>
        </p:blipFill>
        <p:spPr bwMode="auto">
          <a:xfrm>
            <a:off x="612691" y="2409318"/>
            <a:ext cx="5018422" cy="218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200775" y="2605721"/>
            <a:ext cx="5274308" cy="230832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国际</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EMS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是指全球邮政特快专递，属于国际快递的一种，是各个国家或地区的邮政合办的一项特殊邮政业务，提供递送国际紧急信函、文件资料、金融票据、商品货样等各类文件资料和物品服务。国际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清关能力强，妥投时效快，无须加收燃油附加费。</a:t>
            </a:r>
          </a:p>
          <a:p>
            <a:pPr marL="0" lvl="0" indent="0" algn="just" eaLnBrk="1" hangingPunct="1">
              <a:spcBef>
                <a:spcPct val="0"/>
              </a:spcBef>
              <a:buFontTx/>
              <a:buNone/>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国际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业务是与各个国家或地区邮政合办的，因而在各国家或地区的邮政、海关、航空等部门均享有优先处理权。这也是国际</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DHL</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UPS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FedEx</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TNT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等国际商业快递的重要区别所在。</a:t>
            </a:r>
          </a:p>
        </p:txBody>
      </p:sp>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200342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（六）国际</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EMS</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91" y="2322093"/>
            <a:ext cx="5272127" cy="287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2691" y="205788"/>
            <a:ext cx="21595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邮政物流</a:t>
            </a:r>
          </a:p>
        </p:txBody>
      </p:sp>
      <p:sp>
        <p:nvSpPr>
          <p:cNvPr id="6" name="矩形 6"/>
          <p:cNvSpPr/>
          <p:nvPr/>
        </p:nvSpPr>
        <p:spPr>
          <a:xfrm>
            <a:off x="1094701" y="1140696"/>
            <a:ext cx="200342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（六）国际</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EMS</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286510" y="1880870"/>
            <a:ext cx="10252710" cy="3784600"/>
          </a:xfrm>
          <a:prstGeom prst="rect">
            <a:avLst/>
          </a:prstGeom>
          <a:noFill/>
          <a:ln w="9525">
            <a:noFill/>
          </a:ln>
        </p:spPr>
        <p:txBody>
          <a:bodyPr wrap="square">
            <a:spAutoFit/>
          </a:bodyPr>
          <a:lstStyle/>
          <a:p>
            <a:pPr indent="0" fontAlgn="auto">
              <a:lnSpc>
                <a:spcPct val="150000"/>
              </a:lnSpc>
            </a:pPr>
            <a:r>
              <a:rPr lang="zh-CN" sz="1600" b="1" dirty="0">
                <a:cs typeface="方正宋一简体" charset="0"/>
              </a:rPr>
              <a:t>优点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投递网络强大，覆盖面广，价格比较合理，不算抛重，而是以实重计费。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不用提供商业发票就可以清关，而且具有优先通关的权利，即使通关不过，货物也可以免费运回境内，其他快递则一般都要收费。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适用于小件及对时效要求不高的货物。</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寄往南美洲及俄罗斯等国家，在运费、清关等方面有绝对优势。</a:t>
            </a:r>
          </a:p>
          <a:p>
            <a:pPr indent="0" fontAlgn="auto">
              <a:lnSpc>
                <a:spcPct val="150000"/>
              </a:lnSpc>
            </a:pPr>
            <a:r>
              <a:rPr lang="zh-CN" sz="1600" b="1" dirty="0">
                <a:cs typeface="方正宋一简体" charset="0"/>
              </a:rPr>
              <a:t>缺点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相对于商业快递来说速度偏慢。</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查询网站信息滞后，一旦出现问题只能做书面查询，查询的时间较长。</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不能一票多件，且大件货物价格偏高。</a:t>
            </a:r>
            <a:endParaRPr lang="zh-CN" altLang="en-US" sz="1600" b="0" dirty="0">
              <a:cs typeface="方正宋一简体" charset="0"/>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国际商业快递</a:t>
            </a:r>
            <a:endPar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2.2</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584751" y="205788"/>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15364" name="矩形 12"/>
          <p:cNvSpPr/>
          <p:nvPr/>
        </p:nvSpPr>
        <p:spPr>
          <a:xfrm>
            <a:off x="1516380" y="2276475"/>
            <a:ext cx="9157335" cy="263405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zh-CN" altLang="en-US" sz="1600" dirty="0">
                <a:latin typeface="Times New Roman" panose="02020603050405020304" pitchFamily="18" charset="0"/>
                <a:cs typeface="Times New Roman" panose="02020603050405020304" pitchFamily="18" charset="0"/>
              </a:rPr>
              <a:t>国际商业快递是在跨境电商中使用率仅次于邮政小包的另一种物流模式。国际商业快递对信息的提供、收集与管理有较高的要求，以全球自建网络以及国际化信息系统为支撑，其显著优点在于：货物运输时效性高，能够向消费者提供实时的物流信息，货物在运输过程中的丢包率较低。国际商业快递全球网络较完善，能够实现报关、报检、保险等辅助业务，支持货物包装与仓储等服务，可以实现门到门服务以及货物跟踪服务。但是，国际商业快递成本较高，因为其在各国的计费依据、计费标准、服务时限、售后服务方面标准不一样，操作模式也不相同，这些因素都在一定程度上提高了国际快递业务的成本。</a:t>
            </a:r>
          </a:p>
        </p:txBody>
      </p:sp>
      <p:sp>
        <p:nvSpPr>
          <p:cNvPr id="10246" name="矩形 6"/>
          <p:cNvSpPr/>
          <p:nvPr/>
        </p:nvSpPr>
        <p:spPr>
          <a:xfrm>
            <a:off x="1574792" y="1663268"/>
            <a:ext cx="2214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国际商业快递简介</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453505" y="2437466"/>
            <a:ext cx="4427220" cy="20313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UPS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全称是</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United Parcel Service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，即联合包裹服务公司，于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1907</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年作为一家信使公司成立于美国华盛顿州西雅图，全球总部位于美国佐治亚州亚特兰大，是一家全球性的公司，作为世界上最大的快递承运商与包裹递送公司，它也是运输、物流、资本与电子商务服务的提供者。</a:t>
            </a:r>
          </a:p>
        </p:txBody>
      </p:sp>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16" y="2201346"/>
            <a:ext cx="2900082" cy="250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6"/>
          <p:cNvSpPr/>
          <p:nvPr/>
        </p:nvSpPr>
        <p:spPr>
          <a:xfrm>
            <a:off x="1064252" y="1034618"/>
            <a:ext cx="142430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UPS</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学习目标</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 name="文本框 2"/>
          <p:cNvSpPr txBox="1"/>
          <p:nvPr/>
        </p:nvSpPr>
        <p:spPr>
          <a:xfrm>
            <a:off x="4672965" y="1524635"/>
            <a:ext cx="6375400" cy="1754326"/>
          </a:xfrm>
          <a:prstGeom prst="rect">
            <a:avLst/>
          </a:prstGeom>
          <a:noFill/>
        </p:spPr>
        <p:txBody>
          <a:bodyPr wrap="square" rtlCol="0">
            <a:spAutoFit/>
          </a:bodyPr>
          <a:lstStyle/>
          <a:p>
            <a:pPr algn="just" fontAlgn="auto">
              <a:lnSpc>
                <a:spcPct val="150000"/>
              </a:lnSpc>
            </a:pPr>
            <a:r>
              <a:rPr lang="en-US" altLang="zh-CN" sz="1800" dirty="0"/>
              <a:t>1</a:t>
            </a:r>
            <a:r>
              <a:rPr lang="zh-CN" altLang="en-US" sz="1800" dirty="0"/>
              <a:t>．掌握跨境电商物流的概念及流程。</a:t>
            </a:r>
          </a:p>
          <a:p>
            <a:pPr algn="just" fontAlgn="auto">
              <a:lnSpc>
                <a:spcPct val="150000"/>
              </a:lnSpc>
            </a:pPr>
            <a:r>
              <a:rPr lang="en-US" altLang="zh-CN" sz="1800" dirty="0"/>
              <a:t>2</a:t>
            </a:r>
            <a:r>
              <a:rPr lang="zh-CN" altLang="en-US" sz="1800" dirty="0"/>
              <a:t>．了解跨境电商的物流模式。</a:t>
            </a:r>
          </a:p>
          <a:p>
            <a:pPr algn="just" fontAlgn="auto">
              <a:lnSpc>
                <a:spcPct val="150000"/>
              </a:lnSpc>
            </a:pPr>
            <a:r>
              <a:rPr lang="en-US" altLang="zh-CN" sz="1800" dirty="0"/>
              <a:t>3</a:t>
            </a:r>
            <a:r>
              <a:rPr lang="zh-CN" altLang="en-US" sz="1800" dirty="0"/>
              <a:t>．掌握跨境电商的仓储模式。</a:t>
            </a:r>
          </a:p>
          <a:p>
            <a:pPr algn="just" fontAlgn="auto">
              <a:lnSpc>
                <a:spcPct val="150000"/>
              </a:lnSpc>
            </a:pPr>
            <a:r>
              <a:rPr lang="en-US" altLang="zh-CN" sz="1800" dirty="0"/>
              <a:t>4</a:t>
            </a:r>
            <a:r>
              <a:rPr lang="zh-CN" altLang="en-US" sz="1800" dirty="0"/>
              <a:t>．了解各大跨境电商平台的物流方式。</a:t>
            </a: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42430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UPS</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149985" y="1677035"/>
            <a:ext cx="10444480" cy="3372718"/>
          </a:xfrm>
          <a:prstGeom prst="rect">
            <a:avLst/>
          </a:prstGeom>
          <a:noFill/>
          <a:ln w="9525">
            <a:noFill/>
          </a:ln>
        </p:spPr>
        <p:txBody>
          <a:bodyPr wrap="square">
            <a:spAutoFit/>
          </a:bodyPr>
          <a:lstStyle/>
          <a:p>
            <a:pPr indent="0" fontAlgn="auto">
              <a:lnSpc>
                <a:spcPct val="150000"/>
              </a:lnSpc>
            </a:pPr>
            <a:r>
              <a:rPr lang="zh-CN" sz="1600" b="1" dirty="0">
                <a:cs typeface="方正宋一简体" charset="0"/>
              </a:rPr>
              <a:t>优点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速度快，服务好。</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在美洲等线路具有优势，特别是美国、加拿大、英国、日本等，适合发快件。</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一般</a:t>
            </a:r>
            <a:r>
              <a:rPr lang="en-US" sz="1600" b="0" dirty="0">
                <a:latin typeface="Times New Roman" panose="02020603050405020304" pitchFamily="18" charset="0"/>
                <a:cs typeface="方正宋一简体" charset="0"/>
              </a:rPr>
              <a:t>2</a:t>
            </a:r>
            <a:r>
              <a:rPr lang="zh-CN" sz="1600" b="0" dirty="0">
                <a:cs typeface="方正宋一简体" charset="0"/>
              </a:rPr>
              <a:t>～</a:t>
            </a:r>
            <a:r>
              <a:rPr lang="en-US" sz="1600" b="0" dirty="0">
                <a:latin typeface="Times New Roman" panose="02020603050405020304" pitchFamily="18" charset="0"/>
                <a:cs typeface="方正宋一简体" charset="0"/>
              </a:rPr>
              <a:t>4</a:t>
            </a:r>
            <a:r>
              <a:rPr lang="zh-CN" sz="1600" b="0" dirty="0">
                <a:cs typeface="方正宋一简体" charset="0"/>
              </a:rPr>
              <a:t>个工作日可送达。将货物送往美国时，差不多</a:t>
            </a:r>
            <a:r>
              <a:rPr lang="en-US" sz="1600" b="0" dirty="0">
                <a:latin typeface="Times New Roman" panose="02020603050405020304" pitchFamily="18" charset="0"/>
                <a:cs typeface="方正宋一简体" charset="0"/>
              </a:rPr>
              <a:t>48</a:t>
            </a:r>
            <a:r>
              <a:rPr lang="zh-CN" sz="1600" b="0" dirty="0">
                <a:cs typeface="方正宋一简体" charset="0"/>
              </a:rPr>
              <a:t>个小时可送达。</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货物可送达全球</a:t>
            </a:r>
            <a:r>
              <a:rPr lang="en-US" sz="1600" b="0" dirty="0">
                <a:latin typeface="Times New Roman" panose="02020603050405020304" pitchFamily="18" charset="0"/>
                <a:cs typeface="方正宋一简体" charset="0"/>
              </a:rPr>
              <a:t>200</a:t>
            </a:r>
            <a:r>
              <a:rPr lang="zh-CN" sz="1600" b="0" dirty="0">
                <a:cs typeface="方正宋一简体" charset="0"/>
              </a:rPr>
              <a:t>多个国家和地区，可以在线发货，在全国</a:t>
            </a:r>
            <a:r>
              <a:rPr lang="en-US" sz="1600" b="0" dirty="0">
                <a:latin typeface="Times New Roman" panose="02020603050405020304" pitchFamily="18" charset="0"/>
                <a:cs typeface="方正宋一简体" charset="0"/>
              </a:rPr>
              <a:t>109</a:t>
            </a:r>
            <a:r>
              <a:rPr lang="zh-CN" sz="1600" b="0" dirty="0">
                <a:cs typeface="方正宋一简体" charset="0"/>
              </a:rPr>
              <a:t>个城市有上门取货服务。</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查询网站信息更新快，遇到问题解决及时。</a:t>
            </a:r>
          </a:p>
          <a:p>
            <a:pPr indent="0" fontAlgn="auto">
              <a:lnSpc>
                <a:spcPct val="150000"/>
              </a:lnSpc>
            </a:pPr>
            <a:r>
              <a:rPr lang="zh-CN" sz="1600" b="1" dirty="0">
                <a:cs typeface="方正宋一简体" charset="0"/>
              </a:rPr>
              <a:t>缺点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价格较贵，要计算产品包装后的体积重量，适合递送</a:t>
            </a:r>
            <a:r>
              <a:rPr lang="en-US" sz="1600" b="0" dirty="0">
                <a:latin typeface="Times New Roman" panose="02020603050405020304" pitchFamily="18" charset="0"/>
                <a:cs typeface="方正宋一简体" charset="0"/>
              </a:rPr>
              <a:t>6</a:t>
            </a:r>
            <a:r>
              <a:rPr lang="zh-CN" sz="1600" b="0" dirty="0">
                <a:cs typeface="方正宋一简体" charset="0"/>
              </a:rPr>
              <a:t>～</a:t>
            </a:r>
            <a:r>
              <a:rPr lang="en-US" sz="1600" b="0" dirty="0">
                <a:latin typeface="Times New Roman" panose="02020603050405020304" pitchFamily="18" charset="0"/>
                <a:cs typeface="方正宋一简体" charset="0"/>
              </a:rPr>
              <a:t>21kg</a:t>
            </a:r>
            <a:r>
              <a:rPr lang="zh-CN" sz="1600" b="0" dirty="0">
                <a:cs typeface="方正宋一简体" charset="0"/>
              </a:rPr>
              <a:t>，或者</a:t>
            </a:r>
            <a:r>
              <a:rPr lang="en-US" sz="1600" b="0" dirty="0">
                <a:latin typeface="Times New Roman" panose="02020603050405020304" pitchFamily="18" charset="0"/>
                <a:cs typeface="方正宋一简体" charset="0"/>
              </a:rPr>
              <a:t>100kg</a:t>
            </a:r>
            <a:r>
              <a:rPr lang="zh-CN" sz="1600" b="0" dirty="0">
                <a:cs typeface="方正宋一简体" charset="0"/>
              </a:rPr>
              <a:t>以上的货物。</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对托运物品的品类限制比较严格。</a:t>
            </a:r>
            <a:endParaRPr lang="zh-CN" altLang="en-US" sz="1600" b="0" dirty="0">
              <a:cs typeface="方正宋一简体" charset="0"/>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453505" y="2694641"/>
            <a:ext cx="4427220" cy="175432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FedEx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全称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Federal 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，即联邦快递，是全球最具规模的快递运输公司，隶属于美国联邦快递集团，是集团快递运输业务的中坚力量。</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FedEx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成立于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1973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月，公司的亚太区总部设在香港，同时在上海、东京、新加坡均设有区域性总部。</a:t>
            </a:r>
          </a:p>
        </p:txBody>
      </p:sp>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71386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FedEx</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40" y="2213451"/>
            <a:ext cx="5422701" cy="295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71386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FedEx</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2125345" y="1913255"/>
            <a:ext cx="6473190" cy="2676525"/>
          </a:xfrm>
          <a:prstGeom prst="rect">
            <a:avLst/>
          </a:prstGeom>
          <a:noFill/>
          <a:ln w="9525">
            <a:noFill/>
          </a:ln>
        </p:spPr>
        <p:txBody>
          <a:bodyPr wrap="square">
            <a:spAutoFit/>
          </a:bodyPr>
          <a:lstStyle/>
          <a:p>
            <a:pPr indent="0" fontAlgn="auto">
              <a:lnSpc>
                <a:spcPct val="150000"/>
              </a:lnSpc>
            </a:pPr>
            <a:r>
              <a:rPr lang="zh-CN" sz="1600" b="1" dirty="0">
                <a:cs typeface="方正宋一简体" charset="0"/>
              </a:rPr>
              <a:t>优点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适宜递送</a:t>
            </a:r>
            <a:r>
              <a:rPr lang="en-US" sz="1600" b="0" dirty="0">
                <a:latin typeface="Times New Roman" panose="02020603050405020304" pitchFamily="18" charset="0"/>
                <a:cs typeface="方正宋一简体" charset="0"/>
              </a:rPr>
              <a:t>21kg</a:t>
            </a:r>
            <a:r>
              <a:rPr lang="zh-CN" sz="1600" b="0" dirty="0">
                <a:cs typeface="方正宋一简体" charset="0"/>
              </a:rPr>
              <a:t>以上的大件，到南美洲的价格更有竞争力。</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一般</a:t>
            </a:r>
            <a:r>
              <a:rPr lang="en-US" sz="1600" b="0" dirty="0">
                <a:latin typeface="Times New Roman" panose="02020603050405020304" pitchFamily="18" charset="0"/>
                <a:cs typeface="方正宋一简体" charset="0"/>
              </a:rPr>
              <a:t>2</a:t>
            </a:r>
            <a:r>
              <a:rPr lang="zh-CN" sz="1600" b="0" dirty="0">
                <a:cs typeface="方正宋一简体" charset="0"/>
              </a:rPr>
              <a:t>～</a:t>
            </a:r>
            <a:r>
              <a:rPr lang="en-US" sz="1600" b="0" dirty="0">
                <a:latin typeface="Times New Roman" panose="02020603050405020304" pitchFamily="18" charset="0"/>
                <a:cs typeface="方正宋一简体" charset="0"/>
              </a:rPr>
              <a:t>4</a:t>
            </a:r>
            <a:r>
              <a:rPr lang="zh-CN" sz="1600" b="0" dirty="0">
                <a:cs typeface="方正宋一简体" charset="0"/>
              </a:rPr>
              <a:t>个工作日可送达</a:t>
            </a:r>
            <a:r>
              <a:rPr lang="zh-CN" altLang="en-US" sz="1600" b="0" dirty="0">
                <a:cs typeface="方正宋一简体" charset="0"/>
              </a:rPr>
              <a:t>（空运）</a:t>
            </a:r>
            <a:r>
              <a:rPr lang="zh-CN" sz="1600" b="0" dirty="0">
                <a:cs typeface="方正宋一简体" charset="0"/>
              </a:rPr>
              <a:t>。</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网站信息更新快，网络覆盖全，查询响应速度快。</a:t>
            </a:r>
          </a:p>
          <a:p>
            <a:pPr indent="0" fontAlgn="auto">
              <a:lnSpc>
                <a:spcPct val="150000"/>
              </a:lnSpc>
            </a:pPr>
            <a:r>
              <a:rPr lang="zh-CN" sz="1600" b="1" dirty="0">
                <a:cs typeface="方正宋一简体" charset="0"/>
              </a:rPr>
              <a:t>缺点</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价格较贵，需要考虑物品体积重。</a:t>
            </a:r>
            <a:endParaRPr lang="en-US" sz="1600" b="0" dirty="0">
              <a:latin typeface="Wingdings 2" panose="05020102010507070707" charset="0"/>
              <a:cs typeface="方正宋一简体" charset="0"/>
            </a:endParaRPr>
          </a:p>
          <a:p>
            <a:pPr indent="0" fontAlgn="auto">
              <a:lnSpc>
                <a:spcPct val="150000"/>
              </a:lnSpc>
            </a:pPr>
            <a:r>
              <a:rPr lang="en-US" sz="1600" b="0" dirty="0">
                <a:latin typeface="Wingdings 2" panose="05020102010507070707" charset="0"/>
                <a:cs typeface="方正宋一简体" charset="0"/>
              </a:rPr>
              <a:t></a:t>
            </a:r>
            <a:r>
              <a:rPr lang="en-US" sz="1600" b="0" dirty="0">
                <a:latin typeface="方正宋一简体" charset="0"/>
                <a:cs typeface="方正宋一简体" charset="0"/>
              </a:rPr>
              <a:t>  </a:t>
            </a:r>
            <a:r>
              <a:rPr lang="zh-CN" sz="1600" b="0" dirty="0">
                <a:cs typeface="方正宋一简体" charset="0"/>
              </a:rPr>
              <a:t>对托运物品的限制比较严格。</a:t>
            </a:r>
            <a:endParaRPr lang="zh-CN" altLang="en-US" sz="1600" b="0" dirty="0">
              <a:cs typeface="方正宋一简体" charset="0"/>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967855" y="2794654"/>
            <a:ext cx="4427220" cy="1476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DHL</a:t>
            </a:r>
            <a:r>
              <a:rPr lang="zh-CN" altLang="zh-CN" sz="1800" b="1" dirty="0">
                <a:latin typeface="Times New Roman" panose="02020603050405020304" pitchFamily="18" charset="0"/>
                <a:ea typeface="微软雅黑" panose="020B0503020204020204" pitchFamily="34" charset="-122"/>
                <a:cs typeface="Times New Roman" panose="02020603050405020304" pitchFamily="18" charset="0"/>
              </a:rPr>
              <a:t>国际快递</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是全球快递行业的市场领导者，可寄达</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个国家及地区，有涵盖超过</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120000</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个目的地（主要邮递区码地区）的网络，向企业及私人买家提供专递及速递服务。</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55892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DHL</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463" y="2312824"/>
            <a:ext cx="3861276" cy="270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55892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DHL</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278890" y="2091690"/>
            <a:ext cx="9632950" cy="2676525"/>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在西欧、北美路线更有优势，适宜递送小件，可送达国家和地区网点比较多。</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一般</a:t>
            </a:r>
            <a:r>
              <a:rPr lang="en-US" sz="1600" b="0">
                <a:latin typeface="Times New Roman" panose="02020603050405020304" pitchFamily="18" charset="0"/>
                <a:cs typeface="方正宋一简体" charset="0"/>
              </a:rPr>
              <a:t>2</a:t>
            </a:r>
            <a:r>
              <a:rPr lang="zh-CN" sz="1600" b="0">
                <a:cs typeface="方正宋一简体" charset="0"/>
              </a:rPr>
              <a:t>～</a:t>
            </a:r>
            <a:r>
              <a:rPr lang="en-US" sz="1600" b="0">
                <a:latin typeface="Times New Roman" panose="02020603050405020304" pitchFamily="18" charset="0"/>
                <a:cs typeface="方正宋一简体" charset="0"/>
              </a:rPr>
              <a:t>4</a:t>
            </a:r>
            <a:r>
              <a:rPr lang="zh-CN" sz="1600" b="0">
                <a:cs typeface="方正宋一简体" charset="0"/>
              </a:rPr>
              <a:t>个工作日可送达，送达欧洲一般需要</a:t>
            </a:r>
            <a:r>
              <a:rPr lang="en-US" sz="1600" b="0">
                <a:latin typeface="Times New Roman" panose="02020603050405020304" pitchFamily="18" charset="0"/>
                <a:cs typeface="方正宋一简体" charset="0"/>
              </a:rPr>
              <a:t>3</a:t>
            </a:r>
            <a:r>
              <a:rPr lang="zh-CN" sz="1600" b="0">
                <a:cs typeface="方正宋一简体" charset="0"/>
              </a:rPr>
              <a:t>个工作日，送达东南亚一般需要</a:t>
            </a:r>
            <a:r>
              <a:rPr lang="en-US" sz="1600" b="0">
                <a:latin typeface="Times New Roman" panose="02020603050405020304" pitchFamily="18" charset="0"/>
                <a:cs typeface="方正宋一简体" charset="0"/>
              </a:rPr>
              <a:t>2</a:t>
            </a:r>
            <a:r>
              <a:rPr lang="zh-CN" sz="1600" b="0">
                <a:cs typeface="方正宋一简体" charset="0"/>
              </a:rPr>
              <a:t>个工作日。</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查询网站货物状态更新比较及时，遇到问题时解决速度快。</a:t>
            </a: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递送小件价格较贵，适合递送重量在</a:t>
            </a:r>
            <a:r>
              <a:rPr lang="en-US" sz="1600" b="0">
                <a:latin typeface="方正宋一简体" charset="0"/>
                <a:cs typeface="方正宋一简体" charset="0"/>
              </a:rPr>
              <a:t>21</a:t>
            </a:r>
            <a:r>
              <a:rPr lang="zh-CN" sz="1600" b="0">
                <a:cs typeface="方正宋一简体" charset="0"/>
              </a:rPr>
              <a:t>～</a:t>
            </a:r>
            <a:r>
              <a:rPr lang="en-US" sz="1600" b="0">
                <a:latin typeface="方正宋一简体" charset="0"/>
                <a:cs typeface="方正宋一简体" charset="0"/>
              </a:rPr>
              <a:t>100kg</a:t>
            </a:r>
            <a:r>
              <a:rPr lang="zh-CN" sz="1600" b="0">
                <a:cs typeface="方正宋一简体" charset="0"/>
              </a:rPr>
              <a:t>的货物。</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对托运物品的限制比较严格，拒收许多特殊物品，且在部分国家和地区不提供</a:t>
            </a:r>
            <a:r>
              <a:rPr lang="en-US" sz="1600" b="0">
                <a:latin typeface="Times New Roman" panose="02020603050405020304" pitchFamily="18" charset="0"/>
                <a:cs typeface="方正宋一简体" charset="0"/>
              </a:rPr>
              <a:t>DHL</a:t>
            </a:r>
            <a:r>
              <a:rPr lang="zh-CN" sz="1600" b="0">
                <a:cs typeface="方正宋一简体" charset="0"/>
              </a:rPr>
              <a:t>包裹寄送服务。</a:t>
            </a:r>
            <a:endParaRPr lang="zh-CN" altLang="en-US" sz="1600" b="0">
              <a:cs typeface="方正宋一简体" charset="0"/>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12"/>
          <p:cNvSpPr/>
          <p:nvPr/>
        </p:nvSpPr>
        <p:spPr>
          <a:xfrm>
            <a:off x="6967855" y="2794654"/>
            <a:ext cx="4427220" cy="14773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lgn="just">
              <a:buNone/>
            </a:pPr>
            <a:r>
              <a:rPr lang="en-US" altLang="zh-CN" sz="1800" b="1" dirty="0">
                <a:latin typeface="宋体" panose="02010600030101010101" pitchFamily="2" charset="-122"/>
              </a:rPr>
              <a:t>TNT</a:t>
            </a:r>
            <a:r>
              <a:rPr lang="zh-CN" altLang="en-US" sz="1800" dirty="0">
                <a:latin typeface="宋体" panose="02010600030101010101" pitchFamily="2" charset="-122"/>
              </a:rPr>
              <a:t>集团总部设于荷兰，是全球领先的快递服务供应商，为企业和个人客户提供全方位的快递服务。</a:t>
            </a:r>
            <a:r>
              <a:rPr lang="en-US" altLang="zh-CN" sz="1800" dirty="0">
                <a:latin typeface="宋体" panose="02010600030101010101" pitchFamily="2" charset="-122"/>
              </a:rPr>
              <a:t>TNT</a:t>
            </a:r>
            <a:r>
              <a:rPr lang="zh-CN" altLang="en-US" sz="1800" dirty="0">
                <a:latin typeface="宋体" panose="02010600030101010101" pitchFamily="2" charset="-122"/>
              </a:rPr>
              <a:t>快递在欧洲、中国、南美、亚太和中东地区拥有航空和公路运输网络。</a:t>
            </a:r>
          </a:p>
        </p:txBody>
      </p:sp>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4674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TNT</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2601887"/>
            <a:ext cx="5717659" cy="152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21581" y="224203"/>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国际商业快递</a:t>
            </a:r>
          </a:p>
        </p:txBody>
      </p:sp>
      <p:sp>
        <p:nvSpPr>
          <p:cNvPr id="6" name="矩形 6"/>
          <p:cNvSpPr/>
          <p:nvPr/>
        </p:nvSpPr>
        <p:spPr>
          <a:xfrm>
            <a:off x="1064252" y="1034618"/>
            <a:ext cx="14674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TNT</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05585" y="1703705"/>
            <a:ext cx="9771380" cy="4154170"/>
          </a:xfrm>
          <a:prstGeom prst="rect">
            <a:avLst/>
          </a:prstGeom>
          <a:noFill/>
          <a:ln w="9525">
            <a:noFill/>
          </a:ln>
        </p:spPr>
        <p:txBody>
          <a:bodyPr wrap="square">
            <a:spAutoFit/>
          </a:bodyPr>
          <a:lstStyle/>
          <a:p>
            <a:pPr indent="0" fontAlgn="auto">
              <a:lnSpc>
                <a:spcPct val="150000"/>
              </a:lnSpc>
            </a:pPr>
            <a:r>
              <a:rPr lang="zh-CN" sz="1600" b="1">
                <a:cs typeface="方正宋一简体" charset="0"/>
              </a:rPr>
              <a:t>优点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速度快，通关能力强，提供报关代理服务。</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可免费、及时、准确地追踪查询货物。</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在欧洲、西亚、中东及政治、军事不稳定的国家和地区有绝对优势。</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en-US" sz="1600" b="0">
                <a:latin typeface="Times New Roman" panose="02020603050405020304" pitchFamily="18" charset="0"/>
                <a:cs typeface="方正宋一简体" charset="0"/>
              </a:rPr>
              <a:t>2</a:t>
            </a:r>
            <a:r>
              <a:rPr lang="zh-CN" sz="1600" b="0">
                <a:cs typeface="方正宋一简体" charset="0"/>
              </a:rPr>
              <a:t>～</a:t>
            </a:r>
            <a:r>
              <a:rPr lang="en-US" sz="1600" b="0">
                <a:latin typeface="Times New Roman" panose="02020603050405020304" pitchFamily="18" charset="0"/>
                <a:cs typeface="方正宋一简体" charset="0"/>
              </a:rPr>
              <a:t>4</a:t>
            </a:r>
            <a:r>
              <a:rPr lang="zh-CN" sz="1600" b="0">
                <a:cs typeface="方正宋一简体" charset="0"/>
              </a:rPr>
              <a:t>个工作日内可送至全球，特别是到西欧只需</a:t>
            </a:r>
            <a:r>
              <a:rPr lang="en-US" sz="1600" b="0">
                <a:latin typeface="Times New Roman" panose="02020603050405020304" pitchFamily="18" charset="0"/>
                <a:cs typeface="方正宋一简体" charset="0"/>
              </a:rPr>
              <a:t>3</a:t>
            </a:r>
            <a:r>
              <a:rPr lang="zh-CN" sz="1600" b="0">
                <a:cs typeface="方正宋一简体" charset="0"/>
              </a:rPr>
              <a:t>个工作日左右，可送达的国家和地区比较多。</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网络覆盖广，查询网站信息更新快，遇到问题响应及时。</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纺织品类大件送至澳大利亚、新西兰等国家和地区有优势。</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可以送达沙特阿拉伯，但需提供正版发票。</a:t>
            </a:r>
          </a:p>
          <a:p>
            <a:pPr indent="0" fontAlgn="auto">
              <a:lnSpc>
                <a:spcPct val="150000"/>
              </a:lnSpc>
            </a:pPr>
            <a:r>
              <a:rPr lang="zh-CN" sz="1600" b="1">
                <a:cs typeface="方正宋一简体" charset="0"/>
              </a:rPr>
              <a:t>缺点</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需要计算体积重量，对所运货物的限制也比较多。</a:t>
            </a:r>
            <a:endParaRPr lang="en-US" sz="1600" b="0">
              <a:latin typeface="Wingdings 2" panose="05020102010507070707" charset="0"/>
              <a:cs typeface="方正宋一简体" charset="0"/>
            </a:endParaRPr>
          </a:p>
          <a:p>
            <a:pPr indent="0" fontAlgn="auto">
              <a:lnSpc>
                <a:spcPct val="150000"/>
              </a:lnSpc>
            </a:pPr>
            <a:r>
              <a:rPr lang="en-US" sz="1600" b="0">
                <a:latin typeface="Wingdings 2" panose="05020102010507070707" charset="0"/>
                <a:cs typeface="方正宋一简体" charset="0"/>
              </a:rPr>
              <a:t></a:t>
            </a:r>
            <a:r>
              <a:rPr lang="en-US" sz="1600" b="0">
                <a:latin typeface="方正宋一简体" charset="0"/>
                <a:cs typeface="方正宋一简体" charset="0"/>
              </a:rPr>
              <a:t>  </a:t>
            </a:r>
            <a:r>
              <a:rPr lang="zh-CN" sz="1600" b="0">
                <a:cs typeface="方正宋一简体" charset="0"/>
              </a:rPr>
              <a:t>价格相对较高。</a:t>
            </a:r>
            <a:endParaRPr lang="zh-CN" altLang="en-US" sz="1600" b="0">
              <a:cs typeface="方正宋一简体" charset="0"/>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2.3</a:t>
            </a:r>
          </a:p>
        </p:txBody>
      </p:sp>
      <p:sp>
        <p:nvSpPr>
          <p:cNvPr id="7" name="矩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国际专线物流</a:t>
            </a:r>
            <a:endPar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0150" y="219757"/>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国际专线物流</a:t>
            </a:r>
          </a:p>
        </p:txBody>
      </p:sp>
      <p:sp>
        <p:nvSpPr>
          <p:cNvPr id="15364" name="矩形 12"/>
          <p:cNvSpPr/>
          <p:nvPr/>
        </p:nvSpPr>
        <p:spPr>
          <a:xfrm>
            <a:off x="1608829" y="1721634"/>
            <a:ext cx="8775700"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国际专线物流，过去通常是指特定地区间专门负责国际段运输的代理和组织。现在，国际物流专线指针对特定国家或地区推出的跨境专用物流线路，具有“五固定”特征，即物流起点、物流终点、运输工具、运输线路、运输时间基本固定。国际专线物流是主要跨境电商物流模式之一。</a:t>
            </a: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国际专线物流主要包括航空专线、港口专线、铁路专线、大陆桥专线、海运专线以及固定多式联运专线，如郑欧班列、中俄专线、渝新欧专线、中欧（武汉）冠捷班列、中英班列、国际传统亚欧航线、顺丰深圳一台北全货机航线等。</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6"/>
          <p:cNvSpPr/>
          <p:nvPr/>
        </p:nvSpPr>
        <p:spPr>
          <a:xfrm>
            <a:off x="610150" y="219757"/>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国际专线物流</a:t>
            </a:r>
          </a:p>
        </p:txBody>
      </p:sp>
      <p:sp>
        <p:nvSpPr>
          <p:cNvPr id="15364" name="矩形 12"/>
          <p:cNvSpPr/>
          <p:nvPr/>
        </p:nvSpPr>
        <p:spPr>
          <a:xfrm>
            <a:off x="1707356" y="1604885"/>
            <a:ext cx="8775700" cy="378565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国际专线物流的优势</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）时效快</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）成本低</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）安全性高</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）可追踪</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）易清关</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国际专线物流的劣势</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）通达地区有限</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）相对于中邮小包来说，其运费成本略高</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algn="just" eaLnBrk="1" hangingPunct="1">
              <a:spcBef>
                <a:spcPct val="0"/>
              </a:spcBef>
              <a:buFontTx/>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）可托运产品有限</a:t>
            </a:r>
          </a:p>
        </p:txBody>
      </p:sp>
    </p:spTree>
    <p:extLst>
      <p:ext uri="{BB962C8B-B14F-4D97-AF65-F5344CB8AC3E}">
        <p14:creationId xmlns:p14="http://schemas.microsoft.com/office/powerpoint/2010/main" val="30711504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flipV="1">
            <a:off x="-1" y="-15240"/>
            <a:ext cx="12190413" cy="779882"/>
          </a:xfrm>
          <a:custGeom>
            <a:avLst/>
            <a:gdLst/>
            <a:ahLst/>
            <a:cxnLst/>
            <a:rect l="l" t="t" r="r" b="b"/>
            <a:pathLst>
              <a:path w="4198076" h="584776">
                <a:moveTo>
                  <a:pt x="0" y="584776"/>
                </a:moveTo>
                <a:lnTo>
                  <a:pt x="4198076" y="584776"/>
                </a:lnTo>
                <a:lnTo>
                  <a:pt x="3858906" y="0"/>
                </a:lnTo>
                <a:lnTo>
                  <a:pt x="339170" y="0"/>
                </a:lnTo>
                <a:close/>
              </a:path>
            </a:pathLst>
          </a:cu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4" name="矩形 13"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982638" y="56721"/>
            <a:ext cx="10225136" cy="689610"/>
          </a:xfrm>
          <a:prstGeom prst="rect">
            <a:avLst/>
          </a:prstGeom>
        </p:spPr>
        <p:txBody>
          <a:bodyPr wrap="square" lIns="121908" tIns="60954" rIns="121908" bIns="60954">
            <a:spAutoFit/>
          </a:bodyPr>
          <a:lstStyle/>
          <a:p>
            <a:pPr algn="ctr"/>
            <a:r>
              <a:rPr lang="zh-CN" altLang="en-US" sz="3700" dirty="0">
                <a:solidFill>
                  <a:schemeClr val="bg1"/>
                </a:solidFill>
                <a:latin typeface="Gloucester MT Extra Condensed" panose="02030808020601010101"/>
                <a:ea typeface="微软雅黑" panose="020B0503020204020204" pitchFamily="34" charset="-122"/>
                <a:cs typeface="Gloucester MT Extra Condensed" panose="02030808020601010101"/>
              </a:rPr>
              <a:t>课   前   案    例  导   入</a:t>
            </a:r>
          </a:p>
        </p:txBody>
      </p:sp>
      <p:cxnSp>
        <p:nvCxnSpPr>
          <p:cNvPr id="44" name="直接连接符 43"/>
          <p:cNvCxnSpPr/>
          <p:nvPr/>
        </p:nvCxnSpPr>
        <p:spPr>
          <a:xfrm>
            <a:off x="1121569" y="860801"/>
            <a:ext cx="9933781"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5" name="直接连接符 44"/>
          <p:cNvCxnSpPr/>
          <p:nvPr/>
        </p:nvCxnSpPr>
        <p:spPr>
          <a:xfrm>
            <a:off x="1277257" y="991429"/>
            <a:ext cx="9622518" cy="0"/>
          </a:xfrm>
          <a:prstGeom prst="line">
            <a:avLst/>
          </a:prstGeom>
          <a:ln w="19050">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49" name="直接连接符 48"/>
          <p:cNvCxnSpPr/>
          <p:nvPr/>
        </p:nvCxnSpPr>
        <p:spPr>
          <a:xfrm>
            <a:off x="0" y="-15240"/>
            <a:ext cx="1277257" cy="100666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flipH="1">
            <a:off x="10899775" y="0"/>
            <a:ext cx="1290639" cy="991429"/>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60" name="Rectangle 29"/>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2" name="Rectangle 31"/>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4" name="Rectangle 33"/>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6" name="Rectangle 35"/>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8" name="Rectangle 37"/>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2" name="Rectangle 4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8" name="Rectangle 4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2" name="Rectangle 4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4" name="Rectangle 5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6" name="Rectangle 5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8" name="Rectangle 54"/>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0" name="Rectangle 56"/>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3" name="Rectangle 5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5" name="Rectangle 60"/>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0" name="Rectangle 6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7" name="椭圆 96">
            <a:hlinkClick r:id="" action="ppaction://hlinkshowjump?jump=previousslide"/>
          </p:cNvPr>
          <p:cNvSpPr/>
          <p:nvPr/>
        </p:nvSpPr>
        <p:spPr>
          <a:xfrm>
            <a:off x="8740863" y="6274847"/>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燕尾形 97">
            <a:hlinkClick r:id="" action="ppaction://hlinkshowjump?jump=previousslide" tooltip="上一页"/>
          </p:cNvPr>
          <p:cNvSpPr/>
          <p:nvPr/>
        </p:nvSpPr>
        <p:spPr>
          <a:xfrm flipH="1">
            <a:off x="8810643" y="6383686"/>
            <a:ext cx="232659" cy="233675"/>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椭圆 101">
            <a:hlinkClick r:id="" action="ppaction://hlinkshowjump?jump=nextslide"/>
          </p:cNvPr>
          <p:cNvSpPr/>
          <p:nvPr/>
        </p:nvSpPr>
        <p:spPr>
          <a:xfrm>
            <a:off x="9348951" y="6257894"/>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燕尾形 102">
            <a:hlinkClick r:id="" action="ppaction://hlinkshowjump?jump=nextslide" tooltip="下一页"/>
          </p:cNvPr>
          <p:cNvSpPr/>
          <p:nvPr/>
        </p:nvSpPr>
        <p:spPr>
          <a:xfrm>
            <a:off x="9471553" y="6356801"/>
            <a:ext cx="226630" cy="248620"/>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椭圆 103">
            <a:hlinkClick r:id="" action="ppaction://hlinkshowjump?jump=firstslide" tooltip="返回首页"/>
          </p:cNvPr>
          <p:cNvSpPr/>
          <p:nvPr/>
        </p:nvSpPr>
        <p:spPr>
          <a:xfrm>
            <a:off x="9954703" y="6270920"/>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hlinkClick r:id="" action="ppaction://hlinkshowjump?jump=lastslide"/>
          </p:cNvPr>
          <p:cNvSpPr/>
          <p:nvPr/>
        </p:nvSpPr>
        <p:spPr>
          <a:xfrm>
            <a:off x="10574683" y="6273456"/>
            <a:ext cx="432000" cy="432000"/>
          </a:xfrm>
          <a:prstGeom prst="ellipse">
            <a:avLst/>
          </a:prstGeom>
          <a:solidFill>
            <a:srgbClr val="FF95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 name="图片 105">
            <a:hlinkClick r:id="" action="ppaction://hlinkshowjump?jump=lastslide"/>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0759" y="6380602"/>
            <a:ext cx="219847" cy="236759"/>
          </a:xfrm>
          <a:prstGeom prst="rect">
            <a:avLst/>
          </a:prstGeom>
        </p:spPr>
      </p:pic>
      <p:pic>
        <p:nvPicPr>
          <p:cNvPr id="107" name="图片 106">
            <a:hlinkClick r:id="" action="ppaction://hlinkshowjump?jump=firstslid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761" y="6356801"/>
            <a:ext cx="289582" cy="253385"/>
          </a:xfrm>
          <a:prstGeom prst="rect">
            <a:avLst/>
          </a:prstGeom>
        </p:spPr>
      </p:pic>
      <p:sp>
        <p:nvSpPr>
          <p:cNvPr id="108" name="矩形 107"/>
          <p:cNvSpPr/>
          <p:nvPr/>
        </p:nvSpPr>
        <p:spPr>
          <a:xfrm>
            <a:off x="11259898" y="6254138"/>
            <a:ext cx="388938" cy="3873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9" name="灯片编号占位符 5"/>
          <p:cNvSpPr txBox="1"/>
          <p:nvPr/>
        </p:nvSpPr>
        <p:spPr>
          <a:xfrm>
            <a:off x="11240848" y="6281102"/>
            <a:ext cx="440216" cy="360386"/>
          </a:xfrm>
          <a:prstGeom prst="rect">
            <a:avLst/>
          </a:prstGeom>
        </p:spPr>
        <p:txBody>
          <a:bodyPr/>
          <a:lstStyle>
            <a:defPPr>
              <a:defRPr lang="zh-CN"/>
            </a:defPPr>
            <a:lvl1pPr marL="0" algn="l" defTabSz="609600" rtl="0" eaLnBrk="1" latinLnBrk="0" hangingPunct="1">
              <a:defRPr sz="2800" kern="1200">
                <a:solidFill>
                  <a:schemeClr val="tx1"/>
                </a:solidFill>
                <a:latin typeface="微软雅黑" panose="020B0503020204020204" pitchFamily="34" charset="-122"/>
                <a:ea typeface="微软雅黑" panose="020B0503020204020204" pitchFamily="34" charset="-122"/>
                <a:cs typeface="+mn-cs"/>
              </a:defRPr>
            </a:lvl1pPr>
            <a:lvl2pPr marL="609600" algn="l" defTabSz="609600" rtl="0" eaLnBrk="1" latinLnBrk="0" hangingPunct="1">
              <a:defRPr sz="2400" kern="1200">
                <a:solidFill>
                  <a:schemeClr val="tx1"/>
                </a:solidFill>
                <a:latin typeface="+mn-lt"/>
                <a:ea typeface="+mn-ea"/>
                <a:cs typeface="+mn-cs"/>
              </a:defRPr>
            </a:lvl2pPr>
            <a:lvl3pPr marL="1219200" algn="l" defTabSz="609600" rtl="0" eaLnBrk="1" latinLnBrk="0" hangingPunct="1">
              <a:defRPr sz="2400" kern="1200">
                <a:solidFill>
                  <a:schemeClr val="tx1"/>
                </a:solidFill>
                <a:latin typeface="+mn-lt"/>
                <a:ea typeface="+mn-ea"/>
                <a:cs typeface="+mn-cs"/>
              </a:defRPr>
            </a:lvl3pPr>
            <a:lvl4pPr marL="1828800" algn="l" defTabSz="609600" rtl="0" eaLnBrk="1" latinLnBrk="0" hangingPunct="1">
              <a:defRPr sz="2400" kern="1200">
                <a:solidFill>
                  <a:schemeClr val="tx1"/>
                </a:solidFill>
                <a:latin typeface="+mn-lt"/>
                <a:ea typeface="+mn-ea"/>
                <a:cs typeface="+mn-cs"/>
              </a:defRPr>
            </a:lvl4pPr>
            <a:lvl5pPr marL="2438400" algn="l" defTabSz="609600" rtl="0" eaLnBrk="1" latinLnBrk="0" hangingPunct="1">
              <a:defRPr sz="2400" kern="1200">
                <a:solidFill>
                  <a:schemeClr val="tx1"/>
                </a:solidFill>
                <a:latin typeface="+mn-lt"/>
                <a:ea typeface="+mn-ea"/>
                <a:cs typeface="+mn-cs"/>
              </a:defRPr>
            </a:lvl5pPr>
            <a:lvl6pPr marL="3048000" algn="l" defTabSz="609600" rtl="0" eaLnBrk="1" latinLnBrk="0" hangingPunct="1">
              <a:defRPr sz="2400" kern="1200">
                <a:solidFill>
                  <a:schemeClr val="tx1"/>
                </a:solidFill>
                <a:latin typeface="+mn-lt"/>
                <a:ea typeface="+mn-ea"/>
                <a:cs typeface="+mn-cs"/>
              </a:defRPr>
            </a:lvl6pPr>
            <a:lvl7pPr marL="3656965" algn="l" defTabSz="609600" rtl="0" eaLnBrk="1" latinLnBrk="0" hangingPunct="1">
              <a:defRPr sz="2400" kern="1200">
                <a:solidFill>
                  <a:schemeClr val="tx1"/>
                </a:solidFill>
                <a:latin typeface="+mn-lt"/>
                <a:ea typeface="+mn-ea"/>
                <a:cs typeface="+mn-cs"/>
              </a:defRPr>
            </a:lvl7pPr>
            <a:lvl8pPr marL="4266565" algn="l" defTabSz="609600" rtl="0" eaLnBrk="1" latinLnBrk="0" hangingPunct="1">
              <a:defRPr sz="2400" kern="1200">
                <a:solidFill>
                  <a:schemeClr val="tx1"/>
                </a:solidFill>
                <a:latin typeface="+mn-lt"/>
                <a:ea typeface="+mn-ea"/>
                <a:cs typeface="+mn-cs"/>
              </a:defRPr>
            </a:lvl8pPr>
            <a:lvl9pPr marL="4876165" algn="l" defTabSz="609600" rtl="0" eaLnBrk="1" latinLnBrk="0" hangingPunct="1">
              <a:defRPr sz="2400" kern="1200">
                <a:solidFill>
                  <a:schemeClr val="tx1"/>
                </a:solidFill>
                <a:latin typeface="+mn-lt"/>
                <a:ea typeface="+mn-ea"/>
                <a:cs typeface="+mn-cs"/>
              </a:defRPr>
            </a:lvl9pPr>
          </a:lstStyle>
          <a:p>
            <a:pPr algn="ctr">
              <a:defRPr/>
            </a:pPr>
            <a:fld id="{60EB2519-AAE2-4E21-BB0D-ECCE615109F8}" type="slidenum">
              <a:rPr lang="en-US" altLang="zh-CN" sz="1400" smtClean="0">
                <a:solidFill>
                  <a:schemeClr val="bg1"/>
                </a:solidFill>
              </a:rPr>
              <a:t>4</a:t>
            </a:fld>
            <a:endParaRPr lang="en-US" altLang="zh-CN" sz="1400" dirty="0">
              <a:solidFill>
                <a:schemeClr val="bg1"/>
              </a:solidFill>
            </a:endParaRPr>
          </a:p>
        </p:txBody>
      </p:sp>
      <p:sp>
        <p:nvSpPr>
          <p:cNvPr id="110" name="矩形 109"/>
          <p:cNvSpPr/>
          <p:nvPr/>
        </p:nvSpPr>
        <p:spPr>
          <a:xfrm>
            <a:off x="11580893" y="6563519"/>
            <a:ext cx="238442" cy="23844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1" name="矩形 110"/>
          <p:cNvSpPr/>
          <p:nvPr/>
        </p:nvSpPr>
        <p:spPr>
          <a:xfrm>
            <a:off x="11581515" y="6182353"/>
            <a:ext cx="143570" cy="1435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文本框 1"/>
          <p:cNvSpPr txBox="1"/>
          <p:nvPr/>
        </p:nvSpPr>
        <p:spPr>
          <a:xfrm>
            <a:off x="1502425" y="996996"/>
            <a:ext cx="8416698" cy="347929"/>
          </a:xfrm>
          <a:prstGeom prst="rect">
            <a:avLst/>
          </a:prstGeom>
          <a:noFill/>
          <a:ln w="9525">
            <a:noFill/>
          </a:ln>
        </p:spPr>
        <p:txBody>
          <a:bodyPr wrap="square" lIns="88130" tIns="44065" rIns="88130" bIns="44065">
            <a:spAutoFit/>
          </a:bodyPr>
          <a:lstStyle/>
          <a:p>
            <a:pPr algn="ctr"/>
            <a:r>
              <a:rPr lang="zh-CN" altLang="en-US" sz="1700" b="1" dirty="0">
                <a:latin typeface="微软雅黑" panose="020B0503020204020204" pitchFamily="34" charset="-122"/>
                <a:ea typeface="微软雅黑" panose="020B0503020204020204" pitchFamily="34" charset="-122"/>
                <a:cs typeface="方正黑体简体" charset="0"/>
              </a:rPr>
              <a:t>日均处理</a:t>
            </a:r>
            <a:r>
              <a:rPr lang="en-US" altLang="zh-CN" sz="1700" b="1" dirty="0">
                <a:latin typeface="微软雅黑" panose="020B0503020204020204" pitchFamily="34" charset="-122"/>
                <a:ea typeface="微软雅黑" panose="020B0503020204020204" pitchFamily="34" charset="-122"/>
                <a:cs typeface="方正黑体简体" charset="0"/>
              </a:rPr>
              <a:t>30</a:t>
            </a:r>
            <a:r>
              <a:rPr lang="zh-CN" altLang="en-US" sz="1700" b="1" dirty="0">
                <a:latin typeface="微软雅黑" panose="020B0503020204020204" pitchFamily="34" charset="-122"/>
                <a:ea typeface="微软雅黑" panose="020B0503020204020204" pitchFamily="34" charset="-122"/>
                <a:cs typeface="方正黑体简体" charset="0"/>
              </a:rPr>
              <a:t>万件，考拉海购智慧保税仓开仓</a:t>
            </a:r>
          </a:p>
        </p:txBody>
      </p:sp>
      <p:sp>
        <p:nvSpPr>
          <p:cNvPr id="39" name="文本框 3"/>
          <p:cNvSpPr txBox="1"/>
          <p:nvPr/>
        </p:nvSpPr>
        <p:spPr>
          <a:xfrm>
            <a:off x="650814" y="5289744"/>
            <a:ext cx="10989360" cy="918210"/>
          </a:xfrm>
          <a:prstGeom prst="rect">
            <a:avLst/>
          </a:prstGeom>
          <a:noFill/>
        </p:spPr>
        <p:txBody>
          <a:bodyPr wrap="square" lIns="88130" tIns="44065" rIns="88130" bIns="44065" rtlCol="0" anchor="t">
            <a:spAutoFit/>
          </a:bodyPr>
          <a:lstStyle/>
          <a:p>
            <a:pPr fontAlgn="auto">
              <a:lnSpc>
                <a:spcPct val="150000"/>
              </a:lnSpc>
            </a:pPr>
            <a:r>
              <a:rPr lang="zh-CN" altLang="en-US" sz="1800" dirty="0">
                <a:cs typeface="方正宋一简体" charset="0"/>
                <a:sym typeface="+mn-ea"/>
              </a:rPr>
              <a:t>请问：考拉海购</a:t>
            </a:r>
            <a:r>
              <a:rPr lang="en-US" altLang="zh-CN" sz="1800" dirty="0">
                <a:cs typeface="方正宋一简体" charset="0"/>
                <a:sym typeface="+mn-ea"/>
              </a:rPr>
              <a:t>1</a:t>
            </a:r>
            <a:r>
              <a:rPr lang="zh-CN" altLang="en-US" sz="1800" dirty="0">
                <a:cs typeface="方正宋一简体" charset="0"/>
                <a:sym typeface="+mn-ea"/>
              </a:rPr>
              <a:t>号仓对考拉海购提高跨境物流服务水平有什么优势？阐述考拉海购在跨境物流战略方面的部署对其在跨境电商方面的影响。</a:t>
            </a:r>
          </a:p>
        </p:txBody>
      </p:sp>
      <p:sp>
        <p:nvSpPr>
          <p:cNvPr id="40" name="矩形 39"/>
          <p:cNvSpPr/>
          <p:nvPr/>
        </p:nvSpPr>
        <p:spPr>
          <a:xfrm>
            <a:off x="6651630" y="2159967"/>
            <a:ext cx="349166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sym typeface="Wingdings" panose="05000000000000000000"/>
              </a:rPr>
              <a:t></a:t>
            </a:r>
            <a:r>
              <a:rPr lang="zh-CN" altLang="en-US" sz="2000" dirty="0">
                <a:latin typeface="微软雅黑" panose="020B0503020204020204" pitchFamily="34" charset="-122"/>
                <a:ea typeface="微软雅黑" panose="020B0503020204020204" pitchFamily="34" charset="-122"/>
              </a:rPr>
              <a:t>考拉海购</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号仓意义重大，助力宁波保税区产业结构升级</a:t>
            </a:r>
          </a:p>
        </p:txBody>
      </p:sp>
      <p:sp>
        <p:nvSpPr>
          <p:cNvPr id="41" name="矩形 40"/>
          <p:cNvSpPr/>
          <p:nvPr/>
        </p:nvSpPr>
        <p:spPr>
          <a:xfrm>
            <a:off x="6651630" y="3606305"/>
            <a:ext cx="349166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sym typeface="Wingdings" panose="05000000000000000000"/>
              </a:rPr>
              <a:t></a:t>
            </a:r>
            <a:r>
              <a:rPr lang="zh-CN" altLang="en-US" sz="2000" dirty="0">
                <a:latin typeface="微软雅黑" panose="020B0503020204020204" pitchFamily="34" charset="-122"/>
                <a:ea typeface="微软雅黑" panose="020B0503020204020204" pitchFamily="34" charset="-122"/>
              </a:rPr>
              <a:t>考拉海购跨境仓储布局加速</a:t>
            </a:r>
          </a:p>
        </p:txBody>
      </p:sp>
      <p:sp>
        <p:nvSpPr>
          <p:cNvPr id="42" name="圆角矩形 41"/>
          <p:cNvSpPr/>
          <p:nvPr/>
        </p:nvSpPr>
        <p:spPr>
          <a:xfrm>
            <a:off x="1691953" y="1506715"/>
            <a:ext cx="3312368" cy="3528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n-US" altLang="zh-CN" sz="1800" dirty="0">
                <a:latin typeface="微软雅黑" panose="020B0503020204020204" pitchFamily="34" charset="-122"/>
                <a:ea typeface="微软雅黑" panose="020B0503020204020204" pitchFamily="34" charset="-122"/>
              </a:rPr>
              <a:t>2019</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日，考拉海购</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号仓在宁波出口加工区举行开仓仪式。作为考拉海购全国规模最大、自动化程度最高的跨境智慧保税仓，考拉海购</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号仓总计容面积达</a:t>
            </a: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万平方米，可满足超过</a:t>
            </a:r>
            <a:r>
              <a:rPr lang="en-US" altLang="zh-CN" sz="1800" dirty="0">
                <a:latin typeface="微软雅黑" panose="020B0503020204020204" pitchFamily="34" charset="-122"/>
                <a:ea typeface="微软雅黑" panose="020B0503020204020204" pitchFamily="34" charset="-122"/>
              </a:rPr>
              <a:t>6 000</a:t>
            </a:r>
            <a:r>
              <a:rPr lang="zh-CN" altLang="en-US" sz="1800" dirty="0">
                <a:latin typeface="微软雅黑" panose="020B0503020204020204" pitchFamily="34" charset="-122"/>
                <a:ea typeface="微软雅黑" panose="020B0503020204020204" pitchFamily="34" charset="-122"/>
              </a:rPr>
              <a:t>万件商品的存储需求，跨境订单处理能力可达每日</a:t>
            </a:r>
            <a:r>
              <a:rPr lang="en-US" altLang="zh-CN" sz="1800" dirty="0">
                <a:latin typeface="微软雅黑" panose="020B0503020204020204" pitchFamily="34" charset="-122"/>
                <a:ea typeface="微软雅黑" panose="020B0503020204020204" pitchFamily="34" charset="-122"/>
              </a:rPr>
              <a:t>30</a:t>
            </a:r>
            <a:r>
              <a:rPr lang="zh-CN" altLang="en-US" sz="1800" dirty="0">
                <a:latin typeface="微软雅黑" panose="020B0503020204020204" pitchFamily="34" charset="-122"/>
                <a:ea typeface="微软雅黑" panose="020B0503020204020204" pitchFamily="34" charset="-122"/>
              </a:rPr>
              <a:t>万件，</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年可处理超过</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亿件跨境订单。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国际专线物流</a:t>
            </a:r>
          </a:p>
        </p:txBody>
      </p:sp>
      <p:sp>
        <p:nvSpPr>
          <p:cNvPr id="20" name="矩形 2"/>
          <p:cNvSpPr>
            <a:spLocks noChangeArrowheads="1"/>
          </p:cNvSpPr>
          <p:nvPr/>
        </p:nvSpPr>
        <p:spPr bwMode="auto">
          <a:xfrm>
            <a:off x="5567086" y="2110588"/>
            <a:ext cx="59404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Special Line-YW</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即航空专线燕文，俗称燕文专线，是北京燕文物流公司旗下的一项国际物流业务。线上燕文专线目前已开通南美专线和俄罗斯专线。</a:t>
            </a:r>
          </a:p>
          <a:p>
            <a:pPr algn="just" eaLnBrk="0" hangingPunct="0"/>
            <a:r>
              <a:rPr lang="zh-CN" altLang="zh-CN" sz="1800" b="1" dirty="0">
                <a:latin typeface="微软雅黑" panose="020B0503020204020204" pitchFamily="34" charset="-122"/>
                <a:ea typeface="微软雅黑" panose="020B0503020204020204" pitchFamily="34" charset="-122"/>
                <a:cs typeface="微软雅黑" panose="020B0503020204020204" pitchFamily="34" charset="-122"/>
              </a:rPr>
              <a:t>燕文南美专线小包：</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通过调整航班资源一程直飞欧洲，再根据欧洲到南美航班货量少的特点，快速中转，避免旺季爆仓，大大缩短妥投时间。</a:t>
            </a:r>
          </a:p>
          <a:p>
            <a:pPr algn="just" eaLnBrk="0" hangingPunct="0"/>
            <a:r>
              <a:rPr lang="zh-CN" altLang="zh-CN" sz="1800" b="1" dirty="0">
                <a:latin typeface="微软雅黑" panose="020B0503020204020204" pitchFamily="34" charset="-122"/>
                <a:ea typeface="微软雅黑" panose="020B0503020204020204" pitchFamily="34" charset="-122"/>
                <a:cs typeface="微软雅黑" panose="020B0503020204020204" pitchFamily="34" charset="-122"/>
              </a:rPr>
              <a:t>燕文俄罗斯专线小包：</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与俄罗斯合作伙伴实现系统内部互联，一单到底，全程无缝可视化跟踪。国内快速预分拣，快速通关，快速分拨派送，正常情况下俄罗斯全境派送时间不超过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25</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天，人口</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万以上城市派送时间低于</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17</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天。</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601" y="1810549"/>
            <a:ext cx="4360437" cy="298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6"/>
          <p:cNvSpPr/>
          <p:nvPr/>
        </p:nvSpPr>
        <p:spPr>
          <a:xfrm>
            <a:off x="1007094" y="1245469"/>
            <a:ext cx="1960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（一）燕文物流</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国际专线物流</a:t>
            </a:r>
          </a:p>
        </p:txBody>
      </p:sp>
      <p:sp>
        <p:nvSpPr>
          <p:cNvPr id="22" name="矩形 6"/>
          <p:cNvSpPr/>
          <p:nvPr/>
        </p:nvSpPr>
        <p:spPr>
          <a:xfrm>
            <a:off x="1007094" y="1245469"/>
            <a:ext cx="1960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（二）中欧班列</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 name="矩形 1"/>
          <p:cNvSpPr>
            <a:spLocks noChangeArrowheads="1"/>
          </p:cNvSpPr>
          <p:nvPr/>
        </p:nvSpPr>
        <p:spPr bwMode="auto">
          <a:xfrm>
            <a:off x="6587750" y="2237006"/>
            <a:ext cx="50514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zh-CN" sz="1800" b="1" dirty="0">
                <a:latin typeface="Times New Roman" panose="02020603050405020304" pitchFamily="18" charset="0"/>
                <a:cs typeface="Times New Roman" panose="02020603050405020304" pitchFamily="18" charset="0"/>
              </a:rPr>
              <a:t>中欧班列</a:t>
            </a:r>
            <a:r>
              <a:rPr lang="zh-CN" altLang="zh-CN" sz="1800" dirty="0">
                <a:latin typeface="Times New Roman" panose="02020603050405020304" pitchFamily="18" charset="0"/>
                <a:cs typeface="Times New Roman" panose="02020603050405020304" pitchFamily="18" charset="0"/>
              </a:rPr>
              <a:t>（英文名称</a:t>
            </a:r>
            <a:r>
              <a:rPr lang="en-US" altLang="zh-CN" sz="1800" dirty="0">
                <a:latin typeface="Times New Roman" panose="02020603050405020304" pitchFamily="18" charset="0"/>
                <a:cs typeface="Times New Roman" panose="02020603050405020304" pitchFamily="18" charset="0"/>
              </a:rPr>
              <a:t>CHINA RAILWAY Express</a:t>
            </a:r>
            <a:r>
              <a:rPr lang="zh-CN" altLang="zh-CN" sz="1800" dirty="0">
                <a:latin typeface="Times New Roman" panose="02020603050405020304" pitchFamily="18" charset="0"/>
                <a:cs typeface="Times New Roman" panose="02020603050405020304" pitchFamily="18" charset="0"/>
              </a:rPr>
              <a:t>，缩写</a:t>
            </a:r>
            <a:r>
              <a:rPr lang="en-US" altLang="zh-CN" sz="1800" dirty="0" err="1">
                <a:latin typeface="Times New Roman" panose="02020603050405020304" pitchFamily="18" charset="0"/>
                <a:cs typeface="Times New Roman" panose="02020603050405020304" pitchFamily="18" charset="0"/>
              </a:rPr>
              <a:t>CRexpress</a:t>
            </a:r>
            <a:r>
              <a:rPr lang="zh-CN" altLang="zh-CN" sz="1800" dirty="0">
                <a:latin typeface="Times New Roman" panose="02020603050405020304" pitchFamily="18" charset="0"/>
                <a:cs typeface="Times New Roman" panose="02020603050405020304" pitchFamily="18" charset="0"/>
              </a:rPr>
              <a:t>）是由中国铁路总公司组织，是指按照固定车次、线路等条件开行，往来于中国与欧洲及一带一路沿线各国的集装箱国际铁路联运班列。目前中欧班列铺划有西、中、东</a:t>
            </a:r>
            <a:r>
              <a:rPr lang="en-US" altLang="zh-CN" sz="1800" dirty="0">
                <a:latin typeface="Times New Roman" panose="02020603050405020304" pitchFamily="18" charset="0"/>
                <a:cs typeface="Times New Roman" panose="02020603050405020304" pitchFamily="18" charset="0"/>
              </a:rPr>
              <a:t>3</a:t>
            </a:r>
            <a:r>
              <a:rPr lang="zh-CN" altLang="zh-CN" sz="1800" dirty="0">
                <a:latin typeface="Times New Roman" panose="02020603050405020304" pitchFamily="18" charset="0"/>
                <a:cs typeface="Times New Roman" panose="02020603050405020304" pitchFamily="18" charset="0"/>
              </a:rPr>
              <a:t>条通道：西部通道由我国中西部经阿拉山口（霍尔果斯）出境，中部通道由我国华北地区经二连浩特出境，东部通道由我国东南部沿海地区经满洲里（绥芬河）出境。</a:t>
            </a:r>
          </a:p>
        </p:txBody>
      </p:sp>
      <p:pic>
        <p:nvPicPr>
          <p:cNvPr id="1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66" y="2237006"/>
            <a:ext cx="5684657" cy="255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2877711"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2.3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国际专线物流</a:t>
            </a:r>
          </a:p>
        </p:txBody>
      </p:sp>
      <p:sp>
        <p:nvSpPr>
          <p:cNvPr id="22" name="矩形 6"/>
          <p:cNvSpPr/>
          <p:nvPr/>
        </p:nvSpPr>
        <p:spPr>
          <a:xfrm>
            <a:off x="1007094" y="1245469"/>
            <a:ext cx="222186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（三）</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Russian Air</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 name="矩形 1"/>
          <p:cNvSpPr>
            <a:spLocks noChangeArrowheads="1"/>
          </p:cNvSpPr>
          <p:nvPr/>
        </p:nvSpPr>
        <p:spPr bwMode="auto">
          <a:xfrm>
            <a:off x="6275294" y="2237006"/>
            <a:ext cx="536388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altLang="zh-CN" sz="1800" b="1" dirty="0">
                <a:latin typeface="Times New Roman" panose="02020603050405020304" pitchFamily="18" charset="0"/>
                <a:cs typeface="Times New Roman" panose="02020603050405020304" pitchFamily="18" charset="0"/>
              </a:rPr>
              <a:t>        Russian Air</a:t>
            </a:r>
            <a:r>
              <a:rPr lang="zh-CN" altLang="en-US" sz="1800" dirty="0">
                <a:latin typeface="Times New Roman" panose="02020603050405020304" pitchFamily="18" charset="0"/>
                <a:cs typeface="Times New Roman" panose="02020603050405020304" pitchFamily="18" charset="0"/>
              </a:rPr>
              <a:t>即中俄航空专线。是通过国内快速集货、航空干线直飞、在俄罗斯通过俄罗斯邮政或当地落地配进行快速配送的物流专线的合称。中俄航空专线下面有</a:t>
            </a:r>
            <a:r>
              <a:rPr lang="en-US" altLang="zh-CN" sz="1800" b="1" dirty="0">
                <a:latin typeface="Times New Roman" panose="02020603050405020304" pitchFamily="18" charset="0"/>
                <a:cs typeface="Times New Roman" panose="02020603050405020304" pitchFamily="18" charset="0"/>
              </a:rPr>
              <a:t>Ruston</a:t>
            </a:r>
            <a:r>
              <a:rPr lang="zh-CN" altLang="en-US" sz="1800" dirty="0">
                <a:latin typeface="Times New Roman" panose="02020603050405020304" pitchFamily="18" charset="0"/>
                <a:cs typeface="Times New Roman" panose="02020603050405020304" pitchFamily="18" charset="0"/>
              </a:rPr>
              <a:t>专线。</a:t>
            </a:r>
          </a:p>
          <a:p>
            <a:pPr algn="just" eaLnBrk="0" hangingPunct="0"/>
            <a:r>
              <a:rPr lang="en-US" altLang="zh-CN" sz="18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Ruston</a:t>
            </a:r>
            <a:r>
              <a:rPr lang="zh-CN" altLang="en-US" sz="1800" dirty="0">
                <a:latin typeface="Times New Roman" panose="02020603050405020304" pitchFamily="18" charset="0"/>
                <a:cs typeface="Times New Roman" panose="02020603050405020304" pitchFamily="18" charset="0"/>
              </a:rPr>
              <a:t>，俗称俄速通，是由黑龙江俄速通国际物流有限公司提供的中俄航空小包专线服务，是针对跨境电商客户物流需求的小包航空专线，渠道时效快速稳定，提供全程物流跟踪服务。</a:t>
            </a:r>
          </a:p>
        </p:txBody>
      </p:sp>
      <p:pic>
        <p:nvPicPr>
          <p:cNvPr id="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86" y="1875872"/>
            <a:ext cx="4548139" cy="330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36716" cy="538597"/>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2.4</a:t>
            </a:r>
          </a:p>
        </p:txBody>
      </p:sp>
      <p:sp>
        <p:nvSpPr>
          <p:cNvPr id="7" name="矩形 6"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海外仓和保税仓</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（一）海外仓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矩形 1"/>
          <p:cNvSpPr/>
          <p:nvPr/>
        </p:nvSpPr>
        <p:spPr>
          <a:xfrm>
            <a:off x="1727200" y="2479675"/>
            <a:ext cx="8880475" cy="1753235"/>
          </a:xfrm>
          <a:prstGeom prst="rect">
            <a:avLst/>
          </a:prstGeom>
        </p:spPr>
        <p:txBody>
          <a:bodyPr wrap="square">
            <a:spAutoFit/>
          </a:bodyPr>
          <a:lstStyle/>
          <a:p>
            <a:pPr indent="457200" algn="just" fontAlgn="auto">
              <a:lnSpc>
                <a:spcPct val="150000"/>
              </a:lnSpc>
            </a:pPr>
            <a:r>
              <a:rPr lang="zh-CN" altLang="en-US" sz="1800" dirty="0"/>
              <a:t>海外仓是指建立在海外的仓储设施。在跨境贸易电商中，海外仓是指国内企业将商品通过大宗运输的形式运往目标市场国家，在当地建立仓库、储存商品、然后再根据当地的销售订单，第一时间做出响应，及时从当地仓库直接进行分拣、包装和配送。</a:t>
            </a:r>
          </a:p>
          <a:p>
            <a:pPr indent="457200" algn="just" fontAlgn="auto">
              <a:lnSpc>
                <a:spcPct val="150000"/>
              </a:lnSpc>
            </a:pPr>
            <a:r>
              <a:rPr lang="zh-CN" altLang="en-US" sz="1800" dirty="0"/>
              <a:t>海外仓储应该包括头程运输、仓储管理和本地配送三个部分。</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（一）海外仓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矩形 1"/>
          <p:cNvSpPr>
            <a:spLocks noChangeArrowheads="1"/>
          </p:cNvSpPr>
          <p:nvPr/>
        </p:nvSpPr>
        <p:spPr bwMode="auto">
          <a:xfrm>
            <a:off x="1730563" y="2626367"/>
            <a:ext cx="875814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altLang="zh-CN" sz="2000" b="1" dirty="0"/>
              <a:t>1</a:t>
            </a:r>
            <a:r>
              <a:rPr lang="zh-CN" altLang="zh-CN" sz="2000" b="1" dirty="0"/>
              <a:t>．自营海外仓：</a:t>
            </a:r>
            <a:r>
              <a:rPr lang="zh-CN" altLang="zh-CN" sz="2000" dirty="0"/>
              <a:t>自营海外仓模式是指由出口跨境电商企业建设并运营的海外仓库</a:t>
            </a:r>
            <a:r>
              <a:rPr lang="zh-CN" altLang="en-US" sz="2000" dirty="0"/>
              <a:t>，</a:t>
            </a:r>
            <a:r>
              <a:rPr lang="zh-CN" altLang="zh-CN" sz="2000" dirty="0"/>
              <a:t>仅为本企业销售的商品提供仓储、配送等物流服务的物流模式，</a:t>
            </a:r>
            <a:r>
              <a:rPr lang="zh-CN" altLang="en-US" sz="2000" dirty="0"/>
              <a:t>即</a:t>
            </a:r>
            <a:r>
              <a:rPr lang="zh-CN" altLang="zh-CN" sz="2000" dirty="0"/>
              <a:t>整个跨境电商物流体系是由出口跨境电商企业</a:t>
            </a:r>
            <a:r>
              <a:rPr lang="zh-CN" altLang="en-US" sz="2000" dirty="0"/>
              <a:t>自己</a:t>
            </a:r>
            <a:r>
              <a:rPr lang="zh-CN" altLang="zh-CN" sz="2000" dirty="0"/>
              <a:t>控制的。</a:t>
            </a:r>
            <a:endParaRPr lang="en-US" altLang="zh-CN" sz="2000" dirty="0"/>
          </a:p>
          <a:p>
            <a:pPr algn="just" eaLnBrk="0" hangingPunct="0"/>
            <a:endParaRPr lang="zh-CN" altLang="zh-CN" sz="2000" dirty="0"/>
          </a:p>
          <a:p>
            <a:pPr algn="just" eaLnBrk="0" hangingPunct="0"/>
            <a:r>
              <a:rPr lang="en-US" altLang="zh-CN" sz="2000" b="1" dirty="0"/>
              <a:t>2</a:t>
            </a:r>
            <a:r>
              <a:rPr lang="zh-CN" altLang="zh-CN" sz="2000" b="1" dirty="0"/>
              <a:t>．第三方公共服务海外仓：</a:t>
            </a:r>
            <a:r>
              <a:rPr lang="zh-CN" altLang="zh-CN" sz="2000" dirty="0"/>
              <a:t>第三方公共服务海外仓模式是指由第三方物流企业建设并运营的海外仓库，并且可以为众多的出口跨境电商企业提供清关、入库质检、接受订单、订单分拣、多渠道发货、后续运输等物流服务的物流模式，</a:t>
            </a:r>
            <a:r>
              <a:rPr lang="zh-CN" altLang="en-US" sz="2000" dirty="0"/>
              <a:t>即</a:t>
            </a:r>
            <a:r>
              <a:rPr lang="zh-CN" altLang="zh-CN" sz="2000" dirty="0"/>
              <a:t>整个跨境电</a:t>
            </a:r>
            <a:r>
              <a:rPr lang="zh-CN" altLang="en-US" sz="2000" dirty="0"/>
              <a:t>商</a:t>
            </a:r>
            <a:r>
              <a:rPr lang="zh-CN" altLang="zh-CN" sz="2000" dirty="0"/>
              <a:t>物流体系是由第三方物流企业控制的。</a:t>
            </a:r>
          </a:p>
        </p:txBody>
      </p:sp>
      <p:sp>
        <p:nvSpPr>
          <p:cNvPr id="10" name="矩形 2"/>
          <p:cNvSpPr>
            <a:spLocks noChangeArrowheads="1"/>
          </p:cNvSpPr>
          <p:nvPr/>
        </p:nvSpPr>
        <p:spPr bwMode="auto">
          <a:xfrm>
            <a:off x="1262341" y="2066851"/>
            <a:ext cx="1991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2000" b="1" dirty="0"/>
              <a:t>海外仓的种类：</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（一）海外仓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1" name="矩形 1"/>
          <p:cNvSpPr>
            <a:spLocks noChangeArrowheads="1"/>
          </p:cNvSpPr>
          <p:nvPr/>
        </p:nvSpPr>
        <p:spPr bwMode="auto">
          <a:xfrm>
            <a:off x="2547357" y="2157710"/>
            <a:ext cx="7433782" cy="15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auto" hangingPunct="0">
              <a:lnSpc>
                <a:spcPct val="130000"/>
              </a:lnSpc>
            </a:pPr>
            <a:r>
              <a:rPr lang="en-US" altLang="zh-CN" sz="1800" dirty="0"/>
              <a:t>1. </a:t>
            </a:r>
            <a:r>
              <a:rPr lang="zh-CN" altLang="zh-CN" sz="1800" dirty="0"/>
              <a:t>用传统外贸方式走货到仓，可以降低物流成本</a:t>
            </a:r>
            <a:endParaRPr lang="en-US" altLang="zh-CN" sz="1800" dirty="0"/>
          </a:p>
          <a:p>
            <a:pPr eaLnBrk="0" fontAlgn="auto" hangingPunct="0">
              <a:lnSpc>
                <a:spcPct val="130000"/>
              </a:lnSpc>
            </a:pPr>
            <a:r>
              <a:rPr lang="en-US" altLang="zh-CN" sz="1800" dirty="0"/>
              <a:t>2. </a:t>
            </a:r>
            <a:r>
              <a:rPr lang="zh-CN" altLang="zh-CN" sz="1800" dirty="0"/>
              <a:t>可提供灵活可靠的退换货方案，提髙了</a:t>
            </a:r>
            <a:r>
              <a:rPr lang="zh-CN" altLang="en-US" sz="1800" dirty="0"/>
              <a:t>境</a:t>
            </a:r>
            <a:r>
              <a:rPr lang="zh-CN" altLang="zh-CN" sz="1800" dirty="0"/>
              <a:t>外客户的购买信心</a:t>
            </a:r>
            <a:endParaRPr lang="en-US" altLang="zh-CN" sz="1800" dirty="0"/>
          </a:p>
          <a:p>
            <a:pPr eaLnBrk="0" fontAlgn="auto" hangingPunct="0">
              <a:lnSpc>
                <a:spcPct val="130000"/>
              </a:lnSpc>
            </a:pPr>
            <a:r>
              <a:rPr lang="en-US" altLang="zh-CN" sz="1800" dirty="0"/>
              <a:t>3. </a:t>
            </a:r>
            <a:r>
              <a:rPr lang="zh-CN" altLang="zh-CN" sz="1800" dirty="0"/>
              <a:t>发货周期缩短，发货速度加快，可降低跨境物流缺陷交易率</a:t>
            </a:r>
            <a:endParaRPr lang="en-US" altLang="zh-CN" sz="1800" dirty="0"/>
          </a:p>
          <a:p>
            <a:pPr eaLnBrk="0" fontAlgn="auto" hangingPunct="0">
              <a:lnSpc>
                <a:spcPct val="130000"/>
              </a:lnSpc>
            </a:pPr>
            <a:r>
              <a:rPr lang="en-US" altLang="zh-CN" sz="1800" dirty="0"/>
              <a:t>4. </a:t>
            </a:r>
            <a:r>
              <a:rPr lang="zh-CN" altLang="zh-CN" sz="1800" dirty="0"/>
              <a:t>帮助卖家拓展销售品类</a:t>
            </a:r>
          </a:p>
        </p:txBody>
      </p:sp>
      <p:sp>
        <p:nvSpPr>
          <p:cNvPr id="12" name="矩形 2"/>
          <p:cNvSpPr>
            <a:spLocks noChangeArrowheads="1"/>
          </p:cNvSpPr>
          <p:nvPr/>
        </p:nvSpPr>
        <p:spPr bwMode="auto">
          <a:xfrm>
            <a:off x="1998680" y="178839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1800" b="1" dirty="0"/>
              <a:t>海外仓的优点</a:t>
            </a:r>
            <a:endParaRPr lang="en-US" altLang="zh-CN" sz="1800" b="1" dirty="0"/>
          </a:p>
        </p:txBody>
      </p:sp>
      <p:sp>
        <p:nvSpPr>
          <p:cNvPr id="13" name="矩形 7"/>
          <p:cNvSpPr>
            <a:spLocks noChangeArrowheads="1"/>
          </p:cNvSpPr>
          <p:nvPr/>
        </p:nvSpPr>
        <p:spPr bwMode="auto">
          <a:xfrm>
            <a:off x="2522619" y="4382270"/>
            <a:ext cx="7483285" cy="117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auto" hangingPunct="0">
              <a:lnSpc>
                <a:spcPct val="130000"/>
              </a:lnSpc>
            </a:pPr>
            <a:r>
              <a:rPr lang="en-US" altLang="zh-CN" sz="1800" dirty="0"/>
              <a:t>1. </a:t>
            </a:r>
            <a:r>
              <a:rPr lang="zh-CN" altLang="zh-CN" sz="1800" dirty="0"/>
              <a:t>不是任何产品都适合使用海外仓，选择海外仓物流渠道的产品</a:t>
            </a:r>
            <a:r>
              <a:rPr lang="zh-CN" altLang="en-US" sz="1800" dirty="0"/>
              <a:t>，</a:t>
            </a:r>
            <a:r>
              <a:rPr lang="zh-CN" altLang="zh-CN" sz="1800" dirty="0"/>
              <a:t>最好是库存周转快的热销单品，否则容易压货</a:t>
            </a:r>
            <a:endParaRPr lang="en-US" altLang="zh-CN" sz="1800" dirty="0"/>
          </a:p>
          <a:p>
            <a:pPr eaLnBrk="0" fontAlgn="auto" hangingPunct="0">
              <a:lnSpc>
                <a:spcPct val="130000"/>
              </a:lnSpc>
            </a:pPr>
            <a:r>
              <a:rPr lang="en-US" altLang="zh-CN" sz="1800" dirty="0"/>
              <a:t>2. </a:t>
            </a:r>
            <a:r>
              <a:rPr lang="zh-CN" altLang="zh-CN" sz="1800" dirty="0"/>
              <a:t>对卖家在供应链管理、库存管控、</a:t>
            </a:r>
            <a:r>
              <a:rPr lang="zh-CN" altLang="en-US" sz="1800" dirty="0"/>
              <a:t>销售</a:t>
            </a:r>
            <a:r>
              <a:rPr lang="zh-CN" altLang="zh-CN" sz="1800" dirty="0"/>
              <a:t>管理等方面提出了更高的要求</a:t>
            </a:r>
          </a:p>
        </p:txBody>
      </p:sp>
      <p:sp>
        <p:nvSpPr>
          <p:cNvPr id="14" name="矩形 8"/>
          <p:cNvSpPr>
            <a:spLocks noChangeArrowheads="1"/>
          </p:cNvSpPr>
          <p:nvPr/>
        </p:nvSpPr>
        <p:spPr bwMode="auto">
          <a:xfrm>
            <a:off x="1998706" y="393675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1800" b="1" dirty="0"/>
              <a:t>海外仓的缺点</a:t>
            </a:r>
            <a:endParaRPr lang="en-US" altLang="zh-CN" sz="1800" b="1" dirty="0"/>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（一）海外仓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矩形 2"/>
          <p:cNvSpPr>
            <a:spLocks noChangeArrowheads="1"/>
          </p:cNvSpPr>
          <p:nvPr/>
        </p:nvSpPr>
        <p:spPr bwMode="auto">
          <a:xfrm>
            <a:off x="1379316" y="2493193"/>
            <a:ext cx="10010028"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b="1" dirty="0"/>
              <a:t>1. </a:t>
            </a:r>
            <a:r>
              <a:rPr lang="zh-CN" altLang="zh-CN" sz="1800" b="1" dirty="0"/>
              <a:t>租用还是合作建设</a:t>
            </a:r>
            <a:endParaRPr lang="zh-CN" altLang="zh-CN" sz="1800" dirty="0"/>
          </a:p>
          <a:p>
            <a:pPr eaLnBrk="0" hangingPunct="0"/>
            <a:r>
              <a:rPr lang="zh-CN" altLang="zh-CN" sz="1800" dirty="0"/>
              <a:t>跨境电商卖方与第三方</a:t>
            </a:r>
            <a:r>
              <a:rPr lang="en-US" altLang="zh-CN" sz="1800" dirty="0"/>
              <a:t>“</a:t>
            </a:r>
            <a:r>
              <a:rPr lang="zh-CN" altLang="zh-CN" sz="1800" dirty="0"/>
              <a:t>海外仓</a:t>
            </a:r>
            <a:r>
              <a:rPr lang="en-US" altLang="zh-CN" sz="1800" dirty="0"/>
              <a:t>”</a:t>
            </a:r>
            <a:r>
              <a:rPr lang="zh-CN" altLang="zh-CN" sz="1800" dirty="0"/>
              <a:t>的合作方式有两种：一种是租用；另一种是合作建设。租用方式存在操作费用、物流费用、仓储费用，而合作建设则只产生物流费用。</a:t>
            </a:r>
          </a:p>
          <a:p>
            <a:pPr eaLnBrk="0" hangingPunct="0"/>
            <a:r>
              <a:rPr lang="en-US" altLang="zh-CN" sz="1800" b="1" dirty="0"/>
              <a:t>2. </a:t>
            </a:r>
            <a:r>
              <a:rPr lang="zh-CN" altLang="zh-CN" sz="1800" b="1" dirty="0"/>
              <a:t>产品选择</a:t>
            </a:r>
            <a:endParaRPr lang="zh-CN" altLang="zh-CN" sz="1800" dirty="0"/>
          </a:p>
          <a:p>
            <a:pPr eaLnBrk="0" hangingPunct="0"/>
            <a:r>
              <a:rPr lang="zh-CN" altLang="zh-CN" sz="1800" dirty="0"/>
              <a:t>海外仓有独特优势，尤其是在降低成本方面。对于标准化、库存单位（</a:t>
            </a:r>
            <a:r>
              <a:rPr lang="en-US" altLang="zh-CN" sz="1800" dirty="0"/>
              <a:t>SKU</a:t>
            </a:r>
            <a:r>
              <a:rPr lang="zh-CN" altLang="zh-CN" sz="1800" dirty="0"/>
              <a:t>）不多，比较重且方便卖家进行管理的产品，通过海运批量运到海外仓，可以大大降低物流成本，非常适合使用海外仓。卖家需要做好库存和销售周期的把握，才能更好地使用海外仓。</a:t>
            </a:r>
          </a:p>
          <a:p>
            <a:pPr eaLnBrk="0" hangingPunct="0"/>
            <a:r>
              <a:rPr lang="en-US" altLang="zh-CN" sz="1800" b="1" dirty="0"/>
              <a:t>3. </a:t>
            </a:r>
            <a:r>
              <a:rPr lang="zh-CN" altLang="zh-CN" sz="1800" b="1" dirty="0"/>
              <a:t>市场调研</a:t>
            </a:r>
            <a:endParaRPr lang="zh-CN" altLang="zh-CN" sz="1800" dirty="0"/>
          </a:p>
          <a:p>
            <a:pPr eaLnBrk="0" hangingPunct="0"/>
            <a:r>
              <a:rPr lang="zh-CN" altLang="zh-CN" sz="1800" dirty="0"/>
              <a:t>借助第三方海外仓，卖家需要备好货后联系海外仓的运营方，运营方会帮助卖家把货物送到海外仓上架，卖家便可进行销售。</a:t>
            </a:r>
          </a:p>
        </p:txBody>
      </p:sp>
      <p:sp>
        <p:nvSpPr>
          <p:cNvPr id="16" name="矩形 3"/>
          <p:cNvSpPr>
            <a:spLocks noChangeArrowheads="1"/>
          </p:cNvSpPr>
          <p:nvPr/>
        </p:nvSpPr>
        <p:spPr bwMode="auto">
          <a:xfrm>
            <a:off x="1462127" y="189080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1800" b="1" dirty="0"/>
              <a:t>海外仓的运营</a:t>
            </a:r>
            <a:endParaRPr lang="zh-CN" altLang="zh-CN" sz="1800"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（一）海外仓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0" name="矩形 2"/>
          <p:cNvSpPr>
            <a:spLocks noChangeArrowheads="1"/>
          </p:cNvSpPr>
          <p:nvPr/>
        </p:nvSpPr>
        <p:spPr bwMode="auto">
          <a:xfrm>
            <a:off x="1326685" y="2437389"/>
            <a:ext cx="10010028"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b="1" dirty="0"/>
              <a:t>4. </a:t>
            </a:r>
            <a:r>
              <a:rPr lang="zh-CN" altLang="zh-CN" sz="1800" b="1" dirty="0"/>
              <a:t>发货</a:t>
            </a:r>
            <a:endParaRPr lang="zh-CN" altLang="zh-CN" sz="1800" dirty="0"/>
          </a:p>
          <a:p>
            <a:pPr eaLnBrk="0" hangingPunct="0"/>
            <a:r>
              <a:rPr lang="zh-CN" altLang="zh-CN" sz="1800" dirty="0"/>
              <a:t>海外仓的订单生成后，卖家可以通过</a:t>
            </a:r>
            <a:r>
              <a:rPr lang="en-US" altLang="zh-CN" sz="1800" dirty="0"/>
              <a:t>Excel</a:t>
            </a:r>
            <a:r>
              <a:rPr lang="zh-CN" altLang="zh-CN" sz="1800" dirty="0"/>
              <a:t>表格或</a:t>
            </a:r>
            <a:r>
              <a:rPr lang="zh-CN" altLang="en-US" sz="1800" dirty="0"/>
              <a:t>应用程序接口</a:t>
            </a:r>
            <a:r>
              <a:rPr lang="zh-CN" altLang="zh-CN" sz="1800" dirty="0"/>
              <a:t>的方式通知第三方进行发货。</a:t>
            </a:r>
            <a:endParaRPr lang="en-US" altLang="zh-CN" sz="1800" dirty="0"/>
          </a:p>
          <a:p>
            <a:pPr eaLnBrk="0" hangingPunct="0"/>
            <a:r>
              <a:rPr lang="en-US" altLang="zh-CN" sz="1800" b="1" dirty="0"/>
              <a:t>5. </a:t>
            </a:r>
            <a:r>
              <a:rPr lang="zh-CN" altLang="zh-CN" sz="1800" b="1" dirty="0"/>
              <a:t>补货</a:t>
            </a:r>
            <a:endParaRPr lang="zh-CN" altLang="zh-CN" sz="1800" dirty="0"/>
          </a:p>
          <a:p>
            <a:pPr eaLnBrk="0" hangingPunct="0"/>
            <a:r>
              <a:rPr lang="zh-CN" altLang="zh-CN" sz="1800" dirty="0"/>
              <a:t>第三方海外仓会把实时的库存信息共享给卖家，卖家如果发现货物卖得很好，就需要提前准备往海外仓发货。一般情况下，需要设定一个库存预警值。</a:t>
            </a:r>
          </a:p>
          <a:p>
            <a:pPr eaLnBrk="0" hangingPunct="0"/>
            <a:r>
              <a:rPr lang="en-US" altLang="zh-CN" sz="1800" b="1" dirty="0"/>
              <a:t>6. </a:t>
            </a:r>
            <a:r>
              <a:rPr lang="zh-CN" altLang="zh-CN" sz="1800" b="1" dirty="0"/>
              <a:t>滞销品处理</a:t>
            </a:r>
            <a:endParaRPr lang="zh-CN" altLang="zh-CN" sz="1800" dirty="0"/>
          </a:p>
          <a:p>
            <a:pPr eaLnBrk="0" hangingPunct="0"/>
            <a:r>
              <a:rPr lang="zh-CN" altLang="zh-CN" sz="1800" dirty="0"/>
              <a:t>使用海外仓，一定要集中销售资源，一旦分散，海外仓的产品就容易出现滞销。卖家需要制定合适的销售策略，提升销售速度。</a:t>
            </a:r>
            <a:endParaRPr lang="en-US" altLang="zh-CN" sz="1800" dirty="0"/>
          </a:p>
          <a:p>
            <a:pPr eaLnBrk="0" hangingPunct="0"/>
            <a:r>
              <a:rPr lang="en-US" altLang="zh-CN" sz="1800" b="1" dirty="0"/>
              <a:t>7. </a:t>
            </a:r>
            <a:r>
              <a:rPr lang="zh-CN" altLang="zh-CN" sz="1800" b="1" dirty="0"/>
              <a:t>清关认证</a:t>
            </a:r>
            <a:endParaRPr lang="zh-CN" altLang="zh-CN" sz="1800" dirty="0"/>
          </a:p>
          <a:p>
            <a:pPr eaLnBrk="0" hangingPunct="0"/>
            <a:r>
              <a:rPr lang="zh-CN" altLang="zh-CN" sz="1800" dirty="0"/>
              <a:t>中小卖家要重视物流方式选择，借用海外仓批量发货，走海运属于大宗货物清关方式，清关检查严格，会要求卖家提供相关证明，像欧盟</a:t>
            </a:r>
            <a:r>
              <a:rPr lang="en-US" altLang="zh-CN" sz="1800" dirty="0"/>
              <a:t>CE</a:t>
            </a:r>
            <a:r>
              <a:rPr lang="zh-CN" altLang="zh-CN" sz="1800" dirty="0"/>
              <a:t>认证等。</a:t>
            </a:r>
          </a:p>
        </p:txBody>
      </p:sp>
      <p:sp>
        <p:nvSpPr>
          <p:cNvPr id="11" name="矩形 3"/>
          <p:cNvSpPr>
            <a:spLocks noChangeArrowheads="1"/>
          </p:cNvSpPr>
          <p:nvPr/>
        </p:nvSpPr>
        <p:spPr bwMode="auto">
          <a:xfrm>
            <a:off x="1539071" y="1823873"/>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1800" b="1" dirty="0"/>
              <a:t>海外仓的运营</a:t>
            </a:r>
            <a:endParaRPr lang="zh-CN" altLang="zh-CN" sz="1800" dirty="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（二）保税仓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矩形 1"/>
          <p:cNvSpPr/>
          <p:nvPr/>
        </p:nvSpPr>
        <p:spPr>
          <a:xfrm>
            <a:off x="2246956" y="3003501"/>
            <a:ext cx="8486775" cy="1200329"/>
          </a:xfrm>
          <a:prstGeom prst="rect">
            <a:avLst/>
          </a:prstGeom>
        </p:spPr>
        <p:txBody>
          <a:bodyPr wrap="square">
            <a:spAutoFit/>
          </a:bodyPr>
          <a:lstStyle/>
          <a:p>
            <a:pPr eaLnBrk="0" hangingPunct="0"/>
            <a:r>
              <a:rPr lang="zh-CN" altLang="zh-CN" sz="1800" b="1" dirty="0"/>
              <a:t>保税仓</a:t>
            </a:r>
            <a:r>
              <a:rPr lang="zh-CN" altLang="zh-CN" sz="1800" dirty="0"/>
              <a:t>是经由海关批准设立的专门存放保税货物的仓库。具体是指预先将商品送至保税仓库，通过跨境电商</a:t>
            </a:r>
            <a:r>
              <a:rPr lang="zh-CN" altLang="en-US" sz="1800" dirty="0"/>
              <a:t>平台</a:t>
            </a:r>
            <a:r>
              <a:rPr lang="zh-CN" altLang="zh-CN" sz="1800" dirty="0"/>
              <a:t>实现商品的销售</a:t>
            </a:r>
            <a:r>
              <a:rPr lang="zh-CN" altLang="en-US" sz="1800" dirty="0"/>
              <a:t>后</a:t>
            </a:r>
            <a:r>
              <a:rPr lang="zh-CN" altLang="zh-CN" sz="1800" dirty="0"/>
              <a:t>，商品</a:t>
            </a:r>
            <a:r>
              <a:rPr lang="zh-CN" altLang="en-US" sz="1800" dirty="0"/>
              <a:t>直接</a:t>
            </a:r>
            <a:r>
              <a:rPr lang="zh-CN" altLang="zh-CN" sz="1800" dirty="0"/>
              <a:t>从保税区发出。一般而言</a:t>
            </a:r>
            <a:r>
              <a:rPr lang="zh-CN" altLang="en-US" sz="1800" dirty="0"/>
              <a:t>，</a:t>
            </a:r>
            <a:r>
              <a:rPr lang="zh-CN" altLang="zh-CN" sz="1800" dirty="0"/>
              <a:t>消费者能够在下单后</a:t>
            </a:r>
            <a:r>
              <a:rPr lang="en-US" altLang="zh-CN" sz="1800" dirty="0"/>
              <a:t>3</a:t>
            </a:r>
            <a:r>
              <a:rPr lang="zh-CN" altLang="zh-CN" sz="1800" dirty="0"/>
              <a:t>天之内收到货物，其物流速度在众多跨境电商物流模式中是首屈一指的。</a:t>
            </a:r>
            <a:endParaRPr lang="zh-CN" altLang="en-US" sz="18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632267" y="-635"/>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跨境电商物流模式</a:t>
            </a:r>
          </a:p>
        </p:txBody>
      </p:sp>
      <p:sp>
        <p:nvSpPr>
          <p:cNvPr id="19" name="TextBox 18"/>
          <p:cNvSpPr txBox="1"/>
          <p:nvPr/>
        </p:nvSpPr>
        <p:spPr>
          <a:xfrm>
            <a:off x="5074665" y="377888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跨境电商平台的物流方式</a:t>
            </a:r>
          </a:p>
        </p:txBody>
      </p:sp>
      <p:sp>
        <p:nvSpPr>
          <p:cNvPr id="24" name="Freeform 9"/>
          <p:cNvSpPr>
            <a:spLocks noEditPoints="1"/>
          </p:cNvSpPr>
          <p:nvPr/>
        </p:nvSpPr>
        <p:spPr bwMode="black">
          <a:xfrm>
            <a:off x="4514673" y="1551929"/>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70077" y="1533606"/>
            <a:ext cx="5249579" cy="46166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latin typeface="Times New Roman" panose="02020603050405020304" pitchFamily="18" charset="0"/>
                <a:ea typeface="微软雅黑" panose="020B0503020204020204" pitchFamily="34" charset="-122"/>
              </a:rPr>
              <a:t>跨境电商物流概述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（二）保税仓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矩形 1"/>
          <p:cNvSpPr>
            <a:spLocks noChangeArrowheads="1"/>
          </p:cNvSpPr>
          <p:nvPr/>
        </p:nvSpPr>
        <p:spPr bwMode="auto">
          <a:xfrm>
            <a:off x="2246957" y="2644170"/>
            <a:ext cx="784631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1800" b="1" dirty="0"/>
              <a:t>1</a:t>
            </a:r>
            <a:r>
              <a:rPr lang="zh-CN" altLang="zh-CN" sz="1800" b="1" dirty="0"/>
              <a:t>．公用型保税仓库：</a:t>
            </a:r>
            <a:r>
              <a:rPr lang="zh-CN" altLang="zh-CN" sz="1800" dirty="0"/>
              <a:t>由主营仓储业务的中国境内独立企业法人经营，专门向社会提供保税仓储服务。</a:t>
            </a:r>
            <a:endParaRPr lang="en-US" altLang="zh-CN" sz="1800" dirty="0"/>
          </a:p>
          <a:p>
            <a:pPr algn="just" eaLnBrk="0" hangingPunct="0"/>
            <a:endParaRPr lang="zh-CN" altLang="zh-CN" sz="1800" dirty="0"/>
          </a:p>
          <a:p>
            <a:pPr algn="just" eaLnBrk="0" hangingPunct="0"/>
            <a:r>
              <a:rPr lang="en-US" altLang="zh-CN" sz="1800" b="1" dirty="0"/>
              <a:t>2</a:t>
            </a:r>
            <a:r>
              <a:rPr lang="zh-CN" altLang="zh-CN" sz="1800" b="1" dirty="0"/>
              <a:t>．自用型保税仓库：</a:t>
            </a:r>
            <a:r>
              <a:rPr lang="zh-CN" altLang="zh-CN" sz="1800" dirty="0"/>
              <a:t>由跨境电商自建，仅供本企业自用。</a:t>
            </a:r>
            <a:endParaRPr lang="en-US" altLang="zh-CN" sz="1800" dirty="0"/>
          </a:p>
          <a:p>
            <a:pPr algn="just" eaLnBrk="0" hangingPunct="0"/>
            <a:endParaRPr lang="zh-CN" altLang="zh-CN" sz="1800" b="1" dirty="0"/>
          </a:p>
          <a:p>
            <a:pPr algn="just" eaLnBrk="0" hangingPunct="0"/>
            <a:r>
              <a:rPr lang="en-US" altLang="zh-CN" sz="1800" b="1" dirty="0"/>
              <a:t>3</a:t>
            </a:r>
            <a:r>
              <a:rPr lang="zh-CN" altLang="zh-CN" sz="1800" b="1" dirty="0"/>
              <a:t>．专用型保税仓库：</a:t>
            </a:r>
            <a:r>
              <a:rPr lang="zh-CN" altLang="zh-CN" sz="1800" dirty="0"/>
              <a:t>保税仓库中专门用来存储具有特定用途或特殊种类商品的仓库，包括液体危险品保税仓库、备料保税仓库、寄售维修保税仓库和其他专用型保税仓库。</a:t>
            </a:r>
          </a:p>
        </p:txBody>
      </p:sp>
      <p:sp>
        <p:nvSpPr>
          <p:cNvPr id="10" name="矩形 2"/>
          <p:cNvSpPr>
            <a:spLocks noChangeArrowheads="1"/>
          </p:cNvSpPr>
          <p:nvPr/>
        </p:nvSpPr>
        <p:spPr bwMode="auto">
          <a:xfrm>
            <a:off x="1826177" y="1963151"/>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2000" b="1" dirty="0"/>
              <a:t>保税仓的种类</a:t>
            </a:r>
            <a:r>
              <a:rPr lang="zh-CN" altLang="en-US" sz="2000" b="1" dirty="0"/>
              <a:t>：</a:t>
            </a:r>
            <a:endParaRPr lang="en-US" altLang="zh-CN" sz="2000" b="1"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1007094" y="124546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（二）保税仓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矩形 1"/>
          <p:cNvSpPr>
            <a:spLocks noChangeArrowheads="1"/>
          </p:cNvSpPr>
          <p:nvPr/>
        </p:nvSpPr>
        <p:spPr bwMode="auto">
          <a:xfrm>
            <a:off x="1391920" y="2653030"/>
            <a:ext cx="968565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eaLnBrk="0" fontAlgn="auto" hangingPunct="0">
              <a:lnSpc>
                <a:spcPct val="150000"/>
              </a:lnSpc>
              <a:buFont typeface="Wingdings" panose="05000000000000000000" charset="0"/>
              <a:buChar char="Ø"/>
            </a:pPr>
            <a:r>
              <a:rPr altLang="zh-CN" sz="1600" dirty="0"/>
              <a:t>保税仓最显著的特征是仓储前置，用位移换时间，然后通过选择更经济的运输方式降低干线运输成本。同时，这种物流模式可以有效利用保税区的各类政策、综合优势与优惠措施，尤其是在物流、通关、商检、收付汇、退税等方面提供便利，从而简化跨境电商的业务操作，实现促进跨境电商交易的目的。通过这种新型的</a:t>
            </a:r>
            <a:r>
              <a:rPr lang="zh-CN" altLang="en-US" sz="1600" dirty="0"/>
              <a:t>“</a:t>
            </a:r>
            <a:r>
              <a:rPr altLang="zh-CN" sz="1600" dirty="0" err="1"/>
              <a:t>保税备货模式</a:t>
            </a:r>
            <a:r>
              <a:rPr lang="zh-CN" altLang="en-US" sz="1600" dirty="0"/>
              <a:t>”</a:t>
            </a:r>
            <a:r>
              <a:rPr altLang="zh-CN" sz="1600" dirty="0"/>
              <a:t>，用户只需承担商品价格和国内物流费用，其他风险都由卖家承担，用户的购物风险被极大程度地降低了，有利于企业大订单集货，降低商品价格，提高用户满意度，避免传统模式下的种种不利因素。</a:t>
            </a:r>
          </a:p>
          <a:p>
            <a:pPr marL="285750" indent="-285750" algn="just" eaLnBrk="0" fontAlgn="auto" hangingPunct="0">
              <a:lnSpc>
                <a:spcPct val="150000"/>
              </a:lnSpc>
              <a:buFont typeface="Wingdings" panose="05000000000000000000" charset="0"/>
              <a:buChar char="Ø"/>
            </a:pPr>
            <a:r>
              <a:rPr altLang="zh-CN" sz="1600" dirty="0" err="1"/>
              <a:t>保税仓</a:t>
            </a:r>
            <a:r>
              <a:rPr lang="zh-CN" altLang="en-US" sz="1600" dirty="0"/>
              <a:t>的</a:t>
            </a:r>
            <a:r>
              <a:rPr altLang="zh-CN" sz="1600" dirty="0" err="1"/>
              <a:t>缺点</a:t>
            </a:r>
            <a:r>
              <a:rPr lang="zh-CN" sz="1600" dirty="0"/>
              <a:t>是</a:t>
            </a:r>
            <a:r>
              <a:rPr altLang="zh-CN" sz="1600" dirty="0"/>
              <a:t>商品的品类单一，多品种的商品容易造成库存积压等。</a:t>
            </a:r>
          </a:p>
        </p:txBody>
      </p:sp>
      <p:sp>
        <p:nvSpPr>
          <p:cNvPr id="10" name="矩形 2"/>
          <p:cNvSpPr>
            <a:spLocks noChangeArrowheads="1"/>
          </p:cNvSpPr>
          <p:nvPr/>
        </p:nvSpPr>
        <p:spPr bwMode="auto">
          <a:xfrm>
            <a:off x="1635042" y="2017761"/>
            <a:ext cx="170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2000" b="1" dirty="0"/>
              <a:t>保税仓的特征</a:t>
            </a:r>
            <a:endParaRPr lang="en-US" altLang="zh-CN" sz="2000" b="1" dirty="0"/>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3"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4"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0245"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点击添加文本</a:t>
            </a:r>
          </a:p>
        </p:txBody>
      </p:sp>
      <p:sp>
        <p:nvSpPr>
          <p:cNvPr id="15362" name="矩形 6"/>
          <p:cNvSpPr/>
          <p:nvPr/>
        </p:nvSpPr>
        <p:spPr>
          <a:xfrm>
            <a:off x="628565" y="202612"/>
            <a:ext cx="323678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 </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海外仓和保税仓</a:t>
            </a:r>
          </a:p>
        </p:txBody>
      </p:sp>
      <p:sp>
        <p:nvSpPr>
          <p:cNvPr id="22" name="矩形 6"/>
          <p:cNvSpPr/>
          <p:nvPr/>
        </p:nvSpPr>
        <p:spPr>
          <a:xfrm>
            <a:off x="925179" y="817479"/>
            <a:ext cx="1706880"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（二）保税仓</a:t>
            </a:r>
            <a:endParaRPr 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aphicFrame>
        <p:nvGraphicFramePr>
          <p:cNvPr id="12" name="对象 4"/>
          <p:cNvGraphicFramePr>
            <a:graphicFrameLocks noChangeAspect="1"/>
          </p:cNvGraphicFramePr>
          <p:nvPr/>
        </p:nvGraphicFramePr>
        <p:xfrm>
          <a:off x="1540510" y="1757680"/>
          <a:ext cx="11026775" cy="4625975"/>
        </p:xfrm>
        <a:graphic>
          <a:graphicData uri="http://schemas.openxmlformats.org/presentationml/2006/ole">
            <mc:AlternateContent xmlns:mc="http://schemas.openxmlformats.org/markup-compatibility/2006">
              <mc:Choice xmlns:v="urn:schemas-microsoft-com:vml" Requires="v">
                <p:oleObj spid="_x0000_s258090" r:id="rId3" imgW="8335645" imgH="4808855" progId="Visio.Drawing.11">
                  <p:embed/>
                </p:oleObj>
              </mc:Choice>
              <mc:Fallback>
                <p:oleObj r:id="rId3" imgW="8335645" imgH="4808855" progId="Visio.Drawing.11">
                  <p:embed/>
                  <p:pic>
                    <p:nvPicPr>
                      <p:cNvPr id="0" name="图片 258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510" y="1757680"/>
                        <a:ext cx="11026775" cy="4625975"/>
                      </a:xfrm>
                      <a:prstGeom prst="rect">
                        <a:avLst/>
                      </a:prstGeom>
                      <a:noFill/>
                      <a:ln>
                        <a:noFill/>
                      </a:ln>
                    </p:spPr>
                  </p:pic>
                </p:oleObj>
              </mc:Fallback>
            </mc:AlternateContent>
          </a:graphicData>
        </a:graphic>
      </p:graphicFrame>
      <p:sp>
        <p:nvSpPr>
          <p:cNvPr id="13" name="矩形 7"/>
          <p:cNvSpPr>
            <a:spLocks noChangeArrowheads="1"/>
          </p:cNvSpPr>
          <p:nvPr/>
        </p:nvSpPr>
        <p:spPr bwMode="auto">
          <a:xfrm>
            <a:off x="5406602" y="6382982"/>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1600" dirty="0"/>
              <a:t>保税仓储管理业务设计</a:t>
            </a:r>
            <a:endParaRPr lang="zh-CN" altLang="en-US" sz="1600" dirty="0"/>
          </a:p>
        </p:txBody>
      </p:sp>
      <p:sp>
        <p:nvSpPr>
          <p:cNvPr id="10" name="矩形 2"/>
          <p:cNvSpPr>
            <a:spLocks noChangeArrowheads="1"/>
          </p:cNvSpPr>
          <p:nvPr/>
        </p:nvSpPr>
        <p:spPr bwMode="auto">
          <a:xfrm>
            <a:off x="1680762" y="1215756"/>
            <a:ext cx="170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zh-CN" sz="2000" b="1" dirty="0"/>
              <a:t>保税仓的运营</a:t>
            </a:r>
            <a:endParaRPr lang="en-US" altLang="zh-CN" sz="2000" b="1" dirty="0"/>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3986"/>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内容导航</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 name="Freeform 9"/>
          <p:cNvSpPr>
            <a:spLocks noEditPoints="1"/>
          </p:cNvSpPr>
          <p:nvPr/>
        </p:nvSpPr>
        <p:spPr bwMode="black">
          <a:xfrm>
            <a:off x="4514673" y="3791574"/>
            <a:ext cx="443342" cy="443342"/>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C000">
              <a:alpha val="94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146304" rIns="0" bIns="146304" numCol="1" spcCol="0" rtlCol="0" fromWordArt="0" anchor="ctr" anchorCtr="0" forceAA="0" compatLnSpc="1">
            <a:noAutofit/>
          </a:bodyPr>
          <a:lstStyle/>
          <a:p>
            <a:endParaRPr lang="en-US" b="1">
              <a:gradFill>
                <a:gsLst>
                  <a:gs pos="0">
                    <a:srgbClr val="FFFFFF"/>
                  </a:gs>
                  <a:gs pos="100000">
                    <a:srgbClr val="FFFFFF"/>
                  </a:gs>
                </a:gsLst>
                <a:lin ang="5400000" scaled="0"/>
              </a:gradFill>
              <a:latin typeface="+mj-lt"/>
            </a:endParaRPr>
          </a:p>
        </p:txBody>
      </p:sp>
      <p:sp>
        <p:nvSpPr>
          <p:cNvPr id="26" name="TextBox 25"/>
          <p:cNvSpPr txBox="1"/>
          <p:nvPr/>
        </p:nvSpPr>
        <p:spPr>
          <a:xfrm>
            <a:off x="5069840" y="3773170"/>
            <a:ext cx="5703570" cy="460375"/>
          </a:xfrm>
          <a:prstGeom prst="rect">
            <a:avLst/>
          </a:prstGeom>
          <a:solidFill>
            <a:srgbClr val="FFC000"/>
          </a:solidFill>
        </p:spPr>
        <p:txBody>
          <a:bodyPr wrap="square" rtlCol="0">
            <a:spAutoFit/>
          </a:bodyPr>
          <a:lstStyle/>
          <a:p>
            <a:endParaRPr lang="zh-CN" altLang="en-US" dirty="0">
              <a:solidFill>
                <a:schemeClr val="tx1">
                  <a:lumMod val="95000"/>
                  <a:lumOff val="5000"/>
                </a:schemeClr>
              </a:solidFill>
            </a:endParaRPr>
          </a:p>
        </p:txBody>
      </p:sp>
      <p:sp>
        <p:nvSpPr>
          <p:cNvPr id="18" name="TextBox 17"/>
          <p:cNvSpPr txBox="1"/>
          <p:nvPr/>
        </p:nvSpPr>
        <p:spPr>
          <a:xfrm>
            <a:off x="5070078" y="2730178"/>
            <a:ext cx="3825086" cy="461665"/>
          </a:xfrm>
          <a:prstGeom prst="rect">
            <a:avLst/>
          </a:prstGeom>
          <a:noFill/>
        </p:spPr>
        <p:txBody>
          <a:bodyPr wrap="none" rtlCol="0">
            <a:spAutoFit/>
          </a:bodyPr>
          <a:lstStyle/>
          <a:p>
            <a:pPr lvl="0">
              <a:spcBef>
                <a:spcPct val="0"/>
              </a:spcBef>
            </a:pPr>
            <a:r>
              <a:rPr lang="zh-CN" altLang="en-US" dirty="0"/>
              <a:t>第二节   </a:t>
            </a:r>
            <a:r>
              <a:rPr lang="zh-CN" altLang="en-US" dirty="0">
                <a:latin typeface="Times New Roman" panose="02020603050405020304" pitchFamily="18" charset="0"/>
                <a:ea typeface="微软雅黑" panose="020B0503020204020204" pitchFamily="34" charset="-122"/>
              </a:rPr>
              <a:t>跨境电商物流模式</a:t>
            </a:r>
          </a:p>
        </p:txBody>
      </p:sp>
      <p:sp>
        <p:nvSpPr>
          <p:cNvPr id="19" name="TextBox 18"/>
          <p:cNvSpPr txBox="1"/>
          <p:nvPr/>
        </p:nvSpPr>
        <p:spPr>
          <a:xfrm>
            <a:off x="5074665" y="3761107"/>
            <a:ext cx="5279009" cy="461665"/>
          </a:xfrm>
          <a:prstGeom prst="rect">
            <a:avLst/>
          </a:prstGeom>
          <a:noFill/>
        </p:spPr>
        <p:txBody>
          <a:bodyPr wrap="none" rtlCol="0">
            <a:spAutoFit/>
          </a:bodyPr>
          <a:lstStyle/>
          <a:p>
            <a:pPr lvl="0">
              <a:spcBef>
                <a:spcPct val="0"/>
              </a:spcBef>
            </a:pPr>
            <a:r>
              <a:rPr lang="zh-CN" altLang="en-US" dirty="0"/>
              <a:t>第三节  主要</a:t>
            </a:r>
            <a:r>
              <a:rPr lang="zh-CN" altLang="en-US" dirty="0">
                <a:latin typeface="Times New Roman" panose="02020603050405020304" pitchFamily="18" charset="0"/>
                <a:ea typeface="微软雅黑" panose="020B0503020204020204" pitchFamily="34" charset="-122"/>
              </a:rPr>
              <a:t>跨境电商平台的物流方式</a:t>
            </a:r>
          </a:p>
        </p:txBody>
      </p:sp>
      <p:sp>
        <p:nvSpPr>
          <p:cNvPr id="17" name="TextBox 16"/>
          <p:cNvSpPr txBox="1"/>
          <p:nvPr/>
        </p:nvSpPr>
        <p:spPr>
          <a:xfrm>
            <a:off x="5070078" y="1551929"/>
            <a:ext cx="4364208" cy="460375"/>
          </a:xfrm>
          <a:prstGeom prst="rect">
            <a:avLst/>
          </a:prstGeom>
          <a:noFill/>
        </p:spPr>
        <p:txBody>
          <a:bodyPr wrap="square" rtlCol="0">
            <a:spAutoFit/>
          </a:bodyPr>
          <a:lstStyle/>
          <a:p>
            <a:pPr lvl="0">
              <a:spcBef>
                <a:spcPct val="0"/>
              </a:spcBef>
            </a:pPr>
            <a:r>
              <a:rPr lang="zh-CN" altLang="zh-CN" dirty="0">
                <a:solidFill>
                  <a:schemeClr val="tx1">
                    <a:lumMod val="95000"/>
                    <a:lumOff val="5000"/>
                  </a:schemeClr>
                </a:solidFill>
              </a:rPr>
              <a:t>第一节</a:t>
            </a:r>
            <a:r>
              <a:rPr lang="en-US" altLang="zh-CN" dirty="0">
                <a:solidFill>
                  <a:schemeClr val="tx1">
                    <a:lumMod val="95000"/>
                    <a:lumOff val="5000"/>
                  </a:schemeClr>
                </a:solidFill>
              </a:rPr>
              <a:t>   </a:t>
            </a:r>
            <a:r>
              <a:rPr lang="zh-CN" altLang="en-US" dirty="0">
                <a:latin typeface="Times New Roman" panose="02020603050405020304" pitchFamily="18" charset="0"/>
                <a:ea typeface="微软雅黑" panose="020B0503020204020204" pitchFamily="34" charset="-122"/>
              </a:rPr>
              <a:t>跨境电商物流概述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6"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51600" y="563245"/>
            <a:ext cx="5428615"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主要跨境电商平台的物流方式</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40" y="1274445"/>
            <a:ext cx="6985635"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第三节</a:t>
            </a:r>
          </a:p>
        </p:txBody>
      </p:sp>
      <p:sp>
        <p:nvSpPr>
          <p:cNvPr id="25606" name="矩形 12"/>
          <p:cNvSpPr/>
          <p:nvPr/>
        </p:nvSpPr>
        <p:spPr>
          <a:xfrm>
            <a:off x="5131435" y="1831340"/>
            <a:ext cx="3378835" cy="2306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200000"/>
              </a:lnSpc>
              <a:spcBef>
                <a:spcPct val="0"/>
              </a:spcBef>
              <a:buNone/>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3.1 </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Aliexpress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的无忧物流</a:t>
            </a: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3.2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Amazon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FBA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物流</a:t>
            </a:r>
          </a:p>
          <a:p>
            <a:pPr marL="0" lvl="0" indent="0" eaLnBrk="1" hangingPunct="1">
              <a:lnSpc>
                <a:spcPct val="200000"/>
              </a:lnSpc>
              <a:spcBef>
                <a:spcPct val="0"/>
              </a:spcBef>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3.3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sz="18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物流</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indent="0" eaLnBrk="1" hangingPunct="1">
              <a:lnSpc>
                <a:spcPct val="200000"/>
              </a:lnSpc>
              <a:spcBef>
                <a:spcPct val="0"/>
              </a:spcBef>
              <a:buNone/>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3.4 Wish</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Express</a:t>
            </a:r>
            <a:r>
              <a:rPr lang="zh-CN" altLang="en-US" sz="1800">
                <a:latin typeface="Times New Roman" panose="02020603050405020304" pitchFamily="18" charset="0"/>
                <a:ea typeface="微软雅黑" panose="020B0503020204020204" pitchFamily="34" charset="-122"/>
                <a:cs typeface="Times New Roman" panose="02020603050405020304" pitchFamily="18" charset="0"/>
              </a:rPr>
              <a:t>物流</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Aliexpress</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的无忧物流</a:t>
            </a:r>
            <a:endParaRPr 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3.1</a:t>
            </a: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4032899"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3.1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Aliexpress的</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无忧物流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6" name="矩形 2"/>
          <p:cNvSpPr>
            <a:spLocks noChangeArrowheads="1"/>
          </p:cNvSpPr>
          <p:nvPr/>
        </p:nvSpPr>
        <p:spPr bwMode="auto">
          <a:xfrm>
            <a:off x="3379787" y="1057275"/>
            <a:ext cx="5327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dirty="0" err="1"/>
              <a:t>AliExpress</a:t>
            </a:r>
            <a:r>
              <a:rPr lang="zh-CN" altLang="zh-CN" sz="1800" dirty="0"/>
              <a:t>无忧物流与线上发货、货代发货的对比</a:t>
            </a:r>
            <a:endParaRPr lang="zh-CN" altLang="en-US" sz="1800" dirty="0"/>
          </a:p>
        </p:txBody>
      </p:sp>
      <p:graphicFrame>
        <p:nvGraphicFramePr>
          <p:cNvPr id="7" name="表格 6"/>
          <p:cNvGraphicFramePr>
            <a:graphicFrameLocks noGrp="1"/>
          </p:cNvGraphicFramePr>
          <p:nvPr>
            <p:extLst>
              <p:ext uri="{D42A27DB-BD31-4B8C-83A1-F6EECF244321}">
                <p14:modId xmlns:p14="http://schemas.microsoft.com/office/powerpoint/2010/main" val="412710598"/>
              </p:ext>
            </p:extLst>
          </p:nvPr>
        </p:nvGraphicFramePr>
        <p:xfrm>
          <a:off x="1677141" y="1547812"/>
          <a:ext cx="8856663" cy="4509952"/>
        </p:xfrm>
        <a:graphic>
          <a:graphicData uri="http://schemas.openxmlformats.org/drawingml/2006/table">
            <a:tbl>
              <a:tblPr firstRow="1" firstCol="1" bandRow="1">
                <a:tableStyleId>{5C22544A-7EE6-4342-B048-85BDC9FD1C3A}</a:tableStyleId>
              </a:tblPr>
              <a:tblGrid>
                <a:gridCol w="1205736">
                  <a:extLst>
                    <a:ext uri="{9D8B030D-6E8A-4147-A177-3AD203B41FA5}">
                      <a16:colId xmlns:a16="http://schemas.microsoft.com/office/drawing/2014/main" val="20000"/>
                    </a:ext>
                  </a:extLst>
                </a:gridCol>
                <a:gridCol w="2725456">
                  <a:extLst>
                    <a:ext uri="{9D8B030D-6E8A-4147-A177-3AD203B41FA5}">
                      <a16:colId xmlns:a16="http://schemas.microsoft.com/office/drawing/2014/main" val="20001"/>
                    </a:ext>
                  </a:extLst>
                </a:gridCol>
                <a:gridCol w="2418949">
                  <a:extLst>
                    <a:ext uri="{9D8B030D-6E8A-4147-A177-3AD203B41FA5}">
                      <a16:colId xmlns:a16="http://schemas.microsoft.com/office/drawing/2014/main" val="20002"/>
                    </a:ext>
                  </a:extLst>
                </a:gridCol>
                <a:gridCol w="2506522">
                  <a:extLst>
                    <a:ext uri="{9D8B030D-6E8A-4147-A177-3AD203B41FA5}">
                      <a16:colId xmlns:a16="http://schemas.microsoft.com/office/drawing/2014/main" val="20003"/>
                    </a:ext>
                  </a:extLst>
                </a:gridCol>
              </a:tblGrid>
              <a:tr h="310243">
                <a:tc>
                  <a:txBody>
                    <a:bodyPr/>
                    <a:lstStyle/>
                    <a:p>
                      <a:pPr algn="ctr">
                        <a:spcAft>
                          <a:spcPts val="0"/>
                        </a:spcAft>
                      </a:pPr>
                      <a:r>
                        <a:rPr lang="zh-CN" sz="1800" kern="100" dirty="0">
                          <a:effectLst/>
                        </a:rPr>
                        <a:t>对比项</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nchor="ctr"/>
                </a:tc>
                <a:tc>
                  <a:txBody>
                    <a:bodyPr/>
                    <a:lstStyle/>
                    <a:p>
                      <a:pPr algn="ctr">
                        <a:spcAft>
                          <a:spcPts val="0"/>
                        </a:spcAft>
                      </a:pPr>
                      <a:r>
                        <a:rPr lang="en-US" sz="1800" kern="100">
                          <a:effectLst/>
                        </a:rPr>
                        <a:t>AliExpress</a:t>
                      </a:r>
                      <a:r>
                        <a:rPr lang="zh-CN" sz="1800" kern="100">
                          <a:effectLst/>
                        </a:rPr>
                        <a:t>无忧物流</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nchor="ctr"/>
                </a:tc>
                <a:tc>
                  <a:txBody>
                    <a:bodyPr/>
                    <a:lstStyle/>
                    <a:p>
                      <a:pPr algn="ctr">
                        <a:spcAft>
                          <a:spcPts val="0"/>
                        </a:spcAft>
                      </a:pPr>
                      <a:r>
                        <a:rPr lang="zh-CN" sz="1800" kern="100" dirty="0">
                          <a:effectLst/>
                        </a:rPr>
                        <a:t>线上发货</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nchor="ctr"/>
                </a:tc>
                <a:tc>
                  <a:txBody>
                    <a:bodyPr/>
                    <a:lstStyle/>
                    <a:p>
                      <a:pPr algn="ctr">
                        <a:spcAft>
                          <a:spcPts val="0"/>
                        </a:spcAft>
                      </a:pPr>
                      <a:r>
                        <a:rPr lang="zh-CN" sz="1800" kern="100">
                          <a:effectLst/>
                        </a:rPr>
                        <a:t>货代发货</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nchor="ctr"/>
                </a:tc>
                <a:extLst>
                  <a:ext uri="{0D108BD9-81ED-4DB2-BD59-A6C34878D82A}">
                    <a16:rowId xmlns:a16="http://schemas.microsoft.com/office/drawing/2014/main" val="10000"/>
                  </a:ext>
                </a:extLst>
              </a:tr>
              <a:tr h="930729">
                <a:tc>
                  <a:txBody>
                    <a:bodyPr/>
                    <a:lstStyle/>
                    <a:p>
                      <a:pPr algn="just">
                        <a:spcAft>
                          <a:spcPts val="0"/>
                        </a:spcAft>
                      </a:pPr>
                      <a:r>
                        <a:rPr lang="zh-CN" sz="1800" kern="100">
                          <a:effectLst/>
                        </a:rPr>
                        <a:t>物流服务</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a:effectLst/>
                        </a:rPr>
                        <a:t>稳定：官方物流，由菜鸟搭建，覆盖全球优质物流网络</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a:effectLst/>
                        </a:rPr>
                        <a:t>稳定：由第三方优质物流商合作平台作为第三方监管</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a:effectLst/>
                        </a:rPr>
                        <a:t>不确定：货代市场鱼龙混杂，提供的服务不可控</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extLst>
                  <a:ext uri="{0D108BD9-81ED-4DB2-BD59-A6C34878D82A}">
                    <a16:rowId xmlns:a16="http://schemas.microsoft.com/office/drawing/2014/main" val="10001"/>
                  </a:ext>
                </a:extLst>
              </a:tr>
              <a:tr h="1240971">
                <a:tc>
                  <a:txBody>
                    <a:bodyPr/>
                    <a:lstStyle/>
                    <a:p>
                      <a:pPr algn="just">
                        <a:spcAft>
                          <a:spcPts val="0"/>
                        </a:spcAft>
                      </a:pPr>
                      <a:r>
                        <a:rPr lang="zh-CN" sz="1800" kern="100">
                          <a:effectLst/>
                        </a:rPr>
                        <a:t>人力成本</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节省：一旦产生物流纠纷，卖家</a:t>
                      </a:r>
                      <a:r>
                        <a:rPr lang="zh-CN" altLang="en-US" sz="1800" kern="100" dirty="0">
                          <a:effectLst/>
                        </a:rPr>
                        <a:t>不需要付出</a:t>
                      </a:r>
                      <a:r>
                        <a:rPr lang="zh-CN" altLang="zh-CN" sz="1800" kern="100" dirty="0">
                          <a:effectLst/>
                        </a:rPr>
                        <a:t>人力成本</a:t>
                      </a:r>
                      <a:r>
                        <a:rPr lang="zh-CN" sz="1800" kern="100" dirty="0">
                          <a:effectLst/>
                        </a:rPr>
                        <a:t>，</a:t>
                      </a:r>
                      <a:r>
                        <a:rPr lang="zh-CN" altLang="en-US" sz="1800" kern="100" dirty="0">
                          <a:effectLst/>
                        </a:rPr>
                        <a:t>而是</a:t>
                      </a:r>
                      <a:r>
                        <a:rPr lang="zh-CN" sz="1800" kern="100" dirty="0">
                          <a:effectLst/>
                        </a:rPr>
                        <a:t>由平台介入进行全流程处理</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耗费：卖家</a:t>
                      </a:r>
                      <a:r>
                        <a:rPr lang="zh-CN" altLang="en-US" sz="1800" kern="100" dirty="0">
                          <a:effectLst/>
                        </a:rPr>
                        <a:t>需要</a:t>
                      </a:r>
                      <a:r>
                        <a:rPr lang="zh-CN" sz="1800" kern="100" dirty="0">
                          <a:effectLst/>
                        </a:rPr>
                        <a:t>花费大量的时间、精力和人力</a:t>
                      </a:r>
                      <a:r>
                        <a:rPr lang="zh-CN" altLang="en-US" sz="1800" kern="100" dirty="0">
                          <a:effectLst/>
                        </a:rPr>
                        <a:t>来</a:t>
                      </a:r>
                      <a:r>
                        <a:rPr lang="zh-CN" sz="1800" kern="100" dirty="0">
                          <a:effectLst/>
                        </a:rPr>
                        <a:t>处理物流咨询、投诉</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耗费：</a:t>
                      </a:r>
                      <a:r>
                        <a:rPr lang="zh-CN" altLang="zh-CN" sz="1800" kern="100" dirty="0">
                          <a:effectLst/>
                        </a:rPr>
                        <a:t>卖家</a:t>
                      </a:r>
                      <a:r>
                        <a:rPr lang="zh-CN" altLang="en-US" sz="1800" kern="100" dirty="0">
                          <a:effectLst/>
                        </a:rPr>
                        <a:t>需要</a:t>
                      </a:r>
                      <a:r>
                        <a:rPr lang="zh-CN" altLang="zh-CN" sz="1800" kern="100" dirty="0">
                          <a:effectLst/>
                        </a:rPr>
                        <a:t>花费大量的时间、精力和人力</a:t>
                      </a:r>
                      <a:r>
                        <a:rPr lang="zh-CN" altLang="en-US" sz="1800" kern="100" dirty="0">
                          <a:effectLst/>
                        </a:rPr>
                        <a:t>来</a:t>
                      </a:r>
                      <a:r>
                        <a:rPr lang="zh-CN" sz="1800" kern="100" dirty="0">
                          <a:effectLst/>
                        </a:rPr>
                        <a:t>处理物流咨询、投诉</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extLst>
                  <a:ext uri="{0D108BD9-81ED-4DB2-BD59-A6C34878D82A}">
                    <a16:rowId xmlns:a16="http://schemas.microsoft.com/office/drawing/2014/main" val="10002"/>
                  </a:ext>
                </a:extLst>
              </a:tr>
              <a:tr h="930729">
                <a:tc>
                  <a:txBody>
                    <a:bodyPr/>
                    <a:lstStyle/>
                    <a:p>
                      <a:pPr algn="just">
                        <a:spcAft>
                          <a:spcPts val="0"/>
                        </a:spcAft>
                      </a:pPr>
                      <a:r>
                        <a:rPr lang="zh-CN" sz="1800" kern="100">
                          <a:effectLst/>
                        </a:rPr>
                        <a:t>资金成本</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a:effectLst/>
                        </a:rPr>
                        <a:t>低：若因物流原因导致订单超出限时达时间未妥投，由平台承担赔款</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a:effectLst/>
                        </a:rPr>
                        <a:t>高：因物流问题导致的损失可在线向物流商发起索赔</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altLang="en-US" sz="1800" kern="100" dirty="0">
                          <a:effectLst/>
                        </a:rPr>
                        <a:t>高</a:t>
                      </a:r>
                      <a:r>
                        <a:rPr lang="zh-CN" sz="1800" kern="100" dirty="0">
                          <a:effectLst/>
                        </a:rPr>
                        <a:t>：因物流问题导致的损失由卖家自己承担，向物流申请索赔困难</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extLst>
                  <a:ext uri="{0D108BD9-81ED-4DB2-BD59-A6C34878D82A}">
                    <a16:rowId xmlns:a16="http://schemas.microsoft.com/office/drawing/2014/main" val="10003"/>
                  </a:ext>
                </a:extLst>
              </a:tr>
              <a:tr h="930729">
                <a:tc>
                  <a:txBody>
                    <a:bodyPr/>
                    <a:lstStyle/>
                    <a:p>
                      <a:pPr algn="just">
                        <a:spcAft>
                          <a:spcPts val="0"/>
                        </a:spcAft>
                      </a:pPr>
                      <a:r>
                        <a:rPr lang="zh-CN" sz="1800" kern="100">
                          <a:effectLst/>
                        </a:rPr>
                        <a:t>卖家保护</a:t>
                      </a:r>
                      <a:endParaRPr lang="zh-CN" sz="1800" kern="10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有：因物流问题导致的</a:t>
                      </a:r>
                      <a:r>
                        <a:rPr lang="zh-CN" altLang="en-US" sz="1800" kern="100" dirty="0">
                          <a:effectLst/>
                        </a:rPr>
                        <a:t>卖家评级</a:t>
                      </a:r>
                      <a:r>
                        <a:rPr lang="zh-CN" sz="1800" kern="100" dirty="0">
                          <a:effectLst/>
                        </a:rPr>
                        <a:t>低分</a:t>
                      </a:r>
                      <a:r>
                        <a:rPr lang="zh-CN" altLang="en-US" sz="1800" kern="100" dirty="0">
                          <a:effectLst/>
                        </a:rPr>
                        <a:t>，以及</a:t>
                      </a:r>
                      <a:r>
                        <a:rPr lang="zh-CN" sz="1800" kern="100" dirty="0">
                          <a:effectLst/>
                        </a:rPr>
                        <a:t>仲裁提起率、卖家责任率</a:t>
                      </a:r>
                      <a:r>
                        <a:rPr lang="zh-CN" altLang="en-US" sz="1800" kern="100" dirty="0">
                          <a:effectLst/>
                        </a:rPr>
                        <a:t>的提升</a:t>
                      </a:r>
                      <a:r>
                        <a:rPr lang="zh-CN" sz="1800" kern="100" dirty="0">
                          <a:effectLst/>
                        </a:rPr>
                        <a:t>均不计入考核</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有：因物流问题导致的纠纷、</a:t>
                      </a:r>
                      <a:r>
                        <a:rPr lang="zh-CN" altLang="en-US" sz="1800" kern="100" dirty="0">
                          <a:effectLst/>
                        </a:rPr>
                        <a:t>卖家评级</a:t>
                      </a:r>
                      <a:r>
                        <a:rPr lang="zh-CN" sz="1800" kern="100" dirty="0">
                          <a:effectLst/>
                        </a:rPr>
                        <a:t>低分不计入考核</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tc>
                  <a:txBody>
                    <a:bodyPr/>
                    <a:lstStyle/>
                    <a:p>
                      <a:pPr algn="just">
                        <a:spcAft>
                          <a:spcPts val="0"/>
                        </a:spcAft>
                      </a:pPr>
                      <a:r>
                        <a:rPr lang="zh-CN" sz="1800" kern="100" dirty="0">
                          <a:effectLst/>
                        </a:rPr>
                        <a:t>无：因物流问题导致的纠纷将会影响卖家服务等级的考核</a:t>
                      </a:r>
                      <a:endParaRPr lang="zh-CN" sz="1800" kern="100" dirty="0">
                        <a:effectLst/>
                        <a:latin typeface="等线" panose="02010600030101010101" pitchFamily="2" charset="-122"/>
                        <a:ea typeface="等线" panose="02010600030101010101" pitchFamily="2" charset="-122"/>
                        <a:cs typeface="Times New Roman" panose="02020603050405020304"/>
                      </a:endParaRPr>
                    </a:p>
                  </a:txBody>
                  <a:tcPr marL="68578" marR="68578" marT="0" marB="0"/>
                </a:tc>
                <a:extLst>
                  <a:ext uri="{0D108BD9-81ED-4DB2-BD59-A6C34878D82A}">
                    <a16:rowId xmlns:a16="http://schemas.microsoft.com/office/drawing/2014/main" val="10004"/>
                  </a:ext>
                </a:extLst>
              </a:tr>
            </a:tbl>
          </a:graphicData>
        </a:graphic>
      </p:graphicFrame>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21581" y="184198"/>
            <a:ext cx="4032899"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3.1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Aliexpress的</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无忧物流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graphicFrame>
        <p:nvGraphicFramePr>
          <p:cNvPr id="2" name="对象 1"/>
          <p:cNvGraphicFramePr>
            <a:graphicFrameLocks noChangeAspect="1"/>
          </p:cNvGraphicFramePr>
          <p:nvPr/>
        </p:nvGraphicFramePr>
        <p:xfrm>
          <a:off x="1832081" y="2882901"/>
          <a:ext cx="8642350" cy="936625"/>
        </p:xfrm>
        <a:graphic>
          <a:graphicData uri="http://schemas.openxmlformats.org/presentationml/2006/ole">
            <mc:AlternateContent xmlns:mc="http://schemas.openxmlformats.org/markup-compatibility/2006">
              <mc:Choice xmlns:v="urn:schemas-microsoft-com:vml" Requires="v">
                <p:oleObj spid="_x0000_s259114" r:id="rId4" imgW="4686300" imgH="514350" progId="Visio.Drawing.11">
                  <p:embed/>
                </p:oleObj>
              </mc:Choice>
              <mc:Fallback>
                <p:oleObj r:id="rId4" imgW="4686300" imgH="51435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2081" y="2882901"/>
                        <a:ext cx="86423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矩形 7"/>
          <p:cNvSpPr>
            <a:spLocks noChangeArrowheads="1"/>
          </p:cNvSpPr>
          <p:nvPr/>
        </p:nvSpPr>
        <p:spPr bwMode="auto">
          <a:xfrm>
            <a:off x="4654480" y="4115356"/>
            <a:ext cx="31213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800" dirty="0" err="1"/>
              <a:t>AliExpress</a:t>
            </a:r>
            <a:r>
              <a:rPr lang="zh-CN" altLang="zh-CN" sz="1800" dirty="0"/>
              <a:t>无忧物流发货流程</a:t>
            </a:r>
            <a:endParaRPr lang="zh-CN" altLang="en-US" sz="1800" dirty="0"/>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Amazon</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FBA</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物流</a:t>
            </a:r>
            <a:endParaRPr lang="zh-CN"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3.2</a:t>
            </a:r>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575861" y="184198"/>
            <a:ext cx="36946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Amazon的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FBA</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2" name="矩形 1"/>
          <p:cNvSpPr/>
          <p:nvPr/>
        </p:nvSpPr>
        <p:spPr>
          <a:xfrm>
            <a:off x="1429385" y="2473960"/>
            <a:ext cx="9330690" cy="1753235"/>
          </a:xfrm>
          <a:prstGeom prst="rect">
            <a:avLst/>
          </a:prstGeom>
        </p:spPr>
        <p:txBody>
          <a:bodyPr wrap="square">
            <a:spAutoFit/>
          </a:bodyPr>
          <a:lstStyle/>
          <a:p>
            <a:pPr algn="just" fontAlgn="auto">
              <a:lnSpc>
                <a:spcPct val="150000"/>
              </a:lnSpc>
            </a:pPr>
            <a:r>
              <a:rPr lang="zh-CN" altLang="en-US" sz="1800" dirty="0"/>
              <a:t>亚马逊物流（</a:t>
            </a:r>
            <a:r>
              <a:rPr lang="en-US" altLang="zh-CN" sz="1800" dirty="0"/>
              <a:t>Fulfillment by Amazon</a:t>
            </a:r>
            <a:r>
              <a:rPr lang="zh-CN" altLang="en-US" sz="1800" dirty="0"/>
              <a:t>，</a:t>
            </a:r>
            <a:r>
              <a:rPr lang="en-US" altLang="zh-CN" sz="1800" dirty="0"/>
              <a:t>FBA</a:t>
            </a:r>
            <a:r>
              <a:rPr lang="zh-CN" altLang="en-US" sz="1800" dirty="0"/>
              <a:t>）是指亚马逊提供的仓储及代发货业务。</a:t>
            </a:r>
            <a:r>
              <a:rPr lang="en-US" altLang="zh-CN" sz="1800" dirty="0"/>
              <a:t>2007</a:t>
            </a:r>
            <a:r>
              <a:rPr lang="zh-CN" altLang="en-US" sz="1800" dirty="0"/>
              <a:t>年亚马逊引入</a:t>
            </a:r>
            <a:r>
              <a:rPr lang="en-US" altLang="zh-CN" sz="1800" dirty="0"/>
              <a:t>FBA</a:t>
            </a:r>
            <a:r>
              <a:rPr lang="zh-CN" altLang="en-US" sz="1800" dirty="0"/>
              <a:t>服务，即亚马逊将自身平台开放给第三方卖家，将其库存纳入亚马逊全球的物流网络，为其提供拣货、包装以及终端配送的服务，亚马逊则收取服务费用。自投入使用以来，</a:t>
            </a:r>
            <a:r>
              <a:rPr lang="en-US" altLang="zh-CN" sz="1800" dirty="0"/>
              <a:t>FBA</a:t>
            </a:r>
            <a:r>
              <a:rPr lang="zh-CN" altLang="en-US" sz="1800" dirty="0"/>
              <a:t>一直被誉为亚马逊最有保障的物流服务体系。</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478475" y="5631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跨境电商物流概述</a:t>
            </a:r>
          </a:p>
        </p:txBody>
      </p:sp>
      <p:cxnSp>
        <p:nvCxnSpPr>
          <p:cNvPr id="12" name="直线连接符 11"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CxnSpPr/>
          <p:nvPr/>
        </p:nvCxnSpPr>
        <p:spPr>
          <a:xfrm>
            <a:off x="4638016" y="1274457"/>
            <a:ext cx="5534786"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组 14"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GrpSpPr/>
          <p:nvPr/>
        </p:nvGrpSpPr>
        <p:grpSpPr>
          <a:xfrm>
            <a:off x="4638017" y="5864736"/>
            <a:ext cx="6225576" cy="513556"/>
            <a:chOff x="-6350" y="4042277"/>
            <a:chExt cx="4669790" cy="385078"/>
          </a:xfrm>
        </p:grpSpPr>
        <p:cxnSp>
          <p:nvCxnSpPr>
            <p:cNvPr id="10" name="直线连接符 9"/>
            <p:cNvCxnSpPr/>
            <p:nvPr/>
          </p:nvCxnSpPr>
          <p:spPr>
            <a:xfrm>
              <a:off x="-6350" y="4234816"/>
              <a:ext cx="466979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4404916" y="4042277"/>
              <a:ext cx="0" cy="38507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958015" y="532319"/>
            <a:ext cx="1271270" cy="535940"/>
          </a:xfrm>
          <a:prstGeom prst="rect">
            <a:avLst/>
          </a:prstGeom>
          <a:solidFill>
            <a:srgbClr val="0070C0"/>
          </a:solidFill>
        </p:spPr>
        <p:txBody>
          <a:bodyPr wrap="none" lIns="121908" tIns="60954" rIns="121908" bIns="60954">
            <a:spAutoFit/>
          </a:bodyPr>
          <a:lstStyle/>
          <a:p>
            <a:pPr lvl="0"/>
            <a:r>
              <a:rPr lang="zh-CN" altLang="en-US"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第一节</a:t>
            </a:r>
          </a:p>
        </p:txBody>
      </p:sp>
      <p:sp>
        <p:nvSpPr>
          <p:cNvPr id="25606" name="矩形 12"/>
          <p:cNvSpPr/>
          <p:nvPr/>
        </p:nvSpPr>
        <p:spPr>
          <a:xfrm>
            <a:off x="5131435" y="1831340"/>
            <a:ext cx="3378835" cy="167077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200000"/>
              </a:lnSpc>
              <a:spcBef>
                <a:spcPct val="0"/>
              </a:spcBef>
              <a:buNone/>
            </a:pPr>
            <a:r>
              <a:rPr lang="en-US" altLang="zh-CN" sz="1800" dirty="0">
                <a:latin typeface="微软雅黑" panose="020B0503020204020204" pitchFamily="34" charset="-122"/>
                <a:ea typeface="微软雅黑" panose="020B0503020204020204" pitchFamily="34" charset="-122"/>
              </a:rPr>
              <a:t>1.1 </a:t>
            </a:r>
            <a:r>
              <a:rPr lang="zh-CN" altLang="en-US" sz="1800" dirty="0">
                <a:latin typeface="微软雅黑" panose="020B0503020204020204" pitchFamily="34" charset="-122"/>
                <a:ea typeface="微软雅黑" panose="020B0503020204020204" pitchFamily="34" charset="-122"/>
              </a:rPr>
              <a:t>跨境物流的基本概念</a:t>
            </a:r>
          </a:p>
          <a:p>
            <a:pPr marL="0" lvl="0" indent="0" eaLnBrk="1" hangingPunct="1">
              <a:lnSpc>
                <a:spcPct val="200000"/>
              </a:lnSpc>
              <a:spcBef>
                <a:spcPct val="0"/>
              </a:spcBef>
              <a:buNone/>
            </a:pPr>
            <a:r>
              <a:rPr lang="en-US" altLang="zh-CN" sz="1800" dirty="0">
                <a:latin typeface="微软雅黑" panose="020B0503020204020204" pitchFamily="34" charset="-122"/>
                <a:ea typeface="微软雅黑" panose="020B0503020204020204" pitchFamily="34" charset="-122"/>
              </a:rPr>
              <a:t>1.2 </a:t>
            </a:r>
            <a:r>
              <a:rPr lang="zh-CN" altLang="en-US" sz="1800" dirty="0">
                <a:latin typeface="微软雅黑" panose="020B0503020204020204" pitchFamily="34" charset="-122"/>
                <a:ea typeface="微软雅黑" panose="020B0503020204020204" pitchFamily="34" charset="-122"/>
              </a:rPr>
              <a:t>跨境物流的功能</a:t>
            </a:r>
          </a:p>
          <a:p>
            <a:pPr marL="0" lvl="0" indent="0" eaLnBrk="1" hangingPunct="1">
              <a:lnSpc>
                <a:spcPct val="200000"/>
              </a:lnSpc>
              <a:spcBef>
                <a:spcPct val="0"/>
              </a:spcBef>
              <a:buNone/>
            </a:pPr>
            <a:r>
              <a:rPr lang="en-US" altLang="zh-CN" sz="1800" dirty="0">
                <a:latin typeface="微软雅黑" panose="020B0503020204020204" pitchFamily="34" charset="-122"/>
                <a:ea typeface="微软雅黑" panose="020B0503020204020204" pitchFamily="34" charset="-122"/>
              </a:rPr>
              <a:t>1.3 </a:t>
            </a:r>
            <a:r>
              <a:rPr lang="zh-CN" altLang="en-US" sz="1800" dirty="0">
                <a:latin typeface="微软雅黑" panose="020B0503020204020204" pitchFamily="34" charset="-122"/>
                <a:ea typeface="微软雅黑" panose="020B0503020204020204" pitchFamily="34" charset="-122"/>
              </a:rPr>
              <a:t>跨境物流的现状及发展趋势</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575861" y="184198"/>
            <a:ext cx="36946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Amazon的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FBA</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5" name="矩形 7"/>
          <p:cNvSpPr>
            <a:spLocks noChangeArrowheads="1"/>
          </p:cNvSpPr>
          <p:nvPr/>
        </p:nvSpPr>
        <p:spPr bwMode="auto">
          <a:xfrm>
            <a:off x="1052830" y="2378710"/>
            <a:ext cx="10083800" cy="2584450"/>
          </a:xfrm>
          <a:prstGeom prst="rect">
            <a:avLst/>
          </a:prstGeom>
          <a:noFill/>
          <a:ln>
            <a:noFill/>
          </a:ln>
        </p:spPr>
        <p:txBody>
          <a:bodyPr wrap="square">
            <a:spAutoFit/>
          </a:bodyPr>
          <a:lstStyle/>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1. </a:t>
            </a:r>
            <a:r>
              <a:rPr lang="zh-CN" altLang="zh-CN" sz="1800" dirty="0">
                <a:latin typeface="Times New Roman" panose="02020603050405020304" pitchFamily="18" charset="0"/>
                <a:ea typeface="+mn-ea"/>
                <a:cs typeface="Times New Roman" panose="02020603050405020304" pitchFamily="18" charset="0"/>
              </a:rPr>
              <a:t>提高</a:t>
            </a:r>
            <a:r>
              <a:rPr lang="en-US" altLang="zh-CN" sz="1800" dirty="0">
                <a:latin typeface="Times New Roman" panose="02020603050405020304" pitchFamily="18" charset="0"/>
                <a:ea typeface="+mn-ea"/>
                <a:cs typeface="Times New Roman" panose="02020603050405020304" pitchFamily="18" charset="0"/>
              </a:rPr>
              <a:t>Listing</a:t>
            </a:r>
            <a:r>
              <a:rPr lang="zh-CN" altLang="zh-CN" sz="1800" dirty="0">
                <a:latin typeface="Times New Roman" panose="02020603050405020304" pitchFamily="18" charset="0"/>
                <a:ea typeface="+mn-ea"/>
                <a:cs typeface="Times New Roman" panose="02020603050405020304" pitchFamily="18" charset="0"/>
              </a:rPr>
              <a:t>排名，提高客户的信任度，帮助卖家成为特色卖家，进而提</a:t>
            </a:r>
            <a:r>
              <a:rPr lang="zh-CN" altLang="en-US" sz="1800" dirty="0">
                <a:latin typeface="Times New Roman" panose="02020603050405020304" pitchFamily="18" charset="0"/>
                <a:ea typeface="+mn-ea"/>
                <a:cs typeface="Times New Roman" panose="02020603050405020304" pitchFamily="18" charset="0"/>
              </a:rPr>
              <a:t>高</a:t>
            </a:r>
            <a:r>
              <a:rPr lang="zh-CN" altLang="zh-CN" sz="1800" dirty="0">
                <a:latin typeface="Times New Roman" panose="02020603050405020304" pitchFamily="18" charset="0"/>
                <a:ea typeface="+mn-ea"/>
                <a:cs typeface="Times New Roman" panose="02020603050405020304" pitchFamily="18" charset="0"/>
              </a:rPr>
              <a:t>销售额；</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2. </a:t>
            </a:r>
            <a:r>
              <a:rPr lang="zh-CN" altLang="zh-CN" sz="1800" dirty="0">
                <a:latin typeface="Times New Roman" panose="02020603050405020304" pitchFamily="18" charset="0"/>
                <a:ea typeface="+mn-ea"/>
                <a:cs typeface="Times New Roman" panose="02020603050405020304" pitchFamily="18" charset="0"/>
              </a:rPr>
              <a:t>物流经验丰富，仓储遍布全球，管理职能化；</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3. </a:t>
            </a:r>
            <a:r>
              <a:rPr lang="zh-CN" altLang="zh-CN" sz="1800" dirty="0">
                <a:latin typeface="Times New Roman" panose="02020603050405020304" pitchFamily="18" charset="0"/>
                <a:ea typeface="+mn-ea"/>
                <a:cs typeface="Times New Roman" panose="02020603050405020304" pitchFamily="18" charset="0"/>
              </a:rPr>
              <a:t>仓库大多靠近机场，配送速度快；</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4. </a:t>
            </a:r>
            <a:r>
              <a:rPr lang="zh-CN" altLang="zh-CN" sz="1800" dirty="0">
                <a:latin typeface="Times New Roman" panose="02020603050405020304" pitchFamily="18" charset="0"/>
                <a:ea typeface="+mn-ea"/>
                <a:cs typeface="Times New Roman" panose="02020603050405020304" pitchFamily="18" charset="0"/>
              </a:rPr>
              <a:t>拥有亚马逊专业客服，能够帮助卖家减轻客服压力；</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5. </a:t>
            </a:r>
            <a:r>
              <a:rPr lang="zh-CN" altLang="zh-CN" sz="1800" dirty="0">
                <a:latin typeface="Times New Roman" panose="02020603050405020304" pitchFamily="18" charset="0"/>
                <a:ea typeface="+mn-ea"/>
                <a:cs typeface="Times New Roman" panose="02020603050405020304" pitchFamily="18" charset="0"/>
              </a:rPr>
              <a:t>由</a:t>
            </a:r>
            <a:r>
              <a:rPr lang="en-US" altLang="zh-CN" sz="1800" dirty="0" err="1">
                <a:latin typeface="Times New Roman" panose="02020603050405020304" pitchFamily="18" charset="0"/>
                <a:ea typeface="+mn-ea"/>
                <a:cs typeface="Times New Roman" panose="02020603050405020304" pitchFamily="18" charset="0"/>
              </a:rPr>
              <a:t>FBA</a:t>
            </a:r>
            <a:r>
              <a:rPr lang="zh-CN" altLang="zh-CN" sz="1800" dirty="0">
                <a:latin typeface="Times New Roman" panose="02020603050405020304" pitchFamily="18" charset="0"/>
                <a:ea typeface="+mn-ea"/>
                <a:cs typeface="Times New Roman" panose="02020603050405020304" pitchFamily="18" charset="0"/>
              </a:rPr>
              <a:t>引起的中差评如果符合亚马逊的相关政策，则可以移除，</a:t>
            </a:r>
            <a:r>
              <a:rPr lang="zh-CN" altLang="en-US" sz="1800" dirty="0">
                <a:latin typeface="Times New Roman" panose="02020603050405020304" pitchFamily="18" charset="0"/>
                <a:ea typeface="+mn-ea"/>
                <a:cs typeface="Times New Roman" panose="02020603050405020304" pitchFamily="18" charset="0"/>
              </a:rPr>
              <a:t>这</a:t>
            </a:r>
            <a:r>
              <a:rPr lang="zh-CN" altLang="zh-CN" sz="1800" dirty="0">
                <a:latin typeface="Times New Roman" panose="02020603050405020304" pitchFamily="18" charset="0"/>
                <a:ea typeface="+mn-ea"/>
                <a:cs typeface="Times New Roman" panose="02020603050405020304" pitchFamily="18" charset="0"/>
              </a:rPr>
              <a:t>有助于改善</a:t>
            </a:r>
            <a:r>
              <a:rPr lang="zh-CN" altLang="en-US" sz="1800" dirty="0">
                <a:latin typeface="Times New Roman" panose="02020603050405020304" pitchFamily="18" charset="0"/>
                <a:ea typeface="+mn-ea"/>
                <a:cs typeface="Times New Roman" panose="02020603050405020304" pitchFamily="18" charset="0"/>
              </a:rPr>
              <a:t>卖家的</a:t>
            </a:r>
            <a:r>
              <a:rPr lang="zh-CN" altLang="zh-CN" sz="1800" dirty="0">
                <a:latin typeface="Times New Roman" panose="02020603050405020304" pitchFamily="18" charset="0"/>
                <a:ea typeface="+mn-ea"/>
                <a:cs typeface="Times New Roman" panose="02020603050405020304" pitchFamily="18" charset="0"/>
              </a:rPr>
              <a:t>账户表现；</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6. </a:t>
            </a:r>
            <a:r>
              <a:rPr lang="zh-CN" altLang="zh-CN" sz="1800" dirty="0">
                <a:latin typeface="Times New Roman" panose="02020603050405020304" pitchFamily="18" charset="0"/>
                <a:ea typeface="+mn-ea"/>
                <a:cs typeface="Times New Roman" panose="02020603050405020304" pitchFamily="18" charset="0"/>
              </a:rPr>
              <a:t>单价超过</a:t>
            </a:r>
            <a:r>
              <a:rPr lang="en-US" altLang="zh-CN" sz="1800" dirty="0">
                <a:latin typeface="Times New Roman" panose="02020603050405020304" pitchFamily="18" charset="0"/>
                <a:ea typeface="+mn-ea"/>
                <a:cs typeface="Times New Roman" panose="02020603050405020304" pitchFamily="18" charset="0"/>
              </a:rPr>
              <a:t>300</a:t>
            </a:r>
            <a:r>
              <a:rPr lang="zh-CN" altLang="zh-CN" sz="1800" dirty="0">
                <a:latin typeface="Times New Roman" panose="02020603050405020304" pitchFamily="18" charset="0"/>
                <a:ea typeface="+mn-ea"/>
                <a:cs typeface="Times New Roman" panose="02020603050405020304" pitchFamily="18" charset="0"/>
              </a:rPr>
              <a:t>美元的商品可免运费。</a:t>
            </a:r>
          </a:p>
        </p:txBody>
      </p:sp>
      <p:sp>
        <p:nvSpPr>
          <p:cNvPr id="6" name="矩形 1"/>
          <p:cNvSpPr>
            <a:spLocks noChangeArrowheads="1"/>
          </p:cNvSpPr>
          <p:nvPr/>
        </p:nvSpPr>
        <p:spPr bwMode="auto">
          <a:xfrm>
            <a:off x="1052864" y="1844040"/>
            <a:ext cx="700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zh-CN" altLang="zh-CN" sz="2000" b="1"/>
              <a:t>优点</a:t>
            </a:r>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575861" y="184198"/>
            <a:ext cx="36946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Amazon的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FBA</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7" name="矩形 8"/>
          <p:cNvSpPr>
            <a:spLocks noChangeArrowheads="1"/>
          </p:cNvSpPr>
          <p:nvPr/>
        </p:nvSpPr>
        <p:spPr bwMode="auto">
          <a:xfrm>
            <a:off x="1391920" y="2406650"/>
            <a:ext cx="9406255" cy="2584450"/>
          </a:xfrm>
          <a:prstGeom prst="rect">
            <a:avLst/>
          </a:prstGeom>
          <a:noFill/>
          <a:ln>
            <a:noFill/>
          </a:ln>
        </p:spPr>
        <p:txBody>
          <a:bodyPr wrap="square">
            <a:spAutoFit/>
          </a:bodyPr>
          <a:lstStyle/>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1. </a:t>
            </a:r>
            <a:r>
              <a:rPr lang="zh-CN" altLang="zh-CN" sz="1800" dirty="0">
                <a:latin typeface="Times New Roman" panose="02020603050405020304" pitchFamily="18" charset="0"/>
                <a:ea typeface="+mn-ea"/>
                <a:cs typeface="Times New Roman" panose="02020603050405020304" pitchFamily="18" charset="0"/>
              </a:rPr>
              <a:t>一般来说，费用偏高</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2. </a:t>
            </a:r>
            <a:r>
              <a:rPr lang="zh-CN" altLang="zh-CN" sz="1800" dirty="0">
                <a:latin typeface="Times New Roman" panose="02020603050405020304" pitchFamily="18" charset="0"/>
                <a:ea typeface="+mn-ea"/>
                <a:cs typeface="Times New Roman" panose="02020603050405020304" pitchFamily="18" charset="0"/>
              </a:rPr>
              <a:t>灵活性差，其他第三方海外仓可以由中文客服处理一些问题，而</a:t>
            </a:r>
            <a:r>
              <a:rPr lang="en-US" altLang="zh-CN" sz="1800" dirty="0" err="1">
                <a:latin typeface="Times New Roman" panose="02020603050405020304" pitchFamily="18" charset="0"/>
                <a:ea typeface="+mn-ea"/>
                <a:cs typeface="Times New Roman" panose="02020603050405020304" pitchFamily="18" charset="0"/>
              </a:rPr>
              <a:t>FBA</a:t>
            </a:r>
            <a:r>
              <a:rPr lang="zh-CN" altLang="zh-CN" sz="1800" dirty="0">
                <a:latin typeface="Times New Roman" panose="02020603050405020304" pitchFamily="18" charset="0"/>
                <a:ea typeface="+mn-ea"/>
                <a:cs typeface="Times New Roman" panose="02020603050405020304" pitchFamily="18" charset="0"/>
              </a:rPr>
              <a:t>只能用英文与客户沟通，且邮件回复通常不太及时</a:t>
            </a:r>
            <a:endParaRPr lang="en-US" altLang="zh-CN" sz="1800" dirty="0">
              <a:latin typeface="Times New Roman" panose="02020603050405020304" pitchFamily="18" charset="0"/>
              <a:ea typeface="+mn-ea"/>
              <a:cs typeface="Times New Roman" panose="02020603050405020304" pitchFamily="18" charset="0"/>
            </a:endParaRP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3. </a:t>
            </a:r>
            <a:r>
              <a:rPr lang="en-US" altLang="zh-CN" sz="1800" dirty="0" err="1">
                <a:latin typeface="Times New Roman" panose="02020603050405020304" pitchFamily="18" charset="0"/>
                <a:ea typeface="+mn-ea"/>
                <a:cs typeface="Times New Roman" panose="02020603050405020304" pitchFamily="18" charset="0"/>
              </a:rPr>
              <a:t>FBA</a:t>
            </a:r>
            <a:r>
              <a:rPr lang="zh-CN" altLang="zh-CN" sz="1800" dirty="0">
                <a:latin typeface="Times New Roman" panose="02020603050405020304" pitchFamily="18" charset="0"/>
                <a:ea typeface="+mn-ea"/>
                <a:cs typeface="Times New Roman" panose="02020603050405020304" pitchFamily="18" charset="0"/>
              </a:rPr>
              <a:t>仓库不为卖家的头程发货提供清关服务</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4. </a:t>
            </a:r>
            <a:r>
              <a:rPr lang="zh-CN" altLang="zh-CN" sz="1800" dirty="0">
                <a:latin typeface="Times New Roman" panose="02020603050405020304" pitchFamily="18" charset="0"/>
                <a:ea typeface="+mn-ea"/>
                <a:cs typeface="Times New Roman" panose="02020603050405020304" pitchFamily="18" charset="0"/>
              </a:rPr>
              <a:t>如果前期工作没有做好，标签扫描出现问题</a:t>
            </a:r>
            <a:r>
              <a:rPr lang="zh-CN" altLang="en-US" sz="1800" dirty="0">
                <a:latin typeface="Times New Roman" panose="02020603050405020304" pitchFamily="18" charset="0"/>
                <a:ea typeface="+mn-ea"/>
                <a:cs typeface="Times New Roman" panose="02020603050405020304" pitchFamily="18" charset="0"/>
              </a:rPr>
              <a:t>，就</a:t>
            </a:r>
            <a:r>
              <a:rPr lang="zh-CN" altLang="zh-CN" sz="1800" dirty="0">
                <a:latin typeface="Times New Roman" panose="02020603050405020304" pitchFamily="18" charset="0"/>
                <a:ea typeface="+mn-ea"/>
                <a:cs typeface="Times New Roman" panose="02020603050405020304" pitchFamily="18" charset="0"/>
              </a:rPr>
              <a:t>会对货物入库造成影响，甚至无法入库</a:t>
            </a:r>
          </a:p>
          <a:p>
            <a:pPr algn="just" eaLnBrk="0" fontAlgn="auto" hangingPunct="0">
              <a:lnSpc>
                <a:spcPct val="150000"/>
              </a:lnSpc>
              <a:defRPr/>
            </a:pPr>
            <a:r>
              <a:rPr lang="en-US" altLang="zh-CN" sz="1800" dirty="0">
                <a:latin typeface="Times New Roman" panose="02020603050405020304" pitchFamily="18" charset="0"/>
                <a:ea typeface="+mn-ea"/>
                <a:cs typeface="Times New Roman" panose="02020603050405020304" pitchFamily="18" charset="0"/>
              </a:rPr>
              <a:t>5. </a:t>
            </a:r>
            <a:r>
              <a:rPr lang="zh-CN" altLang="zh-CN" sz="1800" dirty="0">
                <a:latin typeface="Times New Roman" panose="02020603050405020304" pitchFamily="18" charset="0"/>
                <a:ea typeface="+mn-ea"/>
                <a:cs typeface="Times New Roman" panose="02020603050405020304" pitchFamily="18" charset="0"/>
              </a:rPr>
              <a:t>使用美国站点的</a:t>
            </a:r>
            <a:r>
              <a:rPr lang="en-US" altLang="zh-CN" sz="1800" dirty="0" err="1">
                <a:latin typeface="Times New Roman" panose="02020603050405020304" pitchFamily="18" charset="0"/>
                <a:ea typeface="+mn-ea"/>
                <a:cs typeface="Times New Roman" panose="02020603050405020304" pitchFamily="18" charset="0"/>
              </a:rPr>
              <a:t>FBA</a:t>
            </a:r>
            <a:r>
              <a:rPr lang="zh-CN" altLang="zh-CN" sz="1800" dirty="0">
                <a:latin typeface="Times New Roman" panose="02020603050405020304" pitchFamily="18" charset="0"/>
                <a:ea typeface="+mn-ea"/>
                <a:cs typeface="Times New Roman" panose="02020603050405020304" pitchFamily="18" charset="0"/>
              </a:rPr>
              <a:t>，退货只支持美国地区</a:t>
            </a:r>
          </a:p>
        </p:txBody>
      </p:sp>
      <p:sp>
        <p:nvSpPr>
          <p:cNvPr id="8" name="矩形 1"/>
          <p:cNvSpPr>
            <a:spLocks noChangeArrowheads="1"/>
          </p:cNvSpPr>
          <p:nvPr/>
        </p:nvSpPr>
        <p:spPr bwMode="auto">
          <a:xfrm>
            <a:off x="1391954" y="1839912"/>
            <a:ext cx="700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zh-CN" altLang="zh-CN" sz="2000" b="1" dirty="0"/>
              <a:t>缺点</a:t>
            </a:r>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575861" y="184198"/>
            <a:ext cx="3694666"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3.2 </a:t>
            </a:r>
            <a:r>
              <a:rPr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Amazon的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FBA</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物流</a:t>
            </a:r>
            <a:endParaRPr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graphicFrame>
        <p:nvGraphicFramePr>
          <p:cNvPr id="2" name="对象 1"/>
          <p:cNvGraphicFramePr>
            <a:graphicFrameLocks noChangeAspect="1"/>
          </p:cNvGraphicFramePr>
          <p:nvPr/>
        </p:nvGraphicFramePr>
        <p:xfrm>
          <a:off x="2407471" y="944562"/>
          <a:ext cx="7056438" cy="4979988"/>
        </p:xfrm>
        <a:graphic>
          <a:graphicData uri="http://schemas.openxmlformats.org/presentationml/2006/ole">
            <mc:AlternateContent xmlns:mc="http://schemas.openxmlformats.org/markup-compatibility/2006">
              <mc:Choice xmlns:v="urn:schemas-microsoft-com:vml" Requires="v">
                <p:oleObj spid="_x0000_s260138" r:id="rId4" imgW="5020945" imgH="3543300" progId="Visio.Drawing.11">
                  <p:embed/>
                </p:oleObj>
              </mc:Choice>
              <mc:Fallback>
                <p:oleObj r:id="rId4" imgW="5020945" imgH="3543300"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471" y="944562"/>
                        <a:ext cx="7056438"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4"/>
          <p:cNvSpPr>
            <a:spLocks noChangeArrowheads="1"/>
          </p:cNvSpPr>
          <p:nvPr/>
        </p:nvSpPr>
        <p:spPr bwMode="auto">
          <a:xfrm>
            <a:off x="5508625" y="590815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800" dirty="0"/>
              <a:t>FBA</a:t>
            </a:r>
            <a:r>
              <a:rPr lang="zh-CN" altLang="zh-CN" sz="1800" dirty="0"/>
              <a:t>服务流程</a:t>
            </a:r>
            <a:endParaRPr lang="zh-CN" altLang="en-US" sz="1800"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631727" y="665"/>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eBay</a:t>
            </a:r>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SpeedPAK</a:t>
            </a:r>
            <a:endPar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3.3</a:t>
            </a:r>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50" name="矩形 12"/>
          <p:cNvSpPr/>
          <p:nvPr/>
        </p:nvSpPr>
        <p:spPr>
          <a:xfrm>
            <a:off x="1248410" y="2627630"/>
            <a:ext cx="9588500" cy="142192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algn="just" eaLnBrk="1" hangingPunct="1">
              <a:lnSpc>
                <a:spcPct val="120000"/>
              </a:lnSpc>
              <a:spcBef>
                <a:spcPts val="0"/>
              </a:spcBef>
              <a:buClrTx/>
              <a:buSzTx/>
              <a:buFontTx/>
              <a:buNone/>
            </a:pP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物流管理方案是</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联合其物流战略合作伙伴</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橙联科技股份有限公司共同打造的，以</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平台为基础，为</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大中华区跨境出口电商卖家量身定制的直邮物流解决方案。</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整合了目前市场上各项优质的境内揽收、国际空运及境外“最后一公里”派送资源，提供了高效的门到门国际派送服务。</a:t>
            </a:r>
          </a:p>
        </p:txBody>
      </p:sp>
      <p:sp>
        <p:nvSpPr>
          <p:cNvPr id="26626" name="矩形 6"/>
          <p:cNvSpPr/>
          <p:nvPr/>
        </p:nvSpPr>
        <p:spPr>
          <a:xfrm>
            <a:off x="631741" y="188008"/>
            <a:ext cx="3381760"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SpeedPAK</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50" name="矩形 12"/>
          <p:cNvSpPr/>
          <p:nvPr/>
        </p:nvSpPr>
        <p:spPr>
          <a:xfrm>
            <a:off x="631740" y="983635"/>
            <a:ext cx="11156848" cy="56008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algn="just" eaLnBrk="1" hangingPunct="1">
              <a:lnSpc>
                <a:spcPct val="120000"/>
              </a:lnSpc>
              <a:spcBef>
                <a:spcPts val="0"/>
              </a:spcBef>
              <a:buClrTx/>
              <a:buSzTx/>
              <a:buFontTx/>
              <a:buNone/>
            </a:pPr>
            <a:r>
              <a:rPr sz="2000" b="1" dirty="0">
                <a:latin typeface="Times New Roman" panose="02020603050405020304" pitchFamily="18" charset="0"/>
                <a:ea typeface="微软雅黑" panose="020B0503020204020204" pitchFamily="34" charset="-122"/>
                <a:cs typeface="Times New Roman" panose="02020603050405020304" pitchFamily="18" charset="0"/>
              </a:rPr>
              <a:t>1．SpeedPAK的物流方案类型</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algn="just" eaLnBrk="1" hangingPunct="1">
              <a:lnSpc>
                <a:spcPct val="120000"/>
              </a:lnSpc>
              <a:spcBef>
                <a:spcPts val="0"/>
              </a:spcBef>
              <a:buClrTx/>
              <a:buSzTx/>
              <a:buFontTx/>
              <a:buNone/>
            </a:pPr>
            <a:r>
              <a:rPr sz="2000" b="1" dirty="0">
                <a:latin typeface="Times New Roman" panose="02020603050405020304" pitchFamily="18" charset="0"/>
                <a:ea typeface="微软雅黑" panose="020B0503020204020204" pitchFamily="34" charset="-122"/>
                <a:cs typeface="Times New Roman" panose="02020603050405020304" pitchFamily="18" charset="0"/>
              </a:rPr>
              <a:t>（1）SpeedPAK标准型服务</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algn="just" eaLnBrk="1" hangingPunct="1">
              <a:lnSpc>
                <a:spcPct val="120000"/>
              </a:lnSpc>
              <a:spcBef>
                <a:spcPts val="0"/>
              </a:spcBef>
              <a:buClrTx/>
              <a:buSzTx/>
              <a:buFontTx/>
              <a:buNone/>
            </a:pPr>
            <a:r>
              <a:rPr sz="2000" dirty="0" err="1">
                <a:latin typeface="Times New Roman" panose="02020603050405020304" pitchFamily="18" charset="0"/>
                <a:ea typeface="微软雅黑" panose="020B0503020204020204" pitchFamily="34" charset="-122"/>
                <a:cs typeface="Times New Roman" panose="02020603050405020304" pitchFamily="18" charset="0"/>
              </a:rPr>
              <a:t>SpeedPAK标准型服务（Standard</a:t>
            </a:r>
            <a:r>
              <a:rPr sz="2000" dirty="0">
                <a:latin typeface="Times New Roman" panose="02020603050405020304" pitchFamily="18" charset="0"/>
                <a:ea typeface="微软雅黑" panose="020B0503020204020204" pitchFamily="34" charset="-122"/>
                <a:cs typeface="Times New Roman" panose="02020603050405020304" pitchFamily="18" charset="0"/>
              </a:rPr>
              <a:t> Shipping）已实现北美、欧洲、大洋洲的多方位覆盖，可到达的目的地包括美国、英国、德国、法国、意大利、西班牙、奥地利、比利时、瑞士、捷克、丹麦、匈牙利、爱尔兰、荷兰、波兰、葡萄牙、俄罗斯、瑞典、澳大利亚和加拿大。SpeedPAK标准型服务提供门到门全程追踪服务，平均物流时效为8～12个工作日。</a:t>
            </a:r>
          </a:p>
          <a:p>
            <a:pPr marL="0" lvl="0" algn="just" eaLnBrk="1" hangingPunct="1">
              <a:lnSpc>
                <a:spcPct val="120000"/>
              </a:lnSpc>
              <a:spcBef>
                <a:spcPts val="0"/>
              </a:spcBef>
              <a:buClrTx/>
              <a:buSzTx/>
              <a:buFontTx/>
              <a:buNone/>
            </a:pPr>
            <a:r>
              <a:rPr sz="2000" b="1" dirty="0">
                <a:latin typeface="Times New Roman" panose="02020603050405020304" pitchFamily="18" charset="0"/>
                <a:ea typeface="微软雅黑" panose="020B0503020204020204" pitchFamily="34" charset="-122"/>
                <a:cs typeface="Times New Roman" panose="02020603050405020304" pitchFamily="18" charset="0"/>
              </a:rPr>
              <a:t>（2）SpeedPAK经济型服务</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algn="just" eaLnBrk="1" hangingPunct="1">
              <a:lnSpc>
                <a:spcPct val="120000"/>
              </a:lnSpc>
              <a:spcBef>
                <a:spcPts val="0"/>
              </a:spcBef>
              <a:buClrTx/>
              <a:buSzTx/>
              <a:buFontTx/>
              <a:buNone/>
            </a:pPr>
            <a:r>
              <a:rPr sz="2000" dirty="0" err="1">
                <a:latin typeface="Times New Roman" panose="02020603050405020304" pitchFamily="18" charset="0"/>
                <a:ea typeface="微软雅黑" panose="020B0503020204020204" pitchFamily="34" charset="-122"/>
                <a:cs typeface="Times New Roman" panose="02020603050405020304" pitchFamily="18" charset="0"/>
              </a:rPr>
              <a:t>SpeedPAK经济型服务（Economy</a:t>
            </a:r>
            <a:r>
              <a:rPr sz="2000" dirty="0">
                <a:latin typeface="Times New Roman" panose="02020603050405020304" pitchFamily="18" charset="0"/>
                <a:ea typeface="微软雅黑" panose="020B0503020204020204" pitchFamily="34" charset="-122"/>
                <a:cs typeface="Times New Roman" panose="02020603050405020304" pitchFamily="18" charset="0"/>
              </a:rPr>
              <a:t> Shipping）可到达英国、德国、法国、意大利、西班牙、葡萄牙、摩洛哥、爱尔兰、荷兰等49个国家。SpeedPAK经济型服务提供门到目的地入境半程追踪的服务，平均物流时效为10～15个工作日。</a:t>
            </a:r>
          </a:p>
          <a:p>
            <a:pPr marL="0" lvl="0" algn="just" eaLnBrk="1" hangingPunct="1">
              <a:lnSpc>
                <a:spcPct val="120000"/>
              </a:lnSpc>
              <a:spcBef>
                <a:spcPts val="0"/>
              </a:spcBef>
              <a:buClrTx/>
              <a:buSzTx/>
              <a:buFontTx/>
              <a:buNone/>
            </a:pPr>
            <a:r>
              <a:rPr sz="2000" b="1" dirty="0">
                <a:latin typeface="Times New Roman" panose="02020603050405020304" pitchFamily="18" charset="0"/>
                <a:ea typeface="微软雅黑" panose="020B0503020204020204" pitchFamily="34" charset="-122"/>
                <a:cs typeface="Times New Roman" panose="02020603050405020304" pitchFamily="18" charset="0"/>
              </a:rPr>
              <a:t>（3）SpeedPAK经济轻小件</a:t>
            </a:r>
            <a:endParaRPr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lvl="0" algn="just" eaLnBrk="1" hangingPunct="1">
              <a:lnSpc>
                <a:spcPct val="120000"/>
              </a:lnSpc>
              <a:spcBef>
                <a:spcPts val="0"/>
              </a:spcBef>
              <a:buClrTx/>
              <a:buSzTx/>
              <a:buFontTx/>
              <a:buNone/>
            </a:pPr>
            <a:r>
              <a:rPr sz="2000" dirty="0" err="1">
                <a:latin typeface="Times New Roman" panose="02020603050405020304" pitchFamily="18" charset="0"/>
                <a:ea typeface="微软雅黑" panose="020B0503020204020204" pitchFamily="34" charset="-122"/>
                <a:cs typeface="Times New Roman" panose="02020603050405020304" pitchFamily="18" charset="0"/>
              </a:rPr>
              <a:t>目前，SpeedPAK已推出了英国路向的经济轻小件（SpeedPAK</a:t>
            </a:r>
            <a:r>
              <a:rPr sz="2000" dirty="0">
                <a:latin typeface="Times New Roman" panose="02020603050405020304" pitchFamily="18" charset="0"/>
                <a:ea typeface="微软雅黑" panose="020B0503020204020204" pitchFamily="34" charset="-122"/>
                <a:cs typeface="Times New Roman" panose="02020603050405020304" pitchFamily="18" charset="0"/>
              </a:rPr>
              <a:t> Lite）服务。英国轻小件只接受重量小于750g，厚度小于2.5cm，且体积限制在35.3cm×12cm×2.5cm之内的包裹，在无压缩、无按压的状态下，英国路向经济产品包裹的价格会调整为轻小件价格。SpeedPAK经济轻小件的平均物流时效为10～15个工作日。</a:t>
            </a:r>
          </a:p>
        </p:txBody>
      </p:sp>
      <p:sp>
        <p:nvSpPr>
          <p:cNvPr id="26626" name="矩形 6"/>
          <p:cNvSpPr/>
          <p:nvPr/>
        </p:nvSpPr>
        <p:spPr>
          <a:xfrm>
            <a:off x="631741" y="188008"/>
            <a:ext cx="3381760"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SpeedPAK</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p:nvPr/>
        </p:nvSpPr>
        <p:spPr>
          <a:xfrm>
            <a:off x="3462485" y="1954575"/>
            <a:ext cx="194346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7" name="矩形 6" hidden="1"/>
          <p:cNvSpPr/>
          <p:nvPr/>
        </p:nvSpPr>
        <p:spPr>
          <a:xfrm>
            <a:off x="3462485" y="3026335"/>
            <a:ext cx="1471886"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8" name="矩形 7" hidden="1"/>
          <p:cNvSpPr/>
          <p:nvPr/>
        </p:nvSpPr>
        <p:spPr>
          <a:xfrm>
            <a:off x="3533936" y="4240998"/>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6149" name="矩形 8" hidden="1"/>
          <p:cNvSpPr/>
          <p:nvPr/>
        </p:nvSpPr>
        <p:spPr>
          <a:xfrm>
            <a:off x="3533936" y="5527111"/>
            <a:ext cx="1471885"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p>
        </p:txBody>
      </p:sp>
      <p:sp>
        <p:nvSpPr>
          <p:cNvPr id="26626" name="矩形 6"/>
          <p:cNvSpPr/>
          <p:nvPr/>
        </p:nvSpPr>
        <p:spPr>
          <a:xfrm>
            <a:off x="631741" y="188008"/>
            <a:ext cx="3381760"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3.3 eBay</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SpeedPAK</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8" name="矩形 8"/>
          <p:cNvSpPr>
            <a:spLocks noChangeArrowheads="1"/>
          </p:cNvSpPr>
          <p:nvPr/>
        </p:nvSpPr>
        <p:spPr bwMode="auto">
          <a:xfrm>
            <a:off x="1032510" y="1974850"/>
            <a:ext cx="1012507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平台保护</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0" fontAlgn="auto" hangingPunct="0">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平台对接，推出的物流服务高度契合</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eBay</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平台政策，因此享有相应的平台保护。</a:t>
            </a:r>
          </a:p>
          <a:p>
            <a:pPr algn="just" eaLnBrk="0" fontAlgn="auto" hangingPunct="0">
              <a:lnSpc>
                <a:spcPct val="150000"/>
              </a:lnSpc>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合规</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0" fontAlgn="auto" hangingPunct="0">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物流管理方案采取完全合法、合规的物流渠道对货运进行运输。这就需要在</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境</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内分拣中心就对包裹进行安全扫描，并且拦截和退回违反进出口</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地</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海关规定或者不符合航空运输安全规定的商品。这个合规操作流程虽然会导致小部分</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包裹</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被退回，但是确保了</a:t>
            </a: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在海关等各个渠道获得良好的信用记录，保障了绝大多数合规</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包裹</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可以获得稳定的通关效率及较低</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查验率。</a:t>
            </a:r>
          </a:p>
          <a:p>
            <a:pPr algn="just" eaLnBrk="0" fontAlgn="auto" hangingPunct="0">
              <a:lnSpc>
                <a:spcPct val="150000"/>
              </a:lnSpc>
            </a:pP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zh-CN" sz="1600" b="1" dirty="0">
                <a:latin typeface="Times New Roman" panose="02020603050405020304" pitchFamily="18" charset="0"/>
                <a:ea typeface="微软雅黑" panose="020B0503020204020204" pitchFamily="34" charset="-122"/>
                <a:cs typeface="Times New Roman" panose="02020603050405020304" pitchFamily="18" charset="0"/>
              </a:rPr>
              <a:t>稳定</a:t>
            </a:r>
            <a:endParaRPr lang="zh-CN"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0" fontAlgn="auto" hangingPunct="0">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SpeedPAK</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使用大数据系统对物流服务质量进行实时监控，建立有效预警机制，</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可以</a:t>
            </a:r>
            <a:r>
              <a:rPr lang="zh-CN" altLang="zh-CN" sz="1600" dirty="0">
                <a:latin typeface="Times New Roman" panose="02020603050405020304" pitchFamily="18" charset="0"/>
                <a:ea typeface="微软雅黑" panose="020B0503020204020204" pitchFamily="34" charset="-122"/>
                <a:cs typeface="Times New Roman" panose="02020603050405020304" pitchFamily="18" charset="0"/>
              </a:rPr>
              <a:t>保障全年服务时效稳定。</a:t>
            </a:r>
          </a:p>
        </p:txBody>
      </p:sp>
      <p:sp>
        <p:nvSpPr>
          <p:cNvPr id="9" name="矩形 1"/>
          <p:cNvSpPr>
            <a:spLocks noChangeArrowheads="1"/>
          </p:cNvSpPr>
          <p:nvPr/>
        </p:nvSpPr>
        <p:spPr bwMode="auto">
          <a:xfrm>
            <a:off x="631741" y="1269653"/>
            <a:ext cx="23200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en-US" altLang="zh-CN" sz="2000" b="1" dirty="0" err="1"/>
              <a:t>SpeedPAK</a:t>
            </a:r>
            <a:r>
              <a:rPr lang="en-US" altLang="zh-CN" sz="2000" b="1" dirty="0"/>
              <a:t> </a:t>
            </a:r>
            <a:r>
              <a:rPr lang="zh-CN" altLang="en-US" sz="2000" b="1" dirty="0"/>
              <a:t>的特点</a:t>
            </a:r>
            <a:endParaRPr lang="zh-CN" altLang="zh-CN" sz="2000" b="1" dirty="0"/>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Wish的Wish</a:t>
            </a:r>
            <a:r>
              <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sz="28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rPr>
              <a:t>Express配送</a:t>
            </a:r>
            <a:endParaRPr 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3.4</a:t>
            </a:r>
          </a:p>
        </p:txBody>
      </p:sp>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504823"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Wish的Wish</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Express配送</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3" name="矩形 2"/>
          <p:cNvSpPr/>
          <p:nvPr/>
        </p:nvSpPr>
        <p:spPr>
          <a:xfrm>
            <a:off x="1832081" y="2392353"/>
            <a:ext cx="8636211" cy="2168525"/>
          </a:xfrm>
          <a:prstGeom prst="rect">
            <a:avLst/>
          </a:prstGeom>
        </p:spPr>
        <p:txBody>
          <a:bodyPr wrap="square">
            <a:spAutoFit/>
          </a:bodyPr>
          <a:lstStyle/>
          <a:p>
            <a:pPr algn="just" fontAlgn="auto">
              <a:lnSpc>
                <a:spcPct val="150000"/>
              </a:lnSpc>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为了更好地满足平台用户对配送时效的要求而发起的极速达项目，需要商家提前将产品运到目的地国家的海外仓，当商家收到订单时，产品从海外仓直接配送至目的地国家的用户手中，从而实现快速配送。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项目俗称“海外仓产品项目”，对于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项目中的产品，商户要承诺在规定时效之内交付给用户。</a:t>
            </a:r>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504823"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Wish的Wish</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Express配送</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5" name="矩形 1"/>
          <p:cNvSpPr>
            <a:spLocks noChangeArrowheads="1"/>
          </p:cNvSpPr>
          <p:nvPr/>
        </p:nvSpPr>
        <p:spPr bwMode="auto">
          <a:xfrm>
            <a:off x="1130282" y="1376681"/>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eaLnBrk="0" hangingPunct="0"/>
            <a:r>
              <a:rPr lang="zh-CN" altLang="zh-CN" sz="1800" b="1"/>
              <a:t>海外仓介绍</a:t>
            </a:r>
            <a:endParaRPr lang="zh-CN" altLang="en-US" sz="1800"/>
          </a:p>
        </p:txBody>
      </p:sp>
      <p:sp>
        <p:nvSpPr>
          <p:cNvPr id="6" name="矩形 2"/>
          <p:cNvSpPr>
            <a:spLocks noChangeArrowheads="1"/>
          </p:cNvSpPr>
          <p:nvPr/>
        </p:nvSpPr>
        <p:spPr bwMode="auto">
          <a:xfrm>
            <a:off x="1130300" y="1974850"/>
            <a:ext cx="996696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eaLnBrk="0" hangingPunct="0">
              <a:buFont typeface="Wingdings" panose="05000000000000000000" charset="0"/>
              <a:buChar char="Ø"/>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是基于客户体验为中心的标准化物流服务产品，承诺</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个工作日妥投，全程物流可追踪。</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eaLnBrk="0" hangingPunct="0">
              <a:buFont typeface="Wingdings" panose="05000000000000000000" charset="0"/>
              <a:buChar char="Ø"/>
            </a:pPr>
            <a:endParaRPr lang="zh-CN"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eaLnBrk="0" hangingPunct="0">
              <a:buFont typeface="Wingdings" panose="05000000000000000000" charset="0"/>
              <a:buChar char="Ø"/>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FBW</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Fulfillment by wish</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），指的是由</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来履行订单，目前</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FBW</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在美国有两个认证仓，在欧洲有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个认证仓。</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eaLnBrk="0" hangingPunct="0">
              <a:buFont typeface="Wingdings" panose="05000000000000000000" charset="0"/>
              <a:buChar char="Ø"/>
            </a:pPr>
            <a:endParaRPr lang="zh-CN"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eaLnBrk="0" hangingPunct="0">
              <a:buFont typeface="Wingdings" panose="05000000000000000000" charset="0"/>
              <a:buChar char="Ø"/>
            </a:pP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不同之处在于，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侧重于用户端，商户可以选择</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Wish Express</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来妥投所选购的产品；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FBW</a:t>
            </a:r>
            <a:r>
              <a:rPr lang="zh-CN" altLang="zh-CN" sz="1800" dirty="0">
                <a:latin typeface="Times New Roman" panose="02020603050405020304" pitchFamily="18" charset="0"/>
                <a:ea typeface="微软雅黑" panose="020B0503020204020204" pitchFamily="34" charset="-122"/>
                <a:cs typeface="Times New Roman" panose="02020603050405020304" pitchFamily="18" charset="0"/>
              </a:rPr>
              <a:t>是侧重于商户端的海外仓服务工具。</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8828"/>
          <a:stretch>
            <a:fillRect/>
          </a:stretch>
        </p:blipFill>
        <p:spPr>
          <a:xfrm>
            <a:off x="-1" y="-1"/>
            <a:ext cx="12190413" cy="6859589"/>
          </a:xfrm>
          <a:prstGeom prst="rect">
            <a:avLst/>
          </a:prstGeom>
        </p:spPr>
      </p:pic>
      <p:sp>
        <p:nvSpPr>
          <p:cNvPr id="2" name="e7d195523061f1c0" descr="e7d195523061f1c01da5a1f0837ac25283df40ff0a16bfd61AE6AB84AD7EB485CA8019BF267F2027DE2BF09650313B56A435BB3664F8B916CA3777391AC088C283181605E184D6D6879568EB73EB808A103F0784C8DFC3E9CDD14B61FDDA6A8A6237D2DFE3BBAEC8979D824A43E015648F6CB3D1F8D3E352A4BDC9925C075CFF312C4A0BE75FDF5C" hidden="1"/>
          <p:cNvSpPr txBox="1"/>
          <p:nvPr/>
        </p:nvSpPr>
        <p:spPr>
          <a:xfrm>
            <a:off x="-237036" y="1201433"/>
            <a:ext cx="268743" cy="676863"/>
          </a:xfrm>
          <a:prstGeom prst="rect">
            <a:avLst/>
          </a:prstGeom>
          <a:noFill/>
        </p:spPr>
        <p:txBody>
          <a:bodyPr vert="wordArtVert" lIns="60936" tIns="30468" rIns="60936" bIns="30468" rtlCol="0">
            <a:spAutoFit/>
          </a:bodyPr>
          <a:lstStyle/>
          <a:p>
            <a:r>
              <a:rPr lang="en-US" altLang="zh-CN" sz="100"/>
              <a:t>e7d195523061f1c01da5a1f0837ac25283df40ff0a16bfd61AE6AB84AD7EB485CA8019BF267F2027DE2BF09650313B56A435BB3664F8B916CA3777391AC088C283181605E184D6D6879568EB73EB808A103F0784C8DFC3E9CDD14B61FDDA6A8A6237D2DFE3BBAEC8979D824A43E015648F6CB3D1F8D3E352A4BDC9925C075CFF312C4A0BE75FDF5C</a:t>
            </a:r>
            <a:endParaRPr lang="zh-CN" altLang="en-US" sz="100"/>
          </a:p>
        </p:txBody>
      </p:sp>
      <p:sp>
        <p:nvSpPr>
          <p:cNvPr id="5" name="矩形 4"/>
          <p:cNvSpPr/>
          <p:nvPr/>
        </p:nvSpPr>
        <p:spPr>
          <a:xfrm>
            <a:off x="3581467" y="0"/>
            <a:ext cx="8558686" cy="6859588"/>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lIns="121908" tIns="60954" rIns="121908" bIns="60954" rtlCol="0" anchor="ctr"/>
          <a:lstStyle/>
          <a:p>
            <a:pPr algn="ctr"/>
            <a:endParaRPr kumimoji="1" lang="zh-CN" altLang="en-US"/>
          </a:p>
        </p:txBody>
      </p:sp>
      <p:sp>
        <p:nvSpPr>
          <p:cNvPr id="9" name="矩形 8"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6135575" y="3153904"/>
            <a:ext cx="4781351" cy="551180"/>
          </a:xfrm>
          <a:prstGeom prst="rect">
            <a:avLst/>
          </a:prstGeom>
          <a:noFill/>
        </p:spPr>
        <p:txBody>
          <a:bodyPr wrap="square" lIns="121908" tIns="60954" rIns="121908" bIns="60954">
            <a:spAutoFit/>
          </a:bodyPr>
          <a:lstStyle/>
          <a:p>
            <a:r>
              <a:rPr lang="zh-CN" altLang="en-US" sz="28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跨境物流的基本概念</a:t>
            </a:r>
          </a:p>
        </p:txBody>
      </p:sp>
      <p:sp>
        <p:nvSpPr>
          <p:cNvPr id="16" name="矩形 15" descr="e7d195523061f1c01da5a1f0837ac25283df40ff0a16bfd61AE6AB84AD7EB485CA8019BF267F2027DE2BF09650313B56A435BB3664F8B916CA3777391AC088C283181605E184D6D6879568EB73EB808A103F0784C8DFC3E9CDD14B61FDDA6A8A6237D2DFE3BBAEC8979D824A43E015648F6CB3D1F8D3E352A4BDC9925C075CFF312C4A0BE75FDF5C"/>
          <p:cNvSpPr/>
          <p:nvPr/>
        </p:nvSpPr>
        <p:spPr>
          <a:xfrm>
            <a:off x="4806885" y="3162489"/>
            <a:ext cx="727710" cy="535940"/>
          </a:xfrm>
          <a:prstGeom prst="rect">
            <a:avLst/>
          </a:prstGeom>
          <a:solidFill>
            <a:srgbClr val="0070C0"/>
          </a:solidFill>
        </p:spPr>
        <p:txBody>
          <a:bodyPr wrap="none" lIns="121908" tIns="60954" rIns="121908" bIns="60954">
            <a:spAutoFit/>
          </a:bodyPr>
          <a:lstStyle/>
          <a:p>
            <a:pPr lvl="0"/>
            <a:r>
              <a:rPr lang="en-US" altLang="zh-CN" sz="27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1.1</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504823"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Wish的Wish</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Express配送</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graphicFrame>
        <p:nvGraphicFramePr>
          <p:cNvPr id="2" name="对象 1"/>
          <p:cNvGraphicFramePr>
            <a:graphicFrameLocks noChangeAspect="1"/>
          </p:cNvGraphicFramePr>
          <p:nvPr/>
        </p:nvGraphicFramePr>
        <p:xfrm>
          <a:off x="2514601" y="1066800"/>
          <a:ext cx="7747000" cy="4970462"/>
        </p:xfrm>
        <a:graphic>
          <a:graphicData uri="http://schemas.openxmlformats.org/presentationml/2006/ole">
            <mc:AlternateContent xmlns:mc="http://schemas.openxmlformats.org/markup-compatibility/2006">
              <mc:Choice xmlns:v="urn:schemas-microsoft-com:vml" Requires="v">
                <p:oleObj spid="_x0000_s261162" r:id="rId4" imgW="4425315" imgH="2840990" progId="Visio.Drawing.11">
                  <p:embed/>
                </p:oleObj>
              </mc:Choice>
              <mc:Fallback>
                <p:oleObj r:id="rId4" imgW="4425315" imgH="284099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1066800"/>
                        <a:ext cx="77470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矩形 7"/>
          <p:cNvSpPr>
            <a:spLocks noChangeArrowheads="1"/>
          </p:cNvSpPr>
          <p:nvPr/>
        </p:nvSpPr>
        <p:spPr bwMode="auto">
          <a:xfrm>
            <a:off x="4878119" y="6008688"/>
            <a:ext cx="219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800"/>
              <a:t>Wish FBW</a:t>
            </a:r>
            <a:r>
              <a:rPr lang="zh-CN" altLang="zh-CN" sz="1800"/>
              <a:t>运作流程</a:t>
            </a:r>
            <a:endParaRPr lang="zh-CN" altLang="en-US" sz="1800"/>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p:nvPr/>
        </p:nvSpPr>
        <p:spPr>
          <a:xfrm>
            <a:off x="630471" y="184198"/>
            <a:ext cx="4504823"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3.4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Wish的Wish</a:t>
            </a:r>
            <a:r>
              <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8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Express配送</a:t>
            </a:r>
            <a:endParaRPr 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6628" name="Rectangle 2"/>
          <p:cNvSpPr/>
          <p:nvPr/>
        </p:nvSpPr>
        <p:spPr>
          <a:xfrm>
            <a:off x="1522201" y="-184150"/>
            <a:ext cx="309880" cy="3683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endParaRPr lang="zh-CN" altLang="en-US" sz="1800" dirty="0">
              <a:latin typeface="Arial" panose="020B0604020202020204" pitchFamily="34" charset="0"/>
            </a:endParaRPr>
          </a:p>
        </p:txBody>
      </p:sp>
      <p:sp>
        <p:nvSpPr>
          <p:cNvPr id="6" name="矩形 5"/>
          <p:cNvSpPr/>
          <p:nvPr/>
        </p:nvSpPr>
        <p:spPr>
          <a:xfrm>
            <a:off x="1310640" y="1447483"/>
            <a:ext cx="3145092" cy="369332"/>
          </a:xfrm>
          <a:prstGeom prst="rect">
            <a:avLst/>
          </a:prstGeom>
        </p:spPr>
        <p:txBody>
          <a:bodyPr wrap="none">
            <a:spAutoFit/>
          </a:bodyPr>
          <a:lstStyle/>
          <a:p>
            <a:pPr algn="just" eaLnBrk="0" hangingPunct="0">
              <a:defRPr/>
            </a:pPr>
            <a:r>
              <a:rPr lang="zh-CN" altLang="zh-CN" sz="1800" b="1" dirty="0">
                <a:latin typeface="Times New Roman" panose="02020603050405020304" pitchFamily="18" charset="0"/>
                <a:ea typeface="+mn-ea"/>
                <a:cs typeface="Times New Roman" panose="02020603050405020304" pitchFamily="18" charset="0"/>
              </a:rPr>
              <a:t>加入</a:t>
            </a:r>
            <a:r>
              <a:rPr lang="en-US" altLang="zh-CN" sz="1800" b="1" dirty="0">
                <a:latin typeface="Times New Roman" panose="02020603050405020304" pitchFamily="18" charset="0"/>
                <a:ea typeface="+mn-ea"/>
                <a:cs typeface="Times New Roman" panose="02020603050405020304" pitchFamily="18" charset="0"/>
              </a:rPr>
              <a:t>Wish Express</a:t>
            </a:r>
            <a:r>
              <a:rPr lang="zh-CN" altLang="zh-CN" sz="1800" b="1" dirty="0">
                <a:latin typeface="Times New Roman" panose="02020603050405020304" pitchFamily="18" charset="0"/>
                <a:ea typeface="+mn-ea"/>
                <a:cs typeface="Times New Roman" panose="02020603050405020304" pitchFamily="18" charset="0"/>
              </a:rPr>
              <a:t>项目的优点</a:t>
            </a:r>
            <a:endParaRPr lang="zh-CN" altLang="zh-CN" sz="1800" dirty="0">
              <a:latin typeface="Times New Roman" panose="02020603050405020304" pitchFamily="18" charset="0"/>
              <a:ea typeface="+mn-ea"/>
              <a:cs typeface="Times New Roman" panose="02020603050405020304" pitchFamily="18" charset="0"/>
            </a:endParaRPr>
          </a:p>
        </p:txBody>
      </p:sp>
      <p:sp>
        <p:nvSpPr>
          <p:cNvPr id="8" name="矩形 2"/>
          <p:cNvSpPr>
            <a:spLocks noChangeArrowheads="1"/>
          </p:cNvSpPr>
          <p:nvPr/>
        </p:nvSpPr>
        <p:spPr bwMode="auto">
          <a:xfrm>
            <a:off x="1324610" y="1906270"/>
            <a:ext cx="9540240" cy="300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fontAlgn="auto" hangingPunct="0">
              <a:lnSpc>
                <a:spcPct val="150000"/>
              </a:lnSpc>
            </a:pPr>
            <a:r>
              <a:rPr lang="en-US" altLang="zh-CN" sz="1600" dirty="0"/>
              <a:t>1</a:t>
            </a:r>
            <a:r>
              <a:rPr lang="zh-CN" altLang="zh-CN" sz="1600" dirty="0"/>
              <a:t>．</a:t>
            </a:r>
            <a:r>
              <a:rPr lang="en-US" altLang="zh-CN" sz="1600" dirty="0"/>
              <a:t>Wish Express</a:t>
            </a:r>
            <a:r>
              <a:rPr lang="zh-CN" altLang="zh-CN" sz="1600" dirty="0"/>
              <a:t>产品平均会获得</a:t>
            </a:r>
            <a:r>
              <a:rPr lang="en-US" altLang="zh-CN" sz="1600" dirty="0"/>
              <a:t>3</a:t>
            </a:r>
            <a:r>
              <a:rPr lang="zh-CN" altLang="zh-CN" sz="1600" dirty="0"/>
              <a:t>倍多的流量，同时产品</a:t>
            </a:r>
            <a:r>
              <a:rPr lang="zh-CN" altLang="en-US" sz="1600" dirty="0"/>
              <a:t>会</a:t>
            </a:r>
            <a:r>
              <a:rPr lang="zh-CN" altLang="zh-CN" sz="1600" dirty="0"/>
              <a:t>有一些差异化的流量入口，例如</a:t>
            </a:r>
            <a:r>
              <a:rPr lang="en-US" altLang="zh-CN" sz="1600" dirty="0"/>
              <a:t> APP WE Tab</a:t>
            </a:r>
            <a:r>
              <a:rPr lang="zh-CN" altLang="zh-CN" sz="1600" dirty="0"/>
              <a:t>、</a:t>
            </a:r>
            <a:r>
              <a:rPr lang="en-US" altLang="zh-CN" sz="1600" dirty="0"/>
              <a:t>Search WE Tab</a:t>
            </a:r>
            <a:r>
              <a:rPr lang="zh-CN" altLang="zh-CN" sz="1600" dirty="0"/>
              <a:t>、详情页</a:t>
            </a:r>
            <a:r>
              <a:rPr lang="en-US" altLang="zh-CN" sz="1600" dirty="0"/>
              <a:t>Wish Express</a:t>
            </a:r>
            <a:r>
              <a:rPr lang="zh-CN" altLang="zh-CN" sz="1600" dirty="0"/>
              <a:t>产品推荐栏等。</a:t>
            </a:r>
          </a:p>
          <a:p>
            <a:pPr algn="just" eaLnBrk="0" fontAlgn="auto" hangingPunct="0">
              <a:lnSpc>
                <a:spcPct val="150000"/>
              </a:lnSpc>
            </a:pPr>
            <a:r>
              <a:rPr lang="en-US" altLang="zh-CN" sz="1600" dirty="0"/>
              <a:t>2</a:t>
            </a:r>
            <a:r>
              <a:rPr lang="zh-CN" altLang="zh-CN" sz="1600" dirty="0"/>
              <a:t>．产品会带有</a:t>
            </a:r>
            <a:r>
              <a:rPr lang="en-US" altLang="zh-CN" sz="1600" dirty="0"/>
              <a:t>Wish Express</a:t>
            </a:r>
            <a:r>
              <a:rPr lang="zh-CN" altLang="zh-CN" sz="1600" dirty="0"/>
              <a:t>徽章标识，此标识告知用户将快速收到产品，</a:t>
            </a:r>
            <a:r>
              <a:rPr lang="zh-CN" altLang="en-US" sz="1600" dirty="0"/>
              <a:t>从而</a:t>
            </a:r>
            <a:r>
              <a:rPr lang="zh-CN" altLang="zh-CN" sz="1600" dirty="0"/>
              <a:t>将会极大地提升转化率。</a:t>
            </a:r>
          </a:p>
          <a:p>
            <a:pPr algn="just" eaLnBrk="0" fontAlgn="auto" hangingPunct="0">
              <a:lnSpc>
                <a:spcPct val="150000"/>
              </a:lnSpc>
            </a:pPr>
            <a:r>
              <a:rPr lang="en-US" altLang="zh-CN" sz="1600" dirty="0"/>
              <a:t>3</a:t>
            </a:r>
            <a:r>
              <a:rPr lang="zh-CN" altLang="zh-CN" sz="1600" dirty="0"/>
              <a:t>．加入</a:t>
            </a:r>
            <a:r>
              <a:rPr lang="en-US" altLang="zh-CN" sz="1600" dirty="0"/>
              <a:t>Wish Express</a:t>
            </a:r>
            <a:r>
              <a:rPr lang="zh-CN" altLang="zh-CN" sz="1600" dirty="0"/>
              <a:t>项目的商户将获得</a:t>
            </a:r>
            <a:r>
              <a:rPr lang="en-US" altLang="zh-CN" sz="1600" dirty="0"/>
              <a:t>Wish</a:t>
            </a:r>
            <a:r>
              <a:rPr lang="zh-CN" altLang="zh-CN" sz="1600" dirty="0"/>
              <a:t>退货项目的资格</a:t>
            </a:r>
            <a:r>
              <a:rPr lang="zh-CN" altLang="en-US" sz="1600" dirty="0"/>
              <a:t>，其</a:t>
            </a:r>
            <a:r>
              <a:rPr lang="zh-CN" altLang="zh-CN" sz="1600" dirty="0"/>
              <a:t>产品可以退至设定的海外仓（目前只针对美国，其他市场</a:t>
            </a:r>
            <a:r>
              <a:rPr lang="zh-CN" altLang="en-US" sz="1600" dirty="0"/>
              <a:t>正在</a:t>
            </a:r>
            <a:r>
              <a:rPr lang="zh-CN" altLang="zh-CN" sz="1600" dirty="0"/>
              <a:t>开发</a:t>
            </a:r>
            <a:r>
              <a:rPr lang="zh-CN" altLang="en-US" sz="1600" dirty="0"/>
              <a:t>该功能</a:t>
            </a:r>
            <a:r>
              <a:rPr lang="zh-CN" altLang="zh-CN" sz="1600" dirty="0"/>
              <a:t>），从而降低退款率。</a:t>
            </a:r>
          </a:p>
          <a:p>
            <a:pPr algn="just" eaLnBrk="0" fontAlgn="auto" hangingPunct="0">
              <a:lnSpc>
                <a:spcPct val="150000"/>
              </a:lnSpc>
            </a:pPr>
            <a:r>
              <a:rPr lang="en-US" altLang="zh-CN" sz="1600" dirty="0"/>
              <a:t>4</a:t>
            </a:r>
            <a:r>
              <a:rPr lang="zh-CN" altLang="zh-CN" sz="1600" dirty="0"/>
              <a:t>．加入</a:t>
            </a:r>
            <a:r>
              <a:rPr lang="en-US" altLang="zh-CN" sz="1600" dirty="0"/>
              <a:t>Wish Express</a:t>
            </a:r>
            <a:r>
              <a:rPr lang="zh-CN" altLang="zh-CN" sz="1600" dirty="0"/>
              <a:t>，产品将会快速到达用户手中，从而提升产品的整体评分，并很快获得评价，缩短产品成长周期和回款周期。</a:t>
            </a:r>
          </a:p>
          <a:p>
            <a:pPr algn="just" eaLnBrk="0" fontAlgn="auto" hangingPunct="0">
              <a:lnSpc>
                <a:spcPct val="150000"/>
              </a:lnSpc>
            </a:pPr>
            <a:r>
              <a:rPr lang="en-US" altLang="zh-CN" sz="1600" dirty="0"/>
              <a:t>5</a:t>
            </a:r>
            <a:r>
              <a:rPr lang="zh-CN" altLang="zh-CN" sz="1600" dirty="0"/>
              <a:t>．平台会针对</a:t>
            </a:r>
            <a:r>
              <a:rPr lang="en-US" altLang="zh-CN" sz="1600" dirty="0"/>
              <a:t> Wish Express</a:t>
            </a:r>
            <a:r>
              <a:rPr lang="zh-CN" altLang="zh-CN" sz="1600" dirty="0"/>
              <a:t>项目提供更多的产品支持，例如营销、客服权限等。</a:t>
            </a:r>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rot="16200000" flipH="1" flipV="1">
            <a:off x="2450781" y="4947649"/>
            <a:ext cx="0" cy="2159719"/>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flipV="1">
            <a:off x="-13723738" y="2705259"/>
            <a:ext cx="0" cy="5759250"/>
          </a:xfrm>
          <a:prstGeom prst="line">
            <a:avLst/>
          </a:prstGeom>
          <a:ln w="952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985841" y="633166"/>
            <a:ext cx="5833303" cy="1222216"/>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cxnSp>
        <p:nvCxnSpPr>
          <p:cNvPr id="10" name="直接连接符 9"/>
          <p:cNvCxnSpPr/>
          <p:nvPr/>
        </p:nvCxnSpPr>
        <p:spPr>
          <a:xfrm flipH="1">
            <a:off x="2328560" y="1270073"/>
            <a:ext cx="0" cy="4319440"/>
          </a:xfrm>
          <a:prstGeom prst="line">
            <a:avLst/>
          </a:prstGeom>
          <a:ln w="28575">
            <a:gradFill>
              <a:gsLst>
                <a:gs pos="20000">
                  <a:srgbClr val="91ABCB"/>
                </a:gs>
                <a:gs pos="42000">
                  <a:srgbClr val="304864"/>
                </a:gs>
                <a:gs pos="60000">
                  <a:srgbClr val="304864"/>
                </a:gs>
                <a:gs pos="1818">
                  <a:srgbClr val="D5DFEB"/>
                </a:gs>
                <a:gs pos="99091">
                  <a:srgbClr val="D5DFEB"/>
                </a:gs>
                <a:gs pos="81000">
                  <a:srgbClr val="91ABC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22190" y="722823"/>
            <a:ext cx="5123594" cy="921900"/>
          </a:xfrm>
          <a:prstGeom prst="rect">
            <a:avLst/>
          </a:prstGeom>
          <a:noFill/>
        </p:spPr>
        <p:txBody>
          <a:bodyPr wrap="square" rtlCol="0">
            <a:spAutoFit/>
            <a:scene3d>
              <a:camera prst="orthographicFront"/>
              <a:lightRig rig="threePt" dir="t"/>
            </a:scene3d>
          </a:bodyPr>
          <a:lstStyle/>
          <a:p>
            <a:pPr algn="dist" fontAlgn="auto"/>
            <a:r>
              <a:rPr lang="zh-CN" altLang="en-US" sz="5399" b="1" noProof="1">
                <a:solidFill>
                  <a:schemeClr val="bg1"/>
                </a:solidFill>
                <a:latin typeface="微软雅黑" panose="020B0503020204020204" charset="-122"/>
                <a:ea typeface="微软雅黑" panose="020B0503020204020204" charset="-122"/>
                <a:sym typeface="+mn-ea"/>
              </a:rPr>
              <a:t>本章小结</a:t>
            </a:r>
          </a:p>
        </p:txBody>
      </p:sp>
      <p:sp>
        <p:nvSpPr>
          <p:cNvPr id="16" name="平行四边形 15"/>
          <p:cNvSpPr/>
          <p:nvPr/>
        </p:nvSpPr>
        <p:spPr>
          <a:xfrm>
            <a:off x="7895197" y="5371054"/>
            <a:ext cx="826980" cy="304760"/>
          </a:xfrm>
          <a:prstGeom prst="parallelogram">
            <a:avLst>
              <a:gd name="adj" fmla="val 66565"/>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7" name="平行四边形 16"/>
          <p:cNvSpPr>
            <a:spLocks noChangeAspect="1"/>
          </p:cNvSpPr>
          <p:nvPr/>
        </p:nvSpPr>
        <p:spPr>
          <a:xfrm>
            <a:off x="9725346" y="4986929"/>
            <a:ext cx="571426" cy="209523"/>
          </a:xfrm>
          <a:prstGeom prst="parallelogram">
            <a:avLst>
              <a:gd name="adj" fmla="val 66565"/>
            </a:avLst>
          </a:prstGeom>
          <a:solidFill>
            <a:srgbClr val="91A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8" name="平行四边形 17"/>
          <p:cNvSpPr>
            <a:spLocks noChangeAspect="1"/>
          </p:cNvSpPr>
          <p:nvPr/>
        </p:nvSpPr>
        <p:spPr>
          <a:xfrm>
            <a:off x="11247560" y="5936131"/>
            <a:ext cx="371427" cy="138095"/>
          </a:xfrm>
          <a:prstGeom prst="parallelogram">
            <a:avLst>
              <a:gd name="adj" fmla="val 66565"/>
            </a:avLst>
          </a:prstGeom>
          <a:solidFill>
            <a:srgbClr val="225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sp>
        <p:nvSpPr>
          <p:cNvPr id="19" name="平行四边形 18"/>
          <p:cNvSpPr>
            <a:spLocks noChangeAspect="1"/>
          </p:cNvSpPr>
          <p:nvPr/>
        </p:nvSpPr>
        <p:spPr>
          <a:xfrm>
            <a:off x="11711050" y="4694867"/>
            <a:ext cx="301586" cy="109524"/>
          </a:xfrm>
          <a:prstGeom prst="parallelogram">
            <a:avLst>
              <a:gd name="adj" fmla="val 66565"/>
            </a:avLst>
          </a:prstGeom>
          <a:solidFill>
            <a:srgbClr val="304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noProof="1"/>
          </a:p>
        </p:txBody>
      </p:sp>
      <p:pic>
        <p:nvPicPr>
          <p:cNvPr id="54283" name="Lullatone - checking things off of a to-do list early in the morning">
            <a:hlinkClick r:id="" action="ppaction://media"/>
          </p:cNvPr>
          <p:cNvPicPr>
            <a:picLocks noChangeAspect="1"/>
          </p:cNvPicPr>
          <p:nvPr/>
        </p:nvPicPr>
        <p:blipFill>
          <a:blip r:embed="rId3"/>
          <a:stretch>
            <a:fillRect/>
          </a:stretch>
        </p:blipFill>
        <p:spPr>
          <a:xfrm>
            <a:off x="0" y="-780949"/>
            <a:ext cx="609521" cy="609521"/>
          </a:xfrm>
          <a:prstGeom prst="rect">
            <a:avLst/>
          </a:prstGeom>
          <a:noFill/>
          <a:ln w="9525">
            <a:noFill/>
          </a:ln>
        </p:spPr>
      </p:pic>
      <p:sp>
        <p:nvSpPr>
          <p:cNvPr id="12" name="矩形 2">
            <a:extLst>
              <a:ext uri="{FF2B5EF4-FFF2-40B4-BE49-F238E27FC236}">
                <a16:creationId xmlns:a16="http://schemas.microsoft.com/office/drawing/2014/main" id="{30327A40-1915-45D2-A476-73819D35AB73}"/>
              </a:ext>
            </a:extLst>
          </p:cNvPr>
          <p:cNvSpPr/>
          <p:nvPr/>
        </p:nvSpPr>
        <p:spPr>
          <a:xfrm>
            <a:off x="2462223" y="1945040"/>
            <a:ext cx="6729053" cy="2196883"/>
          </a:xfrm>
          <a:prstGeom prst="rect">
            <a:avLst/>
          </a:prstGeom>
          <a:noFill/>
          <a:ln w="9525">
            <a:noFill/>
          </a:ln>
        </p:spPr>
        <p:txBody>
          <a:bodyPr wrap="square" anchor="t">
            <a:spAutoFit/>
          </a:bodyPr>
          <a:lstStyle/>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跨境电商物流的概念与功能</a:t>
            </a:r>
          </a:p>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跨境电商物流模式</a:t>
            </a:r>
          </a:p>
          <a:p>
            <a:pPr marL="409534" indent="-409534">
              <a:lnSpc>
                <a:spcPct val="200000"/>
              </a:lnSpc>
              <a:buClr>
                <a:srgbClr val="0099FF"/>
              </a:buClr>
              <a:buFont typeface="Wingdings" panose="05000000000000000000" charset="0"/>
              <a:buChar char=""/>
            </a:pPr>
            <a:r>
              <a:rPr lang="zh-CN" altLang="en-US" b="1" dirty="0">
                <a:solidFill>
                  <a:srgbClr val="000000"/>
                </a:solidFill>
                <a:latin typeface="微软雅黑" panose="020B0503020204020204" charset="-122"/>
                <a:ea typeface="微软雅黑" panose="020B0503020204020204" charset="-122"/>
                <a:sym typeface="微软雅黑" panose="020B0503020204020204" charset="-122"/>
              </a:rPr>
              <a:t>主要跨境电商平台的物流模式</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474681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跨境电商物流的基本概念</a:t>
            </a:r>
          </a:p>
        </p:txBody>
      </p:sp>
      <p:sp>
        <p:nvSpPr>
          <p:cNvPr id="100" name="文本框 99"/>
          <p:cNvSpPr txBox="1"/>
          <p:nvPr/>
        </p:nvSpPr>
        <p:spPr>
          <a:xfrm>
            <a:off x="1207135" y="2874645"/>
            <a:ext cx="9955530" cy="2243050"/>
          </a:xfrm>
          <a:prstGeom prst="rect">
            <a:avLst/>
          </a:prstGeom>
          <a:noFill/>
          <a:ln w="9525">
            <a:noFill/>
          </a:ln>
        </p:spPr>
        <p:txBody>
          <a:bodyPr wrap="square">
            <a:spAutoFit/>
          </a:bodyPr>
          <a:lstStyle/>
          <a:p>
            <a:pPr algn="just" fontAlgn="auto">
              <a:lnSpc>
                <a:spcPct val="150000"/>
              </a:lnSpc>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跨境电商物流是指以跨境电商平台为基础的，在两个或两个以上的国家（地区）之间进行的物流服务。由于跨境电商的交易双方分属不同国家（地区），商品需要从供应方所在国家（地区）通过跨境电商物流方式实现空间位置的转移，再到需求方所在国家（地区）实现最后的物流与配送。</a:t>
            </a:r>
          </a:p>
        </p:txBody>
      </p:sp>
      <p:sp>
        <p:nvSpPr>
          <p:cNvPr id="17" name="文本框 16"/>
          <p:cNvSpPr txBox="1"/>
          <p:nvPr/>
        </p:nvSpPr>
        <p:spPr>
          <a:xfrm>
            <a:off x="1207444" y="1632252"/>
            <a:ext cx="3262432" cy="400110"/>
          </a:xfrm>
          <a:prstGeom prst="rect">
            <a:avLst/>
          </a:prstGeom>
          <a:noFill/>
        </p:spPr>
        <p:txBody>
          <a:bodyPr wrap="none" rtlCol="0" anchor="t">
            <a:spAutoFit/>
          </a:bodyPr>
          <a:lstStyle/>
          <a:p>
            <a:r>
              <a:rPr lang="zh-CN" altLang="en-US" sz="2000" b="1" dirty="0">
                <a:latin typeface="微软雅黑" panose="020B0503020204020204" pitchFamily="34" charset="-122"/>
                <a:ea typeface="微软雅黑" panose="020B0503020204020204" pitchFamily="34" charset="-122"/>
                <a:sym typeface="+mn-ea"/>
              </a:rPr>
              <a:t>（一）</a:t>
            </a:r>
            <a:r>
              <a:rPr lang="zh-CN" sz="2000" b="1" dirty="0">
                <a:latin typeface="微软雅黑" panose="020B0503020204020204" pitchFamily="34" charset="-122"/>
                <a:ea typeface="微软雅黑" panose="020B0503020204020204" pitchFamily="34" charset="-122"/>
                <a:sym typeface="+mn-ea"/>
              </a:rPr>
              <a:t>跨境</a:t>
            </a:r>
            <a:r>
              <a:rPr lang="zh-CN" altLang="en-US" sz="2000" b="1" dirty="0">
                <a:latin typeface="微软雅黑" panose="020B0503020204020204" pitchFamily="34" charset="-122"/>
                <a:ea typeface="微软雅黑" panose="020B0503020204020204" pitchFamily="34" charset="-122"/>
                <a:sym typeface="+mn-ea"/>
              </a:rPr>
              <a:t>电商物流的概念</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矩形 6"/>
          <p:cNvSpPr/>
          <p:nvPr/>
        </p:nvSpPr>
        <p:spPr>
          <a:xfrm>
            <a:off x="793031" y="207058"/>
            <a:ext cx="4746812"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en-US" altLang="zh-CN" sz="2800" dirty="0">
                <a:solidFill>
                  <a:schemeClr val="bg1"/>
                </a:solidFill>
                <a:latin typeface="微软雅黑" panose="020B0503020204020204" pitchFamily="34" charset="-122"/>
                <a:ea typeface="微软雅黑" panose="020B0503020204020204" pitchFamily="34" charset="-122"/>
                <a:sym typeface="+mn-ea"/>
              </a:rPr>
              <a:t>1.1 </a:t>
            </a:r>
            <a:r>
              <a:rPr lang="zh-CN" altLang="en-US" sz="2800" dirty="0">
                <a:solidFill>
                  <a:schemeClr val="bg1"/>
                </a:solidFill>
                <a:latin typeface="微软雅黑" panose="020B0503020204020204" pitchFamily="34" charset="-122"/>
                <a:ea typeface="微软雅黑" panose="020B0503020204020204" pitchFamily="34" charset="-122"/>
                <a:sym typeface="+mn-ea"/>
              </a:rPr>
              <a:t>跨境电商物流的基本概念</a:t>
            </a:r>
          </a:p>
        </p:txBody>
      </p:sp>
      <p:graphicFrame>
        <p:nvGraphicFramePr>
          <p:cNvPr id="5" name="对象 2"/>
          <p:cNvGraphicFramePr>
            <a:graphicFrameLocks noChangeAspect="1"/>
          </p:cNvGraphicFramePr>
          <p:nvPr/>
        </p:nvGraphicFramePr>
        <p:xfrm>
          <a:off x="929640" y="1566545"/>
          <a:ext cx="10330815" cy="4613275"/>
        </p:xfrm>
        <a:graphic>
          <a:graphicData uri="http://schemas.openxmlformats.org/presentationml/2006/ole">
            <mc:AlternateContent xmlns:mc="http://schemas.openxmlformats.org/markup-compatibility/2006">
              <mc:Choice xmlns:v="urn:schemas-microsoft-com:vml" Requires="v">
                <p:oleObj spid="_x0000_s257068" r:id="rId3" imgW="7184390" imgH="3780155" progId="Visio.Drawing.11">
                  <p:embed/>
                </p:oleObj>
              </mc:Choice>
              <mc:Fallback>
                <p:oleObj r:id="rId3" imgW="7184390" imgH="3780155" progId="Visio.Drawing.11">
                  <p:embed/>
                  <p:pic>
                    <p:nvPicPr>
                      <p:cNvPr id="0" name="图片 257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 y="1566545"/>
                        <a:ext cx="1033081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文本框 16"/>
          <p:cNvSpPr txBox="1"/>
          <p:nvPr/>
        </p:nvSpPr>
        <p:spPr>
          <a:xfrm>
            <a:off x="1007419" y="889302"/>
            <a:ext cx="3518912" cy="400110"/>
          </a:xfrm>
          <a:prstGeom prst="rect">
            <a:avLst/>
          </a:prstGeom>
          <a:noFill/>
        </p:spPr>
        <p:txBody>
          <a:bodyPr wrap="none" rtlCol="0" anchor="t">
            <a:spAutoFit/>
          </a:bodyPr>
          <a:lstStyle/>
          <a:p>
            <a:r>
              <a:rPr lang="zh-CN" altLang="en-US" sz="2000" b="1" dirty="0">
                <a:latin typeface="微软雅黑" panose="020B0503020204020204" pitchFamily="34" charset="-122"/>
                <a:ea typeface="微软雅黑" panose="020B0503020204020204" pitchFamily="34" charset="-122"/>
                <a:sym typeface="+mn-ea"/>
              </a:rPr>
              <a:t>（二）</a:t>
            </a:r>
            <a:r>
              <a:rPr lang="zh-CN" sz="2000" b="1" dirty="0">
                <a:latin typeface="微软雅黑" panose="020B0503020204020204" pitchFamily="34" charset="-122"/>
                <a:ea typeface="微软雅黑" panose="020B0503020204020204" pitchFamily="34" charset="-122"/>
                <a:sym typeface="+mn-ea"/>
              </a:rPr>
              <a:t>跨境</a:t>
            </a:r>
            <a:r>
              <a:rPr lang="zh-CN" altLang="en-US" sz="2000" b="1" dirty="0">
                <a:latin typeface="微软雅黑" panose="020B0503020204020204" pitchFamily="34" charset="-122"/>
                <a:ea typeface="微软雅黑" panose="020B0503020204020204" pitchFamily="34" charset="-122"/>
                <a:sym typeface="+mn-ea"/>
              </a:rPr>
              <a:t>电商物流活动过程</a:t>
            </a: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841f7faca1bec525b03eb392f1e4216bcbd083"/>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6002</Words>
  <Application>Microsoft Office PowerPoint</Application>
  <PresentationFormat>自定义</PresentationFormat>
  <Paragraphs>464</Paragraphs>
  <Slides>72</Slides>
  <Notes>11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72</vt:i4>
      </vt:variant>
    </vt:vector>
  </HeadingPairs>
  <TitlesOfParts>
    <vt:vector size="86" baseType="lpstr">
      <vt:lpstr>等线</vt:lpstr>
      <vt:lpstr>方正黑体简体</vt:lpstr>
      <vt:lpstr>方正宋一简体</vt:lpstr>
      <vt:lpstr>宋体</vt:lpstr>
      <vt:lpstr>微软雅黑</vt:lpstr>
      <vt:lpstr>Arial</vt:lpstr>
      <vt:lpstr>Calibri</vt:lpstr>
      <vt:lpstr>Gloucester MT Extra Condensed</vt:lpstr>
      <vt:lpstr>Times New Roman</vt:lpstr>
      <vt:lpstr>Wingdings</vt:lpstr>
      <vt:lpstr>Wingdings 2</vt:lpstr>
      <vt:lpstr>Office 主题</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lidong</cp:lastModifiedBy>
  <cp:revision>689</cp:revision>
  <dcterms:created xsi:type="dcterms:W3CDTF">2016-07-18T05:11:00Z</dcterms:created>
  <dcterms:modified xsi:type="dcterms:W3CDTF">2023-02-20T13:53:51Z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