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3" r:id="rId3"/>
    <p:sldId id="257" r:id="rId5"/>
    <p:sldId id="294" r:id="rId6"/>
    <p:sldId id="295" r:id="rId7"/>
    <p:sldId id="296" r:id="rId8"/>
    <p:sldId id="301" r:id="rId9"/>
    <p:sldId id="298" r:id="rId10"/>
    <p:sldId id="303" r:id="rId11"/>
    <p:sldId id="304" r:id="rId12"/>
    <p:sldId id="297" r:id="rId13"/>
    <p:sldId id="302" r:id="rId14"/>
    <p:sldId id="299" r:id="rId15"/>
    <p:sldId id="305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57882" autoAdjust="0"/>
  </p:normalViewPr>
  <p:slideViewPr>
    <p:cSldViewPr snapToGrid="0" snapToObjects="1">
      <p:cViewPr varScale="1">
        <p:scale>
          <a:sx n="66" d="100"/>
          <a:sy n="66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D%A2%E5%90%91%E5%AF%B9%E8%B1%A1%E7%BC%96%E7%A8%8B/254878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同学们，我们现在开始这门新的课程：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编程（前端设计与开发），首先做一个课程概述：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下面介绍一下课程的参考书，我们采用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犀牛书，也就是</a:t>
            </a:r>
            <a:r>
              <a:rPr lang="en-US" altLang="zh-CN" dirty="0" smtClean="0"/>
              <a:t>《JavaScript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第六版，</a:t>
            </a:r>
            <a:r>
              <a:rPr lang="en-US" altLang="zh-CN" dirty="0" smtClean="0"/>
              <a:t>OREILLY</a:t>
            </a:r>
            <a:r>
              <a:rPr lang="zh-CN" altLang="en-US" dirty="0" smtClean="0"/>
              <a:t>出版社出版，作者是弗拉纳根（</a:t>
            </a:r>
            <a:r>
              <a:rPr lang="en-US" altLang="zh-CN" dirty="0" smtClean="0"/>
              <a:t>David Flanagan</a:t>
            </a:r>
            <a:r>
              <a:rPr lang="zh-CN" altLang="en-US" dirty="0" smtClean="0"/>
              <a:t>，美）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犀牛书全面介绍了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语言的核心，由淘宝前端开发团队翻译。当然翻译其实也有不少问题，所以建议同学下载英文版对照阅读，尤其是有些描述模糊的地方。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学有余力的同学对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感兴趣的话，还可以同时阅读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高级程序设计（第三版），同样是一本经典的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入门书籍。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前端的开发工具相对简单，采用一般的文本编辑器即可。比如你用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也一样可以写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，但是为了方便和效率，应当尽量采用一些成熟的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环境。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文本编辑器推荐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推荐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开发的），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浏览器测试环境建议采用</a:t>
            </a:r>
            <a:r>
              <a:rPr lang="en-US" altLang="zh-CN" dirty="0" smtClean="0">
                <a:solidFill>
                  <a:srgbClr val="FF0000"/>
                </a:solidFill>
              </a:rPr>
              <a:t>Chrome</a:t>
            </a:r>
            <a:r>
              <a:rPr lang="zh-CN" altLang="en-US" dirty="0" smtClean="0">
                <a:solidFill>
                  <a:schemeClr val="tx1"/>
                </a:solidFill>
              </a:rPr>
              <a:t>，用起来很简单，在</a:t>
            </a:r>
            <a:r>
              <a:rPr lang="en-US" altLang="zh-CN" dirty="0" smtClean="0">
                <a:solidFill>
                  <a:schemeClr val="tx1"/>
                </a:solidFill>
              </a:rPr>
              <a:t>Chrome</a:t>
            </a:r>
            <a:r>
              <a:rPr lang="zh-CN" altLang="en-US" dirty="0" smtClean="0">
                <a:solidFill>
                  <a:schemeClr val="tx1"/>
                </a:solidFill>
              </a:rPr>
              <a:t>下按</a:t>
            </a:r>
            <a:r>
              <a:rPr lang="en-US" altLang="zh-CN" dirty="0" smtClean="0">
                <a:solidFill>
                  <a:schemeClr val="tx1"/>
                </a:solidFill>
              </a:rPr>
              <a:t>F12</a:t>
            </a:r>
            <a:r>
              <a:rPr lang="zh-CN" altLang="en-US" dirty="0" smtClean="0">
                <a:solidFill>
                  <a:schemeClr val="tx1"/>
                </a:solidFill>
              </a:rPr>
              <a:t>就可以作为我们的测试环境了。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现在介绍一下本课程的实验环节，</a:t>
            </a:r>
            <a:r>
              <a:rPr lang="en-US" altLang="zh-CN" dirty="0" smtClean="0"/>
              <a:t>1-17</a:t>
            </a:r>
            <a:r>
              <a:rPr lang="zh-CN" altLang="en-US" dirty="0" smtClean="0"/>
              <a:t>周的周四上午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-9</a:t>
            </a:r>
            <a:r>
              <a:rPr lang="zh-CN" altLang="en-US" dirty="0" smtClean="0"/>
              <a:t>点半作为实验课程时间，希望同学在此期间自学犀牛书，或进行实验项目的开发，助教将在微信群提供在线的答疑协助。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同学们需要</a:t>
            </a:r>
            <a:r>
              <a:rPr lang="zh-CN" altLang="en-US" dirty="0" smtClean="0"/>
              <a:t>在</a:t>
            </a:r>
            <a:r>
              <a:rPr lang="zh-CN" altLang="en-US" sz="2400" dirty="0" smtClean="0"/>
              <a:t>在一学期内完成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个实验项目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1-8</a:t>
            </a:r>
            <a:r>
              <a:rPr lang="zh-CN" altLang="en-US" sz="2000" dirty="0" smtClean="0"/>
              <a:t>周完成第一个实验项目，作为平时成绩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9-16</a:t>
            </a:r>
            <a:r>
              <a:rPr lang="zh-CN" altLang="en-US" sz="2000" dirty="0" smtClean="0"/>
              <a:t>周完成第二个实验项目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17-18</a:t>
            </a:r>
            <a:r>
              <a:rPr lang="zh-CN" altLang="en-US" sz="2000" dirty="0" smtClean="0"/>
              <a:t>周，每位同学展示个人完成的项目，作为考试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总体要求：开设个人的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账号（或者其他公共平台），在个人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博客中完整描述每一个实验项目的开发过程，展示开发结果，总结学习体会。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+mn-ea"/>
              </a:rPr>
              <a:t>大家知道，我们通过网络正在享受着便捷、功能强大的服务（当然也有一些是不方便的，功能垃圾的服务）。这些服务涉及到生活的方方面面：办公、购物、社交、银行（当然还有我们现在正在使用的这些停课不停学的网络系统）</a:t>
            </a:r>
            <a:r>
              <a:rPr kumimoji="1" lang="en-US" altLang="zh-CN" sz="1200" dirty="0" smtClean="0">
                <a:latin typeface="+mn-ea"/>
              </a:rPr>
              <a:t>……</a:t>
            </a:r>
            <a:r>
              <a:rPr kumimoji="1" lang="zh-CN" altLang="en-US" sz="1200" dirty="0" smtClean="0">
                <a:latin typeface="+mn-ea"/>
              </a:rPr>
              <a:t>那么同学们有没有考虑过，这些系统是怎么来的？背后又是怎样的一种架构？涉及哪些技术？我们自己能做一个这样的系统吗？</a:t>
            </a:r>
            <a:r>
              <a:rPr kumimoji="1" lang="en-US" altLang="zh-CN" sz="1200" dirty="0" smtClean="0">
                <a:latin typeface="+mn-ea"/>
              </a:rPr>
              <a:t>……</a:t>
            </a:r>
            <a:endParaRPr kumimoji="1" lang="en-US" altLang="zh-CN" sz="1200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这些问题都是我们这门课程将会为大家讲解的。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我们的课程题目是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编程的核心是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，那么什么是</a:t>
            </a:r>
            <a:r>
              <a:rPr lang="en-US" altLang="zh-CN" dirty="0" smtClean="0"/>
              <a:t>Web?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在网络上最常见的服务就是这种打开浏览器访问的，以网站形式提供的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是一种基于超文本</a:t>
            </a:r>
            <a:r>
              <a:rPr lang="en-US" altLang="zh-CN" dirty="0" smtClean="0"/>
              <a:t>Hyper Text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协议的、全球性的、动态交互的、跨平台的分布式图形信息系统，是建立在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上的一种网络服务。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编程是一个比较宽泛的概念。（每一个主流的编程语言都可以进行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编程从开发简单的纯文本静态页面，到复杂的基于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的互联网应用程序，比如电子商务和社交网络服务。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编程通常涉及非常全面的任务列表，可能的工作包括了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内容开发，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客户端编程，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服务器端编程，各类脚本等等。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我们的课程着重于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编程中的前端设计与开发。 前端设计与开发长久以来都是由这三个著名的三剑客构成，就是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本课程会介绍基本的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知识，但是主要的重点是介绍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JavaScript</a:t>
            </a:r>
            <a:r>
              <a:rPr lang="zh-CN" altLang="en-US" sz="1200" dirty="0" smtClean="0">
                <a:solidFill>
                  <a:schemeClr val="tx1"/>
                </a:solidFill>
              </a:rPr>
              <a:t>（简称“</a:t>
            </a:r>
            <a:r>
              <a:rPr lang="en-US" altLang="zh-CN" sz="1200" dirty="0" smtClean="0">
                <a:solidFill>
                  <a:schemeClr val="tx1"/>
                </a:solidFill>
              </a:rPr>
              <a:t>JS”</a:t>
            </a:r>
            <a:r>
              <a:rPr lang="zh-CN" altLang="en-US" sz="1200" dirty="0" smtClean="0">
                <a:solidFill>
                  <a:schemeClr val="tx1"/>
                </a:solidFill>
              </a:rPr>
              <a:t>） 是一种具有函数优先的轻量级，解释型或即时编译型的编程语言。虽然它是作为开发</a:t>
            </a:r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r>
              <a:rPr lang="zh-CN" altLang="en-US" sz="1200" dirty="0" smtClean="0">
                <a:solidFill>
                  <a:schemeClr val="tx1"/>
                </a:solidFill>
              </a:rPr>
              <a:t>页面的脚本语言而出名的，但是它也被用到了很多非浏览器环境中，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JavaScript </a:t>
            </a:r>
            <a:r>
              <a:rPr lang="zh-CN" altLang="en-US" sz="1200" dirty="0" smtClean="0">
                <a:solidFill>
                  <a:schemeClr val="tx1"/>
                </a:solidFill>
              </a:rPr>
              <a:t>是基于原型编程的多范式的动态脚本语言，支持面向对象、命令式和声明式（如函数式编程）风格。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提到程序设计语言，这里顺便说一下我们对于语言掌握程度的要求，本门课程结束后相信同学们可以在相当程度上了解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，但还是希望同学们能够在自主学习和实验的过程中更进一步，能够熟练应用这门语言，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语言在同学们以后学习和工作中会有非常广泛的应用场景。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个人意见，作为数据学院的学生，本科毕业时至少掌握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门以上的程序设计语言，除了本门课程介绍的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是程序设计语言课程、数据结构课程、算法课程中使用的最多的，因此需要学生达到熟练的程度，最好能够精通，其次是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，在机器学习、深度学习、数据挖掘等课程中应用广泛，也必须达到熟练的程度，还有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语言作为历史悠久的标准数据库查询语言，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语言作为</a:t>
            </a:r>
            <a:r>
              <a:rPr lang="en-US" altLang="zh-CN" dirty="0" smtClean="0"/>
              <a:t>IT</a:t>
            </a:r>
            <a:r>
              <a:rPr lang="zh-CN" altLang="en-US" dirty="0" smtClean="0"/>
              <a:t>工业界使用最广泛的语言，上面黑体字的五门语言都是同学们必须了解甚至熟练应用的。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其他一些主流语言建议同学们有选择的了解一些，比如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语言，目前作为很多大型开源项目的开发语言，比如像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等等，还有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语言进行数据统计时具备的优点，还有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语言的改良升级，也获得了</a:t>
            </a:r>
            <a:r>
              <a:rPr lang="en-US" altLang="zh-CN" dirty="0" smtClean="0"/>
              <a:t>IT</a:t>
            </a:r>
            <a:r>
              <a:rPr lang="zh-CN" altLang="en-US" dirty="0" smtClean="0"/>
              <a:t>业界很大的关注，</a:t>
            </a:r>
            <a:r>
              <a:rPr lang="en-US" altLang="zh-CN" dirty="0" smtClean="0"/>
              <a:t>Haskell/Scala</a:t>
            </a:r>
            <a:r>
              <a:rPr lang="zh-CN" altLang="en-US" dirty="0" smtClean="0"/>
              <a:t>作为函数式程序设计语言的代表等等。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我们这门课的重点是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，也是近年来最流行的语言。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据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统计，使用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创建的存储库数量在过去十年中稳步增长。在</a:t>
            </a:r>
            <a:r>
              <a:rPr lang="en-US" altLang="zh-CN" dirty="0" smtClean="0"/>
              <a:t>Node.js 2009</a:t>
            </a:r>
            <a:r>
              <a:rPr lang="zh-CN" altLang="en-US" dirty="0" smtClean="0"/>
              <a:t>年推出后，新的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服务器允许开发人员为客户端和服务器使用相同的代码。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r>
              <a:rPr lang="zh-CN" altLang="en-US" dirty="0" smtClean="0"/>
              <a:t>我们看下图，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年后始终保持第一，右边图里值得注意的是</a:t>
            </a:r>
            <a:r>
              <a:rPr lang="en-US" altLang="zh-CN" dirty="0" err="1" smtClean="0"/>
              <a:t>TypeScript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年进入前十，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，排名快速提升。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TypeScript</a:t>
            </a:r>
            <a:r>
              <a:rPr lang="zh-CN" altLang="en-US" dirty="0" smtClean="0"/>
              <a:t>是微软大牛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安德斯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海尔斯伯格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 Hejlsberg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领导开发，是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Pascal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Delphi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的一个超集，实际是兼容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而且本质上向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语言添加了可选的静态类型和基于类的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面向对象编程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能力。因此更加适合进行大型项目的开发。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我们再来看一下，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的推出为什么会对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这门语言产生这么大的影响：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运行时环境，包含执行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程序所需要的一切。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如果同学了解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的话，会发现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有点像。我们看这张图，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运行时环境的核心是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V8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同样都是在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引擎上运行的，该引擎将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代码转换为更快的机器代码。所以现在程序员可以用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做更多的事情，而不仅仅是用在网站的互动和特效上。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之后的课程中我们还会更详细介绍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可能有的同学要问，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实际是一种后端技术，为什么会在本课程中作为重点介绍，这是因为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实际在前端开发中扮演了重要角色。这主要是由于</a:t>
            </a:r>
            <a:r>
              <a:rPr lang="en-US" altLang="zh-CN" sz="1200" dirty="0" smtClean="0"/>
              <a:t>BFF</a:t>
            </a:r>
            <a:r>
              <a:rPr lang="zh-CN" altLang="en-US" sz="1200" dirty="0" smtClean="0"/>
              <a:t>模式在目前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开发中的流行，</a:t>
            </a:r>
            <a:r>
              <a:rPr lang="en-US" altLang="zh-CN" sz="1200" dirty="0" smtClean="0"/>
              <a:t>BFF</a:t>
            </a:r>
            <a:r>
              <a:rPr lang="zh-CN" altLang="en-US" sz="1200" dirty="0" smtClean="0"/>
              <a:t>即 </a:t>
            </a:r>
            <a:r>
              <a:rPr lang="en-US" altLang="zh-CN" sz="1200" dirty="0" smtClean="0"/>
              <a:t>Backend For Frontend</a:t>
            </a:r>
            <a:r>
              <a:rPr lang="zh-CN" altLang="en-US" sz="1200" dirty="0" smtClean="0"/>
              <a:t>（服务于前端的后端），也就是服务器设计 </a:t>
            </a:r>
            <a:r>
              <a:rPr lang="en-US" altLang="zh-CN" sz="1200" dirty="0" smtClean="0"/>
              <a:t>API </a:t>
            </a:r>
            <a:r>
              <a:rPr lang="zh-CN" altLang="en-US" sz="1200" dirty="0" smtClean="0"/>
              <a:t>时会考虑前端的使用，并在服务端直接进行业务逻辑的处理，又称为用户体验适配器。</a:t>
            </a:r>
            <a:r>
              <a:rPr lang="en-US" altLang="zh-CN" sz="1200" dirty="0" smtClean="0"/>
              <a:t>BFF </a:t>
            </a:r>
            <a:r>
              <a:rPr lang="zh-CN" altLang="en-US" sz="1200" dirty="0" smtClean="0"/>
              <a:t>只是一种逻辑分层，而非一种技术，虽然 </a:t>
            </a:r>
            <a:r>
              <a:rPr lang="en-US" altLang="zh-CN" sz="1200" dirty="0" smtClean="0"/>
              <a:t>BFF </a:t>
            </a:r>
            <a:r>
              <a:rPr lang="zh-CN" altLang="en-US" sz="1200" dirty="0" smtClean="0"/>
              <a:t>是一个新名词，但它的理念由来已久。</a:t>
            </a:r>
            <a:endParaRPr lang="en-US" altLang="zh-CN" b="1" dirty="0" smtClean="0"/>
          </a:p>
          <a:p>
            <a:r>
              <a:rPr lang="zh-CN" altLang="en-US" b="1" dirty="0" smtClean="0"/>
              <a:t>我们来看一下</a:t>
            </a:r>
            <a:r>
              <a:rPr lang="en-US" altLang="zh-CN" b="1" dirty="0" smtClean="0"/>
              <a:t>BFF </a:t>
            </a:r>
            <a:r>
              <a:rPr lang="zh-CN" altLang="en-US" b="1" dirty="0" smtClean="0"/>
              <a:t>解决了什么问题</a:t>
            </a:r>
            <a:endParaRPr lang="zh-CN" altLang="en-US" b="1" dirty="0" smtClean="0"/>
          </a:p>
          <a:p>
            <a:r>
              <a:rPr lang="zh-CN" altLang="en-US" dirty="0" smtClean="0"/>
              <a:t>如下图左，在我们的前端页面经常存在这种场景，某个页面需要向 </a:t>
            </a:r>
            <a:r>
              <a:rPr lang="en-US" altLang="zh-CN" dirty="0" smtClean="0"/>
              <a:t>backend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backend B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backend C...... </a:t>
            </a:r>
            <a:r>
              <a:rPr lang="zh-CN" altLang="en-US" dirty="0" smtClean="0"/>
              <a:t>发送请求，不同服务的返回值用于渲染页面中不同的 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，即一个页面存在很多请求的场景。此时，每次访问该页面都需要发送至少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个业务请求，同时为了保障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，以及电脑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端的不同需求，有可能需要为不同的平台写不同的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接口，而每当值发生一些变化时，需要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前端的请求做出修改，组合起来就是很多的分叉选择（业务请求数目*适配端数目），无疑这对于前端工程师来说是非常麻烦的事情。</a:t>
            </a:r>
            <a:endParaRPr lang="en-US" altLang="zh-CN" dirty="0" smtClean="0"/>
          </a:p>
          <a:p>
            <a:r>
              <a:rPr lang="zh-CN" altLang="en-US" dirty="0" smtClean="0"/>
              <a:t>这时候就需要 </a:t>
            </a:r>
            <a:r>
              <a:rPr lang="en-US" altLang="zh-CN" dirty="0" smtClean="0"/>
              <a:t>BFF </a:t>
            </a:r>
            <a:r>
              <a:rPr lang="zh-CN" altLang="en-US" dirty="0" smtClean="0"/>
              <a:t>作为中间件。在这个中间件上我们将做一些业务逻辑处理，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当我们有了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这一层时，我们就不需要考虑系统后端的迁移。后端发生的变化都可以在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层做一些响应的修改。例如下图右，原本每次访问发送多个的请求，变成一个请求。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 smtClean="0"/>
              <a:t>我们再来看一下</a:t>
            </a:r>
            <a:r>
              <a:rPr lang="en-US" altLang="zh-CN" b="1" dirty="0" smtClean="0"/>
              <a:t>BFF</a:t>
            </a:r>
            <a:r>
              <a:rPr lang="zh-CN" altLang="en-US" b="1" dirty="0" smtClean="0"/>
              <a:t>的应用场景</a:t>
            </a:r>
            <a:endParaRPr lang="en-US" altLang="zh-CN" b="1" dirty="0" smtClean="0"/>
          </a:p>
          <a:p>
            <a:r>
              <a:rPr lang="zh-CN" altLang="en-US" b="1" dirty="0" smtClean="0"/>
              <a:t>多端应用：</a:t>
            </a:r>
            <a:r>
              <a:rPr lang="zh-CN" altLang="en-US" dirty="0" smtClean="0"/>
              <a:t>我们在设计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时会考虑到不同设备的需求，虽然它们可能是实现相同的功能，但因为不同设备的特殊性，它们对服务端的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访问也各有其特点，需要区别处理。</a:t>
            </a:r>
            <a:endParaRPr lang="zh-CN" altLang="en-US" dirty="0" smtClean="0"/>
          </a:p>
          <a:p>
            <a:r>
              <a:rPr lang="zh-CN" altLang="en-US" b="1" dirty="0" smtClean="0"/>
              <a:t>服务聚合：</a:t>
            </a:r>
            <a:r>
              <a:rPr lang="zh-CN" altLang="en-US" dirty="0" smtClean="0"/>
              <a:t>随着微服务的兴起，原本在同一个进程内运行的业务流程被拆分到了不同的服务中。这在增加业务灵活性的同时，也让前端的调用变得更复杂。</a:t>
            </a:r>
            <a:r>
              <a:rPr lang="en-US" altLang="zh-CN" dirty="0" smtClean="0"/>
              <a:t>BFF </a:t>
            </a:r>
            <a:r>
              <a:rPr lang="zh-CN" altLang="en-US" dirty="0" smtClean="0"/>
              <a:t>的出现为前端应用提供了一个对业务服务调用的聚合点，它屏蔽了复杂的服务调用链，让前端可以聚焦在所需要的数据上，而不用关注底层提供这些数据的服务。</a:t>
            </a:r>
            <a:endParaRPr lang="zh-CN" altLang="en-US" dirty="0" smtClean="0"/>
          </a:p>
          <a:p>
            <a:br>
              <a:rPr lang="zh-CN" altLang="en-US" dirty="0" smtClean="0"/>
            </a:br>
            <a:br>
              <a:rPr lang="zh-CN" altLang="en-US" dirty="0" smtClean="0"/>
            </a:br>
            <a:br>
              <a:rPr lang="zh-CN" altLang="en-US" dirty="0" smtClean="0"/>
            </a:b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Web</a:t>
            </a:r>
            <a:r>
              <a:rPr lang="zh-CN" altLang="en-US" dirty="0" smtClean="0">
                <a:latin typeface="+mn-ea"/>
                <a:ea typeface="+mn-ea"/>
              </a:rPr>
              <a:t>编程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数据科学与工程学院    王晔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犀牛</a:t>
            </a:r>
            <a:r>
              <a:rPr lang="zh-CN" altLang="en-US" dirty="0" smtClean="0"/>
              <a:t>书</a:t>
            </a:r>
            <a:endParaRPr lang="en-US" altLang="zh-CN" dirty="0" smtClean="0"/>
          </a:p>
          <a:p>
            <a:r>
              <a:rPr lang="en-US" altLang="zh-CN" dirty="0" smtClean="0"/>
              <a:t>《JavaScript</a:t>
            </a:r>
            <a:r>
              <a:rPr lang="zh-CN" altLang="en-US" dirty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第六版，</a:t>
            </a:r>
            <a:r>
              <a:rPr lang="en-US" altLang="zh-CN" dirty="0" smtClean="0"/>
              <a:t>OREILLY</a:t>
            </a:r>
            <a:r>
              <a:rPr lang="zh-CN" altLang="en-US" dirty="0" smtClean="0"/>
              <a:t>出版社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r>
              <a:rPr lang="zh-CN" altLang="en-US" dirty="0"/>
              <a:t>是弗拉纳根（</a:t>
            </a:r>
            <a:r>
              <a:rPr lang="en-US" altLang="zh-CN" dirty="0"/>
              <a:t>David Flanagan</a:t>
            </a:r>
            <a:r>
              <a:rPr lang="zh-CN" altLang="en-US" dirty="0"/>
              <a:t>，美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书全面介绍了</a:t>
            </a:r>
            <a:r>
              <a:rPr lang="en-US" altLang="zh-CN" dirty="0"/>
              <a:t>JavaScript</a:t>
            </a:r>
            <a:r>
              <a:rPr lang="zh-CN" altLang="en-US" dirty="0"/>
              <a:t>语言的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zh-CN" altLang="en-US" dirty="0"/>
              <a:t>由淘宝前端开发团队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扩展阅读：</a:t>
            </a:r>
            <a:r>
              <a:rPr lang="en-US" altLang="zh-CN" b="1" dirty="0"/>
              <a:t>JavaScript</a:t>
            </a:r>
            <a:r>
              <a:rPr lang="zh-CN" altLang="en-US" b="1" dirty="0"/>
              <a:t>高级程序设计（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版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519" y="1845734"/>
            <a:ext cx="2686755" cy="3525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39" y="1845734"/>
            <a:ext cx="2719760" cy="3525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09"/>
    </mc:Choice>
    <mc:Fallback>
      <p:transition spd="slow" advTm="4710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前端的开发工具相对简单，采用一般的文本编辑器即可。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文本编辑器推荐</a:t>
            </a:r>
            <a:r>
              <a:rPr lang="en-US" altLang="zh-CN" sz="2400" dirty="0" smtClean="0">
                <a:solidFill>
                  <a:srgbClr val="FF0000"/>
                </a:solidFill>
              </a:rPr>
              <a:t>Sublime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IDE</a:t>
            </a:r>
            <a:r>
              <a:rPr lang="zh-CN" altLang="en-US" sz="2400" dirty="0" smtClean="0"/>
              <a:t>推荐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VSCode</a:t>
            </a:r>
            <a:r>
              <a:rPr lang="zh-CN" altLang="en-US" sz="2400" dirty="0" smtClean="0"/>
              <a:t>（基于</a:t>
            </a:r>
            <a:r>
              <a:rPr lang="en-US" altLang="zh-CN" sz="2400" dirty="0" smtClean="0"/>
              <a:t>Electron</a:t>
            </a:r>
            <a:r>
              <a:rPr lang="zh-CN" altLang="en-US" sz="2400" dirty="0" smtClean="0"/>
              <a:t>开发，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），</a:t>
            </a:r>
            <a:r>
              <a:rPr lang="en-US" altLang="zh-CN" sz="2400" dirty="0" err="1" smtClean="0"/>
              <a:t>WebStorm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浏览器测试环境建议采用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Chrome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1" y="1934352"/>
            <a:ext cx="1367085" cy="136708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81567158046&amp;di=cd638c6dcdea117ecee22655ebebe79a&amp;imgtype=0&amp;src=http%3A%2F%2Fpic2.orsoon.com%2F2016%2F1018%2F201610180503052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12" y="1845734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1" y="3462231"/>
            <a:ext cx="2843389" cy="1137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81" y="4774603"/>
            <a:ext cx="2843389" cy="1268824"/>
          </a:xfrm>
          <a:prstGeom prst="rect">
            <a:avLst/>
          </a:prstGeom>
        </p:spPr>
      </p:pic>
      <p:pic>
        <p:nvPicPr>
          <p:cNvPr id="6" name="Picture 2" descr="https://timgsa.baidu.com/timg?image&amp;quality=80&amp;size=b9999_10000&amp;sec=1581918003315&amp;di=bd6b115d163dd9e34bfd3772b8fcdb7a&amp;imgtype=0&amp;src=http%3A%2F%2Fwww.visionunion.com%2Fadmin%2Fdata%2Ffile%2Fimg%2F20110317%2F201103170027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349718"/>
            <a:ext cx="1783515" cy="15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86"/>
    </mc:Choice>
    <mc:Fallback>
      <p:transition spd="slow" advTm="459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课程实验环节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 smtClean="0"/>
              <a:t>暑假学期内完成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实验项目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每位同学展示个人完成的项目，作为</a:t>
            </a:r>
            <a:r>
              <a:rPr lang="zh-CN" altLang="en-US" sz="2000" dirty="0" smtClean="0"/>
              <a:t>考试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建议：开设个人的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账号（</a:t>
            </a:r>
            <a:r>
              <a:rPr lang="zh-CN" altLang="en-US" sz="2000" dirty="0" smtClean="0"/>
              <a:t>或者其他公共平台</a:t>
            </a:r>
            <a:r>
              <a:rPr lang="zh-CN" altLang="en-US" sz="2000" dirty="0" smtClean="0"/>
              <a:t>），</a:t>
            </a:r>
            <a:r>
              <a:rPr lang="zh-CN" altLang="en-US" sz="2000" dirty="0" smtClean="0"/>
              <a:t>在个人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博客中展示开发结果，总结学习体会。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95"/>
    </mc:Choice>
    <mc:Fallback>
      <p:transition spd="slow" advTm="5679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43231" y="704473"/>
            <a:ext cx="10813027" cy="2724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我们通过网络正在享受着便捷、功能强大的服务。这些服务涉及到生活的方方面面：办公、购物、社交、银行</a:t>
            </a:r>
            <a:r>
              <a:rPr kumimoji="1" lang="en-US" altLang="zh-CN" sz="2400" dirty="0">
                <a:latin typeface="+mn-ea"/>
              </a:rPr>
              <a:t>……</a:t>
            </a:r>
            <a:r>
              <a:rPr kumimoji="1" lang="zh-CN" altLang="en-US" sz="2400" dirty="0">
                <a:latin typeface="+mn-ea"/>
              </a:rPr>
              <a:t>你有没有考虑过，这些系统是怎么来的？背后又是怎样的一种架构？涉及哪些技术？我能做一个这样的系统吗？</a:t>
            </a:r>
            <a:r>
              <a:rPr kumimoji="1" lang="en-US" altLang="zh-CN" sz="2400" dirty="0">
                <a:latin typeface="+mn-ea"/>
              </a:rPr>
              <a:t>……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07955" y="2420258"/>
            <a:ext cx="3606801" cy="3653164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0088" y="2420258"/>
            <a:ext cx="3606801" cy="36531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6"/>
    </mc:Choice>
    <mc:Fallback>
      <p:transition spd="slow" advTm="335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Web</a:t>
            </a:r>
            <a:r>
              <a:rPr lang="zh-CN" altLang="en-US" dirty="0" smtClean="0"/>
              <a:t>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编程的核心是</a:t>
            </a:r>
            <a:r>
              <a:rPr lang="en-US" altLang="zh-CN" dirty="0"/>
              <a:t>Web</a:t>
            </a:r>
            <a:r>
              <a:rPr lang="zh-CN" altLang="en-US" dirty="0"/>
              <a:t>，什么是</a:t>
            </a:r>
            <a:r>
              <a:rPr lang="en-US" altLang="zh-CN" dirty="0"/>
              <a:t>Web?</a:t>
            </a:r>
            <a:endParaRPr lang="zh-CN" altLang="en-US" dirty="0"/>
          </a:p>
          <a:p>
            <a:r>
              <a:rPr lang="zh-CN" altLang="en-US" dirty="0" smtClean="0"/>
              <a:t>在网络上最常见的服务就是这种打开浏览器访问的，以网站形式提供的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应用服务。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/>
              <a:t>是一种基于超文本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zh-CN" altLang="en-US" dirty="0"/>
              <a:t>、全球性的、动态交互的、跨平台的分布式图形</a:t>
            </a:r>
            <a:r>
              <a:rPr lang="zh-CN" altLang="en-US" dirty="0" smtClean="0"/>
              <a:t>信息系统，是</a:t>
            </a:r>
            <a:r>
              <a:rPr lang="zh-CN" altLang="en-US" dirty="0"/>
              <a:t>建立在</a:t>
            </a:r>
            <a:r>
              <a:rPr lang="en-US" altLang="zh-CN" dirty="0"/>
              <a:t>Internet</a:t>
            </a:r>
            <a:r>
              <a:rPr lang="zh-CN" altLang="en-US" dirty="0"/>
              <a:t>上的一种网络服务。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9" y="3993671"/>
            <a:ext cx="5068711" cy="1875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64" y="3439992"/>
            <a:ext cx="3566583" cy="2674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07"/>
    </mc:Choice>
    <mc:Fallback>
      <p:transition spd="slow" advTm="304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编程是一个比较宽泛的概念。（每一个主流的编程语言都可以进行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编程从</a:t>
            </a:r>
            <a:r>
              <a:rPr lang="zh-CN" altLang="en-US" dirty="0"/>
              <a:t>开发简单的纯文本静态</a:t>
            </a:r>
            <a:r>
              <a:rPr lang="zh-CN" altLang="en-US" dirty="0" smtClean="0"/>
              <a:t>页面，到</a:t>
            </a:r>
            <a:r>
              <a:rPr lang="zh-CN" altLang="en-US" dirty="0"/>
              <a:t>复杂的基于</a:t>
            </a:r>
            <a:r>
              <a:rPr lang="en-US" altLang="zh-CN" dirty="0"/>
              <a:t>Web</a:t>
            </a:r>
            <a:r>
              <a:rPr lang="zh-CN" altLang="en-US" dirty="0"/>
              <a:t>的互联网应用程序</a:t>
            </a:r>
            <a:r>
              <a:rPr lang="zh-CN" altLang="en-US" dirty="0" smtClean="0"/>
              <a:t>，比如电子商务</a:t>
            </a:r>
            <a:r>
              <a:rPr lang="zh-CN" altLang="en-US" dirty="0"/>
              <a:t>和社交网络</a:t>
            </a:r>
            <a:r>
              <a:rPr lang="zh-CN" altLang="en-US" dirty="0" smtClean="0"/>
              <a:t>服务，</a:t>
            </a:r>
            <a:r>
              <a:rPr lang="en-US" altLang="zh-CN" dirty="0"/>
              <a:t>Web </a:t>
            </a:r>
            <a:r>
              <a:rPr lang="zh-CN" altLang="en-US" dirty="0" smtClean="0"/>
              <a:t>编程通常涉及非常全面</a:t>
            </a:r>
            <a:r>
              <a:rPr lang="zh-CN" altLang="en-US" dirty="0"/>
              <a:t>的任务列表，</a:t>
            </a:r>
            <a:r>
              <a:rPr lang="zh-CN" altLang="en-US" dirty="0" smtClean="0"/>
              <a:t>可能的工作包括了</a:t>
            </a:r>
            <a:r>
              <a:rPr lang="en-US" altLang="zh-CN" dirty="0" smtClean="0"/>
              <a:t>Web</a:t>
            </a:r>
            <a:r>
              <a:rPr lang="zh-CN" altLang="en-US" dirty="0"/>
              <a:t>工程，</a:t>
            </a:r>
            <a:r>
              <a:rPr lang="en-US" altLang="zh-CN" dirty="0"/>
              <a:t>Web</a:t>
            </a:r>
            <a:r>
              <a:rPr lang="zh-CN" altLang="en-US" dirty="0"/>
              <a:t>设计，</a:t>
            </a:r>
            <a:r>
              <a:rPr lang="en-US" altLang="zh-CN" dirty="0"/>
              <a:t>Web</a:t>
            </a:r>
            <a:r>
              <a:rPr lang="zh-CN" altLang="en-US" dirty="0"/>
              <a:t>内容开发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客户端编程，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服务器端编程，各类脚本等等。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03" y="3296356"/>
            <a:ext cx="5131929" cy="2915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59"/>
    </mc:Choice>
    <mc:Fallback>
      <p:transition spd="slow" advTm="355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54453" cy="43179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着重于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编程中的</a:t>
            </a:r>
            <a:r>
              <a:rPr lang="zh-CN" altLang="en-US" dirty="0" smtClean="0">
                <a:solidFill>
                  <a:srgbClr val="FF0000"/>
                </a:solidFill>
              </a:rPr>
              <a:t>前端设计与开发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CSS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JavaScript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JavaScript</a:t>
            </a:r>
            <a:r>
              <a:rPr lang="zh-CN" altLang="en-US" sz="1800" dirty="0">
                <a:solidFill>
                  <a:schemeClr val="tx1"/>
                </a:solidFill>
              </a:rPr>
              <a:t>（简称“</a:t>
            </a:r>
            <a:r>
              <a:rPr lang="en-US" altLang="zh-CN" sz="1800" dirty="0">
                <a:solidFill>
                  <a:schemeClr val="tx1"/>
                </a:solidFill>
              </a:rPr>
              <a:t>JS”</a:t>
            </a:r>
            <a:r>
              <a:rPr lang="zh-CN" altLang="en-US" sz="1800" dirty="0">
                <a:solidFill>
                  <a:schemeClr val="tx1"/>
                </a:solidFill>
              </a:rPr>
              <a:t>） 是一种具有函数优先的轻量级，解释型或即时编译型的编程语言。虽然它是作为开发</a:t>
            </a:r>
            <a:r>
              <a:rPr lang="en-US" altLang="zh-CN" sz="1800" dirty="0">
                <a:solidFill>
                  <a:schemeClr val="tx1"/>
                </a:solidFill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</a:rPr>
              <a:t>页面的脚本语言而出名的，但是它也被用到了很多非浏览器环境中，</a:t>
            </a:r>
            <a:r>
              <a:rPr lang="en-US" altLang="zh-CN" sz="1800" dirty="0">
                <a:solidFill>
                  <a:schemeClr val="tx1"/>
                </a:solidFill>
              </a:rPr>
              <a:t>JavaScript </a:t>
            </a:r>
            <a:r>
              <a:rPr lang="zh-CN" altLang="en-US" sz="1800" dirty="0" smtClean="0">
                <a:solidFill>
                  <a:schemeClr val="tx1"/>
                </a:solidFill>
              </a:rPr>
              <a:t>是基于</a:t>
            </a:r>
            <a:r>
              <a:rPr lang="zh-CN" altLang="en-US" sz="1800" dirty="0">
                <a:solidFill>
                  <a:schemeClr val="tx1"/>
                </a:solidFill>
              </a:rPr>
              <a:t>原型</a:t>
            </a:r>
            <a:r>
              <a:rPr lang="zh-CN" altLang="en-US" sz="1800" dirty="0" smtClean="0">
                <a:solidFill>
                  <a:schemeClr val="tx1"/>
                </a:solidFill>
              </a:rPr>
              <a:t>编程的多</a:t>
            </a:r>
            <a:r>
              <a:rPr lang="zh-CN" altLang="en-US" sz="1800" dirty="0">
                <a:solidFill>
                  <a:schemeClr val="tx1"/>
                </a:solidFill>
              </a:rPr>
              <a:t>范式的动态脚本语言</a:t>
            </a:r>
            <a:r>
              <a:rPr lang="zh-CN" altLang="en-US" sz="1800" dirty="0" smtClean="0">
                <a:solidFill>
                  <a:schemeClr val="tx1"/>
                </a:solidFill>
              </a:rPr>
              <a:t>，支持</a:t>
            </a:r>
            <a:r>
              <a:rPr lang="zh-CN" altLang="en-US" sz="1800" dirty="0">
                <a:solidFill>
                  <a:schemeClr val="tx1"/>
                </a:solidFill>
              </a:rPr>
              <a:t>面向对象、命令式和声明式（如函数式编程）风格。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1203134"/>
            <a:ext cx="4826177" cy="3184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03"/>
    </mc:Choice>
    <mc:Fallback>
      <p:transition spd="slow" advTm="545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704"/>
                <a:gridCol w="1027289"/>
                <a:gridCol w="1027288"/>
                <a:gridCol w="914400"/>
                <a:gridCol w="429171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 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熟练 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精通 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专家 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C/C++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Python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JavaScript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SQL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Java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Kotlin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Haskell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dirty="0" smtClean="0"/>
                        <a:t>C#/Swift/Scala/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275"/>
    </mc:Choice>
    <mc:Fallback>
      <p:transition spd="slow" advTm="12027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据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统计，使用</a:t>
            </a:r>
            <a:r>
              <a:rPr lang="en-US" altLang="zh-CN" dirty="0"/>
              <a:t>JavaScript</a:t>
            </a:r>
            <a:r>
              <a:rPr lang="zh-CN" altLang="en-US" dirty="0"/>
              <a:t>创建的存储库数量在过去十年中稳步增长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</a:t>
            </a:r>
            <a:r>
              <a:rPr lang="zh-CN" altLang="en-US" dirty="0"/>
              <a:t>年后稳定</a:t>
            </a:r>
            <a:r>
              <a:rPr lang="zh-CN" altLang="en-US" dirty="0" smtClean="0"/>
              <a:t>下来</a:t>
            </a:r>
            <a:r>
              <a:rPr lang="zh-CN" altLang="en-US" dirty="0"/>
              <a:t>一直保持第一</a:t>
            </a:r>
            <a:r>
              <a:rPr lang="zh-CN" altLang="en-US" dirty="0" smtClean="0"/>
              <a:t>。新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服务器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Node.js 2009</a:t>
            </a:r>
            <a:r>
              <a:rPr lang="zh-CN" altLang="en-US" dirty="0"/>
              <a:t>年</a:t>
            </a:r>
            <a:r>
              <a:rPr lang="zh-CN" altLang="en-US" dirty="0" smtClean="0"/>
              <a:t>推出）</a:t>
            </a:r>
            <a:r>
              <a:rPr lang="zh-CN" altLang="en-US" dirty="0"/>
              <a:t>允许开发人员为客户端和服务器使用相同的代码。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692155"/>
            <a:ext cx="4830939" cy="3874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41" y="2560638"/>
            <a:ext cx="4107121" cy="400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95"/>
    </mc:Choice>
    <mc:Fallback>
      <p:transition spd="slow" advTm="8249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07698" cy="4023360"/>
          </a:xfrm>
        </p:spPr>
        <p:txBody>
          <a:bodyPr/>
          <a:lstStyle/>
          <a:p>
            <a:pPr latinLnBrk="1"/>
            <a:r>
              <a:rPr lang="zh-CN" altLang="en-US" dirty="0"/>
              <a:t>简单的说 </a:t>
            </a:r>
            <a:r>
              <a:rPr lang="en-US" altLang="zh-CN" dirty="0"/>
              <a:t>Node.js </a:t>
            </a:r>
            <a:r>
              <a:rPr lang="zh-CN" altLang="en-US" dirty="0"/>
              <a:t>就是运行在服务端的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  <a:endParaRPr lang="zh-CN" altLang="en-US" dirty="0"/>
          </a:p>
          <a:p>
            <a:pPr latinLnBrk="1"/>
            <a:r>
              <a:rPr lang="en-US" altLang="zh-CN" dirty="0" smtClean="0"/>
              <a:t>Node.js</a:t>
            </a:r>
            <a:r>
              <a:rPr lang="zh-CN" altLang="en-US" dirty="0"/>
              <a:t>是一个事件驱动</a:t>
            </a:r>
            <a:r>
              <a:rPr lang="en-US" altLang="zh-CN" dirty="0"/>
              <a:t>I/O</a:t>
            </a:r>
            <a:r>
              <a:rPr lang="zh-CN" altLang="en-US" dirty="0"/>
              <a:t>服务端</a:t>
            </a:r>
            <a:r>
              <a:rPr lang="en-US" altLang="zh-CN" dirty="0"/>
              <a:t>JavaScript</a:t>
            </a:r>
            <a:r>
              <a:rPr lang="zh-CN" altLang="en-US" dirty="0"/>
              <a:t>环境，基于</a:t>
            </a:r>
            <a:r>
              <a:rPr lang="en-US" altLang="zh-CN" dirty="0" smtClean="0"/>
              <a:t>Google Chrome</a:t>
            </a:r>
            <a:r>
              <a:rPr lang="zh-CN" altLang="en-US" dirty="0" smtClean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引擎，</a:t>
            </a:r>
            <a:r>
              <a:rPr lang="en-US" altLang="zh-CN" dirty="0"/>
              <a:t>V8</a:t>
            </a:r>
            <a:r>
              <a:rPr lang="zh-CN" altLang="en-US" dirty="0"/>
              <a:t>引擎执行</a:t>
            </a:r>
            <a:r>
              <a:rPr lang="en-US" altLang="zh-CN" dirty="0" smtClean="0"/>
              <a:t>JavaScript</a:t>
            </a:r>
            <a:r>
              <a:rPr lang="zh-CN" altLang="en-US" dirty="0"/>
              <a:t>的速度非常快，性能非常好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04" y="369043"/>
            <a:ext cx="1914525" cy="1285875"/>
          </a:xfrm>
          <a:prstGeom prst="rect">
            <a:avLst/>
          </a:prstGeom>
        </p:spPr>
      </p:pic>
      <p:pic>
        <p:nvPicPr>
          <p:cNvPr id="1026" name="Picture 2" descr="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38" y="2843671"/>
            <a:ext cx="5829966" cy="34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330"/>
    </mc:Choice>
    <mc:Fallback>
      <p:transition spd="slow" advTm="563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实际是一种后端技术，但是却在前端开发中扮演了重要角色。</a:t>
            </a:r>
            <a:endParaRPr lang="en-US" altLang="zh-CN" sz="1800" dirty="0" smtClean="0"/>
          </a:p>
          <a:p>
            <a:r>
              <a:rPr lang="zh-CN" altLang="en-US" sz="1800" dirty="0" smtClean="0"/>
              <a:t>本课程介绍一些后端技术，主要是由于</a:t>
            </a:r>
            <a:r>
              <a:rPr lang="en-US" altLang="zh-CN" sz="1800" dirty="0" smtClean="0"/>
              <a:t>BFF</a:t>
            </a:r>
            <a:r>
              <a:rPr lang="zh-CN" altLang="en-US" sz="1800" dirty="0" smtClean="0"/>
              <a:t>模式在目前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开发中的流行，</a:t>
            </a:r>
            <a:r>
              <a:rPr lang="zh-CN" altLang="en-US" sz="1800" dirty="0"/>
              <a:t>即 </a:t>
            </a:r>
            <a:r>
              <a:rPr lang="en-US" altLang="zh-CN" sz="1800" dirty="0"/>
              <a:t>Backend For Frontend</a:t>
            </a:r>
            <a:r>
              <a:rPr lang="zh-CN" altLang="en-US" sz="1800" dirty="0"/>
              <a:t>（服务于前端的后端），也就是服务器设计 </a:t>
            </a:r>
            <a:r>
              <a:rPr lang="en-US" altLang="zh-CN" sz="1800" dirty="0"/>
              <a:t>API </a:t>
            </a:r>
            <a:r>
              <a:rPr lang="zh-CN" altLang="en-US" sz="1800" dirty="0"/>
              <a:t>时会考虑前端的使用，并在服务端直接进行业务逻辑的处理，又称为用户体验适配器。</a:t>
            </a:r>
            <a:r>
              <a:rPr lang="en-US" altLang="zh-CN" sz="1800" dirty="0"/>
              <a:t>BFF </a:t>
            </a:r>
            <a:r>
              <a:rPr lang="zh-CN" altLang="en-US" sz="1800" dirty="0"/>
              <a:t>只是一种逻辑分层，而非一种技术，虽然 </a:t>
            </a:r>
            <a:r>
              <a:rPr lang="en-US" altLang="zh-CN" sz="1800" dirty="0"/>
              <a:t>BFF </a:t>
            </a:r>
            <a:r>
              <a:rPr lang="zh-CN" altLang="en-US" sz="1800" dirty="0"/>
              <a:t>是一个新名词，但它的理念由来已久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446" y="3327031"/>
            <a:ext cx="5970303" cy="323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869" y="3125932"/>
            <a:ext cx="4609931" cy="3636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359"/>
    </mc:Choice>
    <mc:Fallback>
      <p:transition spd="slow" advTm="19735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Y2YjI0NTllZGRlZDhmZWExZmY1MTlhNDBkMzY4N2I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1496</Words>
  <Application>WPS 演示</Application>
  <PresentationFormat>宽屏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Web编程</vt:lpstr>
      <vt:lpstr>PowerPoint 演示文稿</vt:lpstr>
      <vt:lpstr>1.1 Web编程概述</vt:lpstr>
      <vt:lpstr>Web编程</vt:lpstr>
      <vt:lpstr>我们的课程</vt:lpstr>
      <vt:lpstr>程序设计语言</vt:lpstr>
      <vt:lpstr>JavaScript</vt:lpstr>
      <vt:lpstr>Node.JS</vt:lpstr>
      <vt:lpstr>BFF</vt:lpstr>
      <vt:lpstr>课程参考书</vt:lpstr>
      <vt:lpstr>开发工具</vt:lpstr>
      <vt:lpstr>课程实验环节</vt:lpstr>
      <vt:lpstr>课程群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wang ye</cp:lastModifiedBy>
  <cp:revision>356</cp:revision>
  <dcterms:created xsi:type="dcterms:W3CDTF">2020-02-08T09:17:00Z</dcterms:created>
  <dcterms:modified xsi:type="dcterms:W3CDTF">2022-06-13T01:50:54Z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821517B6114343ACBC063CD49549B4C1</vt:lpwstr>
  </property>
  <property fmtid="{D5CDD505-2E9C-101B-9397-08002B2CF9AE}" pid="3" name="KSOProductBuildVer">
    <vt:lpwstr>2052-11.1.0.11744</vt:lpwstr>
  </property>
</Properties>
</file>