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2" r:id="rId3"/>
    <p:sldId id="265" r:id="rId5"/>
    <p:sldId id="266" r:id="rId6"/>
    <p:sldId id="268" r:id="rId7"/>
    <p:sldId id="269" r:id="rId8"/>
    <p:sldId id="270" r:id="rId9"/>
    <p:sldId id="271" r:id="rId10"/>
    <p:sldId id="267" r:id="rId11"/>
    <p:sldId id="272" r:id="rId12"/>
    <p:sldId id="273" r:id="rId13"/>
    <p:sldId id="317" r:id="rId14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62685" autoAdjust="0"/>
  </p:normalViewPr>
  <p:slideViewPr>
    <p:cSldViewPr snapToGrid="0" snapToObjects="1">
      <p:cViewPr varScale="1">
        <p:scale>
          <a:sx n="55" d="100"/>
          <a:sy n="55" d="100"/>
        </p:scale>
        <p:origin x="160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FB5A5-61CE-8F40-A0AE-25E922554B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9BC-7566-964E-A174-5EB0FB7EDE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6" Type="http://schemas.openxmlformats.org/officeDocument/2006/relationships/hyperlink" Target="http://58.198.176.121/" TargetMode="External"/><Relationship Id="rId5" Type="http://schemas.openxmlformats.org/officeDocument/2006/relationships/hyperlink" Target="file:///\\&#34920;&#31034;&#37319;&#29992;&#30340;&#30452;&#25509;&#25991;&#20214;&#35775;&#38382;&#26041;&#24335;" TargetMode="External"/><Relationship Id="rId4" Type="http://schemas.openxmlformats.org/officeDocument/2006/relationships/hyperlink" Target="file:///C:\windows\main.html&#20063;&#26159;&#19968;&#20010;URL" TargetMode="External"/><Relationship Id="rId3" Type="http://schemas.openxmlformats.org/officeDocument/2006/relationships/hyperlink" Target="http://www.baidu.com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1.3</a:t>
            </a:r>
            <a:r>
              <a:rPr lang="zh-CN" altLang="en-US" smtClean="0"/>
              <a:t>节</a:t>
            </a:r>
            <a:r>
              <a:rPr lang="zh-CN" altLang="en-US" dirty="0" smtClean="0"/>
              <a:t>我们看一下一些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的基本概念。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 smtClean="0">
                <a:latin typeface="+mn-ea"/>
              </a:rPr>
              <a:t>常用的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服务器有：</a:t>
            </a:r>
            <a:r>
              <a:rPr kumimoji="1" lang="en-US" altLang="zh-CN" sz="1200" dirty="0" smtClean="0">
                <a:latin typeface="+mn-ea"/>
              </a:rPr>
              <a:t> Microsoft</a:t>
            </a: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smtClean="0">
                <a:latin typeface="+mn-ea"/>
              </a:rPr>
              <a:t>IIS</a:t>
            </a:r>
            <a:r>
              <a:rPr kumimoji="1" lang="zh-CN" altLang="en-US" sz="1200" dirty="0" smtClean="0">
                <a:latin typeface="+mn-ea"/>
              </a:rPr>
              <a:t>，</a:t>
            </a:r>
            <a:r>
              <a:rPr kumimoji="1" lang="en-US" altLang="zh-CN" sz="1200" dirty="0" smtClean="0">
                <a:latin typeface="+mn-ea"/>
              </a:rPr>
              <a:t> IBM</a:t>
            </a: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smtClean="0">
                <a:latin typeface="+mn-ea"/>
              </a:rPr>
              <a:t>WebSphere</a:t>
            </a:r>
            <a:r>
              <a:rPr kumimoji="1" lang="zh-CN" altLang="en-US" sz="1200" dirty="0" smtClean="0">
                <a:latin typeface="+mn-ea"/>
              </a:rPr>
              <a:t>，</a:t>
            </a:r>
            <a:r>
              <a:rPr kumimoji="1" lang="en-US" altLang="zh-CN" sz="1200" dirty="0" smtClean="0">
                <a:latin typeface="+mn-ea"/>
              </a:rPr>
              <a:t> Oracle</a:t>
            </a: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smtClean="0">
                <a:latin typeface="+mn-ea"/>
              </a:rPr>
              <a:t>WebLogic</a:t>
            </a:r>
            <a:r>
              <a:rPr kumimoji="1" lang="zh-CN" altLang="en-US" sz="1200" dirty="0" smtClean="0">
                <a:latin typeface="+mn-ea"/>
              </a:rPr>
              <a:t>，</a:t>
            </a:r>
            <a:r>
              <a:rPr kumimoji="1" lang="en-US" altLang="zh-CN" sz="1200" dirty="0" smtClean="0">
                <a:latin typeface="+mn-ea"/>
              </a:rPr>
              <a:t> Apache Tomcat</a:t>
            </a:r>
            <a:r>
              <a:rPr kumimoji="1" lang="zh-CN" altLang="en-US" sz="1200" dirty="0" smtClean="0">
                <a:latin typeface="+mn-ea"/>
              </a:rPr>
              <a:t>，</a:t>
            </a:r>
            <a:r>
              <a:rPr kumimoji="1" lang="en-US" altLang="zh-CN" sz="1200" dirty="0" smtClean="0">
                <a:latin typeface="+mn-ea"/>
              </a:rPr>
              <a:t> </a:t>
            </a:r>
            <a:r>
              <a:rPr kumimoji="1" lang="en-US" altLang="zh-CN" sz="1200" dirty="0" err="1" smtClean="0">
                <a:latin typeface="+mn-ea"/>
              </a:rPr>
              <a:t>Jboss</a:t>
            </a:r>
            <a:r>
              <a:rPr kumimoji="1" lang="zh-CN" altLang="en-US" sz="1200" dirty="0" smtClean="0">
                <a:latin typeface="+mn-ea"/>
              </a:rPr>
              <a:t>； </a:t>
            </a:r>
            <a:r>
              <a:rPr kumimoji="1" lang="en-US" altLang="zh-CN" sz="1200" dirty="0" smtClean="0">
                <a:latin typeface="+mn-ea"/>
              </a:rPr>
              <a:t>Nginx</a:t>
            </a:r>
            <a:r>
              <a:rPr kumimoji="1" lang="zh-CN" altLang="en-US" sz="1200" dirty="0" smtClean="0">
                <a:latin typeface="+mn-ea"/>
              </a:rPr>
              <a:t>；</a:t>
            </a:r>
            <a:endParaRPr kumimoji="1" lang="en-US" altLang="zh-CN" sz="1200" dirty="0" smtClean="0">
              <a:latin typeface="+mn-ea"/>
            </a:endParaRPr>
          </a:p>
          <a:p>
            <a:r>
              <a:rPr kumimoji="1" lang="zh-CN" altLang="en-US" sz="1200" dirty="0" smtClean="0">
                <a:latin typeface="+mn-ea"/>
              </a:rPr>
              <a:t>要使一台计算机成为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服务器，必须安装专门的信息服务程序，一台计算机可以安装多个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服务器；</a:t>
            </a:r>
            <a:endParaRPr kumimoji="1" lang="en-US" altLang="zh-CN" sz="1200" dirty="0" smtClean="0">
              <a:latin typeface="+mn-ea"/>
            </a:endParaRPr>
          </a:p>
          <a:p>
            <a:endParaRPr kumimoji="1" lang="en-US" altLang="zh-CN" sz="1200" dirty="0" smtClean="0">
              <a:latin typeface="+mn-ea"/>
            </a:endParaRPr>
          </a:p>
          <a:p>
            <a:r>
              <a:rPr kumimoji="1" lang="zh-CN" altLang="en-US" sz="1200" dirty="0" smtClean="0">
                <a:latin typeface="+mn-ea"/>
              </a:rPr>
              <a:t>在</a:t>
            </a:r>
            <a:r>
              <a:rPr kumimoji="1" lang="en-US" altLang="zh-CN" sz="1200" dirty="0" smtClean="0">
                <a:latin typeface="+mn-ea"/>
              </a:rPr>
              <a:t>Unix</a:t>
            </a:r>
            <a:r>
              <a:rPr kumimoji="1" lang="zh-CN" altLang="en-US" sz="1200" dirty="0" smtClean="0">
                <a:latin typeface="+mn-ea"/>
              </a:rPr>
              <a:t>和</a:t>
            </a:r>
            <a:r>
              <a:rPr kumimoji="1" lang="en-US" altLang="zh-CN" sz="1200" dirty="0" smtClean="0">
                <a:latin typeface="+mn-ea"/>
              </a:rPr>
              <a:t>Linux</a:t>
            </a:r>
            <a:r>
              <a:rPr kumimoji="1" lang="zh-CN" altLang="en-US" sz="1200" dirty="0" smtClean="0">
                <a:latin typeface="+mn-ea"/>
              </a:rPr>
              <a:t>平台下使用最广泛的免费</a:t>
            </a:r>
            <a:r>
              <a:rPr kumimoji="1" lang="en-US" altLang="zh-CN" sz="1200" dirty="0" smtClean="0">
                <a:latin typeface="+mn-ea"/>
              </a:rPr>
              <a:t>HTTP</a:t>
            </a:r>
            <a:r>
              <a:rPr kumimoji="1" lang="zh-CN" altLang="en-US" sz="1200" dirty="0" smtClean="0">
                <a:latin typeface="+mn-ea"/>
              </a:rPr>
              <a:t>服务器是</a:t>
            </a:r>
            <a:r>
              <a:rPr kumimoji="1" lang="en-US" altLang="zh-CN" sz="1200" dirty="0" smtClean="0">
                <a:latin typeface="+mn-ea"/>
              </a:rPr>
              <a:t>Apache Tomcat</a:t>
            </a:r>
            <a:r>
              <a:rPr kumimoji="1" lang="zh-CN" altLang="en-US" sz="1200" dirty="0" smtClean="0">
                <a:latin typeface="+mn-ea"/>
              </a:rPr>
              <a:t>和</a:t>
            </a:r>
            <a:r>
              <a:rPr kumimoji="1" lang="en-US" altLang="zh-CN" sz="1200" dirty="0" smtClean="0">
                <a:latin typeface="+mn-ea"/>
              </a:rPr>
              <a:t>Nginx</a:t>
            </a:r>
            <a:r>
              <a:rPr kumimoji="1" lang="zh-CN" altLang="en-US" sz="1200" dirty="0" smtClean="0">
                <a:latin typeface="+mn-ea"/>
              </a:rPr>
              <a:t>服务器；</a:t>
            </a:r>
            <a:endParaRPr kumimoji="1" lang="en-US" altLang="zh-CN" sz="1200" dirty="0" smtClean="0">
              <a:latin typeface="+mn-ea"/>
            </a:endParaRPr>
          </a:p>
          <a:p>
            <a:r>
              <a:rPr kumimoji="1" lang="en-US" altLang="zh-CN" sz="1200" dirty="0" smtClean="0">
                <a:latin typeface="+mn-ea"/>
              </a:rPr>
              <a:t>Windows</a:t>
            </a:r>
            <a:r>
              <a:rPr kumimoji="1" lang="zh-CN" altLang="en-US" sz="1200" dirty="0" smtClean="0">
                <a:latin typeface="+mn-ea"/>
              </a:rPr>
              <a:t>平台使用最广泛的是</a:t>
            </a:r>
            <a:r>
              <a:rPr kumimoji="1" lang="en-US" altLang="zh-CN" sz="1200" dirty="0" smtClean="0">
                <a:latin typeface="+mn-ea"/>
              </a:rPr>
              <a:t>Microsoft</a:t>
            </a: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smtClean="0">
                <a:latin typeface="+mn-ea"/>
              </a:rPr>
              <a:t>IIS</a:t>
            </a:r>
            <a:r>
              <a:rPr kumimoji="1" lang="zh-CN" altLang="en-US" sz="1200" dirty="0" smtClean="0">
                <a:latin typeface="+mn-ea"/>
              </a:rPr>
              <a:t> 服务器；</a:t>
            </a:r>
            <a:endParaRPr kumimoji="1" lang="en-US" altLang="zh-CN" sz="1200" dirty="0" smtClean="0">
              <a:latin typeface="+mn-ea"/>
            </a:endParaRPr>
          </a:p>
          <a:p>
            <a:endParaRPr kumimoji="1" lang="en-US" altLang="zh-CN" sz="1200" dirty="0" smtClean="0">
              <a:latin typeface="+mn-ea"/>
            </a:endParaRPr>
          </a:p>
          <a:p>
            <a:r>
              <a:rPr kumimoji="1" lang="zh-CN" altLang="en-US" sz="1200" dirty="0" smtClean="0">
                <a:latin typeface="+mn-ea"/>
              </a:rPr>
              <a:t>传统上来说</a:t>
            </a:r>
            <a:r>
              <a:rPr kumimoji="1" lang="en-US" altLang="zh-CN" sz="1200" dirty="0" smtClean="0">
                <a:latin typeface="+mn-ea"/>
              </a:rPr>
              <a:t>IIS</a:t>
            </a:r>
            <a:r>
              <a:rPr kumimoji="1" lang="zh-CN" altLang="en-US" sz="1200" dirty="0" smtClean="0">
                <a:latin typeface="+mn-ea"/>
              </a:rPr>
              <a:t>、</a:t>
            </a:r>
            <a:r>
              <a:rPr kumimoji="1" lang="en-US" altLang="zh-CN" sz="1200" dirty="0" smtClean="0">
                <a:latin typeface="+mn-ea"/>
              </a:rPr>
              <a:t>Tomcat</a:t>
            </a:r>
            <a:r>
              <a:rPr kumimoji="1" lang="zh-CN" altLang="en-US" sz="1200" dirty="0" smtClean="0">
                <a:latin typeface="+mn-ea"/>
              </a:rPr>
              <a:t>、</a:t>
            </a:r>
            <a:r>
              <a:rPr kumimoji="1" lang="en-US" altLang="zh-CN" sz="1200" dirty="0" smtClean="0">
                <a:latin typeface="+mn-ea"/>
              </a:rPr>
              <a:t>Apache</a:t>
            </a:r>
            <a:r>
              <a:rPr kumimoji="1" lang="zh-CN" altLang="en-US" sz="1200" dirty="0" smtClean="0">
                <a:latin typeface="+mn-ea"/>
              </a:rPr>
              <a:t>和</a:t>
            </a:r>
            <a:r>
              <a:rPr kumimoji="1" lang="en-US" altLang="zh-CN" sz="1200" dirty="0" err="1" smtClean="0">
                <a:latin typeface="+mn-ea"/>
              </a:rPr>
              <a:t>Jboss</a:t>
            </a:r>
            <a:r>
              <a:rPr kumimoji="1" lang="zh-CN" altLang="en-US" sz="1200" dirty="0" smtClean="0">
                <a:latin typeface="+mn-ea"/>
              </a:rPr>
              <a:t>等支持的并发访问用户数量有限，适合作为中小型网站系统的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服务器；</a:t>
            </a:r>
            <a:endParaRPr kumimoji="1" lang="en-US" altLang="zh-CN" sz="1200" dirty="0" smtClean="0">
              <a:latin typeface="+mn-ea"/>
            </a:endParaRPr>
          </a:p>
          <a:p>
            <a:r>
              <a:rPr kumimoji="1" lang="en-US" altLang="zh-CN" sz="1200" dirty="0" smtClean="0">
                <a:latin typeface="+mn-ea"/>
              </a:rPr>
              <a:t>WebLogic</a:t>
            </a:r>
            <a:r>
              <a:rPr kumimoji="1" lang="zh-CN" altLang="en-US" sz="1200" dirty="0" smtClean="0">
                <a:latin typeface="+mn-ea"/>
              </a:rPr>
              <a:t>和</a:t>
            </a:r>
            <a:r>
              <a:rPr kumimoji="1" lang="en-US" altLang="zh-CN" sz="1200" dirty="0" smtClean="0">
                <a:latin typeface="+mn-ea"/>
              </a:rPr>
              <a:t>WebSphere</a:t>
            </a:r>
            <a:r>
              <a:rPr kumimoji="1" lang="zh-CN" altLang="en-US" sz="1200" dirty="0" smtClean="0">
                <a:latin typeface="+mn-ea"/>
              </a:rPr>
              <a:t>等专业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服务器在并发用户增加的情况下，仍可保持较高的处理性能，适合作为大型网站系统的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服务器。</a:t>
            </a:r>
            <a:endParaRPr kumimoji="1" lang="en-US" altLang="zh-CN" sz="1200" dirty="0" smtClean="0">
              <a:latin typeface="+mn-ea"/>
            </a:endParaRPr>
          </a:p>
          <a:p>
            <a:endParaRPr kumimoji="1" lang="en-US" altLang="zh-CN" sz="1200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目前实际上</a:t>
            </a:r>
            <a:r>
              <a:rPr kumimoji="1" lang="zh-CN" altLang="en-US" dirty="0" smtClean="0">
                <a:latin typeface="+mn-ea"/>
              </a:rPr>
              <a:t>新的</a:t>
            </a:r>
            <a:r>
              <a:rPr kumimoji="1" lang="en-US" altLang="zh-CN" dirty="0" smtClean="0">
                <a:latin typeface="+mn-ea"/>
              </a:rPr>
              <a:t>Web</a:t>
            </a:r>
            <a:r>
              <a:rPr kumimoji="1" lang="zh-CN" altLang="en-US" dirty="0" smtClean="0">
                <a:latin typeface="+mn-ea"/>
              </a:rPr>
              <a:t>服务器更注重灵活性和可扩展性，因此在满足负载均衡和服务分布式部署的情况下，</a:t>
            </a:r>
            <a:r>
              <a:rPr kumimoji="1" lang="en-US" altLang="zh-CN" dirty="0" smtClean="0">
                <a:latin typeface="+mn-ea"/>
              </a:rPr>
              <a:t>Apache</a:t>
            </a:r>
            <a:r>
              <a:rPr kumimoji="1" lang="zh-CN" altLang="en-US" dirty="0" smtClean="0">
                <a:latin typeface="+mn-ea"/>
              </a:rPr>
              <a:t>和</a:t>
            </a:r>
            <a:r>
              <a:rPr kumimoji="1" lang="en-US" altLang="zh-CN" dirty="0" smtClean="0">
                <a:latin typeface="+mn-ea"/>
              </a:rPr>
              <a:t>Nginx</a:t>
            </a:r>
            <a:r>
              <a:rPr kumimoji="1" lang="zh-CN" altLang="en-US" dirty="0" smtClean="0">
                <a:latin typeface="+mn-ea"/>
              </a:rPr>
              <a:t>服务器是现在大型互联网系统</a:t>
            </a:r>
            <a:r>
              <a:rPr kumimoji="1" lang="en-US" altLang="zh-CN" dirty="0" smtClean="0">
                <a:latin typeface="+mn-ea"/>
              </a:rPr>
              <a:t>Web</a:t>
            </a:r>
            <a:r>
              <a:rPr kumimoji="1" lang="zh-CN" altLang="en-US" dirty="0" smtClean="0">
                <a:latin typeface="+mn-ea"/>
              </a:rPr>
              <a:t>服务器的主流。</a:t>
            </a:r>
            <a:endParaRPr kumimoji="1" lang="en-US" altLang="zh-CN" dirty="0" smtClean="0"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 smtClean="0">
              <a:latin typeface="+mn-ea"/>
            </a:endParaRP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下图展示了典型的分布式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服务器的架构，由反向代理服务器（通常由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实现）负责将客户端的用户访问请求均衡的发给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服务器池里的每一台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首先我们看互联网的概念，互联网（</a:t>
            </a:r>
            <a:r>
              <a:rPr kumimoji="1" lang="en-US" altLang="zh-CN" sz="12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Internet</a:t>
            </a:r>
            <a:r>
              <a:rPr kumimoji="1" lang="zh-CN" altLang="en-US" sz="12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）是由各种不同类型、不同规模、独立管理和运行的主机或者计算机网络通过</a:t>
            </a:r>
            <a:r>
              <a:rPr kumimoji="1" lang="en-US" altLang="zh-CN" sz="12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TCP/IP</a:t>
            </a:r>
            <a:r>
              <a:rPr kumimoji="1" lang="zh-CN" altLang="en-US" sz="12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协议相连组成的单一的巨大的国际网络。</a:t>
            </a:r>
            <a:endParaRPr kumimoji="1" lang="en-US" altLang="zh-CN" sz="1200" dirty="0" smtClean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互联网涵盖的范围很广：包括了通讯介质（比如</a:t>
            </a:r>
            <a:r>
              <a:rPr kumimoji="1" lang="zh-CN" altLang="en-US" sz="12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光纤、双绞线、同轴电缆、微波、卫星等</a:t>
            </a:r>
            <a:r>
              <a:rPr lang="zh-CN" altLang="en-US" dirty="0" smtClean="0"/>
              <a:t>）、通讯设备（比如</a:t>
            </a:r>
            <a:r>
              <a:rPr kumimoji="1" lang="zh-CN" altLang="en-US" sz="12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交换机、路由器、网管设备、防火墙等</a:t>
            </a:r>
            <a:r>
              <a:rPr lang="zh-CN" altLang="en-US" dirty="0" smtClean="0"/>
              <a:t>），也包括了通讯协议（比如</a:t>
            </a:r>
            <a:r>
              <a:rPr lang="en-US" altLang="zh-CN" dirty="0" smtClean="0"/>
              <a:t>TCP/IP</a:t>
            </a:r>
            <a:r>
              <a:rPr lang="zh-CN" altLang="en-US" dirty="0" smtClean="0"/>
              <a:t>，以及之上的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SMTP</a:t>
            </a:r>
            <a:r>
              <a:rPr lang="zh-CN" altLang="en-US" dirty="0" smtClean="0"/>
              <a:t>等），还包括了各类网络通讯服务器、各类软件和各种终端设备。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 smtClean="0">
                <a:latin typeface="+mn-ea"/>
              </a:rPr>
              <a:t>再来看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的概念，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，全称</a:t>
            </a:r>
            <a:r>
              <a:rPr kumimoji="1" lang="en-US" altLang="zh-CN" sz="1200" dirty="0" smtClean="0">
                <a:latin typeface="+mn-ea"/>
              </a:rPr>
              <a:t>World</a:t>
            </a: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smtClean="0">
                <a:latin typeface="+mn-ea"/>
              </a:rPr>
              <a:t>Wide</a:t>
            </a: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，缩写为</a:t>
            </a:r>
            <a:r>
              <a:rPr kumimoji="1" lang="en-US" altLang="zh-CN" sz="1200" dirty="0" smtClean="0">
                <a:latin typeface="+mn-ea"/>
              </a:rPr>
              <a:t>WWW</a:t>
            </a:r>
            <a:r>
              <a:rPr kumimoji="1" lang="zh-CN" altLang="en-US" sz="1200" dirty="0" smtClean="0">
                <a:latin typeface="+mn-ea"/>
              </a:rPr>
              <a:t>，译为“万维网”，是一个可通过互联网访问，基于超文本和</a:t>
            </a:r>
            <a:r>
              <a:rPr kumimoji="1" lang="en-US" altLang="zh-CN" sz="1200" dirty="0" smtClean="0">
                <a:latin typeface="+mn-ea"/>
              </a:rPr>
              <a:t>HTTP</a:t>
            </a:r>
            <a:r>
              <a:rPr kumimoji="1" lang="zh-CN" altLang="en-US" sz="1200" dirty="0" smtClean="0">
                <a:latin typeface="+mn-ea"/>
              </a:rPr>
              <a:t>协议构建的全球性、动态交互、跨平台的系统；</a:t>
            </a:r>
            <a:endParaRPr kumimoji="1" lang="en-US" altLang="zh-CN" sz="1200" dirty="0" smtClean="0">
              <a:latin typeface="+mn-ea"/>
            </a:endParaRPr>
          </a:p>
          <a:p>
            <a:r>
              <a:rPr kumimoji="1" lang="zh-CN" altLang="en-US" sz="1200" dirty="0" smtClean="0">
                <a:latin typeface="+mn-ea"/>
              </a:rPr>
              <a:t>由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服务器和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浏览器组成。</a:t>
            </a:r>
            <a:endParaRPr kumimoji="1" lang="en-US" altLang="zh-CN" sz="1200" dirty="0" smtClean="0">
              <a:latin typeface="+mn-ea"/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的简单模型如下图所示，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浏览器通过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协议访问网络中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服务器的信息资源。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和</a:t>
            </a:r>
            <a:r>
              <a:rPr kumimoji="1" lang="en-US" altLang="zh-CN" sz="1200" dirty="0" smtClean="0">
                <a:latin typeface="+mn-ea"/>
              </a:rPr>
              <a:t>Internet</a:t>
            </a:r>
            <a:r>
              <a:rPr kumimoji="1" lang="zh-CN" altLang="en-US" sz="1200" dirty="0" smtClean="0">
                <a:latin typeface="+mn-ea"/>
              </a:rPr>
              <a:t>的关系：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不等于</a:t>
            </a:r>
            <a:r>
              <a:rPr kumimoji="1" lang="en-US" altLang="zh-CN" sz="1200" dirty="0" smtClean="0">
                <a:latin typeface="+mn-ea"/>
              </a:rPr>
              <a:t>Internet</a:t>
            </a:r>
            <a:r>
              <a:rPr kumimoji="1" lang="zh-CN" altLang="en-US" sz="1200" dirty="0" smtClean="0">
                <a:latin typeface="+mn-ea"/>
              </a:rPr>
              <a:t>，它只是</a:t>
            </a:r>
            <a:r>
              <a:rPr kumimoji="1" lang="en-US" altLang="zh-CN" sz="1200" dirty="0" smtClean="0">
                <a:latin typeface="+mn-ea"/>
              </a:rPr>
              <a:t>Internet</a:t>
            </a:r>
            <a:r>
              <a:rPr kumimoji="1" lang="zh-CN" altLang="en-US" sz="1200" dirty="0" smtClean="0">
                <a:latin typeface="+mn-ea"/>
              </a:rPr>
              <a:t>中的一个部分，可以说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是</a:t>
            </a:r>
            <a:r>
              <a:rPr kumimoji="1" lang="en-US" altLang="zh-CN" sz="1200" dirty="0" smtClean="0">
                <a:latin typeface="+mn-ea"/>
              </a:rPr>
              <a:t>Internet</a:t>
            </a:r>
            <a:r>
              <a:rPr kumimoji="1" lang="zh-CN" altLang="en-US" sz="1200" dirty="0" smtClean="0">
                <a:latin typeface="+mn-ea"/>
              </a:rPr>
              <a:t>的子集或者说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是互联网提供信息的一种手段。</a:t>
            </a:r>
            <a:endParaRPr kumimoji="1" lang="zh-CN" altLang="en-US" sz="1200" dirty="0" smtClean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 smtClean="0">
                <a:latin typeface="+mn-ea"/>
              </a:rPr>
              <a:t>我们再看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网站和页面的概念，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在提供信息服务之前，所有信息都必须以超文本的形式存储于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服务器；</a:t>
            </a:r>
            <a:endParaRPr kumimoji="1" lang="en-US" altLang="zh-CN" sz="1200" dirty="0" smtClean="0">
              <a:latin typeface="+mn-ea"/>
            </a:endParaRPr>
          </a:p>
          <a:p>
            <a:endParaRPr kumimoji="1" lang="en-US" altLang="zh-CN" sz="1200" dirty="0" smtClean="0">
              <a:latin typeface="+mn-ea"/>
            </a:endParaRPr>
          </a:p>
          <a:p>
            <a:r>
              <a:rPr kumimoji="1" lang="en-US" altLang="zh-CN" sz="1200" dirty="0" smtClean="0">
                <a:latin typeface="+mn-ea"/>
              </a:rPr>
              <a:t>HTML</a:t>
            </a:r>
            <a:r>
              <a:rPr kumimoji="1" lang="zh-CN" altLang="en-US" sz="1200" dirty="0" smtClean="0">
                <a:latin typeface="+mn-ea"/>
              </a:rPr>
              <a:t>（</a:t>
            </a:r>
            <a:r>
              <a:rPr kumimoji="1" lang="en-US" altLang="zh-CN" sz="1200" dirty="0" smtClean="0">
                <a:latin typeface="+mn-ea"/>
              </a:rPr>
              <a:t>Hypertext</a:t>
            </a: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err="1" smtClean="0">
                <a:latin typeface="+mn-ea"/>
              </a:rPr>
              <a:t>Markedup</a:t>
            </a: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smtClean="0">
                <a:latin typeface="+mn-ea"/>
              </a:rPr>
              <a:t>Language</a:t>
            </a:r>
            <a:r>
              <a:rPr kumimoji="1" lang="zh-CN" altLang="en-US" sz="1200" dirty="0" smtClean="0">
                <a:latin typeface="+mn-ea"/>
              </a:rPr>
              <a:t>）是一种超文本标记语言，它通过标记式的指令（</a:t>
            </a:r>
            <a:r>
              <a:rPr kumimoji="1" lang="en-US" altLang="zh-CN" sz="1200" dirty="0" smtClean="0">
                <a:latin typeface="+mn-ea"/>
              </a:rPr>
              <a:t>Tag</a:t>
            </a:r>
            <a:r>
              <a:rPr kumimoji="1" lang="zh-CN" altLang="en-US" sz="1200" dirty="0" smtClean="0">
                <a:latin typeface="+mn-ea"/>
              </a:rPr>
              <a:t>）将文本中的文字、图表、动画、声音链接起来；基于</a:t>
            </a:r>
            <a:r>
              <a:rPr kumimoji="1" lang="en-US" altLang="zh-CN" sz="1200" dirty="0" smtClean="0">
                <a:latin typeface="+mn-ea"/>
              </a:rPr>
              <a:t>HTML</a:t>
            </a:r>
            <a:r>
              <a:rPr kumimoji="1" lang="zh-CN" altLang="en-US" sz="1200" dirty="0" smtClean="0">
                <a:latin typeface="+mn-ea"/>
              </a:rPr>
              <a:t>生成的文本文件称为“超链接”文件，也称为网页文件和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页面；</a:t>
            </a:r>
            <a:endParaRPr kumimoji="1" lang="en-US" altLang="zh-CN" sz="1200" dirty="0" smtClean="0">
              <a:latin typeface="+mn-ea"/>
            </a:endParaRPr>
          </a:p>
          <a:p>
            <a:endParaRPr kumimoji="1" lang="en-US" altLang="zh-CN" sz="1200" dirty="0" smtClean="0">
              <a:latin typeface="+mn-ea"/>
            </a:endParaRPr>
          </a:p>
          <a:p>
            <a:r>
              <a:rPr kumimoji="1" lang="zh-CN" altLang="en-US" sz="1200" dirty="0" smtClean="0">
                <a:latin typeface="+mn-ea"/>
              </a:rPr>
              <a:t>网站的概念是一个包含多个由超链接连在一起的网页的结合，它包含的网页可以是一个也可以是多个，甚至成千上万个。</a:t>
            </a:r>
            <a:endParaRPr kumimoji="1" lang="en-US" altLang="zh-CN" sz="1200" dirty="0" smtClean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 smtClean="0">
                <a:latin typeface="+mn-ea"/>
              </a:rPr>
              <a:t>传统上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页面分为静态页面和动态页面；</a:t>
            </a:r>
            <a:endParaRPr kumimoji="1" lang="en-US" altLang="zh-CN" sz="1200" dirty="0" smtClean="0">
              <a:latin typeface="+mn-ea"/>
            </a:endParaRPr>
          </a:p>
          <a:p>
            <a:endParaRPr kumimoji="1" lang="en-US" altLang="zh-CN" sz="1200" dirty="0" smtClean="0">
              <a:latin typeface="+mn-ea"/>
            </a:endParaRPr>
          </a:p>
          <a:p>
            <a:r>
              <a:rPr kumimoji="1" lang="zh-CN" altLang="en-US" sz="1200" dirty="0" smtClean="0">
                <a:latin typeface="+mn-ea"/>
              </a:rPr>
              <a:t>传统的静态页面是指仅由</a:t>
            </a:r>
            <a:r>
              <a:rPr kumimoji="1" lang="en-US" altLang="zh-CN" sz="1200" dirty="0" smtClean="0">
                <a:latin typeface="+mn-ea"/>
              </a:rPr>
              <a:t>HTML</a:t>
            </a:r>
            <a:r>
              <a:rPr kumimoji="1" lang="zh-CN" altLang="en-US" sz="1200" dirty="0" smtClean="0">
                <a:latin typeface="+mn-ea"/>
              </a:rPr>
              <a:t>语言生成的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页面，它的文件拓展名通常是</a:t>
            </a:r>
            <a:r>
              <a:rPr kumimoji="1" lang="en-US" altLang="zh-CN" sz="1200" dirty="0" smtClean="0">
                <a:latin typeface="+mn-ea"/>
              </a:rPr>
              <a:t>.</a:t>
            </a:r>
            <a:r>
              <a:rPr kumimoji="1" lang="en-US" altLang="zh-CN" sz="1200" dirty="0" err="1" smtClean="0">
                <a:latin typeface="+mn-ea"/>
              </a:rPr>
              <a:t>htm</a:t>
            </a:r>
            <a:r>
              <a:rPr kumimoji="1" lang="zh-CN" altLang="en-US" sz="1200" dirty="0" smtClean="0">
                <a:latin typeface="+mn-ea"/>
              </a:rPr>
              <a:t>，</a:t>
            </a:r>
            <a:r>
              <a:rPr kumimoji="1" lang="en-US" altLang="zh-CN" sz="1200" dirty="0" smtClean="0">
                <a:latin typeface="+mn-ea"/>
              </a:rPr>
              <a:t>.html</a:t>
            </a:r>
            <a:r>
              <a:rPr kumimoji="1" lang="zh-CN" altLang="en-US" sz="1200" dirty="0" smtClean="0">
                <a:latin typeface="+mn-ea"/>
              </a:rPr>
              <a:t>；</a:t>
            </a:r>
            <a:endParaRPr kumimoji="1" lang="en-US" altLang="zh-CN" sz="1200" dirty="0" smtClean="0">
              <a:latin typeface="+mn-ea"/>
            </a:endParaRPr>
          </a:p>
          <a:p>
            <a:endParaRPr kumimoji="1" lang="en-US" altLang="zh-CN" sz="1200" dirty="0" smtClean="0">
              <a:latin typeface="+mn-ea"/>
            </a:endParaRPr>
          </a:p>
          <a:p>
            <a:r>
              <a:rPr kumimoji="1" lang="zh-CN" altLang="en-US" sz="1200" dirty="0" smtClean="0">
                <a:latin typeface="+mn-ea"/>
              </a:rPr>
              <a:t>传统的动态页面是由</a:t>
            </a:r>
            <a:r>
              <a:rPr kumimoji="1" lang="en-US" altLang="zh-CN" sz="1200" dirty="0" smtClean="0">
                <a:latin typeface="+mn-ea"/>
              </a:rPr>
              <a:t>HTML</a:t>
            </a:r>
            <a:r>
              <a:rPr kumimoji="1" lang="zh-CN" altLang="en-US" sz="1200" dirty="0" smtClean="0">
                <a:latin typeface="+mn-ea"/>
              </a:rPr>
              <a:t>和</a:t>
            </a:r>
            <a:r>
              <a:rPr kumimoji="1" lang="en-US" altLang="zh-CN" sz="1200" dirty="0" smtClean="0">
                <a:latin typeface="+mn-ea"/>
              </a:rPr>
              <a:t>ASP/PHP/JSP</a:t>
            </a:r>
            <a:r>
              <a:rPr kumimoji="1" lang="zh-CN" altLang="en-US" sz="1200" dirty="0" smtClean="0">
                <a:latin typeface="+mn-ea"/>
              </a:rPr>
              <a:t>等动态语言生成的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页面，它的文件拓展名通常是</a:t>
            </a:r>
            <a:r>
              <a:rPr kumimoji="1" lang="en-US" altLang="zh-CN" sz="1200" dirty="0" smtClean="0">
                <a:latin typeface="+mn-ea"/>
              </a:rPr>
              <a:t>.asp,</a:t>
            </a:r>
            <a:r>
              <a:rPr kumimoji="1" lang="en-US" altLang="zh-CN" dirty="0" smtClean="0">
                <a:latin typeface="+mn-ea"/>
              </a:rPr>
              <a:t>.</a:t>
            </a:r>
            <a:r>
              <a:rPr kumimoji="1" lang="en-US" altLang="zh-CN" sz="1200" dirty="0" err="1" smtClean="0">
                <a:latin typeface="+mn-ea"/>
              </a:rPr>
              <a:t>aspx</a:t>
            </a:r>
            <a:r>
              <a:rPr kumimoji="1" lang="en-US" altLang="zh-CN" sz="1200" dirty="0" smtClean="0">
                <a:latin typeface="+mn-ea"/>
              </a:rPr>
              <a:t>,.</a:t>
            </a:r>
            <a:r>
              <a:rPr kumimoji="1" lang="en-US" altLang="zh-CN" sz="1200" dirty="0" err="1" smtClean="0">
                <a:latin typeface="+mn-ea"/>
              </a:rPr>
              <a:t>jsp</a:t>
            </a:r>
            <a:r>
              <a:rPr kumimoji="1" lang="zh-CN" altLang="en-US" sz="1200" dirty="0" smtClean="0">
                <a:latin typeface="+mn-ea"/>
              </a:rPr>
              <a:t>，</a:t>
            </a:r>
            <a:r>
              <a:rPr kumimoji="1" lang="en-US" altLang="zh-CN" sz="1200" dirty="0" smtClean="0">
                <a:latin typeface="+mn-ea"/>
              </a:rPr>
              <a:t>.</a:t>
            </a:r>
            <a:r>
              <a:rPr kumimoji="1" lang="en-US" altLang="zh-CN" sz="1200" dirty="0" err="1" smtClean="0">
                <a:latin typeface="+mn-ea"/>
              </a:rPr>
              <a:t>php</a:t>
            </a:r>
            <a:r>
              <a:rPr kumimoji="1" lang="zh-CN" altLang="en-US" sz="1200" dirty="0" smtClean="0">
                <a:latin typeface="+mn-ea"/>
              </a:rPr>
              <a:t>等；</a:t>
            </a:r>
            <a:endParaRPr kumimoji="1" lang="en-US" altLang="zh-CN" sz="1200" dirty="0" smtClean="0">
              <a:latin typeface="+mn-ea"/>
            </a:endParaRPr>
          </a:p>
          <a:p>
            <a:endParaRPr kumimoji="1" lang="en-US" altLang="zh-CN" sz="1200" dirty="0" smtClean="0">
              <a:latin typeface="+mn-ea"/>
            </a:endParaRPr>
          </a:p>
          <a:p>
            <a:r>
              <a:rPr kumimoji="1" lang="zh-CN" altLang="en-US" sz="1200" dirty="0" smtClean="0">
                <a:latin typeface="+mn-ea"/>
              </a:rPr>
              <a:t>静态页面和动态页面的区别：静态页面内容是固定的，可以不需要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服务器支持；动态页面可以根据不同用户请求、不同时间和环境的需求生成不同的页面内容，需要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服务器支持。</a:t>
            </a:r>
            <a:endParaRPr kumimoji="1" lang="en-US" altLang="zh-CN" sz="12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上访问一个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页面需要一个网址，这就是所谓的</a:t>
            </a:r>
            <a:r>
              <a:rPr kumimoji="1" lang="en-US" altLang="zh-CN" sz="1200" dirty="0" smtClean="0">
                <a:latin typeface="+mn-ea"/>
                <a:ea typeface="+mn-ea"/>
              </a:rPr>
              <a:t>URL</a:t>
            </a:r>
            <a:endParaRPr kumimoji="1" lang="en-US" altLang="zh-CN" sz="1200" dirty="0" smtClean="0">
              <a:latin typeface="+mn-ea"/>
              <a:ea typeface="+mn-ea"/>
            </a:endParaRPr>
          </a:p>
          <a:p>
            <a:endParaRPr kumimoji="1" lang="en-US" altLang="zh-CN" sz="1200" dirty="0" smtClean="0">
              <a:latin typeface="+mn-ea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dirty="0" smtClean="0">
                <a:latin typeface="+mn-ea"/>
              </a:rPr>
              <a:t>网页存放在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服务器之后，需要将它的地址告诉用户，以便用户访问，这个地址称为统一资源定位符（</a:t>
            </a:r>
            <a:r>
              <a:rPr kumimoji="1" lang="en-US" altLang="zh-CN" sz="1200" dirty="0" smtClean="0">
                <a:latin typeface="+mn-ea"/>
              </a:rPr>
              <a:t>Uniform</a:t>
            </a: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smtClean="0">
                <a:latin typeface="+mn-ea"/>
              </a:rPr>
              <a:t>Resource</a:t>
            </a: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smtClean="0">
                <a:latin typeface="+mn-ea"/>
              </a:rPr>
              <a:t>Locators,</a:t>
            </a: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smtClean="0">
                <a:latin typeface="+mn-ea"/>
              </a:rPr>
              <a:t>URL</a:t>
            </a:r>
            <a:r>
              <a:rPr kumimoji="1" lang="zh-CN" altLang="en-US" sz="1200" dirty="0" smtClean="0">
                <a:latin typeface="+mn-ea"/>
              </a:rPr>
              <a:t>），俗称网址；</a:t>
            </a:r>
            <a:endParaRPr kumimoji="1" lang="en-US" altLang="zh-CN" sz="1200" dirty="0" smtClean="0">
              <a:latin typeface="+mn-ea"/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URL</a:t>
            </a:r>
            <a:r>
              <a:rPr lang="zh-CN" altLang="en-US" dirty="0" smtClean="0"/>
              <a:t>包含了协议名称、主机名、端口以及文件名路径</a:t>
            </a:r>
            <a:endParaRPr lang="en-US" altLang="zh-CN" dirty="0" smtClean="0"/>
          </a:p>
          <a:p>
            <a:r>
              <a:rPr kumimoji="1" lang="zh-CN" altLang="en-US" sz="1200" dirty="0" smtClean="0">
                <a:latin typeface="+mn-ea"/>
              </a:rPr>
              <a:t>比如</a:t>
            </a:r>
            <a:r>
              <a:rPr kumimoji="1" lang="en-US" altLang="zh-CN" sz="1200" dirty="0" smtClean="0">
                <a:latin typeface="+mn-ea"/>
              </a:rPr>
              <a:t>http://www.baidu.com/index.html</a:t>
            </a:r>
            <a:r>
              <a:rPr kumimoji="1" lang="zh-CN" altLang="en-US" sz="1200" dirty="0" smtClean="0">
                <a:latin typeface="+mn-ea"/>
              </a:rPr>
              <a:t>；其中</a:t>
            </a:r>
            <a:r>
              <a:rPr kumimoji="1" lang="en-US" altLang="zh-CN" sz="1200" dirty="0" smtClean="0">
                <a:latin typeface="+mn-ea"/>
              </a:rPr>
              <a:t>http://</a:t>
            </a:r>
            <a:r>
              <a:rPr kumimoji="1" lang="zh-CN" altLang="en-US" sz="1200" dirty="0" smtClean="0">
                <a:latin typeface="+mn-ea"/>
              </a:rPr>
              <a:t>表示采用的传输协议是</a:t>
            </a:r>
            <a:r>
              <a:rPr kumimoji="1" lang="en-US" altLang="zh-CN" sz="1200" dirty="0" smtClean="0">
                <a:latin typeface="+mn-ea"/>
              </a:rPr>
              <a:t>http</a:t>
            </a:r>
            <a:r>
              <a:rPr kumimoji="1" lang="zh-CN" altLang="en-US" sz="1200" dirty="0" smtClean="0">
                <a:latin typeface="+mn-ea"/>
              </a:rPr>
              <a:t>，</a:t>
            </a:r>
            <a:r>
              <a:rPr kumimoji="1" lang="en-US" altLang="zh-CN" sz="1200" dirty="0" smtClean="0">
                <a:latin typeface="+mn-ea"/>
                <a:hlinkClick r:id="rId3"/>
              </a:rPr>
              <a:t>www.baidu.com</a:t>
            </a:r>
            <a:r>
              <a:rPr kumimoji="1" lang="zh-CN" altLang="en-US" sz="1200" dirty="0" smtClean="0">
                <a:latin typeface="+mn-ea"/>
              </a:rPr>
              <a:t>为主机名，</a:t>
            </a:r>
            <a:r>
              <a:rPr kumimoji="1" lang="en-US" altLang="zh-CN" sz="1200" dirty="0" smtClean="0">
                <a:latin typeface="+mn-ea"/>
              </a:rPr>
              <a:t>/index.html</a:t>
            </a:r>
            <a:r>
              <a:rPr kumimoji="1" lang="zh-CN" altLang="en-US" sz="1200" dirty="0" smtClean="0">
                <a:latin typeface="+mn-ea"/>
              </a:rPr>
              <a:t>为根目录下的文件；</a:t>
            </a:r>
            <a:endParaRPr kumimoji="1" lang="en-US" altLang="zh-CN" sz="1200" dirty="0" smtClean="0">
              <a:latin typeface="+mn-ea"/>
            </a:endParaRPr>
          </a:p>
          <a:p>
            <a:endParaRPr kumimoji="1" lang="en-US" altLang="zh-CN" sz="1200" dirty="0" smtClean="0">
              <a:latin typeface="+mn-ea"/>
            </a:endParaRPr>
          </a:p>
          <a:p>
            <a:r>
              <a:rPr kumimoji="1" lang="en-US" altLang="zh-CN" sz="1200" dirty="0" smtClean="0">
                <a:latin typeface="+mn-ea"/>
                <a:hlinkClick r:id="rId4"/>
              </a:rPr>
              <a:t>file://C:/windows/main.html</a:t>
            </a:r>
            <a:r>
              <a:rPr kumimoji="1" lang="zh-CN" altLang="en-US" sz="1200" dirty="0" smtClean="0">
                <a:latin typeface="+mn-ea"/>
                <a:hlinkClick r:id="rId4"/>
              </a:rPr>
              <a:t> </a:t>
            </a:r>
            <a:r>
              <a:rPr kumimoji="1" lang="zh-CN" altLang="en-US" sz="1200" dirty="0" smtClean="0">
                <a:latin typeface="+mn-ea"/>
              </a:rPr>
              <a:t> 也是一个</a:t>
            </a:r>
            <a:r>
              <a:rPr kumimoji="1" lang="en-US" altLang="zh-CN" sz="1200" dirty="0" smtClean="0">
                <a:latin typeface="+mn-ea"/>
              </a:rPr>
              <a:t>URL</a:t>
            </a:r>
            <a:r>
              <a:rPr kumimoji="1" lang="zh-CN" altLang="en-US" sz="1200" dirty="0" smtClean="0">
                <a:latin typeface="+mn-ea"/>
              </a:rPr>
              <a:t>地址，指向本地</a:t>
            </a:r>
            <a:r>
              <a:rPr kumimoji="1" lang="en-US" altLang="zh-CN" sz="1200" dirty="0" smtClean="0">
                <a:latin typeface="+mn-ea"/>
              </a:rPr>
              <a:t>C</a:t>
            </a:r>
            <a:r>
              <a:rPr kumimoji="1" lang="zh-CN" altLang="en-US" sz="1200" dirty="0" smtClean="0">
                <a:latin typeface="+mn-ea"/>
              </a:rPr>
              <a:t>盘中</a:t>
            </a:r>
            <a:r>
              <a:rPr kumimoji="1" lang="en-US" altLang="zh-CN" sz="1200" dirty="0" smtClean="0">
                <a:latin typeface="+mn-ea"/>
              </a:rPr>
              <a:t>windows</a:t>
            </a:r>
            <a:r>
              <a:rPr kumimoji="1" lang="zh-CN" altLang="en-US" sz="1200" dirty="0" smtClean="0">
                <a:latin typeface="+mn-ea"/>
              </a:rPr>
              <a:t>目录下的</a:t>
            </a:r>
            <a:r>
              <a:rPr kumimoji="1" lang="en-US" altLang="zh-CN" sz="1200" dirty="0" smtClean="0">
                <a:latin typeface="+mn-ea"/>
              </a:rPr>
              <a:t>main.html</a:t>
            </a:r>
            <a:r>
              <a:rPr kumimoji="1" lang="zh-CN" altLang="en-US" sz="1200" dirty="0" smtClean="0">
                <a:latin typeface="+mn-ea"/>
              </a:rPr>
              <a:t>文件。</a:t>
            </a:r>
            <a:r>
              <a:rPr kumimoji="1" lang="en-US" altLang="zh-CN" sz="1200" dirty="0" smtClean="0">
                <a:latin typeface="+mn-ea"/>
                <a:hlinkClick r:id="rId5"/>
              </a:rPr>
              <a:t>file://</a:t>
            </a:r>
            <a:r>
              <a:rPr kumimoji="1" lang="zh-CN" altLang="en-US" sz="1200" dirty="0" smtClean="0">
                <a:latin typeface="+mn-ea"/>
                <a:hlinkClick r:id="rId5"/>
              </a:rPr>
              <a:t>表示采用的直接文件访问方式</a:t>
            </a:r>
            <a:r>
              <a:rPr kumimoji="1" lang="zh-CN" altLang="en-US" sz="1200" dirty="0" smtClean="0">
                <a:latin typeface="+mn-ea"/>
              </a:rPr>
              <a:t>。</a:t>
            </a:r>
            <a:endParaRPr kumimoji="1" lang="en-US" altLang="zh-CN" sz="1200" dirty="0" smtClean="0">
              <a:latin typeface="+mn-ea"/>
            </a:endParaRPr>
          </a:p>
          <a:p>
            <a:endParaRPr kumimoji="1" lang="en-US" altLang="zh-CN" sz="1200" dirty="0" smtClean="0">
              <a:latin typeface="+mn-ea"/>
            </a:endParaRPr>
          </a:p>
          <a:p>
            <a:r>
              <a:rPr kumimoji="1" lang="en-US" altLang="zh-CN" sz="1200" dirty="0" smtClean="0">
                <a:latin typeface="+mn-ea"/>
              </a:rPr>
              <a:t>URL</a:t>
            </a:r>
            <a:r>
              <a:rPr kumimoji="1" lang="zh-CN" altLang="en-US" sz="1200" dirty="0" smtClean="0">
                <a:latin typeface="+mn-ea"/>
              </a:rPr>
              <a:t>地址中的主机名也可以是对应的</a:t>
            </a:r>
            <a:r>
              <a:rPr kumimoji="1" lang="en-US" altLang="zh-CN" sz="1200" dirty="0" smtClean="0">
                <a:latin typeface="+mn-ea"/>
              </a:rPr>
              <a:t>IP</a:t>
            </a:r>
            <a:r>
              <a:rPr kumimoji="1" lang="zh-CN" altLang="en-US" sz="1200" dirty="0" smtClean="0">
                <a:latin typeface="+mn-ea"/>
              </a:rPr>
              <a:t>地址，如：</a:t>
            </a:r>
            <a:r>
              <a:rPr kumimoji="1" lang="en-US" altLang="zh-CN" sz="1200" dirty="0" smtClean="0">
                <a:latin typeface="+mn-ea"/>
                <a:hlinkClick r:id="rId6"/>
              </a:rPr>
              <a:t>http://58.198.176.121/</a:t>
            </a:r>
            <a:endParaRPr kumimoji="1" lang="en-US" altLang="zh-CN" sz="1200" dirty="0" smtClean="0">
              <a:latin typeface="+mn-ea"/>
            </a:endParaRPr>
          </a:p>
          <a:p>
            <a:endParaRPr kumimoji="1" lang="en-US" altLang="zh-CN" sz="1200" dirty="0" smtClean="0">
              <a:latin typeface="+mn-ea"/>
            </a:endParaRPr>
          </a:p>
          <a:p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服务器默认</a:t>
            </a:r>
            <a:r>
              <a:rPr kumimoji="1" lang="en-US" altLang="zh-CN" sz="1200" dirty="0" smtClean="0">
                <a:latin typeface="+mn-ea"/>
              </a:rPr>
              <a:t>TCP</a:t>
            </a:r>
            <a:r>
              <a:rPr kumimoji="1" lang="zh-CN" altLang="en-US" sz="1200" dirty="0" smtClean="0">
                <a:latin typeface="+mn-ea"/>
              </a:rPr>
              <a:t>端口为</a:t>
            </a:r>
            <a:r>
              <a:rPr kumimoji="1" lang="en-US" altLang="zh-CN" sz="1200" dirty="0" smtClean="0">
                <a:latin typeface="+mn-ea"/>
              </a:rPr>
              <a:t>80</a:t>
            </a:r>
            <a:r>
              <a:rPr kumimoji="1" lang="zh-CN" altLang="en-US" sz="1200" dirty="0" smtClean="0">
                <a:latin typeface="+mn-ea"/>
              </a:rPr>
              <a:t>（</a:t>
            </a:r>
            <a:r>
              <a:rPr kumimoji="1" lang="en-US" altLang="zh-CN" sz="1200" dirty="0" smtClean="0">
                <a:latin typeface="+mn-ea"/>
              </a:rPr>
              <a:t>HTTP</a:t>
            </a:r>
            <a:r>
              <a:rPr kumimoji="1" lang="zh-CN" altLang="en-US" sz="1200" dirty="0" smtClean="0">
                <a:latin typeface="+mn-ea"/>
              </a:rPr>
              <a:t>协议），主要用于监听有无浏览器的页面请求；</a:t>
            </a:r>
            <a:endParaRPr kumimoji="1" lang="en-US" altLang="zh-CN" sz="1200" dirty="0" smtClean="0">
              <a:latin typeface="+mn-ea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dirty="0" smtClean="0">
                <a:latin typeface="+mn-ea"/>
              </a:rPr>
              <a:t>HTTP</a:t>
            </a:r>
            <a:r>
              <a:rPr kumimoji="1" lang="zh-CN" altLang="en-US" sz="1200" dirty="0" smtClean="0">
                <a:latin typeface="+mn-ea"/>
              </a:rPr>
              <a:t>协议用于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服务器和浏览器之间进行通信和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页面传输；</a:t>
            </a:r>
            <a:r>
              <a:rPr kumimoji="1" lang="en-US" altLang="zh-CN" sz="1200" dirty="0" smtClean="0">
                <a:latin typeface="+mn-ea"/>
              </a:rPr>
              <a:t>HTTP</a:t>
            </a:r>
            <a:r>
              <a:rPr kumimoji="1" lang="zh-CN" altLang="en-US" sz="1200" dirty="0" smtClean="0">
                <a:latin typeface="+mn-ea"/>
              </a:rPr>
              <a:t>协议一般是基于</a:t>
            </a:r>
            <a:r>
              <a:rPr kumimoji="1" lang="en-US" altLang="zh-CN" sz="1200" dirty="0" smtClean="0">
                <a:latin typeface="+mn-ea"/>
              </a:rPr>
              <a:t>TCP</a:t>
            </a:r>
            <a:r>
              <a:rPr kumimoji="1" lang="en-US" altLang="zh-CN" dirty="0" smtClean="0">
                <a:latin typeface="+mn-ea"/>
              </a:rPr>
              <a:t>/</a:t>
            </a:r>
            <a:r>
              <a:rPr kumimoji="1" lang="en-US" altLang="zh-CN" sz="1200" dirty="0" smtClean="0">
                <a:latin typeface="+mn-ea"/>
              </a:rPr>
              <a:t>IP</a:t>
            </a:r>
            <a:r>
              <a:rPr kumimoji="1" lang="zh-CN" altLang="en-US" sz="1200" dirty="0" smtClean="0">
                <a:latin typeface="+mn-ea"/>
              </a:rPr>
              <a:t>进行通信，其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服务器端实现程序有</a:t>
            </a:r>
            <a:r>
              <a:rPr kumimoji="1" lang="en-US" altLang="zh-CN" sz="1200" dirty="0" err="1" smtClean="0">
                <a:latin typeface="+mn-ea"/>
              </a:rPr>
              <a:t>iis</a:t>
            </a:r>
            <a:r>
              <a:rPr kumimoji="1" lang="zh-CN" altLang="en-US" sz="1200" dirty="0" smtClean="0">
                <a:latin typeface="+mn-ea"/>
              </a:rPr>
              <a:t>、</a:t>
            </a:r>
            <a:r>
              <a:rPr kumimoji="1" lang="en-US" altLang="zh-CN" sz="1200" dirty="0" smtClean="0">
                <a:latin typeface="+mn-ea"/>
              </a:rPr>
              <a:t>tomcat</a:t>
            </a:r>
            <a:r>
              <a:rPr kumimoji="1" lang="zh-CN" altLang="en-US" sz="1200" dirty="0" smtClean="0">
                <a:latin typeface="+mn-ea"/>
              </a:rPr>
              <a:t>、</a:t>
            </a:r>
            <a:r>
              <a:rPr kumimoji="1" lang="en-US" altLang="zh-CN" sz="1200" dirty="0" err="1" smtClean="0">
                <a:latin typeface="+mn-ea"/>
              </a:rPr>
              <a:t>nginx</a:t>
            </a:r>
            <a:r>
              <a:rPr kumimoji="1" lang="zh-CN" altLang="en-US" sz="1200" dirty="0" smtClean="0">
                <a:latin typeface="+mn-ea"/>
              </a:rPr>
              <a:t>等，而客户端的实现程序主要是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浏览器；</a:t>
            </a:r>
            <a:endParaRPr kumimoji="1" lang="en-US" altLang="zh-CN" sz="1200" dirty="0" smtClean="0">
              <a:latin typeface="+mn-ea"/>
            </a:endParaRPr>
          </a:p>
          <a:p>
            <a:endParaRPr kumimoji="1" lang="en-US" altLang="zh-CN" sz="1200" dirty="0" smtClean="0"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dirty="0" smtClean="0">
                <a:latin typeface="+mn-ea"/>
              </a:rPr>
              <a:t>下图是</a:t>
            </a:r>
            <a:r>
              <a:rPr kumimoji="1" lang="en-US" altLang="zh-CN" sz="1200" dirty="0" smtClean="0">
                <a:latin typeface="+mn-ea"/>
              </a:rPr>
              <a:t>TCP/IP</a:t>
            </a:r>
            <a:r>
              <a:rPr kumimoji="1" lang="zh-CN" altLang="en-US" sz="1200" dirty="0" smtClean="0">
                <a:latin typeface="+mn-ea"/>
              </a:rPr>
              <a:t>协议的简化模型，</a:t>
            </a:r>
            <a:r>
              <a:rPr kumimoji="1" lang="en-US" altLang="zh-CN" sz="1200" dirty="0" smtClean="0">
                <a:latin typeface="+mn-ea"/>
              </a:rPr>
              <a:t>HTTP</a:t>
            </a:r>
            <a:r>
              <a:rPr kumimoji="1" lang="zh-CN" altLang="en-US" sz="1200" dirty="0" smtClean="0">
                <a:latin typeface="+mn-ea"/>
              </a:rPr>
              <a:t>协议处在五层协议中的应用层，五层协议包含了物理层，然后上面是数据链路层或者说是</a:t>
            </a:r>
            <a:r>
              <a:rPr kumimoji="1" lang="en-US" altLang="zh-CN" sz="1200" dirty="0" smtClean="0">
                <a:latin typeface="+mn-ea"/>
              </a:rPr>
              <a:t>MAC</a:t>
            </a:r>
            <a:r>
              <a:rPr kumimoji="1" lang="zh-CN" altLang="en-US" sz="1200" dirty="0" smtClean="0">
                <a:latin typeface="+mn-ea"/>
              </a:rPr>
              <a:t>层，再上面是</a:t>
            </a:r>
            <a:r>
              <a:rPr kumimoji="1" lang="en-US" altLang="zh-CN" sz="1200" dirty="0" smtClean="0">
                <a:latin typeface="+mn-ea"/>
              </a:rPr>
              <a:t>IP</a:t>
            </a:r>
            <a:r>
              <a:rPr kumimoji="1" lang="zh-CN" altLang="en-US" sz="1200" dirty="0" smtClean="0">
                <a:latin typeface="+mn-ea"/>
              </a:rPr>
              <a:t>层（也称作网络层）和</a:t>
            </a:r>
            <a:r>
              <a:rPr kumimoji="1" lang="en-US" altLang="zh-CN" sz="1200" dirty="0" smtClean="0">
                <a:latin typeface="+mn-ea"/>
              </a:rPr>
              <a:t>TCP</a:t>
            </a:r>
            <a:r>
              <a:rPr kumimoji="1" lang="zh-CN" altLang="en-US" sz="1200" dirty="0" smtClean="0">
                <a:latin typeface="+mn-ea"/>
              </a:rPr>
              <a:t>层（也称作传输层），最上面是应用层，应用层包含了像</a:t>
            </a:r>
            <a:r>
              <a:rPr kumimoji="1" lang="en-US" altLang="zh-CN" sz="1200" dirty="0" smtClean="0">
                <a:latin typeface="+mn-ea"/>
              </a:rPr>
              <a:t>HTTP</a:t>
            </a:r>
            <a:r>
              <a:rPr kumimoji="1" lang="zh-CN" altLang="en-US" sz="1200" dirty="0" smtClean="0">
                <a:latin typeface="+mn-ea"/>
              </a:rPr>
              <a:t>，</a:t>
            </a:r>
            <a:r>
              <a:rPr kumimoji="1" lang="en-US" altLang="zh-CN" sz="1200" dirty="0" smtClean="0">
                <a:latin typeface="+mn-ea"/>
              </a:rPr>
              <a:t>DNS</a:t>
            </a:r>
            <a:r>
              <a:rPr kumimoji="1" lang="zh-CN" altLang="en-US" sz="1200" dirty="0" smtClean="0">
                <a:latin typeface="+mn-ea"/>
              </a:rPr>
              <a:t>、</a:t>
            </a:r>
            <a:r>
              <a:rPr kumimoji="1" lang="en-US" altLang="zh-CN" sz="1200" dirty="0" smtClean="0">
                <a:latin typeface="+mn-ea"/>
              </a:rPr>
              <a:t>SMTP</a:t>
            </a:r>
            <a:r>
              <a:rPr kumimoji="1" lang="zh-CN" altLang="en-US" sz="1200" dirty="0" smtClean="0">
                <a:latin typeface="+mn-ea"/>
              </a:rPr>
              <a:t>，</a:t>
            </a:r>
            <a:r>
              <a:rPr kumimoji="1" lang="en-US" altLang="zh-CN" sz="1200" dirty="0" smtClean="0">
                <a:latin typeface="+mn-ea"/>
              </a:rPr>
              <a:t>POP3</a:t>
            </a:r>
            <a:r>
              <a:rPr kumimoji="1" lang="zh-CN" altLang="en-US" sz="1200" dirty="0" smtClean="0">
                <a:latin typeface="+mn-ea"/>
              </a:rPr>
              <a:t>，</a:t>
            </a:r>
            <a:r>
              <a:rPr kumimoji="1" lang="en-US" altLang="zh-CN" sz="1200" dirty="0" smtClean="0">
                <a:latin typeface="+mn-ea"/>
              </a:rPr>
              <a:t>FTP</a:t>
            </a:r>
            <a:r>
              <a:rPr kumimoji="1" lang="zh-CN" altLang="en-US" sz="1200" dirty="0" smtClean="0">
                <a:latin typeface="+mn-ea"/>
              </a:rPr>
              <a:t>等等各类网络协议。</a:t>
            </a:r>
            <a:r>
              <a:rPr kumimoji="1" lang="en-US" altLang="zh-CN" sz="1200" dirty="0" smtClean="0">
                <a:latin typeface="+mn-ea"/>
              </a:rPr>
              <a:t>HTTPS</a:t>
            </a:r>
            <a:r>
              <a:rPr kumimoji="1" lang="zh-CN" altLang="en-US" sz="1200" dirty="0" smtClean="0">
                <a:latin typeface="+mn-ea"/>
              </a:rPr>
              <a:t>协议</a:t>
            </a:r>
            <a:r>
              <a:rPr kumimoji="1" lang="en-US" altLang="zh-CN" sz="1200" dirty="0" smtClean="0">
                <a:latin typeface="+mn-ea"/>
              </a:rPr>
              <a:t>(Hypertext</a:t>
            </a: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smtClean="0">
                <a:latin typeface="+mn-ea"/>
              </a:rPr>
              <a:t>Transfer</a:t>
            </a: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smtClean="0">
                <a:latin typeface="+mn-ea"/>
              </a:rPr>
              <a:t>Protocol</a:t>
            </a: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smtClean="0">
                <a:latin typeface="+mn-ea"/>
              </a:rPr>
              <a:t>over</a:t>
            </a: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smtClean="0">
                <a:latin typeface="+mn-ea"/>
              </a:rPr>
              <a:t>Secure</a:t>
            </a: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smtClean="0">
                <a:latin typeface="+mn-ea"/>
              </a:rPr>
              <a:t>Socket</a:t>
            </a: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smtClean="0">
                <a:latin typeface="+mn-ea"/>
              </a:rPr>
              <a:t>Layer)</a:t>
            </a:r>
            <a:r>
              <a:rPr kumimoji="1" lang="zh-CN" altLang="en-US" sz="1200" dirty="0" smtClean="0">
                <a:latin typeface="+mn-ea"/>
              </a:rPr>
              <a:t>也是一种应用层协议，是在</a:t>
            </a:r>
            <a:r>
              <a:rPr kumimoji="1" lang="en-US" altLang="zh-CN" sz="1200" dirty="0" smtClean="0">
                <a:latin typeface="+mn-ea"/>
              </a:rPr>
              <a:t>HTTP</a:t>
            </a:r>
            <a:r>
              <a:rPr kumimoji="1" lang="zh-CN" altLang="en-US" sz="1200" dirty="0" smtClean="0">
                <a:latin typeface="+mn-ea"/>
              </a:rPr>
              <a:t>上加入套接字</a:t>
            </a:r>
            <a:r>
              <a:rPr kumimoji="1" lang="en-US" altLang="zh-CN" sz="1200" dirty="0" smtClean="0">
                <a:latin typeface="+mn-ea"/>
              </a:rPr>
              <a:t>SSL</a:t>
            </a:r>
            <a:r>
              <a:rPr kumimoji="1" lang="zh-CN" altLang="en-US" sz="1200" dirty="0" smtClean="0">
                <a:latin typeface="+mn-ea"/>
              </a:rPr>
              <a:t>层，对传输的网页进行加密处理，常用于安全敏感的通信，如交易支付。</a:t>
            </a:r>
            <a:endParaRPr kumimoji="1" lang="en-US" altLang="zh-CN" sz="1200" dirty="0" smtClean="0">
              <a:latin typeface="+mn-ea"/>
            </a:endParaRPr>
          </a:p>
          <a:p>
            <a:endParaRPr kumimoji="1" lang="en-US" altLang="zh-CN" sz="1200" dirty="0" smtClean="0">
              <a:latin typeface="+mn-ea"/>
            </a:endParaRPr>
          </a:p>
          <a:p>
            <a:r>
              <a:rPr kumimoji="1" lang="zh-CN" altLang="en-US" sz="1200" dirty="0" smtClean="0">
                <a:latin typeface="+mn-ea"/>
              </a:rPr>
              <a:t>高年级的同学们应该在网络课上学习过</a:t>
            </a:r>
            <a:r>
              <a:rPr kumimoji="1" lang="en-US" altLang="zh-CN" sz="1200" dirty="0" smtClean="0">
                <a:latin typeface="+mn-ea"/>
              </a:rPr>
              <a:t>TCP/IP</a:t>
            </a:r>
            <a:r>
              <a:rPr kumimoji="1" lang="zh-CN" altLang="en-US" sz="1200" dirty="0" smtClean="0">
                <a:latin typeface="+mn-ea"/>
              </a:rPr>
              <a:t>，低年级同学可能还没有开始上网络课。我们简单介绍一下，五层协议可以通俗的比喻成邮递或者快递这样一个系统，物理层相当于邮递走的的马路，数据链路层解决的是</a:t>
            </a:r>
            <a:r>
              <a:rPr kumimoji="1" lang="en-US" altLang="zh-CN" sz="1200" dirty="0" smtClean="0">
                <a:latin typeface="+mn-ea"/>
              </a:rPr>
              <a:t>MAC</a:t>
            </a:r>
            <a:r>
              <a:rPr kumimoji="1" lang="zh-CN" altLang="en-US" sz="1200" dirty="0" smtClean="0">
                <a:latin typeface="+mn-ea"/>
              </a:rPr>
              <a:t>地址的问题，相当于寄件人和收件人的姓名（当然</a:t>
            </a:r>
            <a:r>
              <a:rPr kumimoji="1" lang="en-US" altLang="zh-CN" sz="1200" dirty="0" smtClean="0">
                <a:latin typeface="+mn-ea"/>
              </a:rPr>
              <a:t>MAC</a:t>
            </a:r>
            <a:r>
              <a:rPr kumimoji="1" lang="zh-CN" altLang="en-US" sz="1200" dirty="0" smtClean="0">
                <a:latin typeface="+mn-ea"/>
              </a:rPr>
              <a:t>姓名需要是全球唯一的），</a:t>
            </a:r>
            <a:r>
              <a:rPr kumimoji="1" lang="en-US" altLang="zh-CN" sz="1200" dirty="0" smtClean="0">
                <a:latin typeface="+mn-ea"/>
              </a:rPr>
              <a:t>IP</a:t>
            </a:r>
            <a:r>
              <a:rPr kumimoji="1" lang="zh-CN" altLang="en-US" sz="1200" dirty="0" smtClean="0">
                <a:latin typeface="+mn-ea"/>
              </a:rPr>
              <a:t>层解决的是地址问题，寄件人和发件人的地址不会一直不变，就像是手机、电脑等设备的</a:t>
            </a:r>
            <a:r>
              <a:rPr kumimoji="1" lang="en-US" altLang="zh-CN" sz="1200" dirty="0" smtClean="0">
                <a:latin typeface="+mn-ea"/>
              </a:rPr>
              <a:t>MAC</a:t>
            </a:r>
            <a:r>
              <a:rPr kumimoji="1" lang="zh-CN" altLang="en-US" sz="1200" dirty="0" smtClean="0">
                <a:latin typeface="+mn-ea"/>
              </a:rPr>
              <a:t>（名字）不变，但是</a:t>
            </a:r>
            <a:r>
              <a:rPr kumimoji="1" lang="en-US" altLang="zh-CN" sz="1200" dirty="0" smtClean="0">
                <a:latin typeface="+mn-ea"/>
              </a:rPr>
              <a:t>IP</a:t>
            </a:r>
            <a:r>
              <a:rPr kumimoji="1" lang="zh-CN" altLang="en-US" sz="1200" dirty="0" smtClean="0">
                <a:latin typeface="+mn-ea"/>
              </a:rPr>
              <a:t>地址也是变化的；</a:t>
            </a:r>
            <a:r>
              <a:rPr kumimoji="1" lang="en-US" altLang="zh-CN" sz="1200" dirty="0" smtClean="0">
                <a:latin typeface="+mn-ea"/>
              </a:rPr>
              <a:t>TCP</a:t>
            </a:r>
            <a:r>
              <a:rPr kumimoji="1" lang="zh-CN" altLang="en-US" sz="1200" dirty="0" smtClean="0">
                <a:latin typeface="+mn-ea"/>
              </a:rPr>
              <a:t>层解决的是端到端可靠传送的问题，最典型的是</a:t>
            </a:r>
            <a:r>
              <a:rPr kumimoji="1" lang="en-US" altLang="zh-CN" sz="1200" dirty="0" smtClean="0">
                <a:latin typeface="+mn-ea"/>
              </a:rPr>
              <a:t>TCP</a:t>
            </a:r>
            <a:r>
              <a:rPr kumimoji="1" lang="zh-CN" altLang="en-US" sz="1200" dirty="0" smtClean="0">
                <a:latin typeface="+mn-ea"/>
              </a:rPr>
              <a:t>三次握手的过程，就像是快递员发快递给你之前先打电话：“我是**快递员，快递将送往***地址，您是否在家？”，这就是一个客户端给服务器发的同步包，而你回答</a:t>
            </a:r>
            <a:r>
              <a:rPr kumimoji="1" lang="en-US" altLang="zh-CN" sz="1200" dirty="0" smtClean="0">
                <a:latin typeface="+mn-ea"/>
              </a:rPr>
              <a:t>”</a:t>
            </a:r>
            <a:r>
              <a:rPr kumimoji="1" lang="zh-CN" altLang="en-US" sz="1200" dirty="0" smtClean="0">
                <a:latin typeface="+mn-ea"/>
              </a:rPr>
              <a:t>是的我在家，您送过来吧。</a:t>
            </a:r>
            <a:r>
              <a:rPr kumimoji="1" lang="en-US" altLang="zh-CN" sz="1200" dirty="0" smtClean="0">
                <a:latin typeface="+mn-ea"/>
              </a:rPr>
              <a:t>”</a:t>
            </a:r>
            <a:r>
              <a:rPr kumimoji="1" lang="zh-CN" altLang="en-US" sz="1200" dirty="0" smtClean="0">
                <a:latin typeface="+mn-ea"/>
              </a:rPr>
              <a:t>，这就是服务器端给客户端发的一个确认包和同步包，然后快递员再回答“好的，我半小时内到”，这就是客户端给服务器端再返回一个确认包，完成一个经典的</a:t>
            </a:r>
            <a:r>
              <a:rPr kumimoji="1" lang="en-US" altLang="zh-CN" sz="1200" dirty="0" smtClean="0">
                <a:latin typeface="+mn-ea"/>
              </a:rPr>
              <a:t>TCP</a:t>
            </a:r>
            <a:r>
              <a:rPr kumimoji="1" lang="zh-CN" altLang="en-US" sz="1200" dirty="0" smtClean="0">
                <a:latin typeface="+mn-ea"/>
              </a:rPr>
              <a:t>三次握手，后面就可以正式传送数据了。应用层可以看作是邮递系统提供的各种服务，包括平信、挂号信、</a:t>
            </a:r>
            <a:r>
              <a:rPr kumimoji="1" lang="en-US" altLang="zh-CN" sz="1200" dirty="0" smtClean="0">
                <a:latin typeface="+mn-ea"/>
              </a:rPr>
              <a:t>EMS</a:t>
            </a:r>
            <a:r>
              <a:rPr kumimoji="1" lang="zh-CN" altLang="en-US" sz="1200" dirty="0" smtClean="0">
                <a:latin typeface="+mn-ea"/>
              </a:rPr>
              <a:t>、快递等等。</a:t>
            </a:r>
            <a:r>
              <a:rPr kumimoji="1" lang="en-US" altLang="zh-CN" sz="1200" dirty="0" smtClean="0">
                <a:latin typeface="+mn-ea"/>
              </a:rPr>
              <a:t>HTTP</a:t>
            </a:r>
            <a:r>
              <a:rPr kumimoji="1" lang="zh-CN" altLang="en-US" sz="1200" dirty="0" smtClean="0">
                <a:latin typeface="+mn-ea"/>
              </a:rPr>
              <a:t>就像是我们最经常使用的快递服务。</a:t>
            </a:r>
            <a:endParaRPr kumimoji="1" lang="en-US" altLang="zh-CN" sz="1200" dirty="0" smtClean="0">
              <a:latin typeface="+mn-ea"/>
            </a:endParaRPr>
          </a:p>
          <a:p>
            <a:endParaRPr kumimoji="1" lang="en-US" altLang="zh-CN" sz="1200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浏览器</a:t>
            </a:r>
            <a:r>
              <a:rPr kumimoji="1" lang="en-US" altLang="zh-CN" sz="1200" dirty="0" smtClean="0">
                <a:latin typeface="+mn-ea"/>
              </a:rPr>
              <a:t>Browser</a:t>
            </a:r>
            <a:r>
              <a:rPr kumimoji="1" lang="zh-CN" altLang="en-US" sz="1200" dirty="0" smtClean="0">
                <a:latin typeface="+mn-ea"/>
              </a:rPr>
              <a:t>是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客户端程序，浏览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服务器中的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页面需在本地计算机上安装浏览器软件，用于与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服务器建立连接，并与之进行通信；</a:t>
            </a:r>
            <a:endParaRPr kumimoji="1" lang="en-US" altLang="zh-CN" sz="1200" dirty="0" smtClean="0">
              <a:latin typeface="+mn-ea"/>
            </a:endParaRPr>
          </a:p>
          <a:p>
            <a:endParaRPr kumimoji="1" lang="en-US" altLang="zh-CN" sz="1200" dirty="0" smtClean="0">
              <a:latin typeface="+mn-ea"/>
            </a:endParaRPr>
          </a:p>
          <a:p>
            <a:r>
              <a:rPr kumimoji="1" lang="zh-CN" altLang="en-US" sz="1200" dirty="0" smtClean="0">
                <a:latin typeface="+mn-ea"/>
              </a:rPr>
              <a:t>主流浏览器：</a:t>
            </a:r>
            <a:r>
              <a:rPr kumimoji="1" lang="en-US" altLang="zh-CN" sz="1200" dirty="0" smtClean="0">
                <a:latin typeface="+mn-ea"/>
              </a:rPr>
              <a:t>IE</a:t>
            </a: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smtClean="0">
                <a:latin typeface="+mn-ea"/>
              </a:rPr>
              <a:t>(Internet</a:t>
            </a: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smtClean="0">
                <a:latin typeface="+mn-ea"/>
              </a:rPr>
              <a:t>Explorer),</a:t>
            </a:r>
            <a:r>
              <a:rPr kumimoji="1" lang="zh-CN" altLang="en-US" sz="1200" dirty="0" smtClean="0">
                <a:latin typeface="+mn-ea"/>
              </a:rPr>
              <a:t>  </a:t>
            </a:r>
            <a:r>
              <a:rPr kumimoji="1" lang="en-US" altLang="zh-CN" sz="1200" dirty="0" smtClean="0">
                <a:latin typeface="+mn-ea"/>
              </a:rPr>
              <a:t>Edge</a:t>
            </a: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smtClean="0">
                <a:latin typeface="+mn-ea"/>
              </a:rPr>
              <a:t>(Windows</a:t>
            </a: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smtClean="0">
                <a:latin typeface="+mn-ea"/>
              </a:rPr>
              <a:t>10),</a:t>
            </a:r>
            <a:r>
              <a:rPr kumimoji="1" lang="zh-CN" altLang="en-US" sz="1200" dirty="0" smtClean="0">
                <a:latin typeface="+mn-ea"/>
              </a:rPr>
              <a:t>  </a:t>
            </a:r>
            <a:r>
              <a:rPr kumimoji="1" lang="en-US" altLang="zh-CN" sz="1200" dirty="0" smtClean="0">
                <a:latin typeface="+mn-ea"/>
              </a:rPr>
              <a:t>Chrome,</a:t>
            </a:r>
            <a:r>
              <a:rPr kumimoji="1" lang="zh-CN" altLang="en-US" sz="1200" dirty="0" smtClean="0">
                <a:latin typeface="+mn-ea"/>
              </a:rPr>
              <a:t>  </a:t>
            </a:r>
            <a:r>
              <a:rPr kumimoji="1" lang="en-US" altLang="zh-CN" sz="1200" dirty="0" smtClean="0">
                <a:latin typeface="+mn-ea"/>
              </a:rPr>
              <a:t>Firefox,</a:t>
            </a:r>
            <a:r>
              <a:rPr kumimoji="1" lang="zh-CN" altLang="en-US" sz="1200" dirty="0" smtClean="0">
                <a:latin typeface="+mn-ea"/>
              </a:rPr>
              <a:t>  </a:t>
            </a:r>
            <a:r>
              <a:rPr kumimoji="1" lang="en-US" altLang="zh-CN" sz="1200" dirty="0" smtClean="0">
                <a:latin typeface="+mn-ea"/>
              </a:rPr>
              <a:t>Opera,</a:t>
            </a: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smtClean="0">
                <a:latin typeface="+mn-ea"/>
              </a:rPr>
              <a:t>Safari,</a:t>
            </a:r>
            <a:r>
              <a:rPr kumimoji="1" lang="zh-CN" altLang="en-US" sz="1200" dirty="0" smtClean="0">
                <a:latin typeface="+mn-ea"/>
              </a:rPr>
              <a:t> 搜狗浏览器，</a:t>
            </a:r>
            <a:r>
              <a:rPr kumimoji="1" lang="en-US" altLang="zh-CN" sz="1200" dirty="0" smtClean="0">
                <a:latin typeface="+mn-ea"/>
              </a:rPr>
              <a:t>QQ</a:t>
            </a:r>
            <a:r>
              <a:rPr kumimoji="1" lang="zh-CN" altLang="en-US" sz="1200" dirty="0" smtClean="0">
                <a:latin typeface="+mn-ea"/>
              </a:rPr>
              <a:t>浏览器，猎豹浏览器，</a:t>
            </a:r>
            <a:r>
              <a:rPr kumimoji="1" lang="en-US" altLang="zh-CN" sz="1200" dirty="0" smtClean="0">
                <a:latin typeface="+mn-ea"/>
              </a:rPr>
              <a:t>360</a:t>
            </a:r>
            <a:r>
              <a:rPr kumimoji="1" lang="zh-CN" altLang="en-US" sz="1200" dirty="0" smtClean="0">
                <a:latin typeface="+mn-ea"/>
              </a:rPr>
              <a:t>浏览器，</a:t>
            </a:r>
            <a:r>
              <a:rPr kumimoji="1" lang="en-US" altLang="zh-CN" sz="1200" dirty="0" smtClean="0">
                <a:latin typeface="+mn-ea"/>
              </a:rPr>
              <a:t>Netscape</a:t>
            </a: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smtClean="0">
                <a:latin typeface="+mn-ea"/>
              </a:rPr>
              <a:t>Navigator……</a:t>
            </a:r>
            <a:endParaRPr kumimoji="1" lang="en-US" altLang="zh-CN" sz="1200" dirty="0" smtClean="0">
              <a:latin typeface="+mn-ea"/>
            </a:endParaRPr>
          </a:p>
          <a:p>
            <a:endParaRPr kumimoji="1" lang="en-US" altLang="zh-CN" sz="1200" dirty="0" smtClean="0"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dirty="0" smtClean="0">
                <a:latin typeface="+mn-ea"/>
              </a:rPr>
              <a:t>不同浏览器使用不同的内核，因此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页面在不同浏览器中显示会有所不同。这是浏览器兼容问题；也是浏览器竞争的核心问题。</a:t>
            </a:r>
            <a:endParaRPr kumimoji="1" lang="en-US" altLang="zh-CN" sz="1200" dirty="0" smtClean="0">
              <a:latin typeface="+mn-ea"/>
            </a:endParaRPr>
          </a:p>
          <a:p>
            <a:endParaRPr kumimoji="1" lang="en-US" altLang="zh-CN" sz="1200" dirty="0" smtClean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 smtClean="0">
                <a:latin typeface="+mn-ea"/>
                <a:ea typeface="+mn-ea"/>
              </a:rPr>
              <a:t>我们再看</a:t>
            </a:r>
            <a:r>
              <a:rPr kumimoji="1" lang="en-US" altLang="zh-CN" sz="1200" dirty="0" smtClean="0">
                <a:latin typeface="+mn-ea"/>
                <a:ea typeface="+mn-ea"/>
              </a:rPr>
              <a:t>Web</a:t>
            </a:r>
            <a:r>
              <a:rPr kumimoji="1" lang="zh-CN" altLang="en-US" sz="1200" dirty="0" smtClean="0">
                <a:latin typeface="+mn-ea"/>
                <a:ea typeface="+mn-ea"/>
              </a:rPr>
              <a:t>服务器的概念，</a:t>
            </a:r>
            <a:r>
              <a:rPr kumimoji="1" lang="en-US" altLang="zh-CN" sz="1200" dirty="0" smtClean="0">
                <a:latin typeface="+mn-ea"/>
                <a:ea typeface="+mn-ea"/>
              </a:rPr>
              <a:t>Web</a:t>
            </a:r>
            <a:r>
              <a:rPr kumimoji="1" lang="zh-CN" altLang="en-US" sz="1200" dirty="0" smtClean="0">
                <a:latin typeface="+mn-ea"/>
                <a:ea typeface="+mn-ea"/>
              </a:rPr>
              <a:t>服务器</a:t>
            </a:r>
            <a:r>
              <a:rPr kumimoji="1" lang="zh-CN" altLang="en-US" sz="1200" dirty="0" smtClean="0">
                <a:latin typeface="+mn-ea"/>
              </a:rPr>
              <a:t>又称为</a:t>
            </a:r>
            <a:r>
              <a:rPr kumimoji="1" lang="en-US" altLang="zh-CN" sz="1200" dirty="0" smtClean="0">
                <a:latin typeface="+mn-ea"/>
              </a:rPr>
              <a:t>WWW</a:t>
            </a:r>
            <a:r>
              <a:rPr kumimoji="1" lang="zh-CN" altLang="en-US" sz="1200" dirty="0" smtClean="0">
                <a:latin typeface="+mn-ea"/>
              </a:rPr>
              <a:t>服务器、网站服务器、站点服务器或</a:t>
            </a:r>
            <a:r>
              <a:rPr kumimoji="1" lang="en-US" altLang="zh-CN" sz="1200" dirty="0" smtClean="0">
                <a:latin typeface="+mn-ea"/>
              </a:rPr>
              <a:t>HTTP</a:t>
            </a:r>
            <a:r>
              <a:rPr kumimoji="1" lang="zh-CN" altLang="en-US" sz="1200" dirty="0" smtClean="0">
                <a:latin typeface="+mn-ea"/>
              </a:rPr>
              <a:t>服务器，为浏览器等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客户端提供信息浏览和信息处理的服务，信息以</a:t>
            </a:r>
            <a:r>
              <a:rPr kumimoji="1" lang="en-US" altLang="zh-CN" sz="1200" dirty="0" smtClean="0">
                <a:latin typeface="+mn-ea"/>
              </a:rPr>
              <a:t>HTML</a:t>
            </a:r>
            <a:r>
              <a:rPr kumimoji="1" lang="zh-CN" altLang="en-US" sz="1200" dirty="0" smtClean="0">
                <a:latin typeface="+mn-ea"/>
              </a:rPr>
              <a:t>格式存储在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服务器的磁盘中；</a:t>
            </a:r>
            <a:endParaRPr kumimoji="1" lang="en-US" altLang="zh-CN" sz="1200" dirty="0" smtClean="0">
              <a:latin typeface="+mn-ea"/>
            </a:endParaRPr>
          </a:p>
          <a:p>
            <a:endParaRPr kumimoji="1" lang="en-US" altLang="zh-CN" sz="1200" dirty="0" smtClean="0">
              <a:latin typeface="+mn-ea"/>
            </a:endParaRPr>
          </a:p>
          <a:p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服务器不仅能够存储信息，还能运行脚本和程序；</a:t>
            </a:r>
            <a:endParaRPr kumimoji="1" lang="en-US" altLang="zh-CN" sz="1200" dirty="0" smtClean="0">
              <a:latin typeface="+mn-ea"/>
            </a:endParaRPr>
          </a:p>
          <a:p>
            <a:endParaRPr kumimoji="1" lang="en-US" altLang="zh-CN" sz="1200" dirty="0" smtClean="0">
              <a:latin typeface="+mn-ea"/>
            </a:endParaRPr>
          </a:p>
          <a:p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服务器指驻留于互联网上某类型计算机的程序，实际上是一个软件系统，但是它一般都是安装在一台拥有独立</a:t>
            </a:r>
            <a:r>
              <a:rPr kumimoji="1" lang="en-US" altLang="zh-CN" sz="1200" dirty="0" smtClean="0">
                <a:latin typeface="+mn-ea"/>
              </a:rPr>
              <a:t>IP</a:t>
            </a:r>
            <a:r>
              <a:rPr kumimoji="1" lang="zh-CN" altLang="en-US" sz="1200" dirty="0" smtClean="0">
                <a:latin typeface="+mn-ea"/>
              </a:rPr>
              <a:t>地址的计算机上，因此通常将那台计算机称为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服务器。</a:t>
            </a:r>
            <a:endParaRPr kumimoji="1" lang="en-US" altLang="zh-CN" sz="1200" dirty="0" smtClean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DAF73F-44B0-A441-B93E-8ABEDF8068D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67BB43-CD8E-714A-8E0D-B9BF0DC334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DAF73F-44B0-A441-B93E-8ABEDF8068D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67BB43-CD8E-714A-8E0D-B9BF0DC3341F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hyperlink" Target="http://58.198.176.121/" TargetMode="External"/><Relationship Id="rId3" Type="http://schemas.openxmlformats.org/officeDocument/2006/relationships/hyperlink" Target="file:///\\&#34920;&#31034;&#37319;&#29992;&#30340;&#30452;&#25509;&#25991;&#20214;&#35775;&#38382;&#26041;&#24335;" TargetMode="External"/><Relationship Id="rId2" Type="http://schemas.openxmlformats.org/officeDocument/2006/relationships/hyperlink" Target="file:///C:\windows\main.html&#20063;&#26159;&#19968;&#20010;URL" TargetMode="External"/><Relationship Id="rId1" Type="http://schemas.openxmlformats.org/officeDocument/2006/relationships/hyperlink" Target="http://www.baidu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1.3</a:t>
            </a:r>
            <a:r>
              <a:rPr kumimoji="1" lang="zh-CN" altLang="en-US" sz="44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4400" dirty="0">
                <a:latin typeface="Songti SC" panose="02010600040101010101" pitchFamily="2" charset="-122"/>
                <a:ea typeface="Songti SC" panose="02010600040101010101" pitchFamily="2" charset="-122"/>
              </a:rPr>
              <a:t>Web</a:t>
            </a:r>
            <a:r>
              <a:rPr kumimoji="1" lang="zh-CN" altLang="en-US" sz="4400" dirty="0">
                <a:latin typeface="Songti SC" panose="02010600040101010101" pitchFamily="2" charset="-122"/>
                <a:ea typeface="Songti SC" panose="02010600040101010101" pitchFamily="2" charset="-122"/>
              </a:rPr>
              <a:t>基本概念</a:t>
            </a:r>
            <a:endParaRPr kumimoji="1" lang="zh-CN" altLang="en-US" sz="4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+mn-ea"/>
                <a:ea typeface="+mn-ea"/>
              </a:rPr>
              <a:t>Web</a:t>
            </a:r>
            <a:r>
              <a:rPr kumimoji="1" lang="zh-CN" altLang="en-US" sz="2800" dirty="0">
                <a:latin typeface="+mn-ea"/>
                <a:ea typeface="+mn-ea"/>
              </a:rPr>
              <a:t>服务器</a:t>
            </a:r>
            <a:endParaRPr kumimoji="1" lang="zh-CN" altLang="en-US" sz="2800" dirty="0">
              <a:latin typeface="+mn-ea"/>
              <a:ea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2004510"/>
            <a:ext cx="10515600" cy="4012467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+mn-ea"/>
              </a:rPr>
              <a:t>常用的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服务器有：</a:t>
            </a:r>
            <a:r>
              <a:rPr kumimoji="1" lang="en-US" altLang="zh-CN" sz="2000" dirty="0">
                <a:latin typeface="+mn-ea"/>
              </a:rPr>
              <a:t> Microsoft</a:t>
            </a:r>
            <a:r>
              <a:rPr kumimoji="1" lang="zh-CN" altLang="en-US" sz="2000" dirty="0">
                <a:latin typeface="+mn-ea"/>
              </a:rPr>
              <a:t> </a:t>
            </a:r>
            <a:r>
              <a:rPr kumimoji="1" lang="en-US" altLang="zh-CN" sz="2000" dirty="0">
                <a:latin typeface="+mn-ea"/>
              </a:rPr>
              <a:t>IIS</a:t>
            </a:r>
            <a:r>
              <a:rPr kumimoji="1" lang="zh-CN" altLang="en-US" sz="2000" dirty="0">
                <a:latin typeface="+mn-ea"/>
              </a:rPr>
              <a:t>，</a:t>
            </a:r>
            <a:r>
              <a:rPr kumimoji="1" lang="en-US" altLang="zh-CN" sz="2000" dirty="0">
                <a:latin typeface="+mn-ea"/>
              </a:rPr>
              <a:t> IBM</a:t>
            </a:r>
            <a:r>
              <a:rPr kumimoji="1" lang="zh-CN" altLang="en-US" sz="2000" dirty="0">
                <a:latin typeface="+mn-ea"/>
              </a:rPr>
              <a:t> </a:t>
            </a:r>
            <a:r>
              <a:rPr kumimoji="1" lang="en-US" altLang="zh-CN" sz="2000" dirty="0">
                <a:latin typeface="+mn-ea"/>
              </a:rPr>
              <a:t>WebSphere</a:t>
            </a:r>
            <a:r>
              <a:rPr kumimoji="1" lang="zh-CN" altLang="en-US" sz="2000" dirty="0">
                <a:latin typeface="+mn-ea"/>
              </a:rPr>
              <a:t>，</a:t>
            </a:r>
            <a:r>
              <a:rPr kumimoji="1" lang="en-US" altLang="zh-CN" sz="2000" dirty="0">
                <a:latin typeface="+mn-ea"/>
              </a:rPr>
              <a:t> Oracle</a:t>
            </a:r>
            <a:r>
              <a:rPr kumimoji="1" lang="zh-CN" altLang="en-US" sz="2000" dirty="0">
                <a:latin typeface="+mn-ea"/>
              </a:rPr>
              <a:t> </a:t>
            </a:r>
            <a:r>
              <a:rPr kumimoji="1" lang="en-US" altLang="zh-CN" sz="2000" dirty="0">
                <a:latin typeface="+mn-ea"/>
              </a:rPr>
              <a:t>WebLogic</a:t>
            </a:r>
            <a:r>
              <a:rPr kumimoji="1" lang="zh-CN" altLang="en-US" sz="2000" dirty="0">
                <a:latin typeface="+mn-ea"/>
              </a:rPr>
              <a:t>，</a:t>
            </a:r>
            <a:r>
              <a:rPr kumimoji="1" lang="en-US" altLang="zh-CN" sz="2000" dirty="0">
                <a:latin typeface="+mn-ea"/>
              </a:rPr>
              <a:t> </a:t>
            </a:r>
            <a:r>
              <a:rPr kumimoji="1" lang="en-US" altLang="zh-CN" sz="2000" dirty="0" smtClean="0">
                <a:latin typeface="+mn-ea"/>
              </a:rPr>
              <a:t>Apache Tomcat</a:t>
            </a:r>
            <a:r>
              <a:rPr kumimoji="1" lang="zh-CN" altLang="en-US" sz="2000" dirty="0" smtClean="0">
                <a:latin typeface="+mn-ea"/>
              </a:rPr>
              <a:t>，</a:t>
            </a:r>
            <a:r>
              <a:rPr kumimoji="1" lang="en-US" altLang="zh-CN" sz="2000" dirty="0" smtClean="0">
                <a:latin typeface="+mn-ea"/>
              </a:rPr>
              <a:t> </a:t>
            </a:r>
            <a:r>
              <a:rPr kumimoji="1" lang="en-US" altLang="zh-CN" sz="2000" dirty="0" err="1" smtClean="0">
                <a:latin typeface="+mn-ea"/>
              </a:rPr>
              <a:t>Jboss</a:t>
            </a:r>
            <a:r>
              <a:rPr kumimoji="1" lang="zh-CN" altLang="en-US" sz="2000" dirty="0" smtClean="0">
                <a:latin typeface="+mn-ea"/>
              </a:rPr>
              <a:t>； </a:t>
            </a:r>
            <a:r>
              <a:rPr kumimoji="1" lang="en-US" altLang="zh-CN" sz="2000" dirty="0" smtClean="0">
                <a:latin typeface="+mn-ea"/>
              </a:rPr>
              <a:t>Nginx</a:t>
            </a:r>
            <a:r>
              <a:rPr kumimoji="1" lang="zh-CN" altLang="en-US" sz="2000" dirty="0" smtClean="0">
                <a:latin typeface="+mn-ea"/>
              </a:rPr>
              <a:t>；</a:t>
            </a:r>
            <a:endParaRPr kumimoji="1" lang="en-US" altLang="zh-CN" sz="2000" dirty="0">
              <a:latin typeface="+mn-ea"/>
            </a:endParaRPr>
          </a:p>
          <a:p>
            <a:r>
              <a:rPr kumimoji="1" lang="zh-CN" altLang="en-US" sz="2000" dirty="0">
                <a:latin typeface="+mn-ea"/>
              </a:rPr>
              <a:t>要使一台计算机成为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服务器，必须</a:t>
            </a:r>
            <a:r>
              <a:rPr kumimoji="1" lang="zh-CN" altLang="en-US" sz="2000" dirty="0" smtClean="0">
                <a:latin typeface="+mn-ea"/>
              </a:rPr>
              <a:t>安装专门</a:t>
            </a:r>
            <a:r>
              <a:rPr kumimoji="1" lang="zh-CN" altLang="en-US" sz="2000" dirty="0">
                <a:latin typeface="+mn-ea"/>
              </a:rPr>
              <a:t>的信息服务程序</a:t>
            </a:r>
            <a:r>
              <a:rPr kumimoji="1" lang="zh-CN" altLang="en-US" sz="2000" dirty="0" smtClean="0">
                <a:latin typeface="+mn-ea"/>
              </a:rPr>
              <a:t>，一</a:t>
            </a:r>
            <a:r>
              <a:rPr kumimoji="1" lang="zh-CN" altLang="en-US" sz="2000" dirty="0">
                <a:latin typeface="+mn-ea"/>
              </a:rPr>
              <a:t>台计算机可以安装多个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服务器；</a:t>
            </a:r>
            <a:endParaRPr kumimoji="1" lang="en-US" altLang="zh-CN" sz="2000" dirty="0">
              <a:latin typeface="+mn-ea"/>
            </a:endParaRPr>
          </a:p>
          <a:p>
            <a:r>
              <a:rPr kumimoji="1" lang="zh-CN" altLang="en-US" sz="2000" dirty="0">
                <a:latin typeface="+mn-ea"/>
              </a:rPr>
              <a:t>在</a:t>
            </a:r>
            <a:r>
              <a:rPr kumimoji="1" lang="en-US" altLang="zh-CN" sz="2000" dirty="0">
                <a:latin typeface="+mn-ea"/>
              </a:rPr>
              <a:t>Unix</a:t>
            </a:r>
            <a:r>
              <a:rPr kumimoji="1" lang="zh-CN" altLang="en-US" sz="2000" dirty="0">
                <a:latin typeface="+mn-ea"/>
              </a:rPr>
              <a:t>和</a:t>
            </a:r>
            <a:r>
              <a:rPr kumimoji="1" lang="en-US" altLang="zh-CN" sz="2000" dirty="0">
                <a:latin typeface="+mn-ea"/>
              </a:rPr>
              <a:t>Linux</a:t>
            </a:r>
            <a:r>
              <a:rPr kumimoji="1" lang="zh-CN" altLang="en-US" sz="2000" dirty="0">
                <a:latin typeface="+mn-ea"/>
              </a:rPr>
              <a:t>平台下使用最广泛的免费</a:t>
            </a:r>
            <a:r>
              <a:rPr kumimoji="1" lang="en-US" altLang="zh-CN" sz="2000" dirty="0">
                <a:latin typeface="+mn-ea"/>
              </a:rPr>
              <a:t>HTTP</a:t>
            </a:r>
            <a:r>
              <a:rPr kumimoji="1" lang="zh-CN" altLang="en-US" sz="2000" dirty="0">
                <a:latin typeface="+mn-ea"/>
              </a:rPr>
              <a:t>服务器是</a:t>
            </a:r>
            <a:r>
              <a:rPr kumimoji="1" lang="en-US" altLang="zh-CN" sz="2000" dirty="0">
                <a:latin typeface="+mn-ea"/>
              </a:rPr>
              <a:t>Apache</a:t>
            </a:r>
            <a:r>
              <a:rPr kumimoji="1" lang="zh-CN" altLang="en-US" sz="2000" dirty="0">
                <a:latin typeface="+mn-ea"/>
              </a:rPr>
              <a:t>和</a:t>
            </a:r>
            <a:r>
              <a:rPr kumimoji="1" lang="en-US" altLang="zh-CN" sz="2000" dirty="0">
                <a:latin typeface="+mn-ea"/>
              </a:rPr>
              <a:t>Nginx</a:t>
            </a:r>
            <a:r>
              <a:rPr kumimoji="1" lang="zh-CN" altLang="en-US" sz="2000" dirty="0">
                <a:latin typeface="+mn-ea"/>
              </a:rPr>
              <a:t>服务器；</a:t>
            </a:r>
            <a:endParaRPr kumimoji="1" lang="en-US" altLang="zh-CN" sz="2000" dirty="0">
              <a:latin typeface="+mn-ea"/>
            </a:endParaRPr>
          </a:p>
          <a:p>
            <a:r>
              <a:rPr kumimoji="1" lang="en-US" altLang="zh-CN" sz="2000" dirty="0">
                <a:latin typeface="+mn-ea"/>
              </a:rPr>
              <a:t>Windows</a:t>
            </a:r>
            <a:r>
              <a:rPr kumimoji="1" lang="zh-CN" altLang="en-US" sz="2000" dirty="0">
                <a:latin typeface="+mn-ea"/>
              </a:rPr>
              <a:t>平台使用最广泛的是</a:t>
            </a:r>
            <a:r>
              <a:rPr kumimoji="1" lang="en-US" altLang="zh-CN" sz="2000" dirty="0">
                <a:latin typeface="+mn-ea"/>
              </a:rPr>
              <a:t>Microsoft</a:t>
            </a:r>
            <a:r>
              <a:rPr kumimoji="1" lang="zh-CN" altLang="en-US" sz="2000" dirty="0">
                <a:latin typeface="+mn-ea"/>
              </a:rPr>
              <a:t> </a:t>
            </a:r>
            <a:r>
              <a:rPr kumimoji="1" lang="en-US" altLang="zh-CN" sz="2000" dirty="0">
                <a:latin typeface="+mn-ea"/>
              </a:rPr>
              <a:t>IIS</a:t>
            </a:r>
            <a:r>
              <a:rPr kumimoji="1" lang="zh-CN" altLang="en-US" sz="2000" dirty="0">
                <a:latin typeface="+mn-ea"/>
              </a:rPr>
              <a:t> 服务器；</a:t>
            </a:r>
            <a:endParaRPr kumimoji="1" lang="en-US" altLang="zh-CN" sz="2000" dirty="0">
              <a:latin typeface="+mn-ea"/>
            </a:endParaRPr>
          </a:p>
          <a:p>
            <a:r>
              <a:rPr kumimoji="1" lang="zh-CN" altLang="en-US" sz="2000" b="1" dirty="0" smtClean="0">
                <a:latin typeface="+mn-ea"/>
              </a:rPr>
              <a:t>传统上来说</a:t>
            </a:r>
            <a:r>
              <a:rPr kumimoji="1" lang="en-US" altLang="zh-CN" sz="2000" dirty="0" smtClean="0">
                <a:latin typeface="+mn-ea"/>
              </a:rPr>
              <a:t>IIS</a:t>
            </a:r>
            <a:r>
              <a:rPr kumimoji="1" lang="zh-CN" altLang="en-US" sz="2000" dirty="0">
                <a:latin typeface="+mn-ea"/>
              </a:rPr>
              <a:t>、</a:t>
            </a:r>
            <a:r>
              <a:rPr kumimoji="1" lang="en-US" altLang="zh-CN" sz="2000" dirty="0">
                <a:latin typeface="+mn-ea"/>
              </a:rPr>
              <a:t>Tomcat</a:t>
            </a:r>
            <a:r>
              <a:rPr kumimoji="1" lang="zh-CN" altLang="en-US" sz="2000" dirty="0">
                <a:latin typeface="+mn-ea"/>
              </a:rPr>
              <a:t>、</a:t>
            </a:r>
            <a:r>
              <a:rPr kumimoji="1" lang="en-US" altLang="zh-CN" sz="2000" dirty="0">
                <a:latin typeface="+mn-ea"/>
              </a:rPr>
              <a:t>Apache</a:t>
            </a:r>
            <a:r>
              <a:rPr kumimoji="1" lang="zh-CN" altLang="en-US" sz="2000" dirty="0">
                <a:latin typeface="+mn-ea"/>
              </a:rPr>
              <a:t>和</a:t>
            </a:r>
            <a:r>
              <a:rPr kumimoji="1" lang="en-US" altLang="zh-CN" sz="2000" dirty="0" err="1">
                <a:latin typeface="+mn-ea"/>
              </a:rPr>
              <a:t>Jboss</a:t>
            </a:r>
            <a:r>
              <a:rPr kumimoji="1" lang="zh-CN" altLang="en-US" sz="2000" dirty="0">
                <a:latin typeface="+mn-ea"/>
              </a:rPr>
              <a:t>等支持的并发访问用户数量有限，适合作为中小型网站系统的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服务器</a:t>
            </a:r>
            <a:r>
              <a:rPr kumimoji="1" lang="zh-CN" altLang="en-US" sz="2000" dirty="0" smtClean="0">
                <a:latin typeface="+mn-ea"/>
              </a:rPr>
              <a:t>；</a:t>
            </a:r>
            <a:r>
              <a:rPr kumimoji="1" lang="en-US" altLang="zh-CN" sz="2000" dirty="0" smtClean="0">
                <a:latin typeface="+mn-ea"/>
              </a:rPr>
              <a:t>WebLogic</a:t>
            </a:r>
            <a:r>
              <a:rPr kumimoji="1" lang="zh-CN" altLang="en-US" sz="2000" dirty="0">
                <a:latin typeface="+mn-ea"/>
              </a:rPr>
              <a:t>和</a:t>
            </a:r>
            <a:r>
              <a:rPr kumimoji="1" lang="en-US" altLang="zh-CN" sz="2000" dirty="0">
                <a:latin typeface="+mn-ea"/>
              </a:rPr>
              <a:t>WebSphere</a:t>
            </a:r>
            <a:r>
              <a:rPr kumimoji="1" lang="zh-CN" altLang="en-US" sz="2000" dirty="0">
                <a:latin typeface="+mn-ea"/>
              </a:rPr>
              <a:t>等专业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服务器在并发用户增加的情况下，仍可保持较高的处理性能，适合作为大型网站系统的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服务器</a:t>
            </a:r>
            <a:r>
              <a:rPr kumimoji="1" lang="zh-CN" altLang="en-US" sz="2000" dirty="0" smtClean="0">
                <a:latin typeface="+mn-ea"/>
              </a:rPr>
              <a:t>。</a:t>
            </a:r>
            <a:endParaRPr kumimoji="1" lang="en-US" altLang="zh-CN" sz="2000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+mn-ea"/>
              </a:rPr>
              <a:t>Web</a:t>
            </a:r>
            <a:r>
              <a:rPr kumimoji="1" lang="zh-CN" altLang="en-US" dirty="0" smtClean="0">
                <a:latin typeface="+mn-ea"/>
              </a:rPr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目前实际上</a:t>
            </a:r>
            <a:r>
              <a:rPr kumimoji="1" lang="zh-CN" altLang="en-US" dirty="0">
                <a:latin typeface="+mn-ea"/>
              </a:rPr>
              <a:t>新的</a:t>
            </a:r>
            <a:r>
              <a:rPr kumimoji="1" lang="en-US" altLang="zh-CN" dirty="0">
                <a:latin typeface="+mn-ea"/>
              </a:rPr>
              <a:t>Web</a:t>
            </a:r>
            <a:r>
              <a:rPr kumimoji="1" lang="zh-CN" altLang="en-US" dirty="0" smtClean="0">
                <a:latin typeface="+mn-ea"/>
              </a:rPr>
              <a:t>服务器更</a:t>
            </a:r>
            <a:r>
              <a:rPr kumimoji="1" lang="zh-CN" altLang="en-US" dirty="0">
                <a:latin typeface="+mn-ea"/>
              </a:rPr>
              <a:t>注重灵活性和可扩展性，因此在满足负载均衡和服务分布式部署的情况下，</a:t>
            </a:r>
            <a:r>
              <a:rPr kumimoji="1" lang="en-US" altLang="zh-CN" dirty="0">
                <a:latin typeface="+mn-ea"/>
              </a:rPr>
              <a:t>Apache</a:t>
            </a:r>
            <a:r>
              <a:rPr kumimoji="1" lang="zh-CN" altLang="en-US" dirty="0">
                <a:latin typeface="+mn-ea"/>
              </a:rPr>
              <a:t>和</a:t>
            </a:r>
            <a:r>
              <a:rPr kumimoji="1" lang="en-US" altLang="zh-CN" dirty="0">
                <a:latin typeface="+mn-ea"/>
              </a:rPr>
              <a:t>Nginx</a:t>
            </a:r>
            <a:r>
              <a:rPr kumimoji="1" lang="zh-CN" altLang="en-US" dirty="0">
                <a:latin typeface="+mn-ea"/>
              </a:rPr>
              <a:t>服务器是现在大型互联网系统</a:t>
            </a:r>
            <a:r>
              <a:rPr kumimoji="1" lang="en-US" altLang="zh-CN" dirty="0">
                <a:latin typeface="+mn-ea"/>
              </a:rPr>
              <a:t>Web</a:t>
            </a:r>
            <a:r>
              <a:rPr kumimoji="1" lang="zh-CN" altLang="en-US" dirty="0">
                <a:latin typeface="+mn-ea"/>
              </a:rPr>
              <a:t>服务器的主流。</a:t>
            </a:r>
            <a:endParaRPr kumimoji="1" lang="en-US" altLang="zh-CN" dirty="0">
              <a:latin typeface="+mn-ea"/>
            </a:endParaRPr>
          </a:p>
        </p:txBody>
      </p:sp>
      <p:pic>
        <p:nvPicPr>
          <p:cNvPr id="1026" name="Picture 2" descr="https://timgsa.baidu.com/timg?image&amp;quality=80&amp;size=b9999_10000&amp;sec=1582001941974&amp;di=6f91c7a45afb2749169236b5570d8ea1&amp;imgtype=jpg&amp;src=http%3A%2F%2Fimg2.imgtn.bdimg.com%2Fit%2Fu%3D3857702472%2C3660834146%26fm%3D214%26gp%3D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84" y="2651851"/>
            <a:ext cx="6345629" cy="402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7765"/>
          </a:xfrm>
        </p:spPr>
        <p:txBody>
          <a:bodyPr>
            <a:normAutofit/>
          </a:bodyPr>
          <a:lstStyle/>
          <a:p>
            <a:r>
              <a:rPr kumimoji="1" lang="zh-CN" altLang="en-US" sz="2800" dirty="0">
                <a:latin typeface="+mn-ea"/>
                <a:ea typeface="+mn-ea"/>
              </a:rPr>
              <a:t>互联网（</a:t>
            </a:r>
            <a:r>
              <a:rPr kumimoji="1" lang="en-US" altLang="zh-CN" sz="2800" dirty="0">
                <a:latin typeface="+mn-ea"/>
                <a:ea typeface="+mn-ea"/>
              </a:rPr>
              <a:t>Internet</a:t>
            </a:r>
            <a:r>
              <a:rPr kumimoji="1" lang="zh-CN" altLang="en-US" sz="2800" dirty="0">
                <a:latin typeface="+mn-ea"/>
                <a:ea typeface="+mn-ea"/>
              </a:rPr>
              <a:t>）</a:t>
            </a:r>
            <a:endParaRPr kumimoji="1" lang="zh-CN" altLang="en-US" sz="2800" dirty="0">
              <a:latin typeface="+mn-ea"/>
              <a:ea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8202651" y="5438536"/>
            <a:ext cx="1176865" cy="1117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通讯介质</a:t>
            </a:r>
            <a:endParaRPr kumimoji="1" lang="zh-CN" alt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745228" y="5273703"/>
            <a:ext cx="1176865" cy="1117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通讯设备</a:t>
            </a:r>
            <a:endParaRPr kumimoji="1" lang="zh-CN" alt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5441225" y="4503868"/>
            <a:ext cx="1176865" cy="1117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通讯协议</a:t>
            </a:r>
            <a:endParaRPr kumimoji="1" lang="zh-CN" alt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6540816" y="797992"/>
            <a:ext cx="1176865" cy="1117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终端设备</a:t>
            </a:r>
            <a:endParaRPr kumimoji="1" lang="zh-CN" alt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4498156" y="3298206"/>
            <a:ext cx="1176865" cy="1117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服务器</a:t>
            </a:r>
            <a:endParaRPr kumimoji="1" lang="zh-CN" alt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5350625" y="1925291"/>
            <a:ext cx="1176865" cy="1117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各种软件</a:t>
            </a:r>
            <a:endParaRPr kumimoji="1" lang="zh-CN" alt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486130" y="5858958"/>
            <a:ext cx="1917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光纤、双绞线、同轴电缆、微波、卫星等</a:t>
            </a:r>
            <a:endParaRPr kumimoji="1"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346711" y="6037623"/>
            <a:ext cx="1552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交换机、路由器、网管、防火墙等</a:t>
            </a:r>
            <a:endParaRPr kumimoji="1"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8063231" y="289218"/>
            <a:ext cx="1176865" cy="1117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其他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...</a:t>
            </a:r>
            <a:endParaRPr kumimoji="1" lang="zh-CN" alt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316480" y="5059147"/>
            <a:ext cx="20181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TCP/IP</a:t>
            </a:r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kumimoji="1"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HTTP</a:t>
            </a:r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kumimoji="1"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SMTP</a:t>
            </a:r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kumimoji="1"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FTP</a:t>
            </a:r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kumimoji="1"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POP3</a:t>
            </a:r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等</a:t>
            </a:r>
            <a:endParaRPr kumimoji="1"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830379" y="1091098"/>
            <a:ext cx="16971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台式机、手机、平板、打印机等</a:t>
            </a:r>
            <a:endParaRPr kumimoji="1"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88025" y="3609948"/>
            <a:ext cx="3559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邮件服务器、</a:t>
            </a:r>
            <a:r>
              <a:rPr kumimoji="1"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FTP</a:t>
            </a:r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服务器（文件传输）、域名服务器</a:t>
            </a:r>
            <a:r>
              <a:rPr kumimoji="1"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DNS</a:t>
            </a:r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（域名解析）和</a:t>
            </a:r>
            <a:r>
              <a:rPr kumimoji="1"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Web</a:t>
            </a:r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服务器等</a:t>
            </a:r>
            <a:endParaRPr kumimoji="1"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567644" y="2175614"/>
            <a:ext cx="2742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各种浏览器、手机</a:t>
            </a:r>
            <a:r>
              <a:rPr kumimoji="1"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APP</a:t>
            </a:r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、应用软件、系统软件、工具软件等</a:t>
            </a:r>
            <a:endParaRPr kumimoji="1"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cxnSp>
        <p:nvCxnSpPr>
          <p:cNvPr id="65" name="直线箭头连接符 64"/>
          <p:cNvCxnSpPr>
            <a:endCxn id="29" idx="0"/>
          </p:cNvCxnSpPr>
          <p:nvPr/>
        </p:nvCxnSpPr>
        <p:spPr>
          <a:xfrm>
            <a:off x="8791084" y="4161375"/>
            <a:ext cx="0" cy="1277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endCxn id="35" idx="7"/>
          </p:cNvCxnSpPr>
          <p:nvPr/>
        </p:nvCxnSpPr>
        <p:spPr>
          <a:xfrm flipH="1">
            <a:off x="7749745" y="4326509"/>
            <a:ext cx="647271" cy="11108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>
            <a:stCxn id="3" idx="3"/>
          </p:cNvCxnSpPr>
          <p:nvPr/>
        </p:nvCxnSpPr>
        <p:spPr>
          <a:xfrm flipH="1">
            <a:off x="6618090" y="4161375"/>
            <a:ext cx="1349871" cy="6961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/>
          <p:cNvCxnSpPr/>
          <p:nvPr/>
        </p:nvCxnSpPr>
        <p:spPr>
          <a:xfrm flipV="1">
            <a:off x="8735524" y="1406818"/>
            <a:ext cx="55559" cy="16239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/>
          <p:cNvCxnSpPr>
            <a:stCxn id="3" idx="2"/>
            <a:endCxn id="38" idx="6"/>
          </p:cNvCxnSpPr>
          <p:nvPr/>
        </p:nvCxnSpPr>
        <p:spPr>
          <a:xfrm flipH="1">
            <a:off x="5675021" y="3679435"/>
            <a:ext cx="2057356" cy="1775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/>
          <p:cNvCxnSpPr/>
          <p:nvPr/>
        </p:nvCxnSpPr>
        <p:spPr>
          <a:xfrm flipH="1" flipV="1">
            <a:off x="6455000" y="2696626"/>
            <a:ext cx="1433485" cy="6887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7732377" y="2997869"/>
            <a:ext cx="1608666" cy="136313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互联网</a:t>
            </a:r>
            <a:endParaRPr kumimoji="1" lang="zh-CN" altLang="en-US" sz="2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cxnSp>
        <p:nvCxnSpPr>
          <p:cNvPr id="91" name="直线箭头连接符 90"/>
          <p:cNvCxnSpPr>
            <a:endCxn id="37" idx="5"/>
          </p:cNvCxnSpPr>
          <p:nvPr/>
        </p:nvCxnSpPr>
        <p:spPr>
          <a:xfrm flipH="1" flipV="1">
            <a:off x="7545333" y="1751923"/>
            <a:ext cx="645827" cy="12788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9323515" y="2894605"/>
            <a:ext cx="20707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互联网是由各种不同类型、不同规模、独立管理和运行的主机或者计算机网络通过</a:t>
            </a:r>
            <a:r>
              <a:rPr kumimoji="1"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TCP/IP</a:t>
            </a:r>
            <a:r>
              <a:rPr kumimoji="1"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协议相连组成的单一巨大国际网络。</a:t>
            </a:r>
            <a:endParaRPr kumimoji="1" lang="en-US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77824" y="1801250"/>
            <a:ext cx="10359683" cy="1550621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，全称</a:t>
            </a:r>
            <a:r>
              <a:rPr kumimoji="1" lang="en-US" altLang="zh-CN" sz="2000" dirty="0">
                <a:latin typeface="+mn-ea"/>
              </a:rPr>
              <a:t>World</a:t>
            </a:r>
            <a:r>
              <a:rPr kumimoji="1" lang="zh-CN" altLang="en-US" sz="2000" dirty="0">
                <a:latin typeface="+mn-ea"/>
              </a:rPr>
              <a:t> </a:t>
            </a:r>
            <a:r>
              <a:rPr kumimoji="1" lang="en-US" altLang="zh-CN" sz="2000" dirty="0">
                <a:latin typeface="+mn-ea"/>
              </a:rPr>
              <a:t>Wide</a:t>
            </a:r>
            <a:r>
              <a:rPr kumimoji="1" lang="zh-CN" altLang="en-US" sz="2000" dirty="0">
                <a:latin typeface="+mn-ea"/>
              </a:rPr>
              <a:t> 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，缩写为</a:t>
            </a:r>
            <a:r>
              <a:rPr kumimoji="1" lang="en-US" altLang="zh-CN" sz="2000" dirty="0">
                <a:latin typeface="+mn-ea"/>
              </a:rPr>
              <a:t>WWW</a:t>
            </a:r>
            <a:r>
              <a:rPr kumimoji="1" lang="zh-CN" altLang="en-US" sz="2000" dirty="0">
                <a:latin typeface="+mn-ea"/>
              </a:rPr>
              <a:t>，译为“万维网”，简称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；</a:t>
            </a:r>
            <a:endParaRPr kumimoji="1" lang="en-US" altLang="zh-CN" sz="2000" dirty="0">
              <a:latin typeface="+mn-ea"/>
            </a:endParaRPr>
          </a:p>
          <a:p>
            <a:r>
              <a:rPr kumimoji="1" lang="zh-CN" altLang="en-US" sz="2000" dirty="0">
                <a:latin typeface="+mn-ea"/>
              </a:rPr>
              <a:t>是一个可通过互联网访问，基于超文本和</a:t>
            </a:r>
            <a:r>
              <a:rPr kumimoji="1" lang="en-US" altLang="zh-CN" sz="2000" dirty="0">
                <a:latin typeface="+mn-ea"/>
              </a:rPr>
              <a:t>HTTP</a:t>
            </a:r>
            <a:r>
              <a:rPr kumimoji="1" lang="zh-CN" altLang="en-US" sz="2000" dirty="0">
                <a:latin typeface="+mn-ea"/>
              </a:rPr>
              <a:t>协议构建的全球性、动态交互、跨平台的系统；</a:t>
            </a:r>
            <a:endParaRPr kumimoji="1" lang="en-US" altLang="zh-CN" sz="2000" dirty="0">
              <a:latin typeface="+mn-ea"/>
            </a:endParaRPr>
          </a:p>
          <a:p>
            <a:r>
              <a:rPr kumimoji="1" lang="zh-CN" altLang="en-US" sz="2000" dirty="0">
                <a:latin typeface="+mn-ea"/>
              </a:rPr>
              <a:t>由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服务器和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浏览器组成。</a:t>
            </a:r>
            <a:endParaRPr kumimoji="1" lang="en-US" altLang="zh-CN" sz="2000" dirty="0">
              <a:latin typeface="+mn-ea"/>
            </a:endParaRPr>
          </a:p>
          <a:p>
            <a:endParaRPr kumimoji="1" lang="zh-CN" altLang="en-US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" name="云形标注 2"/>
          <p:cNvSpPr/>
          <p:nvPr/>
        </p:nvSpPr>
        <p:spPr>
          <a:xfrm>
            <a:off x="5557482" y="3360272"/>
            <a:ext cx="1575583" cy="942535"/>
          </a:xfrm>
          <a:prstGeom prst="cloudCallout">
            <a:avLst>
              <a:gd name="adj1" fmla="val 44408"/>
              <a:gd name="adj2" fmla="val -21786"/>
            </a:avLst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15326" y="362403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网络</a:t>
            </a:r>
            <a:endParaRPr kumimoji="1" lang="zh-CN" altLang="en-US" dirty="0">
              <a:solidFill>
                <a:schemeClr val="bg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89113" y="3542393"/>
            <a:ext cx="2986727" cy="6787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浏览器：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URL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algn="ctr"/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https://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www.ecnu.edu.cn</a:t>
            </a:r>
            <a:endParaRPr kumimoji="1" lang="zh-CN" alt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79121" y="3492155"/>
            <a:ext cx="2969675" cy="6787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信息资源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algn="ctr"/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Web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服务器（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.html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，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.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js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）</a:t>
            </a:r>
            <a:endParaRPr kumimoji="1" lang="zh-CN" alt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4239131" y="3617757"/>
            <a:ext cx="1175658" cy="19599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7242758" y="3596404"/>
            <a:ext cx="1175658" cy="19599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右箭头 9"/>
          <p:cNvSpPr/>
          <p:nvPr/>
        </p:nvSpPr>
        <p:spPr>
          <a:xfrm rot="10800000">
            <a:off x="7215539" y="3863107"/>
            <a:ext cx="1175658" cy="19599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右箭头 10"/>
          <p:cNvSpPr/>
          <p:nvPr/>
        </p:nvSpPr>
        <p:spPr>
          <a:xfrm rot="10800000">
            <a:off x="4207877" y="3895373"/>
            <a:ext cx="1175658" cy="19599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397591" y="3323117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HTTP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750477" y="4512143"/>
            <a:ext cx="5036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URL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：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Uniform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Resource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Locator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统一资源标识符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750477" y="4801807"/>
            <a:ext cx="5412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HTTP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：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Hypertext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Transfer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Protocol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超文本传输协议</a:t>
            </a:r>
            <a:endParaRPr lang="zh-CN" altLang="en-US" dirty="0"/>
          </a:p>
        </p:txBody>
      </p:sp>
      <p:sp>
        <p:nvSpPr>
          <p:cNvPr id="16" name="内容占位符 3"/>
          <p:cNvSpPr txBox="1"/>
          <p:nvPr/>
        </p:nvSpPr>
        <p:spPr>
          <a:xfrm>
            <a:off x="824195" y="5506045"/>
            <a:ext cx="10359683" cy="678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和</a:t>
            </a:r>
            <a:r>
              <a:rPr kumimoji="1" lang="en-US" altLang="zh-CN" sz="2000" dirty="0">
                <a:latin typeface="+mn-ea"/>
              </a:rPr>
              <a:t>Internet</a:t>
            </a:r>
            <a:r>
              <a:rPr kumimoji="1" lang="zh-CN" altLang="en-US" sz="2000" dirty="0">
                <a:latin typeface="+mn-ea"/>
              </a:rPr>
              <a:t>的关系：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不等于</a:t>
            </a:r>
            <a:r>
              <a:rPr kumimoji="1" lang="en-US" altLang="zh-CN" sz="2000" dirty="0">
                <a:latin typeface="+mn-ea"/>
              </a:rPr>
              <a:t>Internet</a:t>
            </a:r>
            <a:r>
              <a:rPr kumimoji="1" lang="zh-CN" altLang="en-US" sz="2000" dirty="0">
                <a:latin typeface="+mn-ea"/>
              </a:rPr>
              <a:t>，它只是</a:t>
            </a:r>
            <a:r>
              <a:rPr kumimoji="1" lang="en-US" altLang="zh-CN" sz="2000" dirty="0">
                <a:latin typeface="+mn-ea"/>
              </a:rPr>
              <a:t>Internet</a:t>
            </a:r>
            <a:r>
              <a:rPr kumimoji="1" lang="zh-CN" altLang="en-US" sz="2000" dirty="0">
                <a:latin typeface="+mn-ea"/>
              </a:rPr>
              <a:t>中的一个部分，而且和浏览器有关。可以说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是</a:t>
            </a:r>
            <a:r>
              <a:rPr kumimoji="1" lang="en-US" altLang="zh-CN" sz="2000" dirty="0">
                <a:latin typeface="+mn-ea"/>
              </a:rPr>
              <a:t>Internet</a:t>
            </a:r>
            <a:r>
              <a:rPr kumimoji="1" lang="zh-CN" altLang="en-US" sz="2000" dirty="0">
                <a:latin typeface="+mn-ea"/>
              </a:rPr>
              <a:t>的子集或者说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是互联网提供信息的一种手段。</a:t>
            </a:r>
            <a:endParaRPr kumimoji="1" lang="zh-CN" altLang="en-US" sz="2000" dirty="0">
              <a:latin typeface="+mn-ea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Web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+mn-ea"/>
                <a:ea typeface="+mn-ea"/>
              </a:rPr>
              <a:t>Web</a:t>
            </a:r>
            <a:r>
              <a:rPr kumimoji="1" lang="zh-CN" altLang="en-US" sz="2800" dirty="0">
                <a:latin typeface="+mn-ea"/>
                <a:ea typeface="+mn-ea"/>
              </a:rPr>
              <a:t>网站和页面</a:t>
            </a:r>
            <a:endParaRPr kumimoji="1" lang="zh-CN" altLang="en-US" sz="2800" dirty="0">
              <a:latin typeface="+mn-ea"/>
              <a:ea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95997" y="1834689"/>
            <a:ext cx="10359683" cy="2408750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在提供信息服务之前，所有信息都必须以超文本的形式存储于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服务器；</a:t>
            </a:r>
            <a:endParaRPr kumimoji="1" lang="en-US" altLang="zh-CN" sz="2000" dirty="0">
              <a:latin typeface="+mn-ea"/>
            </a:endParaRPr>
          </a:p>
          <a:p>
            <a:r>
              <a:rPr kumimoji="1" lang="en-US" altLang="zh-CN" sz="2000" dirty="0">
                <a:latin typeface="+mn-ea"/>
              </a:rPr>
              <a:t>HTML</a:t>
            </a:r>
            <a:r>
              <a:rPr kumimoji="1" lang="zh-CN" altLang="en-US" sz="2000" dirty="0">
                <a:latin typeface="+mn-ea"/>
              </a:rPr>
              <a:t>（</a:t>
            </a:r>
            <a:r>
              <a:rPr kumimoji="1" lang="en-US" altLang="zh-CN" sz="2000" dirty="0">
                <a:latin typeface="+mn-ea"/>
              </a:rPr>
              <a:t>Hypertext</a:t>
            </a:r>
            <a:r>
              <a:rPr kumimoji="1" lang="zh-CN" altLang="en-US" sz="2000" dirty="0">
                <a:latin typeface="+mn-ea"/>
              </a:rPr>
              <a:t> </a:t>
            </a:r>
            <a:r>
              <a:rPr kumimoji="1" lang="en-US" altLang="zh-CN" sz="2000" dirty="0">
                <a:latin typeface="+mn-ea"/>
              </a:rPr>
              <a:t>Marked</a:t>
            </a:r>
            <a:r>
              <a:rPr kumimoji="1" lang="zh-CN" altLang="en-US" sz="2000" dirty="0">
                <a:latin typeface="+mn-ea"/>
              </a:rPr>
              <a:t> </a:t>
            </a:r>
            <a:r>
              <a:rPr kumimoji="1" lang="en-US" altLang="zh-CN" sz="2000" dirty="0">
                <a:latin typeface="+mn-ea"/>
              </a:rPr>
              <a:t>Language</a:t>
            </a:r>
            <a:r>
              <a:rPr kumimoji="1" lang="zh-CN" altLang="en-US" sz="2000" dirty="0">
                <a:latin typeface="+mn-ea"/>
              </a:rPr>
              <a:t>）是一种超文本标记语言，它通过标记式的指令（</a:t>
            </a:r>
            <a:r>
              <a:rPr kumimoji="1" lang="en-US" altLang="zh-CN" sz="2000" dirty="0">
                <a:latin typeface="+mn-ea"/>
              </a:rPr>
              <a:t>Tag</a:t>
            </a:r>
            <a:r>
              <a:rPr kumimoji="1" lang="zh-CN" altLang="en-US" sz="2000" dirty="0">
                <a:latin typeface="+mn-ea"/>
              </a:rPr>
              <a:t>）将文本中的文字、图表、动画、声音链接起来；</a:t>
            </a:r>
            <a:endParaRPr kumimoji="1" lang="en-US" altLang="zh-CN" sz="2000" dirty="0">
              <a:latin typeface="+mn-ea"/>
            </a:endParaRPr>
          </a:p>
          <a:p>
            <a:r>
              <a:rPr kumimoji="1" lang="zh-CN" altLang="en-US" sz="2000" dirty="0">
                <a:latin typeface="+mn-ea"/>
              </a:rPr>
              <a:t>基于</a:t>
            </a:r>
            <a:r>
              <a:rPr kumimoji="1" lang="en-US" altLang="zh-CN" sz="2000" dirty="0">
                <a:latin typeface="+mn-ea"/>
              </a:rPr>
              <a:t>HTML</a:t>
            </a:r>
            <a:r>
              <a:rPr kumimoji="1" lang="zh-CN" altLang="en-US" sz="2000" dirty="0">
                <a:latin typeface="+mn-ea"/>
              </a:rPr>
              <a:t>生成的文本文件称为“超链接”文件，也称为</a:t>
            </a:r>
            <a:r>
              <a:rPr kumimoji="1" lang="zh-CN" altLang="en-US" sz="2000" dirty="0">
                <a:solidFill>
                  <a:srgbClr val="FF0000"/>
                </a:solidFill>
                <a:latin typeface="+mn-ea"/>
              </a:rPr>
              <a:t>网页</a:t>
            </a:r>
            <a:r>
              <a:rPr kumimoji="1" lang="zh-CN" altLang="en-US" sz="2000" dirty="0">
                <a:latin typeface="+mn-ea"/>
              </a:rPr>
              <a:t>文件和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页面；</a:t>
            </a:r>
            <a:endParaRPr kumimoji="1" lang="en-US" altLang="zh-CN" sz="2000" dirty="0">
              <a:latin typeface="+mn-ea"/>
            </a:endParaRPr>
          </a:p>
          <a:p>
            <a:r>
              <a:rPr kumimoji="1" lang="zh-CN" altLang="en-US" sz="2000" dirty="0">
                <a:solidFill>
                  <a:srgbClr val="FF0000"/>
                </a:solidFill>
                <a:latin typeface="+mn-ea"/>
              </a:rPr>
              <a:t>网站</a:t>
            </a:r>
            <a:r>
              <a:rPr kumimoji="1" lang="zh-CN" altLang="en-US" sz="2000" dirty="0">
                <a:latin typeface="+mn-ea"/>
              </a:rPr>
              <a:t>是一个包含多个由超链接连在一起的网页的结合，它包含的网页可以是一个也可以是多个，甚至上千个。</a:t>
            </a:r>
            <a:endParaRPr kumimoji="1" lang="en-US" altLang="zh-CN" sz="2000" dirty="0">
              <a:latin typeface="+mn-ea"/>
            </a:endParaRPr>
          </a:p>
          <a:p>
            <a:endParaRPr kumimoji="1" lang="zh-CN" altLang="en-US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3845" y="4091905"/>
            <a:ext cx="6863985" cy="2247081"/>
          </a:xfrm>
          <a:prstGeom prst="rect">
            <a:avLst/>
          </a:prstGeom>
          <a:ln>
            <a:prstDash val="sysDash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10" name="矩形 9"/>
          <p:cNvSpPr/>
          <p:nvPr/>
        </p:nvSpPr>
        <p:spPr>
          <a:xfrm>
            <a:off x="5207562" y="6338986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世界上第一个网站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+mn-ea"/>
                <a:ea typeface="+mn-ea"/>
              </a:rPr>
              <a:t>Web</a:t>
            </a:r>
            <a:r>
              <a:rPr kumimoji="1" lang="zh-CN" altLang="en-US" sz="2800" dirty="0">
                <a:latin typeface="+mn-ea"/>
                <a:ea typeface="+mn-ea"/>
              </a:rPr>
              <a:t>页面</a:t>
            </a:r>
            <a:endParaRPr kumimoji="1" lang="zh-CN" altLang="en-US" sz="2800" dirty="0">
              <a:latin typeface="+mn-ea"/>
              <a:ea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93023" y="1835763"/>
            <a:ext cx="10649677" cy="2408750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>
                <a:latin typeface="+mn-ea"/>
              </a:rPr>
              <a:t>传统上</a:t>
            </a:r>
            <a:r>
              <a:rPr kumimoji="1" lang="en-US" altLang="zh-CN" sz="2000" dirty="0" smtClean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页面分为静态页面和动态页面；</a:t>
            </a:r>
            <a:endParaRPr kumimoji="1" lang="en-US" altLang="zh-CN" sz="2000" dirty="0">
              <a:latin typeface="+mn-ea"/>
            </a:endParaRPr>
          </a:p>
          <a:p>
            <a:r>
              <a:rPr kumimoji="1" lang="zh-CN" altLang="en-US" sz="2000" dirty="0" smtClean="0">
                <a:latin typeface="+mn-ea"/>
              </a:rPr>
              <a:t>传统的静态</a:t>
            </a:r>
            <a:r>
              <a:rPr kumimoji="1" lang="zh-CN" altLang="en-US" sz="2000" dirty="0">
                <a:latin typeface="+mn-ea"/>
              </a:rPr>
              <a:t>页面</a:t>
            </a:r>
            <a:r>
              <a:rPr kumimoji="1" lang="zh-CN" altLang="en-US" sz="2000" dirty="0" smtClean="0">
                <a:latin typeface="+mn-ea"/>
              </a:rPr>
              <a:t>是指仅</a:t>
            </a:r>
            <a:r>
              <a:rPr kumimoji="1" lang="zh-CN" altLang="en-US" sz="2000" dirty="0">
                <a:latin typeface="+mn-ea"/>
              </a:rPr>
              <a:t>由</a:t>
            </a:r>
            <a:r>
              <a:rPr kumimoji="1" lang="en-US" altLang="zh-CN" sz="2000" dirty="0">
                <a:latin typeface="+mn-ea"/>
              </a:rPr>
              <a:t>HTML</a:t>
            </a:r>
            <a:r>
              <a:rPr kumimoji="1" lang="zh-CN" altLang="en-US" sz="2000" dirty="0">
                <a:latin typeface="+mn-ea"/>
              </a:rPr>
              <a:t>语言生成的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页面，它的文件拓展名通常是</a:t>
            </a:r>
            <a:r>
              <a:rPr kumimoji="1" lang="en-US" altLang="zh-CN" sz="2000" dirty="0">
                <a:latin typeface="+mn-ea"/>
              </a:rPr>
              <a:t>.</a:t>
            </a:r>
            <a:r>
              <a:rPr kumimoji="1" lang="en-US" altLang="zh-CN" sz="2000" dirty="0" err="1">
                <a:latin typeface="+mn-ea"/>
              </a:rPr>
              <a:t>htm</a:t>
            </a:r>
            <a:r>
              <a:rPr kumimoji="1" lang="zh-CN" altLang="en-US" sz="2000" dirty="0">
                <a:latin typeface="+mn-ea"/>
              </a:rPr>
              <a:t>，</a:t>
            </a:r>
            <a:r>
              <a:rPr kumimoji="1" lang="en-US" altLang="zh-CN" sz="2000" dirty="0">
                <a:latin typeface="+mn-ea"/>
              </a:rPr>
              <a:t>.html</a:t>
            </a:r>
            <a:r>
              <a:rPr kumimoji="1" lang="zh-CN" altLang="en-US" sz="2000" dirty="0">
                <a:latin typeface="+mn-ea"/>
              </a:rPr>
              <a:t>；</a:t>
            </a:r>
            <a:endParaRPr kumimoji="1" lang="en-US" altLang="zh-CN" sz="2000" dirty="0">
              <a:latin typeface="+mn-ea"/>
            </a:endParaRPr>
          </a:p>
          <a:p>
            <a:r>
              <a:rPr kumimoji="1" lang="zh-CN" altLang="en-US" sz="2000" dirty="0" smtClean="0">
                <a:latin typeface="+mn-ea"/>
              </a:rPr>
              <a:t>传统的动态页面是</a:t>
            </a:r>
            <a:r>
              <a:rPr kumimoji="1" lang="zh-CN" altLang="en-US" sz="2000" dirty="0">
                <a:latin typeface="+mn-ea"/>
              </a:rPr>
              <a:t>由</a:t>
            </a:r>
            <a:r>
              <a:rPr kumimoji="1" lang="en-US" altLang="zh-CN" sz="2000" dirty="0">
                <a:latin typeface="+mn-ea"/>
              </a:rPr>
              <a:t>HTML</a:t>
            </a:r>
            <a:r>
              <a:rPr kumimoji="1" lang="zh-CN" altLang="en-US" sz="2000" dirty="0">
                <a:latin typeface="+mn-ea"/>
              </a:rPr>
              <a:t>和</a:t>
            </a:r>
            <a:r>
              <a:rPr kumimoji="1" lang="en-US" altLang="zh-CN" sz="2000" dirty="0" smtClean="0">
                <a:latin typeface="+mn-ea"/>
              </a:rPr>
              <a:t>ASP/PHP/JS</a:t>
            </a:r>
            <a:r>
              <a:rPr kumimoji="1" lang="zh-CN" altLang="en-US" sz="2000" dirty="0" smtClean="0">
                <a:latin typeface="+mn-ea"/>
              </a:rPr>
              <a:t>等动态语言</a:t>
            </a:r>
            <a:r>
              <a:rPr kumimoji="1" lang="zh-CN" altLang="en-US" sz="2000" dirty="0">
                <a:latin typeface="+mn-ea"/>
              </a:rPr>
              <a:t>生成的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页面，它的文件拓展名通常是</a:t>
            </a:r>
            <a:r>
              <a:rPr kumimoji="1" lang="en-US" altLang="zh-CN" sz="2000" dirty="0">
                <a:latin typeface="+mn-ea"/>
              </a:rPr>
              <a:t>.</a:t>
            </a:r>
            <a:r>
              <a:rPr kumimoji="1" lang="en-US" altLang="zh-CN" sz="2000" dirty="0" smtClean="0">
                <a:latin typeface="+mn-ea"/>
              </a:rPr>
              <a:t>asp,</a:t>
            </a:r>
            <a:r>
              <a:rPr kumimoji="1" lang="en-US" altLang="zh-CN" dirty="0">
                <a:latin typeface="+mn-ea"/>
              </a:rPr>
              <a:t>.</a:t>
            </a:r>
            <a:r>
              <a:rPr kumimoji="1" lang="en-US" altLang="zh-CN" sz="2000" dirty="0" err="1" smtClean="0">
                <a:latin typeface="+mn-ea"/>
              </a:rPr>
              <a:t>aspx</a:t>
            </a:r>
            <a:r>
              <a:rPr kumimoji="1" lang="en-US" altLang="zh-CN" sz="2000" dirty="0" smtClean="0">
                <a:latin typeface="+mn-ea"/>
              </a:rPr>
              <a:t>,.</a:t>
            </a:r>
            <a:r>
              <a:rPr kumimoji="1" lang="en-US" altLang="zh-CN" sz="2000" dirty="0" err="1">
                <a:latin typeface="+mn-ea"/>
              </a:rPr>
              <a:t>jsp</a:t>
            </a:r>
            <a:r>
              <a:rPr kumimoji="1" lang="zh-CN" altLang="en-US" sz="2000" dirty="0">
                <a:latin typeface="+mn-ea"/>
              </a:rPr>
              <a:t>，</a:t>
            </a:r>
            <a:r>
              <a:rPr kumimoji="1" lang="en-US" altLang="zh-CN" sz="2000" dirty="0">
                <a:latin typeface="+mn-ea"/>
              </a:rPr>
              <a:t>.</a:t>
            </a:r>
            <a:r>
              <a:rPr kumimoji="1" lang="en-US" altLang="zh-CN" sz="2000" dirty="0" err="1">
                <a:latin typeface="+mn-ea"/>
              </a:rPr>
              <a:t>php</a:t>
            </a:r>
            <a:r>
              <a:rPr kumimoji="1" lang="zh-CN" altLang="en-US" sz="2000" dirty="0">
                <a:latin typeface="+mn-ea"/>
              </a:rPr>
              <a:t>等；</a:t>
            </a:r>
            <a:endParaRPr kumimoji="1" lang="en-US" altLang="zh-CN" sz="2000" dirty="0">
              <a:latin typeface="+mn-ea"/>
            </a:endParaRPr>
          </a:p>
          <a:p>
            <a:r>
              <a:rPr kumimoji="1" lang="zh-CN" altLang="en-US" sz="2000" dirty="0">
                <a:latin typeface="+mn-ea"/>
              </a:rPr>
              <a:t>静态页面和动态页面的区别：静态页面内容是固定的</a:t>
            </a:r>
            <a:r>
              <a:rPr kumimoji="1" lang="zh-CN" altLang="en-US" sz="2000" dirty="0" smtClean="0">
                <a:latin typeface="+mn-ea"/>
              </a:rPr>
              <a:t>，可以不需要</a:t>
            </a:r>
            <a:r>
              <a:rPr kumimoji="1" lang="en-US" altLang="zh-CN" sz="2000" dirty="0" smtClean="0">
                <a:latin typeface="+mn-ea"/>
              </a:rPr>
              <a:t>Web</a:t>
            </a:r>
            <a:r>
              <a:rPr kumimoji="1" lang="zh-CN" altLang="en-US" sz="2000" dirty="0" smtClean="0">
                <a:latin typeface="+mn-ea"/>
              </a:rPr>
              <a:t>服务器支持</a:t>
            </a:r>
            <a:r>
              <a:rPr kumimoji="1" lang="zh-CN" altLang="en-US" sz="2000" dirty="0">
                <a:latin typeface="+mn-ea"/>
              </a:rPr>
              <a:t>；动态页面可以根据不同用户</a:t>
            </a:r>
            <a:r>
              <a:rPr kumimoji="1" lang="zh-CN" altLang="en-US" sz="2000" dirty="0" smtClean="0">
                <a:latin typeface="+mn-ea"/>
              </a:rPr>
              <a:t>请求、不同</a:t>
            </a:r>
            <a:r>
              <a:rPr kumimoji="1" lang="zh-CN" altLang="en-US" sz="2000" dirty="0">
                <a:latin typeface="+mn-ea"/>
              </a:rPr>
              <a:t>时间和环境的需求生成不同的页面内容，</a:t>
            </a:r>
            <a:r>
              <a:rPr kumimoji="1" lang="zh-CN" altLang="en-US" sz="2000" dirty="0" smtClean="0">
                <a:latin typeface="+mn-ea"/>
              </a:rPr>
              <a:t>需要</a:t>
            </a:r>
            <a:r>
              <a:rPr kumimoji="1" lang="en-US" altLang="zh-CN" sz="2000" dirty="0" smtClean="0">
                <a:latin typeface="+mn-ea"/>
              </a:rPr>
              <a:t>Web</a:t>
            </a:r>
            <a:r>
              <a:rPr kumimoji="1" lang="zh-CN" altLang="en-US" sz="2000" dirty="0" smtClean="0">
                <a:latin typeface="+mn-ea"/>
              </a:rPr>
              <a:t>服务器支持</a:t>
            </a:r>
            <a:r>
              <a:rPr kumimoji="1" lang="zh-CN" altLang="en-US" sz="2000" dirty="0">
                <a:latin typeface="+mn-ea"/>
              </a:rPr>
              <a:t>。</a:t>
            </a:r>
            <a:endParaRPr kumimoji="1" lang="en-US" altLang="zh-CN" sz="20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2212" y="4257475"/>
            <a:ext cx="1711569" cy="205388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968311" y="4268753"/>
            <a:ext cx="86273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.HTML</a:t>
            </a:r>
            <a:endParaRPr lang="en-US" altLang="zh-CN" b="1" dirty="0"/>
          </a:p>
          <a:p>
            <a:r>
              <a:rPr lang="en-US" altLang="zh-CN" b="1" dirty="0"/>
              <a:t>.HTM</a:t>
            </a:r>
            <a:endParaRPr lang="en-US" altLang="zh-CN" b="1" dirty="0"/>
          </a:p>
          <a:p>
            <a:r>
              <a:rPr lang="en-US" altLang="zh-CN" b="1" dirty="0"/>
              <a:t>.ASP</a:t>
            </a:r>
            <a:endParaRPr lang="en-US" altLang="zh-CN" b="1" dirty="0"/>
          </a:p>
          <a:p>
            <a:r>
              <a:rPr lang="en-US" altLang="zh-CN" b="1" dirty="0"/>
              <a:t>.ASPX</a:t>
            </a:r>
            <a:endParaRPr lang="en-US" altLang="zh-CN" b="1" dirty="0"/>
          </a:p>
          <a:p>
            <a:r>
              <a:rPr lang="en-US" altLang="zh-CN" b="1" dirty="0"/>
              <a:t>.JSP</a:t>
            </a:r>
            <a:endParaRPr lang="en-US" altLang="zh-CN" b="1" dirty="0"/>
          </a:p>
          <a:p>
            <a:r>
              <a:rPr lang="en-US" altLang="zh-CN" b="1" dirty="0"/>
              <a:t>.PHP</a:t>
            </a:r>
            <a:endParaRPr lang="en-US" altLang="zh-CN" b="1" dirty="0"/>
          </a:p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3526866" y="6377010"/>
            <a:ext cx="10855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Web</a:t>
            </a:r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服务器</a:t>
            </a:r>
            <a:endParaRPr lang="zh-CN" altLang="en-US" sz="1400" dirty="0"/>
          </a:p>
        </p:txBody>
      </p:sp>
      <p:cxnSp>
        <p:nvCxnSpPr>
          <p:cNvPr id="11" name="直线箭头连接符 10"/>
          <p:cNvCxnSpPr>
            <a:stCxn id="6" idx="3"/>
          </p:cNvCxnSpPr>
          <p:nvPr/>
        </p:nvCxnSpPr>
        <p:spPr>
          <a:xfrm flipV="1">
            <a:off x="5223781" y="4440357"/>
            <a:ext cx="733278" cy="84406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6" idx="3"/>
          </p:cNvCxnSpPr>
          <p:nvPr/>
        </p:nvCxnSpPr>
        <p:spPr>
          <a:xfrm flipV="1">
            <a:off x="5223781" y="4792049"/>
            <a:ext cx="733278" cy="492368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6" idx="3"/>
          </p:cNvCxnSpPr>
          <p:nvPr/>
        </p:nvCxnSpPr>
        <p:spPr>
          <a:xfrm flipV="1">
            <a:off x="5223781" y="5038233"/>
            <a:ext cx="733278" cy="246184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3"/>
          </p:cNvCxnSpPr>
          <p:nvPr/>
        </p:nvCxnSpPr>
        <p:spPr>
          <a:xfrm flipV="1">
            <a:off x="5223781" y="5284415"/>
            <a:ext cx="733278" cy="2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6" idx="3"/>
          </p:cNvCxnSpPr>
          <p:nvPr/>
        </p:nvCxnSpPr>
        <p:spPr>
          <a:xfrm>
            <a:off x="5223781" y="5284417"/>
            <a:ext cx="733278" cy="323557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6" idx="3"/>
          </p:cNvCxnSpPr>
          <p:nvPr/>
        </p:nvCxnSpPr>
        <p:spPr>
          <a:xfrm>
            <a:off x="5223781" y="5284417"/>
            <a:ext cx="733278" cy="633046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右大括号 24"/>
          <p:cNvSpPr/>
          <p:nvPr/>
        </p:nvSpPr>
        <p:spPr>
          <a:xfrm>
            <a:off x="6831048" y="4440357"/>
            <a:ext cx="190531" cy="351692"/>
          </a:xfrm>
          <a:prstGeom prst="rightBrac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021580" y="442271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静态页面</a:t>
            </a:r>
            <a:endParaRPr lang="zh-CN" altLang="en-US" dirty="0"/>
          </a:p>
        </p:txBody>
      </p:sp>
      <p:sp>
        <p:nvSpPr>
          <p:cNvPr id="27" name="右大括号 26"/>
          <p:cNvSpPr/>
          <p:nvPr/>
        </p:nvSpPr>
        <p:spPr>
          <a:xfrm>
            <a:off x="6760474" y="4993242"/>
            <a:ext cx="245451" cy="818269"/>
          </a:xfrm>
          <a:prstGeom prst="rightBrac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021579" y="520664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动态页面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+mn-ea"/>
                <a:ea typeface="+mn-ea"/>
              </a:rPr>
              <a:t>统一资源定位符</a:t>
            </a:r>
            <a:r>
              <a:rPr kumimoji="1" lang="en-US" altLang="zh-CN" sz="2800" dirty="0">
                <a:latin typeface="+mn-ea"/>
                <a:ea typeface="+mn-ea"/>
              </a:rPr>
              <a:t>URL</a:t>
            </a:r>
            <a:endParaRPr kumimoji="1" lang="zh-CN" altLang="en-US" sz="2800" dirty="0">
              <a:latin typeface="+mn-ea"/>
              <a:ea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95997" y="1737360"/>
            <a:ext cx="10359683" cy="941238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+mn-ea"/>
              </a:rPr>
              <a:t>网页存放在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服务器之后，需要将它的地址告诉用户，以便用户访问，这个地址称为统一资源定位符（</a:t>
            </a:r>
            <a:r>
              <a:rPr kumimoji="1" lang="en-US" altLang="zh-CN" sz="2000" dirty="0">
                <a:latin typeface="+mn-ea"/>
              </a:rPr>
              <a:t>Uniform</a:t>
            </a:r>
            <a:r>
              <a:rPr kumimoji="1" lang="zh-CN" altLang="en-US" sz="2000" dirty="0">
                <a:latin typeface="+mn-ea"/>
              </a:rPr>
              <a:t> </a:t>
            </a:r>
            <a:r>
              <a:rPr kumimoji="1" lang="en-US" altLang="zh-CN" sz="2000" dirty="0">
                <a:latin typeface="+mn-ea"/>
              </a:rPr>
              <a:t>Resource</a:t>
            </a:r>
            <a:r>
              <a:rPr kumimoji="1" lang="zh-CN" altLang="en-US" sz="2000" dirty="0">
                <a:latin typeface="+mn-ea"/>
              </a:rPr>
              <a:t> </a:t>
            </a:r>
            <a:r>
              <a:rPr kumimoji="1" lang="en-US" altLang="zh-CN" sz="2000" dirty="0">
                <a:latin typeface="+mn-ea"/>
              </a:rPr>
              <a:t>Locators,</a:t>
            </a:r>
            <a:r>
              <a:rPr kumimoji="1" lang="zh-CN" altLang="en-US" sz="2000" dirty="0">
                <a:latin typeface="+mn-ea"/>
              </a:rPr>
              <a:t> </a:t>
            </a:r>
            <a:r>
              <a:rPr kumimoji="1" lang="en-US" altLang="zh-CN" sz="2000" dirty="0">
                <a:latin typeface="+mn-ea"/>
              </a:rPr>
              <a:t>URL</a:t>
            </a:r>
            <a:r>
              <a:rPr kumimoji="1" lang="zh-CN" altLang="en-US" sz="2000" dirty="0">
                <a:latin typeface="+mn-ea"/>
              </a:rPr>
              <a:t>），俗称网址；</a:t>
            </a:r>
            <a:endParaRPr kumimoji="1" lang="en-US" altLang="zh-CN" sz="2000" dirty="0">
              <a:latin typeface="+mn-ea"/>
            </a:endParaRPr>
          </a:p>
        </p:txBody>
      </p:sp>
      <p:sp>
        <p:nvSpPr>
          <p:cNvPr id="3" name="等于 2"/>
          <p:cNvSpPr/>
          <p:nvPr/>
        </p:nvSpPr>
        <p:spPr>
          <a:xfrm>
            <a:off x="2842955" y="2851002"/>
            <a:ext cx="1125415" cy="438860"/>
          </a:xfrm>
          <a:prstGeom prst="mathEqual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96538" y="2686107"/>
            <a:ext cx="1369670" cy="67876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URL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字符串</a:t>
            </a:r>
            <a:endParaRPr kumimoji="1" lang="zh-CN" alt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068120" y="2686106"/>
            <a:ext cx="1310859" cy="67876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协议名称</a:t>
            </a:r>
            <a:endParaRPr kumimoji="1" lang="zh-CN" alt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72623" y="2686106"/>
            <a:ext cx="2224741" cy="67876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主机名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/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主机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ip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: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端口</a:t>
            </a:r>
            <a:endParaRPr kumimoji="1" lang="zh-CN" alt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249125" y="2697997"/>
            <a:ext cx="1260114" cy="67876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文件名（含路径）</a:t>
            </a:r>
            <a:endParaRPr kumimoji="1" lang="zh-CN" alt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7" name="加号 6"/>
          <p:cNvSpPr/>
          <p:nvPr/>
        </p:nvSpPr>
        <p:spPr>
          <a:xfrm>
            <a:off x="5555477" y="2851002"/>
            <a:ext cx="498764" cy="438860"/>
          </a:xfrm>
          <a:prstGeom prst="mathPl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加号 31"/>
          <p:cNvSpPr/>
          <p:nvPr/>
        </p:nvSpPr>
        <p:spPr>
          <a:xfrm>
            <a:off x="8573863" y="2782967"/>
            <a:ext cx="498764" cy="438860"/>
          </a:xfrm>
          <a:prstGeom prst="mathPl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内容占位符 3"/>
          <p:cNvSpPr txBox="1"/>
          <p:nvPr/>
        </p:nvSpPr>
        <p:spPr>
          <a:xfrm>
            <a:off x="946638" y="3771749"/>
            <a:ext cx="10359683" cy="2408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+mn-ea"/>
              </a:rPr>
              <a:t>http://</a:t>
            </a:r>
            <a:r>
              <a:rPr kumimoji="1" lang="en-US" altLang="zh-CN" sz="2000" dirty="0" err="1">
                <a:latin typeface="+mn-ea"/>
              </a:rPr>
              <a:t>www.baidu.com</a:t>
            </a:r>
            <a:r>
              <a:rPr kumimoji="1" lang="en-US" altLang="zh-CN" sz="2000" dirty="0">
                <a:latin typeface="+mn-ea"/>
              </a:rPr>
              <a:t>/</a:t>
            </a:r>
            <a:r>
              <a:rPr kumimoji="1" lang="en-US" altLang="zh-CN" sz="2000" dirty="0" err="1">
                <a:latin typeface="+mn-ea"/>
              </a:rPr>
              <a:t>index.html</a:t>
            </a:r>
            <a:r>
              <a:rPr kumimoji="1" lang="zh-CN" altLang="en-US" sz="2000" dirty="0">
                <a:latin typeface="+mn-ea"/>
              </a:rPr>
              <a:t>；其中</a:t>
            </a:r>
            <a:r>
              <a:rPr kumimoji="1" lang="en-US" altLang="zh-CN" sz="2000" dirty="0">
                <a:latin typeface="+mn-ea"/>
              </a:rPr>
              <a:t>http://</a:t>
            </a:r>
            <a:r>
              <a:rPr kumimoji="1" lang="zh-CN" altLang="en-US" sz="2000" dirty="0">
                <a:latin typeface="+mn-ea"/>
              </a:rPr>
              <a:t>表示采用的传输协议是</a:t>
            </a:r>
            <a:r>
              <a:rPr kumimoji="1" lang="en-US" altLang="zh-CN" sz="2000" dirty="0">
                <a:latin typeface="+mn-ea"/>
              </a:rPr>
              <a:t>http</a:t>
            </a:r>
            <a:r>
              <a:rPr kumimoji="1" lang="zh-CN" altLang="en-US" sz="2000" dirty="0">
                <a:latin typeface="+mn-ea"/>
              </a:rPr>
              <a:t>，</a:t>
            </a:r>
            <a:r>
              <a:rPr kumimoji="1" lang="en-US" altLang="zh-CN" sz="2000" dirty="0">
                <a:latin typeface="+mn-ea"/>
                <a:hlinkClick r:id="rId1"/>
              </a:rPr>
              <a:t>www.baidu.com</a:t>
            </a:r>
            <a:r>
              <a:rPr kumimoji="1" lang="zh-CN" altLang="en-US" sz="2000" dirty="0">
                <a:latin typeface="+mn-ea"/>
              </a:rPr>
              <a:t>为主机名，</a:t>
            </a:r>
            <a:r>
              <a:rPr kumimoji="1" lang="en-US" altLang="zh-CN" sz="2000" dirty="0">
                <a:latin typeface="+mn-ea"/>
              </a:rPr>
              <a:t>/</a:t>
            </a:r>
            <a:r>
              <a:rPr kumimoji="1" lang="en-US" altLang="zh-CN" sz="2000" dirty="0" err="1">
                <a:latin typeface="+mn-ea"/>
              </a:rPr>
              <a:t>index.html</a:t>
            </a:r>
            <a:r>
              <a:rPr kumimoji="1" lang="zh-CN" altLang="en-US" sz="2000" dirty="0">
                <a:latin typeface="+mn-ea"/>
              </a:rPr>
              <a:t>为根目录下的文件；</a:t>
            </a:r>
            <a:endParaRPr kumimoji="1" lang="en-US" altLang="zh-CN" sz="2000" dirty="0">
              <a:latin typeface="+mn-ea"/>
            </a:endParaRPr>
          </a:p>
          <a:p>
            <a:r>
              <a:rPr kumimoji="1" lang="en-US" altLang="zh-CN" sz="2000" dirty="0">
                <a:latin typeface="+mn-ea"/>
                <a:hlinkClick r:id="rId2"/>
              </a:rPr>
              <a:t>file://C:/windows/main.html</a:t>
            </a:r>
            <a:r>
              <a:rPr kumimoji="1" lang="zh-CN" altLang="en-US" sz="2000" dirty="0">
                <a:latin typeface="+mn-ea"/>
                <a:hlinkClick r:id="rId2"/>
              </a:rPr>
              <a:t> </a:t>
            </a:r>
            <a:r>
              <a:rPr kumimoji="1" lang="zh-CN" altLang="en-US" sz="2000" dirty="0">
                <a:latin typeface="+mn-ea"/>
              </a:rPr>
              <a:t> 也是一个</a:t>
            </a:r>
            <a:r>
              <a:rPr kumimoji="1" lang="en-US" altLang="zh-CN" sz="2000" dirty="0">
                <a:latin typeface="+mn-ea"/>
              </a:rPr>
              <a:t>URL</a:t>
            </a:r>
            <a:r>
              <a:rPr kumimoji="1" lang="zh-CN" altLang="en-US" sz="2000" dirty="0">
                <a:latin typeface="+mn-ea"/>
              </a:rPr>
              <a:t>地址，指向本地</a:t>
            </a:r>
            <a:r>
              <a:rPr kumimoji="1" lang="en-US" altLang="zh-CN" sz="2000" dirty="0">
                <a:latin typeface="+mn-ea"/>
              </a:rPr>
              <a:t>C</a:t>
            </a:r>
            <a:r>
              <a:rPr kumimoji="1" lang="zh-CN" altLang="en-US" sz="2000" dirty="0">
                <a:latin typeface="+mn-ea"/>
              </a:rPr>
              <a:t>盘中</a:t>
            </a:r>
            <a:r>
              <a:rPr kumimoji="1" lang="en-US" altLang="zh-CN" sz="2000" dirty="0">
                <a:latin typeface="+mn-ea"/>
              </a:rPr>
              <a:t>windows</a:t>
            </a:r>
            <a:r>
              <a:rPr kumimoji="1" lang="zh-CN" altLang="en-US" sz="2000" dirty="0">
                <a:latin typeface="+mn-ea"/>
              </a:rPr>
              <a:t>目录下的</a:t>
            </a:r>
            <a:r>
              <a:rPr kumimoji="1" lang="en-US" altLang="zh-CN" sz="2000" dirty="0" err="1">
                <a:latin typeface="+mn-ea"/>
              </a:rPr>
              <a:t>main.html</a:t>
            </a:r>
            <a:r>
              <a:rPr kumimoji="1" lang="zh-CN" altLang="en-US" sz="2000" dirty="0">
                <a:latin typeface="+mn-ea"/>
              </a:rPr>
              <a:t>文件。</a:t>
            </a:r>
            <a:r>
              <a:rPr kumimoji="1" lang="en-US" altLang="zh-CN" sz="2000" dirty="0">
                <a:latin typeface="+mn-ea"/>
                <a:hlinkClick r:id="rId3"/>
              </a:rPr>
              <a:t>file://</a:t>
            </a:r>
            <a:r>
              <a:rPr kumimoji="1" lang="zh-CN" altLang="en-US" sz="2000" dirty="0">
                <a:latin typeface="+mn-ea"/>
                <a:hlinkClick r:id="rId3"/>
              </a:rPr>
              <a:t>表示采用的直接文件访问方式</a:t>
            </a:r>
            <a:r>
              <a:rPr kumimoji="1" lang="zh-CN" altLang="en-US" sz="2000" dirty="0">
                <a:latin typeface="+mn-ea"/>
              </a:rPr>
              <a:t>。</a:t>
            </a:r>
            <a:endParaRPr kumimoji="1" lang="en-US" altLang="zh-CN" sz="2000" dirty="0">
              <a:latin typeface="+mn-ea"/>
            </a:endParaRPr>
          </a:p>
          <a:p>
            <a:r>
              <a:rPr kumimoji="1" lang="en-US" altLang="zh-CN" sz="2000" dirty="0">
                <a:latin typeface="+mn-ea"/>
              </a:rPr>
              <a:t>URL</a:t>
            </a:r>
            <a:r>
              <a:rPr kumimoji="1" lang="zh-CN" altLang="en-US" sz="2000" dirty="0">
                <a:latin typeface="+mn-ea"/>
              </a:rPr>
              <a:t>地址中的主机名也可以是对应的</a:t>
            </a:r>
            <a:r>
              <a:rPr kumimoji="1" lang="en-US" altLang="zh-CN" sz="2000" dirty="0">
                <a:latin typeface="+mn-ea"/>
              </a:rPr>
              <a:t>IP</a:t>
            </a:r>
            <a:r>
              <a:rPr kumimoji="1" lang="zh-CN" altLang="en-US" sz="2000" dirty="0">
                <a:latin typeface="+mn-ea"/>
              </a:rPr>
              <a:t>地址，如：</a:t>
            </a:r>
            <a:r>
              <a:rPr kumimoji="1" lang="en-US" altLang="zh-CN" sz="2000" dirty="0">
                <a:latin typeface="+mn-ea"/>
                <a:hlinkClick r:id="rId4"/>
              </a:rPr>
              <a:t>http://58.198.176.121/</a:t>
            </a:r>
            <a:endParaRPr kumimoji="1" lang="en-US" altLang="zh-CN" sz="2000" dirty="0">
              <a:latin typeface="+mn-ea"/>
            </a:endParaRPr>
          </a:p>
          <a:p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服务器默认</a:t>
            </a:r>
            <a:r>
              <a:rPr kumimoji="1" lang="en-US" altLang="zh-CN" sz="2000" dirty="0">
                <a:latin typeface="+mn-ea"/>
              </a:rPr>
              <a:t>TCP</a:t>
            </a:r>
            <a:r>
              <a:rPr kumimoji="1" lang="zh-CN" altLang="en-US" sz="2000" dirty="0">
                <a:latin typeface="+mn-ea"/>
              </a:rPr>
              <a:t>端口为</a:t>
            </a:r>
            <a:r>
              <a:rPr kumimoji="1" lang="en-US" altLang="zh-CN" sz="2000" dirty="0" smtClean="0">
                <a:latin typeface="+mn-ea"/>
              </a:rPr>
              <a:t>80</a:t>
            </a:r>
            <a:r>
              <a:rPr kumimoji="1" lang="zh-CN" altLang="en-US" sz="2000" dirty="0" smtClean="0">
                <a:latin typeface="+mn-ea"/>
              </a:rPr>
              <a:t>（</a:t>
            </a:r>
            <a:r>
              <a:rPr kumimoji="1" lang="en-US" altLang="zh-CN" sz="2000" dirty="0" smtClean="0">
                <a:latin typeface="+mn-ea"/>
              </a:rPr>
              <a:t>HTTP</a:t>
            </a:r>
            <a:r>
              <a:rPr kumimoji="1" lang="zh-CN" altLang="en-US" sz="2000" dirty="0" smtClean="0">
                <a:latin typeface="+mn-ea"/>
              </a:rPr>
              <a:t>协议），主要用于</a:t>
            </a:r>
            <a:r>
              <a:rPr kumimoji="1" lang="zh-CN" altLang="en-US" sz="2000" dirty="0">
                <a:latin typeface="+mn-ea"/>
              </a:rPr>
              <a:t>监听有无浏览器的页面请求；</a:t>
            </a:r>
            <a:endParaRPr kumimoji="1" lang="en-US" altLang="zh-CN" sz="2000" dirty="0">
              <a:latin typeface="+mn-ea"/>
            </a:endParaRPr>
          </a:p>
          <a:p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+mn-ea"/>
                <a:ea typeface="+mn-ea"/>
              </a:rPr>
              <a:t>超文本传输协议</a:t>
            </a:r>
            <a:r>
              <a:rPr kumimoji="1" lang="en-US" altLang="zh-CN" sz="2800" dirty="0">
                <a:latin typeface="+mn-ea"/>
                <a:ea typeface="+mn-ea"/>
              </a:rPr>
              <a:t>HTTP</a:t>
            </a:r>
            <a:endParaRPr kumimoji="1" lang="zh-CN" altLang="en-US" sz="2800" dirty="0">
              <a:latin typeface="+mn-ea"/>
              <a:ea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95997" y="2024748"/>
            <a:ext cx="10359683" cy="3402868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+mn-ea"/>
              </a:rPr>
              <a:t>HTTP</a:t>
            </a:r>
            <a:r>
              <a:rPr kumimoji="1" lang="zh-CN" altLang="en-US" sz="2000" dirty="0">
                <a:latin typeface="+mn-ea"/>
              </a:rPr>
              <a:t>协议用于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服务器和浏览器之间进行通信和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页面传输</a:t>
            </a:r>
            <a:r>
              <a:rPr kumimoji="1" lang="zh-CN" altLang="en-US" sz="2000" dirty="0" smtClean="0">
                <a:latin typeface="+mn-ea"/>
              </a:rPr>
              <a:t>；</a:t>
            </a:r>
            <a:endParaRPr kumimoji="1" lang="en-US" altLang="zh-CN" sz="2000" dirty="0" smtClean="0">
              <a:latin typeface="+mn-ea"/>
            </a:endParaRPr>
          </a:p>
          <a:p>
            <a:r>
              <a:rPr kumimoji="1" lang="en-US" altLang="zh-CN" sz="2000" dirty="0" smtClean="0">
                <a:latin typeface="+mn-ea"/>
              </a:rPr>
              <a:t>HTTP</a:t>
            </a:r>
            <a:r>
              <a:rPr kumimoji="1" lang="zh-CN" altLang="en-US" sz="2000" dirty="0" smtClean="0">
                <a:latin typeface="+mn-ea"/>
              </a:rPr>
              <a:t>协议一般是基于</a:t>
            </a:r>
            <a:r>
              <a:rPr kumimoji="1" lang="en-US" altLang="zh-CN" sz="2000" dirty="0" smtClean="0">
                <a:latin typeface="+mn-ea"/>
              </a:rPr>
              <a:t>TCP</a:t>
            </a:r>
            <a:r>
              <a:rPr kumimoji="1" lang="en-US" altLang="zh-CN" dirty="0">
                <a:latin typeface="+mn-ea"/>
              </a:rPr>
              <a:t>/</a:t>
            </a:r>
            <a:r>
              <a:rPr kumimoji="1" lang="en-US" altLang="zh-CN" sz="2000" dirty="0" smtClean="0">
                <a:latin typeface="+mn-ea"/>
              </a:rPr>
              <a:t>IP</a:t>
            </a:r>
            <a:r>
              <a:rPr kumimoji="1" lang="zh-CN" altLang="en-US" sz="2000" dirty="0" smtClean="0">
                <a:latin typeface="+mn-ea"/>
              </a:rPr>
              <a:t>进行</a:t>
            </a:r>
            <a:r>
              <a:rPr kumimoji="1" lang="zh-CN" altLang="en-US" sz="2000" dirty="0">
                <a:latin typeface="+mn-ea"/>
              </a:rPr>
              <a:t>通信，其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服务器端实现程序</a:t>
            </a:r>
            <a:r>
              <a:rPr kumimoji="1" lang="zh-CN" altLang="en-US" sz="2000" dirty="0" smtClean="0">
                <a:latin typeface="+mn-ea"/>
              </a:rPr>
              <a:t>有</a:t>
            </a:r>
            <a:r>
              <a:rPr kumimoji="1" lang="en-US" altLang="zh-CN" sz="2000" dirty="0" err="1" smtClean="0">
                <a:latin typeface="+mn-ea"/>
              </a:rPr>
              <a:t>iis</a:t>
            </a:r>
            <a:r>
              <a:rPr kumimoji="1" lang="zh-CN" altLang="en-US" sz="2000" dirty="0" smtClean="0">
                <a:latin typeface="+mn-ea"/>
              </a:rPr>
              <a:t>、</a:t>
            </a:r>
            <a:r>
              <a:rPr kumimoji="1" lang="en-US" altLang="zh-CN" sz="2000" dirty="0" smtClean="0">
                <a:latin typeface="+mn-ea"/>
              </a:rPr>
              <a:t>tomcat</a:t>
            </a:r>
            <a:r>
              <a:rPr kumimoji="1" lang="zh-CN" altLang="en-US" sz="2000" dirty="0" smtClean="0">
                <a:latin typeface="+mn-ea"/>
              </a:rPr>
              <a:t>、</a:t>
            </a:r>
            <a:r>
              <a:rPr kumimoji="1" lang="en-US" altLang="zh-CN" sz="2000" dirty="0" err="1" smtClean="0">
                <a:latin typeface="+mn-ea"/>
              </a:rPr>
              <a:t>nginx</a:t>
            </a:r>
            <a:r>
              <a:rPr kumimoji="1" lang="zh-CN" altLang="en-US" sz="2000" dirty="0">
                <a:latin typeface="+mn-ea"/>
              </a:rPr>
              <a:t>等，客户端的实现程序主要是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浏览器；</a:t>
            </a:r>
            <a:endParaRPr kumimoji="1" lang="en-US" altLang="zh-CN" sz="2000" dirty="0">
              <a:latin typeface="+mn-ea"/>
            </a:endParaRPr>
          </a:p>
          <a:p>
            <a:r>
              <a:rPr kumimoji="1" lang="en-US" altLang="zh-CN" sz="2000" dirty="0">
                <a:latin typeface="+mn-ea"/>
              </a:rPr>
              <a:t>HTTPS(Hypertext</a:t>
            </a:r>
            <a:r>
              <a:rPr kumimoji="1" lang="zh-CN" altLang="en-US" sz="2000" dirty="0">
                <a:latin typeface="+mn-ea"/>
              </a:rPr>
              <a:t> </a:t>
            </a:r>
            <a:r>
              <a:rPr kumimoji="1" lang="en-US" altLang="zh-CN" sz="2000" dirty="0">
                <a:latin typeface="+mn-ea"/>
              </a:rPr>
              <a:t>Transfer</a:t>
            </a:r>
            <a:r>
              <a:rPr kumimoji="1" lang="zh-CN" altLang="en-US" sz="2000" dirty="0">
                <a:latin typeface="+mn-ea"/>
              </a:rPr>
              <a:t> </a:t>
            </a:r>
            <a:r>
              <a:rPr kumimoji="1" lang="en-US" altLang="zh-CN" sz="2000" dirty="0">
                <a:latin typeface="+mn-ea"/>
              </a:rPr>
              <a:t>Protocol</a:t>
            </a:r>
            <a:r>
              <a:rPr kumimoji="1" lang="zh-CN" altLang="en-US" sz="2000" dirty="0">
                <a:latin typeface="+mn-ea"/>
              </a:rPr>
              <a:t> </a:t>
            </a:r>
            <a:r>
              <a:rPr kumimoji="1" lang="en-US" altLang="zh-CN" sz="2000" dirty="0">
                <a:latin typeface="+mn-ea"/>
              </a:rPr>
              <a:t>over</a:t>
            </a:r>
            <a:r>
              <a:rPr kumimoji="1" lang="zh-CN" altLang="en-US" sz="2000" dirty="0">
                <a:latin typeface="+mn-ea"/>
              </a:rPr>
              <a:t> </a:t>
            </a:r>
            <a:r>
              <a:rPr kumimoji="1" lang="en-US" altLang="zh-CN" sz="2000" dirty="0">
                <a:latin typeface="+mn-ea"/>
              </a:rPr>
              <a:t>Secure</a:t>
            </a:r>
            <a:r>
              <a:rPr kumimoji="1" lang="zh-CN" altLang="en-US" sz="2000" dirty="0">
                <a:latin typeface="+mn-ea"/>
              </a:rPr>
              <a:t> </a:t>
            </a:r>
            <a:r>
              <a:rPr kumimoji="1" lang="en-US" altLang="zh-CN" sz="2000" dirty="0">
                <a:latin typeface="+mn-ea"/>
              </a:rPr>
              <a:t>Socket</a:t>
            </a:r>
            <a:r>
              <a:rPr kumimoji="1" lang="zh-CN" altLang="en-US" sz="2000" dirty="0">
                <a:latin typeface="+mn-ea"/>
              </a:rPr>
              <a:t> </a:t>
            </a:r>
            <a:r>
              <a:rPr kumimoji="1" lang="en-US" altLang="zh-CN" sz="2000" dirty="0">
                <a:latin typeface="+mn-ea"/>
              </a:rPr>
              <a:t>Layer)</a:t>
            </a:r>
            <a:r>
              <a:rPr kumimoji="1" lang="zh-CN" altLang="en-US" sz="2000" dirty="0">
                <a:latin typeface="+mn-ea"/>
              </a:rPr>
              <a:t>是在</a:t>
            </a:r>
            <a:r>
              <a:rPr kumimoji="1" lang="en-US" altLang="zh-CN" sz="2000" dirty="0">
                <a:latin typeface="+mn-ea"/>
              </a:rPr>
              <a:t>HTTP</a:t>
            </a:r>
            <a:r>
              <a:rPr kumimoji="1" lang="zh-CN" altLang="en-US" sz="2000" dirty="0">
                <a:latin typeface="+mn-ea"/>
              </a:rPr>
              <a:t>上加入套接字</a:t>
            </a:r>
            <a:r>
              <a:rPr kumimoji="1" lang="en-US" altLang="zh-CN" sz="2000" dirty="0">
                <a:latin typeface="+mn-ea"/>
              </a:rPr>
              <a:t>SSL</a:t>
            </a:r>
            <a:r>
              <a:rPr kumimoji="1" lang="zh-CN" altLang="en-US" sz="2000" dirty="0">
                <a:latin typeface="+mn-ea"/>
              </a:rPr>
              <a:t>层，对传输的网页进行加密处理，常用于安全敏感的通信，如交易支付。</a:t>
            </a:r>
            <a:endParaRPr kumimoji="1" lang="en-US" altLang="zh-CN" sz="2000" dirty="0">
              <a:latin typeface="+mn-ea"/>
            </a:endParaRPr>
          </a:p>
          <a:p>
            <a:endParaRPr kumimoji="1" lang="en-US" altLang="zh-CN" sz="2000" dirty="0">
              <a:latin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738349" y="4062907"/>
            <a:ext cx="6089061" cy="2707281"/>
            <a:chOff x="3569625" y="4062907"/>
            <a:chExt cx="6089061" cy="2707281"/>
          </a:xfrm>
        </p:grpSpPr>
        <p:sp>
          <p:nvSpPr>
            <p:cNvPr id="6" name="矩形 5"/>
            <p:cNvSpPr/>
            <p:nvPr/>
          </p:nvSpPr>
          <p:spPr>
            <a:xfrm>
              <a:off x="3569625" y="4062907"/>
              <a:ext cx="2032000" cy="5370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Songti SC" panose="02010600040101010101" pitchFamily="2" charset="-122"/>
                  <a:ea typeface="Songti SC" panose="02010600040101010101" pitchFamily="2" charset="-122"/>
                </a:rPr>
                <a:t>应用层</a:t>
              </a:r>
              <a:endPara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570515" y="5696130"/>
              <a:ext cx="2032000" cy="5370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Songti SC" panose="02010600040101010101" pitchFamily="2" charset="-122"/>
                  <a:ea typeface="Songti SC" panose="02010600040101010101" pitchFamily="2" charset="-122"/>
                </a:rPr>
                <a:t>数据链路层</a:t>
              </a:r>
              <a:endPara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570515" y="5159101"/>
              <a:ext cx="2032000" cy="5370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Songti SC" panose="02010600040101010101" pitchFamily="2" charset="-122"/>
                  <a:ea typeface="Songti SC" panose="02010600040101010101" pitchFamily="2" charset="-122"/>
                </a:rPr>
                <a:t>IP</a:t>
              </a:r>
              <a:r>
                <a:rPr kumimoji="1" lang="zh-CN" altLang="en-US" dirty="0" smtClean="0">
                  <a:latin typeface="Songti SC" panose="02010600040101010101" pitchFamily="2" charset="-122"/>
                  <a:ea typeface="Songti SC" panose="02010600040101010101" pitchFamily="2" charset="-122"/>
                </a:rPr>
                <a:t>层</a:t>
              </a:r>
              <a:endPara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570515" y="4618810"/>
              <a:ext cx="2032000" cy="5370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Songti SC" panose="02010600040101010101" pitchFamily="2" charset="-122"/>
                  <a:ea typeface="Songti SC" panose="02010600040101010101" pitchFamily="2" charset="-122"/>
                </a:rPr>
                <a:t>TCP</a:t>
              </a:r>
              <a:r>
                <a:rPr kumimoji="1" lang="zh-CN" altLang="en-US" dirty="0" smtClean="0">
                  <a:latin typeface="Songti SC" panose="02010600040101010101" pitchFamily="2" charset="-122"/>
                  <a:ea typeface="Songti SC" panose="02010600040101010101" pitchFamily="2" charset="-122"/>
                </a:rPr>
                <a:t>层</a:t>
              </a:r>
              <a:endPara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977460" y="5863827"/>
              <a:ext cx="193794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 smtClean="0">
                  <a:latin typeface="Songti SC" panose="02010600040101010101" pitchFamily="2" charset="-122"/>
                  <a:ea typeface="Songti SC" panose="02010600040101010101" pitchFamily="2" charset="-122"/>
                </a:rPr>
                <a:t>TCP/IP</a:t>
              </a:r>
              <a:r>
                <a:rPr kumimoji="1" lang="zh-CN" altLang="en-US" dirty="0" smtClean="0">
                  <a:latin typeface="Songti SC" panose="02010600040101010101" pitchFamily="2" charset="-122"/>
                  <a:ea typeface="Songti SC" panose="02010600040101010101" pitchFamily="2" charset="-122"/>
                </a:rPr>
                <a:t>简化模型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6444345" y="4227286"/>
              <a:ext cx="3214341" cy="1200329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kumimoji="1" lang="zh-CN" altLang="en-US" dirty="0">
                  <a:latin typeface="Songti SC" panose="02010600040101010101" pitchFamily="2" charset="-122"/>
                  <a:ea typeface="Songti SC" panose="02010600040101010101" pitchFamily="2" charset="-122"/>
                </a:rPr>
                <a:t>超文本传输协议</a:t>
              </a:r>
              <a:r>
                <a:rPr kumimoji="1" lang="en-US" altLang="zh-CN" dirty="0">
                  <a:latin typeface="Songti SC" panose="02010600040101010101" pitchFamily="2" charset="-122"/>
                  <a:ea typeface="Songti SC" panose="02010600040101010101" pitchFamily="2" charset="-122"/>
                </a:rPr>
                <a:t>HTTP</a:t>
              </a:r>
              <a:endPara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endParaRPr>
            </a:p>
            <a:p>
              <a:r>
                <a:rPr kumimoji="1" lang="zh-CN" altLang="en-US" dirty="0">
                  <a:latin typeface="Songti SC" panose="02010600040101010101" pitchFamily="2" charset="-122"/>
                  <a:ea typeface="Songti SC" panose="02010600040101010101" pitchFamily="2" charset="-122"/>
                </a:rPr>
                <a:t>域名服务协议</a:t>
              </a:r>
              <a:r>
                <a:rPr kumimoji="1" lang="en-US" altLang="zh-CN" dirty="0">
                  <a:latin typeface="Songti SC" panose="02010600040101010101" pitchFamily="2" charset="-122"/>
                  <a:ea typeface="Songti SC" panose="02010600040101010101" pitchFamily="2" charset="-122"/>
                </a:rPr>
                <a:t>DNS</a:t>
              </a:r>
              <a:endPara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endParaRPr>
            </a:p>
            <a:p>
              <a:r>
                <a:rPr kumimoji="1" lang="zh-CN" altLang="en-US" dirty="0">
                  <a:latin typeface="Songti SC" panose="02010600040101010101" pitchFamily="2" charset="-122"/>
                  <a:ea typeface="Songti SC" panose="02010600040101010101" pitchFamily="2" charset="-122"/>
                </a:rPr>
                <a:t>简单电子邮件协议</a:t>
              </a:r>
              <a:r>
                <a:rPr kumimoji="1" lang="en-US" altLang="zh-CN" dirty="0">
                  <a:latin typeface="Songti SC" panose="02010600040101010101" pitchFamily="2" charset="-122"/>
                  <a:ea typeface="Songti SC" panose="02010600040101010101" pitchFamily="2" charset="-122"/>
                </a:rPr>
                <a:t>SMTP,POP3</a:t>
              </a:r>
              <a:endPara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endParaRPr>
            </a:p>
            <a:p>
              <a:r>
                <a:rPr kumimoji="1" lang="zh-CN" altLang="en-US" dirty="0">
                  <a:latin typeface="Songti SC" panose="02010600040101010101" pitchFamily="2" charset="-122"/>
                  <a:ea typeface="Songti SC" panose="02010600040101010101" pitchFamily="2" charset="-122"/>
                </a:rPr>
                <a:t>文件传输协议</a:t>
              </a:r>
              <a:r>
                <a:rPr kumimoji="1" lang="en-US" altLang="zh-CN" dirty="0">
                  <a:latin typeface="Songti SC" panose="02010600040101010101" pitchFamily="2" charset="-122"/>
                  <a:ea typeface="Songti SC" panose="02010600040101010101" pitchFamily="2" charset="-122"/>
                </a:rPr>
                <a:t>FTP</a:t>
              </a:r>
              <a:endParaRPr lang="zh-CN" altLang="en-US" dirty="0"/>
            </a:p>
          </p:txBody>
        </p:sp>
        <p:cxnSp>
          <p:nvCxnSpPr>
            <p:cNvPr id="9" name="直线连接符 8"/>
            <p:cNvCxnSpPr/>
            <p:nvPr/>
          </p:nvCxnSpPr>
          <p:spPr>
            <a:xfrm>
              <a:off x="5602515" y="4100288"/>
              <a:ext cx="841830" cy="14151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/>
            <p:cNvCxnSpPr/>
            <p:nvPr/>
          </p:nvCxnSpPr>
          <p:spPr>
            <a:xfrm>
              <a:off x="5602515" y="4631508"/>
              <a:ext cx="841830" cy="79610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3570515" y="6233159"/>
              <a:ext cx="2032000" cy="5370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Songti SC" panose="02010600040101010101" pitchFamily="2" charset="-122"/>
                  <a:ea typeface="Songti SC" panose="02010600040101010101" pitchFamily="2" charset="-122"/>
                </a:rPr>
                <a:t>物理层</a:t>
              </a:r>
              <a:endPara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6774" y="4065819"/>
            <a:ext cx="2477741" cy="2691669"/>
            <a:chOff x="801915" y="4065819"/>
            <a:chExt cx="2032000" cy="2691669"/>
          </a:xfrm>
        </p:grpSpPr>
        <p:sp>
          <p:nvSpPr>
            <p:cNvPr id="13" name="矩形 12"/>
            <p:cNvSpPr/>
            <p:nvPr/>
          </p:nvSpPr>
          <p:spPr>
            <a:xfrm>
              <a:off x="801915" y="4065819"/>
              <a:ext cx="2032000" cy="5370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Songti SC" panose="02010600040101010101" pitchFamily="2" charset="-122"/>
                  <a:ea typeface="Songti SC" panose="02010600040101010101" pitchFamily="2" charset="-122"/>
                </a:rPr>
                <a:t>平信，挂号信、快递</a:t>
              </a:r>
              <a:endPara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01915" y="5683430"/>
              <a:ext cx="2032000" cy="5370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Songti SC" panose="02010600040101010101" pitchFamily="2" charset="-122"/>
                  <a:ea typeface="Songti SC" panose="02010600040101010101" pitchFamily="2" charset="-122"/>
                </a:rPr>
                <a:t>寄件人名和收件人名</a:t>
              </a:r>
              <a:endPara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01915" y="5146401"/>
              <a:ext cx="2032000" cy="5370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Songti SC" panose="02010600040101010101" pitchFamily="2" charset="-122"/>
                  <a:ea typeface="Songti SC" panose="02010600040101010101" pitchFamily="2" charset="-122"/>
                </a:rPr>
                <a:t>邮政地址</a:t>
              </a:r>
              <a:endPara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01915" y="4606110"/>
              <a:ext cx="2032000" cy="5370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Songti SC" panose="02010600040101010101" pitchFamily="2" charset="-122"/>
                  <a:ea typeface="Songti SC" panose="02010600040101010101" pitchFamily="2" charset="-122"/>
                </a:rPr>
                <a:t>邮递员</a:t>
              </a:r>
              <a:endPara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1915" y="6220459"/>
              <a:ext cx="2032000" cy="5370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Songti SC" panose="02010600040101010101" pitchFamily="2" charset="-122"/>
                  <a:ea typeface="Songti SC" panose="02010600040101010101" pitchFamily="2" charset="-122"/>
                </a:rPr>
                <a:t>驿站和驿路</a:t>
              </a:r>
              <a:endPara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180" y="3930240"/>
            <a:ext cx="2866334" cy="282724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995397" y="443993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latin typeface="+mn-ea"/>
              </a:rPr>
              <a:t>在家吗？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9845361" y="533522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是的，来吧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0147797" y="599163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latin typeface="+mn-ea"/>
              </a:rPr>
              <a:t>好的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5326" y="2317630"/>
            <a:ext cx="1663884" cy="159067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382" y="3590857"/>
            <a:ext cx="1252840" cy="13530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+mn-ea"/>
                <a:ea typeface="+mn-ea"/>
              </a:rPr>
              <a:t>Web</a:t>
            </a:r>
            <a:r>
              <a:rPr kumimoji="1" lang="zh-CN" altLang="en-US" sz="2800" dirty="0">
                <a:latin typeface="+mn-ea"/>
                <a:ea typeface="+mn-ea"/>
              </a:rPr>
              <a:t>浏览器</a:t>
            </a:r>
            <a:endParaRPr kumimoji="1" lang="zh-CN" altLang="en-US" sz="2800" dirty="0">
              <a:latin typeface="+mn-ea"/>
              <a:ea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54833" y="2101314"/>
            <a:ext cx="7036100" cy="4012467"/>
          </a:xfrm>
        </p:spPr>
        <p:txBody>
          <a:bodyPr>
            <a:normAutofit/>
          </a:bodyPr>
          <a:lstStyle/>
          <a:p>
            <a:r>
              <a:rPr kumimoji="1" lang="en-US" altLang="zh-CN" sz="2000" dirty="0" smtClean="0">
                <a:latin typeface="+mn-ea"/>
              </a:rPr>
              <a:t>Web</a:t>
            </a:r>
            <a:r>
              <a:rPr kumimoji="1" lang="zh-CN" altLang="en-US" sz="2000" dirty="0" smtClean="0">
                <a:latin typeface="+mn-ea"/>
              </a:rPr>
              <a:t>浏览器</a:t>
            </a:r>
            <a:r>
              <a:rPr kumimoji="1" lang="en-US" altLang="zh-CN" sz="2000" dirty="0" smtClean="0">
                <a:latin typeface="+mn-ea"/>
              </a:rPr>
              <a:t>Browser</a:t>
            </a:r>
            <a:r>
              <a:rPr kumimoji="1" lang="zh-CN" altLang="en-US" sz="2000" dirty="0">
                <a:latin typeface="+mn-ea"/>
              </a:rPr>
              <a:t>是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客户端程序，浏览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服务器中的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页面需在本地计算机上安装浏览器</a:t>
            </a:r>
            <a:r>
              <a:rPr kumimoji="1" lang="zh-CN" altLang="en-US" sz="2000" dirty="0" smtClean="0">
                <a:latin typeface="+mn-ea"/>
              </a:rPr>
              <a:t>软件，</a:t>
            </a:r>
            <a:r>
              <a:rPr kumimoji="1" lang="zh-CN" altLang="en-US" sz="2000" dirty="0">
                <a:latin typeface="+mn-ea"/>
              </a:rPr>
              <a:t>用于与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服务器建立连接，并与之进行通信；</a:t>
            </a:r>
            <a:endParaRPr kumimoji="1" lang="en-US" altLang="zh-CN" sz="2000" dirty="0">
              <a:latin typeface="+mn-ea"/>
            </a:endParaRPr>
          </a:p>
          <a:p>
            <a:r>
              <a:rPr kumimoji="1" lang="zh-CN" altLang="en-US" sz="2000" dirty="0">
                <a:latin typeface="+mn-ea"/>
              </a:rPr>
              <a:t>主流浏览器</a:t>
            </a:r>
            <a:r>
              <a:rPr kumimoji="1" lang="zh-CN" altLang="en-US" sz="2000" dirty="0" smtClean="0">
                <a:latin typeface="+mn-ea"/>
              </a:rPr>
              <a:t>： </a:t>
            </a:r>
            <a:r>
              <a:rPr kumimoji="1" lang="en-US" altLang="zh-CN" sz="2000" dirty="0">
                <a:latin typeface="+mn-ea"/>
              </a:rPr>
              <a:t>Chrome,</a:t>
            </a:r>
            <a:r>
              <a:rPr kumimoji="1" lang="zh-CN" altLang="en-US" sz="2000" dirty="0">
                <a:latin typeface="+mn-ea"/>
              </a:rPr>
              <a:t>  </a:t>
            </a:r>
            <a:r>
              <a:rPr kumimoji="1" lang="en-US" altLang="zh-CN" sz="2000" dirty="0" smtClean="0">
                <a:latin typeface="+mn-ea"/>
              </a:rPr>
              <a:t>Firefox, Opera</a:t>
            </a:r>
            <a:r>
              <a:rPr kumimoji="1" lang="en-US" altLang="zh-CN" sz="2000" dirty="0">
                <a:latin typeface="+mn-ea"/>
              </a:rPr>
              <a:t>,</a:t>
            </a:r>
            <a:r>
              <a:rPr kumimoji="1" lang="zh-CN" altLang="en-US" sz="2000" dirty="0">
                <a:latin typeface="+mn-ea"/>
              </a:rPr>
              <a:t> </a:t>
            </a:r>
            <a:r>
              <a:rPr kumimoji="1" lang="en-US" altLang="zh-CN" sz="2000" dirty="0">
                <a:latin typeface="+mn-ea"/>
              </a:rPr>
              <a:t>Safari</a:t>
            </a:r>
            <a:r>
              <a:rPr kumimoji="1" lang="en-US" altLang="zh-CN" dirty="0">
                <a:latin typeface="+mn-ea"/>
              </a:rPr>
              <a:t>, IE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(Internet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Explorer),</a:t>
            </a:r>
            <a:r>
              <a:rPr kumimoji="1" lang="zh-CN" altLang="en-US" dirty="0">
                <a:latin typeface="+mn-ea"/>
              </a:rPr>
              <a:t>  </a:t>
            </a:r>
            <a:r>
              <a:rPr kumimoji="1" lang="en-US" altLang="zh-CN" dirty="0">
                <a:latin typeface="+mn-ea"/>
              </a:rPr>
              <a:t>Edge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(Windows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10),</a:t>
            </a:r>
            <a:r>
              <a:rPr kumimoji="1" lang="zh-CN" altLang="en-US" sz="2000" dirty="0" smtClean="0">
                <a:latin typeface="+mn-ea"/>
              </a:rPr>
              <a:t> </a:t>
            </a:r>
            <a:r>
              <a:rPr kumimoji="1" lang="zh-CN" altLang="en-US" sz="2000" dirty="0">
                <a:latin typeface="+mn-ea"/>
              </a:rPr>
              <a:t>搜狗浏览器，</a:t>
            </a:r>
            <a:r>
              <a:rPr kumimoji="1" lang="en-US" altLang="zh-CN" sz="2000" dirty="0">
                <a:latin typeface="+mn-ea"/>
              </a:rPr>
              <a:t>QQ</a:t>
            </a:r>
            <a:r>
              <a:rPr kumimoji="1" lang="zh-CN" altLang="en-US" sz="2000" dirty="0">
                <a:latin typeface="+mn-ea"/>
              </a:rPr>
              <a:t>浏览器，猎豹浏览器，</a:t>
            </a:r>
            <a:r>
              <a:rPr kumimoji="1" lang="en-US" altLang="zh-CN" sz="2000" dirty="0">
                <a:latin typeface="+mn-ea"/>
              </a:rPr>
              <a:t>360</a:t>
            </a:r>
            <a:r>
              <a:rPr kumimoji="1" lang="zh-CN" altLang="en-US" sz="2000" dirty="0" smtClean="0">
                <a:latin typeface="+mn-ea"/>
              </a:rPr>
              <a:t>浏览器</a:t>
            </a:r>
            <a:r>
              <a:rPr kumimoji="1" lang="en-US" altLang="zh-CN" sz="2000" dirty="0" smtClean="0">
                <a:latin typeface="+mn-ea"/>
              </a:rPr>
              <a:t>……</a:t>
            </a:r>
            <a:endParaRPr kumimoji="1" lang="en-US" altLang="zh-CN" sz="2000" dirty="0">
              <a:latin typeface="+mn-ea"/>
            </a:endParaRPr>
          </a:p>
          <a:p>
            <a:r>
              <a:rPr kumimoji="1" lang="zh-CN" altLang="en-US" sz="2000" dirty="0">
                <a:latin typeface="+mn-ea"/>
              </a:rPr>
              <a:t>不同浏览器使用不同的内核，因此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页面在不同浏览器中显示不同。这是浏览器兼容</a:t>
            </a:r>
            <a:r>
              <a:rPr kumimoji="1" lang="zh-CN" altLang="en-US" sz="2000" dirty="0" smtClean="0">
                <a:latin typeface="+mn-ea"/>
              </a:rPr>
              <a:t>问题，也是浏览器竞争的核心问题。</a:t>
            </a:r>
            <a:endParaRPr kumimoji="1" lang="en-US" altLang="zh-CN" sz="2000" dirty="0">
              <a:latin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575" y="2651679"/>
            <a:ext cx="1136945" cy="113694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6621" y="1403133"/>
            <a:ext cx="1396362" cy="13963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+mn-ea"/>
                <a:ea typeface="+mn-ea"/>
              </a:rPr>
              <a:t>Web</a:t>
            </a:r>
            <a:r>
              <a:rPr kumimoji="1" lang="zh-CN" altLang="en-US" sz="2800" dirty="0">
                <a:latin typeface="+mn-ea"/>
                <a:ea typeface="+mn-ea"/>
              </a:rPr>
              <a:t>服务器</a:t>
            </a:r>
            <a:endParaRPr kumimoji="1" lang="zh-CN" altLang="en-US" sz="2800" dirty="0">
              <a:latin typeface="+mn-ea"/>
              <a:ea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2196421"/>
            <a:ext cx="10515600" cy="4012467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+mn-ea"/>
              </a:rPr>
              <a:t>又称为</a:t>
            </a:r>
            <a:r>
              <a:rPr kumimoji="1" lang="en-US" altLang="zh-CN" sz="2000" dirty="0">
                <a:latin typeface="+mn-ea"/>
              </a:rPr>
              <a:t>WWW</a:t>
            </a:r>
            <a:r>
              <a:rPr kumimoji="1" lang="zh-CN" altLang="en-US" sz="2000" dirty="0">
                <a:latin typeface="+mn-ea"/>
              </a:rPr>
              <a:t>服务器、网站服务器、站点服务器或</a:t>
            </a:r>
            <a:r>
              <a:rPr kumimoji="1" lang="en-US" altLang="zh-CN" sz="2000" dirty="0">
                <a:latin typeface="+mn-ea"/>
              </a:rPr>
              <a:t>HTTP</a:t>
            </a:r>
            <a:r>
              <a:rPr kumimoji="1" lang="zh-CN" altLang="en-US" sz="2000" dirty="0" smtClean="0">
                <a:latin typeface="+mn-ea"/>
              </a:rPr>
              <a:t>服务器</a:t>
            </a:r>
            <a:r>
              <a:rPr kumimoji="1" lang="zh-CN" altLang="en-US" dirty="0">
                <a:latin typeface="+mn-ea"/>
              </a:rPr>
              <a:t>，</a:t>
            </a:r>
            <a:r>
              <a:rPr kumimoji="1" lang="zh-CN" altLang="en-US" sz="2000" dirty="0" smtClean="0">
                <a:latin typeface="+mn-ea"/>
              </a:rPr>
              <a:t>为</a:t>
            </a:r>
            <a:r>
              <a:rPr kumimoji="1" lang="zh-CN" altLang="en-US" sz="2000" dirty="0">
                <a:latin typeface="+mn-ea"/>
              </a:rPr>
              <a:t>浏览器等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客户端提供信息浏览和信息处理的服务，信息以</a:t>
            </a:r>
            <a:r>
              <a:rPr kumimoji="1" lang="en-US" altLang="zh-CN" sz="2000" dirty="0">
                <a:latin typeface="+mn-ea"/>
              </a:rPr>
              <a:t>HTML</a:t>
            </a:r>
            <a:r>
              <a:rPr kumimoji="1" lang="zh-CN" altLang="en-US" sz="2000" dirty="0">
                <a:latin typeface="+mn-ea"/>
              </a:rPr>
              <a:t>格式存储在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服务器的磁盘中；</a:t>
            </a:r>
            <a:endParaRPr kumimoji="1" lang="en-US" altLang="zh-CN" sz="2000" dirty="0">
              <a:latin typeface="+mn-ea"/>
            </a:endParaRPr>
          </a:p>
          <a:p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服务器不仅能够存储信息，还能运行脚本和程序；</a:t>
            </a:r>
            <a:endParaRPr kumimoji="1" lang="en-US" altLang="zh-CN" sz="2000" dirty="0">
              <a:latin typeface="+mn-ea"/>
            </a:endParaRPr>
          </a:p>
          <a:p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服务器指驻留于互联网上某类型计算机的程序，实际上是一个软件系统，但是它必须安装在一台拥有独立</a:t>
            </a:r>
            <a:r>
              <a:rPr kumimoji="1" lang="en-US" altLang="zh-CN" sz="2000" dirty="0">
                <a:latin typeface="+mn-ea"/>
              </a:rPr>
              <a:t>IP</a:t>
            </a:r>
            <a:r>
              <a:rPr kumimoji="1" lang="zh-CN" altLang="en-US" sz="2000" dirty="0">
                <a:latin typeface="+mn-ea"/>
              </a:rPr>
              <a:t>地址的计算机上，因此通常将那台计算机称为</a:t>
            </a:r>
            <a:r>
              <a:rPr kumimoji="1" lang="en-US" altLang="zh-CN" sz="2000" dirty="0">
                <a:latin typeface="+mn-ea"/>
              </a:rPr>
              <a:t>Web</a:t>
            </a:r>
            <a:r>
              <a:rPr kumimoji="1" lang="zh-CN" altLang="en-US" sz="2000" dirty="0">
                <a:latin typeface="+mn-ea"/>
              </a:rPr>
              <a:t>服务器。</a:t>
            </a:r>
            <a:endParaRPr kumimoji="1"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TkyMDJkNDVkZmE2NzcwMTNmZWExYmVhYzBjOWEwNzcifQ==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2677</Words>
  <Application>WPS 演示</Application>
  <PresentationFormat>宽屏</PresentationFormat>
  <Paragraphs>170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Songti SC</vt:lpstr>
      <vt:lpstr>Calibri Light</vt:lpstr>
      <vt:lpstr>微软雅黑</vt:lpstr>
      <vt:lpstr>Arial Unicode MS</vt:lpstr>
      <vt:lpstr>等线</vt:lpstr>
      <vt:lpstr>回顾</vt:lpstr>
      <vt:lpstr>1.3 Web基本概念</vt:lpstr>
      <vt:lpstr>互联网（Internet）</vt:lpstr>
      <vt:lpstr>Web</vt:lpstr>
      <vt:lpstr>Web网站和页面</vt:lpstr>
      <vt:lpstr>Web页面</vt:lpstr>
      <vt:lpstr>统一资源定位符URL</vt:lpstr>
      <vt:lpstr>超文本传输协议HTTP</vt:lpstr>
      <vt:lpstr>Web浏览器</vt:lpstr>
      <vt:lpstr>Web服务器</vt:lpstr>
      <vt:lpstr>Web服务器</vt:lpstr>
      <vt:lpstr>Web服务器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Web编程简介</dc:title>
  <dc:creator>Microsoft Office User</dc:creator>
  <cp:lastModifiedBy>wang ye</cp:lastModifiedBy>
  <cp:revision>344</cp:revision>
  <dcterms:created xsi:type="dcterms:W3CDTF">2020-02-08T09:17:00Z</dcterms:created>
  <dcterms:modified xsi:type="dcterms:W3CDTF">2022-06-14T02:33:19Z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EE86DFBA729444F7A4F20F360EE0CDAC</vt:lpwstr>
  </property>
  <property fmtid="{D5CDD505-2E9C-101B-9397-08002B2CF9AE}" pid="3" name="KSOProductBuildVer">
    <vt:lpwstr>2052-11.1.0.11744</vt:lpwstr>
  </property>
</Properties>
</file>