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64" r:id="rId2"/>
    <p:sldId id="281" r:id="rId3"/>
    <p:sldId id="282" r:id="rId4"/>
    <p:sldId id="326" r:id="rId5"/>
    <p:sldId id="283" r:id="rId6"/>
    <p:sldId id="284" r:id="rId7"/>
    <p:sldId id="330" r:id="rId8"/>
    <p:sldId id="286" r:id="rId9"/>
    <p:sldId id="285" r:id="rId10"/>
    <p:sldId id="311" r:id="rId11"/>
    <p:sldId id="313" r:id="rId12"/>
    <p:sldId id="314" r:id="rId13"/>
    <p:sldId id="331" r:id="rId14"/>
    <p:sldId id="332" r:id="rId15"/>
    <p:sldId id="315" r:id="rId16"/>
    <p:sldId id="333" r:id="rId17"/>
    <p:sldId id="33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9089" autoAdjust="0"/>
  </p:normalViewPr>
  <p:slideViewPr>
    <p:cSldViewPr snapToGrid="0" snapToObjects="1">
      <p:cViewPr varScale="1">
        <p:scale>
          <a:sx n="60" d="100"/>
          <a:sy n="60" d="100"/>
        </p:scale>
        <p:origin x="14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t>2020/3/3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t>‹#›</a:t>
            </a:fld>
            <a:endParaRPr kumimoji="1" lang="zh-CN" altLang="en-US"/>
          </a:p>
        </p:txBody>
      </p:sp>
    </p:spTree>
    <p:extLst>
      <p:ext uri="{BB962C8B-B14F-4D97-AF65-F5344CB8AC3E}">
        <p14:creationId xmlns:p14="http://schemas.microsoft.com/office/powerpoint/2010/main" val="426357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1.5</a:t>
            </a:r>
            <a:r>
              <a:rPr lang="zh-CN" altLang="en-US" smtClean="0"/>
              <a:t>节</a:t>
            </a:r>
            <a:r>
              <a:rPr lang="zh-CN" altLang="en-US" dirty="0" smtClean="0"/>
              <a:t>我们简单介绍一下</a:t>
            </a:r>
            <a:r>
              <a:rPr lang="en-US" altLang="zh-CN" dirty="0" smtClean="0"/>
              <a:t>Web</a:t>
            </a:r>
            <a:r>
              <a:rPr lang="zh-CN" altLang="en-US" dirty="0" smtClean="0"/>
              <a:t>开发技术</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a:t>
            </a:fld>
            <a:endParaRPr kumimoji="1" lang="zh-CN" altLang="en-US"/>
          </a:p>
        </p:txBody>
      </p:sp>
    </p:spTree>
    <p:extLst>
      <p:ext uri="{BB962C8B-B14F-4D97-AF65-F5344CB8AC3E}">
        <p14:creationId xmlns:p14="http://schemas.microsoft.com/office/powerpoint/2010/main" val="143705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此外我们要介绍一个重要的后端开发技术</a:t>
            </a:r>
            <a:r>
              <a:rPr lang="en-US" altLang="zh-CN" dirty="0" err="1" smtClean="0"/>
              <a:t>WebService</a:t>
            </a:r>
            <a:r>
              <a:rPr lang="zh-CN" altLang="en-US" dirty="0" smtClean="0"/>
              <a:t>，</a:t>
            </a:r>
            <a:r>
              <a:rPr lang="en-US" altLang="zh-CN" dirty="0" smtClean="0"/>
              <a:t>Web Service</a:t>
            </a:r>
            <a:r>
              <a:rPr lang="zh-CN" altLang="en-US" dirty="0" smtClean="0"/>
              <a:t>是一个平台独立的， 低耦合的， 自包含的、 基于可编程的</a:t>
            </a:r>
            <a:r>
              <a:rPr lang="en-US" altLang="zh-CN" dirty="0" smtClean="0"/>
              <a:t>web</a:t>
            </a:r>
            <a:r>
              <a:rPr lang="zh-CN" altLang="en-US" dirty="0" smtClean="0"/>
              <a:t>的应用程序， 可使用开放的</a:t>
            </a:r>
            <a:r>
              <a:rPr lang="en-US" altLang="zh-CN" dirty="0" smtClean="0"/>
              <a:t>XML</a:t>
            </a:r>
            <a:r>
              <a:rPr lang="zh-CN" altLang="en-US" dirty="0" smtClean="0"/>
              <a:t>标准来描述、 发布、 发现、 协调和配置这些应用程序， 用于开发分布式的互操作的应用程序。</a:t>
            </a:r>
            <a:br>
              <a:rPr lang="zh-CN" altLang="en-US" dirty="0" smtClean="0"/>
            </a:br>
            <a:r>
              <a:rPr lang="en-US" altLang="zh-CN" dirty="0" smtClean="0"/>
              <a:t>Web Service</a:t>
            </a:r>
            <a:r>
              <a:rPr lang="zh-CN" altLang="en-US" dirty="0" smtClean="0"/>
              <a:t>不管是作为组件还是应用程序， 它都会向外界暴露一个能够通过</a:t>
            </a:r>
            <a:r>
              <a:rPr lang="en-US" altLang="zh-CN" dirty="0" smtClean="0"/>
              <a:t>Web</a:t>
            </a:r>
            <a:r>
              <a:rPr lang="zh-CN" altLang="en-US" dirty="0" smtClean="0"/>
              <a:t>进行调用的</a:t>
            </a:r>
            <a:r>
              <a:rPr lang="en-US" altLang="zh-CN" dirty="0" smtClean="0"/>
              <a:t>API</a:t>
            </a:r>
            <a:r>
              <a:rPr lang="zh-CN" altLang="en-US" dirty="0" smtClean="0"/>
              <a:t>，这就是说， 能够用编程的方法通过</a:t>
            </a:r>
            <a:r>
              <a:rPr lang="en-US" altLang="zh-CN" dirty="0" smtClean="0"/>
              <a:t>Web</a:t>
            </a:r>
            <a:r>
              <a:rPr lang="zh-CN" altLang="en-US" dirty="0" smtClean="0"/>
              <a:t>访问来使用它。网上已存在大量</a:t>
            </a:r>
            <a:r>
              <a:rPr lang="en-US" altLang="zh-CN" dirty="0" smtClean="0"/>
              <a:t>Web</a:t>
            </a:r>
            <a:r>
              <a:rPr lang="zh-CN" altLang="en-US" dirty="0" smtClean="0"/>
              <a:t>服务可供使用，例如发送和接收短消息功能、 专业加密和解密功能、 专业报表处理功能、 微软的</a:t>
            </a:r>
            <a:r>
              <a:rPr lang="en-US" altLang="zh-CN" dirty="0" smtClean="0"/>
              <a:t>MapPoint Web</a:t>
            </a:r>
            <a:r>
              <a:rPr lang="zh-CN" altLang="en-US" dirty="0" smtClean="0"/>
              <a:t>服务等。</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10</a:t>
            </a:fld>
            <a:endParaRPr kumimoji="1" lang="zh-CN" altLang="en-US"/>
          </a:p>
        </p:txBody>
      </p:sp>
    </p:spTree>
    <p:extLst>
      <p:ext uri="{BB962C8B-B14F-4D97-AF65-F5344CB8AC3E}">
        <p14:creationId xmlns:p14="http://schemas.microsoft.com/office/powerpoint/2010/main" val="77350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另外一个重要的概念是</a:t>
            </a:r>
            <a:r>
              <a:rPr lang="en-US" altLang="zh-CN" dirty="0" smtClean="0"/>
              <a:t>Restful</a:t>
            </a:r>
            <a:r>
              <a:rPr lang="zh-CN" altLang="en-US" dirty="0" smtClean="0"/>
              <a:t>。</a:t>
            </a:r>
            <a:endParaRPr lang="en-US" altLang="zh-CN" dirty="0" smtClean="0"/>
          </a:p>
          <a:p>
            <a:r>
              <a:rPr lang="en-US" altLang="zh-CN" dirty="0" smtClean="0"/>
              <a:t>Restful</a:t>
            </a:r>
            <a:r>
              <a:rPr lang="zh-CN" altLang="en-US" dirty="0" smtClean="0"/>
              <a:t>：遵循</a:t>
            </a:r>
            <a:r>
              <a:rPr lang="en-US" altLang="zh-CN" dirty="0" smtClean="0"/>
              <a:t>Rest</a:t>
            </a:r>
            <a:r>
              <a:rPr lang="zh-CN" altLang="en-US" dirty="0" smtClean="0"/>
              <a:t>原则的</a:t>
            </a:r>
            <a:r>
              <a:rPr lang="en-US" altLang="zh-CN" dirty="0" smtClean="0"/>
              <a:t>Web Service</a:t>
            </a:r>
            <a:r>
              <a:rPr lang="zh-CN" altLang="en-US" dirty="0" smtClean="0"/>
              <a:t>，是一种</a:t>
            </a:r>
            <a:r>
              <a:rPr lang="en-US" altLang="zh-CN" dirty="0" smtClean="0"/>
              <a:t>ROA(The Resource-Oriented Architecture)(</a:t>
            </a:r>
            <a:r>
              <a:rPr lang="zh-CN" altLang="en-US" dirty="0" smtClean="0"/>
              <a:t>面向资源的架构</a:t>
            </a:r>
            <a:r>
              <a:rPr lang="en-US" altLang="zh-CN" dirty="0" smtClean="0"/>
              <a:t>)</a:t>
            </a:r>
            <a:r>
              <a:rPr lang="zh-CN" altLang="en-US" dirty="0" smtClean="0"/>
              <a:t>。</a:t>
            </a:r>
            <a:endParaRPr lang="en-US" altLang="zh-CN" dirty="0" smtClean="0"/>
          </a:p>
          <a:p>
            <a:r>
              <a:rPr lang="en-US" altLang="zh-CN" dirty="0" smtClean="0"/>
              <a:t>Rest</a:t>
            </a:r>
            <a:r>
              <a:rPr lang="zh-CN" altLang="en-US" dirty="0" smtClean="0"/>
              <a:t>全称是</a:t>
            </a:r>
            <a:r>
              <a:rPr lang="zh-CN" altLang="en-US" b="1" dirty="0" smtClean="0"/>
              <a:t> </a:t>
            </a:r>
            <a:r>
              <a:rPr lang="en-US" altLang="zh-CN" b="1" dirty="0" smtClean="0"/>
              <a:t>Resource Representational State Transfer</a:t>
            </a:r>
            <a:r>
              <a:rPr lang="zh-CN" altLang="en-US" dirty="0" smtClean="0"/>
              <a:t>。通俗来讲就是：</a:t>
            </a:r>
            <a:r>
              <a:rPr lang="zh-CN" altLang="en-US" b="1" dirty="0" smtClean="0"/>
              <a:t>资源在网络中以某种表现形式进行状态转移。</a:t>
            </a:r>
            <a:r>
              <a:rPr lang="zh-CN" altLang="en-US" dirty="0" smtClean="0"/>
              <a:t>分解开来：</a:t>
            </a:r>
          </a:p>
          <a:p>
            <a:endParaRPr lang="en-US" altLang="zh-CN" b="1" dirty="0" smtClean="0"/>
          </a:p>
          <a:p>
            <a:r>
              <a:rPr lang="en-US" altLang="zh-CN" b="1" dirty="0" smtClean="0"/>
              <a:t>Resource</a:t>
            </a:r>
            <a:r>
              <a:rPr lang="zh-CN" altLang="en-US" dirty="0" smtClean="0"/>
              <a:t>：资源，即数据（前面说过网络的核心）。比如 </a:t>
            </a:r>
            <a:r>
              <a:rPr lang="en-US" altLang="zh-CN" dirty="0" smtClean="0"/>
              <a:t>newsfeed</a:t>
            </a:r>
            <a:r>
              <a:rPr lang="zh-CN" altLang="en-US" dirty="0" smtClean="0"/>
              <a:t>，</a:t>
            </a:r>
            <a:r>
              <a:rPr lang="en-US" altLang="zh-CN" dirty="0" smtClean="0"/>
              <a:t>friends</a:t>
            </a:r>
            <a:r>
              <a:rPr lang="zh-CN" altLang="en-US" dirty="0" smtClean="0"/>
              <a:t>等；</a:t>
            </a:r>
          </a:p>
          <a:p>
            <a:r>
              <a:rPr lang="en-US" altLang="zh-CN" b="1" dirty="0" smtClean="0"/>
              <a:t>Representational</a:t>
            </a:r>
            <a:r>
              <a:rPr lang="zh-CN" altLang="en-US" dirty="0" smtClean="0"/>
              <a:t>：某种表现形式，比如用</a:t>
            </a:r>
            <a:r>
              <a:rPr lang="en-US" altLang="zh-CN" dirty="0" smtClean="0"/>
              <a:t>JSON</a:t>
            </a:r>
            <a:r>
              <a:rPr lang="zh-CN" altLang="en-US" dirty="0" smtClean="0"/>
              <a:t>，</a:t>
            </a:r>
            <a:r>
              <a:rPr lang="en-US" altLang="zh-CN" dirty="0" smtClean="0"/>
              <a:t>XML</a:t>
            </a:r>
            <a:r>
              <a:rPr lang="zh-CN" altLang="en-US" dirty="0" smtClean="0"/>
              <a:t>，</a:t>
            </a:r>
            <a:r>
              <a:rPr lang="en-US" altLang="zh-CN" dirty="0" smtClean="0"/>
              <a:t>JPEG</a:t>
            </a:r>
            <a:r>
              <a:rPr lang="zh-CN" altLang="en-US" dirty="0" smtClean="0"/>
              <a:t>等；</a:t>
            </a:r>
          </a:p>
          <a:p>
            <a:r>
              <a:rPr lang="en-US" altLang="zh-CN" b="1" dirty="0" smtClean="0"/>
              <a:t>State Transfer</a:t>
            </a:r>
            <a:r>
              <a:rPr lang="zh-CN" altLang="en-US" dirty="0" smtClean="0"/>
              <a:t>：状态变化。通过</a:t>
            </a:r>
            <a:r>
              <a:rPr lang="en-US" altLang="zh-CN" dirty="0" smtClean="0"/>
              <a:t>HTTP</a:t>
            </a:r>
            <a:r>
              <a:rPr lang="zh-CN" altLang="en-US" dirty="0" smtClean="0"/>
              <a:t>动词实现。</a:t>
            </a:r>
          </a:p>
          <a:p>
            <a:endParaRPr lang="en-US" altLang="zh-CN" dirty="0" smtClean="0"/>
          </a:p>
          <a:p>
            <a:r>
              <a:rPr lang="en-US" altLang="zh-CN" dirty="0" smtClean="0"/>
              <a:t>RESTful </a:t>
            </a:r>
            <a:r>
              <a:rPr lang="zh-CN" altLang="en-US" dirty="0" smtClean="0"/>
              <a:t>简化了 </a:t>
            </a:r>
            <a:r>
              <a:rPr lang="en-US" altLang="zh-CN" dirty="0" smtClean="0"/>
              <a:t>web service </a:t>
            </a:r>
            <a:r>
              <a:rPr lang="zh-CN" altLang="en-US" dirty="0" smtClean="0"/>
              <a:t>的设计，它不再需要</a:t>
            </a:r>
            <a:r>
              <a:rPr lang="zh-CN" altLang="en-US" b="1" dirty="0" smtClean="0"/>
              <a:t> </a:t>
            </a:r>
            <a:r>
              <a:rPr lang="en-US" altLang="zh-CN" b="1" dirty="0" err="1" smtClean="0"/>
              <a:t>wsdl</a:t>
            </a:r>
            <a:r>
              <a:rPr lang="en-US" altLang="zh-CN" dirty="0" smtClean="0"/>
              <a:t> </a:t>
            </a:r>
            <a:r>
              <a:rPr lang="zh-CN" altLang="en-US" dirty="0" smtClean="0"/>
              <a:t>，也不再需要 </a:t>
            </a:r>
            <a:r>
              <a:rPr lang="en-US" altLang="zh-CN" b="1" dirty="0" smtClean="0"/>
              <a:t>soap </a:t>
            </a:r>
            <a:r>
              <a:rPr lang="zh-CN" altLang="en-US" b="1" dirty="0" smtClean="0"/>
              <a:t>协议</a:t>
            </a:r>
            <a:r>
              <a:rPr lang="zh-CN" altLang="en-US" dirty="0" smtClean="0"/>
              <a:t>，而是通过最简单的 </a:t>
            </a:r>
            <a:r>
              <a:rPr lang="en-US" altLang="zh-CN" dirty="0" smtClean="0"/>
              <a:t>http </a:t>
            </a:r>
            <a:r>
              <a:rPr lang="zh-CN" altLang="en-US" dirty="0" smtClean="0"/>
              <a:t>协议传输数据 </a:t>
            </a:r>
            <a:r>
              <a:rPr lang="en-US" altLang="zh-CN" dirty="0" smtClean="0"/>
              <a:t>( </a:t>
            </a:r>
            <a:r>
              <a:rPr lang="zh-CN" altLang="en-US" dirty="0" smtClean="0"/>
              <a:t>包括 </a:t>
            </a:r>
            <a:r>
              <a:rPr lang="en-US" altLang="zh-CN" dirty="0" smtClean="0"/>
              <a:t>xml </a:t>
            </a:r>
            <a:r>
              <a:rPr lang="zh-CN" altLang="en-US" dirty="0" smtClean="0"/>
              <a:t>或 </a:t>
            </a:r>
            <a:r>
              <a:rPr lang="en-US" altLang="zh-CN" dirty="0" err="1" smtClean="0"/>
              <a:t>json</a:t>
            </a:r>
            <a:r>
              <a:rPr lang="en-US" altLang="zh-CN" dirty="0" smtClean="0"/>
              <a:t>) </a:t>
            </a:r>
            <a:r>
              <a:rPr lang="zh-CN" altLang="en-US" dirty="0" smtClean="0"/>
              <a:t>。既简化了设计，也减少了网络传输量（因为只传输代表数据的 </a:t>
            </a:r>
            <a:r>
              <a:rPr lang="en-US" altLang="zh-CN" dirty="0" smtClean="0"/>
              <a:t>xml </a:t>
            </a:r>
            <a:r>
              <a:rPr lang="zh-CN" altLang="en-US" dirty="0" smtClean="0"/>
              <a:t>或 </a:t>
            </a:r>
            <a:r>
              <a:rPr lang="en-US" altLang="zh-CN" dirty="0" err="1" smtClean="0"/>
              <a:t>json</a:t>
            </a:r>
            <a:r>
              <a:rPr lang="en-US" altLang="zh-CN" dirty="0" smtClean="0"/>
              <a:t> </a:t>
            </a:r>
            <a:r>
              <a:rPr lang="zh-CN" altLang="en-US" dirty="0" smtClean="0"/>
              <a:t>，没有额外的 </a:t>
            </a:r>
            <a:r>
              <a:rPr lang="en-US" altLang="zh-CN" dirty="0" smtClean="0"/>
              <a:t>xml </a:t>
            </a:r>
            <a:r>
              <a:rPr lang="zh-CN" altLang="en-US" dirty="0" smtClean="0"/>
              <a:t>包装）。</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11</a:t>
            </a:fld>
            <a:endParaRPr kumimoji="1" lang="zh-CN" altLang="en-US"/>
          </a:p>
        </p:txBody>
      </p:sp>
    </p:spTree>
    <p:extLst>
      <p:ext uri="{BB962C8B-B14F-4D97-AF65-F5344CB8AC3E}">
        <p14:creationId xmlns:p14="http://schemas.microsoft.com/office/powerpoint/2010/main" val="3740891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Rest</a:t>
            </a:r>
            <a:r>
              <a:rPr lang="zh-CN" altLang="en-US" b="1" dirty="0" smtClean="0"/>
              <a:t>架构的主要原则</a:t>
            </a:r>
          </a:p>
          <a:p>
            <a:r>
              <a:rPr lang="zh-CN" altLang="en-US" dirty="0" smtClean="0"/>
              <a:t>** 网络上的所有事物都被抽象为资源**</a:t>
            </a:r>
          </a:p>
          <a:p>
            <a:r>
              <a:rPr lang="zh-CN" altLang="en-US" dirty="0" smtClean="0"/>
              <a:t>** 每个资源都有一个唯一的资源标识符**</a:t>
            </a:r>
          </a:p>
          <a:p>
            <a:r>
              <a:rPr lang="zh-CN" altLang="en-US" dirty="0" smtClean="0"/>
              <a:t>** 同一个资源具有多种表现形式</a:t>
            </a:r>
            <a:r>
              <a:rPr lang="en-US" altLang="zh-CN" dirty="0" smtClean="0"/>
              <a:t>(</a:t>
            </a:r>
            <a:r>
              <a:rPr lang="en-US" altLang="zh-CN" dirty="0" err="1" smtClean="0"/>
              <a:t>xml,json</a:t>
            </a:r>
            <a:r>
              <a:rPr lang="zh-CN" altLang="en-US" dirty="0" smtClean="0"/>
              <a:t>等</a:t>
            </a:r>
            <a:r>
              <a:rPr lang="en-US" altLang="zh-CN" dirty="0" smtClean="0"/>
              <a:t>)**</a:t>
            </a:r>
          </a:p>
          <a:p>
            <a:r>
              <a:rPr lang="en-US" altLang="zh-CN" dirty="0" smtClean="0"/>
              <a:t>** </a:t>
            </a:r>
            <a:r>
              <a:rPr lang="zh-CN" altLang="en-US" dirty="0" smtClean="0"/>
              <a:t>对资源的各种操作不会改变资源标识符**</a:t>
            </a:r>
          </a:p>
          <a:p>
            <a:r>
              <a:rPr lang="zh-CN" altLang="en-US" dirty="0" smtClean="0">
                <a:solidFill>
                  <a:srgbClr val="FF0000"/>
                </a:solidFill>
              </a:rPr>
              <a:t>** 所有的操作都是无状态的**</a:t>
            </a:r>
          </a:p>
          <a:p>
            <a:r>
              <a:rPr lang="zh-CN" altLang="en-US" dirty="0" smtClean="0"/>
              <a:t>** 符合</a:t>
            </a:r>
            <a:r>
              <a:rPr lang="en-US" altLang="zh-CN" dirty="0" smtClean="0"/>
              <a:t>REST</a:t>
            </a:r>
            <a:r>
              <a:rPr lang="zh-CN" altLang="en-US" dirty="0" smtClean="0"/>
              <a:t>原则的架构方式即可称为</a:t>
            </a:r>
            <a:r>
              <a:rPr lang="en-US" altLang="zh-CN" dirty="0" smtClean="0"/>
              <a:t>RESTful**</a:t>
            </a:r>
          </a:p>
          <a:p>
            <a:endParaRPr lang="en-US" altLang="zh-CN" dirty="0" smtClean="0"/>
          </a:p>
          <a:p>
            <a:r>
              <a:rPr lang="zh-CN" altLang="en-US" dirty="0" smtClean="0"/>
              <a:t>这里面最重要的一条实际是第五条：所有的操作的都是无状态的。</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12</a:t>
            </a:fld>
            <a:endParaRPr kumimoji="1" lang="zh-CN" altLang="en-US"/>
          </a:p>
        </p:txBody>
      </p:sp>
    </p:spTree>
    <p:extLst>
      <p:ext uri="{BB962C8B-B14F-4D97-AF65-F5344CB8AC3E}">
        <p14:creationId xmlns:p14="http://schemas.microsoft.com/office/powerpoint/2010/main" val="277823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Statelessness</a:t>
            </a:r>
            <a:r>
              <a:rPr lang="zh-CN" altLang="en-US" b="1" dirty="0" smtClean="0"/>
              <a:t>：</a:t>
            </a:r>
            <a:r>
              <a:rPr lang="zh-CN" altLang="en-US" dirty="0" smtClean="0"/>
              <a:t>无状态原则是</a:t>
            </a:r>
            <a:r>
              <a:rPr lang="en-US" altLang="zh-CN" dirty="0" smtClean="0"/>
              <a:t>RESTful</a:t>
            </a:r>
            <a:r>
              <a:rPr lang="zh-CN" altLang="en-US" dirty="0" smtClean="0"/>
              <a:t>架构设计中一个非常重要的原则，无状态是相对于有状态而言的。</a:t>
            </a:r>
            <a:endParaRPr lang="en-US" altLang="zh-CN" dirty="0" smtClean="0"/>
          </a:p>
          <a:p>
            <a:endParaRPr lang="en-US" altLang="zh-CN" dirty="0" smtClean="0"/>
          </a:p>
          <a:p>
            <a:r>
              <a:rPr lang="zh-CN" altLang="en-US" b="1" dirty="0" smtClean="0"/>
              <a:t>我们首先看</a:t>
            </a:r>
            <a:r>
              <a:rPr lang="en-US" altLang="zh-CN" b="1" dirty="0" smtClean="0"/>
              <a:t>Web</a:t>
            </a:r>
            <a:r>
              <a:rPr lang="zh-CN" altLang="en-US" b="1" dirty="0" smtClean="0"/>
              <a:t>服务状态的概念：</a:t>
            </a:r>
            <a:r>
              <a:rPr lang="zh-CN" altLang="en-US" dirty="0" smtClean="0"/>
              <a:t> </a:t>
            </a:r>
            <a:r>
              <a:rPr lang="en-US" altLang="zh-CN" dirty="0" smtClean="0"/>
              <a:t>Web</a:t>
            </a:r>
            <a:r>
              <a:rPr lang="zh-CN" altLang="en-US" dirty="0" smtClean="0"/>
              <a:t>服务建立在</a:t>
            </a:r>
            <a:r>
              <a:rPr lang="en-US" altLang="zh-CN" dirty="0" smtClean="0"/>
              <a:t>Web</a:t>
            </a:r>
            <a:r>
              <a:rPr lang="zh-CN" altLang="en-US" dirty="0" smtClean="0"/>
              <a:t>应用程序的协议之上，如：</a:t>
            </a:r>
            <a:r>
              <a:rPr lang="en-US" altLang="zh-CN" dirty="0" smtClean="0"/>
              <a:t>HTTP</a:t>
            </a:r>
            <a:r>
              <a:rPr lang="zh-CN" altLang="en-US" dirty="0" smtClean="0"/>
              <a:t>协议。</a:t>
            </a:r>
            <a:r>
              <a:rPr lang="en-US" altLang="zh-CN" dirty="0" smtClean="0"/>
              <a:t>Web</a:t>
            </a:r>
            <a:r>
              <a:rPr lang="zh-CN" altLang="en-US" dirty="0" smtClean="0"/>
              <a:t>服务的状态指的是</a:t>
            </a:r>
            <a:r>
              <a:rPr lang="zh-CN" altLang="en-US" b="1" dirty="0" smtClean="0"/>
              <a:t>请求的状态</a:t>
            </a:r>
            <a:r>
              <a:rPr lang="zh-CN" altLang="en-US" dirty="0" smtClean="0"/>
              <a:t>，而不是资源的状态。</a:t>
            </a:r>
            <a:endParaRPr lang="en-US" altLang="zh-CN" dirty="0" smtClean="0"/>
          </a:p>
          <a:p>
            <a:endParaRPr lang="en-US" altLang="zh-CN" dirty="0" smtClean="0"/>
          </a:p>
          <a:p>
            <a:pPr marL="0" indent="0">
              <a:buNone/>
            </a:pPr>
            <a:r>
              <a:rPr lang="zh-CN" altLang="en-US" dirty="0" smtClean="0"/>
              <a:t>在</a:t>
            </a:r>
            <a:r>
              <a:rPr lang="zh-CN" altLang="en-US" b="1" dirty="0" smtClean="0"/>
              <a:t>基于状态的</a:t>
            </a:r>
            <a:r>
              <a:rPr lang="en-US" altLang="zh-CN" b="1" dirty="0" smtClean="0"/>
              <a:t>Web</a:t>
            </a:r>
            <a:r>
              <a:rPr lang="zh-CN" altLang="en-US" b="1" dirty="0" smtClean="0"/>
              <a:t>服务</a:t>
            </a:r>
            <a:r>
              <a:rPr lang="zh-CN" altLang="en-US" dirty="0" smtClean="0"/>
              <a:t>中，客户端与服务器端交互的信息</a:t>
            </a:r>
            <a:r>
              <a:rPr lang="en-US" altLang="zh-CN" dirty="0" smtClean="0"/>
              <a:t>(</a:t>
            </a:r>
            <a:r>
              <a:rPr lang="zh-CN" altLang="en-US" dirty="0" smtClean="0"/>
              <a:t>如：用户登录状态</a:t>
            </a:r>
            <a:r>
              <a:rPr lang="en-US" altLang="zh-CN" dirty="0" smtClean="0"/>
              <a:t>)</a:t>
            </a:r>
            <a:r>
              <a:rPr lang="zh-CN" altLang="en-US" dirty="0" smtClean="0"/>
              <a:t>会保存在</a:t>
            </a:r>
            <a:r>
              <a:rPr lang="en-US" altLang="zh-CN" dirty="0" smtClean="0"/>
              <a:t>Server</a:t>
            </a:r>
            <a:r>
              <a:rPr lang="zh-CN" altLang="en-US" dirty="0" smtClean="0"/>
              <a:t>的</a:t>
            </a:r>
            <a:r>
              <a:rPr lang="en-US" altLang="zh-CN" dirty="0" smtClean="0"/>
              <a:t>Session</a:t>
            </a:r>
            <a:r>
              <a:rPr lang="zh-CN" altLang="en-US" dirty="0" smtClean="0"/>
              <a:t>中。再这样的前提下，客户端中的用户请求只能被保存有此用户相关状态信息的服务器所接受和理解，这也就意味着在基于状态的</a:t>
            </a:r>
            <a:r>
              <a:rPr lang="en-US" altLang="zh-CN" dirty="0" smtClean="0"/>
              <a:t>Web</a:t>
            </a:r>
            <a:r>
              <a:rPr lang="zh-CN" altLang="en-US" dirty="0" smtClean="0"/>
              <a:t>系统中的服务器端无法对用户请求进行负载均衡等自由的调度</a:t>
            </a:r>
            <a:r>
              <a:rPr lang="en-US" altLang="zh-CN" dirty="0" smtClean="0"/>
              <a:t>(</a:t>
            </a:r>
            <a:r>
              <a:rPr lang="zh-CN" altLang="en-US" dirty="0" smtClean="0"/>
              <a:t>一个客户端请求只能由一个指定的服务器端处理</a:t>
            </a:r>
            <a:r>
              <a:rPr lang="en-US" altLang="zh-CN" dirty="0" smtClean="0"/>
              <a:t>)</a:t>
            </a:r>
            <a:r>
              <a:rPr lang="zh-CN" altLang="en-US" dirty="0" smtClean="0"/>
              <a:t>。同时这也会导致另外一个容错性的问题，如果指定的服务器端在客户端的用户发出请求的过程中宕机，那么此用户最近的所有交互操作将无法被转移至别的服务器端上，即此请求将无效化。</a:t>
            </a:r>
            <a:endParaRPr lang="en-US" altLang="zh-CN" dirty="0" smtClean="0"/>
          </a:p>
          <a:p>
            <a:pPr marL="0" indent="0">
              <a:buNone/>
            </a:pPr>
            <a:endParaRPr lang="zh-CN" altLang="en-US" dirty="0" smtClean="0"/>
          </a:p>
          <a:p>
            <a:pPr marL="0" indent="0">
              <a:buNone/>
            </a:pPr>
            <a:r>
              <a:rPr lang="zh-CN" altLang="en-US" dirty="0" smtClean="0"/>
              <a:t>在</a:t>
            </a:r>
            <a:r>
              <a:rPr lang="zh-CN" altLang="en-US" b="1" dirty="0" smtClean="0"/>
              <a:t>无状态的</a:t>
            </a:r>
            <a:r>
              <a:rPr lang="en-US" altLang="zh-CN" b="1" dirty="0" smtClean="0"/>
              <a:t>Web</a:t>
            </a:r>
            <a:r>
              <a:rPr lang="zh-CN" altLang="en-US" b="1" dirty="0" smtClean="0"/>
              <a:t>服务</a:t>
            </a:r>
            <a:r>
              <a:rPr lang="zh-CN" altLang="en-US" dirty="0" smtClean="0"/>
              <a:t>中，每一个</a:t>
            </a:r>
            <a:r>
              <a:rPr lang="en-US" altLang="zh-CN" dirty="0" smtClean="0"/>
              <a:t>Web</a:t>
            </a:r>
            <a:r>
              <a:rPr lang="zh-CN" altLang="en-US" dirty="0" smtClean="0"/>
              <a:t>请求都必须是独立的，请求之间是完全分离的。</a:t>
            </a:r>
            <a:r>
              <a:rPr lang="en-US" altLang="zh-CN" dirty="0" smtClean="0"/>
              <a:t>Server</a:t>
            </a:r>
            <a:r>
              <a:rPr lang="zh-CN" altLang="en-US" dirty="0" smtClean="0"/>
              <a:t>没有保存</a:t>
            </a:r>
            <a:r>
              <a:rPr lang="en-US" altLang="zh-CN" dirty="0" smtClean="0"/>
              <a:t>Client</a:t>
            </a:r>
            <a:r>
              <a:rPr lang="zh-CN" altLang="en-US" dirty="0" smtClean="0"/>
              <a:t>的状态信息，所以</a:t>
            </a:r>
            <a:r>
              <a:rPr lang="en-US" altLang="zh-CN" dirty="0" smtClean="0"/>
              <a:t>Client</a:t>
            </a:r>
            <a:r>
              <a:rPr lang="zh-CN" altLang="en-US" dirty="0" smtClean="0"/>
              <a:t>发送的请求必须包含有能够让服务器理解请求的全部信息，包括自己的状态信息。使得一个</a:t>
            </a:r>
            <a:r>
              <a:rPr lang="en-US" altLang="zh-CN" dirty="0" smtClean="0"/>
              <a:t>Client</a:t>
            </a:r>
            <a:r>
              <a:rPr lang="zh-CN" altLang="en-US" dirty="0" smtClean="0"/>
              <a:t>的</a:t>
            </a:r>
            <a:r>
              <a:rPr lang="en-US" altLang="zh-CN" dirty="0" smtClean="0"/>
              <a:t>Web</a:t>
            </a:r>
            <a:r>
              <a:rPr lang="zh-CN" altLang="en-US" dirty="0" smtClean="0"/>
              <a:t>请求能够被任何可用的</a:t>
            </a:r>
            <a:r>
              <a:rPr lang="en-US" altLang="zh-CN" dirty="0" smtClean="0"/>
              <a:t>Server</a:t>
            </a:r>
            <a:r>
              <a:rPr lang="zh-CN" altLang="en-US" dirty="0" smtClean="0"/>
              <a:t>应答，从而将</a:t>
            </a:r>
            <a:r>
              <a:rPr lang="en-US" altLang="zh-CN" dirty="0" smtClean="0"/>
              <a:t>Web</a:t>
            </a:r>
            <a:r>
              <a:rPr lang="zh-CN" altLang="en-US" dirty="0" smtClean="0"/>
              <a:t>系统扩展到大量的</a:t>
            </a:r>
            <a:r>
              <a:rPr lang="en-US" altLang="zh-CN" dirty="0" smtClean="0"/>
              <a:t>Client</a:t>
            </a:r>
            <a:r>
              <a:rPr lang="zh-CN" altLang="en-US" dirty="0" smtClean="0"/>
              <a:t>中。</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13</a:t>
            </a:fld>
            <a:endParaRPr kumimoji="1" lang="zh-CN" altLang="en-US"/>
          </a:p>
        </p:txBody>
      </p:sp>
    </p:spTree>
    <p:extLst>
      <p:ext uri="{BB962C8B-B14F-4D97-AF65-F5344CB8AC3E}">
        <p14:creationId xmlns:p14="http://schemas.microsoft.com/office/powerpoint/2010/main" val="45756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Restful</a:t>
            </a:r>
            <a:r>
              <a:rPr lang="zh-CN" altLang="en-US" dirty="0" smtClean="0"/>
              <a:t>风格的无状态约束要求</a:t>
            </a:r>
            <a:r>
              <a:rPr lang="en-US" altLang="zh-CN" dirty="0" smtClean="0"/>
              <a:t>Server</a:t>
            </a:r>
            <a:r>
              <a:rPr lang="zh-CN" altLang="en-US" dirty="0" smtClean="0"/>
              <a:t>不保存请求状态，如果确实需要维持用户状态，也应由</a:t>
            </a:r>
            <a:r>
              <a:rPr lang="en-US" altLang="zh-CN" dirty="0" smtClean="0"/>
              <a:t>Client</a:t>
            </a:r>
            <a:r>
              <a:rPr lang="zh-CN" altLang="en-US" dirty="0" smtClean="0"/>
              <a:t>负责。例如： 使用</a:t>
            </a:r>
            <a:r>
              <a:rPr lang="en-US" altLang="zh-CN" dirty="0" smtClean="0"/>
              <a:t>Cookies</a:t>
            </a:r>
            <a:r>
              <a:rPr lang="zh-CN" altLang="en-US" dirty="0" smtClean="0"/>
              <a:t>通过客户端保持登陆状态。</a:t>
            </a:r>
            <a:endParaRPr lang="en-US" altLang="zh-CN" dirty="0" smtClean="0"/>
          </a:p>
          <a:p>
            <a:r>
              <a:rPr lang="zh-CN" altLang="en-US" dirty="0" smtClean="0"/>
              <a:t> 在</a:t>
            </a:r>
            <a:r>
              <a:rPr lang="en-US" altLang="zh-CN" dirty="0" smtClean="0"/>
              <a:t>REST</a:t>
            </a:r>
            <a:r>
              <a:rPr lang="zh-CN" altLang="en-US" dirty="0" smtClean="0"/>
              <a:t>中，每一个对象都是通过</a:t>
            </a:r>
            <a:r>
              <a:rPr lang="en-US" altLang="zh-CN" dirty="0" smtClean="0"/>
              <a:t>URL</a:t>
            </a:r>
            <a:r>
              <a:rPr lang="zh-CN" altLang="en-US" dirty="0" smtClean="0"/>
              <a:t>来表示，对象用户负责将状态信息打包进每一条信息内，保证对象的处理总是无状态的。在</a:t>
            </a:r>
            <a:r>
              <a:rPr lang="en-US" altLang="zh-CN" dirty="0" smtClean="0"/>
              <a:t>HTTP</a:t>
            </a:r>
            <a:r>
              <a:rPr lang="zh-CN" altLang="en-US" dirty="0" smtClean="0"/>
              <a:t>服务器中，服务器没有保存客户端的状态信息，客户端必须每次都带上自己的状态去请求服务器。客户端以</a:t>
            </a:r>
            <a:r>
              <a:rPr lang="en-US" altLang="zh-CN" dirty="0" smtClean="0"/>
              <a:t>URL</a:t>
            </a:r>
            <a:r>
              <a:rPr lang="zh-CN" altLang="en-US" dirty="0" smtClean="0"/>
              <a:t>形式提交的请求包含了</a:t>
            </a:r>
            <a:r>
              <a:rPr lang="en-US" altLang="zh-CN" dirty="0" smtClean="0"/>
              <a:t>cookies</a:t>
            </a:r>
            <a:r>
              <a:rPr lang="zh-CN" altLang="en-US" dirty="0" smtClean="0"/>
              <a:t>等带状态的数据，这些数据完全指定了所需的登录信息，而不需要其他请求的上下文或内存。 比如：</a:t>
            </a:r>
            <a:endParaRPr lang="en-US" altLang="zh-CN" dirty="0" smtClean="0"/>
          </a:p>
          <a:p>
            <a:r>
              <a:rPr lang="zh-CN" altLang="en-US" dirty="0" smtClean="0"/>
              <a:t>传递</a:t>
            </a:r>
            <a:r>
              <a:rPr lang="en-US" altLang="zh-CN" dirty="0" smtClean="0"/>
              <a:t>User credentials</a:t>
            </a:r>
            <a:r>
              <a:rPr lang="zh-CN" altLang="en-US" dirty="0" smtClean="0"/>
              <a:t>是</a:t>
            </a:r>
            <a:r>
              <a:rPr lang="en-US" altLang="zh-CN" dirty="0" smtClean="0"/>
              <a:t>Restful</a:t>
            </a:r>
            <a:r>
              <a:rPr lang="zh-CN" altLang="en-US" dirty="0" smtClean="0"/>
              <a:t>，而传递</a:t>
            </a:r>
            <a:r>
              <a:rPr lang="en-US" altLang="zh-CN" dirty="0" err="1" smtClean="0"/>
              <a:t>SessionID</a:t>
            </a:r>
            <a:r>
              <a:rPr lang="zh-CN" altLang="en-US" dirty="0" smtClean="0"/>
              <a:t>是</a:t>
            </a:r>
            <a:r>
              <a:rPr lang="en-US" altLang="zh-CN" dirty="0" smtClean="0"/>
              <a:t>Un-Restful</a:t>
            </a:r>
            <a:r>
              <a:rPr lang="zh-CN" altLang="en-US" dirty="0" smtClean="0"/>
              <a:t>的</a:t>
            </a:r>
            <a:r>
              <a:rPr lang="en-US" altLang="zh-CN" dirty="0" smtClean="0"/>
              <a:t>,</a:t>
            </a:r>
            <a:r>
              <a:rPr lang="zh-CN" altLang="en-US" dirty="0" smtClean="0"/>
              <a:t>因为</a:t>
            </a:r>
            <a:r>
              <a:rPr lang="en-US" altLang="zh-CN" dirty="0" smtClean="0"/>
              <a:t>session</a:t>
            </a:r>
            <a:r>
              <a:rPr lang="zh-CN" altLang="en-US" dirty="0" smtClean="0"/>
              <a:t>信息保存在服务器端。 </a:t>
            </a:r>
            <a:endParaRPr lang="en-US" altLang="zh-CN" dirty="0" smtClean="0"/>
          </a:p>
          <a:p>
            <a:r>
              <a:rPr lang="zh-CN" altLang="en-US" dirty="0" smtClean="0"/>
              <a:t>无状态请求：</a:t>
            </a:r>
            <a:r>
              <a:rPr lang="en-US" altLang="zh-CN" dirty="0" smtClean="0"/>
              <a:t>Server</a:t>
            </a:r>
            <a:r>
              <a:rPr lang="zh-CN" altLang="en-US" dirty="0" smtClean="0"/>
              <a:t>不保存任何请求状态信息，</a:t>
            </a:r>
            <a:r>
              <a:rPr lang="en-US" altLang="zh-CN" dirty="0" smtClean="0"/>
              <a:t>Client</a:t>
            </a:r>
            <a:r>
              <a:rPr lang="zh-CN" altLang="en-US" dirty="0" smtClean="0"/>
              <a:t>的每一个请求都具有</a:t>
            </a:r>
            <a:r>
              <a:rPr lang="en-US" altLang="zh-CN" dirty="0" smtClean="0"/>
              <a:t>User credentials</a:t>
            </a:r>
            <a:r>
              <a:rPr lang="zh-CN" altLang="en-US" dirty="0" smtClean="0"/>
              <a:t>等所需要的全部信息，所以能被任意可用的</a:t>
            </a:r>
            <a:r>
              <a:rPr lang="en-US" altLang="zh-CN" dirty="0" smtClean="0"/>
              <a:t>Server</a:t>
            </a:r>
            <a:r>
              <a:rPr lang="zh-CN" altLang="en-US" dirty="0" smtClean="0"/>
              <a:t>应答。 </a:t>
            </a:r>
            <a:endParaRPr lang="en-US" altLang="zh-CN" dirty="0" smtClean="0"/>
          </a:p>
          <a:p>
            <a:r>
              <a:rPr lang="zh-CN" altLang="en-US" dirty="0" smtClean="0"/>
              <a:t>有状态请求：</a:t>
            </a:r>
            <a:r>
              <a:rPr lang="en-US" altLang="zh-CN" dirty="0" smtClean="0"/>
              <a:t>Server</a:t>
            </a:r>
            <a:r>
              <a:rPr lang="zh-CN" altLang="en-US" dirty="0" smtClean="0"/>
              <a:t>保存了</a:t>
            </a:r>
            <a:r>
              <a:rPr lang="en-US" altLang="zh-CN" dirty="0" smtClean="0"/>
              <a:t>Client</a:t>
            </a:r>
            <a:r>
              <a:rPr lang="zh-CN" altLang="en-US" dirty="0" smtClean="0"/>
              <a:t>的请求状态，</a:t>
            </a:r>
            <a:r>
              <a:rPr lang="en-US" altLang="zh-CN" dirty="0" smtClean="0"/>
              <a:t>Server</a:t>
            </a:r>
            <a:r>
              <a:rPr lang="zh-CN" altLang="en-US" dirty="0" smtClean="0"/>
              <a:t>会通过</a:t>
            </a:r>
            <a:r>
              <a:rPr lang="en-US" altLang="zh-CN" dirty="0" smtClean="0"/>
              <a:t>Client</a:t>
            </a:r>
            <a:r>
              <a:rPr lang="zh-CN" altLang="en-US" dirty="0" smtClean="0"/>
              <a:t>传递的</a:t>
            </a:r>
            <a:r>
              <a:rPr lang="en-US" altLang="zh-CN" dirty="0" err="1" smtClean="0"/>
              <a:t>SessionID</a:t>
            </a:r>
            <a:r>
              <a:rPr lang="zh-CN" altLang="en-US" dirty="0" smtClean="0"/>
              <a:t>在</a:t>
            </a:r>
            <a:r>
              <a:rPr lang="en-US" altLang="zh-CN" dirty="0" smtClean="0"/>
              <a:t>Server</a:t>
            </a:r>
            <a:r>
              <a:rPr lang="zh-CN" altLang="en-US" dirty="0" smtClean="0"/>
              <a:t>中的</a:t>
            </a:r>
            <a:r>
              <a:rPr lang="en-US" altLang="zh-CN" dirty="0" smtClean="0"/>
              <a:t>Session</a:t>
            </a:r>
            <a:r>
              <a:rPr lang="zh-CN" altLang="en-US" dirty="0" smtClean="0"/>
              <a:t>作用域找到之前交互的信息，并以此来实现应答。所以</a:t>
            </a:r>
            <a:r>
              <a:rPr lang="en-US" altLang="zh-CN" dirty="0" smtClean="0"/>
              <a:t>Client</a:t>
            </a:r>
            <a:r>
              <a:rPr lang="zh-CN" altLang="en-US" dirty="0" smtClean="0"/>
              <a:t>只能由某一个</a:t>
            </a:r>
            <a:r>
              <a:rPr lang="en-US" altLang="zh-CN" dirty="0" smtClean="0"/>
              <a:t>Server</a:t>
            </a:r>
            <a:r>
              <a:rPr lang="zh-CN" altLang="en-US" dirty="0" smtClean="0"/>
              <a:t>来应答。</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14</a:t>
            </a:fld>
            <a:endParaRPr kumimoji="1" lang="zh-CN" altLang="en-US"/>
          </a:p>
        </p:txBody>
      </p:sp>
    </p:spTree>
    <p:extLst>
      <p:ext uri="{BB962C8B-B14F-4D97-AF65-F5344CB8AC3E}">
        <p14:creationId xmlns:p14="http://schemas.microsoft.com/office/powerpoint/2010/main" val="322537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Restful</a:t>
            </a:r>
            <a:r>
              <a:rPr lang="zh-CN" altLang="en-US" dirty="0" smtClean="0"/>
              <a:t>采用</a:t>
            </a:r>
            <a:r>
              <a:rPr lang="en-US" altLang="zh-CN" dirty="0" smtClean="0"/>
              <a:t>HTTP</a:t>
            </a:r>
            <a:r>
              <a:rPr lang="zh-CN" altLang="en-US" dirty="0" smtClean="0"/>
              <a:t>协议规定的</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动作处理资源的增删改查操作，一般来说</a:t>
            </a:r>
            <a:r>
              <a:rPr lang="en-US" altLang="zh-CN" dirty="0" smtClean="0"/>
              <a:t>Post</a:t>
            </a:r>
            <a:r>
              <a:rPr lang="zh-CN" altLang="en-US" dirty="0" smtClean="0"/>
              <a:t>用于增添资源，</a:t>
            </a:r>
            <a:r>
              <a:rPr lang="en-US" altLang="zh-CN" dirty="0" smtClean="0"/>
              <a:t>Put</a:t>
            </a:r>
            <a:r>
              <a:rPr lang="zh-CN" altLang="en-US" dirty="0" smtClean="0"/>
              <a:t>用于更新资源，</a:t>
            </a:r>
            <a:r>
              <a:rPr lang="en-US" altLang="zh-CN" dirty="0" smtClean="0"/>
              <a:t>Get</a:t>
            </a:r>
            <a:r>
              <a:rPr lang="zh-CN" altLang="en-US" dirty="0" smtClean="0"/>
              <a:t>用于查询资源，</a:t>
            </a:r>
            <a:r>
              <a:rPr lang="en-US" altLang="zh-CN" dirty="0" smtClean="0"/>
              <a:t>Delete</a:t>
            </a:r>
            <a:r>
              <a:rPr lang="zh-CN" altLang="en-US" dirty="0" smtClean="0"/>
              <a:t>用于删除资源。</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15</a:t>
            </a:fld>
            <a:endParaRPr kumimoji="1" lang="zh-CN" altLang="en-US"/>
          </a:p>
        </p:txBody>
      </p:sp>
    </p:spTree>
    <p:extLst>
      <p:ext uri="{BB962C8B-B14F-4D97-AF65-F5344CB8AC3E}">
        <p14:creationId xmlns:p14="http://schemas.microsoft.com/office/powerpoint/2010/main" val="89528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400" dirty="0" smtClean="0"/>
              <a:t>同样我们可以用</a:t>
            </a:r>
            <a:r>
              <a:rPr lang="en-US" altLang="zh-CN" sz="1400" dirty="0" smtClean="0"/>
              <a:t>Node.js</a:t>
            </a:r>
            <a:r>
              <a:rPr lang="zh-CN" altLang="en-US" sz="1400" dirty="0" smtClean="0"/>
              <a:t>来做一个简单的</a:t>
            </a:r>
            <a:r>
              <a:rPr lang="en-US" altLang="zh-CN" sz="1400" dirty="0" smtClean="0"/>
              <a:t>Restful</a:t>
            </a:r>
            <a:r>
              <a:rPr lang="zh-CN" altLang="en-US" sz="1400" dirty="0" smtClean="0"/>
              <a:t>例子，首先我们先来描述一个数据文件：</a:t>
            </a:r>
            <a:endParaRPr lang="en-US" altLang="zh-CN" sz="1400" dirty="0" smtClean="0"/>
          </a:p>
          <a:p>
            <a:pPr marL="0" indent="0">
              <a:buNone/>
            </a:pPr>
            <a:r>
              <a:rPr lang="zh-CN" altLang="en-US" dirty="0" smtClean="0"/>
              <a:t>创建一个 </a:t>
            </a:r>
            <a:r>
              <a:rPr lang="en-US" altLang="zh-CN" dirty="0" err="1" smtClean="0"/>
              <a:t>json</a:t>
            </a:r>
            <a:r>
              <a:rPr lang="en-US" altLang="zh-CN" dirty="0" smtClean="0"/>
              <a:t> </a:t>
            </a:r>
            <a:r>
              <a:rPr lang="zh-CN" altLang="en-US" dirty="0" smtClean="0"/>
              <a:t>数据资源文件 </a:t>
            </a:r>
            <a:r>
              <a:rPr lang="en-US" altLang="zh-CN" dirty="0" err="1" smtClean="0"/>
              <a:t>users.json</a:t>
            </a:r>
            <a:r>
              <a:rPr lang="zh-CN" altLang="en-US" dirty="0" smtClean="0"/>
              <a:t>，内容如右图：可以看到我们在数据文件中定义了</a:t>
            </a:r>
            <a:r>
              <a:rPr lang="en-US" altLang="zh-CN" dirty="0" smtClean="0"/>
              <a:t>3</a:t>
            </a:r>
            <a:r>
              <a:rPr lang="zh-CN" altLang="en-US" dirty="0" smtClean="0"/>
              <a:t>个用户，具体的属性有名称</a:t>
            </a:r>
            <a:r>
              <a:rPr lang="en-US" altLang="zh-CN" dirty="0" smtClean="0"/>
              <a:t>name</a:t>
            </a:r>
            <a:r>
              <a:rPr lang="zh-CN" altLang="en-US" dirty="0" smtClean="0"/>
              <a:t>、密码</a:t>
            </a:r>
            <a:r>
              <a:rPr lang="en-US" altLang="zh-CN" dirty="0" smtClean="0"/>
              <a:t>password</a:t>
            </a:r>
            <a:r>
              <a:rPr lang="zh-CN" altLang="en-US" dirty="0" smtClean="0"/>
              <a:t>，职业，用户</a:t>
            </a:r>
            <a:r>
              <a:rPr lang="en-US" altLang="zh-CN" dirty="0" smtClean="0"/>
              <a:t>id</a:t>
            </a:r>
          </a:p>
          <a:p>
            <a:pPr marL="0" indent="0">
              <a:buNone/>
            </a:pPr>
            <a:endParaRPr lang="en-US" altLang="zh-CN" dirty="0" smtClean="0"/>
          </a:p>
          <a:p>
            <a:pPr marL="0" indent="0">
              <a:buNone/>
            </a:pPr>
            <a:r>
              <a:rPr lang="zh-CN" altLang="en-US" dirty="0" smtClean="0"/>
              <a:t>基于以上</a:t>
            </a:r>
            <a:r>
              <a:rPr lang="en-US" altLang="zh-CN" dirty="0" err="1" smtClean="0"/>
              <a:t>json</a:t>
            </a:r>
            <a:r>
              <a:rPr lang="zh-CN" altLang="en-US" dirty="0" smtClean="0"/>
              <a:t>数据文件，我们可以创建以下 </a:t>
            </a:r>
            <a:r>
              <a:rPr lang="en-US" altLang="zh-CN" dirty="0" smtClean="0"/>
              <a:t>RESTful API</a:t>
            </a:r>
            <a:r>
              <a:rPr lang="zh-CN" altLang="en-US" dirty="0" smtClean="0"/>
              <a:t>：两个</a:t>
            </a:r>
            <a:r>
              <a:rPr lang="en-US" altLang="zh-CN" dirty="0" smtClean="0"/>
              <a:t>Get</a:t>
            </a:r>
            <a:r>
              <a:rPr lang="zh-CN" altLang="en-US" dirty="0" smtClean="0"/>
              <a:t>方法分别是列出所有用户和根据用户</a:t>
            </a:r>
            <a:r>
              <a:rPr lang="en-US" altLang="zh-CN" dirty="0" smtClean="0"/>
              <a:t>id</a:t>
            </a:r>
            <a:r>
              <a:rPr lang="zh-CN" altLang="en-US" dirty="0" smtClean="0"/>
              <a:t>显示用户信息，一个</a:t>
            </a:r>
            <a:r>
              <a:rPr lang="en-US" altLang="zh-CN" dirty="0" smtClean="0"/>
              <a:t>POST</a:t>
            </a:r>
            <a:r>
              <a:rPr lang="zh-CN" altLang="en-US" dirty="0" smtClean="0"/>
              <a:t>方法用于新增用户，一个</a:t>
            </a:r>
            <a:r>
              <a:rPr lang="en-US" altLang="zh-CN" dirty="0" smtClean="0"/>
              <a:t>DELETE</a:t>
            </a:r>
            <a:r>
              <a:rPr lang="zh-CN" altLang="en-US" dirty="0" smtClean="0"/>
              <a:t>方法用于删除某个制定的用户。</a:t>
            </a:r>
            <a:endParaRPr lang="en-US" altLang="zh-CN" sz="1400"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16</a:t>
            </a:fld>
            <a:endParaRPr kumimoji="1" lang="zh-CN" altLang="en-US"/>
          </a:p>
        </p:txBody>
      </p:sp>
    </p:spTree>
    <p:extLst>
      <p:ext uri="{BB962C8B-B14F-4D97-AF65-F5344CB8AC3E}">
        <p14:creationId xmlns:p14="http://schemas.microsoft.com/office/powerpoint/2010/main" val="3689046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以显示用户详情</a:t>
            </a:r>
            <a:r>
              <a:rPr lang="en-US" altLang="zh-CN" b="1" dirty="0" smtClean="0"/>
              <a:t>API</a:t>
            </a:r>
            <a:r>
              <a:rPr lang="zh-CN" altLang="en-US" b="1" dirty="0" smtClean="0"/>
              <a:t>为例，</a:t>
            </a:r>
            <a:r>
              <a:rPr lang="zh-CN" altLang="en-US" dirty="0" smtClean="0"/>
              <a:t>以下代码就创建了 </a:t>
            </a:r>
            <a:r>
              <a:rPr lang="en-US" altLang="zh-CN" dirty="0" smtClean="0"/>
              <a:t>RESTful API </a:t>
            </a:r>
            <a:r>
              <a:rPr lang="en-US" altLang="zh-CN" b="1" dirty="0" smtClean="0"/>
              <a:t>:id</a:t>
            </a:r>
            <a:r>
              <a:rPr lang="zh-CN" altLang="en-US" b="1" dirty="0" smtClean="0"/>
              <a:t>（用户</a:t>
            </a:r>
            <a:r>
              <a:rPr lang="en-US" altLang="zh-CN" b="1" dirty="0" smtClean="0"/>
              <a:t>id</a:t>
            </a:r>
            <a:r>
              <a:rPr lang="zh-CN" altLang="en-US" b="1" dirty="0" smtClean="0"/>
              <a:t>）</a:t>
            </a:r>
            <a:r>
              <a:rPr lang="zh-CN" altLang="en-US" dirty="0" smtClean="0"/>
              <a:t>， 用于读取指定用户的详细信息，</a:t>
            </a:r>
            <a:r>
              <a:rPr lang="en-US" altLang="zh-CN" dirty="0" smtClean="0"/>
              <a:t>server.js </a:t>
            </a:r>
            <a:r>
              <a:rPr lang="zh-CN" altLang="en-US" dirty="0" smtClean="0"/>
              <a:t>文件代码如右图所示：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这段代码里面我们用了一个</a:t>
            </a:r>
            <a:r>
              <a:rPr lang="en-US" altLang="zh-CN" sz="1200" b="1" i="0" u="none" strike="noStrike" kern="1200" dirty="0" smtClean="0">
                <a:solidFill>
                  <a:schemeClr val="tx1"/>
                </a:solidFill>
                <a:effectLst/>
                <a:latin typeface="+mn-lt"/>
                <a:ea typeface="+mn-ea"/>
                <a:cs typeface="+mn-cs"/>
              </a:rPr>
              <a:t>Node.js</a:t>
            </a:r>
            <a:r>
              <a:rPr lang="zh-CN" altLang="en-US" sz="1200" b="1" i="0" u="none" strike="noStrike" kern="1200" dirty="0" smtClean="0">
                <a:solidFill>
                  <a:schemeClr val="tx1"/>
                </a:solidFill>
                <a:effectLst/>
                <a:latin typeface="+mn-lt"/>
                <a:ea typeface="+mn-ea"/>
                <a:cs typeface="+mn-cs"/>
              </a:rPr>
              <a:t>的</a:t>
            </a:r>
            <a:r>
              <a:rPr lang="en-US" altLang="zh-CN" sz="1200" b="1" i="0" u="none" strike="noStrike" kern="1200" dirty="0" smtClean="0">
                <a:solidFill>
                  <a:schemeClr val="tx1"/>
                </a:solidFill>
                <a:effectLst/>
                <a:latin typeface="+mn-lt"/>
                <a:ea typeface="+mn-ea"/>
                <a:cs typeface="+mn-cs"/>
              </a:rPr>
              <a:t>Express</a:t>
            </a:r>
            <a:r>
              <a:rPr lang="zh-CN" altLang="en-US" sz="1200" b="1" i="0" u="none" strike="noStrike" kern="1200" dirty="0" smtClean="0">
                <a:solidFill>
                  <a:schemeClr val="tx1"/>
                </a:solidFill>
                <a:effectLst/>
                <a:latin typeface="+mn-lt"/>
                <a:ea typeface="+mn-ea"/>
                <a:cs typeface="+mn-cs"/>
              </a:rPr>
              <a:t>框架，</a:t>
            </a:r>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Express </a:t>
            </a:r>
            <a:r>
              <a:rPr lang="zh-CN" altLang="en-US" sz="1200" b="0" i="0" kern="1200" dirty="0" smtClean="0">
                <a:solidFill>
                  <a:schemeClr val="tx1"/>
                </a:solidFill>
                <a:effectLst/>
                <a:latin typeface="+mn-lt"/>
                <a:ea typeface="+mn-ea"/>
                <a:cs typeface="+mn-cs"/>
              </a:rPr>
              <a:t>可以快速地搭建一个完整功能的网站。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Express</a:t>
            </a:r>
            <a:r>
              <a:rPr lang="zh-CN" altLang="en-US" sz="1200" b="0" i="0" kern="1200" dirty="0" smtClean="0">
                <a:solidFill>
                  <a:schemeClr val="tx1"/>
                </a:solidFill>
                <a:effectLst/>
                <a:latin typeface="+mn-lt"/>
                <a:ea typeface="+mn-ea"/>
                <a:cs typeface="+mn-cs"/>
              </a:rPr>
              <a:t>框架我们在介绍</a:t>
            </a:r>
            <a:r>
              <a:rPr lang="en-US" altLang="zh-CN" sz="1200" b="0" i="0" kern="1200" dirty="0" smtClean="0">
                <a:solidFill>
                  <a:schemeClr val="tx1"/>
                </a:solidFill>
                <a:effectLst/>
                <a:latin typeface="+mn-lt"/>
                <a:ea typeface="+mn-ea"/>
                <a:cs typeface="+mn-cs"/>
              </a:rPr>
              <a:t>node.js</a:t>
            </a:r>
            <a:r>
              <a:rPr lang="zh-CN" altLang="en-US" sz="1200" b="0" i="0" kern="1200" dirty="0" smtClean="0">
                <a:solidFill>
                  <a:schemeClr val="tx1"/>
                </a:solidFill>
                <a:effectLst/>
                <a:latin typeface="+mn-lt"/>
                <a:ea typeface="+mn-ea"/>
                <a:cs typeface="+mn-cs"/>
              </a:rPr>
              <a:t>的时候还会详细讲解，这里只要了解这个</a:t>
            </a:r>
            <a:r>
              <a:rPr lang="en-US" altLang="zh-CN" sz="1200" b="0" i="0" kern="1200" dirty="0" err="1" smtClean="0">
                <a:solidFill>
                  <a:schemeClr val="tx1"/>
                </a:solidFill>
                <a:effectLst/>
                <a:latin typeface="+mn-lt"/>
                <a:ea typeface="+mn-ea"/>
                <a:cs typeface="+mn-cs"/>
              </a:rPr>
              <a:t>app.listen</a:t>
            </a:r>
            <a:r>
              <a:rPr lang="zh-CN" altLang="en-US" sz="1200" b="0" i="0" kern="1200" dirty="0" smtClean="0">
                <a:solidFill>
                  <a:schemeClr val="tx1"/>
                </a:solidFill>
                <a:effectLst/>
                <a:latin typeface="+mn-lt"/>
                <a:ea typeface="+mn-ea"/>
                <a:cs typeface="+mn-cs"/>
              </a:rPr>
              <a:t>表示启动网站监听，</a:t>
            </a:r>
            <a:r>
              <a:rPr lang="en-US" altLang="zh-CN" sz="1200" b="0" i="0" kern="1200" dirty="0" err="1" smtClean="0">
                <a:solidFill>
                  <a:schemeClr val="tx1"/>
                </a:solidFill>
                <a:effectLst/>
                <a:latin typeface="+mn-lt"/>
                <a:ea typeface="+mn-ea"/>
                <a:cs typeface="+mn-cs"/>
              </a:rPr>
              <a:t>app.get</a:t>
            </a:r>
            <a:r>
              <a:rPr lang="zh-CN" altLang="en-US" sz="1200" b="0" i="0" kern="1200" dirty="0" smtClean="0">
                <a:solidFill>
                  <a:schemeClr val="tx1"/>
                </a:solidFill>
                <a:effectLst/>
                <a:latin typeface="+mn-lt"/>
                <a:ea typeface="+mn-ea"/>
                <a:cs typeface="+mn-cs"/>
              </a:rPr>
              <a:t>表示</a:t>
            </a:r>
            <a:r>
              <a:rPr lang="en-US" altLang="zh-CN" sz="1200" b="0" i="0" kern="1200" dirty="0" err="1"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路由就可以了。</a:t>
            </a:r>
            <a:endParaRPr lang="zh-CN" altLang="en-US" sz="1200" b="1" i="0" u="none" strike="noStrike" kern="1200" dirty="0" smtClean="0">
              <a:solidFill>
                <a:schemeClr val="tx1"/>
              </a:solidFill>
              <a:effectLst/>
              <a:latin typeface="+mn-lt"/>
              <a:ea typeface="+mn-ea"/>
              <a:cs typeface="+mn-cs"/>
            </a:endParaRPr>
          </a:p>
          <a:p>
            <a:r>
              <a:rPr lang="zh-CN" altLang="en-US" dirty="0" smtClean="0"/>
              <a:t>里面还用了</a:t>
            </a:r>
            <a:r>
              <a:rPr lang="en-US" altLang="zh-CN" dirty="0" smtClean="0"/>
              <a:t>fs</a:t>
            </a:r>
            <a:r>
              <a:rPr lang="zh-CN" altLang="en-US" dirty="0" smtClean="0"/>
              <a:t>的包，用于访问文件。</a:t>
            </a:r>
            <a:endParaRPr lang="en-US" altLang="zh-CN" dirty="0" smtClean="0"/>
          </a:p>
          <a:p>
            <a:endParaRPr lang="en-US" altLang="zh-CN" dirty="0" smtClean="0"/>
          </a:p>
          <a:p>
            <a:r>
              <a:rPr lang="zh-CN" altLang="en-US" dirty="0" smtClean="0"/>
              <a:t>执行以下命令：</a:t>
            </a:r>
            <a:r>
              <a:rPr lang="en-US" altLang="zh-CN" dirty="0" smtClean="0"/>
              <a:t>node server.js</a:t>
            </a:r>
          </a:p>
          <a:p>
            <a:endParaRPr lang="en-US" altLang="zh-CN" dirty="0" smtClean="0"/>
          </a:p>
          <a:p>
            <a:r>
              <a:rPr lang="zh-CN" altLang="en-US" b="1" dirty="0" smtClean="0"/>
              <a:t>然后在</a:t>
            </a:r>
            <a:r>
              <a:rPr lang="zh-CN" altLang="en-US" dirty="0" smtClean="0"/>
              <a:t>浏览器中访问 </a:t>
            </a:r>
            <a:endParaRPr lang="en-US" altLang="zh-CN" dirty="0" smtClean="0"/>
          </a:p>
          <a:p>
            <a:r>
              <a:rPr lang="en-US" altLang="zh-CN" dirty="0" smtClean="0"/>
              <a:t>http://127.0.0.1:8081/</a:t>
            </a:r>
            <a:r>
              <a:rPr lang="en-US" altLang="zh-CN" dirty="0" smtClean="0">
                <a:solidFill>
                  <a:srgbClr val="FF0000"/>
                </a:solidFill>
              </a:rPr>
              <a:t>2</a:t>
            </a:r>
            <a:r>
              <a:rPr lang="zh-CN" altLang="en-US" dirty="0" smtClean="0"/>
              <a:t>，结果如下所示：</a:t>
            </a:r>
            <a:endParaRPr lang="en-US" altLang="zh-CN" dirty="0" smtClean="0"/>
          </a:p>
          <a:p>
            <a:endParaRPr lang="en-US" altLang="zh-CN" b="1" dirty="0" smtClean="0"/>
          </a:p>
          <a:p>
            <a:r>
              <a:rPr lang="zh-CN" altLang="en-US" b="1" dirty="0" smtClean="0"/>
              <a:t>我们可以看到，很容易利用</a:t>
            </a:r>
            <a:r>
              <a:rPr lang="en-US" altLang="zh-CN" b="1" dirty="0" smtClean="0"/>
              <a:t>node.js</a:t>
            </a:r>
            <a:r>
              <a:rPr lang="zh-CN" altLang="en-US" b="1" dirty="0" smtClean="0"/>
              <a:t>来创建</a:t>
            </a:r>
            <a:r>
              <a:rPr lang="en-US" altLang="zh-CN" b="1" dirty="0" smtClean="0"/>
              <a:t>Restful</a:t>
            </a:r>
            <a:r>
              <a:rPr lang="zh-CN" altLang="en-US" b="1" dirty="0" smtClean="0"/>
              <a:t>的服务。</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17</a:t>
            </a:fld>
            <a:endParaRPr kumimoji="1" lang="zh-CN" altLang="en-US"/>
          </a:p>
        </p:txBody>
      </p:sp>
    </p:spTree>
    <p:extLst>
      <p:ext uri="{BB962C8B-B14F-4D97-AF65-F5344CB8AC3E}">
        <p14:creationId xmlns:p14="http://schemas.microsoft.com/office/powerpoint/2010/main" val="101078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latin typeface="+mn-ea"/>
              </a:rPr>
              <a:t>Web</a:t>
            </a:r>
            <a:r>
              <a:rPr kumimoji="1" lang="zh-CN" altLang="en-US" sz="1200" dirty="0" smtClean="0">
                <a:latin typeface="+mn-ea"/>
              </a:rPr>
              <a:t>开发技术正处在日新月异的高速发展之中，它覆盖的技术领域和层次深度在不断改变；</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Web</a:t>
            </a:r>
            <a:r>
              <a:rPr kumimoji="1" lang="zh-CN" altLang="en-US" sz="1200" dirty="0" smtClean="0">
                <a:latin typeface="+mn-ea"/>
              </a:rPr>
              <a:t>的基本技术分为</a:t>
            </a:r>
            <a:r>
              <a:rPr kumimoji="1" lang="en-US" altLang="zh-CN" sz="1200" dirty="0" smtClean="0">
                <a:latin typeface="+mn-ea"/>
              </a:rPr>
              <a:t>Web</a:t>
            </a:r>
            <a:r>
              <a:rPr kumimoji="1" lang="zh-CN" altLang="en-US" sz="1200" dirty="0" smtClean="0">
                <a:latin typeface="+mn-ea"/>
              </a:rPr>
              <a:t>前端（前台）开发技术和后端（后台）开发技术；</a:t>
            </a:r>
            <a:endParaRPr kumimoji="1" lang="en-US" altLang="zh-CN" sz="1200" dirty="0" smtClean="0">
              <a:latin typeface="+mn-ea"/>
            </a:endParaRPr>
          </a:p>
          <a:p>
            <a:endParaRPr kumimoji="1" lang="en-US" altLang="zh-CN" sz="1200" dirty="0" smtClean="0">
              <a:latin typeface="+mn-ea"/>
            </a:endParaRPr>
          </a:p>
          <a:p>
            <a:r>
              <a:rPr kumimoji="1" lang="zh-CN" altLang="en-US" sz="1100" dirty="0" smtClean="0">
                <a:latin typeface="+mn-ea"/>
              </a:rPr>
              <a:t>前端是浏览器端的</a:t>
            </a:r>
            <a:r>
              <a:rPr kumimoji="1" lang="en-US" altLang="zh-CN" sz="1100" dirty="0" smtClean="0">
                <a:latin typeface="+mn-ea"/>
              </a:rPr>
              <a:t>Web</a:t>
            </a:r>
            <a:r>
              <a:rPr kumimoji="1" lang="zh-CN" altLang="en-US" sz="1100" dirty="0" smtClean="0">
                <a:latin typeface="+mn-ea"/>
              </a:rPr>
              <a:t>技术，后端是服务器端的</a:t>
            </a:r>
            <a:r>
              <a:rPr kumimoji="1" lang="en-US" altLang="zh-CN" sz="1100" dirty="0" smtClean="0">
                <a:latin typeface="+mn-ea"/>
              </a:rPr>
              <a:t>Web</a:t>
            </a:r>
            <a:r>
              <a:rPr kumimoji="1" lang="zh-CN" altLang="en-US" sz="1100" dirty="0" smtClean="0">
                <a:latin typeface="+mn-ea"/>
              </a:rPr>
              <a:t>技术。</a:t>
            </a:r>
            <a:endParaRPr kumimoji="1" lang="en-US" altLang="zh-CN" sz="11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a:t>
            </a:fld>
            <a:endParaRPr kumimoji="1" lang="zh-CN" altLang="en-US"/>
          </a:p>
        </p:txBody>
      </p:sp>
    </p:spTree>
    <p:extLst>
      <p:ext uri="{BB962C8B-B14F-4D97-AF65-F5344CB8AC3E}">
        <p14:creationId xmlns:p14="http://schemas.microsoft.com/office/powerpoint/2010/main" val="285628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传统的前端技术主要是指前面提过的这三剑客：</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HTML</a:t>
            </a:r>
            <a:r>
              <a:rPr kumimoji="1" lang="zh-CN" altLang="en-US" sz="1200" dirty="0" smtClean="0">
                <a:latin typeface="+mn-ea"/>
              </a:rPr>
              <a:t>：</a:t>
            </a:r>
            <a:r>
              <a:rPr kumimoji="1" lang="en-US" altLang="zh-CN" sz="1200" dirty="0" smtClean="0">
                <a:latin typeface="+mn-ea"/>
              </a:rPr>
              <a:t>Hypertext</a:t>
            </a:r>
            <a:r>
              <a:rPr kumimoji="1" lang="zh-CN" altLang="en-US" sz="1200" dirty="0" smtClean="0">
                <a:latin typeface="+mn-ea"/>
              </a:rPr>
              <a:t> </a:t>
            </a:r>
            <a:r>
              <a:rPr kumimoji="1" lang="en-US" altLang="zh-CN" sz="1200" dirty="0" err="1" smtClean="0">
                <a:latin typeface="+mn-ea"/>
              </a:rPr>
              <a:t>Markedup</a:t>
            </a:r>
            <a:r>
              <a:rPr kumimoji="1" lang="zh-CN" altLang="en-US" sz="1200" dirty="0" smtClean="0">
                <a:latin typeface="+mn-ea"/>
              </a:rPr>
              <a:t> </a:t>
            </a:r>
            <a:r>
              <a:rPr kumimoji="1" lang="en-US" altLang="zh-CN" sz="1200" dirty="0" smtClean="0">
                <a:latin typeface="+mn-ea"/>
              </a:rPr>
              <a:t>Language</a:t>
            </a:r>
            <a:r>
              <a:rPr kumimoji="1" lang="zh-CN" altLang="en-US" sz="1200" dirty="0" smtClean="0">
                <a:latin typeface="+mn-ea"/>
              </a:rPr>
              <a:t> 超文本标记语言，用于格式化信息内容，供浏览器接收解释并呈现；</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CSS</a:t>
            </a:r>
            <a:r>
              <a:rPr kumimoji="1" lang="zh-CN" altLang="en-US" sz="1200" dirty="0" smtClean="0">
                <a:latin typeface="+mn-ea"/>
              </a:rPr>
              <a:t>：</a:t>
            </a:r>
            <a:r>
              <a:rPr kumimoji="1" lang="en-US" altLang="zh-CN" sz="1200" dirty="0" smtClean="0">
                <a:latin typeface="+mn-ea"/>
              </a:rPr>
              <a:t>Cascading</a:t>
            </a:r>
            <a:r>
              <a:rPr kumimoji="1" lang="zh-CN" altLang="en-US" sz="1200" dirty="0" smtClean="0">
                <a:latin typeface="+mn-ea"/>
              </a:rPr>
              <a:t> </a:t>
            </a:r>
            <a:r>
              <a:rPr kumimoji="1" lang="en-US" altLang="zh-CN" sz="1200" dirty="0" smtClean="0">
                <a:latin typeface="+mn-ea"/>
              </a:rPr>
              <a:t>Style</a:t>
            </a:r>
            <a:r>
              <a:rPr kumimoji="1" lang="zh-CN" altLang="en-US" sz="1200" dirty="0" smtClean="0">
                <a:latin typeface="+mn-ea"/>
              </a:rPr>
              <a:t> </a:t>
            </a:r>
            <a:r>
              <a:rPr kumimoji="1" lang="en-US" altLang="zh-CN" sz="1200" dirty="0" smtClean="0">
                <a:latin typeface="+mn-ea"/>
              </a:rPr>
              <a:t>Sheets</a:t>
            </a:r>
            <a:r>
              <a:rPr kumimoji="1" lang="zh-CN" altLang="en-US" sz="1200" dirty="0" smtClean="0">
                <a:latin typeface="+mn-ea"/>
              </a:rPr>
              <a:t> 层叠样式单，设置网页显示的格式，如颜色、大小；</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JavaScript</a:t>
            </a:r>
            <a:r>
              <a:rPr kumimoji="1" lang="zh-CN" altLang="en-US" sz="1200" dirty="0" smtClean="0">
                <a:latin typeface="+mn-ea"/>
              </a:rPr>
              <a:t>：浏览器端脚本语言，类</a:t>
            </a:r>
            <a:r>
              <a:rPr kumimoji="1" lang="en-US" altLang="zh-CN" sz="1200" dirty="0" smtClean="0">
                <a:latin typeface="+mn-ea"/>
              </a:rPr>
              <a:t>C</a:t>
            </a:r>
            <a:r>
              <a:rPr kumimoji="1" lang="zh-CN" altLang="en-US" sz="1200" dirty="0" smtClean="0">
                <a:latin typeface="+mn-ea"/>
              </a:rPr>
              <a:t>语言，控制浏览器端的行为和动作；</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其他：</a:t>
            </a:r>
            <a:r>
              <a:rPr kumimoji="1" lang="en-US" altLang="zh-CN" sz="1200" dirty="0" smtClean="0">
                <a:latin typeface="+mn-ea"/>
              </a:rPr>
              <a:t>ActiveX</a:t>
            </a:r>
            <a:r>
              <a:rPr kumimoji="1" lang="zh-CN" altLang="en-US" sz="1200" dirty="0" smtClean="0">
                <a:latin typeface="+mn-ea"/>
              </a:rPr>
              <a:t>，</a:t>
            </a:r>
            <a:r>
              <a:rPr kumimoji="1" lang="en-US" altLang="zh-CN" sz="1200" dirty="0" smtClean="0">
                <a:latin typeface="+mn-ea"/>
              </a:rPr>
              <a:t>FLASH</a:t>
            </a:r>
            <a:r>
              <a:rPr kumimoji="1" lang="zh-CN" altLang="en-US" sz="1200" dirty="0" smtClean="0">
                <a:latin typeface="+mn-ea"/>
              </a:rPr>
              <a:t>，风靡过一段时间，现在基本已经凉了。</a:t>
            </a:r>
            <a:endParaRPr kumimoji="1" lang="en-US" altLang="zh-CN" sz="11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3</a:t>
            </a:fld>
            <a:endParaRPr kumimoji="1" lang="zh-CN" altLang="en-US"/>
          </a:p>
        </p:txBody>
      </p:sp>
    </p:spTree>
    <p:extLst>
      <p:ext uri="{BB962C8B-B14F-4D97-AF65-F5344CB8AC3E}">
        <p14:creationId xmlns:p14="http://schemas.microsoft.com/office/powerpoint/2010/main" val="260668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前端技术是本门课程的重点，后面会详细介绍，这里只做一个简单概览，现代的前端技术实际上涵盖的范围很广，我们这门课希望在有限的时间内详细介绍编程语言（主要是</a:t>
            </a:r>
            <a:r>
              <a:rPr lang="en-US" altLang="zh-CN" dirty="0" smtClean="0"/>
              <a:t>JavaScript</a:t>
            </a:r>
            <a:r>
              <a:rPr lang="zh-CN" altLang="en-US" dirty="0" smtClean="0"/>
              <a:t>，也就是</a:t>
            </a:r>
            <a:r>
              <a:rPr lang="en-US" altLang="zh-CN" dirty="0" smtClean="0"/>
              <a:t>ECMAScript ES6/7</a:t>
            </a:r>
            <a:r>
              <a:rPr lang="zh-CN" altLang="en-US" dirty="0" smtClean="0"/>
              <a:t>）这个部分，然后会对框架层</a:t>
            </a:r>
            <a:r>
              <a:rPr lang="en-US" altLang="zh-CN" dirty="0" smtClean="0"/>
              <a:t>(</a:t>
            </a:r>
            <a:r>
              <a:rPr lang="zh-CN" altLang="en-US" dirty="0" smtClean="0"/>
              <a:t>主要是三大框架，</a:t>
            </a:r>
            <a:r>
              <a:rPr lang="en-US" altLang="zh-CN" dirty="0" smtClean="0"/>
              <a:t>angular</a:t>
            </a:r>
            <a:r>
              <a:rPr lang="zh-CN" altLang="en-US" dirty="0" smtClean="0"/>
              <a:t>，</a:t>
            </a:r>
            <a:r>
              <a:rPr lang="en-US" altLang="zh-CN" dirty="0" smtClean="0"/>
              <a:t>react</a:t>
            </a:r>
            <a:r>
              <a:rPr lang="zh-CN" altLang="en-US" dirty="0" smtClean="0"/>
              <a:t>，</a:t>
            </a:r>
            <a:r>
              <a:rPr lang="en-US" altLang="zh-CN" dirty="0" err="1" smtClean="0"/>
              <a:t>vue</a:t>
            </a:r>
            <a:r>
              <a:rPr lang="en-US" altLang="zh-CN" dirty="0" smtClean="0"/>
              <a:t>)</a:t>
            </a:r>
            <a:r>
              <a:rPr lang="zh-CN" altLang="en-US" dirty="0" smtClean="0"/>
              <a:t>和服务端（主要是</a:t>
            </a:r>
            <a:r>
              <a:rPr lang="en-US" altLang="zh-CN" dirty="0" smtClean="0"/>
              <a:t>node.js</a:t>
            </a:r>
            <a:r>
              <a:rPr lang="zh-CN" altLang="en-US" dirty="0" smtClean="0"/>
              <a:t>）做一些介绍，之后会简略介绍状态管理、</a:t>
            </a:r>
            <a:r>
              <a:rPr lang="en-US" altLang="zh-CN" dirty="0" smtClean="0"/>
              <a:t>UI</a:t>
            </a:r>
            <a:r>
              <a:rPr lang="zh-CN" altLang="en-US" dirty="0" smtClean="0"/>
              <a:t>组件、小程序、跨平台和工程化的一部分内容，监控和测试不在本课程介绍的范围内。</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4</a:t>
            </a:fld>
            <a:endParaRPr kumimoji="1" lang="zh-CN" altLang="en-US"/>
          </a:p>
        </p:txBody>
      </p:sp>
    </p:spTree>
    <p:extLst>
      <p:ext uri="{BB962C8B-B14F-4D97-AF65-F5344CB8AC3E}">
        <p14:creationId xmlns:p14="http://schemas.microsoft.com/office/powerpoint/2010/main" val="191724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这里再介绍一下传统的后端开发技术的发展历程，我们知道</a:t>
            </a:r>
            <a:r>
              <a:rPr lang="en-US" altLang="zh-CN" dirty="0" smtClean="0"/>
              <a:t>Web</a:t>
            </a:r>
            <a:r>
              <a:rPr lang="zh-CN" altLang="en-US" dirty="0" smtClean="0"/>
              <a:t>后端可以用任何主流程序设计语言来实现，这样就要求</a:t>
            </a:r>
            <a:r>
              <a:rPr lang="en-US" altLang="zh-CN" dirty="0" smtClean="0"/>
              <a:t>Web</a:t>
            </a:r>
            <a:r>
              <a:rPr lang="zh-CN" altLang="en-US" dirty="0" smtClean="0"/>
              <a:t>服务器和</a:t>
            </a:r>
            <a:r>
              <a:rPr lang="en-US" altLang="zh-CN" dirty="0" smtClean="0"/>
              <a:t>Web</a:t>
            </a:r>
            <a:r>
              <a:rPr lang="zh-CN" altLang="en-US" dirty="0" smtClean="0"/>
              <a:t>后端的业务逻辑需要松耦合，我们不希望在使用微软</a:t>
            </a:r>
            <a:r>
              <a:rPr lang="en-US" altLang="zh-CN" dirty="0" smtClean="0"/>
              <a:t>IIS</a:t>
            </a:r>
            <a:r>
              <a:rPr lang="zh-CN" altLang="en-US" dirty="0" smtClean="0"/>
              <a:t>的时候就必须使用微软</a:t>
            </a:r>
            <a:r>
              <a:rPr lang="en-US" altLang="zh-CN" dirty="0" smtClean="0"/>
              <a:t>.NET</a:t>
            </a:r>
            <a:r>
              <a:rPr lang="zh-CN" altLang="en-US" dirty="0" smtClean="0"/>
              <a:t>来实现，也不希望在用</a:t>
            </a:r>
            <a:r>
              <a:rPr lang="en-US" altLang="zh-CN" dirty="0" smtClean="0"/>
              <a:t>Apache Tomcat</a:t>
            </a:r>
            <a:r>
              <a:rPr lang="zh-CN" altLang="en-US" dirty="0" smtClean="0"/>
              <a:t>的时候只能用</a:t>
            </a:r>
            <a:r>
              <a:rPr lang="en-US" altLang="zh-CN" dirty="0" smtClean="0"/>
              <a:t>java</a:t>
            </a:r>
            <a:r>
              <a:rPr lang="zh-CN" altLang="en-US" dirty="0" smtClean="0"/>
              <a:t>来做后端程序，这就产生了</a:t>
            </a:r>
            <a:r>
              <a:rPr lang="en-US" altLang="zh-CN" dirty="0" smtClean="0"/>
              <a:t>CGI</a:t>
            </a:r>
            <a:r>
              <a:rPr lang="zh-CN" altLang="en-US" dirty="0" smtClean="0"/>
              <a:t>。</a:t>
            </a:r>
            <a:endParaRPr lang="en-US" altLang="zh-CN" dirty="0" smtClean="0"/>
          </a:p>
          <a:p>
            <a:endParaRPr lang="en-US" altLang="zh-CN" dirty="0" smtClean="0"/>
          </a:p>
          <a:p>
            <a:r>
              <a:rPr lang="en-US" altLang="zh-CN" b="1" dirty="0" smtClean="0"/>
              <a:t>CGI</a:t>
            </a:r>
            <a:r>
              <a:rPr lang="zh-CN" altLang="en-US" dirty="0" smtClean="0"/>
              <a:t>：通用网关接口（</a:t>
            </a:r>
            <a:r>
              <a:rPr lang="en-US" altLang="zh-CN" dirty="0" smtClean="0"/>
              <a:t>Common Gateway Interface</a:t>
            </a:r>
            <a:r>
              <a:rPr lang="zh-CN" altLang="en-US" dirty="0" smtClean="0"/>
              <a:t>）是一个</a:t>
            </a:r>
            <a:r>
              <a:rPr lang="en-US" altLang="zh-CN" dirty="0" smtClean="0"/>
              <a:t>Web</a:t>
            </a:r>
            <a:r>
              <a:rPr lang="zh-CN" altLang="en-US" dirty="0" smtClean="0"/>
              <a:t>服务器主机提供信息服务的标准接口。通过</a:t>
            </a:r>
            <a:r>
              <a:rPr lang="en-US" altLang="zh-CN" dirty="0" smtClean="0"/>
              <a:t>CGI</a:t>
            </a:r>
            <a:r>
              <a:rPr lang="zh-CN" altLang="en-US" dirty="0" smtClean="0"/>
              <a:t>接口，</a:t>
            </a:r>
            <a:r>
              <a:rPr lang="en-US" altLang="zh-CN" dirty="0" smtClean="0"/>
              <a:t>Web</a:t>
            </a:r>
            <a:r>
              <a:rPr lang="zh-CN" altLang="en-US" dirty="0" smtClean="0"/>
              <a:t>服务器就能够获取客户端提交的信息，转交给服务器端的</a:t>
            </a:r>
            <a:r>
              <a:rPr lang="en-US" altLang="zh-CN" dirty="0" smtClean="0"/>
              <a:t>CGI</a:t>
            </a:r>
            <a:r>
              <a:rPr lang="zh-CN" altLang="en-US" dirty="0" smtClean="0"/>
              <a:t>程序进行处理，最后返回结果给客户端。</a:t>
            </a:r>
            <a:endParaRPr lang="en-US" altLang="zh-CN" dirty="0" smtClean="0"/>
          </a:p>
          <a:p>
            <a:r>
              <a:rPr kumimoji="1" lang="en-US" altLang="zh-CN" dirty="0" smtClean="0">
                <a:latin typeface="+mn-ea"/>
              </a:rPr>
              <a:t>Web</a:t>
            </a:r>
            <a:r>
              <a:rPr kumimoji="1" lang="zh-CN" altLang="en-US" dirty="0" smtClean="0">
                <a:latin typeface="+mn-ea"/>
              </a:rPr>
              <a:t>服务器端的可执行应用程序可用任何主流语言开发（最开始的时候主要是</a:t>
            </a:r>
            <a:r>
              <a:rPr kumimoji="1" lang="en-US" altLang="zh-CN" dirty="0" smtClean="0">
                <a:latin typeface="+mn-ea"/>
              </a:rPr>
              <a:t>Perl</a:t>
            </a:r>
            <a:r>
              <a:rPr kumimoji="1" lang="zh-CN" altLang="en-US" dirty="0" smtClean="0">
                <a:latin typeface="+mn-ea"/>
              </a:rPr>
              <a:t>）。</a:t>
            </a:r>
            <a:endParaRPr kumimoji="1" lang="en-US" altLang="zh-CN" dirty="0" smtClean="0">
              <a:latin typeface="+mn-ea"/>
            </a:endParaRPr>
          </a:p>
          <a:p>
            <a:r>
              <a:rPr lang="zh-CN" altLang="en-US" b="1" dirty="0" smtClean="0"/>
              <a:t>组成</a:t>
            </a:r>
            <a:r>
              <a:rPr lang="en-US" altLang="zh-CN" b="1" dirty="0" smtClean="0"/>
              <a:t>CGI</a:t>
            </a:r>
            <a:r>
              <a:rPr lang="zh-CN" altLang="en-US" b="1" dirty="0" smtClean="0"/>
              <a:t>通信系统的是两部分</a:t>
            </a:r>
            <a:r>
              <a:rPr lang="zh-CN" altLang="en-US" dirty="0" smtClean="0"/>
              <a:t>：一部分是</a:t>
            </a:r>
            <a:r>
              <a:rPr lang="en-US" altLang="zh-CN" dirty="0" smtClean="0"/>
              <a:t>html</a:t>
            </a:r>
            <a:r>
              <a:rPr lang="zh-CN" altLang="en-US" dirty="0" smtClean="0"/>
              <a:t>页面，就是在用户端浏览器上显示的页面。另一部分则是运行在服务器上的</a:t>
            </a:r>
            <a:r>
              <a:rPr lang="en-US" altLang="zh-CN" dirty="0" err="1" smtClean="0"/>
              <a:t>Cgi</a:t>
            </a:r>
            <a:r>
              <a:rPr lang="zh-CN" altLang="en-US" dirty="0" smtClean="0"/>
              <a:t>程序。它们之间的通讯方式如下图：</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5</a:t>
            </a:fld>
            <a:endParaRPr kumimoji="1" lang="zh-CN" altLang="en-US"/>
          </a:p>
        </p:txBody>
      </p:sp>
    </p:spTree>
    <p:extLst>
      <p:ext uri="{BB962C8B-B14F-4D97-AF65-F5344CB8AC3E}">
        <p14:creationId xmlns:p14="http://schemas.microsoft.com/office/powerpoint/2010/main" val="18587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我们再看其他的一些后端技术：</a:t>
            </a:r>
            <a:endParaRPr kumimoji="1" lang="en-US" altLang="zh-CN" sz="1200" dirty="0" smtClean="0">
              <a:latin typeface="+mn-ea"/>
            </a:endParaRPr>
          </a:p>
          <a:p>
            <a:r>
              <a:rPr kumimoji="1" lang="en-US" altLang="zh-CN" sz="1200" dirty="0" smtClean="0">
                <a:latin typeface="+mn-ea"/>
              </a:rPr>
              <a:t>PHP</a:t>
            </a:r>
            <a:r>
              <a:rPr kumimoji="1" lang="zh-CN" altLang="en-US" sz="1200" dirty="0" smtClean="0">
                <a:latin typeface="+mn-ea"/>
              </a:rPr>
              <a:t>（</a:t>
            </a:r>
            <a:r>
              <a:rPr kumimoji="1" lang="en-US" altLang="zh-CN" sz="1200" dirty="0" smtClean="0">
                <a:latin typeface="+mn-ea"/>
              </a:rPr>
              <a:t>Hypertext</a:t>
            </a:r>
            <a:r>
              <a:rPr kumimoji="1" lang="zh-CN" altLang="en-US" sz="1200" dirty="0" smtClean="0">
                <a:latin typeface="+mn-ea"/>
              </a:rPr>
              <a:t> </a:t>
            </a:r>
            <a:r>
              <a:rPr kumimoji="1" lang="en-US" altLang="zh-CN" sz="1200" dirty="0" smtClean="0">
                <a:latin typeface="+mn-ea"/>
              </a:rPr>
              <a:t>Preprocessor</a:t>
            </a:r>
            <a:r>
              <a:rPr kumimoji="1" lang="zh-CN" altLang="en-US" sz="1200" dirty="0" smtClean="0">
                <a:latin typeface="+mn-ea"/>
              </a:rPr>
              <a:t>）超文本预处理器是一种开源、跨平台的技术，可用于创建动态网站；</a:t>
            </a:r>
            <a:endParaRPr kumimoji="1" lang="en-US" altLang="zh-CN" sz="1200" dirty="0" smtClean="0">
              <a:latin typeface="+mn-ea"/>
            </a:endParaRPr>
          </a:p>
          <a:p>
            <a:r>
              <a:rPr kumimoji="1" lang="zh-CN" altLang="en-US" sz="1200" dirty="0" smtClean="0">
                <a:latin typeface="+mn-ea"/>
              </a:rPr>
              <a:t>它包含完整的编程语言、支持互联网的各种协议、提供与</a:t>
            </a:r>
            <a:r>
              <a:rPr kumimoji="1" lang="en-US" altLang="zh-CN" sz="1200" dirty="0" smtClean="0">
                <a:latin typeface="+mn-ea"/>
              </a:rPr>
              <a:t>MYSQL</a:t>
            </a:r>
            <a:r>
              <a:rPr kumimoji="1" lang="zh-CN" altLang="en-US" sz="1200" dirty="0" smtClean="0">
                <a:latin typeface="+mn-ea"/>
              </a:rPr>
              <a:t>、</a:t>
            </a:r>
            <a:r>
              <a:rPr kumimoji="1" lang="en-US" altLang="zh-CN" sz="1200" dirty="0" smtClean="0">
                <a:latin typeface="+mn-ea"/>
              </a:rPr>
              <a:t>SQL</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a:t>
            </a:r>
            <a:r>
              <a:rPr kumimoji="1" lang="en-US" altLang="zh-CN" sz="1200" dirty="0" smtClean="0">
                <a:latin typeface="+mn-ea"/>
              </a:rPr>
              <a:t>ORACLE</a:t>
            </a:r>
            <a:r>
              <a:rPr kumimoji="1" lang="zh-CN" altLang="en-US" sz="1200" dirty="0" smtClean="0">
                <a:latin typeface="+mn-ea"/>
              </a:rPr>
              <a:t>等多种数据库的访问能力，支持</a:t>
            </a:r>
            <a:r>
              <a:rPr kumimoji="1" lang="en-US" altLang="zh-CN" sz="1200" dirty="0" smtClean="0">
                <a:latin typeface="+mn-ea"/>
              </a:rPr>
              <a:t>ODBC</a:t>
            </a:r>
            <a:r>
              <a:rPr kumimoji="1" lang="zh-CN" altLang="en-US" sz="1200" dirty="0" smtClean="0">
                <a:latin typeface="+mn-ea"/>
              </a:rPr>
              <a:t>数据库连接方式；在</a:t>
            </a:r>
            <a:r>
              <a:rPr kumimoji="1" lang="en-US" altLang="zh-CN" sz="1200" dirty="0" smtClean="0">
                <a:latin typeface="+mn-ea"/>
              </a:rPr>
              <a:t>Unix</a:t>
            </a:r>
            <a:r>
              <a:rPr kumimoji="1" lang="zh-CN" altLang="en-US" sz="1200" dirty="0" smtClean="0">
                <a:latin typeface="+mn-ea"/>
              </a:rPr>
              <a:t>、</a:t>
            </a:r>
            <a:r>
              <a:rPr kumimoji="1" lang="en-US" altLang="zh-CN" sz="1200" dirty="0" smtClean="0">
                <a:latin typeface="+mn-ea"/>
              </a:rPr>
              <a:t>GNU/Linux</a:t>
            </a:r>
            <a:r>
              <a:rPr kumimoji="1" lang="zh-CN" altLang="en-US" sz="1200" dirty="0" smtClean="0">
                <a:latin typeface="+mn-ea"/>
              </a:rPr>
              <a:t>和</a:t>
            </a:r>
            <a:r>
              <a:rPr kumimoji="1" lang="en-US" altLang="zh-CN" sz="1200" dirty="0" smtClean="0">
                <a:latin typeface="+mn-ea"/>
              </a:rPr>
              <a:t>Windows</a:t>
            </a:r>
            <a:r>
              <a:rPr kumimoji="1" lang="zh-CN" altLang="en-US" sz="1200" dirty="0" smtClean="0">
                <a:latin typeface="+mn-ea"/>
              </a:rPr>
              <a:t>平台上均可运行；</a:t>
            </a:r>
            <a:endParaRPr kumimoji="1" lang="en-US" altLang="zh-CN" sz="1200" dirty="0" smtClean="0">
              <a:latin typeface="+mn-ea"/>
            </a:endParaRPr>
          </a:p>
          <a:p>
            <a:r>
              <a:rPr kumimoji="1" lang="en-US" altLang="zh-CN" sz="1200" dirty="0" smtClean="0">
                <a:latin typeface="+mn-ea"/>
              </a:rPr>
              <a:t>PHP</a:t>
            </a:r>
            <a:r>
              <a:rPr kumimoji="1" lang="zh-CN" altLang="en-US" sz="1200" dirty="0" smtClean="0">
                <a:latin typeface="+mn-ea"/>
              </a:rPr>
              <a:t>程序需在</a:t>
            </a:r>
            <a:r>
              <a:rPr kumimoji="1" lang="en-US" altLang="zh-CN" sz="1200" dirty="0" smtClean="0">
                <a:latin typeface="+mn-ea"/>
              </a:rPr>
              <a:t>Apache</a:t>
            </a:r>
            <a:r>
              <a:rPr kumimoji="1" lang="zh-CN" altLang="en-US" sz="1200" dirty="0" smtClean="0">
                <a:latin typeface="+mn-ea"/>
              </a:rPr>
              <a:t> </a:t>
            </a:r>
            <a:r>
              <a:rPr kumimoji="1" lang="en-US" altLang="zh-CN" sz="1200" dirty="0" smtClean="0">
                <a:latin typeface="+mn-ea"/>
              </a:rPr>
              <a:t>Tomcat</a:t>
            </a:r>
            <a:r>
              <a:rPr kumimoji="1" lang="zh-CN" altLang="en-US" sz="1200" dirty="0" smtClean="0">
                <a:latin typeface="+mn-ea"/>
              </a:rPr>
              <a:t>等</a:t>
            </a:r>
            <a:r>
              <a:rPr kumimoji="1" lang="en-US" altLang="zh-CN" sz="1200" dirty="0" smtClean="0">
                <a:latin typeface="+mn-ea"/>
              </a:rPr>
              <a:t>Web</a:t>
            </a:r>
            <a:r>
              <a:rPr kumimoji="1" lang="zh-CN" altLang="en-US" sz="1200" dirty="0" smtClean="0">
                <a:latin typeface="+mn-ea"/>
              </a:rPr>
              <a:t>服务器上运行；</a:t>
            </a:r>
            <a:r>
              <a:rPr kumimoji="1" lang="en-US" altLang="zh-CN" sz="1200" dirty="0" smtClean="0">
                <a:latin typeface="+mn-ea"/>
              </a:rPr>
              <a:t>PHP</a:t>
            </a:r>
            <a:r>
              <a:rPr kumimoji="1" lang="zh-CN" altLang="en-US" sz="1200" dirty="0" smtClean="0">
                <a:latin typeface="+mn-ea"/>
              </a:rPr>
              <a:t>具有安装方便、学习过程简单、数据库连接方便、兼容性强、扩展性强等优点。</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6</a:t>
            </a:fld>
            <a:endParaRPr kumimoji="1" lang="zh-CN" altLang="en-US"/>
          </a:p>
        </p:txBody>
      </p:sp>
    </p:spTree>
    <p:extLst>
      <p:ext uri="{BB962C8B-B14F-4D97-AF65-F5344CB8AC3E}">
        <p14:creationId xmlns:p14="http://schemas.microsoft.com/office/powerpoint/2010/main" val="3537699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一般来说传统的</a:t>
            </a:r>
            <a:r>
              <a:rPr lang="en-US" altLang="zh-CN" dirty="0" smtClean="0"/>
              <a:t>PHP</a:t>
            </a:r>
            <a:r>
              <a:rPr lang="zh-CN" altLang="en-US" dirty="0" smtClean="0"/>
              <a:t>和</a:t>
            </a:r>
            <a:r>
              <a:rPr lang="en-US" altLang="zh-CN" dirty="0" smtClean="0"/>
              <a:t>Web Server</a:t>
            </a:r>
            <a:r>
              <a:rPr lang="zh-CN" altLang="en-US" dirty="0" smtClean="0"/>
              <a:t>传递数据采用两种方式：</a:t>
            </a:r>
            <a:endParaRPr lang="en-US" altLang="zh-CN" dirty="0" smtClean="0"/>
          </a:p>
          <a:p>
            <a:r>
              <a:rPr lang="en-US" altLang="zh-CN" dirty="0" smtClean="0"/>
              <a:t>1</a:t>
            </a:r>
            <a:r>
              <a:rPr lang="zh-CN" altLang="en-US" dirty="0" smtClean="0"/>
              <a:t>、</a:t>
            </a:r>
            <a:r>
              <a:rPr lang="en-US" altLang="zh-CN" dirty="0" smtClean="0"/>
              <a:t>PHP Module</a:t>
            </a:r>
            <a:r>
              <a:rPr lang="zh-CN" altLang="en-US" dirty="0" smtClean="0"/>
              <a:t>加载方式，在</a:t>
            </a:r>
            <a:r>
              <a:rPr lang="en-US" altLang="zh-CN" dirty="0" smtClean="0"/>
              <a:t>Apache Tomcat</a:t>
            </a:r>
            <a:r>
              <a:rPr lang="zh-CN" altLang="en-US" dirty="0" smtClean="0"/>
              <a:t>中嵌入</a:t>
            </a:r>
            <a:r>
              <a:rPr lang="en-US" altLang="zh-CN" dirty="0" smtClean="0"/>
              <a:t>PHP module</a:t>
            </a:r>
            <a:r>
              <a:rPr lang="zh-CN" altLang="en-US" dirty="0" smtClean="0"/>
              <a:t>，把</a:t>
            </a:r>
            <a:r>
              <a:rPr lang="en-US" altLang="zh-CN" dirty="0" err="1" smtClean="0"/>
              <a:t>php</a:t>
            </a:r>
            <a:r>
              <a:rPr lang="zh-CN" altLang="en-US" dirty="0" smtClean="0"/>
              <a:t>作为</a:t>
            </a:r>
            <a:r>
              <a:rPr lang="en-US" altLang="zh-CN" dirty="0" smtClean="0"/>
              <a:t>apache</a:t>
            </a:r>
            <a:r>
              <a:rPr lang="zh-CN" altLang="en-US" dirty="0" smtClean="0"/>
              <a:t>的一个子模块来运行，通过</a:t>
            </a:r>
            <a:r>
              <a:rPr lang="en-US" altLang="zh-CN" dirty="0" err="1" smtClean="0"/>
              <a:t>sapi</a:t>
            </a:r>
            <a:r>
              <a:rPr lang="zh-CN" altLang="en-US" dirty="0" smtClean="0"/>
              <a:t>交互数据。</a:t>
            </a:r>
            <a:r>
              <a:rPr lang="en-US" altLang="zh-CN" dirty="0" smtClean="0"/>
              <a:t>apache</a:t>
            </a:r>
            <a:r>
              <a:rPr lang="zh-CN" altLang="en-US" dirty="0" smtClean="0"/>
              <a:t>每接收一个请求，都会产生一个进程来连接</a:t>
            </a:r>
            <a:r>
              <a:rPr lang="en-US" altLang="zh-CN" dirty="0" err="1" smtClean="0"/>
              <a:t>php</a:t>
            </a:r>
            <a:r>
              <a:rPr lang="zh-CN" altLang="en-US" dirty="0" smtClean="0"/>
              <a:t>通过</a:t>
            </a:r>
            <a:r>
              <a:rPr lang="en-US" altLang="zh-CN" dirty="0" err="1" smtClean="0"/>
              <a:t>sapi</a:t>
            </a:r>
            <a:r>
              <a:rPr lang="zh-CN" altLang="en-US" dirty="0" smtClean="0"/>
              <a:t>来完成请求，可想而知，如果一旦用户过多，并发数过多，服务器就会承受不住了，而且如果出现问题，这种紧耦合的方式很难判断是</a:t>
            </a:r>
            <a:r>
              <a:rPr lang="en-US" altLang="zh-CN" dirty="0" smtClean="0"/>
              <a:t>Web Server</a:t>
            </a:r>
            <a:r>
              <a:rPr lang="zh-CN" altLang="en-US" dirty="0" smtClean="0"/>
              <a:t>的问题还是</a:t>
            </a:r>
            <a:r>
              <a:rPr lang="en-US" altLang="zh-CN" dirty="0" err="1" smtClean="0"/>
              <a:t>php</a:t>
            </a:r>
            <a:r>
              <a:rPr lang="zh-CN" altLang="en-US" dirty="0" smtClean="0"/>
              <a:t>的问题。</a:t>
            </a:r>
            <a:endParaRPr lang="en-US" altLang="zh-CN" dirty="0" smtClean="0"/>
          </a:p>
          <a:p>
            <a:endParaRPr lang="en-US" altLang="zh-CN" dirty="0" smtClean="0"/>
          </a:p>
          <a:p>
            <a:r>
              <a:rPr lang="en-US" altLang="zh-CN" dirty="0" smtClean="0"/>
              <a:t>2</a:t>
            </a:r>
            <a:r>
              <a:rPr lang="zh-CN" altLang="en-US" dirty="0" smtClean="0"/>
              <a:t>、第二种就是</a:t>
            </a:r>
            <a:r>
              <a:rPr lang="en-US" altLang="zh-CN" dirty="0" smtClean="0"/>
              <a:t>CGI</a:t>
            </a:r>
            <a:r>
              <a:rPr lang="zh-CN" altLang="en-US" dirty="0" smtClean="0"/>
              <a:t>的方式，</a:t>
            </a:r>
            <a:r>
              <a:rPr lang="en-US" altLang="zh-CN" dirty="0" smtClean="0"/>
              <a:t>CGI</a:t>
            </a:r>
            <a:r>
              <a:rPr lang="zh-CN" altLang="en-US" dirty="0" smtClean="0"/>
              <a:t>的好处就是完全独立于任何服务器，仅仅是做为中间分子，提供接口给</a:t>
            </a:r>
            <a:r>
              <a:rPr lang="en-US" altLang="zh-CN" dirty="0" smtClean="0"/>
              <a:t>apache</a:t>
            </a:r>
            <a:r>
              <a:rPr lang="zh-CN" altLang="en-US" dirty="0" smtClean="0"/>
              <a:t>和</a:t>
            </a:r>
            <a:r>
              <a:rPr lang="en-US" altLang="zh-CN" dirty="0" err="1" smtClean="0"/>
              <a:t>php</a:t>
            </a:r>
            <a:r>
              <a:rPr lang="zh-CN" altLang="en-US" dirty="0" smtClean="0"/>
              <a:t>。他们通过</a:t>
            </a:r>
            <a:r>
              <a:rPr lang="en-US" altLang="zh-CN" dirty="0" smtClean="0"/>
              <a:t>CGI</a:t>
            </a:r>
            <a:r>
              <a:rPr lang="zh-CN" altLang="en-US" dirty="0" smtClean="0"/>
              <a:t>搭线来完成数据传递。但是</a:t>
            </a:r>
            <a:r>
              <a:rPr lang="en-US" altLang="zh-CN" dirty="0" smtClean="0"/>
              <a:t>CGI</a:t>
            </a:r>
            <a:r>
              <a:rPr lang="zh-CN" altLang="en-US" dirty="0" smtClean="0"/>
              <a:t>有个问题，就是每一次</a:t>
            </a:r>
            <a:r>
              <a:rPr lang="en-US" altLang="zh-CN" dirty="0" smtClean="0"/>
              <a:t>WEB</a:t>
            </a:r>
            <a:r>
              <a:rPr lang="zh-CN" altLang="en-US" dirty="0" smtClean="0"/>
              <a:t>请求都会有启动和退出</a:t>
            </a:r>
            <a:r>
              <a:rPr lang="en-US" altLang="zh-CN" dirty="0" smtClean="0"/>
              <a:t>PHP</a:t>
            </a:r>
            <a:r>
              <a:rPr lang="zh-CN" altLang="en-US" dirty="0" smtClean="0"/>
              <a:t>进程的过程，也就是最为人诟病的</a:t>
            </a:r>
            <a:r>
              <a:rPr lang="zh-CN" altLang="en-US" b="1" dirty="0" smtClean="0"/>
              <a:t>分叉执行</a:t>
            </a:r>
            <a:r>
              <a:rPr lang="zh-CN" altLang="en-US" dirty="0" smtClean="0"/>
              <a:t>模式，这样在大规模并发下，性能很差。所以产生了</a:t>
            </a:r>
            <a:r>
              <a:rPr lang="en-US" altLang="zh-CN" dirty="0" err="1" smtClean="0"/>
              <a:t>fastCGI</a:t>
            </a:r>
            <a:r>
              <a:rPr lang="zh-CN" altLang="en-US" dirty="0" smtClean="0"/>
              <a:t>的模式，</a:t>
            </a:r>
            <a:r>
              <a:rPr lang="en-US" altLang="zh-CN" dirty="0" err="1" smtClean="0"/>
              <a:t>FastCGI</a:t>
            </a:r>
            <a:r>
              <a:rPr lang="zh-CN" altLang="en-US" dirty="0" smtClean="0"/>
              <a:t>像是一个</a:t>
            </a:r>
            <a:r>
              <a:rPr lang="zh-CN" altLang="en-US" b="1" dirty="0" smtClean="0"/>
              <a:t>常驻</a:t>
            </a:r>
            <a:r>
              <a:rPr lang="en-US" altLang="zh-CN" b="1" dirty="0" smtClean="0"/>
              <a:t>(long-live)</a:t>
            </a:r>
            <a:r>
              <a:rPr lang="zh-CN" altLang="en-US" b="1" dirty="0" smtClean="0"/>
              <a:t>型的</a:t>
            </a:r>
            <a:r>
              <a:rPr lang="en-US" altLang="zh-CN" b="1" dirty="0" smtClean="0"/>
              <a:t>CGI</a:t>
            </a:r>
            <a:r>
              <a:rPr lang="zh-CN" altLang="en-US" dirty="0" smtClean="0"/>
              <a:t>，它可以一直执行着，只要激活后，不会每次都要花费时间去</a:t>
            </a:r>
            <a:r>
              <a:rPr lang="en-US" altLang="zh-CN" dirty="0" smtClean="0"/>
              <a:t>fork</a:t>
            </a:r>
            <a:r>
              <a:rPr lang="zh-CN" altLang="en-US" dirty="0" smtClean="0"/>
              <a:t>一次。它还支持分布式的运算</a:t>
            </a:r>
            <a:r>
              <a:rPr lang="en-US" altLang="zh-CN" dirty="0" smtClean="0"/>
              <a:t>, </a:t>
            </a:r>
            <a:r>
              <a:rPr lang="zh-CN" altLang="en-US" dirty="0" smtClean="0"/>
              <a:t>即 </a:t>
            </a:r>
            <a:r>
              <a:rPr lang="en-US" altLang="zh-CN" dirty="0" err="1" smtClean="0"/>
              <a:t>FastCGI</a:t>
            </a:r>
            <a:r>
              <a:rPr lang="en-US" altLang="zh-CN" dirty="0" smtClean="0"/>
              <a:t> </a:t>
            </a:r>
            <a:r>
              <a:rPr lang="zh-CN" altLang="en-US" dirty="0" smtClean="0"/>
              <a:t>程序可以在网站服务器以外的主机上执行，并且接受来自其它网站服务器来的请求。</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7</a:t>
            </a:fld>
            <a:endParaRPr kumimoji="1" lang="zh-CN" altLang="en-US"/>
          </a:p>
        </p:txBody>
      </p:sp>
    </p:spTree>
    <p:extLst>
      <p:ext uri="{BB962C8B-B14F-4D97-AF65-F5344CB8AC3E}">
        <p14:creationId xmlns:p14="http://schemas.microsoft.com/office/powerpoint/2010/main" val="166306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再介绍一下微软的后端开发技术</a:t>
            </a:r>
            <a:r>
              <a:rPr kumimoji="1" lang="en-US" altLang="zh-CN" sz="1200" dirty="0" smtClean="0">
                <a:latin typeface="+mn-ea"/>
                <a:ea typeface="+mn-ea"/>
              </a:rPr>
              <a:t>ASP/ASP.NET</a:t>
            </a:r>
            <a:endParaRPr kumimoji="0" lang="en-US" altLang="zh-CN" sz="1200" dirty="0" smtClean="0">
              <a:latin typeface="+mn-lt"/>
              <a:ea typeface="+mn-ea"/>
            </a:endParaRPr>
          </a:p>
          <a:p>
            <a:endParaRPr kumimoji="0" lang="en-US" altLang="zh-CN" sz="1200" dirty="0" smtClean="0">
              <a:latin typeface="+mn-lt"/>
              <a:ea typeface="+mn-ea"/>
            </a:endParaRPr>
          </a:p>
          <a:p>
            <a:r>
              <a:rPr kumimoji="1" lang="en-US" altLang="zh-CN" sz="1200" dirty="0" smtClean="0">
                <a:latin typeface="+mn-ea"/>
              </a:rPr>
              <a:t>ASP</a:t>
            </a:r>
            <a:r>
              <a:rPr kumimoji="1" lang="zh-CN" altLang="en-US" sz="1200" dirty="0" smtClean="0">
                <a:latin typeface="+mn-ea"/>
              </a:rPr>
              <a:t>（</a:t>
            </a:r>
            <a:r>
              <a:rPr kumimoji="1" lang="en-US" altLang="zh-CN" sz="1200" dirty="0" smtClean="0">
                <a:latin typeface="+mn-ea"/>
              </a:rPr>
              <a:t>Active</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 </a:t>
            </a:r>
            <a:r>
              <a:rPr kumimoji="1" lang="en-US" altLang="zh-CN" sz="1200" dirty="0" smtClean="0">
                <a:latin typeface="+mn-ea"/>
              </a:rPr>
              <a:t>Page</a:t>
            </a:r>
            <a:r>
              <a:rPr kumimoji="1" lang="zh-CN" altLang="en-US" sz="1200" dirty="0" smtClean="0">
                <a:latin typeface="+mn-ea"/>
              </a:rPr>
              <a:t>）可用</a:t>
            </a:r>
            <a:r>
              <a:rPr kumimoji="1" lang="en-US" altLang="zh-CN" sz="1200" dirty="0" smtClean="0">
                <a:latin typeface="+mn-ea"/>
              </a:rPr>
              <a:t>VBScript</a:t>
            </a:r>
            <a:r>
              <a:rPr kumimoji="1" lang="zh-CN" altLang="en-US" sz="1200" dirty="0" smtClean="0">
                <a:latin typeface="+mn-ea"/>
              </a:rPr>
              <a:t>或</a:t>
            </a:r>
            <a:r>
              <a:rPr kumimoji="1" lang="en-US" altLang="zh-CN" sz="1200" dirty="0" smtClean="0">
                <a:latin typeface="+mn-ea"/>
              </a:rPr>
              <a:t>JavaScript</a:t>
            </a:r>
            <a:r>
              <a:rPr kumimoji="1" lang="zh-CN" altLang="en-US" sz="1200" dirty="0" smtClean="0">
                <a:latin typeface="+mn-ea"/>
              </a:rPr>
              <a:t>脚本语言，结合</a:t>
            </a:r>
            <a:r>
              <a:rPr kumimoji="1" lang="en-US" altLang="zh-CN" sz="1200" dirty="0" smtClean="0">
                <a:latin typeface="+mn-ea"/>
              </a:rPr>
              <a:t>HTML</a:t>
            </a:r>
            <a:r>
              <a:rPr kumimoji="1" lang="zh-CN" altLang="en-US" sz="1200" dirty="0" smtClean="0">
                <a:latin typeface="+mn-ea"/>
              </a:rPr>
              <a:t>代码，快速完成服务器端动态页面的开发；</a:t>
            </a:r>
            <a:endParaRPr kumimoji="1" lang="en-US" altLang="zh-CN" sz="1200" dirty="0" smtClean="0">
              <a:latin typeface="+mn-ea"/>
            </a:endParaRPr>
          </a:p>
          <a:p>
            <a:r>
              <a:rPr kumimoji="1" lang="en-US" altLang="zh-CN" sz="1200" dirty="0" smtClean="0">
                <a:latin typeface="+mn-ea"/>
              </a:rPr>
              <a:t>Web</a:t>
            </a:r>
            <a:r>
              <a:rPr kumimoji="1" lang="zh-CN" altLang="en-US" sz="1200" dirty="0" smtClean="0">
                <a:latin typeface="+mn-ea"/>
              </a:rPr>
              <a:t>服务器后台解释执行</a:t>
            </a:r>
            <a:r>
              <a:rPr kumimoji="1" lang="en-US" altLang="zh-CN" sz="1200" dirty="0" smtClean="0">
                <a:latin typeface="+mn-ea"/>
              </a:rPr>
              <a:t>ASP</a:t>
            </a:r>
            <a:r>
              <a:rPr kumimoji="1" lang="zh-CN" altLang="en-US" sz="1200" dirty="0" smtClean="0">
                <a:latin typeface="+mn-ea"/>
              </a:rPr>
              <a:t>动态网页，其运行效率不高；</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之后微软将</a:t>
            </a:r>
            <a:r>
              <a:rPr kumimoji="1" lang="en-US" altLang="zh-CN" sz="1200" dirty="0" smtClean="0">
                <a:latin typeface="+mn-ea"/>
              </a:rPr>
              <a:t>ASP</a:t>
            </a:r>
            <a:r>
              <a:rPr kumimoji="1" lang="zh-CN" altLang="en-US" sz="1200" dirty="0" smtClean="0">
                <a:latin typeface="+mn-ea"/>
              </a:rPr>
              <a:t>和</a:t>
            </a:r>
            <a:r>
              <a:rPr kumimoji="1" lang="en-US" altLang="zh-CN" sz="1200" dirty="0" smtClean="0">
                <a:latin typeface="+mn-ea"/>
              </a:rPr>
              <a:t>.NET</a:t>
            </a:r>
            <a:r>
              <a:rPr kumimoji="1" lang="zh-CN" altLang="en-US" sz="1200" dirty="0" smtClean="0">
                <a:latin typeface="+mn-ea"/>
              </a:rPr>
              <a:t>技术结合，推出全新的</a:t>
            </a:r>
            <a:r>
              <a:rPr kumimoji="1" lang="en-US" altLang="zh-CN" sz="1200" dirty="0" smtClean="0">
                <a:latin typeface="+mn-ea"/>
              </a:rPr>
              <a:t>ASP.NET</a:t>
            </a:r>
            <a:r>
              <a:rPr kumimoji="1" lang="zh-CN" altLang="en-US" sz="1200" dirty="0" smtClean="0">
                <a:latin typeface="+mn-ea"/>
              </a:rPr>
              <a:t>技术，提供基于组件、事务驱动的可编程</a:t>
            </a:r>
            <a:r>
              <a:rPr kumimoji="1" lang="en-US" altLang="zh-CN" sz="1200" dirty="0" smtClean="0">
                <a:latin typeface="+mn-ea"/>
              </a:rPr>
              <a:t>Web</a:t>
            </a:r>
            <a:r>
              <a:rPr kumimoji="1" lang="zh-CN" altLang="en-US" sz="1200" dirty="0" smtClean="0">
                <a:latin typeface="+mn-ea"/>
              </a:rPr>
              <a:t> </a:t>
            </a:r>
            <a:r>
              <a:rPr kumimoji="1" lang="en-US" altLang="zh-CN" sz="1200" dirty="0" smtClean="0">
                <a:latin typeface="+mn-ea"/>
              </a:rPr>
              <a:t>Forms</a:t>
            </a:r>
            <a:r>
              <a:rPr kumimoji="1" lang="zh-CN" altLang="en-US" sz="1200" dirty="0" smtClean="0">
                <a:latin typeface="+mn-ea"/>
              </a:rPr>
              <a:t>，大大简化了编程；</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ASP.NET</a:t>
            </a:r>
            <a:r>
              <a:rPr kumimoji="1" lang="zh-CN" altLang="en-US" sz="1200" dirty="0" smtClean="0">
                <a:latin typeface="+mn-ea"/>
              </a:rPr>
              <a:t>采用模块化的编程语言（</a:t>
            </a:r>
            <a:r>
              <a:rPr kumimoji="1" lang="en-US" altLang="zh-CN" sz="1200" dirty="0" smtClean="0">
                <a:latin typeface="+mn-ea"/>
              </a:rPr>
              <a:t>VB,C++,C#</a:t>
            </a:r>
            <a:r>
              <a:rPr kumimoji="1" lang="zh-CN" altLang="en-US" sz="1200" dirty="0" smtClean="0">
                <a:latin typeface="+mn-ea"/>
              </a:rPr>
              <a:t>）而非脚本语言且是编译执行，因此运行效率高于</a:t>
            </a:r>
            <a:r>
              <a:rPr kumimoji="1" lang="en-US" altLang="zh-CN" sz="1200" dirty="0" smtClean="0">
                <a:latin typeface="+mn-ea"/>
              </a:rPr>
              <a:t>ASP</a:t>
            </a:r>
            <a:r>
              <a:rPr kumimoji="1" lang="zh-CN" altLang="en-US" sz="1200" dirty="0" smtClean="0">
                <a:latin typeface="+mn-ea"/>
              </a:rPr>
              <a:t>；</a:t>
            </a:r>
            <a:r>
              <a:rPr kumimoji="1" lang="en-US" altLang="zh-CN" sz="1200" dirty="0" smtClean="0">
                <a:latin typeface="+mn-ea"/>
              </a:rPr>
              <a:t>ASP.NET</a:t>
            </a:r>
            <a:r>
              <a:rPr kumimoji="1" lang="zh-CN" altLang="en-US" sz="1200" dirty="0" smtClean="0">
                <a:latin typeface="+mn-ea"/>
              </a:rPr>
              <a:t>可以实现代码和内容的完全分离，使得维护更方便；</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问题主要是微软的技术栈非开源，实现跨平台非常困难，且在移动互联的支持上有缺陷。</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8</a:t>
            </a:fld>
            <a:endParaRPr kumimoji="1" lang="zh-CN" altLang="en-US"/>
          </a:p>
        </p:txBody>
      </p:sp>
    </p:spTree>
    <p:extLst>
      <p:ext uri="{BB962C8B-B14F-4D97-AF65-F5344CB8AC3E}">
        <p14:creationId xmlns:p14="http://schemas.microsoft.com/office/powerpoint/2010/main" val="28315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latin typeface="+mn-ea"/>
              </a:rPr>
              <a:t>JSP</a:t>
            </a:r>
            <a:r>
              <a:rPr kumimoji="1" lang="zh-CN" altLang="en-US" sz="1200" dirty="0" smtClean="0">
                <a:latin typeface="+mn-ea"/>
              </a:rPr>
              <a:t>（</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Server</a:t>
            </a:r>
            <a:r>
              <a:rPr kumimoji="1" lang="zh-CN" altLang="en-US" sz="1200" dirty="0" smtClean="0">
                <a:latin typeface="+mn-ea"/>
              </a:rPr>
              <a:t> </a:t>
            </a:r>
            <a:r>
              <a:rPr kumimoji="1" lang="en-US" altLang="zh-CN" sz="1200" dirty="0" smtClean="0">
                <a:latin typeface="+mn-ea"/>
              </a:rPr>
              <a:t>Page</a:t>
            </a:r>
            <a:r>
              <a:rPr kumimoji="1" lang="zh-CN" altLang="en-US" sz="1200" dirty="0" smtClean="0">
                <a:latin typeface="+mn-ea"/>
              </a:rPr>
              <a:t>）可用于创建安全和跨平台的动态页面；</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JSP</a:t>
            </a:r>
            <a:r>
              <a:rPr kumimoji="1" lang="zh-CN" altLang="en-US" sz="1200" dirty="0" smtClean="0">
                <a:latin typeface="+mn-ea"/>
              </a:rPr>
              <a:t>是基于</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Servlet</a:t>
            </a:r>
            <a:r>
              <a:rPr kumimoji="1" lang="zh-CN" altLang="en-US" sz="1200" dirty="0" smtClean="0">
                <a:latin typeface="+mn-ea"/>
              </a:rPr>
              <a:t>以及整个</a:t>
            </a:r>
            <a:r>
              <a:rPr kumimoji="1" lang="en-US" altLang="zh-CN" sz="1200" dirty="0" smtClean="0">
                <a:latin typeface="+mn-ea"/>
              </a:rPr>
              <a:t>Java</a:t>
            </a:r>
            <a:r>
              <a:rPr kumimoji="1" lang="zh-CN" altLang="en-US" sz="1200" dirty="0" smtClean="0">
                <a:latin typeface="+mn-ea"/>
              </a:rPr>
              <a:t>体系的</a:t>
            </a:r>
            <a:r>
              <a:rPr kumimoji="1" lang="en-US" altLang="zh-CN" sz="1200" dirty="0" smtClean="0">
                <a:latin typeface="+mn-ea"/>
              </a:rPr>
              <a:t>Web</a:t>
            </a:r>
            <a:r>
              <a:rPr kumimoji="1" lang="zh-CN" altLang="en-US" sz="1200" dirty="0" smtClean="0">
                <a:latin typeface="+mn-ea"/>
              </a:rPr>
              <a:t>开发技术，使用</a:t>
            </a:r>
            <a:r>
              <a:rPr kumimoji="1" lang="en-US" altLang="zh-CN" sz="1200" dirty="0" smtClean="0">
                <a:latin typeface="+mn-ea"/>
              </a:rPr>
              <a:t>JSP</a:t>
            </a:r>
            <a:r>
              <a:rPr kumimoji="1" lang="zh-CN" altLang="en-US" sz="1200" dirty="0" smtClean="0">
                <a:latin typeface="+mn-ea"/>
              </a:rPr>
              <a:t>标识或者</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Servlet</a:t>
            </a:r>
            <a:r>
              <a:rPr kumimoji="1" lang="zh-CN" altLang="en-US" sz="1200" dirty="0" smtClean="0">
                <a:latin typeface="+mn-ea"/>
              </a:rPr>
              <a:t>脚本来生成页面上的动态内容；</a:t>
            </a:r>
            <a:endParaRPr kumimoji="1" lang="en-US" altLang="zh-CN" sz="1200" dirty="0" smtClean="0">
              <a:latin typeface="+mn-ea"/>
            </a:endParaRPr>
          </a:p>
          <a:p>
            <a:endParaRPr kumimoji="1" lang="en-US" altLang="zh-CN" sz="1200" dirty="0" smtClean="0">
              <a:latin typeface="+mn-ea"/>
            </a:endParaRPr>
          </a:p>
          <a:p>
            <a:r>
              <a:rPr kumimoji="1" lang="en-US" altLang="zh-CN" sz="1200" dirty="0" smtClean="0">
                <a:latin typeface="+mn-ea"/>
              </a:rPr>
              <a:t>JSP</a:t>
            </a:r>
            <a:r>
              <a:rPr kumimoji="1" lang="zh-CN" altLang="en-US" sz="1200" dirty="0" smtClean="0">
                <a:latin typeface="+mn-ea"/>
              </a:rPr>
              <a:t>通过</a:t>
            </a:r>
            <a:r>
              <a:rPr kumimoji="1" lang="en-US" altLang="zh-CN" sz="1200" dirty="0" smtClean="0">
                <a:latin typeface="+mn-ea"/>
              </a:rPr>
              <a:t>JDBC</a:t>
            </a:r>
            <a:r>
              <a:rPr kumimoji="1" lang="zh-CN" altLang="en-US" sz="1200" dirty="0" smtClean="0">
                <a:latin typeface="+mn-ea"/>
              </a:rPr>
              <a:t>技术连接数据库；</a:t>
            </a:r>
            <a:r>
              <a:rPr kumimoji="1" lang="en-US" altLang="zh-CN" sz="1200" dirty="0" smtClean="0">
                <a:latin typeface="+mn-ea"/>
              </a:rPr>
              <a:t>JSP</a:t>
            </a:r>
            <a:r>
              <a:rPr kumimoji="1" lang="zh-CN" altLang="en-US" sz="1200" dirty="0" smtClean="0">
                <a:latin typeface="+mn-ea"/>
              </a:rPr>
              <a:t>代码被编译成</a:t>
            </a:r>
            <a:r>
              <a:rPr kumimoji="1" lang="en-US" altLang="zh-CN" sz="1200" dirty="0" smtClean="0">
                <a:latin typeface="+mn-ea"/>
              </a:rPr>
              <a:t>Servlet</a:t>
            </a:r>
            <a:r>
              <a:rPr kumimoji="1" lang="zh-CN" altLang="en-US" sz="1200" dirty="0" smtClean="0">
                <a:latin typeface="+mn-ea"/>
              </a:rPr>
              <a:t>并由</a:t>
            </a:r>
            <a:r>
              <a:rPr kumimoji="1" lang="en-US" altLang="zh-CN" sz="1200" dirty="0" smtClean="0">
                <a:latin typeface="+mn-ea"/>
              </a:rPr>
              <a:t>Java</a:t>
            </a:r>
            <a:r>
              <a:rPr kumimoji="1" lang="zh-CN" altLang="en-US" sz="1200" dirty="0" smtClean="0">
                <a:latin typeface="+mn-ea"/>
              </a:rPr>
              <a:t>虚拟机执行，这种编译操作尽在</a:t>
            </a:r>
            <a:r>
              <a:rPr kumimoji="1" lang="en-US" altLang="zh-CN" sz="1200" dirty="0" smtClean="0">
                <a:latin typeface="+mn-ea"/>
              </a:rPr>
              <a:t>JSP</a:t>
            </a:r>
            <a:r>
              <a:rPr kumimoji="1" lang="zh-CN" altLang="en-US" sz="1200" dirty="0" smtClean="0">
                <a:latin typeface="+mn-ea"/>
              </a:rPr>
              <a:t>页面的第一次请求时发生；</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通常使用</a:t>
            </a:r>
            <a:r>
              <a:rPr kumimoji="1" lang="en-US" altLang="zh-CN" sz="1200" dirty="0" smtClean="0">
                <a:latin typeface="+mn-ea"/>
              </a:rPr>
              <a:t>Java</a:t>
            </a:r>
            <a:r>
              <a:rPr kumimoji="1" lang="zh-CN" altLang="en-US" sz="1200" dirty="0" smtClean="0">
                <a:latin typeface="+mn-ea"/>
              </a:rPr>
              <a:t> </a:t>
            </a:r>
            <a:r>
              <a:rPr kumimoji="1" lang="en-US" altLang="zh-CN" sz="1200" dirty="0" smtClean="0">
                <a:latin typeface="+mn-ea"/>
              </a:rPr>
              <a:t>EE</a:t>
            </a:r>
            <a:r>
              <a:rPr kumimoji="1" lang="zh-CN" altLang="en-US" sz="1200" dirty="0" smtClean="0">
                <a:latin typeface="+mn-ea"/>
              </a:rPr>
              <a:t>平台提供的</a:t>
            </a:r>
            <a:r>
              <a:rPr kumimoji="1" lang="en-US" altLang="zh-CN" sz="1200" dirty="0" smtClean="0">
                <a:latin typeface="+mn-ea"/>
              </a:rPr>
              <a:t>JSP</a:t>
            </a:r>
            <a:r>
              <a:rPr kumimoji="1" lang="zh-CN" altLang="en-US" sz="1200" dirty="0" smtClean="0">
                <a:latin typeface="+mn-ea"/>
              </a:rPr>
              <a:t>技术来构建</a:t>
            </a:r>
            <a:r>
              <a:rPr kumimoji="1" lang="en-US" altLang="zh-CN" sz="1200" dirty="0" smtClean="0">
                <a:latin typeface="+mn-ea"/>
              </a:rPr>
              <a:t>Web</a:t>
            </a:r>
            <a:r>
              <a:rPr kumimoji="1" lang="zh-CN" altLang="en-US" sz="1200" dirty="0" smtClean="0">
                <a:latin typeface="+mn-ea"/>
              </a:rPr>
              <a:t>应用系统。</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9</a:t>
            </a:fld>
            <a:endParaRPr kumimoji="1" lang="zh-CN" altLang="en-US"/>
          </a:p>
        </p:txBody>
      </p:sp>
    </p:spTree>
    <p:extLst>
      <p:ext uri="{BB962C8B-B14F-4D97-AF65-F5344CB8AC3E}">
        <p14:creationId xmlns:p14="http://schemas.microsoft.com/office/powerpoint/2010/main" val="39265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2185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4135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2552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40303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4220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9540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7928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DAF73F-44B0-A441-B93E-8ABEDF8068DB}" type="datetimeFigureOut">
              <a:rPr kumimoji="1" lang="zh-CN" altLang="en-US" smtClean="0"/>
              <a:t>2020/3/3</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5937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2020/3/3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1223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AF73F-44B0-A441-B93E-8ABEDF8068DB}" type="datetimeFigureOut">
              <a:rPr kumimoji="1" lang="zh-CN" altLang="en-US" smtClean="0"/>
              <a:t>2020/3/3</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7BB43-CD8E-714A-8E0D-B9BF0DC3341F}"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809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90BDBF-C189-A548-BEDB-75C11FEFE284}"/>
              </a:ext>
            </a:extLst>
          </p:cNvPr>
          <p:cNvSpPr>
            <a:spLocks noGrp="1"/>
          </p:cNvSpPr>
          <p:nvPr>
            <p:ph type="ctrTitle"/>
          </p:nvPr>
        </p:nvSpPr>
        <p:spPr/>
        <p:txBody>
          <a:bodyPr>
            <a:normAutofit/>
          </a:bodyPr>
          <a:lstStyle/>
          <a:p>
            <a:r>
              <a:rPr kumimoji="1" lang="en-US" altLang="zh-CN" sz="4400" dirty="0" smtClean="0">
                <a:latin typeface="+mn-ea"/>
                <a:ea typeface="+mn-ea"/>
              </a:rPr>
              <a:t>1.5</a:t>
            </a:r>
            <a:r>
              <a:rPr kumimoji="1" lang="zh-CN" altLang="en-US" sz="4400" dirty="0" smtClean="0">
                <a:latin typeface="+mn-ea"/>
                <a:ea typeface="+mn-ea"/>
              </a:rPr>
              <a:t> </a:t>
            </a:r>
            <a:r>
              <a:rPr kumimoji="1" lang="en-US" altLang="zh-CN" sz="4400" dirty="0">
                <a:latin typeface="+mn-ea"/>
                <a:ea typeface="+mn-ea"/>
              </a:rPr>
              <a:t>Web</a:t>
            </a:r>
            <a:r>
              <a:rPr kumimoji="1" lang="zh-CN" altLang="en-US" sz="4400" dirty="0">
                <a:latin typeface="+mn-ea"/>
                <a:ea typeface="+mn-ea"/>
              </a:rPr>
              <a:t>开发技术</a:t>
            </a:r>
          </a:p>
        </p:txBody>
      </p:sp>
      <p:sp>
        <p:nvSpPr>
          <p:cNvPr id="5" name="副标题 4">
            <a:extLst>
              <a:ext uri="{FF2B5EF4-FFF2-40B4-BE49-F238E27FC236}">
                <a16:creationId xmlns:a16="http://schemas.microsoft.com/office/drawing/2014/main" id="{3E431F8E-9B83-A948-8B15-F8D175A77703}"/>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465243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Web service</a:t>
            </a:r>
            <a:endParaRPr lang="zh-CN" altLang="en-US" sz="2800" dirty="0"/>
          </a:p>
        </p:txBody>
      </p:sp>
      <p:sp>
        <p:nvSpPr>
          <p:cNvPr id="3" name="内容占位符 2"/>
          <p:cNvSpPr>
            <a:spLocks noGrp="1"/>
          </p:cNvSpPr>
          <p:nvPr>
            <p:ph idx="1"/>
          </p:nvPr>
        </p:nvSpPr>
        <p:spPr/>
        <p:txBody>
          <a:bodyPr/>
          <a:lstStyle/>
          <a:p>
            <a:r>
              <a:rPr lang="en-US" altLang="zh-CN" dirty="0" smtClean="0"/>
              <a:t>Web Service</a:t>
            </a:r>
            <a:r>
              <a:rPr lang="zh-CN" altLang="en-US" dirty="0"/>
              <a:t>是一个平台独立的， 低耦合的， 自包含的、 基于可编程的</a:t>
            </a:r>
            <a:r>
              <a:rPr lang="en-US" altLang="zh-CN" dirty="0"/>
              <a:t>web</a:t>
            </a:r>
            <a:r>
              <a:rPr lang="zh-CN" altLang="en-US" dirty="0"/>
              <a:t>的应用程序， 可使用</a:t>
            </a:r>
            <a:r>
              <a:rPr lang="zh-CN" altLang="en-US" dirty="0" smtClean="0"/>
              <a:t>开放</a:t>
            </a:r>
            <a:r>
              <a:rPr lang="zh-CN" altLang="en-US" dirty="0"/>
              <a:t>的</a:t>
            </a:r>
            <a:r>
              <a:rPr lang="en-US" altLang="zh-CN" dirty="0"/>
              <a:t>XML</a:t>
            </a:r>
            <a:r>
              <a:rPr lang="zh-CN" altLang="en-US" dirty="0"/>
              <a:t>标准来描述、 发布、 发现、 协调和配置这些应用程序， 用于开发分布式的互操作的</a:t>
            </a:r>
            <a:r>
              <a:rPr lang="zh-CN" altLang="en-US" dirty="0" smtClean="0"/>
              <a:t>应用程序。</a:t>
            </a:r>
            <a:r>
              <a:rPr lang="zh-CN" altLang="en-US" dirty="0"/>
              <a:t/>
            </a:r>
            <a:br>
              <a:rPr lang="zh-CN" altLang="en-US" dirty="0"/>
            </a:br>
            <a:r>
              <a:rPr lang="en-US" altLang="zh-CN" dirty="0" smtClean="0"/>
              <a:t>Web </a:t>
            </a:r>
            <a:r>
              <a:rPr lang="en-US" altLang="zh-CN" dirty="0"/>
              <a:t>Service</a:t>
            </a:r>
            <a:r>
              <a:rPr lang="zh-CN" altLang="en-US" dirty="0"/>
              <a:t>不管是作为组件还是应用程序， 它都会向外界暴露一个能够通过</a:t>
            </a:r>
            <a:r>
              <a:rPr lang="en-US" altLang="zh-CN" dirty="0"/>
              <a:t>Web</a:t>
            </a:r>
            <a:r>
              <a:rPr lang="zh-CN" altLang="en-US" dirty="0"/>
              <a:t>进行调用的</a:t>
            </a:r>
            <a:r>
              <a:rPr lang="en-US" altLang="zh-CN" dirty="0"/>
              <a:t>API</a:t>
            </a:r>
            <a:r>
              <a:rPr lang="zh-CN" altLang="en-US" dirty="0" smtClean="0"/>
              <a:t>，这就是说</a:t>
            </a:r>
            <a:r>
              <a:rPr lang="zh-CN" altLang="en-US" dirty="0"/>
              <a:t>， 能够用编程的方法通过</a:t>
            </a:r>
            <a:r>
              <a:rPr lang="en-US" altLang="zh-CN" dirty="0"/>
              <a:t>Web</a:t>
            </a:r>
            <a:r>
              <a:rPr lang="zh-CN" altLang="en-US" dirty="0"/>
              <a:t>访问来使用它</a:t>
            </a:r>
            <a:r>
              <a:rPr lang="zh-CN" altLang="en-US" dirty="0" smtClean="0"/>
              <a:t>。网上</a:t>
            </a:r>
            <a:r>
              <a:rPr lang="zh-CN" altLang="en-US" dirty="0"/>
              <a:t>已存在大量</a:t>
            </a:r>
            <a:r>
              <a:rPr lang="en-US" altLang="zh-CN" dirty="0"/>
              <a:t>Web</a:t>
            </a:r>
            <a:r>
              <a:rPr lang="zh-CN" altLang="en-US" dirty="0"/>
              <a:t>服务可供</a:t>
            </a:r>
            <a:r>
              <a:rPr lang="zh-CN" altLang="en-US" dirty="0" smtClean="0"/>
              <a:t>使用，例如</a:t>
            </a:r>
            <a:r>
              <a:rPr lang="zh-CN" altLang="en-US" dirty="0"/>
              <a:t>发送和接收短消息功能、 专业加密和解密功能、 专业报表处理功能、 微软的</a:t>
            </a:r>
            <a:r>
              <a:rPr lang="en-US" altLang="zh-CN" dirty="0"/>
              <a:t>MapPoint Web</a:t>
            </a:r>
            <a:r>
              <a:rPr lang="zh-CN" altLang="en-US" dirty="0"/>
              <a:t>服务</a:t>
            </a:r>
            <a:r>
              <a:rPr lang="zh-CN" altLang="en-US" dirty="0" smtClean="0"/>
              <a:t>等。</a:t>
            </a:r>
            <a:endParaRPr lang="zh-CN" altLang="en-US" dirty="0"/>
          </a:p>
        </p:txBody>
      </p:sp>
      <p:pic>
        <p:nvPicPr>
          <p:cNvPr id="5" name="图片 4"/>
          <p:cNvPicPr>
            <a:picLocks noChangeAspect="1"/>
          </p:cNvPicPr>
          <p:nvPr/>
        </p:nvPicPr>
        <p:blipFill>
          <a:blip r:embed="rId3"/>
          <a:stretch>
            <a:fillRect/>
          </a:stretch>
        </p:blipFill>
        <p:spPr>
          <a:xfrm>
            <a:off x="4226454" y="3552710"/>
            <a:ext cx="4871810" cy="3096445"/>
          </a:xfrm>
          <a:prstGeom prst="rect">
            <a:avLst/>
          </a:prstGeom>
        </p:spPr>
      </p:pic>
    </p:spTree>
    <p:extLst>
      <p:ext uri="{BB962C8B-B14F-4D97-AF65-F5344CB8AC3E}">
        <p14:creationId xmlns:p14="http://schemas.microsoft.com/office/powerpoint/2010/main" val="989229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a:t>
            </a:r>
            <a:r>
              <a:rPr lang="en-US" altLang="zh-CN" sz="2800" dirty="0" smtClean="0"/>
              <a:t>Restful</a:t>
            </a:r>
            <a:endParaRPr lang="zh-CN" altLang="en-US" sz="2800" dirty="0"/>
          </a:p>
        </p:txBody>
      </p:sp>
      <p:sp>
        <p:nvSpPr>
          <p:cNvPr id="3" name="内容占位符 2"/>
          <p:cNvSpPr>
            <a:spLocks noGrp="1"/>
          </p:cNvSpPr>
          <p:nvPr>
            <p:ph idx="1"/>
          </p:nvPr>
        </p:nvSpPr>
        <p:spPr/>
        <p:txBody>
          <a:bodyPr>
            <a:normAutofit/>
          </a:bodyPr>
          <a:lstStyle/>
          <a:p>
            <a:r>
              <a:rPr lang="en-US" altLang="zh-CN" dirty="0" smtClean="0"/>
              <a:t>Restful</a:t>
            </a:r>
            <a:r>
              <a:rPr lang="zh-CN" altLang="en-US" dirty="0" smtClean="0"/>
              <a:t>：遵循</a:t>
            </a:r>
            <a:r>
              <a:rPr lang="en-US" altLang="zh-CN" dirty="0" smtClean="0"/>
              <a:t>Rest</a:t>
            </a:r>
            <a:r>
              <a:rPr lang="zh-CN" altLang="en-US" dirty="0" smtClean="0"/>
              <a:t>原则的</a:t>
            </a:r>
            <a:r>
              <a:rPr lang="en-US" altLang="zh-CN" dirty="0" smtClean="0"/>
              <a:t>Web Service</a:t>
            </a:r>
            <a:r>
              <a:rPr lang="zh-CN" altLang="en-US" dirty="0" smtClean="0"/>
              <a:t>，是</a:t>
            </a:r>
            <a:r>
              <a:rPr lang="zh-CN" altLang="en-US" dirty="0"/>
              <a:t>一种</a:t>
            </a:r>
            <a:r>
              <a:rPr lang="en-US" altLang="zh-CN" dirty="0"/>
              <a:t>ROA(The Resource-Oriented Architecture)(</a:t>
            </a:r>
            <a:r>
              <a:rPr lang="zh-CN" altLang="en-US" dirty="0"/>
              <a:t>面向资源的架构</a:t>
            </a:r>
            <a:r>
              <a:rPr lang="en-US" altLang="zh-CN" dirty="0" smtClean="0"/>
              <a:t>)</a:t>
            </a:r>
            <a:r>
              <a:rPr lang="zh-CN" altLang="en-US" dirty="0" smtClean="0"/>
              <a:t>。</a:t>
            </a:r>
            <a:endParaRPr lang="en-US" altLang="zh-CN" dirty="0" smtClean="0"/>
          </a:p>
          <a:p>
            <a:r>
              <a:rPr lang="en-US" altLang="zh-CN" dirty="0" smtClean="0"/>
              <a:t>Rest</a:t>
            </a:r>
            <a:r>
              <a:rPr lang="zh-CN" altLang="en-US" dirty="0" smtClean="0"/>
              <a:t>全称</a:t>
            </a:r>
            <a:r>
              <a:rPr lang="zh-CN" altLang="en-US" dirty="0"/>
              <a:t>是</a:t>
            </a:r>
            <a:r>
              <a:rPr lang="zh-CN" altLang="en-US" b="1" dirty="0"/>
              <a:t> </a:t>
            </a:r>
            <a:r>
              <a:rPr lang="en-US" altLang="zh-CN" b="1" dirty="0"/>
              <a:t>Resource Representational State </a:t>
            </a:r>
            <a:r>
              <a:rPr lang="en-US" altLang="zh-CN" b="1" dirty="0" smtClean="0"/>
              <a:t>Transfer</a:t>
            </a:r>
            <a:r>
              <a:rPr lang="zh-CN" altLang="en-US" b="1" dirty="0" smtClean="0"/>
              <a:t>（资源表现形式状态变化）</a:t>
            </a:r>
            <a:r>
              <a:rPr lang="zh-CN" altLang="en-US" dirty="0" smtClean="0"/>
              <a:t>。通俗</a:t>
            </a:r>
            <a:r>
              <a:rPr lang="zh-CN" altLang="en-US" dirty="0"/>
              <a:t>来讲就是：</a:t>
            </a:r>
            <a:r>
              <a:rPr lang="zh-CN" altLang="en-US" b="1" dirty="0"/>
              <a:t>资源在网络中以某种表现形式进行状态转移。</a:t>
            </a:r>
            <a:r>
              <a:rPr lang="zh-CN" altLang="en-US" dirty="0"/>
              <a:t>分解开来：</a:t>
            </a:r>
          </a:p>
          <a:p>
            <a:r>
              <a:rPr lang="en-US" altLang="zh-CN" b="1" dirty="0"/>
              <a:t>Resource</a:t>
            </a:r>
            <a:r>
              <a:rPr lang="zh-CN" altLang="en-US" dirty="0"/>
              <a:t>：资源，即数据（前面说过网络的核心）。比如 </a:t>
            </a:r>
            <a:r>
              <a:rPr lang="en-US" altLang="zh-CN" dirty="0"/>
              <a:t>newsfeed</a:t>
            </a:r>
            <a:r>
              <a:rPr lang="zh-CN" altLang="en-US" dirty="0"/>
              <a:t>，</a:t>
            </a:r>
            <a:r>
              <a:rPr lang="en-US" altLang="zh-CN" dirty="0"/>
              <a:t>friends</a:t>
            </a:r>
            <a:r>
              <a:rPr lang="zh-CN" altLang="en-US" dirty="0"/>
              <a:t>等；</a:t>
            </a:r>
          </a:p>
          <a:p>
            <a:r>
              <a:rPr lang="en-US" altLang="zh-CN" b="1" dirty="0"/>
              <a:t>Representational</a:t>
            </a:r>
            <a:r>
              <a:rPr lang="zh-CN" altLang="en-US" dirty="0"/>
              <a:t>：某种表现形式，比如用</a:t>
            </a:r>
            <a:r>
              <a:rPr lang="en-US" altLang="zh-CN" dirty="0"/>
              <a:t>JSON</a:t>
            </a:r>
            <a:r>
              <a:rPr lang="zh-CN" altLang="en-US" dirty="0"/>
              <a:t>，</a:t>
            </a:r>
            <a:r>
              <a:rPr lang="en-US" altLang="zh-CN" dirty="0"/>
              <a:t>XML</a:t>
            </a:r>
            <a:r>
              <a:rPr lang="zh-CN" altLang="en-US" dirty="0"/>
              <a:t>，</a:t>
            </a:r>
            <a:r>
              <a:rPr lang="en-US" altLang="zh-CN" dirty="0"/>
              <a:t>JPEG</a:t>
            </a:r>
            <a:r>
              <a:rPr lang="zh-CN" altLang="en-US" dirty="0"/>
              <a:t>等；</a:t>
            </a:r>
          </a:p>
          <a:p>
            <a:r>
              <a:rPr lang="en-US" altLang="zh-CN" b="1" dirty="0"/>
              <a:t>State Transfer</a:t>
            </a:r>
            <a:r>
              <a:rPr lang="zh-CN" altLang="en-US" dirty="0"/>
              <a:t>：状态变化。通过</a:t>
            </a:r>
            <a:r>
              <a:rPr lang="en-US" altLang="zh-CN" dirty="0"/>
              <a:t>HTTP</a:t>
            </a:r>
            <a:r>
              <a:rPr lang="zh-CN" altLang="en-US" dirty="0"/>
              <a:t>动词实现。</a:t>
            </a:r>
          </a:p>
          <a:p>
            <a:r>
              <a:rPr lang="en-US" altLang="zh-CN" dirty="0" smtClean="0"/>
              <a:t>RESTful</a:t>
            </a:r>
            <a:r>
              <a:rPr lang="en-US" altLang="zh-CN" dirty="0"/>
              <a:t> </a:t>
            </a:r>
            <a:r>
              <a:rPr lang="zh-CN" altLang="en-US" dirty="0"/>
              <a:t>简化了 </a:t>
            </a:r>
            <a:r>
              <a:rPr lang="en-US" altLang="zh-CN" dirty="0"/>
              <a:t>web service </a:t>
            </a:r>
            <a:r>
              <a:rPr lang="zh-CN" altLang="en-US" dirty="0"/>
              <a:t>的设计，它不再需要</a:t>
            </a:r>
            <a:r>
              <a:rPr lang="zh-CN" altLang="en-US" b="1" dirty="0"/>
              <a:t> </a:t>
            </a:r>
            <a:r>
              <a:rPr lang="en-US" altLang="zh-CN" b="1" dirty="0" err="1"/>
              <a:t>wsdl</a:t>
            </a:r>
            <a:r>
              <a:rPr lang="en-US" altLang="zh-CN" dirty="0"/>
              <a:t> </a:t>
            </a:r>
            <a:r>
              <a:rPr lang="zh-CN" altLang="en-US" dirty="0"/>
              <a:t>，也不再需要 </a:t>
            </a:r>
            <a:r>
              <a:rPr lang="en-US" altLang="zh-CN" b="1" dirty="0"/>
              <a:t>soap </a:t>
            </a:r>
            <a:r>
              <a:rPr lang="zh-CN" altLang="en-US" b="1" dirty="0"/>
              <a:t>协议</a:t>
            </a:r>
            <a:r>
              <a:rPr lang="zh-CN" altLang="en-US" dirty="0"/>
              <a:t>，而是通过最简单的 </a:t>
            </a:r>
            <a:r>
              <a:rPr lang="en-US" altLang="zh-CN" dirty="0"/>
              <a:t>http </a:t>
            </a:r>
            <a:r>
              <a:rPr lang="zh-CN" altLang="en-US" dirty="0"/>
              <a:t>协议传输数据 </a:t>
            </a:r>
            <a:r>
              <a:rPr lang="en-US" altLang="zh-CN" dirty="0"/>
              <a:t>( </a:t>
            </a:r>
            <a:r>
              <a:rPr lang="zh-CN" altLang="en-US" dirty="0"/>
              <a:t>包括 </a:t>
            </a:r>
            <a:r>
              <a:rPr lang="en-US" altLang="zh-CN" dirty="0"/>
              <a:t>xml </a:t>
            </a:r>
            <a:r>
              <a:rPr lang="zh-CN" altLang="en-US" dirty="0"/>
              <a:t>或 </a:t>
            </a:r>
            <a:r>
              <a:rPr lang="en-US" altLang="zh-CN" dirty="0" err="1"/>
              <a:t>json</a:t>
            </a:r>
            <a:r>
              <a:rPr lang="en-US" altLang="zh-CN" dirty="0"/>
              <a:t>) </a:t>
            </a:r>
            <a:r>
              <a:rPr lang="zh-CN" altLang="en-US" dirty="0"/>
              <a:t>。既简化了设计，也减少了网络传输量（因为只传输代表数据的 </a:t>
            </a:r>
            <a:r>
              <a:rPr lang="en-US" altLang="zh-CN" dirty="0"/>
              <a:t>xml </a:t>
            </a:r>
            <a:r>
              <a:rPr lang="zh-CN" altLang="en-US" dirty="0"/>
              <a:t>或 </a:t>
            </a:r>
            <a:r>
              <a:rPr lang="en-US" altLang="zh-CN" dirty="0" err="1"/>
              <a:t>json</a:t>
            </a:r>
            <a:r>
              <a:rPr lang="en-US" altLang="zh-CN" dirty="0"/>
              <a:t> </a:t>
            </a:r>
            <a:r>
              <a:rPr lang="zh-CN" altLang="en-US" dirty="0"/>
              <a:t>，没有额外的 </a:t>
            </a:r>
            <a:r>
              <a:rPr lang="en-US" altLang="zh-CN" dirty="0"/>
              <a:t>xml </a:t>
            </a:r>
            <a:r>
              <a:rPr lang="zh-CN" altLang="en-US" dirty="0"/>
              <a:t>包装）。</a:t>
            </a:r>
          </a:p>
        </p:txBody>
      </p:sp>
    </p:spTree>
    <p:extLst>
      <p:ext uri="{BB962C8B-B14F-4D97-AF65-F5344CB8AC3E}">
        <p14:creationId xmlns:p14="http://schemas.microsoft.com/office/powerpoint/2010/main" val="2499150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smtClean="0">
                <a:latin typeface="+mn-ea"/>
              </a:rPr>
              <a:t>-</a:t>
            </a:r>
            <a:r>
              <a:rPr lang="en-US" altLang="zh-CN" sz="2800" dirty="0"/>
              <a:t> </a:t>
            </a:r>
            <a:r>
              <a:rPr lang="en-US" altLang="zh-CN" sz="2800" dirty="0" smtClean="0"/>
              <a:t>Restful</a:t>
            </a:r>
            <a:endParaRPr lang="zh-CN" altLang="en-US" sz="2800" dirty="0"/>
          </a:p>
        </p:txBody>
      </p:sp>
      <p:sp>
        <p:nvSpPr>
          <p:cNvPr id="3" name="内容占位符 2"/>
          <p:cNvSpPr>
            <a:spLocks noGrp="1"/>
          </p:cNvSpPr>
          <p:nvPr>
            <p:ph idx="1"/>
          </p:nvPr>
        </p:nvSpPr>
        <p:spPr>
          <a:xfrm>
            <a:off x="1097280" y="1845734"/>
            <a:ext cx="10530276" cy="4453466"/>
          </a:xfrm>
        </p:spPr>
        <p:txBody>
          <a:bodyPr>
            <a:normAutofit/>
          </a:bodyPr>
          <a:lstStyle/>
          <a:p>
            <a:r>
              <a:rPr lang="en-US" altLang="zh-CN" b="1" dirty="0"/>
              <a:t>Rest</a:t>
            </a:r>
            <a:r>
              <a:rPr lang="zh-CN" altLang="en-US" b="1" dirty="0"/>
              <a:t>架构的主要原则</a:t>
            </a:r>
          </a:p>
          <a:p>
            <a:r>
              <a:rPr lang="zh-CN" altLang="en-US" dirty="0"/>
              <a:t>** 网络上的所有事物都被抽象为资源**</a:t>
            </a:r>
          </a:p>
          <a:p>
            <a:r>
              <a:rPr lang="zh-CN" altLang="en-US" dirty="0"/>
              <a:t>** 每个资源都有一个唯一的资源标识符**</a:t>
            </a:r>
          </a:p>
          <a:p>
            <a:r>
              <a:rPr lang="zh-CN" altLang="en-US" dirty="0"/>
              <a:t>** 同一个资源具有多种表现形式</a:t>
            </a:r>
            <a:r>
              <a:rPr lang="en-US" altLang="zh-CN" dirty="0"/>
              <a:t>(</a:t>
            </a:r>
            <a:r>
              <a:rPr lang="en-US" altLang="zh-CN" dirty="0" err="1"/>
              <a:t>xml,json</a:t>
            </a:r>
            <a:r>
              <a:rPr lang="zh-CN" altLang="en-US" dirty="0"/>
              <a:t>等</a:t>
            </a:r>
            <a:r>
              <a:rPr lang="en-US" altLang="zh-CN" dirty="0"/>
              <a:t>)**</a:t>
            </a:r>
          </a:p>
          <a:p>
            <a:r>
              <a:rPr lang="en-US" altLang="zh-CN" dirty="0"/>
              <a:t>** </a:t>
            </a:r>
            <a:r>
              <a:rPr lang="zh-CN" altLang="en-US" dirty="0"/>
              <a:t>对资源的各种操作不会改变资源标识符**</a:t>
            </a:r>
          </a:p>
          <a:p>
            <a:r>
              <a:rPr lang="zh-CN" altLang="en-US" dirty="0">
                <a:solidFill>
                  <a:srgbClr val="FF0000"/>
                </a:solidFill>
              </a:rPr>
              <a:t>** 所有的操作都是无状态的**</a:t>
            </a:r>
          </a:p>
          <a:p>
            <a:r>
              <a:rPr lang="zh-CN" altLang="en-US" dirty="0"/>
              <a:t>** 符合</a:t>
            </a:r>
            <a:r>
              <a:rPr lang="en-US" altLang="zh-CN" dirty="0"/>
              <a:t>REST</a:t>
            </a:r>
            <a:r>
              <a:rPr lang="zh-CN" altLang="en-US" dirty="0"/>
              <a:t>原则的架构方式即可称为</a:t>
            </a:r>
            <a:r>
              <a:rPr lang="en-US" altLang="zh-CN" dirty="0"/>
              <a:t>RESTful</a:t>
            </a:r>
            <a:r>
              <a:rPr lang="en-US" altLang="zh-CN" dirty="0" smtClean="0"/>
              <a:t>**</a:t>
            </a:r>
            <a:endParaRPr lang="en-US" altLang="zh-CN" dirty="0"/>
          </a:p>
        </p:txBody>
      </p:sp>
    </p:spTree>
    <p:extLst>
      <p:ext uri="{BB962C8B-B14F-4D97-AF65-F5344CB8AC3E}">
        <p14:creationId xmlns:p14="http://schemas.microsoft.com/office/powerpoint/2010/main" val="4120264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RESTful</a:t>
            </a:r>
            <a:r>
              <a:rPr lang="zh-CN" altLang="en-US" sz="2800" dirty="0"/>
              <a:t>无状态</a:t>
            </a:r>
            <a:r>
              <a:rPr lang="zh-CN" altLang="en-US" sz="2800" dirty="0" smtClean="0"/>
              <a:t>原则</a:t>
            </a:r>
            <a:endParaRPr lang="zh-CN" altLang="en-US" sz="2800" dirty="0"/>
          </a:p>
        </p:txBody>
      </p:sp>
      <p:sp>
        <p:nvSpPr>
          <p:cNvPr id="3" name="内容占位符 2"/>
          <p:cNvSpPr>
            <a:spLocks noGrp="1"/>
          </p:cNvSpPr>
          <p:nvPr>
            <p:ph idx="1"/>
          </p:nvPr>
        </p:nvSpPr>
        <p:spPr/>
        <p:txBody>
          <a:bodyPr>
            <a:normAutofit fontScale="92500" lnSpcReduction="10000"/>
          </a:bodyPr>
          <a:lstStyle/>
          <a:p>
            <a:r>
              <a:rPr lang="en-US" altLang="zh-CN" b="1" dirty="0"/>
              <a:t>Statelessness</a:t>
            </a:r>
            <a:r>
              <a:rPr lang="zh-CN" altLang="en-US" b="1" dirty="0"/>
              <a:t>：</a:t>
            </a:r>
            <a:r>
              <a:rPr lang="zh-CN" altLang="en-US" dirty="0"/>
              <a:t>无状态原则是</a:t>
            </a:r>
            <a:r>
              <a:rPr lang="en-US" altLang="zh-CN" dirty="0"/>
              <a:t>RESTful</a:t>
            </a:r>
            <a:r>
              <a:rPr lang="zh-CN" altLang="en-US" dirty="0"/>
              <a:t>架构设计中一个非常重要的原则，无状态是相对于有状态而言的</a:t>
            </a:r>
            <a:r>
              <a:rPr lang="zh-CN" altLang="en-US" dirty="0" smtClean="0"/>
              <a:t>。</a:t>
            </a:r>
            <a:endParaRPr lang="en-US" altLang="zh-CN" dirty="0" smtClean="0"/>
          </a:p>
          <a:p>
            <a:r>
              <a:rPr lang="en-US" altLang="zh-CN" b="1" dirty="0"/>
              <a:t>Web</a:t>
            </a:r>
            <a:r>
              <a:rPr lang="zh-CN" altLang="en-US" b="1" dirty="0"/>
              <a:t>服务的</a:t>
            </a:r>
            <a:r>
              <a:rPr lang="zh-CN" altLang="en-US" b="1" dirty="0" smtClean="0"/>
              <a:t>状态：</a:t>
            </a:r>
            <a:r>
              <a:rPr lang="zh-CN" altLang="en-US" dirty="0"/>
              <a:t> </a:t>
            </a:r>
            <a:r>
              <a:rPr lang="en-US" altLang="zh-CN" dirty="0"/>
              <a:t>Web</a:t>
            </a:r>
            <a:r>
              <a:rPr lang="zh-CN" altLang="en-US" dirty="0"/>
              <a:t>服务建立在</a:t>
            </a:r>
            <a:r>
              <a:rPr lang="en-US" altLang="zh-CN" dirty="0"/>
              <a:t>Web</a:t>
            </a:r>
            <a:r>
              <a:rPr lang="zh-CN" altLang="en-US" dirty="0"/>
              <a:t>应用程序的协议之上，如：</a:t>
            </a:r>
            <a:r>
              <a:rPr lang="en-US" altLang="zh-CN" dirty="0"/>
              <a:t>HTTP</a:t>
            </a:r>
            <a:r>
              <a:rPr lang="zh-CN" altLang="en-US" dirty="0"/>
              <a:t>协议。</a:t>
            </a:r>
            <a:r>
              <a:rPr lang="en-US" altLang="zh-CN" dirty="0"/>
              <a:t>Web</a:t>
            </a:r>
            <a:r>
              <a:rPr lang="zh-CN" altLang="en-US" dirty="0"/>
              <a:t>服务的状态指的是</a:t>
            </a:r>
            <a:r>
              <a:rPr lang="zh-CN" altLang="en-US" b="1" dirty="0"/>
              <a:t>请求的状态</a:t>
            </a:r>
            <a:r>
              <a:rPr lang="zh-CN" altLang="en-US" dirty="0"/>
              <a:t>，而不是资源的状态</a:t>
            </a:r>
            <a:r>
              <a:rPr lang="zh-CN" altLang="en-US" dirty="0" smtClean="0"/>
              <a:t>。</a:t>
            </a:r>
            <a:endParaRPr lang="en-US" altLang="zh-CN" dirty="0" smtClean="0"/>
          </a:p>
          <a:p>
            <a:pPr marL="0" indent="0">
              <a:buNone/>
            </a:pPr>
            <a:r>
              <a:rPr lang="zh-CN" altLang="en-US" dirty="0"/>
              <a:t>在</a:t>
            </a:r>
            <a:r>
              <a:rPr lang="zh-CN" altLang="en-US" b="1" dirty="0"/>
              <a:t>基于状态的</a:t>
            </a:r>
            <a:r>
              <a:rPr lang="en-US" altLang="zh-CN" b="1" dirty="0"/>
              <a:t>Web</a:t>
            </a:r>
            <a:r>
              <a:rPr lang="zh-CN" altLang="en-US" b="1" dirty="0"/>
              <a:t>服务</a:t>
            </a:r>
            <a:r>
              <a:rPr lang="zh-CN" altLang="en-US" dirty="0"/>
              <a:t>中，</a:t>
            </a:r>
            <a:r>
              <a:rPr lang="en-US" altLang="zh-CN" dirty="0"/>
              <a:t>Client</a:t>
            </a:r>
            <a:r>
              <a:rPr lang="zh-CN" altLang="en-US" dirty="0"/>
              <a:t>与</a:t>
            </a:r>
            <a:r>
              <a:rPr lang="en-US" altLang="zh-CN" dirty="0"/>
              <a:t>Server</a:t>
            </a:r>
            <a:r>
              <a:rPr lang="zh-CN" altLang="en-US" dirty="0"/>
              <a:t>交互的信息</a:t>
            </a:r>
            <a:r>
              <a:rPr lang="en-US" altLang="zh-CN" dirty="0"/>
              <a:t>(</a:t>
            </a:r>
            <a:r>
              <a:rPr lang="zh-CN" altLang="en-US" dirty="0"/>
              <a:t>如：用户登录状态</a:t>
            </a:r>
            <a:r>
              <a:rPr lang="en-US" altLang="zh-CN" dirty="0"/>
              <a:t>)</a:t>
            </a:r>
            <a:r>
              <a:rPr lang="zh-CN" altLang="en-US" dirty="0"/>
              <a:t>会保存在</a:t>
            </a:r>
            <a:r>
              <a:rPr lang="en-US" altLang="zh-CN" dirty="0"/>
              <a:t>Server</a:t>
            </a:r>
            <a:r>
              <a:rPr lang="zh-CN" altLang="en-US" dirty="0"/>
              <a:t>的</a:t>
            </a:r>
            <a:r>
              <a:rPr lang="en-US" altLang="zh-CN" dirty="0"/>
              <a:t>Session</a:t>
            </a:r>
            <a:r>
              <a:rPr lang="zh-CN" altLang="en-US" dirty="0"/>
              <a:t>中。再这样的前提下，</a:t>
            </a:r>
            <a:r>
              <a:rPr lang="en-US" altLang="zh-CN" dirty="0"/>
              <a:t>Client</a:t>
            </a:r>
            <a:r>
              <a:rPr lang="zh-CN" altLang="en-US" dirty="0"/>
              <a:t>中的用户请求只能被保存有此用户相关状态信息的服务器所接受和理解，这也就意味着在基于状态的</a:t>
            </a:r>
            <a:r>
              <a:rPr lang="en-US" altLang="zh-CN" dirty="0"/>
              <a:t>Web</a:t>
            </a:r>
            <a:r>
              <a:rPr lang="zh-CN" altLang="en-US" dirty="0"/>
              <a:t>系统中的</a:t>
            </a:r>
            <a:r>
              <a:rPr lang="en-US" altLang="zh-CN" dirty="0"/>
              <a:t>Server</a:t>
            </a:r>
            <a:r>
              <a:rPr lang="zh-CN" altLang="en-US" dirty="0"/>
              <a:t>无法对用户请求进行负载均衡等自由的调度</a:t>
            </a:r>
            <a:r>
              <a:rPr lang="en-US" altLang="zh-CN" dirty="0"/>
              <a:t>(</a:t>
            </a:r>
            <a:r>
              <a:rPr lang="zh-CN" altLang="en-US" dirty="0"/>
              <a:t>一个</a:t>
            </a:r>
            <a:r>
              <a:rPr lang="en-US" altLang="zh-CN" dirty="0"/>
              <a:t>Client</a:t>
            </a:r>
            <a:r>
              <a:rPr lang="zh-CN" altLang="en-US" dirty="0"/>
              <a:t>请求只能由一个指定的</a:t>
            </a:r>
            <a:r>
              <a:rPr lang="en-US" altLang="zh-CN" dirty="0"/>
              <a:t>Server</a:t>
            </a:r>
            <a:r>
              <a:rPr lang="zh-CN" altLang="en-US" dirty="0"/>
              <a:t>处理</a:t>
            </a:r>
            <a:r>
              <a:rPr lang="en-US" altLang="zh-CN" dirty="0"/>
              <a:t>)</a:t>
            </a:r>
            <a:r>
              <a:rPr lang="zh-CN" altLang="en-US" dirty="0"/>
              <a:t>。同时这也会导致另外一个容错性的问题，如果指定的</a:t>
            </a:r>
            <a:r>
              <a:rPr lang="en-US" altLang="zh-CN" dirty="0"/>
              <a:t>Server</a:t>
            </a:r>
            <a:r>
              <a:rPr lang="zh-CN" altLang="en-US" dirty="0"/>
              <a:t>在</a:t>
            </a:r>
            <a:r>
              <a:rPr lang="en-US" altLang="zh-CN" dirty="0"/>
              <a:t>Client</a:t>
            </a:r>
            <a:r>
              <a:rPr lang="zh-CN" altLang="en-US" dirty="0"/>
              <a:t>的用户发出请求的过程中宕机，那么此用户最近的所有交互操作将无法被转移至别的</a:t>
            </a:r>
            <a:r>
              <a:rPr lang="en-US" altLang="zh-CN" dirty="0"/>
              <a:t>Server</a:t>
            </a:r>
            <a:r>
              <a:rPr lang="zh-CN" altLang="en-US" dirty="0"/>
              <a:t>上，即此请求将无效化。</a:t>
            </a:r>
          </a:p>
          <a:p>
            <a:pPr marL="0" indent="0">
              <a:buNone/>
            </a:pPr>
            <a:r>
              <a:rPr lang="zh-CN" altLang="en-US" dirty="0"/>
              <a:t>在</a:t>
            </a:r>
            <a:r>
              <a:rPr lang="zh-CN" altLang="en-US" b="1" dirty="0"/>
              <a:t>无状态的</a:t>
            </a:r>
            <a:r>
              <a:rPr lang="en-US" altLang="zh-CN" b="1" dirty="0"/>
              <a:t>Web</a:t>
            </a:r>
            <a:r>
              <a:rPr lang="zh-CN" altLang="en-US" b="1" dirty="0"/>
              <a:t>服务</a:t>
            </a:r>
            <a:r>
              <a:rPr lang="zh-CN" altLang="en-US" dirty="0"/>
              <a:t>中，每一个</a:t>
            </a:r>
            <a:r>
              <a:rPr lang="en-US" altLang="zh-CN" dirty="0"/>
              <a:t>Web</a:t>
            </a:r>
            <a:r>
              <a:rPr lang="zh-CN" altLang="en-US" dirty="0"/>
              <a:t>请求都必须是独立的，请求之间是完全分离的。</a:t>
            </a:r>
            <a:r>
              <a:rPr lang="en-US" altLang="zh-CN" dirty="0"/>
              <a:t>Server</a:t>
            </a:r>
            <a:r>
              <a:rPr lang="zh-CN" altLang="en-US" dirty="0"/>
              <a:t>没有保存</a:t>
            </a:r>
            <a:r>
              <a:rPr lang="en-US" altLang="zh-CN" dirty="0"/>
              <a:t>Client</a:t>
            </a:r>
            <a:r>
              <a:rPr lang="zh-CN" altLang="en-US" dirty="0"/>
              <a:t>的状态信息，所以</a:t>
            </a:r>
            <a:r>
              <a:rPr lang="en-US" altLang="zh-CN" dirty="0"/>
              <a:t>Client</a:t>
            </a:r>
            <a:r>
              <a:rPr lang="zh-CN" altLang="en-US" dirty="0"/>
              <a:t>发送的请求必须包含有能够让服务器理解请求的全部信息，包括自己的状态信息。使得一个</a:t>
            </a:r>
            <a:r>
              <a:rPr lang="en-US" altLang="zh-CN" dirty="0"/>
              <a:t>Client</a:t>
            </a:r>
            <a:r>
              <a:rPr lang="zh-CN" altLang="en-US" dirty="0"/>
              <a:t>的</a:t>
            </a:r>
            <a:r>
              <a:rPr lang="en-US" altLang="zh-CN" dirty="0"/>
              <a:t>Web</a:t>
            </a:r>
            <a:r>
              <a:rPr lang="zh-CN" altLang="en-US" dirty="0"/>
              <a:t>请求能够被任何可用的</a:t>
            </a:r>
            <a:r>
              <a:rPr lang="en-US" altLang="zh-CN" dirty="0"/>
              <a:t>Server</a:t>
            </a:r>
            <a:r>
              <a:rPr lang="zh-CN" altLang="en-US" dirty="0"/>
              <a:t>应答，从而将</a:t>
            </a:r>
            <a:r>
              <a:rPr lang="en-US" altLang="zh-CN" dirty="0"/>
              <a:t>Web</a:t>
            </a:r>
            <a:r>
              <a:rPr lang="zh-CN" altLang="en-US" dirty="0"/>
              <a:t>系统扩展到大量的</a:t>
            </a:r>
            <a:r>
              <a:rPr lang="en-US" altLang="zh-CN" dirty="0"/>
              <a:t>Client</a:t>
            </a:r>
            <a:r>
              <a:rPr lang="zh-CN" altLang="en-US" dirty="0"/>
              <a:t>中</a:t>
            </a:r>
            <a:r>
              <a:rPr lang="zh-CN" altLang="en-US" dirty="0" smtClean="0"/>
              <a:t>。</a:t>
            </a:r>
            <a:endParaRPr lang="zh-CN" altLang="en-US" dirty="0"/>
          </a:p>
        </p:txBody>
      </p:sp>
    </p:spTree>
    <p:extLst>
      <p:ext uri="{BB962C8B-B14F-4D97-AF65-F5344CB8AC3E}">
        <p14:creationId xmlns:p14="http://schemas.microsoft.com/office/powerpoint/2010/main" val="3978845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无状态原则</a:t>
            </a:r>
          </a:p>
        </p:txBody>
      </p:sp>
      <p:sp>
        <p:nvSpPr>
          <p:cNvPr id="3" name="内容占位符 2"/>
          <p:cNvSpPr>
            <a:spLocks noGrp="1"/>
          </p:cNvSpPr>
          <p:nvPr>
            <p:ph idx="1"/>
          </p:nvPr>
        </p:nvSpPr>
        <p:spPr>
          <a:xfrm>
            <a:off x="1097280" y="1845734"/>
            <a:ext cx="10180320" cy="4491566"/>
          </a:xfrm>
        </p:spPr>
        <p:txBody>
          <a:bodyPr>
            <a:normAutofit lnSpcReduction="10000"/>
          </a:bodyPr>
          <a:lstStyle/>
          <a:p>
            <a:r>
              <a:rPr lang="en-US" altLang="zh-CN" dirty="0"/>
              <a:t>Restful</a:t>
            </a:r>
            <a:r>
              <a:rPr lang="zh-CN" altLang="en-US" dirty="0"/>
              <a:t>风格的无状态约束要求</a:t>
            </a:r>
            <a:r>
              <a:rPr lang="en-US" altLang="zh-CN" dirty="0"/>
              <a:t>Server</a:t>
            </a:r>
            <a:r>
              <a:rPr lang="zh-CN" altLang="en-US" dirty="0"/>
              <a:t>不保存请求状态，如果确实需要维持用户状态，也应由</a:t>
            </a:r>
            <a:r>
              <a:rPr lang="en-US" altLang="zh-CN" dirty="0"/>
              <a:t>Client</a:t>
            </a:r>
            <a:r>
              <a:rPr lang="zh-CN" altLang="en-US" dirty="0"/>
              <a:t>负责。例如： 使用</a:t>
            </a:r>
            <a:r>
              <a:rPr lang="en-US" altLang="zh-CN" dirty="0"/>
              <a:t>Cookies</a:t>
            </a:r>
            <a:r>
              <a:rPr lang="zh-CN" altLang="en-US" dirty="0"/>
              <a:t>通过客户端保持登陆</a:t>
            </a:r>
            <a:r>
              <a:rPr lang="zh-CN" altLang="en-US" dirty="0" smtClean="0"/>
              <a:t>状态</a:t>
            </a:r>
            <a:r>
              <a:rPr lang="zh-CN" altLang="en-US" dirty="0"/>
              <a:t>。</a:t>
            </a:r>
            <a:endParaRPr lang="en-US" altLang="zh-CN" dirty="0" smtClean="0"/>
          </a:p>
          <a:p>
            <a:r>
              <a:rPr lang="zh-CN" altLang="en-US" dirty="0" smtClean="0"/>
              <a:t> </a:t>
            </a:r>
            <a:r>
              <a:rPr lang="zh-CN" altLang="en-US" dirty="0"/>
              <a:t>在</a:t>
            </a:r>
            <a:r>
              <a:rPr lang="en-US" altLang="zh-CN" dirty="0"/>
              <a:t>REST</a:t>
            </a:r>
            <a:r>
              <a:rPr lang="zh-CN" altLang="en-US" dirty="0"/>
              <a:t>中，每一个对象都是通过</a:t>
            </a:r>
            <a:r>
              <a:rPr lang="en-US" altLang="zh-CN" dirty="0"/>
              <a:t>URL</a:t>
            </a:r>
            <a:r>
              <a:rPr lang="zh-CN" altLang="en-US" dirty="0"/>
              <a:t>来表示，对象用户负责将状态信息打包进每一条信息内，保证对象的处理总是无状态的。在</a:t>
            </a:r>
            <a:r>
              <a:rPr lang="en-US" altLang="zh-CN" dirty="0"/>
              <a:t>HTTP</a:t>
            </a:r>
            <a:r>
              <a:rPr lang="zh-CN" altLang="en-US" dirty="0"/>
              <a:t>服务器中，服务器没有保存客户端的状态信息，客户端必须每次都带上自己的状态去请求服务器。客户端以</a:t>
            </a:r>
            <a:r>
              <a:rPr lang="en-US" altLang="zh-CN" dirty="0"/>
              <a:t>URL</a:t>
            </a:r>
            <a:r>
              <a:rPr lang="zh-CN" altLang="en-US" dirty="0"/>
              <a:t>形式提交的请求包含了</a:t>
            </a:r>
            <a:r>
              <a:rPr lang="en-US" altLang="zh-CN" dirty="0"/>
              <a:t>cookies</a:t>
            </a:r>
            <a:r>
              <a:rPr lang="zh-CN" altLang="en-US" dirty="0"/>
              <a:t>等带状态的数据，这些数据完全指定了所需的登录信息，而不需要其他请求的上下文或内存。 </a:t>
            </a:r>
            <a:r>
              <a:rPr lang="zh-CN" altLang="en-US" dirty="0" smtClean="0"/>
              <a:t>比如：</a:t>
            </a:r>
            <a:endParaRPr lang="en-US" altLang="zh-CN" dirty="0" smtClean="0"/>
          </a:p>
          <a:p>
            <a:r>
              <a:rPr lang="zh-CN" altLang="en-US" dirty="0" smtClean="0"/>
              <a:t>传递</a:t>
            </a:r>
            <a:r>
              <a:rPr lang="en-US" altLang="zh-CN" dirty="0"/>
              <a:t>User credentials</a:t>
            </a:r>
            <a:r>
              <a:rPr lang="zh-CN" altLang="en-US" dirty="0"/>
              <a:t>是</a:t>
            </a:r>
            <a:r>
              <a:rPr lang="en-US" altLang="zh-CN" dirty="0"/>
              <a:t>Restful</a:t>
            </a:r>
            <a:r>
              <a:rPr lang="zh-CN" altLang="en-US" dirty="0"/>
              <a:t>，而传递</a:t>
            </a:r>
            <a:r>
              <a:rPr lang="en-US" altLang="zh-CN" dirty="0" err="1"/>
              <a:t>SessionID</a:t>
            </a:r>
            <a:r>
              <a:rPr lang="zh-CN" altLang="en-US" dirty="0"/>
              <a:t>是</a:t>
            </a:r>
            <a:r>
              <a:rPr lang="en-US" altLang="zh-CN" dirty="0"/>
              <a:t>Un-Restful</a:t>
            </a:r>
            <a:r>
              <a:rPr lang="zh-CN" altLang="en-US" dirty="0"/>
              <a:t>的</a:t>
            </a:r>
            <a:r>
              <a:rPr lang="en-US" altLang="zh-CN" dirty="0"/>
              <a:t>,</a:t>
            </a:r>
            <a:r>
              <a:rPr lang="zh-CN" altLang="en-US" dirty="0"/>
              <a:t>因为</a:t>
            </a:r>
            <a:r>
              <a:rPr lang="en-US" altLang="zh-CN" dirty="0"/>
              <a:t>session</a:t>
            </a:r>
            <a:r>
              <a:rPr lang="zh-CN" altLang="en-US" dirty="0"/>
              <a:t>信息保存在服务器端。 </a:t>
            </a:r>
            <a:endParaRPr lang="en-US" altLang="zh-CN" dirty="0" smtClean="0"/>
          </a:p>
          <a:p>
            <a:r>
              <a:rPr lang="zh-CN" altLang="en-US" dirty="0" smtClean="0"/>
              <a:t>无</a:t>
            </a:r>
            <a:r>
              <a:rPr lang="zh-CN" altLang="en-US" dirty="0"/>
              <a:t>状态请求：</a:t>
            </a:r>
            <a:r>
              <a:rPr lang="en-US" altLang="zh-CN" dirty="0"/>
              <a:t>Server</a:t>
            </a:r>
            <a:r>
              <a:rPr lang="zh-CN" altLang="en-US" dirty="0"/>
              <a:t>不保存任何请求状态信息，</a:t>
            </a:r>
            <a:r>
              <a:rPr lang="en-US" altLang="zh-CN" dirty="0"/>
              <a:t>Client</a:t>
            </a:r>
            <a:r>
              <a:rPr lang="zh-CN" altLang="en-US" dirty="0"/>
              <a:t>的每一个请求都具有</a:t>
            </a:r>
            <a:r>
              <a:rPr lang="en-US" altLang="zh-CN" dirty="0"/>
              <a:t>User credentials</a:t>
            </a:r>
            <a:r>
              <a:rPr lang="zh-CN" altLang="en-US" dirty="0"/>
              <a:t>等所需要的全部信息，所以能被任意可用的</a:t>
            </a:r>
            <a:r>
              <a:rPr lang="en-US" altLang="zh-CN" dirty="0"/>
              <a:t>Server</a:t>
            </a:r>
            <a:r>
              <a:rPr lang="zh-CN" altLang="en-US" dirty="0"/>
              <a:t>应答。 </a:t>
            </a:r>
            <a:endParaRPr lang="en-US" altLang="zh-CN" dirty="0" smtClean="0"/>
          </a:p>
          <a:p>
            <a:r>
              <a:rPr lang="zh-CN" altLang="en-US" dirty="0" smtClean="0"/>
              <a:t>有</a:t>
            </a:r>
            <a:r>
              <a:rPr lang="zh-CN" altLang="en-US" dirty="0"/>
              <a:t>状态请求：</a:t>
            </a:r>
            <a:r>
              <a:rPr lang="en-US" altLang="zh-CN" dirty="0"/>
              <a:t>Server</a:t>
            </a:r>
            <a:r>
              <a:rPr lang="zh-CN" altLang="en-US" dirty="0"/>
              <a:t>保存了</a:t>
            </a:r>
            <a:r>
              <a:rPr lang="en-US" altLang="zh-CN" dirty="0"/>
              <a:t>Client</a:t>
            </a:r>
            <a:r>
              <a:rPr lang="zh-CN" altLang="en-US" dirty="0"/>
              <a:t>的请求状态，</a:t>
            </a:r>
            <a:r>
              <a:rPr lang="en-US" altLang="zh-CN" dirty="0"/>
              <a:t>Server</a:t>
            </a:r>
            <a:r>
              <a:rPr lang="zh-CN" altLang="en-US" dirty="0"/>
              <a:t>会通过</a:t>
            </a:r>
            <a:r>
              <a:rPr lang="en-US" altLang="zh-CN" dirty="0"/>
              <a:t>Client</a:t>
            </a:r>
            <a:r>
              <a:rPr lang="zh-CN" altLang="en-US" dirty="0"/>
              <a:t>传递的</a:t>
            </a:r>
            <a:r>
              <a:rPr lang="en-US" altLang="zh-CN" dirty="0" err="1"/>
              <a:t>SessionID</a:t>
            </a:r>
            <a:r>
              <a:rPr lang="zh-CN" altLang="en-US" dirty="0"/>
              <a:t>在</a:t>
            </a:r>
            <a:r>
              <a:rPr lang="en-US" altLang="zh-CN" dirty="0"/>
              <a:t>Server</a:t>
            </a:r>
            <a:r>
              <a:rPr lang="zh-CN" altLang="en-US" dirty="0"/>
              <a:t>中的</a:t>
            </a:r>
            <a:r>
              <a:rPr lang="en-US" altLang="zh-CN" dirty="0"/>
              <a:t>Session</a:t>
            </a:r>
            <a:r>
              <a:rPr lang="zh-CN" altLang="en-US" dirty="0"/>
              <a:t>作用域找到之前交互的信息，并以此来实现应答。所以</a:t>
            </a:r>
            <a:r>
              <a:rPr lang="en-US" altLang="zh-CN" dirty="0"/>
              <a:t>Client</a:t>
            </a:r>
            <a:r>
              <a:rPr lang="zh-CN" altLang="en-US" dirty="0"/>
              <a:t>只能由某一个</a:t>
            </a:r>
            <a:r>
              <a:rPr lang="en-US" altLang="zh-CN" dirty="0"/>
              <a:t>Server</a:t>
            </a:r>
            <a:r>
              <a:rPr lang="zh-CN" altLang="en-US" dirty="0"/>
              <a:t>来应答</a:t>
            </a:r>
            <a:r>
              <a:rPr lang="zh-CN" altLang="en-US" dirty="0" smtClean="0"/>
              <a:t>。</a:t>
            </a:r>
            <a:endParaRPr lang="zh-CN" altLang="en-US" dirty="0"/>
          </a:p>
        </p:txBody>
      </p:sp>
    </p:spTree>
    <p:extLst>
      <p:ext uri="{BB962C8B-B14F-4D97-AF65-F5344CB8AC3E}">
        <p14:creationId xmlns:p14="http://schemas.microsoft.com/office/powerpoint/2010/main" val="128947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a:latin typeface="+mn-ea"/>
              </a:rPr>
              <a:t>后端开发技术</a:t>
            </a:r>
            <a:r>
              <a:rPr kumimoji="1" lang="en-US" altLang="zh-CN" sz="2800" dirty="0">
                <a:latin typeface="+mn-ea"/>
              </a:rPr>
              <a:t>-</a:t>
            </a:r>
            <a:r>
              <a:rPr lang="en-US" altLang="zh-CN" sz="2800" dirty="0"/>
              <a:t> Restful</a:t>
            </a:r>
            <a:endParaRPr lang="zh-CN" altLang="en-US" sz="2800" dirty="0"/>
          </a:p>
        </p:txBody>
      </p:sp>
      <p:sp>
        <p:nvSpPr>
          <p:cNvPr id="3" name="内容占位符 2"/>
          <p:cNvSpPr>
            <a:spLocks noGrp="1"/>
          </p:cNvSpPr>
          <p:nvPr>
            <p:ph idx="1"/>
          </p:nvPr>
        </p:nvSpPr>
        <p:spPr/>
        <p:txBody>
          <a:bodyPr/>
          <a:lstStyle/>
          <a:p>
            <a:r>
              <a:rPr lang="en-US" altLang="zh-CN" dirty="0"/>
              <a:t>-</a:t>
            </a:r>
            <a:r>
              <a:rPr lang="zh-CN" altLang="en-US" dirty="0"/>
              <a:t>如何对资源操作</a:t>
            </a:r>
          </a:p>
          <a:p>
            <a:r>
              <a:rPr lang="zh-CN" altLang="en-US" dirty="0"/>
              <a:t>采用</a:t>
            </a:r>
            <a:r>
              <a:rPr lang="en-US" altLang="zh-CN" dirty="0"/>
              <a:t>HTTP</a:t>
            </a:r>
            <a:r>
              <a:rPr lang="zh-CN" altLang="en-US" dirty="0"/>
              <a:t>协议规定的</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动作处理资源的</a:t>
            </a:r>
            <a:r>
              <a:rPr lang="zh-CN" altLang="en-US" dirty="0" smtClean="0"/>
              <a:t>增删改查</a:t>
            </a:r>
            <a:r>
              <a:rPr lang="zh-CN" altLang="en-US" dirty="0"/>
              <a:t>操作</a:t>
            </a:r>
          </a:p>
          <a:p>
            <a:endParaRPr lang="zh-CN" altLang="en-US" dirty="0"/>
          </a:p>
        </p:txBody>
      </p:sp>
      <p:pic>
        <p:nvPicPr>
          <p:cNvPr id="5" name="图片 4"/>
          <p:cNvPicPr>
            <a:picLocks noChangeAspect="1"/>
          </p:cNvPicPr>
          <p:nvPr/>
        </p:nvPicPr>
        <p:blipFill>
          <a:blip r:embed="rId3"/>
          <a:stretch>
            <a:fillRect/>
          </a:stretch>
        </p:blipFill>
        <p:spPr>
          <a:xfrm>
            <a:off x="3621474" y="2670219"/>
            <a:ext cx="4371060" cy="2154308"/>
          </a:xfrm>
          <a:prstGeom prst="rect">
            <a:avLst/>
          </a:prstGeom>
        </p:spPr>
      </p:pic>
      <p:pic>
        <p:nvPicPr>
          <p:cNvPr id="6" name="图片 5"/>
          <p:cNvPicPr>
            <a:picLocks noChangeAspect="1"/>
          </p:cNvPicPr>
          <p:nvPr/>
        </p:nvPicPr>
        <p:blipFill>
          <a:blip r:embed="rId4"/>
          <a:stretch>
            <a:fillRect/>
          </a:stretch>
        </p:blipFill>
        <p:spPr>
          <a:xfrm>
            <a:off x="1684110" y="4934568"/>
            <a:ext cx="8708699" cy="1869052"/>
          </a:xfrm>
          <a:prstGeom prst="rect">
            <a:avLst/>
          </a:prstGeom>
        </p:spPr>
      </p:pic>
    </p:spTree>
    <p:extLst>
      <p:ext uri="{BB962C8B-B14F-4D97-AF65-F5344CB8AC3E}">
        <p14:creationId xmlns:p14="http://schemas.microsoft.com/office/powerpoint/2010/main" val="2487688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的例子</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smtClean="0"/>
              <a:t>同样我们可以用</a:t>
            </a:r>
            <a:r>
              <a:rPr lang="en-US" altLang="zh-CN" sz="2400" dirty="0" smtClean="0"/>
              <a:t>Node.js</a:t>
            </a:r>
            <a:r>
              <a:rPr lang="zh-CN" altLang="en-US" sz="2400" dirty="0" smtClean="0"/>
              <a:t>来做一个简单的</a:t>
            </a:r>
            <a:r>
              <a:rPr lang="en-US" altLang="zh-CN" sz="2400" dirty="0" smtClean="0"/>
              <a:t>Restful</a:t>
            </a:r>
            <a:r>
              <a:rPr lang="zh-CN" altLang="en-US" sz="2400" dirty="0" smtClean="0"/>
              <a:t>例子，首先我们先来描述一个数据文件：</a:t>
            </a:r>
            <a:endParaRPr lang="en-US" altLang="zh-CN" sz="2400" dirty="0" smtClean="0"/>
          </a:p>
          <a:p>
            <a:pPr marL="0" indent="0">
              <a:buNone/>
            </a:pPr>
            <a:r>
              <a:rPr lang="zh-CN" altLang="en-US" dirty="0"/>
              <a:t>创建一个 </a:t>
            </a:r>
            <a:r>
              <a:rPr lang="en-US" altLang="zh-CN" dirty="0" err="1"/>
              <a:t>json</a:t>
            </a:r>
            <a:r>
              <a:rPr lang="en-US" altLang="zh-CN" dirty="0"/>
              <a:t> </a:t>
            </a:r>
            <a:r>
              <a:rPr lang="zh-CN" altLang="en-US" dirty="0"/>
              <a:t>数据资源文件 </a:t>
            </a:r>
            <a:r>
              <a:rPr lang="en-US" altLang="zh-CN" dirty="0" err="1"/>
              <a:t>users.json</a:t>
            </a:r>
            <a:r>
              <a:rPr lang="zh-CN" altLang="en-US" dirty="0"/>
              <a:t>，内容</a:t>
            </a:r>
            <a:r>
              <a:rPr lang="zh-CN" altLang="en-US" dirty="0" smtClean="0"/>
              <a:t>如右图：</a:t>
            </a:r>
            <a:endParaRPr lang="en-US" altLang="zh-CN" dirty="0" smtClean="0"/>
          </a:p>
          <a:p>
            <a:pPr marL="0" indent="0">
              <a:buNone/>
            </a:pPr>
            <a:r>
              <a:rPr lang="zh-CN" altLang="en-US" dirty="0"/>
              <a:t>基于</a:t>
            </a:r>
            <a:r>
              <a:rPr lang="zh-CN" altLang="en-US" dirty="0" smtClean="0"/>
              <a:t>以上</a:t>
            </a:r>
            <a:r>
              <a:rPr lang="en-US" altLang="zh-CN" dirty="0" err="1" smtClean="0"/>
              <a:t>json</a:t>
            </a:r>
            <a:r>
              <a:rPr lang="zh-CN" altLang="en-US" dirty="0" smtClean="0"/>
              <a:t>数据文件，我们可以创建</a:t>
            </a:r>
            <a:r>
              <a:rPr lang="zh-CN" altLang="en-US" dirty="0"/>
              <a:t>以下 </a:t>
            </a:r>
            <a:r>
              <a:rPr lang="en-US" altLang="zh-CN" dirty="0"/>
              <a:t>RESTful API</a:t>
            </a:r>
            <a:r>
              <a:rPr lang="zh-CN" altLang="en-US" dirty="0"/>
              <a:t>：</a:t>
            </a:r>
            <a:endParaRPr lang="en-US" altLang="zh-CN" sz="2400" dirty="0" smtClean="0"/>
          </a:p>
        </p:txBody>
      </p:sp>
      <p:pic>
        <p:nvPicPr>
          <p:cNvPr id="7" name="图片 6"/>
          <p:cNvPicPr>
            <a:picLocks noChangeAspect="1"/>
          </p:cNvPicPr>
          <p:nvPr/>
        </p:nvPicPr>
        <p:blipFill>
          <a:blip r:embed="rId4"/>
          <a:stretch>
            <a:fillRect/>
          </a:stretch>
        </p:blipFill>
        <p:spPr>
          <a:xfrm>
            <a:off x="179705" y="3649900"/>
            <a:ext cx="9459595" cy="2219194"/>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631686737"/>
              </p:ext>
            </p:extLst>
          </p:nvPr>
        </p:nvGraphicFramePr>
        <p:xfrm>
          <a:off x="8399780" y="2212975"/>
          <a:ext cx="3220720" cy="4525076"/>
        </p:xfrm>
        <a:graphic>
          <a:graphicData uri="http://schemas.openxmlformats.org/presentationml/2006/ole">
            <mc:AlternateContent xmlns:mc="http://schemas.openxmlformats.org/markup-compatibility/2006">
              <mc:Choice xmlns:v="urn:schemas-microsoft-com:vml" Requires="v">
                <p:oleObj spid="_x0000_s1042" name="BMP 图像" r:id="rId5" imgW="2163960" imgH="3040560" progId="Paint.Picture">
                  <p:embed/>
                </p:oleObj>
              </mc:Choice>
              <mc:Fallback>
                <p:oleObj name="BMP 图像" r:id="rId5" imgW="2163960" imgH="3040560" progId="Paint.Picture">
                  <p:embed/>
                  <p:pic>
                    <p:nvPicPr>
                      <p:cNvPr id="0" name=""/>
                      <p:cNvPicPr/>
                      <p:nvPr/>
                    </p:nvPicPr>
                    <p:blipFill>
                      <a:blip r:embed="rId6"/>
                      <a:stretch>
                        <a:fillRect/>
                      </a:stretch>
                    </p:blipFill>
                    <p:spPr>
                      <a:xfrm>
                        <a:off x="8399780" y="2212975"/>
                        <a:ext cx="3220720" cy="4525076"/>
                      </a:xfrm>
                      <a:prstGeom prst="rect">
                        <a:avLst/>
                      </a:prstGeom>
                    </p:spPr>
                  </p:pic>
                </p:oleObj>
              </mc:Fallback>
            </mc:AlternateContent>
          </a:graphicData>
        </a:graphic>
      </p:graphicFrame>
    </p:spTree>
    <p:extLst>
      <p:ext uri="{BB962C8B-B14F-4D97-AF65-F5344CB8AC3E}">
        <p14:creationId xmlns:p14="http://schemas.microsoft.com/office/powerpoint/2010/main" val="2633339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的例子</a:t>
            </a:r>
          </a:p>
        </p:txBody>
      </p:sp>
      <p:sp>
        <p:nvSpPr>
          <p:cNvPr id="3" name="内容占位符 2"/>
          <p:cNvSpPr>
            <a:spLocks noGrp="1"/>
          </p:cNvSpPr>
          <p:nvPr>
            <p:ph idx="1"/>
          </p:nvPr>
        </p:nvSpPr>
        <p:spPr/>
        <p:txBody>
          <a:bodyPr/>
          <a:lstStyle/>
          <a:p>
            <a:r>
              <a:rPr lang="zh-CN" altLang="en-US" b="1" dirty="0" smtClean="0"/>
              <a:t>以显示</a:t>
            </a:r>
            <a:r>
              <a:rPr lang="zh-CN" altLang="en-US" b="1" dirty="0"/>
              <a:t>用户</a:t>
            </a:r>
            <a:r>
              <a:rPr lang="zh-CN" altLang="en-US" b="1" dirty="0" smtClean="0"/>
              <a:t>详情</a:t>
            </a:r>
            <a:r>
              <a:rPr lang="en-US" altLang="zh-CN" b="1" dirty="0" smtClean="0"/>
              <a:t>API</a:t>
            </a:r>
            <a:r>
              <a:rPr lang="zh-CN" altLang="en-US" b="1" dirty="0" smtClean="0"/>
              <a:t>为例，</a:t>
            </a:r>
            <a:r>
              <a:rPr lang="zh-CN" altLang="en-US" dirty="0" smtClean="0"/>
              <a:t>以下代码就创建</a:t>
            </a:r>
            <a:r>
              <a:rPr lang="zh-CN" altLang="en-US" dirty="0"/>
              <a:t>了 </a:t>
            </a:r>
            <a:r>
              <a:rPr lang="en-US" altLang="zh-CN" dirty="0"/>
              <a:t>RESTful API </a:t>
            </a:r>
            <a:r>
              <a:rPr lang="en-US" altLang="zh-CN" b="1" dirty="0"/>
              <a:t>:id</a:t>
            </a:r>
            <a:r>
              <a:rPr lang="zh-CN" altLang="en-US" b="1" dirty="0"/>
              <a:t>（用户</a:t>
            </a:r>
            <a:r>
              <a:rPr lang="en-US" altLang="zh-CN" b="1" dirty="0"/>
              <a:t>id</a:t>
            </a:r>
            <a:r>
              <a:rPr lang="zh-CN" altLang="en-US" b="1" dirty="0"/>
              <a:t>）</a:t>
            </a:r>
            <a:r>
              <a:rPr lang="zh-CN" altLang="en-US" dirty="0"/>
              <a:t>， 用于读取指定用户的详细信息，</a:t>
            </a:r>
            <a:r>
              <a:rPr lang="en-US" altLang="zh-CN" dirty="0"/>
              <a:t>server.js </a:t>
            </a:r>
            <a:r>
              <a:rPr lang="zh-CN" altLang="en-US" dirty="0"/>
              <a:t>文件代码</a:t>
            </a:r>
            <a:r>
              <a:rPr lang="zh-CN" altLang="en-US" dirty="0" smtClean="0"/>
              <a:t>如右图所</a:t>
            </a:r>
            <a:r>
              <a:rPr lang="zh-CN" altLang="en-US" dirty="0"/>
              <a:t>示</a:t>
            </a:r>
            <a:r>
              <a:rPr lang="zh-CN" altLang="en-US" dirty="0" smtClean="0"/>
              <a:t>：</a:t>
            </a:r>
            <a:endParaRPr lang="en-US" altLang="zh-CN" dirty="0" smtClean="0"/>
          </a:p>
          <a:p>
            <a:r>
              <a:rPr lang="zh-CN" altLang="en-US" dirty="0" smtClean="0"/>
              <a:t>执行</a:t>
            </a:r>
            <a:r>
              <a:rPr lang="zh-CN" altLang="en-US" dirty="0"/>
              <a:t>以下命令</a:t>
            </a:r>
            <a:r>
              <a:rPr lang="zh-CN" altLang="en-US" dirty="0" smtClean="0"/>
              <a:t>：</a:t>
            </a:r>
            <a:r>
              <a:rPr lang="en-US" altLang="zh-CN" dirty="0" smtClean="0"/>
              <a:t>node server.js</a:t>
            </a:r>
          </a:p>
          <a:p>
            <a:r>
              <a:rPr lang="zh-CN" altLang="en-US" b="1" dirty="0" smtClean="0"/>
              <a:t>然后在</a:t>
            </a:r>
            <a:r>
              <a:rPr lang="zh-CN" altLang="en-US" dirty="0"/>
              <a:t>浏览器中访问 </a:t>
            </a:r>
            <a:endParaRPr lang="en-US" altLang="zh-CN" dirty="0" smtClean="0"/>
          </a:p>
          <a:p>
            <a:r>
              <a:rPr lang="en-US" altLang="zh-CN" dirty="0" smtClean="0"/>
              <a:t>http</a:t>
            </a:r>
            <a:r>
              <a:rPr lang="en-US" altLang="zh-CN" dirty="0"/>
              <a:t>://127.0.0.1:8081/</a:t>
            </a:r>
            <a:r>
              <a:rPr lang="en-US" altLang="zh-CN" dirty="0">
                <a:solidFill>
                  <a:srgbClr val="FF0000"/>
                </a:solidFill>
              </a:rPr>
              <a:t>2</a:t>
            </a:r>
            <a:r>
              <a:rPr lang="zh-CN" altLang="en-US" dirty="0"/>
              <a:t>，结果如下所示：</a:t>
            </a:r>
            <a:endParaRPr lang="zh-CN" altLang="en-US" b="1" dirty="0"/>
          </a:p>
          <a:p>
            <a:endParaRPr lang="zh-CN" altLang="en-US" dirty="0"/>
          </a:p>
        </p:txBody>
      </p:sp>
      <p:pic>
        <p:nvPicPr>
          <p:cNvPr id="4" name="图片 3"/>
          <p:cNvPicPr>
            <a:picLocks noChangeAspect="1"/>
          </p:cNvPicPr>
          <p:nvPr/>
        </p:nvPicPr>
        <p:blipFill>
          <a:blip r:embed="rId3"/>
          <a:stretch>
            <a:fillRect/>
          </a:stretch>
        </p:blipFill>
        <p:spPr>
          <a:xfrm>
            <a:off x="5943600" y="2409824"/>
            <a:ext cx="5791200" cy="4364083"/>
          </a:xfrm>
          <a:prstGeom prst="rect">
            <a:avLst/>
          </a:prstGeom>
        </p:spPr>
      </p:pic>
      <p:pic>
        <p:nvPicPr>
          <p:cNvPr id="5" name="图片 4"/>
          <p:cNvPicPr>
            <a:picLocks noChangeAspect="1"/>
          </p:cNvPicPr>
          <p:nvPr/>
        </p:nvPicPr>
        <p:blipFill>
          <a:blip r:embed="rId4"/>
          <a:stretch>
            <a:fillRect/>
          </a:stretch>
        </p:blipFill>
        <p:spPr>
          <a:xfrm>
            <a:off x="1097280" y="4054051"/>
            <a:ext cx="3572466" cy="1815043"/>
          </a:xfrm>
          <a:prstGeom prst="rect">
            <a:avLst/>
          </a:prstGeom>
        </p:spPr>
      </p:pic>
    </p:spTree>
    <p:extLst>
      <p:ext uri="{BB962C8B-B14F-4D97-AF65-F5344CB8AC3E}">
        <p14:creationId xmlns:p14="http://schemas.microsoft.com/office/powerpoint/2010/main" val="3262301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开发技术</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693848" y="1745555"/>
            <a:ext cx="10620375" cy="1325564"/>
          </a:xfrm>
        </p:spPr>
        <p:txBody>
          <a:bodyPr>
            <a:normAutofit/>
          </a:bodyPr>
          <a:lstStyle/>
          <a:p>
            <a:r>
              <a:rPr kumimoji="1" lang="en-US" altLang="zh-CN" sz="2000" dirty="0">
                <a:latin typeface="+mn-ea"/>
              </a:rPr>
              <a:t>Web</a:t>
            </a:r>
            <a:r>
              <a:rPr kumimoji="1" lang="zh-CN" altLang="en-US" sz="2000" dirty="0">
                <a:latin typeface="+mn-ea"/>
              </a:rPr>
              <a:t>开发技术正处在日新月异的高速发展之中，它覆盖的技术领域和层次深度在不断改变；</a:t>
            </a:r>
            <a:endParaRPr kumimoji="1" lang="en-US" altLang="zh-CN" sz="2000" dirty="0">
              <a:latin typeface="+mn-ea"/>
            </a:endParaRPr>
          </a:p>
          <a:p>
            <a:r>
              <a:rPr kumimoji="1" lang="en-US" altLang="zh-CN" sz="2000" dirty="0">
                <a:latin typeface="+mn-ea"/>
              </a:rPr>
              <a:t>Web</a:t>
            </a:r>
            <a:r>
              <a:rPr kumimoji="1" lang="zh-CN" altLang="en-US" sz="2000" dirty="0">
                <a:latin typeface="+mn-ea"/>
              </a:rPr>
              <a:t>的基本技术分为</a:t>
            </a:r>
            <a:r>
              <a:rPr kumimoji="1" lang="en-US" altLang="zh-CN" sz="2000" dirty="0">
                <a:latin typeface="+mn-ea"/>
              </a:rPr>
              <a:t>Web</a:t>
            </a:r>
            <a:r>
              <a:rPr kumimoji="1" lang="zh-CN" altLang="en-US" sz="2000" dirty="0">
                <a:latin typeface="+mn-ea"/>
              </a:rPr>
              <a:t>前端（前台）开发技术和后端（后台）开发技术；</a:t>
            </a:r>
            <a:endParaRPr kumimoji="1" lang="en-US" altLang="zh-CN" sz="2000" dirty="0">
              <a:latin typeface="+mn-ea"/>
            </a:endParaRPr>
          </a:p>
          <a:p>
            <a:r>
              <a:rPr kumimoji="1" lang="zh-CN" altLang="en-US" sz="1800" dirty="0">
                <a:latin typeface="+mn-ea"/>
              </a:rPr>
              <a:t>前端是浏览器端的</a:t>
            </a:r>
            <a:r>
              <a:rPr kumimoji="1" lang="en-US" altLang="zh-CN" sz="1800" dirty="0">
                <a:latin typeface="+mn-ea"/>
              </a:rPr>
              <a:t>Web</a:t>
            </a:r>
            <a:r>
              <a:rPr kumimoji="1" lang="zh-CN" altLang="en-US" sz="1800" dirty="0">
                <a:latin typeface="+mn-ea"/>
              </a:rPr>
              <a:t>技术，后端是服务器端的</a:t>
            </a:r>
            <a:r>
              <a:rPr kumimoji="1" lang="en-US" altLang="zh-CN" sz="1800" dirty="0">
                <a:latin typeface="+mn-ea"/>
              </a:rPr>
              <a:t>Web</a:t>
            </a:r>
            <a:r>
              <a:rPr kumimoji="1" lang="zh-CN" altLang="en-US" sz="1800" dirty="0">
                <a:latin typeface="+mn-ea"/>
              </a:rPr>
              <a:t>技术。</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
        <p:nvSpPr>
          <p:cNvPr id="3" name="饼形 2">
            <a:extLst>
              <a:ext uri="{FF2B5EF4-FFF2-40B4-BE49-F238E27FC236}">
                <a16:creationId xmlns:a16="http://schemas.microsoft.com/office/drawing/2014/main" id="{86306249-D7A8-B041-A965-6610255CFBE3}"/>
              </a:ext>
            </a:extLst>
          </p:cNvPr>
          <p:cNvSpPr/>
          <p:nvPr/>
        </p:nvSpPr>
        <p:spPr>
          <a:xfrm>
            <a:off x="4698609" y="3714567"/>
            <a:ext cx="2250831" cy="2096087"/>
          </a:xfrm>
          <a:prstGeom prst="pie">
            <a:avLst>
              <a:gd name="adj1" fmla="val 5492888"/>
              <a:gd name="adj2" fmla="val 1620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zh-CN" altLang="en-US" dirty="0">
              <a:solidFill>
                <a:schemeClr val="tx1"/>
              </a:solidFill>
            </a:endParaRPr>
          </a:p>
        </p:txBody>
      </p:sp>
      <p:sp>
        <p:nvSpPr>
          <p:cNvPr id="5" name="矩形 4">
            <a:extLst>
              <a:ext uri="{FF2B5EF4-FFF2-40B4-BE49-F238E27FC236}">
                <a16:creationId xmlns:a16="http://schemas.microsoft.com/office/drawing/2014/main" id="{7145DED3-B6A3-D64E-BF67-5C207954D265}"/>
              </a:ext>
            </a:extLst>
          </p:cNvPr>
          <p:cNvSpPr/>
          <p:nvPr/>
        </p:nvSpPr>
        <p:spPr>
          <a:xfrm>
            <a:off x="4910325" y="4399882"/>
            <a:ext cx="871496" cy="646331"/>
          </a:xfrm>
          <a:prstGeom prst="rect">
            <a:avLst/>
          </a:prstGeom>
        </p:spPr>
        <p:txBody>
          <a:bodyPr wrap="square">
            <a:spAutoFit/>
          </a:bodyPr>
          <a:lstStyle/>
          <a:p>
            <a:pPr algn="ctr"/>
            <a:r>
              <a:rPr kumimoji="1" lang="zh-CN" altLang="en-US" dirty="0">
                <a:solidFill>
                  <a:schemeClr val="bg1"/>
                </a:solidFill>
                <a:latin typeface="Songti SC" panose="02010600040101010101" pitchFamily="2" charset="-122"/>
                <a:ea typeface="Songti SC" panose="02010600040101010101" pitchFamily="2" charset="-122"/>
              </a:rPr>
              <a:t>前端开发技术</a:t>
            </a:r>
          </a:p>
        </p:txBody>
      </p:sp>
      <p:sp>
        <p:nvSpPr>
          <p:cNvPr id="6" name="饼形 5">
            <a:extLst>
              <a:ext uri="{FF2B5EF4-FFF2-40B4-BE49-F238E27FC236}">
                <a16:creationId xmlns:a16="http://schemas.microsoft.com/office/drawing/2014/main" id="{A127085F-897E-D44D-B212-ADB3B923E77C}"/>
              </a:ext>
            </a:extLst>
          </p:cNvPr>
          <p:cNvSpPr/>
          <p:nvPr/>
        </p:nvSpPr>
        <p:spPr>
          <a:xfrm rot="10800000">
            <a:off x="4811849" y="3714567"/>
            <a:ext cx="2250831" cy="2096087"/>
          </a:xfrm>
          <a:prstGeom prst="pie">
            <a:avLst>
              <a:gd name="adj1" fmla="val 5492888"/>
              <a:gd name="adj2" fmla="val 1620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dirty="0">
              <a:solidFill>
                <a:schemeClr val="tx1"/>
              </a:solidFill>
            </a:endParaRPr>
          </a:p>
        </p:txBody>
      </p:sp>
      <p:sp>
        <p:nvSpPr>
          <p:cNvPr id="7" name="矩形 6">
            <a:extLst>
              <a:ext uri="{FF2B5EF4-FFF2-40B4-BE49-F238E27FC236}">
                <a16:creationId xmlns:a16="http://schemas.microsoft.com/office/drawing/2014/main" id="{C43AE519-7BA0-EB4E-BE34-249706703A00}"/>
              </a:ext>
            </a:extLst>
          </p:cNvPr>
          <p:cNvSpPr/>
          <p:nvPr/>
        </p:nvSpPr>
        <p:spPr>
          <a:xfrm>
            <a:off x="5937264" y="4399881"/>
            <a:ext cx="871496" cy="646331"/>
          </a:xfrm>
          <a:prstGeom prst="rect">
            <a:avLst/>
          </a:prstGeom>
        </p:spPr>
        <p:txBody>
          <a:bodyPr wrap="square">
            <a:spAutoFit/>
          </a:bodyPr>
          <a:lstStyle/>
          <a:p>
            <a:pPr algn="ctr"/>
            <a:r>
              <a:rPr kumimoji="1" lang="zh-CN" altLang="en-US" dirty="0">
                <a:solidFill>
                  <a:schemeClr val="bg1"/>
                </a:solidFill>
                <a:latin typeface="Songti SC" panose="02010600040101010101" pitchFamily="2" charset="-122"/>
                <a:ea typeface="Songti SC" panose="02010600040101010101" pitchFamily="2" charset="-122"/>
              </a:rPr>
              <a:t>后端开发技术</a:t>
            </a:r>
          </a:p>
        </p:txBody>
      </p:sp>
      <p:sp>
        <p:nvSpPr>
          <p:cNvPr id="9" name="圆角矩形 8">
            <a:extLst>
              <a:ext uri="{FF2B5EF4-FFF2-40B4-BE49-F238E27FC236}">
                <a16:creationId xmlns:a16="http://schemas.microsoft.com/office/drawing/2014/main" id="{742338BC-51D3-8049-838F-5C5EA7BD5832}"/>
              </a:ext>
            </a:extLst>
          </p:cNvPr>
          <p:cNvSpPr/>
          <p:nvPr/>
        </p:nvSpPr>
        <p:spPr>
          <a:xfrm>
            <a:off x="4406824" y="3079163"/>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HTML</a:t>
            </a:r>
            <a:endParaRPr kumimoji="1" lang="zh-CN" altLang="en-US" dirty="0">
              <a:latin typeface="Songti SC" panose="02010600040101010101" pitchFamily="2" charset="-122"/>
              <a:ea typeface="Songti SC" panose="02010600040101010101" pitchFamily="2" charset="-122"/>
            </a:endParaRPr>
          </a:p>
        </p:txBody>
      </p:sp>
      <p:sp>
        <p:nvSpPr>
          <p:cNvPr id="10" name="圆角矩形 9">
            <a:extLst>
              <a:ext uri="{FF2B5EF4-FFF2-40B4-BE49-F238E27FC236}">
                <a16:creationId xmlns:a16="http://schemas.microsoft.com/office/drawing/2014/main" id="{417F634B-8421-2A4F-AA0A-06AF8E03DCFE}"/>
              </a:ext>
            </a:extLst>
          </p:cNvPr>
          <p:cNvSpPr/>
          <p:nvPr/>
        </p:nvSpPr>
        <p:spPr>
          <a:xfrm>
            <a:off x="3436851" y="3645034"/>
            <a:ext cx="1209825"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CSS</a:t>
            </a:r>
            <a:endParaRPr kumimoji="1" lang="zh-CN" altLang="en-US" dirty="0">
              <a:latin typeface="Songti SC" panose="02010600040101010101" pitchFamily="2" charset="-122"/>
              <a:ea typeface="Songti SC" panose="02010600040101010101" pitchFamily="2" charset="-122"/>
            </a:endParaRPr>
          </a:p>
        </p:txBody>
      </p:sp>
      <p:sp>
        <p:nvSpPr>
          <p:cNvPr id="11" name="圆角矩形 10">
            <a:extLst>
              <a:ext uri="{FF2B5EF4-FFF2-40B4-BE49-F238E27FC236}">
                <a16:creationId xmlns:a16="http://schemas.microsoft.com/office/drawing/2014/main" id="{2E421C30-0DFB-4C4D-83FE-81416357A51F}"/>
              </a:ext>
            </a:extLst>
          </p:cNvPr>
          <p:cNvSpPr/>
          <p:nvPr/>
        </p:nvSpPr>
        <p:spPr>
          <a:xfrm>
            <a:off x="3055207" y="430928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JavaScript</a:t>
            </a:r>
            <a:endParaRPr kumimoji="1" lang="zh-CN" altLang="en-US" dirty="0">
              <a:latin typeface="Songti SC" panose="02010600040101010101" pitchFamily="2" charset="-122"/>
              <a:ea typeface="Songti SC" panose="02010600040101010101" pitchFamily="2" charset="-122"/>
            </a:endParaRPr>
          </a:p>
        </p:txBody>
      </p:sp>
      <p:sp>
        <p:nvSpPr>
          <p:cNvPr id="12" name="圆角矩形 11">
            <a:extLst>
              <a:ext uri="{FF2B5EF4-FFF2-40B4-BE49-F238E27FC236}">
                <a16:creationId xmlns:a16="http://schemas.microsoft.com/office/drawing/2014/main" id="{A4BC7861-2A29-4646-9CB5-4C5CB0FCF02E}"/>
              </a:ext>
            </a:extLst>
          </p:cNvPr>
          <p:cNvSpPr/>
          <p:nvPr/>
        </p:nvSpPr>
        <p:spPr>
          <a:xfrm>
            <a:off x="3436851" y="559874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smtClean="0">
                <a:latin typeface="Songti SC" panose="02010600040101010101" pitchFamily="2" charset="-122"/>
                <a:ea typeface="Songti SC" panose="02010600040101010101" pitchFamily="2" charset="-122"/>
              </a:rPr>
              <a:t>FLASH</a:t>
            </a:r>
            <a:endParaRPr kumimoji="1" lang="zh-CN" altLang="en-US" dirty="0">
              <a:latin typeface="Songti SC" panose="02010600040101010101" pitchFamily="2" charset="-122"/>
              <a:ea typeface="Songti SC" panose="02010600040101010101" pitchFamily="2" charset="-122"/>
            </a:endParaRPr>
          </a:p>
        </p:txBody>
      </p:sp>
      <p:sp>
        <p:nvSpPr>
          <p:cNvPr id="13" name="圆角矩形 12">
            <a:extLst>
              <a:ext uri="{FF2B5EF4-FFF2-40B4-BE49-F238E27FC236}">
                <a16:creationId xmlns:a16="http://schemas.microsoft.com/office/drawing/2014/main" id="{52E5A4C5-B0CD-2C40-973E-84FE157DC56A}"/>
              </a:ext>
            </a:extLst>
          </p:cNvPr>
          <p:cNvSpPr/>
          <p:nvPr/>
        </p:nvSpPr>
        <p:spPr>
          <a:xfrm>
            <a:off x="3055206" y="4954011"/>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ActiveX</a:t>
            </a:r>
            <a:endParaRPr kumimoji="1" lang="zh-CN" altLang="en-US" dirty="0">
              <a:latin typeface="Songti SC" panose="02010600040101010101" pitchFamily="2" charset="-122"/>
              <a:ea typeface="Songti SC" panose="02010600040101010101" pitchFamily="2" charset="-122"/>
            </a:endParaRPr>
          </a:p>
        </p:txBody>
      </p:sp>
      <p:sp>
        <p:nvSpPr>
          <p:cNvPr id="14" name="圆角矩形 13">
            <a:extLst>
              <a:ext uri="{FF2B5EF4-FFF2-40B4-BE49-F238E27FC236}">
                <a16:creationId xmlns:a16="http://schemas.microsoft.com/office/drawing/2014/main" id="{64DDF707-DAC2-9547-AA37-A99D79E804EE}"/>
              </a:ext>
            </a:extLst>
          </p:cNvPr>
          <p:cNvSpPr/>
          <p:nvPr/>
        </p:nvSpPr>
        <p:spPr>
          <a:xfrm>
            <a:off x="4406824" y="6179422"/>
            <a:ext cx="1374997" cy="464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t>
            </a:r>
            <a:endParaRPr kumimoji="1" lang="zh-CN" altLang="en-US" dirty="0">
              <a:latin typeface="Songti SC" panose="02010600040101010101" pitchFamily="2" charset="-122"/>
              <a:ea typeface="Songti SC" panose="02010600040101010101" pitchFamily="2" charset="-122"/>
            </a:endParaRPr>
          </a:p>
        </p:txBody>
      </p:sp>
      <p:sp>
        <p:nvSpPr>
          <p:cNvPr id="15" name="圆角矩形 14">
            <a:extLst>
              <a:ext uri="{FF2B5EF4-FFF2-40B4-BE49-F238E27FC236}">
                <a16:creationId xmlns:a16="http://schemas.microsoft.com/office/drawing/2014/main" id="{37540A8E-2B5D-E749-B6C1-6FC4C308FD91}"/>
              </a:ext>
            </a:extLst>
          </p:cNvPr>
          <p:cNvSpPr/>
          <p:nvPr/>
        </p:nvSpPr>
        <p:spPr>
          <a:xfrm>
            <a:off x="6004036" y="3027582"/>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CGI</a:t>
            </a:r>
            <a:endParaRPr kumimoji="1" lang="zh-CN" altLang="en-US" dirty="0">
              <a:latin typeface="Songti SC" panose="02010600040101010101" pitchFamily="2" charset="-122"/>
              <a:ea typeface="Songti SC" panose="02010600040101010101" pitchFamily="2" charset="-122"/>
            </a:endParaRPr>
          </a:p>
        </p:txBody>
      </p:sp>
      <p:sp>
        <p:nvSpPr>
          <p:cNvPr id="16" name="圆角矩形 15">
            <a:extLst>
              <a:ext uri="{FF2B5EF4-FFF2-40B4-BE49-F238E27FC236}">
                <a16:creationId xmlns:a16="http://schemas.microsoft.com/office/drawing/2014/main" id="{E8037B7A-ED01-0B49-9FDB-85E694848EB6}"/>
              </a:ext>
            </a:extLst>
          </p:cNvPr>
          <p:cNvSpPr/>
          <p:nvPr/>
        </p:nvSpPr>
        <p:spPr>
          <a:xfrm>
            <a:off x="6998510" y="3645034"/>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PHP</a:t>
            </a:r>
            <a:endParaRPr kumimoji="1" lang="zh-CN" altLang="en-US" dirty="0">
              <a:latin typeface="Songti SC" panose="02010600040101010101" pitchFamily="2" charset="-122"/>
              <a:ea typeface="Songti SC" panose="02010600040101010101" pitchFamily="2" charset="-122"/>
            </a:endParaRPr>
          </a:p>
        </p:txBody>
      </p:sp>
      <p:sp>
        <p:nvSpPr>
          <p:cNvPr id="17" name="圆角矩形 16">
            <a:extLst>
              <a:ext uri="{FF2B5EF4-FFF2-40B4-BE49-F238E27FC236}">
                <a16:creationId xmlns:a16="http://schemas.microsoft.com/office/drawing/2014/main" id="{C93BFD5C-ACD7-FF4E-96EA-29696508A844}"/>
              </a:ext>
            </a:extLst>
          </p:cNvPr>
          <p:cNvSpPr/>
          <p:nvPr/>
        </p:nvSpPr>
        <p:spPr>
          <a:xfrm>
            <a:off x="7316599" y="4308559"/>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JSP</a:t>
            </a:r>
            <a:endParaRPr kumimoji="1" lang="zh-CN" altLang="en-US" dirty="0">
              <a:latin typeface="Songti SC" panose="02010600040101010101" pitchFamily="2" charset="-122"/>
              <a:ea typeface="Songti SC" panose="02010600040101010101" pitchFamily="2" charset="-122"/>
            </a:endParaRPr>
          </a:p>
        </p:txBody>
      </p:sp>
      <p:sp>
        <p:nvSpPr>
          <p:cNvPr id="18" name="圆角矩形 17">
            <a:extLst>
              <a:ext uri="{FF2B5EF4-FFF2-40B4-BE49-F238E27FC236}">
                <a16:creationId xmlns:a16="http://schemas.microsoft.com/office/drawing/2014/main" id="{21FE7C51-1ACD-1642-8C8A-9098E48DFC4E}"/>
              </a:ext>
            </a:extLst>
          </p:cNvPr>
          <p:cNvSpPr/>
          <p:nvPr/>
        </p:nvSpPr>
        <p:spPr>
          <a:xfrm>
            <a:off x="7316599" y="4922016"/>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ASP.NET</a:t>
            </a:r>
            <a:endParaRPr kumimoji="1" lang="zh-CN" altLang="en-US" dirty="0">
              <a:latin typeface="Songti SC" panose="02010600040101010101" pitchFamily="2" charset="-122"/>
              <a:ea typeface="Songti SC" panose="02010600040101010101" pitchFamily="2" charset="-122"/>
            </a:endParaRPr>
          </a:p>
        </p:txBody>
      </p:sp>
      <p:sp>
        <p:nvSpPr>
          <p:cNvPr id="19" name="圆角矩形 18">
            <a:extLst>
              <a:ext uri="{FF2B5EF4-FFF2-40B4-BE49-F238E27FC236}">
                <a16:creationId xmlns:a16="http://schemas.microsoft.com/office/drawing/2014/main" id="{666CD2E1-7F27-AA47-A384-92C837FCCD75}"/>
              </a:ext>
            </a:extLst>
          </p:cNvPr>
          <p:cNvSpPr/>
          <p:nvPr/>
        </p:nvSpPr>
        <p:spPr>
          <a:xfrm>
            <a:off x="7030595" y="5559723"/>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ADO.NET</a:t>
            </a:r>
            <a:endParaRPr kumimoji="1" lang="zh-CN" altLang="en-US" dirty="0">
              <a:latin typeface="Songti SC" panose="02010600040101010101" pitchFamily="2" charset="-122"/>
              <a:ea typeface="Songti SC" panose="02010600040101010101" pitchFamily="2" charset="-122"/>
            </a:endParaRPr>
          </a:p>
        </p:txBody>
      </p:sp>
      <p:sp>
        <p:nvSpPr>
          <p:cNvPr id="20" name="圆角矩形 19">
            <a:extLst>
              <a:ext uri="{FF2B5EF4-FFF2-40B4-BE49-F238E27FC236}">
                <a16:creationId xmlns:a16="http://schemas.microsoft.com/office/drawing/2014/main" id="{A3BE5442-2393-0643-999B-6C6849D80F5C}"/>
              </a:ext>
            </a:extLst>
          </p:cNvPr>
          <p:cNvSpPr/>
          <p:nvPr/>
        </p:nvSpPr>
        <p:spPr>
          <a:xfrm>
            <a:off x="6004036" y="6197430"/>
            <a:ext cx="1374997" cy="464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dirty="0">
                <a:latin typeface="Songti SC" panose="02010600040101010101" pitchFamily="2" charset="-122"/>
                <a:ea typeface="Songti SC" panose="02010600040101010101" pitchFamily="2" charset="-122"/>
              </a:rPr>
              <a:t>Web</a:t>
            </a:r>
            <a:r>
              <a:rPr kumimoji="1" lang="zh-CN" altLang="en-US" dirty="0">
                <a:latin typeface="Songti SC" panose="02010600040101010101" pitchFamily="2" charset="-122"/>
                <a:ea typeface="Songti SC" panose="02010600040101010101" pitchFamily="2" charset="-122"/>
              </a:rPr>
              <a:t> </a:t>
            </a:r>
            <a:r>
              <a:rPr kumimoji="1" lang="en-US" altLang="zh-CN" dirty="0">
                <a:latin typeface="Songti SC" panose="02010600040101010101" pitchFamily="2" charset="-122"/>
                <a:ea typeface="Songti SC" panose="02010600040101010101" pitchFamily="2" charset="-122"/>
              </a:rPr>
              <a:t>Service</a:t>
            </a:r>
            <a:endParaRPr kumimoji="1" lang="zh-CN" altLang="en-US"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337246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传统的前端技术</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298022"/>
            <a:ext cx="10620375" cy="3658278"/>
          </a:xfrm>
        </p:spPr>
        <p:txBody>
          <a:bodyPr>
            <a:normAutofit/>
          </a:bodyPr>
          <a:lstStyle/>
          <a:p>
            <a:pPr>
              <a:lnSpc>
                <a:spcPct val="150000"/>
              </a:lnSpc>
            </a:pPr>
            <a:r>
              <a:rPr kumimoji="1" lang="en-US" altLang="zh-CN" sz="2000" dirty="0">
                <a:latin typeface="+mn-ea"/>
              </a:rPr>
              <a:t>HTML</a:t>
            </a:r>
            <a:r>
              <a:rPr kumimoji="1" lang="zh-CN" altLang="en-US" sz="2000" dirty="0">
                <a:latin typeface="+mn-ea"/>
              </a:rPr>
              <a:t>：</a:t>
            </a:r>
            <a:r>
              <a:rPr kumimoji="1" lang="en-US" altLang="zh-CN" sz="2000" dirty="0">
                <a:latin typeface="+mn-ea"/>
              </a:rPr>
              <a:t>Hypertext</a:t>
            </a:r>
            <a:r>
              <a:rPr kumimoji="1" lang="zh-CN" altLang="en-US" sz="2000" dirty="0">
                <a:latin typeface="+mn-ea"/>
              </a:rPr>
              <a:t> </a:t>
            </a:r>
            <a:r>
              <a:rPr kumimoji="1" lang="en-US" altLang="zh-CN" sz="2000" dirty="0">
                <a:latin typeface="+mn-ea"/>
              </a:rPr>
              <a:t>Makeup</a:t>
            </a:r>
            <a:r>
              <a:rPr kumimoji="1" lang="zh-CN" altLang="en-US" sz="2000" dirty="0">
                <a:latin typeface="+mn-ea"/>
              </a:rPr>
              <a:t> </a:t>
            </a:r>
            <a:r>
              <a:rPr kumimoji="1" lang="en-US" altLang="zh-CN" sz="2000" dirty="0">
                <a:latin typeface="+mn-ea"/>
              </a:rPr>
              <a:t>Language</a:t>
            </a:r>
            <a:r>
              <a:rPr kumimoji="1" lang="zh-CN" altLang="en-US" sz="2000" dirty="0">
                <a:latin typeface="+mn-ea"/>
              </a:rPr>
              <a:t> 超文本标记语言，用于格式化信息内容，供浏览器接收解释并呈现；</a:t>
            </a:r>
            <a:endParaRPr kumimoji="1" lang="en-US" altLang="zh-CN" sz="2000" dirty="0">
              <a:latin typeface="+mn-ea"/>
            </a:endParaRPr>
          </a:p>
          <a:p>
            <a:pPr>
              <a:lnSpc>
                <a:spcPct val="150000"/>
              </a:lnSpc>
            </a:pPr>
            <a:r>
              <a:rPr kumimoji="1" lang="en-US" altLang="zh-CN" sz="2000" dirty="0">
                <a:latin typeface="+mn-ea"/>
              </a:rPr>
              <a:t>CSS</a:t>
            </a:r>
            <a:r>
              <a:rPr kumimoji="1" lang="zh-CN" altLang="en-US" sz="2000" dirty="0">
                <a:latin typeface="+mn-ea"/>
              </a:rPr>
              <a:t>：</a:t>
            </a:r>
            <a:r>
              <a:rPr kumimoji="1" lang="en-US" altLang="zh-CN" sz="2000" dirty="0">
                <a:latin typeface="+mn-ea"/>
              </a:rPr>
              <a:t>Cascading</a:t>
            </a:r>
            <a:r>
              <a:rPr kumimoji="1" lang="zh-CN" altLang="en-US" sz="2000" dirty="0">
                <a:latin typeface="+mn-ea"/>
              </a:rPr>
              <a:t> </a:t>
            </a:r>
            <a:r>
              <a:rPr kumimoji="1" lang="en-US" altLang="zh-CN" sz="2000" dirty="0">
                <a:latin typeface="+mn-ea"/>
              </a:rPr>
              <a:t>Style</a:t>
            </a:r>
            <a:r>
              <a:rPr kumimoji="1" lang="zh-CN" altLang="en-US" sz="2000" dirty="0">
                <a:latin typeface="+mn-ea"/>
              </a:rPr>
              <a:t> </a:t>
            </a:r>
            <a:r>
              <a:rPr kumimoji="1" lang="en-US" altLang="zh-CN" sz="2000" dirty="0">
                <a:latin typeface="+mn-ea"/>
              </a:rPr>
              <a:t>Sheets</a:t>
            </a:r>
            <a:r>
              <a:rPr kumimoji="1" lang="zh-CN" altLang="en-US" sz="2000" dirty="0">
                <a:latin typeface="+mn-ea"/>
              </a:rPr>
              <a:t> 层叠样式单，设置网页显示的格式，如颜色、大小；</a:t>
            </a:r>
            <a:endParaRPr kumimoji="1" lang="en-US" altLang="zh-CN" sz="2000" dirty="0">
              <a:latin typeface="+mn-ea"/>
            </a:endParaRPr>
          </a:p>
          <a:p>
            <a:pPr>
              <a:lnSpc>
                <a:spcPct val="150000"/>
              </a:lnSpc>
            </a:pPr>
            <a:r>
              <a:rPr kumimoji="1" lang="en-US" altLang="zh-CN" sz="2000" dirty="0">
                <a:latin typeface="+mn-ea"/>
              </a:rPr>
              <a:t>JavaScript</a:t>
            </a:r>
            <a:r>
              <a:rPr kumimoji="1" lang="zh-CN" altLang="en-US" sz="2000" dirty="0">
                <a:latin typeface="+mn-ea"/>
              </a:rPr>
              <a:t>：浏览器端脚本语言，类</a:t>
            </a:r>
            <a:r>
              <a:rPr kumimoji="1" lang="en-US" altLang="zh-CN" sz="2000" dirty="0">
                <a:latin typeface="+mn-ea"/>
              </a:rPr>
              <a:t>C</a:t>
            </a:r>
            <a:r>
              <a:rPr kumimoji="1" lang="zh-CN" altLang="en-US" sz="2000" dirty="0">
                <a:latin typeface="+mn-ea"/>
              </a:rPr>
              <a:t>语言，控制浏览器端的行为和动作；</a:t>
            </a:r>
            <a:endParaRPr kumimoji="1" lang="en-US" altLang="zh-CN" sz="2000" dirty="0">
              <a:latin typeface="+mn-ea"/>
            </a:endParaRPr>
          </a:p>
          <a:p>
            <a:pPr>
              <a:lnSpc>
                <a:spcPct val="150000"/>
              </a:lnSpc>
            </a:pPr>
            <a:r>
              <a:rPr kumimoji="1" lang="zh-CN" altLang="en-US" sz="2000" dirty="0" smtClean="0">
                <a:latin typeface="+mn-ea"/>
              </a:rPr>
              <a:t>其他：</a:t>
            </a:r>
            <a:r>
              <a:rPr kumimoji="1" lang="en-US" altLang="zh-CN" sz="2000" dirty="0">
                <a:latin typeface="+mn-ea"/>
              </a:rPr>
              <a:t>ActiveX</a:t>
            </a:r>
            <a:r>
              <a:rPr kumimoji="1" lang="zh-CN" altLang="en-US" sz="2000" dirty="0" smtClean="0">
                <a:latin typeface="+mn-ea"/>
              </a:rPr>
              <a:t>，</a:t>
            </a:r>
            <a:r>
              <a:rPr kumimoji="1" lang="en-US" altLang="zh-CN" sz="2000" dirty="0" smtClean="0">
                <a:latin typeface="+mn-ea"/>
              </a:rPr>
              <a:t>FLASH</a:t>
            </a:r>
            <a:endParaRPr kumimoji="1" lang="en-US" altLang="zh-CN" sz="1800" dirty="0">
              <a:latin typeface="+mn-ea"/>
            </a:endParaRPr>
          </a:p>
        </p:txBody>
      </p:sp>
    </p:spTree>
    <p:extLst>
      <p:ext uri="{BB962C8B-B14F-4D97-AF65-F5344CB8AC3E}">
        <p14:creationId xmlns:p14="http://schemas.microsoft.com/office/powerpoint/2010/main" val="1663121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现代前端技术</a:t>
            </a:r>
            <a:endParaRPr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6938" y="1846263"/>
            <a:ext cx="7128816" cy="4872037"/>
          </a:xfrm>
        </p:spPr>
      </p:pic>
      <p:sp>
        <p:nvSpPr>
          <p:cNvPr id="3" name="圆角矩形 2"/>
          <p:cNvSpPr/>
          <p:nvPr/>
        </p:nvSpPr>
        <p:spPr>
          <a:xfrm>
            <a:off x="2726938" y="5753100"/>
            <a:ext cx="6645662" cy="457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726938" y="3568700"/>
            <a:ext cx="6645662" cy="457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739638" y="4076700"/>
            <a:ext cx="664566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752338" y="4572000"/>
            <a:ext cx="6645662" cy="457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739638" y="1917700"/>
            <a:ext cx="6658362" cy="16129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4431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后端</a:t>
            </a:r>
            <a:r>
              <a:rPr kumimoji="1" lang="zh-CN" altLang="en-US" sz="2800" dirty="0">
                <a:latin typeface="+mn-ea"/>
                <a:ea typeface="+mn-ea"/>
              </a:rPr>
              <a:t>开发技术</a:t>
            </a:r>
            <a:r>
              <a:rPr kumimoji="1" lang="en-US" altLang="zh-CN" sz="2800" dirty="0">
                <a:latin typeface="+mn-ea"/>
                <a:ea typeface="+mn-ea"/>
              </a:rPr>
              <a:t>-CGI</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1097280" y="1878921"/>
            <a:ext cx="9855201" cy="4080201"/>
          </a:xfrm>
        </p:spPr>
        <p:txBody>
          <a:bodyPr>
            <a:normAutofit/>
          </a:bodyPr>
          <a:lstStyle/>
          <a:p>
            <a:r>
              <a:rPr lang="zh-CN" altLang="en-US" dirty="0"/>
              <a:t> </a:t>
            </a:r>
            <a:r>
              <a:rPr lang="en-US" altLang="zh-CN" b="1" dirty="0"/>
              <a:t>CGI</a:t>
            </a:r>
            <a:r>
              <a:rPr lang="zh-CN" altLang="en-US" dirty="0"/>
              <a:t>：通用网关接口（</a:t>
            </a:r>
            <a:r>
              <a:rPr lang="en-US" altLang="zh-CN" dirty="0"/>
              <a:t>Common Gateway Interface</a:t>
            </a:r>
            <a:r>
              <a:rPr lang="zh-CN" altLang="en-US" dirty="0"/>
              <a:t>）是一个</a:t>
            </a:r>
            <a:r>
              <a:rPr lang="en-US" altLang="zh-CN" dirty="0"/>
              <a:t>Web</a:t>
            </a:r>
            <a:r>
              <a:rPr lang="zh-CN" altLang="en-US" dirty="0"/>
              <a:t>服务器主机提供信息服务的标准接口。通过</a:t>
            </a:r>
            <a:r>
              <a:rPr lang="en-US" altLang="zh-CN" dirty="0"/>
              <a:t>CGI</a:t>
            </a:r>
            <a:r>
              <a:rPr lang="zh-CN" altLang="en-US" dirty="0"/>
              <a:t>接口，</a:t>
            </a:r>
            <a:r>
              <a:rPr lang="en-US" altLang="zh-CN" dirty="0"/>
              <a:t>Web</a:t>
            </a:r>
            <a:r>
              <a:rPr lang="zh-CN" altLang="en-US" dirty="0"/>
              <a:t>服务器就能够获取客户端提交的信息，转交给服务器端的</a:t>
            </a:r>
            <a:r>
              <a:rPr lang="en-US" altLang="zh-CN" dirty="0"/>
              <a:t>CGI</a:t>
            </a:r>
            <a:r>
              <a:rPr lang="zh-CN" altLang="en-US" dirty="0"/>
              <a:t>程序进行处理，最后返回结果给客户端</a:t>
            </a:r>
            <a:r>
              <a:rPr lang="zh-CN" altLang="en-US" dirty="0" smtClean="0"/>
              <a:t>。</a:t>
            </a:r>
            <a:endParaRPr lang="en-US" altLang="zh-CN" dirty="0" smtClean="0"/>
          </a:p>
          <a:p>
            <a:r>
              <a:rPr kumimoji="1" lang="en-US" altLang="zh-CN" dirty="0">
                <a:latin typeface="+mn-ea"/>
              </a:rPr>
              <a:t>Web</a:t>
            </a:r>
            <a:r>
              <a:rPr kumimoji="1" lang="zh-CN" altLang="en-US" dirty="0">
                <a:latin typeface="+mn-ea"/>
              </a:rPr>
              <a:t>服务器端的可执行应用程序可用任何主流语言开发（最开始的时候主要是</a:t>
            </a:r>
            <a:r>
              <a:rPr kumimoji="1" lang="en-US" altLang="zh-CN" dirty="0">
                <a:latin typeface="+mn-ea"/>
              </a:rPr>
              <a:t>Perl</a:t>
            </a:r>
            <a:r>
              <a:rPr kumimoji="1" lang="zh-CN" altLang="en-US" dirty="0">
                <a:latin typeface="+mn-ea"/>
              </a:rPr>
              <a:t>）。</a:t>
            </a:r>
            <a:endParaRPr kumimoji="1" lang="en-US" altLang="zh-CN" dirty="0">
              <a:latin typeface="+mn-ea"/>
            </a:endParaRPr>
          </a:p>
          <a:p>
            <a:r>
              <a:rPr lang="zh-CN" altLang="en-US" b="1" dirty="0"/>
              <a:t>组成</a:t>
            </a:r>
            <a:r>
              <a:rPr lang="en-US" altLang="zh-CN" b="1" dirty="0"/>
              <a:t>CGI</a:t>
            </a:r>
            <a:r>
              <a:rPr lang="zh-CN" altLang="en-US" b="1" dirty="0"/>
              <a:t>通信系统的是两部分</a:t>
            </a:r>
            <a:r>
              <a:rPr lang="zh-CN" altLang="en-US" dirty="0"/>
              <a:t>：一部分是</a:t>
            </a:r>
            <a:r>
              <a:rPr lang="en-US" altLang="zh-CN" dirty="0"/>
              <a:t>html</a:t>
            </a:r>
            <a:r>
              <a:rPr lang="zh-CN" altLang="en-US" dirty="0"/>
              <a:t>页面，就是在用户端浏览器上显示的页面。另一部分则是运行在服务器上的</a:t>
            </a:r>
            <a:r>
              <a:rPr lang="en-US" altLang="zh-CN" dirty="0" err="1"/>
              <a:t>Cgi</a:t>
            </a:r>
            <a:r>
              <a:rPr lang="zh-CN" altLang="en-US" dirty="0"/>
              <a:t>程序。它们之间的通讯方式如下图：</a:t>
            </a:r>
          </a:p>
          <a:p>
            <a:endParaRPr lang="zh-CN" altLang="en-US" dirty="0">
              <a:solidFill>
                <a:srgbClr val="4D4D4D"/>
              </a:solidFill>
              <a:latin typeface="Microsoft YaHei" panose="020B0503020204020204" pitchFamily="34" charset="-122"/>
              <a:ea typeface="Microsoft YaHei" panose="020B0503020204020204" pitchFamily="34" charset="-122"/>
            </a:endParaRPr>
          </a:p>
          <a:p>
            <a:pPr>
              <a:buSzPct val="70000"/>
              <a:buFont typeface="Wingdings" pitchFamily="2" charset="2"/>
              <a:buChar char="u"/>
            </a:pPr>
            <a:endParaRPr kumimoji="1" lang="en-US" altLang="zh-CN" dirty="0">
              <a:latin typeface="Songti SC" panose="02010600040101010101" pitchFamily="2" charset="-122"/>
              <a:ea typeface="Songti SC" panose="02010600040101010101" pitchFamily="2" charset="-122"/>
            </a:endParaRPr>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25" y="3926633"/>
            <a:ext cx="5410955" cy="2743583"/>
          </a:xfrm>
          <a:prstGeom prst="rect">
            <a:avLst/>
          </a:prstGeom>
        </p:spPr>
      </p:pic>
      <p:sp>
        <p:nvSpPr>
          <p:cNvPr id="3" name="矩形 2"/>
          <p:cNvSpPr/>
          <p:nvPr/>
        </p:nvSpPr>
        <p:spPr>
          <a:xfrm>
            <a:off x="6711435" y="4786506"/>
            <a:ext cx="5480565" cy="1200329"/>
          </a:xfrm>
          <a:prstGeom prst="rect">
            <a:avLst/>
          </a:prstGeom>
        </p:spPr>
        <p:txBody>
          <a:bodyPr wrap="square">
            <a:spAutoFit/>
          </a:bodyPr>
          <a:lstStyle/>
          <a:p>
            <a:r>
              <a:rPr lang="en-US" altLang="zh-CN" b="1" dirty="0">
                <a:solidFill>
                  <a:srgbClr val="4D4D4D"/>
                </a:solidFill>
                <a:latin typeface="Microsoft YaHei" panose="020B0503020204020204" pitchFamily="34" charset="-122"/>
                <a:ea typeface="Microsoft YaHei" panose="020B0503020204020204" pitchFamily="34" charset="-122"/>
              </a:rPr>
              <a:t>1.   </a:t>
            </a:r>
            <a:r>
              <a:rPr lang="zh-CN" altLang="en-US" b="1" dirty="0">
                <a:solidFill>
                  <a:srgbClr val="4D4D4D"/>
                </a:solidFill>
                <a:latin typeface="Microsoft YaHei" panose="020B0503020204020204" pitchFamily="34" charset="-122"/>
                <a:ea typeface="Microsoft YaHei" panose="020B0503020204020204" pitchFamily="34" charset="-122"/>
              </a:rPr>
              <a:t>服务器将</a:t>
            </a:r>
            <a:r>
              <a:rPr lang="en-US" altLang="zh-CN" b="1" dirty="0">
                <a:solidFill>
                  <a:srgbClr val="4D4D4D"/>
                </a:solidFill>
                <a:latin typeface="Microsoft YaHei" panose="020B0503020204020204" pitchFamily="34" charset="-122"/>
                <a:ea typeface="Microsoft YaHei" panose="020B0503020204020204" pitchFamily="34" charset="-122"/>
              </a:rPr>
              <a:t>URL</a:t>
            </a:r>
            <a:r>
              <a:rPr lang="zh-CN" altLang="en-US" b="1" dirty="0">
                <a:solidFill>
                  <a:srgbClr val="4D4D4D"/>
                </a:solidFill>
                <a:latin typeface="Microsoft YaHei" panose="020B0503020204020204" pitchFamily="34" charset="-122"/>
                <a:ea typeface="Microsoft YaHei" panose="020B0503020204020204" pitchFamily="34" charset="-122"/>
              </a:rPr>
              <a:t>指向一个应用程序</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2.   </a:t>
            </a:r>
            <a:r>
              <a:rPr lang="zh-CN" altLang="en-US" b="1" dirty="0">
                <a:solidFill>
                  <a:srgbClr val="4D4D4D"/>
                </a:solidFill>
                <a:latin typeface="Microsoft YaHei" panose="020B0503020204020204" pitchFamily="34" charset="-122"/>
                <a:ea typeface="Microsoft YaHei" panose="020B0503020204020204" pitchFamily="34" charset="-122"/>
              </a:rPr>
              <a:t>服务器为应用程序执行做准备</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3.   </a:t>
            </a:r>
            <a:r>
              <a:rPr lang="zh-CN" altLang="en-US" b="1" dirty="0">
                <a:solidFill>
                  <a:srgbClr val="4D4D4D"/>
                </a:solidFill>
                <a:latin typeface="Microsoft YaHei" panose="020B0503020204020204" pitchFamily="34" charset="-122"/>
                <a:ea typeface="Microsoft YaHei" panose="020B0503020204020204" pitchFamily="34" charset="-122"/>
              </a:rPr>
              <a:t>应用程序执行，读取标准输入和有关环境变量</a:t>
            </a:r>
            <a:endParaRPr lang="zh-CN" altLang="en-US" dirty="0">
              <a:solidFill>
                <a:srgbClr val="4D4D4D"/>
              </a:solidFill>
              <a:latin typeface="Microsoft YaHei" panose="020B0503020204020204" pitchFamily="34" charset="-122"/>
              <a:ea typeface="Microsoft YaHei" panose="020B0503020204020204" pitchFamily="34" charset="-122"/>
            </a:endParaRPr>
          </a:p>
          <a:p>
            <a:r>
              <a:rPr lang="en-US" altLang="zh-CN" b="1" dirty="0">
                <a:solidFill>
                  <a:srgbClr val="4D4D4D"/>
                </a:solidFill>
                <a:latin typeface="Microsoft YaHei" panose="020B0503020204020204" pitchFamily="34" charset="-122"/>
                <a:ea typeface="Microsoft YaHei" panose="020B0503020204020204" pitchFamily="34" charset="-122"/>
              </a:rPr>
              <a:t>4.   </a:t>
            </a:r>
            <a:r>
              <a:rPr lang="zh-CN" altLang="en-US" b="1" dirty="0">
                <a:solidFill>
                  <a:srgbClr val="4D4D4D"/>
                </a:solidFill>
                <a:latin typeface="Microsoft YaHei" panose="020B0503020204020204" pitchFamily="34" charset="-122"/>
                <a:ea typeface="Microsoft YaHei" panose="020B0503020204020204" pitchFamily="34" charset="-122"/>
              </a:rPr>
              <a:t>应用程序进行标准输出</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9347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-PHP</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965199" y="1914200"/>
            <a:ext cx="10620375" cy="2394682"/>
          </a:xfrm>
        </p:spPr>
        <p:txBody>
          <a:bodyPr>
            <a:normAutofit/>
          </a:bodyPr>
          <a:lstStyle/>
          <a:p>
            <a:r>
              <a:rPr kumimoji="1" lang="en-US" altLang="zh-CN" sz="1800" dirty="0">
                <a:latin typeface="+mn-ea"/>
              </a:rPr>
              <a:t>PHP</a:t>
            </a:r>
            <a:r>
              <a:rPr kumimoji="1" lang="zh-CN" altLang="en-US" sz="1800" dirty="0">
                <a:latin typeface="+mn-ea"/>
              </a:rPr>
              <a:t>（</a:t>
            </a:r>
            <a:r>
              <a:rPr kumimoji="1" lang="en-US" altLang="zh-CN" sz="1800" dirty="0">
                <a:latin typeface="+mn-ea"/>
              </a:rPr>
              <a:t>Hypertext</a:t>
            </a:r>
            <a:r>
              <a:rPr kumimoji="1" lang="zh-CN" altLang="en-US" sz="1800" dirty="0">
                <a:latin typeface="+mn-ea"/>
              </a:rPr>
              <a:t> </a:t>
            </a:r>
            <a:r>
              <a:rPr kumimoji="1" lang="en-US" altLang="zh-CN" sz="1800" dirty="0">
                <a:latin typeface="+mn-ea"/>
              </a:rPr>
              <a:t>Preprocessor</a:t>
            </a:r>
            <a:r>
              <a:rPr kumimoji="1" lang="zh-CN" altLang="en-US" sz="1800" dirty="0">
                <a:latin typeface="+mn-ea"/>
              </a:rPr>
              <a:t>）超文本预处理器是一种开源、跨平台的技术，可用于创建动态网站；</a:t>
            </a:r>
            <a:endParaRPr kumimoji="1" lang="en-US" altLang="zh-CN" sz="1800" dirty="0">
              <a:latin typeface="+mn-ea"/>
            </a:endParaRPr>
          </a:p>
          <a:p>
            <a:r>
              <a:rPr kumimoji="1" lang="zh-CN" altLang="en-US" sz="1800" dirty="0">
                <a:latin typeface="+mn-ea"/>
              </a:rPr>
              <a:t>它包含完整的编程语言、支持互联网的各种协议、提供与</a:t>
            </a:r>
            <a:r>
              <a:rPr kumimoji="1" lang="en-US" altLang="zh-CN" sz="1800" dirty="0">
                <a:latin typeface="+mn-ea"/>
              </a:rPr>
              <a:t>MYSQL</a:t>
            </a:r>
            <a:r>
              <a:rPr kumimoji="1" lang="zh-CN" altLang="en-US" sz="1800" dirty="0">
                <a:latin typeface="+mn-ea"/>
              </a:rPr>
              <a:t>、</a:t>
            </a:r>
            <a:r>
              <a:rPr kumimoji="1" lang="en-US" altLang="zh-CN" sz="1800" dirty="0">
                <a:latin typeface="+mn-ea"/>
              </a:rPr>
              <a:t>SQL</a:t>
            </a:r>
            <a:r>
              <a:rPr kumimoji="1" lang="zh-CN" altLang="en-US" sz="1800" dirty="0">
                <a:latin typeface="+mn-ea"/>
              </a:rPr>
              <a:t> </a:t>
            </a:r>
            <a:r>
              <a:rPr kumimoji="1" lang="en-US" altLang="zh-CN" sz="1800" dirty="0">
                <a:latin typeface="+mn-ea"/>
              </a:rPr>
              <a:t>SERVER</a:t>
            </a:r>
            <a:r>
              <a:rPr kumimoji="1" lang="zh-CN" altLang="en-US" sz="1800" dirty="0">
                <a:latin typeface="+mn-ea"/>
              </a:rPr>
              <a:t>、</a:t>
            </a:r>
            <a:r>
              <a:rPr kumimoji="1" lang="en-US" altLang="zh-CN" sz="1800" dirty="0">
                <a:latin typeface="+mn-ea"/>
              </a:rPr>
              <a:t>ORACLE</a:t>
            </a:r>
            <a:r>
              <a:rPr kumimoji="1" lang="zh-CN" altLang="en-US" sz="1800" dirty="0">
                <a:latin typeface="+mn-ea"/>
              </a:rPr>
              <a:t>等多种数据库的访问能力，支持</a:t>
            </a:r>
            <a:r>
              <a:rPr kumimoji="1" lang="en-US" altLang="zh-CN" sz="1800" dirty="0">
                <a:latin typeface="+mn-ea"/>
              </a:rPr>
              <a:t>ODBC</a:t>
            </a:r>
            <a:r>
              <a:rPr kumimoji="1" lang="zh-CN" altLang="en-US" sz="1800" dirty="0">
                <a:latin typeface="+mn-ea"/>
              </a:rPr>
              <a:t>数据库连接方式</a:t>
            </a:r>
            <a:r>
              <a:rPr kumimoji="1" lang="zh-CN" altLang="en-US" sz="1800" dirty="0" smtClean="0">
                <a:latin typeface="+mn-ea"/>
              </a:rPr>
              <a:t>；在</a:t>
            </a:r>
            <a:r>
              <a:rPr kumimoji="1" lang="en-US" altLang="zh-CN" sz="1800" dirty="0">
                <a:latin typeface="+mn-ea"/>
              </a:rPr>
              <a:t>Unix</a:t>
            </a:r>
            <a:r>
              <a:rPr kumimoji="1" lang="zh-CN" altLang="en-US" sz="1800" dirty="0">
                <a:latin typeface="+mn-ea"/>
              </a:rPr>
              <a:t>、</a:t>
            </a:r>
            <a:r>
              <a:rPr kumimoji="1" lang="en-US" altLang="zh-CN" sz="1800" dirty="0">
                <a:latin typeface="+mn-ea"/>
              </a:rPr>
              <a:t>GNU/Linux</a:t>
            </a:r>
            <a:r>
              <a:rPr kumimoji="1" lang="zh-CN" altLang="en-US" sz="1800" dirty="0">
                <a:latin typeface="+mn-ea"/>
              </a:rPr>
              <a:t>和</a:t>
            </a:r>
            <a:r>
              <a:rPr kumimoji="1" lang="en-US" altLang="zh-CN" sz="1800" dirty="0">
                <a:latin typeface="+mn-ea"/>
              </a:rPr>
              <a:t>Windows</a:t>
            </a:r>
            <a:r>
              <a:rPr kumimoji="1" lang="zh-CN" altLang="en-US" sz="1800" dirty="0">
                <a:latin typeface="+mn-ea"/>
              </a:rPr>
              <a:t>平台上均可运行；</a:t>
            </a:r>
            <a:endParaRPr kumimoji="1" lang="en-US" altLang="zh-CN" sz="1800" dirty="0">
              <a:latin typeface="+mn-ea"/>
            </a:endParaRPr>
          </a:p>
          <a:p>
            <a:r>
              <a:rPr kumimoji="1" lang="en-US" altLang="zh-CN" sz="1800" dirty="0">
                <a:latin typeface="+mn-ea"/>
              </a:rPr>
              <a:t>PHP</a:t>
            </a:r>
            <a:r>
              <a:rPr kumimoji="1" lang="zh-CN" altLang="en-US" sz="1800" dirty="0">
                <a:latin typeface="+mn-ea"/>
              </a:rPr>
              <a:t>程序需在</a:t>
            </a:r>
            <a:r>
              <a:rPr kumimoji="1" lang="en-US" altLang="zh-CN" sz="1800" dirty="0" smtClean="0">
                <a:latin typeface="+mn-ea"/>
              </a:rPr>
              <a:t>Apache</a:t>
            </a:r>
            <a:r>
              <a:rPr kumimoji="1" lang="zh-CN" altLang="en-US" sz="1800" dirty="0">
                <a:latin typeface="+mn-ea"/>
              </a:rPr>
              <a:t> </a:t>
            </a:r>
            <a:r>
              <a:rPr kumimoji="1" lang="en-US" altLang="zh-CN" sz="1800" dirty="0" smtClean="0">
                <a:latin typeface="+mn-ea"/>
              </a:rPr>
              <a:t>Tomcat</a:t>
            </a:r>
            <a:r>
              <a:rPr kumimoji="1" lang="zh-CN" altLang="en-US" sz="1800" dirty="0">
                <a:latin typeface="+mn-ea"/>
              </a:rPr>
              <a:t>等</a:t>
            </a:r>
            <a:r>
              <a:rPr kumimoji="1" lang="en-US" altLang="zh-CN" sz="1800" dirty="0">
                <a:latin typeface="+mn-ea"/>
              </a:rPr>
              <a:t>Web</a:t>
            </a:r>
            <a:r>
              <a:rPr kumimoji="1" lang="zh-CN" altLang="en-US" sz="1800" dirty="0">
                <a:latin typeface="+mn-ea"/>
              </a:rPr>
              <a:t>服务器上运行</a:t>
            </a:r>
            <a:r>
              <a:rPr kumimoji="1" lang="zh-CN" altLang="en-US" sz="1800" dirty="0" smtClean="0">
                <a:latin typeface="+mn-ea"/>
              </a:rPr>
              <a:t>；</a:t>
            </a:r>
            <a:r>
              <a:rPr kumimoji="1" lang="en-US" altLang="zh-CN" sz="1800" dirty="0" smtClean="0">
                <a:latin typeface="+mn-ea"/>
              </a:rPr>
              <a:t>PHP</a:t>
            </a:r>
            <a:r>
              <a:rPr kumimoji="1" lang="zh-CN" altLang="en-US" sz="1800" dirty="0">
                <a:latin typeface="+mn-ea"/>
              </a:rPr>
              <a:t>具有安装方便、学习过程简单、数据库连接方便、兼容性强、扩展性强等优点。</a:t>
            </a:r>
            <a:endParaRPr kumimoji="1" lang="en-US" altLang="zh-CN" sz="1800" dirty="0">
              <a:latin typeface="+mn-ea"/>
            </a:endParaRPr>
          </a:p>
          <a:p>
            <a:endParaRPr kumimoji="1" lang="en-US" altLang="zh-CN" sz="1800" dirty="0">
              <a:latin typeface="Songti SC" panose="02010600040101010101" pitchFamily="2" charset="-122"/>
              <a:ea typeface="Songti SC"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37" y="3699282"/>
            <a:ext cx="6664976" cy="2980918"/>
          </a:xfrm>
          <a:prstGeom prst="rect">
            <a:avLst/>
          </a:prstGeom>
        </p:spPr>
      </p:pic>
    </p:spTree>
    <p:extLst>
      <p:ext uri="{BB962C8B-B14F-4D97-AF65-F5344CB8AC3E}">
        <p14:creationId xmlns:p14="http://schemas.microsoft.com/office/powerpoint/2010/main" val="124663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mn-ea"/>
                <a:ea typeface="+mn-ea"/>
              </a:rPr>
              <a:t>后端开发技术</a:t>
            </a:r>
            <a:r>
              <a:rPr lang="en-US" altLang="zh-CN" sz="2800" dirty="0">
                <a:latin typeface="+mn-ea"/>
                <a:ea typeface="+mn-ea"/>
              </a:rPr>
              <a:t>-PHP</a:t>
            </a:r>
            <a:endParaRPr lang="zh-CN" altLang="en-US" sz="2800" dirty="0">
              <a:latin typeface="+mn-ea"/>
              <a:ea typeface="+mn-ea"/>
            </a:endParaRPr>
          </a:p>
        </p:txBody>
      </p:sp>
      <p:sp>
        <p:nvSpPr>
          <p:cNvPr id="3" name="内容占位符 2"/>
          <p:cNvSpPr>
            <a:spLocks noGrp="1"/>
          </p:cNvSpPr>
          <p:nvPr>
            <p:ph idx="1"/>
          </p:nvPr>
        </p:nvSpPr>
        <p:spPr>
          <a:xfrm>
            <a:off x="1097280" y="1845734"/>
            <a:ext cx="10383520" cy="4023360"/>
          </a:xfrm>
        </p:spPr>
        <p:txBody>
          <a:bodyPr/>
          <a:lstStyle/>
          <a:p>
            <a:r>
              <a:rPr lang="zh-CN" altLang="en-US" dirty="0" smtClean="0"/>
              <a:t>一般来说传统的</a:t>
            </a:r>
            <a:r>
              <a:rPr lang="en-US" altLang="zh-CN" dirty="0" smtClean="0"/>
              <a:t>PHP</a:t>
            </a:r>
            <a:r>
              <a:rPr lang="zh-CN" altLang="en-US" dirty="0" smtClean="0"/>
              <a:t>和</a:t>
            </a:r>
            <a:r>
              <a:rPr lang="en-US" altLang="zh-CN" dirty="0" smtClean="0"/>
              <a:t>Web Server</a:t>
            </a:r>
            <a:r>
              <a:rPr lang="zh-CN" altLang="en-US" dirty="0" smtClean="0"/>
              <a:t>传递数据采用两种方式：</a:t>
            </a:r>
            <a:endParaRPr lang="en-US" altLang="zh-CN" dirty="0" smtClean="0"/>
          </a:p>
          <a:p>
            <a:r>
              <a:rPr lang="en-US" altLang="zh-CN" dirty="0" smtClean="0"/>
              <a:t>1</a:t>
            </a:r>
            <a:r>
              <a:rPr lang="zh-CN" altLang="en-US" dirty="0" smtClean="0"/>
              <a:t>、</a:t>
            </a:r>
            <a:r>
              <a:rPr lang="en-US" altLang="zh-CN" dirty="0"/>
              <a:t>PHP Module</a:t>
            </a:r>
            <a:r>
              <a:rPr lang="zh-CN" altLang="en-US" dirty="0"/>
              <a:t>加载</a:t>
            </a:r>
            <a:r>
              <a:rPr lang="zh-CN" altLang="en-US" dirty="0" smtClean="0"/>
              <a:t>方式，在</a:t>
            </a:r>
            <a:r>
              <a:rPr lang="en-US" altLang="zh-CN" dirty="0" smtClean="0"/>
              <a:t>Apache Tomcat</a:t>
            </a:r>
            <a:r>
              <a:rPr lang="zh-CN" altLang="en-US" dirty="0" smtClean="0"/>
              <a:t>中嵌入</a:t>
            </a:r>
            <a:r>
              <a:rPr lang="en-US" altLang="zh-CN" dirty="0" smtClean="0"/>
              <a:t>PHP module</a:t>
            </a:r>
            <a:r>
              <a:rPr lang="zh-CN" altLang="en-US" dirty="0" smtClean="0"/>
              <a:t>，</a:t>
            </a:r>
            <a:r>
              <a:rPr lang="zh-CN" altLang="en-US" dirty="0"/>
              <a:t>把</a:t>
            </a:r>
            <a:r>
              <a:rPr lang="en-US" altLang="zh-CN" dirty="0" err="1"/>
              <a:t>php</a:t>
            </a:r>
            <a:r>
              <a:rPr lang="zh-CN" altLang="en-US" dirty="0"/>
              <a:t>作为</a:t>
            </a:r>
            <a:r>
              <a:rPr lang="en-US" altLang="zh-CN" dirty="0"/>
              <a:t>apache</a:t>
            </a:r>
            <a:r>
              <a:rPr lang="zh-CN" altLang="en-US" dirty="0"/>
              <a:t>的一个子模块来</a:t>
            </a:r>
            <a:r>
              <a:rPr lang="zh-CN" altLang="en-US" dirty="0" smtClean="0"/>
              <a:t>运行，通过</a:t>
            </a:r>
            <a:r>
              <a:rPr lang="en-US" altLang="zh-CN" dirty="0" err="1" smtClean="0"/>
              <a:t>sapi</a:t>
            </a:r>
            <a:r>
              <a:rPr lang="zh-CN" altLang="en-US" dirty="0" smtClean="0"/>
              <a:t>交互数据。</a:t>
            </a:r>
            <a:r>
              <a:rPr lang="en-US" altLang="zh-CN" dirty="0"/>
              <a:t>apache</a:t>
            </a:r>
            <a:r>
              <a:rPr lang="zh-CN" altLang="en-US" dirty="0"/>
              <a:t>每接收一个请求，都会产生一个进程来连接</a:t>
            </a:r>
            <a:r>
              <a:rPr lang="en-US" altLang="zh-CN" dirty="0" err="1"/>
              <a:t>php</a:t>
            </a:r>
            <a:r>
              <a:rPr lang="zh-CN" altLang="en-US" dirty="0"/>
              <a:t>通过</a:t>
            </a:r>
            <a:r>
              <a:rPr lang="en-US" altLang="zh-CN" dirty="0" err="1"/>
              <a:t>sapi</a:t>
            </a:r>
            <a:r>
              <a:rPr lang="zh-CN" altLang="en-US" dirty="0"/>
              <a:t>来完成请求，可想而知，如果一旦用户过多，并发数过多，服务器就会承受不住</a:t>
            </a:r>
            <a:r>
              <a:rPr lang="zh-CN" altLang="en-US" dirty="0" smtClean="0"/>
              <a:t>了，而且如果出现问题，这种紧耦合的方式很难判断是</a:t>
            </a:r>
            <a:r>
              <a:rPr lang="en-US" altLang="zh-CN" dirty="0" smtClean="0"/>
              <a:t>Web Server</a:t>
            </a:r>
            <a:r>
              <a:rPr lang="zh-CN" altLang="en-US" dirty="0" smtClean="0"/>
              <a:t>的问题还是</a:t>
            </a:r>
            <a:r>
              <a:rPr lang="en-US" altLang="zh-CN" dirty="0" err="1" smtClean="0"/>
              <a:t>php</a:t>
            </a:r>
            <a:r>
              <a:rPr lang="zh-CN" altLang="en-US" dirty="0" smtClean="0"/>
              <a:t>的问题。</a:t>
            </a:r>
            <a:endParaRPr lang="en-US" altLang="zh-CN" dirty="0" smtClean="0"/>
          </a:p>
          <a:p>
            <a:r>
              <a:rPr lang="en-US" altLang="zh-CN" dirty="0" smtClean="0"/>
              <a:t>2</a:t>
            </a:r>
            <a:r>
              <a:rPr lang="zh-CN" altLang="en-US" dirty="0" smtClean="0"/>
              <a:t>、第二种就是</a:t>
            </a:r>
            <a:r>
              <a:rPr lang="en-US" altLang="zh-CN" dirty="0" smtClean="0"/>
              <a:t>CGI</a:t>
            </a:r>
            <a:r>
              <a:rPr lang="zh-CN" altLang="en-US" dirty="0" smtClean="0"/>
              <a:t>的方式，</a:t>
            </a:r>
            <a:r>
              <a:rPr lang="en-US" altLang="zh-CN" dirty="0" smtClean="0"/>
              <a:t>CGI</a:t>
            </a:r>
            <a:r>
              <a:rPr lang="zh-CN" altLang="en-US" dirty="0"/>
              <a:t>的好处就是完全独立于任何服务器，仅仅是做为中间</a:t>
            </a:r>
            <a:r>
              <a:rPr lang="zh-CN" altLang="en-US" dirty="0" smtClean="0"/>
              <a:t>分子，提供</a:t>
            </a:r>
            <a:r>
              <a:rPr lang="zh-CN" altLang="en-US" dirty="0"/>
              <a:t>接口给</a:t>
            </a:r>
            <a:r>
              <a:rPr lang="en-US" altLang="zh-CN" dirty="0"/>
              <a:t>apache</a:t>
            </a:r>
            <a:r>
              <a:rPr lang="zh-CN" altLang="en-US" dirty="0"/>
              <a:t>和</a:t>
            </a:r>
            <a:r>
              <a:rPr lang="en-US" altLang="zh-CN" dirty="0" err="1"/>
              <a:t>php</a:t>
            </a:r>
            <a:r>
              <a:rPr lang="zh-CN" altLang="en-US" dirty="0"/>
              <a:t>。他们</a:t>
            </a:r>
            <a:r>
              <a:rPr lang="zh-CN" altLang="en-US" dirty="0" smtClean="0"/>
              <a:t>通过</a:t>
            </a:r>
            <a:r>
              <a:rPr lang="en-US" altLang="zh-CN" dirty="0" smtClean="0"/>
              <a:t>CGI</a:t>
            </a:r>
            <a:r>
              <a:rPr lang="zh-CN" altLang="en-US" dirty="0" smtClean="0"/>
              <a:t>搭线</a:t>
            </a:r>
            <a:r>
              <a:rPr lang="zh-CN" altLang="en-US" dirty="0"/>
              <a:t>来完成数据传递</a:t>
            </a:r>
            <a:r>
              <a:rPr lang="zh-CN" altLang="en-US" dirty="0" smtClean="0"/>
              <a:t>。</a:t>
            </a:r>
            <a:r>
              <a:rPr lang="zh-CN" altLang="en-US" dirty="0"/>
              <a:t>但是</a:t>
            </a:r>
            <a:r>
              <a:rPr lang="en-US" altLang="zh-CN" dirty="0"/>
              <a:t>CGI</a:t>
            </a:r>
            <a:r>
              <a:rPr lang="zh-CN" altLang="en-US" dirty="0"/>
              <a:t>有</a:t>
            </a:r>
            <a:r>
              <a:rPr lang="zh-CN" altLang="en-US" dirty="0" smtClean="0"/>
              <a:t>个问题，</a:t>
            </a:r>
            <a:r>
              <a:rPr lang="zh-CN" altLang="en-US" dirty="0"/>
              <a:t>就是每一</a:t>
            </a:r>
            <a:r>
              <a:rPr lang="zh-CN" altLang="en-US" dirty="0" smtClean="0"/>
              <a:t>次</a:t>
            </a:r>
            <a:r>
              <a:rPr lang="en-US" altLang="zh-CN" dirty="0" smtClean="0"/>
              <a:t>WEB</a:t>
            </a:r>
            <a:r>
              <a:rPr lang="zh-CN" altLang="en-US" dirty="0" smtClean="0"/>
              <a:t>请求</a:t>
            </a:r>
            <a:r>
              <a:rPr lang="zh-CN" altLang="en-US" dirty="0"/>
              <a:t>都会有启动和</a:t>
            </a:r>
            <a:r>
              <a:rPr lang="zh-CN" altLang="en-US" dirty="0" smtClean="0"/>
              <a:t>退出</a:t>
            </a:r>
            <a:r>
              <a:rPr lang="en-US" altLang="zh-CN" dirty="0" smtClean="0"/>
              <a:t>PHP</a:t>
            </a:r>
            <a:r>
              <a:rPr lang="zh-CN" altLang="en-US" dirty="0" smtClean="0"/>
              <a:t>进程的过程</a:t>
            </a:r>
            <a:r>
              <a:rPr lang="zh-CN" altLang="en-US" dirty="0"/>
              <a:t>，也就是最为人诟病的</a:t>
            </a:r>
            <a:r>
              <a:rPr lang="en-US" altLang="zh-CN" b="1" dirty="0"/>
              <a:t>fork-and-execute</a:t>
            </a:r>
            <a:r>
              <a:rPr lang="zh-CN" altLang="en-US" dirty="0"/>
              <a:t>模式，</a:t>
            </a:r>
            <a:r>
              <a:rPr lang="zh-CN" altLang="en-US" dirty="0" smtClean="0"/>
              <a:t>这样在</a:t>
            </a:r>
            <a:r>
              <a:rPr lang="zh-CN" altLang="en-US" dirty="0"/>
              <a:t>大规模并发下</a:t>
            </a:r>
            <a:r>
              <a:rPr lang="zh-CN" altLang="en-US" dirty="0" smtClean="0"/>
              <a:t>，性能很差。</a:t>
            </a:r>
            <a:endParaRPr lang="en-US" altLang="zh-CN" dirty="0" smtClean="0"/>
          </a:p>
          <a:p>
            <a:r>
              <a:rPr lang="zh-CN" altLang="en-US" dirty="0" smtClean="0"/>
              <a:t>所以产生了</a:t>
            </a:r>
            <a:r>
              <a:rPr lang="en-US" altLang="zh-CN" dirty="0" err="1" smtClean="0"/>
              <a:t>fastCGI</a:t>
            </a:r>
            <a:r>
              <a:rPr lang="zh-CN" altLang="en-US" dirty="0" smtClean="0"/>
              <a:t>的模式，</a:t>
            </a:r>
            <a:r>
              <a:rPr lang="en-US" altLang="zh-CN" dirty="0" err="1"/>
              <a:t>FastCGI</a:t>
            </a:r>
            <a:r>
              <a:rPr lang="zh-CN" altLang="en-US" dirty="0"/>
              <a:t>像是一个</a:t>
            </a:r>
            <a:r>
              <a:rPr lang="zh-CN" altLang="en-US" b="1" dirty="0"/>
              <a:t>常驻</a:t>
            </a:r>
            <a:r>
              <a:rPr lang="en-US" altLang="zh-CN" b="1" dirty="0"/>
              <a:t>(long-live)</a:t>
            </a:r>
            <a:r>
              <a:rPr lang="zh-CN" altLang="en-US" b="1" dirty="0"/>
              <a:t>型的</a:t>
            </a:r>
            <a:r>
              <a:rPr lang="en-US" altLang="zh-CN" b="1" dirty="0"/>
              <a:t>CGI</a:t>
            </a:r>
            <a:r>
              <a:rPr lang="zh-CN" altLang="en-US" dirty="0"/>
              <a:t>，它可以一直执行着，只要激活后，不会每次都要花费时间去</a:t>
            </a:r>
            <a:r>
              <a:rPr lang="en-US" altLang="zh-CN" dirty="0"/>
              <a:t>fork</a:t>
            </a:r>
            <a:r>
              <a:rPr lang="zh-CN" altLang="en-US" dirty="0"/>
              <a:t>一次。它还支持分布式的运算</a:t>
            </a:r>
            <a:r>
              <a:rPr lang="en-US" altLang="zh-CN" dirty="0"/>
              <a:t>, </a:t>
            </a:r>
            <a:r>
              <a:rPr lang="zh-CN" altLang="en-US" dirty="0"/>
              <a:t>即 </a:t>
            </a:r>
            <a:r>
              <a:rPr lang="en-US" altLang="zh-CN" dirty="0" err="1"/>
              <a:t>FastCGI</a:t>
            </a:r>
            <a:r>
              <a:rPr lang="en-US" altLang="zh-CN" dirty="0"/>
              <a:t> </a:t>
            </a:r>
            <a:r>
              <a:rPr lang="zh-CN" altLang="en-US" dirty="0"/>
              <a:t>程序可以在网站服务器以外的主机上执行，并且接受来自其它网站服务器来的请求。</a:t>
            </a:r>
          </a:p>
        </p:txBody>
      </p:sp>
    </p:spTree>
    <p:extLst>
      <p:ext uri="{BB962C8B-B14F-4D97-AF65-F5344CB8AC3E}">
        <p14:creationId xmlns:p14="http://schemas.microsoft.com/office/powerpoint/2010/main" val="320743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-ASP/ASP.NET</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399622"/>
            <a:ext cx="10620375" cy="2394682"/>
          </a:xfrm>
        </p:spPr>
        <p:txBody>
          <a:bodyPr>
            <a:normAutofit lnSpcReduction="10000"/>
          </a:bodyPr>
          <a:lstStyle/>
          <a:p>
            <a:r>
              <a:rPr kumimoji="1" lang="en-US" altLang="zh-CN" sz="1800" dirty="0">
                <a:latin typeface="+mn-ea"/>
              </a:rPr>
              <a:t>ASP</a:t>
            </a:r>
            <a:r>
              <a:rPr kumimoji="1" lang="zh-CN" altLang="en-US" sz="1800" dirty="0">
                <a:latin typeface="+mn-ea"/>
              </a:rPr>
              <a:t>（</a:t>
            </a:r>
            <a:r>
              <a:rPr kumimoji="1" lang="en-US" altLang="zh-CN" sz="1800" dirty="0">
                <a:latin typeface="+mn-ea"/>
              </a:rPr>
              <a:t>Active</a:t>
            </a:r>
            <a:r>
              <a:rPr kumimoji="1" lang="zh-CN" altLang="en-US" sz="1800" dirty="0">
                <a:latin typeface="+mn-ea"/>
              </a:rPr>
              <a:t> </a:t>
            </a:r>
            <a:r>
              <a:rPr kumimoji="1" lang="en-US" altLang="zh-CN" sz="1800" dirty="0">
                <a:latin typeface="+mn-ea"/>
              </a:rPr>
              <a:t>Server</a:t>
            </a:r>
            <a:r>
              <a:rPr kumimoji="1" lang="zh-CN" altLang="en-US" sz="1800" dirty="0">
                <a:latin typeface="+mn-ea"/>
              </a:rPr>
              <a:t> </a:t>
            </a:r>
            <a:r>
              <a:rPr kumimoji="1" lang="en-US" altLang="zh-CN" sz="1800" dirty="0">
                <a:latin typeface="+mn-ea"/>
              </a:rPr>
              <a:t>Page</a:t>
            </a:r>
            <a:r>
              <a:rPr kumimoji="1" lang="zh-CN" altLang="en-US" sz="1800" dirty="0">
                <a:latin typeface="+mn-ea"/>
              </a:rPr>
              <a:t>）可用</a:t>
            </a:r>
            <a:r>
              <a:rPr kumimoji="1" lang="en-US" altLang="zh-CN" sz="1800" dirty="0">
                <a:latin typeface="+mn-ea"/>
              </a:rPr>
              <a:t>VBScript</a:t>
            </a:r>
            <a:r>
              <a:rPr kumimoji="1" lang="zh-CN" altLang="en-US" sz="1800" dirty="0">
                <a:latin typeface="+mn-ea"/>
              </a:rPr>
              <a:t>或</a:t>
            </a:r>
            <a:r>
              <a:rPr kumimoji="1" lang="en-US" altLang="zh-CN" sz="1800" dirty="0">
                <a:latin typeface="+mn-ea"/>
              </a:rPr>
              <a:t>JavaScript</a:t>
            </a:r>
            <a:r>
              <a:rPr kumimoji="1" lang="zh-CN" altLang="en-US" sz="1800" dirty="0">
                <a:latin typeface="+mn-ea"/>
              </a:rPr>
              <a:t>脚本语言，结合</a:t>
            </a:r>
            <a:r>
              <a:rPr kumimoji="1" lang="en-US" altLang="zh-CN" sz="1800" dirty="0">
                <a:latin typeface="+mn-ea"/>
              </a:rPr>
              <a:t>HTML</a:t>
            </a:r>
            <a:r>
              <a:rPr kumimoji="1" lang="zh-CN" altLang="en-US" sz="1800" dirty="0">
                <a:latin typeface="+mn-ea"/>
              </a:rPr>
              <a:t>代码，快速完成服务器端动态页面的开发；</a:t>
            </a:r>
            <a:endParaRPr kumimoji="1" lang="en-US" altLang="zh-CN" sz="1800" dirty="0">
              <a:latin typeface="+mn-ea"/>
            </a:endParaRPr>
          </a:p>
          <a:p>
            <a:r>
              <a:rPr kumimoji="1" lang="en-US" altLang="zh-CN" sz="1800" dirty="0">
                <a:latin typeface="+mn-ea"/>
              </a:rPr>
              <a:t>Web</a:t>
            </a:r>
            <a:r>
              <a:rPr kumimoji="1" lang="zh-CN" altLang="en-US" sz="1800" dirty="0">
                <a:latin typeface="+mn-ea"/>
              </a:rPr>
              <a:t>服务器后台解释执行</a:t>
            </a:r>
            <a:r>
              <a:rPr kumimoji="1" lang="en-US" altLang="zh-CN" sz="1800" dirty="0">
                <a:latin typeface="+mn-ea"/>
              </a:rPr>
              <a:t>ASP</a:t>
            </a:r>
            <a:r>
              <a:rPr kumimoji="1" lang="zh-CN" altLang="en-US" sz="1800" dirty="0">
                <a:latin typeface="+mn-ea"/>
              </a:rPr>
              <a:t>动态网页，其运行效率不高；</a:t>
            </a:r>
            <a:endParaRPr kumimoji="1" lang="en-US" altLang="zh-CN" sz="1800" dirty="0">
              <a:latin typeface="+mn-ea"/>
            </a:endParaRPr>
          </a:p>
          <a:p>
            <a:r>
              <a:rPr kumimoji="1" lang="zh-CN" altLang="en-US" sz="1800" dirty="0">
                <a:latin typeface="+mn-ea"/>
              </a:rPr>
              <a:t>之后微软将</a:t>
            </a:r>
            <a:r>
              <a:rPr kumimoji="1" lang="en-US" altLang="zh-CN" sz="1800" dirty="0">
                <a:latin typeface="+mn-ea"/>
              </a:rPr>
              <a:t>ASP</a:t>
            </a:r>
            <a:r>
              <a:rPr kumimoji="1" lang="zh-CN" altLang="en-US" sz="1800" dirty="0">
                <a:latin typeface="+mn-ea"/>
              </a:rPr>
              <a:t>和</a:t>
            </a:r>
            <a:r>
              <a:rPr kumimoji="1" lang="en-US" altLang="zh-CN" sz="1800" dirty="0">
                <a:latin typeface="+mn-ea"/>
              </a:rPr>
              <a:t>.NET</a:t>
            </a:r>
            <a:r>
              <a:rPr kumimoji="1" lang="zh-CN" altLang="en-US" sz="1800" dirty="0">
                <a:latin typeface="+mn-ea"/>
              </a:rPr>
              <a:t>技术结合，推出全新的</a:t>
            </a:r>
            <a:r>
              <a:rPr kumimoji="1" lang="en-US" altLang="zh-CN" sz="1800" dirty="0">
                <a:latin typeface="+mn-ea"/>
              </a:rPr>
              <a:t>ASP.NET</a:t>
            </a:r>
            <a:r>
              <a:rPr kumimoji="1" lang="zh-CN" altLang="en-US" sz="1800" dirty="0">
                <a:latin typeface="+mn-ea"/>
              </a:rPr>
              <a:t>技术，提供基于组件、事务驱动的可编程</a:t>
            </a:r>
            <a:r>
              <a:rPr kumimoji="1" lang="en-US" altLang="zh-CN" sz="1800" dirty="0">
                <a:latin typeface="+mn-ea"/>
              </a:rPr>
              <a:t>Web</a:t>
            </a:r>
            <a:r>
              <a:rPr kumimoji="1" lang="zh-CN" altLang="en-US" sz="1800" dirty="0">
                <a:latin typeface="+mn-ea"/>
              </a:rPr>
              <a:t> </a:t>
            </a:r>
            <a:r>
              <a:rPr kumimoji="1" lang="en-US" altLang="zh-CN" sz="1800" dirty="0">
                <a:latin typeface="+mn-ea"/>
              </a:rPr>
              <a:t>Forms</a:t>
            </a:r>
            <a:r>
              <a:rPr kumimoji="1" lang="zh-CN" altLang="en-US" sz="1800" dirty="0">
                <a:latin typeface="+mn-ea"/>
              </a:rPr>
              <a:t>，大大简化了编程；</a:t>
            </a:r>
            <a:endParaRPr kumimoji="1" lang="en-US" altLang="zh-CN" sz="1800" dirty="0">
              <a:latin typeface="+mn-ea"/>
            </a:endParaRPr>
          </a:p>
          <a:p>
            <a:r>
              <a:rPr kumimoji="1" lang="en-US" altLang="zh-CN" sz="1800" dirty="0">
                <a:latin typeface="+mn-ea"/>
              </a:rPr>
              <a:t>ASP.NET</a:t>
            </a:r>
            <a:r>
              <a:rPr kumimoji="1" lang="zh-CN" altLang="en-US" sz="1800" dirty="0">
                <a:latin typeface="+mn-ea"/>
              </a:rPr>
              <a:t>采用模块化的编程语言（</a:t>
            </a:r>
            <a:r>
              <a:rPr kumimoji="1" lang="en-US" altLang="zh-CN" sz="1800" dirty="0">
                <a:latin typeface="+mn-ea"/>
              </a:rPr>
              <a:t>VB,C++,C#</a:t>
            </a:r>
            <a:r>
              <a:rPr kumimoji="1" lang="zh-CN" altLang="en-US" sz="1800" dirty="0">
                <a:latin typeface="+mn-ea"/>
              </a:rPr>
              <a:t>）而非脚本语言且是编译执行，因此运行效率高于</a:t>
            </a:r>
            <a:r>
              <a:rPr kumimoji="1" lang="en-US" altLang="zh-CN" sz="1800" dirty="0">
                <a:latin typeface="+mn-ea"/>
              </a:rPr>
              <a:t>ASP</a:t>
            </a:r>
            <a:r>
              <a:rPr kumimoji="1" lang="zh-CN" altLang="en-US" sz="1800" dirty="0">
                <a:latin typeface="+mn-ea"/>
              </a:rPr>
              <a:t>；</a:t>
            </a:r>
            <a:endParaRPr kumimoji="1" lang="en-US" altLang="zh-CN" sz="1800" dirty="0">
              <a:latin typeface="+mn-ea"/>
            </a:endParaRPr>
          </a:p>
          <a:p>
            <a:r>
              <a:rPr kumimoji="1" lang="en-US" altLang="zh-CN" sz="1800" dirty="0">
                <a:latin typeface="+mn-ea"/>
              </a:rPr>
              <a:t>ASP.NET</a:t>
            </a:r>
            <a:r>
              <a:rPr kumimoji="1" lang="zh-CN" altLang="en-US" sz="1800" dirty="0">
                <a:latin typeface="+mn-ea"/>
              </a:rPr>
              <a:t>可以实现代码和内容的完全分离，使得维护更</a:t>
            </a:r>
            <a:r>
              <a:rPr kumimoji="1" lang="zh-CN" altLang="en-US" sz="1800" dirty="0" smtClean="0">
                <a:latin typeface="+mn-ea"/>
              </a:rPr>
              <a:t>方便。</a:t>
            </a:r>
            <a:endParaRPr kumimoji="1" lang="en-US" altLang="zh-CN" sz="1800" dirty="0">
              <a:latin typeface="+mn-ea"/>
            </a:endParaRPr>
          </a:p>
        </p:txBody>
      </p:sp>
    </p:spTree>
    <p:extLst>
      <p:ext uri="{BB962C8B-B14F-4D97-AF65-F5344CB8AC3E}">
        <p14:creationId xmlns:p14="http://schemas.microsoft.com/office/powerpoint/2010/main" val="597366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a:latin typeface="+mn-ea"/>
                <a:ea typeface="+mn-ea"/>
              </a:rPr>
              <a:t>后端开发技术</a:t>
            </a:r>
            <a:r>
              <a:rPr kumimoji="1" lang="en-US" altLang="zh-CN" sz="2800" dirty="0">
                <a:latin typeface="+mn-ea"/>
                <a:ea typeface="+mn-ea"/>
              </a:rPr>
              <a:t>-JSP</a:t>
            </a:r>
            <a:endParaRPr kumimoji="1" lang="zh-CN" altLang="en-US" sz="2800" dirty="0">
              <a:latin typeface="+mn-ea"/>
              <a:ea typeface="+mn-ea"/>
            </a:endParaRP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16292" y="2365756"/>
            <a:ext cx="10620375" cy="2394682"/>
          </a:xfrm>
        </p:spPr>
        <p:txBody>
          <a:bodyPr>
            <a:normAutofit/>
          </a:bodyPr>
          <a:lstStyle/>
          <a:p>
            <a:r>
              <a:rPr kumimoji="1" lang="en-US" altLang="zh-CN" sz="1800" dirty="0">
                <a:latin typeface="+mn-ea"/>
              </a:rPr>
              <a:t>JSP</a:t>
            </a:r>
            <a:r>
              <a:rPr kumimoji="1" lang="zh-CN" altLang="en-US" sz="1800" dirty="0">
                <a:latin typeface="+mn-ea"/>
              </a:rPr>
              <a:t>（</a:t>
            </a:r>
            <a:r>
              <a:rPr kumimoji="1" lang="en-US" altLang="zh-CN" sz="1800" dirty="0">
                <a:latin typeface="+mn-ea"/>
              </a:rPr>
              <a:t>Java</a:t>
            </a:r>
            <a:r>
              <a:rPr kumimoji="1" lang="zh-CN" altLang="en-US" sz="1800" dirty="0">
                <a:latin typeface="+mn-ea"/>
              </a:rPr>
              <a:t> </a:t>
            </a:r>
            <a:r>
              <a:rPr kumimoji="1" lang="en-US" altLang="zh-CN" sz="1800" dirty="0">
                <a:latin typeface="+mn-ea"/>
              </a:rPr>
              <a:t>Server</a:t>
            </a:r>
            <a:r>
              <a:rPr kumimoji="1" lang="zh-CN" altLang="en-US" sz="1800" dirty="0">
                <a:latin typeface="+mn-ea"/>
              </a:rPr>
              <a:t> </a:t>
            </a:r>
            <a:r>
              <a:rPr kumimoji="1" lang="en-US" altLang="zh-CN" sz="1800" dirty="0">
                <a:latin typeface="+mn-ea"/>
              </a:rPr>
              <a:t>Page</a:t>
            </a:r>
            <a:r>
              <a:rPr kumimoji="1" lang="zh-CN" altLang="en-US" sz="1800" dirty="0">
                <a:latin typeface="+mn-ea"/>
              </a:rPr>
              <a:t>）可用于创建安全和跨平台的动态页面；</a:t>
            </a:r>
            <a:endParaRPr kumimoji="1" lang="en-US" altLang="zh-CN" sz="1800" dirty="0">
              <a:latin typeface="+mn-ea"/>
            </a:endParaRPr>
          </a:p>
          <a:p>
            <a:r>
              <a:rPr kumimoji="1" lang="en-US" altLang="zh-CN" sz="1800" dirty="0">
                <a:latin typeface="+mn-ea"/>
              </a:rPr>
              <a:t>JSP</a:t>
            </a:r>
            <a:r>
              <a:rPr kumimoji="1" lang="zh-CN" altLang="en-US" sz="1800" dirty="0">
                <a:latin typeface="+mn-ea"/>
              </a:rPr>
              <a:t>是基于</a:t>
            </a:r>
            <a:r>
              <a:rPr kumimoji="1" lang="en-US" altLang="zh-CN" sz="1800" dirty="0">
                <a:latin typeface="+mn-ea"/>
              </a:rPr>
              <a:t>Java</a:t>
            </a:r>
            <a:r>
              <a:rPr kumimoji="1" lang="zh-CN" altLang="en-US" sz="1800" dirty="0">
                <a:latin typeface="+mn-ea"/>
              </a:rPr>
              <a:t> </a:t>
            </a:r>
            <a:r>
              <a:rPr kumimoji="1" lang="en-US" altLang="zh-CN" sz="1800" dirty="0">
                <a:latin typeface="+mn-ea"/>
              </a:rPr>
              <a:t>Servlet</a:t>
            </a:r>
            <a:r>
              <a:rPr kumimoji="1" lang="zh-CN" altLang="en-US" sz="1800" dirty="0">
                <a:latin typeface="+mn-ea"/>
              </a:rPr>
              <a:t>以及整个</a:t>
            </a:r>
            <a:r>
              <a:rPr kumimoji="1" lang="en-US" altLang="zh-CN" sz="1800" dirty="0">
                <a:latin typeface="+mn-ea"/>
              </a:rPr>
              <a:t>Java</a:t>
            </a:r>
            <a:r>
              <a:rPr kumimoji="1" lang="zh-CN" altLang="en-US" sz="1800" dirty="0">
                <a:latin typeface="+mn-ea"/>
              </a:rPr>
              <a:t>体系的</a:t>
            </a:r>
            <a:r>
              <a:rPr kumimoji="1" lang="en-US" altLang="zh-CN" sz="1800" dirty="0">
                <a:latin typeface="+mn-ea"/>
              </a:rPr>
              <a:t>Web</a:t>
            </a:r>
            <a:r>
              <a:rPr kumimoji="1" lang="zh-CN" altLang="en-US" sz="1800" dirty="0">
                <a:latin typeface="+mn-ea"/>
              </a:rPr>
              <a:t>开发技术，使用</a:t>
            </a:r>
            <a:r>
              <a:rPr kumimoji="1" lang="en-US" altLang="zh-CN" sz="1800" dirty="0">
                <a:latin typeface="+mn-ea"/>
              </a:rPr>
              <a:t>JSP</a:t>
            </a:r>
            <a:r>
              <a:rPr kumimoji="1" lang="zh-CN" altLang="en-US" sz="1800" dirty="0">
                <a:latin typeface="+mn-ea"/>
              </a:rPr>
              <a:t>标识或者</a:t>
            </a:r>
            <a:r>
              <a:rPr kumimoji="1" lang="en-US" altLang="zh-CN" sz="1800" dirty="0">
                <a:latin typeface="+mn-ea"/>
              </a:rPr>
              <a:t>Java</a:t>
            </a:r>
            <a:r>
              <a:rPr kumimoji="1" lang="zh-CN" altLang="en-US" sz="1800" dirty="0">
                <a:latin typeface="+mn-ea"/>
              </a:rPr>
              <a:t> </a:t>
            </a:r>
            <a:r>
              <a:rPr kumimoji="1" lang="en-US" altLang="zh-CN" sz="1800" dirty="0">
                <a:latin typeface="+mn-ea"/>
              </a:rPr>
              <a:t>Servlet</a:t>
            </a:r>
            <a:r>
              <a:rPr kumimoji="1" lang="zh-CN" altLang="en-US" sz="1800" dirty="0">
                <a:latin typeface="+mn-ea"/>
              </a:rPr>
              <a:t>脚本来生成页面上的动态内容；</a:t>
            </a:r>
            <a:endParaRPr kumimoji="1" lang="en-US" altLang="zh-CN" sz="1800" dirty="0">
              <a:latin typeface="+mn-ea"/>
            </a:endParaRPr>
          </a:p>
          <a:p>
            <a:r>
              <a:rPr kumimoji="1" lang="en-US" altLang="zh-CN" sz="1800" dirty="0">
                <a:latin typeface="+mn-ea"/>
              </a:rPr>
              <a:t>JSP</a:t>
            </a:r>
            <a:r>
              <a:rPr kumimoji="1" lang="zh-CN" altLang="en-US" sz="1800" dirty="0">
                <a:latin typeface="+mn-ea"/>
              </a:rPr>
              <a:t>通过</a:t>
            </a:r>
            <a:r>
              <a:rPr kumimoji="1" lang="en-US" altLang="zh-CN" sz="1800" dirty="0">
                <a:latin typeface="+mn-ea"/>
              </a:rPr>
              <a:t>JDBC</a:t>
            </a:r>
            <a:r>
              <a:rPr kumimoji="1" lang="zh-CN" altLang="en-US" sz="1800" dirty="0">
                <a:latin typeface="+mn-ea"/>
              </a:rPr>
              <a:t>技术连接数据库；</a:t>
            </a:r>
            <a:endParaRPr kumimoji="1" lang="en-US" altLang="zh-CN" sz="1800" dirty="0">
              <a:latin typeface="+mn-ea"/>
            </a:endParaRPr>
          </a:p>
          <a:p>
            <a:r>
              <a:rPr kumimoji="1" lang="en-US" altLang="zh-CN" sz="1800" dirty="0">
                <a:latin typeface="+mn-ea"/>
              </a:rPr>
              <a:t>JSP</a:t>
            </a:r>
            <a:r>
              <a:rPr kumimoji="1" lang="zh-CN" altLang="en-US" sz="1800" dirty="0">
                <a:latin typeface="+mn-ea"/>
              </a:rPr>
              <a:t>代码被编译成</a:t>
            </a:r>
            <a:r>
              <a:rPr kumimoji="1" lang="en-US" altLang="zh-CN" sz="1800" dirty="0">
                <a:latin typeface="+mn-ea"/>
              </a:rPr>
              <a:t>Servlet</a:t>
            </a:r>
            <a:r>
              <a:rPr kumimoji="1" lang="zh-CN" altLang="en-US" sz="1800" dirty="0">
                <a:latin typeface="+mn-ea"/>
              </a:rPr>
              <a:t>并由</a:t>
            </a:r>
            <a:r>
              <a:rPr kumimoji="1" lang="en-US" altLang="zh-CN" sz="1800" dirty="0">
                <a:latin typeface="+mn-ea"/>
              </a:rPr>
              <a:t>Java</a:t>
            </a:r>
            <a:r>
              <a:rPr kumimoji="1" lang="zh-CN" altLang="en-US" sz="1800" dirty="0">
                <a:latin typeface="+mn-ea"/>
              </a:rPr>
              <a:t>虚拟机执行，这种编译操作尽在</a:t>
            </a:r>
            <a:r>
              <a:rPr kumimoji="1" lang="en-US" altLang="zh-CN" sz="1800" dirty="0">
                <a:latin typeface="+mn-ea"/>
              </a:rPr>
              <a:t>JSP</a:t>
            </a:r>
            <a:r>
              <a:rPr kumimoji="1" lang="zh-CN" altLang="en-US" sz="1800" dirty="0">
                <a:latin typeface="+mn-ea"/>
              </a:rPr>
              <a:t>页面的第一次请求时发生；</a:t>
            </a:r>
            <a:endParaRPr kumimoji="1" lang="en-US" altLang="zh-CN" sz="1800" dirty="0">
              <a:latin typeface="+mn-ea"/>
            </a:endParaRPr>
          </a:p>
          <a:p>
            <a:r>
              <a:rPr kumimoji="1" lang="zh-CN" altLang="en-US" sz="1800" dirty="0">
                <a:latin typeface="+mn-ea"/>
              </a:rPr>
              <a:t>通常使用</a:t>
            </a:r>
            <a:r>
              <a:rPr kumimoji="1" lang="en-US" altLang="zh-CN" sz="1800" dirty="0">
                <a:latin typeface="+mn-ea"/>
              </a:rPr>
              <a:t>Java</a:t>
            </a:r>
            <a:r>
              <a:rPr kumimoji="1" lang="zh-CN" altLang="en-US" sz="1800" dirty="0">
                <a:latin typeface="+mn-ea"/>
              </a:rPr>
              <a:t> </a:t>
            </a:r>
            <a:r>
              <a:rPr kumimoji="1" lang="en-US" altLang="zh-CN" sz="1800" dirty="0">
                <a:latin typeface="+mn-ea"/>
              </a:rPr>
              <a:t>EE</a:t>
            </a:r>
            <a:r>
              <a:rPr kumimoji="1" lang="zh-CN" altLang="en-US" sz="1800" dirty="0">
                <a:latin typeface="+mn-ea"/>
              </a:rPr>
              <a:t>平台提供的</a:t>
            </a:r>
            <a:r>
              <a:rPr kumimoji="1" lang="en-US" altLang="zh-CN" sz="1800" dirty="0">
                <a:latin typeface="+mn-ea"/>
              </a:rPr>
              <a:t>JSP</a:t>
            </a:r>
            <a:r>
              <a:rPr kumimoji="1" lang="zh-CN" altLang="en-US" sz="1800" dirty="0">
                <a:latin typeface="+mn-ea"/>
              </a:rPr>
              <a:t>技术来构建</a:t>
            </a:r>
            <a:r>
              <a:rPr kumimoji="1" lang="en-US" altLang="zh-CN" sz="1800" dirty="0">
                <a:latin typeface="+mn-ea"/>
              </a:rPr>
              <a:t>Web</a:t>
            </a:r>
            <a:r>
              <a:rPr kumimoji="1" lang="zh-CN" altLang="en-US" sz="1800" dirty="0">
                <a:latin typeface="+mn-ea"/>
              </a:rPr>
              <a:t>应用系统。</a:t>
            </a:r>
            <a:endParaRPr kumimoji="1" lang="en-US" altLang="zh-CN" sz="1800" dirty="0">
              <a:latin typeface="+mn-ea"/>
            </a:endParaRPr>
          </a:p>
          <a:p>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32977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3736</TotalTime>
  <Words>4369</Words>
  <Application>Microsoft Office PowerPoint</Application>
  <PresentationFormat>宽屏</PresentationFormat>
  <Paragraphs>204</Paragraphs>
  <Slides>17</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6" baseType="lpstr">
      <vt:lpstr>Songti SC</vt:lpstr>
      <vt:lpstr>等线</vt:lpstr>
      <vt:lpstr>宋体</vt:lpstr>
      <vt:lpstr>微软雅黑</vt:lpstr>
      <vt:lpstr>Calibri</vt:lpstr>
      <vt:lpstr>Calibri Light</vt:lpstr>
      <vt:lpstr>Wingdings</vt:lpstr>
      <vt:lpstr>回顾</vt:lpstr>
      <vt:lpstr>BMP 图像</vt:lpstr>
      <vt:lpstr>1.5 Web开发技术</vt:lpstr>
      <vt:lpstr>Web开发技术</vt:lpstr>
      <vt:lpstr>传统的前端技术</vt:lpstr>
      <vt:lpstr>现代前端技术</vt:lpstr>
      <vt:lpstr>后端开发技术-CGI</vt:lpstr>
      <vt:lpstr>后端开发技术-PHP</vt:lpstr>
      <vt:lpstr>后端开发技术-PHP</vt:lpstr>
      <vt:lpstr>后端开发技术-ASP/ASP.NET</vt:lpstr>
      <vt:lpstr>后端开发技术-JSP</vt:lpstr>
      <vt:lpstr>后端开发技术- Web service</vt:lpstr>
      <vt:lpstr>后端开发技术- Restful</vt:lpstr>
      <vt:lpstr>后端开发技术- Restful</vt:lpstr>
      <vt:lpstr>RESTful无状态原则</vt:lpstr>
      <vt:lpstr>RESTful无状态原则</vt:lpstr>
      <vt:lpstr>后端开发技术- Restful</vt:lpstr>
      <vt:lpstr>Restful的例子</vt:lpstr>
      <vt:lpstr>Restful的例子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yezi</cp:lastModifiedBy>
  <cp:revision>373</cp:revision>
  <dcterms:created xsi:type="dcterms:W3CDTF">2020-02-08T09:17:17Z</dcterms:created>
  <dcterms:modified xsi:type="dcterms:W3CDTF">2020-03-03T09:37:15Z</dcterms:modified>
</cp:coreProperties>
</file>