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75" r:id="rId7"/>
    <p:sldId id="273" r:id="rId8"/>
    <p:sldId id="259" r:id="rId9"/>
    <p:sldId id="274" r:id="rId10"/>
    <p:sldId id="276" r:id="rId11"/>
    <p:sldId id="260" r:id="rId12"/>
    <p:sldId id="278" r:id="rId13"/>
    <p:sldId id="279" r:id="rId14"/>
    <p:sldId id="280" r:id="rId15"/>
    <p:sldId id="277" r:id="rId16"/>
    <p:sldId id="263" r:id="rId17"/>
    <p:sldId id="281" r:id="rId18"/>
    <p:sldId id="282" r:id="rId19"/>
    <p:sldId id="283" r:id="rId20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05" autoAdjust="0"/>
  </p:normalViewPr>
  <p:slideViewPr>
    <p:cSldViewPr showGuides="1">
      <p:cViewPr varScale="1">
        <p:scale>
          <a:sx n="72" d="100"/>
          <a:sy n="72" d="100"/>
        </p:scale>
        <p:origin x="17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0F383-84C1-44BF-BA71-EBDA0C6DDF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A0346-A882-48AA-9D82-B4BE24AD19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Node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是否重要是一个比较有争议的话题，有的人很喜欢它，觉得它方兴未艾，自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出生十年来的发展经历来看，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已经要神功无敌，一统江湖，横行前后端了。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也有的人看不上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，觉得它作为后端开发语言，跟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完全不在一个档次上，就是个大玩具，写个小程序可以，多人合作写大程序完全不能忍，写出来的代码风格诡异，现在也快凉了。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仔细想想，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的定位是有点奇怪的，本身不是前端技术，但是目前只要是前端工程化的东西（</a:t>
            </a:r>
            <a:r>
              <a:rPr lang="en-US" altLang="zh-CN" dirty="0" err="1" smtClean="0"/>
              <a:t>bower,gulp,npm,babble,webpack</a:t>
            </a:r>
            <a:r>
              <a:rPr lang="zh-CN" altLang="en-US" dirty="0" smtClean="0"/>
              <a:t>），都是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搭建的，前后端分离也是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做的，所以前端能力中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成为必不可少的环节。比如我们看现在满大街的前端招聘广告，最典型的就是这样：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客观来说，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作为后端技术，又确实不如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go</a:t>
            </a:r>
            <a:r>
              <a:rPr lang="zh-CN" altLang="en-US" dirty="0" smtClean="0"/>
              <a:t>这样的语言后端生态完善。所以我个人认为，下面这个前端招聘广告里对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的定位是准确的，目前来说，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更适合成为一种技能，是一种低成本的全栈技能，比较适合中小型的服务系统搭建，擅长简单业务逻辑快速实现，可以提供一整套从后端到前端的解决方案。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所以我们总结一下，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在工程界很有用（特别是在大前端背景下），而它作为低成本的全栈技能，又非常适合我们在教学中使用，同学们可以用它快速理解整个技术栈，快速搭建试验系统。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A0346-A882-48AA-9D82-B4BE24AD1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200"/>
              </a:lnSpc>
              <a:tabLst>
                <a:tab pos="266700" algn="l"/>
                <a:tab pos="1663700" algn="l"/>
              </a:tabLst>
            </a:pPr>
            <a:r>
              <a:rPr lang="en-US" altLang="zh-CN" sz="1200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单线程事件驱动的异步式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比传统的多线程阻塞式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究竟好在哪里呢？简而言之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1500"/>
              </a:lnSpc>
              <a:tabLst>
                <a:tab pos="266700" algn="l"/>
                <a:tab pos="1663700" algn="l"/>
              </a:tabLst>
            </a:pPr>
            <a:r>
              <a:rPr lang="en-US" altLang="zh-CN" sz="1200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异步式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就是少了多线程的开销。对操作系统来说，创建一个线程的代价是十分昂贵的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1500"/>
              </a:lnSpc>
              <a:tabLst>
                <a:tab pos="266700" algn="l"/>
                <a:tab pos="1663700" algn="l"/>
              </a:tabLst>
            </a:pPr>
            <a:r>
              <a:rPr lang="en-US" altLang="zh-CN" sz="1200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需要给它分配内存、列入调度，同时在线程切换的时候还要执行内存换页，</a:t>
            </a:r>
            <a:r>
              <a:rPr lang="en-US" altLang="zh-CN" sz="1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zh-CN" sz="1200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的缓存被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1500"/>
              </a:lnSpc>
              <a:tabLst>
                <a:tab pos="266700" algn="l"/>
                <a:tab pos="1663700" algn="l"/>
              </a:tabLst>
            </a:pPr>
            <a:r>
              <a:rPr lang="en-US" altLang="zh-CN" sz="1200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清空，切换回来的时候还要重新从内存中读取信息，破坏了数据的局部性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800" dirty="0" smtClean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A0346-A882-48AA-9D82-B4BE24AD1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第四章 </a:t>
            </a:r>
            <a:r>
              <a:rPr lang="en-US" altLang="zh-CN" dirty="0" smtClean="0"/>
              <a:t>Node.js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阻塞式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266700" algn="l"/>
                <a:tab pos="279400" algn="l"/>
              </a:tabLst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什么是阻塞（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）呢？线程在执行中如果遇到磁盘读写或网络通信（统称为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）通常要耗费较长的时间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，这时操作系统会剥夺这个线程的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控制权，使其暂停执行，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同时将资源让给其他的工作线程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，这种线程调度方式称为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阻塞。当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操作完毕时，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操作系统将这个线程的阻塞状态解除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，恢复其对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的控制权，令其继续执行。这种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模式就是通常的同步式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Synchronous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）或阻塞式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非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阻塞式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266700" algn="l"/>
                <a:tab pos="279400" algn="l"/>
              </a:tabLst>
            </a:pP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相应地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，异步式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）或非阻塞式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Non-blocking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则针对所有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操作不采用阻塞的策略。当线程遇到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操作时，不会以阻塞的方式等待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操作的完成或数据的返回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，而只是将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请求发送给操作系统，继续执行下一条语句。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当操作系统完成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操作时，以事件的形式通知执行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操作的线程，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线程会在特定时候处理这个事件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。为了处理异步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，必须有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另外的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事件循环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，不断地检查有没有未处理的事件，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依次予以处理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线程和阻塞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511256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tabLst>
                <a:tab pos="266700" algn="l"/>
                <a:tab pos="2794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阻塞模式下，一个线程只能处理一项任务，要想提高吞吐量必须通过多线程。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而非阻塞模式下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，一个线程永远在执行计算操作，这个线程所使用的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核心利用率永远是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以事件的方式通知。在阻塞模式下，多线程往往能提高系统吞吐量，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因为一个线程阻塞时还有其他线程在工作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，多线程可以让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资源不被阻塞中的线程浪费。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而在非阻塞模式下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，线程不会被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阻塞，永远在利用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。多线程带来的好处仅仅是在多核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的情况下利用更多的核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，而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的单线程也能带来同样的好处。这就是为什么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使用了单线程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、非阻塞的事件编程模式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7544" y="980728"/>
            <a:ext cx="4267872" cy="4248472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87544" y="750302"/>
            <a:ext cx="3740555" cy="5392634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971600" y="5733256"/>
            <a:ext cx="2858475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多线程同步式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（阻塞）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56680" y="1124744"/>
            <a:ext cx="3089307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单线程异步式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（非阻塞）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单线程非阻塞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多线程阻塞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64521" y="3933056"/>
            <a:ext cx="4407471" cy="283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3933056"/>
            <a:ext cx="4392488" cy="283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455228" y="1417638"/>
            <a:ext cx="8472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66700" algn="l"/>
                <a:tab pos="1663700" algn="l"/>
              </a:tabLst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单线程事件驱动的异步式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比传统的多线程阻塞式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究竟好在哪里呢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？简言之，异步式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就是少了多线程的开销。对操作系统来说，创建一个线程的代价是十分昂贵的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，需要给它分配内存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、列入调度，同时在线程切换的时候还要执行内存换页，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的缓存被清空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，切换回来的时候还要重新从内存中读取信息，破坏了数据的局部性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tabLst>
                <a:tab pos="266700" algn="l"/>
                <a:tab pos="1663700" algn="l"/>
              </a:tabLst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好处其实也是相对而言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的。多线程显然可以更充分利用多核的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资源，而且阻塞式的编程模式虽然低效，但是更符合人类思维习惯，在业务逻辑过于复杂需要分而治之的情况下，异步非阻塞模式带来的回调过多，会影响系统的设计逻辑简化。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事件驱动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的异步机制是基于事件的，所有的磁盘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、网络通信、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数据库查询都以非阻塞的方式请求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，返回的结果由事件循环来处理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15716" y="3356992"/>
            <a:ext cx="5112568" cy="317954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266700" algn="l"/>
                <a:tab pos="279400" algn="l"/>
                <a:tab pos="393700" algn="l"/>
                <a:tab pos="939800" algn="l"/>
                <a:tab pos="12065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在什么时候会进入事件循环呢？答案是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程序由事件循环开始，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到事件循环结束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，所有的逻辑都是事件的回调函数，所以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始终在事件循环中，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程序入口就是事件循环第一个事件的回调函数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。事件的回调函数在执行的过程中，可能会发出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请求或直接发射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）事件，执行完毕后再返回事件循环，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事件循环会检查事件队列中有没有未处理的事件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，直到程序结束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事件驱动模型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与其他语言不同的是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没有显式的事件循环，类似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Ruby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EventMachine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::run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的函数在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中是不存在的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的事件循环对开发者不可见，由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libev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库实现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libev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事件循环的每一次迭代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，都在不断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检查是否有活动的、可供检测的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事件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104564" y="2924944"/>
            <a:ext cx="3096344" cy="3686809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200908" y="3717032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libev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库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61141" y="3563724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7657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Node.js</a:t>
            </a:r>
            <a:r>
              <a:rPr lang="zh-CN" altLang="en-US" sz="2400" dirty="0" smtClean="0"/>
              <a:t>方兴未艾？</a:t>
            </a:r>
            <a:endParaRPr lang="en-US" altLang="zh-CN" sz="2400" dirty="0" smtClean="0"/>
          </a:p>
          <a:p>
            <a:r>
              <a:rPr lang="en-US" altLang="zh-CN" sz="2400" dirty="0" smtClean="0"/>
              <a:t>Node.js</a:t>
            </a:r>
            <a:r>
              <a:rPr lang="zh-CN" altLang="en-US" sz="2400" dirty="0" smtClean="0"/>
              <a:t>快要凉了？</a:t>
            </a:r>
            <a:endParaRPr lang="en-US" altLang="zh-CN" sz="2400" dirty="0" smtClean="0"/>
          </a:p>
          <a:p>
            <a:r>
              <a:rPr lang="zh-CN" altLang="en-US" sz="2400" dirty="0" smtClean="0"/>
              <a:t>前端技术？</a:t>
            </a:r>
            <a:endParaRPr lang="en-US" altLang="zh-CN" sz="2400" dirty="0" smtClean="0"/>
          </a:p>
          <a:p>
            <a:r>
              <a:rPr lang="zh-CN" altLang="en-US" sz="2400" dirty="0" smtClean="0"/>
              <a:t>后端技术？</a:t>
            </a:r>
            <a:endParaRPr lang="en-US" altLang="zh-CN" sz="2400" dirty="0" smtClean="0"/>
          </a:p>
          <a:p>
            <a:r>
              <a:rPr lang="zh-CN" altLang="en-US" sz="2400" dirty="0" smtClean="0"/>
              <a:t>低成本全栈技能？</a:t>
            </a:r>
            <a:endParaRPr lang="en-US" altLang="zh-CN" sz="2400" dirty="0" smtClean="0"/>
          </a:p>
        </p:txBody>
      </p:sp>
      <p:pic>
        <p:nvPicPr>
          <p:cNvPr id="1026" name="Picture 2" descr="https://bkimg.cdn.bcebos.com/pic/9825bc315c6034a81358c82ac1134954082376e6?x-bce-process=image/resize,m_lfit,w_268,limit_1/format,f_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0870"/>
            <a:ext cx="3578281" cy="201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933056"/>
            <a:ext cx="8820735" cy="2592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/>
          <p:nvPr/>
        </p:nvSpPr>
        <p:spPr>
          <a:xfrm>
            <a:off x="-1044624" y="2590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6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panose="05000000000000000000" pitchFamily="2" charset="2"/>
              <a:buChar char="p"/>
            </a:pP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Node.js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100000"/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Node.js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100000"/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Node.js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100000"/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Node.js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100000"/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Electron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SzPct val="100000"/>
              <a:buFont typeface="Wingdings" panose="05000000000000000000" pitchFamily="2" charset="2"/>
              <a:buChar char="p"/>
            </a:pP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4.1 Node.js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>
                <a:latin typeface="+mn-ea"/>
              </a:rPr>
              <a:t>Node.js </a:t>
            </a:r>
            <a:r>
              <a:rPr lang="zh-CN" altLang="en-US" dirty="0">
                <a:latin typeface="+mn-ea"/>
              </a:rPr>
              <a:t>不是一种独立的语言，与 </a:t>
            </a:r>
            <a:r>
              <a:rPr lang="en-US" altLang="zh-CN" dirty="0">
                <a:latin typeface="+mn-ea"/>
              </a:rPr>
              <a:t>PHP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Perl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Ruby </a:t>
            </a:r>
            <a:r>
              <a:rPr lang="zh-CN" altLang="en-US" dirty="0">
                <a:latin typeface="+mn-ea"/>
              </a:rPr>
              <a:t>的“既是语言也是平台</a:t>
            </a:r>
            <a:r>
              <a:rPr lang="zh-CN" altLang="en-US" dirty="0" smtClean="0">
                <a:latin typeface="+mn-ea"/>
              </a:rPr>
              <a:t>”不同</a:t>
            </a:r>
            <a:r>
              <a:rPr lang="zh-CN" altLang="en-US" dirty="0">
                <a:latin typeface="+mn-ea"/>
              </a:rPr>
              <a:t>。</a:t>
            </a:r>
            <a:r>
              <a:rPr lang="en-US" altLang="zh-CN" dirty="0">
                <a:latin typeface="+mn-ea"/>
              </a:rPr>
              <a:t>Node.js </a:t>
            </a:r>
            <a:r>
              <a:rPr lang="zh-CN" altLang="en-US" dirty="0">
                <a:latin typeface="+mn-ea"/>
              </a:rPr>
              <a:t>也不是一个 </a:t>
            </a:r>
            <a:r>
              <a:rPr lang="en-US" altLang="zh-CN" dirty="0">
                <a:latin typeface="+mn-ea"/>
              </a:rPr>
              <a:t>JavaScript </a:t>
            </a:r>
            <a:r>
              <a:rPr lang="zh-CN" altLang="en-US" dirty="0">
                <a:latin typeface="+mn-ea"/>
              </a:rPr>
              <a:t>框架，</a:t>
            </a:r>
            <a:r>
              <a:rPr lang="zh-CN" altLang="en-US" dirty="0" smtClean="0">
                <a:latin typeface="+mn-ea"/>
              </a:rPr>
              <a:t>不同于</a:t>
            </a:r>
            <a:r>
              <a:rPr lang="en-US" altLang="zh-CN" dirty="0" smtClean="0">
                <a:latin typeface="+mn-ea"/>
              </a:rPr>
              <a:t>Angular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React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Vue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Django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Rails</a:t>
            </a:r>
            <a:r>
              <a:rPr lang="zh-CN" altLang="en-US" dirty="0">
                <a:latin typeface="+mn-ea"/>
              </a:rPr>
              <a:t>。</a:t>
            </a:r>
            <a:r>
              <a:rPr lang="en-US" altLang="zh-CN" dirty="0">
                <a:latin typeface="+mn-ea"/>
              </a:rPr>
              <a:t>Node.js </a:t>
            </a:r>
            <a:r>
              <a:rPr lang="zh-CN" altLang="en-US" dirty="0">
                <a:latin typeface="+mn-ea"/>
              </a:rPr>
              <a:t>更</a:t>
            </a:r>
            <a:r>
              <a:rPr lang="zh-CN" altLang="en-US" dirty="0" smtClean="0">
                <a:latin typeface="+mn-ea"/>
              </a:rPr>
              <a:t>不是</a:t>
            </a:r>
            <a:r>
              <a:rPr lang="zh-CN" altLang="en-US" dirty="0">
                <a:latin typeface="+mn-ea"/>
              </a:rPr>
              <a:t>浏览器端的库，不能与 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ExtJS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相提并论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>
                <a:latin typeface="+mn-ea"/>
              </a:rPr>
              <a:t>Node </a:t>
            </a:r>
            <a:r>
              <a:rPr lang="zh-CN" altLang="en-US" dirty="0">
                <a:latin typeface="+mn-ea"/>
              </a:rPr>
              <a:t>是一个让 </a:t>
            </a:r>
            <a:r>
              <a:rPr lang="en-US" altLang="zh-CN" dirty="0">
                <a:latin typeface="+mn-ea"/>
              </a:rPr>
              <a:t>JavaScript </a:t>
            </a:r>
            <a:r>
              <a:rPr lang="zh-CN" altLang="en-US" dirty="0">
                <a:latin typeface="+mn-ea"/>
              </a:rPr>
              <a:t>运行在服务端的开发平台，它让 </a:t>
            </a:r>
            <a:r>
              <a:rPr lang="en-US" altLang="zh-CN" dirty="0">
                <a:latin typeface="+mn-ea"/>
              </a:rPr>
              <a:t>JavaScript </a:t>
            </a:r>
            <a:r>
              <a:rPr lang="zh-CN" altLang="en-US" dirty="0">
                <a:latin typeface="+mn-ea"/>
              </a:rPr>
              <a:t>成为与</a:t>
            </a:r>
            <a:r>
              <a:rPr lang="en-US" altLang="zh-CN" dirty="0">
                <a:latin typeface="+mn-ea"/>
              </a:rPr>
              <a:t>PHP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Perl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Ruby </a:t>
            </a:r>
            <a:r>
              <a:rPr lang="zh-CN" altLang="en-US" dirty="0">
                <a:latin typeface="+mn-ea"/>
              </a:rPr>
              <a:t>等服务端语言平起平坐的脚本语言。 </a:t>
            </a:r>
            <a:r>
              <a:rPr lang="zh-CN" altLang="en-US" dirty="0" smtClean="0">
                <a:latin typeface="+mn-ea"/>
              </a:rPr>
              <a:t>发布</a:t>
            </a:r>
            <a:r>
              <a:rPr lang="zh-CN" altLang="en-US" dirty="0">
                <a:latin typeface="+mn-ea"/>
              </a:rPr>
              <a:t>于</a:t>
            </a:r>
            <a:r>
              <a:rPr lang="en-US" altLang="zh-CN" dirty="0">
                <a:latin typeface="+mn-ea"/>
              </a:rPr>
              <a:t>2009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月，由</a:t>
            </a:r>
            <a:r>
              <a:rPr lang="en-US" altLang="zh-CN" dirty="0">
                <a:latin typeface="+mn-ea"/>
              </a:rPr>
              <a:t>Ryan Dahl</a:t>
            </a:r>
            <a:r>
              <a:rPr lang="zh-CN" altLang="en-US" dirty="0">
                <a:latin typeface="+mn-ea"/>
              </a:rPr>
              <a:t>开发，实质是对</a:t>
            </a:r>
            <a:r>
              <a:rPr lang="en-US" altLang="zh-CN" dirty="0">
                <a:latin typeface="+mn-ea"/>
              </a:rPr>
              <a:t>Chrome V8</a:t>
            </a:r>
            <a:r>
              <a:rPr lang="zh-CN" altLang="en-US" dirty="0">
                <a:latin typeface="+mn-ea"/>
              </a:rPr>
              <a:t>引擎进行了封装。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能做什么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4"/>
          <p:cNvSpPr txBox="1"/>
          <p:nvPr/>
        </p:nvSpPr>
        <p:spPr>
          <a:xfrm>
            <a:off x="485278" y="1503544"/>
            <a:ext cx="8215338" cy="5357834"/>
          </a:xfrm>
          <a:prstGeom prst="rect">
            <a:avLst/>
          </a:prstGeom>
        </p:spPr>
        <p:txBody>
          <a:bodyPr/>
          <a:lstStyle/>
          <a:p>
            <a:pPr marL="0" lvl="1">
              <a:lnSpc>
                <a:spcPct val="200000"/>
              </a:lnSpc>
              <a:spcBef>
                <a:spcPct val="20000"/>
              </a:spcBef>
              <a:buClr>
                <a:srgbClr val="A72127"/>
              </a:buClr>
            </a:pPr>
            <a:r>
              <a:rPr lang="en-US" altLang="zh-CN" sz="1600" dirty="0">
                <a:latin typeface="+mn-ea"/>
              </a:rPr>
              <a:t>• </a:t>
            </a:r>
            <a:r>
              <a:rPr lang="zh-CN" altLang="en-US" sz="1600" b="1" dirty="0">
                <a:latin typeface="+mn-ea"/>
              </a:rPr>
              <a:t>前后端编程语言环境统一。</a:t>
            </a:r>
            <a:r>
              <a:rPr lang="zh-CN" altLang="en-US" sz="1600" dirty="0">
                <a:latin typeface="+mn-ea"/>
              </a:rPr>
              <a:t>这</a:t>
            </a:r>
            <a:r>
              <a:rPr lang="zh-CN" altLang="en-US" sz="1600" dirty="0" smtClean="0">
                <a:latin typeface="+mn-ea"/>
              </a:rPr>
              <a:t>类的</a:t>
            </a:r>
            <a:r>
              <a:rPr lang="zh-CN" altLang="en-US" sz="1600" dirty="0">
                <a:latin typeface="+mn-ea"/>
              </a:rPr>
              <a:t>代表是雅虎。雅虎开放了 </a:t>
            </a:r>
            <a:r>
              <a:rPr lang="en-US" altLang="zh-CN" sz="1600" dirty="0" smtClean="0">
                <a:latin typeface="+mn-ea"/>
              </a:rPr>
              <a:t>Cocktails</a:t>
            </a:r>
            <a:r>
              <a:rPr lang="zh-CN" altLang="en-US" sz="1600" dirty="0" smtClean="0">
                <a:latin typeface="+mn-ea"/>
              </a:rPr>
              <a:t>框架</a:t>
            </a:r>
            <a:r>
              <a:rPr lang="zh-CN" altLang="en-US" sz="1600" dirty="0">
                <a:latin typeface="+mn-ea"/>
              </a:rPr>
              <a:t>，</a:t>
            </a:r>
            <a:r>
              <a:rPr lang="zh-CN" altLang="en-US" sz="1600" dirty="0" smtClean="0">
                <a:latin typeface="+mn-ea"/>
              </a:rPr>
              <a:t>利用自己</a:t>
            </a:r>
            <a:r>
              <a:rPr lang="zh-CN" altLang="en-US" sz="1600" dirty="0">
                <a:latin typeface="+mn-ea"/>
              </a:rPr>
              <a:t>深厚的前端沉淀，</a:t>
            </a:r>
            <a:r>
              <a:rPr lang="zh-CN" altLang="en-US" sz="1600" dirty="0" smtClean="0">
                <a:latin typeface="+mn-ea"/>
              </a:rPr>
              <a:t>将</a:t>
            </a:r>
            <a:r>
              <a:rPr lang="en-US" altLang="zh-CN" sz="1600" dirty="0" smtClean="0">
                <a:latin typeface="+mn-ea"/>
              </a:rPr>
              <a:t>YUI3</a:t>
            </a:r>
            <a:r>
              <a:rPr lang="zh-CN" altLang="en-US" sz="1600" dirty="0" smtClean="0">
                <a:latin typeface="+mn-ea"/>
              </a:rPr>
              <a:t>这个</a:t>
            </a:r>
            <a:r>
              <a:rPr lang="zh-CN" altLang="en-US" sz="1600" dirty="0">
                <a:latin typeface="+mn-ea"/>
              </a:rPr>
              <a:t>前端框架的能力借助 </a:t>
            </a:r>
            <a:r>
              <a:rPr lang="en-US" altLang="zh-CN" sz="1600" dirty="0">
                <a:latin typeface="+mn-ea"/>
              </a:rPr>
              <a:t>Node </a:t>
            </a:r>
            <a:r>
              <a:rPr lang="zh-CN" altLang="en-US" sz="1600" dirty="0">
                <a:latin typeface="+mn-ea"/>
              </a:rPr>
              <a:t>延伸到服务器端，使得</a:t>
            </a:r>
            <a:r>
              <a:rPr lang="zh-CN" altLang="en-US" sz="1600" dirty="0" smtClean="0">
                <a:latin typeface="+mn-ea"/>
              </a:rPr>
              <a:t>使用者</a:t>
            </a:r>
            <a:r>
              <a:rPr lang="zh-CN" altLang="en-US" sz="1600" dirty="0">
                <a:latin typeface="+mn-ea"/>
              </a:rPr>
              <a:t>摆脱了日常工作中一边写 </a:t>
            </a:r>
            <a:r>
              <a:rPr lang="en-US" altLang="zh-CN" sz="1600" dirty="0">
                <a:latin typeface="+mn-ea"/>
              </a:rPr>
              <a:t>JavaScript—</a:t>
            </a:r>
            <a:r>
              <a:rPr lang="zh-CN" altLang="en-US" sz="1600" dirty="0">
                <a:latin typeface="+mn-ea"/>
              </a:rPr>
              <a:t>边写 </a:t>
            </a:r>
            <a:r>
              <a:rPr lang="en-US" altLang="zh-CN" sz="1600" dirty="0">
                <a:latin typeface="+mn-ea"/>
              </a:rPr>
              <a:t>PHP </a:t>
            </a:r>
            <a:r>
              <a:rPr lang="zh-CN" altLang="en-US" sz="1600" dirty="0">
                <a:latin typeface="+mn-ea"/>
              </a:rPr>
              <a:t>所帯来的</a:t>
            </a:r>
            <a:r>
              <a:rPr lang="zh-CN" altLang="en-US" sz="1600" dirty="0" smtClean="0">
                <a:latin typeface="+mn-ea"/>
              </a:rPr>
              <a:t>上下文切换负担</a:t>
            </a:r>
            <a:r>
              <a:rPr lang="zh-CN" altLang="en-US" sz="1600" dirty="0">
                <a:latin typeface="+mn-ea"/>
              </a:rPr>
              <a:t>。</a:t>
            </a:r>
            <a:br>
              <a:rPr lang="zh-CN" altLang="en-US" sz="1600" dirty="0">
                <a:latin typeface="+mn-ea"/>
              </a:rPr>
            </a:br>
            <a:r>
              <a:rPr lang="en-US" altLang="zh-CN" sz="1600" dirty="0">
                <a:latin typeface="+mn-ea"/>
              </a:rPr>
              <a:t>• </a:t>
            </a:r>
            <a:r>
              <a:rPr lang="en-US" altLang="zh-CN" sz="1600" b="1" dirty="0">
                <a:latin typeface="+mn-ea"/>
              </a:rPr>
              <a:t>Node </a:t>
            </a:r>
            <a:r>
              <a:rPr lang="zh-CN" altLang="en-US" sz="1600" b="1" dirty="0" smtClean="0">
                <a:latin typeface="+mn-ea"/>
              </a:rPr>
              <a:t>用于</a:t>
            </a:r>
            <a:r>
              <a:rPr lang="zh-CN" altLang="en-US" sz="1600" b="1" dirty="0">
                <a:latin typeface="+mn-ea"/>
              </a:rPr>
              <a:t>实时应用。</a:t>
            </a:r>
            <a:r>
              <a:rPr lang="en-US" altLang="zh-CN" sz="1600" dirty="0" err="1">
                <a:latin typeface="+mn-ea"/>
              </a:rPr>
              <a:t>Voxer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将 </a:t>
            </a:r>
            <a:r>
              <a:rPr lang="en-US" altLang="zh-CN" sz="1600" dirty="0">
                <a:latin typeface="+mn-ea"/>
              </a:rPr>
              <a:t>Node </a:t>
            </a:r>
            <a:r>
              <a:rPr lang="zh-CN" altLang="en-US" sz="1600" dirty="0">
                <a:latin typeface="+mn-ea"/>
              </a:rPr>
              <a:t>应用在实时语音上。国内腾讯</a:t>
            </a:r>
            <a:r>
              <a:rPr lang="zh-CN" altLang="en-US" sz="1600" dirty="0" smtClean="0">
                <a:latin typeface="+mn-ea"/>
              </a:rPr>
              <a:t>的朋友</a:t>
            </a:r>
            <a:r>
              <a:rPr lang="zh-CN" altLang="en-US" sz="1600" dirty="0">
                <a:latin typeface="+mn-ea"/>
              </a:rPr>
              <a:t>网将 </a:t>
            </a:r>
            <a:r>
              <a:rPr lang="en-US" altLang="zh-CN" sz="1600" dirty="0">
                <a:latin typeface="+mn-ea"/>
              </a:rPr>
              <a:t>Node </a:t>
            </a:r>
            <a:r>
              <a:rPr lang="zh-CN" altLang="en-US" sz="1600" dirty="0">
                <a:latin typeface="+mn-ea"/>
              </a:rPr>
              <a:t>应用在长连接中，以提供实时功能，花瓣网、蘑菇街等公司</a:t>
            </a:r>
            <a:r>
              <a:rPr lang="zh-CN" altLang="en-US" sz="1600" dirty="0" smtClean="0">
                <a:latin typeface="+mn-ea"/>
              </a:rPr>
              <a:t>通过</a:t>
            </a:r>
            <a:r>
              <a:rPr lang="en-US" altLang="zh-CN" sz="1600" dirty="0" smtClean="0">
                <a:latin typeface="+mn-ea"/>
              </a:rPr>
              <a:t>socket.io </a:t>
            </a:r>
            <a:r>
              <a:rPr lang="zh-CN" altLang="en-US" sz="1600" dirty="0" smtClean="0">
                <a:latin typeface="+mn-ea"/>
              </a:rPr>
              <a:t>实现</a:t>
            </a:r>
            <a:r>
              <a:rPr lang="zh-CN" altLang="en-US" sz="1600" dirty="0">
                <a:latin typeface="+mn-ea"/>
              </a:rPr>
              <a:t>实时通知的功能。</a:t>
            </a:r>
            <a:br>
              <a:rPr lang="zh-CN" altLang="en-US" sz="1600" dirty="0">
                <a:latin typeface="+mn-ea"/>
              </a:rPr>
            </a:br>
            <a:r>
              <a:rPr lang="en-US" altLang="zh-CN" sz="1600" dirty="0">
                <a:latin typeface="+mn-ea"/>
              </a:rPr>
              <a:t>• </a:t>
            </a:r>
            <a:r>
              <a:rPr lang="zh-CN" altLang="en-US" sz="1600" b="1" dirty="0">
                <a:latin typeface="+mn-ea"/>
              </a:rPr>
              <a:t>并行 </a:t>
            </a:r>
            <a:r>
              <a:rPr lang="en-US" altLang="zh-CN" sz="1600" b="1" dirty="0">
                <a:latin typeface="+mn-ea"/>
              </a:rPr>
              <a:t>I/0 </a:t>
            </a:r>
            <a:r>
              <a:rPr lang="zh-CN" altLang="en-US" sz="1600" b="1" dirty="0">
                <a:latin typeface="+mn-ea"/>
              </a:rPr>
              <a:t>使得使用者可以更高效地利用分布式环境。</a:t>
            </a:r>
            <a:r>
              <a:rPr lang="zh-CN" altLang="en-US" sz="1600" dirty="0" smtClean="0">
                <a:latin typeface="+mn-ea"/>
              </a:rPr>
              <a:t>阿里巴巴、</a:t>
            </a:r>
            <a:r>
              <a:rPr lang="en-US" altLang="zh-CN" sz="1600" dirty="0" smtClean="0">
                <a:latin typeface="+mn-ea"/>
              </a:rPr>
              <a:t>eBay</a:t>
            </a:r>
            <a:r>
              <a:rPr lang="zh-CN" altLang="en-US" sz="1600" dirty="0" smtClean="0">
                <a:latin typeface="+mn-ea"/>
              </a:rPr>
              <a:t>是</a:t>
            </a:r>
            <a:r>
              <a:rPr lang="zh-CN" altLang="en-US" sz="1600" dirty="0">
                <a:latin typeface="+mn-ea"/>
              </a:rPr>
              <a:t>这方面的典型</a:t>
            </a:r>
            <a:r>
              <a:rPr lang="zh-CN" altLang="en-US" sz="1600" dirty="0" smtClean="0">
                <a:latin typeface="+mn-ea"/>
              </a:rPr>
              <a:t>。阿里巴巴</a:t>
            </a:r>
            <a:r>
              <a:rPr lang="zh-CN" altLang="en-US" sz="1600" dirty="0">
                <a:latin typeface="+mn-ea"/>
              </a:rPr>
              <a:t>的 </a:t>
            </a:r>
            <a:r>
              <a:rPr lang="en-US" altLang="zh-CN" sz="1600" dirty="0" err="1">
                <a:latin typeface="+mn-ea"/>
              </a:rPr>
              <a:t>NodeFox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和 </a:t>
            </a:r>
            <a:r>
              <a:rPr lang="en-US" altLang="zh-CN" sz="1600" dirty="0">
                <a:latin typeface="+mn-ea"/>
              </a:rPr>
              <a:t>eBay </a:t>
            </a:r>
            <a:r>
              <a:rPr lang="zh-CN" altLang="en-US" sz="1600" dirty="0">
                <a:latin typeface="+mn-ea"/>
              </a:rPr>
              <a:t>的 </a:t>
            </a:r>
            <a:r>
              <a:rPr lang="en-US" altLang="zh-CN" sz="1600" dirty="0">
                <a:latin typeface="+mn-ea"/>
              </a:rPr>
              <a:t>ql.io </a:t>
            </a:r>
            <a:r>
              <a:rPr lang="zh-CN" altLang="en-US" sz="1600" dirty="0">
                <a:latin typeface="+mn-ea"/>
              </a:rPr>
              <a:t>都是借用 </a:t>
            </a:r>
            <a:r>
              <a:rPr lang="en-US" altLang="zh-CN" sz="1600" dirty="0">
                <a:latin typeface="+mn-ea"/>
              </a:rPr>
              <a:t>Node </a:t>
            </a:r>
            <a:r>
              <a:rPr lang="zh-CN" altLang="en-US" sz="1600" dirty="0">
                <a:latin typeface="+mn-ea"/>
              </a:rPr>
              <a:t>并行 </a:t>
            </a:r>
            <a:r>
              <a:rPr lang="en-US" altLang="zh-CN" sz="1600" dirty="0">
                <a:latin typeface="+mn-ea"/>
              </a:rPr>
              <a:t>I/O </a:t>
            </a:r>
            <a:r>
              <a:rPr lang="zh-CN" altLang="en-US" sz="1600" dirty="0">
                <a:latin typeface="+mn-ea"/>
              </a:rPr>
              <a:t>的能力，更高效地使用已有</a:t>
            </a:r>
            <a:r>
              <a:rPr lang="zh-CN" altLang="en-US" sz="1600" dirty="0" smtClean="0">
                <a:latin typeface="+mn-ea"/>
              </a:rPr>
              <a:t>的数据。</a:t>
            </a:r>
            <a:endParaRPr lang="zh-CN" altLang="en-US" sz="1600" b="1" kern="0" dirty="0" smtClean="0">
              <a:latin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能做什么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+mn-ea"/>
              </a:rPr>
              <a:t>并行</a:t>
            </a:r>
            <a:r>
              <a:rPr lang="en-US" altLang="zh-CN" sz="1800" b="1" dirty="0" smtClean="0">
                <a:latin typeface="+mn-ea"/>
              </a:rPr>
              <a:t>I/O</a:t>
            </a:r>
            <a:r>
              <a:rPr lang="zh-CN" altLang="en-US" sz="1800" b="1" dirty="0" smtClean="0">
                <a:latin typeface="+mn-ea"/>
              </a:rPr>
              <a:t>有效</a:t>
            </a:r>
            <a:r>
              <a:rPr lang="zh-CN" altLang="en-US" sz="1800" b="1" dirty="0">
                <a:latin typeface="+mn-ea"/>
              </a:rPr>
              <a:t>利用稳定接口提升 </a:t>
            </a:r>
            <a:r>
              <a:rPr lang="en-US" altLang="zh-CN" sz="1800" b="1" dirty="0">
                <a:latin typeface="+mn-ea"/>
              </a:rPr>
              <a:t>Web </a:t>
            </a:r>
            <a:r>
              <a:rPr lang="zh-CN" altLang="en-US" sz="1800" b="1" dirty="0">
                <a:latin typeface="+mn-ea"/>
              </a:rPr>
              <a:t>渲染能力。</a:t>
            </a:r>
            <a:r>
              <a:rPr lang="zh-CN" altLang="en-US" sz="1800" dirty="0">
                <a:latin typeface="+mn-ea"/>
              </a:rPr>
              <a:t>雪球财经和 </a:t>
            </a:r>
            <a:r>
              <a:rPr lang="en-US" altLang="zh-CN" sz="1800" dirty="0" err="1">
                <a:latin typeface="+mn-ea"/>
              </a:rPr>
              <a:t>Linkedln</a:t>
            </a:r>
            <a:r>
              <a:rPr lang="en-US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的移动版网站均是这种案例，</a:t>
            </a:r>
            <a:r>
              <a:rPr lang="zh-CN" altLang="en-US" sz="1800" dirty="0" smtClean="0">
                <a:latin typeface="+mn-ea"/>
              </a:rPr>
              <a:t>撇弃同步</a:t>
            </a:r>
            <a:r>
              <a:rPr lang="zh-CN" altLang="en-US" sz="1800" dirty="0">
                <a:latin typeface="+mn-ea"/>
              </a:rPr>
              <a:t>等待式的顺序请求，大胆采用</a:t>
            </a:r>
            <a:r>
              <a:rPr lang="zh-CN" altLang="en-US" sz="1800" dirty="0" smtClean="0">
                <a:latin typeface="+mn-ea"/>
              </a:rPr>
              <a:t>并行</a:t>
            </a:r>
            <a:r>
              <a:rPr lang="en-US" altLang="zh-CN" sz="1800" dirty="0" smtClean="0">
                <a:latin typeface="+mn-ea"/>
              </a:rPr>
              <a:t>I</a:t>
            </a:r>
            <a:r>
              <a:rPr lang="en-US" altLang="zh-CN" sz="1800" dirty="0">
                <a:latin typeface="+mn-ea"/>
              </a:rPr>
              <a:t>/</a:t>
            </a:r>
            <a:r>
              <a:rPr lang="en-US" altLang="zh-CN" sz="1800" dirty="0" smtClean="0">
                <a:latin typeface="+mn-ea"/>
              </a:rPr>
              <a:t>O</a:t>
            </a:r>
            <a:r>
              <a:rPr lang="zh-CN" altLang="en-US" sz="1800" dirty="0" smtClean="0">
                <a:latin typeface="+mn-ea"/>
              </a:rPr>
              <a:t>，</a:t>
            </a:r>
            <a:r>
              <a:rPr lang="zh-CN" altLang="en-US" sz="1800" dirty="0">
                <a:latin typeface="+mn-ea"/>
              </a:rPr>
              <a:t>加速数据的获取进而提升</a:t>
            </a:r>
            <a:r>
              <a:rPr lang="en-US" altLang="zh-CN" sz="1800" dirty="0">
                <a:latin typeface="+mn-ea"/>
              </a:rPr>
              <a:t>Web </a:t>
            </a:r>
            <a:r>
              <a:rPr lang="zh-CN" altLang="en-US" sz="1800" dirty="0">
                <a:latin typeface="+mn-ea"/>
              </a:rPr>
              <a:t>的渲染速度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+mn-ea"/>
              </a:rPr>
              <a:t>云</a:t>
            </a:r>
            <a:r>
              <a:rPr lang="zh-CN" altLang="en-US" sz="1800" b="1" dirty="0">
                <a:latin typeface="+mn-ea"/>
              </a:rPr>
              <a:t>计算平台提供 </a:t>
            </a:r>
            <a:r>
              <a:rPr lang="en-US" altLang="zh-CN" sz="1800" b="1" dirty="0">
                <a:latin typeface="+mn-ea"/>
              </a:rPr>
              <a:t>Node </a:t>
            </a:r>
            <a:r>
              <a:rPr lang="zh-CN" altLang="en-US" sz="1800" b="1" dirty="0">
                <a:latin typeface="+mn-ea"/>
              </a:rPr>
              <a:t>支持。</a:t>
            </a:r>
            <a:r>
              <a:rPr lang="zh-CN" altLang="en-US" sz="1800" dirty="0">
                <a:latin typeface="+mn-ea"/>
              </a:rPr>
              <a:t>微软将 </a:t>
            </a:r>
            <a:r>
              <a:rPr lang="en-US" altLang="zh-CN" sz="1800" dirty="0">
                <a:latin typeface="+mn-ea"/>
              </a:rPr>
              <a:t>Node </a:t>
            </a:r>
            <a:r>
              <a:rPr lang="zh-CN" altLang="en-US" sz="1800" dirty="0">
                <a:latin typeface="+mn-ea"/>
              </a:rPr>
              <a:t>引入 </a:t>
            </a:r>
            <a:r>
              <a:rPr lang="en-US" altLang="zh-CN" sz="1800" dirty="0">
                <a:latin typeface="+mn-ea"/>
              </a:rPr>
              <a:t>Azure </a:t>
            </a:r>
            <a:r>
              <a:rPr lang="zh-CN" altLang="en-US" sz="1800" dirty="0">
                <a:latin typeface="+mn-ea"/>
              </a:rPr>
              <a:t>的开发中，阿里云、百度均纷纷在云服务器上提供 </a:t>
            </a:r>
            <a:r>
              <a:rPr lang="en-US" altLang="zh-CN" sz="1800" dirty="0">
                <a:latin typeface="+mn-ea"/>
              </a:rPr>
              <a:t>Node </a:t>
            </a:r>
            <a:r>
              <a:rPr lang="zh-CN" altLang="en-US" sz="1800" dirty="0">
                <a:latin typeface="+mn-ea"/>
              </a:rPr>
              <a:t>应用托管服务，</a:t>
            </a:r>
            <a:r>
              <a:rPr lang="en-US" altLang="zh-CN" sz="1800" dirty="0" err="1">
                <a:latin typeface="+mn-ea"/>
              </a:rPr>
              <a:t>Joyent</a:t>
            </a:r>
            <a:r>
              <a:rPr lang="en-US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更是云计算中提供 </a:t>
            </a:r>
            <a:r>
              <a:rPr lang="en-US" altLang="zh-CN" sz="1800" dirty="0">
                <a:latin typeface="+mn-ea"/>
              </a:rPr>
              <a:t>Node </a:t>
            </a:r>
            <a:r>
              <a:rPr lang="zh-CN" altLang="en-US" sz="1800" dirty="0">
                <a:latin typeface="+mn-ea"/>
              </a:rPr>
              <a:t>支持的代表。这类平台看重 </a:t>
            </a:r>
            <a:r>
              <a:rPr lang="en-US" altLang="zh-CN" sz="1800" dirty="0">
                <a:latin typeface="+mn-ea"/>
              </a:rPr>
              <a:t>JavaScript </a:t>
            </a:r>
            <a:r>
              <a:rPr lang="zh-CN" altLang="en-US" sz="1800" dirty="0">
                <a:latin typeface="+mn-ea"/>
              </a:rPr>
              <a:t>带来的开发上的优势，以及低资源占用、高性能的特点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+mn-ea"/>
              </a:rPr>
              <a:t>游戏</a:t>
            </a:r>
            <a:r>
              <a:rPr lang="zh-CN" altLang="en-US" sz="1800" b="1" dirty="0">
                <a:latin typeface="+mn-ea"/>
              </a:rPr>
              <a:t>开发领域。</a:t>
            </a:r>
            <a:r>
              <a:rPr lang="zh-CN" altLang="en-US" sz="1800" dirty="0">
                <a:latin typeface="+mn-ea"/>
              </a:rPr>
              <a:t>游戏领域对实时和并发有很高的要求，网易开源了 </a:t>
            </a:r>
            <a:r>
              <a:rPr lang="en-US" altLang="zh-CN" sz="1800" dirty="0">
                <a:latin typeface="+mn-ea"/>
              </a:rPr>
              <a:t>pomelo </a:t>
            </a:r>
            <a:r>
              <a:rPr lang="zh-CN" altLang="en-US" sz="1800" dirty="0">
                <a:latin typeface="+mn-ea"/>
              </a:rPr>
              <a:t>实时框架，可以应用在游戏和高实时应用中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+mn-ea"/>
              </a:rPr>
              <a:t>工具</a:t>
            </a:r>
            <a:r>
              <a:rPr lang="zh-CN" altLang="en-US" sz="1800" b="1" dirty="0">
                <a:latin typeface="+mn-ea"/>
              </a:rPr>
              <a:t>类应用。</a:t>
            </a:r>
            <a:r>
              <a:rPr lang="zh-CN" altLang="en-US" sz="1800" dirty="0">
                <a:latin typeface="+mn-ea"/>
              </a:rPr>
              <a:t>过去依赖 </a:t>
            </a:r>
            <a:r>
              <a:rPr lang="en-US" altLang="zh-CN" sz="1800" dirty="0">
                <a:latin typeface="+mn-ea"/>
              </a:rPr>
              <a:t>java </a:t>
            </a:r>
            <a:r>
              <a:rPr lang="zh-CN" altLang="en-US" sz="1800" dirty="0">
                <a:latin typeface="+mn-ea"/>
              </a:rPr>
              <a:t>或其他语言构建的前端工具类应用，纷纷被一些前端工程师用 </a:t>
            </a:r>
            <a:r>
              <a:rPr lang="en-US" altLang="zh-CN" sz="1800" dirty="0">
                <a:latin typeface="+mn-ea"/>
              </a:rPr>
              <a:t>Node </a:t>
            </a:r>
            <a:r>
              <a:rPr lang="zh-CN" altLang="en-US" sz="1800" dirty="0">
                <a:latin typeface="+mn-ea"/>
              </a:rPr>
              <a:t>重写，用前端熟悉的语言为前端构建熟悉的工具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kern="0" dirty="0" smtClean="0">
                <a:latin typeface="+mn-ea"/>
              </a:rPr>
              <a:t>桌面端应用和新型物联网开发框架。</a:t>
            </a:r>
            <a:r>
              <a:rPr lang="zh-CN" altLang="en-US" sz="1800" kern="0" dirty="0" smtClean="0">
                <a:latin typeface="+mn-ea"/>
              </a:rPr>
              <a:t>比如微软的</a:t>
            </a:r>
            <a:r>
              <a:rPr lang="en-US" altLang="zh-CN" sz="1800" kern="0" dirty="0" smtClean="0">
                <a:latin typeface="+mn-ea"/>
              </a:rPr>
              <a:t>Electron</a:t>
            </a:r>
            <a:r>
              <a:rPr lang="zh-CN" altLang="en-US" sz="1800" kern="0" dirty="0" smtClean="0">
                <a:latin typeface="+mn-ea"/>
              </a:rPr>
              <a:t>，</a:t>
            </a:r>
            <a:r>
              <a:rPr lang="en-US" altLang="zh-CN" sz="1800" kern="0" dirty="0" smtClean="0">
                <a:latin typeface="+mn-ea"/>
              </a:rPr>
              <a:t>IOT.js</a:t>
            </a:r>
            <a:r>
              <a:rPr lang="zh-CN" altLang="en-US" sz="1800" kern="0" dirty="0" smtClean="0">
                <a:latin typeface="+mn-ea"/>
              </a:rPr>
              <a:t>等。</a:t>
            </a:r>
            <a:endParaRPr lang="zh-CN" altLang="en-US" sz="1800" kern="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能做什么</a:t>
            </a:r>
            <a:endParaRPr lang="zh-CN" altLang="en-US" dirty="0"/>
          </a:p>
        </p:txBody>
      </p:sp>
      <p:pic>
        <p:nvPicPr>
          <p:cNvPr id="2050" name="Picture 2" descr="https://img2018.cnblogs.com/blog/1242944/201904/1242944-20190416141939574-58316858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2060575"/>
            <a:ext cx="9239250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4"/>
          <p:cNvSpPr txBox="1"/>
          <p:nvPr/>
        </p:nvSpPr>
        <p:spPr>
          <a:xfrm>
            <a:off x="928662" y="1628800"/>
            <a:ext cx="8215338" cy="5357834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200000"/>
              </a:lnSpc>
              <a:spcBef>
                <a:spcPct val="20000"/>
              </a:spcBef>
              <a:buClr>
                <a:srgbClr val="A72127"/>
              </a:buClr>
              <a:buFont typeface="Wingdings" panose="05000000000000000000" pitchFamily="2" charset="2"/>
              <a:buChar char="n"/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Clr>
                <a:srgbClr val="A72127"/>
              </a:buClr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V8</a:t>
            </a:r>
            <a:r>
              <a:rPr lang="zh-CN" altLang="en-US" sz="2000" dirty="0" smtClean="0"/>
              <a:t>引擎封装</a:t>
            </a:r>
            <a:endParaRPr lang="en-US" altLang="zh-CN" sz="2000" dirty="0" smtClean="0"/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Clr>
                <a:srgbClr val="A72127"/>
              </a:buClr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单线程 （</a:t>
            </a:r>
            <a:r>
              <a:rPr lang="en-US" altLang="zh-CN" sz="2000" dirty="0" smtClean="0"/>
              <a:t>single-thread</a:t>
            </a:r>
            <a:r>
              <a:rPr lang="zh-CN" altLang="en-US" sz="2000" dirty="0" smtClean="0"/>
              <a:t>）（</a:t>
            </a:r>
            <a:r>
              <a:rPr lang="en-US" altLang="zh-CN" sz="2000" dirty="0" smtClean="0"/>
              <a:t>10.5</a:t>
            </a:r>
            <a:r>
              <a:rPr lang="zh-CN" altLang="en-US" sz="2000" dirty="0" smtClean="0"/>
              <a:t>版本后提供了多线程支持）</a:t>
            </a:r>
            <a:endParaRPr lang="en-US" altLang="zh-CN" sz="2000" dirty="0"/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Clr>
                <a:srgbClr val="A72127"/>
              </a:buClr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非阻塞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non-blocking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Clr>
                <a:srgbClr val="A72127"/>
              </a:buClr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事件驱动</a:t>
            </a:r>
            <a:endParaRPr lang="zh-CN" altLang="en-US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f4f84f03-836f-49c6-b923-bde672cbbd3e"/>
  <p:tag name="COMMONDATA" val="eyJoZGlkIjoiMTkyMDJkNDVkZmE2NzcwMTNmZWExYmVhYzBjOWEwNz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2785</Words>
  <Application>WPS 演示</Application>
  <PresentationFormat>全屏显示(4:3)</PresentationFormat>
  <Paragraphs>91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等线</vt:lpstr>
      <vt:lpstr>Office 主题</vt:lpstr>
      <vt:lpstr>第四章 Node.js</vt:lpstr>
      <vt:lpstr>Node.js</vt:lpstr>
      <vt:lpstr>PowerPoint 演示文稿</vt:lpstr>
      <vt:lpstr>4.1 Node.js简介</vt:lpstr>
      <vt:lpstr>Node.js不是什么？</vt:lpstr>
      <vt:lpstr>Node.js能做什么</vt:lpstr>
      <vt:lpstr>Node.js能做什么</vt:lpstr>
      <vt:lpstr>Node.js能做什么</vt:lpstr>
      <vt:lpstr>Node.js特点</vt:lpstr>
      <vt:lpstr>阻塞式 I/O</vt:lpstr>
      <vt:lpstr>非阻塞式 I/O</vt:lpstr>
      <vt:lpstr>线程和阻塞</vt:lpstr>
      <vt:lpstr>PowerPoint 演示文稿</vt:lpstr>
      <vt:lpstr>单线程非阻塞 vs. 多线程阻塞</vt:lpstr>
      <vt:lpstr>事件驱动</vt:lpstr>
      <vt:lpstr>事件循环</vt:lpstr>
      <vt:lpstr>事件驱动模型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Node.JS</dc:title>
  <dc:creator>yezi</dc:creator>
  <cp:lastModifiedBy>wang ye</cp:lastModifiedBy>
  <cp:revision>38</cp:revision>
  <dcterms:created xsi:type="dcterms:W3CDTF">2020-03-10T01:01:00Z</dcterms:created>
  <dcterms:modified xsi:type="dcterms:W3CDTF">2023-07-05T16:54:11Z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FFAD38BF822A4315B5C6394B1A738905_12</vt:lpwstr>
  </property>
  <property fmtid="{D5CDD505-2E9C-101B-9397-08002B2CF9AE}" pid="3" name="KSOProductBuildVer">
    <vt:lpwstr>2052-11.1.0.14309</vt:lpwstr>
  </property>
</Properties>
</file>