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1" r:id="rId3"/>
    <p:sldId id="282" r:id="rId4"/>
    <p:sldId id="285" r:id="rId5"/>
    <p:sldId id="283" r:id="rId6"/>
    <p:sldId id="286" r:id="rId7"/>
    <p:sldId id="284" r:id="rId8"/>
    <p:sldId id="287" r:id="rId9"/>
    <p:sldId id="288" r:id="rId10"/>
    <p:sldId id="289" r:id="rId11"/>
    <p:sldId id="290" r:id="rId12"/>
    <p:sldId id="292" r:id="rId13"/>
    <p:sldId id="291" r:id="rId14"/>
    <p:sldId id="268" r:id="rId15"/>
    <p:sldId id="293" r:id="rId17"/>
    <p:sldId id="294" r:id="rId18"/>
    <p:sldId id="307" r:id="rId19"/>
    <p:sldId id="308" r:id="rId20"/>
    <p:sldId id="309" r:id="rId21"/>
    <p:sldId id="310" r:id="rId22"/>
    <p:sldId id="311" r:id="rId23"/>
    <p:sldId id="312" r:id="rId24"/>
    <p:sldId id="313" r:id="rId25"/>
    <p:sldId id="295" r:id="rId26"/>
    <p:sldId id="296" r:id="rId27"/>
    <p:sldId id="297" r:id="rId28"/>
    <p:sldId id="298" r:id="rId29"/>
    <p:sldId id="300" r:id="rId30"/>
    <p:sldId id="301" r:id="rId31"/>
    <p:sldId id="302" r:id="rId32"/>
    <p:sldId id="303" r:id="rId33"/>
    <p:sldId id="304" r:id="rId34"/>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05" autoAdjust="0"/>
  </p:normalViewPr>
  <p:slideViewPr>
    <p:cSldViewPr showGuides="1">
      <p:cViewPr varScale="1">
        <p:scale>
          <a:sx n="72" d="100"/>
          <a:sy n="72" d="100"/>
        </p:scale>
        <p:origin x="176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5.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0F383-84C1-44BF-BA71-EBDA0C6DDF9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A0346-A882-48AA-9D82-B4BE24AD19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hyperlink" Target="https://www.npmj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hyperlink" Target="https://www.runoob.com/nodejs/nodejs-install-setup.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code.visualstudio.com/"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564904"/>
            <a:ext cx="8229600" cy="1143000"/>
          </a:xfrm>
        </p:spPr>
        <p:txBody>
          <a:bodyPr/>
          <a:lstStyle/>
          <a:p>
            <a:r>
              <a:rPr lang="en-US" altLang="zh-CN" dirty="0" smtClean="0"/>
              <a:t>4.2 Node.js</a:t>
            </a:r>
            <a:r>
              <a:rPr lang="zh-CN" altLang="en-US" dirty="0" smtClean="0"/>
              <a:t>开发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模块示例</a:t>
            </a:r>
            <a:endParaRPr lang="zh-CN" altLang="en-US" dirty="0"/>
          </a:p>
        </p:txBody>
      </p:sp>
      <p:sp>
        <p:nvSpPr>
          <p:cNvPr id="3" name="内容占位符 2"/>
          <p:cNvSpPr>
            <a:spLocks noGrp="1"/>
          </p:cNvSpPr>
          <p:nvPr>
            <p:ph idx="1"/>
          </p:nvPr>
        </p:nvSpPr>
        <p:spPr/>
        <p:txBody>
          <a:bodyPr/>
          <a:lstStyle/>
          <a:p>
            <a:pPr marL="457200" lvl="1" indent="0">
              <a:buNone/>
            </a:pPr>
            <a:r>
              <a:rPr lang="zh-CN" altLang="en-US" dirty="0" smtClean="0"/>
              <a:t>使用一个模块：将下列代码另存为</a:t>
            </a:r>
            <a:r>
              <a:rPr lang="en-US" altLang="zh-CN" dirty="0" smtClean="0"/>
              <a:t>4.3.js</a:t>
            </a:r>
            <a:r>
              <a:rPr lang="zh-CN" altLang="en-US" dirty="0" smtClean="0"/>
              <a:t>，运行</a:t>
            </a:r>
            <a:r>
              <a:rPr lang="en-US" altLang="zh-CN" dirty="0" smtClean="0"/>
              <a:t>4.3.js</a:t>
            </a:r>
            <a:r>
              <a:rPr lang="zh-CN" altLang="en-US" dirty="0" smtClean="0"/>
              <a:t>调用</a:t>
            </a:r>
            <a:r>
              <a:rPr lang="en-US" altLang="zh-CN" dirty="0" smtClean="0"/>
              <a:t>4.2</a:t>
            </a:r>
            <a:r>
              <a:rPr lang="zh-CN" altLang="en-US" dirty="0" smtClean="0"/>
              <a:t>这个模块。</a:t>
            </a:r>
            <a:endParaRPr lang="en-US" altLang="zh-CN" dirty="0"/>
          </a:p>
        </p:txBody>
      </p:sp>
      <p:sp>
        <p:nvSpPr>
          <p:cNvPr id="6" name="Rectangle 3"/>
          <p:cNvSpPr/>
          <p:nvPr/>
        </p:nvSpPr>
        <p:spPr>
          <a:xfrm>
            <a:off x="5076056" y="2636912"/>
            <a:ext cx="1954510" cy="707886"/>
          </a:xfrm>
          <a:prstGeom prst="rect">
            <a:avLst/>
          </a:prstGeom>
        </p:spPr>
        <p:txBody>
          <a:bodyPr wrap="square">
            <a:spAutoFit/>
          </a:bodyPr>
          <a:lstStyle/>
          <a:p>
            <a:r>
              <a:rPr lang="zh-CN" altLang="en-US" sz="2000" dirty="0" smtClean="0"/>
              <a:t>引入当前文件夹的</a:t>
            </a:r>
            <a:r>
              <a:rPr lang="en-US" altLang="zh-CN" sz="2000" dirty="0" smtClean="0"/>
              <a:t>4.2.js</a:t>
            </a:r>
            <a:r>
              <a:rPr lang="zh-CN" altLang="en-US" sz="2000" dirty="0" smtClean="0"/>
              <a:t>模块</a:t>
            </a:r>
            <a:endParaRPr 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600" y="2564904"/>
            <a:ext cx="3825513" cy="2304256"/>
          </a:xfrm>
          <a:prstGeom prst="rect">
            <a:avLst/>
          </a:prstGeom>
        </p:spPr>
      </p:pic>
      <p:sp>
        <p:nvSpPr>
          <p:cNvPr id="7" name="Rectangle 3"/>
          <p:cNvSpPr/>
          <p:nvPr/>
        </p:nvSpPr>
        <p:spPr>
          <a:xfrm>
            <a:off x="5004048" y="4027567"/>
            <a:ext cx="2088232" cy="707886"/>
          </a:xfrm>
          <a:prstGeom prst="rect">
            <a:avLst/>
          </a:prstGeom>
        </p:spPr>
        <p:txBody>
          <a:bodyPr wrap="square">
            <a:spAutoFit/>
          </a:bodyPr>
          <a:lstStyle/>
          <a:p>
            <a:r>
              <a:rPr lang="zh-CN" altLang="en-US" sz="2000" dirty="0" smtClean="0"/>
              <a:t>调用</a:t>
            </a:r>
            <a:r>
              <a:rPr lang="en-US" altLang="zh-CN" sz="2000" dirty="0" smtClean="0"/>
              <a:t>4.2.js</a:t>
            </a:r>
            <a:r>
              <a:rPr lang="zh-CN" altLang="en-US" sz="2000" dirty="0" smtClean="0"/>
              <a:t>模块的</a:t>
            </a:r>
            <a:r>
              <a:rPr lang="en-US" altLang="zh-CN" sz="2000" dirty="0" smtClean="0"/>
              <a:t>greet</a:t>
            </a:r>
            <a:r>
              <a:rPr lang="zh-CN" altLang="en-US" sz="2000" dirty="0" smtClean="0"/>
              <a:t>和</a:t>
            </a:r>
            <a:r>
              <a:rPr lang="en-US" altLang="zh-CN" sz="2000" dirty="0" smtClean="0"/>
              <a:t>sum</a:t>
            </a:r>
            <a:r>
              <a:rPr lang="zh-CN" altLang="en-US" sz="2000" dirty="0" smtClean="0"/>
              <a:t>函数</a:t>
            </a:r>
            <a:endParaRPr lang="en-US" sz="2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025340"/>
            <a:ext cx="5227773" cy="1493649"/>
          </a:xfrm>
          <a:prstGeom prst="rect">
            <a:avLst/>
          </a:prstGeom>
        </p:spPr>
      </p:pic>
      <p:sp>
        <p:nvSpPr>
          <p:cNvPr id="9" name="Rectangle 3"/>
          <p:cNvSpPr/>
          <p:nvPr/>
        </p:nvSpPr>
        <p:spPr>
          <a:xfrm>
            <a:off x="5986450" y="5418277"/>
            <a:ext cx="1609886" cy="400110"/>
          </a:xfrm>
          <a:prstGeom prst="rect">
            <a:avLst/>
          </a:prstGeom>
        </p:spPr>
        <p:txBody>
          <a:bodyPr wrap="square">
            <a:spAutoFit/>
          </a:bodyPr>
          <a:lstStyle/>
          <a:p>
            <a:r>
              <a:rPr lang="zh-CN" altLang="en-US" sz="2000" dirty="0" smtClean="0"/>
              <a:t>调用的结果</a:t>
            </a:r>
            <a:endParaRPr lang="en-US" sz="20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a:t>
            </a:r>
            <a:r>
              <a:rPr lang="zh-CN" altLang="en-US" dirty="0" smtClean="0"/>
              <a:t>模块库</a:t>
            </a:r>
            <a:endParaRPr lang="zh-CN" altLang="en-US" dirty="0"/>
          </a:p>
        </p:txBody>
      </p:sp>
      <p:sp>
        <p:nvSpPr>
          <p:cNvPr id="3" name="内容占位符 2"/>
          <p:cNvSpPr>
            <a:spLocks noGrp="1"/>
          </p:cNvSpPr>
          <p:nvPr>
            <p:ph idx="1"/>
          </p:nvPr>
        </p:nvSpPr>
        <p:spPr/>
        <p:txBody>
          <a:bodyPr/>
          <a:lstStyle/>
          <a:p>
            <a:r>
              <a:rPr lang="en-US" altLang="zh-CN" dirty="0" smtClean="0"/>
              <a:t>Node.js</a:t>
            </a:r>
            <a:r>
              <a:rPr lang="zh-CN" altLang="en-US" dirty="0" smtClean="0"/>
              <a:t>内置了很多模块，比如：</a:t>
            </a:r>
            <a:endParaRPr lang="en-US" altLang="zh-CN" dirty="0" smtClean="0"/>
          </a:p>
          <a:p>
            <a:pPr lvl="1"/>
            <a:r>
              <a:rPr lang="en-US" altLang="zh-CN" dirty="0" smtClean="0"/>
              <a:t>fs</a:t>
            </a:r>
            <a:r>
              <a:rPr lang="zh-CN" altLang="en-US" dirty="0"/>
              <a:t>模块，提供一组类似 </a:t>
            </a:r>
            <a:r>
              <a:rPr lang="en-US" altLang="zh-CN" dirty="0"/>
              <a:t>UNIX</a:t>
            </a:r>
            <a:r>
              <a:rPr lang="zh-CN" altLang="en-US" dirty="0"/>
              <a:t>（</a:t>
            </a:r>
            <a:r>
              <a:rPr lang="en-US" altLang="zh-CN" dirty="0"/>
              <a:t>POSIX</a:t>
            </a:r>
            <a:r>
              <a:rPr lang="zh-CN" altLang="en-US" dirty="0"/>
              <a:t>）标准的文件操作</a:t>
            </a:r>
            <a:r>
              <a:rPr lang="en-US" altLang="zh-CN" dirty="0" smtClean="0"/>
              <a:t>API</a:t>
            </a:r>
            <a:endParaRPr lang="en-US" altLang="zh-CN" dirty="0" smtClean="0"/>
          </a:p>
          <a:p>
            <a:pPr lvl="1"/>
            <a:r>
              <a:rPr lang="en-US" altLang="zh-CN" dirty="0" err="1" smtClean="0"/>
              <a:t>os</a:t>
            </a:r>
            <a:r>
              <a:rPr lang="zh-CN" altLang="en-US" dirty="0" smtClean="0"/>
              <a:t>模块，</a:t>
            </a:r>
            <a:r>
              <a:rPr lang="zh-CN" altLang="en-US" dirty="0"/>
              <a:t>提供基本的系统操作</a:t>
            </a:r>
            <a:r>
              <a:rPr lang="zh-CN" altLang="en-US" dirty="0" smtClean="0"/>
              <a:t>函数</a:t>
            </a:r>
            <a:endParaRPr lang="en-US" altLang="zh-CN" dirty="0" smtClean="0"/>
          </a:p>
          <a:p>
            <a:pPr lvl="1"/>
            <a:r>
              <a:rPr lang="en-US" altLang="zh-CN" dirty="0" smtClean="0"/>
              <a:t>net</a:t>
            </a:r>
            <a:r>
              <a:rPr lang="zh-CN" altLang="en-US" dirty="0" smtClean="0"/>
              <a:t>模块，</a:t>
            </a:r>
            <a:r>
              <a:rPr lang="zh-CN" altLang="en-US" dirty="0"/>
              <a:t>用于底层的网络</a:t>
            </a:r>
            <a:r>
              <a:rPr lang="zh-CN" altLang="en-US" dirty="0" smtClean="0"/>
              <a:t>通信，提供</a:t>
            </a:r>
            <a:r>
              <a:rPr lang="zh-CN" altLang="en-US" dirty="0"/>
              <a:t>了服务端和客户端的的</a:t>
            </a:r>
            <a:r>
              <a:rPr lang="zh-CN" altLang="en-US" dirty="0" smtClean="0"/>
              <a:t>操作</a:t>
            </a:r>
            <a:endParaRPr lang="en-US" altLang="zh-CN" dirty="0" smtClean="0"/>
          </a:p>
          <a:p>
            <a:pPr lvl="1"/>
            <a:r>
              <a:rPr lang="en-US" altLang="zh-CN" dirty="0" smtClean="0"/>
              <a:t>http</a:t>
            </a:r>
            <a:r>
              <a:rPr lang="zh-CN" altLang="en-US" dirty="0" smtClean="0"/>
              <a:t>模块，实现</a:t>
            </a:r>
            <a:r>
              <a:rPr lang="en-US" altLang="zh-CN" dirty="0" smtClean="0"/>
              <a:t>http</a:t>
            </a:r>
            <a:r>
              <a:rPr lang="zh-CN" altLang="en-US" dirty="0" smtClean="0"/>
              <a:t>协议各类操作，实现</a:t>
            </a:r>
            <a:r>
              <a:rPr lang="en-US" altLang="zh-CN" dirty="0" smtClean="0"/>
              <a:t>http server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a:t>
            </a:r>
            <a:r>
              <a:rPr lang="zh-CN" altLang="en-US" dirty="0" smtClean="0"/>
              <a:t>包</a:t>
            </a:r>
            <a:endParaRPr lang="zh-CN" altLang="en-US" dirty="0"/>
          </a:p>
        </p:txBody>
      </p:sp>
      <p:sp>
        <p:nvSpPr>
          <p:cNvPr id="3" name="内容占位符 2"/>
          <p:cNvSpPr>
            <a:spLocks noGrp="1"/>
          </p:cNvSpPr>
          <p:nvPr>
            <p:ph idx="1"/>
          </p:nvPr>
        </p:nvSpPr>
        <p:spPr>
          <a:xfrm>
            <a:off x="354360" y="1556792"/>
            <a:ext cx="8435280" cy="4525963"/>
          </a:xfrm>
        </p:spPr>
        <p:txBody>
          <a:bodyPr>
            <a:normAutofit fontScale="92500" lnSpcReduction="10000"/>
          </a:bodyPr>
          <a:lstStyle/>
          <a:p>
            <a:pPr>
              <a:tabLst>
                <a:tab pos="266700" algn="l"/>
                <a:tab pos="393700" algn="l"/>
                <a:tab pos="939800" algn="l"/>
                <a:tab pos="1206500" algn="l"/>
              </a:tabLst>
            </a:pPr>
            <a:r>
              <a:rPr lang="en-US" altLang="zh-CN" sz="2400" dirty="0" err="1">
                <a:solidFill>
                  <a:srgbClr val="000000"/>
                </a:solidFill>
                <a:latin typeface="+mn-ea"/>
                <a:cs typeface="微软雅黑" panose="020B0503020204020204" pitchFamily="18" charset="-122"/>
              </a:rPr>
              <a:t>包是在模块基础上更深一步的抽象，</a:t>
            </a:r>
            <a:r>
              <a:rPr lang="en-US" altLang="zh-CN" sz="2400" dirty="0" err="1" smtClean="0">
                <a:solidFill>
                  <a:srgbClr val="000000"/>
                </a:solidFill>
                <a:latin typeface="+mn-ea"/>
                <a:cs typeface="Times New Roman" panose="02020603050405020304" pitchFamily="18" charset="0"/>
              </a:rPr>
              <a:t>Node.js</a:t>
            </a:r>
            <a:r>
              <a:rPr lang="en-US" altLang="zh-CN" sz="2400" dirty="0" err="1" smtClean="0">
                <a:solidFill>
                  <a:srgbClr val="000000"/>
                </a:solidFill>
                <a:latin typeface="+mn-ea"/>
                <a:cs typeface="微软雅黑" panose="020B0503020204020204" pitchFamily="18" charset="-122"/>
              </a:rPr>
              <a:t>的包类似于</a:t>
            </a:r>
            <a:r>
              <a:rPr lang="en-US" altLang="zh-CN" sz="2400" dirty="0" smtClean="0">
                <a:latin typeface="+mn-ea"/>
                <a:cs typeface="Times New Roman" panose="02020603050405020304" pitchFamily="18" charset="0"/>
              </a:rPr>
              <a:t> </a:t>
            </a:r>
            <a:r>
              <a:rPr lang="en-US" altLang="zh-CN" sz="2400" dirty="0">
                <a:solidFill>
                  <a:srgbClr val="000000"/>
                </a:solidFill>
                <a:latin typeface="+mn-ea"/>
                <a:cs typeface="Times New Roman" panose="02020603050405020304" pitchFamily="18" charset="0"/>
              </a:rPr>
              <a:t>C/C++</a:t>
            </a:r>
            <a:r>
              <a:rPr lang="en-US" altLang="zh-CN" sz="2400" dirty="0">
                <a:latin typeface="+mn-ea"/>
                <a:cs typeface="Times New Roman" panose="02020603050405020304" pitchFamily="18" charset="0"/>
              </a:rPr>
              <a:t> </a:t>
            </a:r>
            <a:r>
              <a:rPr lang="en-US" altLang="zh-CN" sz="2400" dirty="0" err="1">
                <a:solidFill>
                  <a:srgbClr val="000000"/>
                </a:solidFill>
                <a:latin typeface="+mn-ea"/>
                <a:cs typeface="微软雅黑" panose="020B0503020204020204" pitchFamily="18" charset="-122"/>
              </a:rPr>
              <a:t>的函数库或者</a:t>
            </a:r>
            <a:r>
              <a:rPr lang="en-US" altLang="zh-CN" sz="2400" dirty="0">
                <a:latin typeface="+mn-ea"/>
                <a:cs typeface="Times New Roman" panose="02020603050405020304" pitchFamily="18" charset="0"/>
              </a:rPr>
              <a:t> </a:t>
            </a:r>
            <a:r>
              <a:rPr lang="en-US" altLang="zh-CN" sz="2400" dirty="0">
                <a:solidFill>
                  <a:srgbClr val="000000"/>
                </a:solidFill>
                <a:latin typeface="+mn-ea"/>
                <a:cs typeface="Times New Roman" panose="02020603050405020304" pitchFamily="18" charset="0"/>
              </a:rPr>
              <a:t>Java/.</a:t>
            </a:r>
            <a:r>
              <a:rPr lang="en-US" altLang="zh-CN" sz="2400" dirty="0" err="1" smtClean="0">
                <a:solidFill>
                  <a:srgbClr val="000000"/>
                </a:solidFill>
                <a:latin typeface="+mn-ea"/>
                <a:cs typeface="Times New Roman" panose="02020603050405020304" pitchFamily="18" charset="0"/>
              </a:rPr>
              <a:t>Net</a:t>
            </a:r>
            <a:r>
              <a:rPr lang="en-US" altLang="zh-CN" sz="2400" dirty="0" err="1" smtClean="0">
                <a:solidFill>
                  <a:srgbClr val="000000"/>
                </a:solidFill>
                <a:latin typeface="+mn-ea"/>
                <a:cs typeface="微软雅黑" panose="020B0503020204020204" pitchFamily="18" charset="-122"/>
              </a:rPr>
              <a:t>的类库</a:t>
            </a:r>
            <a:r>
              <a:rPr lang="en-US" altLang="zh-CN" sz="2400" dirty="0" err="1">
                <a:solidFill>
                  <a:srgbClr val="000000"/>
                </a:solidFill>
                <a:latin typeface="+mn-ea"/>
                <a:cs typeface="微软雅黑" panose="020B0503020204020204" pitchFamily="18" charset="-122"/>
              </a:rPr>
              <a:t>。它将某个独立的功能封装起来，用于发布、更新、依赖管理和版本控制。</a:t>
            </a:r>
            <a:r>
              <a:rPr lang="en-US" altLang="zh-CN" sz="2400" dirty="0" err="1">
                <a:solidFill>
                  <a:srgbClr val="000000"/>
                </a:solidFill>
                <a:latin typeface="+mn-ea"/>
                <a:cs typeface="Times New Roman" panose="02020603050405020304" pitchFamily="18" charset="0"/>
              </a:rPr>
              <a:t>Node.js</a:t>
            </a:r>
            <a:r>
              <a:rPr lang="en-US" altLang="zh-CN" sz="2400" dirty="0" err="1" smtClean="0">
                <a:solidFill>
                  <a:srgbClr val="000000"/>
                </a:solidFill>
                <a:latin typeface="+mn-ea"/>
                <a:cs typeface="微软雅黑" panose="020B0503020204020204" pitchFamily="18" charset="-122"/>
              </a:rPr>
              <a:t>根据</a:t>
            </a:r>
            <a:r>
              <a:rPr lang="en-US" altLang="zh-CN" sz="2400" dirty="0" smtClean="0">
                <a:latin typeface="+mn-ea"/>
                <a:cs typeface="Times New Roman" panose="02020603050405020304" pitchFamily="18" charset="0"/>
              </a:rPr>
              <a:t> </a:t>
            </a:r>
            <a:r>
              <a:rPr lang="en-US" altLang="zh-CN" sz="2400" dirty="0" err="1">
                <a:solidFill>
                  <a:srgbClr val="000000"/>
                </a:solidFill>
                <a:latin typeface="+mn-ea"/>
                <a:cs typeface="Times New Roman" panose="02020603050405020304" pitchFamily="18" charset="0"/>
              </a:rPr>
              <a:t>CommonJS</a:t>
            </a:r>
            <a:r>
              <a:rPr lang="en-US" altLang="zh-CN" sz="2400" dirty="0">
                <a:latin typeface="+mn-ea"/>
                <a:cs typeface="Times New Roman" panose="02020603050405020304" pitchFamily="18" charset="0"/>
              </a:rPr>
              <a:t> </a:t>
            </a:r>
            <a:r>
              <a:rPr lang="en-US" altLang="zh-CN" sz="2400" dirty="0">
                <a:solidFill>
                  <a:srgbClr val="000000"/>
                </a:solidFill>
                <a:latin typeface="+mn-ea"/>
                <a:cs typeface="微软雅黑" panose="020B0503020204020204" pitchFamily="18" charset="-122"/>
              </a:rPr>
              <a:t>规范实现了包机制，</a:t>
            </a:r>
            <a:r>
              <a:rPr lang="en-US" altLang="zh-CN" sz="2400" dirty="0" smtClean="0">
                <a:solidFill>
                  <a:srgbClr val="000000"/>
                </a:solidFill>
                <a:latin typeface="+mn-ea"/>
                <a:cs typeface="微软雅黑" panose="020B0503020204020204" pitchFamily="18" charset="-122"/>
              </a:rPr>
              <a:t>开发了NPM来解决包的发布和获取需求。N</a:t>
            </a:r>
            <a:r>
              <a:rPr lang="en-US" altLang="zh-CN" sz="2400" dirty="0" smtClean="0">
                <a:solidFill>
                  <a:srgbClr val="000000"/>
                </a:solidFill>
                <a:latin typeface="+mn-ea"/>
                <a:cs typeface="Times New Roman" panose="02020603050405020304" pitchFamily="18" charset="0"/>
              </a:rPr>
              <a:t>ode.js</a:t>
            </a:r>
            <a:r>
              <a:rPr lang="en-US" altLang="zh-CN" sz="2400" dirty="0" smtClean="0">
                <a:latin typeface="+mn-ea"/>
                <a:cs typeface="Times New Roman" panose="02020603050405020304" pitchFamily="18" charset="0"/>
              </a:rPr>
              <a:t> </a:t>
            </a:r>
            <a:r>
              <a:rPr lang="en-US" altLang="zh-CN" sz="2400" dirty="0" err="1">
                <a:solidFill>
                  <a:srgbClr val="000000"/>
                </a:solidFill>
                <a:latin typeface="+mn-ea"/>
                <a:cs typeface="微软雅黑" panose="020B0503020204020204" pitchFamily="18" charset="-122"/>
              </a:rPr>
              <a:t>的包是一个目录，</a:t>
            </a:r>
            <a:r>
              <a:rPr lang="en-US" altLang="zh-CN" sz="2400" dirty="0" err="1" smtClean="0">
                <a:solidFill>
                  <a:srgbClr val="000000"/>
                </a:solidFill>
                <a:latin typeface="+mn-ea"/>
                <a:cs typeface="微软雅黑" panose="020B0503020204020204" pitchFamily="18" charset="-122"/>
              </a:rPr>
              <a:t>其中包含一个</a:t>
            </a:r>
            <a:r>
              <a:rPr lang="en-US" altLang="zh-CN" sz="2400" dirty="0" err="1" smtClean="0">
                <a:solidFill>
                  <a:srgbClr val="000000"/>
                </a:solidFill>
                <a:latin typeface="+mn-ea"/>
                <a:cs typeface="Times New Roman" panose="02020603050405020304" pitchFamily="18" charset="0"/>
              </a:rPr>
              <a:t>JSON</a:t>
            </a:r>
            <a:r>
              <a:rPr lang="en-US" altLang="zh-CN" sz="2400" dirty="0" smtClean="0">
                <a:latin typeface="+mn-ea"/>
                <a:cs typeface="Times New Roman" panose="02020603050405020304" pitchFamily="18" charset="0"/>
              </a:rPr>
              <a:t> </a:t>
            </a:r>
            <a:r>
              <a:rPr lang="en-US" altLang="zh-CN" sz="2400" dirty="0" err="1" smtClean="0">
                <a:solidFill>
                  <a:srgbClr val="000000"/>
                </a:solidFill>
                <a:latin typeface="+mn-ea"/>
                <a:cs typeface="微软雅黑" panose="020B0503020204020204" pitchFamily="18" charset="-122"/>
              </a:rPr>
              <a:t>格式的包说明文件</a:t>
            </a:r>
            <a:r>
              <a:rPr lang="en-US" altLang="zh-CN" sz="2400" dirty="0" err="1" smtClean="0">
                <a:solidFill>
                  <a:srgbClr val="000000"/>
                </a:solidFill>
                <a:latin typeface="+mn-ea"/>
                <a:cs typeface="Times New Roman" panose="02020603050405020304" pitchFamily="18" charset="0"/>
              </a:rPr>
              <a:t>package.json</a:t>
            </a:r>
            <a:r>
              <a:rPr lang="en-US" altLang="zh-CN" sz="2400" dirty="0" smtClean="0">
                <a:solidFill>
                  <a:srgbClr val="000000"/>
                </a:solidFill>
                <a:latin typeface="+mn-ea"/>
                <a:cs typeface="微软雅黑" panose="020B0503020204020204" pitchFamily="18" charset="-122"/>
              </a:rPr>
              <a:t>。</a:t>
            </a:r>
            <a:endParaRPr lang="en-US" altLang="zh-CN" sz="2400" dirty="0" smtClean="0">
              <a:solidFill>
                <a:srgbClr val="000000"/>
              </a:solidFill>
              <a:latin typeface="+mn-ea"/>
              <a:cs typeface="微软雅黑" panose="020B0503020204020204" pitchFamily="18" charset="-122"/>
            </a:endParaRPr>
          </a:p>
          <a:p>
            <a:pPr latinLnBrk="1"/>
            <a:r>
              <a:rPr lang="en-US" altLang="zh-CN" sz="2400" dirty="0" smtClean="0">
                <a:latin typeface="+mn-ea"/>
              </a:rPr>
              <a:t>NPM</a:t>
            </a:r>
            <a:r>
              <a:rPr lang="zh-CN" altLang="en-US" sz="2400" dirty="0" smtClean="0">
                <a:latin typeface="+mn-ea"/>
              </a:rPr>
              <a:t>是</a:t>
            </a:r>
            <a:r>
              <a:rPr lang="zh-CN" altLang="en-US" sz="2400" dirty="0">
                <a:latin typeface="+mn-ea"/>
              </a:rPr>
              <a:t>随同</a:t>
            </a:r>
            <a:r>
              <a:rPr lang="en-US" altLang="zh-CN" sz="2400" dirty="0" err="1">
                <a:latin typeface="+mn-ea"/>
              </a:rPr>
              <a:t>NodeJS</a:t>
            </a:r>
            <a:r>
              <a:rPr lang="zh-CN" altLang="en-US" sz="2400" dirty="0">
                <a:latin typeface="+mn-ea"/>
              </a:rPr>
              <a:t>一起安装的包管理工具，能解决</a:t>
            </a:r>
            <a:r>
              <a:rPr lang="en-US" altLang="zh-CN" sz="2400" dirty="0" err="1">
                <a:latin typeface="+mn-ea"/>
              </a:rPr>
              <a:t>NodeJS</a:t>
            </a:r>
            <a:r>
              <a:rPr lang="zh-CN" altLang="en-US" sz="2400" dirty="0">
                <a:latin typeface="+mn-ea"/>
              </a:rPr>
              <a:t>代码部署上的很多问题，常见的使用场景有以下几种：</a:t>
            </a:r>
            <a:endParaRPr lang="zh-CN" altLang="en-US" sz="2400" dirty="0">
              <a:latin typeface="+mn-ea"/>
            </a:endParaRPr>
          </a:p>
          <a:p>
            <a:pPr lvl="1" latinLnBrk="1"/>
            <a:r>
              <a:rPr lang="zh-CN" altLang="en-US" sz="2400" dirty="0">
                <a:latin typeface="+mn-ea"/>
              </a:rPr>
              <a:t>允许用户从</a:t>
            </a:r>
            <a:r>
              <a:rPr lang="en-US" altLang="zh-CN" sz="2400" dirty="0">
                <a:latin typeface="+mn-ea"/>
              </a:rPr>
              <a:t>NPM</a:t>
            </a:r>
            <a:r>
              <a:rPr lang="zh-CN" altLang="en-US" sz="2400" dirty="0">
                <a:latin typeface="+mn-ea"/>
              </a:rPr>
              <a:t>服务器下载别人编写的第三方包到本地使用。</a:t>
            </a:r>
            <a:endParaRPr lang="zh-CN" altLang="en-US" sz="2400" dirty="0">
              <a:latin typeface="+mn-ea"/>
            </a:endParaRPr>
          </a:p>
          <a:p>
            <a:pPr lvl="1" latinLnBrk="1"/>
            <a:r>
              <a:rPr lang="zh-CN" altLang="en-US" sz="2400" dirty="0">
                <a:latin typeface="+mn-ea"/>
              </a:rPr>
              <a:t>允许用户从</a:t>
            </a:r>
            <a:r>
              <a:rPr lang="en-US" altLang="zh-CN" sz="2400" dirty="0">
                <a:latin typeface="+mn-ea"/>
              </a:rPr>
              <a:t>NPM</a:t>
            </a:r>
            <a:r>
              <a:rPr lang="zh-CN" altLang="en-US" sz="2400" dirty="0">
                <a:latin typeface="+mn-ea"/>
              </a:rPr>
              <a:t>服务器下载并安装别人编写的命令行程序到本地使用。</a:t>
            </a:r>
            <a:endParaRPr lang="zh-CN" altLang="en-US" sz="2400" dirty="0">
              <a:latin typeface="+mn-ea"/>
            </a:endParaRPr>
          </a:p>
          <a:p>
            <a:pPr lvl="1" latinLnBrk="1"/>
            <a:r>
              <a:rPr lang="zh-CN" altLang="en-US" sz="2400" dirty="0">
                <a:latin typeface="+mn-ea"/>
              </a:rPr>
              <a:t>允许用户将自己编写的包或命令行程序上传到</a:t>
            </a:r>
            <a:r>
              <a:rPr lang="en-US" altLang="zh-CN" sz="2400" dirty="0">
                <a:latin typeface="+mn-ea"/>
              </a:rPr>
              <a:t>NPM</a:t>
            </a:r>
            <a:r>
              <a:rPr lang="zh-CN" altLang="en-US" sz="2400" dirty="0">
                <a:latin typeface="+mn-ea"/>
              </a:rPr>
              <a:t>服务器供别人使用。</a:t>
            </a:r>
            <a:endParaRPr lang="zh-CN" altLang="en-US" sz="2400" dirty="0">
              <a:latin typeface="+mn-ea"/>
            </a:endParaRPr>
          </a:p>
          <a:p>
            <a:pPr>
              <a:tabLst>
                <a:tab pos="266700" algn="l"/>
                <a:tab pos="393700" algn="l"/>
                <a:tab pos="939800" algn="l"/>
                <a:tab pos="1206500" algn="l"/>
              </a:tabLst>
            </a:pPr>
            <a:endParaRPr lang="zh-CN" altLang="en-US" sz="24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latin typeface="微软雅黑" panose="020B0503020204020204" pitchFamily="18" charset="-122"/>
                <a:ea typeface="微软雅黑" panose="020B0503020204020204" pitchFamily="18" charset="-122"/>
              </a:rPr>
              <a:t>NPM</a:t>
            </a:r>
            <a:endParaRPr lang="en-US" dirty="0" smtClean="0">
              <a:latin typeface="微软雅黑" panose="020B0503020204020204" pitchFamily="18" charset="-122"/>
              <a:ea typeface="微软雅黑" panose="020B0503020204020204" pitchFamily="18" charset="-122"/>
            </a:endParaRPr>
          </a:p>
        </p:txBody>
      </p:sp>
      <p:sp>
        <p:nvSpPr>
          <p:cNvPr id="3" name="Content Placeholder 4"/>
          <p:cNvSpPr txBox="1"/>
          <p:nvPr/>
        </p:nvSpPr>
        <p:spPr>
          <a:xfrm>
            <a:off x="928662" y="1000108"/>
            <a:ext cx="8215338" cy="5357834"/>
          </a:xfrm>
          <a:prstGeom prst="rect">
            <a:avLst/>
          </a:prstGeom>
        </p:spPr>
        <p:txBody>
          <a:bodyPr/>
          <a:lstStyle/>
          <a:p>
            <a:pPr marL="342900" lvl="1" indent="-342900">
              <a:lnSpc>
                <a:spcPct val="200000"/>
              </a:lnSpc>
              <a:spcBef>
                <a:spcPct val="20000"/>
              </a:spcBef>
              <a:buClr>
                <a:srgbClr val="A72127"/>
              </a:buClr>
              <a:buFont typeface="Wingdings" panose="05000000000000000000" pitchFamily="2" charset="2"/>
              <a:buChar char="n"/>
            </a:pPr>
            <a:r>
              <a:rPr lang="en-US" altLang="zh-CN" sz="2000" b="1" kern="0" dirty="0" err="1" smtClean="0">
                <a:latin typeface="微软雅黑" panose="020B0503020204020204" pitchFamily="18" charset="-122"/>
                <a:ea typeface="微软雅黑" panose="020B0503020204020204" pitchFamily="18" charset="-122"/>
              </a:rPr>
              <a:t>npm</a:t>
            </a:r>
            <a:r>
              <a:rPr lang="en-US" altLang="zh-CN" sz="2000" b="1" kern="0" dirty="0" smtClean="0">
                <a:latin typeface="微软雅黑" panose="020B0503020204020204" pitchFamily="18" charset="-122"/>
                <a:ea typeface="微软雅黑" panose="020B0503020204020204" pitchFamily="18" charset="-122"/>
              </a:rPr>
              <a:t> install express</a:t>
            </a:r>
            <a:endParaRPr lang="en-US" altLang="zh-CN" sz="2000" b="1" kern="0" dirty="0" smtClean="0">
              <a:latin typeface="微软雅黑" panose="020B0503020204020204" pitchFamily="18" charset="-122"/>
              <a:ea typeface="微软雅黑" panose="020B0503020204020204" pitchFamily="18" charset="-122"/>
            </a:endParaRPr>
          </a:p>
          <a:p>
            <a:pPr marL="342900" lvl="1" indent="-342900">
              <a:lnSpc>
                <a:spcPct val="200000"/>
              </a:lnSpc>
              <a:spcBef>
                <a:spcPct val="20000"/>
              </a:spcBef>
              <a:buClr>
                <a:srgbClr val="A72127"/>
              </a:buClr>
              <a:buFont typeface="Wingdings" panose="05000000000000000000" pitchFamily="2" charset="2"/>
              <a:buChar char="n"/>
            </a:pPr>
            <a:r>
              <a:rPr lang="en-US" altLang="zh-CN" sz="2000" b="1" kern="0" dirty="0" err="1">
                <a:latin typeface="微软雅黑" panose="020B0503020204020204" pitchFamily="18" charset="-122"/>
                <a:ea typeface="微软雅黑" panose="020B0503020204020204" pitchFamily="18" charset="-122"/>
              </a:rPr>
              <a:t>npm</a:t>
            </a:r>
            <a:r>
              <a:rPr lang="en-US" altLang="zh-CN" sz="2000" b="1" kern="0" dirty="0">
                <a:latin typeface="微软雅黑" panose="020B0503020204020204" pitchFamily="18" charset="-122"/>
                <a:ea typeface="微软雅黑" panose="020B0503020204020204" pitchFamily="18" charset="-122"/>
              </a:rPr>
              <a:t> install </a:t>
            </a:r>
            <a:r>
              <a:rPr lang="en-US" altLang="zh-CN" sz="2000" b="1" kern="0" dirty="0" err="1">
                <a:latin typeface="微软雅黑" panose="020B0503020204020204" pitchFamily="18" charset="-122"/>
                <a:ea typeface="微软雅黑" panose="020B0503020204020204" pitchFamily="18" charset="-122"/>
              </a:rPr>
              <a:t>mysql</a:t>
            </a:r>
            <a:endParaRPr lang="en-US" altLang="zh-CN" sz="2000" b="1" kern="0" dirty="0">
              <a:latin typeface="微软雅黑" panose="020B0503020204020204" pitchFamily="18" charset="-122"/>
              <a:ea typeface="微软雅黑" panose="020B0503020204020204" pitchFamily="18" charset="-122"/>
            </a:endParaRPr>
          </a:p>
          <a:p>
            <a:pPr marL="342900" lvl="1" indent="-342900">
              <a:lnSpc>
                <a:spcPct val="200000"/>
              </a:lnSpc>
              <a:spcBef>
                <a:spcPct val="20000"/>
              </a:spcBef>
              <a:buClr>
                <a:srgbClr val="A72127"/>
              </a:buClr>
              <a:buFont typeface="Wingdings" panose="05000000000000000000" pitchFamily="2" charset="2"/>
              <a:buChar char="n"/>
            </a:pPr>
            <a:endParaRPr lang="en-US" altLang="zh-CN" sz="2000" b="1" kern="0" dirty="0">
              <a:latin typeface="微软雅黑" panose="020B0503020204020204" pitchFamily="18" charset="-122"/>
              <a:ea typeface="微软雅黑" panose="020B0503020204020204" pitchFamily="18"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62" y="2564904"/>
            <a:ext cx="6908653" cy="358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自定义包</a:t>
            </a:r>
            <a:endParaRPr lang="zh-CN" altLang="en-US" dirty="0"/>
          </a:p>
        </p:txBody>
      </p:sp>
      <p:sp>
        <p:nvSpPr>
          <p:cNvPr id="3" name="内容占位符 2"/>
          <p:cNvSpPr>
            <a:spLocks noGrp="1"/>
          </p:cNvSpPr>
          <p:nvPr>
            <p:ph idx="1"/>
          </p:nvPr>
        </p:nvSpPr>
        <p:spPr>
          <a:xfrm>
            <a:off x="457200" y="1238026"/>
            <a:ext cx="8229600" cy="4525963"/>
          </a:xfrm>
        </p:spPr>
        <p:txBody>
          <a:bodyPr>
            <a:normAutofit/>
          </a:bodyPr>
          <a:lstStyle/>
          <a:p>
            <a:r>
              <a:rPr lang="zh-CN" altLang="en-US" sz="2000" dirty="0" smtClean="0"/>
              <a:t>自定义</a:t>
            </a:r>
            <a:r>
              <a:rPr lang="en-US" altLang="zh-CN" sz="2000" dirty="0" smtClean="0"/>
              <a:t>Package</a:t>
            </a:r>
            <a:r>
              <a:rPr lang="zh-CN" altLang="en-US" sz="2000" dirty="0" smtClean="0"/>
              <a:t>需要创建一个文件夹，并编辑新建一个</a:t>
            </a:r>
            <a:r>
              <a:rPr lang="en-US" altLang="zh-CN" sz="2000" dirty="0" err="1" smtClean="0"/>
              <a:t>package.json</a:t>
            </a:r>
            <a:r>
              <a:rPr lang="zh-CN" altLang="en-US" sz="2000" dirty="0" smtClean="0"/>
              <a:t>文件，将</a:t>
            </a:r>
            <a:r>
              <a:rPr lang="en-US" altLang="zh-CN" sz="2000" dirty="0" err="1" smtClean="0"/>
              <a:t>js</a:t>
            </a:r>
            <a:r>
              <a:rPr lang="zh-CN" altLang="en-US" sz="2000" dirty="0" smtClean="0"/>
              <a:t>文件放在</a:t>
            </a:r>
            <a:r>
              <a:rPr lang="en-US" altLang="zh-CN" sz="2000" dirty="0" smtClean="0"/>
              <a:t>lib</a:t>
            </a:r>
            <a:r>
              <a:rPr lang="zh-CN" altLang="en-US" sz="2000" dirty="0" smtClean="0"/>
              <a:t>文件夹下。</a:t>
            </a:r>
            <a:endParaRPr lang="en-US" altLang="zh-CN" sz="2000" dirty="0" smtClean="0"/>
          </a:p>
          <a:p>
            <a:r>
              <a:rPr lang="zh-CN" altLang="en-US" sz="2000" dirty="0" smtClean="0"/>
              <a:t>比如创建</a:t>
            </a:r>
            <a:r>
              <a:rPr lang="zh-CN" altLang="en-US" sz="2000" dirty="0"/>
              <a:t>一个文件夹</a:t>
            </a:r>
            <a:r>
              <a:rPr lang="en-US" altLang="zh-CN" sz="2000" dirty="0"/>
              <a:t>package1</a:t>
            </a:r>
            <a:r>
              <a:rPr lang="zh-CN" altLang="en-US" sz="2000" dirty="0"/>
              <a:t>，在文件夹中创建一个</a:t>
            </a:r>
            <a:r>
              <a:rPr lang="en-US" altLang="zh-CN" sz="2000" dirty="0"/>
              <a:t>lib</a:t>
            </a:r>
            <a:r>
              <a:rPr lang="zh-CN" altLang="en-US" sz="2000" dirty="0"/>
              <a:t>子文件夹，并将</a:t>
            </a:r>
            <a:r>
              <a:rPr lang="en-US" altLang="zh-CN" sz="2000" dirty="0"/>
              <a:t>4.2.js</a:t>
            </a:r>
            <a:r>
              <a:rPr lang="zh-CN" altLang="en-US" sz="2000" dirty="0"/>
              <a:t>放在</a:t>
            </a:r>
            <a:r>
              <a:rPr lang="en-US" altLang="zh-CN" sz="2000" dirty="0"/>
              <a:t>lib</a:t>
            </a:r>
            <a:r>
              <a:rPr lang="zh-CN" altLang="en-US" sz="2000" dirty="0"/>
              <a:t>文件夹里</a:t>
            </a:r>
            <a:r>
              <a:rPr lang="zh-CN" altLang="en-US" sz="2000" dirty="0" smtClean="0"/>
              <a:t>。</a:t>
            </a:r>
            <a:endParaRPr lang="en-US" altLang="zh-CN" sz="2000" dirty="0" smtClean="0"/>
          </a:p>
          <a:p>
            <a:r>
              <a:rPr lang="zh-CN" altLang="en-US" sz="2000" dirty="0"/>
              <a:t>编辑新建一个</a:t>
            </a:r>
            <a:r>
              <a:rPr lang="en-US" altLang="zh-CN" sz="2000" dirty="0" err="1"/>
              <a:t>package.json</a:t>
            </a:r>
            <a:r>
              <a:rPr lang="zh-CN" altLang="en-US" sz="2000" dirty="0" smtClean="0"/>
              <a:t>文件，内容如下：</a:t>
            </a:r>
            <a:endParaRPr lang="zh-CN" altLang="en-US" sz="2000" dirty="0"/>
          </a:p>
        </p:txBody>
      </p:sp>
      <p:pic>
        <p:nvPicPr>
          <p:cNvPr id="2050" name="Picture 2" descr="å¨è¿éæå¥å¾çæè¿°"/>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323" y="3068960"/>
            <a:ext cx="5504612" cy="3096344"/>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888532" y="2924944"/>
            <a:ext cx="2736304" cy="17871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532" y="4927686"/>
            <a:ext cx="3135145" cy="13622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自定义包</a:t>
            </a:r>
            <a:endParaRPr lang="zh-CN" altLang="en-US" dirty="0"/>
          </a:p>
        </p:txBody>
      </p:sp>
      <p:sp>
        <p:nvSpPr>
          <p:cNvPr id="3" name="内容占位符 2"/>
          <p:cNvSpPr>
            <a:spLocks noGrp="1"/>
          </p:cNvSpPr>
          <p:nvPr>
            <p:ph idx="1"/>
          </p:nvPr>
        </p:nvSpPr>
        <p:spPr>
          <a:xfrm>
            <a:off x="683568" y="1417638"/>
            <a:ext cx="8460432" cy="5179714"/>
          </a:xfrm>
        </p:spPr>
        <p:txBody>
          <a:bodyPr>
            <a:normAutofit fontScale="92500"/>
          </a:bodyPr>
          <a:lstStyle/>
          <a:p>
            <a:r>
              <a:rPr lang="zh-CN" altLang="en-US" sz="2800" dirty="0" smtClean="0"/>
              <a:t>创建一个</a:t>
            </a:r>
            <a:r>
              <a:rPr lang="en-US" altLang="zh-CN" sz="2800" dirty="0" smtClean="0"/>
              <a:t>4.4.js</a:t>
            </a:r>
            <a:r>
              <a:rPr lang="zh-CN" altLang="en-US" sz="2800" dirty="0" smtClean="0"/>
              <a:t>，代码如下，即可调用</a:t>
            </a:r>
            <a:r>
              <a:rPr lang="en-US" altLang="zh-CN" sz="2800" dirty="0" smtClean="0"/>
              <a:t>package1</a:t>
            </a:r>
            <a:r>
              <a:rPr lang="zh-CN" altLang="en-US" sz="2800" dirty="0" smtClean="0"/>
              <a:t>包。</a:t>
            </a:r>
            <a:endParaRPr lang="en-US" altLang="zh-CN" sz="2800" dirty="0" smtClean="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smtClean="0"/>
              <a:t>如果需要将自定义</a:t>
            </a:r>
            <a:r>
              <a:rPr lang="zh-CN" altLang="en-US" sz="2800" dirty="0"/>
              <a:t>的</a:t>
            </a:r>
            <a:r>
              <a:rPr lang="en-US" altLang="zh-CN" sz="2800" dirty="0" err="1"/>
              <a:t>nodejs</a:t>
            </a:r>
            <a:r>
              <a:rPr lang="zh-CN" altLang="en-US" sz="2800" dirty="0"/>
              <a:t>模块发布到</a:t>
            </a:r>
            <a:r>
              <a:rPr lang="en-US" altLang="zh-CN" sz="2800" dirty="0" err="1" smtClean="0"/>
              <a:t>npm</a:t>
            </a:r>
            <a:r>
              <a:rPr lang="zh-CN" altLang="en-US" sz="2800" dirty="0" smtClean="0"/>
              <a:t>，就需要一个</a:t>
            </a:r>
            <a:r>
              <a:rPr lang="en-US" altLang="zh-CN" sz="2800" dirty="0" err="1"/>
              <a:t>npm</a:t>
            </a:r>
            <a:r>
              <a:rPr lang="en-US" altLang="zh-CN" sz="2800" dirty="0"/>
              <a:t> </a:t>
            </a:r>
            <a:r>
              <a:rPr lang="zh-CN" altLang="en-US" sz="2800" dirty="0"/>
              <a:t>的</a:t>
            </a:r>
            <a:r>
              <a:rPr lang="zh-CN" altLang="en-US" sz="2800" dirty="0" smtClean="0"/>
              <a:t>账号</a:t>
            </a:r>
            <a:r>
              <a:rPr lang="zh-CN" altLang="en-US" sz="2800" dirty="0"/>
              <a:t>，</a:t>
            </a:r>
            <a:r>
              <a:rPr lang="zh-CN" altLang="en-US" sz="2800" dirty="0" smtClean="0"/>
              <a:t>可以在</a:t>
            </a:r>
            <a:r>
              <a:rPr lang="zh-CN" altLang="en-US" sz="2800" dirty="0"/>
              <a:t> </a:t>
            </a:r>
            <a:r>
              <a:rPr lang="en-US" altLang="zh-CN" sz="2800" dirty="0">
                <a:hlinkClick r:id="rId1"/>
              </a:rPr>
              <a:t>https://www.npmjs.com/</a:t>
            </a:r>
            <a:r>
              <a:rPr lang="en-US" altLang="zh-CN" sz="2800" dirty="0"/>
              <a:t> </a:t>
            </a:r>
            <a:r>
              <a:rPr lang="zh-CN" altLang="en-US" sz="2800" dirty="0"/>
              <a:t>网上注册</a:t>
            </a:r>
            <a:r>
              <a:rPr lang="en-US" altLang="zh-CN" sz="2800" dirty="0"/>
              <a:t>, </a:t>
            </a:r>
            <a:r>
              <a:rPr lang="zh-CN" altLang="en-US" sz="2800" dirty="0"/>
              <a:t>或者 </a:t>
            </a:r>
            <a:r>
              <a:rPr lang="en-US" altLang="zh-CN" sz="2800" dirty="0" err="1"/>
              <a:t>npm</a:t>
            </a:r>
            <a:r>
              <a:rPr lang="en-US" altLang="zh-CN" sz="2800" dirty="0"/>
              <a:t> </a:t>
            </a:r>
            <a:r>
              <a:rPr lang="en-US" altLang="zh-CN" sz="2800" dirty="0" err="1" smtClean="0"/>
              <a:t>adduser</a:t>
            </a:r>
            <a:r>
              <a:rPr lang="zh-CN" altLang="en-US" sz="2800" dirty="0" smtClean="0"/>
              <a:t>。</a:t>
            </a:r>
            <a:endParaRPr lang="en-US" altLang="zh-CN" sz="2800" dirty="0" smtClean="0"/>
          </a:p>
          <a:p>
            <a:r>
              <a:rPr lang="zh-CN" altLang="en-US" sz="2800" dirty="0" smtClean="0"/>
              <a:t>然后</a:t>
            </a:r>
            <a:r>
              <a:rPr lang="en-US" altLang="zh-CN" sz="2800" dirty="0" err="1" smtClean="0"/>
              <a:t>npm</a:t>
            </a:r>
            <a:r>
              <a:rPr lang="en-US" altLang="zh-CN" sz="2800" dirty="0" smtClean="0"/>
              <a:t> publish</a:t>
            </a:r>
            <a:r>
              <a:rPr lang="zh-CN" altLang="en-US" sz="2800" dirty="0" smtClean="0"/>
              <a:t>，更新时修改</a:t>
            </a:r>
            <a:r>
              <a:rPr lang="en-US" altLang="zh-CN" sz="2800" dirty="0" err="1" smtClean="0"/>
              <a:t>package.json</a:t>
            </a:r>
            <a:r>
              <a:rPr lang="zh-CN" altLang="en-US" sz="2800" dirty="0" smtClean="0"/>
              <a:t>中的</a:t>
            </a:r>
            <a:r>
              <a:rPr lang="en-US" altLang="zh-CN" sz="2800" dirty="0" smtClean="0"/>
              <a:t>version</a:t>
            </a:r>
            <a:r>
              <a:rPr lang="zh-CN" altLang="en-US" sz="2800" dirty="0" smtClean="0"/>
              <a:t>重新发布即可。</a:t>
            </a:r>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19" y="2051562"/>
            <a:ext cx="4127060" cy="209751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2708920"/>
            <a:ext cx="5174428" cy="11812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JavaScript 异步编程</a:t>
            </a:r>
            <a:endParaRPr lang="zh-CN" altLang="en-US"/>
          </a:p>
        </p:txBody>
      </p:sp>
      <p:sp>
        <p:nvSpPr>
          <p:cNvPr id="3" name="内容占位符 2"/>
          <p:cNvSpPr>
            <a:spLocks noGrp="1"/>
          </p:cNvSpPr>
          <p:nvPr>
            <p:ph idx="1"/>
          </p:nvPr>
        </p:nvSpPr>
        <p:spPr/>
        <p:txBody>
          <a:bodyPr>
            <a:normAutofit fontScale="70000"/>
          </a:bodyPr>
          <a:p>
            <a:r>
              <a:rPr lang="zh-CN" altLang="en-US"/>
              <a:t>异步的概念</a:t>
            </a:r>
            <a:endParaRPr lang="zh-CN" altLang="en-US"/>
          </a:p>
          <a:p>
            <a:r>
              <a:rPr lang="zh-CN" altLang="en-US"/>
              <a:t>异步（Asynchronous, async）是与同步（Synchronous, sync）相对的概念。</a:t>
            </a:r>
            <a:endParaRPr lang="zh-CN" altLang="en-US"/>
          </a:p>
          <a:p>
            <a:endParaRPr lang="zh-CN" altLang="en-US"/>
          </a:p>
          <a:p>
            <a:r>
              <a:rPr lang="zh-CN" altLang="en-US"/>
              <a:t>在我们学习的传统单线程编程中，程序的运行是同步的（同步不意味着所有步骤同时运行，而是指步骤在一个控制流序列中按顺序执行）。而异步的概念则是不保证同步的概念，也就是说，一个异步过程的执行将不再与原有的序列有顺序关系。</a:t>
            </a:r>
            <a:endParaRPr lang="zh-CN" altLang="en-US"/>
          </a:p>
          <a:p>
            <a:endParaRPr lang="zh-CN" altLang="en-US"/>
          </a:p>
          <a:p>
            <a:r>
              <a:rPr lang="zh-CN" altLang="en-US"/>
              <a:t>简单来理解就是：同步按你的代码顺序执行，异步不按照代码顺序执行，异步的执行效率更高。</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JavaScript 异步编程</a:t>
            </a:r>
            <a:endParaRPr lang="zh-CN" altLang="en-US"/>
          </a:p>
        </p:txBody>
      </p:sp>
      <p:sp>
        <p:nvSpPr>
          <p:cNvPr id="3" name="内容占位符 2"/>
          <p:cNvSpPr>
            <a:spLocks noGrp="1"/>
          </p:cNvSpPr>
          <p:nvPr>
            <p:ph idx="1"/>
          </p:nvPr>
        </p:nvSpPr>
        <p:spPr/>
        <p:txBody>
          <a:bodyPr/>
          <a:p>
            <a:endParaRPr lang="zh-CN" altLang="en-US"/>
          </a:p>
        </p:txBody>
      </p:sp>
      <p:pic>
        <p:nvPicPr>
          <p:cNvPr id="100" name="图片 99"/>
          <p:cNvPicPr/>
          <p:nvPr>
            <p:custDataLst>
              <p:tags r:id="rId1"/>
            </p:custDataLst>
          </p:nvPr>
        </p:nvPicPr>
        <p:blipFill>
          <a:blip r:embed="rId2"/>
          <a:stretch>
            <a:fillRect/>
          </a:stretch>
        </p:blipFill>
        <p:spPr>
          <a:xfrm>
            <a:off x="323215" y="1556385"/>
            <a:ext cx="8456930" cy="47396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什么时候用异步编程</a:t>
            </a:r>
            <a:endParaRPr lang="zh-CN" altLang="en-US"/>
          </a:p>
        </p:txBody>
      </p:sp>
      <p:sp>
        <p:nvSpPr>
          <p:cNvPr id="3" name="内容占位符 2"/>
          <p:cNvSpPr>
            <a:spLocks noGrp="1"/>
          </p:cNvSpPr>
          <p:nvPr>
            <p:ph idx="1"/>
          </p:nvPr>
        </p:nvSpPr>
        <p:spPr/>
        <p:txBody>
          <a:bodyPr>
            <a:normAutofit fontScale="60000"/>
          </a:bodyPr>
          <a:p>
            <a:r>
              <a:rPr lang="zh-CN" altLang="en-US"/>
              <a:t>在前端编程中（甚至后端有时也是这样），我们在处理一些简短、快速的操作时，例如计算 1 + 1 的结果，往往在主线程中就可以完成。主线程作为一个线程，不能够同时接受多方面的请求。所以，当一个事件没有结束时，界面将无法处理其他请求。</a:t>
            </a:r>
            <a:endParaRPr lang="zh-CN" altLang="en-US"/>
          </a:p>
          <a:p>
            <a:endParaRPr lang="zh-CN" altLang="en-US"/>
          </a:p>
          <a:p>
            <a:r>
              <a:rPr lang="zh-CN" altLang="en-US"/>
              <a:t>现在有一个按钮，如果我们设置它的 onclick 事件为一个死循环，那么当这个按钮按下，整个网页将失去响应。</a:t>
            </a:r>
            <a:endParaRPr lang="zh-CN" altLang="en-US"/>
          </a:p>
          <a:p>
            <a:endParaRPr lang="zh-CN" altLang="en-US"/>
          </a:p>
          <a:p>
            <a:r>
              <a:rPr lang="zh-CN" altLang="en-US"/>
              <a:t>为了避免这种情况的发生，我们常常用子线程来完成一些可能消耗时间足够长以至于被用户察觉的事情，比如读取一个大文件或者发出一个网络请求。因为子线程独立于主线程，所以即使出现阻塞也不会影响主线程的运行。但是子线程有一个局限：一旦发射了以后就会与主线程失去同步，我们无法确定它的结束，如果结束之后需要处理一些事情，比如处理来自服务器的信息，我们是无法将它合并到主线程中去的。</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回调函数</a:t>
            </a:r>
            <a:endParaRPr lang="zh-CN" altLang="en-US"/>
          </a:p>
        </p:txBody>
      </p:sp>
      <p:sp>
        <p:nvSpPr>
          <p:cNvPr id="3" name="内容占位符 2"/>
          <p:cNvSpPr>
            <a:spLocks noGrp="1"/>
          </p:cNvSpPr>
          <p:nvPr>
            <p:ph idx="1"/>
          </p:nvPr>
        </p:nvSpPr>
        <p:spPr>
          <a:xfrm>
            <a:off x="457200" y="1271905"/>
            <a:ext cx="8229600" cy="4854575"/>
          </a:xfrm>
        </p:spPr>
        <p:txBody>
          <a:bodyPr>
            <a:normAutofit fontScale="50000"/>
          </a:bodyPr>
          <a:p>
            <a:r>
              <a:rPr lang="zh-CN" altLang="en-US" sz="3600"/>
              <a:t>为了解决这个问题，JavaScript 中的异步操作函数往往通过回调函数来实现异步任务的结果处理。</a:t>
            </a:r>
            <a:endParaRPr lang="zh-CN" altLang="en-US" sz="3600"/>
          </a:p>
          <a:p>
            <a:r>
              <a:rPr lang="zh-CN" altLang="en-US" sz="3600"/>
              <a:t>回调函数：</a:t>
            </a:r>
            <a:endParaRPr lang="zh-CN" altLang="en-US" sz="3600"/>
          </a:p>
          <a:p>
            <a:r>
              <a:rPr lang="zh-CN" altLang="en-US" sz="3600"/>
              <a:t>回调函数就是一个函数，它是在我们启动一个异步任务的时候就告诉它：等你完成了这个任务之后要干什么。这样一来主线程几乎不用关心异步任务的状态了，他自己会善始善终。</a:t>
            </a:r>
            <a:endParaRPr lang="zh-CN" altLang="en-US" sz="3600"/>
          </a:p>
          <a:p>
            <a:endParaRPr lang="zh-CN" altLang="en-US" sz="3600"/>
          </a:p>
          <a:p>
            <a:r>
              <a:rPr lang="zh-CN" altLang="en-US"/>
              <a:t>function print() {</a:t>
            </a:r>
            <a:endParaRPr lang="zh-CN" altLang="en-US"/>
          </a:p>
          <a:p>
            <a:r>
              <a:rPr lang="zh-CN" altLang="en-US"/>
              <a:t>    document.getElementById("demo").innerHTML="RUNOOB!";</a:t>
            </a:r>
            <a:endParaRPr lang="zh-CN" altLang="en-US"/>
          </a:p>
          <a:p>
            <a:r>
              <a:rPr lang="zh-CN" altLang="en-US"/>
              <a:t>}</a:t>
            </a:r>
            <a:endParaRPr lang="zh-CN" altLang="en-US"/>
          </a:p>
          <a:p>
            <a:r>
              <a:rPr lang="zh-CN" altLang="en-US"/>
              <a:t>setTimeout(print, 3000);</a:t>
            </a:r>
            <a:endParaRPr lang="zh-CN" altLang="en-US"/>
          </a:p>
          <a:p>
            <a:endParaRPr lang="zh-CN" altLang="en-US"/>
          </a:p>
          <a:p>
            <a:r>
              <a:rPr lang="zh-CN" altLang="en-US"/>
              <a:t>这段程序中的 setTimeout 就是一个消耗时间较长（3 秒）的过程，它的第一个参数是个回调函数，第二个参数是毫秒数，这个函数执行之后会产生一个子线程，子线程会等待 3 秒，然后执行回调函数 "print"，在命令行输出 "RUNOOB!"。</a:t>
            </a:r>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rPr>
              <a:t>Node.js</a:t>
            </a:r>
            <a:r>
              <a:rPr lang="zh-CN" altLang="en-US" dirty="0" smtClean="0">
                <a:latin typeface="+mj-ea"/>
              </a:rPr>
              <a:t>安装</a:t>
            </a:r>
            <a:endParaRPr lang="zh-CN" altLang="en-US" dirty="0">
              <a:latin typeface="+mj-ea"/>
            </a:endParaRPr>
          </a:p>
        </p:txBody>
      </p:sp>
      <p:sp>
        <p:nvSpPr>
          <p:cNvPr id="3" name="内容占位符 2"/>
          <p:cNvSpPr>
            <a:spLocks noGrp="1"/>
          </p:cNvSpPr>
          <p:nvPr>
            <p:ph idx="1"/>
          </p:nvPr>
        </p:nvSpPr>
        <p:spPr/>
        <p:txBody>
          <a:bodyPr>
            <a:normAutofit fontScale="92500" lnSpcReduction="10000"/>
          </a:bodyPr>
          <a:lstStyle/>
          <a:p>
            <a:r>
              <a:rPr lang="en-US" altLang="zh-CN" dirty="0" smtClean="0"/>
              <a:t>Windows</a:t>
            </a:r>
            <a:r>
              <a:rPr lang="zh-CN" altLang="en-US" dirty="0" smtClean="0"/>
              <a:t>下</a:t>
            </a:r>
            <a:r>
              <a:rPr lang="en-US" altLang="zh-CN" u="sng" dirty="0" smtClean="0"/>
              <a:t>https</a:t>
            </a:r>
            <a:r>
              <a:rPr lang="en-US" altLang="zh-CN" u="sng" dirty="0"/>
              <a:t>://nodejs.org</a:t>
            </a:r>
            <a:r>
              <a:rPr lang="en-US" altLang="zh-CN" u="sng" dirty="0" smtClean="0"/>
              <a:t>/  </a:t>
            </a:r>
            <a:r>
              <a:rPr lang="zh-CN" altLang="en-US" dirty="0" smtClean="0"/>
              <a:t>官网下载安装最新的</a:t>
            </a:r>
            <a:r>
              <a:rPr lang="en-US" altLang="zh-CN" dirty="0" smtClean="0"/>
              <a:t>LTS</a:t>
            </a:r>
            <a:r>
              <a:rPr lang="zh-CN" altLang="en-US" dirty="0" smtClean="0"/>
              <a:t>版本。</a:t>
            </a:r>
            <a:endParaRPr lang="en-US" altLang="zh-CN" dirty="0" smtClean="0"/>
          </a:p>
          <a:p>
            <a:r>
              <a:rPr lang="en-US" altLang="zh-CN" dirty="0" smtClean="0"/>
              <a:t>MAC OS</a:t>
            </a:r>
            <a:r>
              <a:rPr lang="zh-CN" altLang="en-US" dirty="0" smtClean="0"/>
              <a:t>下载相应的</a:t>
            </a:r>
            <a:r>
              <a:rPr lang="en-US" altLang="zh-CN" dirty="0" err="1" smtClean="0"/>
              <a:t>pkg</a:t>
            </a:r>
            <a:r>
              <a:rPr lang="zh-CN" altLang="en-US" dirty="0" smtClean="0"/>
              <a:t>包安装。</a:t>
            </a:r>
            <a:endParaRPr lang="en-US" altLang="zh-CN" dirty="0" smtClean="0"/>
          </a:p>
          <a:p>
            <a:r>
              <a:rPr lang="en-US" altLang="zh-CN" dirty="0" smtClean="0"/>
              <a:t>Linux</a:t>
            </a:r>
            <a:r>
              <a:rPr lang="zh-CN" altLang="en-US" dirty="0" smtClean="0"/>
              <a:t>下载</a:t>
            </a:r>
            <a:r>
              <a:rPr lang="en-US" altLang="zh-CN" dirty="0" smtClean="0"/>
              <a:t>tar.gz</a:t>
            </a:r>
            <a:r>
              <a:rPr lang="zh-CN" altLang="en-US" dirty="0" smtClean="0"/>
              <a:t>包解压运行。</a:t>
            </a:r>
            <a:endParaRPr lang="en-US" altLang="zh-CN" dirty="0" smtClean="0"/>
          </a:p>
          <a:p>
            <a:r>
              <a:rPr lang="zh-CN" altLang="en-US" dirty="0" smtClean="0"/>
              <a:t>特殊</a:t>
            </a:r>
            <a:r>
              <a:rPr lang="en-US" altLang="zh-CN" dirty="0" err="1" smtClean="0"/>
              <a:t>linux</a:t>
            </a:r>
            <a:r>
              <a:rPr lang="zh-CN" altLang="en-US" dirty="0" smtClean="0"/>
              <a:t>版本或者嵌入式系统（比如树莓派系统）可下载源码编译。</a:t>
            </a:r>
            <a:endParaRPr lang="en-US" altLang="zh-CN" dirty="0" smtClean="0"/>
          </a:p>
          <a:p>
            <a:r>
              <a:rPr lang="zh-CN" altLang="en-US" dirty="0" smtClean="0"/>
              <a:t>具体安装例子见：</a:t>
            </a:r>
            <a:endParaRPr lang="en-US" altLang="zh-CN" dirty="0" smtClean="0"/>
          </a:p>
          <a:p>
            <a:r>
              <a:rPr lang="en-US" altLang="zh-CN" dirty="0" smtClean="0">
                <a:hlinkClick r:id="rId1"/>
              </a:rPr>
              <a:t>https</a:t>
            </a:r>
            <a:r>
              <a:rPr lang="en-US" altLang="zh-CN" dirty="0">
                <a:hlinkClick r:id="rId1"/>
              </a:rPr>
              <a:t>://www.runoob.com/nodejs/nodejs-install-setup.html</a:t>
            </a:r>
            <a:endParaRPr lang="zh-CN" altLang="en-US" dirty="0"/>
          </a:p>
        </p:txBody>
      </p:sp>
      <p:pic>
        <p:nvPicPr>
          <p:cNvPr id="4" name="Picture 2" descr="https://bkimg.cdn.bcebos.com/pic/9825bc315c6034a81358c82ac1134954082376e6?x-bce-process=image/resize,m_lfit,w_268,limit_1/format,f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204864"/>
            <a:ext cx="2044655" cy="1152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回调函数</a:t>
            </a:r>
            <a:endParaRPr lang="zh-CN" altLang="en-US"/>
          </a:p>
        </p:txBody>
      </p:sp>
      <p:sp>
        <p:nvSpPr>
          <p:cNvPr id="3" name="内容占位符 2"/>
          <p:cNvSpPr>
            <a:spLocks noGrp="1"/>
          </p:cNvSpPr>
          <p:nvPr>
            <p:ph idx="1"/>
          </p:nvPr>
        </p:nvSpPr>
        <p:spPr/>
        <p:txBody>
          <a:bodyPr>
            <a:normAutofit fontScale="70000"/>
          </a:bodyPr>
          <a:p>
            <a:r>
              <a:rPr lang="zh-CN" altLang="en-US"/>
              <a:t>当然，JavaScript 语法十分友好，我们不必单独定义一个函数 print ，我们常常将上面的程序写成：</a:t>
            </a:r>
            <a:endParaRPr lang="zh-CN" altLang="en-US"/>
          </a:p>
          <a:p>
            <a:r>
              <a:rPr lang="zh-CN" altLang="en-US"/>
              <a:t>setTimeout(function () {</a:t>
            </a:r>
            <a:endParaRPr lang="zh-CN" altLang="en-US"/>
          </a:p>
          <a:p>
            <a:r>
              <a:rPr lang="zh-CN" altLang="en-US"/>
              <a:t>document.getElementById("demo").innerHTML="RUNOOB!";</a:t>
            </a:r>
            <a:endParaRPr lang="zh-CN" altLang="en-US"/>
          </a:p>
          <a:p>
            <a:r>
              <a:rPr lang="zh-CN" altLang="en-US"/>
              <a:t>}, 3000);</a:t>
            </a:r>
            <a:endParaRPr lang="zh-CN" altLang="en-US"/>
          </a:p>
          <a:p>
            <a:r>
              <a:rPr lang="zh-CN" altLang="en-US"/>
              <a:t>或者再偷懒</a:t>
            </a:r>
            <a:r>
              <a:rPr lang="zh-CN" altLang="en-US"/>
              <a:t>一点</a:t>
            </a:r>
            <a:endParaRPr lang="zh-CN" altLang="en-US"/>
          </a:p>
          <a:p>
            <a:r>
              <a:rPr lang="zh-CN" altLang="en-US">
                <a:sym typeface="+mn-ea"/>
              </a:rPr>
              <a:t>setTimeout(()</a:t>
            </a:r>
            <a:r>
              <a:rPr lang="en-US" altLang="zh-CN">
                <a:sym typeface="+mn-ea"/>
              </a:rPr>
              <a:t>=&gt;</a:t>
            </a:r>
            <a:r>
              <a:rPr lang="zh-CN" altLang="en-US">
                <a:sym typeface="+mn-ea"/>
              </a:rPr>
              <a:t> {</a:t>
            </a:r>
            <a:endParaRPr lang="zh-CN" altLang="en-US"/>
          </a:p>
          <a:p>
            <a:r>
              <a:rPr lang="zh-CN" altLang="en-US">
                <a:sym typeface="+mn-ea"/>
              </a:rPr>
              <a:t>document.getElementById("demo").innerHTML="RUNOOB!";</a:t>
            </a:r>
            <a:endParaRPr lang="zh-CN" altLang="en-US"/>
          </a:p>
          <a:p>
            <a:r>
              <a:rPr lang="zh-CN" altLang="en-US">
                <a:sym typeface="+mn-ea"/>
              </a:rPr>
              <a:t>}, 3000);</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回调函数</a:t>
            </a:r>
            <a:endParaRPr lang="zh-CN" altLang="en-US"/>
          </a:p>
        </p:txBody>
      </p:sp>
      <p:sp>
        <p:nvSpPr>
          <p:cNvPr id="3" name="内容占位符 2"/>
          <p:cNvSpPr>
            <a:spLocks noGrp="1"/>
          </p:cNvSpPr>
          <p:nvPr>
            <p:ph idx="1"/>
          </p:nvPr>
        </p:nvSpPr>
        <p:spPr/>
        <p:txBody>
          <a:bodyPr>
            <a:normAutofit fontScale="60000"/>
          </a:bodyPr>
          <a:p>
            <a:r>
              <a:rPr lang="zh-CN" altLang="en-US"/>
              <a:t>既然 setTimeout 会在子线程中等待 3 秒，在 setTimeout 函数执行之后主线程并没有停止，所以：</a:t>
            </a:r>
            <a:endParaRPr lang="zh-CN" altLang="en-US"/>
          </a:p>
          <a:p>
            <a:r>
              <a:rPr lang="zh-CN" altLang="en-US"/>
              <a:t>setTimeout(()</a:t>
            </a:r>
            <a:r>
              <a:rPr lang="en-US" altLang="zh-CN"/>
              <a:t>=&gt;</a:t>
            </a:r>
            <a:r>
              <a:rPr lang="zh-CN" altLang="en-US"/>
              <a:t> {</a:t>
            </a:r>
            <a:endParaRPr lang="zh-CN" altLang="en-US"/>
          </a:p>
          <a:p>
            <a:r>
              <a:rPr lang="zh-CN" altLang="en-US"/>
              <a:t>document.getElementById("demo1").innerHTML="RUNOOB-1!";  // 三秒后子线程执行</a:t>
            </a:r>
            <a:endParaRPr lang="zh-CN" altLang="en-US"/>
          </a:p>
          <a:p>
            <a:r>
              <a:rPr lang="zh-CN" altLang="en-US"/>
              <a:t>}, 3000);</a:t>
            </a:r>
            <a:endParaRPr lang="zh-CN" altLang="en-US"/>
          </a:p>
          <a:p>
            <a:r>
              <a:rPr lang="zh-CN" altLang="en-US"/>
              <a:t>document.getElementById("demo2").innerHTML="RUNOOB-2!";      // 主线程先执行</a:t>
            </a:r>
            <a:endParaRPr lang="zh-CN" altLang="en-US"/>
          </a:p>
          <a:p>
            <a:endParaRPr lang="zh-CN" altLang="en-US"/>
          </a:p>
          <a:p>
            <a:endParaRPr lang="zh-CN" altLang="en-US"/>
          </a:p>
          <a:p>
            <a:endParaRPr lang="zh-CN" altLang="en-US"/>
          </a:p>
          <a:p>
            <a:r>
              <a:rPr lang="zh-CN" altLang="en-US"/>
              <a:t>https://www.runoob.com/try/try.php?filename=tryjs_async3</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回调函数</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对象 3"/>
          <p:cNvGraphicFramePr/>
          <p:nvPr>
            <p:custDataLst>
              <p:tags r:id="rId1"/>
            </p:custDataLst>
          </p:nvPr>
        </p:nvGraphicFramePr>
        <p:xfrm>
          <a:off x="323215" y="1417955"/>
          <a:ext cx="8508365" cy="5086350"/>
        </p:xfrm>
        <a:graphic>
          <a:graphicData uri="http://schemas.openxmlformats.org/presentationml/2006/ole">
            <mc:AlternateContent xmlns:mc="http://schemas.openxmlformats.org/markup-compatibility/2006">
              <mc:Choice xmlns:v="urn:schemas-microsoft-com:vml" Requires="v">
                <p:oleObj spid="_x0000_s5" name="" r:id="rId2" imgW="11144250" imgH="5772150" progId="Paint.Picture">
                  <p:embed/>
                </p:oleObj>
              </mc:Choice>
              <mc:Fallback>
                <p:oleObj name="" r:id="rId2" imgW="11144250" imgH="5772150" progId="Paint.Picture">
                  <p:embed/>
                  <p:pic>
                    <p:nvPicPr>
                      <p:cNvPr id="0" name="图片 4"/>
                      <p:cNvPicPr/>
                      <p:nvPr/>
                    </p:nvPicPr>
                    <p:blipFill>
                      <a:blip r:embed="rId3"/>
                      <a:stretch>
                        <a:fillRect/>
                      </a:stretch>
                    </p:blipFill>
                    <p:spPr>
                      <a:xfrm>
                        <a:off x="323215" y="1417955"/>
                        <a:ext cx="8508365" cy="508635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a:t>
            </a:r>
            <a:r>
              <a:rPr lang="zh-CN" altLang="en-US" dirty="0" smtClean="0"/>
              <a:t>回调函数</a:t>
            </a:r>
            <a:endParaRPr lang="zh-CN" altLang="en-US" dirty="0"/>
          </a:p>
        </p:txBody>
      </p:sp>
      <p:sp>
        <p:nvSpPr>
          <p:cNvPr id="3" name="内容占位符 2"/>
          <p:cNvSpPr>
            <a:spLocks noGrp="1"/>
          </p:cNvSpPr>
          <p:nvPr>
            <p:ph idx="1"/>
          </p:nvPr>
        </p:nvSpPr>
        <p:spPr>
          <a:xfrm>
            <a:off x="457200" y="1340768"/>
            <a:ext cx="8229600" cy="4525963"/>
          </a:xfrm>
        </p:spPr>
        <p:txBody>
          <a:bodyPr>
            <a:normAutofit fontScale="92500"/>
          </a:bodyPr>
          <a:lstStyle/>
          <a:p>
            <a:pPr latinLnBrk="1"/>
            <a:r>
              <a:rPr lang="en-US" altLang="zh-CN" dirty="0"/>
              <a:t>Node.js </a:t>
            </a:r>
            <a:r>
              <a:rPr lang="zh-CN" altLang="en-US" dirty="0"/>
              <a:t>异步编程的直接体现就是回调</a:t>
            </a:r>
            <a:r>
              <a:rPr lang="zh-CN" altLang="en-US" dirty="0" smtClean="0"/>
              <a:t>。异步</a:t>
            </a:r>
            <a:r>
              <a:rPr lang="zh-CN" altLang="en-US" dirty="0"/>
              <a:t>编程依托于回调来</a:t>
            </a:r>
            <a:r>
              <a:rPr lang="zh-CN" altLang="en-US" dirty="0" smtClean="0"/>
              <a:t>实现，</a:t>
            </a:r>
            <a:r>
              <a:rPr lang="zh-CN" altLang="en-US" dirty="0"/>
              <a:t>回调函数在完成任务后就会被</a:t>
            </a:r>
            <a:r>
              <a:rPr lang="zh-CN" altLang="en-US" dirty="0" smtClean="0"/>
              <a:t>调用。</a:t>
            </a:r>
            <a:r>
              <a:rPr lang="zh-CN" altLang="en-US" dirty="0"/>
              <a:t>例如，我们可以一边读取文件，一边执行其他命令，在文件读取完成后，我们将文件内容作为回调函数的参数返回。这样在执行代码时就没有阻塞或等待文件 </a:t>
            </a:r>
            <a:r>
              <a:rPr lang="en-US" altLang="zh-CN" dirty="0"/>
              <a:t>I/O </a:t>
            </a:r>
            <a:r>
              <a:rPr lang="zh-CN" altLang="en-US" dirty="0"/>
              <a:t>操作。这就大大提高了 </a:t>
            </a:r>
            <a:r>
              <a:rPr lang="en-US" altLang="zh-CN" dirty="0"/>
              <a:t>Node.js </a:t>
            </a:r>
            <a:r>
              <a:rPr lang="zh-CN" altLang="en-US" dirty="0"/>
              <a:t>的性能，可以处理大量的并发请求。</a:t>
            </a:r>
            <a:endParaRPr lang="zh-CN" altLang="en-US" dirty="0"/>
          </a:p>
          <a:p>
            <a:r>
              <a:rPr lang="zh-CN" altLang="en-US" dirty="0"/>
              <a:t>回调函数一般作为函数的最后一个参数出现</a:t>
            </a:r>
            <a:r>
              <a:rPr lang="zh-CN" altLang="en-US" dirty="0" smtClean="0"/>
              <a:t>：</a:t>
            </a:r>
            <a:endParaRPr lang="en-US" altLang="zh-CN" dirty="0" smtClean="0"/>
          </a:p>
          <a:p>
            <a:pPr lvl="1"/>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648" y="5589240"/>
            <a:ext cx="6695665" cy="11527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阻塞（</a:t>
            </a:r>
            <a:r>
              <a:rPr lang="zh-CN" altLang="en-US" b="1" dirty="0"/>
              <a:t>同步）代码</a:t>
            </a:r>
            <a:r>
              <a:rPr lang="zh-CN" altLang="en-US" b="1" dirty="0" smtClean="0"/>
              <a:t>实例</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3</a:t>
            </a:r>
            <a:r>
              <a:rPr lang="zh-CN" altLang="en-US" dirty="0" smtClean="0"/>
              <a:t>个</a:t>
            </a:r>
            <a:r>
              <a:rPr lang="en-US" altLang="zh-CN" dirty="0" smtClean="0"/>
              <a:t>txt</a:t>
            </a:r>
            <a:r>
              <a:rPr lang="zh-CN" altLang="en-US" dirty="0" smtClean="0"/>
              <a:t>文件</a:t>
            </a:r>
            <a:r>
              <a:rPr lang="en-US" altLang="zh-CN" dirty="0" smtClean="0"/>
              <a:t>1.txt</a:t>
            </a:r>
            <a:r>
              <a:rPr lang="zh-CN" altLang="en-US" dirty="0" smtClean="0"/>
              <a:t>，</a:t>
            </a:r>
            <a:r>
              <a:rPr lang="en-US" altLang="zh-CN" dirty="0" smtClean="0"/>
              <a:t>2.txt</a:t>
            </a:r>
            <a:r>
              <a:rPr lang="zh-CN" altLang="en-US" dirty="0" smtClean="0"/>
              <a:t>，</a:t>
            </a:r>
            <a:r>
              <a:rPr lang="en-US" altLang="zh-CN" dirty="0" smtClean="0"/>
              <a:t>3.txt</a:t>
            </a:r>
            <a:r>
              <a:rPr lang="zh-CN" altLang="en-US" dirty="0" smtClean="0"/>
              <a:t>，在其中放入不等长的字符串。</a:t>
            </a:r>
            <a:endParaRPr lang="en-US" altLang="zh-CN" dirty="0" smtClean="0"/>
          </a:p>
          <a:p>
            <a:r>
              <a:rPr lang="zh-CN" altLang="en-US" dirty="0" smtClean="0"/>
              <a:t>创建</a:t>
            </a:r>
            <a:r>
              <a:rPr lang="en-US" altLang="zh-CN" dirty="0" smtClean="0"/>
              <a:t>4.5.js</a:t>
            </a:r>
            <a:r>
              <a:rPr lang="zh-CN" altLang="en-US" dirty="0" smtClean="0"/>
              <a:t>读取这三个文本，代码如下：</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4098" y="3426218"/>
            <a:ext cx="4341148" cy="244827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695" y="3501008"/>
            <a:ext cx="4238648" cy="21630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非阻塞（</a:t>
            </a:r>
            <a:r>
              <a:rPr lang="zh-CN" altLang="en-US" b="1" dirty="0"/>
              <a:t>异步）代码</a:t>
            </a:r>
            <a:r>
              <a:rPr lang="zh-CN" altLang="en-US" b="1" dirty="0" smtClean="0"/>
              <a:t>实例</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4.6.js</a:t>
            </a:r>
            <a:r>
              <a:rPr lang="zh-CN" altLang="en-US" dirty="0" smtClean="0"/>
              <a:t>，以异步非阻塞模式读取文件。</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4500" y="2348880"/>
            <a:ext cx="4392488" cy="4146357"/>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422" y="3284984"/>
            <a:ext cx="3571977" cy="18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回调陷阱</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zh-CN" altLang="en-US" dirty="0" smtClean="0"/>
              <a:t>如果我们希望保证操作的执行返回次序，那么就需要采用嵌套回调的方式，见</a:t>
            </a:r>
            <a:r>
              <a:rPr lang="en-US" altLang="zh-CN" dirty="0" smtClean="0"/>
              <a:t>4.7.js</a:t>
            </a:r>
            <a:r>
              <a:rPr lang="zh-CN" altLang="en-US" dirty="0" smtClean="0"/>
              <a:t>：</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2636912"/>
            <a:ext cx="4852143" cy="396829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343" y="3573016"/>
            <a:ext cx="3633962" cy="16779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回调陷阱</a:t>
            </a:r>
            <a:endParaRPr lang="zh-CN" altLang="en-US" dirty="0"/>
          </a:p>
        </p:txBody>
      </p:sp>
      <p:sp>
        <p:nvSpPr>
          <p:cNvPr id="3" name="内容占位符 2"/>
          <p:cNvSpPr>
            <a:spLocks noGrp="1"/>
          </p:cNvSpPr>
          <p:nvPr>
            <p:ph idx="1"/>
          </p:nvPr>
        </p:nvSpPr>
        <p:spPr>
          <a:xfrm>
            <a:off x="472233" y="1202023"/>
            <a:ext cx="8229600" cy="4525963"/>
          </a:xfrm>
        </p:spPr>
        <p:txBody>
          <a:bodyPr/>
          <a:lstStyle/>
          <a:p>
            <a:r>
              <a:rPr lang="zh-CN" altLang="en-US" dirty="0" smtClean="0"/>
              <a:t>还有一种情况，多次调用一个函数时，容易产生回调陷阱，如</a:t>
            </a:r>
            <a:r>
              <a:rPr lang="en-US" altLang="zh-CN" dirty="0" smtClean="0"/>
              <a:t>4.9.js</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699" y="2492896"/>
            <a:ext cx="5687845" cy="3528392"/>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161" y="3356992"/>
            <a:ext cx="3048726" cy="15121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避免回调陷阱</a:t>
            </a:r>
            <a:endParaRPr lang="zh-CN" altLang="en-US" dirty="0"/>
          </a:p>
        </p:txBody>
      </p:sp>
      <p:sp>
        <p:nvSpPr>
          <p:cNvPr id="3" name="内容占位符 2"/>
          <p:cNvSpPr>
            <a:spLocks noGrp="1"/>
          </p:cNvSpPr>
          <p:nvPr>
            <p:ph idx="1"/>
          </p:nvPr>
        </p:nvSpPr>
        <p:spPr>
          <a:xfrm>
            <a:off x="436524" y="1417638"/>
            <a:ext cx="8229600" cy="4525963"/>
          </a:xfrm>
        </p:spPr>
        <p:txBody>
          <a:bodyPr>
            <a:normAutofit/>
          </a:bodyPr>
          <a:lstStyle/>
          <a:p>
            <a:r>
              <a:rPr lang="en-US" altLang="zh-CN" b="1" dirty="0"/>
              <a:t>Promise</a:t>
            </a:r>
            <a:r>
              <a:rPr lang="zh-CN" altLang="en-US" b="1" dirty="0"/>
              <a:t>对象进行异步控制</a:t>
            </a:r>
            <a:r>
              <a:rPr lang="zh-CN" altLang="en-US" b="1" dirty="0" smtClean="0"/>
              <a:t>处理，</a:t>
            </a:r>
            <a:r>
              <a:rPr lang="en-US" altLang="zh-CN" b="1" dirty="0" smtClean="0"/>
              <a:t>4.10.js</a:t>
            </a:r>
            <a:endParaRPr lang="zh-CN" altLang="en-US" b="1" dirty="0"/>
          </a:p>
          <a:p>
            <a:r>
              <a:rPr lang="en-US" altLang="zh-CN" sz="2800" dirty="0" smtClean="0"/>
              <a:t>Promise </a:t>
            </a:r>
            <a:r>
              <a:rPr lang="zh-CN" altLang="en-US" sz="2800" dirty="0"/>
              <a:t>实例</a:t>
            </a:r>
            <a:r>
              <a:rPr lang="zh-CN" altLang="en-US" sz="2800" dirty="0" smtClean="0"/>
              <a:t>生成</a:t>
            </a:r>
            <a:r>
              <a:rPr lang="zh-CN" altLang="en-US" sz="2800" dirty="0"/>
              <a:t>以后，可以用</a:t>
            </a:r>
            <a:r>
              <a:rPr lang="en-US" altLang="zh-CN" sz="2800" dirty="0"/>
              <a:t>then </a:t>
            </a:r>
            <a:r>
              <a:rPr lang="zh-CN" altLang="en-US" sz="2800" dirty="0"/>
              <a:t>方法分别指定</a:t>
            </a:r>
            <a:r>
              <a:rPr lang="en-US" altLang="zh-CN" sz="2800" dirty="0"/>
              <a:t>resolved</a:t>
            </a:r>
            <a:r>
              <a:rPr lang="zh-CN" altLang="en-US" sz="2800" dirty="0"/>
              <a:t>状态和</a:t>
            </a:r>
            <a:r>
              <a:rPr lang="en-US" altLang="zh-CN" sz="2800" dirty="0"/>
              <a:t>rejected</a:t>
            </a:r>
            <a:r>
              <a:rPr lang="zh-CN" altLang="en-US" sz="2800" dirty="0"/>
              <a:t>状态的回调函数。</a:t>
            </a:r>
            <a:endParaRPr lang="zh-CN" altLang="en-US" sz="28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3068960"/>
            <a:ext cx="4532850" cy="3633267"/>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226" y="3861048"/>
            <a:ext cx="3736632" cy="18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避免回调陷阱</a:t>
            </a:r>
            <a:endParaRPr lang="zh-CN" altLang="en-US" dirty="0"/>
          </a:p>
        </p:txBody>
      </p:sp>
      <p:sp>
        <p:nvSpPr>
          <p:cNvPr id="3" name="内容占位符 2"/>
          <p:cNvSpPr>
            <a:spLocks noGrp="1"/>
          </p:cNvSpPr>
          <p:nvPr>
            <p:ph idx="1"/>
          </p:nvPr>
        </p:nvSpPr>
        <p:spPr>
          <a:xfrm>
            <a:off x="611560" y="1124744"/>
            <a:ext cx="8229600" cy="4525963"/>
          </a:xfrm>
        </p:spPr>
        <p:txBody>
          <a:bodyPr/>
          <a:lstStyle/>
          <a:p>
            <a:r>
              <a:rPr lang="en-US" altLang="zh-CN" b="1" dirty="0" err="1"/>
              <a:t>async</a:t>
            </a:r>
            <a:r>
              <a:rPr lang="en-US" altLang="zh-CN" b="1" dirty="0"/>
              <a:t>/await</a:t>
            </a:r>
            <a:r>
              <a:rPr lang="zh-CN" altLang="en-US" b="1" dirty="0"/>
              <a:t>解决</a:t>
            </a:r>
            <a:r>
              <a:rPr lang="zh-CN" altLang="en-US" b="1" dirty="0" smtClean="0"/>
              <a:t>异步控制，</a:t>
            </a:r>
            <a:r>
              <a:rPr lang="en-US" altLang="zh-CN" b="1" dirty="0" smtClean="0"/>
              <a:t>4.11.js</a:t>
            </a:r>
            <a:endParaRPr lang="zh-CN" altLang="en-US" b="1" dirty="0"/>
          </a:p>
          <a:p>
            <a:r>
              <a:rPr lang="zh-CN" altLang="en-US" dirty="0" smtClean="0"/>
              <a:t>实质是</a:t>
            </a:r>
            <a:r>
              <a:rPr lang="en-US" altLang="zh-CN" dirty="0" smtClean="0"/>
              <a:t>Promise</a:t>
            </a:r>
            <a:r>
              <a:rPr lang="zh-CN" altLang="en-US" dirty="0" smtClean="0"/>
              <a:t>的语法糖。</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2276872"/>
            <a:ext cx="3856054" cy="43895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3501008"/>
            <a:ext cx="3261861" cy="1944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j-ea"/>
              </a:rPr>
              <a:t>Node.js REPL(</a:t>
            </a:r>
            <a:r>
              <a:rPr lang="zh-CN" altLang="en-US" dirty="0">
                <a:latin typeface="+mj-ea"/>
              </a:rPr>
              <a:t>交互式解释器</a:t>
            </a:r>
            <a:r>
              <a:rPr lang="en-US" altLang="zh-CN" dirty="0" smtClean="0">
                <a:latin typeface="+mj-ea"/>
              </a:rPr>
              <a:t>)</a:t>
            </a:r>
            <a:endParaRPr lang="zh-CN" altLang="en-US" dirty="0">
              <a:latin typeface="+mj-ea"/>
            </a:endParaRPr>
          </a:p>
        </p:txBody>
      </p:sp>
      <p:sp>
        <p:nvSpPr>
          <p:cNvPr id="3" name="内容占位符 2"/>
          <p:cNvSpPr>
            <a:spLocks noGrp="1"/>
          </p:cNvSpPr>
          <p:nvPr>
            <p:ph idx="1"/>
          </p:nvPr>
        </p:nvSpPr>
        <p:spPr>
          <a:xfrm>
            <a:off x="282352" y="1340768"/>
            <a:ext cx="8579296" cy="4525963"/>
          </a:xfrm>
        </p:spPr>
        <p:txBody>
          <a:bodyPr>
            <a:normAutofit/>
          </a:bodyPr>
          <a:lstStyle/>
          <a:p>
            <a:r>
              <a:rPr lang="en-US" altLang="zh-CN" sz="2800" dirty="0">
                <a:solidFill>
                  <a:srgbClr val="000000"/>
                </a:solidFill>
                <a:latin typeface="Times New Roman" panose="02020603050405020304" pitchFamily="18" charset="0"/>
                <a:cs typeface="Times New Roman" panose="02020603050405020304" pitchFamily="18" charset="0"/>
              </a:rPr>
              <a:t>REPL</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000000"/>
                </a:solidFill>
                <a:latin typeface="微软雅黑" panose="020B0503020204020204" pitchFamily="18" charset="-122"/>
                <a:cs typeface="微软雅黑" panose="020B0503020204020204" pitchFamily="18" charset="-122"/>
              </a:rPr>
              <a:t>（</a:t>
            </a:r>
            <a:r>
              <a:rPr lang="en-US" altLang="zh-CN" sz="2800" dirty="0">
                <a:solidFill>
                  <a:srgbClr val="000000"/>
                </a:solidFill>
                <a:latin typeface="Times New Roman" panose="02020603050405020304" pitchFamily="18" charset="0"/>
                <a:cs typeface="Times New Roman" panose="02020603050405020304" pitchFamily="18" charset="0"/>
              </a:rPr>
              <a:t>Read-</a:t>
            </a:r>
            <a:r>
              <a:rPr lang="en-US" altLang="zh-CN" sz="2800" dirty="0" err="1">
                <a:solidFill>
                  <a:srgbClr val="000000"/>
                </a:solidFill>
                <a:latin typeface="Times New Roman" panose="02020603050405020304" pitchFamily="18" charset="0"/>
                <a:cs typeface="Times New Roman" panose="02020603050405020304" pitchFamily="18" charset="0"/>
              </a:rPr>
              <a:t>eval</a:t>
            </a:r>
            <a:r>
              <a:rPr lang="en-US" altLang="zh-CN" sz="2800" dirty="0">
                <a:solidFill>
                  <a:srgbClr val="000000"/>
                </a:solidFill>
                <a:latin typeface="Times New Roman" panose="02020603050405020304" pitchFamily="18" charset="0"/>
                <a:cs typeface="Times New Roman" panose="02020603050405020304" pitchFamily="18" charset="0"/>
              </a:rPr>
              <a:t>-print</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loop</a:t>
            </a:r>
            <a:r>
              <a:rPr lang="en-US" altLang="zh-CN" sz="2800" dirty="0">
                <a:solidFill>
                  <a:srgbClr val="000000"/>
                </a:solidFill>
                <a:latin typeface="微软雅黑" panose="020B0503020204020204" pitchFamily="18" charset="-122"/>
                <a:cs typeface="微软雅黑" panose="020B0503020204020204" pitchFamily="18" charset="-122"/>
              </a:rPr>
              <a:t>），</a:t>
            </a:r>
            <a:r>
              <a:rPr lang="en-US" altLang="zh-CN" sz="2800" dirty="0" err="1">
                <a:solidFill>
                  <a:srgbClr val="000000"/>
                </a:solidFill>
                <a:latin typeface="微软雅黑" panose="020B0503020204020204" pitchFamily="18" charset="-122"/>
                <a:cs typeface="微软雅黑" panose="020B0503020204020204" pitchFamily="18" charset="-122"/>
              </a:rPr>
              <a:t>即输入</a:t>
            </a:r>
            <a:r>
              <a:rPr lang="en-US" altLang="zh-CN" sz="2800" dirty="0">
                <a:solidFill>
                  <a:srgbClr val="000000"/>
                </a:solidFill>
                <a:latin typeface="微软雅黑" panose="020B0503020204020204" pitchFamily="18" charset="-122"/>
                <a:cs typeface="微软雅黑" panose="020B0503020204020204" pitchFamily="18" charset="-122"/>
              </a:rPr>
              <a:t>—</a:t>
            </a:r>
            <a:r>
              <a:rPr lang="en-US" altLang="zh-CN" sz="2800" dirty="0" err="1">
                <a:solidFill>
                  <a:srgbClr val="000000"/>
                </a:solidFill>
                <a:latin typeface="微软雅黑" panose="020B0503020204020204" pitchFamily="18" charset="-122"/>
                <a:cs typeface="微软雅黑" panose="020B0503020204020204" pitchFamily="18" charset="-122"/>
              </a:rPr>
              <a:t>求值</a:t>
            </a:r>
            <a:r>
              <a:rPr lang="en-US" altLang="zh-CN" sz="2800" dirty="0">
                <a:solidFill>
                  <a:srgbClr val="000000"/>
                </a:solidFill>
                <a:latin typeface="微软雅黑" panose="020B0503020204020204" pitchFamily="18" charset="-122"/>
                <a:cs typeface="微软雅黑" panose="020B0503020204020204" pitchFamily="18" charset="-122"/>
              </a:rPr>
              <a:t>—</a:t>
            </a:r>
            <a:r>
              <a:rPr lang="en-US" altLang="zh-CN" sz="2800" dirty="0" err="1" smtClean="0">
                <a:solidFill>
                  <a:srgbClr val="000000"/>
                </a:solidFill>
                <a:latin typeface="微软雅黑" panose="020B0503020204020204" pitchFamily="18" charset="-122"/>
                <a:cs typeface="微软雅黑" panose="020B0503020204020204" pitchFamily="18" charset="-122"/>
              </a:rPr>
              <a:t>输出循环</a:t>
            </a:r>
            <a:r>
              <a:rPr lang="zh-CN" altLang="en-US" sz="2800" dirty="0">
                <a:solidFill>
                  <a:srgbClr val="000000"/>
                </a:solidFill>
                <a:latin typeface="微软雅黑" panose="020B0503020204020204" pitchFamily="18" charset="-122"/>
                <a:cs typeface="微软雅黑" panose="020B0503020204020204" pitchFamily="18" charset="-122"/>
              </a:rPr>
              <a:t>，</a:t>
            </a:r>
            <a:r>
              <a:rPr lang="zh-CN" altLang="en-US" sz="2800" dirty="0" smtClean="0">
                <a:solidFill>
                  <a:srgbClr val="000000"/>
                </a:solidFill>
                <a:latin typeface="微软雅黑" panose="020B0503020204020204" pitchFamily="18" charset="-122"/>
                <a:cs typeface="微软雅黑" panose="020B0503020204020204" pitchFamily="18" charset="-122"/>
              </a:rPr>
              <a:t>类似</a:t>
            </a:r>
            <a:r>
              <a:rPr lang="en-US" altLang="zh-CN" sz="2800" dirty="0" smtClean="0">
                <a:solidFill>
                  <a:srgbClr val="000000"/>
                </a:solidFill>
                <a:latin typeface="微软雅黑" panose="020B0503020204020204" pitchFamily="18" charset="-122"/>
                <a:cs typeface="微软雅黑" panose="020B0503020204020204" pitchFamily="18" charset="-122"/>
              </a:rPr>
              <a:t>Python</a:t>
            </a:r>
            <a:r>
              <a:rPr lang="zh-CN" altLang="en-US" sz="2800" dirty="0" smtClean="0">
                <a:solidFill>
                  <a:srgbClr val="000000"/>
                </a:solidFill>
                <a:latin typeface="微软雅黑" panose="020B0503020204020204" pitchFamily="18" charset="-122"/>
                <a:cs typeface="微软雅黑" panose="020B0503020204020204" pitchFamily="18" charset="-122"/>
              </a:rPr>
              <a:t>、</a:t>
            </a:r>
            <a:r>
              <a:rPr lang="en-US" altLang="zh-CN" sz="2800" dirty="0" smtClean="0">
                <a:solidFill>
                  <a:srgbClr val="000000"/>
                </a:solidFill>
                <a:latin typeface="微软雅黑" panose="020B0503020204020204" pitchFamily="18" charset="-122"/>
                <a:cs typeface="微软雅黑" panose="020B0503020204020204" pitchFamily="18" charset="-122"/>
              </a:rPr>
              <a:t>R</a:t>
            </a:r>
            <a:r>
              <a:rPr lang="zh-CN" altLang="en-US" sz="2800" dirty="0" smtClean="0">
                <a:solidFill>
                  <a:srgbClr val="000000"/>
                </a:solidFill>
                <a:latin typeface="微软雅黑" panose="020B0503020204020204" pitchFamily="18" charset="-122"/>
                <a:cs typeface="微软雅黑" panose="020B0503020204020204" pitchFamily="18" charset="-122"/>
              </a:rPr>
              <a:t>、</a:t>
            </a:r>
            <a:r>
              <a:rPr lang="en-US" altLang="zh-CN" sz="2800" dirty="0" err="1" smtClean="0">
                <a:solidFill>
                  <a:srgbClr val="000000"/>
                </a:solidFill>
                <a:latin typeface="微软雅黑" panose="020B0503020204020204" pitchFamily="18" charset="-122"/>
                <a:cs typeface="微软雅黑" panose="020B0503020204020204" pitchFamily="18" charset="-122"/>
              </a:rPr>
              <a:t>mathematica</a:t>
            </a:r>
            <a:r>
              <a:rPr lang="zh-CN" altLang="en-US" sz="2800" dirty="0" smtClean="0">
                <a:solidFill>
                  <a:srgbClr val="000000"/>
                </a:solidFill>
                <a:latin typeface="微软雅黑" panose="020B0503020204020204" pitchFamily="18" charset="-122"/>
                <a:cs typeface="微软雅黑" panose="020B0503020204020204" pitchFamily="18" charset="-122"/>
              </a:rPr>
              <a:t>。</a:t>
            </a:r>
            <a:endParaRPr lang="en-US" altLang="zh-CN" sz="2800" dirty="0" smtClean="0">
              <a:solidFill>
                <a:srgbClr val="000000"/>
              </a:solidFill>
              <a:latin typeface="微软雅黑" panose="020B0503020204020204" pitchFamily="18" charset="-122"/>
              <a:cs typeface="微软雅黑" panose="020B0503020204020204" pitchFamily="18" charset="-122"/>
            </a:endParaRPr>
          </a:p>
          <a:p>
            <a:r>
              <a:rPr lang="en-US" altLang="zh-CN" sz="2800" dirty="0" smtClean="0"/>
              <a:t>Node </a:t>
            </a:r>
            <a:r>
              <a:rPr lang="zh-CN" altLang="en-US" sz="2800" dirty="0"/>
              <a:t>自带</a:t>
            </a:r>
            <a:r>
              <a:rPr lang="zh-CN" altLang="en-US" sz="2800" dirty="0" smtClean="0"/>
              <a:t>了</a:t>
            </a:r>
            <a:r>
              <a:rPr lang="en-US" altLang="zh-CN" sz="2800" dirty="0" smtClean="0"/>
              <a:t>REPL</a:t>
            </a:r>
            <a:r>
              <a:rPr lang="zh-CN" altLang="en-US" sz="2800" dirty="0" smtClean="0"/>
              <a:t>交互式</a:t>
            </a:r>
            <a:r>
              <a:rPr lang="zh-CN" altLang="en-US" sz="2800" dirty="0"/>
              <a:t>解释器，可以执行以下任务</a:t>
            </a:r>
            <a:r>
              <a:rPr lang="zh-CN" altLang="en-US" sz="2800" dirty="0" smtClean="0"/>
              <a:t>：读取、执行、打印、循环。</a:t>
            </a:r>
            <a:endParaRPr lang="zh-CN" altLang="en-US" sz="28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3212976"/>
            <a:ext cx="5899766" cy="33123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a:t>
            </a:r>
            <a:r>
              <a:rPr lang="zh-CN" altLang="en-US" dirty="0" smtClean="0"/>
              <a:t>读写文件</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smtClean="0"/>
              <a:t>Node.js</a:t>
            </a:r>
            <a:r>
              <a:rPr lang="zh-CN" altLang="en-US" dirty="0" smtClean="0"/>
              <a:t>先写入文件，再读出来。</a:t>
            </a:r>
            <a:r>
              <a:rPr lang="en-US" altLang="zh-CN" dirty="0" smtClean="0"/>
              <a:t>4.13.js</a:t>
            </a:r>
            <a:endParaRPr lang="en-US" altLang="zh-CN" dirty="0" smtClean="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520" y="2276872"/>
            <a:ext cx="4694327" cy="3360711"/>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761" y="2420888"/>
            <a:ext cx="3351039" cy="2520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Node.js</a:t>
            </a:r>
            <a:r>
              <a:rPr lang="zh-CN" altLang="en-US" dirty="0"/>
              <a:t>读写文件</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err="1" smtClean="0"/>
              <a:t>async</a:t>
            </a:r>
            <a:r>
              <a:rPr lang="en-US" altLang="zh-CN" dirty="0"/>
              <a:t>/</a:t>
            </a:r>
            <a:r>
              <a:rPr lang="en-US" altLang="zh-CN" dirty="0" smtClean="0"/>
              <a:t>await</a:t>
            </a:r>
            <a:r>
              <a:rPr lang="zh-CN" altLang="en-US" dirty="0" smtClean="0"/>
              <a:t>改写</a:t>
            </a:r>
            <a:r>
              <a:rPr lang="en-US" altLang="zh-CN" dirty="0" smtClean="0"/>
              <a:t>4.13.js</a:t>
            </a:r>
            <a:r>
              <a:rPr lang="zh-CN" altLang="en-US" dirty="0" smtClean="0"/>
              <a:t>，</a:t>
            </a:r>
            <a:r>
              <a:rPr lang="en-US" altLang="zh-CN" dirty="0" smtClean="0"/>
              <a:t>4.14.js</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2248342"/>
            <a:ext cx="5358307" cy="4421018"/>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89" y="3356992"/>
            <a:ext cx="2933954" cy="1844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j-ea"/>
              </a:rPr>
              <a:t>helloWorld</a:t>
            </a:r>
            <a:endParaRPr lang="zh-CN" altLang="en-US" dirty="0">
              <a:latin typeface="+mj-ea"/>
            </a:endParaRPr>
          </a:p>
        </p:txBody>
      </p:sp>
      <p:sp>
        <p:nvSpPr>
          <p:cNvPr id="3" name="内容占位符 2"/>
          <p:cNvSpPr>
            <a:spLocks noGrp="1"/>
          </p:cNvSpPr>
          <p:nvPr>
            <p:ph idx="1"/>
          </p:nvPr>
        </p:nvSpPr>
        <p:spPr>
          <a:xfrm>
            <a:off x="539552" y="1440923"/>
            <a:ext cx="8280920" cy="3644262"/>
          </a:xfrm>
        </p:spPr>
        <p:txBody>
          <a:bodyPr>
            <a:noAutofit/>
          </a:bodyPr>
          <a:lstStyle/>
          <a:p>
            <a:r>
              <a:rPr lang="en-US" altLang="zh-CN" sz="2400" dirty="0">
                <a:latin typeface="+mn-ea"/>
              </a:rPr>
              <a:t>console.log('Hello </a:t>
            </a:r>
            <a:r>
              <a:rPr lang="en-US" altLang="zh-CN" sz="2400" dirty="0" smtClean="0">
                <a:latin typeface="+mn-ea"/>
              </a:rPr>
              <a:t>World</a:t>
            </a:r>
            <a:r>
              <a:rPr lang="en-US" altLang="zh-CN" sz="2400" dirty="0">
                <a:latin typeface="+mn-ea"/>
              </a:rPr>
              <a:t>');</a:t>
            </a:r>
            <a:endParaRPr lang="en-US" altLang="zh-CN" sz="2400" dirty="0">
              <a:latin typeface="+mn-ea"/>
            </a:endParaRPr>
          </a:p>
          <a:p>
            <a:r>
              <a:rPr lang="zh-CN" altLang="en-US" sz="2400" dirty="0" smtClean="0">
                <a:latin typeface="+mn-ea"/>
              </a:rPr>
              <a:t>将上述语句另存为</a:t>
            </a:r>
            <a:r>
              <a:rPr lang="en-US" altLang="zh-CN" sz="2400" dirty="0" smtClean="0">
                <a:latin typeface="+mn-ea"/>
              </a:rPr>
              <a:t>4.1.js</a:t>
            </a:r>
            <a:r>
              <a:rPr lang="zh-CN" altLang="en-US" sz="2400" dirty="0" smtClean="0">
                <a:latin typeface="+mn-ea"/>
              </a:rPr>
              <a:t>，当前目录下运行</a:t>
            </a:r>
            <a:r>
              <a:rPr lang="en-US" altLang="zh-CN" sz="2400" dirty="0" smtClean="0">
                <a:latin typeface="+mn-ea"/>
              </a:rPr>
              <a:t>node 4.1.js</a:t>
            </a:r>
            <a:r>
              <a:rPr lang="zh-CN" altLang="en-US" sz="2400" dirty="0" smtClean="0">
                <a:latin typeface="+mn-ea"/>
              </a:rPr>
              <a:t>，得到结果：</a:t>
            </a:r>
            <a:r>
              <a:rPr lang="en-US" altLang="zh-CN" sz="2400" dirty="0">
                <a:latin typeface="+mn-ea"/>
              </a:rPr>
              <a:t> </a:t>
            </a:r>
            <a:r>
              <a:rPr lang="en-US" altLang="zh-CN" sz="2400" dirty="0" smtClean="0">
                <a:latin typeface="+mn-ea"/>
              </a:rPr>
              <a:t>Hello World</a:t>
            </a:r>
            <a:endParaRPr lang="en-US" altLang="zh-CN" sz="2400" dirty="0" smtClean="0">
              <a:latin typeface="+mn-ea"/>
            </a:endParaRPr>
          </a:p>
          <a:p>
            <a:r>
              <a:rPr lang="en-US" altLang="zh-CN" sz="2400" dirty="0">
                <a:latin typeface="+mn-ea"/>
              </a:rPr>
              <a:t>console </a:t>
            </a:r>
            <a:r>
              <a:rPr lang="zh-CN" altLang="en-US" sz="2400" dirty="0">
                <a:latin typeface="+mn-ea"/>
              </a:rPr>
              <a:t>模块提供了一个简单的调试控制台，类似于 </a:t>
            </a:r>
            <a:r>
              <a:rPr lang="en-US" altLang="zh-CN" sz="2400" dirty="0">
                <a:latin typeface="+mn-ea"/>
              </a:rPr>
              <a:t>Web </a:t>
            </a:r>
            <a:r>
              <a:rPr lang="zh-CN" altLang="en-US" sz="2400" dirty="0">
                <a:latin typeface="+mn-ea"/>
              </a:rPr>
              <a:t>浏览器提供的 </a:t>
            </a:r>
            <a:r>
              <a:rPr lang="en-US" altLang="zh-CN" sz="2400" dirty="0">
                <a:latin typeface="+mn-ea"/>
              </a:rPr>
              <a:t>JavaScript </a:t>
            </a:r>
            <a:r>
              <a:rPr lang="zh-CN" altLang="en-US" sz="2400" dirty="0">
                <a:latin typeface="+mn-ea"/>
              </a:rPr>
              <a:t>控制台</a:t>
            </a:r>
            <a:r>
              <a:rPr lang="zh-CN" altLang="en-US" sz="2400" dirty="0" smtClean="0">
                <a:latin typeface="+mn-ea"/>
              </a:rPr>
              <a:t>。</a:t>
            </a:r>
            <a:endParaRPr lang="en-US" altLang="zh-CN" sz="2400" dirty="0" smtClean="0">
              <a:latin typeface="+mn-e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1921" y="3740318"/>
            <a:ext cx="4037171" cy="2736304"/>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775" y="4149080"/>
            <a:ext cx="4252328" cy="20499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VSCode</a:t>
            </a:r>
            <a:r>
              <a:rPr lang="zh-CN" altLang="en-US" dirty="0" smtClean="0"/>
              <a:t>调试</a:t>
            </a:r>
            <a:r>
              <a:rPr lang="en-US" altLang="zh-CN" dirty="0" smtClean="0"/>
              <a:t>node.js</a:t>
            </a:r>
            <a:endParaRPr lang="zh-CN" altLang="en-US" dirty="0"/>
          </a:p>
        </p:txBody>
      </p:sp>
      <p:sp>
        <p:nvSpPr>
          <p:cNvPr id="3" name="内容占位符 2"/>
          <p:cNvSpPr>
            <a:spLocks noGrp="1"/>
          </p:cNvSpPr>
          <p:nvPr>
            <p:ph idx="1"/>
          </p:nvPr>
        </p:nvSpPr>
        <p:spPr>
          <a:xfrm>
            <a:off x="155526" y="1124744"/>
            <a:ext cx="8208335" cy="4534576"/>
          </a:xfrm>
        </p:spPr>
        <p:txBody>
          <a:bodyPr>
            <a:normAutofit/>
          </a:bodyPr>
          <a:lstStyle/>
          <a:p>
            <a:r>
              <a:rPr lang="en-US" altLang="zh-CN" sz="2400" dirty="0">
                <a:latin typeface="+mn-ea"/>
              </a:rPr>
              <a:t>Visual Studio Code</a:t>
            </a:r>
            <a:r>
              <a:rPr lang="zh-CN" altLang="en-US" sz="2400" dirty="0">
                <a:latin typeface="+mn-ea"/>
              </a:rPr>
              <a:t>（以下简称</a:t>
            </a:r>
            <a:r>
              <a:rPr lang="en-US" altLang="zh-CN" sz="2400" dirty="0" err="1">
                <a:latin typeface="+mn-ea"/>
              </a:rPr>
              <a:t>vscode</a:t>
            </a:r>
            <a:r>
              <a:rPr lang="zh-CN" altLang="en-US" sz="2400" dirty="0">
                <a:latin typeface="+mn-ea"/>
              </a:rPr>
              <a:t>）是一个</a:t>
            </a:r>
            <a:r>
              <a:rPr lang="zh-CN" altLang="en-US" sz="2400" b="1" dirty="0">
                <a:latin typeface="+mn-ea"/>
              </a:rPr>
              <a:t>轻量且强大的跨平台开源</a:t>
            </a:r>
            <a:r>
              <a:rPr lang="zh-CN" altLang="en-US" sz="2400" dirty="0">
                <a:latin typeface="+mn-ea"/>
              </a:rPr>
              <a:t>代码编辑器（</a:t>
            </a:r>
            <a:r>
              <a:rPr lang="en-US" altLang="zh-CN" sz="2400" dirty="0">
                <a:latin typeface="+mn-ea"/>
              </a:rPr>
              <a:t>IDE</a:t>
            </a:r>
            <a:r>
              <a:rPr lang="zh-CN" altLang="en-US" sz="2400" dirty="0">
                <a:latin typeface="+mn-ea"/>
              </a:rPr>
              <a:t>），支持</a:t>
            </a:r>
            <a:r>
              <a:rPr lang="en-US" altLang="zh-CN" sz="2400" dirty="0">
                <a:latin typeface="+mn-ea"/>
              </a:rPr>
              <a:t>Windows</a:t>
            </a:r>
            <a:r>
              <a:rPr lang="zh-CN" altLang="en-US" sz="2400" dirty="0">
                <a:latin typeface="+mn-ea"/>
              </a:rPr>
              <a:t>，</a:t>
            </a:r>
            <a:r>
              <a:rPr lang="en-US" altLang="zh-CN" sz="2400" dirty="0">
                <a:latin typeface="+mn-ea"/>
              </a:rPr>
              <a:t>OS X</a:t>
            </a:r>
            <a:r>
              <a:rPr lang="zh-CN" altLang="en-US" sz="2400" dirty="0">
                <a:latin typeface="+mn-ea"/>
              </a:rPr>
              <a:t>和</a:t>
            </a:r>
            <a:r>
              <a:rPr lang="en-US" altLang="zh-CN" sz="2400" dirty="0">
                <a:latin typeface="+mn-ea"/>
              </a:rPr>
              <a:t>Linux</a:t>
            </a:r>
            <a:r>
              <a:rPr lang="zh-CN" altLang="en-US" sz="2400" dirty="0">
                <a:latin typeface="+mn-ea"/>
              </a:rPr>
              <a:t>。内置</a:t>
            </a:r>
            <a:r>
              <a:rPr lang="en-US" altLang="zh-CN" sz="2400" dirty="0">
                <a:latin typeface="+mn-ea"/>
              </a:rPr>
              <a:t>JavaScript</a:t>
            </a:r>
            <a:r>
              <a:rPr lang="zh-CN" altLang="en-US" sz="2400" dirty="0">
                <a:latin typeface="+mn-ea"/>
              </a:rPr>
              <a:t>、</a:t>
            </a:r>
            <a:r>
              <a:rPr lang="en-US" altLang="zh-CN" sz="2400" dirty="0" err="1">
                <a:latin typeface="+mn-ea"/>
              </a:rPr>
              <a:t>TypeScript</a:t>
            </a:r>
            <a:r>
              <a:rPr lang="zh-CN" altLang="en-US" sz="2400" dirty="0">
                <a:latin typeface="+mn-ea"/>
              </a:rPr>
              <a:t>和</a:t>
            </a:r>
            <a:r>
              <a:rPr lang="en-US" altLang="zh-CN" sz="2400" dirty="0">
                <a:latin typeface="+mn-ea"/>
              </a:rPr>
              <a:t>Node.js</a:t>
            </a:r>
            <a:r>
              <a:rPr lang="zh-CN" altLang="en-US" sz="2400" dirty="0">
                <a:latin typeface="+mn-ea"/>
              </a:rPr>
              <a:t>支持，而且拥有丰富的插件生态系统，可通过安装插件来支持</a:t>
            </a:r>
            <a:r>
              <a:rPr lang="en-US" altLang="zh-CN" sz="2400" dirty="0">
                <a:latin typeface="+mn-ea"/>
              </a:rPr>
              <a:t>C++</a:t>
            </a:r>
            <a:r>
              <a:rPr lang="zh-CN" altLang="en-US" sz="2400" dirty="0">
                <a:latin typeface="+mn-ea"/>
              </a:rPr>
              <a:t>、</a:t>
            </a:r>
            <a:r>
              <a:rPr lang="en-US" altLang="zh-CN" sz="2400" dirty="0">
                <a:latin typeface="+mn-ea"/>
              </a:rPr>
              <a:t>C#</a:t>
            </a:r>
            <a:r>
              <a:rPr lang="zh-CN" altLang="en-US" sz="2400" dirty="0">
                <a:latin typeface="+mn-ea"/>
              </a:rPr>
              <a:t>、</a:t>
            </a:r>
            <a:r>
              <a:rPr lang="en-US" altLang="zh-CN" sz="2400" dirty="0">
                <a:latin typeface="+mn-ea"/>
              </a:rPr>
              <a:t>Python</a:t>
            </a:r>
            <a:r>
              <a:rPr lang="zh-CN" altLang="en-US" sz="2400" dirty="0">
                <a:latin typeface="+mn-ea"/>
              </a:rPr>
              <a:t>、</a:t>
            </a:r>
            <a:r>
              <a:rPr lang="en-US" altLang="zh-CN" sz="2400" dirty="0">
                <a:latin typeface="+mn-ea"/>
              </a:rPr>
              <a:t>PHP</a:t>
            </a:r>
            <a:r>
              <a:rPr lang="zh-CN" altLang="en-US" sz="2400" dirty="0">
                <a:latin typeface="+mn-ea"/>
              </a:rPr>
              <a:t>等其他语言</a:t>
            </a:r>
            <a:r>
              <a:rPr lang="zh-CN" altLang="en-US" sz="2400" dirty="0" smtClean="0">
                <a:latin typeface="+mn-ea"/>
              </a:rPr>
              <a:t>。</a:t>
            </a:r>
            <a:endParaRPr lang="en-US" altLang="zh-CN" sz="2400" dirty="0" smtClean="0">
              <a:latin typeface="+mn-ea"/>
            </a:endParaRPr>
          </a:p>
          <a:p>
            <a:r>
              <a:rPr lang="en-US" altLang="zh-CN" sz="2400" dirty="0">
                <a:hlinkClick r:id="rId1"/>
              </a:rPr>
              <a:t>https://code.visualstudio.com/</a:t>
            </a:r>
            <a:endParaRPr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501008"/>
            <a:ext cx="4919095" cy="32307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VSCode</a:t>
            </a:r>
            <a:r>
              <a:rPr lang="zh-CN" altLang="en-US" dirty="0" smtClean="0"/>
              <a:t>调试</a:t>
            </a:r>
            <a:r>
              <a:rPr lang="en-US" altLang="zh-CN" dirty="0" smtClean="0"/>
              <a:t>node.js</a:t>
            </a:r>
            <a:endParaRPr lang="zh-CN" altLang="en-US" dirty="0"/>
          </a:p>
        </p:txBody>
      </p:sp>
      <p:sp>
        <p:nvSpPr>
          <p:cNvPr id="3" name="内容占位符 2"/>
          <p:cNvSpPr>
            <a:spLocks noGrp="1"/>
          </p:cNvSpPr>
          <p:nvPr>
            <p:ph idx="1"/>
          </p:nvPr>
        </p:nvSpPr>
        <p:spPr>
          <a:xfrm>
            <a:off x="447081" y="1340768"/>
            <a:ext cx="8208335" cy="4534576"/>
          </a:xfrm>
        </p:spPr>
        <p:txBody>
          <a:bodyPr>
            <a:normAutofit/>
          </a:bodyPr>
          <a:lstStyle/>
          <a:p>
            <a:r>
              <a:rPr lang="en-US" altLang="zh-CN" sz="2400" dirty="0" smtClean="0"/>
              <a:t>Run and Debug </a:t>
            </a:r>
            <a:endParaRPr lang="zh-CN" altLang="en-US" sz="24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5631" y="2304538"/>
            <a:ext cx="3391194" cy="360457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601" y="1340768"/>
            <a:ext cx="4621855" cy="28083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428" y="3946064"/>
            <a:ext cx="4130199" cy="27924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VSCode</a:t>
            </a:r>
            <a:r>
              <a:rPr lang="zh-CN" altLang="en-US" dirty="0" smtClean="0"/>
              <a:t>调试</a:t>
            </a:r>
            <a:r>
              <a:rPr lang="en-US" altLang="zh-CN" dirty="0" smtClean="0"/>
              <a:t>node.js</a:t>
            </a:r>
            <a:endParaRPr lang="zh-CN" altLang="en-US" dirty="0"/>
          </a:p>
        </p:txBody>
      </p:sp>
      <p:sp>
        <p:nvSpPr>
          <p:cNvPr id="3" name="内容占位符 2"/>
          <p:cNvSpPr>
            <a:spLocks noGrp="1"/>
          </p:cNvSpPr>
          <p:nvPr>
            <p:ph idx="1"/>
          </p:nvPr>
        </p:nvSpPr>
        <p:spPr>
          <a:xfrm>
            <a:off x="447081" y="1340768"/>
            <a:ext cx="8208335" cy="4534576"/>
          </a:xfrm>
        </p:spPr>
        <p:txBody>
          <a:bodyPr>
            <a:normAutofit/>
          </a:bodyPr>
          <a:lstStyle/>
          <a:p>
            <a:r>
              <a:rPr lang="zh-CN" altLang="en-US" sz="2400" dirty="0" smtClean="0"/>
              <a:t>断点设置和变量查看</a:t>
            </a:r>
            <a:endParaRPr lang="zh-CN" altLang="en-US" sz="24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4246" y="1728007"/>
            <a:ext cx="3254022" cy="5121084"/>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128" y="1748282"/>
            <a:ext cx="5033796" cy="242023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4117009"/>
            <a:ext cx="4594865" cy="27320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模块和包</a:t>
            </a:r>
            <a:endParaRPr lang="zh-CN" altLang="en-US" dirty="0"/>
          </a:p>
        </p:txBody>
      </p:sp>
      <p:sp>
        <p:nvSpPr>
          <p:cNvPr id="3" name="内容占位符 2"/>
          <p:cNvSpPr>
            <a:spLocks noGrp="1"/>
          </p:cNvSpPr>
          <p:nvPr>
            <p:ph idx="1"/>
          </p:nvPr>
        </p:nvSpPr>
        <p:spPr>
          <a:xfrm>
            <a:off x="457200" y="1484784"/>
            <a:ext cx="8229600" cy="4525963"/>
          </a:xfrm>
        </p:spPr>
        <p:txBody>
          <a:bodyPr>
            <a:normAutofit/>
          </a:bodyPr>
          <a:lstStyle/>
          <a:p>
            <a:pPr>
              <a:tabLst>
                <a:tab pos="266700" algn="l"/>
                <a:tab pos="279400" algn="l"/>
              </a:tabLst>
            </a:pPr>
            <a:r>
              <a:rPr lang="en-US" altLang="zh-CN" sz="2800" dirty="0" err="1">
                <a:solidFill>
                  <a:srgbClr val="000000"/>
                </a:solidFill>
                <a:latin typeface="微软雅黑" panose="020B0503020204020204" pitchFamily="18" charset="-122"/>
                <a:cs typeface="微软雅黑" panose="020B0503020204020204" pitchFamily="18" charset="-122"/>
              </a:rPr>
              <a:t>模块（</a:t>
            </a:r>
            <a:r>
              <a:rPr lang="en-US" altLang="zh-CN" sz="2800" dirty="0" err="1">
                <a:solidFill>
                  <a:srgbClr val="000000"/>
                </a:solidFill>
                <a:latin typeface="Times New Roman" panose="02020603050405020304" pitchFamily="18" charset="0"/>
                <a:cs typeface="Times New Roman" panose="02020603050405020304" pitchFamily="18" charset="0"/>
              </a:rPr>
              <a:t>Module</a:t>
            </a:r>
            <a:r>
              <a:rPr lang="en-US" altLang="zh-CN" sz="2800" dirty="0" err="1">
                <a:solidFill>
                  <a:srgbClr val="000000"/>
                </a:solidFill>
                <a:latin typeface="微软雅黑" panose="020B0503020204020204" pitchFamily="18" charset="-122"/>
                <a:cs typeface="微软雅黑" panose="020B0503020204020204" pitchFamily="18" charset="-122"/>
              </a:rPr>
              <a:t>）和包（</a:t>
            </a:r>
            <a:r>
              <a:rPr lang="en-US" altLang="zh-CN" sz="2800" dirty="0" err="1">
                <a:solidFill>
                  <a:srgbClr val="000000"/>
                </a:solidFill>
                <a:latin typeface="Times New Roman" panose="02020603050405020304" pitchFamily="18" charset="0"/>
                <a:cs typeface="Times New Roman" panose="02020603050405020304" pitchFamily="18" charset="0"/>
              </a:rPr>
              <a:t>Package</a:t>
            </a:r>
            <a:r>
              <a:rPr lang="en-US" altLang="zh-CN" sz="2800" dirty="0" err="1">
                <a:solidFill>
                  <a:srgbClr val="000000"/>
                </a:solidFill>
                <a:latin typeface="微软雅黑" panose="020B0503020204020204" pitchFamily="18" charset="-122"/>
                <a:cs typeface="微软雅黑" panose="020B0503020204020204" pitchFamily="18" charset="-122"/>
              </a:rPr>
              <a:t>）是</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Node.js</a:t>
            </a:r>
            <a:r>
              <a:rPr lang="en-US" altLang="zh-CN" sz="2800" dirty="0">
                <a:solidFill>
                  <a:srgbClr val="000000"/>
                </a:solidFill>
                <a:latin typeface="微软雅黑" panose="020B0503020204020204" pitchFamily="18" charset="-122"/>
                <a:cs typeface="微软雅黑" panose="020B0503020204020204" pitchFamily="18" charset="-122"/>
              </a:rPr>
              <a:t>最重要的支柱。</a:t>
            </a:r>
            <a:r>
              <a:rPr lang="en-US" altLang="zh-CN" sz="2800" dirty="0" smtClean="0">
                <a:solidFill>
                  <a:srgbClr val="000000"/>
                </a:solidFill>
                <a:latin typeface="微软雅黑" panose="020B0503020204020204" pitchFamily="18" charset="-122"/>
                <a:cs typeface="微软雅黑" panose="020B0503020204020204" pitchFamily="18" charset="-122"/>
              </a:rPr>
              <a:t>开发一个具有一定规模的程序不可能只用一个文件</a:t>
            </a:r>
            <a:r>
              <a:rPr lang="en-US" altLang="zh-CN" sz="2800" dirty="0">
                <a:solidFill>
                  <a:srgbClr val="000000"/>
                </a:solidFill>
                <a:latin typeface="微软雅黑" panose="020B0503020204020204" pitchFamily="18" charset="-122"/>
                <a:cs typeface="微软雅黑" panose="020B0503020204020204" pitchFamily="18" charset="-122"/>
              </a:rPr>
              <a:t>，通常需要把各个功能拆分、封装，然后组合起来，</a:t>
            </a:r>
            <a:r>
              <a:rPr lang="en-US" altLang="zh-CN" sz="2800" dirty="0" smtClean="0">
                <a:solidFill>
                  <a:srgbClr val="000000"/>
                </a:solidFill>
                <a:latin typeface="微软雅黑" panose="020B0503020204020204" pitchFamily="18" charset="-122"/>
                <a:cs typeface="微软雅黑" panose="020B0503020204020204" pitchFamily="18" charset="-122"/>
              </a:rPr>
              <a:t>模块正是为了实现这种方式而诞生的。</a:t>
            </a:r>
            <a:r>
              <a:rPr lang="en-US" altLang="zh-CN" sz="2800" dirty="0" smtClean="0">
                <a:solidFill>
                  <a:srgbClr val="000000"/>
                </a:solidFill>
                <a:latin typeface="Times New Roman" panose="02020603050405020304" pitchFamily="18" charset="0"/>
                <a:cs typeface="Times New Roman" panose="02020603050405020304" pitchFamily="18" charset="0"/>
              </a:rPr>
              <a:t>Node.js</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a:solidFill>
                  <a:srgbClr val="000000"/>
                </a:solidFill>
                <a:latin typeface="微软雅黑" panose="020B0503020204020204" pitchFamily="18" charset="-122"/>
                <a:cs typeface="微软雅黑" panose="020B0503020204020204" pitchFamily="18" charset="-122"/>
              </a:rPr>
              <a:t>提供了</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require</a:t>
            </a:r>
            <a:r>
              <a:rPr lang="en-US" altLang="zh-CN" sz="2800" dirty="0">
                <a:latin typeface="Times New Roman" panose="02020603050405020304" pitchFamily="18" charset="0"/>
                <a:cs typeface="Times New Roman" panose="02020603050405020304" pitchFamily="18" charset="0"/>
              </a:rPr>
              <a:t>  </a:t>
            </a:r>
            <a:r>
              <a:rPr lang="en-US" altLang="zh-CN" sz="2800" dirty="0" err="1">
                <a:solidFill>
                  <a:srgbClr val="000000"/>
                </a:solidFill>
                <a:latin typeface="微软雅黑" panose="020B0503020204020204" pitchFamily="18" charset="-122"/>
                <a:cs typeface="微软雅黑" panose="020B0503020204020204" pitchFamily="18" charset="-122"/>
              </a:rPr>
              <a:t>函数来调用其他模块，</a:t>
            </a:r>
            <a:r>
              <a:rPr lang="en-US" altLang="zh-CN" sz="2800" dirty="0" err="1" smtClean="0">
                <a:solidFill>
                  <a:srgbClr val="000000"/>
                </a:solidFill>
                <a:latin typeface="微软雅黑" panose="020B0503020204020204" pitchFamily="18" charset="-122"/>
                <a:cs typeface="微软雅黑" panose="020B0503020204020204" pitchFamily="18" charset="-122"/>
              </a:rPr>
              <a:t>而且模块都是基于文件的</a:t>
            </a:r>
            <a:r>
              <a:rPr lang="en-US" altLang="zh-CN" sz="2800" dirty="0" err="1">
                <a:solidFill>
                  <a:srgbClr val="000000"/>
                </a:solidFill>
                <a:latin typeface="微软雅黑" panose="020B0503020204020204" pitchFamily="18" charset="-122"/>
                <a:cs typeface="微软雅黑" panose="020B0503020204020204" pitchFamily="18" charset="-122"/>
              </a:rPr>
              <a:t>，机制十分简单</a:t>
            </a:r>
            <a:r>
              <a:rPr lang="en-US" altLang="zh-CN" sz="2800" dirty="0">
                <a:solidFill>
                  <a:srgbClr val="000000"/>
                </a:solidFill>
                <a:latin typeface="微软雅黑" panose="020B0503020204020204" pitchFamily="18" charset="-122"/>
                <a:cs typeface="微软雅黑" panose="020B0503020204020204" pitchFamily="18" charset="-122"/>
              </a:rPr>
              <a:t>。</a:t>
            </a:r>
            <a:endParaRPr lang="en-US" altLang="zh-CN" sz="2800" dirty="0">
              <a:solidFill>
                <a:srgbClr val="000000"/>
              </a:solidFill>
              <a:latin typeface="微软雅黑" panose="020B0503020204020204" pitchFamily="18" charset="-122"/>
              <a:cs typeface="微软雅黑" panose="020B0503020204020204" pitchFamily="18" charset="-122"/>
            </a:endParaRPr>
          </a:p>
          <a:p>
            <a:r>
              <a:rPr lang="zh-CN" altLang="en-US" sz="2800" dirty="0"/>
              <a:t>我们经常把 </a:t>
            </a:r>
            <a:r>
              <a:rPr lang="en-US" altLang="zh-CN" sz="2800" dirty="0"/>
              <a:t>Node.js </a:t>
            </a:r>
            <a:r>
              <a:rPr lang="zh-CN" altLang="en-US" sz="2800" dirty="0"/>
              <a:t>的模块和包相提并论</a:t>
            </a:r>
            <a:r>
              <a:rPr lang="zh-CN" altLang="en-US" sz="2800" dirty="0" smtClean="0"/>
              <a:t>，两</a:t>
            </a:r>
            <a:r>
              <a:rPr lang="zh-CN" altLang="en-US" sz="2800" dirty="0"/>
              <a:t>个</a:t>
            </a:r>
            <a:r>
              <a:rPr lang="zh-CN" altLang="en-US" sz="2800" dirty="0" smtClean="0"/>
              <a:t>概念也</a:t>
            </a:r>
            <a:r>
              <a:rPr lang="zh-CN" altLang="en-US" sz="2800" dirty="0"/>
              <a:t>时常混</a:t>
            </a:r>
            <a:r>
              <a:rPr lang="zh-CN" altLang="en-US" sz="2800" dirty="0" smtClean="0"/>
              <a:t>用</a:t>
            </a:r>
            <a:r>
              <a:rPr lang="zh-CN" altLang="en-US" sz="2800" dirty="0"/>
              <a:t>，</a:t>
            </a:r>
            <a:r>
              <a:rPr lang="zh-CN" altLang="en-US" sz="2800" dirty="0" smtClean="0"/>
              <a:t>可以</a:t>
            </a:r>
            <a:r>
              <a:rPr lang="zh-CN" altLang="en-US" sz="2800" dirty="0"/>
              <a:t>把包理解成是实现了某个功能模块的集合，用于</a:t>
            </a:r>
            <a:r>
              <a:rPr lang="zh-CN" altLang="en-US" sz="2800" dirty="0" smtClean="0"/>
              <a:t>发布和</a:t>
            </a:r>
            <a:r>
              <a:rPr lang="zh-CN" altLang="en-US" sz="2800" dirty="0"/>
              <a:t>维护。</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模块示例</a:t>
            </a:r>
            <a:endParaRPr lang="zh-CN" altLang="en-US" dirty="0"/>
          </a:p>
        </p:txBody>
      </p:sp>
      <p:sp>
        <p:nvSpPr>
          <p:cNvPr id="3" name="内容占位符 2"/>
          <p:cNvSpPr>
            <a:spLocks noGrp="1"/>
          </p:cNvSpPr>
          <p:nvPr>
            <p:ph idx="1"/>
          </p:nvPr>
        </p:nvSpPr>
        <p:spPr/>
        <p:txBody>
          <a:bodyPr/>
          <a:lstStyle/>
          <a:p>
            <a:pPr marL="457200" lvl="1" indent="0">
              <a:buNone/>
            </a:pPr>
            <a:r>
              <a:rPr lang="zh-CN" altLang="en-US" dirty="0"/>
              <a:t>创建一</a:t>
            </a:r>
            <a:r>
              <a:rPr lang="zh-CN" altLang="en-US" dirty="0" smtClean="0"/>
              <a:t>个模块：将下列代码另存为</a:t>
            </a:r>
            <a:r>
              <a:rPr lang="en-US" altLang="zh-CN" dirty="0" smtClean="0"/>
              <a:t>4.2.js</a:t>
            </a:r>
            <a:r>
              <a:rPr lang="zh-CN" altLang="en-US" dirty="0" smtClean="0"/>
              <a:t>，</a:t>
            </a:r>
            <a:r>
              <a:rPr lang="zh-CN" altLang="en-US" dirty="0"/>
              <a:t>这样我们就可以在其他地方调用</a:t>
            </a:r>
            <a:r>
              <a:rPr lang="zh-CN" altLang="en-US" dirty="0" smtClean="0"/>
              <a:t>这个模块。</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616" y="2564904"/>
            <a:ext cx="5472608" cy="4059940"/>
          </a:xfrm>
          <a:prstGeom prst="rect">
            <a:avLst/>
          </a:prstGeom>
        </p:spPr>
      </p:pic>
      <p:sp>
        <p:nvSpPr>
          <p:cNvPr id="6" name="Rectangle 3"/>
          <p:cNvSpPr/>
          <p:nvPr/>
        </p:nvSpPr>
        <p:spPr>
          <a:xfrm>
            <a:off x="6804323" y="4437112"/>
            <a:ext cx="1954510" cy="1015663"/>
          </a:xfrm>
          <a:prstGeom prst="rect">
            <a:avLst/>
          </a:prstGeom>
        </p:spPr>
        <p:txBody>
          <a:bodyPr wrap="square">
            <a:spAutoFit/>
          </a:bodyPr>
          <a:lstStyle/>
          <a:p>
            <a:r>
              <a:rPr lang="zh-CN" altLang="en-US" sz="2000" dirty="0"/>
              <a:t>把函数</a:t>
            </a:r>
            <a:r>
              <a:rPr lang="en-US" sz="2000" dirty="0" smtClean="0"/>
              <a:t>greet</a:t>
            </a:r>
            <a:r>
              <a:rPr lang="zh-CN" altLang="en-US" sz="2000" dirty="0" smtClean="0"/>
              <a:t>和</a:t>
            </a:r>
            <a:r>
              <a:rPr lang="en-US" altLang="zh-CN" sz="2000" dirty="0" smtClean="0"/>
              <a:t>sum</a:t>
            </a:r>
            <a:r>
              <a:rPr lang="zh-CN" altLang="en-US" sz="2000" dirty="0" smtClean="0"/>
              <a:t>作为</a:t>
            </a:r>
            <a:r>
              <a:rPr lang="zh-CN" altLang="en-US" sz="2000" dirty="0"/>
              <a:t>模块的输出暴露出去</a:t>
            </a:r>
            <a:endParaRPr lang="en-US" sz="2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p="http://schemas.openxmlformats.org/presentationml/2006/main">
  <p:tag name="TIMING" val="|13.2"/>
</p:tagLst>
</file>

<file path=ppt/tags/tag2.xml><?xml version="1.0" encoding="utf-8"?>
<p:tagLst xmlns:p="http://schemas.openxmlformats.org/presentationml/2006/main">
  <p:tag name="TIMING" val="|13.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718ff6f9-fe5d-45be-80f5-7231a887e817"/>
  <p:tag name="COMMONDATA" val="eyJoZGlkIjoiMTkyMDJkNDVkZmE2NzcwMTNmZWExYmVhYzBjOWEwNz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3971</Words>
  <Application>WPS 演示</Application>
  <PresentationFormat>全屏显示(4:3)</PresentationFormat>
  <Paragraphs>199</Paragraphs>
  <Slides>31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Arial</vt:lpstr>
      <vt:lpstr>宋体</vt:lpstr>
      <vt:lpstr>Wingdings</vt:lpstr>
      <vt:lpstr>Times New Roman</vt:lpstr>
      <vt:lpstr>微软雅黑</vt:lpstr>
      <vt:lpstr>Calibri</vt:lpstr>
      <vt:lpstr>Arial Unicode MS</vt:lpstr>
      <vt:lpstr>等线</vt:lpstr>
      <vt:lpstr>Office 主题</vt:lpstr>
      <vt:lpstr>Paint.Picture</vt:lpstr>
      <vt:lpstr>4.2 Node.js开发</vt:lpstr>
      <vt:lpstr>Node.js安装</vt:lpstr>
      <vt:lpstr>Node.js REPL(交互式解释器)</vt:lpstr>
      <vt:lpstr>helloWorld</vt:lpstr>
      <vt:lpstr>VSCode调试node.js</vt:lpstr>
      <vt:lpstr>VSCode调试node.js</vt:lpstr>
      <vt:lpstr>VSCode调试node.js</vt:lpstr>
      <vt:lpstr>模块和包</vt:lpstr>
      <vt:lpstr>模块示例</vt:lpstr>
      <vt:lpstr>模块示例</vt:lpstr>
      <vt:lpstr>Node.js模块库</vt:lpstr>
      <vt:lpstr>Node.JS包</vt:lpstr>
      <vt:lpstr>NPM</vt:lpstr>
      <vt:lpstr>自定义包</vt:lpstr>
      <vt:lpstr>自定义包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Node.js回调函数</vt:lpstr>
      <vt:lpstr>阻塞代码实例</vt:lpstr>
      <vt:lpstr>非阻塞代码实例</vt:lpstr>
      <vt:lpstr>回调陷阱</vt:lpstr>
      <vt:lpstr>回调陷阱</vt:lpstr>
      <vt:lpstr>避免回调陷阱</vt:lpstr>
      <vt:lpstr>避免回调陷阱</vt:lpstr>
      <vt:lpstr>Node.js读写文件</vt:lpstr>
      <vt:lpstr>Node.js读写文件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Node.JS</dc:title>
  <dc:creator>yezi</dc:creator>
  <cp:lastModifiedBy>wang ye</cp:lastModifiedBy>
  <cp:revision>74</cp:revision>
  <dcterms:created xsi:type="dcterms:W3CDTF">2020-03-10T01:01:00Z</dcterms:created>
  <dcterms:modified xsi:type="dcterms:W3CDTF">2023-07-05T16:54:05Z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2DBAE879B90B4847A3615426A420F307_12</vt:lpwstr>
  </property>
  <property fmtid="{D5CDD505-2E9C-101B-9397-08002B2CF9AE}" pid="3" name="KSOProductBuildVer">
    <vt:lpwstr>2052-11.1.0.14309</vt:lpwstr>
  </property>
</Properties>
</file>