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0"/>
  </p:handoutMasterIdLst>
  <p:sldIdLst>
    <p:sldId id="1349" r:id="rId4"/>
    <p:sldId id="1354" r:id="rId6"/>
    <p:sldId id="2540" r:id="rId7"/>
    <p:sldId id="2614" r:id="rId8"/>
    <p:sldId id="2615" r:id="rId9"/>
    <p:sldId id="2541" r:id="rId10"/>
    <p:sldId id="2586" r:id="rId11"/>
    <p:sldId id="2542" r:id="rId12"/>
    <p:sldId id="2543" r:id="rId13"/>
    <p:sldId id="2616" r:id="rId14"/>
    <p:sldId id="2545" r:id="rId15"/>
    <p:sldId id="2546" r:id="rId16"/>
    <p:sldId id="2587" r:id="rId17"/>
    <p:sldId id="2547" r:id="rId18"/>
    <p:sldId id="2548" r:id="rId19"/>
    <p:sldId id="2549" r:id="rId20"/>
    <p:sldId id="2550" r:id="rId21"/>
    <p:sldId id="2551" r:id="rId22"/>
    <p:sldId id="2552" r:id="rId23"/>
    <p:sldId id="2553" r:id="rId24"/>
    <p:sldId id="2554" r:id="rId25"/>
    <p:sldId id="2555" r:id="rId26"/>
    <p:sldId id="2588" r:id="rId27"/>
    <p:sldId id="2574" r:id="rId28"/>
    <p:sldId id="2575" r:id="rId29"/>
    <p:sldId id="2576" r:id="rId30"/>
    <p:sldId id="2577" r:id="rId31"/>
    <p:sldId id="2578" r:id="rId32"/>
    <p:sldId id="2579" r:id="rId33"/>
    <p:sldId id="2580" r:id="rId34"/>
    <p:sldId id="2581" r:id="rId35"/>
    <p:sldId id="2582" r:id="rId36"/>
    <p:sldId id="2583" r:id="rId37"/>
    <p:sldId id="2584" r:id="rId38"/>
    <p:sldId id="2585" r:id="rId39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220" y="52"/>
      </p:cViewPr>
      <p:guideLst>
        <p:guide orient="horz" pos="2052"/>
        <p:guide pos="3896"/>
        <p:guide orient="horz" pos="1584"/>
        <p:guide pos="2880"/>
        <p:guide orient="horz" pos="2412"/>
        <p:guide orient="horz" pos="8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第七讲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散列表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通过链接法解决冲突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在相同槽中的记录被放到一个链表之中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2286000" y="1437640"/>
          <a:ext cx="1085850" cy="3048000"/>
        </p:xfrm>
        <a:graphic>
          <a:graphicData uri="http://schemas.openxmlformats.org/drawingml/2006/table">
            <a:tbl>
              <a:tblPr/>
              <a:tblGrid>
                <a:gridCol w="1085850"/>
              </a:tblGrid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1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21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9433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49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2006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86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4579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52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直接连接符 125035"/>
          <p:cNvSpPr/>
          <p:nvPr/>
        </p:nvSpPr>
        <p:spPr>
          <a:xfrm flipV="1">
            <a:off x="6915150" y="2980690"/>
            <a:ext cx="40005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直接连接符 125036"/>
          <p:cNvSpPr/>
          <p:nvPr/>
        </p:nvSpPr>
        <p:spPr>
          <a:xfrm>
            <a:off x="2800350" y="315214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" name="直接连接符 125038"/>
          <p:cNvSpPr/>
          <p:nvPr/>
        </p:nvSpPr>
        <p:spPr>
          <a:xfrm>
            <a:off x="4629150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" name="直接连接符 125039"/>
          <p:cNvSpPr/>
          <p:nvPr/>
        </p:nvSpPr>
        <p:spPr>
          <a:xfrm>
            <a:off x="5886450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" name="文本框 125040"/>
          <p:cNvSpPr txBox="1"/>
          <p:nvPr/>
        </p:nvSpPr>
        <p:spPr>
          <a:xfrm>
            <a:off x="1947903" y="3011646"/>
            <a:ext cx="246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5041"/>
          <p:cNvSpPr txBox="1"/>
          <p:nvPr/>
        </p:nvSpPr>
        <p:spPr>
          <a:xfrm>
            <a:off x="4400550" y="3583146"/>
            <a:ext cx="22091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(49)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(86)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(52)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6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0650" y="1437640"/>
            <a:ext cx="3131185" cy="107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最坏情况：所有</a:t>
            </a:r>
            <a:r>
              <a:rPr lang="en-US" altLang="zh-CN" sz="1600"/>
              <a:t>n</a:t>
            </a:r>
            <a:r>
              <a:rPr lang="zh-CN" altLang="en-US" sz="1600"/>
              <a:t>个关键字都散列到同一个槽中，从而产生一个长度为</a:t>
            </a:r>
            <a:r>
              <a:rPr lang="en-US" altLang="zh-CN" sz="1600"/>
              <a:t>n</a:t>
            </a:r>
            <a:r>
              <a:rPr lang="zh-CN" altLang="en-US" sz="1600"/>
              <a:t>的链表。这时，最坏情况下查找的时间为</a:t>
            </a:r>
            <a:r>
              <a:rPr lang="en-US" altLang="zh-CN" sz="1600"/>
              <a:t>Θ(n)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链接法分析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考虑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CE0000"/>
                </a:solidFill>
              </a:rPr>
              <a:t>简单均匀</a:t>
            </a:r>
            <a:r>
              <a:rPr lang="zh-CN" altLang="en-US" dirty="0">
                <a:solidFill>
                  <a:srgbClr val="CE0000"/>
                </a:solidFill>
              </a:rPr>
              <a:t>散列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i="1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任一关键字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Î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zh-CN" altLang="en-US" dirty="0">
                <a:solidFill>
                  <a:srgbClr val="000000"/>
                </a:solidFill>
              </a:rPr>
              <a:t>等可能地映射到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个槽中的任意一个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且与其他关键字被散列到什么位置上无关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是表中的关键字个数，令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zh-CN" altLang="en-US" dirty="0">
                <a:solidFill>
                  <a:srgbClr val="000000"/>
                </a:solidFill>
              </a:rPr>
              <a:t>是槽的数量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定义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zh-CN" altLang="en-US" dirty="0">
                <a:solidFill>
                  <a:srgbClr val="000000"/>
                </a:solidFill>
              </a:rPr>
              <a:t>的装载因子（</a:t>
            </a:r>
            <a:r>
              <a:rPr lang="en-US" altLang="zh-CN" b="1" i="1" dirty="0">
                <a:solidFill>
                  <a:srgbClr val="CE0000"/>
                </a:solidFill>
              </a:rPr>
              <a:t>load factor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8C87"/>
                </a:solidFill>
              </a:rPr>
              <a:t>=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8C87"/>
                </a:solidFill>
              </a:rPr>
              <a:t>            = </a:t>
            </a:r>
            <a:r>
              <a:rPr lang="zh-CN" altLang="en-US" dirty="0">
                <a:solidFill>
                  <a:srgbClr val="000000"/>
                </a:solidFill>
              </a:rPr>
              <a:t>一个槽平均存储的元素数量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搜索开销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fontScale="8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定理</a:t>
            </a:r>
            <a:r>
              <a:rPr lang="en-US" altLang="zh-CN" dirty="0">
                <a:solidFill>
                  <a:srgbClr val="000000"/>
                </a:solidFill>
              </a:rPr>
              <a:t>11.1. </a:t>
            </a:r>
            <a:r>
              <a:rPr lang="zh-CN" altLang="en-US" dirty="0">
                <a:solidFill>
                  <a:srgbClr val="000000"/>
                </a:solidFill>
              </a:rPr>
              <a:t>在简单均匀散列的假设下，对于用链接法解决冲突的散列表，一次不成功查找的平均时间为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8C87"/>
                </a:solidFill>
              </a:rPr>
              <a:t>(1 +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分析：各个槽平均有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个元素，不成功的查找要找到队伍末尾；另外还加一次散列时间。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dirty="0"/>
              <a:t>定理</a:t>
            </a:r>
            <a:r>
              <a:rPr lang="en-US" altLang="zh-CN" dirty="0"/>
              <a:t>11.2 </a:t>
            </a:r>
            <a:r>
              <a:rPr lang="zh-CN" altLang="en-US" dirty="0"/>
              <a:t>在简单均匀散列的假设下，对于用链表法解决冲突的散列表，一次成功查找所需的平均时间是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Q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(1 +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)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dirty="0"/>
          </a:p>
          <a:p>
            <a:pPr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推论：如果散列表中槽数至少与表中的元素成正比，则有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n 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= 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O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，从而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8C87"/>
                </a:solidFill>
              </a:rPr>
              <a:t>= n/m=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r>
              <a:rPr lang="zh-CN" altLang="en-US" dirty="0">
                <a:solidFill>
                  <a:srgbClr val="008C87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</a:rPr>
              <a:t>期望搜索时间、插入时间和删除时间均为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一、直接寻址表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二、散列表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三、散列函数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四、开放寻址法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好的散列函数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一个好的散列函数应（近似地）满足简单均匀散列假设：每个关键字都被等可能地散列到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个槽位只能够的任何一个，并且与其他关键字已散列到哪个槽位无关。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均匀散列的假设很难被确保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但是有几个通用技术在现实中能够工作得很好，一些不足之处能够被避免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15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提示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一个好的散列函数会将关键字均匀分布到表的槽中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关键字的分布情况并不会影响均匀分布情况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除法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假设所有关键字都是整数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定义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    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</a:rPr>
              <a:t>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i="1" dirty="0">
                <a:solidFill>
                  <a:srgbClr val="000000"/>
                </a:solidFill>
              </a:rPr>
              <a:t>.</a:t>
            </a:r>
            <a:endParaRPr lang="en-US" altLang="zh-CN" i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提示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不要挑选具有小除数</a:t>
            </a:r>
            <a:r>
              <a:rPr lang="en-US" altLang="zh-CN" i="1" dirty="0">
                <a:solidFill>
                  <a:srgbClr val="008C87"/>
                </a:solidFill>
              </a:rPr>
              <a:t>d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关键字的优势在于我们</a:t>
            </a:r>
            <a:r>
              <a:rPr lang="en-US" altLang="zh-CN" dirty="0">
                <a:solidFill>
                  <a:srgbClr val="000000"/>
                </a:solidFill>
              </a:rPr>
              <a:t> are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congruent modulo </a:t>
            </a:r>
            <a:r>
              <a:rPr lang="en-US" altLang="zh-CN" i="1" dirty="0">
                <a:solidFill>
                  <a:srgbClr val="008C87"/>
                </a:solidFill>
              </a:rPr>
              <a:t>d </a:t>
            </a:r>
            <a:r>
              <a:rPr lang="en-US" altLang="zh-CN" dirty="0">
                <a:solidFill>
                  <a:srgbClr val="000000"/>
                </a:solidFill>
              </a:rPr>
              <a:t>can adversely affect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uniformity.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除法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极端情况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en-US" altLang="zh-CN" dirty="0">
                <a:solidFill>
                  <a:srgbClr val="008C87"/>
                </a:solidFill>
              </a:rPr>
              <a:t>= 2</a:t>
            </a:r>
            <a:r>
              <a:rPr lang="en-US" altLang="zh-CN" i="1" baseline="30000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则散列函数并不依赖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zh-CN" altLang="en-US" dirty="0">
                <a:solidFill>
                  <a:srgbClr val="000000"/>
                </a:solidFill>
              </a:rPr>
              <a:t>的所有位数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</a:rPr>
              <a:t>= 1011000111011010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r </a:t>
            </a:r>
            <a:r>
              <a:rPr lang="en-US" altLang="zh-CN" dirty="0">
                <a:solidFill>
                  <a:srgbClr val="008C87"/>
                </a:solidFill>
              </a:rPr>
              <a:t>= 6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011010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矩形 83971"/>
          <p:cNvSpPr/>
          <p:nvPr/>
        </p:nvSpPr>
        <p:spPr>
          <a:xfrm>
            <a:off x="4229100" y="2114550"/>
            <a:ext cx="914400" cy="28575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83973"/>
          <p:cNvSpPr txBox="1"/>
          <p:nvPr/>
        </p:nvSpPr>
        <p:spPr>
          <a:xfrm>
            <a:off x="4445794" y="2393156"/>
            <a:ext cx="619080" cy="41549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1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1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83974"/>
          <p:cNvGraphicFramePr/>
          <p:nvPr/>
        </p:nvGraphicFramePr>
        <p:xfrm>
          <a:off x="4267200" y="2276475"/>
          <a:ext cx="8763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" r:id="rId1" imgW="1167765" imgH="393700" progId="Equation.3">
                  <p:embed/>
                </p:oleObj>
              </mc:Choice>
              <mc:Fallback>
                <p:oleObj name="" r:id="rId1" imgW="1167765" imgH="393700" progId="Equation.3">
                  <p:embed/>
                  <p:pic>
                    <p:nvPicPr>
                      <p:cNvPr id="0" name="对象 8397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E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2276475"/>
                        <a:ext cx="876300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除法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</a:rPr>
              <a:t>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i="1" dirty="0">
                <a:solidFill>
                  <a:srgbClr val="000000"/>
                </a:solidFill>
              </a:rPr>
              <a:t>.</a:t>
            </a:r>
            <a:endParaRPr lang="en-US" altLang="zh-CN" i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900" i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在计算机系统中，通常会挑选一个质数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zh-CN" altLang="en-US" i="1" dirty="0">
                <a:solidFill>
                  <a:srgbClr val="008C87"/>
                </a:solidFill>
              </a:rPr>
              <a:t>，，</a:t>
            </a:r>
            <a:r>
              <a:rPr lang="en-US" altLang="zh-CN" dirty="0">
                <a:solidFill>
                  <a:srgbClr val="000000"/>
                </a:solidFill>
              </a:rPr>
              <a:t>to</a:t>
            </a:r>
            <a:r>
              <a:rPr lang="zh-CN" altLang="en-US" dirty="0">
                <a:solidFill>
                  <a:srgbClr val="000000"/>
                </a:solidFill>
              </a:rPr>
              <a:t>且该值并不太过于接近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2 </a:t>
            </a:r>
            <a:r>
              <a:rPr lang="zh-CN" altLang="en-US" dirty="0">
                <a:solidFill>
                  <a:srgbClr val="000000"/>
                </a:solidFill>
              </a:rPr>
              <a:t>的幂次方，或者</a:t>
            </a:r>
            <a:r>
              <a:rPr lang="en-US" altLang="zh-CN" dirty="0">
                <a:solidFill>
                  <a:srgbClr val="008C87"/>
                </a:solidFill>
              </a:rPr>
              <a:t>10 </a:t>
            </a:r>
            <a:r>
              <a:rPr lang="zh-CN" altLang="en-US" dirty="0">
                <a:solidFill>
                  <a:srgbClr val="000000"/>
                </a:solidFill>
              </a:rPr>
              <a:t>的幂次方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E0000"/>
                </a:solidFill>
              </a:rPr>
              <a:t>Annoyance: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有时候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将表的大小设置为一个质数会不太方便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但是，这个方法是主流的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尽管我们接下来看到的方法更好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乘法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假设所有关键字都是整数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en-US" altLang="zh-CN" dirty="0">
                <a:solidFill>
                  <a:srgbClr val="008C87"/>
                </a:solidFill>
              </a:rPr>
              <a:t>= 2</a:t>
            </a:r>
            <a:r>
              <a:rPr lang="en-US" altLang="zh-CN" i="1" baseline="30000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我们的计算机具有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位的字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定义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(</a:t>
            </a:r>
            <a:r>
              <a:rPr lang="en-US" altLang="zh-CN" i="1" dirty="0" err="1">
                <a:solidFill>
                  <a:srgbClr val="008C87"/>
                </a:solidFill>
              </a:rPr>
              <a:t>A</a:t>
            </a:r>
            <a:r>
              <a:rPr lang="en-US" altLang="zh-CN" b="1" dirty="0" err="1">
                <a:solidFill>
                  <a:srgbClr val="008C87"/>
                </a:solidFill>
              </a:rPr>
              <a:t>·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i="1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mod 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(</a:t>
            </a:r>
            <a:r>
              <a:rPr lang="en-US" altLang="zh-CN" i="1" dirty="0">
                <a:solidFill>
                  <a:srgbClr val="008C87"/>
                </a:solidFill>
              </a:rPr>
              <a:t>w </a:t>
            </a:r>
            <a:r>
              <a:rPr lang="en-US" altLang="zh-CN" dirty="0">
                <a:solidFill>
                  <a:srgbClr val="008C87"/>
                </a:solidFill>
              </a:rPr>
              <a:t>– </a:t>
            </a:r>
            <a:r>
              <a:rPr lang="en-US" altLang="zh-CN" i="1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其中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是“按位右移”操作符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是一个奇数，其范围是：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baseline="30000" dirty="0">
                <a:solidFill>
                  <a:srgbClr val="008C87"/>
                </a:solidFill>
              </a:rPr>
              <a:t>–1</a:t>
            </a:r>
            <a:r>
              <a:rPr lang="en-US" altLang="zh-CN" dirty="0">
                <a:solidFill>
                  <a:srgbClr val="008C87"/>
                </a:solidFill>
              </a:rPr>
              <a:t> &lt; </a:t>
            </a:r>
            <a:r>
              <a:rPr lang="en-US" altLang="zh-CN" i="1" dirty="0">
                <a:solidFill>
                  <a:srgbClr val="008C87"/>
                </a:solidFill>
              </a:rPr>
              <a:t>A </a:t>
            </a:r>
            <a:r>
              <a:rPr lang="en-US" altLang="zh-CN" dirty="0">
                <a:solidFill>
                  <a:srgbClr val="008C87"/>
                </a:solidFill>
              </a:rPr>
              <a:t>&lt; 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sz="900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不要挑选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，过于靠近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乘法操作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7A78"/>
                </a:solidFill>
              </a:rPr>
              <a:t>2</a:t>
            </a:r>
            <a:r>
              <a:rPr lang="en-US" altLang="zh-CN" i="1" baseline="30000" dirty="0">
                <a:solidFill>
                  <a:srgbClr val="007A78"/>
                </a:solidFill>
              </a:rPr>
              <a:t>w</a:t>
            </a:r>
            <a:r>
              <a:rPr lang="en-US" altLang="zh-CN" i="1" dirty="0">
                <a:solidFill>
                  <a:srgbClr val="007A78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是快速的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操作也是快速的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乘法的案例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(</a:t>
            </a:r>
            <a:r>
              <a:rPr lang="en-US" altLang="zh-CN" i="1" dirty="0" err="1">
                <a:solidFill>
                  <a:srgbClr val="008C87"/>
                </a:solidFill>
              </a:rPr>
              <a:t>A</a:t>
            </a:r>
            <a:r>
              <a:rPr lang="en-US" altLang="zh-CN" b="1" dirty="0" err="1">
                <a:solidFill>
                  <a:srgbClr val="008C87"/>
                </a:solidFill>
              </a:rPr>
              <a:t>·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i="1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mod 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(</a:t>
            </a:r>
            <a:r>
              <a:rPr lang="en-US" altLang="zh-CN" i="1" dirty="0">
                <a:solidFill>
                  <a:srgbClr val="008C87"/>
                </a:solidFill>
              </a:rPr>
              <a:t>w </a:t>
            </a:r>
            <a:r>
              <a:rPr lang="en-US" altLang="zh-CN" dirty="0">
                <a:solidFill>
                  <a:srgbClr val="008C87"/>
                </a:solidFill>
              </a:rPr>
              <a:t>– </a:t>
            </a:r>
            <a:r>
              <a:rPr lang="en-US" altLang="zh-CN" i="1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en-US" altLang="zh-CN" dirty="0">
                <a:solidFill>
                  <a:srgbClr val="008C87"/>
                </a:solidFill>
              </a:rPr>
              <a:t>= 8 = 2</a:t>
            </a:r>
            <a:r>
              <a:rPr lang="en-US" altLang="zh-CN" baseline="30000" dirty="0">
                <a:solidFill>
                  <a:srgbClr val="008C87"/>
                </a:solidFill>
              </a:rPr>
              <a:t>3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，并且，我们的计算机具有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w </a:t>
            </a:r>
            <a:r>
              <a:rPr lang="en-US" altLang="zh-CN" dirty="0">
                <a:solidFill>
                  <a:srgbClr val="008C87"/>
                </a:solidFill>
              </a:rPr>
              <a:t>= 7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位的字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4" name="组合 114708"/>
          <p:cNvGrpSpPr/>
          <p:nvPr/>
        </p:nvGrpSpPr>
        <p:grpSpPr>
          <a:xfrm>
            <a:off x="4418411" y="2228850"/>
            <a:ext cx="2684860" cy="2196703"/>
            <a:chOff x="2751" y="1872"/>
            <a:chExt cx="2255" cy="1845"/>
          </a:xfrm>
        </p:grpSpPr>
        <p:pic>
          <p:nvPicPr>
            <p:cNvPr id="5" name="图片 114699" descr="untitled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12" y="1872"/>
              <a:ext cx="1694" cy="172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文本框 114700"/>
            <p:cNvSpPr txBox="1"/>
            <p:nvPr/>
          </p:nvSpPr>
          <p:spPr>
            <a:xfrm>
              <a:off x="2751" y="3504"/>
              <a:ext cx="86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050" b="1" i="1">
                  <a:solidFill>
                    <a:srgbClr val="CE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Modular wheel</a:t>
              </a:r>
              <a:endParaRPr lang="en-US" altLang="zh-CN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114707"/>
          <p:cNvGrpSpPr/>
          <p:nvPr/>
        </p:nvGrpSpPr>
        <p:grpSpPr>
          <a:xfrm>
            <a:off x="1771650" y="2812257"/>
            <a:ext cx="2571750" cy="1156097"/>
            <a:chOff x="528" y="2362"/>
            <a:chExt cx="2160" cy="971"/>
          </a:xfrm>
        </p:grpSpPr>
        <p:sp>
          <p:nvSpPr>
            <p:cNvPr id="8" name="文本框 114701"/>
            <p:cNvSpPr txBox="1"/>
            <p:nvPr/>
          </p:nvSpPr>
          <p:spPr>
            <a:xfrm>
              <a:off x="1675" y="2362"/>
              <a:ext cx="966" cy="3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ea typeface="宋体" panose="02010600030101010101" pitchFamily="2" charset="-122"/>
                </a:rPr>
                <a:t>1 0 1 1 0 0 1   = </a:t>
              </a:r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1050">
                  <a:latin typeface="Times New Roman" panose="02020603050405020304" pitchFamily="18" charset="0"/>
                  <a:ea typeface="宋体" panose="02010600030101010101" pitchFamily="2" charset="-122"/>
                </a:rPr>
                <a:t>1 1 0 1 0 1 1   = </a:t>
              </a:r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114702"/>
            <p:cNvSpPr txBox="1"/>
            <p:nvPr/>
          </p:nvSpPr>
          <p:spPr>
            <a:xfrm>
              <a:off x="1057" y="2880"/>
              <a:ext cx="131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  <a:ea typeface="宋体" panose="02010600030101010101" pitchFamily="2" charset="-122"/>
                </a:rPr>
                <a:t>1 0 0 1 0 1 0 0 1 1 0 0 1 1</a:t>
              </a:r>
              <a:endParaRPr lang="en-US" altLang="zh-CN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114703"/>
            <p:cNvSpPr/>
            <p:nvPr/>
          </p:nvSpPr>
          <p:spPr>
            <a:xfrm>
              <a:off x="528" y="2880"/>
              <a:ext cx="21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" name="文本框 114704"/>
            <p:cNvSpPr txBox="1"/>
            <p:nvPr/>
          </p:nvSpPr>
          <p:spPr>
            <a:xfrm>
              <a:off x="530" y="2614"/>
              <a:ext cx="21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对象 114705"/>
            <p:cNvGraphicFramePr/>
            <p:nvPr/>
          </p:nvGraphicFramePr>
          <p:xfrm>
            <a:off x="1776" y="2976"/>
            <a:ext cx="3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name="" r:id="rId2" imgW="533400" imgH="393700" progId="Equation.3">
                    <p:embed/>
                  </p:oleObj>
                </mc:Choice>
                <mc:Fallback>
                  <p:oleObj name="" r:id="rId2" imgW="533400" imgH="393700" progId="Equation.3">
                    <p:embed/>
                    <p:pic>
                      <p:nvPicPr>
                        <p:cNvPr id="0" name="对象 114705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CE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6" y="2976"/>
                          <a:ext cx="33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14706"/>
            <p:cNvSpPr txBox="1"/>
            <p:nvPr/>
          </p:nvSpPr>
          <p:spPr>
            <a:xfrm>
              <a:off x="1820" y="3120"/>
              <a:ext cx="33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105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05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一、直接寻址表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二、散列表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三、散列函数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四、开放寻址法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点乘方法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随机策略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zh-CN" altLang="en-US" dirty="0">
                <a:solidFill>
                  <a:srgbClr val="000000"/>
                </a:solidFill>
              </a:rPr>
              <a:t>是质数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将关键字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zh-CN" altLang="en-US" dirty="0">
                <a:solidFill>
                  <a:srgbClr val="000000"/>
                </a:solidFill>
              </a:rPr>
              <a:t>分解成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r </a:t>
            </a:r>
            <a:r>
              <a:rPr lang="en-US" altLang="zh-CN" dirty="0">
                <a:solidFill>
                  <a:srgbClr val="008C87"/>
                </a:solidFill>
              </a:rPr>
              <a:t>+ 1 </a:t>
            </a:r>
            <a:r>
              <a:rPr lang="zh-CN" altLang="en-US" dirty="0">
                <a:solidFill>
                  <a:srgbClr val="000000"/>
                </a:solidFill>
              </a:rPr>
              <a:t>个数字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每个数字在集合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{0, 1,…,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之中。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即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</a:rPr>
              <a:t>= &lt;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baseline="-25000" dirty="0">
                <a:solidFill>
                  <a:srgbClr val="008C87"/>
                </a:solidFill>
              </a:rPr>
              <a:t>0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, …, 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i="1" baseline="-25000" dirty="0" err="1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8C87"/>
                </a:solidFill>
              </a:rPr>
              <a:t>&gt;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其中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0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£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i="1" baseline="-25000" dirty="0">
                <a:solidFill>
                  <a:srgbClr val="008C87"/>
                </a:solidFill>
              </a:rPr>
              <a:t>i </a:t>
            </a:r>
            <a:r>
              <a:rPr lang="en-US" altLang="zh-CN" dirty="0">
                <a:solidFill>
                  <a:srgbClr val="008C87"/>
                </a:solidFill>
              </a:rPr>
              <a:t>&lt;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挑选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a </a:t>
            </a:r>
            <a:r>
              <a:rPr lang="en-US" altLang="zh-CN" dirty="0">
                <a:solidFill>
                  <a:srgbClr val="008C87"/>
                </a:solidFill>
              </a:rPr>
              <a:t>= &lt;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-25000" dirty="0">
                <a:solidFill>
                  <a:srgbClr val="008C87"/>
                </a:solidFill>
              </a:rPr>
              <a:t>0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, …, </a:t>
            </a:r>
            <a:r>
              <a:rPr lang="en-US" altLang="zh-CN" i="1" dirty="0" err="1">
                <a:solidFill>
                  <a:srgbClr val="008C87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8C87"/>
                </a:solidFill>
              </a:rPr>
              <a:t>&gt; </a:t>
            </a:r>
            <a:r>
              <a:rPr lang="zh-CN" altLang="en-US" dirty="0">
                <a:solidFill>
                  <a:srgbClr val="000000"/>
                </a:solidFill>
              </a:rPr>
              <a:t>，其中每个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i="1" baseline="-25000" dirty="0">
                <a:solidFill>
                  <a:srgbClr val="008C87"/>
                </a:solidFill>
              </a:rPr>
              <a:t>i</a:t>
            </a:r>
            <a:r>
              <a:rPr lang="en-US" altLang="zh-CN" i="1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从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中随机选择。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在实践中表现良好</a:t>
            </a:r>
            <a:r>
              <a:rPr lang="en-US" altLang="zh-CN" dirty="0"/>
              <a:t>, </a:t>
            </a:r>
            <a:r>
              <a:rPr lang="zh-CN" altLang="en-US" dirty="0"/>
              <a:t>但是计算非常昂贵</a:t>
            </a:r>
            <a:r>
              <a:rPr lang="en-US" altLang="zh-CN" dirty="0"/>
              <a:t>.</a:t>
            </a:r>
            <a:endParaRPr lang="en-US" altLang="zh-CN" dirty="0"/>
          </a:p>
        </p:txBody>
      </p:sp>
      <p:grpSp>
        <p:nvGrpSpPr>
          <p:cNvPr id="4" name="组合 115717"/>
          <p:cNvGrpSpPr/>
          <p:nvPr/>
        </p:nvGrpSpPr>
        <p:grpSpPr>
          <a:xfrm>
            <a:off x="1877481" y="3006620"/>
            <a:ext cx="2901554" cy="659606"/>
            <a:chOff x="443" y="2902"/>
            <a:chExt cx="2437" cy="554"/>
          </a:xfrm>
        </p:grpSpPr>
        <p:sp>
          <p:nvSpPr>
            <p:cNvPr id="5" name="文本框 115715"/>
            <p:cNvSpPr txBox="1"/>
            <p:nvPr/>
          </p:nvSpPr>
          <p:spPr>
            <a:xfrm>
              <a:off x="443" y="2970"/>
              <a:ext cx="607" cy="3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定义</a:t>
              </a:r>
              <a:endPara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" name="对象 115716"/>
            <p:cNvGraphicFramePr/>
            <p:nvPr/>
          </p:nvGraphicFramePr>
          <p:xfrm>
            <a:off x="1152" y="2902"/>
            <a:ext cx="1728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5" name="" r:id="rId1" imgW="1345565" imgH="431800" progId="Equation.3">
                    <p:embed/>
                  </p:oleObj>
                </mc:Choice>
                <mc:Fallback>
                  <p:oleObj name="" r:id="rId1" imgW="1345565" imgH="431800" progId="Equation.3">
                    <p:embed/>
                    <p:pic>
                      <p:nvPicPr>
                        <p:cNvPr id="0" name="对象 1157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2902"/>
                          <a:ext cx="1728" cy="5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散列的一个弱点</a:t>
            </a:r>
            <a:r>
              <a:rPr lang="en-US" altLang="zh-CN" sz="2800" dirty="0"/>
              <a:t> “</a:t>
            </a:r>
            <a:r>
              <a:rPr lang="zh-CN" altLang="en-US" sz="2800" dirty="0"/>
              <a:t>当我们了解它</a:t>
            </a:r>
            <a:r>
              <a:rPr lang="en-US" altLang="zh-CN" sz="2800" dirty="0"/>
              <a:t>”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问题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对于任意散列函数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某些关键字可能导致访问哈希表的平均时间暴涨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sz="1500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敌对者可能针对某些槽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，挑选如下这些关键字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8C87"/>
                </a:solidFill>
              </a:rPr>
              <a:t>   {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Î </a:t>
            </a:r>
            <a:r>
              <a:rPr lang="en-US" altLang="zh-CN" i="1" dirty="0">
                <a:solidFill>
                  <a:srgbClr val="008C87"/>
                </a:solidFill>
              </a:rPr>
              <a:t>U </a:t>
            </a:r>
            <a:r>
              <a:rPr lang="en-US" altLang="zh-CN" dirty="0">
                <a:solidFill>
                  <a:srgbClr val="008C87"/>
                </a:solidFill>
              </a:rPr>
              <a:t>: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}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散列的一个弱点</a:t>
            </a:r>
            <a:r>
              <a:rPr lang="en-US" altLang="zh-CN" sz="2800" dirty="0"/>
              <a:t> “</a:t>
            </a:r>
            <a:r>
              <a:rPr lang="zh-CN" altLang="en-US" sz="2800" dirty="0"/>
              <a:t>当我们了解它</a:t>
            </a:r>
            <a:r>
              <a:rPr lang="en-US" altLang="zh-CN" sz="2800" dirty="0"/>
              <a:t>”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想法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随机挑选散列函数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与关键字独立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尽管一个敌对者能够看到你的代码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他依然无法构造一个坏的关键字集合，因为他不知道散列函数是怎么被挑选出来的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一、直接寻址表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二、散列表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三、散列函数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四、开放寻址法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开放寻址法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在哈希表之外，没有存储空间被利用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插入操作会系统性地搜索表，一直到找到空槽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散列函数依赖于关键字和搜索数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h </a:t>
            </a:r>
            <a:r>
              <a:rPr lang="en-US" altLang="zh-CN" dirty="0">
                <a:solidFill>
                  <a:srgbClr val="008C87"/>
                </a:solidFill>
              </a:rPr>
              <a:t>: </a:t>
            </a:r>
            <a:r>
              <a:rPr lang="en-US" altLang="zh-CN" i="1" dirty="0">
                <a:solidFill>
                  <a:srgbClr val="008C87"/>
                </a:solidFill>
              </a:rPr>
              <a:t>U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® </a:t>
            </a: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搜索序列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&lt;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,0),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,1), …,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,</a:t>
            </a:r>
            <a:r>
              <a:rPr lang="en-US" altLang="zh-CN" i="1" dirty="0" err="1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–1)&gt; 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</a:t>
            </a:r>
            <a:r>
              <a:rPr lang="zh-CN" altLang="en-US" dirty="0">
                <a:solidFill>
                  <a:srgbClr val="000000"/>
                </a:solidFill>
              </a:rPr>
              <a:t>的一个排列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表可能会充满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删除是困难的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zh-CN" altLang="en-US" dirty="0">
                <a:solidFill>
                  <a:srgbClr val="000000"/>
                </a:solidFill>
              </a:rPr>
              <a:t>但不是不可能</a:t>
            </a:r>
            <a:r>
              <a:rPr lang="en-US" altLang="zh-CN" dirty="0">
                <a:solidFill>
                  <a:srgbClr val="000000"/>
                </a:solidFill>
              </a:rPr>
              <a:t>).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搜索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10593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71838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 i="0" dirty="0">
                          <a:solidFill>
                            <a:srgbClr val="CE0000"/>
                          </a:solidFill>
                        </a:rPr>
                        <a:t>冲突</a:t>
                      </a:r>
                      <a:endParaRPr lang="zh-CN" altLang="en-US" sz="1500" i="0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4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 dirty="0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直接连接符 110647"/>
          <p:cNvSpPr/>
          <p:nvPr/>
        </p:nvSpPr>
        <p:spPr>
          <a:xfrm>
            <a:off x="3943350" y="2286000"/>
            <a:ext cx="1085850" cy="857250"/>
          </a:xfrm>
          <a:prstGeom prst="line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(496, 1)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09749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93269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 i="0" dirty="0">
                          <a:solidFill>
                            <a:srgbClr val="CE0000"/>
                          </a:solidFill>
                        </a:rPr>
                        <a:t>冲突</a:t>
                      </a:r>
                      <a:endParaRPr lang="zh-CN" altLang="en-US" sz="1500" i="0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4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 dirty="0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任意多边形 109750"/>
          <p:cNvSpPr/>
          <p:nvPr/>
        </p:nvSpPr>
        <p:spPr>
          <a:xfrm>
            <a:off x="3915967" y="2262188"/>
            <a:ext cx="1078706" cy="422672"/>
          </a:xfrm>
          <a:custGeom>
            <a:avLst/>
            <a:gdLst/>
            <a:ahLst/>
            <a:cxnLst/>
            <a:rect l="0" t="0" r="0" b="0"/>
            <a:pathLst>
              <a:path w="906" h="355">
                <a:moveTo>
                  <a:pt x="0" y="355"/>
                </a:moveTo>
                <a:lnTo>
                  <a:pt x="906" y="0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(496, 1)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2.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(496, 2)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11617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93269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496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 i="0" dirty="0">
                          <a:solidFill>
                            <a:srgbClr val="CE0000"/>
                          </a:solidFill>
                        </a:rPr>
                        <a:t>插入</a:t>
                      </a:r>
                      <a:endParaRPr lang="zh-CN" altLang="en-US" sz="1500" i="0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 dirty="0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任意多边形 111671"/>
          <p:cNvSpPr/>
          <p:nvPr/>
        </p:nvSpPr>
        <p:spPr>
          <a:xfrm>
            <a:off x="3915966" y="3123010"/>
            <a:ext cx="1094184" cy="335756"/>
          </a:xfrm>
          <a:custGeom>
            <a:avLst/>
            <a:gdLst/>
            <a:ahLst/>
            <a:cxnLst/>
            <a:rect l="0" t="0" r="0" b="0"/>
            <a:pathLst>
              <a:path w="919" h="282">
                <a:moveTo>
                  <a:pt x="0" y="0"/>
                </a:moveTo>
                <a:lnTo>
                  <a:pt x="919" y="282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(496, 1)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2.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(496, 2)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12641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93269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496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任意多边形 112695"/>
          <p:cNvSpPr/>
          <p:nvPr/>
        </p:nvSpPr>
        <p:spPr>
          <a:xfrm>
            <a:off x="3915966" y="3123010"/>
            <a:ext cx="1094184" cy="335756"/>
          </a:xfrm>
          <a:custGeom>
            <a:avLst/>
            <a:gdLst/>
            <a:ahLst/>
            <a:cxnLst/>
            <a:rect l="0" t="0" r="0" b="0"/>
            <a:pathLst>
              <a:path w="919" h="282">
                <a:moveTo>
                  <a:pt x="0" y="0"/>
                </a:moveTo>
                <a:lnTo>
                  <a:pt x="919" y="282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" name="任意多边形 112696"/>
          <p:cNvSpPr/>
          <p:nvPr/>
        </p:nvSpPr>
        <p:spPr>
          <a:xfrm>
            <a:off x="3943350" y="2286000"/>
            <a:ext cx="1095375" cy="837010"/>
          </a:xfrm>
          <a:custGeom>
            <a:avLst/>
            <a:gdLst/>
            <a:ahLst/>
            <a:cxnLst/>
            <a:rect l="0" t="0" r="0" b="0"/>
            <a:pathLst>
              <a:path w="920" h="703">
                <a:moveTo>
                  <a:pt x="0" y="0"/>
                </a:moveTo>
                <a:lnTo>
                  <a:pt x="920" y="703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" name="文本框 112697"/>
          <p:cNvSpPr txBox="1"/>
          <p:nvPr/>
        </p:nvSpPr>
        <p:spPr>
          <a:xfrm>
            <a:off x="1485900" y="3495676"/>
            <a:ext cx="295670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使用相同探查序列进行搜索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如果找到关键字，则成功终止，反之若找到一个空槽，则失败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任意多边形 112698"/>
          <p:cNvSpPr/>
          <p:nvPr/>
        </p:nvSpPr>
        <p:spPr>
          <a:xfrm>
            <a:off x="3943350" y="2228850"/>
            <a:ext cx="1066800" cy="466725"/>
          </a:xfrm>
          <a:custGeom>
            <a:avLst/>
            <a:gdLst/>
            <a:ahLst/>
            <a:cxnLst/>
            <a:rect l="0" t="0" r="0" b="0"/>
            <a:pathLst>
              <a:path w="896" h="392">
                <a:moveTo>
                  <a:pt x="0" y="392"/>
                </a:moveTo>
                <a:lnTo>
                  <a:pt x="896" y="0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探查策略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线性探查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给定一个普通的散列函数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线性探查使用如下散列函数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,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) = (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) 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这个方法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尽管简单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具有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CE0000"/>
                </a:solidFill>
              </a:rPr>
              <a:t>primary Clustering</a:t>
            </a:r>
            <a:r>
              <a:rPr lang="zh-CN" altLang="en-US" dirty="0">
                <a:solidFill>
                  <a:srgbClr val="000000"/>
                </a:solidFill>
              </a:rPr>
              <a:t>问题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其中长期运行的占有的槽建立后，增加了平均搜索时间。此外，占有的槽运行时间较长会变得更长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问题起源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许多应用都需要一种动态集合结构，至少要支持</a:t>
            </a:r>
            <a:r>
              <a:rPr lang="en-US" altLang="zh-CN" dirty="0">
                <a:solidFill>
                  <a:srgbClr val="000000"/>
                </a:solidFill>
              </a:rPr>
              <a:t>INSERT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SEARCH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DELETE</a:t>
            </a:r>
            <a:r>
              <a:rPr lang="zh-CN" altLang="en-US" dirty="0">
                <a:solidFill>
                  <a:srgbClr val="000000"/>
                </a:solidFill>
              </a:rPr>
              <a:t>字典操作。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例如：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关于植物的百科全书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图书馆馆藏书籍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应该如何组织该数据结构？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文本框 87049"/>
          <p:cNvSpPr txBox="1"/>
          <p:nvPr/>
        </p:nvSpPr>
        <p:spPr>
          <a:xfrm>
            <a:off x="4741976" y="1461641"/>
            <a:ext cx="98257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record</a:t>
            </a:r>
            <a:endParaRPr lang="en-US" altLang="zh-CN" sz="2400" i="1" dirty="0">
              <a:solidFill>
                <a:srgbClr val="CE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87053"/>
          <p:cNvGrpSpPr/>
          <p:nvPr/>
        </p:nvGrpSpPr>
        <p:grpSpPr>
          <a:xfrm>
            <a:off x="4157948" y="1796505"/>
            <a:ext cx="1972866" cy="2026444"/>
            <a:chOff x="711" y="1514"/>
            <a:chExt cx="1657" cy="1702"/>
          </a:xfrm>
        </p:grpSpPr>
        <p:sp>
          <p:nvSpPr>
            <p:cNvPr id="6" name="矩形 87043"/>
            <p:cNvSpPr/>
            <p:nvPr/>
          </p:nvSpPr>
          <p:spPr>
            <a:xfrm>
              <a:off x="1152" y="1680"/>
              <a:ext cx="1008" cy="336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key</a:t>
              </a:r>
              <a:r>
                <a:rPr lang="en-US" altLang="zh-CN" sz="105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05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87044"/>
            <p:cNvSpPr/>
            <p:nvPr/>
          </p:nvSpPr>
          <p:spPr>
            <a:xfrm>
              <a:off x="1152" y="2016"/>
              <a:ext cx="1008" cy="120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直接连接符 87045"/>
            <p:cNvSpPr/>
            <p:nvPr/>
          </p:nvSpPr>
          <p:spPr>
            <a:xfrm>
              <a:off x="1152" y="2352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" name="直接连接符 87046"/>
            <p:cNvSpPr/>
            <p:nvPr/>
          </p:nvSpPr>
          <p:spPr>
            <a:xfrm>
              <a:off x="1152" y="2832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直接连接符 87047"/>
            <p:cNvSpPr/>
            <p:nvPr/>
          </p:nvSpPr>
          <p:spPr>
            <a:xfrm>
              <a:off x="864" y="168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" name="文本框 87048"/>
            <p:cNvSpPr txBox="1"/>
            <p:nvPr/>
          </p:nvSpPr>
          <p:spPr>
            <a:xfrm>
              <a:off x="711" y="1514"/>
              <a:ext cx="205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对象 87050"/>
            <p:cNvGraphicFramePr/>
            <p:nvPr/>
          </p:nvGraphicFramePr>
          <p:xfrm>
            <a:off x="2208" y="1680"/>
            <a:ext cx="160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name="" r:id="rId1" imgW="190500" imgH="1828165" progId="Equation.3">
                    <p:embed/>
                  </p:oleObj>
                </mc:Choice>
                <mc:Fallback>
                  <p:oleObj name="" r:id="rId1" imgW="190500" imgH="1828165" progId="Equation.3">
                    <p:embed/>
                    <p:pic>
                      <p:nvPicPr>
                        <p:cNvPr id="0" name="对象 8705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8" y="1680"/>
                          <a:ext cx="160" cy="1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87052"/>
          <p:cNvSpPr txBox="1"/>
          <p:nvPr/>
        </p:nvSpPr>
        <p:spPr>
          <a:xfrm>
            <a:off x="6370825" y="2194174"/>
            <a:ext cx="1955006" cy="13849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上的操作</a:t>
            </a:r>
            <a:r>
              <a:rPr lang="en-US" altLang="zh-CN" sz="2100" i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1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 INSERT(</a:t>
            </a:r>
            <a:r>
              <a:rPr lang="en-US" altLang="zh-CN" sz="21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T,x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 DELETE(</a:t>
            </a:r>
            <a:r>
              <a:rPr lang="en-US" altLang="zh-CN" sz="21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T,x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 SEARCH(</a:t>
            </a:r>
            <a:r>
              <a:rPr lang="en-US" altLang="zh-CN" sz="21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T,k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探查策略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双重散列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给定两个普通的散列函数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双重散列使用如下的散列函数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,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) = (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)) 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这个方法通常会产生良好的结果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但是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</a:rPr>
              <a:t>must be relatively prime to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一种方式是设置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zh-CN" altLang="en-US" i="1" dirty="0">
                <a:solidFill>
                  <a:srgbClr val="008C87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的幂次方，并且设计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仅产生奇数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开放寻址法的分析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CE0000"/>
                </a:solidFill>
              </a:rPr>
              <a:t>uniform hashing:</a:t>
            </a:r>
            <a:endParaRPr lang="en-US" altLang="zh-CN" b="1" i="1" dirty="0">
              <a:solidFill>
                <a:srgbClr val="CE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每个关键字</a:t>
            </a:r>
            <a:r>
              <a:rPr lang="en-US" altLang="zh-CN" dirty="0">
                <a:solidFill>
                  <a:srgbClr val="000000"/>
                </a:solidFill>
              </a:rPr>
              <a:t> equally likely to have any one of the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! </a:t>
            </a:r>
            <a:r>
              <a:rPr lang="en-US" altLang="zh-CN" dirty="0">
                <a:solidFill>
                  <a:srgbClr val="000000"/>
                </a:solidFill>
              </a:rPr>
              <a:t>permutations as its probe sequence.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sz="75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CE0000"/>
                </a:solidFill>
              </a:rPr>
              <a:t>Theorem. </a:t>
            </a:r>
            <a:r>
              <a:rPr lang="en-US" altLang="zh-CN" dirty="0">
                <a:solidFill>
                  <a:srgbClr val="000000"/>
                </a:solidFill>
              </a:rPr>
              <a:t>Given an open-addressed hash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table with load factor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8C87"/>
                </a:solidFill>
              </a:rPr>
              <a:t>=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en-US" altLang="zh-CN" dirty="0">
                <a:solidFill>
                  <a:srgbClr val="008C87"/>
                </a:solidFill>
              </a:rPr>
              <a:t>&lt; 1</a:t>
            </a:r>
            <a:r>
              <a:rPr lang="en-US" altLang="zh-CN" dirty="0">
                <a:solidFill>
                  <a:srgbClr val="000000"/>
                </a:solidFill>
              </a:rPr>
              <a:t>, the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expected number of probes in an unsuccessful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search is at most </a:t>
            </a:r>
            <a:r>
              <a:rPr lang="en-US" altLang="zh-CN" dirty="0">
                <a:solidFill>
                  <a:srgbClr val="008C87"/>
                </a:solidFill>
              </a:rPr>
              <a:t>1/(1–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Proof of the theorem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i="1" dirty="0">
                <a:solidFill>
                  <a:srgbClr val="CE0000"/>
                </a:solidFill>
              </a:rPr>
              <a:t>Proof.</a:t>
            </a:r>
            <a:endParaRPr lang="en-US" altLang="zh-CN" i="1" dirty="0">
              <a:solidFill>
                <a:srgbClr val="CE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At least one probe is always necessary.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With probability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, the first probe hits an occupied slot, and a second probe is necessary.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With probability 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–1)/(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–1)</a:t>
            </a:r>
            <a:r>
              <a:rPr lang="en-US" altLang="zh-CN" dirty="0">
                <a:solidFill>
                  <a:srgbClr val="000000"/>
                </a:solidFill>
              </a:rPr>
              <a:t>, the second probe hits an occupied slot, and a third probe is necessary.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With probability 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–2)/(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–2)</a:t>
            </a:r>
            <a:r>
              <a:rPr lang="en-US" altLang="zh-CN" dirty="0">
                <a:solidFill>
                  <a:srgbClr val="000000"/>
                </a:solidFill>
              </a:rPr>
              <a:t>, the third probe hits an occupied slot, etc.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Observe that                    for 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i="1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= 1, 2, …,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endParaRPr lang="en-US" altLang="zh-CN" dirty="0"/>
          </a:p>
        </p:txBody>
      </p:sp>
      <p:graphicFrame>
        <p:nvGraphicFramePr>
          <p:cNvPr id="4" name="对象 104451"/>
          <p:cNvGraphicFramePr/>
          <p:nvPr/>
        </p:nvGraphicFramePr>
        <p:xfrm>
          <a:off x="3086100" y="3965973"/>
          <a:ext cx="1257300" cy="54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" r:id="rId1" imgW="901065" imgH="393700" progId="Equation.3">
                  <p:embed/>
                </p:oleObj>
              </mc:Choice>
              <mc:Fallback>
                <p:oleObj name="" r:id="rId1" imgW="901065" imgH="393700" progId="Equation.3">
                  <p:embed/>
                  <p:pic>
                    <p:nvPicPr>
                      <p:cNvPr id="0" name="对象 1044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0" y="3965973"/>
                        <a:ext cx="1257300" cy="54887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Proof (continued)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Therefore, the expected number of probes is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graphicFrame>
        <p:nvGraphicFramePr>
          <p:cNvPr id="4" name="对象 106499"/>
          <p:cNvGraphicFramePr/>
          <p:nvPr/>
        </p:nvGraphicFramePr>
        <p:xfrm>
          <a:off x="2228850" y="1657351"/>
          <a:ext cx="4681538" cy="285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" r:id="rId1" imgW="3035300" imgH="1854200" progId="Equation.3">
                  <p:embed/>
                </p:oleObj>
              </mc:Choice>
              <mc:Fallback>
                <p:oleObj name="" r:id="rId1" imgW="3035300" imgH="1854200" progId="Equation.3">
                  <p:embed/>
                  <p:pic>
                    <p:nvPicPr>
                      <p:cNvPr id="0" name="对象 1064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8850" y="1657351"/>
                        <a:ext cx="4681538" cy="28598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Implications of the theorem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If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</a:rPr>
              <a:t>is constant, then accessing an open addressed hash table takes constant time.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If the table is half full, then the expected number of probes is </a:t>
            </a:r>
            <a:r>
              <a:rPr lang="en-US" altLang="zh-CN" dirty="0">
                <a:solidFill>
                  <a:srgbClr val="008C87"/>
                </a:solidFill>
              </a:rPr>
              <a:t>1/(1–0.5) = 2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If the table is </a:t>
            </a:r>
            <a:r>
              <a:rPr lang="en-US" altLang="zh-CN" dirty="0">
                <a:solidFill>
                  <a:srgbClr val="008C87"/>
                </a:solidFill>
              </a:rPr>
              <a:t>90% </a:t>
            </a:r>
            <a:r>
              <a:rPr lang="en-US" altLang="zh-CN" dirty="0">
                <a:solidFill>
                  <a:srgbClr val="000000"/>
                </a:solidFill>
              </a:rPr>
              <a:t>full, then the expected number of probes is </a:t>
            </a:r>
            <a:r>
              <a:rPr lang="en-US" altLang="zh-CN" dirty="0">
                <a:solidFill>
                  <a:srgbClr val="008C87"/>
                </a:solidFill>
              </a:rPr>
              <a:t>1/(1–0.9) = 10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Lookup Problem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Given a set </a:t>
            </a:r>
            <a:r>
              <a:rPr lang="en-US" altLang="zh-CN" i="1" dirty="0">
                <a:solidFill>
                  <a:srgbClr val="008C87"/>
                </a:solidFill>
              </a:rPr>
              <a:t>S</a:t>
            </a:r>
            <a:r>
              <a:rPr lang="en-US" altLang="zh-CN" dirty="0">
                <a:solidFill>
                  <a:srgbClr val="008C87"/>
                </a:solidFill>
              </a:rPr>
              <a:t> = {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baseline="-25000" dirty="0">
                <a:solidFill>
                  <a:srgbClr val="008C87"/>
                </a:solidFill>
              </a:rPr>
              <a:t>3</a:t>
            </a:r>
            <a:r>
              <a:rPr lang="en-US" altLang="zh-CN" dirty="0">
                <a:solidFill>
                  <a:srgbClr val="008C87"/>
                </a:solidFill>
              </a:rPr>
              <a:t>,…,</a:t>
            </a:r>
            <a:r>
              <a:rPr lang="en-US" altLang="zh-CN" i="1" dirty="0" err="1">
                <a:solidFill>
                  <a:srgbClr val="008C87"/>
                </a:solidFill>
              </a:rPr>
              <a:t>x</a:t>
            </a:r>
            <a:r>
              <a:rPr lang="en-US" altLang="zh-CN" i="1" baseline="-25000" dirty="0" err="1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}</a:t>
            </a:r>
            <a:r>
              <a:rPr lang="en-US" altLang="zh-CN" dirty="0"/>
              <a:t> on a universe </a:t>
            </a:r>
            <a:r>
              <a:rPr lang="en-US" altLang="zh-CN" dirty="0">
                <a:solidFill>
                  <a:srgbClr val="008C87"/>
                </a:solidFill>
              </a:rPr>
              <a:t>U</a:t>
            </a:r>
            <a:r>
              <a:rPr lang="en-US" altLang="zh-CN" dirty="0"/>
              <a:t>, want to answer queries of the form: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E0000"/>
                </a:solidFill>
              </a:rPr>
              <a:t>Example:</a:t>
            </a:r>
            <a:r>
              <a:rPr lang="en-US" altLang="zh-CN" dirty="0"/>
              <a:t>  a set of URLs from the universe of all possible URL strings.  </a:t>
            </a:r>
            <a:endParaRPr lang="en-US" altLang="zh-CN" dirty="0"/>
          </a:p>
          <a:p>
            <a:r>
              <a:rPr lang="en-US" altLang="zh-CN" dirty="0"/>
              <a:t>Bloom filter provides an answer in</a:t>
            </a:r>
            <a:endParaRPr lang="en-US" altLang="zh-CN" dirty="0"/>
          </a:p>
          <a:p>
            <a:pPr lvl="1"/>
            <a:r>
              <a:rPr lang="en-US" altLang="zh-CN" dirty="0"/>
              <a:t>“Constant” time (time to hash).</a:t>
            </a:r>
            <a:endParaRPr lang="en-US" altLang="zh-CN" dirty="0"/>
          </a:p>
          <a:p>
            <a:pPr lvl="1"/>
            <a:r>
              <a:rPr lang="en-US" altLang="zh-CN" dirty="0"/>
              <a:t>Small amount of space.</a:t>
            </a:r>
            <a:endParaRPr lang="en-US" altLang="zh-CN" dirty="0"/>
          </a:p>
          <a:p>
            <a:pPr lvl="1"/>
            <a:r>
              <a:rPr lang="en-US" altLang="zh-CN" dirty="0"/>
              <a:t>But with some probability of being wrong.</a:t>
            </a:r>
            <a:endParaRPr lang="en-US" altLang="zh-CN" dirty="0"/>
          </a:p>
        </p:txBody>
      </p:sp>
      <p:sp>
        <p:nvSpPr>
          <p:cNvPr id="4" name="文本框 132102"/>
          <p:cNvSpPr txBox="1"/>
          <p:nvPr/>
        </p:nvSpPr>
        <p:spPr>
          <a:xfrm>
            <a:off x="3600450" y="1796653"/>
            <a:ext cx="1720454" cy="41549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10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</a:t>
            </a:r>
            <a:r>
              <a:rPr lang="en-US" altLang="zh-CN" sz="2100" i="1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10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10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100" i="1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10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100">
              <a:solidFill>
                <a:srgbClr val="CE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直接寻址表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当关键字的全域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zh-CN" altLang="en-US" dirty="0">
                <a:solidFill>
                  <a:schemeClr val="tx1"/>
                </a:solidFill>
              </a:rPr>
              <a:t>比较小的时候，直接寻址是一种简单而有效的技术。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假设每个元素取自全域</a:t>
            </a:r>
            <a:r>
              <a:rPr lang="en-US" altLang="zh-CN" dirty="0">
                <a:solidFill>
                  <a:schemeClr val="tx1"/>
                </a:solidFill>
              </a:rPr>
              <a:t>U={0, 1, ..., m-1}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不是很大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实际关键字的集合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K 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</a:rPr>
              <a:t>Í </a:t>
            </a:r>
            <a:r>
              <a:rPr lang="en-US" altLang="zh-CN" dirty="0">
                <a:solidFill>
                  <a:schemeClr val="tx1"/>
                </a:solidFill>
              </a:rPr>
              <a:t>{0, 1, …, 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–1}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构建数组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[0 . . 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–1]: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" name="组合 90117"/>
          <p:cNvGrpSpPr/>
          <p:nvPr/>
        </p:nvGrpSpPr>
        <p:grpSpPr>
          <a:xfrm>
            <a:off x="2817553" y="2803462"/>
            <a:ext cx="2930128" cy="769144"/>
            <a:chOff x="856" y="1850"/>
            <a:chExt cx="2461" cy="646"/>
          </a:xfrm>
        </p:grpSpPr>
        <p:graphicFrame>
          <p:nvGraphicFramePr>
            <p:cNvPr id="5" name="对象 90115"/>
            <p:cNvGraphicFramePr/>
            <p:nvPr/>
          </p:nvGraphicFramePr>
          <p:xfrm>
            <a:off x="856" y="1850"/>
            <a:ext cx="1112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5" name="" r:id="rId1" imgW="787400" imgH="457200" progId="Equation.3">
                    <p:embed/>
                  </p:oleObj>
                </mc:Choice>
                <mc:Fallback>
                  <p:oleObj name="" r:id="rId1" imgW="787400" imgH="457200" progId="Equation.3">
                    <p:embed/>
                    <p:pic>
                      <p:nvPicPr>
                        <p:cNvPr id="0" name="对象 9011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56" y="1850"/>
                          <a:ext cx="1112" cy="6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90116"/>
            <p:cNvSpPr txBox="1"/>
            <p:nvPr/>
          </p:nvSpPr>
          <p:spPr>
            <a:xfrm>
              <a:off x="2030" y="1882"/>
              <a:ext cx="1287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lang="en-US" altLang="zh-CN" sz="105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05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050" dirty="0" err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050" i="1" dirty="0" err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r>
                <a:rPr lang="en-US" altLang="zh-CN" sz="105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且</a:t>
              </a:r>
              <a:r>
                <a:rPr lang="en-US" altLang="zh-CN" sz="105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keys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[</a:t>
              </a:r>
              <a:r>
                <a:rPr lang="en-US" altLang="zh-CN" sz="105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]</a:t>
              </a:r>
              <a:r>
                <a:rPr lang="en-US" altLang="zh-CN" sz="105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= k</a:t>
              </a:r>
              <a:endParaRPr lang="en-US" altLang="zh-CN" sz="105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endParaRPr lang="en-US" altLang="zh-CN" sz="75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否则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</a:t>
              </a:r>
              <a:endPara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直接寻址表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6505" y="996315"/>
            <a:ext cx="6250305" cy="2971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直接寻址表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4601210" y="939800"/>
            <a:ext cx="3832860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问题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关键字</a:t>
            </a:r>
            <a:r>
              <a:rPr lang="zh-CN" altLang="en-US" dirty="0">
                <a:solidFill>
                  <a:srgbClr val="000000"/>
                </a:solidFill>
              </a:rPr>
              <a:t>的范围可能非常大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</a:rPr>
              <a:t>64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位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数字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zh-CN" altLang="en-US" dirty="0">
                <a:solidFill>
                  <a:srgbClr val="000000"/>
                </a:solidFill>
              </a:rPr>
              <a:t>代表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18,446,744,073,709,551,616 </a:t>
            </a:r>
            <a:r>
              <a:rPr lang="zh-CN" altLang="en-US" dirty="0">
                <a:solidFill>
                  <a:srgbClr val="000000"/>
                </a:solidFill>
              </a:rPr>
              <a:t>个不同的搜索码</a:t>
            </a:r>
            <a:r>
              <a:rPr lang="en-US" altLang="zh-CN" dirty="0">
                <a:solidFill>
                  <a:srgbClr val="000000"/>
                </a:solidFill>
              </a:rPr>
              <a:t>),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字符串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zh-CN" altLang="en-US" dirty="0">
                <a:solidFill>
                  <a:srgbClr val="000000"/>
                </a:solidFill>
              </a:rPr>
              <a:t>甚至更大</a:t>
            </a:r>
            <a:r>
              <a:rPr lang="en-US" altLang="zh-CN" dirty="0">
                <a:solidFill>
                  <a:srgbClr val="000000"/>
                </a:solidFill>
              </a:rPr>
              <a:t>!).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1057275"/>
            <a:ext cx="3067050" cy="201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6480" y="3531870"/>
            <a:ext cx="19456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000000"/>
                </a:solidFill>
                <a:sym typeface="+mn-ea"/>
              </a:rPr>
              <a:t>则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操作花费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Q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(1)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时间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一、直接寻址表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二、散列表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三、散列函数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四、开放寻址法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散列函数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83041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解决方案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CE0000"/>
                </a:solidFill>
              </a:rPr>
              <a:t>哈希函数</a:t>
            </a:r>
            <a:r>
              <a:rPr lang="en-US" altLang="zh-CN" b="1" i="1" dirty="0">
                <a:solidFill>
                  <a:srgbClr val="CE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 </a:t>
            </a:r>
            <a:r>
              <a:rPr lang="zh-CN" altLang="en-US" dirty="0">
                <a:solidFill>
                  <a:srgbClr val="000000"/>
                </a:solidFill>
              </a:rPr>
              <a:t>将全域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U </a:t>
            </a:r>
            <a:r>
              <a:rPr lang="zh-CN" altLang="en-US" dirty="0">
                <a:solidFill>
                  <a:srgbClr val="000000"/>
                </a:solidFill>
              </a:rPr>
              <a:t>中的所有关键字映射到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135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当一条即将插入的记录映射到已经被占据的槽时，会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发生</a:t>
            </a:r>
            <a:r>
              <a:rPr lang="zh-CN" altLang="en-US" b="1" dirty="0">
                <a:solidFill>
                  <a:srgbClr val="CE0000"/>
                </a:solidFill>
              </a:rPr>
              <a:t>冲突</a:t>
            </a:r>
            <a:r>
              <a:rPr lang="en-US" altLang="zh-CN" b="1" i="1" dirty="0">
                <a:solidFill>
                  <a:srgbClr val="CE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sp>
        <p:nvSpPr>
          <p:cNvPr id="4" name="椭圆 91219"/>
          <p:cNvSpPr/>
          <p:nvPr/>
        </p:nvSpPr>
        <p:spPr>
          <a:xfrm>
            <a:off x="2286000" y="2514600"/>
            <a:ext cx="2114550" cy="131445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91139"/>
          <p:cNvSpPr/>
          <p:nvPr/>
        </p:nvSpPr>
        <p:spPr>
          <a:xfrm>
            <a:off x="5438775" y="1651397"/>
            <a:ext cx="928688" cy="224194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314950" y="1416685"/>
          <a:ext cx="2350770" cy="2623820"/>
        </p:xfrm>
        <a:graphic>
          <a:graphicData uri="http://schemas.openxmlformats.org/drawingml/2006/table">
            <a:tbl>
              <a:tblPr/>
              <a:tblGrid>
                <a:gridCol w="1142365"/>
                <a:gridCol w="1208405"/>
              </a:tblGrid>
              <a:tr h="29170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en-US" altLang="zh-CN" sz="16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dirty="0">
                          <a:solidFill>
                            <a:srgbClr val="008C87"/>
                          </a:solidFill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008C87"/>
                          </a:solidFill>
                        </a:rPr>
                        <a:t>1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008C87"/>
                          </a:solidFill>
                        </a:rPr>
                        <a:t>4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CE0000"/>
                          </a:solidFill>
                        </a:rPr>
                        <a:t>2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) = </a:t>
                      </a: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CE0000"/>
                          </a:solidFill>
                        </a:rPr>
                        <a:t>5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008C87"/>
                          </a:solidFill>
                        </a:rPr>
                        <a:t>3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      m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椭圆 91211"/>
          <p:cNvSpPr/>
          <p:nvPr/>
        </p:nvSpPr>
        <p:spPr>
          <a:xfrm>
            <a:off x="2457450" y="2628900"/>
            <a:ext cx="1600200" cy="914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                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直接连接符 91213"/>
          <p:cNvSpPr/>
          <p:nvPr/>
        </p:nvSpPr>
        <p:spPr>
          <a:xfrm flipV="1">
            <a:off x="3314700" y="2228850"/>
            <a:ext cx="2000250" cy="514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9" name="任意多边形 91214"/>
          <p:cNvSpPr/>
          <p:nvPr/>
        </p:nvSpPr>
        <p:spPr>
          <a:xfrm>
            <a:off x="3600450" y="2914650"/>
            <a:ext cx="1744266" cy="47625"/>
          </a:xfrm>
          <a:custGeom>
            <a:avLst/>
            <a:gdLst/>
            <a:ahLst/>
            <a:cxnLst/>
            <a:rect l="0" t="0" r="0" b="0"/>
            <a:pathLst>
              <a:path w="1465" h="40">
                <a:moveTo>
                  <a:pt x="0" y="0"/>
                </a:moveTo>
                <a:lnTo>
                  <a:pt x="1465" y="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" name="直接连接符 91215"/>
          <p:cNvSpPr/>
          <p:nvPr/>
        </p:nvSpPr>
        <p:spPr>
          <a:xfrm flipV="1">
            <a:off x="3371850" y="2514600"/>
            <a:ext cx="1943100" cy="5715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11" name="直接连接符 91216"/>
          <p:cNvSpPr/>
          <p:nvPr/>
        </p:nvSpPr>
        <p:spPr>
          <a:xfrm flipV="1">
            <a:off x="3143250" y="3028950"/>
            <a:ext cx="21717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12" name="任意多边形 91217"/>
          <p:cNvSpPr/>
          <p:nvPr/>
        </p:nvSpPr>
        <p:spPr>
          <a:xfrm>
            <a:off x="3506391" y="3399235"/>
            <a:ext cx="1809750" cy="29765"/>
          </a:xfrm>
          <a:custGeom>
            <a:avLst/>
            <a:gdLst/>
            <a:ahLst/>
            <a:cxnLst/>
            <a:rect l="0" t="0" r="0" b="0"/>
            <a:pathLst>
              <a:path w="1520" h="25">
                <a:moveTo>
                  <a:pt x="0" y="0"/>
                </a:moveTo>
                <a:lnTo>
                  <a:pt x="1520" y="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" name="文本框 91218"/>
          <p:cNvSpPr txBox="1"/>
          <p:nvPr/>
        </p:nvSpPr>
        <p:spPr>
          <a:xfrm>
            <a:off x="2509044" y="2857500"/>
            <a:ext cx="30162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通过链接法解决冲突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在相同槽中的记录被放到一个链表之中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2286000" y="1437640"/>
          <a:ext cx="1085850" cy="3048000"/>
        </p:xfrm>
        <a:graphic>
          <a:graphicData uri="http://schemas.openxmlformats.org/drawingml/2006/table">
            <a:tbl>
              <a:tblPr/>
              <a:tblGrid>
                <a:gridCol w="1085850"/>
              </a:tblGrid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1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21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9433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49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2006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86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4579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52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直接连接符 125035"/>
          <p:cNvSpPr/>
          <p:nvPr/>
        </p:nvSpPr>
        <p:spPr>
          <a:xfrm flipV="1">
            <a:off x="6915150" y="2980690"/>
            <a:ext cx="40005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直接连接符 125036"/>
          <p:cNvSpPr/>
          <p:nvPr/>
        </p:nvSpPr>
        <p:spPr>
          <a:xfrm>
            <a:off x="2800350" y="315214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" name="直接连接符 125038"/>
          <p:cNvSpPr/>
          <p:nvPr/>
        </p:nvSpPr>
        <p:spPr>
          <a:xfrm>
            <a:off x="4629150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" name="直接连接符 125039"/>
          <p:cNvSpPr/>
          <p:nvPr/>
        </p:nvSpPr>
        <p:spPr>
          <a:xfrm>
            <a:off x="5886450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" name="文本框 125040"/>
          <p:cNvSpPr txBox="1"/>
          <p:nvPr/>
        </p:nvSpPr>
        <p:spPr>
          <a:xfrm>
            <a:off x="1947903" y="3011646"/>
            <a:ext cx="246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5041"/>
          <p:cNvSpPr txBox="1"/>
          <p:nvPr/>
        </p:nvSpPr>
        <p:spPr>
          <a:xfrm>
            <a:off x="4400550" y="3583146"/>
            <a:ext cx="22091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(49)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(86)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(52)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6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M_UNIT_PLACING_PICTURE_USER_VIEWPORT" val="{&quot;height&quot;:4140,&quot;width&quot;:8710}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KSO_WM_UNIT_TABLE_BEAUTIFY" val="smartTable{3d3014c1-4596-4f5b-b0b9-bea3c081497c}"/>
  <p:tag name="TABLE_ENDDRAG_ORIGIN_RECT" val="185*206"/>
  <p:tag name="TABLE_ENDDRAG_RECT" val="418*111*185*206"/>
</p:tagLst>
</file>

<file path=ppt/tags/tag5.xml><?xml version="1.0" encoding="utf-8"?>
<p:tagLst xmlns:p="http://schemas.openxmlformats.org/presentationml/2006/main">
  <p:tag name="ARTICULATE_SLIDE_THUMBNAIL_REFRESH" val="1"/>
</p:tagLst>
</file>

<file path=ppt/tags/tag6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4675</Words>
  <Application>WPS 演示</Application>
  <PresentationFormat>全屏显示(16:9)</PresentationFormat>
  <Paragraphs>452</Paragraphs>
  <Slides>35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35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默认设计模板</vt:lpstr>
      <vt:lpstr>2_Office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</cp:lastModifiedBy>
  <cp:revision>1191</cp:revision>
  <dcterms:created xsi:type="dcterms:W3CDTF">2014-04-28T11:40:00Z</dcterms:created>
  <dcterms:modified xsi:type="dcterms:W3CDTF">2022-03-21T16:18:51Z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