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49"/>
  </p:handoutMasterIdLst>
  <p:sldIdLst>
    <p:sldId id="1349" r:id="rId4"/>
    <p:sldId id="1354" r:id="rId6"/>
    <p:sldId id="2675" r:id="rId7"/>
    <p:sldId id="2678" r:id="rId8"/>
    <p:sldId id="2679" r:id="rId9"/>
    <p:sldId id="2680" r:id="rId10"/>
    <p:sldId id="2681" r:id="rId11"/>
    <p:sldId id="2682" r:id="rId12"/>
    <p:sldId id="2683" r:id="rId13"/>
    <p:sldId id="2684" r:id="rId14"/>
    <p:sldId id="2685" r:id="rId15"/>
    <p:sldId id="2686" r:id="rId16"/>
    <p:sldId id="2713" r:id="rId17"/>
    <p:sldId id="2714" r:id="rId18"/>
    <p:sldId id="2715" r:id="rId19"/>
    <p:sldId id="2716" r:id="rId20"/>
    <p:sldId id="2717" r:id="rId21"/>
    <p:sldId id="2712" r:id="rId22"/>
    <p:sldId id="2744" r:id="rId23"/>
    <p:sldId id="2688" r:id="rId24"/>
    <p:sldId id="2689" r:id="rId25"/>
    <p:sldId id="2690" r:id="rId26"/>
    <p:sldId id="2691" r:id="rId27"/>
    <p:sldId id="2692" r:id="rId28"/>
    <p:sldId id="2693" r:id="rId29"/>
    <p:sldId id="2718" r:id="rId30"/>
    <p:sldId id="2694" r:id="rId31"/>
    <p:sldId id="2695" r:id="rId32"/>
    <p:sldId id="2696" r:id="rId33"/>
    <p:sldId id="2697" r:id="rId34"/>
    <p:sldId id="2698" r:id="rId35"/>
    <p:sldId id="2699" r:id="rId36"/>
    <p:sldId id="2700" r:id="rId37"/>
    <p:sldId id="2701" r:id="rId38"/>
    <p:sldId id="2702" r:id="rId39"/>
    <p:sldId id="2703" r:id="rId40"/>
    <p:sldId id="2704" r:id="rId41"/>
    <p:sldId id="2705" r:id="rId42"/>
    <p:sldId id="2706" r:id="rId43"/>
    <p:sldId id="2707" r:id="rId44"/>
    <p:sldId id="2708" r:id="rId45"/>
    <p:sldId id="2709" r:id="rId46"/>
    <p:sldId id="2710" r:id="rId47"/>
    <p:sldId id="2655" r:id="rId48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220" y="52"/>
      </p:cViewPr>
      <p:guideLst>
        <p:guide orient="horz" pos="2106"/>
        <p:guide pos="3896"/>
        <p:guide orient="horz" pos="1619"/>
        <p:guide pos="2916"/>
        <p:guide orient="horz" pos="2391"/>
        <p:guide orient="horz" pos="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第九讲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二叉搜索树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4" name="椭圆 174083"/>
          <p:cNvSpPr/>
          <p:nvPr/>
        </p:nvSpPr>
        <p:spPr>
          <a:xfrm>
            <a:off x="4000500" y="13716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5" name="椭圆 174084"/>
          <p:cNvSpPr/>
          <p:nvPr/>
        </p:nvSpPr>
        <p:spPr>
          <a:xfrm>
            <a:off x="565785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6" name="椭圆 174085"/>
          <p:cNvSpPr/>
          <p:nvPr/>
        </p:nvSpPr>
        <p:spPr>
          <a:xfrm>
            <a:off x="38862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7" name="椭圆 174086"/>
          <p:cNvSpPr/>
          <p:nvPr/>
        </p:nvSpPr>
        <p:spPr>
          <a:xfrm>
            <a:off x="26289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8" name="椭圆 174087"/>
          <p:cNvSpPr/>
          <p:nvPr/>
        </p:nvSpPr>
        <p:spPr>
          <a:xfrm>
            <a:off x="4972050" y="19431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9" name="椭圆 174088"/>
          <p:cNvSpPr/>
          <p:nvPr/>
        </p:nvSpPr>
        <p:spPr>
          <a:xfrm>
            <a:off x="320040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90" name="直接连接符 174089"/>
          <p:cNvSpPr/>
          <p:nvPr/>
        </p:nvSpPr>
        <p:spPr>
          <a:xfrm flipH="1">
            <a:off x="2800350" y="21717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91" name="直接连接符 174090"/>
          <p:cNvSpPr/>
          <p:nvPr/>
        </p:nvSpPr>
        <p:spPr>
          <a:xfrm>
            <a:off x="3371850" y="2171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92" name="直接连接符 174091"/>
          <p:cNvSpPr/>
          <p:nvPr/>
        </p:nvSpPr>
        <p:spPr>
          <a:xfrm flipH="1">
            <a:off x="3371850" y="15430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93" name="直接连接符 174092"/>
          <p:cNvSpPr/>
          <p:nvPr/>
        </p:nvSpPr>
        <p:spPr>
          <a:xfrm>
            <a:off x="4229100" y="15430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94" name="直接连接符 174093"/>
          <p:cNvSpPr/>
          <p:nvPr/>
        </p:nvSpPr>
        <p:spPr>
          <a:xfrm>
            <a:off x="5143500" y="21145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95" name="文本框 174094"/>
          <p:cNvSpPr txBox="1"/>
          <p:nvPr/>
        </p:nvSpPr>
        <p:spPr>
          <a:xfrm>
            <a:off x="2102644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96" name="文本框 174095"/>
          <p:cNvSpPr txBox="1"/>
          <p:nvPr/>
        </p:nvSpPr>
        <p:spPr>
          <a:xfrm>
            <a:off x="28336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97" name="文本框 174096"/>
          <p:cNvSpPr txBox="1"/>
          <p:nvPr/>
        </p:nvSpPr>
        <p:spPr>
          <a:xfrm>
            <a:off x="35194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98" name="文本框 174097"/>
          <p:cNvSpPr txBox="1"/>
          <p:nvPr/>
        </p:nvSpPr>
        <p:spPr>
          <a:xfrm>
            <a:off x="42052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99" name="文本框 174098"/>
          <p:cNvSpPr txBox="1"/>
          <p:nvPr/>
        </p:nvSpPr>
        <p:spPr>
          <a:xfrm>
            <a:off x="48910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中序遍历的例子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08" name="椭圆 175107"/>
          <p:cNvSpPr/>
          <p:nvPr/>
        </p:nvSpPr>
        <p:spPr>
          <a:xfrm>
            <a:off x="4000500" y="13716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09" name="椭圆 175108"/>
          <p:cNvSpPr/>
          <p:nvPr/>
        </p:nvSpPr>
        <p:spPr>
          <a:xfrm>
            <a:off x="5657850" y="27432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0" name="椭圆 175109"/>
          <p:cNvSpPr/>
          <p:nvPr/>
        </p:nvSpPr>
        <p:spPr>
          <a:xfrm>
            <a:off x="38862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1" name="椭圆 175110"/>
          <p:cNvSpPr/>
          <p:nvPr/>
        </p:nvSpPr>
        <p:spPr>
          <a:xfrm>
            <a:off x="26289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2" name="椭圆 175111"/>
          <p:cNvSpPr/>
          <p:nvPr/>
        </p:nvSpPr>
        <p:spPr>
          <a:xfrm>
            <a:off x="497205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3" name="椭圆 175112"/>
          <p:cNvSpPr/>
          <p:nvPr/>
        </p:nvSpPr>
        <p:spPr>
          <a:xfrm>
            <a:off x="320040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4" name="直接连接符 175113"/>
          <p:cNvSpPr/>
          <p:nvPr/>
        </p:nvSpPr>
        <p:spPr>
          <a:xfrm flipH="1">
            <a:off x="2800350" y="21717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15" name="直接连接符 175114"/>
          <p:cNvSpPr/>
          <p:nvPr/>
        </p:nvSpPr>
        <p:spPr>
          <a:xfrm>
            <a:off x="3371850" y="2171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16" name="直接连接符 175115"/>
          <p:cNvSpPr/>
          <p:nvPr/>
        </p:nvSpPr>
        <p:spPr>
          <a:xfrm flipH="1">
            <a:off x="3371850" y="15430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17" name="直接连接符 175116"/>
          <p:cNvSpPr/>
          <p:nvPr/>
        </p:nvSpPr>
        <p:spPr>
          <a:xfrm>
            <a:off x="4229100" y="15430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18" name="直接连接符 175117"/>
          <p:cNvSpPr/>
          <p:nvPr/>
        </p:nvSpPr>
        <p:spPr>
          <a:xfrm>
            <a:off x="5143500" y="21145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19" name="文本框 175118"/>
          <p:cNvSpPr txBox="1"/>
          <p:nvPr/>
        </p:nvSpPr>
        <p:spPr>
          <a:xfrm>
            <a:off x="2102644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0" name="文本框 175119"/>
          <p:cNvSpPr txBox="1"/>
          <p:nvPr/>
        </p:nvSpPr>
        <p:spPr>
          <a:xfrm>
            <a:off x="28336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1" name="文本框 175120"/>
          <p:cNvSpPr txBox="1"/>
          <p:nvPr/>
        </p:nvSpPr>
        <p:spPr>
          <a:xfrm>
            <a:off x="35194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2" name="文本框 175121"/>
          <p:cNvSpPr txBox="1"/>
          <p:nvPr/>
        </p:nvSpPr>
        <p:spPr>
          <a:xfrm>
            <a:off x="42052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3" name="文本框 175122"/>
          <p:cNvSpPr txBox="1"/>
          <p:nvPr/>
        </p:nvSpPr>
        <p:spPr>
          <a:xfrm>
            <a:off x="48910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4" name="文本框 175123"/>
          <p:cNvSpPr txBox="1"/>
          <p:nvPr/>
        </p:nvSpPr>
        <p:spPr>
          <a:xfrm>
            <a:off x="55768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中序遍历的例子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分析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>
                <a:sym typeface="+mn-ea"/>
              </a:rPr>
              <a:t>定理：如果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是一棵有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个结点子树的根，那么调用</a:t>
            </a:r>
            <a:r>
              <a:rPr lang="en-US" altLang="zh-CN">
                <a:sym typeface="+mn-ea"/>
              </a:rPr>
              <a:t>INORDER-TREE-WALK(x)</a:t>
            </a:r>
            <a:r>
              <a:rPr lang="zh-CN" altLang="en-US">
                <a:sym typeface="+mn-ea"/>
              </a:rPr>
              <a:t>需要</a:t>
            </a:r>
            <a:r>
              <a:rPr lang="en-US" altLang="zh-CN">
                <a:sym typeface="+mn-ea"/>
              </a:rPr>
              <a:t>Θ(n)</a:t>
            </a:r>
            <a:r>
              <a:rPr lang="zh-CN" altLang="en-US">
                <a:sym typeface="+mn-ea"/>
              </a:rPr>
              <a:t>的时间。</a:t>
            </a:r>
            <a:endParaRPr lang="zh-CN" altLang="en-US">
              <a:sym typeface="+mn-ea"/>
            </a:endParaRPr>
          </a:p>
          <a:p>
            <a:pPr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分析：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对于一棵空树，需要耗费一个小的常数时间，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T(0)=c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假设节点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的左子树有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个节点，右子树有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n-k-1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个节点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	T(n) &lt;= T(k) + T(n-k-1) + 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，其中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表示常数，是相关开销的上界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用替代法来证明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T(n) &lt;= (c+d)n + c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即可。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先序和后续遍历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4034"/>
          <p:cNvSpPr txBox="1"/>
          <p:nvPr/>
        </p:nvSpPr>
        <p:spPr>
          <a:xfrm>
            <a:off x="547370" y="939800"/>
            <a:ext cx="3974465" cy="32632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err="1">
                <a:solidFill>
                  <a:srgbClr val="CE0000"/>
                </a:solidFill>
                <a:sym typeface="+mn-ea"/>
              </a:rPr>
              <a:t>preorder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sym typeface="+mn-ea"/>
              </a:rPr>
              <a:t>    if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 NIL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sym typeface="+mn-ea"/>
              </a:rPr>
              <a:t>      </a:t>
            </a:r>
            <a:r>
              <a:rPr lang="en-US" altLang="zh-CN">
                <a:sym typeface="+mn-ea"/>
              </a:rPr>
              <a:t> print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key[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]</a:t>
            </a:r>
            <a:endParaRPr lang="en-US" altLang="zh-CN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err="1">
                <a:solidFill>
                  <a:srgbClr val="CE0000"/>
                </a:solidFill>
                <a:sym typeface="+mn-ea"/>
              </a:rPr>
              <a:t>       preorder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left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]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       </a:t>
            </a:r>
            <a:r>
              <a:rPr lang="en-US" altLang="zh-CN" err="1">
                <a:solidFill>
                  <a:srgbClr val="CE0000"/>
                </a:solidFill>
                <a:sym typeface="+mn-ea"/>
              </a:rPr>
              <a:t>pre</a:t>
            </a:r>
            <a:r>
              <a:rPr lang="en-US" altLang="zh-CN" err="1">
                <a:solidFill>
                  <a:srgbClr val="CE0000"/>
                </a:solidFill>
                <a:sym typeface="+mn-ea"/>
              </a:rPr>
              <a:t>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right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]</a:t>
            </a:r>
            <a:r>
              <a:rPr lang="en-US" altLang="zh-CN">
                <a:sym typeface="+mn-ea"/>
              </a:rPr>
              <a:t>)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占位符 44034"/>
          <p:cNvSpPr txBox="1"/>
          <p:nvPr/>
        </p:nvSpPr>
        <p:spPr>
          <a:xfrm>
            <a:off x="4801870" y="939800"/>
            <a:ext cx="3974465" cy="32632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err="1">
                <a:solidFill>
                  <a:srgbClr val="CE0000"/>
                </a:solidFill>
                <a:sym typeface="+mn-ea"/>
              </a:rPr>
              <a:t>postorder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sym typeface="+mn-ea"/>
              </a:rPr>
              <a:t>    if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 NIL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sym typeface="+mn-ea"/>
              </a:rPr>
              <a:t>      </a:t>
            </a:r>
            <a:r>
              <a:rPr lang="en-US" altLang="zh-CN">
                <a:sym typeface="+mn-ea"/>
              </a:rPr>
              <a:t> print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key[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]</a:t>
            </a:r>
            <a:endParaRPr lang="en-US" altLang="zh-CN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err="1">
                <a:solidFill>
                  <a:srgbClr val="CE0000"/>
                </a:solidFill>
                <a:sym typeface="+mn-ea"/>
              </a:rPr>
              <a:t>       postorder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left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]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       </a:t>
            </a:r>
            <a:r>
              <a:rPr lang="en-US" altLang="zh-CN" err="1">
                <a:solidFill>
                  <a:srgbClr val="CE0000"/>
                </a:solidFill>
                <a:sym typeface="+mn-ea"/>
              </a:rPr>
              <a:t>post</a:t>
            </a:r>
            <a:r>
              <a:rPr lang="en-US" altLang="zh-CN" err="1">
                <a:solidFill>
                  <a:srgbClr val="CE0000"/>
                </a:solidFill>
                <a:sym typeface="+mn-ea"/>
              </a:rPr>
              <a:t>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right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]</a:t>
            </a:r>
            <a:r>
              <a:rPr lang="en-US" altLang="zh-CN">
                <a:sym typeface="+mn-ea"/>
              </a:rPr>
              <a:t>)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练习</a:t>
            </a:r>
            <a:r>
              <a:rPr lang="en-US" altLang="zh-CN" dirty="0">
                <a:sym typeface="+mn-ea"/>
              </a:rPr>
              <a:t>1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>
                <a:sym typeface="+mn-ea"/>
              </a:rPr>
              <a:t>对于关键字集合</a:t>
            </a:r>
            <a:r>
              <a:rPr lang="en-US" altLang="zh-CN">
                <a:sym typeface="+mn-ea"/>
              </a:rPr>
              <a:t>{1, 4, 5, 10, 16, 17, 21}</a:t>
            </a:r>
            <a:r>
              <a:rPr lang="zh-CN" altLang="en-US">
                <a:sym typeface="+mn-ea"/>
              </a:rPr>
              <a:t>，分别画出高度为</a:t>
            </a:r>
            <a:r>
              <a:rPr lang="en-US" altLang="zh-CN">
                <a:sym typeface="+mn-ea"/>
              </a:rPr>
              <a:t>2, 3, 4, 5, 6</a:t>
            </a:r>
            <a:r>
              <a:rPr lang="zh-CN" altLang="en-US">
                <a:sym typeface="+mn-ea"/>
              </a:rPr>
              <a:t>的二叉树。</a:t>
            </a:r>
            <a:endParaRPr lang="zh-CN" altLang="en-US">
              <a:sym typeface="+mn-ea"/>
            </a:endParaRPr>
          </a:p>
          <a:p>
            <a:pPr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练习</a:t>
            </a:r>
            <a:r>
              <a:rPr lang="en-US" altLang="zh-CN" dirty="0">
                <a:sym typeface="+mn-ea"/>
              </a:rPr>
              <a:t>2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二叉搜索树性质与最小堆性质之间有什么不同？能使用最小堆性质在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O(n)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时间内按序输出一棵有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个结点树的关键字吗？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一、什么是二叉搜索树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二、查询二叉搜索树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三、插入和删除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二叉搜索树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四、随机构建二叉搜索树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查询二叉树</a:t>
            </a:r>
            <a:endParaRPr lang="zh-CN" dirty="0">
              <a:sym typeface="+mn-ea"/>
            </a:endParaRPr>
          </a:p>
        </p:txBody>
      </p:sp>
      <p:sp>
        <p:nvSpPr>
          <p:cNvPr id="5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olidFill>
                  <a:schemeClr val="tx1"/>
                </a:solidFill>
                <a:sym typeface="+mn-ea"/>
              </a:rPr>
              <a:t>典型操作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：查询指定关键字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MINIMUM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：查询最小的关键字元素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MAXIMUM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：查询最大的关键字元素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SUCCESSOR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：查询后继关键字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PREDECESSOR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：查询前驱关键字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查找（</a:t>
            </a:r>
            <a:r>
              <a:rPr lang="en-US" altLang="zh-CN">
                <a:sym typeface="+mn-ea"/>
              </a:rPr>
              <a:t>search</a:t>
            </a:r>
            <a:r>
              <a:rPr lang="zh-CN" altLang="en-US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370" y="939800"/>
            <a:ext cx="4402455" cy="326326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Search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). 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+mn-ea"/>
              </a:rPr>
              <a:t>从根节点的指针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p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出发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如果关键字等于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则结束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+mn-ea"/>
              </a:rPr>
              <a:t>如果关键字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小于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，则从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右子结点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继续</a:t>
            </a:r>
            <a:r>
              <a:rPr lang="en-US" altLang="zh-CN">
                <a:sym typeface="+mn-ea"/>
              </a:rPr>
              <a:t>;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+mn-ea"/>
              </a:rPr>
              <a:t>否则，从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左子节点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继续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失败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如果想要访问的节点并不存在</a:t>
            </a:r>
            <a:r>
              <a:rPr lang="en-US" altLang="zh-CN"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占位符 44034"/>
          <p:cNvSpPr txBox="1"/>
          <p:nvPr/>
        </p:nvSpPr>
        <p:spPr>
          <a:xfrm>
            <a:off x="5026025" y="1012190"/>
            <a:ext cx="3730625" cy="326326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Search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k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 algn="l">
              <a:lnSpc>
                <a:spcPct val="9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     </a:t>
            </a:r>
            <a:r>
              <a:rPr lang="en-US" altLang="zh-CN" b="1">
                <a:sym typeface="Symbol" panose="05050102010706020507" pitchFamily="18" charset="2"/>
              </a:rPr>
              <a:t>while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 NIL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and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.key 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endParaRPr lang="en-US" altLang="zh-CN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          </a:t>
            </a:r>
            <a:r>
              <a:rPr lang="en-US" altLang="zh-CN" b="1">
                <a:sym typeface="Symbol" panose="05050102010706020507" pitchFamily="18" charset="2"/>
              </a:rPr>
              <a:t>if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 key[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             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= x.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left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          </a:t>
            </a:r>
            <a:r>
              <a:rPr lang="en-US" altLang="zh-CN" b="1">
                <a:sym typeface="Symbol" panose="05050102010706020507" pitchFamily="18" charset="2"/>
              </a:rPr>
              <a:t>else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= x.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right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sym typeface="Symbol" panose="05050102010706020507" pitchFamily="18" charset="2"/>
              </a:rPr>
              <a:t>     return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endParaRPr lang="en-US" altLang="zh-CN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  <a:sym typeface="Symbol" panose="05050102010706020507" pitchFamily="18" charset="2"/>
              </a:rPr>
              <a:t>running time: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O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h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olidFill>
                  <a:schemeClr val="tx2"/>
                </a:solidFill>
                <a:sym typeface="Symbol" panose="05050102010706020507" pitchFamily="18" charset="2"/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查找（</a:t>
            </a:r>
            <a:r>
              <a:rPr lang="en-US" altLang="zh-CN">
                <a:sym typeface="+mn-ea"/>
              </a:rPr>
              <a:t>search</a:t>
            </a:r>
            <a:r>
              <a:rPr lang="zh-CN" altLang="en-US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370" y="939800"/>
            <a:ext cx="4402455" cy="326326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Search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). 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+mn-ea"/>
              </a:rPr>
              <a:t>从根节点的指针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p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出发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如果关键字等于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则结束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+mn-ea"/>
              </a:rPr>
              <a:t>如果关键字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小于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，则从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右子结点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继续</a:t>
            </a:r>
            <a:r>
              <a:rPr lang="en-US" altLang="zh-CN">
                <a:sym typeface="+mn-ea"/>
              </a:rPr>
              <a:t>;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+mn-ea"/>
              </a:rPr>
              <a:t>否则，从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左子节点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继续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失败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如果想要访问的节点并不存在</a:t>
            </a:r>
            <a:r>
              <a:rPr lang="en-US" altLang="zh-CN"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占位符 44034"/>
          <p:cNvSpPr txBox="1"/>
          <p:nvPr/>
        </p:nvSpPr>
        <p:spPr>
          <a:xfrm>
            <a:off x="5033645" y="661035"/>
            <a:ext cx="3730625" cy="2203450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CE0000"/>
                </a:solidFill>
                <a:sym typeface="+mn-ea"/>
              </a:rPr>
              <a:t>Search</a:t>
            </a:r>
            <a:r>
              <a:rPr lang="en-US" altLang="zh-CN" sz="1800">
                <a:sym typeface="+mn-ea"/>
              </a:rPr>
              <a:t>(</a:t>
            </a:r>
            <a:r>
              <a:rPr lang="en-US" altLang="zh-CN" sz="1800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 sz="1800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sz="1800" i="1">
                <a:solidFill>
                  <a:srgbClr val="008C87"/>
                </a:solidFill>
                <a:sym typeface="+mn-ea"/>
              </a:rPr>
              <a:t>k</a:t>
            </a:r>
            <a:r>
              <a:rPr lang="en-US" altLang="zh-CN" sz="1800">
                <a:sym typeface="+mn-ea"/>
              </a:rPr>
              <a:t>)</a:t>
            </a:r>
            <a:endParaRPr lang="en-US" altLang="zh-CN" sz="1800"/>
          </a:p>
          <a:p>
            <a:pPr algn="l"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</a:t>
            </a:r>
            <a:r>
              <a:rPr lang="en-US" altLang="zh-CN" sz="1800" b="1">
                <a:sym typeface="Symbol" panose="05050102010706020507" pitchFamily="18" charset="2"/>
              </a:rPr>
              <a:t>while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  NIL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>
                <a:sym typeface="Symbol" panose="05050102010706020507" pitchFamily="18" charset="2"/>
              </a:rPr>
              <a:t>and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x.key 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endParaRPr lang="en-US" altLang="zh-CN" sz="1800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     </a:t>
            </a:r>
            <a:r>
              <a:rPr lang="en-US" altLang="zh-CN" sz="1800" b="1">
                <a:sym typeface="Symbol" panose="05050102010706020507" pitchFamily="18" charset="2"/>
              </a:rPr>
              <a:t>if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  key[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]</a:t>
            </a:r>
            <a:endParaRPr lang="en-US" altLang="zh-CN" sz="1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         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 = x.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left</a:t>
            </a:r>
            <a:endParaRPr lang="en-US" altLang="zh-CN" sz="1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     </a:t>
            </a:r>
            <a:r>
              <a:rPr lang="en-US" altLang="zh-CN" sz="1800" b="1">
                <a:sym typeface="Symbol" panose="05050102010706020507" pitchFamily="18" charset="2"/>
              </a:rPr>
              <a:t>else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 = x.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right</a:t>
            </a:r>
            <a:endParaRPr lang="en-US" altLang="zh-CN" sz="1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 return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endParaRPr lang="en-US" altLang="zh-CN" sz="1800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1800">
                <a:solidFill>
                  <a:schemeClr val="tx2"/>
                </a:solidFill>
                <a:sym typeface="Symbol" panose="05050102010706020507" pitchFamily="18" charset="2"/>
              </a:rPr>
              <a:t>running time: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O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h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sz="1800">
                <a:solidFill>
                  <a:schemeClr val="tx2"/>
                </a:solidFill>
                <a:sym typeface="Symbol" panose="05050102010706020507" pitchFamily="18" charset="2"/>
              </a:rPr>
              <a:t>.</a:t>
            </a:r>
            <a:endParaRPr lang="en-US" altLang="zh-CN" sz="1800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5" name="文本占位符 44034"/>
          <p:cNvSpPr txBox="1"/>
          <p:nvPr/>
        </p:nvSpPr>
        <p:spPr>
          <a:xfrm>
            <a:off x="5175250" y="2930525"/>
            <a:ext cx="3730625" cy="19729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CE0000"/>
                </a:solidFill>
                <a:sym typeface="+mn-ea"/>
              </a:rPr>
              <a:t>Search</a:t>
            </a:r>
            <a:r>
              <a:rPr lang="en-US" altLang="zh-CN" sz="1800">
                <a:sym typeface="+mn-ea"/>
              </a:rPr>
              <a:t>(</a:t>
            </a:r>
            <a:r>
              <a:rPr lang="en-US" altLang="zh-CN" sz="1800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 sz="1800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sz="1800" i="1">
                <a:solidFill>
                  <a:srgbClr val="008C87"/>
                </a:solidFill>
                <a:sym typeface="+mn-ea"/>
              </a:rPr>
              <a:t>k</a:t>
            </a:r>
            <a:r>
              <a:rPr lang="en-US" altLang="zh-CN" sz="1800">
                <a:sym typeface="+mn-ea"/>
              </a:rPr>
              <a:t>)</a:t>
            </a:r>
            <a:endParaRPr lang="en-US" altLang="zh-CN" sz="1800"/>
          </a:p>
          <a:p>
            <a:pPr algn="l"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if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 == NIL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>
                <a:sym typeface="Symbol" panose="05050102010706020507" pitchFamily="18" charset="2"/>
              </a:rPr>
              <a:t>or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x.key ==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endParaRPr lang="en-US" altLang="zh-CN" sz="1800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     return 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endParaRPr lang="en-US" altLang="zh-CN" sz="1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1800" b="1">
                <a:sym typeface="Symbol" panose="05050102010706020507" pitchFamily="18" charset="2"/>
              </a:rPr>
              <a:t>if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  x.key</a:t>
            </a:r>
            <a:endParaRPr lang="en-US" altLang="zh-CN" sz="1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     return Search(x.left, k)</a:t>
            </a:r>
            <a:endParaRPr lang="en-US" altLang="zh-CN" sz="1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algn="l">
              <a:lnSpc>
                <a:spcPct val="90000"/>
              </a:lnSpc>
              <a:buClrTx/>
              <a:buSzTx/>
              <a:buNone/>
            </a:pPr>
            <a:r>
              <a:rPr lang="en-US" altLang="zh-CN" sz="1800">
                <a:sym typeface="Symbol" panose="05050102010706020507" pitchFamily="18" charset="2"/>
              </a:rPr>
              <a:t>     </a:t>
            </a:r>
            <a:r>
              <a:rPr lang="en-US" altLang="zh-CN" sz="1800" b="1">
                <a:sym typeface="Symbol" panose="05050102010706020507" pitchFamily="18" charset="2"/>
              </a:rPr>
              <a:t>else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>
                <a:sym typeface="Symbol" panose="05050102010706020507" pitchFamily="18" charset="2"/>
              </a:rPr>
              <a:t>return</a:t>
            </a:r>
            <a:r>
              <a:rPr lang="en-US" altLang="zh-CN" sz="1800">
                <a:sym typeface="Symbol" panose="05050102010706020507" pitchFamily="18" charset="2"/>
              </a:rPr>
              <a:t> Search(x.right, k)</a:t>
            </a:r>
            <a:endParaRPr lang="en-US" altLang="zh-CN" sz="18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一、什么是二叉搜索树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二、查询二叉搜索树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三、插入和删除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二叉搜索树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四、随机构建二叉搜索树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3" name="文本占位符 15360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Search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3604" name="椭圆 153603"/>
          <p:cNvSpPr/>
          <p:nvPr/>
        </p:nvSpPr>
        <p:spPr>
          <a:xfrm>
            <a:off x="4114800" y="14859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rgbClr val="CE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5" name="椭圆 153604"/>
          <p:cNvSpPr/>
          <p:nvPr/>
        </p:nvSpPr>
        <p:spPr>
          <a:xfrm>
            <a:off x="577215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6" name="椭圆 153605"/>
          <p:cNvSpPr/>
          <p:nvPr/>
        </p:nvSpPr>
        <p:spPr>
          <a:xfrm>
            <a:off x="40005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7" name="椭圆 153606"/>
          <p:cNvSpPr/>
          <p:nvPr/>
        </p:nvSpPr>
        <p:spPr>
          <a:xfrm>
            <a:off x="27432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8" name="椭圆 153607"/>
          <p:cNvSpPr/>
          <p:nvPr/>
        </p:nvSpPr>
        <p:spPr>
          <a:xfrm>
            <a:off x="508635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9" name="椭圆 153608"/>
          <p:cNvSpPr/>
          <p:nvPr/>
        </p:nvSpPr>
        <p:spPr>
          <a:xfrm>
            <a:off x="331470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10" name="直接连接符 153609"/>
          <p:cNvSpPr/>
          <p:nvPr/>
        </p:nvSpPr>
        <p:spPr>
          <a:xfrm flipH="1">
            <a:off x="2914650" y="22860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11" name="直接连接符 153610"/>
          <p:cNvSpPr/>
          <p:nvPr/>
        </p:nvSpPr>
        <p:spPr>
          <a:xfrm>
            <a:off x="3486150" y="22860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12" name="直接连接符 153611"/>
          <p:cNvSpPr/>
          <p:nvPr/>
        </p:nvSpPr>
        <p:spPr>
          <a:xfrm flipH="1">
            <a:off x="3486150" y="16573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13" name="直接连接符 153612"/>
          <p:cNvSpPr/>
          <p:nvPr/>
        </p:nvSpPr>
        <p:spPr>
          <a:xfrm>
            <a:off x="4343400" y="16573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14" name="直接连接符 153613"/>
          <p:cNvSpPr/>
          <p:nvPr/>
        </p:nvSpPr>
        <p:spPr>
          <a:xfrm>
            <a:off x="5257800" y="22288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15" name="椭圆 153614"/>
          <p:cNvSpPr/>
          <p:nvPr/>
        </p:nvSpPr>
        <p:spPr>
          <a:xfrm>
            <a:off x="2286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16" name="椭圆 153615"/>
          <p:cNvSpPr/>
          <p:nvPr/>
        </p:nvSpPr>
        <p:spPr>
          <a:xfrm>
            <a:off x="32004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17" name="椭圆 153616"/>
          <p:cNvSpPr/>
          <p:nvPr/>
        </p:nvSpPr>
        <p:spPr>
          <a:xfrm>
            <a:off x="4572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18" name="椭圆 153617"/>
          <p:cNvSpPr/>
          <p:nvPr/>
        </p:nvSpPr>
        <p:spPr>
          <a:xfrm>
            <a:off x="4057650" y="42862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19" name="椭圆 153618"/>
          <p:cNvSpPr/>
          <p:nvPr/>
        </p:nvSpPr>
        <p:spPr>
          <a:xfrm>
            <a:off x="46863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1" name="直接连接符 153620"/>
          <p:cNvSpPr/>
          <p:nvPr/>
        </p:nvSpPr>
        <p:spPr>
          <a:xfrm flipH="1">
            <a:off x="2457450" y="3086100"/>
            <a:ext cx="3429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22" name="直接连接符 153621"/>
          <p:cNvSpPr/>
          <p:nvPr/>
        </p:nvSpPr>
        <p:spPr>
          <a:xfrm>
            <a:off x="2914650" y="30861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25" name="直接连接符 153624"/>
          <p:cNvSpPr/>
          <p:nvPr/>
        </p:nvSpPr>
        <p:spPr>
          <a:xfrm>
            <a:off x="4171950" y="3086100"/>
            <a:ext cx="4572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26" name="直接连接符 153625"/>
          <p:cNvSpPr/>
          <p:nvPr/>
        </p:nvSpPr>
        <p:spPr>
          <a:xfrm flipH="1">
            <a:off x="4229100" y="3829050"/>
            <a:ext cx="4000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27" name="直接连接符 153626"/>
          <p:cNvSpPr/>
          <p:nvPr/>
        </p:nvSpPr>
        <p:spPr>
          <a:xfrm flipH="1">
            <a:off x="4800600" y="22860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查找（</a:t>
            </a:r>
            <a:r>
              <a:rPr lang="en-US" altLang="zh-CN">
                <a:sym typeface="+mn-ea"/>
              </a:rPr>
              <a:t>search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ym typeface="+mn-ea"/>
              </a:rPr>
              <a:t>的例子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1" name="文本占位符 15565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Search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5652" name="椭圆 155651"/>
          <p:cNvSpPr/>
          <p:nvPr/>
        </p:nvSpPr>
        <p:spPr>
          <a:xfrm>
            <a:off x="4114800" y="14859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3" name="椭圆 155652"/>
          <p:cNvSpPr/>
          <p:nvPr/>
        </p:nvSpPr>
        <p:spPr>
          <a:xfrm>
            <a:off x="577215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4" name="椭圆 155653"/>
          <p:cNvSpPr/>
          <p:nvPr/>
        </p:nvSpPr>
        <p:spPr>
          <a:xfrm>
            <a:off x="40005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5" name="椭圆 155654"/>
          <p:cNvSpPr/>
          <p:nvPr/>
        </p:nvSpPr>
        <p:spPr>
          <a:xfrm>
            <a:off x="27432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6" name="椭圆 155655"/>
          <p:cNvSpPr/>
          <p:nvPr/>
        </p:nvSpPr>
        <p:spPr>
          <a:xfrm>
            <a:off x="508635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7" name="椭圆 155656"/>
          <p:cNvSpPr/>
          <p:nvPr/>
        </p:nvSpPr>
        <p:spPr>
          <a:xfrm>
            <a:off x="3314700" y="20574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8" name="直接连接符 155657"/>
          <p:cNvSpPr/>
          <p:nvPr/>
        </p:nvSpPr>
        <p:spPr>
          <a:xfrm flipH="1">
            <a:off x="2914650" y="22860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59" name="直接连接符 155658"/>
          <p:cNvSpPr/>
          <p:nvPr/>
        </p:nvSpPr>
        <p:spPr>
          <a:xfrm>
            <a:off x="3486150" y="22860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60" name="直接连接符 155659"/>
          <p:cNvSpPr/>
          <p:nvPr/>
        </p:nvSpPr>
        <p:spPr>
          <a:xfrm flipH="1">
            <a:off x="3486150" y="16573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61" name="直接连接符 155660"/>
          <p:cNvSpPr/>
          <p:nvPr/>
        </p:nvSpPr>
        <p:spPr>
          <a:xfrm>
            <a:off x="4343400" y="16573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62" name="直接连接符 155661"/>
          <p:cNvSpPr/>
          <p:nvPr/>
        </p:nvSpPr>
        <p:spPr>
          <a:xfrm>
            <a:off x="5257800" y="22288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63" name="椭圆 155662"/>
          <p:cNvSpPr/>
          <p:nvPr/>
        </p:nvSpPr>
        <p:spPr>
          <a:xfrm>
            <a:off x="2286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64" name="椭圆 155663"/>
          <p:cNvSpPr/>
          <p:nvPr/>
        </p:nvSpPr>
        <p:spPr>
          <a:xfrm>
            <a:off x="32004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65" name="椭圆 155664"/>
          <p:cNvSpPr/>
          <p:nvPr/>
        </p:nvSpPr>
        <p:spPr>
          <a:xfrm>
            <a:off x="4572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66" name="椭圆 155665"/>
          <p:cNvSpPr/>
          <p:nvPr/>
        </p:nvSpPr>
        <p:spPr>
          <a:xfrm>
            <a:off x="4057650" y="42862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67" name="椭圆 155666"/>
          <p:cNvSpPr/>
          <p:nvPr/>
        </p:nvSpPr>
        <p:spPr>
          <a:xfrm>
            <a:off x="46863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68" name="直接连接符 155667"/>
          <p:cNvSpPr/>
          <p:nvPr/>
        </p:nvSpPr>
        <p:spPr>
          <a:xfrm flipH="1">
            <a:off x="2457450" y="3086100"/>
            <a:ext cx="3429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69" name="直接连接符 155668"/>
          <p:cNvSpPr/>
          <p:nvPr/>
        </p:nvSpPr>
        <p:spPr>
          <a:xfrm>
            <a:off x="2914650" y="30861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70" name="直接连接符 155669"/>
          <p:cNvSpPr/>
          <p:nvPr/>
        </p:nvSpPr>
        <p:spPr>
          <a:xfrm>
            <a:off x="4171950" y="3086100"/>
            <a:ext cx="4572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71" name="直接连接符 155670"/>
          <p:cNvSpPr/>
          <p:nvPr/>
        </p:nvSpPr>
        <p:spPr>
          <a:xfrm flipH="1">
            <a:off x="4229100" y="3829050"/>
            <a:ext cx="4000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72" name="直接连接符 155671"/>
          <p:cNvSpPr/>
          <p:nvPr/>
        </p:nvSpPr>
        <p:spPr>
          <a:xfrm flipH="1">
            <a:off x="4800600" y="22860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查找（</a:t>
            </a:r>
            <a:r>
              <a:rPr lang="en-US" altLang="zh-CN">
                <a:sym typeface="+mn-ea"/>
              </a:rPr>
              <a:t>search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ym typeface="+mn-ea"/>
              </a:rPr>
              <a:t>的例子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5" name="文本占位符 15667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Search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6676" name="椭圆 156675"/>
          <p:cNvSpPr/>
          <p:nvPr/>
        </p:nvSpPr>
        <p:spPr>
          <a:xfrm>
            <a:off x="4114800" y="14859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7" name="椭圆 156676"/>
          <p:cNvSpPr/>
          <p:nvPr/>
        </p:nvSpPr>
        <p:spPr>
          <a:xfrm>
            <a:off x="577215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8" name="椭圆 156677"/>
          <p:cNvSpPr/>
          <p:nvPr/>
        </p:nvSpPr>
        <p:spPr>
          <a:xfrm>
            <a:off x="4000500" y="28575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9" name="椭圆 156678"/>
          <p:cNvSpPr/>
          <p:nvPr/>
        </p:nvSpPr>
        <p:spPr>
          <a:xfrm>
            <a:off x="27432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80" name="椭圆 156679"/>
          <p:cNvSpPr/>
          <p:nvPr/>
        </p:nvSpPr>
        <p:spPr>
          <a:xfrm>
            <a:off x="508635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81" name="椭圆 156680"/>
          <p:cNvSpPr/>
          <p:nvPr/>
        </p:nvSpPr>
        <p:spPr>
          <a:xfrm>
            <a:off x="331470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82" name="直接连接符 156681"/>
          <p:cNvSpPr/>
          <p:nvPr/>
        </p:nvSpPr>
        <p:spPr>
          <a:xfrm flipH="1">
            <a:off x="2914650" y="22860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83" name="直接连接符 156682"/>
          <p:cNvSpPr/>
          <p:nvPr/>
        </p:nvSpPr>
        <p:spPr>
          <a:xfrm>
            <a:off x="3486150" y="22860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84" name="直接连接符 156683"/>
          <p:cNvSpPr/>
          <p:nvPr/>
        </p:nvSpPr>
        <p:spPr>
          <a:xfrm flipH="1">
            <a:off x="3486150" y="16573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85" name="直接连接符 156684"/>
          <p:cNvSpPr/>
          <p:nvPr/>
        </p:nvSpPr>
        <p:spPr>
          <a:xfrm>
            <a:off x="4343400" y="16573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86" name="直接连接符 156685"/>
          <p:cNvSpPr/>
          <p:nvPr/>
        </p:nvSpPr>
        <p:spPr>
          <a:xfrm>
            <a:off x="5257800" y="22288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87" name="椭圆 156686"/>
          <p:cNvSpPr/>
          <p:nvPr/>
        </p:nvSpPr>
        <p:spPr>
          <a:xfrm>
            <a:off x="2286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88" name="椭圆 156687"/>
          <p:cNvSpPr/>
          <p:nvPr/>
        </p:nvSpPr>
        <p:spPr>
          <a:xfrm>
            <a:off x="32004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89" name="椭圆 156688"/>
          <p:cNvSpPr/>
          <p:nvPr/>
        </p:nvSpPr>
        <p:spPr>
          <a:xfrm>
            <a:off x="4572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90" name="椭圆 156689"/>
          <p:cNvSpPr/>
          <p:nvPr/>
        </p:nvSpPr>
        <p:spPr>
          <a:xfrm>
            <a:off x="4057650" y="42862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91" name="椭圆 156690"/>
          <p:cNvSpPr/>
          <p:nvPr/>
        </p:nvSpPr>
        <p:spPr>
          <a:xfrm>
            <a:off x="46863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92" name="直接连接符 156691"/>
          <p:cNvSpPr/>
          <p:nvPr/>
        </p:nvSpPr>
        <p:spPr>
          <a:xfrm flipH="1">
            <a:off x="2457450" y="3086100"/>
            <a:ext cx="3429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93" name="直接连接符 156692"/>
          <p:cNvSpPr/>
          <p:nvPr/>
        </p:nvSpPr>
        <p:spPr>
          <a:xfrm>
            <a:off x="2914650" y="30861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94" name="直接连接符 156693"/>
          <p:cNvSpPr/>
          <p:nvPr/>
        </p:nvSpPr>
        <p:spPr>
          <a:xfrm>
            <a:off x="4171950" y="3086100"/>
            <a:ext cx="4572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95" name="直接连接符 156694"/>
          <p:cNvSpPr/>
          <p:nvPr/>
        </p:nvSpPr>
        <p:spPr>
          <a:xfrm flipH="1">
            <a:off x="4229100" y="3829050"/>
            <a:ext cx="4000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96" name="直接连接符 156695"/>
          <p:cNvSpPr/>
          <p:nvPr/>
        </p:nvSpPr>
        <p:spPr>
          <a:xfrm flipH="1">
            <a:off x="4800600" y="22860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查找（</a:t>
            </a:r>
            <a:r>
              <a:rPr lang="en-US" altLang="zh-CN">
                <a:sym typeface="+mn-ea"/>
              </a:rPr>
              <a:t>search</a:t>
            </a:r>
            <a:r>
              <a:rPr lang="zh-CN" altLang="en-US">
                <a:sym typeface="+mn-ea"/>
              </a:rPr>
              <a:t>）的例子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699" name="文本占位符 15769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Search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7700" name="椭圆 157699"/>
          <p:cNvSpPr/>
          <p:nvPr/>
        </p:nvSpPr>
        <p:spPr>
          <a:xfrm>
            <a:off x="4114800" y="14859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01" name="椭圆 157700"/>
          <p:cNvSpPr/>
          <p:nvPr/>
        </p:nvSpPr>
        <p:spPr>
          <a:xfrm>
            <a:off x="577215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02" name="椭圆 157701"/>
          <p:cNvSpPr/>
          <p:nvPr/>
        </p:nvSpPr>
        <p:spPr>
          <a:xfrm>
            <a:off x="40005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03" name="椭圆 157702"/>
          <p:cNvSpPr/>
          <p:nvPr/>
        </p:nvSpPr>
        <p:spPr>
          <a:xfrm>
            <a:off x="27432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04" name="椭圆 157703"/>
          <p:cNvSpPr/>
          <p:nvPr/>
        </p:nvSpPr>
        <p:spPr>
          <a:xfrm>
            <a:off x="508635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05" name="椭圆 157704"/>
          <p:cNvSpPr/>
          <p:nvPr/>
        </p:nvSpPr>
        <p:spPr>
          <a:xfrm>
            <a:off x="331470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/>
          <a:p>
            <a:pPr algn="ctr"/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06" name="直接连接符 157705"/>
          <p:cNvSpPr/>
          <p:nvPr/>
        </p:nvSpPr>
        <p:spPr>
          <a:xfrm flipH="1">
            <a:off x="2914650" y="22860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07" name="直接连接符 157706"/>
          <p:cNvSpPr/>
          <p:nvPr/>
        </p:nvSpPr>
        <p:spPr>
          <a:xfrm>
            <a:off x="3486150" y="22860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08" name="直接连接符 157707"/>
          <p:cNvSpPr/>
          <p:nvPr/>
        </p:nvSpPr>
        <p:spPr>
          <a:xfrm flipH="1">
            <a:off x="3486150" y="16573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09" name="直接连接符 157708"/>
          <p:cNvSpPr/>
          <p:nvPr/>
        </p:nvSpPr>
        <p:spPr>
          <a:xfrm>
            <a:off x="4343400" y="16573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10" name="直接连接符 157709"/>
          <p:cNvSpPr/>
          <p:nvPr/>
        </p:nvSpPr>
        <p:spPr>
          <a:xfrm>
            <a:off x="5257800" y="22288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11" name="椭圆 157710"/>
          <p:cNvSpPr/>
          <p:nvPr/>
        </p:nvSpPr>
        <p:spPr>
          <a:xfrm>
            <a:off x="2286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12" name="椭圆 157711"/>
          <p:cNvSpPr/>
          <p:nvPr/>
        </p:nvSpPr>
        <p:spPr>
          <a:xfrm>
            <a:off x="32004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13" name="椭圆 157712"/>
          <p:cNvSpPr/>
          <p:nvPr/>
        </p:nvSpPr>
        <p:spPr>
          <a:xfrm>
            <a:off x="4572000" y="360045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14" name="椭圆 157713"/>
          <p:cNvSpPr/>
          <p:nvPr/>
        </p:nvSpPr>
        <p:spPr>
          <a:xfrm>
            <a:off x="4057650" y="42862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15" name="椭圆 157714"/>
          <p:cNvSpPr/>
          <p:nvPr/>
        </p:nvSpPr>
        <p:spPr>
          <a:xfrm>
            <a:off x="46863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16" name="直接连接符 157715"/>
          <p:cNvSpPr/>
          <p:nvPr/>
        </p:nvSpPr>
        <p:spPr>
          <a:xfrm flipH="1">
            <a:off x="2457450" y="3086100"/>
            <a:ext cx="3429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17" name="直接连接符 157716"/>
          <p:cNvSpPr/>
          <p:nvPr/>
        </p:nvSpPr>
        <p:spPr>
          <a:xfrm>
            <a:off x="2914650" y="30861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18" name="直接连接符 157717"/>
          <p:cNvSpPr/>
          <p:nvPr/>
        </p:nvSpPr>
        <p:spPr>
          <a:xfrm>
            <a:off x="4171950" y="3086100"/>
            <a:ext cx="4572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19" name="直接连接符 157718"/>
          <p:cNvSpPr/>
          <p:nvPr/>
        </p:nvSpPr>
        <p:spPr>
          <a:xfrm flipH="1">
            <a:off x="4229100" y="3829050"/>
            <a:ext cx="4000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20" name="直接连接符 157719"/>
          <p:cNvSpPr/>
          <p:nvPr/>
        </p:nvSpPr>
        <p:spPr>
          <a:xfrm flipH="1">
            <a:off x="4800600" y="22860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21" name="文本框 157720"/>
          <p:cNvSpPr txBox="1"/>
          <p:nvPr/>
        </p:nvSpPr>
        <p:spPr>
          <a:xfrm>
            <a:off x="4961335" y="3543300"/>
            <a:ext cx="5162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Done!</a:t>
            </a:r>
            <a:endParaRPr lang="en-US" altLang="zh-CN" sz="1050">
              <a:solidFill>
                <a:srgbClr val="CE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查找（</a:t>
            </a:r>
            <a:r>
              <a:rPr lang="en-US" altLang="zh-CN">
                <a:sym typeface="+mn-ea"/>
              </a:rPr>
              <a:t>search</a:t>
            </a:r>
            <a:r>
              <a:rPr lang="zh-CN" altLang="en-US">
                <a:sym typeface="+mn-ea"/>
              </a:rPr>
              <a:t>）的例子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实现的操作</a:t>
            </a:r>
            <a:endParaRPr lang="zh-CN" altLang="en-US" dirty="0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Find-min</a:t>
            </a:r>
            <a:r>
              <a:rPr lang="en-US" altLang="zh-CN">
                <a:sym typeface="+mn-ea"/>
              </a:rPr>
              <a:t>. 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Start at the root, and go to the left as much as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possible.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Insert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).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Do as in 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Search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); create the child where you 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want to go but does no exist.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Delete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). ??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Tree-Minimum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buNone/>
            </a:pPr>
            <a:r>
              <a:rPr lang="en-US" altLang="zh-CN" b="1">
                <a:sym typeface="+mn-ea"/>
              </a:rPr>
              <a:t>    while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left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]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 NIL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1">
                <a:sym typeface="Symbol" panose="05050102010706020507" pitchFamily="18" charset="2"/>
              </a:rPr>
              <a:t>         do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left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1">
                <a:sym typeface="Symbol" panose="05050102010706020507" pitchFamily="18" charset="2"/>
              </a:rPr>
              <a:t>    return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Minimum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一、什么是二叉搜索树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二、查询二叉搜索树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三、插入和删除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二叉搜索树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四、随机构建二叉搜索树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Insert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T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k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buNone/>
            </a:pPr>
            <a:r>
              <a:rPr lang="en-US" altLang="zh-CN">
                <a:sym typeface="+mn-ea"/>
              </a:rPr>
              <a:t>run search until reach NIL (presume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left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] = NIL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buNone/>
            </a:pPr>
            <a:r>
              <a:rPr lang="en-US" altLang="zh-CN" i="1">
                <a:solidFill>
                  <a:srgbClr val="008C87"/>
                </a:solidFill>
                <a:sym typeface="+mn-ea"/>
              </a:rPr>
              <a:t>left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]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 new node with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key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endParaRPr lang="en-US" altLang="zh-CN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olidFill>
                  <a:srgbClr val="008C87"/>
                </a:solidFill>
                <a:sym typeface="+mn-ea"/>
              </a:rPr>
              <a:t>                                           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left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= NIL</a:t>
            </a:r>
            <a:endParaRPr lang="en-US" altLang="zh-CN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8C87"/>
                </a:solidFill>
                <a:sym typeface="+mn-ea"/>
              </a:rPr>
              <a:t>   </a:t>
            </a:r>
            <a:r>
              <a:rPr lang="en-US" altLang="zh-CN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                                      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right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= NIL</a:t>
            </a:r>
            <a:endParaRPr lang="en-US" altLang="zh-CN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8C87"/>
                </a:solidFill>
                <a:sym typeface="+mn-ea"/>
              </a:rPr>
              <a:t>    </a:t>
            </a:r>
            <a:r>
              <a:rPr lang="en-US" altLang="zh-CN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                                     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parent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=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Dynamic BST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19" name="文本占位符 16281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Insert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 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2820" name="椭圆 162819"/>
          <p:cNvSpPr/>
          <p:nvPr/>
        </p:nvSpPr>
        <p:spPr>
          <a:xfrm>
            <a:off x="4114800" y="17145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21" name="椭圆 162820"/>
          <p:cNvSpPr/>
          <p:nvPr/>
        </p:nvSpPr>
        <p:spPr>
          <a:xfrm>
            <a:off x="577215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22" name="椭圆 162821"/>
          <p:cNvSpPr/>
          <p:nvPr/>
        </p:nvSpPr>
        <p:spPr>
          <a:xfrm>
            <a:off x="40005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23" name="椭圆 162822"/>
          <p:cNvSpPr/>
          <p:nvPr/>
        </p:nvSpPr>
        <p:spPr>
          <a:xfrm>
            <a:off x="27432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24" name="椭圆 162823"/>
          <p:cNvSpPr/>
          <p:nvPr/>
        </p:nvSpPr>
        <p:spPr>
          <a:xfrm>
            <a:off x="5086350" y="22860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25" name="椭圆 162824"/>
          <p:cNvSpPr/>
          <p:nvPr/>
        </p:nvSpPr>
        <p:spPr>
          <a:xfrm>
            <a:off x="3314700" y="22860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26" name="直接连接符 162825"/>
          <p:cNvSpPr/>
          <p:nvPr/>
        </p:nvSpPr>
        <p:spPr>
          <a:xfrm flipH="1">
            <a:off x="2914650" y="25146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7" name="直接连接符 162826"/>
          <p:cNvSpPr/>
          <p:nvPr/>
        </p:nvSpPr>
        <p:spPr>
          <a:xfrm>
            <a:off x="3486150" y="25146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8" name="直接连接符 162827"/>
          <p:cNvSpPr/>
          <p:nvPr/>
        </p:nvSpPr>
        <p:spPr>
          <a:xfrm flipH="1">
            <a:off x="3486150" y="18859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9" name="直接连接符 162828"/>
          <p:cNvSpPr/>
          <p:nvPr/>
        </p:nvSpPr>
        <p:spPr>
          <a:xfrm>
            <a:off x="4343400" y="18859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30" name="直接连接符 162829"/>
          <p:cNvSpPr/>
          <p:nvPr/>
        </p:nvSpPr>
        <p:spPr>
          <a:xfrm>
            <a:off x="5257800" y="24574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31" name="椭圆 162830"/>
          <p:cNvSpPr/>
          <p:nvPr/>
        </p:nvSpPr>
        <p:spPr>
          <a:xfrm>
            <a:off x="46863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32" name="直接连接符 162831"/>
          <p:cNvSpPr/>
          <p:nvPr/>
        </p:nvSpPr>
        <p:spPr>
          <a:xfrm flipH="1">
            <a:off x="4800600" y="25146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33" name="椭圆 162832"/>
          <p:cNvSpPr/>
          <p:nvPr/>
        </p:nvSpPr>
        <p:spPr>
          <a:xfrm>
            <a:off x="5314950" y="39433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34" name="直接连接符 162833"/>
          <p:cNvSpPr/>
          <p:nvPr/>
        </p:nvSpPr>
        <p:spPr>
          <a:xfrm>
            <a:off x="4857750" y="3314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Example of Insert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67" name="文本占位符 16486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Insert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 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4868" name="椭圆 164867"/>
          <p:cNvSpPr/>
          <p:nvPr/>
        </p:nvSpPr>
        <p:spPr>
          <a:xfrm>
            <a:off x="4114800" y="1714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69" name="椭圆 164868"/>
          <p:cNvSpPr/>
          <p:nvPr/>
        </p:nvSpPr>
        <p:spPr>
          <a:xfrm>
            <a:off x="577215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70" name="椭圆 164869"/>
          <p:cNvSpPr/>
          <p:nvPr/>
        </p:nvSpPr>
        <p:spPr>
          <a:xfrm>
            <a:off x="40005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71" name="椭圆 164870"/>
          <p:cNvSpPr/>
          <p:nvPr/>
        </p:nvSpPr>
        <p:spPr>
          <a:xfrm>
            <a:off x="27432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72" name="椭圆 164871"/>
          <p:cNvSpPr/>
          <p:nvPr/>
        </p:nvSpPr>
        <p:spPr>
          <a:xfrm>
            <a:off x="5086350" y="22860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73" name="椭圆 164872"/>
          <p:cNvSpPr/>
          <p:nvPr/>
        </p:nvSpPr>
        <p:spPr>
          <a:xfrm>
            <a:off x="3314700" y="22860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74" name="直接连接符 164873"/>
          <p:cNvSpPr/>
          <p:nvPr/>
        </p:nvSpPr>
        <p:spPr>
          <a:xfrm flipH="1">
            <a:off x="2914650" y="25146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75" name="直接连接符 164874"/>
          <p:cNvSpPr/>
          <p:nvPr/>
        </p:nvSpPr>
        <p:spPr>
          <a:xfrm>
            <a:off x="3486150" y="25146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76" name="直接连接符 164875"/>
          <p:cNvSpPr/>
          <p:nvPr/>
        </p:nvSpPr>
        <p:spPr>
          <a:xfrm flipH="1">
            <a:off x="3486150" y="18859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77" name="直接连接符 164876"/>
          <p:cNvSpPr/>
          <p:nvPr/>
        </p:nvSpPr>
        <p:spPr>
          <a:xfrm>
            <a:off x="4343400" y="18859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78" name="直接连接符 164877"/>
          <p:cNvSpPr/>
          <p:nvPr/>
        </p:nvSpPr>
        <p:spPr>
          <a:xfrm>
            <a:off x="5257800" y="24574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79" name="椭圆 164878"/>
          <p:cNvSpPr/>
          <p:nvPr/>
        </p:nvSpPr>
        <p:spPr>
          <a:xfrm>
            <a:off x="46863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80" name="直接连接符 164879"/>
          <p:cNvSpPr/>
          <p:nvPr/>
        </p:nvSpPr>
        <p:spPr>
          <a:xfrm flipH="1">
            <a:off x="4800600" y="25146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81" name="椭圆 164880"/>
          <p:cNvSpPr/>
          <p:nvPr/>
        </p:nvSpPr>
        <p:spPr>
          <a:xfrm>
            <a:off x="5314950" y="39433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82" name="直接连接符 164881"/>
          <p:cNvSpPr/>
          <p:nvPr/>
        </p:nvSpPr>
        <p:spPr>
          <a:xfrm>
            <a:off x="4857750" y="3314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Example of Insert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370" y="939800"/>
            <a:ext cx="4918075" cy="326326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一棵二叉搜索树是以一棵二叉树来组织。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>
                <a:sym typeface="+mn-ea"/>
              </a:rPr>
              <a:t>维护下列属性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设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是二叉搜索树中的一个结点。如果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左子树的一个结点，那么</a:t>
            </a:r>
            <a:r>
              <a:rPr lang="en-US" altLang="zh-CN">
                <a:sym typeface="+mn-ea"/>
              </a:rPr>
              <a:t>y.key&lt;= x.key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右子树中的一个结点，那么</a:t>
            </a:r>
            <a:r>
              <a:rPr lang="en-US" altLang="zh-CN">
                <a:sym typeface="+mn-ea"/>
              </a:rPr>
              <a:t>y.key &gt;= x.key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二叉搜索树</a:t>
            </a:r>
            <a:endParaRPr lang="zh-CN" altLang="en-US" dirty="0">
              <a:sym typeface="+mn-ea"/>
            </a:endParaRPr>
          </a:p>
        </p:txBody>
      </p:sp>
      <p:grpSp>
        <p:nvGrpSpPr>
          <p:cNvPr id="149521" name="组合 149520"/>
          <p:cNvGrpSpPr/>
          <p:nvPr/>
        </p:nvGrpSpPr>
        <p:grpSpPr>
          <a:xfrm>
            <a:off x="5465445" y="1459230"/>
            <a:ext cx="3257550" cy="1600200"/>
            <a:chOff x="1248" y="1152"/>
            <a:chExt cx="2736" cy="1344"/>
          </a:xfrm>
        </p:grpSpPr>
        <p:sp>
          <p:nvSpPr>
            <p:cNvPr id="149508" name="椭圆 149507"/>
            <p:cNvSpPr/>
            <p:nvPr/>
          </p:nvSpPr>
          <p:spPr>
            <a:xfrm>
              <a:off x="2400" y="1152"/>
              <a:ext cx="192" cy="192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09" name="椭圆 149508"/>
            <p:cNvSpPr/>
            <p:nvPr/>
          </p:nvSpPr>
          <p:spPr>
            <a:xfrm>
              <a:off x="3792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10" name="椭圆 149509"/>
            <p:cNvSpPr/>
            <p:nvPr/>
          </p:nvSpPr>
          <p:spPr>
            <a:xfrm>
              <a:off x="2304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11" name="椭圆 149510"/>
            <p:cNvSpPr/>
            <p:nvPr/>
          </p:nvSpPr>
          <p:spPr>
            <a:xfrm>
              <a:off x="1248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12" name="椭圆 149511"/>
            <p:cNvSpPr/>
            <p:nvPr/>
          </p:nvSpPr>
          <p:spPr>
            <a:xfrm>
              <a:off x="3216" y="1632"/>
              <a:ext cx="192" cy="192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13" name="椭圆 149512"/>
            <p:cNvSpPr/>
            <p:nvPr/>
          </p:nvSpPr>
          <p:spPr>
            <a:xfrm>
              <a:off x="1728" y="1632"/>
              <a:ext cx="192" cy="192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14" name="直接连接符 149513"/>
            <p:cNvSpPr/>
            <p:nvPr/>
          </p:nvSpPr>
          <p:spPr>
            <a:xfrm flipH="1">
              <a:off x="1392" y="1824"/>
              <a:ext cx="384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15" name="直接连接符 149514"/>
            <p:cNvSpPr/>
            <p:nvPr/>
          </p:nvSpPr>
          <p:spPr>
            <a:xfrm>
              <a:off x="1872" y="1824"/>
              <a:ext cx="48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17" name="直接连接符 149516"/>
            <p:cNvSpPr/>
            <p:nvPr/>
          </p:nvSpPr>
          <p:spPr>
            <a:xfrm flipH="1">
              <a:off x="1872" y="1296"/>
              <a:ext cx="52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18" name="直接连接符 149517"/>
            <p:cNvSpPr/>
            <p:nvPr/>
          </p:nvSpPr>
          <p:spPr>
            <a:xfrm>
              <a:off x="2592" y="1296"/>
              <a:ext cx="62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20" name="直接连接符 149519"/>
            <p:cNvSpPr/>
            <p:nvPr/>
          </p:nvSpPr>
          <p:spPr>
            <a:xfrm>
              <a:off x="3360" y="1776"/>
              <a:ext cx="48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1" name="文本占位符 16589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Insert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 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5892" name="椭圆 165891"/>
          <p:cNvSpPr/>
          <p:nvPr/>
        </p:nvSpPr>
        <p:spPr>
          <a:xfrm>
            <a:off x="4114800" y="1714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3" name="椭圆 165892"/>
          <p:cNvSpPr/>
          <p:nvPr/>
        </p:nvSpPr>
        <p:spPr>
          <a:xfrm>
            <a:off x="577215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4" name="椭圆 165893"/>
          <p:cNvSpPr/>
          <p:nvPr/>
        </p:nvSpPr>
        <p:spPr>
          <a:xfrm>
            <a:off x="40005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5" name="椭圆 165894"/>
          <p:cNvSpPr/>
          <p:nvPr/>
        </p:nvSpPr>
        <p:spPr>
          <a:xfrm>
            <a:off x="27432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6" name="椭圆 165895"/>
          <p:cNvSpPr/>
          <p:nvPr/>
        </p:nvSpPr>
        <p:spPr>
          <a:xfrm>
            <a:off x="5086350" y="22860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7" name="椭圆 165896"/>
          <p:cNvSpPr/>
          <p:nvPr/>
        </p:nvSpPr>
        <p:spPr>
          <a:xfrm>
            <a:off x="3314700" y="22860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8" name="直接连接符 165897"/>
          <p:cNvSpPr/>
          <p:nvPr/>
        </p:nvSpPr>
        <p:spPr>
          <a:xfrm flipH="1">
            <a:off x="2914650" y="25146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899" name="直接连接符 165898"/>
          <p:cNvSpPr/>
          <p:nvPr/>
        </p:nvSpPr>
        <p:spPr>
          <a:xfrm>
            <a:off x="3486150" y="25146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0" name="直接连接符 165899"/>
          <p:cNvSpPr/>
          <p:nvPr/>
        </p:nvSpPr>
        <p:spPr>
          <a:xfrm flipH="1">
            <a:off x="3486150" y="18859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1" name="直接连接符 165900"/>
          <p:cNvSpPr/>
          <p:nvPr/>
        </p:nvSpPr>
        <p:spPr>
          <a:xfrm>
            <a:off x="4343400" y="18859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2" name="直接连接符 165901"/>
          <p:cNvSpPr/>
          <p:nvPr/>
        </p:nvSpPr>
        <p:spPr>
          <a:xfrm>
            <a:off x="5257800" y="24574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3" name="椭圆 165902"/>
          <p:cNvSpPr/>
          <p:nvPr/>
        </p:nvSpPr>
        <p:spPr>
          <a:xfrm>
            <a:off x="4686300" y="30861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904" name="直接连接符 165903"/>
          <p:cNvSpPr/>
          <p:nvPr/>
        </p:nvSpPr>
        <p:spPr>
          <a:xfrm flipH="1">
            <a:off x="4800600" y="25146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5" name="椭圆 165904"/>
          <p:cNvSpPr/>
          <p:nvPr/>
        </p:nvSpPr>
        <p:spPr>
          <a:xfrm>
            <a:off x="5314950" y="39433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906" name="直接连接符 165905"/>
          <p:cNvSpPr/>
          <p:nvPr/>
        </p:nvSpPr>
        <p:spPr>
          <a:xfrm>
            <a:off x="4857750" y="3314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Example of Insert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3" name="文本占位符 16384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Insert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 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3844" name="椭圆 163843"/>
          <p:cNvSpPr/>
          <p:nvPr/>
        </p:nvSpPr>
        <p:spPr>
          <a:xfrm>
            <a:off x="4114800" y="1714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5" name="椭圆 163844"/>
          <p:cNvSpPr/>
          <p:nvPr/>
        </p:nvSpPr>
        <p:spPr>
          <a:xfrm>
            <a:off x="577215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6" name="椭圆 163845"/>
          <p:cNvSpPr/>
          <p:nvPr/>
        </p:nvSpPr>
        <p:spPr>
          <a:xfrm>
            <a:off x="40005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7" name="椭圆 163846"/>
          <p:cNvSpPr/>
          <p:nvPr/>
        </p:nvSpPr>
        <p:spPr>
          <a:xfrm>
            <a:off x="27432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8" name="椭圆 163847"/>
          <p:cNvSpPr/>
          <p:nvPr/>
        </p:nvSpPr>
        <p:spPr>
          <a:xfrm>
            <a:off x="5086350" y="22860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9" name="椭圆 163848"/>
          <p:cNvSpPr/>
          <p:nvPr/>
        </p:nvSpPr>
        <p:spPr>
          <a:xfrm>
            <a:off x="3314700" y="22860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50" name="直接连接符 163849"/>
          <p:cNvSpPr/>
          <p:nvPr/>
        </p:nvSpPr>
        <p:spPr>
          <a:xfrm flipH="1">
            <a:off x="2914650" y="25146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1" name="直接连接符 163850"/>
          <p:cNvSpPr/>
          <p:nvPr/>
        </p:nvSpPr>
        <p:spPr>
          <a:xfrm>
            <a:off x="3486150" y="25146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2" name="直接连接符 163851"/>
          <p:cNvSpPr/>
          <p:nvPr/>
        </p:nvSpPr>
        <p:spPr>
          <a:xfrm flipH="1">
            <a:off x="3486150" y="18859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3" name="直接连接符 163852"/>
          <p:cNvSpPr/>
          <p:nvPr/>
        </p:nvSpPr>
        <p:spPr>
          <a:xfrm>
            <a:off x="4343400" y="18859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4" name="直接连接符 163853"/>
          <p:cNvSpPr/>
          <p:nvPr/>
        </p:nvSpPr>
        <p:spPr>
          <a:xfrm>
            <a:off x="5257800" y="24574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5" name="椭圆 163854"/>
          <p:cNvSpPr/>
          <p:nvPr/>
        </p:nvSpPr>
        <p:spPr>
          <a:xfrm>
            <a:off x="46863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56" name="直接连接符 163855"/>
          <p:cNvSpPr/>
          <p:nvPr/>
        </p:nvSpPr>
        <p:spPr>
          <a:xfrm flipH="1">
            <a:off x="4800600" y="25146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7" name="椭圆 163856"/>
          <p:cNvSpPr/>
          <p:nvPr/>
        </p:nvSpPr>
        <p:spPr>
          <a:xfrm>
            <a:off x="5314950" y="39433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58" name="直接连接符 163857"/>
          <p:cNvSpPr/>
          <p:nvPr/>
        </p:nvSpPr>
        <p:spPr>
          <a:xfrm>
            <a:off x="4857750" y="3314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9" name="椭圆 163858"/>
          <p:cNvSpPr/>
          <p:nvPr/>
        </p:nvSpPr>
        <p:spPr>
          <a:xfrm>
            <a:off x="4229100" y="394335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0" name="直接连接符 163859"/>
          <p:cNvSpPr/>
          <p:nvPr/>
        </p:nvSpPr>
        <p:spPr>
          <a:xfrm flipH="1">
            <a:off x="4343400" y="3314700"/>
            <a:ext cx="4572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Example of Insert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BST-Sort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buNone/>
            </a:pPr>
            <a:r>
              <a:rPr lang="en-US" altLang="zh-CN">
                <a:sym typeface="+mn-ea"/>
              </a:rPr>
              <a:t>     </a:t>
            </a:r>
            <a:r>
              <a:rPr lang="en-US" altLang="zh-CN" b="1">
                <a:sym typeface="+mn-ea"/>
              </a:rPr>
              <a:t>for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i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 1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to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endParaRPr lang="en-US" altLang="zh-CN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</a:t>
            </a:r>
            <a:r>
              <a:rPr lang="en-US" altLang="zh-CN" b="1">
                <a:sym typeface="Symbol" panose="05050102010706020507" pitchFamily="18" charset="2"/>
              </a:rPr>
              <a:t>do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Insert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err="1">
                <a:sym typeface="Symbol" panose="05050102010706020507" pitchFamily="18" charset="2"/>
              </a:rPr>
              <a:t>    </a:t>
            </a:r>
            <a:r>
              <a:rPr lang="en-US" altLang="zh-CN" err="1">
                <a:solidFill>
                  <a:srgbClr val="CE0000"/>
                </a:solidFill>
                <a:sym typeface="Symbol" panose="05050102010706020507" pitchFamily="18" charset="2"/>
              </a:rPr>
              <a:t>Inorder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root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Analysis:</a:t>
            </a:r>
            <a:r>
              <a:rPr lang="en-US" altLang="zh-CN">
                <a:sym typeface="Symbol" panose="05050102010706020507" pitchFamily="18" charset="2"/>
              </a:rPr>
              <a:t> same comparisons as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 </a:t>
            </a:r>
            <a:r>
              <a:rPr lang="en-US" altLang="zh-CN" err="1">
                <a:solidFill>
                  <a:srgbClr val="CE0000"/>
                </a:solidFill>
                <a:sym typeface="Symbol" panose="05050102010706020507" pitchFamily="18" charset="2"/>
              </a:rPr>
              <a:t>quicksort</a:t>
            </a:r>
            <a:r>
              <a:rPr lang="en-US" altLang="zh-CN">
                <a:sym typeface="Symbol" panose="05050102010706020507" pitchFamily="18" charset="2"/>
              </a:rPr>
              <a:t>, but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in different order.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BST Sort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100">
                <a:sym typeface="+mn-ea"/>
              </a:rPr>
              <a:t>Given a pointer to a node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p</a:t>
            </a:r>
            <a:r>
              <a:rPr lang="en-US" altLang="zh-CN" sz="2100">
                <a:sym typeface="+mn-ea"/>
              </a:rPr>
              <a:t> with key 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 sz="2100">
                <a:sym typeface="+mn-ea"/>
              </a:rPr>
              <a:t>, we can</a:t>
            </a:r>
            <a:endParaRPr lang="en-US" altLang="zh-CN" sz="2100"/>
          </a:p>
          <a:p>
            <a:pPr>
              <a:buNone/>
            </a:pPr>
            <a:r>
              <a:rPr lang="en-US" altLang="zh-CN" sz="2100">
                <a:sym typeface="+mn-ea"/>
              </a:rPr>
              <a:t>find the </a:t>
            </a:r>
            <a:r>
              <a:rPr lang="en-US" altLang="zh-CN" sz="2100">
                <a:solidFill>
                  <a:srgbClr val="CE0000"/>
                </a:solidFill>
                <a:sym typeface="+mn-ea"/>
              </a:rPr>
              <a:t>successor</a:t>
            </a:r>
            <a:r>
              <a:rPr lang="en-US" altLang="zh-CN" sz="2100">
                <a:sym typeface="+mn-ea"/>
              </a:rPr>
              <a:t> of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 sz="2100">
                <a:sym typeface="+mn-ea"/>
              </a:rPr>
              <a:t>.</a:t>
            </a:r>
            <a:endParaRPr lang="en-US" altLang="zh-CN" sz="2100"/>
          </a:p>
          <a:p>
            <a:pPr lvl="1"/>
            <a:r>
              <a:rPr lang="en-US" altLang="zh-CN" sz="2100">
                <a:sym typeface="+mn-ea"/>
              </a:rPr>
              <a:t>next higher element in </a:t>
            </a:r>
            <a:r>
              <a:rPr lang="en-US" altLang="zh-CN" sz="2100" err="1">
                <a:sym typeface="+mn-ea"/>
              </a:rPr>
              <a:t>inorder </a:t>
            </a:r>
            <a:r>
              <a:rPr lang="en-US" altLang="zh-CN" sz="2100">
                <a:sym typeface="+mn-ea"/>
              </a:rPr>
              <a:t>sequence.</a:t>
            </a:r>
            <a:endParaRPr lang="en-US" altLang="zh-CN" sz="2100"/>
          </a:p>
          <a:p>
            <a:pPr>
              <a:buNone/>
            </a:pPr>
            <a:endParaRPr lang="en-US" altLang="zh-CN" sz="2100"/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Other Operation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Successor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Tree-Successor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    </a:t>
            </a:r>
            <a:r>
              <a:rPr lang="en-US" altLang="zh-CN" b="1">
                <a:sym typeface="+mn-ea"/>
              </a:rPr>
              <a:t>if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right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]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 NIL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       </a:t>
            </a:r>
            <a:r>
              <a:rPr lang="en-US" altLang="zh-CN" b="1">
                <a:sym typeface="Symbol" panose="05050102010706020507" pitchFamily="18" charset="2"/>
              </a:rPr>
              <a:t>then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return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Tree-Minimum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right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])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  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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]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    </a:t>
            </a:r>
            <a:r>
              <a:rPr lang="en-US" altLang="zh-CN" b="1">
                <a:sym typeface="Symbol" panose="05050102010706020507" pitchFamily="18" charset="2"/>
              </a:rPr>
              <a:t>while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 NIL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and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right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         </a:t>
            </a:r>
            <a:r>
              <a:rPr lang="en-US" altLang="zh-CN" b="1">
                <a:sym typeface="Symbol" panose="05050102010706020507" pitchFamily="18" charset="2"/>
              </a:rPr>
              <a:t>do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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endParaRPr lang="en-US" altLang="zh-CN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           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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p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y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]</a:t>
            </a:r>
            <a:endParaRPr lang="en-US" altLang="zh-CN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    </a:t>
            </a:r>
            <a:r>
              <a:rPr lang="en-US" altLang="zh-CN" b="1">
                <a:sym typeface="+mn-ea"/>
              </a:rPr>
              <a:t>return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y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23" name="文本占位符 15872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Successor</a:t>
            </a:r>
            <a:r>
              <a:rPr lang="en-US" altLang="zh-CN"/>
              <a:t>(</a:t>
            </a:r>
            <a:r>
              <a:rPr lang="en-US" altLang="zh-CN">
                <a:solidFill>
                  <a:srgbClr val="008C87"/>
                </a:solidFill>
              </a:rPr>
              <a:t>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8724" name="椭圆 158723"/>
          <p:cNvSpPr/>
          <p:nvPr/>
        </p:nvSpPr>
        <p:spPr>
          <a:xfrm>
            <a:off x="4114800" y="14859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25" name="椭圆 158724"/>
          <p:cNvSpPr/>
          <p:nvPr/>
        </p:nvSpPr>
        <p:spPr>
          <a:xfrm>
            <a:off x="577215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26" name="椭圆 158725"/>
          <p:cNvSpPr/>
          <p:nvPr/>
        </p:nvSpPr>
        <p:spPr>
          <a:xfrm>
            <a:off x="40005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27" name="椭圆 158726"/>
          <p:cNvSpPr/>
          <p:nvPr/>
        </p:nvSpPr>
        <p:spPr>
          <a:xfrm>
            <a:off x="27432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28" name="椭圆 158727"/>
          <p:cNvSpPr/>
          <p:nvPr/>
        </p:nvSpPr>
        <p:spPr>
          <a:xfrm>
            <a:off x="508635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29" name="椭圆 158728"/>
          <p:cNvSpPr/>
          <p:nvPr/>
        </p:nvSpPr>
        <p:spPr>
          <a:xfrm>
            <a:off x="331470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30" name="直接连接符 158729"/>
          <p:cNvSpPr/>
          <p:nvPr/>
        </p:nvSpPr>
        <p:spPr>
          <a:xfrm flipH="1">
            <a:off x="2914650" y="22860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8731" name="直接连接符 158730"/>
          <p:cNvSpPr/>
          <p:nvPr/>
        </p:nvSpPr>
        <p:spPr>
          <a:xfrm>
            <a:off x="3486150" y="22860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8732" name="直接连接符 158731"/>
          <p:cNvSpPr/>
          <p:nvPr/>
        </p:nvSpPr>
        <p:spPr>
          <a:xfrm flipH="1">
            <a:off x="3486150" y="16573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8733" name="直接连接符 158732"/>
          <p:cNvSpPr/>
          <p:nvPr/>
        </p:nvSpPr>
        <p:spPr>
          <a:xfrm>
            <a:off x="4343400" y="16573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8734" name="直接连接符 158733"/>
          <p:cNvSpPr/>
          <p:nvPr/>
        </p:nvSpPr>
        <p:spPr>
          <a:xfrm>
            <a:off x="5257800" y="22288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8735" name="椭圆 158734"/>
          <p:cNvSpPr/>
          <p:nvPr/>
        </p:nvSpPr>
        <p:spPr>
          <a:xfrm>
            <a:off x="2286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36" name="椭圆 158735"/>
          <p:cNvSpPr/>
          <p:nvPr/>
        </p:nvSpPr>
        <p:spPr>
          <a:xfrm>
            <a:off x="32004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37" name="椭圆 158736"/>
          <p:cNvSpPr/>
          <p:nvPr/>
        </p:nvSpPr>
        <p:spPr>
          <a:xfrm>
            <a:off x="4572000" y="360045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38" name="椭圆 158737"/>
          <p:cNvSpPr/>
          <p:nvPr/>
        </p:nvSpPr>
        <p:spPr>
          <a:xfrm>
            <a:off x="4057650" y="42862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39" name="椭圆 158738"/>
          <p:cNvSpPr/>
          <p:nvPr/>
        </p:nvSpPr>
        <p:spPr>
          <a:xfrm>
            <a:off x="46863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40" name="直接连接符 158739"/>
          <p:cNvSpPr/>
          <p:nvPr/>
        </p:nvSpPr>
        <p:spPr>
          <a:xfrm flipH="1">
            <a:off x="2457450" y="3086100"/>
            <a:ext cx="3429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8741" name="直接连接符 158740"/>
          <p:cNvSpPr/>
          <p:nvPr/>
        </p:nvSpPr>
        <p:spPr>
          <a:xfrm>
            <a:off x="2914650" y="30861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8742" name="直接连接符 158741"/>
          <p:cNvSpPr/>
          <p:nvPr/>
        </p:nvSpPr>
        <p:spPr>
          <a:xfrm>
            <a:off x="4171950" y="3086100"/>
            <a:ext cx="4572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8743" name="直接连接符 158742"/>
          <p:cNvSpPr/>
          <p:nvPr/>
        </p:nvSpPr>
        <p:spPr>
          <a:xfrm flipH="1">
            <a:off x="4229100" y="3829050"/>
            <a:ext cx="4000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8744" name="直接连接符 158743"/>
          <p:cNvSpPr/>
          <p:nvPr/>
        </p:nvSpPr>
        <p:spPr>
          <a:xfrm flipH="1">
            <a:off x="4800600" y="22860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8745" name="文本框 158744"/>
          <p:cNvSpPr txBox="1"/>
          <p:nvPr/>
        </p:nvSpPr>
        <p:spPr>
          <a:xfrm>
            <a:off x="3777853" y="2845594"/>
            <a:ext cx="267335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5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46" name="文本框 158745"/>
          <p:cNvSpPr txBox="1"/>
          <p:nvPr/>
        </p:nvSpPr>
        <p:spPr>
          <a:xfrm>
            <a:off x="4800600" y="3486150"/>
            <a:ext cx="2419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105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Example of Successor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47" name="文本占位符 15974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Successor</a:t>
            </a:r>
            <a:r>
              <a:rPr lang="en-US" altLang="zh-CN"/>
              <a:t>(</a:t>
            </a:r>
            <a:r>
              <a:rPr lang="en-US" altLang="zh-CN">
                <a:solidFill>
                  <a:srgbClr val="008C87"/>
                </a:solidFill>
              </a:rPr>
              <a:t>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9748" name="椭圆 159747"/>
          <p:cNvSpPr/>
          <p:nvPr/>
        </p:nvSpPr>
        <p:spPr>
          <a:xfrm>
            <a:off x="4114800" y="14859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49" name="椭圆 159748"/>
          <p:cNvSpPr/>
          <p:nvPr/>
        </p:nvSpPr>
        <p:spPr>
          <a:xfrm>
            <a:off x="577215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50" name="椭圆 159749"/>
          <p:cNvSpPr/>
          <p:nvPr/>
        </p:nvSpPr>
        <p:spPr>
          <a:xfrm>
            <a:off x="4000500" y="28575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51" name="椭圆 159750"/>
          <p:cNvSpPr/>
          <p:nvPr/>
        </p:nvSpPr>
        <p:spPr>
          <a:xfrm>
            <a:off x="27432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52" name="椭圆 159751"/>
          <p:cNvSpPr/>
          <p:nvPr/>
        </p:nvSpPr>
        <p:spPr>
          <a:xfrm>
            <a:off x="508635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53" name="椭圆 159752"/>
          <p:cNvSpPr/>
          <p:nvPr/>
        </p:nvSpPr>
        <p:spPr>
          <a:xfrm>
            <a:off x="331470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54" name="直接连接符 159753"/>
          <p:cNvSpPr/>
          <p:nvPr/>
        </p:nvSpPr>
        <p:spPr>
          <a:xfrm flipH="1">
            <a:off x="2914650" y="22860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9755" name="直接连接符 159754"/>
          <p:cNvSpPr/>
          <p:nvPr/>
        </p:nvSpPr>
        <p:spPr>
          <a:xfrm>
            <a:off x="3486150" y="22860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9756" name="直接连接符 159755"/>
          <p:cNvSpPr/>
          <p:nvPr/>
        </p:nvSpPr>
        <p:spPr>
          <a:xfrm flipH="1">
            <a:off x="3486150" y="16573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9757" name="直接连接符 159756"/>
          <p:cNvSpPr/>
          <p:nvPr/>
        </p:nvSpPr>
        <p:spPr>
          <a:xfrm>
            <a:off x="4343400" y="16573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9758" name="直接连接符 159757"/>
          <p:cNvSpPr/>
          <p:nvPr/>
        </p:nvSpPr>
        <p:spPr>
          <a:xfrm>
            <a:off x="5257800" y="22288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9759" name="椭圆 159758"/>
          <p:cNvSpPr/>
          <p:nvPr/>
        </p:nvSpPr>
        <p:spPr>
          <a:xfrm>
            <a:off x="2286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60" name="椭圆 159759"/>
          <p:cNvSpPr/>
          <p:nvPr/>
        </p:nvSpPr>
        <p:spPr>
          <a:xfrm>
            <a:off x="32004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61" name="椭圆 159760"/>
          <p:cNvSpPr/>
          <p:nvPr/>
        </p:nvSpPr>
        <p:spPr>
          <a:xfrm>
            <a:off x="4572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62" name="椭圆 159761"/>
          <p:cNvSpPr/>
          <p:nvPr/>
        </p:nvSpPr>
        <p:spPr>
          <a:xfrm>
            <a:off x="4057650" y="42862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63" name="椭圆 159762"/>
          <p:cNvSpPr/>
          <p:nvPr/>
        </p:nvSpPr>
        <p:spPr>
          <a:xfrm>
            <a:off x="46863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64" name="直接连接符 159763"/>
          <p:cNvSpPr/>
          <p:nvPr/>
        </p:nvSpPr>
        <p:spPr>
          <a:xfrm flipH="1">
            <a:off x="2457450" y="3086100"/>
            <a:ext cx="3429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9765" name="直接连接符 159764"/>
          <p:cNvSpPr/>
          <p:nvPr/>
        </p:nvSpPr>
        <p:spPr>
          <a:xfrm>
            <a:off x="2914650" y="30861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9766" name="直接连接符 159765"/>
          <p:cNvSpPr/>
          <p:nvPr/>
        </p:nvSpPr>
        <p:spPr>
          <a:xfrm>
            <a:off x="4171950" y="3086100"/>
            <a:ext cx="4572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9767" name="直接连接符 159766"/>
          <p:cNvSpPr/>
          <p:nvPr/>
        </p:nvSpPr>
        <p:spPr>
          <a:xfrm flipH="1">
            <a:off x="4229100" y="3829050"/>
            <a:ext cx="4000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9768" name="直接连接符 159767"/>
          <p:cNvSpPr/>
          <p:nvPr/>
        </p:nvSpPr>
        <p:spPr>
          <a:xfrm flipH="1">
            <a:off x="4800600" y="22860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9769" name="文本框 159768"/>
          <p:cNvSpPr txBox="1"/>
          <p:nvPr/>
        </p:nvSpPr>
        <p:spPr>
          <a:xfrm>
            <a:off x="3092053" y="2000250"/>
            <a:ext cx="267335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5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70" name="文本框 159769"/>
          <p:cNvSpPr txBox="1"/>
          <p:nvPr/>
        </p:nvSpPr>
        <p:spPr>
          <a:xfrm>
            <a:off x="3771900" y="2800350"/>
            <a:ext cx="2419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105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Example of Successor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71" name="文本占位符 16077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Successor</a:t>
            </a:r>
            <a:r>
              <a:rPr lang="en-US" altLang="zh-CN"/>
              <a:t>(</a:t>
            </a:r>
            <a:r>
              <a:rPr lang="en-US" altLang="zh-CN">
                <a:solidFill>
                  <a:srgbClr val="008C87"/>
                </a:solidFill>
              </a:rPr>
              <a:t>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0772" name="椭圆 160771"/>
          <p:cNvSpPr/>
          <p:nvPr/>
        </p:nvSpPr>
        <p:spPr>
          <a:xfrm>
            <a:off x="4114800" y="14859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73" name="椭圆 160772"/>
          <p:cNvSpPr/>
          <p:nvPr/>
        </p:nvSpPr>
        <p:spPr>
          <a:xfrm>
            <a:off x="577215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74" name="椭圆 160773"/>
          <p:cNvSpPr/>
          <p:nvPr/>
        </p:nvSpPr>
        <p:spPr>
          <a:xfrm>
            <a:off x="40005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75" name="椭圆 160774"/>
          <p:cNvSpPr/>
          <p:nvPr/>
        </p:nvSpPr>
        <p:spPr>
          <a:xfrm>
            <a:off x="27432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76" name="椭圆 160775"/>
          <p:cNvSpPr/>
          <p:nvPr/>
        </p:nvSpPr>
        <p:spPr>
          <a:xfrm>
            <a:off x="508635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77" name="椭圆 160776"/>
          <p:cNvSpPr/>
          <p:nvPr/>
        </p:nvSpPr>
        <p:spPr>
          <a:xfrm>
            <a:off x="3314700" y="20574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78" name="直接连接符 160777"/>
          <p:cNvSpPr/>
          <p:nvPr/>
        </p:nvSpPr>
        <p:spPr>
          <a:xfrm flipH="1">
            <a:off x="2914650" y="22860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79" name="直接连接符 160778"/>
          <p:cNvSpPr/>
          <p:nvPr/>
        </p:nvSpPr>
        <p:spPr>
          <a:xfrm>
            <a:off x="3486150" y="22860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0" name="直接连接符 160779"/>
          <p:cNvSpPr/>
          <p:nvPr/>
        </p:nvSpPr>
        <p:spPr>
          <a:xfrm flipH="1">
            <a:off x="3486150" y="16573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1" name="直接连接符 160780"/>
          <p:cNvSpPr/>
          <p:nvPr/>
        </p:nvSpPr>
        <p:spPr>
          <a:xfrm>
            <a:off x="4343400" y="16573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2" name="直接连接符 160781"/>
          <p:cNvSpPr/>
          <p:nvPr/>
        </p:nvSpPr>
        <p:spPr>
          <a:xfrm>
            <a:off x="5257800" y="22288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3" name="椭圆 160782"/>
          <p:cNvSpPr/>
          <p:nvPr/>
        </p:nvSpPr>
        <p:spPr>
          <a:xfrm>
            <a:off x="2286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84" name="椭圆 160783"/>
          <p:cNvSpPr/>
          <p:nvPr/>
        </p:nvSpPr>
        <p:spPr>
          <a:xfrm>
            <a:off x="32004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85" name="椭圆 160784"/>
          <p:cNvSpPr/>
          <p:nvPr/>
        </p:nvSpPr>
        <p:spPr>
          <a:xfrm>
            <a:off x="4572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86" name="椭圆 160785"/>
          <p:cNvSpPr/>
          <p:nvPr/>
        </p:nvSpPr>
        <p:spPr>
          <a:xfrm>
            <a:off x="4057650" y="42862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87" name="椭圆 160786"/>
          <p:cNvSpPr/>
          <p:nvPr/>
        </p:nvSpPr>
        <p:spPr>
          <a:xfrm>
            <a:off x="46863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88" name="直接连接符 160787"/>
          <p:cNvSpPr/>
          <p:nvPr/>
        </p:nvSpPr>
        <p:spPr>
          <a:xfrm flipH="1">
            <a:off x="2457450" y="3086100"/>
            <a:ext cx="3429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9" name="直接连接符 160788"/>
          <p:cNvSpPr/>
          <p:nvPr/>
        </p:nvSpPr>
        <p:spPr>
          <a:xfrm>
            <a:off x="2914650" y="30861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90" name="直接连接符 160789"/>
          <p:cNvSpPr/>
          <p:nvPr/>
        </p:nvSpPr>
        <p:spPr>
          <a:xfrm>
            <a:off x="4171950" y="3086100"/>
            <a:ext cx="4572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91" name="直接连接符 160790"/>
          <p:cNvSpPr/>
          <p:nvPr/>
        </p:nvSpPr>
        <p:spPr>
          <a:xfrm flipH="1">
            <a:off x="4229100" y="3829050"/>
            <a:ext cx="4000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92" name="直接连接符 160791"/>
          <p:cNvSpPr/>
          <p:nvPr/>
        </p:nvSpPr>
        <p:spPr>
          <a:xfrm flipH="1">
            <a:off x="4800600" y="22860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93" name="文本框 160792"/>
          <p:cNvSpPr txBox="1"/>
          <p:nvPr/>
        </p:nvSpPr>
        <p:spPr>
          <a:xfrm>
            <a:off x="3886200" y="1428750"/>
            <a:ext cx="267335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5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94" name="文本框 160793"/>
          <p:cNvSpPr txBox="1"/>
          <p:nvPr/>
        </p:nvSpPr>
        <p:spPr>
          <a:xfrm>
            <a:off x="3086100" y="1943100"/>
            <a:ext cx="2419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105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96" name="文本框 160795"/>
          <p:cNvSpPr txBox="1"/>
          <p:nvPr/>
        </p:nvSpPr>
        <p:spPr>
          <a:xfrm>
            <a:off x="4376738" y="1428750"/>
            <a:ext cx="5162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105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Done!</a:t>
            </a:r>
            <a:endParaRPr lang="en-US" altLang="zh-CN" sz="1050">
              <a:solidFill>
                <a:srgbClr val="CE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Example of Successor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None/>
            </a:pPr>
            <a:r>
              <a:rPr lang="en-US" altLang="zh-CN" sz="2100">
                <a:solidFill>
                  <a:srgbClr val="CE0000"/>
                </a:solidFill>
                <a:sym typeface="+mn-ea"/>
              </a:rPr>
              <a:t>Delete</a:t>
            </a:r>
            <a:r>
              <a:rPr lang="en-US" altLang="zh-CN" sz="2100">
                <a:sym typeface="+mn-ea"/>
              </a:rPr>
              <a:t> node pointed by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p</a:t>
            </a:r>
            <a:r>
              <a:rPr lang="en-US" altLang="zh-CN" sz="2100">
                <a:sym typeface="+mn-ea"/>
              </a:rPr>
              <a:t>, storing key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 sz="2100">
                <a:sym typeface="+mn-ea"/>
              </a:rPr>
              <a:t>.</a:t>
            </a:r>
            <a:endParaRPr lang="en-US" altLang="zh-CN" sz="2100"/>
          </a:p>
          <a:p>
            <a:pPr marL="533400" indent="-533400">
              <a:buNone/>
            </a:pPr>
            <a:endParaRPr lang="en-US" altLang="zh-CN" sz="2100"/>
          </a:p>
          <a:p>
            <a:pPr marL="533400" indent="-533400"/>
            <a:r>
              <a:rPr lang="en-US" altLang="zh-CN" sz="2100">
                <a:sym typeface="+mn-ea"/>
              </a:rPr>
              <a:t>If there is </a:t>
            </a:r>
            <a:r>
              <a:rPr lang="en-US" altLang="zh-CN" sz="2100">
                <a:solidFill>
                  <a:srgbClr val="CE0000"/>
                </a:solidFill>
                <a:sym typeface="+mn-ea"/>
              </a:rPr>
              <a:t>one or no child</a:t>
            </a:r>
            <a:r>
              <a:rPr lang="en-US" altLang="zh-CN" sz="2100">
                <a:sym typeface="+mn-ea"/>
              </a:rPr>
              <a:t>: remove the node, attach the child, if any, to the father of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p</a:t>
            </a:r>
            <a:r>
              <a:rPr lang="en-US" altLang="zh-CN" sz="2100">
                <a:sym typeface="+mn-ea"/>
              </a:rPr>
              <a:t> in place of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p</a:t>
            </a:r>
            <a:r>
              <a:rPr lang="en-US" altLang="zh-CN" sz="2100">
                <a:sym typeface="+mn-ea"/>
              </a:rPr>
              <a:t>.</a:t>
            </a:r>
            <a:endParaRPr lang="en-US" altLang="zh-CN" sz="2100"/>
          </a:p>
          <a:p>
            <a:pPr marL="533400" indent="-533400"/>
            <a:endParaRPr lang="en-US" altLang="zh-CN" sz="2100"/>
          </a:p>
          <a:p>
            <a:pPr marL="533400" indent="-533400"/>
            <a:r>
              <a:rPr lang="en-US" altLang="zh-CN" sz="2100">
                <a:sym typeface="+mn-ea"/>
              </a:rPr>
              <a:t>If there are </a:t>
            </a:r>
            <a:r>
              <a:rPr lang="en-US" altLang="zh-CN" sz="2100">
                <a:solidFill>
                  <a:srgbClr val="CE0000"/>
                </a:solidFill>
                <a:sym typeface="+mn-ea"/>
              </a:rPr>
              <a:t>two children</a:t>
            </a:r>
            <a:r>
              <a:rPr lang="en-US" altLang="zh-CN" sz="2100">
                <a:sym typeface="+mn-ea"/>
              </a:rPr>
              <a:t>,</a:t>
            </a:r>
            <a:endParaRPr lang="en-US" altLang="zh-CN" sz="2100"/>
          </a:p>
          <a:p>
            <a:pPr marL="914400" lvl="1" indent="-457200">
              <a:buFontTx/>
              <a:buAutoNum type="arabicPeriod"/>
            </a:pPr>
            <a:r>
              <a:rPr lang="en-US" altLang="zh-CN" sz="2100">
                <a:sym typeface="+mn-ea"/>
              </a:rPr>
              <a:t>find the successor of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 sz="2100">
                <a:sym typeface="+mn-ea"/>
              </a:rPr>
              <a:t> in the tree, let it be in the node pointed by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q</a:t>
            </a:r>
            <a:r>
              <a:rPr lang="en-US" altLang="zh-CN" sz="2100">
                <a:sym typeface="+mn-ea"/>
              </a:rPr>
              <a:t> with value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b</a:t>
            </a:r>
            <a:r>
              <a:rPr lang="en-US" altLang="zh-CN" sz="2100">
                <a:sym typeface="+mn-ea"/>
              </a:rPr>
              <a:t>.</a:t>
            </a:r>
            <a:endParaRPr lang="en-US" altLang="zh-CN" sz="2100"/>
          </a:p>
          <a:p>
            <a:pPr marL="914400" lvl="1" indent="-457200">
              <a:buFontTx/>
              <a:buAutoNum type="arabicPeriod"/>
            </a:pPr>
            <a:r>
              <a:rPr lang="en-US" altLang="zh-CN" sz="2100">
                <a:sym typeface="+mn-ea"/>
              </a:rPr>
              <a:t>Delete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q</a:t>
            </a:r>
            <a:r>
              <a:rPr lang="en-US" altLang="zh-CN" sz="2100">
                <a:sym typeface="+mn-ea"/>
              </a:rPr>
              <a:t>, as in previous case; copy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b</a:t>
            </a:r>
            <a:r>
              <a:rPr lang="en-US" altLang="zh-CN" sz="2100">
                <a:sym typeface="+mn-ea"/>
              </a:rPr>
              <a:t> in place of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a </a:t>
            </a:r>
            <a:r>
              <a:rPr lang="en-US" altLang="zh-CN" sz="2100">
                <a:sym typeface="+mn-ea"/>
              </a:rPr>
              <a:t>on node pointed by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p</a:t>
            </a:r>
            <a:r>
              <a:rPr lang="en-US" altLang="zh-CN" sz="2100"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Delete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6186" name="组合 176185"/>
          <p:cNvGrpSpPr/>
          <p:nvPr/>
        </p:nvGrpSpPr>
        <p:grpSpPr>
          <a:xfrm>
            <a:off x="1866900" y="1543050"/>
            <a:ext cx="1264444" cy="1428750"/>
            <a:chOff x="608" y="1296"/>
            <a:chExt cx="1062" cy="1200"/>
          </a:xfrm>
        </p:grpSpPr>
        <p:sp>
          <p:nvSpPr>
            <p:cNvPr id="176132" name="椭圆 176131"/>
            <p:cNvSpPr/>
            <p:nvPr/>
          </p:nvSpPr>
          <p:spPr>
            <a:xfrm>
              <a:off x="1088" y="129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33" name="椭圆 176132"/>
            <p:cNvSpPr/>
            <p:nvPr/>
          </p:nvSpPr>
          <p:spPr>
            <a:xfrm>
              <a:off x="848" y="177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34" name="椭圆 176133"/>
            <p:cNvSpPr/>
            <p:nvPr/>
          </p:nvSpPr>
          <p:spPr>
            <a:xfrm>
              <a:off x="608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35" name="椭圆 176134"/>
            <p:cNvSpPr/>
            <p:nvPr/>
          </p:nvSpPr>
          <p:spPr>
            <a:xfrm>
              <a:off x="1184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36" name="直接连接符 176135"/>
            <p:cNvSpPr/>
            <p:nvPr/>
          </p:nvSpPr>
          <p:spPr>
            <a:xfrm flipH="1">
              <a:off x="992" y="153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37" name="直接连接符 176136"/>
            <p:cNvSpPr/>
            <p:nvPr/>
          </p:nvSpPr>
          <p:spPr>
            <a:xfrm flipH="1">
              <a:off x="752" y="201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38" name="直接连接符 176137"/>
            <p:cNvSpPr/>
            <p:nvPr/>
          </p:nvSpPr>
          <p:spPr>
            <a:xfrm>
              <a:off x="1040" y="201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39" name="文本框 176138"/>
            <p:cNvSpPr txBox="1"/>
            <p:nvPr/>
          </p:nvSpPr>
          <p:spPr>
            <a:xfrm>
              <a:off x="1467" y="2234"/>
              <a:ext cx="20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105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140" name="直接连接符 176139"/>
            <p:cNvSpPr/>
            <p:nvPr/>
          </p:nvSpPr>
          <p:spPr>
            <a:xfrm flipH="1">
              <a:off x="1088" y="2064"/>
              <a:ext cx="144" cy="240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41" name="直接连接符 176140"/>
            <p:cNvSpPr/>
            <p:nvPr/>
          </p:nvSpPr>
          <p:spPr>
            <a:xfrm>
              <a:off x="1040" y="2208"/>
              <a:ext cx="240" cy="0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6187" name="组合 176186"/>
          <p:cNvGrpSpPr/>
          <p:nvPr/>
        </p:nvGrpSpPr>
        <p:grpSpPr>
          <a:xfrm>
            <a:off x="3238500" y="1543050"/>
            <a:ext cx="1543050" cy="2571750"/>
            <a:chOff x="1760" y="1296"/>
            <a:chExt cx="1296" cy="2160"/>
          </a:xfrm>
        </p:grpSpPr>
        <p:sp>
          <p:nvSpPr>
            <p:cNvPr id="176142" name="椭圆 176141"/>
            <p:cNvSpPr/>
            <p:nvPr/>
          </p:nvSpPr>
          <p:spPr>
            <a:xfrm>
              <a:off x="2720" y="129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43" name="椭圆 176142"/>
            <p:cNvSpPr/>
            <p:nvPr/>
          </p:nvSpPr>
          <p:spPr>
            <a:xfrm>
              <a:off x="2480" y="177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44" name="椭圆 176143"/>
            <p:cNvSpPr/>
            <p:nvPr/>
          </p:nvSpPr>
          <p:spPr>
            <a:xfrm>
              <a:off x="2240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45" name="椭圆 176144"/>
            <p:cNvSpPr/>
            <p:nvPr/>
          </p:nvSpPr>
          <p:spPr>
            <a:xfrm>
              <a:off x="2816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46" name="直接连接符 176145"/>
            <p:cNvSpPr/>
            <p:nvPr/>
          </p:nvSpPr>
          <p:spPr>
            <a:xfrm flipH="1">
              <a:off x="2624" y="153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47" name="直接连接符 176146"/>
            <p:cNvSpPr/>
            <p:nvPr/>
          </p:nvSpPr>
          <p:spPr>
            <a:xfrm flipH="1">
              <a:off x="2384" y="201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48" name="直接连接符 176147"/>
            <p:cNvSpPr/>
            <p:nvPr/>
          </p:nvSpPr>
          <p:spPr>
            <a:xfrm>
              <a:off x="2672" y="201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49" name="文本框 176148"/>
            <p:cNvSpPr txBox="1"/>
            <p:nvPr/>
          </p:nvSpPr>
          <p:spPr>
            <a:xfrm>
              <a:off x="2480" y="2256"/>
              <a:ext cx="20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105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152" name="椭圆 176151"/>
            <p:cNvSpPr/>
            <p:nvPr/>
          </p:nvSpPr>
          <p:spPr>
            <a:xfrm>
              <a:off x="2000" y="273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53" name="椭圆 176152"/>
            <p:cNvSpPr/>
            <p:nvPr/>
          </p:nvSpPr>
          <p:spPr>
            <a:xfrm>
              <a:off x="1760" y="321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54" name="椭圆 176153"/>
            <p:cNvSpPr/>
            <p:nvPr/>
          </p:nvSpPr>
          <p:spPr>
            <a:xfrm>
              <a:off x="2336" y="321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55" name="直接连接符 176154"/>
            <p:cNvSpPr/>
            <p:nvPr/>
          </p:nvSpPr>
          <p:spPr>
            <a:xfrm flipH="1">
              <a:off x="2144" y="249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56" name="直接连接符 176155"/>
            <p:cNvSpPr/>
            <p:nvPr/>
          </p:nvSpPr>
          <p:spPr>
            <a:xfrm flipH="1">
              <a:off x="1904" y="297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57" name="直接连接符 176156"/>
            <p:cNvSpPr/>
            <p:nvPr/>
          </p:nvSpPr>
          <p:spPr>
            <a:xfrm>
              <a:off x="2192" y="297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61" name="直接连接符 176160"/>
            <p:cNvSpPr/>
            <p:nvPr/>
          </p:nvSpPr>
          <p:spPr>
            <a:xfrm>
              <a:off x="2384" y="2064"/>
              <a:ext cx="144" cy="144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62" name="直接连接符 176161"/>
            <p:cNvSpPr/>
            <p:nvPr/>
          </p:nvSpPr>
          <p:spPr>
            <a:xfrm>
              <a:off x="2144" y="2544"/>
              <a:ext cx="144" cy="144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63" name="任意多边形 176162"/>
            <p:cNvSpPr/>
            <p:nvPr/>
          </p:nvSpPr>
          <p:spPr>
            <a:xfrm>
              <a:off x="2000" y="1872"/>
              <a:ext cx="480" cy="960"/>
            </a:xfrm>
            <a:custGeom>
              <a:avLst/>
              <a:gdLst/>
              <a:ahLst/>
              <a:cxnLst/>
              <a:pathLst>
                <a:path w="512" h="912">
                  <a:moveTo>
                    <a:pt x="32" y="912"/>
                  </a:moveTo>
                  <a:cubicBezTo>
                    <a:pt x="16" y="700"/>
                    <a:pt x="0" y="488"/>
                    <a:pt x="80" y="336"/>
                  </a:cubicBezTo>
                  <a:cubicBezTo>
                    <a:pt x="160" y="184"/>
                    <a:pt x="336" y="92"/>
                    <a:pt x="512" y="0"/>
                  </a:cubicBezTo>
                </a:path>
              </a:pathLst>
            </a:custGeom>
            <a:noFill/>
            <a:ln w="38100" cap="flat" cmpd="sng">
              <a:solidFill>
                <a:srgbClr val="CE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</p:grpSp>
      <p:grpSp>
        <p:nvGrpSpPr>
          <p:cNvPr id="176188" name="组合 176187"/>
          <p:cNvGrpSpPr/>
          <p:nvPr/>
        </p:nvGrpSpPr>
        <p:grpSpPr>
          <a:xfrm>
            <a:off x="5695950" y="1600200"/>
            <a:ext cx="1619250" cy="2343150"/>
            <a:chOff x="3824" y="1344"/>
            <a:chExt cx="1360" cy="1968"/>
          </a:xfrm>
        </p:grpSpPr>
        <p:sp>
          <p:nvSpPr>
            <p:cNvPr id="176164" name="椭圆 176163"/>
            <p:cNvSpPr/>
            <p:nvPr/>
          </p:nvSpPr>
          <p:spPr>
            <a:xfrm>
              <a:off x="4304" y="1344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65" name="椭圆 176164"/>
            <p:cNvSpPr/>
            <p:nvPr/>
          </p:nvSpPr>
          <p:spPr>
            <a:xfrm>
              <a:off x="4064" y="177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66" name="椭圆 176165"/>
            <p:cNvSpPr/>
            <p:nvPr/>
          </p:nvSpPr>
          <p:spPr>
            <a:xfrm>
              <a:off x="4640" y="177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68" name="直接连接符 176167"/>
            <p:cNvSpPr/>
            <p:nvPr/>
          </p:nvSpPr>
          <p:spPr>
            <a:xfrm flipH="1">
              <a:off x="4208" y="153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69" name="直接连接符 176168"/>
            <p:cNvSpPr/>
            <p:nvPr/>
          </p:nvSpPr>
          <p:spPr>
            <a:xfrm>
              <a:off x="4496" y="153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70" name="文本框 176169"/>
            <p:cNvSpPr txBox="1"/>
            <p:nvPr/>
          </p:nvSpPr>
          <p:spPr>
            <a:xfrm>
              <a:off x="3920" y="1728"/>
              <a:ext cx="20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105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171" name="椭圆 176170"/>
            <p:cNvSpPr/>
            <p:nvPr/>
          </p:nvSpPr>
          <p:spPr>
            <a:xfrm>
              <a:off x="3824" y="2208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72" name="椭圆 176171"/>
            <p:cNvSpPr/>
            <p:nvPr/>
          </p:nvSpPr>
          <p:spPr>
            <a:xfrm>
              <a:off x="4160" y="2640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73" name="椭圆 176172"/>
            <p:cNvSpPr/>
            <p:nvPr/>
          </p:nvSpPr>
          <p:spPr>
            <a:xfrm>
              <a:off x="4944" y="2160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74" name="直接连接符 176173"/>
            <p:cNvSpPr/>
            <p:nvPr/>
          </p:nvSpPr>
          <p:spPr>
            <a:xfrm flipH="1">
              <a:off x="3968" y="1968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75" name="直接连接符 176174"/>
            <p:cNvSpPr/>
            <p:nvPr/>
          </p:nvSpPr>
          <p:spPr>
            <a:xfrm flipH="1">
              <a:off x="4304" y="2400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76" name="直接连接符 176175"/>
            <p:cNvSpPr/>
            <p:nvPr/>
          </p:nvSpPr>
          <p:spPr>
            <a:xfrm>
              <a:off x="4832" y="1968"/>
              <a:ext cx="16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80" name="椭圆 176179"/>
            <p:cNvSpPr/>
            <p:nvPr/>
          </p:nvSpPr>
          <p:spPr>
            <a:xfrm>
              <a:off x="4400" y="2208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81" name="直接连接符 176180"/>
            <p:cNvSpPr/>
            <p:nvPr/>
          </p:nvSpPr>
          <p:spPr>
            <a:xfrm>
              <a:off x="4256" y="1968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82" name="椭圆 176181"/>
            <p:cNvSpPr/>
            <p:nvPr/>
          </p:nvSpPr>
          <p:spPr>
            <a:xfrm>
              <a:off x="4496" y="3072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176183" name="直接连接符 176182"/>
            <p:cNvSpPr/>
            <p:nvPr/>
          </p:nvSpPr>
          <p:spPr>
            <a:xfrm>
              <a:off x="4352" y="2832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185" name="直接连接符 176184"/>
            <p:cNvSpPr/>
            <p:nvPr/>
          </p:nvSpPr>
          <p:spPr>
            <a:xfrm>
              <a:off x="4208" y="2064"/>
              <a:ext cx="48" cy="528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Example of Delete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>
                <a:sym typeface="+mn-ea"/>
              </a:rPr>
              <a:t>一棵树可以使用一个链表结构来表示。</a:t>
            </a:r>
            <a:endParaRPr lang="zh-CN" altLang="en-US">
              <a:sym typeface="+mn-ea"/>
            </a:endParaRPr>
          </a:p>
          <a:p>
            <a:pPr>
              <a:buNone/>
            </a:pPr>
            <a:endParaRPr lang="zh-CN" altLang="en-US">
              <a:sym typeface="+mn-ea"/>
            </a:endParaRPr>
          </a:p>
          <a:p>
            <a:pPr>
              <a:buNone/>
            </a:pPr>
            <a:r>
              <a:rPr lang="zh-CN" altLang="en-US">
                <a:sym typeface="+mn-ea"/>
              </a:rPr>
              <a:t>每个节点包含三个指针，分别指向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父节点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左子结点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右子结节点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根节点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有一个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NIL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指针，指向父节点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叶节点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有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NIL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指针指向子结点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一个结点可以仅仅拥有一个子结点</a:t>
            </a:r>
            <a:r>
              <a:rPr lang="en-US" altLang="zh-CN">
                <a:sym typeface="+mn-ea"/>
              </a:rPr>
              <a:t>; </a:t>
            </a:r>
            <a:r>
              <a:rPr lang="zh-CN" altLang="en-US">
                <a:sym typeface="+mn-ea"/>
              </a:rPr>
              <a:t>此时，另一个节点是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NIL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指针</a:t>
            </a:r>
            <a:r>
              <a:rPr lang="en-US" altLang="zh-CN"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实现方式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None/>
            </a:pPr>
            <a:r>
              <a:rPr lang="en-US" altLang="zh-CN">
                <a:sym typeface="+mn-ea"/>
              </a:rPr>
              <a:t>The 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height</a:t>
            </a:r>
            <a:r>
              <a:rPr lang="en-US" altLang="zh-CN">
                <a:sym typeface="+mn-ea"/>
              </a:rPr>
              <a:t> of the tree bounds in the worst case the running time of each operation.</a:t>
            </a:r>
            <a:endParaRPr lang="en-US" altLang="zh-CN"/>
          </a:p>
          <a:p>
            <a:pPr marL="533400" indent="-533400">
              <a:buNone/>
            </a:pPr>
            <a:r>
              <a:rPr lang="en-US" altLang="zh-CN">
                <a:sym typeface="+mn-ea"/>
              </a:rPr>
              <a:t>The height can be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n</a:t>
            </a:r>
            <a:r>
              <a:rPr lang="en-US" altLang="zh-CN">
                <a:sym typeface="+mn-ea"/>
              </a:rPr>
              <a:t>. The height is always at least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(</a:t>
            </a:r>
            <a:r>
              <a:rPr lang="en-US" altLang="zh-CN" err="1">
                <a:solidFill>
                  <a:srgbClr val="008C87"/>
                </a:solidFill>
                <a:sym typeface="Symbol" panose="05050102010706020507" pitchFamily="18" charset="2"/>
              </a:rPr>
              <a:t>lg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>
              <a:sym typeface="Symbol" panose="05050102010706020507" pitchFamily="18" charset="2"/>
            </a:endParaRPr>
          </a:p>
          <a:p>
            <a:pPr marL="533400" indent="-533400">
              <a:buNone/>
            </a:pPr>
            <a:r>
              <a:rPr lang="en-US" altLang="zh-CN">
                <a:sym typeface="Symbol" panose="05050102010706020507" pitchFamily="18" charset="2"/>
              </a:rPr>
              <a:t>For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random inputs the height is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O(</a:t>
            </a:r>
            <a:r>
              <a:rPr lang="en-US" altLang="zh-CN" err="1">
                <a:solidFill>
                  <a:srgbClr val="008C87"/>
                </a:solidFill>
                <a:sym typeface="Symbol" panose="05050102010706020507" pitchFamily="18" charset="2"/>
              </a:rPr>
              <a:t>lg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>
              <a:sym typeface="Symbol" panose="05050102010706020507" pitchFamily="18" charset="2"/>
            </a:endParaRPr>
          </a:p>
          <a:p>
            <a:pPr marL="533400" indent="-533400">
              <a:buNone/>
            </a:pPr>
            <a:r>
              <a:rPr lang="en-US" altLang="zh-CN">
                <a:sym typeface="Symbol" panose="05050102010706020507" pitchFamily="18" charset="2"/>
              </a:rPr>
              <a:t>Analysis for random inputs becomes messy when deletions are allowed.</a:t>
            </a:r>
            <a:endParaRPr lang="en-US" altLang="zh-CN">
              <a:sym typeface="Symbol" panose="05050102010706020507" pitchFamily="18" charset="2"/>
            </a:endParaRPr>
          </a:p>
          <a:p>
            <a:pPr marL="533400" indent="-533400">
              <a:buNone/>
            </a:pPr>
            <a:r>
              <a:rPr lang="en-US" altLang="zh-CN">
                <a:sym typeface="Symbol" panose="05050102010706020507" pitchFamily="18" charset="2"/>
              </a:rPr>
              <a:t>Assumption of random inputs in unrealistic.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Running Time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Modify</a:t>
            </a:r>
            <a:r>
              <a:rPr lang="en-US" altLang="zh-CN">
                <a:sym typeface="+mn-ea"/>
              </a:rPr>
              <a:t> the tree randomly (but with care) at each insert/delete, so that the height will be 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logarithmic on the average</a:t>
            </a:r>
            <a:r>
              <a:rPr lang="en-US" altLang="zh-CN">
                <a:sym typeface="+mn-ea"/>
              </a:rPr>
              <a:t> with respect to the 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random choices</a:t>
            </a:r>
            <a:r>
              <a:rPr lang="en-US" altLang="zh-CN">
                <a:sym typeface="+mn-ea"/>
              </a:rPr>
              <a:t> but in worst case with respect to the inputs.</a:t>
            </a:r>
            <a:endParaRPr lang="en-US" altLang="zh-CN"/>
          </a:p>
          <a:p>
            <a:pPr marL="533400" indent="-533400">
              <a:buNone/>
            </a:pPr>
            <a:endParaRPr lang="en-US" altLang="zh-CN"/>
          </a:p>
          <a:p>
            <a:pPr marL="533400" indent="-533400"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Difficult to do</a:t>
            </a:r>
            <a:r>
              <a:rPr lang="en-US" altLang="zh-CN">
                <a:sym typeface="+mn-ea"/>
              </a:rPr>
              <a:t>. Not much more efficient than worst-case efficient methods.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Randomized methods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Radix Tree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Suppose we want to store a set of strings from a small alphabet of size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m</a:t>
            </a:r>
            <a:r>
              <a:rPr lang="en-US" altLang="zh-CN">
                <a:sym typeface="+mn-ea"/>
              </a:rPr>
              <a:t>, containing symbols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</a:t>
            </a:r>
            <a:r>
              <a:rPr lang="en-US" altLang="zh-CN">
                <a:solidFill>
                  <a:srgbClr val="008C87"/>
                </a:solidFill>
                <a:latin typeface="Times New Roman" panose="02020603050405020304" pitchFamily="18" charset="0"/>
                <a:sym typeface="+mn-ea"/>
              </a:rPr>
              <a:t>…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 i="1" baseline="-25000">
                <a:solidFill>
                  <a:srgbClr val="008C87"/>
                </a:solidFill>
                <a:sym typeface="+mn-ea"/>
              </a:rPr>
              <a:t>m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Then we uses a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m</a:t>
            </a:r>
            <a:r>
              <a:rPr lang="en-US" altLang="zh-CN">
                <a:sym typeface="+mn-ea"/>
              </a:rPr>
              <a:t>-</a:t>
            </a:r>
            <a:r>
              <a:rPr lang="en-US" altLang="zh-CN" err="1">
                <a:sym typeface="+mn-ea"/>
              </a:rPr>
              <a:t>ary </a:t>
            </a:r>
            <a:r>
              <a:rPr lang="en-US" altLang="zh-CN">
                <a:sym typeface="+mn-ea"/>
              </a:rPr>
              <a:t>tree.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Every node represents a string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>
                <a:sym typeface="+mn-ea"/>
              </a:rPr>
              <a:t>, which is the 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prefix</a:t>
            </a:r>
            <a:r>
              <a:rPr lang="en-US" altLang="zh-CN">
                <a:sym typeface="+mn-ea"/>
              </a:rPr>
              <a:t> of some string in  the set. Every node has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m</a:t>
            </a:r>
            <a:r>
              <a:rPr lang="en-US" altLang="zh-CN">
                <a:sym typeface="+mn-ea"/>
              </a:rPr>
              <a:t> children; the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i</a:t>
            </a:r>
            <a:r>
              <a:rPr lang="en-US" altLang="zh-CN">
                <a:sym typeface="+mn-ea"/>
              </a:rPr>
              <a:t>-</a:t>
            </a:r>
            <a:r>
              <a:rPr lang="en-US" altLang="zh-CN" err="1">
                <a:sym typeface="+mn-ea"/>
              </a:rPr>
              <a:t>th </a:t>
            </a:r>
            <a:r>
              <a:rPr lang="en-US" altLang="zh-CN">
                <a:sym typeface="+mn-ea"/>
              </a:rPr>
              <a:t>children holds the string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>
                <a:solidFill>
                  <a:srgbClr val="008C87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·</a:t>
            </a:r>
            <a:r>
              <a:rPr lang="en-US" altLang="zh-CN" i="1" err="1">
                <a:solidFill>
                  <a:srgbClr val="008C87"/>
                </a:solidFill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i="1" baseline="-25000" err="1">
                <a:solidFill>
                  <a:srgbClr val="008C87"/>
                </a:solidFill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>
                <a:cs typeface="Times New Roman" panose="02020603050405020304" pitchFamily="18" charset="0"/>
                <a:sym typeface="+mn-ea"/>
              </a:rPr>
              <a:t>. The </a:t>
            </a:r>
            <a:r>
              <a:rPr lang="en-US" altLang="zh-CN">
                <a:solidFill>
                  <a:srgbClr val="CE0000"/>
                </a:solidFill>
                <a:cs typeface="Times New Roman" panose="02020603050405020304" pitchFamily="18" charset="0"/>
                <a:sym typeface="+mn-ea"/>
              </a:rPr>
              <a:t>root</a:t>
            </a:r>
            <a:r>
              <a:rPr lang="en-US" altLang="zh-CN">
                <a:cs typeface="Times New Roman" panose="02020603050405020304" pitchFamily="18" charset="0"/>
                <a:sym typeface="+mn-ea"/>
              </a:rPr>
              <a:t> holds the empty string.</a:t>
            </a:r>
            <a:endParaRPr lang="en-US" altLang="zh-CN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Every node has a </a:t>
            </a:r>
            <a:r>
              <a:rPr lang="en-US" altLang="zh-CN" err="1">
                <a:solidFill>
                  <a:srgbClr val="CE0000"/>
                </a:solidFill>
                <a:sym typeface="+mn-ea"/>
              </a:rPr>
              <a:t>boolean</a:t>
            </a:r>
            <a:r>
              <a:rPr lang="en-US" altLang="zh-CN" err="1">
                <a:sym typeface="+mn-ea"/>
              </a:rPr>
              <a:t> </a:t>
            </a:r>
            <a:r>
              <a:rPr lang="en-US" altLang="zh-CN">
                <a:sym typeface="+mn-ea"/>
              </a:rPr>
              <a:t>flag that says whether the corresponding string is in the dictionary or not.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In order to store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n</a:t>
            </a:r>
            <a:r>
              <a:rPr lang="en-US" altLang="zh-CN">
                <a:sym typeface="+mn-ea"/>
              </a:rPr>
              <a:t> strings of length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l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</a:t>
            </a:r>
            <a:r>
              <a:rPr lang="en-US" altLang="zh-CN">
                <a:solidFill>
                  <a:srgbClr val="008C87"/>
                </a:solidFill>
                <a:latin typeface="Times New Roman" panose="02020603050405020304" pitchFamily="18" charset="0"/>
                <a:sym typeface="+mn-ea"/>
              </a:rPr>
              <a:t>…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l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n</a:t>
            </a:r>
            <a:r>
              <a:rPr lang="en-US" altLang="zh-CN">
                <a:sym typeface="+mn-ea"/>
              </a:rPr>
              <a:t>, optimum space          </a:t>
            </a:r>
            <a:r>
              <a:rPr lang="en-US" altLang="zh-CN" dirty="0">
                <a:sym typeface="+mn-ea"/>
              </a:rPr>
              <a:t>  </a:t>
            </a:r>
            <a:r>
              <a:rPr lang="en-US" altLang="zh-CN">
                <a:sym typeface="+mn-ea"/>
              </a:rPr>
              <a:t>  (typically less) is used.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Insertion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Deletion</a:t>
            </a:r>
            <a:r>
              <a:rPr lang="en-US" altLang="zh-CN">
                <a:sym typeface="+mn-ea"/>
              </a:rPr>
              <a:t>, and 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Search</a:t>
            </a:r>
            <a:r>
              <a:rPr lang="en-US" altLang="zh-CN">
                <a:sym typeface="+mn-ea"/>
              </a:rPr>
              <a:t> for a string of length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l</a:t>
            </a:r>
            <a:r>
              <a:rPr lang="en-US" altLang="zh-CN">
                <a:sym typeface="+mn-ea"/>
              </a:rPr>
              <a:t> take optimal time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O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l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)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If m is not a constant, then the bounds become               (improvable to 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>
                <a:sym typeface="+mn-ea"/>
              </a:rPr>
              <a:t>                ), which is again essentially optimal) and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O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l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+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m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)</a:t>
            </a:r>
            <a:r>
              <a:rPr lang="en-US" altLang="zh-CN"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6436" name="对象 146435"/>
          <p:cNvGraphicFramePr/>
          <p:nvPr/>
        </p:nvGraphicFramePr>
        <p:xfrm>
          <a:off x="3886200" y="1485900"/>
          <a:ext cx="914400" cy="43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58165" imgH="266065" progId="Equation.3">
                  <p:embed/>
                </p:oleObj>
              </mc:Choice>
              <mc:Fallback>
                <p:oleObj name="" r:id="rId1" imgW="558165" imgH="2660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86200" y="1485900"/>
                        <a:ext cx="914400" cy="436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对象 146436"/>
          <p:cNvGraphicFramePr/>
          <p:nvPr/>
        </p:nvGraphicFramePr>
        <p:xfrm>
          <a:off x="2956322" y="3486150"/>
          <a:ext cx="1101328" cy="43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672465" imgH="266065" progId="Equation.3">
                  <p:embed/>
                </p:oleObj>
              </mc:Choice>
              <mc:Fallback>
                <p:oleObj name="" r:id="rId3" imgW="672465" imgH="2660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6322" y="3486150"/>
                        <a:ext cx="1101328" cy="436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对象 146437"/>
          <p:cNvGraphicFramePr/>
          <p:nvPr/>
        </p:nvGraphicFramePr>
        <p:xfrm>
          <a:off x="5829300" y="3486150"/>
          <a:ext cx="1454944" cy="43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887730" imgH="266065" progId="Equation.3">
                  <p:embed/>
                </p:oleObj>
              </mc:Choice>
              <mc:Fallback>
                <p:oleObj name="" r:id="rId5" imgW="887730" imgH="2660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9300" y="3486150"/>
                        <a:ext cx="1454944" cy="436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Properties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olidFill>
                  <a:srgbClr val="000000"/>
                </a:solidFill>
              </a:rPr>
              <a:t>二叉搜索树使用非常广泛。</a:t>
            </a:r>
            <a:endParaRPr lang="zh-CN" dirty="0">
              <a:solidFill>
                <a:srgbClr val="000000"/>
              </a:solidFill>
            </a:endParaRPr>
          </a:p>
          <a:p>
            <a:r>
              <a:rPr lang="zh-CN" dirty="0">
                <a:solidFill>
                  <a:srgbClr val="000000"/>
                </a:solidFill>
              </a:rPr>
              <a:t>常用的几个函数</a:t>
            </a:r>
            <a:endParaRPr 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964" name="文本框 168963"/>
          <p:cNvSpPr txBox="1"/>
          <p:nvPr/>
        </p:nvSpPr>
        <p:spPr>
          <a:xfrm>
            <a:off x="4267835" y="2429510"/>
            <a:ext cx="1023620" cy="15913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endParaRPr lang="en-US" altLang="zh-CN" sz="95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+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+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二叉树的遍历</a:t>
            </a:r>
            <a:endParaRPr lang="zh-CN" altLang="en-US" dirty="0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fontScale="8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sz="2100">
                <a:sym typeface="+mn-ea"/>
              </a:rPr>
              <a:t>以线性时间复杂度按序输出二叉树中的关键字</a:t>
            </a:r>
            <a:r>
              <a:rPr lang="en-US" altLang="zh-CN" sz="2100">
                <a:sym typeface="+mn-ea"/>
              </a:rPr>
              <a:t>.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zh-CN" altLang="en-US" sz="2100" err="1">
                <a:solidFill>
                  <a:srgbClr val="CE0000"/>
                </a:solidFill>
                <a:sym typeface="+mn-ea"/>
              </a:rPr>
              <a:t>中序遍历（</a:t>
            </a:r>
            <a:r>
              <a:rPr lang="en-US" altLang="zh-CN" sz="2100" err="1">
                <a:solidFill>
                  <a:srgbClr val="CE0000"/>
                </a:solidFill>
                <a:sym typeface="+mn-ea"/>
              </a:rPr>
              <a:t>inorder</a:t>
            </a:r>
            <a:r>
              <a:rPr lang="en-US" altLang="zh-CN" sz="2100">
                <a:sym typeface="+mn-ea"/>
              </a:rPr>
              <a:t> tree walk</a:t>
            </a:r>
            <a:r>
              <a:rPr lang="zh-CN" altLang="en-US" sz="2100">
                <a:sym typeface="+mn-ea"/>
              </a:rPr>
              <a:t>）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zh-CN" altLang="en-US" sz="2100">
                <a:solidFill>
                  <a:srgbClr val="CE0000"/>
                </a:solidFill>
                <a:sym typeface="+mn-ea"/>
              </a:rPr>
              <a:t>先序遍历（</a:t>
            </a:r>
            <a:r>
              <a:rPr lang="en-US" altLang="zh-CN" sz="2100">
                <a:solidFill>
                  <a:srgbClr val="CE0000"/>
                </a:solidFill>
                <a:sym typeface="+mn-ea"/>
              </a:rPr>
              <a:t>preorder</a:t>
            </a:r>
            <a:r>
              <a:rPr lang="en-US" altLang="zh-CN" sz="2100">
                <a:sym typeface="+mn-ea"/>
              </a:rPr>
              <a:t> tree walk</a:t>
            </a:r>
            <a:r>
              <a:rPr lang="zh-CN" altLang="en-US" sz="2100">
                <a:sym typeface="+mn-ea"/>
              </a:rPr>
              <a:t>）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zh-CN" altLang="en-US" sz="2100" err="1">
                <a:solidFill>
                  <a:srgbClr val="CE0000"/>
                </a:solidFill>
                <a:sym typeface="+mn-ea"/>
              </a:rPr>
              <a:t>后序遍历（</a:t>
            </a:r>
            <a:r>
              <a:rPr lang="en-US" altLang="zh-CN" sz="2100" err="1">
                <a:solidFill>
                  <a:srgbClr val="CE0000"/>
                </a:solidFill>
                <a:sym typeface="+mn-ea"/>
              </a:rPr>
              <a:t>postorder</a:t>
            </a:r>
            <a:r>
              <a:rPr lang="en-US" altLang="zh-CN" sz="2100" err="1">
                <a:sym typeface="+mn-ea"/>
              </a:rPr>
              <a:t> </a:t>
            </a:r>
            <a:r>
              <a:rPr lang="en-US" altLang="zh-CN" sz="2100">
                <a:sym typeface="+mn-ea"/>
              </a:rPr>
              <a:t>tree walk</a:t>
            </a:r>
            <a:r>
              <a:rPr lang="zh-CN" altLang="en-US" sz="2100">
                <a:sym typeface="+mn-ea"/>
              </a:rPr>
              <a:t>）</a:t>
            </a:r>
            <a:endParaRPr lang="en-US" altLang="zh-CN" sz="2100"/>
          </a:p>
          <a:p>
            <a:pPr lvl="1">
              <a:lnSpc>
                <a:spcPct val="90000"/>
              </a:lnSpc>
            </a:pPr>
            <a:endParaRPr lang="en-US" altLang="zh-CN" sz="2100"/>
          </a:p>
          <a:p>
            <a:pPr>
              <a:lnSpc>
                <a:spcPct val="90000"/>
              </a:lnSpc>
              <a:buNone/>
            </a:pPr>
            <a:r>
              <a:rPr lang="en-US" altLang="zh-CN" sz="2100" err="1">
                <a:solidFill>
                  <a:srgbClr val="CE0000"/>
                </a:solidFill>
                <a:sym typeface="+mn-ea"/>
              </a:rPr>
              <a:t>Inorder</a:t>
            </a:r>
            <a:r>
              <a:rPr lang="en-US" altLang="zh-CN" sz="2100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 sz="2100">
                <a:sym typeface="+mn-ea"/>
              </a:rPr>
              <a:t>(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 sz="2100">
                <a:sym typeface="+mn-ea"/>
              </a:rPr>
              <a:t>)</a:t>
            </a:r>
            <a:endParaRPr lang="en-US" altLang="zh-CN" sz="2100"/>
          </a:p>
          <a:p>
            <a:pPr>
              <a:lnSpc>
                <a:spcPct val="90000"/>
              </a:lnSpc>
              <a:buNone/>
            </a:pPr>
            <a:r>
              <a:rPr lang="en-US" altLang="zh-CN" sz="2100" b="1">
                <a:sym typeface="+mn-ea"/>
              </a:rPr>
              <a:t>    if</a:t>
            </a:r>
            <a:r>
              <a:rPr lang="en-US" altLang="zh-CN" sz="2100">
                <a:sym typeface="+mn-ea"/>
              </a:rPr>
              <a:t>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 sz="2100">
                <a:sym typeface="+mn-ea"/>
              </a:rPr>
              <a:t> 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 NIL</a:t>
            </a:r>
            <a:endParaRPr lang="en-US" altLang="zh-CN" sz="2100"/>
          </a:p>
          <a:p>
            <a:pPr>
              <a:lnSpc>
                <a:spcPct val="90000"/>
              </a:lnSpc>
              <a:buNone/>
            </a:pPr>
            <a:r>
              <a:rPr lang="en-US" altLang="zh-CN" sz="2100" b="1">
                <a:sym typeface="+mn-ea"/>
              </a:rPr>
              <a:t>      </a:t>
            </a:r>
            <a:r>
              <a:rPr lang="en-US" altLang="zh-CN" sz="2100">
                <a:sym typeface="+mn-ea"/>
              </a:rPr>
              <a:t> </a:t>
            </a:r>
            <a:r>
              <a:rPr lang="en-US" altLang="zh-CN" sz="2100" err="1">
                <a:solidFill>
                  <a:srgbClr val="CE0000"/>
                </a:solidFill>
                <a:sym typeface="+mn-ea"/>
              </a:rPr>
              <a:t>Inorder</a:t>
            </a:r>
            <a:r>
              <a:rPr lang="en-US" altLang="zh-CN" sz="2100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 sz="2100">
                <a:sym typeface="+mn-ea"/>
              </a:rPr>
              <a:t>(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left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[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]</a:t>
            </a:r>
            <a:r>
              <a:rPr lang="en-US" altLang="zh-CN" sz="2100">
                <a:sym typeface="+mn-ea"/>
              </a:rPr>
              <a:t>)</a:t>
            </a:r>
            <a:endParaRPr lang="en-US" altLang="zh-CN" sz="2100"/>
          </a:p>
          <a:p>
            <a:pPr>
              <a:lnSpc>
                <a:spcPct val="90000"/>
              </a:lnSpc>
              <a:buNone/>
            </a:pPr>
            <a:r>
              <a:rPr lang="en-US" altLang="zh-CN" sz="2100">
                <a:sym typeface="+mn-ea"/>
              </a:rPr>
              <a:t>       print 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key[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]</a:t>
            </a:r>
            <a:endParaRPr lang="en-US" altLang="zh-CN" sz="210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100">
                <a:sym typeface="+mn-ea"/>
              </a:rPr>
              <a:t>       </a:t>
            </a:r>
            <a:r>
              <a:rPr lang="en-US" altLang="zh-CN" sz="2100" err="1">
                <a:solidFill>
                  <a:srgbClr val="CE0000"/>
                </a:solidFill>
                <a:sym typeface="+mn-ea"/>
              </a:rPr>
              <a:t>Inorder</a:t>
            </a:r>
            <a:r>
              <a:rPr lang="en-US" altLang="zh-CN" sz="2100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 sz="2100">
                <a:sym typeface="+mn-ea"/>
              </a:rPr>
              <a:t>(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right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[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]</a:t>
            </a:r>
            <a:r>
              <a:rPr lang="en-US" altLang="zh-CN" sz="2100">
                <a:sym typeface="+mn-ea"/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2" name="椭圆 171011"/>
          <p:cNvSpPr/>
          <p:nvPr/>
        </p:nvSpPr>
        <p:spPr>
          <a:xfrm>
            <a:off x="4000500" y="13716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3" name="椭圆 171012"/>
          <p:cNvSpPr/>
          <p:nvPr/>
        </p:nvSpPr>
        <p:spPr>
          <a:xfrm>
            <a:off x="565785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4" name="椭圆 171013"/>
          <p:cNvSpPr/>
          <p:nvPr/>
        </p:nvSpPr>
        <p:spPr>
          <a:xfrm>
            <a:off x="38862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5" name="椭圆 171014"/>
          <p:cNvSpPr/>
          <p:nvPr/>
        </p:nvSpPr>
        <p:spPr>
          <a:xfrm>
            <a:off x="2628900" y="27432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6" name="椭圆 171015"/>
          <p:cNvSpPr/>
          <p:nvPr/>
        </p:nvSpPr>
        <p:spPr>
          <a:xfrm>
            <a:off x="497205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7" name="椭圆 171016"/>
          <p:cNvSpPr/>
          <p:nvPr/>
        </p:nvSpPr>
        <p:spPr>
          <a:xfrm>
            <a:off x="320040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8" name="直接连接符 171017"/>
          <p:cNvSpPr/>
          <p:nvPr/>
        </p:nvSpPr>
        <p:spPr>
          <a:xfrm flipH="1">
            <a:off x="2800350" y="21717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19" name="直接连接符 171018"/>
          <p:cNvSpPr/>
          <p:nvPr/>
        </p:nvSpPr>
        <p:spPr>
          <a:xfrm>
            <a:off x="3371850" y="2171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0" name="直接连接符 171019"/>
          <p:cNvSpPr/>
          <p:nvPr/>
        </p:nvSpPr>
        <p:spPr>
          <a:xfrm flipH="1">
            <a:off x="3371850" y="15430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1" name="直接连接符 171020"/>
          <p:cNvSpPr/>
          <p:nvPr/>
        </p:nvSpPr>
        <p:spPr>
          <a:xfrm>
            <a:off x="4229100" y="15430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2" name="直接连接符 171021"/>
          <p:cNvSpPr/>
          <p:nvPr/>
        </p:nvSpPr>
        <p:spPr>
          <a:xfrm>
            <a:off x="5143500" y="21145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3" name="文本框 171022"/>
          <p:cNvSpPr txBox="1"/>
          <p:nvPr/>
        </p:nvSpPr>
        <p:spPr>
          <a:xfrm>
            <a:off x="2102644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中序遍历的例子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89" name="椭圆 169988"/>
          <p:cNvSpPr/>
          <p:nvPr/>
        </p:nvSpPr>
        <p:spPr>
          <a:xfrm>
            <a:off x="4000500" y="13716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0" name="椭圆 169989"/>
          <p:cNvSpPr/>
          <p:nvPr/>
        </p:nvSpPr>
        <p:spPr>
          <a:xfrm>
            <a:off x="565785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1" name="椭圆 169990"/>
          <p:cNvSpPr/>
          <p:nvPr/>
        </p:nvSpPr>
        <p:spPr>
          <a:xfrm>
            <a:off x="38862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2" name="椭圆 169991"/>
          <p:cNvSpPr/>
          <p:nvPr/>
        </p:nvSpPr>
        <p:spPr>
          <a:xfrm>
            <a:off x="26289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3" name="椭圆 169992"/>
          <p:cNvSpPr/>
          <p:nvPr/>
        </p:nvSpPr>
        <p:spPr>
          <a:xfrm>
            <a:off x="497205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4" name="椭圆 169993"/>
          <p:cNvSpPr/>
          <p:nvPr/>
        </p:nvSpPr>
        <p:spPr>
          <a:xfrm>
            <a:off x="3200400" y="19431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5" name="直接连接符 169994"/>
          <p:cNvSpPr/>
          <p:nvPr/>
        </p:nvSpPr>
        <p:spPr>
          <a:xfrm flipH="1">
            <a:off x="2800350" y="21717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996" name="直接连接符 169995"/>
          <p:cNvSpPr/>
          <p:nvPr/>
        </p:nvSpPr>
        <p:spPr>
          <a:xfrm>
            <a:off x="3371850" y="2171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997" name="直接连接符 169996"/>
          <p:cNvSpPr/>
          <p:nvPr/>
        </p:nvSpPr>
        <p:spPr>
          <a:xfrm flipH="1">
            <a:off x="3371850" y="15430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998" name="直接连接符 169997"/>
          <p:cNvSpPr/>
          <p:nvPr/>
        </p:nvSpPr>
        <p:spPr>
          <a:xfrm>
            <a:off x="4229100" y="15430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999" name="直接连接符 169998"/>
          <p:cNvSpPr/>
          <p:nvPr/>
        </p:nvSpPr>
        <p:spPr>
          <a:xfrm>
            <a:off x="5143500" y="21145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00" name="文本框 169999"/>
          <p:cNvSpPr txBox="1"/>
          <p:nvPr/>
        </p:nvSpPr>
        <p:spPr>
          <a:xfrm>
            <a:off x="2102644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01" name="文本框 170000"/>
          <p:cNvSpPr txBox="1"/>
          <p:nvPr/>
        </p:nvSpPr>
        <p:spPr>
          <a:xfrm>
            <a:off x="28336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中序遍历的例子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6" name="椭圆 172035"/>
          <p:cNvSpPr/>
          <p:nvPr/>
        </p:nvSpPr>
        <p:spPr>
          <a:xfrm>
            <a:off x="4000500" y="13716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7" name="椭圆 172036"/>
          <p:cNvSpPr/>
          <p:nvPr/>
        </p:nvSpPr>
        <p:spPr>
          <a:xfrm>
            <a:off x="565785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8" name="椭圆 172037"/>
          <p:cNvSpPr/>
          <p:nvPr/>
        </p:nvSpPr>
        <p:spPr>
          <a:xfrm>
            <a:off x="3886200" y="27432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9" name="椭圆 172038"/>
          <p:cNvSpPr/>
          <p:nvPr/>
        </p:nvSpPr>
        <p:spPr>
          <a:xfrm>
            <a:off x="26289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0" name="椭圆 172039"/>
          <p:cNvSpPr/>
          <p:nvPr/>
        </p:nvSpPr>
        <p:spPr>
          <a:xfrm>
            <a:off x="497205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1" name="椭圆 172040"/>
          <p:cNvSpPr/>
          <p:nvPr/>
        </p:nvSpPr>
        <p:spPr>
          <a:xfrm>
            <a:off x="320040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2" name="直接连接符 172041"/>
          <p:cNvSpPr/>
          <p:nvPr/>
        </p:nvSpPr>
        <p:spPr>
          <a:xfrm flipH="1">
            <a:off x="2800350" y="21717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3" name="直接连接符 172042"/>
          <p:cNvSpPr/>
          <p:nvPr/>
        </p:nvSpPr>
        <p:spPr>
          <a:xfrm>
            <a:off x="3371850" y="2171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4" name="直接连接符 172043"/>
          <p:cNvSpPr/>
          <p:nvPr/>
        </p:nvSpPr>
        <p:spPr>
          <a:xfrm flipH="1">
            <a:off x="3371850" y="15430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5" name="直接连接符 172044"/>
          <p:cNvSpPr/>
          <p:nvPr/>
        </p:nvSpPr>
        <p:spPr>
          <a:xfrm>
            <a:off x="4229100" y="15430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6" name="直接连接符 172045"/>
          <p:cNvSpPr/>
          <p:nvPr/>
        </p:nvSpPr>
        <p:spPr>
          <a:xfrm>
            <a:off x="5143500" y="21145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7" name="文本框 172046"/>
          <p:cNvSpPr txBox="1"/>
          <p:nvPr/>
        </p:nvSpPr>
        <p:spPr>
          <a:xfrm>
            <a:off x="2102644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8" name="文本框 172047"/>
          <p:cNvSpPr txBox="1"/>
          <p:nvPr/>
        </p:nvSpPr>
        <p:spPr>
          <a:xfrm>
            <a:off x="28336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9" name="文本框 172048"/>
          <p:cNvSpPr txBox="1"/>
          <p:nvPr/>
        </p:nvSpPr>
        <p:spPr>
          <a:xfrm>
            <a:off x="35194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中序遍历的例子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0" name="椭圆 173059"/>
          <p:cNvSpPr/>
          <p:nvPr/>
        </p:nvSpPr>
        <p:spPr>
          <a:xfrm>
            <a:off x="4000500" y="13716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1" name="椭圆 173060"/>
          <p:cNvSpPr/>
          <p:nvPr/>
        </p:nvSpPr>
        <p:spPr>
          <a:xfrm>
            <a:off x="565785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2" name="椭圆 173061"/>
          <p:cNvSpPr/>
          <p:nvPr/>
        </p:nvSpPr>
        <p:spPr>
          <a:xfrm>
            <a:off x="38862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3" name="椭圆 173062"/>
          <p:cNvSpPr/>
          <p:nvPr/>
        </p:nvSpPr>
        <p:spPr>
          <a:xfrm>
            <a:off x="26289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4" name="椭圆 173063"/>
          <p:cNvSpPr/>
          <p:nvPr/>
        </p:nvSpPr>
        <p:spPr>
          <a:xfrm>
            <a:off x="497205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5" name="椭圆 173064"/>
          <p:cNvSpPr/>
          <p:nvPr/>
        </p:nvSpPr>
        <p:spPr>
          <a:xfrm>
            <a:off x="320040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6" name="直接连接符 173065"/>
          <p:cNvSpPr/>
          <p:nvPr/>
        </p:nvSpPr>
        <p:spPr>
          <a:xfrm flipH="1">
            <a:off x="2800350" y="21717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67" name="直接连接符 173066"/>
          <p:cNvSpPr/>
          <p:nvPr/>
        </p:nvSpPr>
        <p:spPr>
          <a:xfrm>
            <a:off x="3371850" y="2171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68" name="直接连接符 173067"/>
          <p:cNvSpPr/>
          <p:nvPr/>
        </p:nvSpPr>
        <p:spPr>
          <a:xfrm flipH="1">
            <a:off x="3371850" y="15430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69" name="直接连接符 173068"/>
          <p:cNvSpPr/>
          <p:nvPr/>
        </p:nvSpPr>
        <p:spPr>
          <a:xfrm>
            <a:off x="4229100" y="15430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70" name="直接连接符 173069"/>
          <p:cNvSpPr/>
          <p:nvPr/>
        </p:nvSpPr>
        <p:spPr>
          <a:xfrm>
            <a:off x="5143500" y="21145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71" name="文本框 173070"/>
          <p:cNvSpPr txBox="1"/>
          <p:nvPr/>
        </p:nvSpPr>
        <p:spPr>
          <a:xfrm>
            <a:off x="2102644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72" name="文本框 173071"/>
          <p:cNvSpPr txBox="1"/>
          <p:nvPr/>
        </p:nvSpPr>
        <p:spPr>
          <a:xfrm>
            <a:off x="28336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73" name="文本框 173072"/>
          <p:cNvSpPr txBox="1"/>
          <p:nvPr/>
        </p:nvSpPr>
        <p:spPr>
          <a:xfrm>
            <a:off x="35194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74" name="文本框 173073"/>
          <p:cNvSpPr txBox="1"/>
          <p:nvPr/>
        </p:nvSpPr>
        <p:spPr>
          <a:xfrm>
            <a:off x="42052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中序遍历的例子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5325</Words>
  <Application>WPS 演示</Application>
  <PresentationFormat>全屏显示(16:9)</PresentationFormat>
  <Paragraphs>781</Paragraphs>
  <Slides>44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Franklin Gothic Book</vt:lpstr>
      <vt:lpstr>Arial Unicode MS</vt:lpstr>
      <vt:lpstr>Franklin Gothic Medium</vt:lpstr>
      <vt:lpstr>默认设计模板</vt:lpstr>
      <vt:lpstr>2_Office 主题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1242</cp:revision>
  <dcterms:created xsi:type="dcterms:W3CDTF">2014-04-28T11:40:00Z</dcterms:created>
  <dcterms:modified xsi:type="dcterms:W3CDTF">2022-04-11T15:16:13Z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