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2"/>
  </p:sldMasterIdLst>
  <p:notesMasterIdLst>
    <p:notesMasterId r:id="rId39"/>
  </p:notesMasterIdLst>
  <p:handoutMasterIdLst>
    <p:handoutMasterId r:id="rId40"/>
  </p:handoutMasterIdLst>
  <p:sldIdLst>
    <p:sldId id="1349" r:id="rId3"/>
    <p:sldId id="1354" r:id="rId4"/>
    <p:sldId id="2436" r:id="rId5"/>
    <p:sldId id="2466" r:id="rId6"/>
    <p:sldId id="2467" r:id="rId7"/>
    <p:sldId id="2468" r:id="rId8"/>
    <p:sldId id="2437" r:id="rId9"/>
    <p:sldId id="2438" r:id="rId10"/>
    <p:sldId id="2439" r:id="rId11"/>
    <p:sldId id="2440" r:id="rId12"/>
    <p:sldId id="2441" r:id="rId13"/>
    <p:sldId id="2442" r:id="rId14"/>
    <p:sldId id="2443" r:id="rId15"/>
    <p:sldId id="2444" r:id="rId16"/>
    <p:sldId id="2445" r:id="rId17"/>
    <p:sldId id="2446" r:id="rId18"/>
    <p:sldId id="2447" r:id="rId19"/>
    <p:sldId id="2453" r:id="rId20"/>
    <p:sldId id="2469" r:id="rId21"/>
    <p:sldId id="2454" r:id="rId22"/>
    <p:sldId id="2455" r:id="rId23"/>
    <p:sldId id="2456" r:id="rId24"/>
    <p:sldId id="2457" r:id="rId25"/>
    <p:sldId id="2458" r:id="rId26"/>
    <p:sldId id="2459" r:id="rId27"/>
    <p:sldId id="2460" r:id="rId28"/>
    <p:sldId id="2461" r:id="rId29"/>
    <p:sldId id="2462" r:id="rId30"/>
    <p:sldId id="2463" r:id="rId31"/>
    <p:sldId id="2464" r:id="rId32"/>
    <p:sldId id="2465" r:id="rId33"/>
    <p:sldId id="2448" r:id="rId34"/>
    <p:sldId id="2449" r:id="rId35"/>
    <p:sldId id="2450" r:id="rId36"/>
    <p:sldId id="2451" r:id="rId37"/>
    <p:sldId id="2452" r:id="rId38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2">
          <p15:clr>
            <a:srgbClr val="A4A3A4"/>
          </p15:clr>
        </p15:guide>
        <p15:guide id="2" pos="3896">
          <p15:clr>
            <a:srgbClr val="A4A3A4"/>
          </p15:clr>
        </p15:guide>
        <p15:guide id="3" orient="horz" pos="1643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412">
          <p15:clr>
            <a:srgbClr val="A4A3A4"/>
          </p15:clr>
        </p15:guide>
        <p15:guide id="6" orient="horz" pos="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100" d="100"/>
          <a:sy n="100" d="100"/>
        </p:scale>
        <p:origin x="739" y="206"/>
      </p:cViewPr>
      <p:guideLst>
        <p:guide orient="horz" pos="2052"/>
        <p:guide pos="3896"/>
        <p:guide orient="horz" pos="1643"/>
        <p:guide pos="2880"/>
        <p:guide orient="horz" pos="2412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image" Target="../media/image15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五</a:t>
            </a: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顺序统计量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</a:t>
            </a:r>
          </a:p>
        </p:txBody>
      </p:sp>
      <p:sp>
        <p:nvSpPr>
          <p:cNvPr id="4" name="文本占位符 52226"/>
          <p:cNvSpPr txBox="1"/>
          <p:nvPr/>
        </p:nvSpPr>
        <p:spPr>
          <a:xfrm>
            <a:off x="583433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一个随机主元导致幸运划分的概率至少是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481"/>
                </a:solidFill>
              </a:rPr>
              <a:t>8/10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t</a:t>
            </a:r>
            <a:r>
              <a:rPr lang="en-US" altLang="zh-CN" i="1" baseline="-25000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为从第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7A77"/>
                </a:solidFill>
              </a:rPr>
              <a:t>(</a:t>
            </a:r>
            <a:r>
              <a:rPr lang="en-US" altLang="zh-CN" i="1" dirty="0">
                <a:solidFill>
                  <a:srgbClr val="007A77"/>
                </a:solidFill>
              </a:rPr>
              <a:t>i-</a:t>
            </a:r>
            <a:r>
              <a:rPr lang="en-US" altLang="zh-CN" dirty="0">
                <a:solidFill>
                  <a:srgbClr val="007A77"/>
                </a:solidFill>
              </a:rPr>
              <a:t>1)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次幸运划分过渡到第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7A77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次幸运划分的划分总次数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总时间表示为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8B88"/>
                </a:solidFill>
              </a:rPr>
              <a:t>             t</a:t>
            </a:r>
            <a:r>
              <a:rPr lang="en-US" altLang="zh-CN" baseline="-25000" dirty="0">
                <a:solidFill>
                  <a:srgbClr val="008B88"/>
                </a:solidFill>
              </a:rPr>
              <a:t>1</a:t>
            </a:r>
            <a:r>
              <a:rPr lang="en-US" altLang="zh-CN" i="1" dirty="0">
                <a:solidFill>
                  <a:srgbClr val="008B88"/>
                </a:solidFill>
              </a:rPr>
              <a:t>n + t</a:t>
            </a:r>
            <a:r>
              <a:rPr lang="en-US" altLang="zh-CN" baseline="-25000" dirty="0">
                <a:solidFill>
                  <a:srgbClr val="008B88"/>
                </a:solidFill>
              </a:rPr>
              <a:t>2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i="1" dirty="0">
                <a:solidFill>
                  <a:srgbClr val="008B88"/>
                </a:solidFill>
              </a:rPr>
              <a:t>n + t</a:t>
            </a:r>
            <a:r>
              <a:rPr lang="en-US" altLang="zh-CN" baseline="-25000" dirty="0">
                <a:solidFill>
                  <a:srgbClr val="008B88"/>
                </a:solidFill>
              </a:rPr>
              <a:t>3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baseline="30000" dirty="0">
                <a:solidFill>
                  <a:srgbClr val="008B88"/>
                </a:solidFill>
              </a:rPr>
              <a:t>2</a:t>
            </a:r>
            <a:r>
              <a:rPr lang="en-US" altLang="zh-CN" i="1" dirty="0">
                <a:solidFill>
                  <a:srgbClr val="008B88"/>
                </a:solidFill>
              </a:rPr>
              <a:t>n + </a:t>
            </a:r>
            <a:r>
              <a:rPr lang="en-US" altLang="zh-CN" i="1" dirty="0">
                <a:solidFill>
                  <a:srgbClr val="008B88"/>
                </a:solidFill>
                <a:latin typeface="Times New Roman" panose="02020603050405020304" pitchFamily="18" charset="0"/>
              </a:rPr>
              <a:t>…</a:t>
            </a:r>
            <a:endParaRPr lang="en-US" altLang="zh-CN" i="1" dirty="0">
              <a:solidFill>
                <a:srgbClr val="008B88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D0000"/>
                </a:solidFill>
              </a:rPr>
              <a:t>期望</a:t>
            </a:r>
            <a:r>
              <a:rPr lang="en-US" altLang="zh-CN" b="1" i="1" dirty="0">
                <a:solidFill>
                  <a:srgbClr val="CD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时间至多为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8B88"/>
                </a:solidFill>
              </a:rPr>
              <a:t>       </a:t>
            </a:r>
            <a:r>
              <a:rPr lang="en-US" altLang="zh-CN" dirty="0">
                <a:solidFill>
                  <a:srgbClr val="008B88"/>
                </a:solidFill>
              </a:rPr>
              <a:t>10/8</a:t>
            </a:r>
            <a:r>
              <a:rPr lang="en-US" altLang="zh-CN" i="1" dirty="0">
                <a:solidFill>
                  <a:srgbClr val="008B88"/>
                </a:solidFill>
              </a:rPr>
              <a:t> n + </a:t>
            </a:r>
            <a:r>
              <a:rPr lang="en-US" altLang="zh-CN" dirty="0">
                <a:solidFill>
                  <a:srgbClr val="008B88"/>
                </a:solidFill>
              </a:rPr>
              <a:t>10/8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i="1" dirty="0">
                <a:solidFill>
                  <a:srgbClr val="008B88"/>
                </a:solidFill>
              </a:rPr>
              <a:t> n + </a:t>
            </a:r>
            <a:r>
              <a:rPr lang="en-US" altLang="zh-CN" dirty="0">
                <a:solidFill>
                  <a:srgbClr val="008B88"/>
                </a:solidFill>
              </a:rPr>
              <a:t>10/8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baseline="30000" dirty="0">
                <a:solidFill>
                  <a:srgbClr val="008B88"/>
                </a:solidFill>
              </a:rPr>
              <a:t>2</a:t>
            </a:r>
            <a:r>
              <a:rPr lang="en-US" altLang="zh-CN" i="1" dirty="0">
                <a:solidFill>
                  <a:srgbClr val="008B88"/>
                </a:solidFill>
              </a:rPr>
              <a:t> n + </a:t>
            </a:r>
            <a:r>
              <a:rPr lang="en-US" altLang="zh-CN" i="1" dirty="0">
                <a:solidFill>
                  <a:srgbClr val="008B88"/>
                </a:solidFill>
                <a:latin typeface="Times New Roman" panose="02020603050405020304" pitchFamily="18" charset="0"/>
              </a:rPr>
              <a:t>…</a:t>
            </a:r>
            <a:endParaRPr lang="en-US" altLang="zh-CN" i="1" dirty="0">
              <a:solidFill>
                <a:srgbClr val="008B88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8481"/>
                </a:solidFill>
              </a:rPr>
              <a:t>       =O</a:t>
            </a:r>
            <a:r>
              <a:rPr lang="en-US" altLang="zh-CN" dirty="0">
                <a:solidFill>
                  <a:srgbClr val="008481"/>
                </a:solidFill>
              </a:rPr>
              <a:t>(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)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693147" y="3895725"/>
            <a:ext cx="5100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注：导致幸运划分的概率是</a:t>
            </a:r>
            <a:r>
              <a:rPr lang="en-US" altLang="zh-CN" dirty="0"/>
              <a:t>8/10</a:t>
            </a:r>
            <a:r>
              <a:rPr lang="zh-CN" altLang="en-US" dirty="0"/>
              <a:t>，因此期望的划分次数是</a:t>
            </a:r>
            <a:r>
              <a:rPr lang="en-US" altLang="zh-CN" dirty="0"/>
              <a:t>10/8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另一关于期望时间的分析</a:t>
            </a:r>
          </a:p>
        </p:txBody>
      </p:sp>
      <p:sp>
        <p:nvSpPr>
          <p:cNvPr id="5" name="文本占位符 53250"/>
          <p:cNvSpPr txBox="1"/>
          <p:nvPr/>
        </p:nvSpPr>
        <p:spPr>
          <a:xfrm>
            <a:off x="628650" y="821584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该分析和随机快速排序算法的分析相近，但是略有差别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T</a:t>
            </a:r>
            <a:r>
              <a:rPr lang="en-US" altLang="zh-CN" dirty="0">
                <a:solidFill>
                  <a:srgbClr val="008481"/>
                </a:solidFill>
              </a:rPr>
              <a:t>(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) 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000000"/>
                </a:solidFill>
              </a:rPr>
              <a:t>RAND-SELECT</a:t>
            </a:r>
            <a:r>
              <a:rPr lang="zh-CN" altLang="en-US" dirty="0">
                <a:solidFill>
                  <a:srgbClr val="000000"/>
                </a:solidFill>
              </a:rPr>
              <a:t>算法</a:t>
            </a:r>
            <a:r>
              <a:rPr lang="zh-CN" altLang="en-US" dirty="0"/>
              <a:t>运行时间的随机变量，输入数据大小为</a:t>
            </a:r>
            <a:r>
              <a:rPr lang="en-US" altLang="zh-CN" dirty="0"/>
              <a:t>n</a:t>
            </a:r>
            <a:r>
              <a:rPr lang="zh-CN" altLang="en-US" dirty="0"/>
              <a:t>。假设所有随机数均独立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endParaRPr lang="en-US" altLang="zh-CN" sz="75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k </a:t>
            </a:r>
            <a:r>
              <a:rPr lang="en-US" altLang="zh-CN" dirty="0">
                <a:solidFill>
                  <a:srgbClr val="008481"/>
                </a:solidFill>
              </a:rPr>
              <a:t>= 0, 1, </a:t>
            </a:r>
            <a:r>
              <a:rPr lang="en-US" altLang="zh-CN" dirty="0">
                <a:solidFill>
                  <a:srgbClr val="00848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olidFill>
                  <a:srgbClr val="008481"/>
                </a:solidFill>
              </a:rPr>
              <a:t>, 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–1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定义随机指示变量</a:t>
            </a:r>
            <a:r>
              <a:rPr lang="en-US" altLang="zh-CN" dirty="0" err="1">
                <a:solidFill>
                  <a:srgbClr val="000000"/>
                </a:solidFill>
              </a:rPr>
              <a:t>X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endParaRPr lang="en-US" altLang="zh-CN" b="1" i="1" dirty="0">
              <a:solidFill>
                <a:srgbClr val="CD0000"/>
              </a:solidFill>
            </a:endParaRPr>
          </a:p>
          <a:p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010325" y="3050291"/>
            <a:ext cx="4641056" cy="708422"/>
            <a:chOff x="758" y="3389"/>
            <a:chExt cx="3898" cy="595"/>
          </a:xfrm>
        </p:grpSpPr>
        <p:graphicFrame>
          <p:nvGraphicFramePr>
            <p:cNvPr id="7" name="对象 6"/>
            <p:cNvGraphicFramePr/>
            <p:nvPr/>
          </p:nvGraphicFramePr>
          <p:xfrm>
            <a:off x="758" y="3408"/>
            <a:ext cx="67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6" r:id="rId3" imgW="533400" imgH="457200" progId="Equation.3">
                    <p:embed/>
                  </p:oleObj>
                </mc:Choice>
                <mc:Fallback>
                  <p:oleObj r:id="rId3" imgW="533400" imgH="457200" progId="Equation.3">
                    <p:embed/>
                    <p:pic>
                      <p:nvPicPr>
                        <p:cNvPr id="0" name="对象 5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8" y="3408"/>
                          <a:ext cx="672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526" y="3389"/>
              <a:ext cx="3130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if P</a:t>
              </a:r>
              <a:r>
                <a:rPr lang="en-US" altLang="zh-CN" sz="1500">
                  <a:latin typeface="Times New Roman" panose="02020603050405020304" pitchFamily="18" charset="0"/>
                </a:rPr>
                <a:t>ARTITION</a:t>
              </a:r>
              <a:r>
                <a:rPr lang="en-US" altLang="zh-CN" sz="1050">
                  <a:latin typeface="Times New Roman" panose="02020603050405020304" pitchFamily="18" charset="0"/>
                </a:rPr>
                <a:t> generates a k:n–k–1 split,</a:t>
              </a:r>
            </a:p>
            <a:p>
              <a:endParaRPr lang="en-US" altLang="zh-CN" sz="600">
                <a:latin typeface="Times New Roman" panose="02020603050405020304" pitchFamily="18" charset="0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</a:rPr>
                <a:t>otherwise.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分析（继续）</a:t>
            </a:r>
          </a:p>
        </p:txBody>
      </p:sp>
      <p:sp>
        <p:nvSpPr>
          <p:cNvPr id="9" name="文本占位符 54274"/>
          <p:cNvSpPr txBox="1"/>
          <p:nvPr/>
        </p:nvSpPr>
        <p:spPr>
          <a:xfrm>
            <a:off x="814545" y="93999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先做上界分析。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个元素总是在划分之后规模较大的那一边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  <a:latin typeface="TimesNewRomanPSMT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43295" y="1856780"/>
            <a:ext cx="4379119" cy="2228850"/>
            <a:chOff x="768" y="1920"/>
            <a:chExt cx="3678" cy="1872"/>
          </a:xfrm>
        </p:grpSpPr>
        <p:graphicFrame>
          <p:nvGraphicFramePr>
            <p:cNvPr id="11" name="对象 10"/>
            <p:cNvGraphicFramePr/>
            <p:nvPr/>
          </p:nvGraphicFramePr>
          <p:xfrm>
            <a:off x="768" y="1920"/>
            <a:ext cx="2684" cy="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4" r:id="rId3" imgW="1968500" imgH="914400" progId="Equation.3">
                    <p:embed/>
                  </p:oleObj>
                </mc:Choice>
                <mc:Fallback>
                  <p:oleObj r:id="rId3" imgW="1968500" imgH="914400" progId="Equation.3">
                    <p:embed/>
                    <p:pic>
                      <p:nvPicPr>
                        <p:cNvPr id="0" name="对象 542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8" y="1920"/>
                          <a:ext cx="2684" cy="1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/>
            <p:nvPr/>
          </p:nvGraphicFramePr>
          <p:xfrm>
            <a:off x="1200" y="3264"/>
            <a:ext cx="27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5" r:id="rId5" imgW="2272030" imgH="431800" progId="Equation.3">
                    <p:embed/>
                  </p:oleObj>
                </mc:Choice>
                <mc:Fallback>
                  <p:oleObj r:id="rId5" imgW="2272030" imgH="431800" progId="Equation.3">
                    <p:embed/>
                    <p:pic>
                      <p:nvPicPr>
                        <p:cNvPr id="0" name="对象 542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0" y="3264"/>
                          <a:ext cx="2780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3686" y="1920"/>
              <a:ext cx="760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if 0:n–1 split,</a:t>
              </a:r>
            </a:p>
            <a:p>
              <a:endParaRPr lang="en-US" altLang="zh-CN" sz="600">
                <a:latin typeface="Times New Roman" panose="02020603050405020304" pitchFamily="18" charset="0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</a:rPr>
                <a:t>if 1:n–1 split,</a:t>
              </a:r>
            </a:p>
            <a:p>
              <a:endParaRPr lang="en-US" altLang="zh-CN" sz="1050">
                <a:latin typeface="Times New Roman" panose="02020603050405020304" pitchFamily="18" charset="0"/>
              </a:endParaRPr>
            </a:p>
            <a:p>
              <a:endParaRPr lang="en-US" altLang="zh-CN" sz="1350">
                <a:latin typeface="Times New Roman" panose="02020603050405020304" pitchFamily="18" charset="0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</a:rPr>
                <a:t>if n–1:0 split,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2000250" y="1143000"/>
          <a:ext cx="4343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r:id="rId3" imgW="3022600" imgH="457200" progId="Equation.3">
                  <p:embed/>
                </p:oleObj>
              </mc:Choice>
              <mc:Fallback>
                <p:oleObj r:id="rId3" imgW="3022600" imgH="457200" progId="Equation.3">
                  <p:embed/>
                  <p:pic>
                    <p:nvPicPr>
                      <p:cNvPr id="0" name="对象 552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1143000"/>
                        <a:ext cx="43434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331244" y="1843088"/>
            <a:ext cx="210826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两边求期望值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00250" y="1143000"/>
            <a:ext cx="4343400" cy="1268016"/>
            <a:chOff x="720" y="960"/>
            <a:chExt cx="3648" cy="1065"/>
          </a:xfrm>
        </p:grpSpPr>
        <p:graphicFrame>
          <p:nvGraphicFramePr>
            <p:cNvPr id="6" name="对象 5"/>
            <p:cNvGraphicFramePr/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2" r:id="rId3" imgW="3022600" imgH="457200" progId="Equation.3">
                    <p:embed/>
                  </p:oleObj>
                </mc:Choice>
                <mc:Fallback>
                  <p:oleObj r:id="rId3" imgW="3022600" imgH="457200" progId="Equation.3">
                    <p:embed/>
                    <p:pic>
                      <p:nvPicPr>
                        <p:cNvPr id="0" name="对象 573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/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3" r:id="rId5" imgW="2449830" imgH="431800" progId="Equation.3">
                    <p:embed/>
                  </p:oleObj>
                </mc:Choice>
                <mc:Fallback>
                  <p:oleObj r:id="rId5" imgW="2449830" imgH="431800" progId="Equation.3">
                    <p:embed/>
                    <p:pic>
                      <p:nvPicPr>
                        <p:cNvPr id="0" name="对象 573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2274094" y="2480073"/>
            <a:ext cx="241604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期望值线性可加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00250" y="1143000"/>
            <a:ext cx="4482704" cy="1885950"/>
            <a:chOff x="720" y="960"/>
            <a:chExt cx="3765" cy="1584"/>
          </a:xfrm>
        </p:grpSpPr>
        <p:graphicFrame>
          <p:nvGraphicFramePr>
            <p:cNvPr id="10" name="对象 9"/>
            <p:cNvGraphicFramePr/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1" r:id="rId3" imgW="3022600" imgH="457200" progId="Equation.3">
                    <p:embed/>
                  </p:oleObj>
                </mc:Choice>
                <mc:Fallback>
                  <p:oleObj r:id="rId3" imgW="3022600" imgH="457200" progId="Equation.3">
                    <p:embed/>
                    <p:pic>
                      <p:nvPicPr>
                        <p:cNvPr id="0" name="对象 583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/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2" r:id="rId5" imgW="2449830" imgH="431800" progId="Equation.3">
                    <p:embed/>
                  </p:oleObj>
                </mc:Choice>
                <mc:Fallback>
                  <p:oleObj r:id="rId5" imgW="2449830" imgH="431800" progId="Equation.3">
                    <p:embed/>
                    <p:pic>
                      <p:nvPicPr>
                        <p:cNvPr id="0" name="对象 583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/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3" r:id="rId7" imgW="2602230" imgH="431800" progId="Equation.3">
                    <p:embed/>
                  </p:oleObj>
                </mc:Choice>
                <mc:Fallback>
                  <p:oleObj r:id="rId7" imgW="2602230" imgH="431800" progId="Equation.3">
                    <p:embed/>
                    <p:pic>
                      <p:nvPicPr>
                        <p:cNvPr id="0" name="对象 583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4" y="2022"/>
                          <a:ext cx="3141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本框 12"/>
          <p:cNvSpPr txBox="1"/>
          <p:nvPr/>
        </p:nvSpPr>
        <p:spPr>
          <a:xfrm>
            <a:off x="2114550" y="3086100"/>
            <a:ext cx="212590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各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相互独立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00250" y="1143000"/>
            <a:ext cx="4482704" cy="2514600"/>
            <a:chOff x="720" y="960"/>
            <a:chExt cx="3765" cy="2112"/>
          </a:xfrm>
        </p:grpSpPr>
        <p:graphicFrame>
          <p:nvGraphicFramePr>
            <p:cNvPr id="14" name="对象 13"/>
            <p:cNvGraphicFramePr/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0" r:id="rId3" imgW="3022600" imgH="457200" progId="Equation.3">
                    <p:embed/>
                  </p:oleObj>
                </mc:Choice>
                <mc:Fallback>
                  <p:oleObj r:id="rId3" imgW="3022600" imgH="457200" progId="Equation.3">
                    <p:embed/>
                    <p:pic>
                      <p:nvPicPr>
                        <p:cNvPr id="0" name="对象 593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/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1" r:id="rId5" imgW="2449830" imgH="431800" progId="Equation.3">
                    <p:embed/>
                  </p:oleObj>
                </mc:Choice>
                <mc:Fallback>
                  <p:oleObj r:id="rId5" imgW="2449830" imgH="431800" progId="Equation.3">
                    <p:embed/>
                    <p:pic>
                      <p:nvPicPr>
                        <p:cNvPr id="0" name="对象 593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/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2" r:id="rId7" imgW="2602230" imgH="431800" progId="Equation.3">
                    <p:embed/>
                  </p:oleObj>
                </mc:Choice>
                <mc:Fallback>
                  <p:oleObj r:id="rId7" imgW="2602230" imgH="431800" progId="Equation.3">
                    <p:embed/>
                    <p:pic>
                      <p:nvPicPr>
                        <p:cNvPr id="0" name="对象 593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4" y="2022"/>
                          <a:ext cx="3141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/>
            <p:nvPr/>
          </p:nvGraphicFramePr>
          <p:xfrm>
            <a:off x="1351" y="2550"/>
            <a:ext cx="3126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3" r:id="rId9" imgW="2589530" imgH="431800" progId="Equation.3">
                    <p:embed/>
                  </p:oleObj>
                </mc:Choice>
                <mc:Fallback>
                  <p:oleObj r:id="rId9" imgW="2589530" imgH="431800" progId="Equation.3">
                    <p:embed/>
                    <p:pic>
                      <p:nvPicPr>
                        <p:cNvPr id="0" name="对象 593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51" y="2550"/>
                          <a:ext cx="3126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文本框 17"/>
          <p:cNvSpPr txBox="1"/>
          <p:nvPr/>
        </p:nvSpPr>
        <p:spPr>
          <a:xfrm>
            <a:off x="2025254" y="3794523"/>
            <a:ext cx="386195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期望线性可加</a:t>
            </a:r>
            <a:r>
              <a:rPr lang="en-US" altLang="zh-CN" sz="2400" dirty="0">
                <a:latin typeface="Times New Roman" panose="02020603050405020304" pitchFamily="18" charset="0"/>
              </a:rPr>
              <a:t>; E[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] = 1/n 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60194" y="3671888"/>
            <a:ext cx="1492716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上界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出现两次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000250" y="1143000"/>
            <a:ext cx="4482704" cy="3162300"/>
            <a:chOff x="720" y="960"/>
            <a:chExt cx="3765" cy="2656"/>
          </a:xfrm>
        </p:grpSpPr>
        <p:graphicFrame>
          <p:nvGraphicFramePr>
            <p:cNvPr id="12" name="对象 11"/>
            <p:cNvGraphicFramePr/>
            <p:nvPr/>
          </p:nvGraphicFramePr>
          <p:xfrm>
            <a:off x="1392" y="3063"/>
            <a:ext cx="1747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9" r:id="rId3" imgW="1447800" imgH="457200" progId="Equation.3">
                    <p:embed/>
                  </p:oleObj>
                </mc:Choice>
                <mc:Fallback>
                  <p:oleObj r:id="rId3" imgW="1447800" imgH="457200" progId="Equation.3">
                    <p:embed/>
                    <p:pic>
                      <p:nvPicPr>
                        <p:cNvPr id="0" name="对象 604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2" y="3063"/>
                          <a:ext cx="1747" cy="5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组合 12"/>
            <p:cNvGrpSpPr/>
            <p:nvPr/>
          </p:nvGrpSpPr>
          <p:grpSpPr>
            <a:xfrm>
              <a:off x="720" y="960"/>
              <a:ext cx="3765" cy="2112"/>
              <a:chOff x="720" y="960"/>
              <a:chExt cx="3765" cy="2112"/>
            </a:xfrm>
          </p:grpSpPr>
          <p:graphicFrame>
            <p:nvGraphicFramePr>
              <p:cNvPr id="19" name="对象 18"/>
              <p:cNvGraphicFramePr/>
              <p:nvPr/>
            </p:nvGraphicFramePr>
            <p:xfrm>
              <a:off x="720" y="960"/>
              <a:ext cx="3648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0" r:id="rId5" imgW="3022600" imgH="457200" progId="Equation.3">
                      <p:embed/>
                    </p:oleObj>
                  </mc:Choice>
                  <mc:Fallback>
                    <p:oleObj r:id="rId5" imgW="3022600" imgH="457200" progId="Equation.3">
                      <p:embed/>
                      <p:pic>
                        <p:nvPicPr>
                          <p:cNvPr id="0" name="对象 604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20" y="960"/>
                            <a:ext cx="3648" cy="5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/>
              <p:nvPr/>
            </p:nvGraphicFramePr>
            <p:xfrm>
              <a:off x="1344" y="1503"/>
              <a:ext cx="2958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1" r:id="rId7" imgW="2449830" imgH="431800" progId="Equation.3">
                      <p:embed/>
                    </p:oleObj>
                  </mc:Choice>
                  <mc:Fallback>
                    <p:oleObj r:id="rId7" imgW="2449830" imgH="431800" progId="Equation.3">
                      <p:embed/>
                      <p:pic>
                        <p:nvPicPr>
                          <p:cNvPr id="0" name="对象 6042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44" y="1503"/>
                            <a:ext cx="2958" cy="5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/>
              <p:nvPr/>
            </p:nvGraphicFramePr>
            <p:xfrm>
              <a:off x="1344" y="2022"/>
              <a:ext cx="3141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2" r:id="rId9" imgW="2602230" imgH="431800" progId="Equation.3">
                      <p:embed/>
                    </p:oleObj>
                  </mc:Choice>
                  <mc:Fallback>
                    <p:oleObj r:id="rId9" imgW="2602230" imgH="431800" progId="Equation.3">
                      <p:embed/>
                      <p:pic>
                        <p:nvPicPr>
                          <p:cNvPr id="0" name="对象 6042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44" y="2022"/>
                            <a:ext cx="3141" cy="5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/>
              <p:nvPr/>
            </p:nvGraphicFramePr>
            <p:xfrm>
              <a:off x="1351" y="2550"/>
              <a:ext cx="3126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3" r:id="rId11" imgW="2589530" imgH="431800" progId="Equation.3">
                      <p:embed/>
                    </p:oleObj>
                  </mc:Choice>
                  <mc:Fallback>
                    <p:oleObj r:id="rId11" imgW="2589530" imgH="431800" progId="Equation.3">
                      <p:embed/>
                      <p:pic>
                        <p:nvPicPr>
                          <p:cNvPr id="0" name="对象 6042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351" y="2550"/>
                            <a:ext cx="3126" cy="5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文本框 1"/>
          <p:cNvSpPr txBox="1"/>
          <p:nvPr/>
        </p:nvSpPr>
        <p:spPr>
          <a:xfrm>
            <a:off x="2723102" y="4396153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=Θ (n)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随机排序统计量选择的总结</a:t>
            </a:r>
          </a:p>
        </p:txBody>
      </p:sp>
      <p:sp>
        <p:nvSpPr>
          <p:cNvPr id="7" name="文本占位符 67586"/>
          <p:cNvSpPr txBox="1"/>
          <p:nvPr/>
        </p:nvSpPr>
        <p:spPr>
          <a:xfrm>
            <a:off x="688940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运行快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期望线性时间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在实际情况中表现优异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但是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最坏情况下的表现非常糟糕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B88"/>
                </a:solidFill>
              </a:rPr>
              <a:t>(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baseline="30000" dirty="0">
                <a:solidFill>
                  <a:srgbClr val="008B88"/>
                </a:solidFill>
              </a:rPr>
              <a:t>2</a:t>
            </a:r>
            <a:r>
              <a:rPr lang="en-US" altLang="zh-CN" dirty="0">
                <a:solidFill>
                  <a:srgbClr val="008B88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endParaRPr lang="en-US" altLang="zh-CN" sz="105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1" i="1" dirty="0">
                <a:solidFill>
                  <a:srgbClr val="CD0000"/>
                </a:solidFill>
              </a:rPr>
              <a:t>Q. </a:t>
            </a:r>
            <a:r>
              <a:rPr lang="zh-CN" altLang="en-US" dirty="0">
                <a:solidFill>
                  <a:srgbClr val="000000"/>
                </a:solidFill>
              </a:rPr>
              <a:t>是否存在在最坏情况下的运行时间复杂度仍然是线性的</a:t>
            </a:r>
            <a:r>
              <a:rPr lang="en-US" altLang="zh-CN" dirty="0">
                <a:solidFill>
                  <a:srgbClr val="000000"/>
                </a:solidFill>
              </a:rPr>
              <a:t>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b="1" i="1" dirty="0">
                <a:solidFill>
                  <a:srgbClr val="CD0000"/>
                </a:solidFill>
              </a:rPr>
              <a:t>A. </a:t>
            </a:r>
            <a:r>
              <a:rPr lang="zh-CN" altLang="en-US" dirty="0">
                <a:solidFill>
                  <a:srgbClr val="000000"/>
                </a:solidFill>
              </a:rPr>
              <a:t>存在的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基于文献</a:t>
            </a:r>
            <a:r>
              <a:rPr lang="en-US" altLang="zh-CN" dirty="0">
                <a:solidFill>
                  <a:srgbClr val="000000"/>
                </a:solidFill>
              </a:rPr>
              <a:t>Blum, Floyd, Pratt, </a:t>
            </a:r>
            <a:r>
              <a:rPr lang="en-US" altLang="zh-CN" dirty="0" err="1">
                <a:solidFill>
                  <a:srgbClr val="000000"/>
                </a:solidFill>
              </a:rPr>
              <a:t>Rivest</a:t>
            </a:r>
            <a:r>
              <a:rPr lang="en-US" altLang="zh-CN" dirty="0">
                <a:solidFill>
                  <a:srgbClr val="000000"/>
                </a:solidFill>
              </a:rPr>
              <a:t>, and </a:t>
            </a:r>
            <a:r>
              <a:rPr lang="en-US" altLang="zh-CN" dirty="0" err="1">
                <a:solidFill>
                  <a:srgbClr val="000000"/>
                </a:solidFill>
              </a:rPr>
              <a:t>Tarjan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[1973].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05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D0000"/>
                </a:solidFill>
              </a:rPr>
              <a:t>主要思想</a:t>
            </a:r>
            <a:r>
              <a:rPr lang="en-US" altLang="zh-CN" b="1" dirty="0">
                <a:solidFill>
                  <a:srgbClr val="CD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循环产生合适的主元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一、最大值和最小值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853293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584053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二、期望为线性时间的算法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41077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8385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三、最坏为线性时间的算法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顺序统计量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一、最大值和最小值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853293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584053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二、期望为线性时间的算法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41077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8385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三、最坏为线性时间的算法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顺序统计量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最坏情况为线性时间的选择算法</a:t>
            </a:r>
          </a:p>
        </p:txBody>
      </p:sp>
      <p:sp>
        <p:nvSpPr>
          <p:cNvPr id="4" name="文本占位符 68610"/>
          <p:cNvSpPr txBox="1"/>
          <p:nvPr/>
        </p:nvSpPr>
        <p:spPr>
          <a:xfrm>
            <a:off x="668844" y="839390"/>
            <a:ext cx="7886700" cy="35073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8B88"/>
                </a:solidFill>
              </a:rPr>
              <a:t>(</a:t>
            </a:r>
            <a:r>
              <a:rPr lang="en-US" altLang="zh-CN" sz="1800" i="1" dirty="0" err="1">
                <a:solidFill>
                  <a:srgbClr val="008B88"/>
                </a:solidFill>
              </a:rPr>
              <a:t>i</a:t>
            </a:r>
            <a:r>
              <a:rPr lang="en-US" altLang="zh-CN" sz="1800" i="1" dirty="0">
                <a:solidFill>
                  <a:srgbClr val="008B88"/>
                </a:solidFill>
              </a:rPr>
              <a:t>, n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</a:rPr>
              <a:t>将输入数组的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</a:rPr>
              <a:t>个元素划分成若干小组，每个小组含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zh-CN" altLang="en-US" sz="1800" dirty="0"/>
              <a:t>个元素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且至多只有一组有剩下的</a:t>
            </a:r>
            <a:r>
              <a:rPr lang="en-US" altLang="zh-CN" sz="1800" dirty="0">
                <a:solidFill>
                  <a:srgbClr val="000000"/>
                </a:solidFill>
              </a:rPr>
              <a:t>n mod 5</a:t>
            </a:r>
            <a:r>
              <a:rPr lang="zh-CN" altLang="en-US" sz="1800" dirty="0">
                <a:solidFill>
                  <a:srgbClr val="000000"/>
                </a:solidFill>
              </a:rPr>
              <a:t>个元素组成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</a:rPr>
              <a:t>寻找各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元素小组的中位数：可调用插入排序算法，排序后再取中位数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</a:rPr>
              <a:t>对第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步中找出的   </a:t>
            </a: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zh-CN" altLang="en-US" sz="1800" dirty="0">
                <a:solidFill>
                  <a:srgbClr val="000000"/>
                </a:solidFill>
              </a:rPr>
              <a:t>个中位数，递归调用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以找出其中位数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4. </a:t>
            </a:r>
            <a:r>
              <a:rPr lang="zh-CN" altLang="en-US" sz="1800" dirty="0">
                <a:solidFill>
                  <a:srgbClr val="000000"/>
                </a:solidFill>
              </a:rPr>
              <a:t>利用修改后的</a:t>
            </a:r>
            <a:r>
              <a:rPr lang="en-US" altLang="zh-CN" sz="1800" dirty="0">
                <a:solidFill>
                  <a:srgbClr val="000000"/>
                </a:solidFill>
              </a:rPr>
              <a:t>PARTITION</a:t>
            </a:r>
            <a:r>
              <a:rPr lang="zh-CN" altLang="en-US" sz="1800" dirty="0">
                <a:solidFill>
                  <a:srgbClr val="000000"/>
                </a:solidFill>
              </a:rPr>
              <a:t>版本，按照中位数的中位数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对输入数组进</a:t>
            </a:r>
            <a:br>
              <a:rPr lang="en-US" altLang="zh-CN" sz="1800" dirty="0">
                <a:solidFill>
                  <a:srgbClr val="000000"/>
                </a:solidFill>
              </a:rPr>
            </a:br>
            <a:r>
              <a:rPr lang="zh-CN" altLang="en-US" sz="1800" dirty="0">
                <a:solidFill>
                  <a:srgbClr val="000000"/>
                </a:solidFill>
              </a:rPr>
              <a:t>行划分。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k </a:t>
            </a:r>
            <a:r>
              <a:rPr lang="en-US" altLang="zh-CN" sz="1800" dirty="0">
                <a:solidFill>
                  <a:srgbClr val="008B88"/>
                </a:solidFill>
              </a:rPr>
              <a:t>= rank(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让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比划分的地区中的元素数目多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，因此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br>
              <a:rPr lang="en-US" altLang="zh-CN" sz="1800" dirty="0">
                <a:solidFill>
                  <a:srgbClr val="000000"/>
                </a:solidFill>
              </a:rPr>
            </a:br>
            <a:r>
              <a:rPr lang="zh-CN" altLang="en-US" sz="1800" dirty="0">
                <a:solidFill>
                  <a:srgbClr val="000000"/>
                </a:solidFill>
              </a:rPr>
              <a:t>是第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小的元素，并且有</a:t>
            </a:r>
            <a:r>
              <a:rPr lang="en-US" altLang="zh-CN" sz="1800" dirty="0">
                <a:solidFill>
                  <a:srgbClr val="000000"/>
                </a:solidFill>
              </a:rPr>
              <a:t>n-k</a:t>
            </a:r>
            <a:r>
              <a:rPr lang="zh-CN" altLang="en-US" sz="1800" dirty="0">
                <a:solidFill>
                  <a:srgbClr val="000000"/>
                </a:solidFill>
              </a:rPr>
              <a:t>个元素在划分的高区。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</a:t>
            </a:r>
            <a:r>
              <a:rPr lang="en-US" altLang="zh-CN" sz="1800" b="1" dirty="0">
                <a:solidFill>
                  <a:srgbClr val="000000"/>
                </a:solidFill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then return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elseif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&lt;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then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算法在低区找第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算法在高区找第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C87"/>
                </a:solidFill>
              </a:rPr>
              <a:t>(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–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8C87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336871" y="2024743"/>
          <a:ext cx="466620" cy="29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r:id="rId3" imgW="393700" imgH="228600" progId="Equation.3">
                  <p:embed/>
                </p:oleObj>
              </mc:Choice>
              <mc:Fallback>
                <p:oleObj r:id="rId3" imgW="393700" imgH="228600" progId="Equation.3">
                  <p:embed/>
                  <p:pic>
                    <p:nvPicPr>
                      <p:cNvPr id="0" name="对象 686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871" y="2024743"/>
                        <a:ext cx="466620" cy="299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341766" y="2324310"/>
          <a:ext cx="220266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r:id="rId5" imgW="190500" imgH="1828165" progId="Equation.3">
                  <p:embed/>
                </p:oleObj>
              </mc:Choice>
              <mc:Fallback>
                <p:oleObj r:id="rId5" imgW="190500" imgH="1828165" progId="Equation.3">
                  <p:embed/>
                  <p:pic>
                    <p:nvPicPr>
                      <p:cNvPr id="0" name="对象 686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1766" y="2324310"/>
                        <a:ext cx="220266" cy="211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62032" y="3162065"/>
            <a:ext cx="247003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RAND-SELECT</a:t>
            </a:r>
            <a:r>
              <a:rPr lang="zh-CN" altLang="en-US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相同</a:t>
            </a:r>
            <a:endParaRPr lang="en-US" altLang="zh-CN" sz="1800" dirty="0">
              <a:solidFill>
                <a:srgbClr val="CD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</a:p>
        </p:txBody>
      </p:sp>
      <p:sp>
        <p:nvSpPr>
          <p:cNvPr id="7" name="椭圆 6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" name="椭圆 8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" name="椭圆 9"/>
          <p:cNvSpPr/>
          <p:nvPr/>
        </p:nvSpPr>
        <p:spPr>
          <a:xfrm>
            <a:off x="18859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" name="椭圆 10"/>
          <p:cNvSpPr/>
          <p:nvPr/>
        </p:nvSpPr>
        <p:spPr>
          <a:xfrm>
            <a:off x="18859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" name="椭圆 11"/>
          <p:cNvSpPr/>
          <p:nvPr/>
        </p:nvSpPr>
        <p:spPr>
          <a:xfrm>
            <a:off x="18859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" name="椭圆 12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" name="椭圆 13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" name="椭圆 14"/>
          <p:cNvSpPr/>
          <p:nvPr/>
        </p:nvSpPr>
        <p:spPr>
          <a:xfrm>
            <a:off x="25146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" name="椭圆 15"/>
          <p:cNvSpPr/>
          <p:nvPr/>
        </p:nvSpPr>
        <p:spPr>
          <a:xfrm>
            <a:off x="25146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" name="椭圆 16"/>
          <p:cNvSpPr/>
          <p:nvPr/>
        </p:nvSpPr>
        <p:spPr>
          <a:xfrm>
            <a:off x="25146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" name="椭圆 17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" name="椭圆 18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" name="椭圆 19"/>
          <p:cNvSpPr/>
          <p:nvPr/>
        </p:nvSpPr>
        <p:spPr>
          <a:xfrm>
            <a:off x="31432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" name="椭圆 20"/>
          <p:cNvSpPr/>
          <p:nvPr/>
        </p:nvSpPr>
        <p:spPr>
          <a:xfrm>
            <a:off x="31432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" name="椭圆 21"/>
          <p:cNvSpPr/>
          <p:nvPr/>
        </p:nvSpPr>
        <p:spPr>
          <a:xfrm>
            <a:off x="31432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" name="椭圆 22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" name="椭圆 23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" name="椭圆 24"/>
          <p:cNvSpPr/>
          <p:nvPr/>
        </p:nvSpPr>
        <p:spPr>
          <a:xfrm>
            <a:off x="37719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" name="椭圆 25"/>
          <p:cNvSpPr/>
          <p:nvPr/>
        </p:nvSpPr>
        <p:spPr>
          <a:xfrm>
            <a:off x="37719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" name="椭圆 26"/>
          <p:cNvSpPr/>
          <p:nvPr/>
        </p:nvSpPr>
        <p:spPr>
          <a:xfrm>
            <a:off x="37719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" name="椭圆 27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" name="椭圆 28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" name="椭圆 29"/>
          <p:cNvSpPr/>
          <p:nvPr/>
        </p:nvSpPr>
        <p:spPr>
          <a:xfrm>
            <a:off x="44005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1" name="椭圆 30"/>
          <p:cNvSpPr/>
          <p:nvPr/>
        </p:nvSpPr>
        <p:spPr>
          <a:xfrm>
            <a:off x="44005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2" name="椭圆 31"/>
          <p:cNvSpPr/>
          <p:nvPr/>
        </p:nvSpPr>
        <p:spPr>
          <a:xfrm>
            <a:off x="44005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3" name="椭圆 32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4" name="椭圆 33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5" name="椭圆 34"/>
          <p:cNvSpPr/>
          <p:nvPr/>
        </p:nvSpPr>
        <p:spPr>
          <a:xfrm>
            <a:off x="50292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6" name="椭圆 35"/>
          <p:cNvSpPr/>
          <p:nvPr/>
        </p:nvSpPr>
        <p:spPr>
          <a:xfrm>
            <a:off x="50292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7" name="椭圆 36"/>
          <p:cNvSpPr/>
          <p:nvPr/>
        </p:nvSpPr>
        <p:spPr>
          <a:xfrm>
            <a:off x="50292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8" name="椭圆 37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9" name="椭圆 38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0" name="椭圆 39"/>
          <p:cNvSpPr/>
          <p:nvPr/>
        </p:nvSpPr>
        <p:spPr>
          <a:xfrm>
            <a:off x="56578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1" name="椭圆 40"/>
          <p:cNvSpPr/>
          <p:nvPr/>
        </p:nvSpPr>
        <p:spPr>
          <a:xfrm>
            <a:off x="56578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2" name="椭圆 41"/>
          <p:cNvSpPr/>
          <p:nvPr/>
        </p:nvSpPr>
        <p:spPr>
          <a:xfrm>
            <a:off x="56578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3" name="椭圆 42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4" name="椭圆 43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5" name="椭圆 44"/>
          <p:cNvSpPr/>
          <p:nvPr/>
        </p:nvSpPr>
        <p:spPr>
          <a:xfrm>
            <a:off x="62865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6" name="椭圆 45"/>
          <p:cNvSpPr/>
          <p:nvPr/>
        </p:nvSpPr>
        <p:spPr>
          <a:xfrm>
            <a:off x="62865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7" name="椭圆 46"/>
          <p:cNvSpPr/>
          <p:nvPr/>
        </p:nvSpPr>
        <p:spPr>
          <a:xfrm>
            <a:off x="62865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8" name="椭圆 47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9" name="椭圆 48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0" name="椭圆 49"/>
          <p:cNvSpPr/>
          <p:nvPr/>
        </p:nvSpPr>
        <p:spPr>
          <a:xfrm>
            <a:off x="69151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1" name="椭圆 50"/>
          <p:cNvSpPr/>
          <p:nvPr/>
        </p:nvSpPr>
        <p:spPr>
          <a:xfrm>
            <a:off x="69151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</a:p>
        </p:txBody>
      </p:sp>
      <p:sp>
        <p:nvSpPr>
          <p:cNvPr id="52" name="文本占位符 70658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35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</a:rPr>
              <a:t>1.</a:t>
            </a:r>
            <a:r>
              <a:rPr lang="en-US" altLang="zh-CN" dirty="0">
                <a:solidFill>
                  <a:srgbClr val="CD0000"/>
                </a:solidFill>
                <a:latin typeface="TimesNewRomanPSMT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个元素进行分组，每小组至多包含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个元素。</a:t>
            </a:r>
            <a:endParaRPr lang="en-US" altLang="zh-CN" dirty="0"/>
          </a:p>
        </p:txBody>
      </p:sp>
      <p:sp>
        <p:nvSpPr>
          <p:cNvPr id="53" name="椭圆 52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4" name="椭圆 53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5" name="椭圆 54"/>
          <p:cNvSpPr/>
          <p:nvPr/>
        </p:nvSpPr>
        <p:spPr>
          <a:xfrm>
            <a:off x="18859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6" name="椭圆 55"/>
          <p:cNvSpPr/>
          <p:nvPr/>
        </p:nvSpPr>
        <p:spPr>
          <a:xfrm>
            <a:off x="18859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7" name="椭圆 56"/>
          <p:cNvSpPr/>
          <p:nvPr/>
        </p:nvSpPr>
        <p:spPr>
          <a:xfrm>
            <a:off x="18859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8" name="椭圆 57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9" name="椭圆 58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0" name="椭圆 59"/>
          <p:cNvSpPr/>
          <p:nvPr/>
        </p:nvSpPr>
        <p:spPr>
          <a:xfrm>
            <a:off x="25146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1" name="椭圆 60"/>
          <p:cNvSpPr/>
          <p:nvPr/>
        </p:nvSpPr>
        <p:spPr>
          <a:xfrm>
            <a:off x="25146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2" name="椭圆 61"/>
          <p:cNvSpPr/>
          <p:nvPr/>
        </p:nvSpPr>
        <p:spPr>
          <a:xfrm>
            <a:off x="25146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3" name="椭圆 62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4" name="椭圆 63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5" name="椭圆 64"/>
          <p:cNvSpPr/>
          <p:nvPr/>
        </p:nvSpPr>
        <p:spPr>
          <a:xfrm>
            <a:off x="31432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6" name="椭圆 65"/>
          <p:cNvSpPr/>
          <p:nvPr/>
        </p:nvSpPr>
        <p:spPr>
          <a:xfrm>
            <a:off x="31432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7" name="椭圆 66"/>
          <p:cNvSpPr/>
          <p:nvPr/>
        </p:nvSpPr>
        <p:spPr>
          <a:xfrm>
            <a:off x="31432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8" name="椭圆 67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9" name="椭圆 68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0" name="椭圆 69"/>
          <p:cNvSpPr/>
          <p:nvPr/>
        </p:nvSpPr>
        <p:spPr>
          <a:xfrm>
            <a:off x="37719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1" name="椭圆 70"/>
          <p:cNvSpPr/>
          <p:nvPr/>
        </p:nvSpPr>
        <p:spPr>
          <a:xfrm>
            <a:off x="37719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2" name="椭圆 71"/>
          <p:cNvSpPr/>
          <p:nvPr/>
        </p:nvSpPr>
        <p:spPr>
          <a:xfrm>
            <a:off x="37719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3" name="椭圆 72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4" name="椭圆 73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5" name="椭圆 74"/>
          <p:cNvSpPr/>
          <p:nvPr/>
        </p:nvSpPr>
        <p:spPr>
          <a:xfrm>
            <a:off x="44005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6" name="椭圆 75"/>
          <p:cNvSpPr/>
          <p:nvPr/>
        </p:nvSpPr>
        <p:spPr>
          <a:xfrm>
            <a:off x="44005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7" name="椭圆 76"/>
          <p:cNvSpPr/>
          <p:nvPr/>
        </p:nvSpPr>
        <p:spPr>
          <a:xfrm>
            <a:off x="44005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8" name="椭圆 77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9" name="椭圆 78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0" name="椭圆 79"/>
          <p:cNvSpPr/>
          <p:nvPr/>
        </p:nvSpPr>
        <p:spPr>
          <a:xfrm>
            <a:off x="50292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1" name="椭圆 80"/>
          <p:cNvSpPr/>
          <p:nvPr/>
        </p:nvSpPr>
        <p:spPr>
          <a:xfrm>
            <a:off x="50292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2" name="椭圆 81"/>
          <p:cNvSpPr/>
          <p:nvPr/>
        </p:nvSpPr>
        <p:spPr>
          <a:xfrm>
            <a:off x="50292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3" name="椭圆 82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4" name="椭圆 83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5" name="椭圆 84"/>
          <p:cNvSpPr/>
          <p:nvPr/>
        </p:nvSpPr>
        <p:spPr>
          <a:xfrm>
            <a:off x="56578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6" name="椭圆 85"/>
          <p:cNvSpPr/>
          <p:nvPr/>
        </p:nvSpPr>
        <p:spPr>
          <a:xfrm>
            <a:off x="56578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7" name="椭圆 86"/>
          <p:cNvSpPr/>
          <p:nvPr/>
        </p:nvSpPr>
        <p:spPr>
          <a:xfrm>
            <a:off x="56578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8" name="椭圆 87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9" name="椭圆 88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0" name="椭圆 89"/>
          <p:cNvSpPr/>
          <p:nvPr/>
        </p:nvSpPr>
        <p:spPr>
          <a:xfrm>
            <a:off x="62865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1" name="椭圆 90"/>
          <p:cNvSpPr/>
          <p:nvPr/>
        </p:nvSpPr>
        <p:spPr>
          <a:xfrm>
            <a:off x="62865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2" name="椭圆 91"/>
          <p:cNvSpPr/>
          <p:nvPr/>
        </p:nvSpPr>
        <p:spPr>
          <a:xfrm>
            <a:off x="62865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3" name="椭圆 92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4" name="椭圆 93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5" name="椭圆 94"/>
          <p:cNvSpPr/>
          <p:nvPr/>
        </p:nvSpPr>
        <p:spPr>
          <a:xfrm>
            <a:off x="69151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6" name="椭圆 95"/>
          <p:cNvSpPr/>
          <p:nvPr/>
        </p:nvSpPr>
        <p:spPr>
          <a:xfrm>
            <a:off x="69151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7" name="矩形 96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8" name="矩形 97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9" name="矩形 98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0" name="矩形 99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1" name="矩形 100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2" name="矩形 101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3" name="矩形 102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4" name="矩形 103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</a:p>
        </p:txBody>
      </p:sp>
      <p:sp>
        <p:nvSpPr>
          <p:cNvPr id="105" name="文本占位符 71682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  <a:latin typeface="TimesNewRomanPSMT" charset="0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个元素进行分组，每小组含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个元素。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找到每个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元素分组的中位数，可以用简易方法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06" name="椭圆 105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7" name="椭圆 106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8" name="椭圆 107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9" name="椭圆 108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0" name="椭圆 109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1" name="椭圆 110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2" name="椭圆 111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3" name="椭圆 112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4" name="椭圆 113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5" name="椭圆 114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6" name="椭圆 115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7" name="椭圆 116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8" name="椭圆 117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9" name="椭圆 118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0" name="椭圆 119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椭圆 120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6" name="椭圆 125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7" name="椭圆 126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8" name="椭圆 127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9" name="椭圆 128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0" name="椭圆 129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1" name="椭圆 130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2" name="椭圆 131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3" name="椭圆 132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4" name="椭圆 133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5" name="椭圆 134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6" name="椭圆 135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7" name="椭圆 136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8" name="椭圆 137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9" name="椭圆 138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0" name="椭圆 139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1" name="椭圆 140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2" name="椭圆 141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" name="椭圆 142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4" name="椭圆 143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5" name="椭圆 144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6" name="椭圆 145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7" name="椭圆 146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8" name="椭圆 147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9" name="椭圆 148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0" name="直接连接符 149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" name="直接连接符 150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" name="直接连接符 151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" name="直接连接符 152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1" name="直接连接符 160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直接连接符 162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直接连接符 163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直接连接符 164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任意多边形 71760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7" name="任意多边形 71761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8" name="任意多边形 71762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9" name="任意多边形 71763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0" name="任意多边形 71764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1" name="任意多边形 71765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2" name="任意多边形 71766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3" name="任意多边形 71767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" name="任意多边形 71768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5" name="任意多边形 71769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6" name="任意多边形 71770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7" name="任意多边形 71771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8" name="任意多边形 71772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9" name="任意多边形 71773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0" name="任意多边形 71774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1" name="任意多边形 71775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2" name="矩形 181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3" name="矩形 182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4" name="矩形 183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5" name="矩形 184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6" name="矩形 185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7" name="矩形 186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8" name="矩形 187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9" name="矩形 188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0" name="椭圆 189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1" name="椭圆 190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2" name="直接连接符 191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3" name="文本框 192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</a:p>
        </p:txBody>
      </p:sp>
      <p:sp>
        <p:nvSpPr>
          <p:cNvPr id="93" name="椭圆 92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4" name="椭圆 93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5" name="椭圆 94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6" name="椭圆 95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7" name="椭圆 96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8" name="椭圆 97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9" name="椭圆 98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0" name="椭圆 99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1" name="椭圆 100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2" name="椭圆 101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3" name="椭圆 102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4" name="椭圆 103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5" name="椭圆 194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6" name="椭圆 195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7" name="椭圆 196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8" name="椭圆 197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9" name="椭圆 198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0" name="椭圆 199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1" name="椭圆 200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2" name="椭圆 201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3" name="椭圆 202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4" name="椭圆 203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5" name="椭圆 204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6" name="椭圆 205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7" name="椭圆 206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8" name="椭圆 207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9" name="椭圆 208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0" name="椭圆 209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1" name="椭圆 210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2" name="椭圆 211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3" name="椭圆 212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4" name="椭圆 213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5" name="椭圆 214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6" name="椭圆 215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7" name="椭圆 216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8" name="椭圆 217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" name="椭圆 218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" name="椭圆 219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" name="椭圆 220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2" name="椭圆 221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" name="椭圆 222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4" name="椭圆 223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" name="椭圆 224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" name="椭圆 225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7" name="直接连接符 226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8" name="直接连接符 227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9" name="直接连接符 228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0" name="直接连接符 229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1" name="直接连接符 230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2" name="直接连接符 231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3" name="直接连接符 232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4" name="直接连接符 233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" name="直接连接符 234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6" name="直接连接符 235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7" name="直接连接符 236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8" name="直接连接符 237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9" name="直接连接符 238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0" name="直接连接符 239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1" name="直接连接符 240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" name="直接连接符 241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3" name="任意多边形 72767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4" name="任意多边形 72768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5" name="任意多边形 72769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6" name="任意多边形 72770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7" name="任意多边形 72771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8" name="任意多边形 72772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9" name="任意多边形 72773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0" name="任意多边形 72774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1" name="任意多边形 72775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2" name="任意多边形 72776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3" name="任意多边形 72777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4" name="任意多边形 72778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5" name="任意多边形 72779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6" name="任意多边形 72780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7" name="任意多边形 72781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8" name="任意多边形 72782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2" name="任意多边形 72794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3" name="任意多边形 72795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4" name="任意多边形 72796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5" name="任意多边形 72800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6" name="任意多边形 72801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7" name="任意多边形 72802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8" name="任意多边形 72803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9" name="文本框 268"/>
          <p:cNvSpPr txBox="1"/>
          <p:nvPr/>
        </p:nvSpPr>
        <p:spPr>
          <a:xfrm>
            <a:off x="1645444" y="3505200"/>
            <a:ext cx="549829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1800" dirty="0">
                <a:solidFill>
                  <a:srgbClr val="000000"/>
                </a:solidFill>
              </a:rPr>
              <a:t>将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</a:rPr>
              <a:t>个元素进行分组，每小组含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个元素。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找到每个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元素分组的中位数，可以用简易方法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来选择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个数的中位数，将其做为主元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72" name="对象 271"/>
          <p:cNvGraphicFramePr/>
          <p:nvPr/>
        </p:nvGraphicFramePr>
        <p:xfrm>
          <a:off x="4514850" y="4119457"/>
          <a:ext cx="661988" cy="38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r:id="rId3" imgW="393700" imgH="228600" progId="Equation.3">
                  <p:embed/>
                </p:oleObj>
              </mc:Choice>
              <mc:Fallback>
                <p:oleObj r:id="rId3" imgW="393700" imgH="228600" progId="Equation.3">
                  <p:embed/>
                  <p:pic>
                    <p:nvPicPr>
                      <p:cNvPr id="0" name="对象 728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4119457"/>
                        <a:ext cx="661988" cy="3845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" name="矩形 272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4" name="矩形 273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5" name="矩形 274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6" name="矩形 275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7" name="矩形 276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8" name="矩形 277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9" name="矩形 278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0" name="矩形 279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1" name="文本框 280"/>
          <p:cNvSpPr txBox="1"/>
          <p:nvPr/>
        </p:nvSpPr>
        <p:spPr>
          <a:xfrm>
            <a:off x="3989785" y="1974056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2" name="椭圆 281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3" name="椭圆 282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4" name="直接连接符 283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5" name="文本框 284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</a:t>
            </a:r>
          </a:p>
        </p:txBody>
      </p:sp>
      <p:sp>
        <p:nvSpPr>
          <p:cNvPr id="105" name="文本占位符 73730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NewRomanPSMT" charset="0"/>
              </a:rPr>
              <a:t>至少一半分组</a:t>
            </a:r>
            <a:r>
              <a:rPr lang="zh-CN" altLang="en-US" dirty="0">
                <a:solidFill>
                  <a:srgbClr val="000000"/>
                </a:solidFill>
              </a:rPr>
              <a:t>的中位数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即：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至少存在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                         </a:t>
            </a:r>
            <a:r>
              <a:rPr lang="zh-CN" altLang="en-US" dirty="0"/>
              <a:t>分组，其中位数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aphicFrame>
        <p:nvGraphicFramePr>
          <p:cNvPr id="106" name="对象 105"/>
          <p:cNvGraphicFramePr/>
          <p:nvPr/>
        </p:nvGraphicFramePr>
        <p:xfrm>
          <a:off x="1949379" y="4114800"/>
          <a:ext cx="153676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r:id="rId3" imgW="1244600" imgH="228600" progId="Equation.3">
                  <p:embed/>
                </p:oleObj>
              </mc:Choice>
              <mc:Fallback>
                <p:oleObj r:id="rId3" imgW="1244600" imgH="228600" progId="Equation.3">
                  <p:embed/>
                  <p:pic>
                    <p:nvPicPr>
                      <p:cNvPr id="0" name="对象 737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9379" y="4114800"/>
                        <a:ext cx="1536767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椭圆 106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8" name="椭圆 107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9" name="椭圆 108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0" name="椭圆 109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1" name="椭圆 110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2" name="椭圆 111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3" name="椭圆 112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4" name="椭圆 113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5" name="椭圆 114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6" name="椭圆 115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7" name="椭圆 116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8" name="椭圆 117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9" name="椭圆 118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0" name="椭圆 119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椭圆 120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6" name="椭圆 125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7" name="椭圆 126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8" name="椭圆 127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9" name="椭圆 128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0" name="椭圆 129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1" name="椭圆 130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2" name="椭圆 131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3" name="椭圆 132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4" name="椭圆 133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5" name="椭圆 134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6" name="椭圆 135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7" name="椭圆 136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8" name="椭圆 137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9" name="椭圆 138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0" name="椭圆 139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1" name="椭圆 140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2" name="椭圆 141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" name="椭圆 142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4" name="椭圆 143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5" name="椭圆 144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6" name="椭圆 145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7" name="椭圆 146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8" name="椭圆 147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9" name="椭圆 148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0" name="椭圆 149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1" name="直接连接符 150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" name="直接连接符 151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" name="直接连接符 152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1" name="直接连接符 160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直接连接符 162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直接连接符 163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直接连接符 164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直接连接符 165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7" name="任意多边形 73792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8" name="任意多边形 73793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9" name="任意多边形 73794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0" name="任意多边形 73795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1" name="任意多边形 73796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2" name="任意多边形 73797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3" name="任意多边形 73798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" name="任意多边形 73799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5" name="任意多边形 73800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6" name="任意多边形 73801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7" name="任意多边形 73802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8" name="任意多边形 73803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9" name="任意多边形 73804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0" name="任意多边形 73805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1" name="任意多边形 73806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2" name="任意多边形 73807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3" name="任意多边形 73808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4" name="任意多边形 73809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5" name="任意多边形 73810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6" name="任意多边形 73811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7" name="任意多边形 73812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8" name="任意多边形 73813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9" name="任意多边形 73814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0" name="矩形 189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1" name="矩形 190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2" name="矩形 191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3" name="矩形 192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4" name="矩形 193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2" name="矩形 281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3" name="矩形 282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4" name="矩形 283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5" name="矩形 284"/>
          <p:cNvSpPr/>
          <p:nvPr/>
        </p:nvSpPr>
        <p:spPr>
          <a:xfrm>
            <a:off x="1714500" y="1943100"/>
            <a:ext cx="2457450" cy="3429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1" name="文本框 290"/>
          <p:cNvSpPr txBox="1"/>
          <p:nvPr/>
        </p:nvSpPr>
        <p:spPr>
          <a:xfrm>
            <a:off x="4000500" y="1974056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2" name="椭圆 291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3" name="椭圆 292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4" name="直接连接符 293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" name="文本框 294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分析（假设所有元素的值都不同）</a:t>
            </a:r>
          </a:p>
        </p:txBody>
      </p:sp>
      <p:sp>
        <p:nvSpPr>
          <p:cNvPr id="103" name="文本占位符 74754"/>
          <p:cNvSpPr txBox="1"/>
          <p:nvPr/>
        </p:nvSpPr>
        <p:spPr>
          <a:xfrm>
            <a:off x="628650" y="1369218"/>
            <a:ext cx="7886700" cy="344394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TimesNewRomanPSMT" charset="0"/>
              </a:rPr>
              <a:t>至少一半分组</a:t>
            </a:r>
            <a:r>
              <a:rPr lang="zh-CN" altLang="en-US" dirty="0">
                <a:solidFill>
                  <a:srgbClr val="000000"/>
                </a:solidFill>
              </a:rPr>
              <a:t>的中位数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即：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至少存在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                         </a:t>
            </a:r>
            <a:r>
              <a:rPr lang="zh-CN" altLang="en-US" dirty="0"/>
              <a:t>分组，其中位数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</a:rPr>
              <a:t>因此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至少有</a:t>
            </a:r>
            <a:r>
              <a:rPr lang="en-US" altLang="zh-CN" dirty="0">
                <a:solidFill>
                  <a:srgbClr val="000000"/>
                </a:solidFill>
              </a:rPr>
              <a:t>             </a:t>
            </a:r>
            <a:r>
              <a:rPr lang="zh-CN" altLang="en-US" dirty="0">
                <a:solidFill>
                  <a:srgbClr val="000000"/>
                </a:solidFill>
              </a:rPr>
              <a:t>元素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aphicFrame>
        <p:nvGraphicFramePr>
          <p:cNvPr id="104" name="对象 103"/>
          <p:cNvGraphicFramePr/>
          <p:nvPr/>
        </p:nvGraphicFramePr>
        <p:xfrm>
          <a:off x="2011868" y="4118698"/>
          <a:ext cx="1485900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r:id="rId3" imgW="1244600" imgH="228600" progId="Equation.3">
                  <p:embed/>
                </p:oleObj>
              </mc:Choice>
              <mc:Fallback>
                <p:oleObj r:id="rId3" imgW="1244600" imgH="228600" progId="Equation.3">
                  <p:embed/>
                  <p:pic>
                    <p:nvPicPr>
                      <p:cNvPr id="0" name="对象 747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1868" y="4118698"/>
                        <a:ext cx="1485900" cy="2726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/>
          <p:cNvGraphicFramePr/>
          <p:nvPr/>
        </p:nvGraphicFramePr>
        <p:xfrm>
          <a:off x="2306241" y="4432754"/>
          <a:ext cx="636984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r:id="rId5" imgW="533400" imgH="228600" progId="Equation.3">
                  <p:embed/>
                </p:oleObj>
              </mc:Choice>
              <mc:Fallback>
                <p:oleObj r:id="rId5" imgW="533400" imgH="228600" progId="Equation.3">
                  <p:embed/>
                  <p:pic>
                    <p:nvPicPr>
                      <p:cNvPr id="0" name="对象 747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6241" y="4432754"/>
                        <a:ext cx="636984" cy="2726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椭圆 195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7" name="椭圆 196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8" name="椭圆 197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9" name="椭圆 198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0" name="椭圆 199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1" name="椭圆 200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2" name="椭圆 201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3" name="椭圆 202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4" name="椭圆 203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5" name="椭圆 204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6" name="椭圆 205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7" name="椭圆 206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8" name="椭圆 207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9" name="椭圆 208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0" name="椭圆 209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1" name="椭圆 210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2" name="椭圆 211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3" name="椭圆 212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4" name="椭圆 213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5" name="椭圆 214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6" name="椭圆 215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7" name="椭圆 216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8" name="椭圆 217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" name="椭圆 218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" name="椭圆 219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" name="椭圆 220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2" name="椭圆 221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" name="椭圆 222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4" name="椭圆 223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" name="椭圆 224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" name="椭圆 225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7" name="椭圆 226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" name="椭圆 227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9" name="椭圆 228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0" name="椭圆 229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1" name="椭圆 230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2" name="椭圆 231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3" name="椭圆 232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4" name="椭圆 233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5" name="椭圆 234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6" name="椭圆 235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7" name="椭圆 236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8" name="椭圆 237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9" name="椭圆 238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0" name="直接连接符 239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1" name="直接连接符 240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" name="直接连接符 241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3" name="直接连接符 242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" name="直接连接符 243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" name="直接连接符 244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" name="直接连接符 245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7" name="直接连接符 246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8" name="直接连接符 247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9" name="直接连接符 248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" name="直接连接符 249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" name="直接连接符 250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2" name="直接连接符 251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3" name="直接连接符 252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4" name="直接连接符 253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5" name="直接连接符 254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" name="任意多边形 74817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7" name="任意多边形 74818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8" name="任意多边形 74819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9" name="任意多边形 74820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0" name="任意多边形 74821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1" name="任意多边形 74822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2" name="任意多边形 74823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3" name="任意多边形 74824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4" name="任意多边形 74825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5" name="任意多边形 74826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6" name="任意多边形 74827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7" name="任意多边形 74828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8" name="任意多边形 74829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9" name="任意多边形 74830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0" name="任意多边形 74831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1" name="任意多边形 74832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2" name="任意多边形 74833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3" name="任意多边形 74834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4" name="任意多边形 74835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5" name="任意多边形 74836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6" name="任意多边形 74837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7" name="任意多边形 74838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8" name="任意多边形 74839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9" name="矩形 278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0" name="矩形 279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1" name="矩形 280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2" name="矩形 291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3" name="矩形 292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4" name="矩形 293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5" name="矩形 294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6" name="矩形 295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7" name="矩形 296"/>
          <p:cNvSpPr/>
          <p:nvPr/>
        </p:nvSpPr>
        <p:spPr>
          <a:xfrm>
            <a:off x="1714500" y="914400"/>
            <a:ext cx="2457450" cy="14859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8" name="文本框 297"/>
          <p:cNvSpPr txBox="1"/>
          <p:nvPr/>
        </p:nvSpPr>
        <p:spPr>
          <a:xfrm>
            <a:off x="4000500" y="200025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4" name="椭圆 303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5" name="椭圆 304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6" name="直接连接符 305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" name="文本框 306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分析（假设所有元素的值都不同）</a:t>
            </a:r>
          </a:p>
        </p:txBody>
      </p:sp>
      <p:sp>
        <p:nvSpPr>
          <p:cNvPr id="105" name="文本占位符 76802"/>
          <p:cNvSpPr txBox="1"/>
          <p:nvPr/>
        </p:nvSpPr>
        <p:spPr>
          <a:xfrm>
            <a:off x="628650" y="1369218"/>
            <a:ext cx="7886700" cy="342384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NewRomanPSMT" charset="0"/>
              </a:rPr>
              <a:t>至少一半分组</a:t>
            </a:r>
            <a:r>
              <a:rPr lang="zh-CN" altLang="en-US" sz="1800" dirty="0">
                <a:solidFill>
                  <a:srgbClr val="000000"/>
                </a:solidFill>
              </a:rPr>
              <a:t>的中位数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</a:rPr>
              <a:t>即：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至少存在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                               </a:t>
            </a:r>
            <a:r>
              <a:rPr lang="zh-CN" altLang="en-US" sz="1800" dirty="0"/>
              <a:t>分组，其中位数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0000"/>
                </a:solidFill>
              </a:rPr>
              <a:t>因此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</a:rPr>
              <a:t>至少有</a:t>
            </a:r>
            <a:r>
              <a:rPr lang="en-US" altLang="zh-CN" sz="1800" dirty="0">
                <a:solidFill>
                  <a:srgbClr val="000000"/>
                </a:solidFill>
              </a:rPr>
              <a:t>             </a:t>
            </a:r>
            <a:r>
              <a:rPr lang="zh-CN" altLang="en-US" sz="1800" dirty="0">
                <a:solidFill>
                  <a:srgbClr val="000000"/>
                </a:solidFill>
              </a:rPr>
              <a:t>元素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0000"/>
                </a:solidFill>
              </a:rPr>
              <a:t>类似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</a:rPr>
              <a:t>至少有</a:t>
            </a:r>
            <a:r>
              <a:rPr lang="en-US" altLang="zh-CN" sz="1800" dirty="0">
                <a:solidFill>
                  <a:srgbClr val="000000"/>
                </a:solidFill>
              </a:rPr>
              <a:t>             </a:t>
            </a:r>
            <a:r>
              <a:rPr lang="en-US" altLang="zh-CN" sz="1800" dirty="0">
                <a:solidFill>
                  <a:srgbClr val="008B88"/>
                </a:solidFill>
              </a:rPr>
              <a:t>  </a:t>
            </a:r>
            <a:r>
              <a:rPr lang="zh-CN" altLang="en-US" sz="1800" dirty="0">
                <a:solidFill>
                  <a:srgbClr val="000000"/>
                </a:solidFill>
              </a:rPr>
              <a:t>元素 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/>
          </a:p>
        </p:txBody>
      </p:sp>
      <p:graphicFrame>
        <p:nvGraphicFramePr>
          <p:cNvPr id="106" name="对象 105"/>
          <p:cNvGraphicFramePr/>
          <p:nvPr/>
        </p:nvGraphicFramePr>
        <p:xfrm>
          <a:off x="1714500" y="3974305"/>
          <a:ext cx="1485900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r:id="rId3" imgW="1244600" imgH="228600" progId="Equation.3">
                  <p:embed/>
                </p:oleObj>
              </mc:Choice>
              <mc:Fallback>
                <p:oleObj r:id="rId3" imgW="1244600" imgH="228600" progId="Equation.3">
                  <p:embed/>
                  <p:pic>
                    <p:nvPicPr>
                      <p:cNvPr id="0" name="对象 768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3974305"/>
                        <a:ext cx="1485900" cy="2726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/>
          <p:nvPr/>
        </p:nvGraphicFramePr>
        <p:xfrm>
          <a:off x="1910357" y="4239178"/>
          <a:ext cx="636985" cy="27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r:id="rId5" imgW="533400" imgH="228600" progId="Equation.3">
                  <p:embed/>
                </p:oleObj>
              </mc:Choice>
              <mc:Fallback>
                <p:oleObj r:id="rId5" imgW="533400" imgH="228600" progId="Equation.3">
                  <p:embed/>
                  <p:pic>
                    <p:nvPicPr>
                      <p:cNvPr id="0" name="对象 768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0357" y="4239178"/>
                        <a:ext cx="636985" cy="2726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/>
          <p:nvPr/>
        </p:nvGraphicFramePr>
        <p:xfrm>
          <a:off x="1991915" y="4497862"/>
          <a:ext cx="636985" cy="27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r:id="rId7" imgW="533400" imgH="228600" progId="Equation.3">
                  <p:embed/>
                </p:oleObj>
              </mc:Choice>
              <mc:Fallback>
                <p:oleObj r:id="rId7" imgW="533400" imgH="228600" progId="Equation.3">
                  <p:embed/>
                  <p:pic>
                    <p:nvPicPr>
                      <p:cNvPr id="0" name="对象 768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915" y="4497862"/>
                        <a:ext cx="636985" cy="2726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椭圆 108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0" name="椭圆 109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1" name="椭圆 110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2" name="椭圆 111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3" name="椭圆 112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4" name="椭圆 113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5" name="椭圆 114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6" name="椭圆 115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7" name="椭圆 116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8" name="椭圆 117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9" name="椭圆 118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0" name="椭圆 119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椭圆 120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6" name="椭圆 125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7" name="椭圆 126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8" name="椭圆 127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9" name="椭圆 128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0" name="椭圆 129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1" name="椭圆 130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2" name="椭圆 131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3" name="椭圆 132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4" name="椭圆 133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5" name="椭圆 134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6" name="椭圆 135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7" name="椭圆 136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8" name="椭圆 137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9" name="椭圆 138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0" name="椭圆 139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1" name="椭圆 140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2" name="椭圆 141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" name="椭圆 142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4" name="椭圆 143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5" name="椭圆 144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6" name="椭圆 145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7" name="椭圆 146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9" name="椭圆 148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0" name="椭圆 149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1" name="椭圆 150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2" name="椭圆 151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3" name="直接连接符 152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1" name="直接连接符 160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直接连接符 162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直接连接符 163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直接连接符 164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直接连接符 165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7" name="直接连接符 166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" name="直接连接符 167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" name="任意多边形 76866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0" name="任意多边形 76867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1" name="任意多边形 76868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2" name="任意多边形 76869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3" name="任意多边形 76870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" name="任意多边形 76871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5" name="任意多边形 76872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6" name="任意多边形 76873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7" name="任意多边形 76874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8" name="任意多边形 76875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9" name="任意多边形 76876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0" name="任意多边形 76877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1" name="任意多边形 76878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2" name="任意多边形 76879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3" name="任意多边形 76880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4" name="任意多边形 76881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5" name="任意多边形 76882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6" name="任意多边形 76883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7" name="任意多边形 76884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8" name="任意多边形 76885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9" name="任意多边形 76886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0" name="任意多边形 76887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1" name="任意多边形 76888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2" name="矩形 191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3" name="矩形 192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4" name="矩形 193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2" name="矩形 281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3" name="矩形 282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4" name="矩形 283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5" name="矩形 284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6" name="矩形 285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7" name="文本框 286"/>
          <p:cNvSpPr txBox="1"/>
          <p:nvPr/>
        </p:nvSpPr>
        <p:spPr>
          <a:xfrm>
            <a:off x="3989785" y="1974056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5" name="矩形 304"/>
          <p:cNvSpPr/>
          <p:nvPr/>
        </p:nvSpPr>
        <p:spPr>
          <a:xfrm>
            <a:off x="3600450" y="1943100"/>
            <a:ext cx="3086100" cy="16002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6" name="椭圆 305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7" name="椭圆 306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8" name="直接连接符 307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9" name="文本框 308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微小简化</a:t>
            </a:r>
          </a:p>
        </p:txBody>
      </p:sp>
      <p:sp>
        <p:nvSpPr>
          <p:cNvPr id="195" name="文本占位符 75778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008B88"/>
                </a:solidFill>
              </a:rPr>
              <a:t> 50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我们有      </a:t>
            </a:r>
            <a:r>
              <a:rPr lang="en-US" altLang="zh-CN" dirty="0">
                <a:solidFill>
                  <a:srgbClr val="000000"/>
                </a:solidFill>
              </a:rPr>
              <a:t>                   .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因此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008B88"/>
                </a:solidFill>
              </a:rPr>
              <a:t> 50</a:t>
            </a:r>
            <a:r>
              <a:rPr lang="en-US" altLang="zh-CN" dirty="0"/>
              <a:t> </a:t>
            </a:r>
            <a:r>
              <a:rPr lang="zh-CN" altLang="en-US" dirty="0"/>
              <a:t>，递归调用</a:t>
            </a:r>
            <a:r>
              <a:rPr lang="zh-CN" altLang="en-US" dirty="0">
                <a:solidFill>
                  <a:srgbClr val="000000"/>
                </a:solidFill>
              </a:rPr>
              <a:t>步骤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中的</a:t>
            </a:r>
            <a:r>
              <a:rPr lang="en-US" altLang="zh-CN" dirty="0">
                <a:solidFill>
                  <a:srgbClr val="000000"/>
                </a:solidFill>
              </a:rPr>
              <a:t> SELECT</a:t>
            </a:r>
            <a:r>
              <a:rPr lang="zh-CN" altLang="en-US" dirty="0">
                <a:solidFill>
                  <a:srgbClr val="000000"/>
                </a:solidFill>
              </a:rPr>
              <a:t>算法，运行在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008B88"/>
                </a:solidFill>
              </a:rPr>
              <a:t>3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/4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元素上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这样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步骤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在最差情况下花费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T</a:t>
            </a:r>
            <a:r>
              <a:rPr lang="en-US" altLang="zh-CN" dirty="0">
                <a:solidFill>
                  <a:srgbClr val="008B88"/>
                </a:solidFill>
              </a:rPr>
              <a:t>(3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/4) </a:t>
            </a:r>
            <a:r>
              <a:rPr lang="zh-CN" altLang="en-US" dirty="0">
                <a:solidFill>
                  <a:srgbClr val="000000"/>
                </a:solidFill>
              </a:rPr>
              <a:t>时间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7A77"/>
                </a:solidFill>
              </a:rPr>
              <a:t>n </a:t>
            </a:r>
            <a:r>
              <a:rPr lang="en-US" altLang="zh-CN" dirty="0">
                <a:solidFill>
                  <a:srgbClr val="007A77"/>
                </a:solidFill>
              </a:rPr>
              <a:t>&lt; 50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最差运行时间可以设定为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7A77"/>
                </a:solidFill>
              </a:rPr>
              <a:t>T</a:t>
            </a:r>
            <a:r>
              <a:rPr lang="en-US" altLang="zh-CN" dirty="0">
                <a:solidFill>
                  <a:srgbClr val="007A77"/>
                </a:solidFill>
              </a:rPr>
              <a:t>(</a:t>
            </a:r>
            <a:r>
              <a:rPr lang="en-US" altLang="zh-CN" i="1" dirty="0">
                <a:solidFill>
                  <a:srgbClr val="007A77"/>
                </a:solidFill>
              </a:rPr>
              <a:t>n</a:t>
            </a:r>
            <a:r>
              <a:rPr lang="en-US" altLang="zh-CN" dirty="0">
                <a:solidFill>
                  <a:srgbClr val="007A77"/>
                </a:solidFill>
              </a:rPr>
              <a:t>) = </a:t>
            </a:r>
            <a:r>
              <a:rPr lang="en-US" altLang="zh-CN" dirty="0">
                <a:solidFill>
                  <a:srgbClr val="007A77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rgbClr val="007A77"/>
                </a:solidFill>
              </a:rPr>
              <a:t>(1)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96" name="对象 195"/>
          <p:cNvGraphicFramePr/>
          <p:nvPr/>
        </p:nvGraphicFramePr>
        <p:xfrm>
          <a:off x="3186583" y="1369218"/>
          <a:ext cx="1485900" cy="365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r:id="rId3" imgW="927100" imgH="228600" progId="Equation.3">
                  <p:embed/>
                </p:oleObj>
              </mc:Choice>
              <mc:Fallback>
                <p:oleObj r:id="rId3" imgW="927100" imgH="228600" progId="Equation.3">
                  <p:embed/>
                  <p:pic>
                    <p:nvPicPr>
                      <p:cNvPr id="0" name="对象 757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6583" y="1369218"/>
                        <a:ext cx="1485900" cy="36552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68610"/>
          <p:cNvSpPr txBox="1"/>
          <p:nvPr/>
        </p:nvSpPr>
        <p:spPr>
          <a:xfrm>
            <a:off x="1575617" y="825848"/>
            <a:ext cx="6932954" cy="38114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8B88"/>
                </a:solidFill>
              </a:rPr>
              <a:t>(</a:t>
            </a:r>
            <a:r>
              <a:rPr lang="en-US" altLang="zh-CN" sz="1800" i="1" dirty="0" err="1">
                <a:solidFill>
                  <a:srgbClr val="008B88"/>
                </a:solidFill>
              </a:rPr>
              <a:t>i</a:t>
            </a:r>
            <a:r>
              <a:rPr lang="en-US" altLang="zh-CN" sz="1800" i="1" dirty="0">
                <a:solidFill>
                  <a:srgbClr val="008B88"/>
                </a:solidFill>
              </a:rPr>
              <a:t>, n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</a:rPr>
              <a:t>将输入数组的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</a:rPr>
              <a:t>个元素划分成若干小组，每个小组含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zh-CN" altLang="en-US" sz="1800" dirty="0"/>
              <a:t>个元素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且至多只有一组有剩下的</a:t>
            </a:r>
            <a:r>
              <a:rPr lang="en-US" altLang="zh-CN" sz="1800" dirty="0">
                <a:solidFill>
                  <a:srgbClr val="000000"/>
                </a:solidFill>
              </a:rPr>
              <a:t>n mod 5</a:t>
            </a:r>
            <a:r>
              <a:rPr lang="zh-CN" altLang="en-US" sz="1800" dirty="0">
                <a:solidFill>
                  <a:srgbClr val="000000"/>
                </a:solidFill>
              </a:rPr>
              <a:t>个元素组成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</a:rPr>
              <a:t>寻找各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元素小组的中位数：可调用插入排序算法，排序后再取中位数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</a:rPr>
              <a:t>对第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步中找出的   </a:t>
            </a: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zh-CN" altLang="en-US" sz="1800" dirty="0">
                <a:solidFill>
                  <a:srgbClr val="000000"/>
                </a:solidFill>
              </a:rPr>
              <a:t>个中位数，递归调用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以找出其中位数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4. </a:t>
            </a:r>
            <a:r>
              <a:rPr lang="zh-CN" altLang="en-US" sz="1800" dirty="0">
                <a:solidFill>
                  <a:srgbClr val="000000"/>
                </a:solidFill>
              </a:rPr>
              <a:t>利用修改后的</a:t>
            </a:r>
            <a:r>
              <a:rPr lang="en-US" altLang="zh-CN" sz="1800" dirty="0">
                <a:solidFill>
                  <a:srgbClr val="000000"/>
                </a:solidFill>
              </a:rPr>
              <a:t>PARTITION</a:t>
            </a:r>
            <a:r>
              <a:rPr lang="zh-CN" altLang="en-US" sz="1800" dirty="0">
                <a:solidFill>
                  <a:srgbClr val="000000"/>
                </a:solidFill>
              </a:rPr>
              <a:t>版本，按照中位数的中位数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对输入数组进行划分。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k </a:t>
            </a:r>
            <a:r>
              <a:rPr lang="en-US" altLang="zh-CN" sz="1800" dirty="0">
                <a:solidFill>
                  <a:srgbClr val="008B88"/>
                </a:solidFill>
              </a:rPr>
              <a:t>= rank(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让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比划分的地区中的元素数目多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，因此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r>
              <a:rPr lang="zh-CN" altLang="en-US" sz="1800" dirty="0">
                <a:solidFill>
                  <a:srgbClr val="000000"/>
                </a:solidFill>
              </a:rPr>
              <a:t>是第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小的元素，并且有</a:t>
            </a:r>
            <a:r>
              <a:rPr lang="en-US" altLang="zh-CN" sz="1800" dirty="0">
                <a:solidFill>
                  <a:srgbClr val="000000"/>
                </a:solidFill>
              </a:rPr>
              <a:t>n-k</a:t>
            </a:r>
            <a:r>
              <a:rPr lang="zh-CN" altLang="en-US" sz="1800" dirty="0">
                <a:solidFill>
                  <a:srgbClr val="000000"/>
                </a:solidFill>
              </a:rPr>
              <a:t>个元素在划分的高区。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</a:t>
            </a:r>
            <a:r>
              <a:rPr lang="en-US" altLang="zh-CN" sz="1800" b="1" dirty="0">
                <a:solidFill>
                  <a:srgbClr val="000000"/>
                </a:solidFill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then return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elseif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&lt;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then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算法在低区找第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算法在高区找第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C87"/>
                </a:solidFill>
              </a:rPr>
              <a:t>(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–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8C87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递归分析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1180053" y="1225898"/>
          <a:ext cx="142875" cy="77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r:id="rId3" imgW="190500" imgH="711200" progId="Equation.3">
                  <p:embed/>
                </p:oleObj>
              </mc:Choice>
              <mc:Fallback>
                <p:oleObj r:id="rId3" imgW="190500" imgH="711200" progId="Equation.3">
                  <p:embed/>
                  <p:pic>
                    <p:nvPicPr>
                      <p:cNvPr id="0" name="对象 778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0053" y="1225898"/>
                        <a:ext cx="142875" cy="77372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180053" y="2105129"/>
          <a:ext cx="142875" cy="32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r:id="rId5" imgW="190500" imgH="711200" progId="Equation.3">
                  <p:embed/>
                </p:oleObj>
              </mc:Choice>
              <mc:Fallback>
                <p:oleObj r:id="rId5" imgW="190500" imgH="711200" progId="Equation.3">
                  <p:embed/>
                  <p:pic>
                    <p:nvPicPr>
                      <p:cNvPr id="0" name="对象 778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8C8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0053" y="2105129"/>
                        <a:ext cx="142875" cy="3209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180053" y="3285811"/>
          <a:ext cx="190500" cy="131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r:id="rId6" imgW="190500" imgH="1828165" progId="Equation.3">
                  <p:embed/>
                </p:oleObj>
              </mc:Choice>
              <mc:Fallback>
                <p:oleObj r:id="rId6" imgW="190500" imgH="1828165" progId="Equation.3">
                  <p:embed/>
                  <p:pic>
                    <p:nvPicPr>
                      <p:cNvPr id="0" name="对象 77831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8C8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0053" y="3285811"/>
                        <a:ext cx="190500" cy="1311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直接连接符 9"/>
          <p:cNvSpPr/>
          <p:nvPr/>
        </p:nvSpPr>
        <p:spPr>
          <a:xfrm>
            <a:off x="665703" y="1168749"/>
            <a:ext cx="6286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文本框 10"/>
          <p:cNvSpPr txBox="1"/>
          <p:nvPr/>
        </p:nvSpPr>
        <p:spPr>
          <a:xfrm>
            <a:off x="665703" y="825849"/>
            <a:ext cx="423514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T(n)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8553" y="1524307"/>
            <a:ext cx="44114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sym typeface="Symbol" panose="05050102010706020507" pitchFamily="18" charset="2"/>
              </a:rPr>
              <a:t>(n)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8553" y="2755133"/>
            <a:ext cx="44114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sym typeface="Symbol" panose="05050102010706020507" pitchFamily="18" charset="2"/>
              </a:rPr>
              <a:t>(n)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271" y="2114983"/>
            <a:ext cx="527709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T(n/5)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3932" y="3770263"/>
            <a:ext cx="595035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T(3n/4)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顺序统计量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在一个由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个元素组成的集合中，第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zh-CN" altLang="en-US" dirty="0"/>
              <a:t>个顺序统计量（</a:t>
            </a:r>
            <a:r>
              <a:rPr lang="en-US" altLang="zh-CN" dirty="0"/>
              <a:t>order statistic</a:t>
            </a:r>
            <a:r>
              <a:rPr lang="zh-CN" altLang="en-US" dirty="0"/>
              <a:t>）是该集合中第</a:t>
            </a:r>
            <a:r>
              <a:rPr lang="en-US" altLang="zh-CN" dirty="0" err="1"/>
              <a:t>i</a:t>
            </a:r>
            <a:r>
              <a:rPr lang="zh-CN" altLang="en-US" dirty="0"/>
              <a:t>小的元素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  <a:latin typeface="TimesNewRomanPSMT" charset="0"/>
              </a:rPr>
              <a:t>•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1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CD0000"/>
                </a:solidFill>
              </a:rPr>
              <a:t>求集合的最小值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CD0000"/>
                </a:solidFill>
              </a:rPr>
              <a:t>求集合的最大值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               </a:t>
            </a:r>
            <a:r>
              <a:rPr lang="zh-CN" altLang="en-US" dirty="0">
                <a:solidFill>
                  <a:srgbClr val="008B88"/>
                </a:solidFill>
              </a:rPr>
              <a:t>或</a:t>
            </a:r>
            <a:r>
              <a:rPr lang="en-US" altLang="zh-CN" dirty="0">
                <a:solidFill>
                  <a:srgbClr val="008B88"/>
                </a:solidFill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CD0000"/>
                </a:solidFill>
              </a:rPr>
              <a:t>中位数（下中位数，上中位数）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000000"/>
                </a:solidFill>
              </a:rPr>
              <a:t>       为简便起见，本书中所用的“中位数”都是指下中位数。</a:t>
            </a:r>
            <a:endParaRPr lang="en-US" altLang="zh-CN" sz="15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平凡的算法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对集合元素进行排序，并且返回第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个元素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若使用归并排序，则最差情况下的运行时间：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8B88"/>
                </a:solidFill>
              </a:rPr>
              <a:t>   O(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</a:rPr>
              <a:t>lg 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) + O(1) = O(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</a:rPr>
              <a:t>lg 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1317264" y="2237483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3" imgW="685800" imgH="228600" progId="Equation.3">
                  <p:embed/>
                </p:oleObj>
              </mc:Choice>
              <mc:Fallback>
                <p:oleObj r:id="rId3" imgW="685800" imgH="228600" progId="Equation.3">
                  <p:embed/>
                  <p:pic>
                    <p:nvPicPr>
                      <p:cNvPr id="0" name="对象 440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264" y="2237483"/>
                        <a:ext cx="8001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2457449" y="2237483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5" imgW="685800" imgH="228600" progId="Equation.3">
                  <p:embed/>
                </p:oleObj>
              </mc:Choice>
              <mc:Fallback>
                <p:oleObj r:id="rId5" imgW="685800" imgH="228600" progId="Equation.3">
                  <p:embed/>
                  <p:pic>
                    <p:nvPicPr>
                      <p:cNvPr id="0" name="对象 440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7449" y="2237483"/>
                        <a:ext cx="8001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求解递归式</a:t>
            </a:r>
          </a:p>
        </p:txBody>
      </p:sp>
      <p:sp>
        <p:nvSpPr>
          <p:cNvPr id="16" name="文本占位符 79874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c </a:t>
            </a:r>
            <a:r>
              <a:rPr lang="zh-CN" altLang="en-US" dirty="0"/>
              <a:t>设置得足够大，可同时应对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rgbClr val="008B88"/>
                </a:solidFill>
              </a:rPr>
              <a:t>(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和初试条件即可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aphicFrame>
        <p:nvGraphicFramePr>
          <p:cNvPr id="17" name="对象 16"/>
          <p:cNvGraphicFramePr/>
          <p:nvPr/>
        </p:nvGraphicFramePr>
        <p:xfrm>
          <a:off x="3371850" y="1028700"/>
          <a:ext cx="2286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9" r:id="rId3" imgW="1917065" imgH="431800" progId="Equation.3">
                  <p:embed/>
                </p:oleObj>
              </mc:Choice>
              <mc:Fallback>
                <p:oleObj r:id="rId3" imgW="1917065" imgH="431800" progId="Equation.3">
                  <p:embed/>
                  <p:pic>
                    <p:nvPicPr>
                      <p:cNvPr id="0" name="对象 798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1850" y="1028700"/>
                        <a:ext cx="22860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3829050" y="1885950"/>
          <a:ext cx="2000250" cy="50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r:id="rId5" imgW="1561465" imgH="393700" progId="Equation.3">
                  <p:embed/>
                </p:oleObj>
              </mc:Choice>
              <mc:Fallback>
                <p:oleObj r:id="rId5" imgW="1561465" imgH="393700" progId="Equation.3">
                  <p:embed/>
                  <p:pic>
                    <p:nvPicPr>
                      <p:cNvPr id="0" name="对象 798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9050" y="1885950"/>
                        <a:ext cx="2000250" cy="503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4193382" y="2514600"/>
          <a:ext cx="1621631" cy="125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r:id="rId7" imgW="1358900" imgH="1054100" progId="Equation.3">
                  <p:embed/>
                </p:oleObj>
              </mc:Choice>
              <mc:Fallback>
                <p:oleObj r:id="rId7" imgW="1358900" imgH="1054100" progId="Equation.3">
                  <p:embed/>
                  <p:pic>
                    <p:nvPicPr>
                      <p:cNvPr id="0" name="对象 798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3382" y="2514600"/>
                        <a:ext cx="1621631" cy="125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657350" y="1885950"/>
            <a:ext cx="1343638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solidFill>
                  <a:srgbClr val="CD0000"/>
                </a:solidFill>
                <a:latin typeface="Times New Roman" panose="02020603050405020304" pitchFamily="18" charset="0"/>
              </a:rPr>
              <a:t>替换</a:t>
            </a:r>
            <a:r>
              <a:rPr lang="en-US" altLang="zh-CN" sz="2400" dirty="0">
                <a:solidFill>
                  <a:srgbClr val="CD000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T(n)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1" name="直接连接符 20"/>
          <p:cNvSpPr/>
          <p:nvPr/>
        </p:nvSpPr>
        <p:spPr>
          <a:xfrm>
            <a:off x="1771650" y="1714500"/>
            <a:ext cx="5257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>
            <a:off x="1771650" y="1771650"/>
            <a:ext cx="5257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结论</a:t>
            </a:r>
          </a:p>
        </p:txBody>
      </p:sp>
      <p:sp>
        <p:nvSpPr>
          <p:cNvPr id="10" name="文本占位符 78850"/>
          <p:cNvSpPr txBox="1"/>
          <p:nvPr/>
        </p:nvSpPr>
        <p:spPr>
          <a:xfrm>
            <a:off x="628650" y="1057719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由于每层级的工作是常数项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en-US" altLang="zh-CN" dirty="0">
                <a:solidFill>
                  <a:srgbClr val="008B88"/>
                </a:solidFill>
              </a:rPr>
              <a:t>19/20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更小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每级的工作量都被根节点的工作量所统治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这个算法的实际运行时间慢，因为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之前的常系数较大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随机算法更加实用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附录：</a:t>
            </a:r>
            <a:r>
              <a:rPr lang="en-US" altLang="zh-CN" dirty="0"/>
              <a:t>Hairy recurrence</a:t>
            </a:r>
            <a:endParaRPr lang="zh-CN" altLang="en-US" dirty="0"/>
          </a:p>
        </p:txBody>
      </p:sp>
      <p:sp>
        <p:nvSpPr>
          <p:cNvPr id="14" name="文本占位符 62466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CD0000"/>
              </a:solidFill>
              <a:latin typeface="TimesNewRomanPS-BoldMT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CD0000"/>
              </a:solidFill>
              <a:latin typeface="TimesNewRomanPS-BoldMT" charset="0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CD0000"/>
                </a:solidFill>
              </a:rPr>
              <a:t>证明</a:t>
            </a:r>
            <a:r>
              <a:rPr lang="en-US" altLang="zh-CN" b="1" dirty="0">
                <a:solidFill>
                  <a:srgbClr val="CD0000"/>
                </a:solidFill>
              </a:rPr>
              <a:t>:</a:t>
            </a:r>
            <a:r>
              <a:rPr lang="zh-CN" altLang="en-US" dirty="0">
                <a:solidFill>
                  <a:srgbClr val="008481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目标是找到常数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c </a:t>
            </a:r>
            <a:r>
              <a:rPr lang="en-US" altLang="zh-CN" dirty="0">
                <a:solidFill>
                  <a:srgbClr val="C00000"/>
                </a:solidFill>
              </a:rPr>
              <a:t>&gt; 0</a:t>
            </a:r>
            <a:r>
              <a:rPr lang="zh-CN" altLang="en-US" dirty="0">
                <a:solidFill>
                  <a:srgbClr val="C00000"/>
                </a:solidFill>
              </a:rPr>
              <a:t>，使得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E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</a:rPr>
              <a:t>T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)]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 err="1">
                <a:solidFill>
                  <a:srgbClr val="C00000"/>
                </a:solidFill>
              </a:rPr>
              <a:t>cn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常数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c </a:t>
            </a:r>
            <a:r>
              <a:rPr lang="zh-CN" altLang="en-US" dirty="0">
                <a:solidFill>
                  <a:srgbClr val="000000"/>
                </a:solidFill>
              </a:rPr>
              <a:t>可以被设置得足够大，使得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E</a:t>
            </a:r>
            <a:r>
              <a:rPr lang="en-US" altLang="zh-CN" dirty="0">
                <a:solidFill>
                  <a:srgbClr val="008481"/>
                </a:solidFill>
              </a:rPr>
              <a:t>[</a:t>
            </a:r>
            <a:r>
              <a:rPr lang="en-US" altLang="zh-CN" i="1" dirty="0">
                <a:solidFill>
                  <a:srgbClr val="008481"/>
                </a:solidFill>
              </a:rPr>
              <a:t>T</a:t>
            </a:r>
            <a:r>
              <a:rPr lang="en-US" altLang="zh-CN" dirty="0">
                <a:solidFill>
                  <a:srgbClr val="008481"/>
                </a:solidFill>
              </a:rPr>
              <a:t>(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)]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 err="1">
                <a:solidFill>
                  <a:srgbClr val="008481"/>
                </a:solidFill>
              </a:rPr>
              <a:t>cn</a:t>
            </a:r>
            <a:r>
              <a:rPr lang="en-US" altLang="zh-CN" i="1" dirty="0">
                <a:solidFill>
                  <a:srgbClr val="008481"/>
                </a:solidFill>
              </a:rPr>
              <a:t> </a:t>
            </a:r>
            <a:r>
              <a:rPr lang="zh-CN" altLang="en-US" dirty="0"/>
              <a:t>满足基础案例</a:t>
            </a: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NewRomanPS-BoldMT" charset="0"/>
            </a:endParaRPr>
          </a:p>
          <a:p>
            <a:endParaRPr lang="en-US" altLang="zh-CN" dirty="0"/>
          </a:p>
        </p:txBody>
      </p:sp>
      <p:graphicFrame>
        <p:nvGraphicFramePr>
          <p:cNvPr id="15" name="对象 14"/>
          <p:cNvGraphicFramePr/>
          <p:nvPr/>
        </p:nvGraphicFramePr>
        <p:xfrm>
          <a:off x="2743200" y="1143000"/>
          <a:ext cx="3143250" cy="74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r:id="rId3" imgW="1943100" imgH="457200" progId="Equation.3">
                  <p:embed/>
                </p:oleObj>
              </mc:Choice>
              <mc:Fallback>
                <p:oleObj r:id="rId3" imgW="1943100" imgH="457200" progId="Equation.3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143000"/>
                        <a:ext cx="3143250" cy="741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657349" y="3259434"/>
            <a:ext cx="15129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D0000"/>
                </a:solidFill>
                <a:latin typeface="Times New Roman" panose="02020603050405020304" pitchFamily="18" charset="0"/>
              </a:rPr>
              <a:t>使用事实</a:t>
            </a:r>
            <a:r>
              <a:rPr lang="en-US" altLang="zh-CN" sz="2400" b="1" dirty="0">
                <a:solidFill>
                  <a:srgbClr val="CD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256360" y="3087984"/>
          <a:ext cx="1600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r:id="rId5" imgW="787400" imgH="457200" progId="Equation.3">
                  <p:embed/>
                </p:oleObj>
              </mc:Choice>
              <mc:Fallback>
                <p:oleObj r:id="rId5" imgW="787400" imgH="457200" progId="Equation.3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6360" y="3087984"/>
                        <a:ext cx="16002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</a:p>
        </p:txBody>
      </p:sp>
      <p:graphicFrame>
        <p:nvGraphicFramePr>
          <p:cNvPr id="7" name="文本占位符 63494"/>
          <p:cNvGraphicFramePr/>
          <p:nvPr/>
        </p:nvGraphicFramePr>
        <p:xfrm>
          <a:off x="2322910" y="1015603"/>
          <a:ext cx="3298031" cy="92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r:id="rId3" imgW="1625600" imgH="457200" progId="Equation.3">
                  <p:embed/>
                </p:oleObj>
              </mc:Choice>
              <mc:Fallback>
                <p:oleObj r:id="rId3" imgW="1625600" imgH="457200" progId="Equation.3">
                  <p:embed/>
                  <p:pic>
                    <p:nvPicPr>
                      <p:cNvPr id="0" name="文本占位符 634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2910" y="1015603"/>
                        <a:ext cx="3298031" cy="92749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43150" y="2114550"/>
            <a:ext cx="210826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代入法的假设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286001" y="1028701"/>
            <a:ext cx="3280172" cy="1774031"/>
            <a:chOff x="960" y="864"/>
            <a:chExt cx="2755" cy="1490"/>
          </a:xfrm>
        </p:grpSpPr>
        <p:graphicFrame>
          <p:nvGraphicFramePr>
            <p:cNvPr id="6" name="文本占位符 64516"/>
            <p:cNvGraphicFramePr>
              <a:graphicFrameLocks noGrp="1"/>
            </p:cNvGraphicFramePr>
            <p:nvPr>
              <p:ph type="body" idx="1"/>
            </p:nvPr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8" r:id="rId3" imgW="1625600" imgH="457200" progId="Equation.3">
                    <p:embed/>
                  </p:oleObj>
                </mc:Choice>
                <mc:Fallback>
                  <p:oleObj r:id="rId3" imgW="1625600" imgH="457200" progId="Equation.3">
                    <p:embed/>
                    <p:pic>
                      <p:nvPicPr>
                        <p:cNvPr id="0" name="文本占位符 645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/>
            <p:nvPr/>
          </p:nvGraphicFramePr>
          <p:xfrm>
            <a:off x="1776" y="1652"/>
            <a:ext cx="1939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9" r:id="rId5" imgW="1193165" imgH="431800" progId="Equation.3">
                    <p:embed/>
                  </p:oleObj>
                </mc:Choice>
                <mc:Fallback>
                  <p:oleObj r:id="rId5" imgW="1193165" imgH="431800" progId="Equation.3">
                    <p:embed/>
                    <p:pic>
                      <p:nvPicPr>
                        <p:cNvPr id="0" name="对象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6" y="1652"/>
                          <a:ext cx="1939" cy="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2400300" y="2937273"/>
            <a:ext cx="149271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使用事实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86001" y="1028700"/>
            <a:ext cx="3280172" cy="2628900"/>
            <a:chOff x="960" y="864"/>
            <a:chExt cx="2755" cy="2208"/>
          </a:xfrm>
        </p:grpSpPr>
        <p:graphicFrame>
          <p:nvGraphicFramePr>
            <p:cNvPr id="8" name="对象 7"/>
            <p:cNvGraphicFramePr/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2" r:id="rId3" imgW="1625600" imgH="457200" progId="Equation.3">
                    <p:embed/>
                  </p:oleObj>
                </mc:Choice>
                <mc:Fallback>
                  <p:oleObj r:id="rId3" imgW="1625600" imgH="457200" progId="Equation.3">
                    <p:embed/>
                    <p:pic>
                      <p:nvPicPr>
                        <p:cNvPr id="0" name="对象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/>
            <p:nvPr/>
          </p:nvGraphicFramePr>
          <p:xfrm>
            <a:off x="1776" y="1627"/>
            <a:ext cx="1939" cy="1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3" r:id="rId5" imgW="1193800" imgH="889000" progId="Equation.3">
                    <p:embed/>
                  </p:oleObj>
                </mc:Choice>
                <mc:Fallback>
                  <p:oleObj r:id="rId5" imgW="1193800" imgH="889000" progId="Equation.3">
                    <p:embed/>
                    <p:pic>
                      <p:nvPicPr>
                        <p:cNvPr id="0" name="对象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6" y="1627"/>
                          <a:ext cx="1939" cy="14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/>
          <p:cNvSpPr txBox="1"/>
          <p:nvPr/>
        </p:nvSpPr>
        <p:spPr>
          <a:xfrm>
            <a:off x="2457450" y="3714750"/>
            <a:ext cx="343074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表示为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D0000"/>
                </a:solidFill>
                <a:latin typeface="Times New Roman" panose="02020603050405020304" pitchFamily="18" charset="0"/>
              </a:rPr>
              <a:t>desired – residual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86001" y="1028700"/>
            <a:ext cx="3280172" cy="3028950"/>
            <a:chOff x="960" y="864"/>
            <a:chExt cx="2755" cy="2544"/>
          </a:xfrm>
        </p:grpSpPr>
        <p:graphicFrame>
          <p:nvGraphicFramePr>
            <p:cNvPr id="10" name="对象 9"/>
            <p:cNvGraphicFramePr/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6" r:id="rId3" imgW="1625600" imgH="457200" progId="Equation.3">
                    <p:embed/>
                  </p:oleObj>
                </mc:Choice>
                <mc:Fallback>
                  <p:oleObj r:id="rId3" imgW="1625600" imgH="457200" progId="Equation.3">
                    <p:embed/>
                    <p:pic>
                      <p:nvPicPr>
                        <p:cNvPr id="0" name="对象 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/>
            <p:nvPr/>
          </p:nvGraphicFramePr>
          <p:xfrm>
            <a:off x="1776" y="1633"/>
            <a:ext cx="1939" cy="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7" r:id="rId5" imgW="1193165" imgH="1091565" progId="Equation.3">
                    <p:embed/>
                  </p:oleObj>
                </mc:Choice>
                <mc:Fallback>
                  <p:oleObj r:id="rId5" imgW="1193165" imgH="1091565" progId="Equation.3">
                    <p:embed/>
                    <p:pic>
                      <p:nvPicPr>
                        <p:cNvPr id="0" name="对象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6" y="1633"/>
                          <a:ext cx="1939" cy="1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2463403" y="4000500"/>
            <a:ext cx="568777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</a:rPr>
              <a:t> c </a:t>
            </a:r>
            <a:r>
              <a:rPr lang="zh-CN" altLang="en-US" sz="2400" dirty="0">
                <a:latin typeface="Times New Roman" panose="02020603050405020304" pitchFamily="18" charset="0"/>
              </a:rPr>
              <a:t>被选择为足够大，使得</a:t>
            </a:r>
            <a:r>
              <a:rPr lang="en-US" altLang="zh-CN" sz="2400" dirty="0" err="1">
                <a:latin typeface="Times New Roman" panose="02020603050405020304" pitchFamily="18" charset="0"/>
              </a:rPr>
              <a:t>cn</a:t>
            </a:r>
            <a:r>
              <a:rPr lang="en-US" altLang="zh-CN" sz="2400" dirty="0">
                <a:latin typeface="Times New Roman" panose="02020603050405020304" pitchFamily="18" charset="0"/>
              </a:rPr>
              <a:t>/4 &gt;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(n).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最小值和最大值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在一个有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个元素的集合中，需要做多少次比较才能确定其最小元素？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上界是</a:t>
            </a:r>
            <a:r>
              <a:rPr lang="en-US" altLang="zh-CN" dirty="0">
                <a:solidFill>
                  <a:srgbClr val="000000"/>
                </a:solidFill>
              </a:rPr>
              <a:t>n-1</a:t>
            </a:r>
            <a:r>
              <a:rPr lang="zh-CN" altLang="en-US" dirty="0">
                <a:solidFill>
                  <a:srgbClr val="000000"/>
                </a:solidFill>
              </a:rPr>
              <a:t>次比较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文本占位符 50178"/>
          <p:cNvSpPr txBox="1"/>
          <p:nvPr/>
        </p:nvSpPr>
        <p:spPr>
          <a:xfrm>
            <a:off x="628650" y="2275951"/>
            <a:ext cx="4993403" cy="217893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MINIMUM </a:t>
            </a:r>
            <a:r>
              <a:rPr lang="en-US" altLang="zh-CN" sz="1800" dirty="0">
                <a:solidFill>
                  <a:srgbClr val="008481"/>
                </a:solidFill>
              </a:rPr>
              <a:t>(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9A9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min = A[1]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for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dirty="0">
                <a:solidFill>
                  <a:srgbClr val="008481"/>
                </a:solidFill>
              </a:rPr>
              <a:t>=2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to </a:t>
            </a:r>
            <a:r>
              <a:rPr lang="en-US" altLang="zh-CN" sz="1800" b="1" dirty="0" err="1">
                <a:solidFill>
                  <a:srgbClr val="000000"/>
                </a:solidFill>
              </a:rPr>
              <a:t>A.length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 if min &gt; </a:t>
            </a:r>
            <a:r>
              <a:rPr lang="en-US" altLang="zh-CN" sz="1800" i="1" dirty="0">
                <a:solidFill>
                  <a:srgbClr val="008B88"/>
                </a:solidFill>
              </a:rPr>
              <a:t>A</a:t>
            </a:r>
            <a:r>
              <a:rPr lang="en-US" altLang="zh-CN" sz="1800" dirty="0">
                <a:solidFill>
                  <a:srgbClr val="008B88"/>
                </a:solidFill>
              </a:rPr>
              <a:t>[</a:t>
            </a:r>
            <a:r>
              <a:rPr lang="en-US" altLang="zh-CN" sz="1800" i="1" dirty="0" err="1">
                <a:solidFill>
                  <a:srgbClr val="008B88"/>
                </a:solidFill>
              </a:rPr>
              <a:t>i</a:t>
            </a:r>
            <a:r>
              <a:rPr lang="en-US" altLang="zh-CN" sz="1800" dirty="0">
                <a:solidFill>
                  <a:srgbClr val="008B88"/>
                </a:solidFill>
              </a:rPr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i="1" dirty="0">
                <a:solidFill>
                  <a:srgbClr val="008481"/>
                </a:solidFill>
              </a:rPr>
              <a:t>               min</a:t>
            </a:r>
            <a:r>
              <a:rPr lang="en-US" altLang="zh-CN" sz="1800" i="1" dirty="0">
                <a:solidFill>
                  <a:srgbClr val="008481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[</a:t>
            </a:r>
            <a:r>
              <a:rPr lang="en-US" altLang="zh-CN" sz="1800" dirty="0" err="1">
                <a:solidFill>
                  <a:srgbClr val="008481"/>
                </a:solidFill>
              </a:rPr>
              <a:t>i</a:t>
            </a:r>
            <a:r>
              <a:rPr lang="en-US" altLang="zh-CN" sz="1800" dirty="0">
                <a:solidFill>
                  <a:srgbClr val="008481"/>
                </a:solidFill>
              </a:rPr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return </a:t>
            </a:r>
            <a:r>
              <a:rPr lang="en-US" altLang="zh-CN" sz="1800" i="1" dirty="0">
                <a:solidFill>
                  <a:srgbClr val="008B88"/>
                </a:solidFill>
              </a:rPr>
              <a:t>min</a:t>
            </a:r>
            <a:endParaRPr lang="en-US" altLang="zh-CN" sz="1800" dirty="0">
              <a:solidFill>
                <a:srgbClr val="008B88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3451" y="248696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找最大值，对称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同时找到最小值和最大值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2"/>
            <a:ext cx="7886700" cy="367574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在一个有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个元素的集合中，需要做多少次比较才能同时找到最小元素和最大元素？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直接方法：分别找最小元素和最大元素，总共需要</a:t>
            </a:r>
            <a:r>
              <a:rPr lang="en-US" altLang="zh-CN" dirty="0">
                <a:solidFill>
                  <a:srgbClr val="000000"/>
                </a:solidFill>
              </a:rPr>
              <a:t>2n-2</a:t>
            </a:r>
            <a:r>
              <a:rPr lang="zh-CN" altLang="en-US" dirty="0">
                <a:solidFill>
                  <a:srgbClr val="000000"/>
                </a:solidFill>
              </a:rPr>
              <a:t>次比较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更优方法：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标记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为最小元素，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为最大元素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对于每一对元素</a:t>
            </a:r>
            <a:r>
              <a:rPr lang="en-US" altLang="zh-CN" dirty="0">
                <a:solidFill>
                  <a:srgbClr val="000000"/>
                </a:solidFill>
              </a:rPr>
              <a:t>(a1, b1)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zh-CN" altLang="en-US" dirty="0">
                <a:solidFill>
                  <a:srgbClr val="000000"/>
                </a:solidFill>
              </a:rPr>
              <a:t>先自行比较，小的标记为</a:t>
            </a:r>
            <a:r>
              <a:rPr lang="en-US" altLang="zh-CN" dirty="0">
                <a:solidFill>
                  <a:srgbClr val="000000"/>
                </a:solidFill>
              </a:rPr>
              <a:t>a1</a:t>
            </a:r>
            <a:r>
              <a:rPr lang="zh-CN" altLang="en-US" dirty="0">
                <a:solidFill>
                  <a:srgbClr val="000000"/>
                </a:solidFill>
              </a:rPr>
              <a:t>，大的标记为</a:t>
            </a:r>
            <a:r>
              <a:rPr lang="en-US" altLang="zh-CN" dirty="0">
                <a:solidFill>
                  <a:srgbClr val="000000"/>
                </a:solidFill>
              </a:rPr>
              <a:t>b1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a1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比较，若</a:t>
            </a:r>
            <a:r>
              <a:rPr lang="en-US" altLang="zh-CN" dirty="0">
                <a:solidFill>
                  <a:srgbClr val="000000"/>
                </a:solidFill>
              </a:rPr>
              <a:t>a1 &lt; x</a:t>
            </a:r>
            <a:r>
              <a:rPr lang="zh-CN" altLang="en-US" dirty="0">
                <a:solidFill>
                  <a:srgbClr val="000000"/>
                </a:solidFill>
              </a:rPr>
              <a:t>，则更新</a:t>
            </a:r>
            <a:r>
              <a:rPr lang="en-US" altLang="zh-CN" dirty="0">
                <a:solidFill>
                  <a:srgbClr val="000000"/>
                </a:solidFill>
              </a:rPr>
              <a:t>x = a1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b1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比较，若</a:t>
            </a:r>
            <a:r>
              <a:rPr lang="en-US" altLang="zh-CN" dirty="0">
                <a:solidFill>
                  <a:srgbClr val="000000"/>
                </a:solidFill>
              </a:rPr>
              <a:t>b1 &gt; y</a:t>
            </a:r>
            <a:r>
              <a:rPr lang="zh-CN" altLang="en-US" dirty="0">
                <a:solidFill>
                  <a:srgbClr val="000000"/>
                </a:solidFill>
              </a:rPr>
              <a:t>，则更新</a:t>
            </a:r>
            <a:r>
              <a:rPr lang="en-US" altLang="zh-CN" dirty="0">
                <a:solidFill>
                  <a:srgbClr val="000000"/>
                </a:solidFill>
              </a:rPr>
              <a:t>y = b1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显然，若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是奇数，则需要                次比较；若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是偶数，需要</a:t>
            </a:r>
            <a:r>
              <a:rPr lang="en-US" altLang="zh-CN" dirty="0">
                <a:solidFill>
                  <a:srgbClr val="000000"/>
                </a:solidFill>
              </a:rPr>
              <a:t>3 n/2 – 2 </a:t>
            </a:r>
            <a:r>
              <a:rPr lang="zh-CN" altLang="en-US" dirty="0">
                <a:solidFill>
                  <a:srgbClr val="000000"/>
                </a:solidFill>
              </a:rPr>
              <a:t>次比较</a:t>
            </a:r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/>
              <p:cNvSpPr txBox="1"/>
              <p:nvPr/>
            </p:nvSpPr>
            <p:spPr>
              <a:xfrm>
                <a:off x="3166813" y="4051871"/>
                <a:ext cx="800100" cy="2667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</a:rPr>
                  <a:t>3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13" y="4051871"/>
                <a:ext cx="800100" cy="266700"/>
              </a:xfrm>
              <a:prstGeom prst="rect">
                <a:avLst/>
              </a:prstGeom>
              <a:blipFill rotWithShape="1">
                <a:blip r:embed="rId2"/>
                <a:stretch>
                  <a:fillRect l="-8" t="-214" r="8" b="214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一、最大值和最小值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853293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584053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二、期望为线性时间的算法</a:t>
            </a:r>
          </a:p>
        </p:txBody>
      </p:sp>
      <p:sp>
        <p:nvSpPr>
          <p:cNvPr id="12" name="矩形 11"/>
          <p:cNvSpPr/>
          <p:nvPr/>
        </p:nvSpPr>
        <p:spPr>
          <a:xfrm>
            <a:off x="3703320" y="41077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8385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三、最坏为线性时间的算法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顺序统计量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期望为线性时间的选择算法</a:t>
            </a:r>
          </a:p>
        </p:txBody>
      </p:sp>
      <p:sp>
        <p:nvSpPr>
          <p:cNvPr id="6" name="文本占位符 50178"/>
          <p:cNvSpPr txBox="1"/>
          <p:nvPr/>
        </p:nvSpPr>
        <p:spPr>
          <a:xfrm>
            <a:off x="628650" y="851209"/>
            <a:ext cx="7886700" cy="360367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RAND-SELECT</a:t>
            </a:r>
            <a:r>
              <a:rPr lang="en-US" altLang="zh-CN" sz="1800" dirty="0">
                <a:solidFill>
                  <a:srgbClr val="008481"/>
                </a:solidFill>
              </a:rPr>
              <a:t>(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p, r,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9A9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if </a:t>
            </a:r>
            <a:r>
              <a:rPr lang="en-US" altLang="zh-CN" sz="1800" i="1" dirty="0">
                <a:solidFill>
                  <a:srgbClr val="008481"/>
                </a:solidFill>
              </a:rPr>
              <a:t>p </a:t>
            </a:r>
            <a:r>
              <a:rPr lang="en-US" altLang="zh-CN" sz="1800" dirty="0">
                <a:solidFill>
                  <a:srgbClr val="008481"/>
                </a:solidFill>
              </a:rPr>
              <a:t>== </a:t>
            </a:r>
            <a:r>
              <a:rPr lang="en-US" altLang="zh-CN" sz="1800" i="1" dirty="0">
                <a:solidFill>
                  <a:srgbClr val="008481"/>
                </a:solidFill>
              </a:rPr>
              <a:t>q </a:t>
            </a:r>
            <a:r>
              <a:rPr lang="en-US" altLang="zh-CN" sz="1800" b="1" dirty="0">
                <a:solidFill>
                  <a:srgbClr val="000000"/>
                </a:solidFill>
              </a:rPr>
              <a:t>then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return </a:t>
            </a:r>
            <a:r>
              <a:rPr lang="en-US" altLang="zh-CN" sz="1800" i="1" dirty="0">
                <a:solidFill>
                  <a:srgbClr val="008B88"/>
                </a:solidFill>
              </a:rPr>
              <a:t>A</a:t>
            </a:r>
            <a:r>
              <a:rPr lang="en-US" altLang="zh-CN" sz="1800" dirty="0">
                <a:solidFill>
                  <a:srgbClr val="008B88"/>
                </a:solidFill>
              </a:rPr>
              <a:t>[ </a:t>
            </a:r>
            <a:r>
              <a:rPr lang="en-US" altLang="zh-CN" sz="1800" i="1" dirty="0">
                <a:solidFill>
                  <a:srgbClr val="008B88"/>
                </a:solidFill>
              </a:rPr>
              <a:t>p</a:t>
            </a:r>
            <a:r>
              <a:rPr lang="en-US" altLang="zh-CN" sz="1800" dirty="0">
                <a:solidFill>
                  <a:srgbClr val="008B88"/>
                </a:solidFill>
              </a:rPr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i="1" dirty="0">
                <a:solidFill>
                  <a:srgbClr val="008481"/>
                </a:solidFill>
              </a:rPr>
              <a:t>     q</a:t>
            </a:r>
            <a:r>
              <a:rPr lang="en-US" altLang="zh-CN" sz="1800" i="1" dirty="0">
                <a:solidFill>
                  <a:srgbClr val="008481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1800" dirty="0">
                <a:solidFill>
                  <a:srgbClr val="000000"/>
                </a:solidFill>
              </a:rPr>
              <a:t>RAND-PARTITION</a:t>
            </a:r>
            <a:r>
              <a:rPr lang="en-US" altLang="zh-CN" sz="1800" dirty="0">
                <a:solidFill>
                  <a:srgbClr val="008481"/>
                </a:solidFill>
              </a:rPr>
              <a:t>(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p, r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i="1" dirty="0">
                <a:solidFill>
                  <a:srgbClr val="008481"/>
                </a:solidFill>
              </a:rPr>
              <a:t>     k </a:t>
            </a:r>
            <a:r>
              <a:rPr lang="en-US" altLang="zh-CN" sz="1800" i="1" dirty="0">
                <a:solidFill>
                  <a:srgbClr val="008481"/>
                </a:solidFill>
                <a:sym typeface="Symbol" panose="05050102010706020507" pitchFamily="18" charset="2"/>
              </a:rPr>
              <a:t>=</a:t>
            </a:r>
            <a:r>
              <a:rPr lang="en-US" altLang="zh-CN" sz="1800" dirty="0">
                <a:solidFill>
                  <a:srgbClr val="008481"/>
                </a:solidFill>
              </a:rPr>
              <a:t>  </a:t>
            </a:r>
            <a:r>
              <a:rPr lang="en-US" altLang="zh-CN" sz="1800" i="1" dirty="0">
                <a:solidFill>
                  <a:srgbClr val="008481"/>
                </a:solidFill>
              </a:rPr>
              <a:t>q </a:t>
            </a:r>
            <a:r>
              <a:rPr lang="en-US" altLang="zh-CN" sz="1800" dirty="0">
                <a:solidFill>
                  <a:srgbClr val="008481"/>
                </a:solidFill>
              </a:rPr>
              <a:t>– </a:t>
            </a:r>
            <a:r>
              <a:rPr lang="en-US" altLang="zh-CN" sz="1800" i="1" dirty="0">
                <a:solidFill>
                  <a:srgbClr val="008481"/>
                </a:solidFill>
              </a:rPr>
              <a:t>p </a:t>
            </a:r>
            <a:r>
              <a:rPr lang="en-US" altLang="zh-CN" sz="1800" dirty="0">
                <a:solidFill>
                  <a:srgbClr val="008481"/>
                </a:solidFill>
              </a:rPr>
              <a:t>+ 1                  </a:t>
            </a:r>
            <a:endParaRPr lang="en-US" altLang="zh-CN" sz="1800" dirty="0">
              <a:solidFill>
                <a:srgbClr val="008B88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if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=</a:t>
            </a:r>
            <a:r>
              <a:rPr lang="en-US" altLang="zh-CN" sz="1800" dirty="0">
                <a:solidFill>
                  <a:srgbClr val="008481"/>
                </a:solidFill>
              </a:rPr>
              <a:t>= </a:t>
            </a:r>
            <a:r>
              <a:rPr lang="en-US" altLang="zh-CN" sz="1800" i="1" dirty="0">
                <a:solidFill>
                  <a:srgbClr val="008481"/>
                </a:solidFill>
              </a:rPr>
              <a:t>k </a:t>
            </a:r>
            <a:r>
              <a:rPr lang="en-US" altLang="zh-CN" sz="1800" b="1" dirty="0">
                <a:solidFill>
                  <a:srgbClr val="000000"/>
                </a:solidFill>
              </a:rPr>
              <a:t>then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 return </a:t>
            </a:r>
            <a:r>
              <a:rPr lang="en-US" altLang="zh-CN" sz="1800" i="1" dirty="0">
                <a:solidFill>
                  <a:srgbClr val="008B88"/>
                </a:solidFill>
              </a:rPr>
              <a:t>A</a:t>
            </a:r>
            <a:r>
              <a:rPr lang="en-US" altLang="zh-CN" sz="1800" dirty="0">
                <a:solidFill>
                  <a:srgbClr val="008B88"/>
                </a:solidFill>
              </a:rPr>
              <a:t>[</a:t>
            </a:r>
            <a:r>
              <a:rPr lang="en-US" altLang="zh-CN" sz="1800" i="1" dirty="0">
                <a:solidFill>
                  <a:srgbClr val="008B88"/>
                </a:solidFill>
              </a:rPr>
              <a:t>q</a:t>
            </a:r>
            <a:r>
              <a:rPr lang="en-US" altLang="zh-CN" sz="1800" dirty="0">
                <a:solidFill>
                  <a:srgbClr val="008B88"/>
                </a:solidFill>
              </a:rPr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else if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dirty="0">
                <a:solidFill>
                  <a:srgbClr val="008481"/>
                </a:solidFill>
              </a:rPr>
              <a:t>&lt; </a:t>
            </a:r>
            <a:r>
              <a:rPr lang="en-US" altLang="zh-CN" sz="1800" i="1" dirty="0">
                <a:solidFill>
                  <a:srgbClr val="008481"/>
                </a:solidFill>
              </a:rPr>
              <a:t>k</a:t>
            </a:r>
            <a:r>
              <a:rPr lang="en-US" altLang="zh-CN" sz="1800" b="1" dirty="0">
                <a:solidFill>
                  <a:srgbClr val="000000"/>
                </a:solidFill>
              </a:rPr>
              <a:t> then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 return </a:t>
            </a:r>
            <a:r>
              <a:rPr lang="en-US" altLang="zh-CN" sz="1800" dirty="0">
                <a:solidFill>
                  <a:srgbClr val="000000"/>
                </a:solidFill>
              </a:rPr>
              <a:t>RAND-SELECT</a:t>
            </a:r>
            <a:r>
              <a:rPr lang="en-US" altLang="zh-CN" sz="1800" dirty="0">
                <a:solidFill>
                  <a:srgbClr val="008481"/>
                </a:solidFill>
              </a:rPr>
              <a:t>( 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p, q – </a:t>
            </a:r>
            <a:r>
              <a:rPr lang="en-US" altLang="zh-CN" sz="1800" dirty="0">
                <a:solidFill>
                  <a:srgbClr val="008481"/>
                </a:solidFill>
              </a:rPr>
              <a:t>1</a:t>
            </a:r>
            <a:r>
              <a:rPr lang="en-US" altLang="zh-CN" sz="1800" i="1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else return </a:t>
            </a:r>
            <a:r>
              <a:rPr lang="en-US" altLang="zh-CN" sz="1800" dirty="0">
                <a:solidFill>
                  <a:srgbClr val="000000"/>
                </a:solidFill>
              </a:rPr>
              <a:t>RAND-SELECT</a:t>
            </a:r>
            <a:r>
              <a:rPr lang="en-US" altLang="zh-CN" sz="1800" dirty="0">
                <a:solidFill>
                  <a:srgbClr val="008481"/>
                </a:solidFill>
              </a:rPr>
              <a:t>( 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q + </a:t>
            </a:r>
            <a:r>
              <a:rPr lang="en-US" altLang="zh-CN" sz="1800" dirty="0">
                <a:solidFill>
                  <a:srgbClr val="008481"/>
                </a:solidFill>
              </a:rPr>
              <a:t>1</a:t>
            </a:r>
            <a:r>
              <a:rPr lang="en-US" altLang="zh-CN" sz="1800" i="1" dirty="0">
                <a:solidFill>
                  <a:srgbClr val="008481"/>
                </a:solidFill>
              </a:rPr>
              <a:t>, r,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– k 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  <a:p>
            <a:endParaRPr lang="en-US" altLang="zh-CN" sz="1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927287" y="2013259"/>
            <a:ext cx="3774281" cy="939403"/>
            <a:chOff x="1056" y="3168"/>
            <a:chExt cx="3170" cy="789"/>
          </a:xfrm>
        </p:grpSpPr>
        <p:sp>
          <p:nvSpPr>
            <p:cNvPr id="8" name="矩形 7"/>
            <p:cNvSpPr/>
            <p:nvPr/>
          </p:nvSpPr>
          <p:spPr>
            <a:xfrm>
              <a:off x="1104" y="3456"/>
              <a:ext cx="1152" cy="288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 A[q]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56" y="3456"/>
              <a:ext cx="288" cy="288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2544" y="3456"/>
              <a:ext cx="163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 A[q]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>
              <a:off x="1776" y="3312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直接连接符 11"/>
            <p:cNvSpPr/>
            <p:nvPr/>
          </p:nvSpPr>
          <p:spPr>
            <a:xfrm flipH="1">
              <a:off x="1104" y="331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文本框 12"/>
            <p:cNvSpPr txBox="1"/>
            <p:nvPr/>
          </p:nvSpPr>
          <p:spPr>
            <a:xfrm>
              <a:off x="1527" y="3168"/>
              <a:ext cx="21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6" y="3744"/>
              <a:ext cx="21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04" y="3744"/>
              <a:ext cx="21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33" y="3744"/>
              <a:ext cx="193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</a:p>
        </p:txBody>
      </p:sp>
      <p:sp>
        <p:nvSpPr>
          <p:cNvPr id="16" name="文本占位符 80898"/>
          <p:cNvSpPr txBox="1"/>
          <p:nvPr/>
        </p:nvSpPr>
        <p:spPr>
          <a:xfrm>
            <a:off x="678198" y="972827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选择第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7</a:t>
            </a:r>
            <a:r>
              <a:rPr lang="zh-CN" altLang="en-US" dirty="0">
                <a:solidFill>
                  <a:srgbClr val="000000"/>
                </a:solidFill>
              </a:rPr>
              <a:t>小的元素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划分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TimesNewRomanPSMT" charset="0"/>
              </a:rPr>
              <a:t>选择第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7 – 4 = 3</a:t>
            </a:r>
            <a:r>
              <a:rPr lang="zh-CN" altLang="en-US" dirty="0">
                <a:solidFill>
                  <a:srgbClr val="000000"/>
                </a:solidFill>
              </a:rPr>
              <a:t>小的元素，迭代处理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437942" y="1318110"/>
            <a:ext cx="3899297" cy="627459"/>
            <a:chOff x="1046" y="1440"/>
            <a:chExt cx="3275" cy="527"/>
          </a:xfrm>
        </p:grpSpPr>
        <p:sp>
          <p:nvSpPr>
            <p:cNvPr id="18" name="矩形 17"/>
            <p:cNvSpPr/>
            <p:nvPr/>
          </p:nvSpPr>
          <p:spPr>
            <a:xfrm>
              <a:off x="1056" y="1440"/>
              <a:ext cx="385" cy="33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440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872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256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8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072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504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888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46" y="1754"/>
              <a:ext cx="38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050" dirty="0">
                  <a:solidFill>
                    <a:srgbClr val="CD0000"/>
                  </a:solidFill>
                  <a:latin typeface="Times New Roman" panose="02020603050405020304" pitchFamily="18" charset="0"/>
                </a:rPr>
                <a:t>主元</a:t>
              </a:r>
              <a:endParaRPr lang="en-US" altLang="zh-CN" sz="1050" dirty="0">
                <a:solidFill>
                  <a:srgbClr val="CD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47467" y="2518259"/>
            <a:ext cx="4442222" cy="628650"/>
            <a:chOff x="1054" y="2448"/>
            <a:chExt cx="3731" cy="528"/>
          </a:xfrm>
        </p:grpSpPr>
        <p:sp>
          <p:nvSpPr>
            <p:cNvPr id="29" name="矩形 28"/>
            <p:cNvSpPr/>
            <p:nvPr/>
          </p:nvSpPr>
          <p:spPr>
            <a:xfrm>
              <a:off x="2303" y="2448"/>
              <a:ext cx="384" cy="33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455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071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439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687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871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054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887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7" name="直接连接符 36"/>
            <p:cNvSpPr/>
            <p:nvPr/>
          </p:nvSpPr>
          <p:spPr>
            <a:xfrm>
              <a:off x="2688" y="2976"/>
              <a:ext cx="16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直接连接符 37"/>
            <p:cNvSpPr/>
            <p:nvPr/>
          </p:nvSpPr>
          <p:spPr>
            <a:xfrm flipV="1">
              <a:off x="2688" y="288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直接连接符 38"/>
            <p:cNvSpPr/>
            <p:nvPr/>
          </p:nvSpPr>
          <p:spPr>
            <a:xfrm flipV="1">
              <a:off x="4320" y="288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文本框 39"/>
            <p:cNvSpPr txBox="1"/>
            <p:nvPr/>
          </p:nvSpPr>
          <p:spPr>
            <a:xfrm>
              <a:off x="4454" y="2474"/>
              <a:ext cx="331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k=4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直观分析</a:t>
            </a:r>
          </a:p>
        </p:txBody>
      </p:sp>
      <p:sp>
        <p:nvSpPr>
          <p:cNvPr id="41" name="文本占位符 51202"/>
          <p:cNvSpPr txBox="1"/>
          <p:nvPr/>
        </p:nvSpPr>
        <p:spPr>
          <a:xfrm>
            <a:off x="669190" y="878234"/>
            <a:ext cx="7886700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假设所有元素均不相同</a:t>
            </a:r>
            <a:r>
              <a:rPr lang="en-US" altLang="zh-CN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75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幸运</a:t>
            </a:r>
            <a:r>
              <a:rPr lang="en-US" altLang="zh-CN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(9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/10)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 =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75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ym typeface="Symbol" panose="05050102010706020507" pitchFamily="18" charset="2"/>
              </a:rPr>
              <a:t>不幸运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– 1) +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 =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750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比归并排序算法更加糟糕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1904</Words>
  <Application>Microsoft Office PowerPoint</Application>
  <PresentationFormat>全屏显示(16:9)</PresentationFormat>
  <Paragraphs>294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Meiryo UI</vt:lpstr>
      <vt:lpstr>TimesNewRomanPS-BoldMT</vt:lpstr>
      <vt:lpstr>TimesNewRomanPSMT</vt:lpstr>
      <vt:lpstr>黑体</vt:lpstr>
      <vt:lpstr>微软雅黑</vt:lpstr>
      <vt:lpstr>Agency FB</vt:lpstr>
      <vt:lpstr>Arial</vt:lpstr>
      <vt:lpstr>Arial Rounded MT Bold</vt:lpstr>
      <vt:lpstr>Britannic Bold</vt:lpstr>
      <vt:lpstr>Calibri</vt:lpstr>
      <vt:lpstr>Cambria Math</vt:lpstr>
      <vt:lpstr>Franklin Gothic Book</vt:lpstr>
      <vt:lpstr>Franklin Gothic Medium</vt:lpstr>
      <vt:lpstr>Times New Roman</vt:lpstr>
      <vt:lpstr>默认设计模板</vt:lpstr>
      <vt:lpstr>2_Office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Lily13817776083@163.com</cp:lastModifiedBy>
  <cp:revision>1090</cp:revision>
  <dcterms:created xsi:type="dcterms:W3CDTF">2014-04-28T11:40:00Z</dcterms:created>
  <dcterms:modified xsi:type="dcterms:W3CDTF">2022-03-27T01:53:56Z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