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4"/>
  </p:handoutMasterIdLst>
  <p:sldIdLst>
    <p:sldId id="1349" r:id="rId4"/>
    <p:sldId id="1354" r:id="rId6"/>
    <p:sldId id="2540" r:id="rId7"/>
    <p:sldId id="2614" r:id="rId8"/>
    <p:sldId id="2615" r:id="rId9"/>
    <p:sldId id="2541" r:id="rId10"/>
    <p:sldId id="2586" r:id="rId11"/>
    <p:sldId id="2542" r:id="rId12"/>
    <p:sldId id="2543" r:id="rId13"/>
    <p:sldId id="2616" r:id="rId14"/>
    <p:sldId id="2545" r:id="rId15"/>
    <p:sldId id="2546" r:id="rId16"/>
    <p:sldId id="2647" r:id="rId17"/>
    <p:sldId id="2587" r:id="rId18"/>
    <p:sldId id="2547" r:id="rId19"/>
    <p:sldId id="2648" r:id="rId20"/>
    <p:sldId id="2548" r:id="rId21"/>
    <p:sldId id="2549" r:id="rId22"/>
    <p:sldId id="2550" r:id="rId23"/>
    <p:sldId id="2551" r:id="rId24"/>
    <p:sldId id="2649" r:id="rId25"/>
    <p:sldId id="2552" r:id="rId26"/>
    <p:sldId id="2651" r:id="rId27"/>
    <p:sldId id="2588" r:id="rId28"/>
    <p:sldId id="2574" r:id="rId29"/>
    <p:sldId id="2652" r:id="rId30"/>
    <p:sldId id="2575" r:id="rId31"/>
    <p:sldId id="2576" r:id="rId32"/>
    <p:sldId id="2577" r:id="rId33"/>
    <p:sldId id="2578" r:id="rId34"/>
    <p:sldId id="2579" r:id="rId35"/>
    <p:sldId id="2653" r:id="rId36"/>
    <p:sldId id="2580" r:id="rId37"/>
    <p:sldId id="2654" r:id="rId38"/>
    <p:sldId id="2581" r:id="rId39"/>
    <p:sldId id="2582" r:id="rId40"/>
    <p:sldId id="2583" r:id="rId41"/>
    <p:sldId id="2584" r:id="rId42"/>
    <p:sldId id="2655" r:id="rId43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220" y="52"/>
      </p:cViewPr>
      <p:guideLst>
        <p:guide orient="horz" pos="2052"/>
        <p:guide pos="3896"/>
        <p:guide orient="horz" pos="1619"/>
        <p:guide pos="2880"/>
        <p:guide orient="horz" pos="2412"/>
        <p:guide orient="horz" pos="8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第八讲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散列表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0" y="1805940"/>
            <a:ext cx="4051300" cy="1899920"/>
          </a:xfrm>
          <a:prstGeom prst="rect">
            <a:avLst/>
          </a:prstGeom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通过链接法解决冲突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在相同槽中的记录被放到一个链表之中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4031615" y="1437640"/>
          <a:ext cx="1085850" cy="3048000"/>
        </p:xfrm>
        <a:graphic>
          <a:graphicData uri="http://schemas.openxmlformats.org/drawingml/2006/table">
            <a:tbl>
              <a:tblPr/>
              <a:tblGrid>
                <a:gridCol w="1085850"/>
              </a:tblGrid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1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21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688965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49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946265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86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8203565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52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直接连接符 125035"/>
          <p:cNvSpPr/>
          <p:nvPr/>
        </p:nvSpPr>
        <p:spPr>
          <a:xfrm flipV="1">
            <a:off x="8660765" y="2980690"/>
            <a:ext cx="4000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直接连接符 125036"/>
          <p:cNvSpPr/>
          <p:nvPr/>
        </p:nvSpPr>
        <p:spPr>
          <a:xfrm>
            <a:off x="4545965" y="315214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直接连接符 125038"/>
          <p:cNvSpPr/>
          <p:nvPr/>
        </p:nvSpPr>
        <p:spPr>
          <a:xfrm>
            <a:off x="6374765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" name="直接连接符 125039"/>
          <p:cNvSpPr/>
          <p:nvPr/>
        </p:nvSpPr>
        <p:spPr>
          <a:xfrm>
            <a:off x="7632065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" name="文本框 125040"/>
          <p:cNvSpPr txBox="1"/>
          <p:nvPr/>
        </p:nvSpPr>
        <p:spPr>
          <a:xfrm>
            <a:off x="3693518" y="3011646"/>
            <a:ext cx="246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5041"/>
          <p:cNvSpPr txBox="1"/>
          <p:nvPr/>
        </p:nvSpPr>
        <p:spPr>
          <a:xfrm>
            <a:off x="6146165" y="3583146"/>
            <a:ext cx="22091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(49)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(86)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(52)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03265" y="1437640"/>
            <a:ext cx="313118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最坏情况：所有</a:t>
            </a:r>
            <a:r>
              <a:rPr lang="en-US" altLang="zh-CN" sz="1600"/>
              <a:t>n</a:t>
            </a:r>
            <a:r>
              <a:rPr lang="zh-CN" altLang="en-US" sz="1600"/>
              <a:t>个关键字都散列到同一个槽中，从而产生一个长度为</a:t>
            </a:r>
            <a:r>
              <a:rPr lang="en-US" altLang="zh-CN" sz="1600"/>
              <a:t>n</a:t>
            </a:r>
            <a:r>
              <a:rPr lang="zh-CN" altLang="en-US" sz="1600"/>
              <a:t>的链表。这时，最坏情况下查找的时间为</a:t>
            </a:r>
            <a:r>
              <a:rPr lang="en-US" altLang="zh-CN" sz="1600"/>
              <a:t>Θ(n)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链接法分析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考虑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E0000"/>
                </a:solidFill>
              </a:rPr>
              <a:t>简单均匀</a:t>
            </a:r>
            <a:r>
              <a:rPr lang="zh-CN" altLang="en-US" dirty="0">
                <a:solidFill>
                  <a:srgbClr val="CE0000"/>
                </a:solidFill>
              </a:rPr>
              <a:t>散列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i="1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任一关键字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Î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等可能地映射到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个槽中的任意一个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且与其他关键字被散列到什么位置上无关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是表中的关键字个数，令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dirty="0">
                <a:solidFill>
                  <a:srgbClr val="000000"/>
                </a:solidFill>
              </a:rPr>
              <a:t>是槽的数量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定义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zh-CN" altLang="en-US" dirty="0">
                <a:solidFill>
                  <a:srgbClr val="000000"/>
                </a:solidFill>
              </a:rPr>
              <a:t>的装载因子（</a:t>
            </a:r>
            <a:r>
              <a:rPr lang="en-US" altLang="zh-CN" b="1" i="1" dirty="0">
                <a:solidFill>
                  <a:srgbClr val="CE0000"/>
                </a:solidFill>
              </a:rPr>
              <a:t>load factor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     = </a:t>
            </a:r>
            <a:r>
              <a:rPr lang="zh-CN" altLang="en-US" dirty="0">
                <a:solidFill>
                  <a:srgbClr val="000000"/>
                </a:solidFill>
              </a:rPr>
              <a:t>一个槽平均存储的元素数量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搜索开销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8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定理</a:t>
            </a:r>
            <a:r>
              <a:rPr lang="en-US" altLang="zh-CN" b="1" dirty="0">
                <a:solidFill>
                  <a:srgbClr val="000000"/>
                </a:solidFill>
              </a:rPr>
              <a:t>11.1. </a:t>
            </a:r>
            <a:r>
              <a:rPr lang="zh-CN" altLang="en-US" b="1" dirty="0">
                <a:solidFill>
                  <a:srgbClr val="000000"/>
                </a:solidFill>
              </a:rPr>
              <a:t>在简单均匀散列的假设下，对于用链接法解决冲突的散列表，一次不成功查找的平均时间为</a:t>
            </a:r>
            <a:r>
              <a:rPr lang="en-US" altLang="zh-CN" b="1" dirty="0">
                <a:solidFill>
                  <a:srgbClr val="008C87"/>
                </a:solidFill>
              </a:rPr>
              <a:t> 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8C87"/>
                </a:solidFill>
              </a:rPr>
              <a:t>(1 + 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8C87"/>
                </a:solidFill>
              </a:rPr>
              <a:t>)</a:t>
            </a:r>
            <a:r>
              <a:rPr lang="en-US" altLang="zh-CN" b="1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分析：各个槽平均有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个元素，不成功的查找要找到队伍末尾；另外还加一次散列时间。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b="1" dirty="0"/>
              <a:t>定理</a:t>
            </a:r>
            <a:r>
              <a:rPr lang="en-US" altLang="zh-CN" b="1" dirty="0"/>
              <a:t>11.2 </a:t>
            </a:r>
            <a:r>
              <a:rPr lang="zh-CN" altLang="en-US" b="1" dirty="0"/>
              <a:t>在简单均匀散列的假设下，对于用链表法解决冲突的散列表，一次成功查找所需的平均时间是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Q</a:t>
            </a:r>
            <a:r>
              <a:rPr lang="en-US" altLang="zh-CN" b="1" dirty="0">
                <a:solidFill>
                  <a:srgbClr val="008C87"/>
                </a:solidFill>
                <a:sym typeface="+mn-ea"/>
              </a:rPr>
              <a:t>(1 + </a:t>
            </a:r>
            <a:r>
              <a:rPr lang="en-US" altLang="zh-CN" b="1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b="1" dirty="0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sym typeface="+mn-ea"/>
              </a:rPr>
              <a:t>.</a:t>
            </a:r>
            <a:endParaRPr lang="en-US" altLang="zh-CN" b="1" dirty="0"/>
          </a:p>
          <a:p>
            <a:pPr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推论：如果散列表中槽数至少与表中的元素成正比，则有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n 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= 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O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 dirty="0">
                <a:solidFill>
                  <a:srgbClr val="008C87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，从而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= n/m=</a:t>
            </a:r>
            <a:r>
              <a:rPr lang="en-US" altLang="zh-CN" i="1" dirty="0">
                <a:solidFill>
                  <a:srgbClr val="008C87"/>
                </a:solidFill>
              </a:rPr>
              <a:t>O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zh-CN" altLang="en-US" dirty="0">
                <a:solidFill>
                  <a:srgbClr val="008C87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期望搜索时间、插入时间和删除时间均为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</a:rPr>
              <a:t>(1)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搜索开销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dirty="0">
                <a:solidFill>
                  <a:srgbClr val="000000"/>
                </a:solidFill>
              </a:rPr>
              <a:t>如果散列表中槽数至少与表中的元素数成正比，则有</a:t>
            </a:r>
            <a:r>
              <a:rPr lang="en-US" altLang="zh-CN" dirty="0">
                <a:solidFill>
                  <a:srgbClr val="000000"/>
                </a:solidFill>
              </a:rPr>
              <a:t>n=O(m)</a:t>
            </a:r>
            <a:r>
              <a:rPr lang="zh-CN" altLang="en-US" dirty="0">
                <a:solidFill>
                  <a:srgbClr val="000000"/>
                </a:solidFill>
              </a:rPr>
              <a:t>，从而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=n/m=O(m)/m=O(1)</a:t>
            </a:r>
            <a:r>
              <a:rPr lang="zh-CN" altLang="en-US" dirty="0">
                <a:solidFill>
                  <a:srgbClr val="000000"/>
                </a:solidFill>
              </a:rPr>
              <a:t>。所以，查找操作平均需要常数时间。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当链表采用双向链接时，插入操作在最坏情况下需要</a:t>
            </a:r>
            <a:r>
              <a:rPr lang="en-US" altLang="zh-CN" dirty="0">
                <a:solidFill>
                  <a:srgbClr val="000000"/>
                </a:solidFill>
              </a:rPr>
              <a:t>O(1)</a:t>
            </a:r>
            <a:r>
              <a:rPr lang="zh-CN" altLang="en-US" dirty="0">
                <a:solidFill>
                  <a:srgbClr val="000000"/>
                </a:solidFill>
              </a:rPr>
              <a:t>时间，删除操作最坏情况下也需要</a:t>
            </a:r>
            <a:r>
              <a:rPr lang="en-US" altLang="zh-CN" dirty="0">
                <a:solidFill>
                  <a:srgbClr val="000000"/>
                </a:solidFill>
              </a:rPr>
              <a:t>O(1)</a:t>
            </a:r>
            <a:r>
              <a:rPr lang="zh-CN" altLang="en-US" dirty="0">
                <a:solidFill>
                  <a:srgbClr val="000000"/>
                </a:solidFill>
              </a:rPr>
              <a:t>时间，因而，全部的字典操作平均情况下都可以在</a:t>
            </a:r>
            <a:r>
              <a:rPr lang="en-US" altLang="zh-CN" dirty="0">
                <a:solidFill>
                  <a:srgbClr val="000000"/>
                </a:solidFill>
              </a:rPr>
              <a:t>O(1)</a:t>
            </a:r>
            <a:r>
              <a:rPr lang="zh-CN" altLang="en-US" dirty="0">
                <a:solidFill>
                  <a:srgbClr val="000000"/>
                </a:solidFill>
              </a:rPr>
              <a:t>时间内完成。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二、散列表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三、散列函数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好的散列函数的特点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一个好的散列函数应（近似地）满足简单均匀散列假设：每个关键字都被等可能地散列到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个槽位只能够的任何一个，并且与其他关键字已散列到哪个槽位无关。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均匀散列的假设很难被确保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但是有几个通用技术在现实中能够工作得很好，一些不足之处能够被避免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一些很相近的符号（如</a:t>
            </a:r>
            <a:r>
              <a:rPr lang="en-US" altLang="zh-CN" dirty="0">
                <a:solidFill>
                  <a:srgbClr val="000000"/>
                </a:solidFill>
              </a:rPr>
              <a:t>pt, pts</a:t>
            </a:r>
            <a:r>
              <a:rPr lang="zh-CN" altLang="en-US" dirty="0">
                <a:solidFill>
                  <a:srgbClr val="000000"/>
                </a:solidFill>
              </a:rPr>
              <a:t>）要能够将他们散列到同一个槽中的概率最小化。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1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提示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一个好的散列函数会将关键字均匀分布到表的槽中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关键字的分布情况并不会影响均匀分布情况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将关键字转换为自然数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dirty="0">
                <a:solidFill>
                  <a:srgbClr val="000000"/>
                </a:solidFill>
              </a:rPr>
              <a:t>多数散列函数都假定关键字的全域为自然数集</a:t>
            </a:r>
            <a:r>
              <a:rPr lang="en-US" altLang="zh-CN" dirty="0">
                <a:solidFill>
                  <a:srgbClr val="000000"/>
                </a:solidFill>
              </a:rPr>
              <a:t>N={0, 1, 2, ...}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其他数据类型按照一定规则转换为自然数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pt</a:t>
            </a:r>
            <a:r>
              <a:rPr lang="zh-CN" altLang="en-US" dirty="0">
                <a:solidFill>
                  <a:srgbClr val="000000"/>
                </a:solidFill>
              </a:rPr>
              <a:t>转换成十进制整数对（</a:t>
            </a:r>
            <a:r>
              <a:rPr lang="en-US" altLang="zh-CN" dirty="0">
                <a:solidFill>
                  <a:srgbClr val="000000"/>
                </a:solidFill>
              </a:rPr>
              <a:t>112, 116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zh-CN" altLang="en-US" dirty="0">
                <a:solidFill>
                  <a:srgbClr val="000000"/>
                </a:solidFill>
              </a:rPr>
              <a:t>基于</a:t>
            </a:r>
            <a:r>
              <a:rPr lang="en-US" altLang="zh-CN" dirty="0">
                <a:solidFill>
                  <a:srgbClr val="000000"/>
                </a:solidFill>
              </a:rPr>
              <a:t>ASCII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以</a:t>
            </a:r>
            <a:r>
              <a:rPr lang="en-US" altLang="zh-CN" dirty="0">
                <a:solidFill>
                  <a:srgbClr val="000000"/>
                </a:solidFill>
              </a:rPr>
              <a:t>128</a:t>
            </a:r>
            <a:r>
              <a:rPr lang="zh-CN" altLang="en-US" dirty="0">
                <a:solidFill>
                  <a:srgbClr val="000000"/>
                </a:solidFill>
              </a:rPr>
              <a:t>为基数，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    pt -&gt; 112*128+116 = 14,452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假设所有关键字都是整数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  <a:endParaRPr lang="en-US" altLang="zh-CN" i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提示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endParaRPr lang="zh-CN" altLang="en-US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要避免选择</a:t>
            </a:r>
            <a:r>
              <a:rPr lang="en-US" altLang="zh-CN" b="1" dirty="0">
                <a:solidFill>
                  <a:srgbClr val="000000"/>
                </a:solidFill>
              </a:rPr>
              <a:t>m</a:t>
            </a:r>
            <a:r>
              <a:rPr lang="zh-CN" altLang="en-US" b="1" dirty="0">
                <a:solidFill>
                  <a:srgbClr val="000000"/>
                </a:solidFill>
              </a:rPr>
              <a:t>的某些值</a:t>
            </a:r>
            <a:endParaRPr lang="en-US" altLang="zh-CN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m</a:t>
            </a:r>
            <a:r>
              <a:rPr lang="zh-CN" altLang="en-US" b="1" dirty="0">
                <a:solidFill>
                  <a:srgbClr val="000000"/>
                </a:solidFill>
              </a:rPr>
              <a:t>不应该是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的幂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极端情况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2</a:t>
            </a:r>
            <a:r>
              <a:rPr lang="en-US" altLang="zh-CN" i="1" baseline="30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则散列函数并不依赖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</a:rPr>
              <a:t>的所有位数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= 1011000111011010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r </a:t>
            </a:r>
            <a:r>
              <a:rPr lang="en-US" altLang="zh-CN" dirty="0">
                <a:solidFill>
                  <a:srgbClr val="008C87"/>
                </a:solidFill>
              </a:rPr>
              <a:t>= 6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011010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/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除法散列法</a:t>
            </a:r>
            <a:endParaRPr lang="zh-CN" altLang="en-US" dirty="0"/>
          </a:p>
        </p:txBody>
      </p:sp>
      <p:sp>
        <p:nvSpPr>
          <p:cNvPr id="4" name="矩形 83971"/>
          <p:cNvSpPr/>
          <p:nvPr/>
        </p:nvSpPr>
        <p:spPr>
          <a:xfrm>
            <a:off x="3326130" y="1357630"/>
            <a:ext cx="914400" cy="28575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83973"/>
          <p:cNvSpPr txBox="1"/>
          <p:nvPr/>
        </p:nvSpPr>
        <p:spPr>
          <a:xfrm>
            <a:off x="3588544" y="1677511"/>
            <a:ext cx="619080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1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1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83974"/>
          <p:cNvGraphicFramePr/>
          <p:nvPr/>
        </p:nvGraphicFramePr>
        <p:xfrm>
          <a:off x="3348990" y="1527175"/>
          <a:ext cx="8763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" r:id="rId1" imgW="1167765" imgH="393700" progId="Equation.3">
                  <p:embed/>
                </p:oleObj>
              </mc:Choice>
              <mc:Fallback>
                <p:oleObj name="" r:id="rId1" imgW="1167765" imgH="393700" progId="Equation.3">
                  <p:embed/>
                  <p:pic>
                    <p:nvPicPr>
                      <p:cNvPr id="0" name="对象 839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8990" y="1527175"/>
                        <a:ext cx="876300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k </a:t>
            </a:r>
            <a:r>
              <a:rPr lang="en-US" altLang="zh-CN" dirty="0">
                <a:solidFill>
                  <a:srgbClr val="008C87"/>
                </a:solidFill>
              </a:rPr>
              <a:t>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  <a:endParaRPr lang="en-US" altLang="zh-CN" i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900" i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在计算机系统中，通常会挑选一个质数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i="1" dirty="0">
                <a:solidFill>
                  <a:srgbClr val="008C87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且该值并不太过于接近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 </a:t>
            </a:r>
            <a:r>
              <a:rPr lang="zh-CN" altLang="en-US" dirty="0">
                <a:solidFill>
                  <a:srgbClr val="000000"/>
                </a:solidFill>
              </a:rPr>
              <a:t>的幂次方，或者</a:t>
            </a:r>
            <a:r>
              <a:rPr lang="en-US" altLang="zh-CN" dirty="0">
                <a:solidFill>
                  <a:srgbClr val="008C87"/>
                </a:solidFill>
              </a:rPr>
              <a:t>10 </a:t>
            </a:r>
            <a:r>
              <a:rPr lang="zh-CN" altLang="en-US" dirty="0">
                <a:solidFill>
                  <a:srgbClr val="000000"/>
                </a:solidFill>
              </a:rPr>
              <a:t>的幂次方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	n=2000</a:t>
            </a:r>
            <a:r>
              <a:rPr lang="zh-CN" altLang="en-US" dirty="0">
                <a:solidFill>
                  <a:srgbClr val="000000"/>
                </a:solidFill>
              </a:rPr>
              <a:t>个字符串，如果不介意一次不成功的查找需要平均检查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个元素，可以设</a:t>
            </a:r>
            <a:r>
              <a:rPr lang="en-US" altLang="zh-CN" dirty="0">
                <a:solidFill>
                  <a:srgbClr val="000000"/>
                </a:solidFill>
              </a:rPr>
              <a:t>m=701, </a:t>
            </a:r>
            <a:r>
              <a:rPr lang="zh-CN" altLang="en-US" dirty="0">
                <a:solidFill>
                  <a:srgbClr val="000000"/>
                </a:solidFill>
              </a:rPr>
              <a:t>接近于</a:t>
            </a:r>
            <a:r>
              <a:rPr lang="en-US" altLang="zh-CN" dirty="0">
                <a:solidFill>
                  <a:srgbClr val="000000"/>
                </a:solidFill>
              </a:rPr>
              <a:t>2000/3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但不接近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的任何次幂的素数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提示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有时候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将表的大小设置为一个质数会不太方便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75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但是，这个方法是主流的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尽管我们接下来看到的方法更好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一、直接寻址表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二、散列表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两个步骤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用关键字</a:t>
            </a: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乘上常数</a:t>
            </a:r>
            <a:r>
              <a:rPr lang="en-US" altLang="zh-CN" dirty="0">
                <a:solidFill>
                  <a:srgbClr val="000000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0&lt;A&lt;1</a:t>
            </a:r>
            <a:r>
              <a:rPr lang="zh-CN" altLang="en-US" dirty="0">
                <a:solidFill>
                  <a:srgbClr val="000000"/>
                </a:solidFill>
              </a:rPr>
              <a:t>），并提取</a:t>
            </a:r>
            <a:r>
              <a:rPr lang="en-US" altLang="zh-CN" dirty="0">
                <a:solidFill>
                  <a:srgbClr val="000000"/>
                </a:solidFill>
              </a:rPr>
              <a:t>kA</a:t>
            </a:r>
            <a:r>
              <a:rPr lang="zh-CN" altLang="en-US" dirty="0">
                <a:solidFill>
                  <a:srgbClr val="000000"/>
                </a:solidFill>
              </a:rPr>
              <a:t>的小数部分。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用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乘以这个值，再向下取整。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floor(</a:t>
            </a:r>
            <a:r>
              <a:rPr lang="en-US" altLang="zh-CN" i="1" dirty="0" err="1">
                <a:solidFill>
                  <a:srgbClr val="008C87"/>
                </a:solidFill>
              </a:rPr>
              <a:t>m</a:t>
            </a:r>
            <a:r>
              <a:rPr lang="en-US" altLang="zh-CN" i="1" dirty="0">
                <a:solidFill>
                  <a:srgbClr val="008C87"/>
                </a:solidFill>
              </a:rPr>
              <a:t> (kA </a:t>
            </a:r>
            <a:r>
              <a:rPr lang="en-US" altLang="zh-CN" dirty="0">
                <a:solidFill>
                  <a:srgbClr val="008C87"/>
                </a:solidFill>
              </a:rPr>
              <a:t>mod 1))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其中，</a:t>
            </a:r>
            <a:r>
              <a:rPr lang="en-US" altLang="zh-CN" dirty="0">
                <a:solidFill>
                  <a:srgbClr val="000000"/>
                </a:solidFill>
              </a:rPr>
              <a:t> kA mod 1</a:t>
            </a:r>
            <a:r>
              <a:rPr lang="zh-CN" altLang="en-US" dirty="0">
                <a:solidFill>
                  <a:srgbClr val="000000"/>
                </a:solidFill>
              </a:rPr>
              <a:t>表示</a:t>
            </a:r>
            <a:r>
              <a:rPr lang="en-US" altLang="zh-CN" dirty="0">
                <a:solidFill>
                  <a:srgbClr val="000000"/>
                </a:solidFill>
              </a:rPr>
              <a:t>  kA - floor(kA)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优点：对</a:t>
            </a:r>
            <a:r>
              <a:rPr lang="en-US" altLang="zh-CN" dirty="0">
                <a:solidFill>
                  <a:srgbClr val="000000"/>
                </a:solidFill>
              </a:rPr>
              <a:t>m</a:t>
            </a:r>
            <a:r>
              <a:rPr lang="zh-CN" altLang="en-US" dirty="0">
                <a:solidFill>
                  <a:srgbClr val="000000"/>
                </a:solidFill>
              </a:rPr>
              <a:t>的选择不是特别关键，一般选择它为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的某个幂次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这样会比较快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假设所有关键字都是整数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2</a:t>
            </a:r>
            <a:r>
              <a:rPr lang="en-US" altLang="zh-CN" i="1" baseline="30000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我们的计算机具有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位的字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定义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((</a:t>
            </a:r>
            <a:r>
              <a:rPr lang="en-US" altLang="zh-CN" i="1" dirty="0" err="1">
                <a:solidFill>
                  <a:srgbClr val="008C87"/>
                </a:solidFill>
              </a:rPr>
              <a:t>A </a:t>
            </a:r>
            <a:r>
              <a:rPr lang="en-US" altLang="zh-CN" b="1" dirty="0" err="1">
                <a:solidFill>
                  <a:srgbClr val="008C87"/>
                </a:solidFill>
              </a:rPr>
              <a:t>*</a:t>
            </a:r>
            <a:r>
              <a:rPr lang="en-US" altLang="zh-CN" b="1" dirty="0" err="1">
                <a:solidFill>
                  <a:srgbClr val="008C87"/>
                </a:solidFill>
              </a:rPr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)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mod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– </a:t>
            </a:r>
            <a:r>
              <a:rPr lang="en-US" altLang="zh-CN" i="1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是“按位右移”操作符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是一个奇数，其范围是：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baseline="30000" dirty="0">
                <a:solidFill>
                  <a:srgbClr val="008C87"/>
                </a:solidFill>
              </a:rPr>
              <a:t>–1</a:t>
            </a:r>
            <a:r>
              <a:rPr lang="en-US" altLang="zh-CN" dirty="0">
                <a:solidFill>
                  <a:srgbClr val="008C87"/>
                </a:solidFill>
              </a:rPr>
              <a:t> &lt; </a:t>
            </a: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en-US" altLang="zh-CN" dirty="0">
                <a:solidFill>
                  <a:srgbClr val="008C87"/>
                </a:solidFill>
              </a:rPr>
              <a:t>&lt;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sz="9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不要挑选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，过于靠近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乘法操作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7A78"/>
                </a:solidFill>
              </a:rPr>
              <a:t>2</a:t>
            </a:r>
            <a:r>
              <a:rPr lang="en-US" altLang="zh-CN" i="1" baseline="30000" dirty="0">
                <a:solidFill>
                  <a:srgbClr val="007A78"/>
                </a:solidFill>
              </a:rPr>
              <a:t>w</a:t>
            </a:r>
            <a:r>
              <a:rPr lang="en-US" altLang="zh-CN" i="1" dirty="0">
                <a:solidFill>
                  <a:srgbClr val="007A78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是快速的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操作也是快速的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乘法散列法的案例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= ((</a:t>
            </a:r>
            <a:r>
              <a:rPr lang="en-US" altLang="zh-CN" i="1" dirty="0" err="1">
                <a:solidFill>
                  <a:srgbClr val="008C87"/>
                </a:solidFill>
              </a:rPr>
              <a:t>A </a:t>
            </a:r>
            <a:r>
              <a:rPr lang="en-US" altLang="zh-CN" b="1" dirty="0" err="1">
                <a:solidFill>
                  <a:srgbClr val="008C87"/>
                </a:solidFill>
              </a:rPr>
              <a:t>*</a:t>
            </a:r>
            <a:r>
              <a:rPr lang="en-US" altLang="zh-CN" b="1" dirty="0" err="1">
                <a:solidFill>
                  <a:srgbClr val="008C87"/>
                </a:solidFill>
              </a:rPr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)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mod 2</a:t>
            </a:r>
            <a:r>
              <a:rPr lang="en-US" altLang="zh-CN" i="1" baseline="30000" dirty="0">
                <a:solidFill>
                  <a:srgbClr val="008C87"/>
                </a:solidFill>
              </a:rPr>
              <a:t>w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en-US" altLang="zh-CN" dirty="0" err="1">
                <a:solidFill>
                  <a:srgbClr val="008C87"/>
                </a:solidFill>
              </a:rPr>
              <a:t>rsh</a:t>
            </a:r>
            <a:r>
              <a:rPr lang="en-US" altLang="zh-CN" dirty="0">
                <a:solidFill>
                  <a:srgbClr val="008C87"/>
                </a:solidFill>
              </a:rPr>
              <a:t> (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– </a:t>
            </a:r>
            <a:r>
              <a:rPr lang="en-US" altLang="zh-CN" i="1" dirty="0">
                <a:solidFill>
                  <a:srgbClr val="008C87"/>
                </a:solidFill>
              </a:rPr>
              <a:t>r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假设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en-US" altLang="zh-CN" dirty="0">
                <a:solidFill>
                  <a:srgbClr val="008C87"/>
                </a:solidFill>
              </a:rPr>
              <a:t>= 8 = 2</a:t>
            </a:r>
            <a:r>
              <a:rPr lang="en-US" altLang="zh-CN" baseline="30000" dirty="0">
                <a:solidFill>
                  <a:srgbClr val="008C87"/>
                </a:solidFill>
              </a:rPr>
              <a:t>3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，并且，我们的计算机具有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w </a:t>
            </a:r>
            <a:r>
              <a:rPr lang="en-US" altLang="zh-CN" dirty="0">
                <a:solidFill>
                  <a:srgbClr val="008C87"/>
                </a:solidFill>
              </a:rPr>
              <a:t>= 7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位的字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4" name="组合 114708"/>
          <p:cNvGrpSpPr/>
          <p:nvPr/>
        </p:nvGrpSpPr>
        <p:grpSpPr>
          <a:xfrm>
            <a:off x="4204098" y="2228850"/>
            <a:ext cx="2899173" cy="2280047"/>
            <a:chOff x="2571" y="1872"/>
            <a:chExt cx="2435" cy="1915"/>
          </a:xfrm>
        </p:grpSpPr>
        <p:pic>
          <p:nvPicPr>
            <p:cNvPr id="5" name="图片 114699" descr="untitled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12" y="1872"/>
              <a:ext cx="1694" cy="172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114700"/>
            <p:cNvSpPr txBox="1"/>
            <p:nvPr/>
          </p:nvSpPr>
          <p:spPr>
            <a:xfrm>
              <a:off x="2571" y="3504"/>
              <a:ext cx="1221" cy="2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600" b="1" i="1">
                  <a:solidFill>
                    <a:srgbClr val="CE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Modular wheel</a:t>
              </a:r>
              <a:endParaRPr lang="en-US" altLang="zh-CN" sz="1600" b="1" i="1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组合 114707"/>
          <p:cNvGrpSpPr/>
          <p:nvPr/>
        </p:nvGrpSpPr>
        <p:grpSpPr>
          <a:xfrm>
            <a:off x="1749028" y="2812257"/>
            <a:ext cx="3211116" cy="1427560"/>
            <a:chOff x="509" y="2362"/>
            <a:chExt cx="2697" cy="1199"/>
          </a:xfrm>
        </p:grpSpPr>
        <p:sp>
          <p:nvSpPr>
            <p:cNvPr id="8" name="文本框 114701"/>
            <p:cNvSpPr txBox="1"/>
            <p:nvPr/>
          </p:nvSpPr>
          <p:spPr>
            <a:xfrm>
              <a:off x="1675" y="2362"/>
              <a:ext cx="153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 0 1 1 0 0 1   = </a:t>
              </a: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 1 0 1 0 1 1   = </a:t>
              </a: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114702"/>
            <p:cNvSpPr txBox="1"/>
            <p:nvPr/>
          </p:nvSpPr>
          <p:spPr>
            <a:xfrm>
              <a:off x="654" y="2880"/>
              <a:ext cx="2122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1 0 0 1 0 1 0 0 1 1 0 0 1 1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14703"/>
            <p:cNvSpPr/>
            <p:nvPr/>
          </p:nvSpPr>
          <p:spPr>
            <a:xfrm>
              <a:off x="528" y="2880"/>
              <a:ext cx="21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" name="文本框 114704"/>
            <p:cNvSpPr txBox="1"/>
            <p:nvPr/>
          </p:nvSpPr>
          <p:spPr>
            <a:xfrm>
              <a:off x="509" y="2614"/>
              <a:ext cx="259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2" name="对象 114705"/>
            <p:cNvGraphicFramePr/>
            <p:nvPr/>
          </p:nvGraphicFramePr>
          <p:xfrm>
            <a:off x="1776" y="3078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1" name="" r:id="rId2" imgW="533400" imgH="393700" progId="Equation.3">
                    <p:embed/>
                  </p:oleObj>
                </mc:Choice>
                <mc:Fallback>
                  <p:oleObj name="" r:id="rId2" imgW="533400" imgH="393700" progId="Equation.3">
                    <p:embed/>
                    <p:pic>
                      <p:nvPicPr>
                        <p:cNvPr id="0" name="对象 11470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76" y="3078"/>
                          <a:ext cx="33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14706"/>
            <p:cNvSpPr txBox="1"/>
            <p:nvPr/>
          </p:nvSpPr>
          <p:spPr>
            <a:xfrm>
              <a:off x="1758" y="3252"/>
              <a:ext cx="463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18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乘法散列法的案例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330" y="1356995"/>
            <a:ext cx="4432300" cy="22034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9745" y="751840"/>
            <a:ext cx="436753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/>
              <a:t>理想取值：</a:t>
            </a:r>
            <a:r>
              <a:rPr lang="en-US" altLang="zh-CN" sz="1600"/>
              <a:t>A=(sqrt(5)-1)/2 = 0.618</a:t>
            </a:r>
            <a:endParaRPr lang="en-US" altLang="zh-CN" sz="1600"/>
          </a:p>
          <a:p>
            <a:pPr>
              <a:lnSpc>
                <a:spcPct val="150000"/>
              </a:lnSpc>
            </a:pP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假设</a:t>
            </a:r>
            <a:r>
              <a:rPr lang="en-US" altLang="zh-CN" sz="1600"/>
              <a:t>k=123456</a:t>
            </a:r>
            <a:r>
              <a:rPr lang="zh-CN" altLang="en-US" sz="1600"/>
              <a:t>，</a:t>
            </a:r>
            <a:r>
              <a:rPr lang="en-US" altLang="zh-CN" sz="1600"/>
              <a:t>p=14, m=2t=16384</a:t>
            </a:r>
            <a:r>
              <a:rPr lang="zh-CN" altLang="en-US" sz="1600"/>
              <a:t>，且</a:t>
            </a:r>
            <a:r>
              <a:rPr lang="en-US" altLang="zh-CN" sz="1600"/>
              <a:t>w=32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zh-CN" altLang="en-US" sz="1600"/>
              <a:t>取</a:t>
            </a:r>
            <a:r>
              <a:rPr lang="en-US" altLang="zh-CN" sz="1600"/>
              <a:t>A</a:t>
            </a:r>
            <a:r>
              <a:rPr lang="zh-CN" altLang="en-US" sz="1600"/>
              <a:t>为形如</a:t>
            </a:r>
            <a:r>
              <a:rPr lang="en-US" altLang="zh-CN" sz="1600"/>
              <a:t>s/2</a:t>
            </a:r>
            <a:r>
              <a:rPr lang="en-US" altLang="zh-CN" sz="1600" baseline="30000"/>
              <a:t>32</a:t>
            </a:r>
            <a:r>
              <a:rPr lang="zh-CN" altLang="en-US" sz="1600"/>
              <a:t>的分数。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/>
              <a:t>于是</a:t>
            </a:r>
            <a:r>
              <a:rPr lang="en-US" altLang="zh-CN" sz="1600"/>
              <a:t>A=2654435769/2</a:t>
            </a:r>
            <a:r>
              <a:rPr lang="en-US" altLang="zh-CN" sz="1600" baseline="30000"/>
              <a:t>32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k*s=76300*2</a:t>
            </a:r>
            <a:r>
              <a:rPr lang="en-US" altLang="zh-CN" sz="1600" baseline="30000"/>
              <a:t>32</a:t>
            </a:r>
            <a:r>
              <a:rPr lang="en-US" altLang="zh-CN" sz="1600"/>
              <a:t>+17612864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r1=76300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r0=17612864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r0</a:t>
            </a:r>
            <a:r>
              <a:rPr lang="zh-CN" altLang="en-US" sz="1600"/>
              <a:t>的</a:t>
            </a:r>
            <a:r>
              <a:rPr lang="en-US" altLang="zh-CN" sz="1600"/>
              <a:t>14</a:t>
            </a:r>
            <a:r>
              <a:rPr lang="zh-CN" altLang="en-US" sz="1600"/>
              <a:t>个最高有效位产生了散列值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h(k)=67</a:t>
            </a:r>
            <a:endParaRPr lang="en-US" altLang="zh-CN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二、散列表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四、开放寻址法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开放寻址法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在哈希表之外，没有存储空间被利用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插入操作会系统性地搜索表，一直到找到空槽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散列函数依赖于关键字和搜索数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h </a:t>
            </a:r>
            <a:r>
              <a:rPr lang="en-US" altLang="zh-CN" dirty="0">
                <a:solidFill>
                  <a:srgbClr val="008C87"/>
                </a:solidFill>
              </a:rPr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U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®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搜索序列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&lt;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,0),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,1), …,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–1)&gt;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zh-CN" altLang="en-US" dirty="0">
                <a:solidFill>
                  <a:srgbClr val="000000"/>
                </a:solidFill>
              </a:rPr>
              <a:t>的一个排列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表可能会充满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删除是困难的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但不是不可能</a:t>
            </a:r>
            <a:r>
              <a:rPr lang="en-US" altLang="zh-CN" dirty="0">
                <a:solidFill>
                  <a:srgbClr val="000000"/>
                </a:solidFill>
              </a:rPr>
              <a:t>).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开放寻址法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337945"/>
            <a:ext cx="2838450" cy="2597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60" y="1337945"/>
            <a:ext cx="29527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搜索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0593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71838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冲突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直接连接符 110647"/>
          <p:cNvSpPr/>
          <p:nvPr/>
        </p:nvSpPr>
        <p:spPr>
          <a:xfrm>
            <a:off x="3943350" y="2286000"/>
            <a:ext cx="1085850" cy="857250"/>
          </a:xfrm>
          <a:prstGeom prst="line">
            <a:avLst/>
          </a:prstGeom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09749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冲突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4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09750"/>
          <p:cNvSpPr/>
          <p:nvPr/>
        </p:nvSpPr>
        <p:spPr>
          <a:xfrm>
            <a:off x="3915967" y="2262188"/>
            <a:ext cx="1078706" cy="422672"/>
          </a:xfrm>
          <a:custGeom>
            <a:avLst/>
            <a:gdLst/>
            <a:ahLst/>
            <a:cxnLst/>
            <a:rect l="0" t="0" r="0" b="0"/>
            <a:pathLst>
              <a:path w="906" h="355">
                <a:moveTo>
                  <a:pt x="0" y="355"/>
                </a:moveTo>
                <a:lnTo>
                  <a:pt x="906" y="0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2.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(496, 2)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1617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496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500" i="0" dirty="0">
                          <a:solidFill>
                            <a:srgbClr val="CE0000"/>
                          </a:solidFill>
                        </a:rPr>
                        <a:t>插入</a:t>
                      </a:r>
                      <a:endParaRPr lang="zh-CN" altLang="en-US" sz="1500" i="0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 dirty="0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11671"/>
          <p:cNvSpPr/>
          <p:nvPr/>
        </p:nvSpPr>
        <p:spPr>
          <a:xfrm>
            <a:off x="3915966" y="3123010"/>
            <a:ext cx="1094184" cy="335756"/>
          </a:xfrm>
          <a:custGeom>
            <a:avLst/>
            <a:gdLst/>
            <a:ahLst/>
            <a:cxnLst/>
            <a:rect l="0" t="0" r="0" b="0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问题起源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许多应用都需要一种动态集合结构，至少要支持</a:t>
            </a:r>
            <a:r>
              <a:rPr lang="en-US" altLang="zh-CN" dirty="0">
                <a:solidFill>
                  <a:srgbClr val="000000"/>
                </a:solidFill>
              </a:rPr>
              <a:t>INSERT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SEARCH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DELETE</a:t>
            </a:r>
            <a:r>
              <a:rPr lang="zh-CN" altLang="en-US" dirty="0">
                <a:solidFill>
                  <a:srgbClr val="000000"/>
                </a:solidFill>
              </a:rPr>
              <a:t>字典操作。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关于植物的百科全书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</a:rPr>
              <a:t>图书馆馆藏书籍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应该如何组织该数据结构？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文本框 87049"/>
          <p:cNvSpPr txBox="1"/>
          <p:nvPr/>
        </p:nvSpPr>
        <p:spPr>
          <a:xfrm>
            <a:off x="4741976" y="1461641"/>
            <a:ext cx="98257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record</a:t>
            </a:r>
            <a:endParaRPr lang="en-US" altLang="zh-CN" sz="2400" i="1" dirty="0">
              <a:solidFill>
                <a:srgbClr val="CE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87053"/>
          <p:cNvGrpSpPr/>
          <p:nvPr/>
        </p:nvGrpSpPr>
        <p:grpSpPr>
          <a:xfrm>
            <a:off x="4157948" y="1796505"/>
            <a:ext cx="1972866" cy="2026444"/>
            <a:chOff x="711" y="1514"/>
            <a:chExt cx="1657" cy="1702"/>
          </a:xfrm>
        </p:grpSpPr>
        <p:sp>
          <p:nvSpPr>
            <p:cNvPr id="6" name="矩形 87043"/>
            <p:cNvSpPr/>
            <p:nvPr/>
          </p:nvSpPr>
          <p:spPr>
            <a:xfrm>
              <a:off x="1152" y="1680"/>
              <a:ext cx="1008" cy="33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key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87044"/>
            <p:cNvSpPr/>
            <p:nvPr/>
          </p:nvSpPr>
          <p:spPr>
            <a:xfrm>
              <a:off x="1152" y="2016"/>
              <a:ext cx="1008" cy="120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0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87045"/>
            <p:cNvSpPr/>
            <p:nvPr/>
          </p:nvSpPr>
          <p:spPr>
            <a:xfrm>
              <a:off x="1152" y="235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87046"/>
            <p:cNvSpPr/>
            <p:nvPr/>
          </p:nvSpPr>
          <p:spPr>
            <a:xfrm>
              <a:off x="1152" y="283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直接连接符 87047"/>
            <p:cNvSpPr/>
            <p:nvPr/>
          </p:nvSpPr>
          <p:spPr>
            <a:xfrm>
              <a:off x="864" y="168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" name="文本框 87048"/>
            <p:cNvSpPr txBox="1"/>
            <p:nvPr/>
          </p:nvSpPr>
          <p:spPr>
            <a:xfrm>
              <a:off x="711" y="1514"/>
              <a:ext cx="205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105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05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" name="对象 87050"/>
            <p:cNvGraphicFramePr/>
            <p:nvPr/>
          </p:nvGraphicFramePr>
          <p:xfrm>
            <a:off x="2208" y="1680"/>
            <a:ext cx="160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name="" r:id="rId1" imgW="190500" imgH="1828165" progId="Equation.3">
                    <p:embed/>
                  </p:oleObj>
                </mc:Choice>
                <mc:Fallback>
                  <p:oleObj name="" r:id="rId1" imgW="190500" imgH="1828165" progId="Equation.3">
                    <p:embed/>
                    <p:pic>
                      <p:nvPicPr>
                        <p:cNvPr id="0" name="对象 8705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1680"/>
                          <a:ext cx="160" cy="1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87052"/>
          <p:cNvSpPr txBox="1"/>
          <p:nvPr/>
        </p:nvSpPr>
        <p:spPr>
          <a:xfrm>
            <a:off x="6370825" y="2194174"/>
            <a:ext cx="1955006" cy="13849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上的操作</a:t>
            </a:r>
            <a:r>
              <a:rPr lang="en-US" altLang="zh-CN" sz="2100" i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1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INSERT(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DELETE(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T,x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SEARCH(</a:t>
            </a:r>
            <a:r>
              <a:rPr lang="en-US" altLang="zh-CN" sz="21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T,k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插入关键字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 = 496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0.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(496, 0)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(496, 1)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CE0000"/>
                </a:solidFill>
              </a:rPr>
              <a:t>2.</a:t>
            </a:r>
            <a:r>
              <a:rPr lang="en-US" altLang="zh-CN" dirty="0"/>
              <a:t> </a:t>
            </a:r>
            <a:r>
              <a:rPr lang="zh-CN" altLang="en-US" dirty="0"/>
              <a:t>探查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</a:rPr>
              <a:t>(496, 2)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4" name="矩形 112641"/>
          <p:cNvSpPr/>
          <p:nvPr/>
        </p:nvSpPr>
        <p:spPr>
          <a:xfrm>
            <a:off x="5153025" y="1543050"/>
            <a:ext cx="928688" cy="2977754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29200" y="1200150"/>
          <a:ext cx="2000250" cy="3293269"/>
        </p:xfrm>
        <a:graphic>
          <a:graphicData uri="http://schemas.openxmlformats.org/drawingml/2006/table">
            <a:tbl>
              <a:tblPr/>
              <a:tblGrid>
                <a:gridCol w="1000125"/>
                <a:gridCol w="1000125"/>
              </a:tblGrid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15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dirty="0">
                          <a:solidFill>
                            <a:srgbClr val="008C87"/>
                          </a:solidFill>
                        </a:rPr>
                        <a:t>  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69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586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500" b="1"/>
                        <a:t>133</a:t>
                      </a:r>
                      <a:endParaRPr lang="zh-CN" altLang="en-US" sz="15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204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496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i="1" dirty="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400" b="1"/>
                        <a:t>481</a:t>
                      </a:r>
                      <a:endParaRPr lang="zh-CN" altLang="en-US" sz="1400" b="1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5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1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500" i="1">
                          <a:solidFill>
                            <a:srgbClr val="008C87"/>
                          </a:solidFill>
                        </a:rPr>
                        <a:t>  m</a:t>
                      </a:r>
                      <a:r>
                        <a:rPr lang="en-US" altLang="zh-CN" sz="150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zh-CN" altLang="en-US" sz="15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任意多边形 112695"/>
          <p:cNvSpPr/>
          <p:nvPr/>
        </p:nvSpPr>
        <p:spPr>
          <a:xfrm>
            <a:off x="3915966" y="3123010"/>
            <a:ext cx="1094184" cy="335756"/>
          </a:xfrm>
          <a:custGeom>
            <a:avLst/>
            <a:gdLst/>
            <a:ahLst/>
            <a:cxnLst/>
            <a:rect l="0" t="0" r="0" b="0"/>
            <a:pathLst>
              <a:path w="919" h="282">
                <a:moveTo>
                  <a:pt x="0" y="0"/>
                </a:moveTo>
                <a:lnTo>
                  <a:pt x="919" y="282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7" name="任意多边形 112696"/>
          <p:cNvSpPr/>
          <p:nvPr/>
        </p:nvSpPr>
        <p:spPr>
          <a:xfrm>
            <a:off x="3943350" y="2286000"/>
            <a:ext cx="1095375" cy="837010"/>
          </a:xfrm>
          <a:custGeom>
            <a:avLst/>
            <a:gdLst/>
            <a:ahLst/>
            <a:cxnLst/>
            <a:rect l="0" t="0" r="0" b="0"/>
            <a:pathLst>
              <a:path w="920" h="703">
                <a:moveTo>
                  <a:pt x="0" y="0"/>
                </a:moveTo>
                <a:lnTo>
                  <a:pt x="920" y="703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8" name="文本框 112697"/>
          <p:cNvSpPr txBox="1"/>
          <p:nvPr/>
        </p:nvSpPr>
        <p:spPr>
          <a:xfrm>
            <a:off x="1485900" y="3495676"/>
            <a:ext cx="295670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使用相同探查序列进行搜索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如果找到关键字，则成功终止，反之若找到一个空槽，则失败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任意多边形 112698"/>
          <p:cNvSpPr/>
          <p:nvPr/>
        </p:nvSpPr>
        <p:spPr>
          <a:xfrm>
            <a:off x="3943350" y="2228850"/>
            <a:ext cx="1066800" cy="466725"/>
          </a:xfrm>
          <a:custGeom>
            <a:avLst/>
            <a:gdLst/>
            <a:ahLst/>
            <a:cxnLst/>
            <a:rect l="0" t="0" r="0" b="0"/>
            <a:pathLst>
              <a:path w="896" h="392">
                <a:moveTo>
                  <a:pt x="0" y="392"/>
                </a:moveTo>
                <a:lnTo>
                  <a:pt x="896" y="0"/>
                </a:lnTo>
              </a:path>
            </a:pathLst>
          </a:custGeom>
          <a:noFill/>
          <a:ln w="38100" cap="flat" cmpd="sng">
            <a:solidFill>
              <a:srgbClr val="CE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线性探查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给定一个普通的散列函数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线性探查使用如下散列函数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这个方法尽管简单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但存在一次群集（</a:t>
            </a:r>
            <a:r>
              <a:rPr lang="en-US" altLang="zh-CN" dirty="0">
                <a:solidFill>
                  <a:srgbClr val="000000"/>
                </a:solidFill>
              </a:rPr>
              <a:t>primry clustering</a:t>
            </a:r>
            <a:r>
              <a:rPr lang="zh-CN" altLang="en-US" dirty="0">
                <a:solidFill>
                  <a:srgbClr val="000000"/>
                </a:solidFill>
              </a:rPr>
              <a:t>）问题：其中长期运行的占有的槽建立后，增加了平均搜索时间。此外，占有的槽运行时间较长会变得更长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/>
              <a:t>原因：当一个空槽前有</a:t>
            </a:r>
            <a:r>
              <a:rPr lang="en-US" altLang="zh-CN" dirty="0"/>
              <a:t>i</a:t>
            </a:r>
            <a:r>
              <a:rPr lang="zh-CN" altLang="en-US" dirty="0"/>
              <a:t>个满的槽时，该空槽下一个将被占用的概率是</a:t>
            </a:r>
            <a:r>
              <a:rPr lang="en-US" altLang="zh-CN" dirty="0"/>
              <a:t>(i+1)/m</a:t>
            </a:r>
            <a:r>
              <a:rPr lang="zh-CN" altLang="en-US" dirty="0"/>
              <a:t>。连续被占用的槽就会变得越来越长，因而平均查找时间也会越来越大。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二次探查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给定一个普通的散列函数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线性探查使用如下散列函数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 algn="ctr"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¢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c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i="1" dirty="0" err="1">
                <a:solidFill>
                  <a:srgbClr val="008C87"/>
                </a:solidFill>
              </a:rPr>
              <a:t>i + c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2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i="1" baseline="30000" dirty="0" err="1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/>
              <a:t>其中，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都是正的辅助常数。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避免了一次群集，但是无法避免二次群集（</a:t>
            </a:r>
            <a:r>
              <a:rPr lang="en-US" altLang="zh-CN" dirty="0"/>
              <a:t>secondary clustering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因为，</a:t>
            </a:r>
            <a:r>
              <a:rPr lang="en-US" altLang="zh-CN" dirty="0"/>
              <a:t>h(k</a:t>
            </a:r>
            <a:r>
              <a:rPr lang="en-US" altLang="zh-CN" baseline="-25000" dirty="0"/>
              <a:t>1</a:t>
            </a:r>
            <a:r>
              <a:rPr lang="en-US" altLang="zh-CN" dirty="0"/>
              <a:t>, 0)=h(k</a:t>
            </a:r>
            <a:r>
              <a:rPr lang="en-US" altLang="zh-CN" baseline="-25000" dirty="0"/>
              <a:t>2</a:t>
            </a:r>
            <a:r>
              <a:rPr lang="en-US" altLang="zh-CN" dirty="0"/>
              <a:t>,0)</a:t>
            </a:r>
            <a:r>
              <a:rPr lang="zh-CN" altLang="en-US" dirty="0"/>
              <a:t>蕴涵着</a:t>
            </a:r>
            <a:r>
              <a:rPr lang="en-US" altLang="zh-CN" dirty="0"/>
              <a:t>h(k</a:t>
            </a:r>
            <a:r>
              <a:rPr lang="en-US" altLang="zh-CN" baseline="-25000" dirty="0"/>
              <a:t>1</a:t>
            </a:r>
            <a:r>
              <a:rPr lang="en-US" altLang="zh-CN" dirty="0"/>
              <a:t>, i) = h(k</a:t>
            </a:r>
            <a:r>
              <a:rPr lang="en-US" altLang="zh-CN" baseline="-25000" dirty="0"/>
              <a:t>2</a:t>
            </a:r>
            <a:r>
              <a:rPr lang="en-US" altLang="zh-CN" dirty="0"/>
              <a:t>, i)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双重散列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给定两个普通的散列函数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双重散列使用如下的散列函数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  h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k</a:t>
            </a:r>
            <a:r>
              <a:rPr lang="en-US" altLang="zh-CN" dirty="0" err="1">
                <a:solidFill>
                  <a:srgbClr val="008C87"/>
                </a:solidFill>
              </a:rPr>
              <a:t>,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) = (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)) mod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这个方法通常会产生良好的结果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必须要与表的大小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互素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一种方式是设置</a:t>
            </a:r>
            <a:r>
              <a:rPr lang="en-US" altLang="zh-CN" i="1" dirty="0">
                <a:solidFill>
                  <a:srgbClr val="008C87"/>
                </a:solidFill>
              </a:rPr>
              <a:t>m 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的幂次方，并且设计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</a:rPr>
              <a:t>) </a:t>
            </a:r>
            <a:r>
              <a:rPr lang="zh-CN" altLang="en-US" dirty="0">
                <a:solidFill>
                  <a:srgbClr val="000000"/>
                </a:solidFill>
              </a:rPr>
              <a:t>仅产生奇数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探查策略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双重散列</a:t>
            </a:r>
            <a:endParaRPr lang="en-US" altLang="zh-CN" b="1" dirty="0">
              <a:solidFill>
                <a:srgbClr val="CE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案例：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/>
              <a:t>散列表大小为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(k) = k mod 13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(k) = 1 + (k mod 11)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因为</a:t>
            </a:r>
            <a:r>
              <a:rPr lang="en-US" altLang="zh-CN" dirty="0"/>
              <a:t>14≡ 1 mod 13, </a:t>
            </a:r>
            <a:r>
              <a:rPr lang="zh-CN" altLang="en-US" dirty="0"/>
              <a:t>且</a:t>
            </a:r>
            <a:r>
              <a:rPr lang="en-US" altLang="zh-CN" dirty="0"/>
              <a:t>14 </a:t>
            </a:r>
            <a:r>
              <a:rPr lang="en-US" altLang="zh-CN" dirty="0">
                <a:sym typeface="+mn-ea"/>
              </a:rPr>
              <a:t>≡</a:t>
            </a:r>
            <a:r>
              <a:rPr lang="en-US" altLang="zh-CN" dirty="0"/>
              <a:t> 3 mod 11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故在探查了槽</a:t>
            </a:r>
            <a:r>
              <a:rPr lang="en-US" altLang="zh-CN" dirty="0"/>
              <a:t>1</a:t>
            </a:r>
            <a:r>
              <a:rPr lang="zh-CN" altLang="en-US" dirty="0"/>
              <a:t>和槽</a:t>
            </a:r>
            <a:r>
              <a:rPr lang="en-US" altLang="zh-CN" dirty="0"/>
              <a:t>5</a:t>
            </a:r>
            <a:r>
              <a:rPr lang="zh-CN" altLang="en-US" dirty="0"/>
              <a:t>，并发现它们被占用后，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14</a:t>
            </a:r>
            <a:r>
              <a:rPr lang="zh-CN" altLang="en-US" dirty="0"/>
              <a:t>被查到了槽</a:t>
            </a:r>
            <a:r>
              <a:rPr lang="en-US" altLang="zh-CN" dirty="0"/>
              <a:t>9</a:t>
            </a:r>
            <a:r>
              <a:rPr lang="zh-CN" altLang="en-US" dirty="0"/>
              <a:t>当中。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790575"/>
            <a:ext cx="10985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开放寻址法的分析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dirty="0">
                <a:solidFill>
                  <a:srgbClr val="000000"/>
                </a:solidFill>
              </a:rPr>
              <a:t>定理：给定一个装载因子为</a:t>
            </a:r>
            <a:r>
              <a:rPr lang="en-US" altLang="zh-CN" dirty="0">
                <a:solidFill>
                  <a:srgbClr val="000000"/>
                </a:solidFill>
              </a:rPr>
              <a:t>α=n/m&lt;1</a:t>
            </a:r>
            <a:r>
              <a:rPr lang="zh-CN" altLang="en-US" dirty="0">
                <a:solidFill>
                  <a:srgbClr val="000000"/>
                </a:solidFill>
              </a:rPr>
              <a:t>的开放寻址散列表，并假设是均匀散列的，则对于一次不成功的查找，其期望的探查次数至多为</a:t>
            </a:r>
            <a:r>
              <a:rPr lang="en-US" altLang="zh-CN" dirty="0">
                <a:solidFill>
                  <a:srgbClr val="000000"/>
                </a:solidFill>
              </a:rPr>
              <a:t>1/(1-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α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推论：假设采用的是均匀散列，平均情况下，向一个装载因子为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α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的开放寻址散列表中插入一个元素至多需要做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1/(1-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α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次探查。</a:t>
            </a:r>
            <a:endParaRPr lang="zh-CN" altLang="en-US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定理证明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i="1" dirty="0">
                <a:solidFill>
                  <a:srgbClr val="CE0000"/>
                </a:solidFill>
              </a:rPr>
              <a:t>Proof.</a:t>
            </a:r>
            <a:endParaRPr lang="en-US" altLang="zh-CN" i="1" dirty="0">
              <a:solidFill>
                <a:srgbClr val="CE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至少需要一次探查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第一次探查命中到了一个已经被占用的槽的概率是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从而引发第二次探查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第二次探查命中到了一个已经被占用的槽的概率是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–1)/(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从而引发第三次探查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第三次探查命中到了一个已经被占用的槽的概率是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–2)/(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–2)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从而引发第四次探查，依此类推。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</a:rPr>
              <a:t>观察到</a:t>
            </a:r>
            <a:r>
              <a:rPr lang="en-US" altLang="zh-CN" dirty="0">
                <a:solidFill>
                  <a:srgbClr val="000000"/>
                </a:solidFill>
              </a:rPr>
              <a:t>                    for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= 1, 2, …,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endParaRPr lang="en-US" altLang="zh-CN" dirty="0"/>
          </a:p>
        </p:txBody>
      </p:sp>
      <p:graphicFrame>
        <p:nvGraphicFramePr>
          <p:cNvPr id="4" name="对象 104451"/>
          <p:cNvGraphicFramePr/>
          <p:nvPr/>
        </p:nvGraphicFramePr>
        <p:xfrm>
          <a:off x="3086100" y="3965973"/>
          <a:ext cx="1257300" cy="5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" r:id="rId1" imgW="901065" imgH="393700" progId="Equation.3">
                  <p:embed/>
                </p:oleObj>
              </mc:Choice>
              <mc:Fallback>
                <p:oleObj name="" r:id="rId1" imgW="901065" imgH="393700" progId="Equation.3">
                  <p:embed/>
                  <p:pic>
                    <p:nvPicPr>
                      <p:cNvPr id="0" name="对象 1044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0" y="3965973"/>
                        <a:ext cx="1257300" cy="5488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定理证明（续）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因此，期望的探查数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graphicFrame>
        <p:nvGraphicFramePr>
          <p:cNvPr id="4" name="对象 106499"/>
          <p:cNvGraphicFramePr/>
          <p:nvPr/>
        </p:nvGraphicFramePr>
        <p:xfrm>
          <a:off x="2228850" y="1657351"/>
          <a:ext cx="4681538" cy="285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" r:id="rId1" imgW="3035300" imgH="1854200" progId="Equation.3">
                  <p:embed/>
                </p:oleObj>
              </mc:Choice>
              <mc:Fallback>
                <p:oleObj name="" r:id="rId1" imgW="3035300" imgH="1854200" progId="Equation.3">
                  <p:embed/>
                  <p:pic>
                    <p:nvPicPr>
                      <p:cNvPr id="0" name="对象 1064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8850" y="1657351"/>
                        <a:ext cx="4681538" cy="28598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定理应用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如果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latin typeface="Symbol" panose="05050102010706020507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是常数，则访问开放寻址的哈希表会耗费常数级别的时间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如果表是半满的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期望的探查数是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1/(1–0.5) = 2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如果表是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90% </a:t>
            </a:r>
            <a:r>
              <a:rPr lang="zh-CN" altLang="en-US" dirty="0">
                <a:solidFill>
                  <a:srgbClr val="000000"/>
                </a:solidFill>
              </a:rPr>
              <a:t>满的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则期望的探查数是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1/(1–0.9) = 10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solidFill>
                  <a:srgbClr val="000000"/>
                </a:solidFill>
              </a:rPr>
              <a:t>直接寻址法能够快速找到元素，但是空间利用率不高</a:t>
            </a:r>
            <a:endParaRPr 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使用散列表能够提升空间利用效率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散列函数，越分散越好，且有多种散列函数表达方式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开放寻址法避免了链表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当关键字的全域</a:t>
            </a:r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zh-CN" altLang="en-US" dirty="0">
                <a:solidFill>
                  <a:schemeClr val="tx1"/>
                </a:solidFill>
              </a:rPr>
              <a:t>比较小的时候，直接寻址是一种简单而有效的技术。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假设每个元素取自全域</a:t>
            </a:r>
            <a:r>
              <a:rPr lang="en-US" altLang="zh-CN" dirty="0">
                <a:solidFill>
                  <a:schemeClr val="tx1"/>
                </a:solidFill>
              </a:rPr>
              <a:t>U={0, 1, ..., m-1}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不是很大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实际关键字的集合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K 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</a:rPr>
              <a:t>Í </a:t>
            </a:r>
            <a:r>
              <a:rPr lang="en-US" altLang="zh-CN" dirty="0">
                <a:solidFill>
                  <a:schemeClr val="tx1"/>
                </a:solidFill>
              </a:rPr>
              <a:t>{0, 1, …,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–1}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构建数组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[0 . .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–1]: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" name="组合 90117"/>
          <p:cNvGrpSpPr/>
          <p:nvPr/>
        </p:nvGrpSpPr>
        <p:grpSpPr>
          <a:xfrm>
            <a:off x="2817553" y="2803462"/>
            <a:ext cx="3618309" cy="783432"/>
            <a:chOff x="856" y="1850"/>
            <a:chExt cx="3039" cy="658"/>
          </a:xfrm>
        </p:grpSpPr>
        <p:graphicFrame>
          <p:nvGraphicFramePr>
            <p:cNvPr id="5" name="对象 90115"/>
            <p:cNvGraphicFramePr/>
            <p:nvPr/>
          </p:nvGraphicFramePr>
          <p:xfrm>
            <a:off x="856" y="1850"/>
            <a:ext cx="1112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5" name="" r:id="rId1" imgW="787400" imgH="457200" progId="Equation.3">
                    <p:embed/>
                  </p:oleObj>
                </mc:Choice>
                <mc:Fallback>
                  <p:oleObj name="" r:id="rId1" imgW="787400" imgH="457200" progId="Equation.3">
                    <p:embed/>
                    <p:pic>
                      <p:nvPicPr>
                        <p:cNvPr id="0" name="对象 90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6" y="1850"/>
                          <a:ext cx="1112" cy="6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90116"/>
            <p:cNvSpPr txBox="1"/>
            <p:nvPr/>
          </p:nvSpPr>
          <p:spPr>
            <a:xfrm>
              <a:off x="2030" y="1882"/>
              <a:ext cx="1865" cy="6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600" dirty="0" err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K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且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keys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[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= k</a:t>
              </a:r>
              <a:endParaRPr lang="en-US" altLang="zh-CN" sz="1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endParaRPr lang="en-US" altLang="zh-CN" sz="105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否则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endPara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6505" y="996315"/>
            <a:ext cx="6250305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直接寻址表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4601210" y="939800"/>
            <a:ext cx="3832860" cy="32632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问题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关键字</a:t>
            </a:r>
            <a:r>
              <a:rPr lang="zh-CN" altLang="en-US" dirty="0">
                <a:solidFill>
                  <a:srgbClr val="000000"/>
                </a:solidFill>
              </a:rPr>
              <a:t>的范围可能非常大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8C87"/>
                </a:solidFill>
              </a:rPr>
              <a:t>64</a:t>
            </a:r>
            <a:r>
              <a:rPr lang="en-US" altLang="zh-CN" dirty="0">
                <a:solidFill>
                  <a:srgbClr val="000000"/>
                </a:solidFill>
              </a:rPr>
              <a:t>-</a:t>
            </a:r>
            <a:r>
              <a:rPr lang="zh-CN" altLang="en-US" dirty="0">
                <a:solidFill>
                  <a:srgbClr val="000000"/>
                </a:solidFill>
              </a:rPr>
              <a:t>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数字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代表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</a:rPr>
              <a:t>18,446,744,073,709,551,616 </a:t>
            </a:r>
            <a:r>
              <a:rPr lang="zh-CN" altLang="en-US" dirty="0">
                <a:solidFill>
                  <a:srgbClr val="000000"/>
                </a:solidFill>
              </a:rPr>
              <a:t>个不同的搜索码</a:t>
            </a:r>
            <a:r>
              <a:rPr lang="en-US" altLang="zh-CN" dirty="0">
                <a:solidFill>
                  <a:srgbClr val="000000"/>
                </a:solidFill>
              </a:rPr>
              <a:t>),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字符串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甚至更大</a:t>
            </a:r>
            <a:r>
              <a:rPr lang="en-US" altLang="zh-CN" dirty="0">
                <a:solidFill>
                  <a:srgbClr val="000000"/>
                </a:solidFill>
              </a:rPr>
              <a:t>!).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1057275"/>
            <a:ext cx="3067050" cy="2012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6480" y="3531870"/>
            <a:ext cx="21977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则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操作花费</a:t>
            </a:r>
            <a:r>
              <a:rPr lang="en-US" altLang="zh-CN" sz="1600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rgbClr val="008C87"/>
                </a:solidFill>
                <a:latin typeface="Symbol" panose="05050102010706020507" pitchFamily="18" charset="2"/>
                <a:sym typeface="+mn-ea"/>
              </a:rPr>
              <a:t>Q</a:t>
            </a:r>
            <a:r>
              <a:rPr lang="en-US" altLang="zh-CN" sz="1600" dirty="0">
                <a:solidFill>
                  <a:srgbClr val="008C87"/>
                </a:solidFill>
                <a:sym typeface="+mn-ea"/>
              </a:rPr>
              <a:t>(1) 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时间</a:t>
            </a:r>
            <a:endParaRPr lang="zh-CN" altLang="en-US" sz="1600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一、直接寻址表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636341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367101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二、散列表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512378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243138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三、散列函数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散列表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03320" y="437185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任意多边形 12"/>
          <p:cNvSpPr/>
          <p:nvPr/>
        </p:nvSpPr>
        <p:spPr>
          <a:xfrm>
            <a:off x="3975100" y="410261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四、开放寻址法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散列函数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83041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解决方案</a:t>
            </a:r>
            <a:r>
              <a:rPr lang="en-US" altLang="zh-CN" b="1" dirty="0">
                <a:solidFill>
                  <a:srgbClr val="CE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使用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E0000"/>
                </a:solidFill>
              </a:rPr>
              <a:t>哈希函数</a:t>
            </a:r>
            <a:r>
              <a:rPr lang="en-US" altLang="zh-CN" b="1" i="1" dirty="0">
                <a:solidFill>
                  <a:srgbClr val="CE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h </a:t>
            </a:r>
            <a:r>
              <a:rPr lang="zh-CN" altLang="en-US" dirty="0">
                <a:solidFill>
                  <a:srgbClr val="000000"/>
                </a:solidFill>
              </a:rPr>
              <a:t>将全域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U </a:t>
            </a:r>
            <a:r>
              <a:rPr lang="zh-CN" altLang="en-US" dirty="0">
                <a:solidFill>
                  <a:srgbClr val="000000"/>
                </a:solidFill>
              </a:rPr>
              <a:t>中的所有关键字映射到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{0, 1, …,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dirty="0">
                <a:solidFill>
                  <a:srgbClr val="008C87"/>
                </a:solidFill>
              </a:rPr>
              <a:t>–1}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i="1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sz="135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00"/>
                </a:solidFill>
              </a:rPr>
              <a:t>当一条即将插入的记录映射到已经被占据的槽时，会</a:t>
            </a:r>
            <a:r>
              <a:rPr lang="zh-CN" altLang="en-US" dirty="0">
                <a:solidFill>
                  <a:srgbClr val="000000"/>
                </a:solidFill>
                <a:sym typeface="+mn-ea"/>
              </a:rPr>
              <a:t>发生</a:t>
            </a:r>
            <a:r>
              <a:rPr lang="zh-CN" altLang="en-US" b="1" dirty="0">
                <a:solidFill>
                  <a:srgbClr val="CE0000"/>
                </a:solidFill>
              </a:rPr>
              <a:t>冲突</a:t>
            </a:r>
            <a:r>
              <a:rPr lang="en-US" altLang="zh-CN" b="1" i="1" dirty="0">
                <a:solidFill>
                  <a:srgbClr val="CE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4" name="椭圆 91219"/>
          <p:cNvSpPr/>
          <p:nvPr/>
        </p:nvSpPr>
        <p:spPr>
          <a:xfrm>
            <a:off x="2286000" y="2037715"/>
            <a:ext cx="2114550" cy="1791335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91139"/>
          <p:cNvSpPr/>
          <p:nvPr/>
        </p:nvSpPr>
        <p:spPr>
          <a:xfrm>
            <a:off x="5438775" y="1651397"/>
            <a:ext cx="928688" cy="224194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/>
          <a:lstStyle/>
          <a:p>
            <a:pPr algn="ctr"/>
            <a:endParaRPr lang="zh-CN" altLang="en-US" sz="10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314950" y="1416685"/>
          <a:ext cx="2350770" cy="2623820"/>
        </p:xfrm>
        <a:graphic>
          <a:graphicData uri="http://schemas.openxmlformats.org/drawingml/2006/table">
            <a:tbl>
              <a:tblPr/>
              <a:tblGrid>
                <a:gridCol w="1142365"/>
                <a:gridCol w="1208405"/>
              </a:tblGrid>
              <a:tr h="29170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en-US" altLang="zh-CN" sz="16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dirty="0">
                          <a:solidFill>
                            <a:srgbClr val="008C87"/>
                          </a:solidFill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0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1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0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4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CE0000"/>
                          </a:solidFill>
                        </a:rPr>
                        <a:t>2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) = 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CE0000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CE0000"/>
                          </a:solidFill>
                        </a:rPr>
                        <a:t>5</a:t>
                      </a:r>
                      <a:r>
                        <a:rPr lang="en-US" altLang="zh-CN" sz="1600">
                          <a:solidFill>
                            <a:srgbClr val="CE0000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CE0000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600" b="1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h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(</a:t>
                      </a: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k</a:t>
                      </a:r>
                      <a:r>
                        <a:rPr lang="en-US" altLang="zh-CN" sz="1600" baseline="-25000">
                          <a:solidFill>
                            <a:srgbClr val="008C87"/>
                          </a:solidFill>
                        </a:rPr>
                        <a:t>3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)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2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70000"/>
                        </a:lnSpc>
                        <a:buNone/>
                      </a:pPr>
                      <a:endParaRPr lang="zh-CN" altLang="en-US" sz="1200" dirty="0"/>
                    </a:p>
                  </a:txBody>
                  <a:tcPr marL="68580" marR="68580" marT="34290" marB="3429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1600" i="1">
                          <a:solidFill>
                            <a:srgbClr val="008C87"/>
                          </a:solidFill>
                        </a:rPr>
                        <a:t>      m</a:t>
                      </a:r>
                      <a:r>
                        <a:rPr lang="en-US" altLang="zh-CN" sz="1600">
                          <a:solidFill>
                            <a:srgbClr val="008C87"/>
                          </a:solidFill>
                        </a:rPr>
                        <a:t>-1</a:t>
                      </a:r>
                      <a:endParaRPr lang="en-US" altLang="zh-CN" sz="16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椭圆 91211"/>
          <p:cNvSpPr/>
          <p:nvPr/>
        </p:nvSpPr>
        <p:spPr>
          <a:xfrm>
            <a:off x="2457450" y="2628900"/>
            <a:ext cx="1600200" cy="914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                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k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直接连接符 91213"/>
          <p:cNvSpPr/>
          <p:nvPr/>
        </p:nvSpPr>
        <p:spPr>
          <a:xfrm flipV="1">
            <a:off x="3314700" y="2228850"/>
            <a:ext cx="2000250" cy="51435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9" name="任意多边形 91214"/>
          <p:cNvSpPr/>
          <p:nvPr/>
        </p:nvSpPr>
        <p:spPr>
          <a:xfrm>
            <a:off x="3600450" y="2914650"/>
            <a:ext cx="1744266" cy="47625"/>
          </a:xfrm>
          <a:custGeom>
            <a:avLst/>
            <a:gdLst/>
            <a:ahLst/>
            <a:cxnLst/>
            <a:rect l="0" t="0" r="0" b="0"/>
            <a:pathLst>
              <a:path w="1465" h="40">
                <a:moveTo>
                  <a:pt x="0" y="0"/>
                </a:moveTo>
                <a:lnTo>
                  <a:pt x="1465" y="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0" name="直接连接符 91215"/>
          <p:cNvSpPr/>
          <p:nvPr/>
        </p:nvSpPr>
        <p:spPr>
          <a:xfrm flipV="1">
            <a:off x="3371850" y="2514600"/>
            <a:ext cx="1943100" cy="5715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1" name="直接连接符 91216"/>
          <p:cNvSpPr/>
          <p:nvPr/>
        </p:nvSpPr>
        <p:spPr>
          <a:xfrm flipV="1">
            <a:off x="3143250" y="3028950"/>
            <a:ext cx="21717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12" name="任意多边形 91217"/>
          <p:cNvSpPr/>
          <p:nvPr/>
        </p:nvSpPr>
        <p:spPr>
          <a:xfrm>
            <a:off x="3506391" y="3399235"/>
            <a:ext cx="1809750" cy="29765"/>
          </a:xfrm>
          <a:custGeom>
            <a:avLst/>
            <a:gdLst/>
            <a:ahLst/>
            <a:cxnLst/>
            <a:rect l="0" t="0" r="0" b="0"/>
            <a:pathLst>
              <a:path w="1520" h="25">
                <a:moveTo>
                  <a:pt x="0" y="0"/>
                </a:moveTo>
                <a:lnTo>
                  <a:pt x="1520" y="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3" name="文本框 91218"/>
          <p:cNvSpPr txBox="1"/>
          <p:nvPr/>
        </p:nvSpPr>
        <p:spPr>
          <a:xfrm>
            <a:off x="2509044" y="2857500"/>
            <a:ext cx="301625" cy="3067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53360" y="2171065"/>
            <a:ext cx="11798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关键字全域</a:t>
            </a:r>
            <a:r>
              <a:rPr lang="en-US" altLang="zh-CN">
                <a:solidFill>
                  <a:schemeClr val="bg1"/>
                </a:solidFill>
              </a:rPr>
              <a:t>U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通过链接法解决冲突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在相同槽中的记录被放到一个链表之中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/>
          <p:nvPr/>
        </p:nvGraphicFramePr>
        <p:xfrm>
          <a:off x="2286000" y="1437640"/>
          <a:ext cx="1085850" cy="3048000"/>
        </p:xfrm>
        <a:graphic>
          <a:graphicData uri="http://schemas.openxmlformats.org/drawingml/2006/table">
            <a:tbl>
              <a:tblPr/>
              <a:tblGrid>
                <a:gridCol w="1085850"/>
              </a:tblGrid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2100" i="1">
                          <a:solidFill>
                            <a:srgbClr val="008C87"/>
                          </a:solidFill>
                        </a:rPr>
                        <a:t>T</a:t>
                      </a:r>
                      <a:endParaRPr lang="zh-CN" altLang="en-US" sz="2100" i="1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90000"/>
                        </a:lnSpc>
                        <a:buNone/>
                      </a:pPr>
                      <a:endParaRPr lang="zh-CN" altLang="en-US" sz="2100" dirty="0"/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9433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49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2006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86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6457950" y="2980690"/>
          <a:ext cx="857250" cy="388620"/>
        </p:xfrm>
        <a:graphic>
          <a:graphicData uri="http://schemas.openxmlformats.org/drawingml/2006/table">
            <a:tbl>
              <a:tblPr/>
              <a:tblGrid>
                <a:gridCol w="428625"/>
                <a:gridCol w="428625"/>
              </a:tblGrid>
              <a:tr h="3886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100">
                          <a:solidFill>
                            <a:srgbClr val="008C87"/>
                          </a:solidFill>
                        </a:rPr>
                        <a:t>52</a:t>
                      </a:r>
                      <a:endParaRPr lang="zh-CN" altLang="en-US" sz="210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E0000"/>
                        </a:buClr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100" dirty="0">
                        <a:solidFill>
                          <a:srgbClr val="008C87"/>
                        </a:solidFill>
                      </a:endParaRPr>
                    </a:p>
                  </a:txBody>
                  <a:tcPr marL="68580" marR="68580" marT="34290" marB="3429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直接连接符 125035"/>
          <p:cNvSpPr/>
          <p:nvPr/>
        </p:nvSpPr>
        <p:spPr>
          <a:xfrm flipV="1">
            <a:off x="6915150" y="2980690"/>
            <a:ext cx="4000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" name="直接连接符 125036"/>
          <p:cNvSpPr/>
          <p:nvPr/>
        </p:nvSpPr>
        <p:spPr>
          <a:xfrm>
            <a:off x="2800350" y="315214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" name="直接连接符 125038"/>
          <p:cNvSpPr/>
          <p:nvPr/>
        </p:nvSpPr>
        <p:spPr>
          <a:xfrm>
            <a:off x="46291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" name="直接连接符 125039"/>
          <p:cNvSpPr/>
          <p:nvPr/>
        </p:nvSpPr>
        <p:spPr>
          <a:xfrm>
            <a:off x="5886450" y="3152140"/>
            <a:ext cx="571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" name="文本框 125040"/>
          <p:cNvSpPr txBox="1"/>
          <p:nvPr/>
        </p:nvSpPr>
        <p:spPr>
          <a:xfrm>
            <a:off x="1947903" y="3011646"/>
            <a:ext cx="2463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5041"/>
          <p:cNvSpPr txBox="1"/>
          <p:nvPr/>
        </p:nvSpPr>
        <p:spPr>
          <a:xfrm>
            <a:off x="4400550" y="3583146"/>
            <a:ext cx="22091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(49)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(86)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(52) = </a:t>
            </a:r>
            <a:r>
              <a: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PLACING_PICTURE_USER_VIEWPORT" val="{&quot;height&quot;:4140,&quot;width&quot;:8710}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KSO_WM_UNIT_TABLE_BEAUTIFY" val="smartTable{3d3014c1-4596-4f5b-b0b9-bea3c081497c}"/>
  <p:tag name="TABLE_ENDDRAG_ORIGIN_RECT" val="185*206"/>
  <p:tag name="TABLE_ENDDRAG_RECT" val="418*111*185*206"/>
</p:tagLst>
</file>

<file path=ppt/tags/tag5.xml><?xml version="1.0" encoding="utf-8"?>
<p:tagLst xmlns:p="http://schemas.openxmlformats.org/presentationml/2006/main">
  <p:tag name="KSO_WM_UNIT_PLACING_PICTURE_USER_VIEWPORT" val="{&quot;height&quot;:3330,&quot;width&quot;:7100}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4598</Words>
  <Application>WPS 演示</Application>
  <PresentationFormat>全屏显示(16:9)</PresentationFormat>
  <Paragraphs>488</Paragraphs>
  <Slides>39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默认设计模板</vt:lpstr>
      <vt:lpstr>2_Office 主题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1214</cp:revision>
  <dcterms:created xsi:type="dcterms:W3CDTF">2014-04-28T11:40:00Z</dcterms:created>
  <dcterms:modified xsi:type="dcterms:W3CDTF">2022-03-29T04:27:04Z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