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 id="2147483659" r:id="rId2"/>
  </p:sldMasterIdLst>
  <p:notesMasterIdLst>
    <p:notesMasterId r:id="rId44"/>
  </p:notesMasterIdLst>
  <p:handoutMasterIdLst>
    <p:handoutMasterId r:id="rId45"/>
  </p:handoutMasterIdLst>
  <p:sldIdLst>
    <p:sldId id="1349" r:id="rId3"/>
    <p:sldId id="1354" r:id="rId4"/>
    <p:sldId id="2538" r:id="rId5"/>
    <p:sldId id="2501" r:id="rId6"/>
    <p:sldId id="2502" r:id="rId7"/>
    <p:sldId id="2504" r:id="rId8"/>
    <p:sldId id="2505" r:id="rId9"/>
    <p:sldId id="2506" r:id="rId10"/>
    <p:sldId id="2507" r:id="rId11"/>
    <p:sldId id="2508" r:id="rId12"/>
    <p:sldId id="2539" r:id="rId13"/>
    <p:sldId id="2509" r:id="rId14"/>
    <p:sldId id="2510" r:id="rId15"/>
    <p:sldId id="2511" r:id="rId16"/>
    <p:sldId id="2512" r:id="rId17"/>
    <p:sldId id="2513" r:id="rId18"/>
    <p:sldId id="2514" r:id="rId19"/>
    <p:sldId id="2515" r:id="rId20"/>
    <p:sldId id="2516" r:id="rId21"/>
    <p:sldId id="2517" r:id="rId22"/>
    <p:sldId id="2518" r:id="rId23"/>
    <p:sldId id="2519" r:id="rId24"/>
    <p:sldId id="2520" r:id="rId25"/>
    <p:sldId id="2521" r:id="rId26"/>
    <p:sldId id="2522" r:id="rId27"/>
    <p:sldId id="2523" r:id="rId28"/>
    <p:sldId id="2524" r:id="rId29"/>
    <p:sldId id="2525" r:id="rId30"/>
    <p:sldId id="2526" r:id="rId31"/>
    <p:sldId id="2527" r:id="rId32"/>
    <p:sldId id="2528" r:id="rId33"/>
    <p:sldId id="2540" r:id="rId34"/>
    <p:sldId id="2529" r:id="rId35"/>
    <p:sldId id="2530" r:id="rId36"/>
    <p:sldId id="2531" r:id="rId37"/>
    <p:sldId id="2532" r:id="rId38"/>
    <p:sldId id="2533" r:id="rId39"/>
    <p:sldId id="2534" r:id="rId40"/>
    <p:sldId id="2535" r:id="rId41"/>
    <p:sldId id="2536" r:id="rId42"/>
    <p:sldId id="2541" r:id="rId43"/>
  </p:sldIdLst>
  <p:sldSz cx="9144000" cy="5143500" type="screen16x9"/>
  <p:notesSz cx="9144000" cy="6858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52">
          <p15:clr>
            <a:srgbClr val="A4A3A4"/>
          </p15:clr>
        </p15:guide>
        <p15:guide id="2" pos="3896">
          <p15:clr>
            <a:srgbClr val="A4A3A4"/>
          </p15:clr>
        </p15:guide>
        <p15:guide id="3" orient="horz" pos="1643">
          <p15:clr>
            <a:srgbClr val="A4A3A4"/>
          </p15:clr>
        </p15:guide>
        <p15:guide id="4" pos="2880">
          <p15:clr>
            <a:srgbClr val="A4A3A4"/>
          </p15:clr>
        </p15:guide>
        <p15:guide id="5" orient="horz" pos="2412">
          <p15:clr>
            <a:srgbClr val="A4A3A4"/>
          </p15:clr>
        </p15:guide>
        <p15:guide id="6" orient="horz" pos="87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eflyup" initials="m" lastIdx="24" clrIdx="0"/>
  <p:cmAuthor id="1" name="田雅慧" initials="田雅慧" lastIdx="1" clrIdx="0"/>
  <p:cmAuthor id="2" name="Huanhuan Chen" initials="" lastIdx="27" clrIdx="7"/>
  <p:cmAuthor id="3" name="YangLi" initials="" lastIdx="1" clrIdx="1"/>
  <p:cmAuthor id="4" name="刘均" initials="" lastIdx="13" clrIdx="3"/>
  <p:cmAuthor id="5" name="gming" initials="" lastIdx="30" clrIdx="4"/>
  <p:cmAuthor id="6" name="zhao" initials="" lastIdx="10" clrIdx="5"/>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0A8"/>
    <a:srgbClr val="3D8F4B"/>
    <a:srgbClr val="5A9493"/>
    <a:srgbClr val="4F8281"/>
    <a:srgbClr val="007DDA"/>
    <a:srgbClr val="FA4032"/>
    <a:srgbClr val="AE1616"/>
    <a:srgbClr val="9C1414"/>
    <a:srgbClr val="0078A2"/>
    <a:srgbClr val="9389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27" autoAdjust="0"/>
    <p:restoredTop sz="87629" autoAdjust="0"/>
  </p:normalViewPr>
  <p:slideViewPr>
    <p:cSldViewPr snapToGrid="0">
      <p:cViewPr varScale="1">
        <p:scale>
          <a:sx n="74" d="100"/>
          <a:sy n="74" d="100"/>
        </p:scale>
        <p:origin x="932" y="44"/>
      </p:cViewPr>
      <p:guideLst>
        <p:guide orient="horz" pos="2052"/>
        <p:guide pos="3896"/>
        <p:guide orient="horz" pos="1643"/>
        <p:guide pos="2880"/>
        <p:guide orient="horz" pos="2412"/>
        <p:guide orient="horz" pos="872"/>
      </p:guideLst>
    </p:cSldViewPr>
  </p:slideViewPr>
  <p:notesTextViewPr>
    <p:cViewPr>
      <p:scale>
        <a:sx n="1" d="1"/>
        <a:sy n="1" d="1"/>
      </p:scale>
      <p:origin x="0" y="0"/>
    </p:cViewPr>
  </p:notesTextViewPr>
  <p:notesViewPr>
    <p:cSldViewPr snapToGrid="0">
      <p:cViewPr varScale="1">
        <p:scale>
          <a:sx n="71" d="100"/>
          <a:sy n="71" d="100"/>
        </p:scale>
        <p:origin x="201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1543B4EF-02D3-4ADB-8157-7B31E2E18AFC}" type="datetimeFigureOut">
              <a:rPr lang="zh-CN" altLang="en-US" smtClean="0"/>
              <a:t>2022/3/18</a:t>
            </a:fld>
            <a:endParaRPr lang="zh-CN" altLang="en-US"/>
          </a:p>
        </p:txBody>
      </p:sp>
      <p:sp>
        <p:nvSpPr>
          <p:cNvPr id="4" name="页脚占位符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FC5C68FE-DA51-4672-B081-F9C263754B9A}"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78B83950-F101-48F7-8DE5-2F560BA2D90D}" type="datetimeFigureOut">
              <a:rPr lang="zh-CN" altLang="en-US" smtClean="0"/>
              <a:t>2022/3/18</a:t>
            </a:fld>
            <a:endParaRPr lang="zh-CN" altLang="en-US"/>
          </a:p>
        </p:txBody>
      </p:sp>
      <p:sp>
        <p:nvSpPr>
          <p:cNvPr id="4" name="幻灯片图像占位符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F90698EC-9E4E-4304-AAE3-A3C9B328634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073CC00-99DD-4740-8053-E00A0F4042C6}"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0698EC-9E4E-4304-AAE3-A3C9B3286345}"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0698EC-9E4E-4304-AAE3-A3C9B3286345}" type="slidenum">
              <a:rPr lang="zh-CN" altLang="en-US" smtClean="0"/>
              <a:t>11</a:t>
            </a:fld>
            <a:endParaRPr lang="zh-CN" altLang="en-US"/>
          </a:p>
        </p:txBody>
      </p:sp>
    </p:spTree>
    <p:extLst>
      <p:ext uri="{BB962C8B-B14F-4D97-AF65-F5344CB8AC3E}">
        <p14:creationId xmlns:p14="http://schemas.microsoft.com/office/powerpoint/2010/main" val="3294945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0698EC-9E4E-4304-AAE3-A3C9B3286345}" type="slidenum">
              <a:rPr lang="zh-CN" altLang="en-US" smtClean="0"/>
              <a:t>32</a:t>
            </a:fld>
            <a:endParaRPr lang="zh-CN" altLang="en-US"/>
          </a:p>
        </p:txBody>
      </p:sp>
    </p:spTree>
    <p:extLst>
      <p:ext uri="{BB962C8B-B14F-4D97-AF65-F5344CB8AC3E}">
        <p14:creationId xmlns:p14="http://schemas.microsoft.com/office/powerpoint/2010/main" val="1075766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lvl1pPr>
              <a:defRPr/>
            </a:lvl1pPr>
          </a:lstStyle>
          <a:p>
            <a:fld id="{79D4E3BC-A095-4715-8895-559B35CA3126}" type="datetime1">
              <a:rPr lang="en-US" altLang="zh-CN" smtClean="0"/>
              <a:t>3/18/2022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7" name="矩形 6"/>
          <p:cNvSpPr/>
          <p:nvPr userDrawn="1"/>
        </p:nvSpPr>
        <p:spPr>
          <a:xfrm>
            <a:off x="0" y="457881"/>
            <a:ext cx="9144000" cy="809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zh-CN" altLang="en-US"/>
          </a:p>
        </p:txBody>
      </p:sp>
      <p:sp>
        <p:nvSpPr>
          <p:cNvPr id="8" name="矩形 7"/>
          <p:cNvSpPr/>
          <p:nvPr userDrawn="1"/>
        </p:nvSpPr>
        <p:spPr>
          <a:xfrm>
            <a:off x="0" y="0"/>
            <a:ext cx="9144000" cy="490538"/>
          </a:xfrm>
          <a:prstGeom prst="rect">
            <a:avLst/>
          </a:prstGeom>
          <a:solidFill>
            <a:srgbClr val="AE161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zh-CN" altLang="en-US"/>
          </a:p>
        </p:txBody>
      </p:sp>
      <p:cxnSp>
        <p:nvCxnSpPr>
          <p:cNvPr id="10" name="直接连接符 9"/>
          <p:cNvCxnSpPr/>
          <p:nvPr userDrawn="1"/>
        </p:nvCxnSpPr>
        <p:spPr>
          <a:xfrm>
            <a:off x="-14963" y="4815515"/>
            <a:ext cx="9158963" cy="0"/>
          </a:xfrm>
          <a:prstGeom prst="line">
            <a:avLst/>
          </a:prstGeom>
          <a:ln w="50800">
            <a:solidFill>
              <a:srgbClr val="AE1616"/>
            </a:solidFill>
          </a:ln>
        </p:spPr>
        <p:style>
          <a:lnRef idx="1">
            <a:schemeClr val="accent1"/>
          </a:lnRef>
          <a:fillRef idx="0">
            <a:schemeClr val="accent1"/>
          </a:fillRef>
          <a:effectRef idx="0">
            <a:schemeClr val="accent1"/>
          </a:effectRef>
          <a:fontRef idx="minor">
            <a:schemeClr val="tx1"/>
          </a:fontRef>
        </p:style>
      </p:cxnSp>
      <p:sp>
        <p:nvSpPr>
          <p:cNvPr id="11" name="椭圆 10"/>
          <p:cNvSpPr/>
          <p:nvPr userDrawn="1"/>
        </p:nvSpPr>
        <p:spPr>
          <a:xfrm>
            <a:off x="900015" y="4555266"/>
            <a:ext cx="485775" cy="485775"/>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2" name="椭圆 11"/>
          <p:cNvSpPr/>
          <p:nvPr userDrawn="1"/>
        </p:nvSpPr>
        <p:spPr>
          <a:xfrm>
            <a:off x="301665" y="4579499"/>
            <a:ext cx="485775" cy="485775"/>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3" name="椭圆 12"/>
          <p:cNvSpPr/>
          <p:nvPr userDrawn="1"/>
        </p:nvSpPr>
        <p:spPr>
          <a:xfrm>
            <a:off x="1498591" y="4555266"/>
            <a:ext cx="485775" cy="485775"/>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4" name="椭圆 13"/>
          <p:cNvSpPr/>
          <p:nvPr userDrawn="1"/>
        </p:nvSpPr>
        <p:spPr>
          <a:xfrm>
            <a:off x="2097167" y="4555266"/>
            <a:ext cx="485775" cy="485775"/>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pic>
        <p:nvPicPr>
          <p:cNvPr id="32" name="Picture 2" descr="C:\Users\dell\Desktop\ecnu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42203" y="-180147"/>
            <a:ext cx="2492297" cy="1276055"/>
          </a:xfrm>
          <a:prstGeom prst="rect">
            <a:avLst/>
          </a:prstGeom>
          <a:noFill/>
          <a:extLst>
            <a:ext uri="{909E8E84-426E-40DD-AFC4-6F175D3DCCD1}">
              <a14:hiddenFill xmlns:a14="http://schemas.microsoft.com/office/drawing/2010/main">
                <a:solidFill>
                  <a:srgbClr val="FFFFFF"/>
                </a:solidFill>
              </a14:hiddenFill>
            </a:ext>
          </a:extLst>
        </p:spPr>
      </p:pic>
      <p:sp>
        <p:nvSpPr>
          <p:cNvPr id="36" name="任意多边形 35"/>
          <p:cNvSpPr/>
          <p:nvPr userDrawn="1"/>
        </p:nvSpPr>
        <p:spPr>
          <a:xfrm rot="2130009" flipV="1">
            <a:off x="384560" y="4661224"/>
            <a:ext cx="307883" cy="273639"/>
          </a:xfrm>
          <a:custGeom>
            <a:avLst/>
            <a:gdLst>
              <a:gd name="connsiteX0" fmla="*/ 123519 w 962506"/>
              <a:gd name="connsiteY0" fmla="*/ 534341 h 855453"/>
              <a:gd name="connsiteX1" fmla="*/ 496912 w 962506"/>
              <a:gd name="connsiteY1" fmla="*/ 800681 h 855453"/>
              <a:gd name="connsiteX2" fmla="*/ 907733 w 962506"/>
              <a:gd name="connsiteY2" fmla="*/ 731934 h 855453"/>
              <a:gd name="connsiteX3" fmla="*/ 918881 w 962506"/>
              <a:gd name="connsiteY3" fmla="*/ 406531 h 855453"/>
              <a:gd name="connsiteX4" fmla="*/ 911513 w 962506"/>
              <a:gd name="connsiteY4" fmla="*/ 396844 h 855453"/>
              <a:gd name="connsiteX5" fmla="*/ 903032 w 962506"/>
              <a:gd name="connsiteY5" fmla="*/ 359871 h 855453"/>
              <a:gd name="connsiteX6" fmla="*/ 765956 w 962506"/>
              <a:gd name="connsiteY6" fmla="*/ 52219 h 855453"/>
              <a:gd name="connsiteX7" fmla="*/ 683711 w 962506"/>
              <a:gd name="connsiteY7" fmla="*/ 189555 h 855453"/>
              <a:gd name="connsiteX8" fmla="*/ 677853 w 962506"/>
              <a:gd name="connsiteY8" fmla="*/ 206176 h 855453"/>
              <a:gd name="connsiteX9" fmla="*/ 465594 w 962506"/>
              <a:gd name="connsiteY9" fmla="*/ 54772 h 855453"/>
              <a:gd name="connsiteX10" fmla="*/ 54772 w 962506"/>
              <a:gd name="connsiteY10" fmla="*/ 123519 h 855453"/>
              <a:gd name="connsiteX11" fmla="*/ 123519 w 962506"/>
              <a:gd name="connsiteY11" fmla="*/ 534341 h 85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62506" h="855453">
                <a:moveTo>
                  <a:pt x="123519" y="534341"/>
                </a:moveTo>
                <a:lnTo>
                  <a:pt x="496912" y="800681"/>
                </a:lnTo>
                <a:cubicBezTo>
                  <a:pt x="629341" y="895142"/>
                  <a:pt x="813272" y="864363"/>
                  <a:pt x="907733" y="731934"/>
                </a:cubicBezTo>
                <a:cubicBezTo>
                  <a:pt x="978580" y="632612"/>
                  <a:pt x="978978" y="504320"/>
                  <a:pt x="918881" y="406531"/>
                </a:cubicBezTo>
                <a:lnTo>
                  <a:pt x="911513" y="396844"/>
                </a:lnTo>
                <a:lnTo>
                  <a:pt x="903032" y="359871"/>
                </a:lnTo>
                <a:cubicBezTo>
                  <a:pt x="865263" y="216300"/>
                  <a:pt x="799763" y="52219"/>
                  <a:pt x="765956" y="52219"/>
                </a:cubicBezTo>
                <a:cubicBezTo>
                  <a:pt x="745672" y="52219"/>
                  <a:pt x="713978" y="111288"/>
                  <a:pt x="683711" y="189555"/>
                </a:cubicBezTo>
                <a:lnTo>
                  <a:pt x="677853" y="206176"/>
                </a:lnTo>
                <a:lnTo>
                  <a:pt x="465594" y="54772"/>
                </a:lnTo>
                <a:cubicBezTo>
                  <a:pt x="333165" y="-39689"/>
                  <a:pt x="149234" y="-8910"/>
                  <a:pt x="54772" y="123519"/>
                </a:cubicBezTo>
                <a:cubicBezTo>
                  <a:pt x="-39689" y="255949"/>
                  <a:pt x="-8910" y="439879"/>
                  <a:pt x="123519" y="534341"/>
                </a:cubicBezTo>
                <a:close/>
              </a:path>
            </a:pathLst>
          </a:custGeom>
          <a:solidFill>
            <a:srgbClr val="F17D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userDrawn="1"/>
        </p:nvGrpSpPr>
        <p:grpSpPr>
          <a:xfrm>
            <a:off x="425211" y="4773691"/>
            <a:ext cx="180000" cy="36000"/>
            <a:chOff x="6588224" y="3039845"/>
            <a:chExt cx="708995" cy="179977"/>
          </a:xfrm>
          <a:effectLst/>
        </p:grpSpPr>
        <p:sp>
          <p:nvSpPr>
            <p:cNvPr id="38" name="椭圆 37"/>
            <p:cNvSpPr/>
            <p:nvPr/>
          </p:nvSpPr>
          <p:spPr>
            <a:xfrm>
              <a:off x="6588224" y="3039845"/>
              <a:ext cx="179977" cy="179977"/>
            </a:xfrm>
            <a:prstGeom prst="ellipse">
              <a:avLst/>
            </a:prstGeom>
            <a:solidFill>
              <a:srgbClr val="F5D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6852733" y="3039845"/>
              <a:ext cx="179977" cy="179977"/>
            </a:xfrm>
            <a:prstGeom prst="ellipse">
              <a:avLst/>
            </a:prstGeom>
            <a:solidFill>
              <a:srgbClr val="F5D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7117242" y="3039845"/>
              <a:ext cx="179977" cy="179977"/>
            </a:xfrm>
            <a:prstGeom prst="ellipse">
              <a:avLst/>
            </a:prstGeom>
            <a:solidFill>
              <a:srgbClr val="F5D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椭圆 40"/>
          <p:cNvSpPr/>
          <p:nvPr userDrawn="1"/>
        </p:nvSpPr>
        <p:spPr>
          <a:xfrm>
            <a:off x="4245643" y="1339455"/>
            <a:ext cx="652714" cy="6527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圆角矩形 42"/>
          <p:cNvSpPr/>
          <p:nvPr userDrawn="1"/>
        </p:nvSpPr>
        <p:spPr>
          <a:xfrm rot="18956419">
            <a:off x="4838947" y="1778579"/>
            <a:ext cx="126000" cy="442923"/>
          </a:xfrm>
          <a:prstGeom prst="roundRect">
            <a:avLst>
              <a:gd name="adj" fmla="val 43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p:cNvGrpSpPr/>
          <p:nvPr userDrawn="1"/>
        </p:nvGrpSpPr>
        <p:grpSpPr>
          <a:xfrm>
            <a:off x="966245" y="4609929"/>
            <a:ext cx="364962" cy="369875"/>
            <a:chOff x="4159603" y="2153801"/>
            <a:chExt cx="824794" cy="835899"/>
          </a:xfrm>
          <a:effectLst/>
        </p:grpSpPr>
        <p:grpSp>
          <p:nvGrpSpPr>
            <p:cNvPr id="45" name="组合 44"/>
            <p:cNvGrpSpPr/>
            <p:nvPr/>
          </p:nvGrpSpPr>
          <p:grpSpPr>
            <a:xfrm>
              <a:off x="4159603" y="2153801"/>
              <a:ext cx="824794" cy="835899"/>
              <a:chOff x="1774255" y="2960840"/>
              <a:chExt cx="1195004" cy="1211093"/>
            </a:xfrm>
          </p:grpSpPr>
          <p:sp>
            <p:nvSpPr>
              <p:cNvPr id="47" name="椭圆 46"/>
              <p:cNvSpPr/>
              <p:nvPr/>
            </p:nvSpPr>
            <p:spPr>
              <a:xfrm>
                <a:off x="1930130" y="3133899"/>
                <a:ext cx="878011" cy="878011"/>
              </a:xfrm>
              <a:prstGeom prst="ellipse">
                <a:avLst/>
              </a:prstGeom>
              <a:solidFill>
                <a:srgbClr val="F9D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8" name="组合 47"/>
              <p:cNvGrpSpPr/>
              <p:nvPr/>
            </p:nvGrpSpPr>
            <p:grpSpPr>
              <a:xfrm>
                <a:off x="2292550" y="2976929"/>
                <a:ext cx="158413" cy="1195004"/>
                <a:chOff x="2314551" y="2967625"/>
                <a:chExt cx="158413" cy="1195004"/>
              </a:xfrm>
            </p:grpSpPr>
            <p:sp>
              <p:nvSpPr>
                <p:cNvPr id="58" name="圆角矩形 57"/>
                <p:cNvSpPr/>
                <p:nvPr/>
              </p:nvSpPr>
              <p:spPr>
                <a:xfrm>
                  <a:off x="2314551" y="2967625"/>
                  <a:ext cx="158413" cy="216000"/>
                </a:xfrm>
                <a:prstGeom prst="roundRect">
                  <a:avLst>
                    <a:gd name="adj" fmla="val 38658"/>
                  </a:avLst>
                </a:prstGeom>
                <a:solidFill>
                  <a:srgbClr val="F9D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圆角矩形 58"/>
                <p:cNvSpPr/>
                <p:nvPr/>
              </p:nvSpPr>
              <p:spPr>
                <a:xfrm>
                  <a:off x="2314551" y="3946629"/>
                  <a:ext cx="158413" cy="216000"/>
                </a:xfrm>
                <a:prstGeom prst="roundRect">
                  <a:avLst>
                    <a:gd name="adj" fmla="val 38658"/>
                  </a:avLst>
                </a:prstGeom>
                <a:solidFill>
                  <a:srgbClr val="F9D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rot="5400000">
                <a:off x="2292550" y="2976929"/>
                <a:ext cx="158413" cy="1195004"/>
                <a:chOff x="2314551" y="2967625"/>
                <a:chExt cx="158413" cy="1195004"/>
              </a:xfrm>
            </p:grpSpPr>
            <p:sp>
              <p:nvSpPr>
                <p:cNvPr id="56" name="圆角矩形 55"/>
                <p:cNvSpPr/>
                <p:nvPr/>
              </p:nvSpPr>
              <p:spPr>
                <a:xfrm>
                  <a:off x="2314551" y="2967625"/>
                  <a:ext cx="158413" cy="216000"/>
                </a:xfrm>
                <a:prstGeom prst="roundRect">
                  <a:avLst>
                    <a:gd name="adj" fmla="val 38658"/>
                  </a:avLst>
                </a:prstGeom>
                <a:solidFill>
                  <a:srgbClr val="F9D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圆角矩形 56"/>
                <p:cNvSpPr/>
                <p:nvPr/>
              </p:nvSpPr>
              <p:spPr>
                <a:xfrm>
                  <a:off x="2314551" y="3946629"/>
                  <a:ext cx="158413" cy="216000"/>
                </a:xfrm>
                <a:prstGeom prst="roundRect">
                  <a:avLst>
                    <a:gd name="adj" fmla="val 38658"/>
                  </a:avLst>
                </a:prstGeom>
                <a:solidFill>
                  <a:srgbClr val="F9D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rot="8100000">
                <a:off x="2289124" y="2960840"/>
                <a:ext cx="158413" cy="1195004"/>
                <a:chOff x="2314551" y="2967625"/>
                <a:chExt cx="158413" cy="1195004"/>
              </a:xfrm>
            </p:grpSpPr>
            <p:sp>
              <p:nvSpPr>
                <p:cNvPr id="54" name="圆角矩形 53"/>
                <p:cNvSpPr/>
                <p:nvPr/>
              </p:nvSpPr>
              <p:spPr>
                <a:xfrm>
                  <a:off x="2314551" y="2967625"/>
                  <a:ext cx="158413" cy="216000"/>
                </a:xfrm>
                <a:prstGeom prst="roundRect">
                  <a:avLst>
                    <a:gd name="adj" fmla="val 38658"/>
                  </a:avLst>
                </a:prstGeom>
                <a:solidFill>
                  <a:srgbClr val="F9D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a:off x="2314551" y="3946629"/>
                  <a:ext cx="158413" cy="216000"/>
                </a:xfrm>
                <a:prstGeom prst="roundRect">
                  <a:avLst>
                    <a:gd name="adj" fmla="val 38658"/>
                  </a:avLst>
                </a:prstGeom>
                <a:solidFill>
                  <a:srgbClr val="F9D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50"/>
              <p:cNvGrpSpPr/>
              <p:nvPr/>
            </p:nvGrpSpPr>
            <p:grpSpPr>
              <a:xfrm rot="2700000">
                <a:off x="2292550" y="2975402"/>
                <a:ext cx="158413" cy="1195004"/>
                <a:chOff x="2314551" y="2967625"/>
                <a:chExt cx="158413" cy="1195004"/>
              </a:xfrm>
            </p:grpSpPr>
            <p:sp>
              <p:nvSpPr>
                <p:cNvPr id="52" name="圆角矩形 51"/>
                <p:cNvSpPr/>
                <p:nvPr/>
              </p:nvSpPr>
              <p:spPr>
                <a:xfrm>
                  <a:off x="2314551" y="2967625"/>
                  <a:ext cx="158413" cy="216000"/>
                </a:xfrm>
                <a:prstGeom prst="roundRect">
                  <a:avLst>
                    <a:gd name="adj" fmla="val 38658"/>
                  </a:avLst>
                </a:prstGeom>
                <a:solidFill>
                  <a:srgbClr val="F9D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a:off x="2314551" y="3946629"/>
                  <a:ext cx="158413" cy="216000"/>
                </a:xfrm>
                <a:prstGeom prst="roundRect">
                  <a:avLst>
                    <a:gd name="adj" fmla="val 38658"/>
                  </a:avLst>
                </a:prstGeom>
                <a:solidFill>
                  <a:srgbClr val="F9D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6" name="椭圆 45"/>
            <p:cNvSpPr/>
            <p:nvPr/>
          </p:nvSpPr>
          <p:spPr>
            <a:xfrm>
              <a:off x="4397569" y="2397319"/>
              <a:ext cx="348862" cy="348862"/>
            </a:xfrm>
            <a:prstGeom prst="ellipse">
              <a:avLst/>
            </a:prstGeom>
            <a:solidFill>
              <a:srgbClr val="F17C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1" name="组合 60"/>
          <p:cNvGrpSpPr/>
          <p:nvPr userDrawn="1"/>
        </p:nvGrpSpPr>
        <p:grpSpPr>
          <a:xfrm>
            <a:off x="2192070" y="4607281"/>
            <a:ext cx="411350" cy="406507"/>
            <a:chOff x="4250492" y="2603596"/>
            <a:chExt cx="1051760" cy="1031136"/>
          </a:xfrm>
        </p:grpSpPr>
        <p:sp>
          <p:nvSpPr>
            <p:cNvPr id="62" name="矩形 61"/>
            <p:cNvSpPr/>
            <p:nvPr/>
          </p:nvSpPr>
          <p:spPr>
            <a:xfrm>
              <a:off x="4324824" y="2684248"/>
              <a:ext cx="633578" cy="8375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4587613" y="2630248"/>
              <a:ext cx="108000" cy="108000"/>
            </a:xfrm>
            <a:prstGeom prst="ellipse">
              <a:avLst/>
            </a:prstGeom>
            <a:solidFill>
              <a:srgbClr val="F22F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4" name="组合 63"/>
            <p:cNvGrpSpPr/>
            <p:nvPr/>
          </p:nvGrpSpPr>
          <p:grpSpPr>
            <a:xfrm>
              <a:off x="4756518" y="3236111"/>
              <a:ext cx="396725" cy="398621"/>
              <a:chOff x="5742508" y="2552700"/>
              <a:chExt cx="996950" cy="1001713"/>
            </a:xfrm>
            <a:solidFill>
              <a:srgbClr val="BEB5AE"/>
            </a:solidFill>
          </p:grpSpPr>
          <p:sp>
            <p:nvSpPr>
              <p:cNvPr id="69" name="Freeform 30"/>
              <p:cNvSpPr/>
              <p:nvPr/>
            </p:nvSpPr>
            <p:spPr bwMode="auto">
              <a:xfrm>
                <a:off x="5742508" y="3392488"/>
                <a:ext cx="160337" cy="161925"/>
              </a:xfrm>
              <a:custGeom>
                <a:avLst/>
                <a:gdLst>
                  <a:gd name="T0" fmla="*/ 13 w 43"/>
                  <a:gd name="T1" fmla="*/ 0 h 43"/>
                  <a:gd name="T2" fmla="*/ 1 w 43"/>
                  <a:gd name="T3" fmla="*/ 33 h 43"/>
                  <a:gd name="T4" fmla="*/ 3 w 43"/>
                  <a:gd name="T5" fmla="*/ 41 h 43"/>
                  <a:gd name="T6" fmla="*/ 11 w 43"/>
                  <a:gd name="T7" fmla="*/ 42 h 43"/>
                  <a:gd name="T8" fmla="*/ 43 w 43"/>
                  <a:gd name="T9" fmla="*/ 31 h 43"/>
                  <a:gd name="T10" fmla="*/ 13 w 43"/>
                  <a:gd name="T11" fmla="*/ 0 h 43"/>
                </a:gdLst>
                <a:ahLst/>
                <a:cxnLst>
                  <a:cxn ang="0">
                    <a:pos x="T0" y="T1"/>
                  </a:cxn>
                  <a:cxn ang="0">
                    <a:pos x="T2" y="T3"/>
                  </a:cxn>
                  <a:cxn ang="0">
                    <a:pos x="T4" y="T5"/>
                  </a:cxn>
                  <a:cxn ang="0">
                    <a:pos x="T6" y="T7"/>
                  </a:cxn>
                  <a:cxn ang="0">
                    <a:pos x="T8" y="T9"/>
                  </a:cxn>
                  <a:cxn ang="0">
                    <a:pos x="T10" y="T11"/>
                  </a:cxn>
                </a:cxnLst>
                <a:rect l="0" t="0" r="r" b="b"/>
                <a:pathLst>
                  <a:path w="43" h="43">
                    <a:moveTo>
                      <a:pt x="13" y="0"/>
                    </a:moveTo>
                    <a:cubicBezTo>
                      <a:pt x="1" y="33"/>
                      <a:pt x="1" y="33"/>
                      <a:pt x="1" y="33"/>
                    </a:cubicBezTo>
                    <a:cubicBezTo>
                      <a:pt x="0" y="35"/>
                      <a:pt x="0" y="39"/>
                      <a:pt x="3" y="41"/>
                    </a:cubicBezTo>
                    <a:cubicBezTo>
                      <a:pt x="5" y="43"/>
                      <a:pt x="8" y="43"/>
                      <a:pt x="11" y="42"/>
                    </a:cubicBezTo>
                    <a:cubicBezTo>
                      <a:pt x="43" y="31"/>
                      <a:pt x="43" y="31"/>
                      <a:pt x="43" y="31"/>
                    </a:cubicBezTo>
                    <a:lnTo>
                      <a:pt x="1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31"/>
              <p:cNvSpPr/>
              <p:nvPr/>
            </p:nvSpPr>
            <p:spPr bwMode="auto">
              <a:xfrm>
                <a:off x="5864746" y="2552700"/>
                <a:ext cx="874712" cy="881063"/>
              </a:xfrm>
              <a:custGeom>
                <a:avLst/>
                <a:gdLst>
                  <a:gd name="T0" fmla="*/ 51 w 233"/>
                  <a:gd name="T1" fmla="*/ 235 h 235"/>
                  <a:gd name="T2" fmla="*/ 231 w 233"/>
                  <a:gd name="T3" fmla="*/ 54 h 235"/>
                  <a:gd name="T4" fmla="*/ 233 w 233"/>
                  <a:gd name="T5" fmla="*/ 49 h 235"/>
                  <a:gd name="T6" fmla="*/ 231 w 233"/>
                  <a:gd name="T7" fmla="*/ 44 h 235"/>
                  <a:gd name="T8" fmla="*/ 191 w 233"/>
                  <a:gd name="T9" fmla="*/ 3 h 235"/>
                  <a:gd name="T10" fmla="*/ 180 w 233"/>
                  <a:gd name="T11" fmla="*/ 3 h 235"/>
                  <a:gd name="T12" fmla="*/ 0 w 233"/>
                  <a:gd name="T13" fmla="*/ 184 h 235"/>
                  <a:gd name="T14" fmla="*/ 51 w 233"/>
                  <a:gd name="T15" fmla="*/ 235 h 2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 h="235">
                    <a:moveTo>
                      <a:pt x="51" y="235"/>
                    </a:moveTo>
                    <a:cubicBezTo>
                      <a:pt x="231" y="54"/>
                      <a:pt x="231" y="54"/>
                      <a:pt x="231" y="54"/>
                    </a:cubicBezTo>
                    <a:cubicBezTo>
                      <a:pt x="233" y="53"/>
                      <a:pt x="233" y="51"/>
                      <a:pt x="233" y="49"/>
                    </a:cubicBezTo>
                    <a:cubicBezTo>
                      <a:pt x="233" y="47"/>
                      <a:pt x="233" y="45"/>
                      <a:pt x="231" y="44"/>
                    </a:cubicBezTo>
                    <a:cubicBezTo>
                      <a:pt x="191" y="3"/>
                      <a:pt x="191" y="3"/>
                      <a:pt x="191" y="3"/>
                    </a:cubicBezTo>
                    <a:cubicBezTo>
                      <a:pt x="188" y="0"/>
                      <a:pt x="183" y="0"/>
                      <a:pt x="180" y="3"/>
                    </a:cubicBezTo>
                    <a:cubicBezTo>
                      <a:pt x="0" y="184"/>
                      <a:pt x="0" y="184"/>
                      <a:pt x="0" y="184"/>
                    </a:cubicBezTo>
                    <a:lnTo>
                      <a:pt x="51" y="2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65" name="直接连接符 64"/>
            <p:cNvCxnSpPr/>
            <p:nvPr/>
          </p:nvCxnSpPr>
          <p:spPr>
            <a:xfrm>
              <a:off x="4406983" y="3003798"/>
              <a:ext cx="446313" cy="0"/>
            </a:xfrm>
            <a:prstGeom prst="line">
              <a:avLst/>
            </a:prstGeom>
            <a:ln w="57150">
              <a:solidFill>
                <a:srgbClr val="BEB5AE"/>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4406983" y="3178570"/>
              <a:ext cx="446313" cy="0"/>
            </a:xfrm>
            <a:prstGeom prst="line">
              <a:avLst/>
            </a:prstGeom>
            <a:ln w="57150">
              <a:solidFill>
                <a:srgbClr val="BEB5AE"/>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4406983" y="3353342"/>
              <a:ext cx="446313" cy="0"/>
            </a:xfrm>
            <a:prstGeom prst="line">
              <a:avLst/>
            </a:prstGeom>
            <a:ln w="57150">
              <a:solidFill>
                <a:srgbClr val="BEB5AE"/>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4250492" y="2603596"/>
              <a:ext cx="1051760" cy="468419"/>
            </a:xfrm>
            <a:prstGeom prst="rect">
              <a:avLst/>
            </a:prstGeom>
            <a:noFill/>
          </p:spPr>
          <p:txBody>
            <a:bodyPr wrap="square" rtlCol="0">
              <a:spAutoFit/>
            </a:bodyPr>
            <a:lstStyle/>
            <a:p>
              <a:r>
                <a:rPr lang="en-US" altLang="zh-CN" sz="600" dirty="0">
                  <a:solidFill>
                    <a:srgbClr val="BEB5AE"/>
                  </a:solidFill>
                </a:rPr>
                <a:t>PDF</a:t>
              </a:r>
              <a:endParaRPr lang="zh-CN" altLang="en-US" sz="600" dirty="0">
                <a:solidFill>
                  <a:srgbClr val="BEB5AE"/>
                </a:solidFill>
              </a:endParaRPr>
            </a:p>
          </p:txBody>
        </p:sp>
      </p:grpSp>
      <p:grpSp>
        <p:nvGrpSpPr>
          <p:cNvPr id="73" name="组合 72"/>
          <p:cNvGrpSpPr/>
          <p:nvPr userDrawn="1"/>
        </p:nvGrpSpPr>
        <p:grpSpPr>
          <a:xfrm>
            <a:off x="1552994" y="4597817"/>
            <a:ext cx="384352" cy="326425"/>
            <a:chOff x="2641350" y="673269"/>
            <a:chExt cx="948026" cy="1079198"/>
          </a:xfrm>
        </p:grpSpPr>
        <p:sp>
          <p:nvSpPr>
            <p:cNvPr id="74" name="矩形 73"/>
            <p:cNvSpPr/>
            <p:nvPr/>
          </p:nvSpPr>
          <p:spPr>
            <a:xfrm>
              <a:off x="2684752" y="948196"/>
              <a:ext cx="828000" cy="64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流程图: 手动输入 2052"/>
            <p:cNvSpPr/>
            <p:nvPr/>
          </p:nvSpPr>
          <p:spPr>
            <a:xfrm flipH="1">
              <a:off x="2641350" y="1370849"/>
              <a:ext cx="902103" cy="381618"/>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147"/>
                <a:gd name="connsiteY0-2" fmla="*/ 3996 h 10000"/>
                <a:gd name="connsiteX1-3" fmla="*/ 10147 w 10147"/>
                <a:gd name="connsiteY1-4" fmla="*/ 0 h 10000"/>
                <a:gd name="connsiteX2-5" fmla="*/ 10147 w 10147"/>
                <a:gd name="connsiteY2-6" fmla="*/ 10000 h 10000"/>
                <a:gd name="connsiteX3-7" fmla="*/ 147 w 10147"/>
                <a:gd name="connsiteY3-8" fmla="*/ 10000 h 10000"/>
                <a:gd name="connsiteX4-9" fmla="*/ 0 w 10147"/>
                <a:gd name="connsiteY4-10" fmla="*/ 3996 h 10000"/>
                <a:gd name="connsiteX0-11" fmla="*/ 0 w 10441"/>
                <a:gd name="connsiteY0-12" fmla="*/ 5992 h 11996"/>
                <a:gd name="connsiteX1-13" fmla="*/ 10441 w 10441"/>
                <a:gd name="connsiteY1-14" fmla="*/ 0 h 11996"/>
                <a:gd name="connsiteX2-15" fmla="*/ 10147 w 10441"/>
                <a:gd name="connsiteY2-16" fmla="*/ 11996 h 11996"/>
                <a:gd name="connsiteX3-17" fmla="*/ 147 w 10441"/>
                <a:gd name="connsiteY3-18" fmla="*/ 11996 h 11996"/>
                <a:gd name="connsiteX4-19" fmla="*/ 0 w 10441"/>
                <a:gd name="connsiteY4-20" fmla="*/ 5992 h 1199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441" h="11996">
                  <a:moveTo>
                    <a:pt x="0" y="5992"/>
                  </a:moveTo>
                  <a:lnTo>
                    <a:pt x="10441" y="0"/>
                  </a:lnTo>
                  <a:lnTo>
                    <a:pt x="10147" y="11996"/>
                  </a:lnTo>
                  <a:lnTo>
                    <a:pt x="147" y="11996"/>
                  </a:lnTo>
                  <a:lnTo>
                    <a:pt x="0" y="5992"/>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等腰三角形 2054"/>
            <p:cNvSpPr/>
            <p:nvPr/>
          </p:nvSpPr>
          <p:spPr>
            <a:xfrm rot="16200000">
              <a:off x="3065996" y="1071739"/>
              <a:ext cx="292348" cy="687970"/>
            </a:xfrm>
            <a:custGeom>
              <a:avLst/>
              <a:gdLst>
                <a:gd name="connsiteX0" fmla="*/ 0 w 432048"/>
                <a:gd name="connsiteY0" fmla="*/ 675267 h 675267"/>
                <a:gd name="connsiteX1" fmla="*/ 127126 w 432048"/>
                <a:gd name="connsiteY1" fmla="*/ 0 h 675267"/>
                <a:gd name="connsiteX2" fmla="*/ 432048 w 432048"/>
                <a:gd name="connsiteY2" fmla="*/ 675267 h 675267"/>
                <a:gd name="connsiteX3" fmla="*/ 0 w 432048"/>
                <a:gd name="connsiteY3" fmla="*/ 675267 h 675267"/>
                <a:gd name="connsiteX0-1" fmla="*/ 0 w 292347"/>
                <a:gd name="connsiteY0-2" fmla="*/ 675267 h 675267"/>
                <a:gd name="connsiteX1-3" fmla="*/ 127126 w 292347"/>
                <a:gd name="connsiteY1-4" fmla="*/ 0 h 675267"/>
                <a:gd name="connsiteX2-5" fmla="*/ 292347 w 292347"/>
                <a:gd name="connsiteY2-6" fmla="*/ 649870 h 675267"/>
                <a:gd name="connsiteX3-7" fmla="*/ 0 w 292347"/>
                <a:gd name="connsiteY3-8" fmla="*/ 675267 h 675267"/>
                <a:gd name="connsiteX0-9" fmla="*/ 0 w 292347"/>
                <a:gd name="connsiteY0-10" fmla="*/ 675267 h 687970"/>
                <a:gd name="connsiteX1-11" fmla="*/ 127126 w 292347"/>
                <a:gd name="connsiteY1-12" fmla="*/ 0 h 687970"/>
                <a:gd name="connsiteX2-13" fmla="*/ 292347 w 292347"/>
                <a:gd name="connsiteY2-14" fmla="*/ 687970 h 687970"/>
                <a:gd name="connsiteX3-15" fmla="*/ 0 w 292347"/>
                <a:gd name="connsiteY3-16" fmla="*/ 675267 h 687970"/>
              </a:gdLst>
              <a:ahLst/>
              <a:cxnLst>
                <a:cxn ang="0">
                  <a:pos x="connsiteX0-1" y="connsiteY0-2"/>
                </a:cxn>
                <a:cxn ang="0">
                  <a:pos x="connsiteX1-3" y="connsiteY1-4"/>
                </a:cxn>
                <a:cxn ang="0">
                  <a:pos x="connsiteX2-5" y="connsiteY2-6"/>
                </a:cxn>
                <a:cxn ang="0">
                  <a:pos x="connsiteX3-7" y="connsiteY3-8"/>
                </a:cxn>
              </a:cxnLst>
              <a:rect l="l" t="t" r="r" b="b"/>
              <a:pathLst>
                <a:path w="292347" h="687970">
                  <a:moveTo>
                    <a:pt x="0" y="675267"/>
                  </a:moveTo>
                  <a:lnTo>
                    <a:pt x="127126" y="0"/>
                  </a:lnTo>
                  <a:lnTo>
                    <a:pt x="292347" y="687970"/>
                  </a:lnTo>
                  <a:lnTo>
                    <a:pt x="0" y="675267"/>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TextBox 76"/>
            <p:cNvSpPr txBox="1"/>
            <p:nvPr/>
          </p:nvSpPr>
          <p:spPr>
            <a:xfrm>
              <a:off x="2922071" y="673269"/>
              <a:ext cx="667305" cy="936433"/>
            </a:xfrm>
            <a:prstGeom prst="rect">
              <a:avLst/>
            </a:prstGeom>
            <a:noFill/>
          </p:spPr>
          <p:txBody>
            <a:bodyPr wrap="none" rtlCol="0">
              <a:spAutoFit/>
            </a:bodyPr>
            <a:lstStyle/>
            <a:p>
              <a:r>
                <a:rPr lang="en-US" altLang="zh-CN" sz="1200" dirty="0">
                  <a:solidFill>
                    <a:schemeClr val="accent6">
                      <a:lumMod val="75000"/>
                    </a:schemeClr>
                  </a:solidFill>
                  <a:latin typeface="Meiryo UI" pitchFamily="34" charset="-128"/>
                  <a:ea typeface="Meiryo UI" pitchFamily="34" charset="-128"/>
                  <a:cs typeface="Meiryo UI" pitchFamily="34" charset="-128"/>
                </a:rPr>
                <a:t>e</a:t>
              </a:r>
              <a:endParaRPr lang="zh-CN" altLang="en-US" sz="1200" dirty="0">
                <a:solidFill>
                  <a:schemeClr val="accent6">
                    <a:lumMod val="75000"/>
                  </a:schemeClr>
                </a:solidFill>
                <a:latin typeface="Meiryo UI" pitchFamily="34" charset="-128"/>
                <a:ea typeface="Meiryo UI" pitchFamily="34" charset="-128"/>
                <a:cs typeface="Meiryo UI" pitchFamily="34" charset="-128"/>
              </a:endParaRPr>
            </a:p>
          </p:txBody>
        </p:sp>
      </p:grpSp>
      <p:sp>
        <p:nvSpPr>
          <p:cNvPr id="4" name="内容占位符 3"/>
          <p:cNvSpPr>
            <a:spLocks noGrp="1"/>
          </p:cNvSpPr>
          <p:nvPr>
            <p:ph sz="quarter" idx="10"/>
          </p:nvPr>
        </p:nvSpPr>
        <p:spPr>
          <a:xfrm>
            <a:off x="190500" y="57150"/>
            <a:ext cx="5400675" cy="538163"/>
          </a:xfrm>
        </p:spPr>
        <p:txBody>
          <a:bodyPr>
            <a:normAutofit/>
          </a:bodyPr>
          <a:lstStyle>
            <a:lvl1pPr marL="0" indent="0">
              <a:buFontTx/>
              <a:buNone/>
              <a:defRPr sz="28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单击此处编辑母版文本样式</a:t>
            </a:r>
          </a:p>
        </p:txBody>
      </p:sp>
      <p:sp>
        <p:nvSpPr>
          <p:cNvPr id="3" name="内容占位符 2"/>
          <p:cNvSpPr>
            <a:spLocks noGrp="1"/>
          </p:cNvSpPr>
          <p:nvPr>
            <p:ph sz="quarter" idx="11"/>
          </p:nvPr>
        </p:nvSpPr>
        <p:spPr>
          <a:xfrm>
            <a:off x="276126" y="704850"/>
            <a:ext cx="8309214" cy="3752850"/>
          </a:xfrm>
        </p:spPr>
        <p:txBody>
          <a:bodyPr>
            <a:normAutofit/>
          </a:bodyPr>
          <a:lstStyle>
            <a:lvl1pPr marL="0" indent="0">
              <a:lnSpc>
                <a:spcPct val="120000"/>
              </a:lnSpc>
              <a:buFontTx/>
              <a:buNone/>
              <a:defRPr sz="2400">
                <a:latin typeface="黑体" panose="02010609060101010101" pitchFamily="49" charset="-122"/>
                <a:ea typeface="黑体" panose="02010609060101010101" pitchFamily="49" charset="-122"/>
              </a:defRPr>
            </a:lvl1pPr>
            <a:lvl2pPr marL="342900" indent="0">
              <a:lnSpc>
                <a:spcPct val="120000"/>
              </a:lnSpc>
              <a:buFontTx/>
              <a:buNone/>
              <a:defRPr sz="2400">
                <a:latin typeface="黑体" panose="02010609060101010101" pitchFamily="49" charset="-122"/>
                <a:ea typeface="黑体" panose="02010609060101010101" pitchFamily="49" charset="-122"/>
              </a:defRPr>
            </a:lvl2pPr>
            <a:lvl3pPr marL="685800" indent="0">
              <a:lnSpc>
                <a:spcPct val="120000"/>
              </a:lnSpc>
              <a:buFontTx/>
              <a:buNone/>
              <a:defRPr sz="2400">
                <a:latin typeface="黑体" panose="02010609060101010101" pitchFamily="49" charset="-122"/>
                <a:ea typeface="黑体" panose="02010609060101010101" pitchFamily="49" charset="-122"/>
              </a:defRPr>
            </a:lvl3pPr>
            <a:lvl4pPr marL="1028700" indent="0">
              <a:lnSpc>
                <a:spcPct val="120000"/>
              </a:lnSpc>
              <a:buFontTx/>
              <a:buNone/>
              <a:defRPr sz="2400">
                <a:latin typeface="黑体" panose="02010609060101010101" pitchFamily="49" charset="-122"/>
                <a:ea typeface="黑体" panose="02010609060101010101" pitchFamily="49" charset="-122"/>
              </a:defRPr>
            </a:lvl4pPr>
            <a:lvl5pPr marL="1371600" indent="0">
              <a:lnSpc>
                <a:spcPct val="120000"/>
              </a:lnSpc>
              <a:buFontTx/>
              <a:buNone/>
              <a:defRPr sz="2400">
                <a:latin typeface="黑体" panose="02010609060101010101" pitchFamily="49" charset="-122"/>
                <a:ea typeface="黑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59156"/>
            <a:ext cx="9144000" cy="3130906"/>
          </a:xfrm>
          <a:prstGeom prst="rect">
            <a:avLst/>
          </a:prstGeom>
        </p:spPr>
      </p:pic>
      <p:sp>
        <p:nvSpPr>
          <p:cNvPr id="7" name="矩形 6"/>
          <p:cNvSpPr/>
          <p:nvPr userDrawn="1"/>
        </p:nvSpPr>
        <p:spPr>
          <a:xfrm>
            <a:off x="0" y="2271712"/>
            <a:ext cx="9144000" cy="2871788"/>
          </a:xfrm>
          <a:prstGeom prst="rect">
            <a:avLst/>
          </a:prstGeom>
          <a:solidFill>
            <a:srgbClr val="AE161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pic>
        <p:nvPicPr>
          <p:cNvPr id="1026" name="Picture 2" descr="C:\Users\dell\Desktop\ecnulogo.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230816" y="3905347"/>
            <a:ext cx="3224212" cy="16507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1027" name="Picture 3"/>
          <p:cNvPicPr>
            <a:picLocks noChangeAspect="1" noChangeArrowheads="1"/>
          </p:cNvPicPr>
          <p:nvPr userDrawn="1"/>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0" y="-660755"/>
            <a:ext cx="9144000" cy="3130905"/>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userDrawn="1"/>
        </p:nvSpPr>
        <p:spPr>
          <a:xfrm>
            <a:off x="0" y="2271712"/>
            <a:ext cx="9144000" cy="2871788"/>
          </a:xfrm>
          <a:prstGeom prst="rect">
            <a:avLst/>
          </a:prstGeom>
          <a:solidFill>
            <a:srgbClr val="AE161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pic>
        <p:nvPicPr>
          <p:cNvPr id="1026" name="Picture 2" descr="C:\Users\dell\Desktop\ecnulogo.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230816" y="3905347"/>
            <a:ext cx="3224212" cy="16507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0" y="457881"/>
            <a:ext cx="9144000" cy="809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solidFill>
                <a:prstClr val="white"/>
              </a:solidFill>
            </a:endParaRPr>
          </a:p>
        </p:txBody>
      </p:sp>
      <p:sp>
        <p:nvSpPr>
          <p:cNvPr id="8" name="矩形 7"/>
          <p:cNvSpPr/>
          <p:nvPr userDrawn="1"/>
        </p:nvSpPr>
        <p:spPr>
          <a:xfrm>
            <a:off x="0" y="0"/>
            <a:ext cx="9144000" cy="490538"/>
          </a:xfrm>
          <a:prstGeom prst="rect">
            <a:avLst/>
          </a:prstGeom>
          <a:solidFill>
            <a:srgbClr val="AE161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solidFill>
                <a:prstClr val="white"/>
              </a:solidFill>
            </a:endParaRPr>
          </a:p>
        </p:txBody>
      </p:sp>
      <p:pic>
        <p:nvPicPr>
          <p:cNvPr id="32" name="Picture 2" descr="C:\Users\dell\Desktop\ecnu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787664" y="-273733"/>
            <a:ext cx="2492297" cy="1276055"/>
          </a:xfrm>
          <a:prstGeom prst="rect">
            <a:avLst/>
          </a:prstGeom>
          <a:noFill/>
          <a:extLst>
            <a:ext uri="{909E8E84-426E-40DD-AFC4-6F175D3DCCD1}">
              <a14:hiddenFill xmlns:a14="http://schemas.microsoft.com/office/drawing/2010/main">
                <a:solidFill>
                  <a:srgbClr val="FFFFFF"/>
                </a:solidFill>
              </a14:hiddenFill>
            </a:ext>
          </a:extLst>
        </p:spPr>
      </p:pic>
      <p:sp>
        <p:nvSpPr>
          <p:cNvPr id="41" name="椭圆 40"/>
          <p:cNvSpPr/>
          <p:nvPr userDrawn="1"/>
        </p:nvSpPr>
        <p:spPr>
          <a:xfrm>
            <a:off x="4245643" y="1339455"/>
            <a:ext cx="652714" cy="6527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圆角矩形 42"/>
          <p:cNvSpPr/>
          <p:nvPr userDrawn="1"/>
        </p:nvSpPr>
        <p:spPr>
          <a:xfrm rot="18956419">
            <a:off x="4838947" y="1778579"/>
            <a:ext cx="126000" cy="442923"/>
          </a:xfrm>
          <a:prstGeom prst="roundRect">
            <a:avLst>
              <a:gd name="adj" fmla="val 43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内容占位符 3"/>
          <p:cNvSpPr>
            <a:spLocks noGrp="1"/>
          </p:cNvSpPr>
          <p:nvPr>
            <p:ph sz="quarter" idx="10"/>
          </p:nvPr>
        </p:nvSpPr>
        <p:spPr>
          <a:xfrm>
            <a:off x="190500" y="57150"/>
            <a:ext cx="5400675" cy="538163"/>
          </a:xfrm>
        </p:spPr>
        <p:txBody>
          <a:bodyPr>
            <a:normAutofit/>
          </a:bodyPr>
          <a:lstStyle>
            <a:lvl1pPr marL="0" indent="0">
              <a:buFontTx/>
              <a:buNone/>
              <a:defRPr sz="28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单击此处编辑母版文本样式</a:t>
            </a:r>
          </a:p>
        </p:txBody>
      </p:sp>
      <p:cxnSp>
        <p:nvCxnSpPr>
          <p:cNvPr id="60" name="直接连接符 59"/>
          <p:cNvCxnSpPr/>
          <p:nvPr userDrawn="1"/>
        </p:nvCxnSpPr>
        <p:spPr>
          <a:xfrm>
            <a:off x="-14963" y="4885088"/>
            <a:ext cx="9158963" cy="0"/>
          </a:xfrm>
          <a:prstGeom prst="line">
            <a:avLst/>
          </a:prstGeom>
          <a:ln w="50800">
            <a:solidFill>
              <a:srgbClr val="AE1616"/>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7" name="矩形 6"/>
          <p:cNvSpPr/>
          <p:nvPr userDrawn="1"/>
        </p:nvSpPr>
        <p:spPr>
          <a:xfrm>
            <a:off x="0" y="457881"/>
            <a:ext cx="9144000" cy="809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solidFill>
                <a:prstClr val="white"/>
              </a:solidFill>
            </a:endParaRPr>
          </a:p>
        </p:txBody>
      </p:sp>
      <p:sp>
        <p:nvSpPr>
          <p:cNvPr id="8" name="矩形 7"/>
          <p:cNvSpPr/>
          <p:nvPr userDrawn="1"/>
        </p:nvSpPr>
        <p:spPr>
          <a:xfrm>
            <a:off x="0" y="0"/>
            <a:ext cx="9144000" cy="490538"/>
          </a:xfrm>
          <a:prstGeom prst="rect">
            <a:avLst/>
          </a:prstGeom>
          <a:solidFill>
            <a:srgbClr val="AE161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solidFill>
                <a:prstClr val="white"/>
              </a:solidFill>
            </a:endParaRPr>
          </a:p>
        </p:txBody>
      </p:sp>
      <p:pic>
        <p:nvPicPr>
          <p:cNvPr id="32" name="Picture 2" descr="C:\Users\dell\Desktop\ecnu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787664" y="-273733"/>
            <a:ext cx="2492297" cy="1276055"/>
          </a:xfrm>
          <a:prstGeom prst="rect">
            <a:avLst/>
          </a:prstGeom>
          <a:noFill/>
          <a:extLst>
            <a:ext uri="{909E8E84-426E-40DD-AFC4-6F175D3DCCD1}">
              <a14:hiddenFill xmlns:a14="http://schemas.microsoft.com/office/drawing/2010/main">
                <a:solidFill>
                  <a:srgbClr val="FFFFFF"/>
                </a:solidFill>
              </a14:hiddenFill>
            </a:ext>
          </a:extLst>
        </p:spPr>
      </p:pic>
      <p:sp>
        <p:nvSpPr>
          <p:cNvPr id="41" name="椭圆 40"/>
          <p:cNvSpPr/>
          <p:nvPr userDrawn="1"/>
        </p:nvSpPr>
        <p:spPr>
          <a:xfrm>
            <a:off x="4245643" y="1339455"/>
            <a:ext cx="652714" cy="6527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圆角矩形 42"/>
          <p:cNvSpPr/>
          <p:nvPr userDrawn="1"/>
        </p:nvSpPr>
        <p:spPr>
          <a:xfrm rot="18956419">
            <a:off x="4838947" y="1778579"/>
            <a:ext cx="126000" cy="442923"/>
          </a:xfrm>
          <a:prstGeom prst="roundRect">
            <a:avLst>
              <a:gd name="adj" fmla="val 43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内容占位符 3"/>
          <p:cNvSpPr>
            <a:spLocks noGrp="1"/>
          </p:cNvSpPr>
          <p:nvPr>
            <p:ph sz="quarter" idx="10"/>
          </p:nvPr>
        </p:nvSpPr>
        <p:spPr>
          <a:xfrm>
            <a:off x="190500" y="57150"/>
            <a:ext cx="5400675" cy="538163"/>
          </a:xfrm>
        </p:spPr>
        <p:txBody>
          <a:bodyPr>
            <a:normAutofit/>
          </a:bodyPr>
          <a:lstStyle>
            <a:lvl1pPr marL="0" indent="0">
              <a:buFontTx/>
              <a:buNone/>
              <a:defRPr sz="28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单击此处编辑母版文本样式</a:t>
            </a:r>
          </a:p>
        </p:txBody>
      </p:sp>
      <p:sp>
        <p:nvSpPr>
          <p:cNvPr id="60" name="矩形 59"/>
          <p:cNvSpPr/>
          <p:nvPr userDrawn="1"/>
        </p:nvSpPr>
        <p:spPr>
          <a:xfrm>
            <a:off x="0" y="4889500"/>
            <a:ext cx="9144000" cy="254000"/>
          </a:xfrm>
          <a:prstGeom prst="rect">
            <a:avLst/>
          </a:prstGeom>
          <a:solidFill>
            <a:srgbClr val="AE1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7" name="矩形 6"/>
          <p:cNvSpPr/>
          <p:nvPr userDrawn="1"/>
        </p:nvSpPr>
        <p:spPr>
          <a:xfrm>
            <a:off x="0" y="457881"/>
            <a:ext cx="9144000" cy="809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solidFill>
                <a:prstClr val="white"/>
              </a:solidFill>
            </a:endParaRPr>
          </a:p>
        </p:txBody>
      </p:sp>
      <p:sp>
        <p:nvSpPr>
          <p:cNvPr id="8" name="矩形 7"/>
          <p:cNvSpPr/>
          <p:nvPr userDrawn="1"/>
        </p:nvSpPr>
        <p:spPr>
          <a:xfrm>
            <a:off x="0" y="0"/>
            <a:ext cx="9144000" cy="490538"/>
          </a:xfrm>
          <a:prstGeom prst="rect">
            <a:avLst/>
          </a:prstGeom>
          <a:solidFill>
            <a:srgbClr val="AE161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solidFill>
                <a:prstClr val="white"/>
              </a:solidFill>
            </a:endParaRPr>
          </a:p>
        </p:txBody>
      </p:sp>
      <p:pic>
        <p:nvPicPr>
          <p:cNvPr id="32" name="Picture 2" descr="C:\Users\dell\Desktop\ecnu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787664" y="-273733"/>
            <a:ext cx="2492297" cy="1276055"/>
          </a:xfrm>
          <a:prstGeom prst="rect">
            <a:avLst/>
          </a:prstGeom>
          <a:noFill/>
          <a:extLst>
            <a:ext uri="{909E8E84-426E-40DD-AFC4-6F175D3DCCD1}">
              <a14:hiddenFill xmlns:a14="http://schemas.microsoft.com/office/drawing/2010/main">
                <a:solidFill>
                  <a:srgbClr val="FFFFFF"/>
                </a:solidFill>
              </a14:hiddenFill>
            </a:ext>
          </a:extLst>
        </p:spPr>
      </p:pic>
      <p:sp>
        <p:nvSpPr>
          <p:cNvPr id="41" name="椭圆 40"/>
          <p:cNvSpPr/>
          <p:nvPr userDrawn="1"/>
        </p:nvSpPr>
        <p:spPr>
          <a:xfrm>
            <a:off x="4245643" y="1339455"/>
            <a:ext cx="652714" cy="6527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圆角矩形 42"/>
          <p:cNvSpPr/>
          <p:nvPr userDrawn="1"/>
        </p:nvSpPr>
        <p:spPr>
          <a:xfrm rot="18956419">
            <a:off x="4838947" y="1778579"/>
            <a:ext cx="126000" cy="442923"/>
          </a:xfrm>
          <a:prstGeom prst="roundRect">
            <a:avLst>
              <a:gd name="adj" fmla="val 43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内容占位符 3"/>
          <p:cNvSpPr>
            <a:spLocks noGrp="1"/>
          </p:cNvSpPr>
          <p:nvPr>
            <p:ph sz="quarter" idx="10"/>
          </p:nvPr>
        </p:nvSpPr>
        <p:spPr>
          <a:xfrm>
            <a:off x="190500" y="57150"/>
            <a:ext cx="5400675" cy="538163"/>
          </a:xfrm>
        </p:spPr>
        <p:txBody>
          <a:bodyPr>
            <a:normAutofit/>
          </a:bodyPr>
          <a:lstStyle>
            <a:lvl1pPr marL="0" indent="0">
              <a:buFontTx/>
              <a:buNone/>
              <a:defRPr sz="28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单击此处编辑母版文本样式</a:t>
            </a:r>
          </a:p>
        </p:txBody>
      </p:sp>
      <p:sp>
        <p:nvSpPr>
          <p:cNvPr id="3" name="内容占位符 2"/>
          <p:cNvSpPr>
            <a:spLocks noGrp="1"/>
          </p:cNvSpPr>
          <p:nvPr>
            <p:ph sz="quarter" idx="11"/>
          </p:nvPr>
        </p:nvSpPr>
        <p:spPr>
          <a:xfrm>
            <a:off x="276126" y="704850"/>
            <a:ext cx="8309214" cy="3752850"/>
          </a:xfrm>
        </p:spPr>
        <p:txBody>
          <a:bodyPr>
            <a:normAutofit/>
          </a:bodyPr>
          <a:lstStyle>
            <a:lvl1pPr marL="0" indent="0">
              <a:lnSpc>
                <a:spcPct val="120000"/>
              </a:lnSpc>
              <a:buFontTx/>
              <a:buNone/>
              <a:defRPr sz="2400">
                <a:latin typeface="黑体" panose="02010609060101010101" pitchFamily="49" charset="-122"/>
                <a:ea typeface="黑体" panose="02010609060101010101" pitchFamily="49" charset="-122"/>
              </a:defRPr>
            </a:lvl1pPr>
            <a:lvl2pPr marL="342900" indent="0">
              <a:lnSpc>
                <a:spcPct val="120000"/>
              </a:lnSpc>
              <a:buFontTx/>
              <a:buNone/>
              <a:defRPr sz="2400">
                <a:latin typeface="黑体" panose="02010609060101010101" pitchFamily="49" charset="-122"/>
                <a:ea typeface="黑体" panose="02010609060101010101" pitchFamily="49" charset="-122"/>
              </a:defRPr>
            </a:lvl2pPr>
            <a:lvl3pPr marL="685800" indent="0">
              <a:lnSpc>
                <a:spcPct val="120000"/>
              </a:lnSpc>
              <a:buFontTx/>
              <a:buNone/>
              <a:defRPr sz="2400">
                <a:latin typeface="黑体" panose="02010609060101010101" pitchFamily="49" charset="-122"/>
                <a:ea typeface="黑体" panose="02010609060101010101" pitchFamily="49" charset="-122"/>
              </a:defRPr>
            </a:lvl3pPr>
            <a:lvl4pPr marL="1028700" indent="0">
              <a:lnSpc>
                <a:spcPct val="120000"/>
              </a:lnSpc>
              <a:buFontTx/>
              <a:buNone/>
              <a:defRPr sz="2400">
                <a:latin typeface="黑体" panose="02010609060101010101" pitchFamily="49" charset="-122"/>
                <a:ea typeface="黑体" panose="02010609060101010101" pitchFamily="49" charset="-122"/>
              </a:defRPr>
            </a:lvl4pPr>
            <a:lvl5pPr marL="1371600" indent="0">
              <a:lnSpc>
                <a:spcPct val="120000"/>
              </a:lnSpc>
              <a:buFontTx/>
              <a:buNone/>
              <a:defRPr sz="2400">
                <a:latin typeface="黑体" panose="02010609060101010101" pitchFamily="49" charset="-122"/>
                <a:ea typeface="黑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60" name="直接连接符 59"/>
          <p:cNvCxnSpPr/>
          <p:nvPr userDrawn="1"/>
        </p:nvCxnSpPr>
        <p:spPr>
          <a:xfrm>
            <a:off x="-14963" y="4885088"/>
            <a:ext cx="9158963" cy="0"/>
          </a:xfrm>
          <a:prstGeom prst="line">
            <a:avLst/>
          </a:prstGeom>
          <a:ln w="50800">
            <a:solidFill>
              <a:srgbClr val="AE1616"/>
            </a:solidFill>
          </a:ln>
        </p:spPr>
        <p:style>
          <a:lnRef idx="1">
            <a:schemeClr val="accent1"/>
          </a:lnRef>
          <a:fillRef idx="0">
            <a:schemeClr val="accent1"/>
          </a:fillRef>
          <a:effectRef idx="0">
            <a:schemeClr val="accent1"/>
          </a:effectRef>
          <a:fontRef idx="minor">
            <a:schemeClr val="tx1"/>
          </a:fontRef>
        </p:style>
      </p:cxnSp>
      <p:sp>
        <p:nvSpPr>
          <p:cNvPr id="71" name="椭圆 70"/>
          <p:cNvSpPr/>
          <p:nvPr userDrawn="1"/>
        </p:nvSpPr>
        <p:spPr>
          <a:xfrm>
            <a:off x="900015" y="4624839"/>
            <a:ext cx="485775" cy="485775"/>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72" name="椭圆 71"/>
          <p:cNvSpPr/>
          <p:nvPr userDrawn="1"/>
        </p:nvSpPr>
        <p:spPr>
          <a:xfrm>
            <a:off x="301439" y="4624839"/>
            <a:ext cx="485775" cy="485775"/>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78" name="椭圆 77"/>
          <p:cNvSpPr/>
          <p:nvPr userDrawn="1"/>
        </p:nvSpPr>
        <p:spPr>
          <a:xfrm>
            <a:off x="1498591" y="4624839"/>
            <a:ext cx="485775" cy="485775"/>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79" name="椭圆 78"/>
          <p:cNvSpPr/>
          <p:nvPr userDrawn="1"/>
        </p:nvSpPr>
        <p:spPr>
          <a:xfrm>
            <a:off x="2097167" y="4624839"/>
            <a:ext cx="485775" cy="485775"/>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pic>
        <p:nvPicPr>
          <p:cNvPr id="80"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137886" y="4750385"/>
            <a:ext cx="417862" cy="25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 name="Picture 4"/>
          <p:cNvPicPr>
            <a:picLocks noChangeAspect="1" noChangeArrowheads="1"/>
          </p:cNvPicPr>
          <p:nvPr userDrawn="1"/>
        </p:nvPicPr>
        <p:blipFill>
          <a:blip r:embed="rId4">
            <a:extLst>
              <a:ext uri="{BEBA8EAE-BF5A-486C-A8C5-ECC9F3942E4B}">
                <a14:imgProps xmlns:a14="http://schemas.microsoft.com/office/drawing/2010/main">
                  <a14:imgLayer r:embed="rId5">
                    <a14:imgEffect>
                      <a14:backgroundRemoval t="8989" b="100000" l="13043" r="100000"/>
                    </a14:imgEffect>
                  </a14:imgLayer>
                </a14:imgProps>
              </a:ext>
              <a:ext uri="{28A0092B-C50C-407E-A947-70E740481C1C}">
                <a14:useLocalDpi xmlns:a14="http://schemas.microsoft.com/office/drawing/2010/main" val="0"/>
              </a:ext>
            </a:extLst>
          </a:blip>
          <a:srcRect/>
          <a:stretch>
            <a:fillRect/>
          </a:stretch>
        </p:blipFill>
        <p:spPr bwMode="auto">
          <a:xfrm>
            <a:off x="325231" y="4649824"/>
            <a:ext cx="438150"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2" name="组合 81"/>
          <p:cNvGrpSpPr/>
          <p:nvPr userDrawn="1"/>
        </p:nvGrpSpPr>
        <p:grpSpPr>
          <a:xfrm>
            <a:off x="958634" y="4677827"/>
            <a:ext cx="384352" cy="326425"/>
            <a:chOff x="2641350" y="673269"/>
            <a:chExt cx="948026" cy="1079198"/>
          </a:xfrm>
        </p:grpSpPr>
        <p:sp>
          <p:nvSpPr>
            <p:cNvPr id="83" name="矩形 82"/>
            <p:cNvSpPr/>
            <p:nvPr/>
          </p:nvSpPr>
          <p:spPr>
            <a:xfrm>
              <a:off x="2684752" y="948196"/>
              <a:ext cx="828000" cy="64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流程图: 手动输入 2052"/>
            <p:cNvSpPr/>
            <p:nvPr/>
          </p:nvSpPr>
          <p:spPr>
            <a:xfrm flipH="1">
              <a:off x="2641350" y="1370849"/>
              <a:ext cx="902103" cy="381618"/>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147"/>
                <a:gd name="connsiteY0-2" fmla="*/ 3996 h 10000"/>
                <a:gd name="connsiteX1-3" fmla="*/ 10147 w 10147"/>
                <a:gd name="connsiteY1-4" fmla="*/ 0 h 10000"/>
                <a:gd name="connsiteX2-5" fmla="*/ 10147 w 10147"/>
                <a:gd name="connsiteY2-6" fmla="*/ 10000 h 10000"/>
                <a:gd name="connsiteX3-7" fmla="*/ 147 w 10147"/>
                <a:gd name="connsiteY3-8" fmla="*/ 10000 h 10000"/>
                <a:gd name="connsiteX4-9" fmla="*/ 0 w 10147"/>
                <a:gd name="connsiteY4-10" fmla="*/ 3996 h 10000"/>
                <a:gd name="connsiteX0-11" fmla="*/ 0 w 10441"/>
                <a:gd name="connsiteY0-12" fmla="*/ 5992 h 11996"/>
                <a:gd name="connsiteX1-13" fmla="*/ 10441 w 10441"/>
                <a:gd name="connsiteY1-14" fmla="*/ 0 h 11996"/>
                <a:gd name="connsiteX2-15" fmla="*/ 10147 w 10441"/>
                <a:gd name="connsiteY2-16" fmla="*/ 11996 h 11996"/>
                <a:gd name="connsiteX3-17" fmla="*/ 147 w 10441"/>
                <a:gd name="connsiteY3-18" fmla="*/ 11996 h 11996"/>
                <a:gd name="connsiteX4-19" fmla="*/ 0 w 10441"/>
                <a:gd name="connsiteY4-20" fmla="*/ 5992 h 1199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441" h="11996">
                  <a:moveTo>
                    <a:pt x="0" y="5992"/>
                  </a:moveTo>
                  <a:lnTo>
                    <a:pt x="10441" y="0"/>
                  </a:lnTo>
                  <a:lnTo>
                    <a:pt x="10147" y="11996"/>
                  </a:lnTo>
                  <a:lnTo>
                    <a:pt x="147" y="11996"/>
                  </a:lnTo>
                  <a:lnTo>
                    <a:pt x="0" y="5992"/>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等腰三角形 2054"/>
            <p:cNvSpPr/>
            <p:nvPr/>
          </p:nvSpPr>
          <p:spPr>
            <a:xfrm rot="16200000">
              <a:off x="3065996" y="1071739"/>
              <a:ext cx="292348" cy="687970"/>
            </a:xfrm>
            <a:custGeom>
              <a:avLst/>
              <a:gdLst>
                <a:gd name="connsiteX0" fmla="*/ 0 w 432048"/>
                <a:gd name="connsiteY0" fmla="*/ 675267 h 675267"/>
                <a:gd name="connsiteX1" fmla="*/ 127126 w 432048"/>
                <a:gd name="connsiteY1" fmla="*/ 0 h 675267"/>
                <a:gd name="connsiteX2" fmla="*/ 432048 w 432048"/>
                <a:gd name="connsiteY2" fmla="*/ 675267 h 675267"/>
                <a:gd name="connsiteX3" fmla="*/ 0 w 432048"/>
                <a:gd name="connsiteY3" fmla="*/ 675267 h 675267"/>
                <a:gd name="connsiteX0-1" fmla="*/ 0 w 292347"/>
                <a:gd name="connsiteY0-2" fmla="*/ 675267 h 675267"/>
                <a:gd name="connsiteX1-3" fmla="*/ 127126 w 292347"/>
                <a:gd name="connsiteY1-4" fmla="*/ 0 h 675267"/>
                <a:gd name="connsiteX2-5" fmla="*/ 292347 w 292347"/>
                <a:gd name="connsiteY2-6" fmla="*/ 649870 h 675267"/>
                <a:gd name="connsiteX3-7" fmla="*/ 0 w 292347"/>
                <a:gd name="connsiteY3-8" fmla="*/ 675267 h 675267"/>
                <a:gd name="connsiteX0-9" fmla="*/ 0 w 292347"/>
                <a:gd name="connsiteY0-10" fmla="*/ 675267 h 687970"/>
                <a:gd name="connsiteX1-11" fmla="*/ 127126 w 292347"/>
                <a:gd name="connsiteY1-12" fmla="*/ 0 h 687970"/>
                <a:gd name="connsiteX2-13" fmla="*/ 292347 w 292347"/>
                <a:gd name="connsiteY2-14" fmla="*/ 687970 h 687970"/>
                <a:gd name="connsiteX3-15" fmla="*/ 0 w 292347"/>
                <a:gd name="connsiteY3-16" fmla="*/ 675267 h 687970"/>
              </a:gdLst>
              <a:ahLst/>
              <a:cxnLst>
                <a:cxn ang="0">
                  <a:pos x="connsiteX0-1" y="connsiteY0-2"/>
                </a:cxn>
                <a:cxn ang="0">
                  <a:pos x="connsiteX1-3" y="connsiteY1-4"/>
                </a:cxn>
                <a:cxn ang="0">
                  <a:pos x="connsiteX2-5" y="connsiteY2-6"/>
                </a:cxn>
                <a:cxn ang="0">
                  <a:pos x="connsiteX3-7" y="connsiteY3-8"/>
                </a:cxn>
              </a:cxnLst>
              <a:rect l="l" t="t" r="r" b="b"/>
              <a:pathLst>
                <a:path w="292347" h="687970">
                  <a:moveTo>
                    <a:pt x="0" y="675267"/>
                  </a:moveTo>
                  <a:lnTo>
                    <a:pt x="127126" y="0"/>
                  </a:lnTo>
                  <a:lnTo>
                    <a:pt x="292347" y="687970"/>
                  </a:lnTo>
                  <a:lnTo>
                    <a:pt x="0" y="675267"/>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TextBox 85"/>
            <p:cNvSpPr txBox="1"/>
            <p:nvPr/>
          </p:nvSpPr>
          <p:spPr>
            <a:xfrm>
              <a:off x="2922071" y="673269"/>
              <a:ext cx="667305" cy="936433"/>
            </a:xfrm>
            <a:prstGeom prst="rect">
              <a:avLst/>
            </a:prstGeom>
            <a:noFill/>
          </p:spPr>
          <p:txBody>
            <a:bodyPr wrap="none" rtlCol="0">
              <a:spAutoFit/>
            </a:bodyPr>
            <a:lstStyle/>
            <a:p>
              <a:r>
                <a:rPr lang="en-US" altLang="zh-CN" sz="1200" dirty="0">
                  <a:solidFill>
                    <a:schemeClr val="accent6">
                      <a:lumMod val="75000"/>
                    </a:schemeClr>
                  </a:solidFill>
                  <a:latin typeface="Meiryo UI" pitchFamily="34" charset="-128"/>
                  <a:ea typeface="Meiryo UI" pitchFamily="34" charset="-128"/>
                  <a:cs typeface="Meiryo UI" pitchFamily="34" charset="-128"/>
                </a:rPr>
                <a:t>e</a:t>
              </a:r>
              <a:endParaRPr lang="zh-CN" altLang="en-US" sz="1200" dirty="0">
                <a:solidFill>
                  <a:schemeClr val="accent6">
                    <a:lumMod val="75000"/>
                  </a:schemeClr>
                </a:solidFill>
                <a:latin typeface="Meiryo UI" pitchFamily="34" charset="-128"/>
                <a:ea typeface="Meiryo UI" pitchFamily="34" charset="-128"/>
                <a:cs typeface="Meiryo UI" pitchFamily="34" charset="-128"/>
              </a:endParaRPr>
            </a:p>
          </p:txBody>
        </p:sp>
      </p:grpSp>
      <p:pic>
        <p:nvPicPr>
          <p:cNvPr id="87" name="Picture 5"/>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584606" y="4760984"/>
            <a:ext cx="293722" cy="243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5078709-D7B2-493B-9ACC-3BCC744C4884}" type="datetimeFigureOut">
              <a:rPr lang="zh-CN" altLang="en-US" smtClean="0">
                <a:solidFill>
                  <a:prstClr val="black">
                    <a:tint val="75000"/>
                  </a:prstClr>
                </a:solidFill>
              </a:rPr>
              <a:t>2022/3/18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E417132-01F8-41B3-8AA5-2755E560DDDF}"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5078709-D7B2-493B-9ACC-3BCC744C4884}" type="datetimeFigureOut">
              <a:rPr lang="zh-CN" altLang="en-US" smtClean="0">
                <a:solidFill>
                  <a:prstClr val="black">
                    <a:tint val="75000"/>
                  </a:prstClr>
                </a:solidFill>
              </a:rPr>
              <a:t>2022/3/18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3E417132-01F8-41B3-8AA5-2755E560DDDF}"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5078709-D7B2-493B-9ACC-3BCC744C4884}" type="datetimeFigureOut">
              <a:rPr lang="zh-CN" altLang="en-US" smtClean="0">
                <a:solidFill>
                  <a:prstClr val="black">
                    <a:tint val="75000"/>
                  </a:prstClr>
                </a:solidFill>
              </a:rPr>
              <a:t>2022/3/18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3E417132-01F8-41B3-8AA5-2755E560DDDF}"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5078709-D7B2-493B-9ACC-3BCC744C4884}" type="datetimeFigureOut">
              <a:rPr lang="zh-CN" altLang="en-US" smtClean="0">
                <a:solidFill>
                  <a:prstClr val="black">
                    <a:tint val="75000"/>
                  </a:prstClr>
                </a:solidFill>
              </a:rPr>
              <a:t>2022/3/18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3E417132-01F8-41B3-8AA5-2755E560DDDF}"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l">
              <a:defRPr b="1" cap="none" spc="50">
                <a:ln w="11430"/>
                <a:solidFill>
                  <a:srgbClr val="FF0000"/>
                </a:solidFill>
                <a:effectLst>
                  <a:outerShdw blurRad="76200" dist="50800" dir="5400000" algn="tl" rotWithShape="0">
                    <a:srgbClr val="000000">
                      <a:alpha val="65000"/>
                    </a:srgbClr>
                  </a:outerShdw>
                </a:effectLst>
                <a:latin typeface="Britannic Bold" panose="020B0903060703020204" pitchFamily="34" charset="0"/>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p:txBody>
          <a:bodyPr/>
          <a:lstStyle>
            <a:lvl1pPr>
              <a:defRPr>
                <a:solidFill>
                  <a:srgbClr val="7030A0"/>
                </a:solidFill>
                <a:latin typeface="Arial Rounded MT Bold" panose="020F0704030504030204" pitchFamily="34" charset="0"/>
              </a:defRPr>
            </a:lvl1pPr>
            <a:lvl2pPr>
              <a:defRPr>
                <a:solidFill>
                  <a:srgbClr val="FF0000"/>
                </a:solidFill>
                <a:latin typeface="Times New Roman" panose="02020603050405020304" pitchFamily="18" charset="0"/>
                <a:cs typeface="Times New Roman" panose="02020603050405020304" pitchFamily="18" charset="0"/>
              </a:defRPr>
            </a:lvl2pPr>
            <a:lvl3pPr>
              <a:defRPr>
                <a:solidFill>
                  <a:srgbClr val="FF0000"/>
                </a:solidFill>
                <a:latin typeface="Times New Roman" panose="02020603050405020304" pitchFamily="18" charset="0"/>
                <a:cs typeface="Times New Roman" panose="02020603050405020304" pitchFamily="18" charset="0"/>
              </a:defRPr>
            </a:lvl3pPr>
            <a:lvl4pPr>
              <a:defRPr>
                <a:solidFill>
                  <a:srgbClr val="FF0000"/>
                </a:solidFill>
                <a:latin typeface="Times New Roman" panose="02020603050405020304" pitchFamily="18" charset="0"/>
                <a:cs typeface="Times New Roman" panose="02020603050405020304" pitchFamily="18" charset="0"/>
              </a:defRPr>
            </a:lvl4pPr>
            <a:lvl5pPr>
              <a:defRPr>
                <a:solidFill>
                  <a:srgbClr val="FF0000"/>
                </a:solidFill>
                <a:latin typeface="Times New Roman" panose="02020603050405020304" pitchFamily="18" charset="0"/>
                <a:cs typeface="Times New Roman" panose="02020603050405020304" pitchFamily="18" charset="0"/>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Date Placeholder 3"/>
          <p:cNvSpPr>
            <a:spLocks noGrp="1"/>
          </p:cNvSpPr>
          <p:nvPr>
            <p:ph type="dt" sz="half" idx="10"/>
          </p:nvPr>
        </p:nvSpPr>
        <p:spPr/>
        <p:txBody>
          <a:bodyPr/>
          <a:lstStyle>
            <a:lvl1pPr>
              <a:defRPr/>
            </a:lvl1pPr>
          </a:lstStyle>
          <a:p>
            <a:fld id="{D759FAA8-936C-4E42-845E-430F021C000A}" type="datetime1">
              <a:rPr lang="en-US" altLang="zh-CN" smtClean="0"/>
              <a:t>3/18/2022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5078709-D7B2-493B-9ACC-3BCC744C4884}" type="datetimeFigureOut">
              <a:rPr lang="zh-CN" altLang="en-US" smtClean="0">
                <a:solidFill>
                  <a:prstClr val="black">
                    <a:tint val="75000"/>
                  </a:prstClr>
                </a:solidFill>
              </a:rPr>
              <a:t>2022/3/18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3E417132-01F8-41B3-8AA5-2755E560DDDF}"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5078709-D7B2-493B-9ACC-3BCC744C4884}" type="datetimeFigureOut">
              <a:rPr lang="zh-CN" altLang="en-US" smtClean="0">
                <a:solidFill>
                  <a:prstClr val="black">
                    <a:tint val="75000"/>
                  </a:prstClr>
                </a:solidFill>
              </a:rPr>
              <a:t>2022/3/18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3E417132-01F8-41B3-8AA5-2755E560DDDF}"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5078709-D7B2-493B-9ACC-3BCC744C4884}" type="datetimeFigureOut">
              <a:rPr lang="zh-CN" altLang="en-US" smtClean="0">
                <a:solidFill>
                  <a:prstClr val="black">
                    <a:tint val="75000"/>
                  </a:prstClr>
                </a:solidFill>
              </a:rPr>
              <a:t>2022/3/18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3E417132-01F8-41B3-8AA5-2755E560DDDF}"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5078709-D7B2-493B-9ACC-3BCC744C4884}" type="datetimeFigureOut">
              <a:rPr lang="zh-CN" altLang="en-US" smtClean="0">
                <a:solidFill>
                  <a:prstClr val="black">
                    <a:tint val="75000"/>
                  </a:prstClr>
                </a:solidFill>
              </a:rPr>
              <a:t>2022/3/18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E417132-01F8-41B3-8AA5-2755E560DDDF}"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5078709-D7B2-493B-9ACC-3BCC744C4884}" type="datetimeFigureOut">
              <a:rPr lang="zh-CN" altLang="en-US" smtClean="0">
                <a:solidFill>
                  <a:prstClr val="black">
                    <a:tint val="75000"/>
                  </a:prstClr>
                </a:solidFill>
              </a:rPr>
              <a:t>2022/3/18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E417132-01F8-41B3-8AA5-2755E560DDDF}"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7" name="矩形 6"/>
          <p:cNvSpPr/>
          <p:nvPr userDrawn="1"/>
        </p:nvSpPr>
        <p:spPr>
          <a:xfrm>
            <a:off x="0" y="457882"/>
            <a:ext cx="9144000" cy="809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zh-CN" altLang="en-US" sz="1800"/>
          </a:p>
        </p:txBody>
      </p:sp>
      <p:sp>
        <p:nvSpPr>
          <p:cNvPr id="8" name="矩形 7"/>
          <p:cNvSpPr/>
          <p:nvPr userDrawn="1"/>
        </p:nvSpPr>
        <p:spPr>
          <a:xfrm>
            <a:off x="0" y="1"/>
            <a:ext cx="9144000" cy="490538"/>
          </a:xfrm>
          <a:prstGeom prst="rect">
            <a:avLst/>
          </a:prstGeom>
          <a:solidFill>
            <a:srgbClr val="AE161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zh-CN" altLang="en-US" sz="1800"/>
          </a:p>
        </p:txBody>
      </p:sp>
      <p:cxnSp>
        <p:nvCxnSpPr>
          <p:cNvPr id="10" name="直接连接符 9"/>
          <p:cNvCxnSpPr/>
          <p:nvPr userDrawn="1"/>
        </p:nvCxnSpPr>
        <p:spPr>
          <a:xfrm>
            <a:off x="-14962" y="4885088"/>
            <a:ext cx="9158963" cy="0"/>
          </a:xfrm>
          <a:prstGeom prst="line">
            <a:avLst/>
          </a:prstGeom>
          <a:ln w="50800">
            <a:solidFill>
              <a:srgbClr val="AE1616"/>
            </a:solidFill>
          </a:ln>
        </p:spPr>
        <p:style>
          <a:lnRef idx="1">
            <a:schemeClr val="accent1"/>
          </a:lnRef>
          <a:fillRef idx="0">
            <a:schemeClr val="accent1"/>
          </a:fillRef>
          <a:effectRef idx="0">
            <a:schemeClr val="accent1"/>
          </a:effectRef>
          <a:fontRef idx="minor">
            <a:schemeClr val="tx1"/>
          </a:fontRef>
        </p:style>
      </p:cxnSp>
      <p:sp>
        <p:nvSpPr>
          <p:cNvPr id="11" name="椭圆 10"/>
          <p:cNvSpPr/>
          <p:nvPr userDrawn="1"/>
        </p:nvSpPr>
        <p:spPr>
          <a:xfrm>
            <a:off x="900016" y="4624840"/>
            <a:ext cx="485775" cy="485775"/>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800"/>
          </a:p>
        </p:txBody>
      </p:sp>
      <p:sp>
        <p:nvSpPr>
          <p:cNvPr id="12" name="椭圆 11"/>
          <p:cNvSpPr/>
          <p:nvPr userDrawn="1"/>
        </p:nvSpPr>
        <p:spPr>
          <a:xfrm>
            <a:off x="301439" y="4624840"/>
            <a:ext cx="485775" cy="485775"/>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800"/>
          </a:p>
        </p:txBody>
      </p:sp>
      <p:sp>
        <p:nvSpPr>
          <p:cNvPr id="13" name="椭圆 12"/>
          <p:cNvSpPr/>
          <p:nvPr userDrawn="1"/>
        </p:nvSpPr>
        <p:spPr>
          <a:xfrm>
            <a:off x="1498592" y="4624840"/>
            <a:ext cx="485775" cy="485775"/>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800"/>
          </a:p>
        </p:txBody>
      </p:sp>
      <p:sp>
        <p:nvSpPr>
          <p:cNvPr id="14" name="椭圆 13"/>
          <p:cNvSpPr/>
          <p:nvPr userDrawn="1"/>
        </p:nvSpPr>
        <p:spPr>
          <a:xfrm>
            <a:off x="2097167" y="4624840"/>
            <a:ext cx="485775" cy="485775"/>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800"/>
          </a:p>
        </p:txBody>
      </p:sp>
      <p:pic>
        <p:nvPicPr>
          <p:cNvPr id="32" name="Picture 2" descr="C:\Users\dell\Desktop\ecnu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787665" y="-273732"/>
            <a:ext cx="2492297" cy="1276055"/>
          </a:xfrm>
          <a:prstGeom prst="rect">
            <a:avLst/>
          </a:prstGeom>
          <a:noFill/>
          <a:extLst>
            <a:ext uri="{909E8E84-426E-40DD-AFC4-6F175D3DCCD1}">
              <a14:hiddenFill xmlns:a14="http://schemas.microsoft.com/office/drawing/2010/main">
                <a:solidFill>
                  <a:srgbClr val="FFFFFF"/>
                </a:solidFill>
              </a14:hiddenFill>
            </a:ext>
          </a:extLst>
        </p:spPr>
      </p:pic>
      <p:sp>
        <p:nvSpPr>
          <p:cNvPr id="41" name="椭圆 40"/>
          <p:cNvSpPr/>
          <p:nvPr userDrawn="1"/>
        </p:nvSpPr>
        <p:spPr>
          <a:xfrm>
            <a:off x="4245644" y="1339455"/>
            <a:ext cx="652714" cy="6527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3" name="圆角矩形 42"/>
          <p:cNvSpPr/>
          <p:nvPr userDrawn="1"/>
        </p:nvSpPr>
        <p:spPr>
          <a:xfrm rot="18956419">
            <a:off x="4838947" y="1778579"/>
            <a:ext cx="126000" cy="442923"/>
          </a:xfrm>
          <a:prstGeom prst="roundRect">
            <a:avLst>
              <a:gd name="adj" fmla="val 43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 name="内容占位符 3"/>
          <p:cNvSpPr>
            <a:spLocks noGrp="1"/>
          </p:cNvSpPr>
          <p:nvPr>
            <p:ph sz="quarter" idx="10"/>
          </p:nvPr>
        </p:nvSpPr>
        <p:spPr>
          <a:xfrm>
            <a:off x="190501" y="57151"/>
            <a:ext cx="5400675" cy="538163"/>
          </a:xfrm>
        </p:spPr>
        <p:txBody>
          <a:bodyPr>
            <a:normAutofit/>
          </a:bodyPr>
          <a:lstStyle>
            <a:lvl1pPr marL="0" indent="0">
              <a:buFontTx/>
              <a:buNone/>
              <a:defRPr sz="28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单击此处编辑母版文本样式</a:t>
            </a:r>
          </a:p>
        </p:txBody>
      </p:sp>
      <p:pic>
        <p:nvPicPr>
          <p:cNvPr id="1126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137887" y="4750386"/>
            <a:ext cx="417862" cy="25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userDrawn="1"/>
        </p:nvPicPr>
        <p:blipFill>
          <a:blip r:embed="rId4">
            <a:extLst>
              <a:ext uri="{BEBA8EAE-BF5A-486C-A8C5-ECC9F3942E4B}">
                <a14:imgProps xmlns:a14="http://schemas.microsoft.com/office/drawing/2010/main">
                  <a14:imgLayer r:embed="rId5">
                    <a14:imgEffect>
                      <a14:backgroundRemoval t="8989" b="100000" l="13043" r="100000"/>
                    </a14:imgEffect>
                  </a14:imgLayer>
                </a14:imgProps>
              </a:ext>
              <a:ext uri="{28A0092B-C50C-407E-A947-70E740481C1C}">
                <a14:useLocalDpi xmlns:a14="http://schemas.microsoft.com/office/drawing/2010/main" val="0"/>
              </a:ext>
            </a:extLst>
          </a:blip>
          <a:srcRect/>
          <a:stretch>
            <a:fillRect/>
          </a:stretch>
        </p:blipFill>
        <p:spPr bwMode="auto">
          <a:xfrm>
            <a:off x="325231" y="4649825"/>
            <a:ext cx="438150"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0" name="组合 59"/>
          <p:cNvGrpSpPr/>
          <p:nvPr userDrawn="1"/>
        </p:nvGrpSpPr>
        <p:grpSpPr>
          <a:xfrm>
            <a:off x="958634" y="4677828"/>
            <a:ext cx="386643" cy="326425"/>
            <a:chOff x="2641350" y="673269"/>
            <a:chExt cx="953678" cy="1079198"/>
          </a:xfrm>
        </p:grpSpPr>
        <p:sp>
          <p:nvSpPr>
            <p:cNvPr id="71" name="矩形 70"/>
            <p:cNvSpPr/>
            <p:nvPr/>
          </p:nvSpPr>
          <p:spPr>
            <a:xfrm>
              <a:off x="2684752" y="948196"/>
              <a:ext cx="828000" cy="64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2" name="流程图: 手动输入 2052"/>
            <p:cNvSpPr/>
            <p:nvPr/>
          </p:nvSpPr>
          <p:spPr>
            <a:xfrm flipH="1">
              <a:off x="2641350" y="1370849"/>
              <a:ext cx="902103" cy="381618"/>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147"/>
                <a:gd name="connsiteY0-2" fmla="*/ 3996 h 10000"/>
                <a:gd name="connsiteX1-3" fmla="*/ 10147 w 10147"/>
                <a:gd name="connsiteY1-4" fmla="*/ 0 h 10000"/>
                <a:gd name="connsiteX2-5" fmla="*/ 10147 w 10147"/>
                <a:gd name="connsiteY2-6" fmla="*/ 10000 h 10000"/>
                <a:gd name="connsiteX3-7" fmla="*/ 147 w 10147"/>
                <a:gd name="connsiteY3-8" fmla="*/ 10000 h 10000"/>
                <a:gd name="connsiteX4-9" fmla="*/ 0 w 10147"/>
                <a:gd name="connsiteY4-10" fmla="*/ 3996 h 10000"/>
                <a:gd name="connsiteX0-11" fmla="*/ 0 w 10441"/>
                <a:gd name="connsiteY0-12" fmla="*/ 5992 h 11996"/>
                <a:gd name="connsiteX1-13" fmla="*/ 10441 w 10441"/>
                <a:gd name="connsiteY1-14" fmla="*/ 0 h 11996"/>
                <a:gd name="connsiteX2-15" fmla="*/ 10147 w 10441"/>
                <a:gd name="connsiteY2-16" fmla="*/ 11996 h 11996"/>
                <a:gd name="connsiteX3-17" fmla="*/ 147 w 10441"/>
                <a:gd name="connsiteY3-18" fmla="*/ 11996 h 11996"/>
                <a:gd name="connsiteX4-19" fmla="*/ 0 w 10441"/>
                <a:gd name="connsiteY4-20" fmla="*/ 5992 h 1199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441" h="11996">
                  <a:moveTo>
                    <a:pt x="0" y="5992"/>
                  </a:moveTo>
                  <a:lnTo>
                    <a:pt x="10441" y="0"/>
                  </a:lnTo>
                  <a:lnTo>
                    <a:pt x="10147" y="11996"/>
                  </a:lnTo>
                  <a:lnTo>
                    <a:pt x="147" y="11996"/>
                  </a:lnTo>
                  <a:lnTo>
                    <a:pt x="0" y="5992"/>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8" name="等腰三角形 2054"/>
            <p:cNvSpPr/>
            <p:nvPr/>
          </p:nvSpPr>
          <p:spPr>
            <a:xfrm rot="16200000">
              <a:off x="3065996" y="1071739"/>
              <a:ext cx="292348" cy="687970"/>
            </a:xfrm>
            <a:custGeom>
              <a:avLst/>
              <a:gdLst>
                <a:gd name="connsiteX0" fmla="*/ 0 w 432048"/>
                <a:gd name="connsiteY0" fmla="*/ 675267 h 675267"/>
                <a:gd name="connsiteX1" fmla="*/ 127126 w 432048"/>
                <a:gd name="connsiteY1" fmla="*/ 0 h 675267"/>
                <a:gd name="connsiteX2" fmla="*/ 432048 w 432048"/>
                <a:gd name="connsiteY2" fmla="*/ 675267 h 675267"/>
                <a:gd name="connsiteX3" fmla="*/ 0 w 432048"/>
                <a:gd name="connsiteY3" fmla="*/ 675267 h 675267"/>
                <a:gd name="connsiteX0-1" fmla="*/ 0 w 292347"/>
                <a:gd name="connsiteY0-2" fmla="*/ 675267 h 675267"/>
                <a:gd name="connsiteX1-3" fmla="*/ 127126 w 292347"/>
                <a:gd name="connsiteY1-4" fmla="*/ 0 h 675267"/>
                <a:gd name="connsiteX2-5" fmla="*/ 292347 w 292347"/>
                <a:gd name="connsiteY2-6" fmla="*/ 649870 h 675267"/>
                <a:gd name="connsiteX3-7" fmla="*/ 0 w 292347"/>
                <a:gd name="connsiteY3-8" fmla="*/ 675267 h 675267"/>
                <a:gd name="connsiteX0-9" fmla="*/ 0 w 292347"/>
                <a:gd name="connsiteY0-10" fmla="*/ 675267 h 687970"/>
                <a:gd name="connsiteX1-11" fmla="*/ 127126 w 292347"/>
                <a:gd name="connsiteY1-12" fmla="*/ 0 h 687970"/>
                <a:gd name="connsiteX2-13" fmla="*/ 292347 w 292347"/>
                <a:gd name="connsiteY2-14" fmla="*/ 687970 h 687970"/>
                <a:gd name="connsiteX3-15" fmla="*/ 0 w 292347"/>
                <a:gd name="connsiteY3-16" fmla="*/ 675267 h 687970"/>
              </a:gdLst>
              <a:ahLst/>
              <a:cxnLst>
                <a:cxn ang="0">
                  <a:pos x="connsiteX0-1" y="connsiteY0-2"/>
                </a:cxn>
                <a:cxn ang="0">
                  <a:pos x="connsiteX1-3" y="connsiteY1-4"/>
                </a:cxn>
                <a:cxn ang="0">
                  <a:pos x="connsiteX2-5" y="connsiteY2-6"/>
                </a:cxn>
                <a:cxn ang="0">
                  <a:pos x="connsiteX3-7" y="connsiteY3-8"/>
                </a:cxn>
              </a:cxnLst>
              <a:rect l="l" t="t" r="r" b="b"/>
              <a:pathLst>
                <a:path w="292347" h="687970">
                  <a:moveTo>
                    <a:pt x="0" y="675267"/>
                  </a:moveTo>
                  <a:lnTo>
                    <a:pt x="127126" y="0"/>
                  </a:lnTo>
                  <a:lnTo>
                    <a:pt x="292347" y="687970"/>
                  </a:lnTo>
                  <a:lnTo>
                    <a:pt x="0" y="675267"/>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9" name="TextBox 78"/>
            <p:cNvSpPr txBox="1"/>
            <p:nvPr/>
          </p:nvSpPr>
          <p:spPr>
            <a:xfrm>
              <a:off x="2922072" y="673269"/>
              <a:ext cx="672956" cy="915790"/>
            </a:xfrm>
            <a:prstGeom prst="rect">
              <a:avLst/>
            </a:prstGeom>
            <a:noFill/>
          </p:spPr>
          <p:txBody>
            <a:bodyPr wrap="none" rtlCol="0">
              <a:spAutoFit/>
            </a:bodyPr>
            <a:lstStyle/>
            <a:p>
              <a:r>
                <a:rPr lang="en-US" altLang="zh-CN" sz="1200" dirty="0">
                  <a:solidFill>
                    <a:schemeClr val="accent6">
                      <a:lumMod val="75000"/>
                    </a:schemeClr>
                  </a:solidFill>
                  <a:latin typeface="Meiryo UI" pitchFamily="34" charset="-128"/>
                  <a:ea typeface="Meiryo UI" pitchFamily="34" charset="-128"/>
                  <a:cs typeface="Meiryo UI" pitchFamily="34" charset="-128"/>
                </a:rPr>
                <a:t>e</a:t>
              </a:r>
              <a:endParaRPr lang="zh-CN" altLang="en-US" sz="1200" dirty="0">
                <a:solidFill>
                  <a:schemeClr val="accent6">
                    <a:lumMod val="75000"/>
                  </a:schemeClr>
                </a:solidFill>
                <a:latin typeface="Meiryo UI" pitchFamily="34" charset="-128"/>
                <a:ea typeface="Meiryo UI" pitchFamily="34" charset="-128"/>
                <a:cs typeface="Meiryo UI" pitchFamily="34" charset="-128"/>
              </a:endParaRPr>
            </a:p>
          </p:txBody>
        </p:sp>
      </p:grpSp>
      <p:pic>
        <p:nvPicPr>
          <p:cNvPr id="11269" name="Picture 5"/>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584606" y="4760985"/>
            <a:ext cx="293722" cy="243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Date Placeholder 3"/>
          <p:cNvSpPr>
            <a:spLocks noGrp="1"/>
          </p:cNvSpPr>
          <p:nvPr>
            <p:ph type="dt" sz="half" idx="10"/>
          </p:nvPr>
        </p:nvSpPr>
        <p:spPr/>
        <p:txBody>
          <a:bodyPr/>
          <a:lstStyle>
            <a:lvl1pPr>
              <a:defRPr/>
            </a:lvl1pPr>
          </a:lstStyle>
          <a:p>
            <a:fld id="{7749D7B5-B64C-46F7-B1B5-24B32A01CB5C}" type="datetime1">
              <a:rPr lang="en-US" altLang="zh-CN" smtClean="0"/>
              <a:t>3/18/2022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707356"/>
            <a:ext cx="4038600" cy="288726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707356"/>
            <a:ext cx="4038600" cy="288726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lvl1pPr>
              <a:defRPr/>
            </a:lvl1pPr>
          </a:lstStyle>
          <a:p>
            <a:fld id="{62CB358B-349D-4AF4-B457-7273417349B7}" type="datetime1">
              <a:rPr lang="en-US" altLang="zh-CN" smtClean="0"/>
              <a:t>3/18/2022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2F67BEE-BC46-4FAA-95E3-B851F61A8080}" type="datetimeFigureOut">
              <a:rPr lang="zh-CN" altLang="en-US" smtClean="0"/>
              <a:t>2022/3/18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E651F-5512-4F60-9BD8-AFEC0A6E587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lvl1pPr>
              <a:defRPr/>
            </a:lvl1pPr>
          </a:lstStyle>
          <a:p>
            <a:fld id="{D8A85FE9-0C32-44B8-9F61-732BC03625AD}" type="datetime1">
              <a:rPr lang="en-US" altLang="zh-CN" smtClean="0"/>
              <a:t>3/18/2022</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lvl1pPr>
              <a:defRPr/>
            </a:lvl1pPr>
          </a:lstStyle>
          <a:p>
            <a:fld id="{F3AA74F7-FC88-4182-8369-9427F0F3040A}" type="datetime1">
              <a:rPr lang="en-US" altLang="zh-CN" smtClean="0"/>
              <a:t>3/18/2022</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E8E11138-AF23-4658-9A67-5D46B8D408D4}" type="datetime1">
              <a:rPr lang="en-US" altLang="zh-CN" smtClean="0"/>
              <a:t>3/18/2022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lvl1pPr>
              <a:defRPr/>
            </a:lvl1pPr>
          </a:lstStyle>
          <a:p>
            <a:fld id="{CAD2D250-1F3D-41D3-AEA3-DE38C48450F6}" type="datetime1">
              <a:rPr lang="en-US" altLang="zh-CN" smtClean="0"/>
              <a:t>3/18/2022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6" Type="http://schemas.openxmlformats.org/officeDocument/2006/relationships/theme" Target="../theme/theme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735806"/>
            <a:ext cx="8229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457200" y="1707356"/>
            <a:ext cx="8229600" cy="2887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B9A0F857-E916-4021-A5A1-461BC9321A8D}" type="datetime1">
              <a:rPr lang="en-US" altLang="zh-CN" smtClean="0"/>
              <a:t>3/18/2022</a:t>
            </a:fld>
            <a:endParaRPr lang="en-US"/>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ctr" rtl="0" eaLnBrk="1" fontAlgn="base" hangingPunct="1">
        <a:spcBef>
          <a:spcPct val="0"/>
        </a:spcBef>
        <a:spcAft>
          <a:spcPct val="0"/>
        </a:spcAft>
        <a:defRPr sz="4000" b="1">
          <a:solidFill>
            <a:schemeClr val="tx2"/>
          </a:solidFill>
          <a:latin typeface="+mj-lt"/>
          <a:ea typeface="+mj-ea"/>
          <a:cs typeface="+mj-cs"/>
        </a:defRPr>
      </a:lvl1pPr>
      <a:lvl2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45078709-D7B2-493B-9ACC-3BCC744C4884}" type="datetimeFigureOut">
              <a:rPr lang="zh-CN" altLang="en-US" smtClean="0">
                <a:solidFill>
                  <a:prstClr val="black">
                    <a:tint val="75000"/>
                  </a:prstClr>
                </a:solidFill>
              </a:rPr>
              <a:t>2022/3/18</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3E417132-01F8-41B3-8AA5-2755E560DDDF}"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0.xml"/><Relationship Id="rId1" Type="http://schemas.openxmlformats.org/officeDocument/2006/relationships/tags" Target="../tags/tag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0.xml"/><Relationship Id="rId1" Type="http://schemas.openxmlformats.org/officeDocument/2006/relationships/tags" Target="../tags/tag1.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0.xml"/><Relationship Id="rId1" Type="http://schemas.openxmlformats.org/officeDocument/2006/relationships/tags" Target="../tags/tag3.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bwMode="auto">
          <a:xfrm>
            <a:off x="182632" y="867274"/>
            <a:ext cx="8778239" cy="1102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lvl1pPr algn="ctr" rtl="0" eaLnBrk="1" fontAlgn="base" hangingPunct="1">
              <a:spcBef>
                <a:spcPct val="0"/>
              </a:spcBef>
              <a:spcAft>
                <a:spcPct val="0"/>
              </a:spcAft>
              <a:defRPr sz="4000" b="1">
                <a:solidFill>
                  <a:schemeClr val="tx2"/>
                </a:solidFill>
                <a:latin typeface="+mj-lt"/>
                <a:ea typeface="+mj-ea"/>
                <a:cs typeface="+mj-cs"/>
              </a:defRPr>
            </a:lvl1pPr>
            <a:lvl2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defTabSz="914400">
              <a:lnSpc>
                <a:spcPct val="150000"/>
              </a:lnSpc>
              <a:defRPr/>
            </a:pPr>
            <a:r>
              <a:rPr lang="zh-CN" sz="3200" dirty="0">
                <a:solidFill>
                  <a:schemeClr val="tx1"/>
                </a:solidFill>
              </a:rPr>
              <a:t>算法设计与分析</a:t>
            </a:r>
            <a:endParaRPr lang="zh-CN" sz="3200" kern="0" dirty="0">
              <a:solidFill>
                <a:schemeClr val="tx1"/>
              </a:solidFill>
              <a:latin typeface="Arial" panose="020B0604020202020204"/>
            </a:endParaRPr>
          </a:p>
        </p:txBody>
      </p:sp>
      <p:sp>
        <p:nvSpPr>
          <p:cNvPr id="9" name="Subtitle 2"/>
          <p:cNvSpPr txBox="1"/>
          <p:nvPr/>
        </p:nvSpPr>
        <p:spPr bwMode="auto">
          <a:xfrm>
            <a:off x="1014241" y="2486247"/>
            <a:ext cx="7115695"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0" indent="0" algn="ctr" rtl="0" eaLnBrk="1" fontAlgn="base" hangingPunct="1">
              <a:spcBef>
                <a:spcPct val="20000"/>
              </a:spcBef>
              <a:spcAft>
                <a:spcPct val="0"/>
              </a:spcAft>
              <a:buNone/>
              <a:defRPr sz="3200">
                <a:solidFill>
                  <a:schemeClr val="tx1"/>
                </a:solidFill>
                <a:latin typeface="+mn-lt"/>
                <a:ea typeface="+mn-ea"/>
                <a:cs typeface="+mn-cs"/>
              </a:defRPr>
            </a:lvl1pPr>
            <a:lvl2pPr marL="457200" indent="0" algn="ctr" rtl="0" eaLnBrk="1" fontAlgn="base" hangingPunct="1">
              <a:spcBef>
                <a:spcPct val="20000"/>
              </a:spcBef>
              <a:spcAft>
                <a:spcPct val="0"/>
              </a:spcAft>
              <a:buNone/>
              <a:defRPr sz="2800">
                <a:solidFill>
                  <a:schemeClr val="tx1"/>
                </a:solidFill>
                <a:latin typeface="+mn-lt"/>
                <a:ea typeface="+mn-ea"/>
              </a:defRPr>
            </a:lvl2pPr>
            <a:lvl3pPr marL="914400" indent="0" algn="ctr" rtl="0" eaLnBrk="1" fontAlgn="base" hangingPunct="1">
              <a:spcBef>
                <a:spcPct val="20000"/>
              </a:spcBef>
              <a:spcAft>
                <a:spcPct val="0"/>
              </a:spcAft>
              <a:buNone/>
              <a:defRPr sz="2400">
                <a:solidFill>
                  <a:schemeClr val="tx1"/>
                </a:solidFill>
                <a:latin typeface="+mn-lt"/>
                <a:ea typeface="+mn-ea"/>
              </a:defRPr>
            </a:lvl3pPr>
            <a:lvl4pPr marL="1371600" indent="0" algn="ctr" rtl="0" eaLnBrk="1" fontAlgn="base" hangingPunct="1">
              <a:spcBef>
                <a:spcPct val="20000"/>
              </a:spcBef>
              <a:spcAft>
                <a:spcPct val="0"/>
              </a:spcAft>
              <a:buNone/>
              <a:defRPr sz="2000">
                <a:solidFill>
                  <a:schemeClr val="tx1"/>
                </a:solidFill>
                <a:latin typeface="+mn-lt"/>
                <a:ea typeface="+mn-ea"/>
              </a:defRPr>
            </a:lvl4pPr>
            <a:lvl5pPr marL="1828800" indent="0" algn="ctr" rtl="0" eaLnBrk="1" fontAlgn="base" hangingPunct="1">
              <a:spcBef>
                <a:spcPct val="20000"/>
              </a:spcBef>
              <a:spcAft>
                <a:spcPct val="0"/>
              </a:spcAft>
              <a:buNone/>
              <a:defRPr sz="2000">
                <a:solidFill>
                  <a:schemeClr val="tx1"/>
                </a:solidFill>
                <a:latin typeface="+mn-lt"/>
                <a:ea typeface="+mn-ea"/>
              </a:defRPr>
            </a:lvl5pPr>
            <a:lvl6pPr marL="2286000" indent="0" algn="ctr" rtl="0" eaLnBrk="1" fontAlgn="base" hangingPunct="1">
              <a:spcBef>
                <a:spcPct val="20000"/>
              </a:spcBef>
              <a:spcAft>
                <a:spcPct val="0"/>
              </a:spcAft>
              <a:buNone/>
              <a:defRPr sz="2000">
                <a:solidFill>
                  <a:schemeClr val="tx1"/>
                </a:solidFill>
                <a:latin typeface="+mn-lt"/>
                <a:ea typeface="+mn-ea"/>
              </a:defRPr>
            </a:lvl6pPr>
            <a:lvl7pPr marL="2743200" indent="0" algn="ctr" rtl="0" eaLnBrk="1" fontAlgn="base" hangingPunct="1">
              <a:spcBef>
                <a:spcPct val="20000"/>
              </a:spcBef>
              <a:spcAft>
                <a:spcPct val="0"/>
              </a:spcAft>
              <a:buNone/>
              <a:defRPr sz="2000">
                <a:solidFill>
                  <a:schemeClr val="tx1"/>
                </a:solidFill>
                <a:latin typeface="+mn-lt"/>
                <a:ea typeface="+mn-ea"/>
              </a:defRPr>
            </a:lvl7pPr>
            <a:lvl8pPr marL="3200400" indent="0" algn="ctr" rtl="0" eaLnBrk="1" fontAlgn="base" hangingPunct="1">
              <a:spcBef>
                <a:spcPct val="20000"/>
              </a:spcBef>
              <a:spcAft>
                <a:spcPct val="0"/>
              </a:spcAft>
              <a:buNone/>
              <a:defRPr sz="2000">
                <a:solidFill>
                  <a:schemeClr val="tx1"/>
                </a:solidFill>
                <a:latin typeface="+mn-lt"/>
                <a:ea typeface="+mn-ea"/>
              </a:defRPr>
            </a:lvl8pPr>
            <a:lvl9pPr marL="3657600" indent="0" algn="ctr" rtl="0" eaLnBrk="1" fontAlgn="base" hangingPunct="1">
              <a:spcBef>
                <a:spcPct val="20000"/>
              </a:spcBef>
              <a:spcAft>
                <a:spcPct val="0"/>
              </a:spcAft>
              <a:buNone/>
              <a:defRPr sz="2000">
                <a:solidFill>
                  <a:schemeClr val="tx1"/>
                </a:solidFill>
                <a:latin typeface="+mn-lt"/>
                <a:ea typeface="+mn-ea"/>
              </a:defRPr>
            </a:lvl9pPr>
          </a:lstStyle>
          <a:p>
            <a:pPr lvl="0" defTabSz="914400">
              <a:lnSpc>
                <a:spcPct val="125000"/>
              </a:lnSpc>
              <a:defRPr/>
            </a:pPr>
            <a:r>
              <a:rPr lang="zh-CN" altLang="zh-CN" sz="2400" b="1" kern="0" dirty="0">
                <a:solidFill>
                  <a:srgbClr val="000000"/>
                </a:solidFill>
                <a:latin typeface="Arial" panose="020B0604020202020204"/>
                <a:ea typeface="微软雅黑" panose="020B0503020204020204" pitchFamily="34" charset="-122"/>
              </a:rPr>
              <a:t>第六讲</a:t>
            </a:r>
            <a:r>
              <a:rPr lang="en-US" altLang="zh-CN" sz="2400" b="1" kern="0" dirty="0">
                <a:solidFill>
                  <a:srgbClr val="000000"/>
                </a:solidFill>
                <a:latin typeface="Arial" panose="020B0604020202020204"/>
                <a:ea typeface="微软雅黑" panose="020B0503020204020204" pitchFamily="34" charset="-122"/>
              </a:rPr>
              <a:t> </a:t>
            </a:r>
            <a:r>
              <a:rPr lang="zh-CN" altLang="en-US" sz="2400" b="1" kern="0" dirty="0">
                <a:solidFill>
                  <a:srgbClr val="000000"/>
                </a:solidFill>
                <a:latin typeface="Arial" panose="020B0604020202020204"/>
                <a:ea typeface="微软雅黑" panose="020B0503020204020204" pitchFamily="34" charset="-122"/>
              </a:rPr>
              <a:t>线性时间排序</a:t>
            </a:r>
            <a:endParaRPr lang="zh-CN" altLang="zh-CN" sz="2400" b="1" kern="0" dirty="0">
              <a:solidFill>
                <a:srgbClr val="000000"/>
              </a:solidFill>
              <a:latin typeface="Arial" panose="020B0604020202020204"/>
              <a:ea typeface="微软雅黑" panose="020B0503020204020204" pitchFamily="34" charset="-122"/>
            </a:endParaRPr>
          </a:p>
          <a:p>
            <a:pPr lvl="0" defTabSz="914400">
              <a:lnSpc>
                <a:spcPct val="125000"/>
              </a:lnSpc>
              <a:defRPr/>
            </a:pPr>
            <a:r>
              <a:rPr lang="zh-CN" altLang="en-US" sz="2400" b="1" kern="0" dirty="0">
                <a:solidFill>
                  <a:srgbClr val="000000"/>
                </a:solidFill>
                <a:latin typeface="Arial" panose="020B0604020202020204"/>
                <a:ea typeface="微软雅黑" panose="020B0503020204020204" pitchFamily="34" charset="-122"/>
              </a:rPr>
              <a:t>   金澈清</a:t>
            </a:r>
            <a:r>
              <a:rPr lang="zh-CN" altLang="en-US" sz="2400" dirty="0"/>
              <a:t> </a:t>
            </a:r>
            <a:r>
              <a:rPr lang="zh-CN" altLang="en-US" sz="2000" b="1" dirty="0"/>
              <a:t>教授 博导</a:t>
            </a:r>
            <a:endParaRPr kumimoji="0" lang="zh-CN" altLang="en-US" sz="2800" b="1"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4034">
            <a:extLst>
              <a:ext uri="{FF2B5EF4-FFF2-40B4-BE49-F238E27FC236}">
                <a16:creationId xmlns:a16="http://schemas.microsoft.com/office/drawing/2014/main" id="{50DDAE52-F912-4AD7-BBC0-9583040CF4A3}"/>
              </a:ext>
            </a:extLst>
          </p:cNvPr>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buNone/>
            </a:pPr>
            <a:r>
              <a:rPr lang="zh-CN" altLang="en-US" b="1" dirty="0">
                <a:solidFill>
                  <a:srgbClr val="CE0000"/>
                </a:solidFill>
              </a:rPr>
              <a:t>推论</a:t>
            </a:r>
            <a:r>
              <a:rPr lang="en-US" altLang="zh-CN" b="1" dirty="0">
                <a:solidFill>
                  <a:srgbClr val="CE0000"/>
                </a:solidFill>
              </a:rPr>
              <a:t>. </a:t>
            </a:r>
            <a:r>
              <a:rPr lang="zh-CN" altLang="en-US" dirty="0">
                <a:solidFill>
                  <a:srgbClr val="000000"/>
                </a:solidFill>
              </a:rPr>
              <a:t>堆排序和归并排序都是渐近最优的比较排序算法</a:t>
            </a:r>
            <a:r>
              <a:rPr lang="en-US" altLang="zh-CN" dirty="0">
                <a:solidFill>
                  <a:srgbClr val="000000"/>
                </a:solidFill>
              </a:rPr>
              <a:t>.</a:t>
            </a:r>
          </a:p>
          <a:p>
            <a:pPr>
              <a:buNone/>
            </a:pPr>
            <a:endParaRPr lang="en-US" altLang="zh-CN" dirty="0"/>
          </a:p>
        </p:txBody>
      </p:sp>
      <p:sp>
        <p:nvSpPr>
          <p:cNvPr id="6" name="内容占位符 1">
            <a:extLst>
              <a:ext uri="{FF2B5EF4-FFF2-40B4-BE49-F238E27FC236}">
                <a16:creationId xmlns:a16="http://schemas.microsoft.com/office/drawing/2014/main" id="{C02E5808-E7CE-4937-84AB-DB4771CDE749}"/>
              </a:ext>
            </a:extLst>
          </p:cNvPr>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决策树排序的下界</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0"/>
            <a:ext cx="3143250" cy="5143500"/>
          </a:xfrm>
          <a:prstGeom prst="rect">
            <a:avLst/>
          </a:prstGeom>
          <a:solidFill>
            <a:srgbClr val="AE161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28" name="TextBox 15"/>
          <p:cNvSpPr txBox="1">
            <a:spLocks noChangeArrowheads="1"/>
          </p:cNvSpPr>
          <p:nvPr/>
        </p:nvSpPr>
        <p:spPr bwMode="auto">
          <a:xfrm>
            <a:off x="311502" y="1939529"/>
            <a:ext cx="251174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800" dirty="0">
                <a:solidFill>
                  <a:schemeClr val="bg1"/>
                </a:solidFill>
                <a:latin typeface="Agency FB" panose="020B0503020202020204" pitchFamily="34" charset="0"/>
                <a:ea typeface="Adobe 宋体 Std L"/>
                <a:cs typeface="Adobe 宋体 Std L"/>
              </a:rPr>
              <a:t>Contents Page</a:t>
            </a:r>
            <a:endParaRPr lang="zh-CN" altLang="en-US" sz="1800" dirty="0">
              <a:solidFill>
                <a:schemeClr val="bg1"/>
              </a:solidFill>
              <a:latin typeface="Agency FB" panose="020B0503020202020204" pitchFamily="34" charset="0"/>
              <a:ea typeface="Adobe 宋体 Std L"/>
              <a:cs typeface="Adobe 宋体 Std L"/>
            </a:endParaRPr>
          </a:p>
        </p:txBody>
      </p:sp>
      <p:sp>
        <p:nvSpPr>
          <p:cNvPr id="29" name="文本框 28"/>
          <p:cNvSpPr txBox="1">
            <a:spLocks noChangeArrowheads="1"/>
          </p:cNvSpPr>
          <p:nvPr/>
        </p:nvSpPr>
        <p:spPr bwMode="auto">
          <a:xfrm>
            <a:off x="1007828" y="1275160"/>
            <a:ext cx="1782365" cy="6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r>
              <a:rPr lang="zh-CN" altLang="en-US" sz="3800" b="1" dirty="0">
                <a:solidFill>
                  <a:schemeClr val="bg1"/>
                </a:solidFill>
                <a:latin typeface="Arial" panose="020B0604020202020204" pitchFamily="34" charset="0"/>
                <a:ea typeface="微软雅黑" panose="020B0503020204020204" pitchFamily="34" charset="-122"/>
              </a:rPr>
              <a:t>提纲</a:t>
            </a:r>
          </a:p>
        </p:txBody>
      </p:sp>
      <p:sp>
        <p:nvSpPr>
          <p:cNvPr id="8" name="矩形 7"/>
          <p:cNvSpPr/>
          <p:nvPr/>
        </p:nvSpPr>
        <p:spPr>
          <a:xfrm>
            <a:off x="3703320" y="1695450"/>
            <a:ext cx="5431155" cy="459740"/>
          </a:xfrm>
          <a:prstGeom prst="rect">
            <a:avLst/>
          </a:prstGeom>
          <a:ln>
            <a:solidFill>
              <a:srgbClr val="AE1616"/>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任意多边形 8"/>
          <p:cNvSpPr/>
          <p:nvPr/>
        </p:nvSpPr>
        <p:spPr>
          <a:xfrm>
            <a:off x="3975100" y="1426210"/>
            <a:ext cx="3801745" cy="538480"/>
          </a:xfrm>
          <a:custGeom>
            <a:avLst/>
            <a:gdLst>
              <a:gd name="connsiteX0" fmla="*/ 0 w 3011140"/>
              <a:gd name="connsiteY0" fmla="*/ 59041 h 354240"/>
              <a:gd name="connsiteX1" fmla="*/ 59041 w 3011140"/>
              <a:gd name="connsiteY1" fmla="*/ 0 h 354240"/>
              <a:gd name="connsiteX2" fmla="*/ 2952099 w 3011140"/>
              <a:gd name="connsiteY2" fmla="*/ 0 h 354240"/>
              <a:gd name="connsiteX3" fmla="*/ 3011140 w 3011140"/>
              <a:gd name="connsiteY3" fmla="*/ 59041 h 354240"/>
              <a:gd name="connsiteX4" fmla="*/ 3011140 w 3011140"/>
              <a:gd name="connsiteY4" fmla="*/ 295199 h 354240"/>
              <a:gd name="connsiteX5" fmla="*/ 2952099 w 3011140"/>
              <a:gd name="connsiteY5" fmla="*/ 354240 h 354240"/>
              <a:gd name="connsiteX6" fmla="*/ 59041 w 3011140"/>
              <a:gd name="connsiteY6" fmla="*/ 354240 h 354240"/>
              <a:gd name="connsiteX7" fmla="*/ 0 w 3011140"/>
              <a:gd name="connsiteY7" fmla="*/ 295199 h 354240"/>
              <a:gd name="connsiteX8" fmla="*/ 0 w 3011140"/>
              <a:gd name="connsiteY8" fmla="*/ 59041 h 354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1140" h="354240">
                <a:moveTo>
                  <a:pt x="0" y="59041"/>
                </a:moveTo>
                <a:cubicBezTo>
                  <a:pt x="0" y="26434"/>
                  <a:pt x="26434" y="0"/>
                  <a:pt x="59041" y="0"/>
                </a:cubicBezTo>
                <a:lnTo>
                  <a:pt x="2952099" y="0"/>
                </a:lnTo>
                <a:cubicBezTo>
                  <a:pt x="2984706" y="0"/>
                  <a:pt x="3011140" y="26434"/>
                  <a:pt x="3011140" y="59041"/>
                </a:cubicBezTo>
                <a:lnTo>
                  <a:pt x="3011140" y="295199"/>
                </a:lnTo>
                <a:cubicBezTo>
                  <a:pt x="3011140" y="327806"/>
                  <a:pt x="2984706" y="354240"/>
                  <a:pt x="2952099" y="354240"/>
                </a:cubicBezTo>
                <a:lnTo>
                  <a:pt x="59041" y="354240"/>
                </a:lnTo>
                <a:cubicBezTo>
                  <a:pt x="26434" y="354240"/>
                  <a:pt x="0" y="327806"/>
                  <a:pt x="0" y="295199"/>
                </a:cubicBezTo>
                <a:lnTo>
                  <a:pt x="0" y="59041"/>
                </a:lnTo>
                <a:close/>
              </a:path>
            </a:pathLst>
          </a:custGeom>
          <a:solidFill>
            <a:srgbClr val="AE1616"/>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131107" tIns="17293" rIns="131107" bIns="17293" numCol="1" spcCol="1270" anchor="ctr" anchorCtr="0">
            <a:noAutofit/>
          </a:bodyPr>
          <a:lstStyle/>
          <a:p>
            <a:pPr defTabSz="889000">
              <a:lnSpc>
                <a:spcPct val="90000"/>
              </a:lnSpc>
              <a:spcBef>
                <a:spcPct val="0"/>
              </a:spcBef>
              <a:spcAft>
                <a:spcPct val="35000"/>
              </a:spcAft>
            </a:pPr>
            <a:r>
              <a:rPr lang="zh-CN" altLang="en-US" sz="2400" b="1" dirty="0">
                <a:solidFill>
                  <a:schemeClr val="bg1"/>
                </a:solidFill>
              </a:rPr>
              <a:t>一、排序算法的下界</a:t>
            </a:r>
          </a:p>
        </p:txBody>
      </p:sp>
      <p:sp>
        <p:nvSpPr>
          <p:cNvPr id="10" name="矩形 9"/>
          <p:cNvSpPr/>
          <p:nvPr/>
        </p:nvSpPr>
        <p:spPr>
          <a:xfrm>
            <a:off x="3703320" y="2782984"/>
            <a:ext cx="5431155" cy="459740"/>
          </a:xfrm>
          <a:prstGeom prst="rect">
            <a:avLst/>
          </a:prstGeom>
          <a:ln>
            <a:solidFill>
              <a:srgbClr val="AE1616"/>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1" name="任意多边形 10"/>
          <p:cNvSpPr/>
          <p:nvPr/>
        </p:nvSpPr>
        <p:spPr>
          <a:xfrm>
            <a:off x="3975100" y="2513744"/>
            <a:ext cx="3801745" cy="538480"/>
          </a:xfrm>
          <a:custGeom>
            <a:avLst/>
            <a:gdLst>
              <a:gd name="connsiteX0" fmla="*/ 0 w 3011140"/>
              <a:gd name="connsiteY0" fmla="*/ 59041 h 354240"/>
              <a:gd name="connsiteX1" fmla="*/ 59041 w 3011140"/>
              <a:gd name="connsiteY1" fmla="*/ 0 h 354240"/>
              <a:gd name="connsiteX2" fmla="*/ 2952099 w 3011140"/>
              <a:gd name="connsiteY2" fmla="*/ 0 h 354240"/>
              <a:gd name="connsiteX3" fmla="*/ 3011140 w 3011140"/>
              <a:gd name="connsiteY3" fmla="*/ 59041 h 354240"/>
              <a:gd name="connsiteX4" fmla="*/ 3011140 w 3011140"/>
              <a:gd name="connsiteY4" fmla="*/ 295199 h 354240"/>
              <a:gd name="connsiteX5" fmla="*/ 2952099 w 3011140"/>
              <a:gd name="connsiteY5" fmla="*/ 354240 h 354240"/>
              <a:gd name="connsiteX6" fmla="*/ 59041 w 3011140"/>
              <a:gd name="connsiteY6" fmla="*/ 354240 h 354240"/>
              <a:gd name="connsiteX7" fmla="*/ 0 w 3011140"/>
              <a:gd name="connsiteY7" fmla="*/ 295199 h 354240"/>
              <a:gd name="connsiteX8" fmla="*/ 0 w 3011140"/>
              <a:gd name="connsiteY8" fmla="*/ 59041 h 354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1140" h="354240">
                <a:moveTo>
                  <a:pt x="0" y="59041"/>
                </a:moveTo>
                <a:cubicBezTo>
                  <a:pt x="0" y="26434"/>
                  <a:pt x="26434" y="0"/>
                  <a:pt x="59041" y="0"/>
                </a:cubicBezTo>
                <a:lnTo>
                  <a:pt x="2952099" y="0"/>
                </a:lnTo>
                <a:cubicBezTo>
                  <a:pt x="2984706" y="0"/>
                  <a:pt x="3011140" y="26434"/>
                  <a:pt x="3011140" y="59041"/>
                </a:cubicBezTo>
                <a:lnTo>
                  <a:pt x="3011140" y="295199"/>
                </a:lnTo>
                <a:cubicBezTo>
                  <a:pt x="3011140" y="327806"/>
                  <a:pt x="2984706" y="354240"/>
                  <a:pt x="2952099" y="354240"/>
                </a:cubicBezTo>
                <a:lnTo>
                  <a:pt x="59041" y="354240"/>
                </a:lnTo>
                <a:cubicBezTo>
                  <a:pt x="26434" y="354240"/>
                  <a:pt x="0" y="327806"/>
                  <a:pt x="0" y="295199"/>
                </a:cubicBezTo>
                <a:lnTo>
                  <a:pt x="0" y="59041"/>
                </a:lnTo>
                <a:close/>
              </a:path>
            </a:pathLst>
          </a:custGeom>
          <a:solidFill>
            <a:srgbClr val="AE1616"/>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131107" tIns="17293" rIns="131107" bIns="17293" numCol="1" spcCol="1270" anchor="ctr" anchorCtr="0">
            <a:noAutofit/>
          </a:bodyPr>
          <a:lstStyle/>
          <a:p>
            <a:pPr defTabSz="889000">
              <a:lnSpc>
                <a:spcPct val="90000"/>
              </a:lnSpc>
              <a:spcBef>
                <a:spcPct val="0"/>
              </a:spcBef>
              <a:spcAft>
                <a:spcPct val="35000"/>
              </a:spcAft>
            </a:pPr>
            <a:r>
              <a:rPr lang="zh-CN" altLang="en-US" sz="2400" b="1" dirty="0">
                <a:solidFill>
                  <a:srgbClr val="FFFF00"/>
                </a:solidFill>
              </a:rPr>
              <a:t>二、计数排序</a:t>
            </a:r>
          </a:p>
        </p:txBody>
      </p:sp>
      <p:sp>
        <p:nvSpPr>
          <p:cNvPr id="12" name="矩形 11"/>
          <p:cNvSpPr/>
          <p:nvPr/>
        </p:nvSpPr>
        <p:spPr>
          <a:xfrm>
            <a:off x="3703320" y="3891940"/>
            <a:ext cx="5431155" cy="459740"/>
          </a:xfrm>
          <a:prstGeom prst="rect">
            <a:avLst/>
          </a:prstGeom>
          <a:ln>
            <a:solidFill>
              <a:srgbClr val="AE1616"/>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13" name="任意多边形 12"/>
          <p:cNvSpPr/>
          <p:nvPr/>
        </p:nvSpPr>
        <p:spPr>
          <a:xfrm>
            <a:off x="3975100" y="3622700"/>
            <a:ext cx="3801745" cy="538480"/>
          </a:xfrm>
          <a:custGeom>
            <a:avLst/>
            <a:gdLst>
              <a:gd name="connsiteX0" fmla="*/ 0 w 3011140"/>
              <a:gd name="connsiteY0" fmla="*/ 59041 h 354240"/>
              <a:gd name="connsiteX1" fmla="*/ 59041 w 3011140"/>
              <a:gd name="connsiteY1" fmla="*/ 0 h 354240"/>
              <a:gd name="connsiteX2" fmla="*/ 2952099 w 3011140"/>
              <a:gd name="connsiteY2" fmla="*/ 0 h 354240"/>
              <a:gd name="connsiteX3" fmla="*/ 3011140 w 3011140"/>
              <a:gd name="connsiteY3" fmla="*/ 59041 h 354240"/>
              <a:gd name="connsiteX4" fmla="*/ 3011140 w 3011140"/>
              <a:gd name="connsiteY4" fmla="*/ 295199 h 354240"/>
              <a:gd name="connsiteX5" fmla="*/ 2952099 w 3011140"/>
              <a:gd name="connsiteY5" fmla="*/ 354240 h 354240"/>
              <a:gd name="connsiteX6" fmla="*/ 59041 w 3011140"/>
              <a:gd name="connsiteY6" fmla="*/ 354240 h 354240"/>
              <a:gd name="connsiteX7" fmla="*/ 0 w 3011140"/>
              <a:gd name="connsiteY7" fmla="*/ 295199 h 354240"/>
              <a:gd name="connsiteX8" fmla="*/ 0 w 3011140"/>
              <a:gd name="connsiteY8" fmla="*/ 59041 h 354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1140" h="354240">
                <a:moveTo>
                  <a:pt x="0" y="59041"/>
                </a:moveTo>
                <a:cubicBezTo>
                  <a:pt x="0" y="26434"/>
                  <a:pt x="26434" y="0"/>
                  <a:pt x="59041" y="0"/>
                </a:cubicBezTo>
                <a:lnTo>
                  <a:pt x="2952099" y="0"/>
                </a:lnTo>
                <a:cubicBezTo>
                  <a:pt x="2984706" y="0"/>
                  <a:pt x="3011140" y="26434"/>
                  <a:pt x="3011140" y="59041"/>
                </a:cubicBezTo>
                <a:lnTo>
                  <a:pt x="3011140" y="295199"/>
                </a:lnTo>
                <a:cubicBezTo>
                  <a:pt x="3011140" y="327806"/>
                  <a:pt x="2984706" y="354240"/>
                  <a:pt x="2952099" y="354240"/>
                </a:cubicBezTo>
                <a:lnTo>
                  <a:pt x="59041" y="354240"/>
                </a:lnTo>
                <a:cubicBezTo>
                  <a:pt x="26434" y="354240"/>
                  <a:pt x="0" y="327806"/>
                  <a:pt x="0" y="295199"/>
                </a:cubicBezTo>
                <a:lnTo>
                  <a:pt x="0" y="59041"/>
                </a:lnTo>
                <a:close/>
              </a:path>
            </a:pathLst>
          </a:custGeom>
          <a:solidFill>
            <a:srgbClr val="AE1616"/>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131107" tIns="17293" rIns="131107" bIns="17293" numCol="1" spcCol="1270" anchor="ctr" anchorCtr="0">
            <a:noAutofit/>
          </a:bodyPr>
          <a:lstStyle/>
          <a:p>
            <a:pPr defTabSz="889000">
              <a:lnSpc>
                <a:spcPct val="90000"/>
              </a:lnSpc>
              <a:spcBef>
                <a:spcPct val="0"/>
              </a:spcBef>
              <a:spcAft>
                <a:spcPct val="35000"/>
              </a:spcAft>
            </a:pPr>
            <a:r>
              <a:rPr lang="zh-CN" altLang="en-US" sz="2200" b="1" dirty="0">
                <a:solidFill>
                  <a:schemeClr val="bg1"/>
                </a:solidFill>
                <a:latin typeface="+mn-ea"/>
              </a:rPr>
              <a:t>三、基数排序</a:t>
            </a:r>
            <a:endParaRPr lang="zh-CN" altLang="en-US" sz="2200" b="1" dirty="0">
              <a:solidFill>
                <a:schemeClr val="bg1"/>
              </a:solidFill>
              <a:latin typeface="+mn-ea"/>
              <a:sym typeface="+mn-ea"/>
            </a:endParaRPr>
          </a:p>
        </p:txBody>
      </p:sp>
      <p:pic>
        <p:nvPicPr>
          <p:cNvPr id="2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154" y="22035"/>
            <a:ext cx="2235200" cy="541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itle 1"/>
          <p:cNvSpPr txBox="1"/>
          <p:nvPr/>
        </p:nvSpPr>
        <p:spPr bwMode="auto">
          <a:xfrm>
            <a:off x="3143250" y="0"/>
            <a:ext cx="5902325" cy="1102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lvl1pPr algn="ctr" rtl="0" eaLnBrk="1" fontAlgn="base" hangingPunct="1">
              <a:spcBef>
                <a:spcPct val="0"/>
              </a:spcBef>
              <a:spcAft>
                <a:spcPct val="0"/>
              </a:spcAft>
              <a:defRPr sz="4000" b="1">
                <a:solidFill>
                  <a:schemeClr val="tx2"/>
                </a:solidFill>
                <a:latin typeface="+mj-lt"/>
                <a:ea typeface="+mj-ea"/>
                <a:cs typeface="+mj-cs"/>
              </a:defRPr>
            </a:lvl1pPr>
            <a:lvl2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defTabSz="914400">
              <a:lnSpc>
                <a:spcPct val="150000"/>
              </a:lnSpc>
              <a:defRPr/>
            </a:pPr>
            <a:r>
              <a:rPr lang="zh-CN" altLang="en-US" sz="3000" kern="0" dirty="0">
                <a:solidFill>
                  <a:srgbClr val="FF0000"/>
                </a:solidFill>
                <a:latin typeface="Arial" panose="020B0604020202020204"/>
                <a:sym typeface="+mn-ea"/>
              </a:rPr>
              <a:t>线性时间排序</a:t>
            </a:r>
          </a:p>
        </p:txBody>
      </p:sp>
    </p:spTree>
    <p:custDataLst>
      <p:tags r:id="rId1"/>
    </p:custDataLst>
    <p:extLst>
      <p:ext uri="{BB962C8B-B14F-4D97-AF65-F5344CB8AC3E}">
        <p14:creationId xmlns:p14="http://schemas.microsoft.com/office/powerpoint/2010/main" val="2315165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1">
            <a:extLst>
              <a:ext uri="{FF2B5EF4-FFF2-40B4-BE49-F238E27FC236}">
                <a16:creationId xmlns:a16="http://schemas.microsoft.com/office/drawing/2014/main" id="{44815E2C-0042-49DC-9477-A94C29EEF932}"/>
              </a:ext>
            </a:extLst>
          </p:cNvPr>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线性时间内的排序</a:t>
            </a:r>
          </a:p>
        </p:txBody>
      </p:sp>
      <p:sp>
        <p:nvSpPr>
          <p:cNvPr id="6" name="文本占位符 44034">
            <a:extLst>
              <a:ext uri="{FF2B5EF4-FFF2-40B4-BE49-F238E27FC236}">
                <a16:creationId xmlns:a16="http://schemas.microsoft.com/office/drawing/2014/main" id="{8806E249-F329-465B-A0C0-58F22B6768F2}"/>
              </a:ext>
            </a:extLst>
          </p:cNvPr>
          <p:cNvSpPr txBox="1"/>
          <p:nvPr/>
        </p:nvSpPr>
        <p:spPr>
          <a:xfrm>
            <a:off x="571500" y="939998"/>
            <a:ext cx="7886700" cy="3263504"/>
          </a:xfrm>
          <a:prstGeom prst="rect">
            <a:avLst/>
          </a:prstGeom>
        </p:spPr>
        <p:txBody>
          <a:bodyPr>
            <a:normAutofit fontScale="92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90000"/>
              </a:lnSpc>
              <a:buNone/>
            </a:pPr>
            <a:r>
              <a:rPr lang="zh-CN" altLang="en-US" sz="2000" b="1" dirty="0">
                <a:solidFill>
                  <a:srgbClr val="CE0000"/>
                </a:solidFill>
              </a:rPr>
              <a:t>计数排序</a:t>
            </a:r>
            <a:r>
              <a:rPr lang="en-US" altLang="zh-CN" sz="2000" b="1" dirty="0">
                <a:solidFill>
                  <a:srgbClr val="CE0000"/>
                </a:solidFill>
              </a:rPr>
              <a:t>: </a:t>
            </a:r>
            <a:r>
              <a:rPr lang="zh-CN" altLang="en-US" sz="2000" dirty="0">
                <a:solidFill>
                  <a:srgbClr val="000000"/>
                </a:solidFill>
              </a:rPr>
              <a:t>不需要做元素之间的比较</a:t>
            </a:r>
            <a:r>
              <a:rPr lang="en-US" altLang="zh-CN" sz="2000" dirty="0">
                <a:solidFill>
                  <a:srgbClr val="000000"/>
                </a:solidFill>
              </a:rPr>
              <a:t>.</a:t>
            </a:r>
          </a:p>
          <a:p>
            <a:pPr>
              <a:lnSpc>
                <a:spcPct val="90000"/>
              </a:lnSpc>
            </a:pPr>
            <a:r>
              <a:rPr lang="zh-CN" altLang="en-US" sz="2000" b="1" i="1" dirty="0">
                <a:solidFill>
                  <a:srgbClr val="CE0000"/>
                </a:solidFill>
              </a:rPr>
              <a:t>输入</a:t>
            </a:r>
            <a:r>
              <a:rPr lang="en-US" altLang="zh-CN" sz="2000" dirty="0">
                <a:solidFill>
                  <a:srgbClr val="000000"/>
                </a:solidFill>
              </a:rPr>
              <a:t>: </a:t>
            </a:r>
            <a:r>
              <a:rPr lang="en-US" altLang="zh-CN" sz="2000" i="1" dirty="0">
                <a:solidFill>
                  <a:srgbClr val="008581"/>
                </a:solidFill>
              </a:rPr>
              <a:t>A</a:t>
            </a:r>
            <a:r>
              <a:rPr lang="en-US" altLang="zh-CN" sz="2000" dirty="0">
                <a:solidFill>
                  <a:srgbClr val="008581"/>
                </a:solidFill>
              </a:rPr>
              <a:t>[1 . . </a:t>
            </a:r>
            <a:r>
              <a:rPr lang="en-US" altLang="zh-CN" sz="2000" i="1" dirty="0">
                <a:solidFill>
                  <a:srgbClr val="008581"/>
                </a:solidFill>
              </a:rPr>
              <a:t>n</a:t>
            </a:r>
            <a:r>
              <a:rPr lang="en-US" altLang="zh-CN" sz="2000" dirty="0">
                <a:solidFill>
                  <a:srgbClr val="008581"/>
                </a:solidFill>
              </a:rPr>
              <a:t>]</a:t>
            </a:r>
            <a:r>
              <a:rPr lang="en-US" altLang="zh-CN" sz="2000" dirty="0">
                <a:solidFill>
                  <a:srgbClr val="000000"/>
                </a:solidFill>
              </a:rPr>
              <a:t>, </a:t>
            </a:r>
            <a:r>
              <a:rPr lang="zh-CN" altLang="en-US" sz="2000" dirty="0">
                <a:solidFill>
                  <a:srgbClr val="000000"/>
                </a:solidFill>
              </a:rPr>
              <a:t>其中</a:t>
            </a:r>
            <a:r>
              <a:rPr lang="en-US" altLang="zh-CN" sz="2000" dirty="0">
                <a:solidFill>
                  <a:srgbClr val="000000"/>
                </a:solidFill>
              </a:rPr>
              <a:t> </a:t>
            </a:r>
            <a:r>
              <a:rPr lang="en-US" altLang="zh-CN" sz="2000" i="1" dirty="0">
                <a:solidFill>
                  <a:srgbClr val="008581"/>
                </a:solidFill>
              </a:rPr>
              <a:t>A</a:t>
            </a:r>
            <a:r>
              <a:rPr lang="en-US" altLang="zh-CN" sz="2000" dirty="0">
                <a:solidFill>
                  <a:srgbClr val="008581"/>
                </a:solidFill>
              </a:rPr>
              <a:t>[ </a:t>
            </a:r>
            <a:r>
              <a:rPr lang="en-US" altLang="zh-CN" sz="2000" i="1" dirty="0">
                <a:solidFill>
                  <a:srgbClr val="008581"/>
                </a:solidFill>
              </a:rPr>
              <a:t>j</a:t>
            </a:r>
            <a:r>
              <a:rPr lang="en-US" altLang="zh-CN" sz="2000" dirty="0">
                <a:solidFill>
                  <a:srgbClr val="008581"/>
                </a:solidFill>
              </a:rPr>
              <a:t>]</a:t>
            </a:r>
            <a:r>
              <a:rPr lang="en-US" altLang="zh-CN" sz="2000" dirty="0">
                <a:solidFill>
                  <a:srgbClr val="008581"/>
                </a:solidFill>
                <a:latin typeface="Symbol" panose="05050102010706020507" pitchFamily="18" charset="2"/>
              </a:rPr>
              <a:t>Î</a:t>
            </a:r>
            <a:r>
              <a:rPr lang="en-US" altLang="zh-CN" sz="2000" dirty="0">
                <a:solidFill>
                  <a:srgbClr val="008581"/>
                </a:solidFill>
              </a:rPr>
              <a:t>{1, 2, </a:t>
            </a:r>
            <a:r>
              <a:rPr lang="en-US" altLang="zh-CN" sz="2000" dirty="0">
                <a:solidFill>
                  <a:srgbClr val="008581"/>
                </a:solidFill>
                <a:latin typeface="Times New Roman" panose="02020603050405020304" pitchFamily="18" charset="0"/>
              </a:rPr>
              <a:t>…</a:t>
            </a:r>
            <a:r>
              <a:rPr lang="en-US" altLang="zh-CN" sz="2000" dirty="0">
                <a:solidFill>
                  <a:srgbClr val="008581"/>
                </a:solidFill>
              </a:rPr>
              <a:t>, </a:t>
            </a:r>
            <a:r>
              <a:rPr lang="en-US" altLang="zh-CN" sz="2000" i="1" dirty="0">
                <a:solidFill>
                  <a:srgbClr val="008581"/>
                </a:solidFill>
              </a:rPr>
              <a:t>k</a:t>
            </a:r>
            <a:r>
              <a:rPr lang="en-US" altLang="zh-CN" sz="2000" dirty="0">
                <a:solidFill>
                  <a:srgbClr val="008581"/>
                </a:solidFill>
              </a:rPr>
              <a:t>}</a:t>
            </a:r>
            <a:r>
              <a:rPr lang="en-US" altLang="zh-CN" sz="2000" dirty="0">
                <a:solidFill>
                  <a:srgbClr val="000000"/>
                </a:solidFill>
              </a:rPr>
              <a:t>.</a:t>
            </a:r>
          </a:p>
          <a:p>
            <a:pPr>
              <a:lnSpc>
                <a:spcPct val="90000"/>
              </a:lnSpc>
            </a:pPr>
            <a:r>
              <a:rPr lang="zh-CN" altLang="en-US" sz="2000" b="1" i="1" dirty="0">
                <a:solidFill>
                  <a:srgbClr val="CE0000"/>
                </a:solidFill>
              </a:rPr>
              <a:t>输出</a:t>
            </a:r>
            <a:r>
              <a:rPr lang="en-US" altLang="zh-CN" sz="2000" dirty="0">
                <a:solidFill>
                  <a:srgbClr val="000000"/>
                </a:solidFill>
              </a:rPr>
              <a:t>: </a:t>
            </a:r>
            <a:r>
              <a:rPr lang="en-US" altLang="zh-CN" sz="2000" i="1" dirty="0">
                <a:solidFill>
                  <a:srgbClr val="008581"/>
                </a:solidFill>
              </a:rPr>
              <a:t>B</a:t>
            </a:r>
            <a:r>
              <a:rPr lang="en-US" altLang="zh-CN" sz="2000" dirty="0">
                <a:solidFill>
                  <a:srgbClr val="008581"/>
                </a:solidFill>
              </a:rPr>
              <a:t>[1 . . </a:t>
            </a:r>
            <a:r>
              <a:rPr lang="en-US" altLang="zh-CN" sz="2000" i="1" dirty="0">
                <a:solidFill>
                  <a:srgbClr val="008581"/>
                </a:solidFill>
              </a:rPr>
              <a:t>n</a:t>
            </a:r>
            <a:r>
              <a:rPr lang="en-US" altLang="zh-CN" sz="2000" dirty="0">
                <a:solidFill>
                  <a:srgbClr val="008581"/>
                </a:solidFill>
              </a:rPr>
              <a:t>]</a:t>
            </a:r>
            <a:r>
              <a:rPr lang="en-US" altLang="zh-CN" sz="2000" dirty="0">
                <a:solidFill>
                  <a:srgbClr val="000000"/>
                </a:solidFill>
              </a:rPr>
              <a:t>, </a:t>
            </a:r>
            <a:r>
              <a:rPr lang="zh-CN" altLang="en-US" sz="2000" dirty="0">
                <a:solidFill>
                  <a:srgbClr val="000000"/>
                </a:solidFill>
              </a:rPr>
              <a:t>元素已经排好序</a:t>
            </a:r>
            <a:endParaRPr lang="en-US" altLang="zh-CN" sz="2000" dirty="0">
              <a:solidFill>
                <a:srgbClr val="000000"/>
              </a:solidFill>
            </a:endParaRPr>
          </a:p>
          <a:p>
            <a:pPr>
              <a:lnSpc>
                <a:spcPct val="90000"/>
              </a:lnSpc>
            </a:pPr>
            <a:r>
              <a:rPr lang="zh-CN" altLang="en-US" sz="2000" b="1" i="1" dirty="0">
                <a:solidFill>
                  <a:srgbClr val="CE0000"/>
                </a:solidFill>
              </a:rPr>
              <a:t>辅助存储</a:t>
            </a:r>
            <a:r>
              <a:rPr lang="en-US" altLang="zh-CN" sz="2000" dirty="0">
                <a:solidFill>
                  <a:srgbClr val="000000"/>
                </a:solidFill>
              </a:rPr>
              <a:t>: </a:t>
            </a:r>
            <a:r>
              <a:rPr lang="en-US" altLang="zh-CN" sz="2000" i="1" dirty="0">
                <a:solidFill>
                  <a:srgbClr val="008581"/>
                </a:solidFill>
              </a:rPr>
              <a:t>C</a:t>
            </a:r>
            <a:r>
              <a:rPr lang="en-US" altLang="zh-CN" sz="2000" dirty="0">
                <a:solidFill>
                  <a:srgbClr val="008581"/>
                </a:solidFill>
              </a:rPr>
              <a:t>[1 . . </a:t>
            </a:r>
            <a:r>
              <a:rPr lang="en-US" altLang="zh-CN" sz="2000" i="1" dirty="0">
                <a:solidFill>
                  <a:srgbClr val="008581"/>
                </a:solidFill>
              </a:rPr>
              <a:t>k</a:t>
            </a:r>
            <a:r>
              <a:rPr lang="en-US" altLang="zh-CN" sz="2000" dirty="0">
                <a:solidFill>
                  <a:srgbClr val="008581"/>
                </a:solidFill>
              </a:rPr>
              <a:t>] </a:t>
            </a:r>
            <a:r>
              <a:rPr lang="en-US" altLang="zh-CN" sz="2000" dirty="0">
                <a:solidFill>
                  <a:srgbClr val="000000"/>
                </a:solidFill>
              </a:rPr>
              <a:t>.</a:t>
            </a:r>
          </a:p>
          <a:p>
            <a:pPr>
              <a:lnSpc>
                <a:spcPct val="90000"/>
              </a:lnSpc>
              <a:buNone/>
            </a:pPr>
            <a:r>
              <a:rPr lang="en-US" altLang="zh-CN" sz="2000" dirty="0">
                <a:solidFill>
                  <a:srgbClr val="000000"/>
                </a:solidFill>
              </a:rPr>
              <a:t>  </a:t>
            </a:r>
          </a:p>
          <a:p>
            <a:pPr>
              <a:lnSpc>
                <a:spcPct val="90000"/>
              </a:lnSpc>
              <a:buNone/>
            </a:pPr>
            <a:endParaRPr lang="en-US" altLang="zh-CN" sz="1600" dirty="0">
              <a:solidFill>
                <a:srgbClr val="000000"/>
              </a:solidFill>
            </a:endParaRPr>
          </a:p>
          <a:p>
            <a:pPr>
              <a:lnSpc>
                <a:spcPct val="90000"/>
              </a:lnSpc>
              <a:buNone/>
            </a:pPr>
            <a:r>
              <a:rPr lang="zh-CN" altLang="en-US" sz="2000" dirty="0">
                <a:solidFill>
                  <a:srgbClr val="000000"/>
                </a:solidFill>
              </a:rPr>
              <a:t>基本思想：对每一个输入元素</a:t>
            </a:r>
            <a:r>
              <a:rPr lang="en-US" altLang="zh-CN" sz="2000" dirty="0">
                <a:solidFill>
                  <a:srgbClr val="000000"/>
                </a:solidFill>
              </a:rPr>
              <a:t>x</a:t>
            </a:r>
            <a:r>
              <a:rPr lang="zh-CN" altLang="en-US" sz="2000" dirty="0">
                <a:solidFill>
                  <a:srgbClr val="000000"/>
                </a:solidFill>
              </a:rPr>
              <a:t>，确定小于</a:t>
            </a:r>
            <a:r>
              <a:rPr lang="en-US" altLang="zh-CN" sz="2000" dirty="0">
                <a:solidFill>
                  <a:srgbClr val="000000"/>
                </a:solidFill>
              </a:rPr>
              <a:t>x</a:t>
            </a:r>
            <a:r>
              <a:rPr lang="zh-CN" altLang="en-US" sz="2000" dirty="0">
                <a:solidFill>
                  <a:srgbClr val="000000"/>
                </a:solidFill>
              </a:rPr>
              <a:t>的元素个数。利用这一信息，可以直接把</a:t>
            </a:r>
            <a:r>
              <a:rPr lang="en-US" altLang="zh-CN" sz="2000" dirty="0">
                <a:solidFill>
                  <a:srgbClr val="000000"/>
                </a:solidFill>
              </a:rPr>
              <a:t>x</a:t>
            </a:r>
            <a:r>
              <a:rPr lang="zh-CN" altLang="en-US" sz="2000" dirty="0">
                <a:solidFill>
                  <a:srgbClr val="000000"/>
                </a:solidFill>
              </a:rPr>
              <a:t>放到它在输出数组中的位置上了。</a:t>
            </a:r>
            <a:endParaRPr lang="en-US" altLang="zh-CN" sz="2000" dirty="0">
              <a:solidFill>
                <a:srgbClr val="000000"/>
              </a:solidFill>
            </a:endParaRPr>
          </a:p>
          <a:p>
            <a:pPr>
              <a:lnSpc>
                <a:spcPct val="90000"/>
              </a:lnSpc>
              <a:buNone/>
            </a:pPr>
            <a:r>
              <a:rPr lang="zh-CN" altLang="en-US" sz="2000" dirty="0">
                <a:solidFill>
                  <a:srgbClr val="000000"/>
                </a:solidFill>
              </a:rPr>
              <a:t>例如，如果有</a:t>
            </a:r>
            <a:r>
              <a:rPr lang="en-US" altLang="zh-CN" sz="2000" dirty="0">
                <a:solidFill>
                  <a:srgbClr val="000000"/>
                </a:solidFill>
              </a:rPr>
              <a:t>17</a:t>
            </a:r>
            <a:r>
              <a:rPr lang="zh-CN" altLang="en-US" sz="2000" dirty="0">
                <a:solidFill>
                  <a:srgbClr val="000000"/>
                </a:solidFill>
              </a:rPr>
              <a:t>个元素小于</a:t>
            </a:r>
            <a:r>
              <a:rPr lang="en-US" altLang="zh-CN" sz="2000" dirty="0">
                <a:solidFill>
                  <a:srgbClr val="000000"/>
                </a:solidFill>
              </a:rPr>
              <a:t>x</a:t>
            </a:r>
            <a:r>
              <a:rPr lang="zh-CN" altLang="en-US" sz="2000" dirty="0">
                <a:solidFill>
                  <a:srgbClr val="000000"/>
                </a:solidFill>
              </a:rPr>
              <a:t>，则</a:t>
            </a:r>
            <a:r>
              <a:rPr lang="en-US" altLang="zh-CN" sz="2000" dirty="0">
                <a:solidFill>
                  <a:srgbClr val="000000"/>
                </a:solidFill>
              </a:rPr>
              <a:t>x</a:t>
            </a:r>
            <a:r>
              <a:rPr lang="zh-CN" altLang="en-US" sz="2000" dirty="0">
                <a:solidFill>
                  <a:srgbClr val="000000"/>
                </a:solidFill>
              </a:rPr>
              <a:t>就应该在第</a:t>
            </a:r>
            <a:r>
              <a:rPr lang="en-US" altLang="zh-CN" sz="2000" dirty="0">
                <a:solidFill>
                  <a:srgbClr val="000000"/>
                </a:solidFill>
              </a:rPr>
              <a:t>18</a:t>
            </a:r>
            <a:r>
              <a:rPr lang="zh-CN" altLang="en-US" sz="2000" dirty="0">
                <a:solidFill>
                  <a:srgbClr val="000000"/>
                </a:solidFill>
              </a:rPr>
              <a:t>个输出位置上。当有几个元素相同时，这一方案要略作修改。因为不能把它们放在同一输出位置上。</a:t>
            </a:r>
            <a:endParaRPr lang="en-US" altLang="zh-C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44034">
            <a:extLst>
              <a:ext uri="{FF2B5EF4-FFF2-40B4-BE49-F238E27FC236}">
                <a16:creationId xmlns:a16="http://schemas.microsoft.com/office/drawing/2014/main" id="{88AAD4E6-CF7A-44F3-9A7D-A3AAD3FEDE9C}"/>
              </a:ext>
            </a:extLst>
          </p:cNvPr>
          <p:cNvSpPr txBox="1"/>
          <p:nvPr/>
        </p:nvSpPr>
        <p:spPr>
          <a:xfrm>
            <a:off x="571500" y="939998"/>
            <a:ext cx="7886700" cy="3263504"/>
          </a:xfrm>
          <a:prstGeom prst="rect">
            <a:avLst/>
          </a:prstGeom>
        </p:spPr>
        <p:txBody>
          <a:bodyPr>
            <a:normAutofit fontScale="8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90000"/>
              </a:lnSpc>
              <a:buNone/>
            </a:pPr>
            <a:r>
              <a:rPr lang="en-US" altLang="zh-CN" dirty="0">
                <a:solidFill>
                  <a:srgbClr val="000000"/>
                </a:solidFill>
              </a:rPr>
              <a:t>COUNTING-SORT(A, B, k)</a:t>
            </a:r>
          </a:p>
          <a:p>
            <a:pPr>
              <a:lnSpc>
                <a:spcPct val="90000"/>
              </a:lnSpc>
              <a:buNone/>
            </a:pPr>
            <a:r>
              <a:rPr lang="en-US" altLang="zh-CN" dirty="0">
                <a:solidFill>
                  <a:srgbClr val="000000"/>
                </a:solidFill>
              </a:rPr>
              <a:t>Let C[0..k] be a new array</a:t>
            </a:r>
          </a:p>
          <a:p>
            <a:pPr>
              <a:lnSpc>
                <a:spcPct val="90000"/>
              </a:lnSpc>
              <a:buNone/>
            </a:pPr>
            <a:r>
              <a:rPr lang="en-US" altLang="zh-CN" b="1" dirty="0">
                <a:solidFill>
                  <a:srgbClr val="000000"/>
                </a:solidFill>
              </a:rPr>
              <a:t>for </a:t>
            </a:r>
            <a:r>
              <a:rPr lang="en-US" altLang="zh-CN" i="1" dirty="0" err="1">
                <a:solidFill>
                  <a:srgbClr val="008581"/>
                </a:solidFill>
              </a:rPr>
              <a:t>i</a:t>
            </a:r>
            <a:r>
              <a:rPr lang="en-US" altLang="zh-CN" i="1" dirty="0">
                <a:solidFill>
                  <a:srgbClr val="008581"/>
                </a:solidFill>
              </a:rPr>
              <a:t> </a:t>
            </a:r>
            <a:r>
              <a:rPr lang="en-US" altLang="zh-CN" dirty="0">
                <a:solidFill>
                  <a:srgbClr val="008581"/>
                </a:solidFill>
                <a:latin typeface="Symbol" panose="05050102010706020507" pitchFamily="18" charset="2"/>
              </a:rPr>
              <a:t>¬</a:t>
            </a:r>
            <a:r>
              <a:rPr lang="en-US" altLang="zh-CN" dirty="0">
                <a:solidFill>
                  <a:srgbClr val="008581"/>
                </a:solidFill>
              </a:rPr>
              <a:t>0 </a:t>
            </a:r>
            <a:r>
              <a:rPr lang="en-US" altLang="zh-CN" b="1" dirty="0">
                <a:solidFill>
                  <a:srgbClr val="000000"/>
                </a:solidFill>
              </a:rPr>
              <a:t>to </a:t>
            </a:r>
            <a:r>
              <a:rPr lang="en-US" altLang="zh-CN" i="1" dirty="0">
                <a:solidFill>
                  <a:srgbClr val="008581"/>
                </a:solidFill>
              </a:rPr>
              <a:t>k</a:t>
            </a:r>
          </a:p>
          <a:p>
            <a:pPr>
              <a:lnSpc>
                <a:spcPct val="90000"/>
              </a:lnSpc>
              <a:buNone/>
            </a:pPr>
            <a:r>
              <a:rPr lang="en-US" altLang="zh-CN" b="1" dirty="0">
                <a:solidFill>
                  <a:srgbClr val="000000"/>
                </a:solidFill>
              </a:rPr>
              <a:t>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dirty="0">
                <a:solidFill>
                  <a:srgbClr val="008581"/>
                </a:solidFill>
              </a:rPr>
              <a:t>0</a:t>
            </a:r>
          </a:p>
          <a:p>
            <a:pPr>
              <a:lnSpc>
                <a:spcPct val="90000"/>
              </a:lnSpc>
              <a:buNone/>
            </a:pPr>
            <a:r>
              <a:rPr lang="en-US" altLang="zh-CN" b="1" dirty="0">
                <a:solidFill>
                  <a:srgbClr val="000000"/>
                </a:solidFill>
              </a:rPr>
              <a:t>for </a:t>
            </a:r>
            <a:r>
              <a:rPr lang="en-US" altLang="zh-CN" i="1" dirty="0">
                <a:solidFill>
                  <a:srgbClr val="008581"/>
                </a:solidFill>
              </a:rPr>
              <a:t>j </a:t>
            </a:r>
            <a:r>
              <a:rPr lang="en-US" altLang="zh-CN" dirty="0">
                <a:solidFill>
                  <a:srgbClr val="008581"/>
                </a:solidFill>
                <a:latin typeface="Symbol" panose="05050102010706020507" pitchFamily="18" charset="2"/>
              </a:rPr>
              <a:t>¬</a:t>
            </a:r>
            <a:r>
              <a:rPr lang="en-US" altLang="zh-CN" dirty="0">
                <a:solidFill>
                  <a:srgbClr val="008581"/>
                </a:solidFill>
              </a:rPr>
              <a:t>1 </a:t>
            </a:r>
            <a:r>
              <a:rPr lang="en-US" altLang="zh-CN" b="1" dirty="0">
                <a:solidFill>
                  <a:srgbClr val="000000"/>
                </a:solidFill>
              </a:rPr>
              <a:t>to </a:t>
            </a:r>
            <a:r>
              <a:rPr lang="en-US" altLang="zh-CN" i="1" dirty="0" err="1">
                <a:solidFill>
                  <a:srgbClr val="008581"/>
                </a:solidFill>
              </a:rPr>
              <a:t>A.length</a:t>
            </a:r>
            <a:endParaRPr lang="en-US" altLang="zh-CN" i="1" dirty="0">
              <a:solidFill>
                <a:srgbClr val="008581"/>
              </a:solidFill>
            </a:endParaRPr>
          </a:p>
          <a:p>
            <a:pPr>
              <a:lnSpc>
                <a:spcPct val="90000"/>
              </a:lnSpc>
              <a:buNone/>
            </a:pPr>
            <a:r>
              <a:rPr lang="en-US" altLang="zh-CN" b="1" dirty="0">
                <a:solidFill>
                  <a:srgbClr val="000000"/>
                </a:solidFill>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+ 1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 |{key = </a:t>
            </a:r>
            <a:r>
              <a:rPr lang="en-US" altLang="zh-CN" i="1" dirty="0" err="1">
                <a:solidFill>
                  <a:srgbClr val="008581"/>
                </a:solidFill>
              </a:rPr>
              <a:t>i</a:t>
            </a:r>
            <a:r>
              <a:rPr lang="en-US" altLang="zh-CN" dirty="0">
                <a:solidFill>
                  <a:srgbClr val="008581"/>
                </a:solidFill>
              </a:rPr>
              <a:t>}|</a:t>
            </a:r>
          </a:p>
          <a:p>
            <a:pPr>
              <a:lnSpc>
                <a:spcPct val="90000"/>
              </a:lnSpc>
              <a:buNone/>
            </a:pPr>
            <a:r>
              <a:rPr lang="en-US" altLang="zh-CN" b="1" dirty="0">
                <a:solidFill>
                  <a:srgbClr val="000000"/>
                </a:solidFill>
              </a:rPr>
              <a:t>for </a:t>
            </a:r>
            <a:r>
              <a:rPr lang="en-US" altLang="zh-CN" i="1" dirty="0" err="1">
                <a:solidFill>
                  <a:srgbClr val="008581"/>
                </a:solidFill>
              </a:rPr>
              <a:t>i</a:t>
            </a:r>
            <a:r>
              <a:rPr lang="en-US" altLang="zh-CN" i="1" dirty="0">
                <a:solidFill>
                  <a:srgbClr val="008581"/>
                </a:solidFill>
              </a:rPr>
              <a:t> </a:t>
            </a:r>
            <a:r>
              <a:rPr lang="en-US" altLang="zh-CN" dirty="0">
                <a:solidFill>
                  <a:srgbClr val="008581"/>
                </a:solidFill>
                <a:latin typeface="Symbol" panose="05050102010706020507" pitchFamily="18" charset="2"/>
              </a:rPr>
              <a:t>¬1</a:t>
            </a:r>
            <a:r>
              <a:rPr lang="en-US" altLang="zh-CN" dirty="0">
                <a:solidFill>
                  <a:srgbClr val="008581"/>
                </a:solidFill>
              </a:rPr>
              <a:t> </a:t>
            </a:r>
            <a:r>
              <a:rPr lang="en-US" altLang="zh-CN" b="1" dirty="0">
                <a:solidFill>
                  <a:srgbClr val="000000"/>
                </a:solidFill>
              </a:rPr>
              <a:t>to </a:t>
            </a:r>
            <a:r>
              <a:rPr lang="en-US" altLang="zh-CN" i="1" dirty="0">
                <a:solidFill>
                  <a:srgbClr val="008581"/>
                </a:solidFill>
              </a:rPr>
              <a:t>k</a:t>
            </a:r>
          </a:p>
          <a:p>
            <a:pPr>
              <a:lnSpc>
                <a:spcPct val="90000"/>
              </a:lnSpc>
              <a:buNone/>
            </a:pPr>
            <a:r>
              <a:rPr lang="en-US" altLang="zh-CN" b="1" dirty="0">
                <a:solidFill>
                  <a:srgbClr val="000000"/>
                </a:solidFill>
              </a:rPr>
              <a:t>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–1]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 |{key </a:t>
            </a:r>
            <a:r>
              <a:rPr lang="en-US" altLang="zh-CN" dirty="0">
                <a:solidFill>
                  <a:srgbClr val="008581"/>
                </a:solidFill>
                <a:latin typeface="Symbol" panose="05050102010706020507" pitchFamily="18" charset="2"/>
              </a:rPr>
              <a:t>£ </a:t>
            </a:r>
            <a:r>
              <a:rPr lang="en-US" altLang="zh-CN" i="1" dirty="0" err="1">
                <a:solidFill>
                  <a:srgbClr val="008581"/>
                </a:solidFill>
              </a:rPr>
              <a:t>i</a:t>
            </a:r>
            <a:r>
              <a:rPr lang="en-US" altLang="zh-CN" dirty="0">
                <a:solidFill>
                  <a:srgbClr val="008581"/>
                </a:solidFill>
              </a:rPr>
              <a:t>}|</a:t>
            </a:r>
          </a:p>
          <a:p>
            <a:pPr>
              <a:lnSpc>
                <a:spcPct val="90000"/>
              </a:lnSpc>
              <a:buNone/>
            </a:pPr>
            <a:r>
              <a:rPr lang="en-US" altLang="zh-CN" b="1" dirty="0">
                <a:solidFill>
                  <a:srgbClr val="000000"/>
                </a:solidFill>
              </a:rPr>
              <a:t>for </a:t>
            </a:r>
            <a:r>
              <a:rPr lang="en-US" altLang="zh-CN" i="1" dirty="0">
                <a:solidFill>
                  <a:srgbClr val="008581"/>
                </a:solidFill>
              </a:rPr>
              <a:t>j </a:t>
            </a:r>
            <a:r>
              <a:rPr lang="en-US" altLang="zh-CN" dirty="0">
                <a:solidFill>
                  <a:srgbClr val="008581"/>
                </a:solidFill>
                <a:latin typeface="Symbol" panose="05050102010706020507" pitchFamily="18" charset="2"/>
              </a:rPr>
              <a:t>¬</a:t>
            </a:r>
            <a:r>
              <a:rPr lang="en-US" altLang="zh-CN" i="1" dirty="0" err="1">
                <a:solidFill>
                  <a:srgbClr val="008581"/>
                </a:solidFill>
              </a:rPr>
              <a:t>A.length</a:t>
            </a:r>
            <a:r>
              <a:rPr lang="en-US" altLang="zh-CN" i="1" dirty="0">
                <a:solidFill>
                  <a:srgbClr val="008581"/>
                </a:solidFill>
              </a:rPr>
              <a:t> </a:t>
            </a:r>
            <a:r>
              <a:rPr lang="en-US" altLang="zh-CN" b="1" dirty="0" err="1">
                <a:solidFill>
                  <a:srgbClr val="000000"/>
                </a:solidFill>
              </a:rPr>
              <a:t>downto</a:t>
            </a:r>
            <a:r>
              <a:rPr lang="en-US" altLang="zh-CN" b="1" dirty="0">
                <a:solidFill>
                  <a:srgbClr val="000000"/>
                </a:solidFill>
              </a:rPr>
              <a:t> </a:t>
            </a:r>
            <a:r>
              <a:rPr lang="en-US" altLang="zh-CN" dirty="0">
                <a:solidFill>
                  <a:srgbClr val="008581"/>
                </a:solidFill>
              </a:rPr>
              <a:t>1</a:t>
            </a:r>
          </a:p>
          <a:p>
            <a:pPr>
              <a:lnSpc>
                <a:spcPct val="90000"/>
              </a:lnSpc>
              <a:buNone/>
            </a:pPr>
            <a:r>
              <a:rPr lang="en-US" altLang="zh-CN" b="1" dirty="0">
                <a:solidFill>
                  <a:srgbClr val="000000"/>
                </a:solidFill>
              </a:rPr>
              <a:t>   </a:t>
            </a:r>
            <a:r>
              <a:rPr lang="en-US" altLang="zh-CN" i="1" dirty="0">
                <a:solidFill>
                  <a:srgbClr val="008581"/>
                </a:solidFill>
              </a:rPr>
              <a:t>B</a:t>
            </a:r>
            <a:r>
              <a:rPr lang="en-US" altLang="zh-CN" dirty="0">
                <a:solidFill>
                  <a:srgbClr val="008581"/>
                </a:solidFill>
              </a:rPr>
              <a:t>[</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a:t>
            </a:r>
          </a:p>
          <a:p>
            <a:pPr>
              <a:lnSpc>
                <a:spcPct val="90000"/>
              </a:lnSpc>
              <a:buNone/>
            </a:pPr>
            <a:r>
              <a:rPr lang="en-US" altLang="zh-CN" i="1" dirty="0">
                <a:solidFill>
                  <a:srgbClr val="008581"/>
                </a:solidFill>
              </a:rPr>
              <a:t>   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 1</a:t>
            </a:r>
            <a:endParaRPr lang="en-US" altLang="zh-CN" dirty="0"/>
          </a:p>
        </p:txBody>
      </p:sp>
      <p:sp>
        <p:nvSpPr>
          <p:cNvPr id="8" name="内容占位符 1">
            <a:extLst>
              <a:ext uri="{FF2B5EF4-FFF2-40B4-BE49-F238E27FC236}">
                <a16:creationId xmlns:a16="http://schemas.microsoft.com/office/drawing/2014/main" id="{5622E67E-91FA-4187-94F3-9881BBEECD1B}"/>
              </a:ext>
            </a:extLst>
          </p:cNvPr>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计数排序</a:t>
            </a:r>
          </a:p>
        </p:txBody>
      </p:sp>
      <p:sp>
        <p:nvSpPr>
          <p:cNvPr id="5" name="对话气泡: 矩形 4">
            <a:extLst>
              <a:ext uri="{FF2B5EF4-FFF2-40B4-BE49-F238E27FC236}">
                <a16:creationId xmlns:a16="http://schemas.microsoft.com/office/drawing/2014/main" id="{85753778-BAB5-4081-8A61-E9B21B164D56}"/>
              </a:ext>
            </a:extLst>
          </p:cNvPr>
          <p:cNvSpPr/>
          <p:nvPr/>
        </p:nvSpPr>
        <p:spPr>
          <a:xfrm>
            <a:off x="3721608" y="1545336"/>
            <a:ext cx="3840480" cy="521208"/>
          </a:xfrm>
          <a:prstGeom prst="wedgeRectCallout">
            <a:avLst>
              <a:gd name="adj1" fmla="val -31785"/>
              <a:gd name="adj2" fmla="val 9407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C[</a:t>
            </a:r>
            <a:r>
              <a:rPr lang="en-US" altLang="zh-CN" dirty="0" err="1">
                <a:solidFill>
                  <a:sysClr val="windowText" lastClr="000000"/>
                </a:solidFill>
              </a:rPr>
              <a:t>i</a:t>
            </a:r>
            <a:r>
              <a:rPr lang="en-US" altLang="zh-CN" dirty="0">
                <a:solidFill>
                  <a:sysClr val="windowText" lastClr="000000"/>
                </a:solidFill>
              </a:rPr>
              <a:t>]</a:t>
            </a:r>
            <a:r>
              <a:rPr lang="zh-CN" altLang="en-US" dirty="0">
                <a:solidFill>
                  <a:sysClr val="windowText" lastClr="000000"/>
                </a:solidFill>
              </a:rPr>
              <a:t>保存的是等于</a:t>
            </a:r>
            <a:r>
              <a:rPr lang="en-US" altLang="zh-CN" dirty="0" err="1">
                <a:solidFill>
                  <a:sysClr val="windowText" lastClr="000000"/>
                </a:solidFill>
              </a:rPr>
              <a:t>i</a:t>
            </a:r>
            <a:r>
              <a:rPr lang="zh-CN" altLang="en-US" dirty="0">
                <a:solidFill>
                  <a:sysClr val="windowText" lastClr="000000"/>
                </a:solidFill>
              </a:rPr>
              <a:t>的元素的个数</a:t>
            </a:r>
          </a:p>
        </p:txBody>
      </p:sp>
      <p:sp>
        <p:nvSpPr>
          <p:cNvPr id="11" name="对话气泡: 矩形 10">
            <a:extLst>
              <a:ext uri="{FF2B5EF4-FFF2-40B4-BE49-F238E27FC236}">
                <a16:creationId xmlns:a16="http://schemas.microsoft.com/office/drawing/2014/main" id="{E4290B06-0869-44E9-A46E-3AF6A2FD394C}"/>
              </a:ext>
            </a:extLst>
          </p:cNvPr>
          <p:cNvSpPr/>
          <p:nvPr/>
        </p:nvSpPr>
        <p:spPr>
          <a:xfrm>
            <a:off x="3714749" y="3568446"/>
            <a:ext cx="3840480" cy="521208"/>
          </a:xfrm>
          <a:prstGeom prst="wedgeRectCallout">
            <a:avLst>
              <a:gd name="adj1" fmla="val -35118"/>
              <a:gd name="adj2" fmla="val -8311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C[</a:t>
            </a:r>
            <a:r>
              <a:rPr lang="en-US" altLang="zh-CN" dirty="0" err="1">
                <a:solidFill>
                  <a:sysClr val="windowText" lastClr="000000"/>
                </a:solidFill>
              </a:rPr>
              <a:t>i</a:t>
            </a:r>
            <a:r>
              <a:rPr lang="en-US" altLang="zh-CN" dirty="0">
                <a:solidFill>
                  <a:sysClr val="windowText" lastClr="000000"/>
                </a:solidFill>
              </a:rPr>
              <a:t>]</a:t>
            </a:r>
            <a:r>
              <a:rPr lang="zh-CN" altLang="en-US" dirty="0">
                <a:solidFill>
                  <a:sysClr val="windowText" lastClr="000000"/>
                </a:solidFill>
              </a:rPr>
              <a:t>保存的是小于或等于</a:t>
            </a:r>
            <a:r>
              <a:rPr lang="en-US" altLang="zh-CN" dirty="0" err="1">
                <a:solidFill>
                  <a:sysClr val="windowText" lastClr="000000"/>
                </a:solidFill>
              </a:rPr>
              <a:t>i</a:t>
            </a:r>
            <a:r>
              <a:rPr lang="zh-CN" altLang="en-US" dirty="0">
                <a:solidFill>
                  <a:sysClr val="windowText" lastClr="000000"/>
                </a:solidFill>
              </a:rPr>
              <a:t>的元素的个数</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99" name="组合 24598"/>
          <p:cNvGrpSpPr/>
          <p:nvPr/>
        </p:nvGrpSpPr>
        <p:grpSpPr>
          <a:xfrm>
            <a:off x="1714500" y="2537217"/>
            <a:ext cx="2971800" cy="491727"/>
            <a:chOff x="480" y="2131"/>
            <a:chExt cx="2496" cy="413"/>
          </a:xfrm>
        </p:grpSpPr>
        <p:sp>
          <p:nvSpPr>
            <p:cNvPr id="24589" name="矩形 24588"/>
            <p:cNvSpPr/>
            <p:nvPr/>
          </p:nvSpPr>
          <p:spPr>
            <a:xfrm>
              <a:off x="8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4590" name="矩形 24589"/>
            <p:cNvSpPr/>
            <p:nvPr/>
          </p:nvSpPr>
          <p:spPr>
            <a:xfrm>
              <a:off x="12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4591" name="矩形 24590"/>
            <p:cNvSpPr/>
            <p:nvPr/>
          </p:nvSpPr>
          <p:spPr>
            <a:xfrm>
              <a:off x="1680"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4592" name="矩形 24591"/>
            <p:cNvSpPr/>
            <p:nvPr/>
          </p:nvSpPr>
          <p:spPr>
            <a:xfrm>
              <a:off x="211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4593" name="矩形 24592"/>
            <p:cNvSpPr/>
            <p:nvPr/>
          </p:nvSpPr>
          <p:spPr>
            <a:xfrm>
              <a:off x="254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4595" name="文本框 24594"/>
            <p:cNvSpPr txBox="1"/>
            <p:nvPr/>
          </p:nvSpPr>
          <p:spPr>
            <a:xfrm>
              <a:off x="480" y="2131"/>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B</a:t>
              </a:r>
              <a:r>
                <a:rPr lang="en-US" altLang="zh-CN" sz="1800" i="0" dirty="0">
                  <a:latin typeface="Times New Roman" panose="02020603050405020304" pitchFamily="18" charset="0"/>
                </a:rPr>
                <a:t>:</a:t>
              </a:r>
            </a:p>
          </p:txBody>
        </p:sp>
      </p:grpSp>
      <p:grpSp>
        <p:nvGrpSpPr>
          <p:cNvPr id="24600" name="组合 24599"/>
          <p:cNvGrpSpPr/>
          <p:nvPr/>
        </p:nvGrpSpPr>
        <p:grpSpPr>
          <a:xfrm>
            <a:off x="1714500" y="1314447"/>
            <a:ext cx="2971800" cy="800099"/>
            <a:chOff x="480" y="1104"/>
            <a:chExt cx="2496" cy="672"/>
          </a:xfrm>
        </p:grpSpPr>
        <p:sp>
          <p:nvSpPr>
            <p:cNvPr id="24580" name="矩形 24579"/>
            <p:cNvSpPr/>
            <p:nvPr/>
          </p:nvSpPr>
          <p:spPr>
            <a:xfrm>
              <a:off x="8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24581" name="矩形 24580"/>
            <p:cNvSpPr/>
            <p:nvPr/>
          </p:nvSpPr>
          <p:spPr>
            <a:xfrm>
              <a:off x="12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p>
          </p:txBody>
        </p:sp>
        <p:sp>
          <p:nvSpPr>
            <p:cNvPr id="24582" name="矩形 24581"/>
            <p:cNvSpPr/>
            <p:nvPr/>
          </p:nvSpPr>
          <p:spPr>
            <a:xfrm>
              <a:off x="1680"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24583" name="矩形 24582"/>
            <p:cNvSpPr/>
            <p:nvPr/>
          </p:nvSpPr>
          <p:spPr>
            <a:xfrm>
              <a:off x="211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24584" name="矩形 24583"/>
            <p:cNvSpPr/>
            <p:nvPr/>
          </p:nvSpPr>
          <p:spPr>
            <a:xfrm>
              <a:off x="254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24594" name="文本框 24593"/>
            <p:cNvSpPr txBox="1"/>
            <p:nvPr/>
          </p:nvSpPr>
          <p:spPr>
            <a:xfrm>
              <a:off x="480" y="1363"/>
              <a:ext cx="349"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A</a:t>
              </a:r>
              <a:r>
                <a:rPr lang="en-US" altLang="zh-CN" sz="1800" i="0" dirty="0">
                  <a:latin typeface="Times New Roman" panose="02020603050405020304" pitchFamily="18" charset="0"/>
                </a:rPr>
                <a:t>:</a:t>
              </a:r>
            </a:p>
          </p:txBody>
        </p:sp>
        <p:sp>
          <p:nvSpPr>
            <p:cNvPr id="24597" name="文本框 24596"/>
            <p:cNvSpPr txBox="1"/>
            <p:nvPr/>
          </p:nvSpPr>
          <p:spPr>
            <a:xfrm>
              <a:off x="806" y="1104"/>
              <a:ext cx="2094" cy="310"/>
            </a:xfrm>
            <a:prstGeom prst="rect">
              <a:avLst/>
            </a:prstGeom>
            <a:noFill/>
            <a:ln w="9525">
              <a:noFill/>
            </a:ln>
          </p:spPr>
          <p:txBody>
            <a:bodyPr wrap="none" anchor="t" anchorCtr="0">
              <a:spAutoFit/>
            </a:bodyPr>
            <a:lstStyle/>
            <a:p>
              <a:r>
                <a:rPr lang="en-US" altLang="zh-CN" sz="1800" i="0" dirty="0">
                  <a:solidFill>
                    <a:schemeClr val="tx1"/>
                  </a:solidFill>
                  <a:latin typeface="Times New Roman" panose="02020603050405020304" pitchFamily="18" charset="0"/>
                </a:rPr>
                <a:t>  </a:t>
              </a:r>
              <a:r>
                <a:rPr lang="en-US" altLang="zh-CN" sz="1800" i="0" dirty="0">
                  <a:latin typeface="Times New Roman" panose="02020603050405020304" pitchFamily="18" charset="0"/>
                </a:rPr>
                <a:t>1       2       3       4       5</a:t>
              </a:r>
            </a:p>
          </p:txBody>
        </p:sp>
      </p:grpSp>
      <p:grpSp>
        <p:nvGrpSpPr>
          <p:cNvPr id="24601" name="组合 24600"/>
          <p:cNvGrpSpPr/>
          <p:nvPr/>
        </p:nvGrpSpPr>
        <p:grpSpPr>
          <a:xfrm>
            <a:off x="4972050" y="1314447"/>
            <a:ext cx="2457450" cy="800099"/>
            <a:chOff x="3216" y="1104"/>
            <a:chExt cx="2064" cy="672"/>
          </a:xfrm>
        </p:grpSpPr>
        <p:sp>
          <p:nvSpPr>
            <p:cNvPr id="24585" name="矩形 24584"/>
            <p:cNvSpPr/>
            <p:nvPr/>
          </p:nvSpPr>
          <p:spPr>
            <a:xfrm>
              <a:off x="355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4586" name="矩形 24585"/>
            <p:cNvSpPr/>
            <p:nvPr/>
          </p:nvSpPr>
          <p:spPr>
            <a:xfrm>
              <a:off x="398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4587" name="矩形 24586"/>
            <p:cNvSpPr/>
            <p:nvPr/>
          </p:nvSpPr>
          <p:spPr>
            <a:xfrm>
              <a:off x="44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4588" name="矩形 24587"/>
            <p:cNvSpPr/>
            <p:nvPr/>
          </p:nvSpPr>
          <p:spPr>
            <a:xfrm>
              <a:off x="48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4596" name="文本框 24595"/>
            <p:cNvSpPr txBox="1"/>
            <p:nvPr/>
          </p:nvSpPr>
          <p:spPr>
            <a:xfrm>
              <a:off x="3216" y="1363"/>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p>
          </p:txBody>
        </p:sp>
        <p:sp>
          <p:nvSpPr>
            <p:cNvPr id="24598" name="文本框 24597"/>
            <p:cNvSpPr txBox="1"/>
            <p:nvPr/>
          </p:nvSpPr>
          <p:spPr>
            <a:xfrm>
              <a:off x="3552" y="1104"/>
              <a:ext cx="1658" cy="310"/>
            </a:xfrm>
            <a:prstGeom prst="rect">
              <a:avLst/>
            </a:prstGeom>
            <a:noFill/>
            <a:ln w="9525">
              <a:noFill/>
            </a:ln>
          </p:spPr>
          <p:txBody>
            <a:bodyPr wrap="none" anchor="t" anchorCtr="0">
              <a:spAutoFit/>
            </a:bodyPr>
            <a:lstStyle/>
            <a:p>
              <a:r>
                <a:rPr lang="en-US" altLang="zh-CN" sz="1800" i="0" dirty="0">
                  <a:solidFill>
                    <a:schemeClr val="tx1"/>
                  </a:solidFill>
                  <a:latin typeface="Times New Roman" panose="02020603050405020304" pitchFamily="18" charset="0"/>
                </a:rPr>
                <a:t> 0       </a:t>
              </a:r>
              <a:r>
                <a:rPr lang="en-US" altLang="zh-CN" sz="1800" i="0" dirty="0">
                  <a:latin typeface="Times New Roman" panose="02020603050405020304" pitchFamily="18" charset="0"/>
                </a:rPr>
                <a:t>1       2       3</a:t>
              </a:r>
              <a:endParaRPr lang="en-US" altLang="zh-CN" sz="1800" i="0" dirty="0">
                <a:solidFill>
                  <a:schemeClr val="tx1"/>
                </a:solidFill>
                <a:latin typeface="Times New Roman" panose="02020603050405020304" pitchFamily="18" charset="0"/>
              </a:endParaRPr>
            </a:p>
          </p:txBody>
        </p:sp>
      </p:grpSp>
      <p:sp>
        <p:nvSpPr>
          <p:cNvPr id="27" name="内容占位符 1">
            <a:extLst>
              <a:ext uri="{FF2B5EF4-FFF2-40B4-BE49-F238E27FC236}">
                <a16:creationId xmlns:a16="http://schemas.microsoft.com/office/drawing/2014/main" id="{40D7F56D-D417-4EEF-A330-08443B664737}"/>
              </a:ext>
            </a:extLst>
          </p:cNvPr>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计数排序</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占位符 44034">
            <a:extLst>
              <a:ext uri="{FF2B5EF4-FFF2-40B4-BE49-F238E27FC236}">
                <a16:creationId xmlns:a16="http://schemas.microsoft.com/office/drawing/2014/main" id="{71CE0F95-08AA-4029-802E-6754B28DA934}"/>
              </a:ext>
            </a:extLst>
          </p:cNvPr>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en-US" altLang="zh-CN" b="1" dirty="0">
                <a:solidFill>
                  <a:srgbClr val="000000"/>
                </a:solidFill>
              </a:rPr>
              <a:t>for </a:t>
            </a:r>
            <a:r>
              <a:rPr lang="en-US" altLang="zh-CN" i="1" dirty="0" err="1">
                <a:solidFill>
                  <a:srgbClr val="008581"/>
                </a:solidFill>
              </a:rPr>
              <a:t>i</a:t>
            </a:r>
            <a:r>
              <a:rPr lang="en-US" altLang="zh-CN" i="1" dirty="0">
                <a:solidFill>
                  <a:srgbClr val="008581"/>
                </a:solidFill>
              </a:rPr>
              <a:t> </a:t>
            </a:r>
            <a:r>
              <a:rPr lang="en-US" altLang="zh-CN" dirty="0">
                <a:solidFill>
                  <a:srgbClr val="008581"/>
                </a:solidFill>
                <a:latin typeface="Symbol" panose="05050102010706020507" pitchFamily="18" charset="2"/>
              </a:rPr>
              <a:t>¬0</a:t>
            </a:r>
            <a:r>
              <a:rPr lang="en-US" altLang="zh-CN" dirty="0">
                <a:solidFill>
                  <a:srgbClr val="008581"/>
                </a:solidFill>
              </a:rPr>
              <a:t> </a:t>
            </a:r>
            <a:r>
              <a:rPr lang="en-US" altLang="zh-CN" b="1" dirty="0">
                <a:solidFill>
                  <a:srgbClr val="000000"/>
                </a:solidFill>
              </a:rPr>
              <a:t>to </a:t>
            </a:r>
            <a:r>
              <a:rPr lang="en-US" altLang="zh-CN" i="1" dirty="0">
                <a:solidFill>
                  <a:srgbClr val="008581"/>
                </a:solidFill>
              </a:rPr>
              <a:t>k</a:t>
            </a:r>
          </a:p>
          <a:p>
            <a:pPr>
              <a:buNone/>
            </a:pPr>
            <a:r>
              <a:rPr lang="en-US" altLang="zh-CN" b="1" dirty="0">
                <a:solidFill>
                  <a:srgbClr val="000000"/>
                </a:solidFill>
              </a:rPr>
              <a:t>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dirty="0">
                <a:solidFill>
                  <a:srgbClr val="008581"/>
                </a:solidFill>
              </a:rPr>
              <a:t>0</a:t>
            </a:r>
          </a:p>
        </p:txBody>
      </p:sp>
      <p:grpSp>
        <p:nvGrpSpPr>
          <p:cNvPr id="25625" name="组合 25624"/>
          <p:cNvGrpSpPr/>
          <p:nvPr/>
        </p:nvGrpSpPr>
        <p:grpSpPr>
          <a:xfrm>
            <a:off x="1714500" y="2537217"/>
            <a:ext cx="2971800" cy="491727"/>
            <a:chOff x="480" y="2131"/>
            <a:chExt cx="2496" cy="413"/>
          </a:xfrm>
        </p:grpSpPr>
        <p:sp>
          <p:nvSpPr>
            <p:cNvPr id="25613" name="矩形 25612"/>
            <p:cNvSpPr/>
            <p:nvPr/>
          </p:nvSpPr>
          <p:spPr>
            <a:xfrm>
              <a:off x="8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5614" name="矩形 25613"/>
            <p:cNvSpPr/>
            <p:nvPr/>
          </p:nvSpPr>
          <p:spPr>
            <a:xfrm>
              <a:off x="12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5615" name="矩形 25614"/>
            <p:cNvSpPr/>
            <p:nvPr/>
          </p:nvSpPr>
          <p:spPr>
            <a:xfrm>
              <a:off x="1680"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5616" name="矩形 25615"/>
            <p:cNvSpPr/>
            <p:nvPr/>
          </p:nvSpPr>
          <p:spPr>
            <a:xfrm>
              <a:off x="211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5617" name="矩形 25616"/>
            <p:cNvSpPr/>
            <p:nvPr/>
          </p:nvSpPr>
          <p:spPr>
            <a:xfrm>
              <a:off x="254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5619" name="文本框 25618"/>
            <p:cNvSpPr txBox="1"/>
            <p:nvPr/>
          </p:nvSpPr>
          <p:spPr>
            <a:xfrm>
              <a:off x="480" y="2131"/>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B</a:t>
              </a:r>
              <a:r>
                <a:rPr lang="en-US" altLang="zh-CN" sz="1800" i="0" dirty="0">
                  <a:latin typeface="Times New Roman" panose="02020603050405020304" pitchFamily="18" charset="0"/>
                </a:rPr>
                <a:t>:</a:t>
              </a:r>
            </a:p>
          </p:txBody>
        </p:sp>
      </p:grpSp>
      <p:grpSp>
        <p:nvGrpSpPr>
          <p:cNvPr id="25623" name="组合 25622"/>
          <p:cNvGrpSpPr/>
          <p:nvPr/>
        </p:nvGrpSpPr>
        <p:grpSpPr>
          <a:xfrm>
            <a:off x="1714500" y="1314447"/>
            <a:ext cx="2971800" cy="800099"/>
            <a:chOff x="480" y="1104"/>
            <a:chExt cx="2496" cy="672"/>
          </a:xfrm>
        </p:grpSpPr>
        <p:sp>
          <p:nvSpPr>
            <p:cNvPr id="25604" name="矩形 25603"/>
            <p:cNvSpPr/>
            <p:nvPr/>
          </p:nvSpPr>
          <p:spPr>
            <a:xfrm>
              <a:off x="8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25605" name="矩形 25604"/>
            <p:cNvSpPr/>
            <p:nvPr/>
          </p:nvSpPr>
          <p:spPr>
            <a:xfrm>
              <a:off x="12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p>
          </p:txBody>
        </p:sp>
        <p:sp>
          <p:nvSpPr>
            <p:cNvPr id="25606" name="矩形 25605"/>
            <p:cNvSpPr/>
            <p:nvPr/>
          </p:nvSpPr>
          <p:spPr>
            <a:xfrm>
              <a:off x="1680"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25607" name="矩形 25606"/>
            <p:cNvSpPr/>
            <p:nvPr/>
          </p:nvSpPr>
          <p:spPr>
            <a:xfrm>
              <a:off x="211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25608" name="矩形 25607"/>
            <p:cNvSpPr/>
            <p:nvPr/>
          </p:nvSpPr>
          <p:spPr>
            <a:xfrm>
              <a:off x="254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25618" name="文本框 25617"/>
            <p:cNvSpPr txBox="1"/>
            <p:nvPr/>
          </p:nvSpPr>
          <p:spPr>
            <a:xfrm>
              <a:off x="480" y="1363"/>
              <a:ext cx="349"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A</a:t>
              </a:r>
              <a:r>
                <a:rPr lang="en-US" altLang="zh-CN" sz="1800" i="0" dirty="0">
                  <a:latin typeface="Times New Roman" panose="02020603050405020304" pitchFamily="18" charset="0"/>
                </a:rPr>
                <a:t>:</a:t>
              </a:r>
            </a:p>
          </p:txBody>
        </p:sp>
        <p:sp>
          <p:nvSpPr>
            <p:cNvPr id="25621" name="文本框 25620"/>
            <p:cNvSpPr txBox="1"/>
            <p:nvPr/>
          </p:nvSpPr>
          <p:spPr>
            <a:xfrm>
              <a:off x="806" y="1104"/>
              <a:ext cx="2094" cy="310"/>
            </a:xfrm>
            <a:prstGeom prst="rect">
              <a:avLst/>
            </a:prstGeom>
            <a:noFill/>
            <a:ln w="9525">
              <a:noFill/>
            </a:ln>
          </p:spPr>
          <p:txBody>
            <a:bodyPr wrap="none" anchor="t" anchorCtr="0">
              <a:spAutoFit/>
            </a:bodyPr>
            <a:lstStyle/>
            <a:p>
              <a:r>
                <a:rPr lang="en-US" altLang="zh-CN" sz="1800" i="0">
                  <a:latin typeface="Times New Roman" panose="02020603050405020304" pitchFamily="18" charset="0"/>
                </a:rPr>
                <a:t> </a:t>
              </a:r>
              <a:r>
                <a:rPr lang="en-US" altLang="zh-CN" sz="1800" i="0" dirty="0">
                  <a:latin typeface="Times New Roman" panose="02020603050405020304" pitchFamily="18" charset="0"/>
                </a:rPr>
                <a:t> </a:t>
              </a:r>
              <a:r>
                <a:rPr lang="en-US" altLang="zh-CN" sz="1800" i="0">
                  <a:latin typeface="Times New Roman" panose="02020603050405020304" pitchFamily="18" charset="0"/>
                </a:rPr>
                <a:t>1       2       3       4       5</a:t>
              </a:r>
            </a:p>
          </p:txBody>
        </p:sp>
      </p:grpSp>
      <p:grpSp>
        <p:nvGrpSpPr>
          <p:cNvPr id="25624" name="组合 25623"/>
          <p:cNvGrpSpPr/>
          <p:nvPr/>
        </p:nvGrpSpPr>
        <p:grpSpPr>
          <a:xfrm>
            <a:off x="4972050" y="1314447"/>
            <a:ext cx="2457450" cy="800099"/>
            <a:chOff x="3216" y="1104"/>
            <a:chExt cx="2064" cy="672"/>
          </a:xfrm>
        </p:grpSpPr>
        <p:sp>
          <p:nvSpPr>
            <p:cNvPr id="25609" name="矩形 25608"/>
            <p:cNvSpPr/>
            <p:nvPr/>
          </p:nvSpPr>
          <p:spPr>
            <a:xfrm>
              <a:off x="3552"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p>
          </p:txBody>
        </p:sp>
        <p:sp>
          <p:nvSpPr>
            <p:cNvPr id="25610" name="矩形 25609"/>
            <p:cNvSpPr/>
            <p:nvPr/>
          </p:nvSpPr>
          <p:spPr>
            <a:xfrm>
              <a:off x="3984"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p>
          </p:txBody>
        </p:sp>
        <p:sp>
          <p:nvSpPr>
            <p:cNvPr id="25611" name="矩形 25610"/>
            <p:cNvSpPr/>
            <p:nvPr/>
          </p:nvSpPr>
          <p:spPr>
            <a:xfrm>
              <a:off x="4416"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p>
          </p:txBody>
        </p:sp>
        <p:sp>
          <p:nvSpPr>
            <p:cNvPr id="25612" name="矩形 25611"/>
            <p:cNvSpPr/>
            <p:nvPr/>
          </p:nvSpPr>
          <p:spPr>
            <a:xfrm>
              <a:off x="4848"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p>
          </p:txBody>
        </p:sp>
        <p:sp>
          <p:nvSpPr>
            <p:cNvPr id="25620" name="文本框 25619"/>
            <p:cNvSpPr txBox="1"/>
            <p:nvPr/>
          </p:nvSpPr>
          <p:spPr>
            <a:xfrm>
              <a:off x="3216" y="1363"/>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p>
          </p:txBody>
        </p:sp>
        <p:sp>
          <p:nvSpPr>
            <p:cNvPr id="25622" name="文本框 25621"/>
            <p:cNvSpPr txBox="1"/>
            <p:nvPr/>
          </p:nvSpPr>
          <p:spPr>
            <a:xfrm>
              <a:off x="3552" y="1104"/>
              <a:ext cx="1658" cy="310"/>
            </a:xfrm>
            <a:prstGeom prst="rect">
              <a:avLst/>
            </a:prstGeom>
            <a:noFill/>
            <a:ln w="9525">
              <a:noFill/>
            </a:ln>
          </p:spPr>
          <p:txBody>
            <a:bodyPr wrap="none" anchor="t" anchorCtr="0">
              <a:spAutoFit/>
            </a:bodyPr>
            <a:lstStyle/>
            <a:p>
              <a:r>
                <a:rPr lang="en-US" altLang="zh-CN" sz="1800" i="0" dirty="0">
                  <a:latin typeface="Times New Roman" panose="02020603050405020304" pitchFamily="18" charset="0"/>
                </a:rPr>
                <a:t>  0       1       2       3</a:t>
              </a:r>
            </a:p>
          </p:txBody>
        </p:sp>
      </p:grpSp>
      <p:sp>
        <p:nvSpPr>
          <p:cNvPr id="27" name="内容占位符 1">
            <a:extLst>
              <a:ext uri="{FF2B5EF4-FFF2-40B4-BE49-F238E27FC236}">
                <a16:creationId xmlns:a16="http://schemas.microsoft.com/office/drawing/2014/main" id="{C0569415-1497-41B2-9005-8C5A254AA723}"/>
              </a:ext>
            </a:extLst>
          </p:cNvPr>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第一次循环</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占位符 44034">
            <a:extLst>
              <a:ext uri="{FF2B5EF4-FFF2-40B4-BE49-F238E27FC236}">
                <a16:creationId xmlns:a16="http://schemas.microsoft.com/office/drawing/2014/main" id="{28FFEA52-EDFB-4115-B099-0D6AEE942C0A}"/>
              </a:ext>
            </a:extLst>
          </p:cNvPr>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en-US" altLang="zh-CN" b="1" dirty="0">
                <a:solidFill>
                  <a:srgbClr val="000000"/>
                </a:solidFill>
              </a:rPr>
              <a:t>for </a:t>
            </a:r>
            <a:r>
              <a:rPr lang="en-US" altLang="zh-CN" i="1" dirty="0">
                <a:solidFill>
                  <a:srgbClr val="008581"/>
                </a:solidFill>
              </a:rPr>
              <a:t>j </a:t>
            </a:r>
            <a:r>
              <a:rPr lang="en-US" altLang="zh-CN" dirty="0">
                <a:solidFill>
                  <a:srgbClr val="008581"/>
                </a:solidFill>
                <a:latin typeface="Symbol" panose="05050102010706020507" pitchFamily="18" charset="2"/>
              </a:rPr>
              <a:t>¬</a:t>
            </a:r>
            <a:r>
              <a:rPr lang="en-US" altLang="zh-CN" dirty="0">
                <a:solidFill>
                  <a:srgbClr val="008581"/>
                </a:solidFill>
              </a:rPr>
              <a:t>1 </a:t>
            </a:r>
            <a:r>
              <a:rPr lang="en-US" altLang="zh-CN" b="1" dirty="0">
                <a:solidFill>
                  <a:srgbClr val="000000"/>
                </a:solidFill>
              </a:rPr>
              <a:t>to </a:t>
            </a:r>
            <a:r>
              <a:rPr lang="en-US" altLang="zh-CN" i="1" dirty="0" err="1">
                <a:solidFill>
                  <a:srgbClr val="008581"/>
                </a:solidFill>
              </a:rPr>
              <a:t>A.length</a:t>
            </a:r>
            <a:endParaRPr lang="en-US" altLang="zh-CN" i="1" dirty="0">
              <a:solidFill>
                <a:srgbClr val="008581"/>
              </a:solidFill>
            </a:endParaRPr>
          </a:p>
          <a:p>
            <a:pPr>
              <a:buNone/>
            </a:pPr>
            <a:r>
              <a:rPr lang="en-US" altLang="zh-CN" b="1" dirty="0">
                <a:solidFill>
                  <a:srgbClr val="000000"/>
                </a:solidFill>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+ 1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 |{key = </a:t>
            </a:r>
            <a:r>
              <a:rPr lang="en-US" altLang="zh-CN" i="1" dirty="0" err="1">
                <a:solidFill>
                  <a:srgbClr val="008581"/>
                </a:solidFill>
              </a:rPr>
              <a:t>i</a:t>
            </a:r>
            <a:r>
              <a:rPr lang="en-US" altLang="zh-CN" dirty="0">
                <a:solidFill>
                  <a:srgbClr val="008581"/>
                </a:solidFill>
              </a:rPr>
              <a:t>}|</a:t>
            </a:r>
          </a:p>
        </p:txBody>
      </p:sp>
      <p:grpSp>
        <p:nvGrpSpPr>
          <p:cNvPr id="26649" name="组合 26648"/>
          <p:cNvGrpSpPr/>
          <p:nvPr/>
        </p:nvGrpSpPr>
        <p:grpSpPr>
          <a:xfrm>
            <a:off x="1714500" y="2537217"/>
            <a:ext cx="2971800" cy="491727"/>
            <a:chOff x="480" y="2131"/>
            <a:chExt cx="2496" cy="413"/>
          </a:xfrm>
        </p:grpSpPr>
        <p:sp>
          <p:nvSpPr>
            <p:cNvPr id="26637" name="矩形 26636"/>
            <p:cNvSpPr/>
            <p:nvPr/>
          </p:nvSpPr>
          <p:spPr>
            <a:xfrm>
              <a:off x="8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6638" name="矩形 26637"/>
            <p:cNvSpPr/>
            <p:nvPr/>
          </p:nvSpPr>
          <p:spPr>
            <a:xfrm>
              <a:off x="12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6639" name="矩形 26638"/>
            <p:cNvSpPr/>
            <p:nvPr/>
          </p:nvSpPr>
          <p:spPr>
            <a:xfrm>
              <a:off x="1680"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6640" name="矩形 26639"/>
            <p:cNvSpPr/>
            <p:nvPr/>
          </p:nvSpPr>
          <p:spPr>
            <a:xfrm>
              <a:off x="211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6641" name="矩形 26640"/>
            <p:cNvSpPr/>
            <p:nvPr/>
          </p:nvSpPr>
          <p:spPr>
            <a:xfrm>
              <a:off x="254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6643" name="文本框 26642"/>
            <p:cNvSpPr txBox="1"/>
            <p:nvPr/>
          </p:nvSpPr>
          <p:spPr>
            <a:xfrm>
              <a:off x="480" y="2131"/>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B</a:t>
              </a:r>
              <a:r>
                <a:rPr lang="en-US" altLang="zh-CN" sz="1800" i="0" dirty="0">
                  <a:latin typeface="Times New Roman" panose="02020603050405020304" pitchFamily="18" charset="0"/>
                </a:rPr>
                <a:t>:</a:t>
              </a:r>
            </a:p>
          </p:txBody>
        </p:sp>
      </p:grpSp>
      <p:grpSp>
        <p:nvGrpSpPr>
          <p:cNvPr id="26647" name="组合 26646"/>
          <p:cNvGrpSpPr/>
          <p:nvPr/>
        </p:nvGrpSpPr>
        <p:grpSpPr>
          <a:xfrm>
            <a:off x="1714500" y="1314448"/>
            <a:ext cx="2971800" cy="800099"/>
            <a:chOff x="480" y="1104"/>
            <a:chExt cx="2496" cy="672"/>
          </a:xfrm>
        </p:grpSpPr>
        <p:sp>
          <p:nvSpPr>
            <p:cNvPr id="26628" name="矩形 26627"/>
            <p:cNvSpPr/>
            <p:nvPr/>
          </p:nvSpPr>
          <p:spPr>
            <a:xfrm>
              <a:off x="816"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26629" name="矩形 26628"/>
            <p:cNvSpPr/>
            <p:nvPr/>
          </p:nvSpPr>
          <p:spPr>
            <a:xfrm>
              <a:off x="12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p>
          </p:txBody>
        </p:sp>
        <p:sp>
          <p:nvSpPr>
            <p:cNvPr id="26630" name="矩形 26629"/>
            <p:cNvSpPr/>
            <p:nvPr/>
          </p:nvSpPr>
          <p:spPr>
            <a:xfrm>
              <a:off x="1680"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26631" name="矩形 26630"/>
            <p:cNvSpPr/>
            <p:nvPr/>
          </p:nvSpPr>
          <p:spPr>
            <a:xfrm>
              <a:off x="211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26632" name="矩形 26631"/>
            <p:cNvSpPr/>
            <p:nvPr/>
          </p:nvSpPr>
          <p:spPr>
            <a:xfrm>
              <a:off x="254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26642" name="文本框 26641"/>
            <p:cNvSpPr txBox="1"/>
            <p:nvPr/>
          </p:nvSpPr>
          <p:spPr>
            <a:xfrm>
              <a:off x="480" y="1363"/>
              <a:ext cx="349"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A</a:t>
              </a:r>
              <a:r>
                <a:rPr lang="en-US" altLang="zh-CN" sz="1800" i="0" dirty="0">
                  <a:latin typeface="Times New Roman" panose="02020603050405020304" pitchFamily="18" charset="0"/>
                </a:rPr>
                <a:t>:</a:t>
              </a:r>
            </a:p>
          </p:txBody>
        </p:sp>
        <p:sp>
          <p:nvSpPr>
            <p:cNvPr id="26645" name="文本框 26644"/>
            <p:cNvSpPr txBox="1"/>
            <p:nvPr/>
          </p:nvSpPr>
          <p:spPr>
            <a:xfrm>
              <a:off x="806" y="1104"/>
              <a:ext cx="2094" cy="310"/>
            </a:xfrm>
            <a:prstGeom prst="rect">
              <a:avLst/>
            </a:prstGeom>
            <a:noFill/>
            <a:ln w="9525">
              <a:noFill/>
            </a:ln>
          </p:spPr>
          <p:txBody>
            <a:bodyPr wrap="none" anchor="t" anchorCtr="0">
              <a:spAutoFit/>
            </a:bodyPr>
            <a:lstStyle/>
            <a:p>
              <a:r>
                <a:rPr lang="en-US" altLang="zh-CN" sz="1800" i="0">
                  <a:latin typeface="Times New Roman" panose="02020603050405020304" pitchFamily="18" charset="0"/>
                </a:rPr>
                <a:t> </a:t>
              </a:r>
              <a:r>
                <a:rPr lang="en-US" altLang="zh-CN" sz="1800" i="0" dirty="0">
                  <a:latin typeface="Times New Roman" panose="02020603050405020304" pitchFamily="18" charset="0"/>
                </a:rPr>
                <a:t> </a:t>
              </a:r>
              <a:r>
                <a:rPr lang="en-US" altLang="zh-CN" sz="1800" i="0">
                  <a:latin typeface="Times New Roman" panose="02020603050405020304" pitchFamily="18" charset="0"/>
                </a:rPr>
                <a:t>1       2       3       4       5</a:t>
              </a:r>
            </a:p>
          </p:txBody>
        </p:sp>
      </p:grpSp>
      <p:grpSp>
        <p:nvGrpSpPr>
          <p:cNvPr id="26648" name="组合 26647"/>
          <p:cNvGrpSpPr/>
          <p:nvPr/>
        </p:nvGrpSpPr>
        <p:grpSpPr>
          <a:xfrm>
            <a:off x="4972050" y="1314448"/>
            <a:ext cx="2457450" cy="800099"/>
            <a:chOff x="3216" y="1104"/>
            <a:chExt cx="2064" cy="672"/>
          </a:xfrm>
        </p:grpSpPr>
        <p:sp>
          <p:nvSpPr>
            <p:cNvPr id="26633" name="矩形 26632"/>
            <p:cNvSpPr/>
            <p:nvPr/>
          </p:nvSpPr>
          <p:spPr>
            <a:xfrm>
              <a:off x="355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p>
          </p:txBody>
        </p:sp>
        <p:sp>
          <p:nvSpPr>
            <p:cNvPr id="26634" name="矩形 26633"/>
            <p:cNvSpPr/>
            <p:nvPr/>
          </p:nvSpPr>
          <p:spPr>
            <a:xfrm>
              <a:off x="398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p>
          </p:txBody>
        </p:sp>
        <p:sp>
          <p:nvSpPr>
            <p:cNvPr id="26635" name="矩形 26634"/>
            <p:cNvSpPr/>
            <p:nvPr/>
          </p:nvSpPr>
          <p:spPr>
            <a:xfrm>
              <a:off x="44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p>
          </p:txBody>
        </p:sp>
        <p:sp>
          <p:nvSpPr>
            <p:cNvPr id="26636" name="矩形 26635"/>
            <p:cNvSpPr/>
            <p:nvPr/>
          </p:nvSpPr>
          <p:spPr>
            <a:xfrm>
              <a:off x="4848"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1</a:t>
              </a:r>
            </a:p>
          </p:txBody>
        </p:sp>
        <p:sp>
          <p:nvSpPr>
            <p:cNvPr id="26644" name="文本框 26643"/>
            <p:cNvSpPr txBox="1"/>
            <p:nvPr/>
          </p:nvSpPr>
          <p:spPr>
            <a:xfrm>
              <a:off x="3216" y="1363"/>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p>
          </p:txBody>
        </p:sp>
        <p:sp>
          <p:nvSpPr>
            <p:cNvPr id="26646" name="文本框 26645"/>
            <p:cNvSpPr txBox="1"/>
            <p:nvPr/>
          </p:nvSpPr>
          <p:spPr>
            <a:xfrm>
              <a:off x="3552" y="1104"/>
              <a:ext cx="1706" cy="310"/>
            </a:xfrm>
            <a:prstGeom prst="rect">
              <a:avLst/>
            </a:prstGeom>
            <a:noFill/>
            <a:ln w="9525">
              <a:noFill/>
            </a:ln>
          </p:spPr>
          <p:txBody>
            <a:bodyPr wrap="none" anchor="t" anchorCtr="0">
              <a:spAutoFit/>
            </a:bodyPr>
            <a:lstStyle/>
            <a:p>
              <a:r>
                <a:rPr lang="en-US" altLang="zh-CN" sz="1800" i="0" dirty="0">
                  <a:latin typeface="Times New Roman" panose="02020603050405020304" pitchFamily="18" charset="0"/>
                </a:rPr>
                <a:t>  0       1       2       3</a:t>
              </a:r>
            </a:p>
          </p:txBody>
        </p:sp>
      </p:grpSp>
      <p:sp>
        <p:nvSpPr>
          <p:cNvPr id="27" name="内容占位符 1">
            <a:extLst>
              <a:ext uri="{FF2B5EF4-FFF2-40B4-BE49-F238E27FC236}">
                <a16:creationId xmlns:a16="http://schemas.microsoft.com/office/drawing/2014/main" id="{5C189224-295C-43FE-8412-2F0B9CA8F79F}"/>
              </a:ext>
            </a:extLst>
          </p:cNvPr>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第二次循环</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占位符 44034">
            <a:extLst>
              <a:ext uri="{FF2B5EF4-FFF2-40B4-BE49-F238E27FC236}">
                <a16:creationId xmlns:a16="http://schemas.microsoft.com/office/drawing/2014/main" id="{997ED541-A8AD-4634-802D-38F9B30E03E3}"/>
              </a:ext>
            </a:extLst>
          </p:cNvPr>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en-US" altLang="zh-CN" b="1" dirty="0">
                <a:solidFill>
                  <a:srgbClr val="000000"/>
                </a:solidFill>
              </a:rPr>
              <a:t>for </a:t>
            </a:r>
            <a:r>
              <a:rPr lang="en-US" altLang="zh-CN" i="1" dirty="0">
                <a:solidFill>
                  <a:srgbClr val="008581"/>
                </a:solidFill>
              </a:rPr>
              <a:t>j </a:t>
            </a:r>
            <a:r>
              <a:rPr lang="en-US" altLang="zh-CN" dirty="0">
                <a:solidFill>
                  <a:srgbClr val="008581"/>
                </a:solidFill>
                <a:latin typeface="Symbol" panose="05050102010706020507" pitchFamily="18" charset="2"/>
              </a:rPr>
              <a:t>¬</a:t>
            </a:r>
            <a:r>
              <a:rPr lang="en-US" altLang="zh-CN" dirty="0">
                <a:solidFill>
                  <a:srgbClr val="008581"/>
                </a:solidFill>
              </a:rPr>
              <a:t>1 </a:t>
            </a:r>
            <a:r>
              <a:rPr lang="en-US" altLang="zh-CN" b="1" dirty="0">
                <a:solidFill>
                  <a:srgbClr val="000000"/>
                </a:solidFill>
              </a:rPr>
              <a:t>to </a:t>
            </a:r>
            <a:r>
              <a:rPr lang="en-US" altLang="zh-CN" b="1" i="1" dirty="0" err="1">
                <a:solidFill>
                  <a:srgbClr val="008581"/>
                </a:solidFill>
              </a:rPr>
              <a:t>A.length</a:t>
            </a:r>
            <a:endParaRPr lang="en-US" altLang="zh-CN" i="1" dirty="0">
              <a:solidFill>
                <a:srgbClr val="008581"/>
              </a:solidFill>
            </a:endParaRPr>
          </a:p>
          <a:p>
            <a:pPr>
              <a:buNone/>
            </a:pPr>
            <a:r>
              <a:rPr lang="en-US" altLang="zh-CN" b="1" dirty="0">
                <a:solidFill>
                  <a:srgbClr val="000000"/>
                </a:solidFill>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+ 1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 |{key = </a:t>
            </a:r>
            <a:r>
              <a:rPr lang="en-US" altLang="zh-CN" i="1" dirty="0" err="1">
                <a:solidFill>
                  <a:srgbClr val="008581"/>
                </a:solidFill>
              </a:rPr>
              <a:t>i</a:t>
            </a:r>
            <a:r>
              <a:rPr lang="en-US" altLang="zh-CN" dirty="0">
                <a:solidFill>
                  <a:srgbClr val="008581"/>
                </a:solidFill>
              </a:rPr>
              <a:t>}|</a:t>
            </a:r>
          </a:p>
          <a:p>
            <a:endParaRPr lang="en-US" altLang="zh-CN" dirty="0"/>
          </a:p>
        </p:txBody>
      </p:sp>
      <p:grpSp>
        <p:nvGrpSpPr>
          <p:cNvPr id="27673" name="组合 27672"/>
          <p:cNvGrpSpPr/>
          <p:nvPr/>
        </p:nvGrpSpPr>
        <p:grpSpPr>
          <a:xfrm>
            <a:off x="1714500" y="2537217"/>
            <a:ext cx="2971800" cy="491727"/>
            <a:chOff x="480" y="2131"/>
            <a:chExt cx="2496" cy="413"/>
          </a:xfrm>
        </p:grpSpPr>
        <p:sp>
          <p:nvSpPr>
            <p:cNvPr id="27661" name="矩形 27660"/>
            <p:cNvSpPr/>
            <p:nvPr/>
          </p:nvSpPr>
          <p:spPr>
            <a:xfrm>
              <a:off x="8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7662" name="矩形 27661"/>
            <p:cNvSpPr/>
            <p:nvPr/>
          </p:nvSpPr>
          <p:spPr>
            <a:xfrm>
              <a:off x="12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7663" name="矩形 27662"/>
            <p:cNvSpPr/>
            <p:nvPr/>
          </p:nvSpPr>
          <p:spPr>
            <a:xfrm>
              <a:off x="1680"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7664" name="矩形 27663"/>
            <p:cNvSpPr/>
            <p:nvPr/>
          </p:nvSpPr>
          <p:spPr>
            <a:xfrm>
              <a:off x="211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7665" name="矩形 27664"/>
            <p:cNvSpPr/>
            <p:nvPr/>
          </p:nvSpPr>
          <p:spPr>
            <a:xfrm>
              <a:off x="254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7667" name="文本框 27666"/>
            <p:cNvSpPr txBox="1"/>
            <p:nvPr/>
          </p:nvSpPr>
          <p:spPr>
            <a:xfrm>
              <a:off x="480" y="2131"/>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B</a:t>
              </a:r>
              <a:r>
                <a:rPr lang="en-US" altLang="zh-CN" sz="1800" i="0" dirty="0">
                  <a:latin typeface="Times New Roman" panose="02020603050405020304" pitchFamily="18" charset="0"/>
                </a:rPr>
                <a:t>:</a:t>
              </a:r>
            </a:p>
          </p:txBody>
        </p:sp>
      </p:grpSp>
      <p:grpSp>
        <p:nvGrpSpPr>
          <p:cNvPr id="27671" name="组合 27670"/>
          <p:cNvGrpSpPr/>
          <p:nvPr/>
        </p:nvGrpSpPr>
        <p:grpSpPr>
          <a:xfrm>
            <a:off x="1714500" y="1314448"/>
            <a:ext cx="2971800" cy="800099"/>
            <a:chOff x="480" y="1104"/>
            <a:chExt cx="2496" cy="672"/>
          </a:xfrm>
        </p:grpSpPr>
        <p:sp>
          <p:nvSpPr>
            <p:cNvPr id="27652" name="矩形 27651"/>
            <p:cNvSpPr/>
            <p:nvPr/>
          </p:nvSpPr>
          <p:spPr>
            <a:xfrm>
              <a:off x="8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27653" name="矩形 27652"/>
            <p:cNvSpPr/>
            <p:nvPr/>
          </p:nvSpPr>
          <p:spPr>
            <a:xfrm>
              <a:off x="1248"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p>
          </p:txBody>
        </p:sp>
        <p:sp>
          <p:nvSpPr>
            <p:cNvPr id="27654" name="矩形 27653"/>
            <p:cNvSpPr/>
            <p:nvPr/>
          </p:nvSpPr>
          <p:spPr>
            <a:xfrm>
              <a:off x="1680"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27655" name="矩形 27654"/>
            <p:cNvSpPr/>
            <p:nvPr/>
          </p:nvSpPr>
          <p:spPr>
            <a:xfrm>
              <a:off x="211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27656" name="矩形 27655"/>
            <p:cNvSpPr/>
            <p:nvPr/>
          </p:nvSpPr>
          <p:spPr>
            <a:xfrm>
              <a:off x="254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27666" name="文本框 27665"/>
            <p:cNvSpPr txBox="1"/>
            <p:nvPr/>
          </p:nvSpPr>
          <p:spPr>
            <a:xfrm>
              <a:off x="480" y="1363"/>
              <a:ext cx="349"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A</a:t>
              </a:r>
              <a:r>
                <a:rPr lang="en-US" altLang="zh-CN" sz="1800" i="0" dirty="0">
                  <a:latin typeface="Times New Roman" panose="02020603050405020304" pitchFamily="18" charset="0"/>
                </a:rPr>
                <a:t>:</a:t>
              </a:r>
            </a:p>
          </p:txBody>
        </p:sp>
        <p:sp>
          <p:nvSpPr>
            <p:cNvPr id="27669" name="文本框 27668"/>
            <p:cNvSpPr txBox="1"/>
            <p:nvPr/>
          </p:nvSpPr>
          <p:spPr>
            <a:xfrm>
              <a:off x="806" y="1104"/>
              <a:ext cx="2094" cy="310"/>
            </a:xfrm>
            <a:prstGeom prst="rect">
              <a:avLst/>
            </a:prstGeom>
            <a:noFill/>
            <a:ln w="9525">
              <a:noFill/>
            </a:ln>
          </p:spPr>
          <p:txBody>
            <a:bodyPr wrap="none" anchor="t" anchorCtr="0">
              <a:spAutoFit/>
            </a:bodyPr>
            <a:lstStyle/>
            <a:p>
              <a:r>
                <a:rPr lang="en-US" altLang="zh-CN" sz="1800" i="0">
                  <a:latin typeface="Times New Roman" panose="02020603050405020304" pitchFamily="18" charset="0"/>
                </a:rPr>
                <a:t> </a:t>
              </a:r>
              <a:r>
                <a:rPr lang="en-US" altLang="zh-CN" sz="1800" i="0" dirty="0">
                  <a:latin typeface="Times New Roman" panose="02020603050405020304" pitchFamily="18" charset="0"/>
                </a:rPr>
                <a:t> </a:t>
              </a:r>
              <a:r>
                <a:rPr lang="en-US" altLang="zh-CN" sz="1800" i="0">
                  <a:latin typeface="Times New Roman" panose="02020603050405020304" pitchFamily="18" charset="0"/>
                </a:rPr>
                <a:t>1       2       3       4       5</a:t>
              </a:r>
            </a:p>
          </p:txBody>
        </p:sp>
      </p:grpSp>
      <p:grpSp>
        <p:nvGrpSpPr>
          <p:cNvPr id="27672" name="组合 27671"/>
          <p:cNvGrpSpPr/>
          <p:nvPr/>
        </p:nvGrpSpPr>
        <p:grpSpPr>
          <a:xfrm>
            <a:off x="4972050" y="1314448"/>
            <a:ext cx="2457450" cy="800099"/>
            <a:chOff x="3216" y="1104"/>
            <a:chExt cx="2064" cy="672"/>
          </a:xfrm>
        </p:grpSpPr>
        <p:sp>
          <p:nvSpPr>
            <p:cNvPr id="27657" name="矩形 27656"/>
            <p:cNvSpPr/>
            <p:nvPr/>
          </p:nvSpPr>
          <p:spPr>
            <a:xfrm>
              <a:off x="3552"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27658" name="矩形 27657"/>
            <p:cNvSpPr/>
            <p:nvPr/>
          </p:nvSpPr>
          <p:spPr>
            <a:xfrm>
              <a:off x="398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p>
          </p:txBody>
        </p:sp>
        <p:sp>
          <p:nvSpPr>
            <p:cNvPr id="27659" name="矩形 27658"/>
            <p:cNvSpPr/>
            <p:nvPr/>
          </p:nvSpPr>
          <p:spPr>
            <a:xfrm>
              <a:off x="44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p>
          </p:txBody>
        </p:sp>
        <p:sp>
          <p:nvSpPr>
            <p:cNvPr id="27660" name="矩形 27659"/>
            <p:cNvSpPr/>
            <p:nvPr/>
          </p:nvSpPr>
          <p:spPr>
            <a:xfrm>
              <a:off x="48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27668" name="文本框 27667"/>
            <p:cNvSpPr txBox="1"/>
            <p:nvPr/>
          </p:nvSpPr>
          <p:spPr>
            <a:xfrm>
              <a:off x="3216" y="1363"/>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p>
          </p:txBody>
        </p:sp>
        <p:sp>
          <p:nvSpPr>
            <p:cNvPr id="27670" name="文本框 27669"/>
            <p:cNvSpPr txBox="1"/>
            <p:nvPr/>
          </p:nvSpPr>
          <p:spPr>
            <a:xfrm>
              <a:off x="3552" y="1104"/>
              <a:ext cx="1706" cy="310"/>
            </a:xfrm>
            <a:prstGeom prst="rect">
              <a:avLst/>
            </a:prstGeom>
            <a:noFill/>
            <a:ln w="9525">
              <a:noFill/>
            </a:ln>
          </p:spPr>
          <p:txBody>
            <a:bodyPr wrap="none" anchor="t" anchorCtr="0">
              <a:spAutoFit/>
            </a:bodyPr>
            <a:lstStyle/>
            <a:p>
              <a:r>
                <a:rPr lang="en-US" altLang="zh-CN" sz="1800" i="0" dirty="0">
                  <a:latin typeface="Times New Roman" panose="02020603050405020304" pitchFamily="18" charset="0"/>
                </a:rPr>
                <a:t>  0       1       2       3</a:t>
              </a:r>
            </a:p>
          </p:txBody>
        </p:sp>
      </p:grpSp>
      <p:sp>
        <p:nvSpPr>
          <p:cNvPr id="30" name="内容占位符 1">
            <a:extLst>
              <a:ext uri="{FF2B5EF4-FFF2-40B4-BE49-F238E27FC236}">
                <a16:creationId xmlns:a16="http://schemas.microsoft.com/office/drawing/2014/main" id="{F09AC192-C8E7-490C-8644-65E72C3E94D1}"/>
              </a:ext>
            </a:extLst>
          </p:cNvPr>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第二次循环</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占位符 44034">
            <a:extLst>
              <a:ext uri="{FF2B5EF4-FFF2-40B4-BE49-F238E27FC236}">
                <a16:creationId xmlns:a16="http://schemas.microsoft.com/office/drawing/2014/main" id="{F6307F64-7612-4CCD-9C2A-CFD6DEDA53D9}"/>
              </a:ext>
            </a:extLst>
          </p:cNvPr>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en-US" altLang="zh-CN" b="1" dirty="0">
                <a:solidFill>
                  <a:srgbClr val="000000"/>
                </a:solidFill>
              </a:rPr>
              <a:t>for </a:t>
            </a:r>
            <a:r>
              <a:rPr lang="en-US" altLang="zh-CN" i="1" dirty="0">
                <a:solidFill>
                  <a:srgbClr val="008581"/>
                </a:solidFill>
              </a:rPr>
              <a:t>j </a:t>
            </a:r>
            <a:r>
              <a:rPr lang="en-US" altLang="zh-CN" dirty="0">
                <a:solidFill>
                  <a:srgbClr val="008581"/>
                </a:solidFill>
                <a:latin typeface="Symbol" panose="05050102010706020507" pitchFamily="18" charset="2"/>
              </a:rPr>
              <a:t>¬</a:t>
            </a:r>
            <a:r>
              <a:rPr lang="en-US" altLang="zh-CN" dirty="0">
                <a:solidFill>
                  <a:srgbClr val="008581"/>
                </a:solidFill>
              </a:rPr>
              <a:t>1 </a:t>
            </a:r>
            <a:r>
              <a:rPr lang="en-US" altLang="zh-CN" b="1" dirty="0">
                <a:solidFill>
                  <a:srgbClr val="000000"/>
                </a:solidFill>
              </a:rPr>
              <a:t>to </a:t>
            </a:r>
            <a:r>
              <a:rPr lang="en-US" altLang="zh-CN" i="1" dirty="0" err="1">
                <a:solidFill>
                  <a:srgbClr val="008581"/>
                </a:solidFill>
              </a:rPr>
              <a:t>A.length</a:t>
            </a:r>
            <a:endParaRPr lang="en-US" altLang="zh-CN" i="1" dirty="0">
              <a:solidFill>
                <a:srgbClr val="008581"/>
              </a:solidFill>
            </a:endParaRPr>
          </a:p>
          <a:p>
            <a:pPr>
              <a:buNone/>
            </a:pPr>
            <a:r>
              <a:rPr lang="en-US" altLang="zh-CN" b="1" dirty="0">
                <a:solidFill>
                  <a:srgbClr val="000000"/>
                </a:solidFill>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+ 1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 |{key = </a:t>
            </a:r>
            <a:r>
              <a:rPr lang="en-US" altLang="zh-CN" i="1" dirty="0" err="1">
                <a:solidFill>
                  <a:srgbClr val="008581"/>
                </a:solidFill>
              </a:rPr>
              <a:t>i</a:t>
            </a:r>
            <a:r>
              <a:rPr lang="en-US" altLang="zh-CN" dirty="0">
                <a:solidFill>
                  <a:srgbClr val="008581"/>
                </a:solidFill>
              </a:rPr>
              <a:t>}|</a:t>
            </a:r>
          </a:p>
          <a:p>
            <a:endParaRPr lang="en-US" altLang="zh-CN" dirty="0"/>
          </a:p>
        </p:txBody>
      </p:sp>
      <p:grpSp>
        <p:nvGrpSpPr>
          <p:cNvPr id="28697" name="组合 28696"/>
          <p:cNvGrpSpPr/>
          <p:nvPr/>
        </p:nvGrpSpPr>
        <p:grpSpPr>
          <a:xfrm>
            <a:off x="1714500" y="2537217"/>
            <a:ext cx="2971800" cy="491727"/>
            <a:chOff x="480" y="2131"/>
            <a:chExt cx="2496" cy="413"/>
          </a:xfrm>
        </p:grpSpPr>
        <p:sp>
          <p:nvSpPr>
            <p:cNvPr id="28685" name="矩形 28684"/>
            <p:cNvSpPr/>
            <p:nvPr/>
          </p:nvSpPr>
          <p:spPr>
            <a:xfrm>
              <a:off x="8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8686" name="矩形 28685"/>
            <p:cNvSpPr/>
            <p:nvPr/>
          </p:nvSpPr>
          <p:spPr>
            <a:xfrm>
              <a:off x="12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8687" name="矩形 28686"/>
            <p:cNvSpPr/>
            <p:nvPr/>
          </p:nvSpPr>
          <p:spPr>
            <a:xfrm>
              <a:off x="1680"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8688" name="矩形 28687"/>
            <p:cNvSpPr/>
            <p:nvPr/>
          </p:nvSpPr>
          <p:spPr>
            <a:xfrm>
              <a:off x="211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8689" name="矩形 28688"/>
            <p:cNvSpPr/>
            <p:nvPr/>
          </p:nvSpPr>
          <p:spPr>
            <a:xfrm>
              <a:off x="254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8691" name="文本框 28690"/>
            <p:cNvSpPr txBox="1"/>
            <p:nvPr/>
          </p:nvSpPr>
          <p:spPr>
            <a:xfrm>
              <a:off x="480" y="2131"/>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B</a:t>
              </a:r>
              <a:r>
                <a:rPr lang="en-US" altLang="zh-CN" sz="1800" i="0" dirty="0">
                  <a:latin typeface="Times New Roman" panose="02020603050405020304" pitchFamily="18" charset="0"/>
                </a:rPr>
                <a:t>:</a:t>
              </a:r>
            </a:p>
          </p:txBody>
        </p:sp>
      </p:grpSp>
      <p:grpSp>
        <p:nvGrpSpPr>
          <p:cNvPr id="28695" name="组合 28694"/>
          <p:cNvGrpSpPr/>
          <p:nvPr/>
        </p:nvGrpSpPr>
        <p:grpSpPr>
          <a:xfrm>
            <a:off x="1714500" y="1314448"/>
            <a:ext cx="2971800" cy="800099"/>
            <a:chOff x="480" y="1104"/>
            <a:chExt cx="2496" cy="672"/>
          </a:xfrm>
        </p:grpSpPr>
        <p:sp>
          <p:nvSpPr>
            <p:cNvPr id="28676" name="矩形 28675"/>
            <p:cNvSpPr/>
            <p:nvPr/>
          </p:nvSpPr>
          <p:spPr>
            <a:xfrm>
              <a:off x="8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28677" name="矩形 28676"/>
            <p:cNvSpPr/>
            <p:nvPr/>
          </p:nvSpPr>
          <p:spPr>
            <a:xfrm>
              <a:off x="12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p>
          </p:txBody>
        </p:sp>
        <p:sp>
          <p:nvSpPr>
            <p:cNvPr id="28678" name="矩形 28677"/>
            <p:cNvSpPr/>
            <p:nvPr/>
          </p:nvSpPr>
          <p:spPr>
            <a:xfrm>
              <a:off x="1680"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28679" name="矩形 28678"/>
            <p:cNvSpPr/>
            <p:nvPr/>
          </p:nvSpPr>
          <p:spPr>
            <a:xfrm>
              <a:off x="211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28680" name="矩形 28679"/>
            <p:cNvSpPr/>
            <p:nvPr/>
          </p:nvSpPr>
          <p:spPr>
            <a:xfrm>
              <a:off x="254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28690" name="文本框 28689"/>
            <p:cNvSpPr txBox="1"/>
            <p:nvPr/>
          </p:nvSpPr>
          <p:spPr>
            <a:xfrm>
              <a:off x="480" y="1363"/>
              <a:ext cx="349"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A</a:t>
              </a:r>
              <a:r>
                <a:rPr lang="en-US" altLang="zh-CN" sz="1800" i="0" dirty="0">
                  <a:latin typeface="Times New Roman" panose="02020603050405020304" pitchFamily="18" charset="0"/>
                </a:rPr>
                <a:t>:</a:t>
              </a:r>
            </a:p>
          </p:txBody>
        </p:sp>
        <p:sp>
          <p:nvSpPr>
            <p:cNvPr id="28693" name="文本框 28692"/>
            <p:cNvSpPr txBox="1"/>
            <p:nvPr/>
          </p:nvSpPr>
          <p:spPr>
            <a:xfrm>
              <a:off x="806" y="1104"/>
              <a:ext cx="2094" cy="310"/>
            </a:xfrm>
            <a:prstGeom prst="rect">
              <a:avLst/>
            </a:prstGeom>
            <a:noFill/>
            <a:ln w="9525">
              <a:noFill/>
            </a:ln>
          </p:spPr>
          <p:txBody>
            <a:bodyPr wrap="none" anchor="t" anchorCtr="0">
              <a:spAutoFit/>
            </a:bodyPr>
            <a:lstStyle/>
            <a:p>
              <a:r>
                <a:rPr lang="en-US" altLang="zh-CN" sz="1800" i="0">
                  <a:latin typeface="Times New Roman" panose="02020603050405020304" pitchFamily="18" charset="0"/>
                </a:rPr>
                <a:t> </a:t>
              </a:r>
              <a:r>
                <a:rPr lang="en-US" altLang="zh-CN" sz="1800" i="0" dirty="0">
                  <a:latin typeface="Times New Roman" panose="02020603050405020304" pitchFamily="18" charset="0"/>
                </a:rPr>
                <a:t> </a:t>
              </a:r>
              <a:r>
                <a:rPr lang="en-US" altLang="zh-CN" sz="1800" i="0">
                  <a:latin typeface="Times New Roman" panose="02020603050405020304" pitchFamily="18" charset="0"/>
                </a:rPr>
                <a:t>1       2       3       4       5</a:t>
              </a:r>
            </a:p>
          </p:txBody>
        </p:sp>
      </p:grpSp>
      <p:grpSp>
        <p:nvGrpSpPr>
          <p:cNvPr id="28696" name="组合 28695"/>
          <p:cNvGrpSpPr/>
          <p:nvPr/>
        </p:nvGrpSpPr>
        <p:grpSpPr>
          <a:xfrm>
            <a:off x="4972050" y="1314448"/>
            <a:ext cx="2457450" cy="800099"/>
            <a:chOff x="3216" y="1104"/>
            <a:chExt cx="2064" cy="672"/>
          </a:xfrm>
        </p:grpSpPr>
        <p:sp>
          <p:nvSpPr>
            <p:cNvPr id="28681" name="矩形 28680"/>
            <p:cNvSpPr/>
            <p:nvPr/>
          </p:nvSpPr>
          <p:spPr>
            <a:xfrm>
              <a:off x="355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28682" name="矩形 28681"/>
            <p:cNvSpPr/>
            <p:nvPr/>
          </p:nvSpPr>
          <p:spPr>
            <a:xfrm>
              <a:off x="398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p>
          </p:txBody>
        </p:sp>
        <p:sp>
          <p:nvSpPr>
            <p:cNvPr id="28683" name="矩形 28682"/>
            <p:cNvSpPr/>
            <p:nvPr/>
          </p:nvSpPr>
          <p:spPr>
            <a:xfrm>
              <a:off x="4416"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28684" name="矩形 28683"/>
            <p:cNvSpPr/>
            <p:nvPr/>
          </p:nvSpPr>
          <p:spPr>
            <a:xfrm>
              <a:off x="48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28692" name="文本框 28691"/>
            <p:cNvSpPr txBox="1"/>
            <p:nvPr/>
          </p:nvSpPr>
          <p:spPr>
            <a:xfrm>
              <a:off x="3216" y="1363"/>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p>
          </p:txBody>
        </p:sp>
        <p:sp>
          <p:nvSpPr>
            <p:cNvPr id="28694" name="文本框 28693"/>
            <p:cNvSpPr txBox="1"/>
            <p:nvPr/>
          </p:nvSpPr>
          <p:spPr>
            <a:xfrm>
              <a:off x="3552" y="1104"/>
              <a:ext cx="1706" cy="310"/>
            </a:xfrm>
            <a:prstGeom prst="rect">
              <a:avLst/>
            </a:prstGeom>
            <a:noFill/>
            <a:ln w="9525">
              <a:noFill/>
            </a:ln>
          </p:spPr>
          <p:txBody>
            <a:bodyPr wrap="none" anchor="t" anchorCtr="0">
              <a:spAutoFit/>
            </a:bodyPr>
            <a:lstStyle/>
            <a:p>
              <a:r>
                <a:rPr lang="en-US" altLang="zh-CN" sz="1800" i="0" dirty="0">
                  <a:latin typeface="Times New Roman" panose="02020603050405020304" pitchFamily="18" charset="0"/>
                </a:rPr>
                <a:t>  0       1       2       3</a:t>
              </a:r>
            </a:p>
          </p:txBody>
        </p:sp>
      </p:grpSp>
      <p:sp>
        <p:nvSpPr>
          <p:cNvPr id="27" name="内容占位符 1">
            <a:extLst>
              <a:ext uri="{FF2B5EF4-FFF2-40B4-BE49-F238E27FC236}">
                <a16:creationId xmlns:a16="http://schemas.microsoft.com/office/drawing/2014/main" id="{2AFD1FAD-A339-450B-A919-4DC6FC835841}"/>
              </a:ext>
            </a:extLst>
          </p:cNvPr>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第二次循环</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占位符 44034">
            <a:extLst>
              <a:ext uri="{FF2B5EF4-FFF2-40B4-BE49-F238E27FC236}">
                <a16:creationId xmlns:a16="http://schemas.microsoft.com/office/drawing/2014/main" id="{625FD4E2-9B25-4BCF-9550-FDCE595BC35F}"/>
              </a:ext>
            </a:extLst>
          </p:cNvPr>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en-US" altLang="zh-CN" b="1" dirty="0">
                <a:solidFill>
                  <a:srgbClr val="000000"/>
                </a:solidFill>
              </a:rPr>
              <a:t>for </a:t>
            </a:r>
            <a:r>
              <a:rPr lang="en-US" altLang="zh-CN" i="1" dirty="0">
                <a:solidFill>
                  <a:srgbClr val="008581"/>
                </a:solidFill>
              </a:rPr>
              <a:t>j </a:t>
            </a:r>
            <a:r>
              <a:rPr lang="en-US" altLang="zh-CN" dirty="0">
                <a:solidFill>
                  <a:srgbClr val="008581"/>
                </a:solidFill>
                <a:latin typeface="Symbol" panose="05050102010706020507" pitchFamily="18" charset="2"/>
              </a:rPr>
              <a:t>¬</a:t>
            </a:r>
            <a:r>
              <a:rPr lang="en-US" altLang="zh-CN" dirty="0">
                <a:solidFill>
                  <a:srgbClr val="008581"/>
                </a:solidFill>
              </a:rPr>
              <a:t>1 </a:t>
            </a:r>
            <a:r>
              <a:rPr lang="en-US" altLang="zh-CN" b="1" dirty="0">
                <a:solidFill>
                  <a:srgbClr val="000000"/>
                </a:solidFill>
              </a:rPr>
              <a:t>to </a:t>
            </a:r>
            <a:r>
              <a:rPr lang="en-US" altLang="zh-CN" b="1" i="1" dirty="0" err="1">
                <a:solidFill>
                  <a:srgbClr val="008581"/>
                </a:solidFill>
              </a:rPr>
              <a:t>A.length</a:t>
            </a:r>
            <a:endParaRPr lang="en-US" altLang="zh-CN" i="1" dirty="0">
              <a:solidFill>
                <a:srgbClr val="008581"/>
              </a:solidFill>
            </a:endParaRPr>
          </a:p>
          <a:p>
            <a:pPr>
              <a:buNone/>
            </a:pPr>
            <a:r>
              <a:rPr lang="en-US" altLang="zh-CN" b="1" dirty="0">
                <a:solidFill>
                  <a:srgbClr val="000000"/>
                </a:solidFill>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+ 1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 |{key = </a:t>
            </a:r>
            <a:r>
              <a:rPr lang="en-US" altLang="zh-CN" i="1" dirty="0" err="1">
                <a:solidFill>
                  <a:srgbClr val="008581"/>
                </a:solidFill>
              </a:rPr>
              <a:t>i</a:t>
            </a:r>
            <a:r>
              <a:rPr lang="en-US" altLang="zh-CN" dirty="0">
                <a:solidFill>
                  <a:srgbClr val="008581"/>
                </a:solidFill>
              </a:rPr>
              <a:t>}|</a:t>
            </a:r>
          </a:p>
        </p:txBody>
      </p:sp>
      <p:grpSp>
        <p:nvGrpSpPr>
          <p:cNvPr id="29721" name="组合 29720"/>
          <p:cNvGrpSpPr/>
          <p:nvPr/>
        </p:nvGrpSpPr>
        <p:grpSpPr>
          <a:xfrm>
            <a:off x="1714500" y="2537217"/>
            <a:ext cx="2971800" cy="491727"/>
            <a:chOff x="480" y="2131"/>
            <a:chExt cx="2496" cy="413"/>
          </a:xfrm>
        </p:grpSpPr>
        <p:sp>
          <p:nvSpPr>
            <p:cNvPr id="29709" name="矩形 29708"/>
            <p:cNvSpPr/>
            <p:nvPr/>
          </p:nvSpPr>
          <p:spPr>
            <a:xfrm>
              <a:off x="8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9710" name="矩形 29709"/>
            <p:cNvSpPr/>
            <p:nvPr/>
          </p:nvSpPr>
          <p:spPr>
            <a:xfrm>
              <a:off x="12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9711" name="矩形 29710"/>
            <p:cNvSpPr/>
            <p:nvPr/>
          </p:nvSpPr>
          <p:spPr>
            <a:xfrm>
              <a:off x="1680"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9712" name="矩形 29711"/>
            <p:cNvSpPr/>
            <p:nvPr/>
          </p:nvSpPr>
          <p:spPr>
            <a:xfrm>
              <a:off x="211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9713" name="矩形 29712"/>
            <p:cNvSpPr/>
            <p:nvPr/>
          </p:nvSpPr>
          <p:spPr>
            <a:xfrm>
              <a:off x="254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29715" name="文本框 29714"/>
            <p:cNvSpPr txBox="1"/>
            <p:nvPr/>
          </p:nvSpPr>
          <p:spPr>
            <a:xfrm>
              <a:off x="480" y="2131"/>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B</a:t>
              </a:r>
              <a:r>
                <a:rPr lang="en-US" altLang="zh-CN" sz="1800" i="0" dirty="0">
                  <a:latin typeface="Times New Roman" panose="02020603050405020304" pitchFamily="18" charset="0"/>
                </a:rPr>
                <a:t>:</a:t>
              </a:r>
            </a:p>
          </p:txBody>
        </p:sp>
      </p:grpSp>
      <p:grpSp>
        <p:nvGrpSpPr>
          <p:cNvPr id="29719" name="组合 29718"/>
          <p:cNvGrpSpPr/>
          <p:nvPr/>
        </p:nvGrpSpPr>
        <p:grpSpPr>
          <a:xfrm>
            <a:off x="1714500" y="1314448"/>
            <a:ext cx="2971800" cy="800099"/>
            <a:chOff x="480" y="1104"/>
            <a:chExt cx="2496" cy="672"/>
          </a:xfrm>
        </p:grpSpPr>
        <p:sp>
          <p:nvSpPr>
            <p:cNvPr id="29700" name="矩形 29699"/>
            <p:cNvSpPr/>
            <p:nvPr/>
          </p:nvSpPr>
          <p:spPr>
            <a:xfrm>
              <a:off x="8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29701" name="矩形 29700"/>
            <p:cNvSpPr/>
            <p:nvPr/>
          </p:nvSpPr>
          <p:spPr>
            <a:xfrm>
              <a:off x="12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p>
          </p:txBody>
        </p:sp>
        <p:sp>
          <p:nvSpPr>
            <p:cNvPr id="29702" name="矩形 29701"/>
            <p:cNvSpPr/>
            <p:nvPr/>
          </p:nvSpPr>
          <p:spPr>
            <a:xfrm>
              <a:off x="1680"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29703" name="矩形 29702"/>
            <p:cNvSpPr/>
            <p:nvPr/>
          </p:nvSpPr>
          <p:spPr>
            <a:xfrm>
              <a:off x="2112"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29704" name="矩形 29703"/>
            <p:cNvSpPr/>
            <p:nvPr/>
          </p:nvSpPr>
          <p:spPr>
            <a:xfrm>
              <a:off x="254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29714" name="文本框 29713"/>
            <p:cNvSpPr txBox="1"/>
            <p:nvPr/>
          </p:nvSpPr>
          <p:spPr>
            <a:xfrm>
              <a:off x="480" y="1363"/>
              <a:ext cx="349"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A</a:t>
              </a:r>
              <a:r>
                <a:rPr lang="en-US" altLang="zh-CN" sz="1800" i="0" dirty="0">
                  <a:latin typeface="Times New Roman" panose="02020603050405020304" pitchFamily="18" charset="0"/>
                </a:rPr>
                <a:t>:</a:t>
              </a:r>
            </a:p>
          </p:txBody>
        </p:sp>
        <p:sp>
          <p:nvSpPr>
            <p:cNvPr id="29717" name="文本框 29716"/>
            <p:cNvSpPr txBox="1"/>
            <p:nvPr/>
          </p:nvSpPr>
          <p:spPr>
            <a:xfrm>
              <a:off x="806" y="1104"/>
              <a:ext cx="2094" cy="310"/>
            </a:xfrm>
            <a:prstGeom prst="rect">
              <a:avLst/>
            </a:prstGeom>
            <a:noFill/>
            <a:ln w="9525">
              <a:noFill/>
            </a:ln>
          </p:spPr>
          <p:txBody>
            <a:bodyPr wrap="none" anchor="t" anchorCtr="0">
              <a:spAutoFit/>
            </a:bodyPr>
            <a:lstStyle/>
            <a:p>
              <a:r>
                <a:rPr lang="en-US" altLang="zh-CN" sz="1800" i="0">
                  <a:latin typeface="Times New Roman" panose="02020603050405020304" pitchFamily="18" charset="0"/>
                </a:rPr>
                <a:t> </a:t>
              </a:r>
              <a:r>
                <a:rPr lang="en-US" altLang="zh-CN" sz="1800" i="0" dirty="0">
                  <a:latin typeface="Times New Roman" panose="02020603050405020304" pitchFamily="18" charset="0"/>
                </a:rPr>
                <a:t> </a:t>
              </a:r>
              <a:r>
                <a:rPr lang="en-US" altLang="zh-CN" sz="1800" i="0">
                  <a:latin typeface="Times New Roman" panose="02020603050405020304" pitchFamily="18" charset="0"/>
                </a:rPr>
                <a:t>1       2       3       4       5</a:t>
              </a:r>
            </a:p>
          </p:txBody>
        </p:sp>
      </p:grpSp>
      <p:grpSp>
        <p:nvGrpSpPr>
          <p:cNvPr id="29720" name="组合 29719"/>
          <p:cNvGrpSpPr/>
          <p:nvPr/>
        </p:nvGrpSpPr>
        <p:grpSpPr>
          <a:xfrm>
            <a:off x="4972050" y="1314448"/>
            <a:ext cx="2457450" cy="800099"/>
            <a:chOff x="3216" y="1104"/>
            <a:chExt cx="2064" cy="672"/>
          </a:xfrm>
        </p:grpSpPr>
        <p:sp>
          <p:nvSpPr>
            <p:cNvPr id="29705" name="矩形 29704"/>
            <p:cNvSpPr/>
            <p:nvPr/>
          </p:nvSpPr>
          <p:spPr>
            <a:xfrm>
              <a:off x="355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29706" name="矩形 29705"/>
            <p:cNvSpPr/>
            <p:nvPr/>
          </p:nvSpPr>
          <p:spPr>
            <a:xfrm>
              <a:off x="398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p>
          </p:txBody>
        </p:sp>
        <p:sp>
          <p:nvSpPr>
            <p:cNvPr id="29707" name="矩形 29706"/>
            <p:cNvSpPr/>
            <p:nvPr/>
          </p:nvSpPr>
          <p:spPr>
            <a:xfrm>
              <a:off x="44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29708" name="矩形 29707"/>
            <p:cNvSpPr/>
            <p:nvPr/>
          </p:nvSpPr>
          <p:spPr>
            <a:xfrm>
              <a:off x="4848"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p>
          </p:txBody>
        </p:sp>
        <p:sp>
          <p:nvSpPr>
            <p:cNvPr id="29716" name="文本框 29715"/>
            <p:cNvSpPr txBox="1"/>
            <p:nvPr/>
          </p:nvSpPr>
          <p:spPr>
            <a:xfrm>
              <a:off x="3216" y="1363"/>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p>
          </p:txBody>
        </p:sp>
        <p:sp>
          <p:nvSpPr>
            <p:cNvPr id="29718" name="文本框 29717"/>
            <p:cNvSpPr txBox="1"/>
            <p:nvPr/>
          </p:nvSpPr>
          <p:spPr>
            <a:xfrm>
              <a:off x="3552" y="1104"/>
              <a:ext cx="1706" cy="310"/>
            </a:xfrm>
            <a:prstGeom prst="rect">
              <a:avLst/>
            </a:prstGeom>
            <a:noFill/>
            <a:ln w="9525">
              <a:noFill/>
            </a:ln>
          </p:spPr>
          <p:txBody>
            <a:bodyPr wrap="none" anchor="t" anchorCtr="0">
              <a:spAutoFit/>
            </a:bodyPr>
            <a:lstStyle/>
            <a:p>
              <a:r>
                <a:rPr lang="en-US" altLang="zh-CN" sz="1800" i="0" dirty="0">
                  <a:latin typeface="Times New Roman" panose="02020603050405020304" pitchFamily="18" charset="0"/>
                </a:rPr>
                <a:t>  0       1       2       3</a:t>
              </a:r>
            </a:p>
          </p:txBody>
        </p:sp>
      </p:grpSp>
      <p:sp>
        <p:nvSpPr>
          <p:cNvPr id="27" name="内容占位符 1">
            <a:extLst>
              <a:ext uri="{FF2B5EF4-FFF2-40B4-BE49-F238E27FC236}">
                <a16:creationId xmlns:a16="http://schemas.microsoft.com/office/drawing/2014/main" id="{5D088E22-6666-45F8-B63E-1ECF9D5CE88A}"/>
              </a:ext>
            </a:extLst>
          </p:cNvPr>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第二次循环</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0"/>
            <a:ext cx="3143250" cy="5143500"/>
          </a:xfrm>
          <a:prstGeom prst="rect">
            <a:avLst/>
          </a:prstGeom>
          <a:solidFill>
            <a:srgbClr val="AE161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28" name="TextBox 15"/>
          <p:cNvSpPr txBox="1">
            <a:spLocks noChangeArrowheads="1"/>
          </p:cNvSpPr>
          <p:nvPr/>
        </p:nvSpPr>
        <p:spPr bwMode="auto">
          <a:xfrm>
            <a:off x="311502" y="1939529"/>
            <a:ext cx="251174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800" dirty="0">
                <a:solidFill>
                  <a:schemeClr val="bg1"/>
                </a:solidFill>
                <a:latin typeface="Agency FB" panose="020B0503020202020204" pitchFamily="34" charset="0"/>
                <a:ea typeface="Adobe 宋体 Std L"/>
                <a:cs typeface="Adobe 宋体 Std L"/>
              </a:rPr>
              <a:t>Contents Page</a:t>
            </a:r>
            <a:endParaRPr lang="zh-CN" altLang="en-US" sz="1800" dirty="0">
              <a:solidFill>
                <a:schemeClr val="bg1"/>
              </a:solidFill>
              <a:latin typeface="Agency FB" panose="020B0503020202020204" pitchFamily="34" charset="0"/>
              <a:ea typeface="Adobe 宋体 Std L"/>
              <a:cs typeface="Adobe 宋体 Std L"/>
            </a:endParaRPr>
          </a:p>
        </p:txBody>
      </p:sp>
      <p:sp>
        <p:nvSpPr>
          <p:cNvPr id="29" name="文本框 28"/>
          <p:cNvSpPr txBox="1">
            <a:spLocks noChangeArrowheads="1"/>
          </p:cNvSpPr>
          <p:nvPr/>
        </p:nvSpPr>
        <p:spPr bwMode="auto">
          <a:xfrm>
            <a:off x="1007828" y="1275160"/>
            <a:ext cx="1782365" cy="6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r>
              <a:rPr lang="zh-CN" altLang="en-US" sz="3800" b="1" dirty="0">
                <a:solidFill>
                  <a:schemeClr val="bg1"/>
                </a:solidFill>
                <a:latin typeface="Arial" panose="020B0604020202020204" pitchFamily="34" charset="0"/>
                <a:ea typeface="微软雅黑" panose="020B0503020204020204" pitchFamily="34" charset="-122"/>
              </a:rPr>
              <a:t>提纲</a:t>
            </a:r>
          </a:p>
        </p:txBody>
      </p:sp>
      <p:sp>
        <p:nvSpPr>
          <p:cNvPr id="8" name="矩形 7"/>
          <p:cNvSpPr/>
          <p:nvPr/>
        </p:nvSpPr>
        <p:spPr>
          <a:xfrm>
            <a:off x="3703320" y="1695450"/>
            <a:ext cx="5431155" cy="459740"/>
          </a:xfrm>
          <a:prstGeom prst="rect">
            <a:avLst/>
          </a:prstGeom>
          <a:ln>
            <a:solidFill>
              <a:srgbClr val="AE1616"/>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任意多边形 8"/>
          <p:cNvSpPr/>
          <p:nvPr/>
        </p:nvSpPr>
        <p:spPr>
          <a:xfrm>
            <a:off x="3975100" y="1426210"/>
            <a:ext cx="3801745" cy="538480"/>
          </a:xfrm>
          <a:custGeom>
            <a:avLst/>
            <a:gdLst>
              <a:gd name="connsiteX0" fmla="*/ 0 w 3011140"/>
              <a:gd name="connsiteY0" fmla="*/ 59041 h 354240"/>
              <a:gd name="connsiteX1" fmla="*/ 59041 w 3011140"/>
              <a:gd name="connsiteY1" fmla="*/ 0 h 354240"/>
              <a:gd name="connsiteX2" fmla="*/ 2952099 w 3011140"/>
              <a:gd name="connsiteY2" fmla="*/ 0 h 354240"/>
              <a:gd name="connsiteX3" fmla="*/ 3011140 w 3011140"/>
              <a:gd name="connsiteY3" fmla="*/ 59041 h 354240"/>
              <a:gd name="connsiteX4" fmla="*/ 3011140 w 3011140"/>
              <a:gd name="connsiteY4" fmla="*/ 295199 h 354240"/>
              <a:gd name="connsiteX5" fmla="*/ 2952099 w 3011140"/>
              <a:gd name="connsiteY5" fmla="*/ 354240 h 354240"/>
              <a:gd name="connsiteX6" fmla="*/ 59041 w 3011140"/>
              <a:gd name="connsiteY6" fmla="*/ 354240 h 354240"/>
              <a:gd name="connsiteX7" fmla="*/ 0 w 3011140"/>
              <a:gd name="connsiteY7" fmla="*/ 295199 h 354240"/>
              <a:gd name="connsiteX8" fmla="*/ 0 w 3011140"/>
              <a:gd name="connsiteY8" fmla="*/ 59041 h 354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1140" h="354240">
                <a:moveTo>
                  <a:pt x="0" y="59041"/>
                </a:moveTo>
                <a:cubicBezTo>
                  <a:pt x="0" y="26434"/>
                  <a:pt x="26434" y="0"/>
                  <a:pt x="59041" y="0"/>
                </a:cubicBezTo>
                <a:lnTo>
                  <a:pt x="2952099" y="0"/>
                </a:lnTo>
                <a:cubicBezTo>
                  <a:pt x="2984706" y="0"/>
                  <a:pt x="3011140" y="26434"/>
                  <a:pt x="3011140" y="59041"/>
                </a:cubicBezTo>
                <a:lnTo>
                  <a:pt x="3011140" y="295199"/>
                </a:lnTo>
                <a:cubicBezTo>
                  <a:pt x="3011140" y="327806"/>
                  <a:pt x="2984706" y="354240"/>
                  <a:pt x="2952099" y="354240"/>
                </a:cubicBezTo>
                <a:lnTo>
                  <a:pt x="59041" y="354240"/>
                </a:lnTo>
                <a:cubicBezTo>
                  <a:pt x="26434" y="354240"/>
                  <a:pt x="0" y="327806"/>
                  <a:pt x="0" y="295199"/>
                </a:cubicBezTo>
                <a:lnTo>
                  <a:pt x="0" y="59041"/>
                </a:lnTo>
                <a:close/>
              </a:path>
            </a:pathLst>
          </a:custGeom>
          <a:solidFill>
            <a:srgbClr val="AE1616"/>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131107" tIns="17293" rIns="131107" bIns="17293" numCol="1" spcCol="1270" anchor="ctr" anchorCtr="0">
            <a:noAutofit/>
          </a:bodyPr>
          <a:lstStyle/>
          <a:p>
            <a:pPr defTabSz="889000">
              <a:lnSpc>
                <a:spcPct val="90000"/>
              </a:lnSpc>
              <a:spcBef>
                <a:spcPct val="0"/>
              </a:spcBef>
              <a:spcAft>
                <a:spcPct val="35000"/>
              </a:spcAft>
            </a:pPr>
            <a:r>
              <a:rPr lang="zh-CN" altLang="en-US" sz="2400" b="1" dirty="0">
                <a:solidFill>
                  <a:srgbClr val="FFFF00"/>
                </a:solidFill>
              </a:rPr>
              <a:t>一、排序算法的下界</a:t>
            </a:r>
          </a:p>
        </p:txBody>
      </p:sp>
      <p:sp>
        <p:nvSpPr>
          <p:cNvPr id="10" name="矩形 9"/>
          <p:cNvSpPr/>
          <p:nvPr/>
        </p:nvSpPr>
        <p:spPr>
          <a:xfrm>
            <a:off x="3703320" y="2800239"/>
            <a:ext cx="5431155" cy="459740"/>
          </a:xfrm>
          <a:prstGeom prst="rect">
            <a:avLst/>
          </a:prstGeom>
          <a:ln>
            <a:solidFill>
              <a:srgbClr val="AE1616"/>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1" name="任意多边形 10"/>
          <p:cNvSpPr/>
          <p:nvPr/>
        </p:nvSpPr>
        <p:spPr>
          <a:xfrm>
            <a:off x="3975100" y="2530999"/>
            <a:ext cx="3801745" cy="538480"/>
          </a:xfrm>
          <a:custGeom>
            <a:avLst/>
            <a:gdLst>
              <a:gd name="connsiteX0" fmla="*/ 0 w 3011140"/>
              <a:gd name="connsiteY0" fmla="*/ 59041 h 354240"/>
              <a:gd name="connsiteX1" fmla="*/ 59041 w 3011140"/>
              <a:gd name="connsiteY1" fmla="*/ 0 h 354240"/>
              <a:gd name="connsiteX2" fmla="*/ 2952099 w 3011140"/>
              <a:gd name="connsiteY2" fmla="*/ 0 h 354240"/>
              <a:gd name="connsiteX3" fmla="*/ 3011140 w 3011140"/>
              <a:gd name="connsiteY3" fmla="*/ 59041 h 354240"/>
              <a:gd name="connsiteX4" fmla="*/ 3011140 w 3011140"/>
              <a:gd name="connsiteY4" fmla="*/ 295199 h 354240"/>
              <a:gd name="connsiteX5" fmla="*/ 2952099 w 3011140"/>
              <a:gd name="connsiteY5" fmla="*/ 354240 h 354240"/>
              <a:gd name="connsiteX6" fmla="*/ 59041 w 3011140"/>
              <a:gd name="connsiteY6" fmla="*/ 354240 h 354240"/>
              <a:gd name="connsiteX7" fmla="*/ 0 w 3011140"/>
              <a:gd name="connsiteY7" fmla="*/ 295199 h 354240"/>
              <a:gd name="connsiteX8" fmla="*/ 0 w 3011140"/>
              <a:gd name="connsiteY8" fmla="*/ 59041 h 354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1140" h="354240">
                <a:moveTo>
                  <a:pt x="0" y="59041"/>
                </a:moveTo>
                <a:cubicBezTo>
                  <a:pt x="0" y="26434"/>
                  <a:pt x="26434" y="0"/>
                  <a:pt x="59041" y="0"/>
                </a:cubicBezTo>
                <a:lnTo>
                  <a:pt x="2952099" y="0"/>
                </a:lnTo>
                <a:cubicBezTo>
                  <a:pt x="2984706" y="0"/>
                  <a:pt x="3011140" y="26434"/>
                  <a:pt x="3011140" y="59041"/>
                </a:cubicBezTo>
                <a:lnTo>
                  <a:pt x="3011140" y="295199"/>
                </a:lnTo>
                <a:cubicBezTo>
                  <a:pt x="3011140" y="327806"/>
                  <a:pt x="2984706" y="354240"/>
                  <a:pt x="2952099" y="354240"/>
                </a:cubicBezTo>
                <a:lnTo>
                  <a:pt x="59041" y="354240"/>
                </a:lnTo>
                <a:cubicBezTo>
                  <a:pt x="26434" y="354240"/>
                  <a:pt x="0" y="327806"/>
                  <a:pt x="0" y="295199"/>
                </a:cubicBezTo>
                <a:lnTo>
                  <a:pt x="0" y="59041"/>
                </a:lnTo>
                <a:close/>
              </a:path>
            </a:pathLst>
          </a:custGeom>
          <a:solidFill>
            <a:srgbClr val="AE1616"/>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131107" tIns="17293" rIns="131107" bIns="17293" numCol="1" spcCol="1270" anchor="ctr" anchorCtr="0">
            <a:noAutofit/>
          </a:bodyPr>
          <a:lstStyle/>
          <a:p>
            <a:pPr defTabSz="889000">
              <a:lnSpc>
                <a:spcPct val="90000"/>
              </a:lnSpc>
              <a:spcBef>
                <a:spcPct val="0"/>
              </a:spcBef>
              <a:spcAft>
                <a:spcPct val="35000"/>
              </a:spcAft>
            </a:pPr>
            <a:r>
              <a:rPr lang="zh-CN" altLang="en-US" sz="2000" b="1" dirty="0">
                <a:solidFill>
                  <a:schemeClr val="bg1"/>
                </a:solidFill>
                <a:latin typeface="+mn-ea"/>
              </a:rPr>
              <a:t>二、计数排序</a:t>
            </a:r>
            <a:endParaRPr lang="zh-CN" sz="2000" b="1" dirty="0">
              <a:solidFill>
                <a:schemeClr val="bg1"/>
              </a:solidFill>
              <a:latin typeface="+mn-ea"/>
            </a:endParaRPr>
          </a:p>
        </p:txBody>
      </p:sp>
      <p:sp>
        <p:nvSpPr>
          <p:cNvPr id="12" name="矩形 11"/>
          <p:cNvSpPr/>
          <p:nvPr/>
        </p:nvSpPr>
        <p:spPr>
          <a:xfrm>
            <a:off x="3703320" y="3926446"/>
            <a:ext cx="5431155" cy="459740"/>
          </a:xfrm>
          <a:prstGeom prst="rect">
            <a:avLst/>
          </a:prstGeom>
          <a:ln>
            <a:solidFill>
              <a:srgbClr val="AE1616"/>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13" name="任意多边形 12"/>
          <p:cNvSpPr/>
          <p:nvPr/>
        </p:nvSpPr>
        <p:spPr>
          <a:xfrm>
            <a:off x="3975100" y="3657206"/>
            <a:ext cx="3801745" cy="538480"/>
          </a:xfrm>
          <a:custGeom>
            <a:avLst/>
            <a:gdLst>
              <a:gd name="connsiteX0" fmla="*/ 0 w 3011140"/>
              <a:gd name="connsiteY0" fmla="*/ 59041 h 354240"/>
              <a:gd name="connsiteX1" fmla="*/ 59041 w 3011140"/>
              <a:gd name="connsiteY1" fmla="*/ 0 h 354240"/>
              <a:gd name="connsiteX2" fmla="*/ 2952099 w 3011140"/>
              <a:gd name="connsiteY2" fmla="*/ 0 h 354240"/>
              <a:gd name="connsiteX3" fmla="*/ 3011140 w 3011140"/>
              <a:gd name="connsiteY3" fmla="*/ 59041 h 354240"/>
              <a:gd name="connsiteX4" fmla="*/ 3011140 w 3011140"/>
              <a:gd name="connsiteY4" fmla="*/ 295199 h 354240"/>
              <a:gd name="connsiteX5" fmla="*/ 2952099 w 3011140"/>
              <a:gd name="connsiteY5" fmla="*/ 354240 h 354240"/>
              <a:gd name="connsiteX6" fmla="*/ 59041 w 3011140"/>
              <a:gd name="connsiteY6" fmla="*/ 354240 h 354240"/>
              <a:gd name="connsiteX7" fmla="*/ 0 w 3011140"/>
              <a:gd name="connsiteY7" fmla="*/ 295199 h 354240"/>
              <a:gd name="connsiteX8" fmla="*/ 0 w 3011140"/>
              <a:gd name="connsiteY8" fmla="*/ 59041 h 354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1140" h="354240">
                <a:moveTo>
                  <a:pt x="0" y="59041"/>
                </a:moveTo>
                <a:cubicBezTo>
                  <a:pt x="0" y="26434"/>
                  <a:pt x="26434" y="0"/>
                  <a:pt x="59041" y="0"/>
                </a:cubicBezTo>
                <a:lnTo>
                  <a:pt x="2952099" y="0"/>
                </a:lnTo>
                <a:cubicBezTo>
                  <a:pt x="2984706" y="0"/>
                  <a:pt x="3011140" y="26434"/>
                  <a:pt x="3011140" y="59041"/>
                </a:cubicBezTo>
                <a:lnTo>
                  <a:pt x="3011140" y="295199"/>
                </a:lnTo>
                <a:cubicBezTo>
                  <a:pt x="3011140" y="327806"/>
                  <a:pt x="2984706" y="354240"/>
                  <a:pt x="2952099" y="354240"/>
                </a:cubicBezTo>
                <a:lnTo>
                  <a:pt x="59041" y="354240"/>
                </a:lnTo>
                <a:cubicBezTo>
                  <a:pt x="26434" y="354240"/>
                  <a:pt x="0" y="327806"/>
                  <a:pt x="0" y="295199"/>
                </a:cubicBezTo>
                <a:lnTo>
                  <a:pt x="0" y="59041"/>
                </a:lnTo>
                <a:close/>
              </a:path>
            </a:pathLst>
          </a:custGeom>
          <a:solidFill>
            <a:srgbClr val="AE1616"/>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131107" tIns="17293" rIns="131107" bIns="17293" numCol="1" spcCol="1270" anchor="ctr" anchorCtr="0">
            <a:noAutofit/>
          </a:bodyPr>
          <a:lstStyle/>
          <a:p>
            <a:pPr defTabSz="889000">
              <a:lnSpc>
                <a:spcPct val="90000"/>
              </a:lnSpc>
              <a:spcBef>
                <a:spcPct val="0"/>
              </a:spcBef>
              <a:spcAft>
                <a:spcPct val="35000"/>
              </a:spcAft>
            </a:pPr>
            <a:r>
              <a:rPr lang="zh-CN" altLang="en-US" sz="2200" b="1" dirty="0">
                <a:solidFill>
                  <a:schemeClr val="bg1"/>
                </a:solidFill>
                <a:latin typeface="+mn-ea"/>
              </a:rPr>
              <a:t>三、基数排序</a:t>
            </a:r>
            <a:endParaRPr lang="zh-CN" altLang="en-US" sz="2200" b="1" dirty="0">
              <a:solidFill>
                <a:schemeClr val="bg1"/>
              </a:solidFill>
              <a:latin typeface="+mn-ea"/>
              <a:sym typeface="+mn-ea"/>
            </a:endParaRPr>
          </a:p>
        </p:txBody>
      </p:sp>
      <p:pic>
        <p:nvPicPr>
          <p:cNvPr id="2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154" y="22035"/>
            <a:ext cx="2235200" cy="541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itle 1"/>
          <p:cNvSpPr txBox="1"/>
          <p:nvPr/>
        </p:nvSpPr>
        <p:spPr bwMode="auto">
          <a:xfrm>
            <a:off x="3143250" y="0"/>
            <a:ext cx="5902325" cy="1102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lvl1pPr algn="ctr" rtl="0" eaLnBrk="1" fontAlgn="base" hangingPunct="1">
              <a:spcBef>
                <a:spcPct val="0"/>
              </a:spcBef>
              <a:spcAft>
                <a:spcPct val="0"/>
              </a:spcAft>
              <a:defRPr sz="4000" b="1">
                <a:solidFill>
                  <a:schemeClr val="tx2"/>
                </a:solidFill>
                <a:latin typeface="+mj-lt"/>
                <a:ea typeface="+mj-ea"/>
                <a:cs typeface="+mj-cs"/>
              </a:defRPr>
            </a:lvl1pPr>
            <a:lvl2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defTabSz="914400">
              <a:lnSpc>
                <a:spcPct val="150000"/>
              </a:lnSpc>
              <a:defRPr/>
            </a:pPr>
            <a:r>
              <a:rPr lang="zh-CN" altLang="en-US" sz="3000" kern="0" dirty="0">
                <a:solidFill>
                  <a:srgbClr val="FF0000"/>
                </a:solidFill>
                <a:latin typeface="Arial" panose="020B0604020202020204"/>
                <a:sym typeface="+mn-ea"/>
              </a:rPr>
              <a:t>线性时间排序</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占位符 44034">
            <a:extLst>
              <a:ext uri="{FF2B5EF4-FFF2-40B4-BE49-F238E27FC236}">
                <a16:creationId xmlns:a16="http://schemas.microsoft.com/office/drawing/2014/main" id="{94DF7CC5-B746-489A-AB50-95B1B9E6FC40}"/>
              </a:ext>
            </a:extLst>
          </p:cNvPr>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en-US" altLang="zh-CN" b="1" dirty="0">
                <a:solidFill>
                  <a:srgbClr val="000000"/>
                </a:solidFill>
              </a:rPr>
              <a:t>for </a:t>
            </a:r>
            <a:r>
              <a:rPr lang="en-US" altLang="zh-CN" i="1" dirty="0">
                <a:solidFill>
                  <a:srgbClr val="008581"/>
                </a:solidFill>
              </a:rPr>
              <a:t>j </a:t>
            </a:r>
            <a:r>
              <a:rPr lang="en-US" altLang="zh-CN" dirty="0">
                <a:solidFill>
                  <a:srgbClr val="008581"/>
                </a:solidFill>
                <a:latin typeface="Symbol" panose="05050102010706020507" pitchFamily="18" charset="2"/>
              </a:rPr>
              <a:t>¬</a:t>
            </a:r>
            <a:r>
              <a:rPr lang="en-US" altLang="zh-CN" dirty="0">
                <a:solidFill>
                  <a:srgbClr val="008581"/>
                </a:solidFill>
              </a:rPr>
              <a:t>1 </a:t>
            </a:r>
            <a:r>
              <a:rPr lang="en-US" altLang="zh-CN" b="1" dirty="0">
                <a:solidFill>
                  <a:srgbClr val="000000"/>
                </a:solidFill>
              </a:rPr>
              <a:t>to </a:t>
            </a:r>
            <a:r>
              <a:rPr lang="en-US" altLang="zh-CN" i="1" dirty="0" err="1">
                <a:solidFill>
                  <a:srgbClr val="008581"/>
                </a:solidFill>
              </a:rPr>
              <a:t>A.length</a:t>
            </a:r>
            <a:endParaRPr lang="en-US" altLang="zh-CN" i="1" dirty="0">
              <a:solidFill>
                <a:srgbClr val="008581"/>
              </a:solidFill>
            </a:endParaRPr>
          </a:p>
          <a:p>
            <a:pPr>
              <a:buNone/>
            </a:pPr>
            <a:r>
              <a:rPr lang="en-US" altLang="zh-CN" b="1" dirty="0">
                <a:solidFill>
                  <a:srgbClr val="000000"/>
                </a:solidFill>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+ 1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 |{key = </a:t>
            </a:r>
            <a:r>
              <a:rPr lang="en-US" altLang="zh-CN" i="1" dirty="0" err="1">
                <a:solidFill>
                  <a:srgbClr val="008581"/>
                </a:solidFill>
              </a:rPr>
              <a:t>i</a:t>
            </a:r>
            <a:r>
              <a:rPr lang="en-US" altLang="zh-CN" dirty="0">
                <a:solidFill>
                  <a:srgbClr val="008581"/>
                </a:solidFill>
              </a:rPr>
              <a:t>}|</a:t>
            </a:r>
          </a:p>
        </p:txBody>
      </p:sp>
      <p:grpSp>
        <p:nvGrpSpPr>
          <p:cNvPr id="30745" name="组合 30744"/>
          <p:cNvGrpSpPr/>
          <p:nvPr/>
        </p:nvGrpSpPr>
        <p:grpSpPr>
          <a:xfrm>
            <a:off x="1714500" y="2537217"/>
            <a:ext cx="2971800" cy="491727"/>
            <a:chOff x="480" y="2131"/>
            <a:chExt cx="2496" cy="413"/>
          </a:xfrm>
        </p:grpSpPr>
        <p:sp>
          <p:nvSpPr>
            <p:cNvPr id="30733" name="矩形 30732"/>
            <p:cNvSpPr/>
            <p:nvPr/>
          </p:nvSpPr>
          <p:spPr>
            <a:xfrm>
              <a:off x="8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0734" name="矩形 30733"/>
            <p:cNvSpPr/>
            <p:nvPr/>
          </p:nvSpPr>
          <p:spPr>
            <a:xfrm>
              <a:off x="12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0735" name="矩形 30734"/>
            <p:cNvSpPr/>
            <p:nvPr/>
          </p:nvSpPr>
          <p:spPr>
            <a:xfrm>
              <a:off x="1680"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0736" name="矩形 30735"/>
            <p:cNvSpPr/>
            <p:nvPr/>
          </p:nvSpPr>
          <p:spPr>
            <a:xfrm>
              <a:off x="211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0737" name="矩形 30736"/>
            <p:cNvSpPr/>
            <p:nvPr/>
          </p:nvSpPr>
          <p:spPr>
            <a:xfrm>
              <a:off x="254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0739" name="文本框 30738"/>
            <p:cNvSpPr txBox="1"/>
            <p:nvPr/>
          </p:nvSpPr>
          <p:spPr>
            <a:xfrm>
              <a:off x="480" y="2131"/>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B</a:t>
              </a:r>
              <a:r>
                <a:rPr lang="en-US" altLang="zh-CN" sz="1800" i="0" dirty="0">
                  <a:latin typeface="Times New Roman" panose="02020603050405020304" pitchFamily="18" charset="0"/>
                </a:rPr>
                <a:t>:</a:t>
              </a:r>
            </a:p>
          </p:txBody>
        </p:sp>
      </p:grpSp>
      <p:grpSp>
        <p:nvGrpSpPr>
          <p:cNvPr id="30743" name="组合 30742"/>
          <p:cNvGrpSpPr/>
          <p:nvPr/>
        </p:nvGrpSpPr>
        <p:grpSpPr>
          <a:xfrm>
            <a:off x="1714500" y="1314448"/>
            <a:ext cx="2971800" cy="800099"/>
            <a:chOff x="480" y="1104"/>
            <a:chExt cx="2496" cy="672"/>
          </a:xfrm>
        </p:grpSpPr>
        <p:sp>
          <p:nvSpPr>
            <p:cNvPr id="30724" name="矩形 30723"/>
            <p:cNvSpPr/>
            <p:nvPr/>
          </p:nvSpPr>
          <p:spPr>
            <a:xfrm>
              <a:off x="8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30725" name="矩形 30724"/>
            <p:cNvSpPr/>
            <p:nvPr/>
          </p:nvSpPr>
          <p:spPr>
            <a:xfrm>
              <a:off x="12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p>
          </p:txBody>
        </p:sp>
        <p:sp>
          <p:nvSpPr>
            <p:cNvPr id="30726" name="矩形 30725"/>
            <p:cNvSpPr/>
            <p:nvPr/>
          </p:nvSpPr>
          <p:spPr>
            <a:xfrm>
              <a:off x="1680"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30727" name="矩形 30726"/>
            <p:cNvSpPr/>
            <p:nvPr/>
          </p:nvSpPr>
          <p:spPr>
            <a:xfrm>
              <a:off x="211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30728" name="矩形 30727"/>
            <p:cNvSpPr/>
            <p:nvPr/>
          </p:nvSpPr>
          <p:spPr>
            <a:xfrm>
              <a:off x="2544"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30738" name="文本框 30737"/>
            <p:cNvSpPr txBox="1"/>
            <p:nvPr/>
          </p:nvSpPr>
          <p:spPr>
            <a:xfrm>
              <a:off x="480" y="1363"/>
              <a:ext cx="349"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A</a:t>
              </a:r>
              <a:r>
                <a:rPr lang="en-US" altLang="zh-CN" sz="1800" i="0" dirty="0">
                  <a:latin typeface="Times New Roman" panose="02020603050405020304" pitchFamily="18" charset="0"/>
                </a:rPr>
                <a:t>:</a:t>
              </a:r>
            </a:p>
          </p:txBody>
        </p:sp>
        <p:sp>
          <p:nvSpPr>
            <p:cNvPr id="30741" name="文本框 30740"/>
            <p:cNvSpPr txBox="1"/>
            <p:nvPr/>
          </p:nvSpPr>
          <p:spPr>
            <a:xfrm>
              <a:off x="806" y="1104"/>
              <a:ext cx="2094" cy="310"/>
            </a:xfrm>
            <a:prstGeom prst="rect">
              <a:avLst/>
            </a:prstGeom>
            <a:noFill/>
            <a:ln w="9525">
              <a:noFill/>
            </a:ln>
          </p:spPr>
          <p:txBody>
            <a:bodyPr wrap="none" anchor="t" anchorCtr="0">
              <a:spAutoFit/>
            </a:bodyPr>
            <a:lstStyle/>
            <a:p>
              <a:r>
                <a:rPr lang="en-US" altLang="zh-CN" sz="1800" i="0">
                  <a:latin typeface="Times New Roman" panose="02020603050405020304" pitchFamily="18" charset="0"/>
                </a:rPr>
                <a:t> </a:t>
              </a:r>
              <a:r>
                <a:rPr lang="en-US" altLang="zh-CN" sz="1800" i="0" dirty="0">
                  <a:latin typeface="Times New Roman" panose="02020603050405020304" pitchFamily="18" charset="0"/>
                </a:rPr>
                <a:t> </a:t>
              </a:r>
              <a:r>
                <a:rPr lang="en-US" altLang="zh-CN" sz="1800" i="0">
                  <a:latin typeface="Times New Roman" panose="02020603050405020304" pitchFamily="18" charset="0"/>
                </a:rPr>
                <a:t>1       2       3       4       5</a:t>
              </a:r>
            </a:p>
          </p:txBody>
        </p:sp>
      </p:grpSp>
      <p:grpSp>
        <p:nvGrpSpPr>
          <p:cNvPr id="30744" name="组合 30743"/>
          <p:cNvGrpSpPr/>
          <p:nvPr/>
        </p:nvGrpSpPr>
        <p:grpSpPr>
          <a:xfrm>
            <a:off x="4972050" y="1314448"/>
            <a:ext cx="2457450" cy="800099"/>
            <a:chOff x="3216" y="1104"/>
            <a:chExt cx="2064" cy="672"/>
          </a:xfrm>
        </p:grpSpPr>
        <p:sp>
          <p:nvSpPr>
            <p:cNvPr id="30729" name="矩形 30728"/>
            <p:cNvSpPr/>
            <p:nvPr/>
          </p:nvSpPr>
          <p:spPr>
            <a:xfrm>
              <a:off x="355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0730" name="矩形 30729"/>
            <p:cNvSpPr/>
            <p:nvPr/>
          </p:nvSpPr>
          <p:spPr>
            <a:xfrm>
              <a:off x="398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p>
          </p:txBody>
        </p:sp>
        <p:sp>
          <p:nvSpPr>
            <p:cNvPr id="30731" name="矩形 30730"/>
            <p:cNvSpPr/>
            <p:nvPr/>
          </p:nvSpPr>
          <p:spPr>
            <a:xfrm>
              <a:off x="4416"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p>
          </p:txBody>
        </p:sp>
        <p:sp>
          <p:nvSpPr>
            <p:cNvPr id="30732" name="矩形 30731"/>
            <p:cNvSpPr/>
            <p:nvPr/>
          </p:nvSpPr>
          <p:spPr>
            <a:xfrm>
              <a:off x="48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p>
          </p:txBody>
        </p:sp>
        <p:sp>
          <p:nvSpPr>
            <p:cNvPr id="30740" name="文本框 30739"/>
            <p:cNvSpPr txBox="1"/>
            <p:nvPr/>
          </p:nvSpPr>
          <p:spPr>
            <a:xfrm>
              <a:off x="3216" y="1363"/>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p>
          </p:txBody>
        </p:sp>
        <p:sp>
          <p:nvSpPr>
            <p:cNvPr id="30742" name="文本框 30741"/>
            <p:cNvSpPr txBox="1"/>
            <p:nvPr/>
          </p:nvSpPr>
          <p:spPr>
            <a:xfrm>
              <a:off x="3552" y="1104"/>
              <a:ext cx="1706" cy="310"/>
            </a:xfrm>
            <a:prstGeom prst="rect">
              <a:avLst/>
            </a:prstGeom>
            <a:noFill/>
            <a:ln w="9525">
              <a:noFill/>
            </a:ln>
          </p:spPr>
          <p:txBody>
            <a:bodyPr wrap="none" anchor="t" anchorCtr="0">
              <a:spAutoFit/>
            </a:bodyPr>
            <a:lstStyle/>
            <a:p>
              <a:r>
                <a:rPr lang="en-US" altLang="zh-CN" sz="1800" i="0" dirty="0">
                  <a:latin typeface="Times New Roman" panose="02020603050405020304" pitchFamily="18" charset="0"/>
                </a:rPr>
                <a:t>  0       1       2       3</a:t>
              </a:r>
            </a:p>
          </p:txBody>
        </p:sp>
      </p:grpSp>
      <p:sp>
        <p:nvSpPr>
          <p:cNvPr id="27" name="内容占位符 1">
            <a:extLst>
              <a:ext uri="{FF2B5EF4-FFF2-40B4-BE49-F238E27FC236}">
                <a16:creationId xmlns:a16="http://schemas.microsoft.com/office/drawing/2014/main" id="{145CC197-7DB6-449F-B3B9-8FB2F8469941}"/>
              </a:ext>
            </a:extLst>
          </p:cNvPr>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第二次循环</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占位符 44034">
            <a:extLst>
              <a:ext uri="{FF2B5EF4-FFF2-40B4-BE49-F238E27FC236}">
                <a16:creationId xmlns:a16="http://schemas.microsoft.com/office/drawing/2014/main" id="{DABC7625-EAA1-4E7C-9589-76A103AD8EE5}"/>
              </a:ext>
            </a:extLst>
          </p:cNvPr>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en-US" altLang="zh-CN" b="1" dirty="0">
                <a:solidFill>
                  <a:srgbClr val="000000"/>
                </a:solidFill>
              </a:rPr>
              <a:t>for </a:t>
            </a:r>
            <a:r>
              <a:rPr lang="en-US" altLang="zh-CN" i="1" dirty="0" err="1">
                <a:solidFill>
                  <a:srgbClr val="008581"/>
                </a:solidFill>
              </a:rPr>
              <a:t>i</a:t>
            </a:r>
            <a:r>
              <a:rPr lang="en-US" altLang="zh-CN" i="1" dirty="0">
                <a:solidFill>
                  <a:srgbClr val="008581"/>
                </a:solidFill>
              </a:rPr>
              <a:t> </a:t>
            </a:r>
            <a:r>
              <a:rPr lang="en-US" altLang="zh-CN" dirty="0">
                <a:solidFill>
                  <a:srgbClr val="008581"/>
                </a:solidFill>
                <a:latin typeface="Symbol" panose="05050102010706020507" pitchFamily="18" charset="2"/>
              </a:rPr>
              <a:t>¬1</a:t>
            </a:r>
            <a:r>
              <a:rPr lang="en-US" altLang="zh-CN" dirty="0">
                <a:solidFill>
                  <a:srgbClr val="008581"/>
                </a:solidFill>
              </a:rPr>
              <a:t> </a:t>
            </a:r>
            <a:r>
              <a:rPr lang="en-US" altLang="zh-CN" b="1" dirty="0">
                <a:solidFill>
                  <a:srgbClr val="000000"/>
                </a:solidFill>
              </a:rPr>
              <a:t>to </a:t>
            </a:r>
            <a:r>
              <a:rPr lang="en-US" altLang="zh-CN" i="1" dirty="0">
                <a:solidFill>
                  <a:srgbClr val="008581"/>
                </a:solidFill>
              </a:rPr>
              <a:t>k</a:t>
            </a:r>
          </a:p>
          <a:p>
            <a:pPr>
              <a:buNone/>
            </a:pPr>
            <a:r>
              <a:rPr lang="en-US" altLang="zh-CN" b="1" dirty="0">
                <a:solidFill>
                  <a:srgbClr val="000000"/>
                </a:solidFill>
              </a:rPr>
              <a:t>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–1]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 |{key </a:t>
            </a:r>
            <a:r>
              <a:rPr lang="en-US" altLang="zh-CN" dirty="0">
                <a:solidFill>
                  <a:srgbClr val="008581"/>
                </a:solidFill>
                <a:latin typeface="Symbol" panose="05050102010706020507" pitchFamily="18" charset="2"/>
              </a:rPr>
              <a:t>£ </a:t>
            </a:r>
            <a:r>
              <a:rPr lang="en-US" altLang="zh-CN" i="1" dirty="0" err="1">
                <a:solidFill>
                  <a:srgbClr val="008581"/>
                </a:solidFill>
              </a:rPr>
              <a:t>i</a:t>
            </a:r>
            <a:r>
              <a:rPr lang="en-US" altLang="zh-CN" dirty="0">
                <a:solidFill>
                  <a:srgbClr val="008581"/>
                </a:solidFill>
              </a:rPr>
              <a:t>}|</a:t>
            </a:r>
          </a:p>
        </p:txBody>
      </p:sp>
      <p:grpSp>
        <p:nvGrpSpPr>
          <p:cNvPr id="31773" name="组合 31772"/>
          <p:cNvGrpSpPr/>
          <p:nvPr/>
        </p:nvGrpSpPr>
        <p:grpSpPr>
          <a:xfrm>
            <a:off x="1714500" y="2537217"/>
            <a:ext cx="2971800" cy="491727"/>
            <a:chOff x="480" y="2131"/>
            <a:chExt cx="2496" cy="413"/>
          </a:xfrm>
        </p:grpSpPr>
        <p:sp>
          <p:nvSpPr>
            <p:cNvPr id="31757" name="矩形 31756"/>
            <p:cNvSpPr/>
            <p:nvPr/>
          </p:nvSpPr>
          <p:spPr>
            <a:xfrm>
              <a:off x="8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1758" name="矩形 31757"/>
            <p:cNvSpPr/>
            <p:nvPr/>
          </p:nvSpPr>
          <p:spPr>
            <a:xfrm>
              <a:off x="12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1759" name="矩形 31758"/>
            <p:cNvSpPr/>
            <p:nvPr/>
          </p:nvSpPr>
          <p:spPr>
            <a:xfrm>
              <a:off x="1680"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1760" name="矩形 31759"/>
            <p:cNvSpPr/>
            <p:nvPr/>
          </p:nvSpPr>
          <p:spPr>
            <a:xfrm>
              <a:off x="211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1761" name="矩形 31760"/>
            <p:cNvSpPr/>
            <p:nvPr/>
          </p:nvSpPr>
          <p:spPr>
            <a:xfrm>
              <a:off x="254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1763" name="文本框 31762"/>
            <p:cNvSpPr txBox="1"/>
            <p:nvPr/>
          </p:nvSpPr>
          <p:spPr>
            <a:xfrm>
              <a:off x="480" y="2131"/>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B</a:t>
              </a:r>
              <a:r>
                <a:rPr lang="en-US" altLang="zh-CN" sz="1800" i="0" dirty="0">
                  <a:latin typeface="Times New Roman" panose="02020603050405020304" pitchFamily="18" charset="0"/>
                </a:rPr>
                <a:t>:</a:t>
              </a:r>
            </a:p>
          </p:txBody>
        </p:sp>
      </p:grpSp>
      <p:grpSp>
        <p:nvGrpSpPr>
          <p:cNvPr id="31772" name="组合 31771"/>
          <p:cNvGrpSpPr/>
          <p:nvPr/>
        </p:nvGrpSpPr>
        <p:grpSpPr>
          <a:xfrm>
            <a:off x="1714500" y="1314448"/>
            <a:ext cx="2971800" cy="800099"/>
            <a:chOff x="480" y="1104"/>
            <a:chExt cx="2496" cy="672"/>
          </a:xfrm>
        </p:grpSpPr>
        <p:sp>
          <p:nvSpPr>
            <p:cNvPr id="31748" name="矩形 31747"/>
            <p:cNvSpPr/>
            <p:nvPr/>
          </p:nvSpPr>
          <p:spPr>
            <a:xfrm>
              <a:off x="8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31749" name="矩形 31748"/>
            <p:cNvSpPr/>
            <p:nvPr/>
          </p:nvSpPr>
          <p:spPr>
            <a:xfrm>
              <a:off x="12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p>
          </p:txBody>
        </p:sp>
        <p:sp>
          <p:nvSpPr>
            <p:cNvPr id="31750" name="矩形 31749"/>
            <p:cNvSpPr/>
            <p:nvPr/>
          </p:nvSpPr>
          <p:spPr>
            <a:xfrm>
              <a:off x="1680"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31751" name="矩形 31750"/>
            <p:cNvSpPr/>
            <p:nvPr/>
          </p:nvSpPr>
          <p:spPr>
            <a:xfrm>
              <a:off x="211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31752" name="矩形 31751"/>
            <p:cNvSpPr/>
            <p:nvPr/>
          </p:nvSpPr>
          <p:spPr>
            <a:xfrm>
              <a:off x="254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31762" name="文本框 31761"/>
            <p:cNvSpPr txBox="1"/>
            <p:nvPr/>
          </p:nvSpPr>
          <p:spPr>
            <a:xfrm>
              <a:off x="480" y="1363"/>
              <a:ext cx="349"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A</a:t>
              </a:r>
              <a:r>
                <a:rPr lang="en-US" altLang="zh-CN" sz="1800" i="0" dirty="0">
                  <a:latin typeface="Times New Roman" panose="02020603050405020304" pitchFamily="18" charset="0"/>
                </a:rPr>
                <a:t>:</a:t>
              </a:r>
            </a:p>
          </p:txBody>
        </p:sp>
        <p:sp>
          <p:nvSpPr>
            <p:cNvPr id="31765" name="文本框 31764"/>
            <p:cNvSpPr txBox="1"/>
            <p:nvPr/>
          </p:nvSpPr>
          <p:spPr>
            <a:xfrm>
              <a:off x="806" y="1104"/>
              <a:ext cx="2094" cy="310"/>
            </a:xfrm>
            <a:prstGeom prst="rect">
              <a:avLst/>
            </a:prstGeom>
            <a:noFill/>
            <a:ln w="9525">
              <a:noFill/>
            </a:ln>
          </p:spPr>
          <p:txBody>
            <a:bodyPr wrap="none" anchor="t" anchorCtr="0">
              <a:spAutoFit/>
            </a:bodyPr>
            <a:lstStyle/>
            <a:p>
              <a:r>
                <a:rPr lang="en-US" altLang="zh-CN" sz="1800" i="0">
                  <a:latin typeface="Times New Roman" panose="02020603050405020304" pitchFamily="18" charset="0"/>
                </a:rPr>
                <a:t> </a:t>
              </a:r>
              <a:r>
                <a:rPr lang="en-US" altLang="zh-CN" sz="1800" i="0" dirty="0">
                  <a:latin typeface="Times New Roman" panose="02020603050405020304" pitchFamily="18" charset="0"/>
                </a:rPr>
                <a:t> </a:t>
              </a:r>
              <a:r>
                <a:rPr lang="en-US" altLang="zh-CN" sz="1800" i="0">
                  <a:latin typeface="Times New Roman" panose="02020603050405020304" pitchFamily="18" charset="0"/>
                </a:rPr>
                <a:t>1       2       3       4       5</a:t>
              </a:r>
            </a:p>
          </p:txBody>
        </p:sp>
      </p:grpSp>
      <p:grpSp>
        <p:nvGrpSpPr>
          <p:cNvPr id="31774" name="组合 31773"/>
          <p:cNvGrpSpPr/>
          <p:nvPr/>
        </p:nvGrpSpPr>
        <p:grpSpPr>
          <a:xfrm>
            <a:off x="4972050" y="1314448"/>
            <a:ext cx="2546747" cy="800099"/>
            <a:chOff x="3216" y="1104"/>
            <a:chExt cx="2139" cy="672"/>
          </a:xfrm>
        </p:grpSpPr>
        <p:sp>
          <p:nvSpPr>
            <p:cNvPr id="31753" name="矩形 31752"/>
            <p:cNvSpPr/>
            <p:nvPr/>
          </p:nvSpPr>
          <p:spPr>
            <a:xfrm>
              <a:off x="355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1754" name="矩形 31753"/>
            <p:cNvSpPr/>
            <p:nvPr/>
          </p:nvSpPr>
          <p:spPr>
            <a:xfrm>
              <a:off x="398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p>
          </p:txBody>
        </p:sp>
        <p:sp>
          <p:nvSpPr>
            <p:cNvPr id="31755" name="矩形 31754"/>
            <p:cNvSpPr/>
            <p:nvPr/>
          </p:nvSpPr>
          <p:spPr>
            <a:xfrm>
              <a:off x="44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p>
          </p:txBody>
        </p:sp>
        <p:sp>
          <p:nvSpPr>
            <p:cNvPr id="31756" name="矩形 31755"/>
            <p:cNvSpPr/>
            <p:nvPr/>
          </p:nvSpPr>
          <p:spPr>
            <a:xfrm>
              <a:off x="48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p>
          </p:txBody>
        </p:sp>
        <p:sp>
          <p:nvSpPr>
            <p:cNvPr id="31764" name="文本框 31763"/>
            <p:cNvSpPr txBox="1"/>
            <p:nvPr/>
          </p:nvSpPr>
          <p:spPr>
            <a:xfrm>
              <a:off x="3216" y="1363"/>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p>
          </p:txBody>
        </p:sp>
        <p:sp>
          <p:nvSpPr>
            <p:cNvPr id="31766" name="文本框 31765"/>
            <p:cNvSpPr txBox="1"/>
            <p:nvPr/>
          </p:nvSpPr>
          <p:spPr>
            <a:xfrm>
              <a:off x="3552" y="1104"/>
              <a:ext cx="1803" cy="310"/>
            </a:xfrm>
            <a:prstGeom prst="rect">
              <a:avLst/>
            </a:prstGeom>
            <a:noFill/>
            <a:ln w="9525">
              <a:noFill/>
            </a:ln>
          </p:spPr>
          <p:txBody>
            <a:bodyPr wrap="none" anchor="t" anchorCtr="0">
              <a:spAutoFit/>
            </a:bodyPr>
            <a:lstStyle/>
            <a:p>
              <a:r>
                <a:rPr lang="en-US" altLang="zh-CN" sz="1800" i="0" dirty="0">
                  <a:latin typeface="Times New Roman" panose="02020603050405020304" pitchFamily="18" charset="0"/>
                </a:rPr>
                <a:t>  0       1       2       3  </a:t>
              </a:r>
            </a:p>
          </p:txBody>
        </p:sp>
      </p:grpSp>
      <p:grpSp>
        <p:nvGrpSpPr>
          <p:cNvPr id="31775" name="组合 31774"/>
          <p:cNvGrpSpPr/>
          <p:nvPr/>
        </p:nvGrpSpPr>
        <p:grpSpPr>
          <a:xfrm>
            <a:off x="4866085" y="2537217"/>
            <a:ext cx="2563415" cy="491727"/>
            <a:chOff x="3127" y="2131"/>
            <a:chExt cx="2153" cy="413"/>
          </a:xfrm>
        </p:grpSpPr>
        <p:sp>
          <p:nvSpPr>
            <p:cNvPr id="31767" name="矩形 31766"/>
            <p:cNvSpPr/>
            <p:nvPr/>
          </p:nvSpPr>
          <p:spPr>
            <a:xfrm>
              <a:off x="355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1768" name="矩形 31767"/>
            <p:cNvSpPr/>
            <p:nvPr/>
          </p:nvSpPr>
          <p:spPr>
            <a:xfrm>
              <a:off x="3984" y="2160"/>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1769" name="矩形 31768"/>
            <p:cNvSpPr/>
            <p:nvPr/>
          </p:nvSpPr>
          <p:spPr>
            <a:xfrm>
              <a:off x="44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p>
          </p:txBody>
        </p:sp>
        <p:sp>
          <p:nvSpPr>
            <p:cNvPr id="31770" name="矩形 31769"/>
            <p:cNvSpPr/>
            <p:nvPr/>
          </p:nvSpPr>
          <p:spPr>
            <a:xfrm>
              <a:off x="48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p>
          </p:txBody>
        </p:sp>
        <p:sp>
          <p:nvSpPr>
            <p:cNvPr id="31771" name="文本框 31770"/>
            <p:cNvSpPr txBox="1"/>
            <p:nvPr/>
          </p:nvSpPr>
          <p:spPr>
            <a:xfrm>
              <a:off x="3127" y="2131"/>
              <a:ext cx="403"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p>
          </p:txBody>
        </p:sp>
      </p:grpSp>
      <p:sp>
        <p:nvSpPr>
          <p:cNvPr id="33" name="内容占位符 1">
            <a:extLst>
              <a:ext uri="{FF2B5EF4-FFF2-40B4-BE49-F238E27FC236}">
                <a16:creationId xmlns:a16="http://schemas.microsoft.com/office/drawing/2014/main" id="{EAB5447F-48B2-4BA0-9052-CC6113A22A61}"/>
              </a:ext>
            </a:extLst>
          </p:cNvPr>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第三次循环</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占位符 44034">
            <a:extLst>
              <a:ext uri="{FF2B5EF4-FFF2-40B4-BE49-F238E27FC236}">
                <a16:creationId xmlns:a16="http://schemas.microsoft.com/office/drawing/2014/main" id="{7E467FB6-C574-4072-AA22-59211C6DAA09}"/>
              </a:ext>
            </a:extLst>
          </p:cNvPr>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en-US" altLang="zh-CN" b="1" dirty="0">
                <a:solidFill>
                  <a:srgbClr val="000000"/>
                </a:solidFill>
              </a:rPr>
              <a:t>for </a:t>
            </a:r>
            <a:r>
              <a:rPr lang="en-US" altLang="zh-CN" i="1" dirty="0" err="1">
                <a:solidFill>
                  <a:srgbClr val="008581"/>
                </a:solidFill>
              </a:rPr>
              <a:t>i</a:t>
            </a:r>
            <a:r>
              <a:rPr lang="en-US" altLang="zh-CN" i="1" dirty="0">
                <a:solidFill>
                  <a:srgbClr val="008581"/>
                </a:solidFill>
              </a:rPr>
              <a:t> </a:t>
            </a:r>
            <a:r>
              <a:rPr lang="en-US" altLang="zh-CN" dirty="0">
                <a:solidFill>
                  <a:srgbClr val="008581"/>
                </a:solidFill>
                <a:latin typeface="Symbol" panose="05050102010706020507" pitchFamily="18" charset="2"/>
              </a:rPr>
              <a:t>¬1</a:t>
            </a:r>
            <a:r>
              <a:rPr lang="en-US" altLang="zh-CN" dirty="0">
                <a:solidFill>
                  <a:srgbClr val="008581"/>
                </a:solidFill>
              </a:rPr>
              <a:t> </a:t>
            </a:r>
            <a:r>
              <a:rPr lang="en-US" altLang="zh-CN" b="1" dirty="0">
                <a:solidFill>
                  <a:srgbClr val="000000"/>
                </a:solidFill>
              </a:rPr>
              <a:t>to </a:t>
            </a:r>
            <a:r>
              <a:rPr lang="en-US" altLang="zh-CN" i="1" dirty="0">
                <a:solidFill>
                  <a:srgbClr val="008581"/>
                </a:solidFill>
              </a:rPr>
              <a:t>k</a:t>
            </a:r>
          </a:p>
          <a:p>
            <a:pPr>
              <a:buNone/>
            </a:pPr>
            <a:r>
              <a:rPr lang="en-US" altLang="zh-CN" b="1" dirty="0">
                <a:solidFill>
                  <a:srgbClr val="000000"/>
                </a:solidFill>
              </a:rPr>
              <a:t>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–1]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 |{key </a:t>
            </a:r>
            <a:r>
              <a:rPr lang="en-US" altLang="zh-CN" dirty="0">
                <a:solidFill>
                  <a:srgbClr val="008581"/>
                </a:solidFill>
                <a:latin typeface="Symbol" panose="05050102010706020507" pitchFamily="18" charset="2"/>
              </a:rPr>
              <a:t>£ </a:t>
            </a:r>
            <a:r>
              <a:rPr lang="en-US" altLang="zh-CN" i="1" dirty="0" err="1">
                <a:solidFill>
                  <a:srgbClr val="008581"/>
                </a:solidFill>
              </a:rPr>
              <a:t>i</a:t>
            </a:r>
            <a:r>
              <a:rPr lang="en-US" altLang="zh-CN" dirty="0">
                <a:solidFill>
                  <a:srgbClr val="008581"/>
                </a:solidFill>
              </a:rPr>
              <a:t>}|</a:t>
            </a:r>
          </a:p>
          <a:p>
            <a:endParaRPr lang="en-US" altLang="zh-CN" dirty="0"/>
          </a:p>
        </p:txBody>
      </p:sp>
      <p:grpSp>
        <p:nvGrpSpPr>
          <p:cNvPr id="32797" name="组合 32796"/>
          <p:cNvGrpSpPr/>
          <p:nvPr/>
        </p:nvGrpSpPr>
        <p:grpSpPr>
          <a:xfrm>
            <a:off x="1714500" y="2537217"/>
            <a:ext cx="2971800" cy="491727"/>
            <a:chOff x="480" y="2131"/>
            <a:chExt cx="2496" cy="413"/>
          </a:xfrm>
        </p:grpSpPr>
        <p:sp>
          <p:nvSpPr>
            <p:cNvPr id="32781" name="矩形 32780"/>
            <p:cNvSpPr/>
            <p:nvPr/>
          </p:nvSpPr>
          <p:spPr>
            <a:xfrm>
              <a:off x="8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2782" name="矩形 32781"/>
            <p:cNvSpPr/>
            <p:nvPr/>
          </p:nvSpPr>
          <p:spPr>
            <a:xfrm>
              <a:off x="12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2783" name="矩形 32782"/>
            <p:cNvSpPr/>
            <p:nvPr/>
          </p:nvSpPr>
          <p:spPr>
            <a:xfrm>
              <a:off x="1680"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2784" name="矩形 32783"/>
            <p:cNvSpPr/>
            <p:nvPr/>
          </p:nvSpPr>
          <p:spPr>
            <a:xfrm>
              <a:off x="211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2785" name="矩形 32784"/>
            <p:cNvSpPr/>
            <p:nvPr/>
          </p:nvSpPr>
          <p:spPr>
            <a:xfrm>
              <a:off x="254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2787" name="文本框 32786"/>
            <p:cNvSpPr txBox="1"/>
            <p:nvPr/>
          </p:nvSpPr>
          <p:spPr>
            <a:xfrm>
              <a:off x="480" y="2131"/>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B</a:t>
              </a:r>
              <a:r>
                <a:rPr lang="en-US" altLang="zh-CN" sz="1800" i="0" dirty="0">
                  <a:latin typeface="Times New Roman" panose="02020603050405020304" pitchFamily="18" charset="0"/>
                </a:rPr>
                <a:t>:</a:t>
              </a:r>
            </a:p>
          </p:txBody>
        </p:sp>
      </p:grpSp>
      <p:grpSp>
        <p:nvGrpSpPr>
          <p:cNvPr id="32796" name="组合 32795"/>
          <p:cNvGrpSpPr/>
          <p:nvPr/>
        </p:nvGrpSpPr>
        <p:grpSpPr>
          <a:xfrm>
            <a:off x="1714500" y="1314448"/>
            <a:ext cx="2971800" cy="800099"/>
            <a:chOff x="480" y="1104"/>
            <a:chExt cx="2496" cy="672"/>
          </a:xfrm>
        </p:grpSpPr>
        <p:sp>
          <p:nvSpPr>
            <p:cNvPr id="32772" name="矩形 32771"/>
            <p:cNvSpPr/>
            <p:nvPr/>
          </p:nvSpPr>
          <p:spPr>
            <a:xfrm>
              <a:off x="8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32773" name="矩形 32772"/>
            <p:cNvSpPr/>
            <p:nvPr/>
          </p:nvSpPr>
          <p:spPr>
            <a:xfrm>
              <a:off x="12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p>
          </p:txBody>
        </p:sp>
        <p:sp>
          <p:nvSpPr>
            <p:cNvPr id="32774" name="矩形 32773"/>
            <p:cNvSpPr/>
            <p:nvPr/>
          </p:nvSpPr>
          <p:spPr>
            <a:xfrm>
              <a:off x="1680"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32775" name="矩形 32774"/>
            <p:cNvSpPr/>
            <p:nvPr/>
          </p:nvSpPr>
          <p:spPr>
            <a:xfrm>
              <a:off x="211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32776" name="矩形 32775"/>
            <p:cNvSpPr/>
            <p:nvPr/>
          </p:nvSpPr>
          <p:spPr>
            <a:xfrm>
              <a:off x="254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32786" name="文本框 32785"/>
            <p:cNvSpPr txBox="1"/>
            <p:nvPr/>
          </p:nvSpPr>
          <p:spPr>
            <a:xfrm>
              <a:off x="480" y="1363"/>
              <a:ext cx="349"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A</a:t>
              </a:r>
              <a:r>
                <a:rPr lang="en-US" altLang="zh-CN" sz="1800" i="0" dirty="0">
                  <a:latin typeface="Times New Roman" panose="02020603050405020304" pitchFamily="18" charset="0"/>
                </a:rPr>
                <a:t>:</a:t>
              </a:r>
            </a:p>
          </p:txBody>
        </p:sp>
        <p:sp>
          <p:nvSpPr>
            <p:cNvPr id="32789" name="文本框 32788"/>
            <p:cNvSpPr txBox="1"/>
            <p:nvPr/>
          </p:nvSpPr>
          <p:spPr>
            <a:xfrm>
              <a:off x="806" y="1104"/>
              <a:ext cx="2094" cy="310"/>
            </a:xfrm>
            <a:prstGeom prst="rect">
              <a:avLst/>
            </a:prstGeom>
            <a:noFill/>
            <a:ln w="9525">
              <a:noFill/>
            </a:ln>
          </p:spPr>
          <p:txBody>
            <a:bodyPr wrap="none" anchor="t" anchorCtr="0">
              <a:spAutoFit/>
            </a:bodyPr>
            <a:lstStyle/>
            <a:p>
              <a:r>
                <a:rPr lang="en-US" altLang="zh-CN" sz="1800" i="0">
                  <a:latin typeface="Times New Roman" panose="02020603050405020304" pitchFamily="18" charset="0"/>
                </a:rPr>
                <a:t> </a:t>
              </a:r>
              <a:r>
                <a:rPr lang="en-US" altLang="zh-CN" sz="1800" i="0" dirty="0">
                  <a:latin typeface="Times New Roman" panose="02020603050405020304" pitchFamily="18" charset="0"/>
                </a:rPr>
                <a:t> </a:t>
              </a:r>
              <a:r>
                <a:rPr lang="en-US" altLang="zh-CN" sz="1800" i="0">
                  <a:latin typeface="Times New Roman" panose="02020603050405020304" pitchFamily="18" charset="0"/>
                </a:rPr>
                <a:t>1       2       3       4       5</a:t>
              </a:r>
            </a:p>
          </p:txBody>
        </p:sp>
      </p:grpSp>
      <p:grpSp>
        <p:nvGrpSpPr>
          <p:cNvPr id="32798" name="组合 32797"/>
          <p:cNvGrpSpPr/>
          <p:nvPr/>
        </p:nvGrpSpPr>
        <p:grpSpPr>
          <a:xfrm>
            <a:off x="4972050" y="1314448"/>
            <a:ext cx="2457450" cy="800099"/>
            <a:chOff x="3216" y="1104"/>
            <a:chExt cx="2064" cy="672"/>
          </a:xfrm>
        </p:grpSpPr>
        <p:sp>
          <p:nvSpPr>
            <p:cNvPr id="32777" name="矩形 32776"/>
            <p:cNvSpPr/>
            <p:nvPr/>
          </p:nvSpPr>
          <p:spPr>
            <a:xfrm>
              <a:off x="355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2778" name="矩形 32777"/>
            <p:cNvSpPr/>
            <p:nvPr/>
          </p:nvSpPr>
          <p:spPr>
            <a:xfrm>
              <a:off x="398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p>
          </p:txBody>
        </p:sp>
        <p:sp>
          <p:nvSpPr>
            <p:cNvPr id="32779" name="矩形 32778"/>
            <p:cNvSpPr/>
            <p:nvPr/>
          </p:nvSpPr>
          <p:spPr>
            <a:xfrm>
              <a:off x="44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p>
          </p:txBody>
        </p:sp>
        <p:sp>
          <p:nvSpPr>
            <p:cNvPr id="32780" name="矩形 32779"/>
            <p:cNvSpPr/>
            <p:nvPr/>
          </p:nvSpPr>
          <p:spPr>
            <a:xfrm>
              <a:off x="48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p>
          </p:txBody>
        </p:sp>
        <p:sp>
          <p:nvSpPr>
            <p:cNvPr id="32788" name="文本框 32787"/>
            <p:cNvSpPr txBox="1"/>
            <p:nvPr/>
          </p:nvSpPr>
          <p:spPr>
            <a:xfrm>
              <a:off x="3216" y="1363"/>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p>
          </p:txBody>
        </p:sp>
        <p:sp>
          <p:nvSpPr>
            <p:cNvPr id="32790" name="文本框 32789"/>
            <p:cNvSpPr txBox="1"/>
            <p:nvPr/>
          </p:nvSpPr>
          <p:spPr>
            <a:xfrm>
              <a:off x="3552" y="1104"/>
              <a:ext cx="1706" cy="310"/>
            </a:xfrm>
            <a:prstGeom prst="rect">
              <a:avLst/>
            </a:prstGeom>
            <a:noFill/>
            <a:ln w="9525">
              <a:noFill/>
            </a:ln>
          </p:spPr>
          <p:txBody>
            <a:bodyPr wrap="none" anchor="t" anchorCtr="0">
              <a:spAutoFit/>
            </a:bodyPr>
            <a:lstStyle/>
            <a:p>
              <a:r>
                <a:rPr lang="en-US" altLang="zh-CN" sz="1800" i="0" dirty="0">
                  <a:latin typeface="Times New Roman" panose="02020603050405020304" pitchFamily="18" charset="0"/>
                </a:rPr>
                <a:t>  0       1       2       3</a:t>
              </a:r>
            </a:p>
          </p:txBody>
        </p:sp>
      </p:grpSp>
      <p:grpSp>
        <p:nvGrpSpPr>
          <p:cNvPr id="32799" name="组合 32798"/>
          <p:cNvGrpSpPr/>
          <p:nvPr/>
        </p:nvGrpSpPr>
        <p:grpSpPr>
          <a:xfrm>
            <a:off x="4866085" y="2537217"/>
            <a:ext cx="2563415" cy="491727"/>
            <a:chOff x="3127" y="2131"/>
            <a:chExt cx="2153" cy="413"/>
          </a:xfrm>
        </p:grpSpPr>
        <p:sp>
          <p:nvSpPr>
            <p:cNvPr id="32791" name="矩形 32790"/>
            <p:cNvSpPr/>
            <p:nvPr/>
          </p:nvSpPr>
          <p:spPr>
            <a:xfrm>
              <a:off x="355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2792" name="矩形 32791"/>
            <p:cNvSpPr/>
            <p:nvPr/>
          </p:nvSpPr>
          <p:spPr>
            <a:xfrm>
              <a:off x="398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2793" name="矩形 32792"/>
            <p:cNvSpPr/>
            <p:nvPr/>
          </p:nvSpPr>
          <p:spPr>
            <a:xfrm>
              <a:off x="4416" y="2160"/>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3</a:t>
              </a:r>
            </a:p>
          </p:txBody>
        </p:sp>
        <p:sp>
          <p:nvSpPr>
            <p:cNvPr id="32794" name="矩形 32793"/>
            <p:cNvSpPr/>
            <p:nvPr/>
          </p:nvSpPr>
          <p:spPr>
            <a:xfrm>
              <a:off x="48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p>
          </p:txBody>
        </p:sp>
        <p:sp>
          <p:nvSpPr>
            <p:cNvPr id="32795" name="文本框 32794"/>
            <p:cNvSpPr txBox="1"/>
            <p:nvPr/>
          </p:nvSpPr>
          <p:spPr>
            <a:xfrm>
              <a:off x="3127" y="2131"/>
              <a:ext cx="403"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p>
          </p:txBody>
        </p:sp>
      </p:grpSp>
      <p:sp>
        <p:nvSpPr>
          <p:cNvPr id="33" name="内容占位符 1">
            <a:extLst>
              <a:ext uri="{FF2B5EF4-FFF2-40B4-BE49-F238E27FC236}">
                <a16:creationId xmlns:a16="http://schemas.microsoft.com/office/drawing/2014/main" id="{6D3CDE2A-492A-4C10-9B72-8872D69F02C6}"/>
              </a:ext>
            </a:extLst>
          </p:cNvPr>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第三次循环</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占位符 44034">
            <a:extLst>
              <a:ext uri="{FF2B5EF4-FFF2-40B4-BE49-F238E27FC236}">
                <a16:creationId xmlns:a16="http://schemas.microsoft.com/office/drawing/2014/main" id="{A305D219-AD03-446E-8206-926B4A6041BE}"/>
              </a:ext>
            </a:extLst>
          </p:cNvPr>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en-US" altLang="zh-CN" b="1" dirty="0">
                <a:solidFill>
                  <a:srgbClr val="000000"/>
                </a:solidFill>
              </a:rPr>
              <a:t>for </a:t>
            </a:r>
            <a:r>
              <a:rPr lang="en-US" altLang="zh-CN" i="1" dirty="0" err="1">
                <a:solidFill>
                  <a:srgbClr val="008581"/>
                </a:solidFill>
              </a:rPr>
              <a:t>i</a:t>
            </a:r>
            <a:r>
              <a:rPr lang="en-US" altLang="zh-CN" i="1" dirty="0">
                <a:solidFill>
                  <a:srgbClr val="008581"/>
                </a:solidFill>
              </a:rPr>
              <a:t> </a:t>
            </a:r>
            <a:r>
              <a:rPr lang="en-US" altLang="zh-CN" dirty="0">
                <a:solidFill>
                  <a:srgbClr val="008581"/>
                </a:solidFill>
                <a:latin typeface="Symbol" panose="05050102010706020507" pitchFamily="18" charset="2"/>
              </a:rPr>
              <a:t>¬1</a:t>
            </a:r>
            <a:r>
              <a:rPr lang="en-US" altLang="zh-CN" dirty="0">
                <a:solidFill>
                  <a:srgbClr val="008581"/>
                </a:solidFill>
              </a:rPr>
              <a:t> </a:t>
            </a:r>
            <a:r>
              <a:rPr lang="en-US" altLang="zh-CN" b="1" dirty="0">
                <a:solidFill>
                  <a:srgbClr val="000000"/>
                </a:solidFill>
              </a:rPr>
              <a:t>to </a:t>
            </a:r>
            <a:r>
              <a:rPr lang="en-US" altLang="zh-CN" i="1" dirty="0">
                <a:solidFill>
                  <a:srgbClr val="008581"/>
                </a:solidFill>
              </a:rPr>
              <a:t>k</a:t>
            </a:r>
          </a:p>
          <a:p>
            <a:pPr>
              <a:buNone/>
            </a:pPr>
            <a:r>
              <a:rPr lang="en-US" altLang="zh-CN" b="1" dirty="0">
                <a:solidFill>
                  <a:srgbClr val="000000"/>
                </a:solidFill>
              </a:rPr>
              <a:t>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–1]            //</a:t>
            </a:r>
            <a:r>
              <a:rPr lang="en-US" altLang="zh-CN" i="1" dirty="0">
                <a:solidFill>
                  <a:srgbClr val="008581"/>
                </a:solidFill>
              </a:rPr>
              <a:t>C</a:t>
            </a:r>
            <a:r>
              <a:rPr lang="en-US" altLang="zh-CN" dirty="0">
                <a:solidFill>
                  <a:srgbClr val="008581"/>
                </a:solidFill>
              </a:rPr>
              <a:t>[</a:t>
            </a:r>
            <a:r>
              <a:rPr lang="en-US" altLang="zh-CN" i="1" dirty="0" err="1">
                <a:solidFill>
                  <a:srgbClr val="008581"/>
                </a:solidFill>
              </a:rPr>
              <a:t>i</a:t>
            </a:r>
            <a:r>
              <a:rPr lang="en-US" altLang="zh-CN" dirty="0">
                <a:solidFill>
                  <a:srgbClr val="008581"/>
                </a:solidFill>
              </a:rPr>
              <a:t>] = |{key </a:t>
            </a:r>
            <a:r>
              <a:rPr lang="en-US" altLang="zh-CN" dirty="0">
                <a:solidFill>
                  <a:srgbClr val="008581"/>
                </a:solidFill>
                <a:latin typeface="Symbol" panose="05050102010706020507" pitchFamily="18" charset="2"/>
              </a:rPr>
              <a:t>£ </a:t>
            </a:r>
            <a:r>
              <a:rPr lang="en-US" altLang="zh-CN" i="1" dirty="0" err="1">
                <a:solidFill>
                  <a:srgbClr val="008581"/>
                </a:solidFill>
              </a:rPr>
              <a:t>i</a:t>
            </a:r>
            <a:r>
              <a:rPr lang="en-US" altLang="zh-CN" dirty="0">
                <a:solidFill>
                  <a:srgbClr val="008581"/>
                </a:solidFill>
              </a:rPr>
              <a:t>}|</a:t>
            </a:r>
          </a:p>
          <a:p>
            <a:endParaRPr lang="en-US" altLang="zh-CN" dirty="0"/>
          </a:p>
        </p:txBody>
      </p:sp>
      <p:grpSp>
        <p:nvGrpSpPr>
          <p:cNvPr id="33822" name="组合 33821"/>
          <p:cNvGrpSpPr/>
          <p:nvPr/>
        </p:nvGrpSpPr>
        <p:grpSpPr>
          <a:xfrm>
            <a:off x="1714500" y="2537217"/>
            <a:ext cx="2971800" cy="491727"/>
            <a:chOff x="480" y="2131"/>
            <a:chExt cx="2496" cy="413"/>
          </a:xfrm>
        </p:grpSpPr>
        <p:sp>
          <p:nvSpPr>
            <p:cNvPr id="33805" name="矩形 33804"/>
            <p:cNvSpPr/>
            <p:nvPr/>
          </p:nvSpPr>
          <p:spPr>
            <a:xfrm>
              <a:off x="8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3806" name="矩形 33805"/>
            <p:cNvSpPr/>
            <p:nvPr/>
          </p:nvSpPr>
          <p:spPr>
            <a:xfrm>
              <a:off x="12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3807" name="矩形 33806"/>
            <p:cNvSpPr/>
            <p:nvPr/>
          </p:nvSpPr>
          <p:spPr>
            <a:xfrm>
              <a:off x="1680"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3808" name="矩形 33807"/>
            <p:cNvSpPr/>
            <p:nvPr/>
          </p:nvSpPr>
          <p:spPr>
            <a:xfrm>
              <a:off x="211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3809" name="矩形 33808"/>
            <p:cNvSpPr/>
            <p:nvPr/>
          </p:nvSpPr>
          <p:spPr>
            <a:xfrm>
              <a:off x="254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3811" name="文本框 33810"/>
            <p:cNvSpPr txBox="1"/>
            <p:nvPr/>
          </p:nvSpPr>
          <p:spPr>
            <a:xfrm>
              <a:off x="480" y="2131"/>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B</a:t>
              </a:r>
              <a:r>
                <a:rPr lang="en-US" altLang="zh-CN" sz="1800" i="0" dirty="0">
                  <a:latin typeface="Times New Roman" panose="02020603050405020304" pitchFamily="18" charset="0"/>
                </a:rPr>
                <a:t>:</a:t>
              </a:r>
            </a:p>
          </p:txBody>
        </p:sp>
      </p:grpSp>
      <p:grpSp>
        <p:nvGrpSpPr>
          <p:cNvPr id="33820" name="组合 33819"/>
          <p:cNvGrpSpPr/>
          <p:nvPr/>
        </p:nvGrpSpPr>
        <p:grpSpPr>
          <a:xfrm>
            <a:off x="1714500" y="1314448"/>
            <a:ext cx="2971800" cy="800099"/>
            <a:chOff x="480" y="1104"/>
            <a:chExt cx="2496" cy="672"/>
          </a:xfrm>
        </p:grpSpPr>
        <p:sp>
          <p:nvSpPr>
            <p:cNvPr id="33796" name="矩形 33795"/>
            <p:cNvSpPr/>
            <p:nvPr/>
          </p:nvSpPr>
          <p:spPr>
            <a:xfrm>
              <a:off x="8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3</a:t>
              </a:r>
              <a:endParaRPr lang="en-US" altLang="zh-CN" sz="1800" i="0" dirty="0">
                <a:latin typeface="Times New Roman" panose="02020603050405020304" pitchFamily="18" charset="0"/>
              </a:endParaRPr>
            </a:p>
          </p:txBody>
        </p:sp>
        <p:sp>
          <p:nvSpPr>
            <p:cNvPr id="33797" name="矩形 33796"/>
            <p:cNvSpPr/>
            <p:nvPr/>
          </p:nvSpPr>
          <p:spPr>
            <a:xfrm>
              <a:off x="12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0</a:t>
              </a:r>
              <a:endParaRPr lang="en-US" altLang="zh-CN" sz="1800" i="0" dirty="0">
                <a:latin typeface="Times New Roman" panose="02020603050405020304" pitchFamily="18" charset="0"/>
              </a:endParaRPr>
            </a:p>
          </p:txBody>
        </p:sp>
        <p:sp>
          <p:nvSpPr>
            <p:cNvPr id="33798" name="矩形 33797"/>
            <p:cNvSpPr/>
            <p:nvPr/>
          </p:nvSpPr>
          <p:spPr>
            <a:xfrm>
              <a:off x="1680"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2</a:t>
              </a:r>
              <a:endParaRPr lang="en-US" altLang="zh-CN" sz="1800" i="0" dirty="0">
                <a:latin typeface="Times New Roman" panose="02020603050405020304" pitchFamily="18" charset="0"/>
              </a:endParaRPr>
            </a:p>
          </p:txBody>
        </p:sp>
        <p:sp>
          <p:nvSpPr>
            <p:cNvPr id="33799" name="矩形 33798"/>
            <p:cNvSpPr/>
            <p:nvPr/>
          </p:nvSpPr>
          <p:spPr>
            <a:xfrm>
              <a:off x="211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3</a:t>
              </a:r>
              <a:endParaRPr lang="en-US" altLang="zh-CN" sz="1800" i="0" dirty="0">
                <a:latin typeface="Times New Roman" panose="02020603050405020304" pitchFamily="18" charset="0"/>
              </a:endParaRPr>
            </a:p>
          </p:txBody>
        </p:sp>
        <p:sp>
          <p:nvSpPr>
            <p:cNvPr id="33800" name="矩形 33799"/>
            <p:cNvSpPr/>
            <p:nvPr/>
          </p:nvSpPr>
          <p:spPr>
            <a:xfrm>
              <a:off x="254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2</a:t>
              </a:r>
              <a:endParaRPr lang="en-US" altLang="zh-CN" sz="1800" i="0" dirty="0">
                <a:latin typeface="Times New Roman" panose="02020603050405020304" pitchFamily="18" charset="0"/>
              </a:endParaRPr>
            </a:p>
          </p:txBody>
        </p:sp>
        <p:sp>
          <p:nvSpPr>
            <p:cNvPr id="33810" name="文本框 33809"/>
            <p:cNvSpPr txBox="1"/>
            <p:nvPr/>
          </p:nvSpPr>
          <p:spPr>
            <a:xfrm>
              <a:off x="480" y="1363"/>
              <a:ext cx="349"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A</a:t>
              </a:r>
              <a:r>
                <a:rPr lang="en-US" altLang="zh-CN" sz="1800" i="0" dirty="0">
                  <a:latin typeface="Times New Roman" panose="02020603050405020304" pitchFamily="18" charset="0"/>
                </a:rPr>
                <a:t>:</a:t>
              </a:r>
            </a:p>
          </p:txBody>
        </p:sp>
        <p:sp>
          <p:nvSpPr>
            <p:cNvPr id="33813" name="文本框 33812"/>
            <p:cNvSpPr txBox="1"/>
            <p:nvPr/>
          </p:nvSpPr>
          <p:spPr>
            <a:xfrm>
              <a:off x="806" y="1104"/>
              <a:ext cx="2094" cy="310"/>
            </a:xfrm>
            <a:prstGeom prst="rect">
              <a:avLst/>
            </a:prstGeom>
            <a:noFill/>
            <a:ln w="9525">
              <a:noFill/>
            </a:ln>
          </p:spPr>
          <p:txBody>
            <a:bodyPr wrap="none" anchor="t" anchorCtr="0">
              <a:spAutoFit/>
            </a:bodyPr>
            <a:lstStyle/>
            <a:p>
              <a:r>
                <a:rPr lang="en-US" altLang="zh-CN" sz="1800" i="0">
                  <a:latin typeface="Times New Roman" panose="02020603050405020304" pitchFamily="18" charset="0"/>
                </a:rPr>
                <a:t> </a:t>
              </a:r>
              <a:r>
                <a:rPr lang="en-US" altLang="zh-CN" sz="1800" i="0" dirty="0">
                  <a:latin typeface="Times New Roman" panose="02020603050405020304" pitchFamily="18" charset="0"/>
                </a:rPr>
                <a:t> </a:t>
              </a:r>
              <a:r>
                <a:rPr lang="en-US" altLang="zh-CN" sz="1800" i="0">
                  <a:latin typeface="Times New Roman" panose="02020603050405020304" pitchFamily="18" charset="0"/>
                </a:rPr>
                <a:t>1       2       3       4       5</a:t>
              </a:r>
            </a:p>
          </p:txBody>
        </p:sp>
      </p:grpSp>
      <p:grpSp>
        <p:nvGrpSpPr>
          <p:cNvPr id="33821" name="组合 33820"/>
          <p:cNvGrpSpPr/>
          <p:nvPr/>
        </p:nvGrpSpPr>
        <p:grpSpPr>
          <a:xfrm>
            <a:off x="4972050" y="1314448"/>
            <a:ext cx="2489597" cy="800099"/>
            <a:chOff x="3216" y="1104"/>
            <a:chExt cx="2091" cy="672"/>
          </a:xfrm>
        </p:grpSpPr>
        <p:sp>
          <p:nvSpPr>
            <p:cNvPr id="33801" name="矩形 33800"/>
            <p:cNvSpPr/>
            <p:nvPr/>
          </p:nvSpPr>
          <p:spPr>
            <a:xfrm>
              <a:off x="355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3802" name="矩形 33801"/>
            <p:cNvSpPr/>
            <p:nvPr/>
          </p:nvSpPr>
          <p:spPr>
            <a:xfrm>
              <a:off x="398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p>
          </p:txBody>
        </p:sp>
        <p:sp>
          <p:nvSpPr>
            <p:cNvPr id="33803" name="矩形 33802"/>
            <p:cNvSpPr/>
            <p:nvPr/>
          </p:nvSpPr>
          <p:spPr>
            <a:xfrm>
              <a:off x="44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p>
          </p:txBody>
        </p:sp>
        <p:sp>
          <p:nvSpPr>
            <p:cNvPr id="33804" name="矩形 33803"/>
            <p:cNvSpPr/>
            <p:nvPr/>
          </p:nvSpPr>
          <p:spPr>
            <a:xfrm>
              <a:off x="48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p>
          </p:txBody>
        </p:sp>
        <p:sp>
          <p:nvSpPr>
            <p:cNvPr id="33812" name="文本框 33811"/>
            <p:cNvSpPr txBox="1"/>
            <p:nvPr/>
          </p:nvSpPr>
          <p:spPr>
            <a:xfrm>
              <a:off x="3216" y="1363"/>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p>
          </p:txBody>
        </p:sp>
        <p:sp>
          <p:nvSpPr>
            <p:cNvPr id="33814" name="文本框 33813"/>
            <p:cNvSpPr txBox="1"/>
            <p:nvPr/>
          </p:nvSpPr>
          <p:spPr>
            <a:xfrm>
              <a:off x="3552" y="1104"/>
              <a:ext cx="1755" cy="310"/>
            </a:xfrm>
            <a:prstGeom prst="rect">
              <a:avLst/>
            </a:prstGeom>
            <a:noFill/>
            <a:ln w="9525">
              <a:noFill/>
            </a:ln>
          </p:spPr>
          <p:txBody>
            <a:bodyPr wrap="none" anchor="t" anchorCtr="0">
              <a:spAutoFit/>
            </a:bodyPr>
            <a:lstStyle/>
            <a:p>
              <a:r>
                <a:rPr lang="en-US" altLang="zh-CN" sz="1800" i="0" dirty="0">
                  <a:latin typeface="Times New Roman" panose="02020603050405020304" pitchFamily="18" charset="0"/>
                </a:rPr>
                <a:t>  0       1       2       3 </a:t>
              </a:r>
            </a:p>
          </p:txBody>
        </p:sp>
      </p:grpSp>
      <p:grpSp>
        <p:nvGrpSpPr>
          <p:cNvPr id="33823" name="组合 33822"/>
          <p:cNvGrpSpPr/>
          <p:nvPr/>
        </p:nvGrpSpPr>
        <p:grpSpPr>
          <a:xfrm>
            <a:off x="4866085" y="2537217"/>
            <a:ext cx="2563415" cy="491727"/>
            <a:chOff x="3127" y="2131"/>
            <a:chExt cx="2153" cy="413"/>
          </a:xfrm>
        </p:grpSpPr>
        <p:sp>
          <p:nvSpPr>
            <p:cNvPr id="33815" name="矩形 33814"/>
            <p:cNvSpPr/>
            <p:nvPr/>
          </p:nvSpPr>
          <p:spPr>
            <a:xfrm>
              <a:off x="355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3816" name="矩形 33815"/>
            <p:cNvSpPr/>
            <p:nvPr/>
          </p:nvSpPr>
          <p:spPr>
            <a:xfrm>
              <a:off x="398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3817" name="矩形 33816"/>
            <p:cNvSpPr/>
            <p:nvPr/>
          </p:nvSpPr>
          <p:spPr>
            <a:xfrm>
              <a:off x="44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3</a:t>
              </a:r>
            </a:p>
          </p:txBody>
        </p:sp>
        <p:sp>
          <p:nvSpPr>
            <p:cNvPr id="33818" name="矩形 33817"/>
            <p:cNvSpPr/>
            <p:nvPr/>
          </p:nvSpPr>
          <p:spPr>
            <a:xfrm>
              <a:off x="4848" y="2160"/>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5</a:t>
              </a:r>
            </a:p>
          </p:txBody>
        </p:sp>
        <p:sp>
          <p:nvSpPr>
            <p:cNvPr id="33819" name="文本框 33818"/>
            <p:cNvSpPr txBox="1"/>
            <p:nvPr/>
          </p:nvSpPr>
          <p:spPr>
            <a:xfrm>
              <a:off x="3127" y="2131"/>
              <a:ext cx="403"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p>
          </p:txBody>
        </p:sp>
      </p:grpSp>
      <p:sp>
        <p:nvSpPr>
          <p:cNvPr id="33" name="内容占位符 1">
            <a:extLst>
              <a:ext uri="{FF2B5EF4-FFF2-40B4-BE49-F238E27FC236}">
                <a16:creationId xmlns:a16="http://schemas.microsoft.com/office/drawing/2014/main" id="{2C76101E-36A4-4006-B1EF-E3C7D5143559}"/>
              </a:ext>
            </a:extLst>
          </p:cNvPr>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第三次循环</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44034">
            <a:extLst>
              <a:ext uri="{FF2B5EF4-FFF2-40B4-BE49-F238E27FC236}">
                <a16:creationId xmlns:a16="http://schemas.microsoft.com/office/drawing/2014/main" id="{F691C1AE-A804-4A95-BCAB-EFB34558C191}"/>
              </a:ext>
            </a:extLst>
          </p:cNvPr>
          <p:cNvSpPr txBox="1"/>
          <p:nvPr/>
        </p:nvSpPr>
        <p:spPr>
          <a:xfrm>
            <a:off x="571500" y="939998"/>
            <a:ext cx="7886700" cy="3263504"/>
          </a:xfrm>
          <a:prstGeom prst="rect">
            <a:avLst/>
          </a:prstGeom>
        </p:spPr>
        <p:txBody>
          <a:bodyPr>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en-US" altLang="zh-CN" b="1" dirty="0">
                <a:solidFill>
                  <a:srgbClr val="000000"/>
                </a:solidFill>
              </a:rPr>
              <a:t>for </a:t>
            </a:r>
            <a:r>
              <a:rPr lang="en-US" altLang="zh-CN" i="1" dirty="0">
                <a:solidFill>
                  <a:srgbClr val="008581"/>
                </a:solidFill>
              </a:rPr>
              <a:t>j </a:t>
            </a:r>
            <a:r>
              <a:rPr lang="en-US" altLang="zh-CN" dirty="0">
                <a:solidFill>
                  <a:srgbClr val="008581"/>
                </a:solidFill>
                <a:latin typeface="Symbol" panose="05050102010706020507" pitchFamily="18" charset="2"/>
              </a:rPr>
              <a:t>¬ </a:t>
            </a:r>
            <a:r>
              <a:rPr lang="en-US" altLang="zh-CN" i="1" dirty="0" err="1">
                <a:solidFill>
                  <a:srgbClr val="008581"/>
                </a:solidFill>
              </a:rPr>
              <a:t>A.length</a:t>
            </a:r>
            <a:r>
              <a:rPr lang="en-US" altLang="zh-CN" i="1" dirty="0">
                <a:solidFill>
                  <a:srgbClr val="008581"/>
                </a:solidFill>
              </a:rPr>
              <a:t> </a:t>
            </a:r>
            <a:r>
              <a:rPr lang="en-US" altLang="zh-CN" b="1" dirty="0" err="1">
                <a:solidFill>
                  <a:srgbClr val="000000"/>
                </a:solidFill>
              </a:rPr>
              <a:t>downto</a:t>
            </a:r>
            <a:r>
              <a:rPr lang="en-US" altLang="zh-CN" b="1" dirty="0">
                <a:solidFill>
                  <a:srgbClr val="000000"/>
                </a:solidFill>
              </a:rPr>
              <a:t> </a:t>
            </a:r>
            <a:r>
              <a:rPr lang="en-US" altLang="zh-CN" dirty="0">
                <a:solidFill>
                  <a:srgbClr val="008581"/>
                </a:solidFill>
              </a:rPr>
              <a:t>1</a:t>
            </a:r>
          </a:p>
          <a:p>
            <a:pPr>
              <a:buNone/>
            </a:pPr>
            <a:r>
              <a:rPr lang="en-US" altLang="zh-CN" b="1" dirty="0">
                <a:solidFill>
                  <a:srgbClr val="000000"/>
                </a:solidFill>
              </a:rPr>
              <a:t>   </a:t>
            </a:r>
            <a:r>
              <a:rPr lang="en-US" altLang="zh-CN" i="1" dirty="0">
                <a:solidFill>
                  <a:srgbClr val="008581"/>
                </a:solidFill>
              </a:rPr>
              <a:t>B</a:t>
            </a:r>
            <a:r>
              <a:rPr lang="en-US" altLang="zh-CN" dirty="0">
                <a:solidFill>
                  <a:srgbClr val="008581"/>
                </a:solidFill>
              </a:rPr>
              <a:t>[</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a:t>
            </a:r>
          </a:p>
          <a:p>
            <a:pPr>
              <a:buNone/>
            </a:pPr>
            <a:r>
              <a:rPr lang="en-US" altLang="zh-CN" i="1" dirty="0">
                <a:solidFill>
                  <a:srgbClr val="008581"/>
                </a:solidFill>
              </a:rPr>
              <a:t>   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 1</a:t>
            </a:r>
          </a:p>
        </p:txBody>
      </p:sp>
      <p:grpSp>
        <p:nvGrpSpPr>
          <p:cNvPr id="34846" name="组合 34845"/>
          <p:cNvGrpSpPr/>
          <p:nvPr/>
        </p:nvGrpSpPr>
        <p:grpSpPr>
          <a:xfrm>
            <a:off x="4866085" y="1314450"/>
            <a:ext cx="2563415" cy="1714498"/>
            <a:chOff x="3127" y="1104"/>
            <a:chExt cx="2153" cy="1440"/>
          </a:xfrm>
        </p:grpSpPr>
        <p:sp>
          <p:nvSpPr>
            <p:cNvPr id="34825" name="矩形 34824"/>
            <p:cNvSpPr/>
            <p:nvPr/>
          </p:nvSpPr>
          <p:spPr>
            <a:xfrm>
              <a:off x="355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4826" name="矩形 34825"/>
            <p:cNvSpPr/>
            <p:nvPr/>
          </p:nvSpPr>
          <p:spPr>
            <a:xfrm>
              <a:off x="398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p>
          </p:txBody>
        </p:sp>
        <p:sp>
          <p:nvSpPr>
            <p:cNvPr id="34827" name="矩形 34826"/>
            <p:cNvSpPr/>
            <p:nvPr/>
          </p:nvSpPr>
          <p:spPr>
            <a:xfrm>
              <a:off x="44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p>
          </p:txBody>
        </p:sp>
        <p:sp>
          <p:nvSpPr>
            <p:cNvPr id="34828" name="矩形 34827"/>
            <p:cNvSpPr/>
            <p:nvPr/>
          </p:nvSpPr>
          <p:spPr>
            <a:xfrm>
              <a:off x="48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p>
          </p:txBody>
        </p:sp>
        <p:sp>
          <p:nvSpPr>
            <p:cNvPr id="34836" name="文本框 34835"/>
            <p:cNvSpPr txBox="1"/>
            <p:nvPr/>
          </p:nvSpPr>
          <p:spPr>
            <a:xfrm>
              <a:off x="3216" y="1363"/>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p>
          </p:txBody>
        </p:sp>
        <p:sp>
          <p:nvSpPr>
            <p:cNvPr id="34838" name="文本框 34837"/>
            <p:cNvSpPr txBox="1"/>
            <p:nvPr/>
          </p:nvSpPr>
          <p:spPr>
            <a:xfrm>
              <a:off x="3552" y="1104"/>
              <a:ext cx="1706" cy="310"/>
            </a:xfrm>
            <a:prstGeom prst="rect">
              <a:avLst/>
            </a:prstGeom>
            <a:noFill/>
            <a:ln w="9525">
              <a:noFill/>
            </a:ln>
          </p:spPr>
          <p:txBody>
            <a:bodyPr wrap="none" anchor="t" anchorCtr="0">
              <a:spAutoFit/>
            </a:bodyPr>
            <a:lstStyle/>
            <a:p>
              <a:r>
                <a:rPr lang="en-US" altLang="zh-CN" sz="1800" i="0" dirty="0">
                  <a:latin typeface="Times New Roman" panose="02020603050405020304" pitchFamily="18" charset="0"/>
                </a:rPr>
                <a:t>  0       1       2       3</a:t>
              </a:r>
            </a:p>
          </p:txBody>
        </p:sp>
        <p:sp>
          <p:nvSpPr>
            <p:cNvPr id="34839" name="矩形 34838"/>
            <p:cNvSpPr/>
            <p:nvPr/>
          </p:nvSpPr>
          <p:spPr>
            <a:xfrm>
              <a:off x="355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4840" name="矩形 34839"/>
            <p:cNvSpPr/>
            <p:nvPr/>
          </p:nvSpPr>
          <p:spPr>
            <a:xfrm>
              <a:off x="398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4841" name="矩形 34840"/>
            <p:cNvSpPr/>
            <p:nvPr/>
          </p:nvSpPr>
          <p:spPr>
            <a:xfrm>
              <a:off x="4416" y="2160"/>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p>
          </p:txBody>
        </p:sp>
        <p:sp>
          <p:nvSpPr>
            <p:cNvPr id="34842" name="矩形 34841"/>
            <p:cNvSpPr/>
            <p:nvPr/>
          </p:nvSpPr>
          <p:spPr>
            <a:xfrm>
              <a:off x="48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5</a:t>
              </a:r>
            </a:p>
          </p:txBody>
        </p:sp>
        <p:sp>
          <p:nvSpPr>
            <p:cNvPr id="34843" name="文本框 34842"/>
            <p:cNvSpPr txBox="1"/>
            <p:nvPr/>
          </p:nvSpPr>
          <p:spPr>
            <a:xfrm>
              <a:off x="3127" y="2131"/>
              <a:ext cx="403"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p>
          </p:txBody>
        </p:sp>
      </p:grpSp>
      <p:grpSp>
        <p:nvGrpSpPr>
          <p:cNvPr id="34845" name="组合 34844"/>
          <p:cNvGrpSpPr/>
          <p:nvPr/>
        </p:nvGrpSpPr>
        <p:grpSpPr>
          <a:xfrm>
            <a:off x="1714500" y="1314450"/>
            <a:ext cx="2971800" cy="1714498"/>
            <a:chOff x="480" y="1104"/>
            <a:chExt cx="2496" cy="1440"/>
          </a:xfrm>
        </p:grpSpPr>
        <p:sp>
          <p:nvSpPr>
            <p:cNvPr id="34820" name="矩形 34819"/>
            <p:cNvSpPr/>
            <p:nvPr/>
          </p:nvSpPr>
          <p:spPr>
            <a:xfrm>
              <a:off x="8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34821" name="矩形 34820"/>
            <p:cNvSpPr/>
            <p:nvPr/>
          </p:nvSpPr>
          <p:spPr>
            <a:xfrm>
              <a:off x="12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p>
          </p:txBody>
        </p:sp>
        <p:sp>
          <p:nvSpPr>
            <p:cNvPr id="34822" name="矩形 34821"/>
            <p:cNvSpPr/>
            <p:nvPr/>
          </p:nvSpPr>
          <p:spPr>
            <a:xfrm>
              <a:off x="1680"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34823" name="矩形 34822"/>
            <p:cNvSpPr/>
            <p:nvPr/>
          </p:nvSpPr>
          <p:spPr>
            <a:xfrm>
              <a:off x="211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34824" name="矩形 34823"/>
            <p:cNvSpPr/>
            <p:nvPr/>
          </p:nvSpPr>
          <p:spPr>
            <a:xfrm>
              <a:off x="2544"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34829" name="矩形 34828"/>
            <p:cNvSpPr/>
            <p:nvPr/>
          </p:nvSpPr>
          <p:spPr>
            <a:xfrm>
              <a:off x="8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4830" name="矩形 34829"/>
            <p:cNvSpPr/>
            <p:nvPr/>
          </p:nvSpPr>
          <p:spPr>
            <a:xfrm>
              <a:off x="12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4831" name="矩形 34830"/>
            <p:cNvSpPr/>
            <p:nvPr/>
          </p:nvSpPr>
          <p:spPr>
            <a:xfrm>
              <a:off x="1680" y="2160"/>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34832" name="矩形 34831"/>
            <p:cNvSpPr/>
            <p:nvPr/>
          </p:nvSpPr>
          <p:spPr>
            <a:xfrm>
              <a:off x="211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4833" name="矩形 34832"/>
            <p:cNvSpPr/>
            <p:nvPr/>
          </p:nvSpPr>
          <p:spPr>
            <a:xfrm>
              <a:off x="254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4834" name="文本框 34833"/>
            <p:cNvSpPr txBox="1"/>
            <p:nvPr/>
          </p:nvSpPr>
          <p:spPr>
            <a:xfrm>
              <a:off x="480" y="1363"/>
              <a:ext cx="349"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A</a:t>
              </a:r>
              <a:r>
                <a:rPr lang="en-US" altLang="zh-CN" sz="1800" i="0" dirty="0">
                  <a:latin typeface="Times New Roman" panose="02020603050405020304" pitchFamily="18" charset="0"/>
                </a:rPr>
                <a:t>:</a:t>
              </a:r>
            </a:p>
          </p:txBody>
        </p:sp>
        <p:sp>
          <p:nvSpPr>
            <p:cNvPr id="34835" name="文本框 34834"/>
            <p:cNvSpPr txBox="1"/>
            <p:nvPr/>
          </p:nvSpPr>
          <p:spPr>
            <a:xfrm>
              <a:off x="480" y="2131"/>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B</a:t>
              </a:r>
              <a:r>
                <a:rPr lang="en-US" altLang="zh-CN" sz="1800" i="0" dirty="0">
                  <a:latin typeface="Times New Roman" panose="02020603050405020304" pitchFamily="18" charset="0"/>
                </a:rPr>
                <a:t>:</a:t>
              </a:r>
            </a:p>
          </p:txBody>
        </p:sp>
        <p:sp>
          <p:nvSpPr>
            <p:cNvPr id="34837" name="文本框 34836"/>
            <p:cNvSpPr txBox="1"/>
            <p:nvPr/>
          </p:nvSpPr>
          <p:spPr>
            <a:xfrm>
              <a:off x="806" y="1104"/>
              <a:ext cx="2094" cy="310"/>
            </a:xfrm>
            <a:prstGeom prst="rect">
              <a:avLst/>
            </a:prstGeom>
            <a:noFill/>
            <a:ln w="9525">
              <a:noFill/>
            </a:ln>
          </p:spPr>
          <p:txBody>
            <a:bodyPr wrap="none" anchor="t" anchorCtr="0">
              <a:spAutoFit/>
            </a:bodyPr>
            <a:lstStyle/>
            <a:p>
              <a:r>
                <a:rPr lang="en-US" altLang="zh-CN" sz="1800" i="0">
                  <a:latin typeface="Times New Roman" panose="02020603050405020304" pitchFamily="18" charset="0"/>
                </a:rPr>
                <a:t> </a:t>
              </a:r>
              <a:r>
                <a:rPr lang="en-US" altLang="zh-CN" sz="1800" i="0" dirty="0">
                  <a:latin typeface="Times New Roman" panose="02020603050405020304" pitchFamily="18" charset="0"/>
                </a:rPr>
                <a:t> </a:t>
              </a:r>
              <a:r>
                <a:rPr lang="en-US" altLang="zh-CN" sz="1800" i="0">
                  <a:latin typeface="Times New Roman" panose="02020603050405020304" pitchFamily="18" charset="0"/>
                </a:rPr>
                <a:t>1       2       3       4       5</a:t>
              </a:r>
            </a:p>
          </p:txBody>
        </p:sp>
        <p:sp>
          <p:nvSpPr>
            <p:cNvPr id="34844" name="直接连接符 34843"/>
            <p:cNvSpPr/>
            <p:nvPr/>
          </p:nvSpPr>
          <p:spPr>
            <a:xfrm flipH="1">
              <a:off x="1920" y="1776"/>
              <a:ext cx="864" cy="384"/>
            </a:xfrm>
            <a:prstGeom prst="line">
              <a:avLst/>
            </a:prstGeom>
            <a:ln w="38100" cap="flat" cmpd="sng">
              <a:solidFill>
                <a:schemeClr val="tx1"/>
              </a:solidFill>
              <a:prstDash val="solid"/>
              <a:headEnd type="none" w="med" len="med"/>
              <a:tailEnd type="triangle" w="med" len="med"/>
            </a:ln>
          </p:spPr>
        </p:sp>
      </p:grpSp>
      <p:sp>
        <p:nvSpPr>
          <p:cNvPr id="32" name="内容占位符 1">
            <a:extLst>
              <a:ext uri="{FF2B5EF4-FFF2-40B4-BE49-F238E27FC236}">
                <a16:creationId xmlns:a16="http://schemas.microsoft.com/office/drawing/2014/main" id="{C6A83815-D788-43D8-9FBB-57E912ABEE72}"/>
              </a:ext>
            </a:extLst>
          </p:cNvPr>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第四次循环</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占位符 44034">
            <a:extLst>
              <a:ext uri="{FF2B5EF4-FFF2-40B4-BE49-F238E27FC236}">
                <a16:creationId xmlns:a16="http://schemas.microsoft.com/office/drawing/2014/main" id="{7475EEC8-F211-4BDE-B74B-7C470B28D8D2}"/>
              </a:ext>
            </a:extLst>
          </p:cNvPr>
          <p:cNvSpPr txBox="1"/>
          <p:nvPr/>
        </p:nvSpPr>
        <p:spPr>
          <a:xfrm>
            <a:off x="571500" y="939998"/>
            <a:ext cx="7886700" cy="3263504"/>
          </a:xfrm>
          <a:prstGeom prst="rect">
            <a:avLst/>
          </a:prstGeom>
        </p:spPr>
        <p:txBody>
          <a:bodyPr>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en-US" altLang="zh-CN" b="1" dirty="0">
                <a:solidFill>
                  <a:srgbClr val="000000"/>
                </a:solidFill>
              </a:rPr>
              <a:t>for </a:t>
            </a:r>
            <a:r>
              <a:rPr lang="en-US" altLang="zh-CN" i="1" dirty="0">
                <a:solidFill>
                  <a:srgbClr val="008581"/>
                </a:solidFill>
              </a:rPr>
              <a:t>j </a:t>
            </a:r>
            <a:r>
              <a:rPr lang="en-US" altLang="zh-CN" dirty="0">
                <a:solidFill>
                  <a:srgbClr val="008581"/>
                </a:solidFill>
                <a:latin typeface="Symbol" panose="05050102010706020507" pitchFamily="18" charset="2"/>
              </a:rPr>
              <a:t>¬</a:t>
            </a:r>
            <a:r>
              <a:rPr lang="en-US" altLang="zh-CN" i="1" dirty="0" err="1">
                <a:solidFill>
                  <a:srgbClr val="008581"/>
                </a:solidFill>
              </a:rPr>
              <a:t>A.length</a:t>
            </a:r>
            <a:r>
              <a:rPr lang="en-US" altLang="zh-CN" i="1" dirty="0">
                <a:solidFill>
                  <a:srgbClr val="008581"/>
                </a:solidFill>
              </a:rPr>
              <a:t> </a:t>
            </a:r>
            <a:r>
              <a:rPr lang="en-US" altLang="zh-CN" b="1" dirty="0" err="1">
                <a:solidFill>
                  <a:srgbClr val="000000"/>
                </a:solidFill>
              </a:rPr>
              <a:t>downto</a:t>
            </a:r>
            <a:r>
              <a:rPr lang="en-US" altLang="zh-CN" b="1" dirty="0">
                <a:solidFill>
                  <a:srgbClr val="000000"/>
                </a:solidFill>
              </a:rPr>
              <a:t> </a:t>
            </a:r>
            <a:r>
              <a:rPr lang="en-US" altLang="zh-CN" dirty="0">
                <a:solidFill>
                  <a:srgbClr val="008581"/>
                </a:solidFill>
              </a:rPr>
              <a:t>1</a:t>
            </a:r>
          </a:p>
          <a:p>
            <a:pPr>
              <a:buNone/>
            </a:pPr>
            <a:r>
              <a:rPr lang="en-US" altLang="zh-CN" b="1" dirty="0">
                <a:solidFill>
                  <a:srgbClr val="000000"/>
                </a:solidFill>
              </a:rPr>
              <a:t>   </a:t>
            </a:r>
            <a:r>
              <a:rPr lang="en-US" altLang="zh-CN" i="1" dirty="0">
                <a:solidFill>
                  <a:srgbClr val="008581"/>
                </a:solidFill>
              </a:rPr>
              <a:t>B</a:t>
            </a:r>
            <a:r>
              <a:rPr lang="en-US" altLang="zh-CN" dirty="0">
                <a:solidFill>
                  <a:srgbClr val="008581"/>
                </a:solidFill>
              </a:rPr>
              <a:t>[</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a:t>
            </a:r>
          </a:p>
          <a:p>
            <a:pPr>
              <a:buNone/>
            </a:pPr>
            <a:r>
              <a:rPr lang="en-US" altLang="zh-CN" i="1" dirty="0">
                <a:solidFill>
                  <a:srgbClr val="008581"/>
                </a:solidFill>
              </a:rPr>
              <a:t>   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 1</a:t>
            </a:r>
            <a:endParaRPr lang="en-US" altLang="zh-CN" dirty="0"/>
          </a:p>
        </p:txBody>
      </p:sp>
      <p:grpSp>
        <p:nvGrpSpPr>
          <p:cNvPr id="35870" name="组合 35869"/>
          <p:cNvGrpSpPr/>
          <p:nvPr/>
        </p:nvGrpSpPr>
        <p:grpSpPr>
          <a:xfrm>
            <a:off x="1714500" y="1314450"/>
            <a:ext cx="5715000" cy="1714498"/>
            <a:chOff x="480" y="1104"/>
            <a:chExt cx="4800" cy="1440"/>
          </a:xfrm>
        </p:grpSpPr>
        <p:sp>
          <p:nvSpPr>
            <p:cNvPr id="35844" name="矩形 35843"/>
            <p:cNvSpPr/>
            <p:nvPr/>
          </p:nvSpPr>
          <p:spPr>
            <a:xfrm>
              <a:off x="8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35845" name="矩形 35844"/>
            <p:cNvSpPr/>
            <p:nvPr/>
          </p:nvSpPr>
          <p:spPr>
            <a:xfrm>
              <a:off x="12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p>
          </p:txBody>
        </p:sp>
        <p:sp>
          <p:nvSpPr>
            <p:cNvPr id="35846" name="矩形 35845"/>
            <p:cNvSpPr/>
            <p:nvPr/>
          </p:nvSpPr>
          <p:spPr>
            <a:xfrm>
              <a:off x="1680"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35847" name="矩形 35846"/>
            <p:cNvSpPr/>
            <p:nvPr/>
          </p:nvSpPr>
          <p:spPr>
            <a:xfrm>
              <a:off x="2112"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35848" name="矩形 35847"/>
            <p:cNvSpPr/>
            <p:nvPr/>
          </p:nvSpPr>
          <p:spPr>
            <a:xfrm>
              <a:off x="254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35849" name="矩形 35848"/>
            <p:cNvSpPr/>
            <p:nvPr/>
          </p:nvSpPr>
          <p:spPr>
            <a:xfrm>
              <a:off x="355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5850" name="矩形 35849"/>
            <p:cNvSpPr/>
            <p:nvPr/>
          </p:nvSpPr>
          <p:spPr>
            <a:xfrm>
              <a:off x="398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p>
          </p:txBody>
        </p:sp>
        <p:sp>
          <p:nvSpPr>
            <p:cNvPr id="35851" name="矩形 35850"/>
            <p:cNvSpPr/>
            <p:nvPr/>
          </p:nvSpPr>
          <p:spPr>
            <a:xfrm>
              <a:off x="44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p>
          </p:txBody>
        </p:sp>
        <p:sp>
          <p:nvSpPr>
            <p:cNvPr id="35852" name="矩形 35851"/>
            <p:cNvSpPr/>
            <p:nvPr/>
          </p:nvSpPr>
          <p:spPr>
            <a:xfrm>
              <a:off x="48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p>
          </p:txBody>
        </p:sp>
        <p:sp>
          <p:nvSpPr>
            <p:cNvPr id="35853" name="矩形 35852"/>
            <p:cNvSpPr/>
            <p:nvPr/>
          </p:nvSpPr>
          <p:spPr>
            <a:xfrm>
              <a:off x="8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5854" name="矩形 35853"/>
            <p:cNvSpPr/>
            <p:nvPr/>
          </p:nvSpPr>
          <p:spPr>
            <a:xfrm>
              <a:off x="12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5855" name="矩形 35854"/>
            <p:cNvSpPr/>
            <p:nvPr/>
          </p:nvSpPr>
          <p:spPr>
            <a:xfrm>
              <a:off x="1680"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35856" name="矩形 35855"/>
            <p:cNvSpPr/>
            <p:nvPr/>
          </p:nvSpPr>
          <p:spPr>
            <a:xfrm>
              <a:off x="211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5857" name="矩形 35856"/>
            <p:cNvSpPr/>
            <p:nvPr/>
          </p:nvSpPr>
          <p:spPr>
            <a:xfrm>
              <a:off x="2544" y="2160"/>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35858" name="文本框 35857"/>
            <p:cNvSpPr txBox="1"/>
            <p:nvPr/>
          </p:nvSpPr>
          <p:spPr>
            <a:xfrm>
              <a:off x="480" y="1363"/>
              <a:ext cx="349"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A</a:t>
              </a:r>
              <a:r>
                <a:rPr lang="en-US" altLang="zh-CN" sz="1800" i="0" dirty="0">
                  <a:latin typeface="Times New Roman" panose="02020603050405020304" pitchFamily="18" charset="0"/>
                </a:rPr>
                <a:t>:</a:t>
              </a:r>
            </a:p>
          </p:txBody>
        </p:sp>
        <p:sp>
          <p:nvSpPr>
            <p:cNvPr id="35859" name="文本框 35858"/>
            <p:cNvSpPr txBox="1"/>
            <p:nvPr/>
          </p:nvSpPr>
          <p:spPr>
            <a:xfrm>
              <a:off x="480" y="2131"/>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B</a:t>
              </a:r>
              <a:r>
                <a:rPr lang="en-US" altLang="zh-CN" sz="1800" i="0" dirty="0">
                  <a:latin typeface="Times New Roman" panose="02020603050405020304" pitchFamily="18" charset="0"/>
                </a:rPr>
                <a:t>:</a:t>
              </a:r>
            </a:p>
          </p:txBody>
        </p:sp>
        <p:sp>
          <p:nvSpPr>
            <p:cNvPr id="35860" name="文本框 35859"/>
            <p:cNvSpPr txBox="1"/>
            <p:nvPr/>
          </p:nvSpPr>
          <p:spPr>
            <a:xfrm>
              <a:off x="3216" y="1363"/>
              <a:ext cx="358" cy="336"/>
            </a:xfrm>
            <a:prstGeom prst="rect">
              <a:avLst/>
            </a:prstGeom>
            <a:noFill/>
            <a:ln w="9525">
              <a:noFill/>
            </a:ln>
          </p:spPr>
          <p:txBody>
            <a:bodyPr wrap="none" anchor="t" anchorCtr="0">
              <a:spAutoFit/>
            </a:bodyPr>
            <a:lstStyle/>
            <a:p>
              <a:r>
                <a:rPr lang="en-US" altLang="zh-CN" sz="2000" dirty="0">
                  <a:latin typeface="Times New Roman" panose="02020603050405020304" pitchFamily="18" charset="0"/>
                </a:rPr>
                <a:t>C</a:t>
              </a:r>
              <a:r>
                <a:rPr lang="en-US" altLang="zh-CN" sz="2000" i="0" dirty="0">
                  <a:latin typeface="Times New Roman" panose="02020603050405020304" pitchFamily="18" charset="0"/>
                </a:rPr>
                <a:t>:</a:t>
              </a:r>
            </a:p>
          </p:txBody>
        </p:sp>
        <p:sp>
          <p:nvSpPr>
            <p:cNvPr id="35861" name="文本框 35860"/>
            <p:cNvSpPr txBox="1"/>
            <p:nvPr/>
          </p:nvSpPr>
          <p:spPr>
            <a:xfrm>
              <a:off x="806" y="1104"/>
              <a:ext cx="2094" cy="310"/>
            </a:xfrm>
            <a:prstGeom prst="rect">
              <a:avLst/>
            </a:prstGeom>
            <a:noFill/>
            <a:ln w="9525">
              <a:noFill/>
            </a:ln>
          </p:spPr>
          <p:txBody>
            <a:bodyPr wrap="none" anchor="t" anchorCtr="0">
              <a:spAutoFit/>
            </a:bodyPr>
            <a:lstStyle/>
            <a:p>
              <a:r>
                <a:rPr lang="en-US" altLang="zh-CN" sz="1800" i="0">
                  <a:latin typeface="Times New Roman" panose="02020603050405020304" pitchFamily="18" charset="0"/>
                </a:rPr>
                <a:t> </a:t>
              </a:r>
              <a:r>
                <a:rPr lang="en-US" altLang="zh-CN" sz="1800" i="0" dirty="0">
                  <a:latin typeface="Times New Roman" panose="02020603050405020304" pitchFamily="18" charset="0"/>
                </a:rPr>
                <a:t> </a:t>
              </a:r>
              <a:r>
                <a:rPr lang="en-US" altLang="zh-CN" sz="1800" i="0">
                  <a:latin typeface="Times New Roman" panose="02020603050405020304" pitchFamily="18" charset="0"/>
                </a:rPr>
                <a:t>1       2       3       4       5</a:t>
              </a:r>
            </a:p>
          </p:txBody>
        </p:sp>
        <p:sp>
          <p:nvSpPr>
            <p:cNvPr id="35862" name="文本框 35861"/>
            <p:cNvSpPr txBox="1"/>
            <p:nvPr/>
          </p:nvSpPr>
          <p:spPr>
            <a:xfrm>
              <a:off x="3552" y="1104"/>
              <a:ext cx="1706" cy="310"/>
            </a:xfrm>
            <a:prstGeom prst="rect">
              <a:avLst/>
            </a:prstGeom>
            <a:noFill/>
            <a:ln w="9525">
              <a:noFill/>
            </a:ln>
          </p:spPr>
          <p:txBody>
            <a:bodyPr wrap="none" anchor="t" anchorCtr="0">
              <a:spAutoFit/>
            </a:bodyPr>
            <a:lstStyle/>
            <a:p>
              <a:r>
                <a:rPr lang="en-US" altLang="zh-CN" sz="1800" i="0" dirty="0">
                  <a:latin typeface="Times New Roman" panose="02020603050405020304" pitchFamily="18" charset="0"/>
                </a:rPr>
                <a:t>  0        1       2       3</a:t>
              </a:r>
            </a:p>
          </p:txBody>
        </p:sp>
        <p:sp>
          <p:nvSpPr>
            <p:cNvPr id="35863" name="矩形 35862"/>
            <p:cNvSpPr/>
            <p:nvPr/>
          </p:nvSpPr>
          <p:spPr>
            <a:xfrm>
              <a:off x="355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5864" name="矩形 35863"/>
            <p:cNvSpPr/>
            <p:nvPr/>
          </p:nvSpPr>
          <p:spPr>
            <a:xfrm>
              <a:off x="398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5865" name="矩形 35864"/>
            <p:cNvSpPr/>
            <p:nvPr/>
          </p:nvSpPr>
          <p:spPr>
            <a:xfrm>
              <a:off x="44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p>
          </p:txBody>
        </p:sp>
        <p:sp>
          <p:nvSpPr>
            <p:cNvPr id="35866" name="矩形 35865"/>
            <p:cNvSpPr/>
            <p:nvPr/>
          </p:nvSpPr>
          <p:spPr>
            <a:xfrm>
              <a:off x="4848" y="2160"/>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4</a:t>
              </a:r>
            </a:p>
          </p:txBody>
        </p:sp>
        <p:sp>
          <p:nvSpPr>
            <p:cNvPr id="35867" name="文本框 35866"/>
            <p:cNvSpPr txBox="1"/>
            <p:nvPr/>
          </p:nvSpPr>
          <p:spPr>
            <a:xfrm>
              <a:off x="3127" y="2131"/>
              <a:ext cx="403"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p>
          </p:txBody>
        </p:sp>
        <p:sp>
          <p:nvSpPr>
            <p:cNvPr id="35869" name="直接连接符 35868"/>
            <p:cNvSpPr/>
            <p:nvPr/>
          </p:nvSpPr>
          <p:spPr>
            <a:xfrm>
              <a:off x="2400" y="1776"/>
              <a:ext cx="336" cy="384"/>
            </a:xfrm>
            <a:prstGeom prst="line">
              <a:avLst/>
            </a:prstGeom>
            <a:ln w="38100" cap="flat" cmpd="sng">
              <a:solidFill>
                <a:schemeClr val="tx1"/>
              </a:solidFill>
              <a:prstDash val="solid"/>
              <a:headEnd type="none" w="med" len="med"/>
              <a:tailEnd type="triangle" w="med" len="med"/>
            </a:ln>
          </p:spPr>
        </p:sp>
      </p:grpSp>
      <p:sp>
        <p:nvSpPr>
          <p:cNvPr id="31" name="内容占位符 1">
            <a:extLst>
              <a:ext uri="{FF2B5EF4-FFF2-40B4-BE49-F238E27FC236}">
                <a16:creationId xmlns:a16="http://schemas.microsoft.com/office/drawing/2014/main" id="{2D6A8E06-F203-467B-B21F-0E7C30E1E3AB}"/>
              </a:ext>
            </a:extLst>
          </p:cNvPr>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第四次循环</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占位符 44034">
            <a:extLst>
              <a:ext uri="{FF2B5EF4-FFF2-40B4-BE49-F238E27FC236}">
                <a16:creationId xmlns:a16="http://schemas.microsoft.com/office/drawing/2014/main" id="{61A94B65-79AF-480C-9199-32E55D7FD687}"/>
              </a:ext>
            </a:extLst>
          </p:cNvPr>
          <p:cNvSpPr txBox="1"/>
          <p:nvPr/>
        </p:nvSpPr>
        <p:spPr>
          <a:xfrm>
            <a:off x="571500" y="939998"/>
            <a:ext cx="7886700" cy="3263504"/>
          </a:xfrm>
          <a:prstGeom prst="rect">
            <a:avLst/>
          </a:prstGeom>
        </p:spPr>
        <p:txBody>
          <a:bodyPr>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en-US" altLang="zh-CN" b="1" dirty="0">
                <a:solidFill>
                  <a:srgbClr val="000000"/>
                </a:solidFill>
              </a:rPr>
              <a:t>for </a:t>
            </a:r>
            <a:r>
              <a:rPr lang="en-US" altLang="zh-CN" i="1" dirty="0">
                <a:solidFill>
                  <a:srgbClr val="008581"/>
                </a:solidFill>
              </a:rPr>
              <a:t>j </a:t>
            </a:r>
            <a:r>
              <a:rPr lang="en-US" altLang="zh-CN" dirty="0">
                <a:solidFill>
                  <a:srgbClr val="008581"/>
                </a:solidFill>
                <a:latin typeface="Symbol" panose="05050102010706020507" pitchFamily="18" charset="2"/>
              </a:rPr>
              <a:t>¬</a:t>
            </a:r>
            <a:r>
              <a:rPr lang="en-US" altLang="zh-CN" i="1" dirty="0" err="1">
                <a:solidFill>
                  <a:srgbClr val="008581"/>
                </a:solidFill>
              </a:rPr>
              <a:t>A.length</a:t>
            </a:r>
            <a:r>
              <a:rPr lang="en-US" altLang="zh-CN" i="1" dirty="0">
                <a:solidFill>
                  <a:srgbClr val="008581"/>
                </a:solidFill>
              </a:rPr>
              <a:t> </a:t>
            </a:r>
            <a:r>
              <a:rPr lang="en-US" altLang="zh-CN" b="1" dirty="0" err="1">
                <a:solidFill>
                  <a:srgbClr val="000000"/>
                </a:solidFill>
              </a:rPr>
              <a:t>downto</a:t>
            </a:r>
            <a:r>
              <a:rPr lang="en-US" altLang="zh-CN" b="1" dirty="0">
                <a:solidFill>
                  <a:srgbClr val="000000"/>
                </a:solidFill>
              </a:rPr>
              <a:t> </a:t>
            </a:r>
            <a:r>
              <a:rPr lang="en-US" altLang="zh-CN" dirty="0">
                <a:solidFill>
                  <a:srgbClr val="008581"/>
                </a:solidFill>
              </a:rPr>
              <a:t>1</a:t>
            </a:r>
          </a:p>
          <a:p>
            <a:pPr>
              <a:buNone/>
            </a:pPr>
            <a:r>
              <a:rPr lang="en-US" altLang="zh-CN" b="1" dirty="0">
                <a:solidFill>
                  <a:srgbClr val="000000"/>
                </a:solidFill>
              </a:rPr>
              <a:t>   </a:t>
            </a:r>
            <a:r>
              <a:rPr lang="en-US" altLang="zh-CN" i="1" dirty="0">
                <a:solidFill>
                  <a:srgbClr val="008581"/>
                </a:solidFill>
              </a:rPr>
              <a:t>B</a:t>
            </a:r>
            <a:r>
              <a:rPr lang="en-US" altLang="zh-CN" dirty="0">
                <a:solidFill>
                  <a:srgbClr val="008581"/>
                </a:solidFill>
              </a:rPr>
              <a:t>[</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a:t>
            </a:r>
          </a:p>
          <a:p>
            <a:pPr>
              <a:buNone/>
            </a:pPr>
            <a:r>
              <a:rPr lang="en-US" altLang="zh-CN" i="1" dirty="0">
                <a:solidFill>
                  <a:srgbClr val="008581"/>
                </a:solidFill>
              </a:rPr>
              <a:t>   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 1</a:t>
            </a:r>
          </a:p>
        </p:txBody>
      </p:sp>
      <p:grpSp>
        <p:nvGrpSpPr>
          <p:cNvPr id="36894" name="组合 36893"/>
          <p:cNvGrpSpPr/>
          <p:nvPr/>
        </p:nvGrpSpPr>
        <p:grpSpPr>
          <a:xfrm>
            <a:off x="1714500" y="1314450"/>
            <a:ext cx="5715000" cy="1714498"/>
            <a:chOff x="480" y="1104"/>
            <a:chExt cx="4800" cy="1440"/>
          </a:xfrm>
        </p:grpSpPr>
        <p:sp>
          <p:nvSpPr>
            <p:cNvPr id="36868" name="矩形 36867"/>
            <p:cNvSpPr/>
            <p:nvPr/>
          </p:nvSpPr>
          <p:spPr>
            <a:xfrm>
              <a:off x="8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36869" name="矩形 36868"/>
            <p:cNvSpPr/>
            <p:nvPr/>
          </p:nvSpPr>
          <p:spPr>
            <a:xfrm>
              <a:off x="12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p>
          </p:txBody>
        </p:sp>
        <p:sp>
          <p:nvSpPr>
            <p:cNvPr id="36870" name="矩形 36869"/>
            <p:cNvSpPr/>
            <p:nvPr/>
          </p:nvSpPr>
          <p:spPr>
            <a:xfrm>
              <a:off x="1680"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36871" name="矩形 36870"/>
            <p:cNvSpPr/>
            <p:nvPr/>
          </p:nvSpPr>
          <p:spPr>
            <a:xfrm>
              <a:off x="211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36872" name="矩形 36871"/>
            <p:cNvSpPr/>
            <p:nvPr/>
          </p:nvSpPr>
          <p:spPr>
            <a:xfrm>
              <a:off x="254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36873" name="矩形 36872"/>
            <p:cNvSpPr/>
            <p:nvPr/>
          </p:nvSpPr>
          <p:spPr>
            <a:xfrm>
              <a:off x="355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6874" name="矩形 36873"/>
            <p:cNvSpPr/>
            <p:nvPr/>
          </p:nvSpPr>
          <p:spPr>
            <a:xfrm>
              <a:off x="398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p>
          </p:txBody>
        </p:sp>
        <p:sp>
          <p:nvSpPr>
            <p:cNvPr id="36875" name="矩形 36874"/>
            <p:cNvSpPr/>
            <p:nvPr/>
          </p:nvSpPr>
          <p:spPr>
            <a:xfrm>
              <a:off x="44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p>
          </p:txBody>
        </p:sp>
        <p:sp>
          <p:nvSpPr>
            <p:cNvPr id="36876" name="矩形 36875"/>
            <p:cNvSpPr/>
            <p:nvPr/>
          </p:nvSpPr>
          <p:spPr>
            <a:xfrm>
              <a:off x="48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p>
          </p:txBody>
        </p:sp>
        <p:sp>
          <p:nvSpPr>
            <p:cNvPr id="36877" name="矩形 36876"/>
            <p:cNvSpPr/>
            <p:nvPr/>
          </p:nvSpPr>
          <p:spPr>
            <a:xfrm>
              <a:off x="8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6878" name="矩形 36877"/>
            <p:cNvSpPr/>
            <p:nvPr/>
          </p:nvSpPr>
          <p:spPr>
            <a:xfrm>
              <a:off x="1248" y="2160"/>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36879" name="矩形 36878"/>
            <p:cNvSpPr/>
            <p:nvPr/>
          </p:nvSpPr>
          <p:spPr>
            <a:xfrm>
              <a:off x="1680"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36880" name="矩形 36879"/>
            <p:cNvSpPr/>
            <p:nvPr/>
          </p:nvSpPr>
          <p:spPr>
            <a:xfrm>
              <a:off x="211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6881" name="矩形 36880"/>
            <p:cNvSpPr/>
            <p:nvPr/>
          </p:nvSpPr>
          <p:spPr>
            <a:xfrm>
              <a:off x="254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36882" name="文本框 36881"/>
            <p:cNvSpPr txBox="1"/>
            <p:nvPr/>
          </p:nvSpPr>
          <p:spPr>
            <a:xfrm>
              <a:off x="480" y="1363"/>
              <a:ext cx="349"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A</a:t>
              </a:r>
              <a:r>
                <a:rPr lang="en-US" altLang="zh-CN" sz="1800" i="0" dirty="0">
                  <a:latin typeface="Times New Roman" panose="02020603050405020304" pitchFamily="18" charset="0"/>
                </a:rPr>
                <a:t>:</a:t>
              </a:r>
            </a:p>
          </p:txBody>
        </p:sp>
        <p:sp>
          <p:nvSpPr>
            <p:cNvPr id="36883" name="文本框 36882"/>
            <p:cNvSpPr txBox="1"/>
            <p:nvPr/>
          </p:nvSpPr>
          <p:spPr>
            <a:xfrm>
              <a:off x="480" y="2131"/>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B</a:t>
              </a:r>
              <a:r>
                <a:rPr lang="en-US" altLang="zh-CN" sz="1800" i="0" dirty="0">
                  <a:latin typeface="Times New Roman" panose="02020603050405020304" pitchFamily="18" charset="0"/>
                </a:rPr>
                <a:t>:</a:t>
              </a:r>
            </a:p>
          </p:txBody>
        </p:sp>
        <p:sp>
          <p:nvSpPr>
            <p:cNvPr id="36884" name="文本框 36883"/>
            <p:cNvSpPr txBox="1"/>
            <p:nvPr/>
          </p:nvSpPr>
          <p:spPr>
            <a:xfrm>
              <a:off x="3216" y="1363"/>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p>
          </p:txBody>
        </p:sp>
        <p:sp>
          <p:nvSpPr>
            <p:cNvPr id="36885" name="文本框 36884"/>
            <p:cNvSpPr txBox="1"/>
            <p:nvPr/>
          </p:nvSpPr>
          <p:spPr>
            <a:xfrm>
              <a:off x="806" y="1104"/>
              <a:ext cx="2094" cy="310"/>
            </a:xfrm>
            <a:prstGeom prst="rect">
              <a:avLst/>
            </a:prstGeom>
            <a:noFill/>
            <a:ln w="9525">
              <a:noFill/>
            </a:ln>
          </p:spPr>
          <p:txBody>
            <a:bodyPr wrap="none" anchor="t" anchorCtr="0">
              <a:spAutoFit/>
            </a:bodyPr>
            <a:lstStyle/>
            <a:p>
              <a:r>
                <a:rPr lang="en-US" altLang="zh-CN" sz="1800" i="0">
                  <a:latin typeface="Times New Roman" panose="02020603050405020304" pitchFamily="18" charset="0"/>
                </a:rPr>
                <a:t> </a:t>
              </a:r>
              <a:r>
                <a:rPr lang="en-US" altLang="zh-CN" sz="1800" i="0" dirty="0">
                  <a:latin typeface="Times New Roman" panose="02020603050405020304" pitchFamily="18" charset="0"/>
                </a:rPr>
                <a:t> </a:t>
              </a:r>
              <a:r>
                <a:rPr lang="en-US" altLang="zh-CN" sz="1800" i="0">
                  <a:latin typeface="Times New Roman" panose="02020603050405020304" pitchFamily="18" charset="0"/>
                </a:rPr>
                <a:t>1       2       3       4       5</a:t>
              </a:r>
            </a:p>
          </p:txBody>
        </p:sp>
        <p:sp>
          <p:nvSpPr>
            <p:cNvPr id="36886" name="文本框 36885"/>
            <p:cNvSpPr txBox="1"/>
            <p:nvPr/>
          </p:nvSpPr>
          <p:spPr>
            <a:xfrm>
              <a:off x="3552" y="1104"/>
              <a:ext cx="1706" cy="310"/>
            </a:xfrm>
            <a:prstGeom prst="rect">
              <a:avLst/>
            </a:prstGeom>
            <a:noFill/>
            <a:ln w="9525">
              <a:noFill/>
            </a:ln>
          </p:spPr>
          <p:txBody>
            <a:bodyPr wrap="none" anchor="t" anchorCtr="0">
              <a:spAutoFit/>
            </a:bodyPr>
            <a:lstStyle/>
            <a:p>
              <a:r>
                <a:rPr lang="en-US" altLang="zh-CN" sz="1800" i="0" dirty="0">
                  <a:latin typeface="Times New Roman" panose="02020603050405020304" pitchFamily="18" charset="0"/>
                </a:rPr>
                <a:t>  0       1       2       3</a:t>
              </a:r>
            </a:p>
          </p:txBody>
        </p:sp>
        <p:sp>
          <p:nvSpPr>
            <p:cNvPr id="36887" name="矩形 36886"/>
            <p:cNvSpPr/>
            <p:nvPr/>
          </p:nvSpPr>
          <p:spPr>
            <a:xfrm>
              <a:off x="355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6888" name="矩形 36887"/>
            <p:cNvSpPr/>
            <p:nvPr/>
          </p:nvSpPr>
          <p:spPr>
            <a:xfrm>
              <a:off x="398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6889" name="矩形 36888"/>
            <p:cNvSpPr/>
            <p:nvPr/>
          </p:nvSpPr>
          <p:spPr>
            <a:xfrm>
              <a:off x="4416" y="2160"/>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6890" name="矩形 36889"/>
            <p:cNvSpPr/>
            <p:nvPr/>
          </p:nvSpPr>
          <p:spPr>
            <a:xfrm>
              <a:off x="48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4</a:t>
              </a:r>
            </a:p>
          </p:txBody>
        </p:sp>
        <p:sp>
          <p:nvSpPr>
            <p:cNvPr id="36891" name="文本框 36890"/>
            <p:cNvSpPr txBox="1"/>
            <p:nvPr/>
          </p:nvSpPr>
          <p:spPr>
            <a:xfrm>
              <a:off x="3127" y="2131"/>
              <a:ext cx="403"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p>
          </p:txBody>
        </p:sp>
        <p:sp>
          <p:nvSpPr>
            <p:cNvPr id="36893" name="直接连接符 36892"/>
            <p:cNvSpPr/>
            <p:nvPr/>
          </p:nvSpPr>
          <p:spPr>
            <a:xfrm flipH="1">
              <a:off x="1440" y="1776"/>
              <a:ext cx="480" cy="384"/>
            </a:xfrm>
            <a:prstGeom prst="line">
              <a:avLst/>
            </a:prstGeom>
            <a:ln w="38100" cap="flat" cmpd="sng">
              <a:solidFill>
                <a:schemeClr val="tx1"/>
              </a:solidFill>
              <a:prstDash val="solid"/>
              <a:headEnd type="none" w="med" len="med"/>
              <a:tailEnd type="triangle" w="med" len="med"/>
            </a:ln>
          </p:spPr>
        </p:sp>
      </p:grpSp>
      <p:sp>
        <p:nvSpPr>
          <p:cNvPr id="31" name="内容占位符 1">
            <a:extLst>
              <a:ext uri="{FF2B5EF4-FFF2-40B4-BE49-F238E27FC236}">
                <a16:creationId xmlns:a16="http://schemas.microsoft.com/office/drawing/2014/main" id="{6A04CB19-15C9-42B4-BADD-36395B7F9377}"/>
              </a:ext>
            </a:extLst>
          </p:cNvPr>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第四次循环</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占位符 44034">
            <a:extLst>
              <a:ext uri="{FF2B5EF4-FFF2-40B4-BE49-F238E27FC236}">
                <a16:creationId xmlns:a16="http://schemas.microsoft.com/office/drawing/2014/main" id="{02C5B27C-BA85-4271-9F72-CB255351F2BF}"/>
              </a:ext>
            </a:extLst>
          </p:cNvPr>
          <p:cNvSpPr txBox="1"/>
          <p:nvPr/>
        </p:nvSpPr>
        <p:spPr>
          <a:xfrm>
            <a:off x="571500" y="939998"/>
            <a:ext cx="7886700" cy="3263504"/>
          </a:xfrm>
          <a:prstGeom prst="rect">
            <a:avLst/>
          </a:prstGeom>
        </p:spPr>
        <p:txBody>
          <a:bodyPr>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en-US" altLang="zh-CN" b="1" dirty="0">
                <a:solidFill>
                  <a:srgbClr val="000000"/>
                </a:solidFill>
              </a:rPr>
              <a:t>for </a:t>
            </a:r>
            <a:r>
              <a:rPr lang="en-US" altLang="zh-CN" i="1" dirty="0">
                <a:solidFill>
                  <a:srgbClr val="008581"/>
                </a:solidFill>
              </a:rPr>
              <a:t>j </a:t>
            </a:r>
            <a:r>
              <a:rPr lang="en-US" altLang="zh-CN" dirty="0">
                <a:solidFill>
                  <a:srgbClr val="008581"/>
                </a:solidFill>
                <a:latin typeface="Symbol" panose="05050102010706020507" pitchFamily="18" charset="2"/>
              </a:rPr>
              <a:t>¬</a:t>
            </a:r>
            <a:r>
              <a:rPr lang="en-US" altLang="zh-CN" i="1" dirty="0" err="1">
                <a:solidFill>
                  <a:srgbClr val="008581"/>
                </a:solidFill>
              </a:rPr>
              <a:t>A.length</a:t>
            </a:r>
            <a:r>
              <a:rPr lang="en-US" altLang="zh-CN" i="1" dirty="0">
                <a:solidFill>
                  <a:srgbClr val="008581"/>
                </a:solidFill>
              </a:rPr>
              <a:t> </a:t>
            </a:r>
            <a:r>
              <a:rPr lang="en-US" altLang="zh-CN" b="1" dirty="0" err="1">
                <a:solidFill>
                  <a:srgbClr val="000000"/>
                </a:solidFill>
              </a:rPr>
              <a:t>downto</a:t>
            </a:r>
            <a:r>
              <a:rPr lang="en-US" altLang="zh-CN" b="1" dirty="0">
                <a:solidFill>
                  <a:srgbClr val="000000"/>
                </a:solidFill>
              </a:rPr>
              <a:t> </a:t>
            </a:r>
            <a:r>
              <a:rPr lang="en-US" altLang="zh-CN" dirty="0">
                <a:solidFill>
                  <a:srgbClr val="008581"/>
                </a:solidFill>
              </a:rPr>
              <a:t>1</a:t>
            </a:r>
          </a:p>
          <a:p>
            <a:pPr>
              <a:buNone/>
            </a:pPr>
            <a:r>
              <a:rPr lang="en-US" altLang="zh-CN" b="1" dirty="0">
                <a:solidFill>
                  <a:srgbClr val="000000"/>
                </a:solidFill>
              </a:rPr>
              <a:t>   </a:t>
            </a:r>
            <a:r>
              <a:rPr lang="en-US" altLang="zh-CN" i="1" dirty="0">
                <a:solidFill>
                  <a:srgbClr val="008581"/>
                </a:solidFill>
              </a:rPr>
              <a:t>B</a:t>
            </a:r>
            <a:r>
              <a:rPr lang="en-US" altLang="zh-CN" dirty="0">
                <a:solidFill>
                  <a:srgbClr val="008581"/>
                </a:solidFill>
              </a:rPr>
              <a:t>[</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a:t>
            </a:r>
          </a:p>
          <a:p>
            <a:pPr>
              <a:buNone/>
            </a:pPr>
            <a:r>
              <a:rPr lang="en-US" altLang="zh-CN" i="1" dirty="0">
                <a:solidFill>
                  <a:srgbClr val="008581"/>
                </a:solidFill>
              </a:rPr>
              <a:t>   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 1</a:t>
            </a:r>
          </a:p>
        </p:txBody>
      </p:sp>
      <p:grpSp>
        <p:nvGrpSpPr>
          <p:cNvPr id="37917" name="组合 37916"/>
          <p:cNvGrpSpPr/>
          <p:nvPr/>
        </p:nvGrpSpPr>
        <p:grpSpPr>
          <a:xfrm>
            <a:off x="1714500" y="1314450"/>
            <a:ext cx="5715000" cy="1714498"/>
            <a:chOff x="480" y="1104"/>
            <a:chExt cx="4800" cy="1440"/>
          </a:xfrm>
        </p:grpSpPr>
        <p:sp>
          <p:nvSpPr>
            <p:cNvPr id="37892" name="矩形 37891"/>
            <p:cNvSpPr/>
            <p:nvPr/>
          </p:nvSpPr>
          <p:spPr>
            <a:xfrm>
              <a:off x="8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37893" name="矩形 37892"/>
            <p:cNvSpPr/>
            <p:nvPr/>
          </p:nvSpPr>
          <p:spPr>
            <a:xfrm>
              <a:off x="1248"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p>
          </p:txBody>
        </p:sp>
        <p:sp>
          <p:nvSpPr>
            <p:cNvPr id="37894" name="矩形 37893"/>
            <p:cNvSpPr/>
            <p:nvPr/>
          </p:nvSpPr>
          <p:spPr>
            <a:xfrm>
              <a:off x="1680"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37895" name="矩形 37894"/>
            <p:cNvSpPr/>
            <p:nvPr/>
          </p:nvSpPr>
          <p:spPr>
            <a:xfrm>
              <a:off x="211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37896" name="矩形 37895"/>
            <p:cNvSpPr/>
            <p:nvPr/>
          </p:nvSpPr>
          <p:spPr>
            <a:xfrm>
              <a:off x="254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37897" name="矩形 37896"/>
            <p:cNvSpPr/>
            <p:nvPr/>
          </p:nvSpPr>
          <p:spPr>
            <a:xfrm>
              <a:off x="355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7898" name="矩形 37897"/>
            <p:cNvSpPr/>
            <p:nvPr/>
          </p:nvSpPr>
          <p:spPr>
            <a:xfrm>
              <a:off x="398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p>
          </p:txBody>
        </p:sp>
        <p:sp>
          <p:nvSpPr>
            <p:cNvPr id="37899" name="矩形 37898"/>
            <p:cNvSpPr/>
            <p:nvPr/>
          </p:nvSpPr>
          <p:spPr>
            <a:xfrm>
              <a:off x="44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p>
          </p:txBody>
        </p:sp>
        <p:sp>
          <p:nvSpPr>
            <p:cNvPr id="37900" name="矩形 37899"/>
            <p:cNvSpPr/>
            <p:nvPr/>
          </p:nvSpPr>
          <p:spPr>
            <a:xfrm>
              <a:off x="48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p>
          </p:txBody>
        </p:sp>
        <p:sp>
          <p:nvSpPr>
            <p:cNvPr id="37901" name="矩形 37900"/>
            <p:cNvSpPr/>
            <p:nvPr/>
          </p:nvSpPr>
          <p:spPr>
            <a:xfrm>
              <a:off x="816" y="2160"/>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p>
          </p:txBody>
        </p:sp>
        <p:sp>
          <p:nvSpPr>
            <p:cNvPr id="37902" name="矩形 37901"/>
            <p:cNvSpPr/>
            <p:nvPr/>
          </p:nvSpPr>
          <p:spPr>
            <a:xfrm>
              <a:off x="12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37903" name="矩形 37902"/>
            <p:cNvSpPr/>
            <p:nvPr/>
          </p:nvSpPr>
          <p:spPr>
            <a:xfrm>
              <a:off x="1680"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37904" name="矩形 37903"/>
            <p:cNvSpPr/>
            <p:nvPr/>
          </p:nvSpPr>
          <p:spPr>
            <a:xfrm>
              <a:off x="211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800"/>
            </a:p>
          </p:txBody>
        </p:sp>
        <p:sp>
          <p:nvSpPr>
            <p:cNvPr id="37905" name="矩形 37904"/>
            <p:cNvSpPr/>
            <p:nvPr/>
          </p:nvSpPr>
          <p:spPr>
            <a:xfrm>
              <a:off x="254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37906" name="文本框 37905"/>
            <p:cNvSpPr txBox="1"/>
            <p:nvPr/>
          </p:nvSpPr>
          <p:spPr>
            <a:xfrm>
              <a:off x="480" y="1363"/>
              <a:ext cx="349"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A</a:t>
              </a:r>
              <a:r>
                <a:rPr lang="en-US" altLang="zh-CN" sz="1800" i="0" dirty="0">
                  <a:latin typeface="Times New Roman" panose="02020603050405020304" pitchFamily="18" charset="0"/>
                </a:rPr>
                <a:t>:</a:t>
              </a:r>
            </a:p>
          </p:txBody>
        </p:sp>
        <p:sp>
          <p:nvSpPr>
            <p:cNvPr id="37907" name="文本框 37906"/>
            <p:cNvSpPr txBox="1"/>
            <p:nvPr/>
          </p:nvSpPr>
          <p:spPr>
            <a:xfrm>
              <a:off x="480" y="2131"/>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B</a:t>
              </a:r>
              <a:r>
                <a:rPr lang="en-US" altLang="zh-CN" sz="1800" i="0" dirty="0">
                  <a:latin typeface="Times New Roman" panose="02020603050405020304" pitchFamily="18" charset="0"/>
                </a:rPr>
                <a:t>:</a:t>
              </a:r>
            </a:p>
          </p:txBody>
        </p:sp>
        <p:sp>
          <p:nvSpPr>
            <p:cNvPr id="37908" name="文本框 37907"/>
            <p:cNvSpPr txBox="1"/>
            <p:nvPr/>
          </p:nvSpPr>
          <p:spPr>
            <a:xfrm>
              <a:off x="3216" y="1363"/>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p>
          </p:txBody>
        </p:sp>
        <p:sp>
          <p:nvSpPr>
            <p:cNvPr id="37909" name="文本框 37908"/>
            <p:cNvSpPr txBox="1"/>
            <p:nvPr/>
          </p:nvSpPr>
          <p:spPr>
            <a:xfrm>
              <a:off x="806" y="1104"/>
              <a:ext cx="2094" cy="310"/>
            </a:xfrm>
            <a:prstGeom prst="rect">
              <a:avLst/>
            </a:prstGeom>
            <a:noFill/>
            <a:ln w="9525">
              <a:noFill/>
            </a:ln>
          </p:spPr>
          <p:txBody>
            <a:bodyPr wrap="none" anchor="t" anchorCtr="0">
              <a:spAutoFit/>
            </a:bodyPr>
            <a:lstStyle/>
            <a:p>
              <a:r>
                <a:rPr lang="en-US" altLang="zh-CN" sz="1800" i="0">
                  <a:latin typeface="Times New Roman" panose="02020603050405020304" pitchFamily="18" charset="0"/>
                </a:rPr>
                <a:t> </a:t>
              </a:r>
              <a:r>
                <a:rPr lang="en-US" altLang="zh-CN" sz="1800" i="0" dirty="0">
                  <a:latin typeface="Times New Roman" panose="02020603050405020304" pitchFamily="18" charset="0"/>
                </a:rPr>
                <a:t> </a:t>
              </a:r>
              <a:r>
                <a:rPr lang="en-US" altLang="zh-CN" sz="1800" i="0">
                  <a:latin typeface="Times New Roman" panose="02020603050405020304" pitchFamily="18" charset="0"/>
                </a:rPr>
                <a:t>1       2       3       4       5</a:t>
              </a:r>
            </a:p>
          </p:txBody>
        </p:sp>
        <p:sp>
          <p:nvSpPr>
            <p:cNvPr id="37910" name="文本框 37909"/>
            <p:cNvSpPr txBox="1"/>
            <p:nvPr/>
          </p:nvSpPr>
          <p:spPr>
            <a:xfrm>
              <a:off x="3552" y="1104"/>
              <a:ext cx="1706" cy="310"/>
            </a:xfrm>
            <a:prstGeom prst="rect">
              <a:avLst/>
            </a:prstGeom>
            <a:noFill/>
            <a:ln w="9525">
              <a:noFill/>
            </a:ln>
          </p:spPr>
          <p:txBody>
            <a:bodyPr wrap="none" anchor="t" anchorCtr="0">
              <a:spAutoFit/>
            </a:bodyPr>
            <a:lstStyle/>
            <a:p>
              <a:r>
                <a:rPr lang="en-US" altLang="zh-CN" sz="1800" i="0" dirty="0">
                  <a:latin typeface="Times New Roman" panose="02020603050405020304" pitchFamily="18" charset="0"/>
                </a:rPr>
                <a:t>  0       1       2       3</a:t>
              </a:r>
            </a:p>
          </p:txBody>
        </p:sp>
        <p:sp>
          <p:nvSpPr>
            <p:cNvPr id="37911" name="矩形 37910"/>
            <p:cNvSpPr/>
            <p:nvPr/>
          </p:nvSpPr>
          <p:spPr>
            <a:xfrm>
              <a:off x="3552" y="2160"/>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p>
          </p:txBody>
        </p:sp>
        <p:sp>
          <p:nvSpPr>
            <p:cNvPr id="37912" name="矩形 37911"/>
            <p:cNvSpPr/>
            <p:nvPr/>
          </p:nvSpPr>
          <p:spPr>
            <a:xfrm>
              <a:off x="398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7913" name="矩形 37912"/>
            <p:cNvSpPr/>
            <p:nvPr/>
          </p:nvSpPr>
          <p:spPr>
            <a:xfrm>
              <a:off x="44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7914" name="矩形 37913"/>
            <p:cNvSpPr/>
            <p:nvPr/>
          </p:nvSpPr>
          <p:spPr>
            <a:xfrm>
              <a:off x="48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4</a:t>
              </a:r>
            </a:p>
          </p:txBody>
        </p:sp>
        <p:sp>
          <p:nvSpPr>
            <p:cNvPr id="37915" name="文本框 37914"/>
            <p:cNvSpPr txBox="1"/>
            <p:nvPr/>
          </p:nvSpPr>
          <p:spPr>
            <a:xfrm>
              <a:off x="3127" y="2131"/>
              <a:ext cx="403"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p>
          </p:txBody>
        </p:sp>
        <p:sp>
          <p:nvSpPr>
            <p:cNvPr id="37916" name="直接连接符 37915"/>
            <p:cNvSpPr/>
            <p:nvPr/>
          </p:nvSpPr>
          <p:spPr>
            <a:xfrm flipH="1">
              <a:off x="960" y="1776"/>
              <a:ext cx="480" cy="384"/>
            </a:xfrm>
            <a:prstGeom prst="line">
              <a:avLst/>
            </a:prstGeom>
            <a:ln w="38100" cap="flat" cmpd="sng">
              <a:solidFill>
                <a:schemeClr val="tx1"/>
              </a:solidFill>
              <a:prstDash val="solid"/>
              <a:headEnd type="none" w="med" len="med"/>
              <a:tailEnd type="triangle" w="med" len="med"/>
            </a:ln>
          </p:spPr>
        </p:sp>
      </p:grpSp>
      <p:sp>
        <p:nvSpPr>
          <p:cNvPr id="31" name="内容占位符 1">
            <a:extLst>
              <a:ext uri="{FF2B5EF4-FFF2-40B4-BE49-F238E27FC236}">
                <a16:creationId xmlns:a16="http://schemas.microsoft.com/office/drawing/2014/main" id="{0C1146F1-D127-4D16-BCCC-6774311CD418}"/>
              </a:ext>
            </a:extLst>
          </p:cNvPr>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第四次循环</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占位符 44034">
            <a:extLst>
              <a:ext uri="{FF2B5EF4-FFF2-40B4-BE49-F238E27FC236}">
                <a16:creationId xmlns:a16="http://schemas.microsoft.com/office/drawing/2014/main" id="{43DA73E6-2621-4FF2-A2C6-B4433D3D219A}"/>
              </a:ext>
            </a:extLst>
          </p:cNvPr>
          <p:cNvSpPr txBox="1"/>
          <p:nvPr/>
        </p:nvSpPr>
        <p:spPr>
          <a:xfrm>
            <a:off x="571500" y="939998"/>
            <a:ext cx="7886700" cy="3263504"/>
          </a:xfrm>
          <a:prstGeom prst="rect">
            <a:avLst/>
          </a:prstGeom>
        </p:spPr>
        <p:txBody>
          <a:bodyPr>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en-US" altLang="zh-CN" b="1" dirty="0">
                <a:solidFill>
                  <a:srgbClr val="000000"/>
                </a:solidFill>
              </a:rPr>
              <a:t>for </a:t>
            </a:r>
            <a:r>
              <a:rPr lang="en-US" altLang="zh-CN" i="1" dirty="0">
                <a:solidFill>
                  <a:srgbClr val="008581"/>
                </a:solidFill>
              </a:rPr>
              <a:t>j </a:t>
            </a:r>
            <a:r>
              <a:rPr lang="en-US" altLang="zh-CN" dirty="0">
                <a:solidFill>
                  <a:srgbClr val="008581"/>
                </a:solidFill>
                <a:latin typeface="Symbol" panose="05050102010706020507" pitchFamily="18" charset="2"/>
              </a:rPr>
              <a:t>¬</a:t>
            </a:r>
            <a:r>
              <a:rPr lang="en-US" altLang="zh-CN" i="1" dirty="0" err="1">
                <a:solidFill>
                  <a:srgbClr val="008581"/>
                </a:solidFill>
              </a:rPr>
              <a:t>A.length</a:t>
            </a:r>
            <a:r>
              <a:rPr lang="en-US" altLang="zh-CN" i="1" dirty="0">
                <a:solidFill>
                  <a:srgbClr val="008581"/>
                </a:solidFill>
              </a:rPr>
              <a:t> </a:t>
            </a:r>
            <a:r>
              <a:rPr lang="en-US" altLang="zh-CN" b="1" dirty="0" err="1">
                <a:solidFill>
                  <a:srgbClr val="000000"/>
                </a:solidFill>
              </a:rPr>
              <a:t>downto</a:t>
            </a:r>
            <a:r>
              <a:rPr lang="en-US" altLang="zh-CN" b="1" dirty="0">
                <a:solidFill>
                  <a:srgbClr val="000000"/>
                </a:solidFill>
              </a:rPr>
              <a:t> </a:t>
            </a:r>
            <a:r>
              <a:rPr lang="en-US" altLang="zh-CN" dirty="0">
                <a:solidFill>
                  <a:srgbClr val="008581"/>
                </a:solidFill>
              </a:rPr>
              <a:t>1</a:t>
            </a:r>
          </a:p>
          <a:p>
            <a:pPr>
              <a:buNone/>
            </a:pPr>
            <a:r>
              <a:rPr lang="en-US" altLang="zh-CN" b="1" dirty="0">
                <a:solidFill>
                  <a:srgbClr val="000000"/>
                </a:solidFill>
              </a:rPr>
              <a:t>   </a:t>
            </a:r>
            <a:r>
              <a:rPr lang="en-US" altLang="zh-CN" i="1" dirty="0">
                <a:solidFill>
                  <a:srgbClr val="008581"/>
                </a:solidFill>
              </a:rPr>
              <a:t>B</a:t>
            </a:r>
            <a:r>
              <a:rPr lang="en-US" altLang="zh-CN" dirty="0">
                <a:solidFill>
                  <a:srgbClr val="008581"/>
                </a:solidFill>
              </a:rPr>
              <a:t>[</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a:t>
            </a:r>
          </a:p>
          <a:p>
            <a:pPr>
              <a:buNone/>
            </a:pPr>
            <a:r>
              <a:rPr lang="en-US" altLang="zh-CN" i="1" dirty="0">
                <a:solidFill>
                  <a:srgbClr val="008581"/>
                </a:solidFill>
              </a:rPr>
              <a:t>   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i="1" dirty="0">
                <a:solidFill>
                  <a:srgbClr val="008581"/>
                </a:solidFill>
              </a:rPr>
              <a:t>C</a:t>
            </a:r>
            <a:r>
              <a:rPr lang="en-US" altLang="zh-CN" dirty="0">
                <a:solidFill>
                  <a:srgbClr val="008581"/>
                </a:solidFill>
              </a:rPr>
              <a:t>[</a:t>
            </a:r>
            <a:r>
              <a:rPr lang="en-US" altLang="zh-CN" i="1" dirty="0">
                <a:solidFill>
                  <a:srgbClr val="008581"/>
                </a:solidFill>
              </a:rPr>
              <a:t>A</a:t>
            </a:r>
            <a:r>
              <a:rPr lang="en-US" altLang="zh-CN" dirty="0">
                <a:solidFill>
                  <a:srgbClr val="008581"/>
                </a:solidFill>
              </a:rPr>
              <a:t>[ </a:t>
            </a:r>
            <a:r>
              <a:rPr lang="en-US" altLang="zh-CN" i="1" dirty="0">
                <a:solidFill>
                  <a:srgbClr val="008581"/>
                </a:solidFill>
              </a:rPr>
              <a:t>j</a:t>
            </a:r>
            <a:r>
              <a:rPr lang="en-US" altLang="zh-CN" dirty="0">
                <a:solidFill>
                  <a:srgbClr val="008581"/>
                </a:solidFill>
              </a:rPr>
              <a:t>]] – 1</a:t>
            </a:r>
          </a:p>
        </p:txBody>
      </p:sp>
      <p:grpSp>
        <p:nvGrpSpPr>
          <p:cNvPr id="38943" name="组合 38942"/>
          <p:cNvGrpSpPr/>
          <p:nvPr/>
        </p:nvGrpSpPr>
        <p:grpSpPr>
          <a:xfrm>
            <a:off x="1714500" y="1314450"/>
            <a:ext cx="5715000" cy="1714498"/>
            <a:chOff x="480" y="1104"/>
            <a:chExt cx="4800" cy="1440"/>
          </a:xfrm>
        </p:grpSpPr>
        <p:sp>
          <p:nvSpPr>
            <p:cNvPr id="38916" name="矩形 38915"/>
            <p:cNvSpPr/>
            <p:nvPr/>
          </p:nvSpPr>
          <p:spPr>
            <a:xfrm>
              <a:off x="816" y="1392"/>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38917" name="矩形 38916"/>
            <p:cNvSpPr/>
            <p:nvPr/>
          </p:nvSpPr>
          <p:spPr>
            <a:xfrm>
              <a:off x="12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p>
          </p:txBody>
        </p:sp>
        <p:sp>
          <p:nvSpPr>
            <p:cNvPr id="38918" name="矩形 38917"/>
            <p:cNvSpPr/>
            <p:nvPr/>
          </p:nvSpPr>
          <p:spPr>
            <a:xfrm>
              <a:off x="1680"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38919" name="矩形 38918"/>
            <p:cNvSpPr/>
            <p:nvPr/>
          </p:nvSpPr>
          <p:spPr>
            <a:xfrm>
              <a:off x="211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38920" name="矩形 38919"/>
            <p:cNvSpPr/>
            <p:nvPr/>
          </p:nvSpPr>
          <p:spPr>
            <a:xfrm>
              <a:off x="254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38921" name="矩形 38920"/>
            <p:cNvSpPr/>
            <p:nvPr/>
          </p:nvSpPr>
          <p:spPr>
            <a:xfrm>
              <a:off x="3552"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8922" name="矩形 38921"/>
            <p:cNvSpPr/>
            <p:nvPr/>
          </p:nvSpPr>
          <p:spPr>
            <a:xfrm>
              <a:off x="3984"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p>
          </p:txBody>
        </p:sp>
        <p:sp>
          <p:nvSpPr>
            <p:cNvPr id="38923" name="矩形 38922"/>
            <p:cNvSpPr/>
            <p:nvPr/>
          </p:nvSpPr>
          <p:spPr>
            <a:xfrm>
              <a:off x="4416"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p>
          </p:txBody>
        </p:sp>
        <p:sp>
          <p:nvSpPr>
            <p:cNvPr id="38924" name="矩形 38923"/>
            <p:cNvSpPr/>
            <p:nvPr/>
          </p:nvSpPr>
          <p:spPr>
            <a:xfrm>
              <a:off x="4848" y="1392"/>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2</a:t>
              </a:r>
            </a:p>
          </p:txBody>
        </p:sp>
        <p:sp>
          <p:nvSpPr>
            <p:cNvPr id="38925" name="矩形 38924"/>
            <p:cNvSpPr/>
            <p:nvPr/>
          </p:nvSpPr>
          <p:spPr>
            <a:xfrm>
              <a:off x="8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p>
          </p:txBody>
        </p:sp>
        <p:sp>
          <p:nvSpPr>
            <p:cNvPr id="38926" name="矩形 38925"/>
            <p:cNvSpPr/>
            <p:nvPr/>
          </p:nvSpPr>
          <p:spPr>
            <a:xfrm>
              <a:off x="1248"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38927" name="矩形 38926"/>
            <p:cNvSpPr/>
            <p:nvPr/>
          </p:nvSpPr>
          <p:spPr>
            <a:xfrm>
              <a:off x="1680"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38928" name="矩形 38927"/>
            <p:cNvSpPr/>
            <p:nvPr/>
          </p:nvSpPr>
          <p:spPr>
            <a:xfrm>
              <a:off x="2112" y="2160"/>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38929" name="矩形 38928"/>
            <p:cNvSpPr/>
            <p:nvPr/>
          </p:nvSpPr>
          <p:spPr>
            <a:xfrm>
              <a:off x="254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38930" name="文本框 38929"/>
            <p:cNvSpPr txBox="1"/>
            <p:nvPr/>
          </p:nvSpPr>
          <p:spPr>
            <a:xfrm>
              <a:off x="480" y="1363"/>
              <a:ext cx="349"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A</a:t>
              </a:r>
              <a:r>
                <a:rPr lang="en-US" altLang="zh-CN" sz="1800" i="0" dirty="0">
                  <a:latin typeface="Times New Roman" panose="02020603050405020304" pitchFamily="18" charset="0"/>
                </a:rPr>
                <a:t>:</a:t>
              </a:r>
            </a:p>
          </p:txBody>
        </p:sp>
        <p:sp>
          <p:nvSpPr>
            <p:cNvPr id="38931" name="文本框 38930"/>
            <p:cNvSpPr txBox="1"/>
            <p:nvPr/>
          </p:nvSpPr>
          <p:spPr>
            <a:xfrm>
              <a:off x="480" y="2131"/>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B</a:t>
              </a:r>
              <a:r>
                <a:rPr lang="en-US" altLang="zh-CN" sz="1800" i="0" dirty="0">
                  <a:latin typeface="Times New Roman" panose="02020603050405020304" pitchFamily="18" charset="0"/>
                </a:rPr>
                <a:t>:</a:t>
              </a:r>
            </a:p>
          </p:txBody>
        </p:sp>
        <p:sp>
          <p:nvSpPr>
            <p:cNvPr id="38932" name="文本框 38931"/>
            <p:cNvSpPr txBox="1"/>
            <p:nvPr/>
          </p:nvSpPr>
          <p:spPr>
            <a:xfrm>
              <a:off x="3216" y="1363"/>
              <a:ext cx="338"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p>
          </p:txBody>
        </p:sp>
        <p:sp>
          <p:nvSpPr>
            <p:cNvPr id="38933" name="文本框 38932"/>
            <p:cNvSpPr txBox="1"/>
            <p:nvPr/>
          </p:nvSpPr>
          <p:spPr>
            <a:xfrm>
              <a:off x="806" y="1104"/>
              <a:ext cx="2094" cy="310"/>
            </a:xfrm>
            <a:prstGeom prst="rect">
              <a:avLst/>
            </a:prstGeom>
            <a:noFill/>
            <a:ln w="9525">
              <a:noFill/>
            </a:ln>
          </p:spPr>
          <p:txBody>
            <a:bodyPr wrap="none" anchor="t" anchorCtr="0">
              <a:spAutoFit/>
            </a:bodyPr>
            <a:lstStyle/>
            <a:p>
              <a:r>
                <a:rPr lang="en-US" altLang="zh-CN" sz="1800" i="0">
                  <a:latin typeface="Times New Roman" panose="02020603050405020304" pitchFamily="18" charset="0"/>
                </a:rPr>
                <a:t> </a:t>
              </a:r>
              <a:r>
                <a:rPr lang="en-US" altLang="zh-CN" sz="1800" i="0" dirty="0">
                  <a:latin typeface="Times New Roman" panose="02020603050405020304" pitchFamily="18" charset="0"/>
                </a:rPr>
                <a:t> </a:t>
              </a:r>
              <a:r>
                <a:rPr lang="en-US" altLang="zh-CN" sz="1800" i="0">
                  <a:latin typeface="Times New Roman" panose="02020603050405020304" pitchFamily="18" charset="0"/>
                </a:rPr>
                <a:t>1       2       3       4       5</a:t>
              </a:r>
            </a:p>
          </p:txBody>
        </p:sp>
        <p:sp>
          <p:nvSpPr>
            <p:cNvPr id="38934" name="文本框 38933"/>
            <p:cNvSpPr txBox="1"/>
            <p:nvPr/>
          </p:nvSpPr>
          <p:spPr>
            <a:xfrm>
              <a:off x="3552" y="1104"/>
              <a:ext cx="1706" cy="310"/>
            </a:xfrm>
            <a:prstGeom prst="rect">
              <a:avLst/>
            </a:prstGeom>
            <a:noFill/>
            <a:ln w="9525">
              <a:noFill/>
            </a:ln>
          </p:spPr>
          <p:txBody>
            <a:bodyPr wrap="none" anchor="t" anchorCtr="0">
              <a:spAutoFit/>
            </a:bodyPr>
            <a:lstStyle/>
            <a:p>
              <a:r>
                <a:rPr lang="en-US" altLang="zh-CN" sz="1800" i="0" dirty="0">
                  <a:latin typeface="Times New Roman" panose="02020603050405020304" pitchFamily="18" charset="0"/>
                </a:rPr>
                <a:t>  0       1       2       3</a:t>
              </a:r>
            </a:p>
          </p:txBody>
        </p:sp>
        <p:sp>
          <p:nvSpPr>
            <p:cNvPr id="38935" name="矩形 38934"/>
            <p:cNvSpPr/>
            <p:nvPr/>
          </p:nvSpPr>
          <p:spPr>
            <a:xfrm>
              <a:off x="3552"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0</a:t>
              </a:r>
            </a:p>
          </p:txBody>
        </p:sp>
        <p:sp>
          <p:nvSpPr>
            <p:cNvPr id="38936" name="矩形 38935"/>
            <p:cNvSpPr/>
            <p:nvPr/>
          </p:nvSpPr>
          <p:spPr>
            <a:xfrm>
              <a:off x="3984"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8937" name="矩形 38936"/>
            <p:cNvSpPr/>
            <p:nvPr/>
          </p:nvSpPr>
          <p:spPr>
            <a:xfrm>
              <a:off x="4416" y="2160"/>
              <a:ext cx="432" cy="384"/>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1</a:t>
              </a:r>
            </a:p>
          </p:txBody>
        </p:sp>
        <p:sp>
          <p:nvSpPr>
            <p:cNvPr id="38938" name="矩形 38937"/>
            <p:cNvSpPr/>
            <p:nvPr/>
          </p:nvSpPr>
          <p:spPr>
            <a:xfrm>
              <a:off x="4848" y="2160"/>
              <a:ext cx="432" cy="384"/>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a:latin typeface="Times New Roman" panose="02020603050405020304" pitchFamily="18" charset="0"/>
                </a:rPr>
                <a:t>3</a:t>
              </a:r>
            </a:p>
          </p:txBody>
        </p:sp>
        <p:sp>
          <p:nvSpPr>
            <p:cNvPr id="38939" name="文本框 38938"/>
            <p:cNvSpPr txBox="1"/>
            <p:nvPr/>
          </p:nvSpPr>
          <p:spPr>
            <a:xfrm>
              <a:off x="3127" y="2131"/>
              <a:ext cx="403" cy="310"/>
            </a:xfrm>
            <a:prstGeom prst="rect">
              <a:avLst/>
            </a:prstGeom>
            <a:noFill/>
            <a:ln w="9525">
              <a:noFill/>
            </a:ln>
          </p:spPr>
          <p:txBody>
            <a:bodyPr wrap="none" anchor="t" anchorCtr="0">
              <a:spAutoFit/>
            </a:bodyPr>
            <a:lstStyle/>
            <a:p>
              <a:r>
                <a:rPr lang="en-US" altLang="zh-CN" sz="1800" dirty="0">
                  <a:latin typeface="Times New Roman" panose="02020603050405020304" pitchFamily="18" charset="0"/>
                </a:rPr>
                <a:t>C’</a:t>
              </a:r>
              <a:r>
                <a:rPr lang="en-US" altLang="zh-CN" sz="1800" i="0" dirty="0">
                  <a:latin typeface="Times New Roman" panose="02020603050405020304" pitchFamily="18" charset="0"/>
                </a:rPr>
                <a:t>:</a:t>
              </a:r>
            </a:p>
          </p:txBody>
        </p:sp>
        <p:sp>
          <p:nvSpPr>
            <p:cNvPr id="38942" name="直接连接符 38941"/>
            <p:cNvSpPr/>
            <p:nvPr/>
          </p:nvSpPr>
          <p:spPr>
            <a:xfrm>
              <a:off x="1008" y="1776"/>
              <a:ext cx="1344" cy="384"/>
            </a:xfrm>
            <a:prstGeom prst="line">
              <a:avLst/>
            </a:prstGeom>
            <a:ln w="38100" cap="flat" cmpd="sng">
              <a:solidFill>
                <a:schemeClr val="tx1"/>
              </a:solidFill>
              <a:prstDash val="solid"/>
              <a:headEnd type="none" w="med" len="med"/>
              <a:tailEnd type="triangle" w="med" len="med"/>
            </a:ln>
          </p:spPr>
        </p:sp>
      </p:grpSp>
      <p:sp>
        <p:nvSpPr>
          <p:cNvPr id="31" name="内容占位符 1">
            <a:extLst>
              <a:ext uri="{FF2B5EF4-FFF2-40B4-BE49-F238E27FC236}">
                <a16:creationId xmlns:a16="http://schemas.microsoft.com/office/drawing/2014/main" id="{7F077E5B-6FA9-449E-A2A9-A353792D7150}"/>
              </a:ext>
            </a:extLst>
          </p:cNvPr>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第四次循环</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65" name="组合 39964"/>
          <p:cNvGrpSpPr/>
          <p:nvPr/>
        </p:nvGrpSpPr>
        <p:grpSpPr>
          <a:xfrm>
            <a:off x="3077475" y="1283178"/>
            <a:ext cx="171450" cy="514350"/>
            <a:chOff x="2016" y="1056"/>
            <a:chExt cx="144" cy="432"/>
          </a:xfrm>
        </p:grpSpPr>
        <p:sp>
          <p:nvSpPr>
            <p:cNvPr id="39941" name="直接连接符 39940"/>
            <p:cNvSpPr/>
            <p:nvPr/>
          </p:nvSpPr>
          <p:spPr>
            <a:xfrm>
              <a:off x="2016" y="1056"/>
              <a:ext cx="0" cy="432"/>
            </a:xfrm>
            <a:prstGeom prst="line">
              <a:avLst/>
            </a:prstGeom>
            <a:ln w="9525" cap="flat" cmpd="sng">
              <a:solidFill>
                <a:srgbClr val="FF0000"/>
              </a:solidFill>
              <a:prstDash val="solid"/>
              <a:headEnd type="none" w="med" len="med"/>
              <a:tailEnd type="none" w="med" len="med"/>
            </a:ln>
          </p:spPr>
        </p:sp>
        <p:sp>
          <p:nvSpPr>
            <p:cNvPr id="39943" name="直接连接符 39942"/>
            <p:cNvSpPr/>
            <p:nvPr/>
          </p:nvSpPr>
          <p:spPr>
            <a:xfrm>
              <a:off x="2016" y="1056"/>
              <a:ext cx="144" cy="0"/>
            </a:xfrm>
            <a:prstGeom prst="line">
              <a:avLst/>
            </a:prstGeom>
            <a:ln w="9525" cap="flat" cmpd="sng">
              <a:solidFill>
                <a:srgbClr val="FF0000"/>
              </a:solidFill>
              <a:prstDash val="solid"/>
              <a:headEnd type="none" w="med" len="med"/>
              <a:tailEnd type="none" w="med" len="med"/>
            </a:ln>
          </p:spPr>
        </p:sp>
        <p:sp>
          <p:nvSpPr>
            <p:cNvPr id="39944" name="直接连接符 39943"/>
            <p:cNvSpPr/>
            <p:nvPr/>
          </p:nvSpPr>
          <p:spPr>
            <a:xfrm>
              <a:off x="2016" y="1488"/>
              <a:ext cx="144" cy="0"/>
            </a:xfrm>
            <a:prstGeom prst="line">
              <a:avLst/>
            </a:prstGeom>
            <a:ln w="9525" cap="flat" cmpd="sng">
              <a:solidFill>
                <a:srgbClr val="FF0000"/>
              </a:solidFill>
              <a:prstDash val="solid"/>
              <a:headEnd type="none" w="med" len="med"/>
              <a:tailEnd type="none" w="med" len="med"/>
            </a:ln>
          </p:spPr>
        </p:sp>
      </p:grpSp>
      <p:grpSp>
        <p:nvGrpSpPr>
          <p:cNvPr id="39949" name="组合 39948"/>
          <p:cNvGrpSpPr/>
          <p:nvPr/>
        </p:nvGrpSpPr>
        <p:grpSpPr>
          <a:xfrm>
            <a:off x="3077475" y="2026128"/>
            <a:ext cx="171450" cy="514350"/>
            <a:chOff x="2016" y="1056"/>
            <a:chExt cx="144" cy="432"/>
          </a:xfrm>
        </p:grpSpPr>
        <p:sp>
          <p:nvSpPr>
            <p:cNvPr id="39950" name="直接连接符 39949"/>
            <p:cNvSpPr/>
            <p:nvPr/>
          </p:nvSpPr>
          <p:spPr>
            <a:xfrm>
              <a:off x="2016" y="1056"/>
              <a:ext cx="0" cy="432"/>
            </a:xfrm>
            <a:prstGeom prst="line">
              <a:avLst/>
            </a:prstGeom>
            <a:ln w="9525" cap="flat" cmpd="sng">
              <a:solidFill>
                <a:srgbClr val="FF0000"/>
              </a:solidFill>
              <a:prstDash val="solid"/>
              <a:headEnd type="none" w="med" len="med"/>
              <a:tailEnd type="none" w="med" len="med"/>
            </a:ln>
          </p:spPr>
        </p:sp>
        <p:sp>
          <p:nvSpPr>
            <p:cNvPr id="39951" name="直接连接符 39950"/>
            <p:cNvSpPr/>
            <p:nvPr/>
          </p:nvSpPr>
          <p:spPr>
            <a:xfrm>
              <a:off x="2016" y="1056"/>
              <a:ext cx="144" cy="0"/>
            </a:xfrm>
            <a:prstGeom prst="line">
              <a:avLst/>
            </a:prstGeom>
            <a:ln w="9525" cap="flat" cmpd="sng">
              <a:solidFill>
                <a:srgbClr val="FF0000"/>
              </a:solidFill>
              <a:prstDash val="solid"/>
              <a:headEnd type="none" w="med" len="med"/>
              <a:tailEnd type="none" w="med" len="med"/>
            </a:ln>
          </p:spPr>
        </p:sp>
        <p:sp>
          <p:nvSpPr>
            <p:cNvPr id="39952" name="直接连接符 39951"/>
            <p:cNvSpPr/>
            <p:nvPr/>
          </p:nvSpPr>
          <p:spPr>
            <a:xfrm>
              <a:off x="2016" y="1488"/>
              <a:ext cx="144" cy="0"/>
            </a:xfrm>
            <a:prstGeom prst="line">
              <a:avLst/>
            </a:prstGeom>
            <a:ln w="9525" cap="flat" cmpd="sng">
              <a:solidFill>
                <a:srgbClr val="FF0000"/>
              </a:solidFill>
              <a:prstDash val="solid"/>
              <a:headEnd type="none" w="med" len="med"/>
              <a:tailEnd type="none" w="med" len="med"/>
            </a:ln>
          </p:spPr>
        </p:sp>
      </p:grpSp>
      <p:grpSp>
        <p:nvGrpSpPr>
          <p:cNvPr id="39953" name="组合 39952"/>
          <p:cNvGrpSpPr/>
          <p:nvPr/>
        </p:nvGrpSpPr>
        <p:grpSpPr>
          <a:xfrm>
            <a:off x="3077475" y="2711928"/>
            <a:ext cx="171450" cy="514350"/>
            <a:chOff x="2016" y="1056"/>
            <a:chExt cx="144" cy="432"/>
          </a:xfrm>
        </p:grpSpPr>
        <p:sp>
          <p:nvSpPr>
            <p:cNvPr id="39954" name="直接连接符 39953"/>
            <p:cNvSpPr/>
            <p:nvPr/>
          </p:nvSpPr>
          <p:spPr>
            <a:xfrm>
              <a:off x="2016" y="1056"/>
              <a:ext cx="0" cy="432"/>
            </a:xfrm>
            <a:prstGeom prst="line">
              <a:avLst/>
            </a:prstGeom>
            <a:ln w="9525" cap="flat" cmpd="sng">
              <a:solidFill>
                <a:srgbClr val="FF0000"/>
              </a:solidFill>
              <a:prstDash val="solid"/>
              <a:headEnd type="none" w="med" len="med"/>
              <a:tailEnd type="none" w="med" len="med"/>
            </a:ln>
          </p:spPr>
        </p:sp>
        <p:sp>
          <p:nvSpPr>
            <p:cNvPr id="39955" name="直接连接符 39954"/>
            <p:cNvSpPr/>
            <p:nvPr/>
          </p:nvSpPr>
          <p:spPr>
            <a:xfrm>
              <a:off x="2016" y="1056"/>
              <a:ext cx="144" cy="0"/>
            </a:xfrm>
            <a:prstGeom prst="line">
              <a:avLst/>
            </a:prstGeom>
            <a:ln w="9525" cap="flat" cmpd="sng">
              <a:solidFill>
                <a:srgbClr val="FF0000"/>
              </a:solidFill>
              <a:prstDash val="solid"/>
              <a:headEnd type="none" w="med" len="med"/>
              <a:tailEnd type="none" w="med" len="med"/>
            </a:ln>
          </p:spPr>
        </p:sp>
        <p:sp>
          <p:nvSpPr>
            <p:cNvPr id="39956" name="直接连接符 39955"/>
            <p:cNvSpPr/>
            <p:nvPr/>
          </p:nvSpPr>
          <p:spPr>
            <a:xfrm>
              <a:off x="2016" y="1488"/>
              <a:ext cx="144" cy="0"/>
            </a:xfrm>
            <a:prstGeom prst="line">
              <a:avLst/>
            </a:prstGeom>
            <a:ln w="9525" cap="flat" cmpd="sng">
              <a:solidFill>
                <a:srgbClr val="FF0000"/>
              </a:solidFill>
              <a:prstDash val="solid"/>
              <a:headEnd type="none" w="med" len="med"/>
              <a:tailEnd type="none" w="med" len="med"/>
            </a:ln>
          </p:spPr>
        </p:sp>
      </p:grpSp>
      <p:grpSp>
        <p:nvGrpSpPr>
          <p:cNvPr id="39966" name="组合 39965"/>
          <p:cNvGrpSpPr/>
          <p:nvPr/>
        </p:nvGrpSpPr>
        <p:grpSpPr>
          <a:xfrm>
            <a:off x="3077475" y="3454878"/>
            <a:ext cx="171450" cy="971550"/>
            <a:chOff x="2016" y="2880"/>
            <a:chExt cx="144" cy="816"/>
          </a:xfrm>
        </p:grpSpPr>
        <p:sp>
          <p:nvSpPr>
            <p:cNvPr id="39957" name="直接连接符 39956"/>
            <p:cNvSpPr/>
            <p:nvPr/>
          </p:nvSpPr>
          <p:spPr>
            <a:xfrm flipH="1">
              <a:off x="2016" y="2880"/>
              <a:ext cx="0" cy="816"/>
            </a:xfrm>
            <a:prstGeom prst="line">
              <a:avLst/>
            </a:prstGeom>
            <a:ln w="9525" cap="flat" cmpd="sng">
              <a:solidFill>
                <a:srgbClr val="FF0000"/>
              </a:solidFill>
              <a:prstDash val="solid"/>
              <a:headEnd type="none" w="med" len="med"/>
              <a:tailEnd type="none" w="med" len="med"/>
            </a:ln>
          </p:spPr>
        </p:sp>
        <p:sp>
          <p:nvSpPr>
            <p:cNvPr id="39963" name="直接连接符 39962"/>
            <p:cNvSpPr/>
            <p:nvPr/>
          </p:nvSpPr>
          <p:spPr>
            <a:xfrm>
              <a:off x="2016" y="2880"/>
              <a:ext cx="144" cy="0"/>
            </a:xfrm>
            <a:prstGeom prst="line">
              <a:avLst/>
            </a:prstGeom>
            <a:ln w="9525" cap="flat" cmpd="sng">
              <a:solidFill>
                <a:srgbClr val="FF0000"/>
              </a:solidFill>
              <a:prstDash val="solid"/>
              <a:headEnd type="none" w="med" len="med"/>
              <a:tailEnd type="none" w="med" len="med"/>
            </a:ln>
          </p:spPr>
        </p:sp>
        <p:sp>
          <p:nvSpPr>
            <p:cNvPr id="39964" name="直接连接符 39963"/>
            <p:cNvSpPr/>
            <p:nvPr/>
          </p:nvSpPr>
          <p:spPr>
            <a:xfrm>
              <a:off x="2016" y="3696"/>
              <a:ext cx="144" cy="0"/>
            </a:xfrm>
            <a:prstGeom prst="line">
              <a:avLst/>
            </a:prstGeom>
            <a:ln w="9525" cap="flat" cmpd="sng">
              <a:solidFill>
                <a:srgbClr val="FF0000"/>
              </a:solidFill>
              <a:prstDash val="solid"/>
              <a:headEnd type="none" w="med" len="med"/>
              <a:tailEnd type="none" w="med" len="med"/>
            </a:ln>
          </p:spPr>
        </p:sp>
      </p:grpSp>
      <p:sp>
        <p:nvSpPr>
          <p:cNvPr id="39967" name="文本框 39966"/>
          <p:cNvSpPr txBox="1"/>
          <p:nvPr/>
        </p:nvSpPr>
        <p:spPr>
          <a:xfrm>
            <a:off x="2115450" y="1371284"/>
            <a:ext cx="904875" cy="369094"/>
          </a:xfrm>
          <a:prstGeom prst="rect">
            <a:avLst/>
          </a:prstGeom>
          <a:noFill/>
          <a:ln w="9525">
            <a:noFill/>
          </a:ln>
        </p:spPr>
        <p:txBody>
          <a:bodyPr/>
          <a:lstStyle/>
          <a:p>
            <a:pPr marL="342900" indent="-342900">
              <a:lnSpc>
                <a:spcPct val="90000"/>
              </a:lnSpc>
              <a:spcBef>
                <a:spcPct val="20000"/>
              </a:spcBef>
            </a:pPr>
            <a:r>
              <a:rPr lang="en-US" altLang="zh-CN" sz="2400" i="0" dirty="0">
                <a:solidFill>
                  <a:srgbClr val="008581"/>
                </a:solidFill>
                <a:latin typeface="Times New Roman" panose="02020603050405020304" pitchFamily="18" charset="0"/>
                <a:sym typeface="Symbol" panose="05050102010706020507" pitchFamily="18" charset="2"/>
              </a:rPr>
              <a:t></a:t>
            </a:r>
            <a:r>
              <a:rPr lang="en-US" altLang="zh-CN" sz="2400" i="0">
                <a:solidFill>
                  <a:srgbClr val="008581"/>
                </a:solidFill>
                <a:latin typeface="Times New Roman" panose="02020603050405020304" pitchFamily="18" charset="0"/>
                <a:sym typeface="Symbol" panose="05050102010706020507" pitchFamily="18" charset="2"/>
              </a:rPr>
              <a:t>(</a:t>
            </a:r>
            <a:r>
              <a:rPr lang="en-US" altLang="zh-CN" sz="2400">
                <a:solidFill>
                  <a:srgbClr val="008581"/>
                </a:solidFill>
                <a:latin typeface="Times New Roman" panose="02020603050405020304" pitchFamily="18" charset="0"/>
                <a:sym typeface="Symbol" panose="05050102010706020507" pitchFamily="18" charset="2"/>
              </a:rPr>
              <a:t>k</a:t>
            </a:r>
            <a:r>
              <a:rPr lang="en-US" altLang="zh-CN" sz="2400" i="0">
                <a:solidFill>
                  <a:srgbClr val="008581"/>
                </a:solidFill>
                <a:latin typeface="Times New Roman" panose="02020603050405020304" pitchFamily="18" charset="0"/>
                <a:sym typeface="Symbol" panose="05050102010706020507" pitchFamily="18" charset="2"/>
              </a:rPr>
              <a:t>)</a:t>
            </a:r>
            <a:endParaRPr lang="en-US" altLang="zh-CN" sz="2400" i="0">
              <a:solidFill>
                <a:srgbClr val="008581"/>
              </a:solidFill>
              <a:latin typeface="Times New Roman" panose="02020603050405020304" pitchFamily="18" charset="0"/>
            </a:endParaRPr>
          </a:p>
        </p:txBody>
      </p:sp>
      <p:sp>
        <p:nvSpPr>
          <p:cNvPr id="39968" name="文本框 39967"/>
          <p:cNvSpPr txBox="1"/>
          <p:nvPr/>
        </p:nvSpPr>
        <p:spPr>
          <a:xfrm>
            <a:off x="2105925" y="2800034"/>
            <a:ext cx="904875" cy="369094"/>
          </a:xfrm>
          <a:prstGeom prst="rect">
            <a:avLst/>
          </a:prstGeom>
          <a:noFill/>
          <a:ln w="9525">
            <a:noFill/>
          </a:ln>
        </p:spPr>
        <p:txBody>
          <a:bodyPr/>
          <a:lstStyle/>
          <a:p>
            <a:pPr marL="342900" indent="-342900">
              <a:lnSpc>
                <a:spcPct val="90000"/>
              </a:lnSpc>
              <a:spcBef>
                <a:spcPct val="20000"/>
              </a:spcBef>
            </a:pPr>
            <a:r>
              <a:rPr lang="en-US" altLang="zh-CN" sz="2400" i="0" dirty="0">
                <a:solidFill>
                  <a:srgbClr val="008581"/>
                </a:solidFill>
                <a:latin typeface="Times New Roman" panose="02020603050405020304" pitchFamily="18" charset="0"/>
                <a:sym typeface="Symbol" panose="05050102010706020507" pitchFamily="18" charset="2"/>
              </a:rPr>
              <a:t></a:t>
            </a:r>
            <a:r>
              <a:rPr lang="en-US" altLang="zh-CN" sz="2400" i="0">
                <a:solidFill>
                  <a:srgbClr val="008581"/>
                </a:solidFill>
                <a:latin typeface="Times New Roman" panose="02020603050405020304" pitchFamily="18" charset="0"/>
                <a:sym typeface="Symbol" panose="05050102010706020507" pitchFamily="18" charset="2"/>
              </a:rPr>
              <a:t>(</a:t>
            </a:r>
            <a:r>
              <a:rPr lang="en-US" altLang="zh-CN" sz="2400">
                <a:solidFill>
                  <a:srgbClr val="008581"/>
                </a:solidFill>
                <a:latin typeface="Times New Roman" panose="02020603050405020304" pitchFamily="18" charset="0"/>
                <a:sym typeface="Symbol" panose="05050102010706020507" pitchFamily="18" charset="2"/>
              </a:rPr>
              <a:t>k</a:t>
            </a:r>
            <a:r>
              <a:rPr lang="en-US" altLang="zh-CN" sz="2400" i="0">
                <a:solidFill>
                  <a:srgbClr val="008581"/>
                </a:solidFill>
                <a:latin typeface="Times New Roman" panose="02020603050405020304" pitchFamily="18" charset="0"/>
                <a:sym typeface="Symbol" panose="05050102010706020507" pitchFamily="18" charset="2"/>
              </a:rPr>
              <a:t>)</a:t>
            </a:r>
            <a:endParaRPr lang="en-US" altLang="zh-CN" sz="2400" i="0">
              <a:solidFill>
                <a:srgbClr val="008581"/>
              </a:solidFill>
              <a:latin typeface="Times New Roman" panose="02020603050405020304" pitchFamily="18" charset="0"/>
            </a:endParaRPr>
          </a:p>
        </p:txBody>
      </p:sp>
      <p:sp>
        <p:nvSpPr>
          <p:cNvPr id="39969" name="文本框 39968"/>
          <p:cNvSpPr txBox="1"/>
          <p:nvPr/>
        </p:nvSpPr>
        <p:spPr>
          <a:xfrm>
            <a:off x="2105925" y="2114234"/>
            <a:ext cx="904875" cy="369094"/>
          </a:xfrm>
          <a:prstGeom prst="rect">
            <a:avLst/>
          </a:prstGeom>
          <a:noFill/>
          <a:ln w="9525">
            <a:noFill/>
          </a:ln>
        </p:spPr>
        <p:txBody>
          <a:bodyPr/>
          <a:lstStyle/>
          <a:p>
            <a:pPr marL="342900" indent="-342900">
              <a:lnSpc>
                <a:spcPct val="90000"/>
              </a:lnSpc>
              <a:spcBef>
                <a:spcPct val="20000"/>
              </a:spcBef>
            </a:pPr>
            <a:r>
              <a:rPr lang="en-US" altLang="zh-CN" sz="2400" i="0" dirty="0">
                <a:solidFill>
                  <a:srgbClr val="008581"/>
                </a:solidFill>
                <a:latin typeface="Times New Roman" panose="02020603050405020304" pitchFamily="18" charset="0"/>
                <a:sym typeface="Symbol" panose="05050102010706020507" pitchFamily="18" charset="2"/>
              </a:rPr>
              <a:t></a:t>
            </a:r>
            <a:r>
              <a:rPr lang="en-US" altLang="zh-CN" sz="2400" i="0">
                <a:solidFill>
                  <a:srgbClr val="008581"/>
                </a:solidFill>
                <a:latin typeface="Times New Roman" panose="02020603050405020304" pitchFamily="18" charset="0"/>
                <a:sym typeface="Symbol" panose="05050102010706020507" pitchFamily="18" charset="2"/>
              </a:rPr>
              <a:t>(</a:t>
            </a:r>
            <a:r>
              <a:rPr lang="en-US" altLang="zh-CN" sz="2400">
                <a:solidFill>
                  <a:srgbClr val="008581"/>
                </a:solidFill>
                <a:latin typeface="Times New Roman" panose="02020603050405020304" pitchFamily="18" charset="0"/>
                <a:sym typeface="Symbol" panose="05050102010706020507" pitchFamily="18" charset="2"/>
              </a:rPr>
              <a:t>n</a:t>
            </a:r>
            <a:r>
              <a:rPr lang="en-US" altLang="zh-CN" sz="2400" i="0">
                <a:solidFill>
                  <a:srgbClr val="008581"/>
                </a:solidFill>
                <a:latin typeface="Times New Roman" panose="02020603050405020304" pitchFamily="18" charset="0"/>
                <a:sym typeface="Symbol" panose="05050102010706020507" pitchFamily="18" charset="2"/>
              </a:rPr>
              <a:t>)</a:t>
            </a:r>
            <a:endParaRPr lang="en-US" altLang="zh-CN" sz="2400" i="0">
              <a:solidFill>
                <a:srgbClr val="008581"/>
              </a:solidFill>
              <a:latin typeface="Times New Roman" panose="02020603050405020304" pitchFamily="18" charset="0"/>
            </a:endParaRPr>
          </a:p>
        </p:txBody>
      </p:sp>
      <p:sp>
        <p:nvSpPr>
          <p:cNvPr id="39970" name="文本框 39969"/>
          <p:cNvSpPr txBox="1"/>
          <p:nvPr/>
        </p:nvSpPr>
        <p:spPr>
          <a:xfrm>
            <a:off x="2115450" y="3657284"/>
            <a:ext cx="904875" cy="369094"/>
          </a:xfrm>
          <a:prstGeom prst="rect">
            <a:avLst/>
          </a:prstGeom>
          <a:noFill/>
          <a:ln w="9525">
            <a:noFill/>
          </a:ln>
        </p:spPr>
        <p:txBody>
          <a:bodyPr/>
          <a:lstStyle/>
          <a:p>
            <a:pPr marL="342900" indent="-342900">
              <a:lnSpc>
                <a:spcPct val="90000"/>
              </a:lnSpc>
              <a:spcBef>
                <a:spcPct val="20000"/>
              </a:spcBef>
            </a:pPr>
            <a:r>
              <a:rPr lang="en-US" altLang="zh-CN" sz="2400" i="0" dirty="0">
                <a:solidFill>
                  <a:srgbClr val="008581"/>
                </a:solidFill>
                <a:latin typeface="Times New Roman" panose="02020603050405020304" pitchFamily="18" charset="0"/>
                <a:sym typeface="Symbol" panose="05050102010706020507" pitchFamily="18" charset="2"/>
              </a:rPr>
              <a:t></a:t>
            </a:r>
            <a:r>
              <a:rPr lang="en-US" altLang="zh-CN" sz="2400" i="0">
                <a:solidFill>
                  <a:srgbClr val="008581"/>
                </a:solidFill>
                <a:latin typeface="Times New Roman" panose="02020603050405020304" pitchFamily="18" charset="0"/>
                <a:sym typeface="Symbol" panose="05050102010706020507" pitchFamily="18" charset="2"/>
              </a:rPr>
              <a:t>(</a:t>
            </a:r>
            <a:r>
              <a:rPr lang="en-US" altLang="zh-CN" sz="2400">
                <a:solidFill>
                  <a:srgbClr val="008581"/>
                </a:solidFill>
                <a:latin typeface="Times New Roman" panose="02020603050405020304" pitchFamily="18" charset="0"/>
                <a:sym typeface="Symbol" panose="05050102010706020507" pitchFamily="18" charset="2"/>
              </a:rPr>
              <a:t>n</a:t>
            </a:r>
            <a:r>
              <a:rPr lang="en-US" altLang="zh-CN" sz="2400" i="0">
                <a:solidFill>
                  <a:srgbClr val="008581"/>
                </a:solidFill>
                <a:latin typeface="Times New Roman" panose="02020603050405020304" pitchFamily="18" charset="0"/>
                <a:sym typeface="Symbol" panose="05050102010706020507" pitchFamily="18" charset="2"/>
              </a:rPr>
              <a:t>)</a:t>
            </a:r>
            <a:endParaRPr lang="en-US" altLang="zh-CN" sz="2400" i="0">
              <a:solidFill>
                <a:srgbClr val="008581"/>
              </a:solidFill>
              <a:latin typeface="Times New Roman" panose="02020603050405020304" pitchFamily="18" charset="0"/>
            </a:endParaRPr>
          </a:p>
        </p:txBody>
      </p:sp>
      <p:sp>
        <p:nvSpPr>
          <p:cNvPr id="39971" name="直接连接符 39970"/>
          <p:cNvSpPr/>
          <p:nvPr/>
        </p:nvSpPr>
        <p:spPr>
          <a:xfrm>
            <a:off x="1763025" y="4483578"/>
            <a:ext cx="1200150" cy="0"/>
          </a:xfrm>
          <a:prstGeom prst="line">
            <a:avLst/>
          </a:prstGeom>
          <a:ln w="9525" cap="flat" cmpd="sng">
            <a:solidFill>
              <a:srgbClr val="FF0000"/>
            </a:solidFill>
            <a:prstDash val="solid"/>
            <a:headEnd type="none" w="med" len="med"/>
            <a:tailEnd type="none" w="med" len="med"/>
          </a:ln>
        </p:spPr>
      </p:sp>
      <p:sp>
        <p:nvSpPr>
          <p:cNvPr id="39972" name="文本框 39971"/>
          <p:cNvSpPr txBox="1"/>
          <p:nvPr/>
        </p:nvSpPr>
        <p:spPr>
          <a:xfrm>
            <a:off x="1991625" y="4480030"/>
            <a:ext cx="1314450" cy="369094"/>
          </a:xfrm>
          <a:prstGeom prst="rect">
            <a:avLst/>
          </a:prstGeom>
          <a:noFill/>
          <a:ln w="9525">
            <a:noFill/>
          </a:ln>
        </p:spPr>
        <p:txBody>
          <a:bodyPr/>
          <a:lstStyle/>
          <a:p>
            <a:pPr marL="342900" indent="-342900">
              <a:lnSpc>
                <a:spcPct val="90000"/>
              </a:lnSpc>
              <a:spcBef>
                <a:spcPct val="20000"/>
              </a:spcBef>
            </a:pPr>
            <a:r>
              <a:rPr lang="en-US" altLang="zh-CN" sz="2400" i="0" dirty="0">
                <a:solidFill>
                  <a:srgbClr val="008581"/>
                </a:solidFill>
                <a:latin typeface="Times New Roman" panose="02020603050405020304" pitchFamily="18" charset="0"/>
                <a:sym typeface="Symbol" panose="05050102010706020507" pitchFamily="18" charset="2"/>
              </a:rPr>
              <a:t>(</a:t>
            </a:r>
            <a:r>
              <a:rPr lang="en-US" altLang="zh-CN" sz="2400" dirty="0" err="1">
                <a:solidFill>
                  <a:srgbClr val="008581"/>
                </a:solidFill>
                <a:latin typeface="Times New Roman" panose="02020603050405020304" pitchFamily="18" charset="0"/>
                <a:sym typeface="Symbol" panose="05050102010706020507" pitchFamily="18" charset="2"/>
              </a:rPr>
              <a:t>n</a:t>
            </a:r>
            <a:r>
              <a:rPr lang="en-US" altLang="zh-CN" sz="2400" i="0" dirty="0" err="1">
                <a:solidFill>
                  <a:srgbClr val="008581"/>
                </a:solidFill>
                <a:latin typeface="Times New Roman" panose="02020603050405020304" pitchFamily="18" charset="0"/>
                <a:sym typeface="Symbol" panose="05050102010706020507" pitchFamily="18" charset="2"/>
              </a:rPr>
              <a:t>+</a:t>
            </a:r>
            <a:r>
              <a:rPr lang="en-US" altLang="zh-CN" sz="2400" dirty="0" err="1">
                <a:solidFill>
                  <a:srgbClr val="008581"/>
                </a:solidFill>
                <a:latin typeface="Times New Roman" panose="02020603050405020304" pitchFamily="18" charset="0"/>
                <a:sym typeface="Symbol" panose="05050102010706020507" pitchFamily="18" charset="2"/>
              </a:rPr>
              <a:t>k</a:t>
            </a:r>
            <a:r>
              <a:rPr lang="en-US" altLang="zh-CN" sz="2400" i="0" dirty="0">
                <a:solidFill>
                  <a:srgbClr val="008581"/>
                </a:solidFill>
                <a:latin typeface="Times New Roman" panose="02020603050405020304" pitchFamily="18" charset="0"/>
                <a:sym typeface="Symbol" panose="05050102010706020507" pitchFamily="18" charset="2"/>
              </a:rPr>
              <a:t>)</a:t>
            </a:r>
            <a:endParaRPr lang="en-US" altLang="zh-CN" sz="2400" i="0" dirty="0">
              <a:solidFill>
                <a:srgbClr val="008581"/>
              </a:solidFill>
              <a:latin typeface="Times New Roman" panose="02020603050405020304" pitchFamily="18" charset="0"/>
            </a:endParaRPr>
          </a:p>
        </p:txBody>
      </p:sp>
      <p:sp>
        <p:nvSpPr>
          <p:cNvPr id="27" name="内容占位符 1">
            <a:extLst>
              <a:ext uri="{FF2B5EF4-FFF2-40B4-BE49-F238E27FC236}">
                <a16:creationId xmlns:a16="http://schemas.microsoft.com/office/drawing/2014/main" id="{BA078C21-D467-4777-91CD-1B22DFED4371}"/>
              </a:ext>
            </a:extLst>
          </p:cNvPr>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计数排序算法分析</a:t>
            </a:r>
          </a:p>
        </p:txBody>
      </p:sp>
      <p:sp>
        <p:nvSpPr>
          <p:cNvPr id="28" name="文本占位符 44034">
            <a:extLst>
              <a:ext uri="{FF2B5EF4-FFF2-40B4-BE49-F238E27FC236}">
                <a16:creationId xmlns:a16="http://schemas.microsoft.com/office/drawing/2014/main" id="{51516AEF-BD82-491D-B12F-B82A25144455}"/>
              </a:ext>
            </a:extLst>
          </p:cNvPr>
          <p:cNvSpPr txBox="1"/>
          <p:nvPr/>
        </p:nvSpPr>
        <p:spPr>
          <a:xfrm>
            <a:off x="3397729" y="448289"/>
            <a:ext cx="4978519" cy="4046071"/>
          </a:xfrm>
          <a:prstGeom prst="rect">
            <a:avLst/>
          </a:prstGeom>
        </p:spPr>
        <p:txBody>
          <a:bodyPr>
            <a:normAutofit fontScale="925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90000"/>
              </a:lnSpc>
              <a:buNone/>
            </a:pPr>
            <a:r>
              <a:rPr lang="en-US" altLang="zh-CN" sz="2000" dirty="0">
                <a:solidFill>
                  <a:srgbClr val="000000"/>
                </a:solidFill>
              </a:rPr>
              <a:t>COUNTING-SORT(A, B, k)</a:t>
            </a:r>
          </a:p>
          <a:p>
            <a:pPr>
              <a:lnSpc>
                <a:spcPct val="90000"/>
              </a:lnSpc>
              <a:buNone/>
            </a:pPr>
            <a:r>
              <a:rPr lang="en-US" altLang="zh-CN" sz="2000" dirty="0">
                <a:solidFill>
                  <a:srgbClr val="000000"/>
                </a:solidFill>
              </a:rPr>
              <a:t>Let C[0..k] be a new array</a:t>
            </a:r>
          </a:p>
          <a:p>
            <a:pPr>
              <a:lnSpc>
                <a:spcPct val="90000"/>
              </a:lnSpc>
              <a:buNone/>
            </a:pPr>
            <a:r>
              <a:rPr lang="en-US" altLang="zh-CN" sz="2000" b="1" dirty="0">
                <a:solidFill>
                  <a:srgbClr val="000000"/>
                </a:solidFill>
              </a:rPr>
              <a:t>for </a:t>
            </a:r>
            <a:r>
              <a:rPr lang="en-US" altLang="zh-CN" sz="2000" i="1" dirty="0" err="1">
                <a:solidFill>
                  <a:srgbClr val="008581"/>
                </a:solidFill>
              </a:rPr>
              <a:t>i</a:t>
            </a:r>
            <a:r>
              <a:rPr lang="en-US" altLang="zh-CN" sz="2000" i="1" dirty="0">
                <a:solidFill>
                  <a:srgbClr val="008581"/>
                </a:solidFill>
              </a:rPr>
              <a:t> </a:t>
            </a:r>
            <a:r>
              <a:rPr lang="en-US" altLang="zh-CN" sz="2000" dirty="0">
                <a:solidFill>
                  <a:srgbClr val="008581"/>
                </a:solidFill>
                <a:latin typeface="Symbol" panose="05050102010706020507" pitchFamily="18" charset="2"/>
              </a:rPr>
              <a:t>¬</a:t>
            </a:r>
            <a:r>
              <a:rPr lang="en-US" altLang="zh-CN" sz="2000" dirty="0">
                <a:solidFill>
                  <a:srgbClr val="008581"/>
                </a:solidFill>
              </a:rPr>
              <a:t>0 </a:t>
            </a:r>
            <a:r>
              <a:rPr lang="en-US" altLang="zh-CN" sz="2000" b="1" dirty="0">
                <a:solidFill>
                  <a:srgbClr val="000000"/>
                </a:solidFill>
              </a:rPr>
              <a:t>to </a:t>
            </a:r>
            <a:r>
              <a:rPr lang="en-US" altLang="zh-CN" sz="2000" i="1" dirty="0">
                <a:solidFill>
                  <a:srgbClr val="008581"/>
                </a:solidFill>
              </a:rPr>
              <a:t>k</a:t>
            </a:r>
          </a:p>
          <a:p>
            <a:pPr>
              <a:lnSpc>
                <a:spcPct val="90000"/>
              </a:lnSpc>
              <a:buNone/>
            </a:pPr>
            <a:r>
              <a:rPr lang="en-US" altLang="zh-CN" sz="2000" b="1" dirty="0">
                <a:solidFill>
                  <a:srgbClr val="000000"/>
                </a:solidFill>
              </a:rPr>
              <a:t>   </a:t>
            </a:r>
            <a:r>
              <a:rPr lang="en-US" altLang="zh-CN" sz="2000" i="1" dirty="0">
                <a:solidFill>
                  <a:srgbClr val="008581"/>
                </a:solidFill>
              </a:rPr>
              <a:t>C</a:t>
            </a:r>
            <a:r>
              <a:rPr lang="en-US" altLang="zh-CN" sz="2000" dirty="0">
                <a:solidFill>
                  <a:srgbClr val="008581"/>
                </a:solidFill>
              </a:rPr>
              <a:t>[</a:t>
            </a:r>
            <a:r>
              <a:rPr lang="en-US" altLang="zh-CN" sz="2000" i="1" dirty="0" err="1">
                <a:solidFill>
                  <a:srgbClr val="008581"/>
                </a:solidFill>
              </a:rPr>
              <a:t>i</a:t>
            </a:r>
            <a:r>
              <a:rPr lang="en-US" altLang="zh-CN" sz="2000" dirty="0">
                <a:solidFill>
                  <a:srgbClr val="008581"/>
                </a:solidFill>
              </a:rPr>
              <a:t>] </a:t>
            </a:r>
            <a:r>
              <a:rPr lang="en-US" altLang="zh-CN" sz="2000" dirty="0">
                <a:solidFill>
                  <a:srgbClr val="008581"/>
                </a:solidFill>
                <a:latin typeface="Symbol" panose="05050102010706020507" pitchFamily="18" charset="2"/>
              </a:rPr>
              <a:t>¬ </a:t>
            </a:r>
            <a:r>
              <a:rPr lang="en-US" altLang="zh-CN" sz="2000" dirty="0">
                <a:solidFill>
                  <a:srgbClr val="008581"/>
                </a:solidFill>
              </a:rPr>
              <a:t>0</a:t>
            </a:r>
          </a:p>
          <a:p>
            <a:pPr>
              <a:lnSpc>
                <a:spcPct val="90000"/>
              </a:lnSpc>
              <a:buNone/>
            </a:pPr>
            <a:r>
              <a:rPr lang="en-US" altLang="zh-CN" sz="2000" b="1" dirty="0">
                <a:solidFill>
                  <a:srgbClr val="000000"/>
                </a:solidFill>
              </a:rPr>
              <a:t>for </a:t>
            </a:r>
            <a:r>
              <a:rPr lang="en-US" altLang="zh-CN" sz="2000" i="1" dirty="0">
                <a:solidFill>
                  <a:srgbClr val="008581"/>
                </a:solidFill>
              </a:rPr>
              <a:t>j </a:t>
            </a:r>
            <a:r>
              <a:rPr lang="en-US" altLang="zh-CN" sz="2000" dirty="0">
                <a:solidFill>
                  <a:srgbClr val="008581"/>
                </a:solidFill>
                <a:latin typeface="Symbol" panose="05050102010706020507" pitchFamily="18" charset="2"/>
              </a:rPr>
              <a:t>¬</a:t>
            </a:r>
            <a:r>
              <a:rPr lang="en-US" altLang="zh-CN" sz="2000" dirty="0">
                <a:solidFill>
                  <a:srgbClr val="008581"/>
                </a:solidFill>
              </a:rPr>
              <a:t>1 </a:t>
            </a:r>
            <a:r>
              <a:rPr lang="en-US" altLang="zh-CN" sz="2000" b="1" dirty="0">
                <a:solidFill>
                  <a:srgbClr val="000000"/>
                </a:solidFill>
              </a:rPr>
              <a:t>to </a:t>
            </a:r>
            <a:r>
              <a:rPr lang="en-US" altLang="zh-CN" sz="2000" i="1" dirty="0" err="1">
                <a:solidFill>
                  <a:srgbClr val="008581"/>
                </a:solidFill>
              </a:rPr>
              <a:t>A.length</a:t>
            </a:r>
            <a:endParaRPr lang="en-US" altLang="zh-CN" sz="2000" i="1" dirty="0">
              <a:solidFill>
                <a:srgbClr val="008581"/>
              </a:solidFill>
            </a:endParaRPr>
          </a:p>
          <a:p>
            <a:pPr>
              <a:lnSpc>
                <a:spcPct val="90000"/>
              </a:lnSpc>
              <a:buNone/>
            </a:pPr>
            <a:r>
              <a:rPr lang="en-US" altLang="zh-CN" sz="2000" b="1" dirty="0">
                <a:solidFill>
                  <a:srgbClr val="000000"/>
                </a:solidFill>
              </a:rPr>
              <a:t>   </a:t>
            </a:r>
            <a:r>
              <a:rPr lang="en-US" altLang="zh-CN" sz="2000" i="1" dirty="0">
                <a:solidFill>
                  <a:srgbClr val="008581"/>
                </a:solidFill>
              </a:rPr>
              <a:t>C</a:t>
            </a:r>
            <a:r>
              <a:rPr lang="en-US" altLang="zh-CN" sz="2000" dirty="0">
                <a:solidFill>
                  <a:srgbClr val="008581"/>
                </a:solidFill>
              </a:rPr>
              <a:t>[</a:t>
            </a:r>
            <a:r>
              <a:rPr lang="en-US" altLang="zh-CN" sz="2000" i="1" dirty="0">
                <a:solidFill>
                  <a:srgbClr val="008581"/>
                </a:solidFill>
              </a:rPr>
              <a:t>A</a:t>
            </a:r>
            <a:r>
              <a:rPr lang="en-US" altLang="zh-CN" sz="2000" dirty="0">
                <a:solidFill>
                  <a:srgbClr val="008581"/>
                </a:solidFill>
              </a:rPr>
              <a:t>[ </a:t>
            </a:r>
            <a:r>
              <a:rPr lang="en-US" altLang="zh-CN" sz="2000" i="1" dirty="0">
                <a:solidFill>
                  <a:srgbClr val="008581"/>
                </a:solidFill>
              </a:rPr>
              <a:t>j</a:t>
            </a:r>
            <a:r>
              <a:rPr lang="en-US" altLang="zh-CN" sz="2000" dirty="0">
                <a:solidFill>
                  <a:srgbClr val="008581"/>
                </a:solidFill>
              </a:rPr>
              <a:t>]] </a:t>
            </a:r>
            <a:r>
              <a:rPr lang="en-US" altLang="zh-CN" sz="2000" dirty="0">
                <a:solidFill>
                  <a:srgbClr val="008581"/>
                </a:solidFill>
                <a:latin typeface="Symbol" panose="05050102010706020507" pitchFamily="18" charset="2"/>
              </a:rPr>
              <a:t>¬ </a:t>
            </a:r>
            <a:r>
              <a:rPr lang="en-US" altLang="zh-CN" sz="2000" i="1" dirty="0">
                <a:solidFill>
                  <a:srgbClr val="008581"/>
                </a:solidFill>
              </a:rPr>
              <a:t>C</a:t>
            </a:r>
            <a:r>
              <a:rPr lang="en-US" altLang="zh-CN" sz="2000" dirty="0">
                <a:solidFill>
                  <a:srgbClr val="008581"/>
                </a:solidFill>
              </a:rPr>
              <a:t>[</a:t>
            </a:r>
            <a:r>
              <a:rPr lang="en-US" altLang="zh-CN" sz="2000" i="1" dirty="0">
                <a:solidFill>
                  <a:srgbClr val="008581"/>
                </a:solidFill>
              </a:rPr>
              <a:t>A</a:t>
            </a:r>
            <a:r>
              <a:rPr lang="en-US" altLang="zh-CN" sz="2000" dirty="0">
                <a:solidFill>
                  <a:srgbClr val="008581"/>
                </a:solidFill>
              </a:rPr>
              <a:t>[ </a:t>
            </a:r>
            <a:r>
              <a:rPr lang="en-US" altLang="zh-CN" sz="2000" i="1" dirty="0">
                <a:solidFill>
                  <a:srgbClr val="008581"/>
                </a:solidFill>
              </a:rPr>
              <a:t>j</a:t>
            </a:r>
            <a:r>
              <a:rPr lang="en-US" altLang="zh-CN" sz="2000" dirty="0">
                <a:solidFill>
                  <a:srgbClr val="008581"/>
                </a:solidFill>
              </a:rPr>
              <a:t>]] + 1         //</a:t>
            </a:r>
            <a:r>
              <a:rPr lang="en-US" altLang="zh-CN" sz="2000" i="1" dirty="0">
                <a:solidFill>
                  <a:srgbClr val="008581"/>
                </a:solidFill>
              </a:rPr>
              <a:t>C</a:t>
            </a:r>
            <a:r>
              <a:rPr lang="en-US" altLang="zh-CN" sz="2000" dirty="0">
                <a:solidFill>
                  <a:srgbClr val="008581"/>
                </a:solidFill>
              </a:rPr>
              <a:t>[</a:t>
            </a:r>
            <a:r>
              <a:rPr lang="en-US" altLang="zh-CN" sz="2000" i="1" dirty="0" err="1">
                <a:solidFill>
                  <a:srgbClr val="008581"/>
                </a:solidFill>
              </a:rPr>
              <a:t>i</a:t>
            </a:r>
            <a:r>
              <a:rPr lang="en-US" altLang="zh-CN" sz="2000" dirty="0">
                <a:solidFill>
                  <a:srgbClr val="008581"/>
                </a:solidFill>
              </a:rPr>
              <a:t>] = |{key = </a:t>
            </a:r>
            <a:r>
              <a:rPr lang="en-US" altLang="zh-CN" sz="2000" i="1" dirty="0" err="1">
                <a:solidFill>
                  <a:srgbClr val="008581"/>
                </a:solidFill>
              </a:rPr>
              <a:t>i</a:t>
            </a:r>
            <a:r>
              <a:rPr lang="en-US" altLang="zh-CN" sz="2000" dirty="0">
                <a:solidFill>
                  <a:srgbClr val="008581"/>
                </a:solidFill>
              </a:rPr>
              <a:t>}|</a:t>
            </a:r>
          </a:p>
          <a:p>
            <a:pPr>
              <a:lnSpc>
                <a:spcPct val="90000"/>
              </a:lnSpc>
              <a:buNone/>
            </a:pPr>
            <a:r>
              <a:rPr lang="en-US" altLang="zh-CN" sz="2000" b="1" dirty="0">
                <a:solidFill>
                  <a:srgbClr val="000000"/>
                </a:solidFill>
              </a:rPr>
              <a:t>for </a:t>
            </a:r>
            <a:r>
              <a:rPr lang="en-US" altLang="zh-CN" sz="2000" i="1" dirty="0" err="1">
                <a:solidFill>
                  <a:srgbClr val="008581"/>
                </a:solidFill>
              </a:rPr>
              <a:t>i</a:t>
            </a:r>
            <a:r>
              <a:rPr lang="en-US" altLang="zh-CN" sz="2000" i="1" dirty="0">
                <a:solidFill>
                  <a:srgbClr val="008581"/>
                </a:solidFill>
              </a:rPr>
              <a:t> </a:t>
            </a:r>
            <a:r>
              <a:rPr lang="en-US" altLang="zh-CN" sz="2000" dirty="0">
                <a:solidFill>
                  <a:srgbClr val="008581"/>
                </a:solidFill>
                <a:latin typeface="Symbol" panose="05050102010706020507" pitchFamily="18" charset="2"/>
              </a:rPr>
              <a:t>¬1</a:t>
            </a:r>
            <a:r>
              <a:rPr lang="en-US" altLang="zh-CN" sz="2000" dirty="0">
                <a:solidFill>
                  <a:srgbClr val="008581"/>
                </a:solidFill>
              </a:rPr>
              <a:t> </a:t>
            </a:r>
            <a:r>
              <a:rPr lang="en-US" altLang="zh-CN" sz="2000" b="1" dirty="0">
                <a:solidFill>
                  <a:srgbClr val="000000"/>
                </a:solidFill>
              </a:rPr>
              <a:t>to </a:t>
            </a:r>
            <a:r>
              <a:rPr lang="en-US" altLang="zh-CN" sz="2000" i="1" dirty="0">
                <a:solidFill>
                  <a:srgbClr val="008581"/>
                </a:solidFill>
              </a:rPr>
              <a:t>k</a:t>
            </a:r>
          </a:p>
          <a:p>
            <a:pPr>
              <a:lnSpc>
                <a:spcPct val="90000"/>
              </a:lnSpc>
              <a:buNone/>
            </a:pPr>
            <a:r>
              <a:rPr lang="en-US" altLang="zh-CN" sz="2000" b="1" dirty="0">
                <a:solidFill>
                  <a:srgbClr val="000000"/>
                </a:solidFill>
              </a:rPr>
              <a:t>   </a:t>
            </a:r>
            <a:r>
              <a:rPr lang="en-US" altLang="zh-CN" sz="2000" i="1" dirty="0">
                <a:solidFill>
                  <a:srgbClr val="008581"/>
                </a:solidFill>
              </a:rPr>
              <a:t>C</a:t>
            </a:r>
            <a:r>
              <a:rPr lang="en-US" altLang="zh-CN" sz="2000" dirty="0">
                <a:solidFill>
                  <a:srgbClr val="008581"/>
                </a:solidFill>
              </a:rPr>
              <a:t>[</a:t>
            </a:r>
            <a:r>
              <a:rPr lang="en-US" altLang="zh-CN" sz="2000" i="1" dirty="0" err="1">
                <a:solidFill>
                  <a:srgbClr val="008581"/>
                </a:solidFill>
              </a:rPr>
              <a:t>i</a:t>
            </a:r>
            <a:r>
              <a:rPr lang="en-US" altLang="zh-CN" sz="2000" dirty="0">
                <a:solidFill>
                  <a:srgbClr val="008581"/>
                </a:solidFill>
              </a:rPr>
              <a:t>] </a:t>
            </a:r>
            <a:r>
              <a:rPr lang="en-US" altLang="zh-CN" sz="2000" dirty="0">
                <a:solidFill>
                  <a:srgbClr val="008581"/>
                </a:solidFill>
                <a:latin typeface="Symbol" panose="05050102010706020507" pitchFamily="18" charset="2"/>
              </a:rPr>
              <a:t>¬ </a:t>
            </a:r>
            <a:r>
              <a:rPr lang="en-US" altLang="zh-CN" sz="2000" i="1" dirty="0">
                <a:solidFill>
                  <a:srgbClr val="008581"/>
                </a:solidFill>
              </a:rPr>
              <a:t>C</a:t>
            </a:r>
            <a:r>
              <a:rPr lang="en-US" altLang="zh-CN" sz="2000" dirty="0">
                <a:solidFill>
                  <a:srgbClr val="008581"/>
                </a:solidFill>
              </a:rPr>
              <a:t>[</a:t>
            </a:r>
            <a:r>
              <a:rPr lang="en-US" altLang="zh-CN" sz="2000" i="1" dirty="0" err="1">
                <a:solidFill>
                  <a:srgbClr val="008581"/>
                </a:solidFill>
              </a:rPr>
              <a:t>i</a:t>
            </a:r>
            <a:r>
              <a:rPr lang="en-US" altLang="zh-CN" sz="2000" dirty="0">
                <a:solidFill>
                  <a:srgbClr val="008581"/>
                </a:solidFill>
              </a:rPr>
              <a:t>] + </a:t>
            </a:r>
            <a:r>
              <a:rPr lang="en-US" altLang="zh-CN" sz="2000" i="1" dirty="0">
                <a:solidFill>
                  <a:srgbClr val="008581"/>
                </a:solidFill>
              </a:rPr>
              <a:t>C</a:t>
            </a:r>
            <a:r>
              <a:rPr lang="en-US" altLang="zh-CN" sz="2000" dirty="0">
                <a:solidFill>
                  <a:srgbClr val="008581"/>
                </a:solidFill>
              </a:rPr>
              <a:t>[</a:t>
            </a:r>
            <a:r>
              <a:rPr lang="en-US" altLang="zh-CN" sz="2000" i="1" dirty="0" err="1">
                <a:solidFill>
                  <a:srgbClr val="008581"/>
                </a:solidFill>
              </a:rPr>
              <a:t>i</a:t>
            </a:r>
            <a:r>
              <a:rPr lang="en-US" altLang="zh-CN" sz="2000" dirty="0">
                <a:solidFill>
                  <a:srgbClr val="008581"/>
                </a:solidFill>
              </a:rPr>
              <a:t>–1]             //</a:t>
            </a:r>
            <a:r>
              <a:rPr lang="en-US" altLang="zh-CN" sz="2000" i="1" dirty="0">
                <a:solidFill>
                  <a:srgbClr val="008581"/>
                </a:solidFill>
              </a:rPr>
              <a:t>C</a:t>
            </a:r>
            <a:r>
              <a:rPr lang="en-US" altLang="zh-CN" sz="2000" dirty="0">
                <a:solidFill>
                  <a:srgbClr val="008581"/>
                </a:solidFill>
              </a:rPr>
              <a:t>[</a:t>
            </a:r>
            <a:r>
              <a:rPr lang="en-US" altLang="zh-CN" sz="2000" i="1" dirty="0" err="1">
                <a:solidFill>
                  <a:srgbClr val="008581"/>
                </a:solidFill>
              </a:rPr>
              <a:t>i</a:t>
            </a:r>
            <a:r>
              <a:rPr lang="en-US" altLang="zh-CN" sz="2000" dirty="0">
                <a:solidFill>
                  <a:srgbClr val="008581"/>
                </a:solidFill>
              </a:rPr>
              <a:t>] = |{key </a:t>
            </a:r>
            <a:r>
              <a:rPr lang="en-US" altLang="zh-CN" sz="2000" dirty="0">
                <a:solidFill>
                  <a:srgbClr val="008581"/>
                </a:solidFill>
                <a:latin typeface="Symbol" panose="05050102010706020507" pitchFamily="18" charset="2"/>
              </a:rPr>
              <a:t>£ </a:t>
            </a:r>
            <a:r>
              <a:rPr lang="en-US" altLang="zh-CN" sz="2000" i="1" dirty="0" err="1">
                <a:solidFill>
                  <a:srgbClr val="008581"/>
                </a:solidFill>
              </a:rPr>
              <a:t>i</a:t>
            </a:r>
            <a:r>
              <a:rPr lang="en-US" altLang="zh-CN" sz="2000" dirty="0">
                <a:solidFill>
                  <a:srgbClr val="008581"/>
                </a:solidFill>
              </a:rPr>
              <a:t>}|</a:t>
            </a:r>
          </a:p>
          <a:p>
            <a:pPr>
              <a:lnSpc>
                <a:spcPct val="90000"/>
              </a:lnSpc>
              <a:buNone/>
            </a:pPr>
            <a:r>
              <a:rPr lang="en-US" altLang="zh-CN" sz="2000" b="1" dirty="0">
                <a:solidFill>
                  <a:srgbClr val="000000"/>
                </a:solidFill>
              </a:rPr>
              <a:t>for </a:t>
            </a:r>
            <a:r>
              <a:rPr lang="en-US" altLang="zh-CN" sz="2000" i="1" dirty="0">
                <a:solidFill>
                  <a:srgbClr val="008581"/>
                </a:solidFill>
              </a:rPr>
              <a:t>j </a:t>
            </a:r>
            <a:r>
              <a:rPr lang="en-US" altLang="zh-CN" sz="2000" dirty="0">
                <a:solidFill>
                  <a:srgbClr val="008581"/>
                </a:solidFill>
                <a:latin typeface="Symbol" panose="05050102010706020507" pitchFamily="18" charset="2"/>
              </a:rPr>
              <a:t>¬</a:t>
            </a:r>
            <a:r>
              <a:rPr lang="en-US" altLang="zh-CN" sz="2000" i="1" dirty="0" err="1">
                <a:solidFill>
                  <a:srgbClr val="008581"/>
                </a:solidFill>
              </a:rPr>
              <a:t>A.length</a:t>
            </a:r>
            <a:r>
              <a:rPr lang="en-US" altLang="zh-CN" sz="2000" i="1" dirty="0">
                <a:solidFill>
                  <a:srgbClr val="008581"/>
                </a:solidFill>
              </a:rPr>
              <a:t> </a:t>
            </a:r>
            <a:r>
              <a:rPr lang="en-US" altLang="zh-CN" sz="2000" b="1" dirty="0" err="1">
                <a:solidFill>
                  <a:srgbClr val="000000"/>
                </a:solidFill>
              </a:rPr>
              <a:t>downto</a:t>
            </a:r>
            <a:r>
              <a:rPr lang="en-US" altLang="zh-CN" sz="2000" b="1" dirty="0">
                <a:solidFill>
                  <a:srgbClr val="000000"/>
                </a:solidFill>
              </a:rPr>
              <a:t> </a:t>
            </a:r>
            <a:r>
              <a:rPr lang="en-US" altLang="zh-CN" sz="2000" dirty="0">
                <a:solidFill>
                  <a:srgbClr val="008581"/>
                </a:solidFill>
              </a:rPr>
              <a:t>1</a:t>
            </a:r>
          </a:p>
          <a:p>
            <a:pPr>
              <a:lnSpc>
                <a:spcPct val="90000"/>
              </a:lnSpc>
              <a:buNone/>
            </a:pPr>
            <a:r>
              <a:rPr lang="en-US" altLang="zh-CN" sz="2000" b="1" dirty="0">
                <a:solidFill>
                  <a:srgbClr val="000000"/>
                </a:solidFill>
              </a:rPr>
              <a:t>   </a:t>
            </a:r>
            <a:r>
              <a:rPr lang="en-US" altLang="zh-CN" sz="2000" i="1" dirty="0">
                <a:solidFill>
                  <a:srgbClr val="008581"/>
                </a:solidFill>
              </a:rPr>
              <a:t>B</a:t>
            </a:r>
            <a:r>
              <a:rPr lang="en-US" altLang="zh-CN" sz="2000" dirty="0">
                <a:solidFill>
                  <a:srgbClr val="008581"/>
                </a:solidFill>
              </a:rPr>
              <a:t>[</a:t>
            </a:r>
            <a:r>
              <a:rPr lang="en-US" altLang="zh-CN" sz="2000" i="1" dirty="0">
                <a:solidFill>
                  <a:srgbClr val="008581"/>
                </a:solidFill>
              </a:rPr>
              <a:t>C</a:t>
            </a:r>
            <a:r>
              <a:rPr lang="en-US" altLang="zh-CN" sz="2000" dirty="0">
                <a:solidFill>
                  <a:srgbClr val="008581"/>
                </a:solidFill>
              </a:rPr>
              <a:t>[</a:t>
            </a:r>
            <a:r>
              <a:rPr lang="en-US" altLang="zh-CN" sz="2000" i="1" dirty="0">
                <a:solidFill>
                  <a:srgbClr val="008581"/>
                </a:solidFill>
              </a:rPr>
              <a:t>A</a:t>
            </a:r>
            <a:r>
              <a:rPr lang="en-US" altLang="zh-CN" sz="2000" dirty="0">
                <a:solidFill>
                  <a:srgbClr val="008581"/>
                </a:solidFill>
              </a:rPr>
              <a:t>[ </a:t>
            </a:r>
            <a:r>
              <a:rPr lang="en-US" altLang="zh-CN" sz="2000" i="1" dirty="0">
                <a:solidFill>
                  <a:srgbClr val="008581"/>
                </a:solidFill>
              </a:rPr>
              <a:t>j</a:t>
            </a:r>
            <a:r>
              <a:rPr lang="en-US" altLang="zh-CN" sz="2000" dirty="0">
                <a:solidFill>
                  <a:srgbClr val="008581"/>
                </a:solidFill>
              </a:rPr>
              <a:t>]]] </a:t>
            </a:r>
            <a:r>
              <a:rPr lang="en-US" altLang="zh-CN" sz="2000" dirty="0">
                <a:solidFill>
                  <a:srgbClr val="008581"/>
                </a:solidFill>
                <a:latin typeface="Symbol" panose="05050102010706020507" pitchFamily="18" charset="2"/>
              </a:rPr>
              <a:t>¬ </a:t>
            </a:r>
            <a:r>
              <a:rPr lang="en-US" altLang="zh-CN" sz="2000" i="1" dirty="0">
                <a:solidFill>
                  <a:srgbClr val="008581"/>
                </a:solidFill>
              </a:rPr>
              <a:t>A</a:t>
            </a:r>
            <a:r>
              <a:rPr lang="en-US" altLang="zh-CN" sz="2000" dirty="0">
                <a:solidFill>
                  <a:srgbClr val="008581"/>
                </a:solidFill>
              </a:rPr>
              <a:t>[ </a:t>
            </a:r>
            <a:r>
              <a:rPr lang="en-US" altLang="zh-CN" sz="2000" i="1" dirty="0">
                <a:solidFill>
                  <a:srgbClr val="008581"/>
                </a:solidFill>
              </a:rPr>
              <a:t>j</a:t>
            </a:r>
            <a:r>
              <a:rPr lang="en-US" altLang="zh-CN" sz="2000" dirty="0">
                <a:solidFill>
                  <a:srgbClr val="008581"/>
                </a:solidFill>
              </a:rPr>
              <a:t>]</a:t>
            </a:r>
          </a:p>
          <a:p>
            <a:pPr>
              <a:lnSpc>
                <a:spcPct val="90000"/>
              </a:lnSpc>
              <a:buNone/>
            </a:pPr>
            <a:r>
              <a:rPr lang="en-US" altLang="zh-CN" sz="2000" i="1" dirty="0">
                <a:solidFill>
                  <a:srgbClr val="008581"/>
                </a:solidFill>
              </a:rPr>
              <a:t>   C</a:t>
            </a:r>
            <a:r>
              <a:rPr lang="en-US" altLang="zh-CN" sz="2000" dirty="0">
                <a:solidFill>
                  <a:srgbClr val="008581"/>
                </a:solidFill>
              </a:rPr>
              <a:t>[</a:t>
            </a:r>
            <a:r>
              <a:rPr lang="en-US" altLang="zh-CN" sz="2000" i="1" dirty="0">
                <a:solidFill>
                  <a:srgbClr val="008581"/>
                </a:solidFill>
              </a:rPr>
              <a:t>A</a:t>
            </a:r>
            <a:r>
              <a:rPr lang="en-US" altLang="zh-CN" sz="2000" dirty="0">
                <a:solidFill>
                  <a:srgbClr val="008581"/>
                </a:solidFill>
              </a:rPr>
              <a:t>[ </a:t>
            </a:r>
            <a:r>
              <a:rPr lang="en-US" altLang="zh-CN" sz="2000" i="1" dirty="0">
                <a:solidFill>
                  <a:srgbClr val="008581"/>
                </a:solidFill>
              </a:rPr>
              <a:t>j</a:t>
            </a:r>
            <a:r>
              <a:rPr lang="en-US" altLang="zh-CN" sz="2000" dirty="0">
                <a:solidFill>
                  <a:srgbClr val="008581"/>
                </a:solidFill>
              </a:rPr>
              <a:t>]] </a:t>
            </a:r>
            <a:r>
              <a:rPr lang="en-US" altLang="zh-CN" sz="2000" dirty="0">
                <a:solidFill>
                  <a:srgbClr val="008581"/>
                </a:solidFill>
                <a:latin typeface="Symbol" panose="05050102010706020507" pitchFamily="18" charset="2"/>
              </a:rPr>
              <a:t>¬ </a:t>
            </a:r>
            <a:r>
              <a:rPr lang="en-US" altLang="zh-CN" sz="2000" i="1" dirty="0">
                <a:solidFill>
                  <a:srgbClr val="008581"/>
                </a:solidFill>
              </a:rPr>
              <a:t>C</a:t>
            </a:r>
            <a:r>
              <a:rPr lang="en-US" altLang="zh-CN" sz="2000" dirty="0">
                <a:solidFill>
                  <a:srgbClr val="008581"/>
                </a:solidFill>
              </a:rPr>
              <a:t>[</a:t>
            </a:r>
            <a:r>
              <a:rPr lang="en-US" altLang="zh-CN" sz="2000" i="1" dirty="0">
                <a:solidFill>
                  <a:srgbClr val="008581"/>
                </a:solidFill>
              </a:rPr>
              <a:t>A</a:t>
            </a:r>
            <a:r>
              <a:rPr lang="en-US" altLang="zh-CN" sz="2000" dirty="0">
                <a:solidFill>
                  <a:srgbClr val="008581"/>
                </a:solidFill>
              </a:rPr>
              <a:t>[ </a:t>
            </a:r>
            <a:r>
              <a:rPr lang="en-US" altLang="zh-CN" sz="2000" i="1" dirty="0">
                <a:solidFill>
                  <a:srgbClr val="008581"/>
                </a:solidFill>
              </a:rPr>
              <a:t>j</a:t>
            </a:r>
            <a:r>
              <a:rPr lang="en-US" altLang="zh-CN" sz="2000" dirty="0">
                <a:solidFill>
                  <a:srgbClr val="008581"/>
                </a:solidFill>
              </a:rPr>
              <a:t>]] – 1</a:t>
            </a:r>
            <a:endParaRPr lang="en-US" altLang="zh-C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1"/>
          <p:cNvSpPr>
            <a:spLocks noGrp="1"/>
          </p:cNvSpPr>
          <p:nvPr/>
        </p:nvSpPr>
        <p:spPr>
          <a:xfrm>
            <a:off x="190500" y="5715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比较排序</a:t>
            </a:r>
          </a:p>
        </p:txBody>
      </p:sp>
      <p:sp>
        <p:nvSpPr>
          <p:cNvPr id="16" name="文本占位符 44034"/>
          <p:cNvSpPr txBox="1"/>
          <p:nvPr/>
        </p:nvSpPr>
        <p:spPr>
          <a:xfrm>
            <a:off x="547571"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150000"/>
              </a:lnSpc>
            </a:pPr>
            <a:r>
              <a:rPr lang="zh-CN" altLang="en-US" dirty="0">
                <a:sym typeface="+mn-ea"/>
              </a:rPr>
              <a:t>当前所学的所有排序算法均为</a:t>
            </a:r>
            <a:r>
              <a:rPr lang="zh-CN" altLang="en-US" dirty="0">
                <a:solidFill>
                  <a:srgbClr val="C00000"/>
                </a:solidFill>
                <a:sym typeface="+mn-ea"/>
              </a:rPr>
              <a:t>比较排序算法</a:t>
            </a:r>
            <a:r>
              <a:rPr lang="en-US" altLang="zh-CN" dirty="0">
                <a:sym typeface="+mn-ea"/>
              </a:rPr>
              <a:t>: </a:t>
            </a:r>
            <a:r>
              <a:rPr lang="zh-CN" altLang="en-US" dirty="0">
                <a:sym typeface="+mn-ea"/>
              </a:rPr>
              <a:t>在排序的最终结果中，各元素的次序依赖于它们之间的比较。</a:t>
            </a:r>
            <a:endParaRPr lang="en-US" altLang="zh-CN" dirty="0"/>
          </a:p>
          <a:p>
            <a:pPr lvl="1">
              <a:lnSpc>
                <a:spcPct val="150000"/>
              </a:lnSpc>
            </a:pPr>
            <a:r>
              <a:rPr lang="zh-CN" altLang="en-US" dirty="0">
                <a:sym typeface="+mn-ea"/>
              </a:rPr>
              <a:t>案例</a:t>
            </a:r>
            <a:r>
              <a:rPr lang="en-US" altLang="zh-CN" dirty="0">
                <a:sym typeface="+mn-ea"/>
              </a:rPr>
              <a:t>, </a:t>
            </a:r>
            <a:r>
              <a:rPr lang="zh-CN" altLang="en-US" dirty="0">
                <a:sym typeface="+mn-ea"/>
              </a:rPr>
              <a:t>插入排序</a:t>
            </a:r>
            <a:r>
              <a:rPr lang="en-US" altLang="zh-CN" dirty="0">
                <a:sym typeface="+mn-ea"/>
              </a:rPr>
              <a:t>, </a:t>
            </a:r>
            <a:r>
              <a:rPr lang="zh-CN" altLang="en-US" dirty="0">
                <a:sym typeface="+mn-ea"/>
              </a:rPr>
              <a:t>归并排序</a:t>
            </a:r>
            <a:r>
              <a:rPr lang="en-US" altLang="zh-CN" dirty="0">
                <a:sym typeface="+mn-ea"/>
              </a:rPr>
              <a:t>, </a:t>
            </a:r>
            <a:r>
              <a:rPr lang="zh-CN" altLang="en-US" dirty="0">
                <a:sym typeface="+mn-ea"/>
              </a:rPr>
              <a:t>快速排序</a:t>
            </a:r>
            <a:r>
              <a:rPr lang="en-US" altLang="zh-CN" dirty="0">
                <a:sym typeface="+mn-ea"/>
              </a:rPr>
              <a:t>, </a:t>
            </a:r>
            <a:r>
              <a:rPr lang="zh-CN" altLang="en-US" dirty="0">
                <a:sym typeface="+mn-ea"/>
              </a:rPr>
              <a:t>堆排序</a:t>
            </a:r>
            <a:r>
              <a:rPr lang="en-US" altLang="zh-CN" dirty="0">
                <a:sym typeface="+mn-ea"/>
              </a:rPr>
              <a:t>.</a:t>
            </a:r>
            <a:endParaRPr lang="en-US" altLang="zh-CN" dirty="0"/>
          </a:p>
          <a:p>
            <a:pPr>
              <a:lnSpc>
                <a:spcPct val="150000"/>
              </a:lnSpc>
            </a:pPr>
            <a:r>
              <a:rPr lang="zh-CN" altLang="en-US" dirty="0">
                <a:sym typeface="+mn-ea"/>
              </a:rPr>
              <a:t>比较排序算法在最坏情况下，运行时间不低于</a:t>
            </a:r>
            <a:r>
              <a:rPr lang="en-US" altLang="zh-CN" dirty="0">
                <a:sym typeface="+mn-ea"/>
              </a:rPr>
              <a:t> </a:t>
            </a:r>
            <a:r>
              <a:rPr lang="en-US" altLang="zh-CN" dirty="0">
                <a:solidFill>
                  <a:srgbClr val="008C87"/>
                </a:solidFill>
                <a:sym typeface="+mn-ea"/>
              </a:rPr>
              <a:t>O(</a:t>
            </a:r>
            <a:r>
              <a:rPr lang="en-US" altLang="zh-CN" i="1" dirty="0" err="1">
                <a:solidFill>
                  <a:srgbClr val="008C87"/>
                </a:solidFill>
                <a:sym typeface="+mn-ea"/>
              </a:rPr>
              <a:t>n</a:t>
            </a:r>
            <a:r>
              <a:rPr lang="en-US" altLang="zh-CN" dirty="0" err="1">
                <a:solidFill>
                  <a:srgbClr val="008C87"/>
                </a:solidFill>
                <a:sym typeface="+mn-ea"/>
              </a:rPr>
              <a:t>log</a:t>
            </a:r>
            <a:r>
              <a:rPr lang="en-US" altLang="zh-CN" i="1" dirty="0" err="1">
                <a:solidFill>
                  <a:srgbClr val="008C87"/>
                </a:solidFill>
                <a:sym typeface="+mn-ea"/>
              </a:rPr>
              <a:t>n</a:t>
            </a:r>
            <a:r>
              <a:rPr lang="en-US" altLang="zh-CN" dirty="0">
                <a:solidFill>
                  <a:srgbClr val="008C87"/>
                </a:solidFill>
                <a:sym typeface="+mn-ea"/>
              </a:rPr>
              <a:t>)</a:t>
            </a:r>
            <a:r>
              <a:rPr lang="en-US" altLang="zh-CN" dirty="0">
                <a:sym typeface="+mn-ea"/>
              </a:rPr>
              <a:t>.</a:t>
            </a:r>
            <a:endParaRPr lang="en-US" altLang="zh-CN" dirty="0"/>
          </a:p>
          <a:p>
            <a:pPr>
              <a:lnSpc>
                <a:spcPct val="150000"/>
              </a:lnSpc>
            </a:pPr>
            <a:r>
              <a:rPr lang="zh-CN" altLang="en-US" dirty="0">
                <a:sym typeface="+mn-ea"/>
              </a:rPr>
              <a:t>思考：</a:t>
            </a:r>
            <a:r>
              <a:rPr lang="en-US" altLang="zh-CN" dirty="0">
                <a:solidFill>
                  <a:srgbClr val="008C87"/>
                </a:solidFill>
                <a:sym typeface="+mn-ea"/>
              </a:rPr>
              <a:t>O(</a:t>
            </a:r>
            <a:r>
              <a:rPr lang="en-US" altLang="zh-CN" i="1" dirty="0" err="1">
                <a:solidFill>
                  <a:srgbClr val="008C87"/>
                </a:solidFill>
                <a:sym typeface="+mn-ea"/>
              </a:rPr>
              <a:t>n</a:t>
            </a:r>
            <a:r>
              <a:rPr lang="en-US" altLang="zh-CN" dirty="0" err="1">
                <a:solidFill>
                  <a:srgbClr val="008C87"/>
                </a:solidFill>
                <a:sym typeface="+mn-ea"/>
              </a:rPr>
              <a:t>log</a:t>
            </a:r>
            <a:r>
              <a:rPr lang="en-US" altLang="zh-CN" i="1" dirty="0" err="1">
                <a:solidFill>
                  <a:srgbClr val="008C87"/>
                </a:solidFill>
                <a:sym typeface="+mn-ea"/>
              </a:rPr>
              <a:t>n</a:t>
            </a:r>
            <a:r>
              <a:rPr lang="en-US" altLang="zh-CN" dirty="0">
                <a:solidFill>
                  <a:srgbClr val="008C87"/>
                </a:solidFill>
                <a:sym typeface="+mn-ea"/>
              </a:rPr>
              <a:t>)</a:t>
            </a:r>
            <a:r>
              <a:rPr lang="en-US" altLang="zh-CN" dirty="0">
                <a:sym typeface="+mn-ea"/>
              </a:rPr>
              <a:t> </a:t>
            </a:r>
            <a:r>
              <a:rPr lang="zh-CN" altLang="en-US" dirty="0">
                <a:sym typeface="+mn-ea"/>
              </a:rPr>
              <a:t>是否是比较排序算法的极限？</a:t>
            </a:r>
            <a:endParaRPr lang="en-US" altLang="zh-CN" dirty="0"/>
          </a:p>
          <a:p>
            <a:pPr>
              <a:lnSpc>
                <a:spcPct val="150000"/>
              </a:lnSpc>
            </a:pPr>
            <a:r>
              <a:rPr lang="zh-CN" altLang="en-US" dirty="0">
                <a:solidFill>
                  <a:srgbClr val="CD0000"/>
                </a:solidFill>
                <a:sym typeface="+mn-ea"/>
              </a:rPr>
              <a:t>决策树模型</a:t>
            </a:r>
            <a:r>
              <a:rPr lang="en-US" altLang="zh-CN" dirty="0">
                <a:sym typeface="+mn-ea"/>
              </a:rPr>
              <a:t> </a:t>
            </a:r>
            <a:r>
              <a:rPr lang="zh-CN" altLang="en-US" dirty="0">
                <a:sym typeface="+mn-ea"/>
              </a:rPr>
              <a:t>能帮助理解这个问题</a:t>
            </a:r>
            <a:r>
              <a:rPr lang="en-US" altLang="zh-CN" dirty="0">
                <a:sym typeface="+mn-ea"/>
              </a:rPr>
              <a:t>.</a:t>
            </a:r>
            <a:endParaRPr lang="en-US" altLang="zh-CN" dirty="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4034">
            <a:extLst>
              <a:ext uri="{FF2B5EF4-FFF2-40B4-BE49-F238E27FC236}">
                <a16:creationId xmlns:a16="http://schemas.microsoft.com/office/drawing/2014/main" id="{2CD2FB8F-D29D-429C-BB8E-9EFFABDCBA92}"/>
              </a:ext>
            </a:extLst>
          </p:cNvPr>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buNone/>
            </a:pPr>
            <a:r>
              <a:rPr lang="zh-CN" altLang="en-US" dirty="0">
                <a:solidFill>
                  <a:srgbClr val="000000"/>
                </a:solidFill>
              </a:rPr>
              <a:t>如果</a:t>
            </a:r>
            <a:r>
              <a:rPr lang="en-US" altLang="zh-CN" dirty="0">
                <a:solidFill>
                  <a:srgbClr val="000000"/>
                </a:solidFill>
              </a:rPr>
              <a:t> </a:t>
            </a:r>
            <a:r>
              <a:rPr lang="en-US" altLang="zh-CN" i="1" dirty="0">
                <a:solidFill>
                  <a:srgbClr val="008581"/>
                </a:solidFill>
              </a:rPr>
              <a:t>k </a:t>
            </a:r>
            <a:r>
              <a:rPr lang="en-US" altLang="zh-CN" dirty="0">
                <a:solidFill>
                  <a:srgbClr val="008581"/>
                </a:solidFill>
              </a:rPr>
              <a:t>= </a:t>
            </a:r>
            <a:r>
              <a:rPr lang="en-US" altLang="zh-CN" i="1" dirty="0">
                <a:solidFill>
                  <a:srgbClr val="008581"/>
                </a:solidFill>
              </a:rPr>
              <a:t>O</a:t>
            </a:r>
            <a:r>
              <a:rPr lang="en-US" altLang="zh-CN" dirty="0">
                <a:solidFill>
                  <a:srgbClr val="008581"/>
                </a:solidFill>
              </a:rPr>
              <a:t>(</a:t>
            </a:r>
            <a:r>
              <a:rPr lang="en-US" altLang="zh-CN" i="1" dirty="0">
                <a:solidFill>
                  <a:srgbClr val="008581"/>
                </a:solidFill>
              </a:rPr>
              <a:t>n</a:t>
            </a:r>
            <a:r>
              <a:rPr lang="en-US" altLang="zh-CN" dirty="0">
                <a:solidFill>
                  <a:srgbClr val="008581"/>
                </a:solidFill>
              </a:rPr>
              <a:t>)</a:t>
            </a:r>
            <a:r>
              <a:rPr lang="en-US" altLang="zh-CN" dirty="0">
                <a:solidFill>
                  <a:srgbClr val="000000"/>
                </a:solidFill>
              </a:rPr>
              <a:t>, </a:t>
            </a:r>
            <a:r>
              <a:rPr lang="zh-CN" altLang="en-US" dirty="0">
                <a:solidFill>
                  <a:srgbClr val="000000"/>
                </a:solidFill>
              </a:rPr>
              <a:t>则计数排序算法耗时</a:t>
            </a:r>
            <a:r>
              <a:rPr lang="en-US" altLang="zh-CN" dirty="0">
                <a:solidFill>
                  <a:srgbClr val="000000"/>
                </a:solidFill>
              </a:rPr>
              <a:t> </a:t>
            </a:r>
            <a:r>
              <a:rPr lang="en-US" altLang="zh-CN" dirty="0">
                <a:solidFill>
                  <a:srgbClr val="008581"/>
                </a:solidFill>
                <a:latin typeface="Symbol" panose="05050102010706020507" pitchFamily="18" charset="2"/>
              </a:rPr>
              <a:t>Q</a:t>
            </a:r>
            <a:r>
              <a:rPr lang="en-US" altLang="zh-CN" dirty="0">
                <a:solidFill>
                  <a:srgbClr val="008581"/>
                </a:solidFill>
              </a:rPr>
              <a:t>(</a:t>
            </a:r>
            <a:r>
              <a:rPr lang="en-US" altLang="zh-CN" i="1" dirty="0">
                <a:solidFill>
                  <a:srgbClr val="008581"/>
                </a:solidFill>
              </a:rPr>
              <a:t>n</a:t>
            </a:r>
            <a:r>
              <a:rPr lang="en-US" altLang="zh-CN" dirty="0">
                <a:solidFill>
                  <a:srgbClr val="008581"/>
                </a:solidFill>
              </a:rPr>
              <a:t>)</a:t>
            </a:r>
            <a:r>
              <a:rPr lang="en-US" altLang="zh-CN" dirty="0">
                <a:solidFill>
                  <a:srgbClr val="000000"/>
                </a:solidFill>
              </a:rPr>
              <a:t>.</a:t>
            </a:r>
          </a:p>
          <a:p>
            <a:r>
              <a:rPr lang="zh-CN" altLang="en-US" dirty="0">
                <a:solidFill>
                  <a:srgbClr val="000000"/>
                </a:solidFill>
              </a:rPr>
              <a:t>但是</a:t>
            </a:r>
            <a:r>
              <a:rPr lang="en-US" altLang="zh-CN" dirty="0">
                <a:solidFill>
                  <a:srgbClr val="000000"/>
                </a:solidFill>
              </a:rPr>
              <a:t>, </a:t>
            </a:r>
            <a:r>
              <a:rPr lang="zh-CN" altLang="en-US" dirty="0">
                <a:solidFill>
                  <a:srgbClr val="000000"/>
                </a:solidFill>
              </a:rPr>
              <a:t>排序耗时</a:t>
            </a:r>
            <a:r>
              <a:rPr lang="en-US" altLang="zh-CN" dirty="0">
                <a:solidFill>
                  <a:srgbClr val="000000"/>
                </a:solidFill>
              </a:rPr>
              <a:t> </a:t>
            </a:r>
            <a:r>
              <a:rPr lang="en-US" altLang="zh-CN" dirty="0">
                <a:solidFill>
                  <a:srgbClr val="008581"/>
                </a:solidFill>
                <a:latin typeface="Symbol" panose="05050102010706020507" pitchFamily="18" charset="2"/>
              </a:rPr>
              <a:t>W</a:t>
            </a:r>
            <a:r>
              <a:rPr lang="en-US" altLang="zh-CN" dirty="0">
                <a:solidFill>
                  <a:srgbClr val="008581"/>
                </a:solidFill>
              </a:rPr>
              <a:t>(</a:t>
            </a:r>
            <a:r>
              <a:rPr lang="en-US" altLang="zh-CN" i="1" dirty="0">
                <a:solidFill>
                  <a:srgbClr val="008581"/>
                </a:solidFill>
              </a:rPr>
              <a:t>n </a:t>
            </a:r>
            <a:r>
              <a:rPr lang="en-US" altLang="zh-CN" dirty="0">
                <a:solidFill>
                  <a:srgbClr val="008581"/>
                </a:solidFill>
              </a:rPr>
              <a:t>lg </a:t>
            </a:r>
            <a:r>
              <a:rPr lang="en-US" altLang="zh-CN" i="1" dirty="0">
                <a:solidFill>
                  <a:srgbClr val="008581"/>
                </a:solidFill>
              </a:rPr>
              <a:t>n</a:t>
            </a:r>
            <a:r>
              <a:rPr lang="en-US" altLang="zh-CN" dirty="0">
                <a:solidFill>
                  <a:srgbClr val="008581"/>
                </a:solidFill>
              </a:rPr>
              <a:t>)</a:t>
            </a:r>
            <a:r>
              <a:rPr lang="en-US" altLang="zh-CN" dirty="0">
                <a:solidFill>
                  <a:srgbClr val="000000"/>
                </a:solidFill>
              </a:rPr>
              <a:t>!</a:t>
            </a:r>
          </a:p>
          <a:p>
            <a:r>
              <a:rPr lang="zh-CN" altLang="en-US" dirty="0">
                <a:solidFill>
                  <a:srgbClr val="000000"/>
                </a:solidFill>
              </a:rPr>
              <a:t>是否是谬论</a:t>
            </a:r>
            <a:r>
              <a:rPr lang="en-US" altLang="zh-CN" dirty="0">
                <a:solidFill>
                  <a:srgbClr val="000000"/>
                </a:solidFill>
              </a:rPr>
              <a:t>?</a:t>
            </a:r>
          </a:p>
          <a:p>
            <a:pPr>
              <a:buNone/>
            </a:pPr>
            <a:r>
              <a:rPr lang="zh-CN" altLang="en-US" b="1" dirty="0">
                <a:solidFill>
                  <a:srgbClr val="CE0000"/>
                </a:solidFill>
              </a:rPr>
              <a:t>回答</a:t>
            </a:r>
            <a:r>
              <a:rPr lang="en-US" altLang="zh-CN" b="1" dirty="0">
                <a:solidFill>
                  <a:srgbClr val="CE0000"/>
                </a:solidFill>
              </a:rPr>
              <a:t>:</a:t>
            </a:r>
          </a:p>
          <a:p>
            <a:r>
              <a:rPr lang="zh-CN" altLang="en-US" b="1" dirty="0">
                <a:solidFill>
                  <a:srgbClr val="CE0000"/>
                </a:solidFill>
              </a:rPr>
              <a:t>比较排序</a:t>
            </a:r>
            <a:r>
              <a:rPr lang="en-US" altLang="zh-CN" b="1" i="1" dirty="0">
                <a:solidFill>
                  <a:srgbClr val="CE0000"/>
                </a:solidFill>
              </a:rPr>
              <a:t> </a:t>
            </a:r>
            <a:r>
              <a:rPr lang="zh-CN" altLang="en-US" dirty="0">
                <a:solidFill>
                  <a:srgbClr val="000000"/>
                </a:solidFill>
              </a:rPr>
              <a:t>耗时</a:t>
            </a:r>
            <a:r>
              <a:rPr lang="en-US" altLang="zh-CN" dirty="0">
                <a:solidFill>
                  <a:srgbClr val="000000"/>
                </a:solidFill>
              </a:rPr>
              <a:t> </a:t>
            </a:r>
            <a:r>
              <a:rPr lang="en-US" altLang="zh-CN" dirty="0">
                <a:solidFill>
                  <a:srgbClr val="008581"/>
                </a:solidFill>
                <a:latin typeface="Symbol" panose="05050102010706020507" pitchFamily="18" charset="2"/>
              </a:rPr>
              <a:t>W</a:t>
            </a:r>
            <a:r>
              <a:rPr lang="en-US" altLang="zh-CN" dirty="0">
                <a:solidFill>
                  <a:srgbClr val="008581"/>
                </a:solidFill>
              </a:rPr>
              <a:t>(</a:t>
            </a:r>
            <a:r>
              <a:rPr lang="en-US" altLang="zh-CN" i="1" dirty="0">
                <a:solidFill>
                  <a:srgbClr val="008581"/>
                </a:solidFill>
              </a:rPr>
              <a:t>n </a:t>
            </a:r>
            <a:r>
              <a:rPr lang="en-US" altLang="zh-CN" dirty="0">
                <a:solidFill>
                  <a:srgbClr val="008581"/>
                </a:solidFill>
              </a:rPr>
              <a:t>lg </a:t>
            </a:r>
            <a:r>
              <a:rPr lang="en-US" altLang="zh-CN" i="1" dirty="0">
                <a:solidFill>
                  <a:srgbClr val="008581"/>
                </a:solidFill>
              </a:rPr>
              <a:t>n</a:t>
            </a:r>
            <a:r>
              <a:rPr lang="en-US" altLang="zh-CN" dirty="0">
                <a:solidFill>
                  <a:srgbClr val="008581"/>
                </a:solidFill>
              </a:rPr>
              <a:t>)</a:t>
            </a:r>
            <a:r>
              <a:rPr lang="en-US" altLang="zh-CN" dirty="0">
                <a:solidFill>
                  <a:srgbClr val="000000"/>
                </a:solidFill>
              </a:rPr>
              <a:t>.</a:t>
            </a:r>
          </a:p>
          <a:p>
            <a:r>
              <a:rPr lang="zh-CN" altLang="en-US" dirty="0">
                <a:solidFill>
                  <a:srgbClr val="000000"/>
                </a:solidFill>
              </a:rPr>
              <a:t>计数排序不是</a:t>
            </a:r>
            <a:r>
              <a:rPr lang="en-US" altLang="zh-CN" dirty="0">
                <a:solidFill>
                  <a:srgbClr val="000000"/>
                </a:solidFill>
              </a:rPr>
              <a:t> </a:t>
            </a:r>
            <a:r>
              <a:rPr lang="zh-CN" altLang="en-US" b="1" i="1" dirty="0">
                <a:solidFill>
                  <a:srgbClr val="CE0000"/>
                </a:solidFill>
              </a:rPr>
              <a:t>比较排序算法</a:t>
            </a:r>
            <a:r>
              <a:rPr lang="en-US" altLang="zh-CN" dirty="0">
                <a:solidFill>
                  <a:srgbClr val="000000"/>
                </a:solidFill>
              </a:rPr>
              <a:t>.</a:t>
            </a:r>
          </a:p>
          <a:p>
            <a:r>
              <a:rPr lang="zh-CN" altLang="en-US" dirty="0">
                <a:solidFill>
                  <a:srgbClr val="000000"/>
                </a:solidFill>
              </a:rPr>
              <a:t>事实上</a:t>
            </a:r>
            <a:r>
              <a:rPr lang="en-US" altLang="zh-CN" dirty="0">
                <a:solidFill>
                  <a:srgbClr val="000000"/>
                </a:solidFill>
              </a:rPr>
              <a:t>, </a:t>
            </a:r>
            <a:r>
              <a:rPr lang="zh-CN" altLang="en-US" dirty="0">
                <a:solidFill>
                  <a:srgbClr val="000000"/>
                </a:solidFill>
              </a:rPr>
              <a:t>在任意两个元素之间均不比较</a:t>
            </a:r>
            <a:r>
              <a:rPr lang="en-US" altLang="zh-CN" dirty="0">
                <a:solidFill>
                  <a:srgbClr val="000000"/>
                </a:solidFill>
              </a:rPr>
              <a:t>!</a:t>
            </a:r>
            <a:endParaRPr lang="en-US" altLang="zh-CN" dirty="0"/>
          </a:p>
        </p:txBody>
      </p:sp>
      <p:sp>
        <p:nvSpPr>
          <p:cNvPr id="6" name="内容占位符 1">
            <a:extLst>
              <a:ext uri="{FF2B5EF4-FFF2-40B4-BE49-F238E27FC236}">
                <a16:creationId xmlns:a16="http://schemas.microsoft.com/office/drawing/2014/main" id="{B51EA45D-5163-4922-B3D0-4C2F37E3A08F}"/>
              </a:ext>
            </a:extLst>
          </p:cNvPr>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剪枝时间</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44034">
            <a:extLst>
              <a:ext uri="{FF2B5EF4-FFF2-40B4-BE49-F238E27FC236}">
                <a16:creationId xmlns:a16="http://schemas.microsoft.com/office/drawing/2014/main" id="{1983E979-F97A-4C13-95C5-B683D124A8A9}"/>
              </a:ext>
            </a:extLst>
          </p:cNvPr>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150000"/>
              </a:lnSpc>
              <a:buNone/>
            </a:pPr>
            <a:r>
              <a:rPr lang="zh-CN" altLang="en-US" dirty="0">
                <a:solidFill>
                  <a:srgbClr val="000000"/>
                </a:solidFill>
              </a:rPr>
              <a:t>计数排序是</a:t>
            </a:r>
            <a:r>
              <a:rPr lang="en-US" altLang="zh-CN" dirty="0">
                <a:solidFill>
                  <a:srgbClr val="000000"/>
                </a:solidFill>
              </a:rPr>
              <a:t> </a:t>
            </a:r>
            <a:r>
              <a:rPr lang="zh-CN" altLang="en-US" b="1" dirty="0">
                <a:solidFill>
                  <a:srgbClr val="CE0000"/>
                </a:solidFill>
              </a:rPr>
              <a:t>稳定的</a:t>
            </a:r>
            <a:r>
              <a:rPr lang="en-US" altLang="zh-CN" dirty="0">
                <a:solidFill>
                  <a:srgbClr val="000000"/>
                </a:solidFill>
              </a:rPr>
              <a:t>: </a:t>
            </a:r>
            <a:r>
              <a:rPr lang="zh-CN" altLang="en-US" dirty="0">
                <a:solidFill>
                  <a:srgbClr val="000000"/>
                </a:solidFill>
              </a:rPr>
              <a:t>具有相同值的元素在输出数组中的相对次序与它们在输入数组中的相对次序相同</a:t>
            </a:r>
            <a:r>
              <a:rPr lang="en-US" altLang="zh-CN" dirty="0">
                <a:solidFill>
                  <a:srgbClr val="000000"/>
                </a:solidFill>
              </a:rPr>
              <a:t>·.</a:t>
            </a:r>
          </a:p>
          <a:p>
            <a:pPr>
              <a:lnSpc>
                <a:spcPct val="90000"/>
              </a:lnSpc>
              <a:buNone/>
            </a:pPr>
            <a:endParaRPr lang="en-US" altLang="zh-CN" dirty="0">
              <a:solidFill>
                <a:srgbClr val="000000"/>
              </a:solidFill>
            </a:endParaRPr>
          </a:p>
          <a:p>
            <a:pPr>
              <a:lnSpc>
                <a:spcPct val="90000"/>
              </a:lnSpc>
              <a:buNone/>
            </a:pPr>
            <a:endParaRPr lang="en-US" altLang="zh-CN" dirty="0">
              <a:solidFill>
                <a:srgbClr val="000000"/>
              </a:solidFill>
            </a:endParaRPr>
          </a:p>
          <a:p>
            <a:pPr>
              <a:lnSpc>
                <a:spcPct val="90000"/>
              </a:lnSpc>
              <a:buNone/>
            </a:pPr>
            <a:endParaRPr lang="en-US" altLang="zh-CN" dirty="0">
              <a:solidFill>
                <a:srgbClr val="000000"/>
              </a:solidFill>
            </a:endParaRPr>
          </a:p>
          <a:p>
            <a:pPr>
              <a:lnSpc>
                <a:spcPct val="90000"/>
              </a:lnSpc>
              <a:buNone/>
            </a:pPr>
            <a:endParaRPr lang="en-US" altLang="zh-CN" dirty="0">
              <a:solidFill>
                <a:srgbClr val="000000"/>
              </a:solidFill>
            </a:endParaRPr>
          </a:p>
          <a:p>
            <a:pPr>
              <a:lnSpc>
                <a:spcPct val="90000"/>
              </a:lnSpc>
              <a:buNone/>
            </a:pPr>
            <a:endParaRPr lang="en-US" altLang="zh-CN" dirty="0">
              <a:solidFill>
                <a:srgbClr val="000000"/>
              </a:solidFill>
            </a:endParaRPr>
          </a:p>
        </p:txBody>
      </p:sp>
      <p:sp>
        <p:nvSpPr>
          <p:cNvPr id="40965" name="矩形 40964"/>
          <p:cNvSpPr/>
          <p:nvPr/>
        </p:nvSpPr>
        <p:spPr>
          <a:xfrm>
            <a:off x="3143250" y="2054191"/>
            <a:ext cx="51435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40966" name="矩形 40965"/>
          <p:cNvSpPr/>
          <p:nvPr/>
        </p:nvSpPr>
        <p:spPr>
          <a:xfrm>
            <a:off x="3657600" y="2054191"/>
            <a:ext cx="51435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p>
        </p:txBody>
      </p:sp>
      <p:sp>
        <p:nvSpPr>
          <p:cNvPr id="40967" name="矩形 40966"/>
          <p:cNvSpPr/>
          <p:nvPr/>
        </p:nvSpPr>
        <p:spPr>
          <a:xfrm>
            <a:off x="4171950" y="2054191"/>
            <a:ext cx="51435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40968" name="矩形 40967"/>
          <p:cNvSpPr/>
          <p:nvPr/>
        </p:nvSpPr>
        <p:spPr>
          <a:xfrm>
            <a:off x="4686300" y="2054191"/>
            <a:ext cx="51435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40969" name="矩形 40968"/>
          <p:cNvSpPr/>
          <p:nvPr/>
        </p:nvSpPr>
        <p:spPr>
          <a:xfrm>
            <a:off x="5200650" y="2054191"/>
            <a:ext cx="51435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40974" name="矩形 40973"/>
          <p:cNvSpPr/>
          <p:nvPr/>
        </p:nvSpPr>
        <p:spPr>
          <a:xfrm>
            <a:off x="3143250" y="3219812"/>
            <a:ext cx="51435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0</a:t>
            </a:r>
          </a:p>
        </p:txBody>
      </p:sp>
      <p:sp>
        <p:nvSpPr>
          <p:cNvPr id="40975" name="矩形 40974"/>
          <p:cNvSpPr/>
          <p:nvPr/>
        </p:nvSpPr>
        <p:spPr>
          <a:xfrm>
            <a:off x="3657600" y="3219812"/>
            <a:ext cx="51435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40976" name="矩形 40975"/>
          <p:cNvSpPr/>
          <p:nvPr/>
        </p:nvSpPr>
        <p:spPr>
          <a:xfrm>
            <a:off x="4171950" y="3219812"/>
            <a:ext cx="51435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2</a:t>
            </a:r>
          </a:p>
        </p:txBody>
      </p:sp>
      <p:sp>
        <p:nvSpPr>
          <p:cNvPr id="40977" name="矩形 40976"/>
          <p:cNvSpPr/>
          <p:nvPr/>
        </p:nvSpPr>
        <p:spPr>
          <a:xfrm>
            <a:off x="4686300" y="3219812"/>
            <a:ext cx="51435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40978" name="矩形 40977"/>
          <p:cNvSpPr/>
          <p:nvPr/>
        </p:nvSpPr>
        <p:spPr>
          <a:xfrm>
            <a:off x="5200650" y="3219812"/>
            <a:ext cx="51435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i="0" dirty="0">
                <a:latin typeface="Times New Roman" panose="02020603050405020304" pitchFamily="18" charset="0"/>
              </a:rPr>
              <a:t>3</a:t>
            </a:r>
          </a:p>
        </p:txBody>
      </p:sp>
      <p:sp>
        <p:nvSpPr>
          <p:cNvPr id="40979" name="文本框 40978"/>
          <p:cNvSpPr txBox="1"/>
          <p:nvPr/>
        </p:nvSpPr>
        <p:spPr>
          <a:xfrm>
            <a:off x="2728929" y="2019662"/>
            <a:ext cx="415498" cy="369332"/>
          </a:xfrm>
          <a:prstGeom prst="rect">
            <a:avLst/>
          </a:prstGeom>
          <a:noFill/>
          <a:ln w="9525">
            <a:noFill/>
          </a:ln>
        </p:spPr>
        <p:txBody>
          <a:bodyPr wrap="none" anchor="t" anchorCtr="0">
            <a:spAutoFit/>
          </a:bodyPr>
          <a:lstStyle/>
          <a:p>
            <a:pPr algn="ctr"/>
            <a:r>
              <a:rPr lang="en-US" altLang="zh-CN" sz="1800" dirty="0">
                <a:latin typeface="Times New Roman" panose="02020603050405020304" pitchFamily="18" charset="0"/>
              </a:rPr>
              <a:t>A</a:t>
            </a:r>
            <a:r>
              <a:rPr lang="en-US" altLang="zh-CN" sz="1800" i="0" dirty="0">
                <a:latin typeface="Times New Roman" panose="02020603050405020304" pitchFamily="18" charset="0"/>
              </a:rPr>
              <a:t>:</a:t>
            </a:r>
          </a:p>
        </p:txBody>
      </p:sp>
      <p:sp>
        <p:nvSpPr>
          <p:cNvPr id="40980" name="文本框 40979"/>
          <p:cNvSpPr txBox="1"/>
          <p:nvPr/>
        </p:nvSpPr>
        <p:spPr>
          <a:xfrm>
            <a:off x="2735340" y="3185284"/>
            <a:ext cx="402674" cy="369332"/>
          </a:xfrm>
          <a:prstGeom prst="rect">
            <a:avLst/>
          </a:prstGeom>
          <a:noFill/>
          <a:ln w="9525">
            <a:noFill/>
          </a:ln>
        </p:spPr>
        <p:txBody>
          <a:bodyPr wrap="none" anchor="t" anchorCtr="0">
            <a:spAutoFit/>
          </a:bodyPr>
          <a:lstStyle/>
          <a:p>
            <a:pPr algn="ctr"/>
            <a:r>
              <a:rPr lang="en-US" altLang="zh-CN" sz="1800" dirty="0">
                <a:latin typeface="Times New Roman" panose="02020603050405020304" pitchFamily="18" charset="0"/>
              </a:rPr>
              <a:t>B</a:t>
            </a:r>
            <a:r>
              <a:rPr lang="en-US" altLang="zh-CN" sz="1800" i="0" dirty="0">
                <a:latin typeface="Times New Roman" panose="02020603050405020304" pitchFamily="18" charset="0"/>
              </a:rPr>
              <a:t>:</a:t>
            </a:r>
          </a:p>
        </p:txBody>
      </p:sp>
      <p:sp>
        <p:nvSpPr>
          <p:cNvPr id="40990" name="直接连接符 40989"/>
          <p:cNvSpPr/>
          <p:nvPr/>
        </p:nvSpPr>
        <p:spPr>
          <a:xfrm flipH="1">
            <a:off x="3429000" y="2534012"/>
            <a:ext cx="514350" cy="685800"/>
          </a:xfrm>
          <a:prstGeom prst="line">
            <a:avLst/>
          </a:prstGeom>
          <a:ln w="38100" cap="flat" cmpd="sng">
            <a:solidFill>
              <a:schemeClr val="tx1"/>
            </a:solidFill>
            <a:prstDash val="solid"/>
            <a:headEnd type="none" w="med" len="med"/>
            <a:tailEnd type="triangle" w="med" len="med"/>
          </a:ln>
        </p:spPr>
      </p:sp>
      <p:sp>
        <p:nvSpPr>
          <p:cNvPr id="40991" name="直接连接符 40990"/>
          <p:cNvSpPr/>
          <p:nvPr/>
        </p:nvSpPr>
        <p:spPr>
          <a:xfrm>
            <a:off x="3371850" y="2534012"/>
            <a:ext cx="1600200" cy="685800"/>
          </a:xfrm>
          <a:prstGeom prst="line">
            <a:avLst/>
          </a:prstGeom>
          <a:ln w="38100" cap="flat" cmpd="sng">
            <a:solidFill>
              <a:srgbClr val="008080"/>
            </a:solidFill>
            <a:prstDash val="solid"/>
            <a:headEnd type="none" w="med" len="med"/>
            <a:tailEnd type="triangle" w="med" len="med"/>
          </a:ln>
        </p:spPr>
      </p:sp>
      <p:sp>
        <p:nvSpPr>
          <p:cNvPr id="40992" name="直接连接符 40991"/>
          <p:cNvSpPr/>
          <p:nvPr/>
        </p:nvSpPr>
        <p:spPr>
          <a:xfrm>
            <a:off x="4972050" y="2534012"/>
            <a:ext cx="457200" cy="685800"/>
          </a:xfrm>
          <a:prstGeom prst="line">
            <a:avLst/>
          </a:prstGeom>
          <a:ln w="38100" cap="flat" cmpd="sng">
            <a:solidFill>
              <a:srgbClr val="008080"/>
            </a:solidFill>
            <a:prstDash val="solid"/>
            <a:headEnd type="none" w="med" len="med"/>
            <a:tailEnd type="triangle" w="med" len="med"/>
          </a:ln>
        </p:spPr>
      </p:sp>
      <p:sp>
        <p:nvSpPr>
          <p:cNvPr id="40993" name="直接连接符 40992"/>
          <p:cNvSpPr/>
          <p:nvPr/>
        </p:nvSpPr>
        <p:spPr>
          <a:xfrm flipH="1">
            <a:off x="3943350" y="2534012"/>
            <a:ext cx="514350" cy="685800"/>
          </a:xfrm>
          <a:prstGeom prst="line">
            <a:avLst/>
          </a:prstGeom>
          <a:ln w="38100" cap="flat" cmpd="sng">
            <a:solidFill>
              <a:srgbClr val="FF0000"/>
            </a:solidFill>
            <a:prstDash val="solid"/>
            <a:headEnd type="none" w="med" len="med"/>
            <a:tailEnd type="triangle" w="med" len="med"/>
          </a:ln>
        </p:spPr>
      </p:sp>
      <p:sp>
        <p:nvSpPr>
          <p:cNvPr id="40994" name="直接连接符 40993"/>
          <p:cNvSpPr/>
          <p:nvPr/>
        </p:nvSpPr>
        <p:spPr>
          <a:xfrm flipH="1">
            <a:off x="4400550" y="2534012"/>
            <a:ext cx="1085850" cy="685800"/>
          </a:xfrm>
          <a:prstGeom prst="line">
            <a:avLst/>
          </a:prstGeom>
          <a:ln w="38100" cap="flat" cmpd="sng">
            <a:solidFill>
              <a:srgbClr val="FF0000"/>
            </a:solidFill>
            <a:prstDash val="solid"/>
            <a:headEnd type="none" w="med" len="med"/>
            <a:tailEnd type="triangle" w="med" len="med"/>
          </a:ln>
        </p:spPr>
      </p:sp>
      <p:sp>
        <p:nvSpPr>
          <p:cNvPr id="23" name="内容占位符 1">
            <a:extLst>
              <a:ext uri="{FF2B5EF4-FFF2-40B4-BE49-F238E27FC236}">
                <a16:creationId xmlns:a16="http://schemas.microsoft.com/office/drawing/2014/main" id="{048C5E78-39D6-4D05-B705-26DC50D2EC35}"/>
              </a:ext>
            </a:extLst>
          </p:cNvPr>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稳定性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994"/>
                                        </p:tgtEl>
                                        <p:attrNameLst>
                                          <p:attrName>style.visibility</p:attrName>
                                        </p:attrNameLst>
                                      </p:cBhvr>
                                      <p:to>
                                        <p:strVal val="visible"/>
                                      </p:to>
                                    </p:set>
                                    <p:animEffect transition="in" filter="dissolve">
                                      <p:cBhvr>
                                        <p:cTn id="7" dur="500"/>
                                        <p:tgtEl>
                                          <p:spTgt spid="4099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0992"/>
                                        </p:tgtEl>
                                        <p:attrNameLst>
                                          <p:attrName>style.visibility</p:attrName>
                                        </p:attrNameLst>
                                      </p:cBhvr>
                                      <p:to>
                                        <p:strVal val="visible"/>
                                      </p:to>
                                    </p:set>
                                    <p:animEffect transition="in" filter="dissolve">
                                      <p:cBhvr>
                                        <p:cTn id="12" dur="500"/>
                                        <p:tgtEl>
                                          <p:spTgt spid="4099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0993"/>
                                        </p:tgtEl>
                                        <p:attrNameLst>
                                          <p:attrName>style.visibility</p:attrName>
                                        </p:attrNameLst>
                                      </p:cBhvr>
                                      <p:to>
                                        <p:strVal val="visible"/>
                                      </p:to>
                                    </p:set>
                                    <p:animEffect transition="in" filter="dissolve">
                                      <p:cBhvr>
                                        <p:cTn id="17" dur="500"/>
                                        <p:tgtEl>
                                          <p:spTgt spid="4099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0990"/>
                                        </p:tgtEl>
                                        <p:attrNameLst>
                                          <p:attrName>style.visibility</p:attrName>
                                        </p:attrNameLst>
                                      </p:cBhvr>
                                      <p:to>
                                        <p:strVal val="visible"/>
                                      </p:to>
                                    </p:set>
                                    <p:animEffect transition="in" filter="dissolve">
                                      <p:cBhvr>
                                        <p:cTn id="22" dur="500"/>
                                        <p:tgtEl>
                                          <p:spTgt spid="4099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0991"/>
                                        </p:tgtEl>
                                        <p:attrNameLst>
                                          <p:attrName>style.visibility</p:attrName>
                                        </p:attrNameLst>
                                      </p:cBhvr>
                                      <p:to>
                                        <p:strVal val="visible"/>
                                      </p:to>
                                    </p:set>
                                    <p:animEffect transition="in" filter="dissolve">
                                      <p:cBhvr>
                                        <p:cTn id="27" dur="500"/>
                                        <p:tgtEl>
                                          <p:spTgt spid="409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0"/>
            <a:ext cx="3143250" cy="5143500"/>
          </a:xfrm>
          <a:prstGeom prst="rect">
            <a:avLst/>
          </a:prstGeom>
          <a:solidFill>
            <a:srgbClr val="AE161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28" name="TextBox 15"/>
          <p:cNvSpPr txBox="1">
            <a:spLocks noChangeArrowheads="1"/>
          </p:cNvSpPr>
          <p:nvPr/>
        </p:nvSpPr>
        <p:spPr bwMode="auto">
          <a:xfrm>
            <a:off x="311502" y="1939529"/>
            <a:ext cx="251174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800" dirty="0">
                <a:solidFill>
                  <a:schemeClr val="bg1"/>
                </a:solidFill>
                <a:latin typeface="Agency FB" panose="020B0503020202020204" pitchFamily="34" charset="0"/>
                <a:ea typeface="Adobe 宋体 Std L"/>
                <a:cs typeface="Adobe 宋体 Std L"/>
              </a:rPr>
              <a:t>Contents Page</a:t>
            </a:r>
            <a:endParaRPr lang="zh-CN" altLang="en-US" sz="1800" dirty="0">
              <a:solidFill>
                <a:schemeClr val="bg1"/>
              </a:solidFill>
              <a:latin typeface="Agency FB" panose="020B0503020202020204" pitchFamily="34" charset="0"/>
              <a:ea typeface="Adobe 宋体 Std L"/>
              <a:cs typeface="Adobe 宋体 Std L"/>
            </a:endParaRPr>
          </a:p>
        </p:txBody>
      </p:sp>
      <p:sp>
        <p:nvSpPr>
          <p:cNvPr id="29" name="文本框 28"/>
          <p:cNvSpPr txBox="1">
            <a:spLocks noChangeArrowheads="1"/>
          </p:cNvSpPr>
          <p:nvPr/>
        </p:nvSpPr>
        <p:spPr bwMode="auto">
          <a:xfrm>
            <a:off x="1007828" y="1275160"/>
            <a:ext cx="1782365" cy="6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r>
              <a:rPr lang="zh-CN" altLang="en-US" sz="3800" b="1" dirty="0">
                <a:solidFill>
                  <a:schemeClr val="bg1"/>
                </a:solidFill>
                <a:latin typeface="Arial" panose="020B0604020202020204" pitchFamily="34" charset="0"/>
                <a:ea typeface="微软雅黑" panose="020B0503020204020204" pitchFamily="34" charset="-122"/>
              </a:rPr>
              <a:t>提纲</a:t>
            </a:r>
          </a:p>
        </p:txBody>
      </p:sp>
      <p:sp>
        <p:nvSpPr>
          <p:cNvPr id="8" name="矩形 7"/>
          <p:cNvSpPr/>
          <p:nvPr/>
        </p:nvSpPr>
        <p:spPr>
          <a:xfrm>
            <a:off x="3703320" y="1695450"/>
            <a:ext cx="5431155" cy="459740"/>
          </a:xfrm>
          <a:prstGeom prst="rect">
            <a:avLst/>
          </a:prstGeom>
          <a:ln>
            <a:solidFill>
              <a:srgbClr val="AE1616"/>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任意多边形 8"/>
          <p:cNvSpPr/>
          <p:nvPr/>
        </p:nvSpPr>
        <p:spPr>
          <a:xfrm>
            <a:off x="3975100" y="1426210"/>
            <a:ext cx="3801745" cy="538480"/>
          </a:xfrm>
          <a:custGeom>
            <a:avLst/>
            <a:gdLst>
              <a:gd name="connsiteX0" fmla="*/ 0 w 3011140"/>
              <a:gd name="connsiteY0" fmla="*/ 59041 h 354240"/>
              <a:gd name="connsiteX1" fmla="*/ 59041 w 3011140"/>
              <a:gd name="connsiteY1" fmla="*/ 0 h 354240"/>
              <a:gd name="connsiteX2" fmla="*/ 2952099 w 3011140"/>
              <a:gd name="connsiteY2" fmla="*/ 0 h 354240"/>
              <a:gd name="connsiteX3" fmla="*/ 3011140 w 3011140"/>
              <a:gd name="connsiteY3" fmla="*/ 59041 h 354240"/>
              <a:gd name="connsiteX4" fmla="*/ 3011140 w 3011140"/>
              <a:gd name="connsiteY4" fmla="*/ 295199 h 354240"/>
              <a:gd name="connsiteX5" fmla="*/ 2952099 w 3011140"/>
              <a:gd name="connsiteY5" fmla="*/ 354240 h 354240"/>
              <a:gd name="connsiteX6" fmla="*/ 59041 w 3011140"/>
              <a:gd name="connsiteY6" fmla="*/ 354240 h 354240"/>
              <a:gd name="connsiteX7" fmla="*/ 0 w 3011140"/>
              <a:gd name="connsiteY7" fmla="*/ 295199 h 354240"/>
              <a:gd name="connsiteX8" fmla="*/ 0 w 3011140"/>
              <a:gd name="connsiteY8" fmla="*/ 59041 h 354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1140" h="354240">
                <a:moveTo>
                  <a:pt x="0" y="59041"/>
                </a:moveTo>
                <a:cubicBezTo>
                  <a:pt x="0" y="26434"/>
                  <a:pt x="26434" y="0"/>
                  <a:pt x="59041" y="0"/>
                </a:cubicBezTo>
                <a:lnTo>
                  <a:pt x="2952099" y="0"/>
                </a:lnTo>
                <a:cubicBezTo>
                  <a:pt x="2984706" y="0"/>
                  <a:pt x="3011140" y="26434"/>
                  <a:pt x="3011140" y="59041"/>
                </a:cubicBezTo>
                <a:lnTo>
                  <a:pt x="3011140" y="295199"/>
                </a:lnTo>
                <a:cubicBezTo>
                  <a:pt x="3011140" y="327806"/>
                  <a:pt x="2984706" y="354240"/>
                  <a:pt x="2952099" y="354240"/>
                </a:cubicBezTo>
                <a:lnTo>
                  <a:pt x="59041" y="354240"/>
                </a:lnTo>
                <a:cubicBezTo>
                  <a:pt x="26434" y="354240"/>
                  <a:pt x="0" y="327806"/>
                  <a:pt x="0" y="295199"/>
                </a:cubicBezTo>
                <a:lnTo>
                  <a:pt x="0" y="59041"/>
                </a:lnTo>
                <a:close/>
              </a:path>
            </a:pathLst>
          </a:custGeom>
          <a:solidFill>
            <a:srgbClr val="AE1616"/>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131107" tIns="17293" rIns="131107" bIns="17293" numCol="1" spcCol="1270" anchor="ctr" anchorCtr="0">
            <a:noAutofit/>
          </a:bodyPr>
          <a:lstStyle/>
          <a:p>
            <a:pPr defTabSz="889000">
              <a:lnSpc>
                <a:spcPct val="90000"/>
              </a:lnSpc>
              <a:spcBef>
                <a:spcPct val="0"/>
              </a:spcBef>
              <a:spcAft>
                <a:spcPct val="35000"/>
              </a:spcAft>
            </a:pPr>
            <a:r>
              <a:rPr lang="zh-CN" altLang="en-US" sz="2400" b="1" dirty="0">
                <a:solidFill>
                  <a:schemeClr val="bg1"/>
                </a:solidFill>
              </a:rPr>
              <a:t>一、排序算法的下界</a:t>
            </a:r>
          </a:p>
        </p:txBody>
      </p:sp>
      <p:sp>
        <p:nvSpPr>
          <p:cNvPr id="10" name="矩形 9"/>
          <p:cNvSpPr/>
          <p:nvPr/>
        </p:nvSpPr>
        <p:spPr>
          <a:xfrm>
            <a:off x="3703320" y="2800235"/>
            <a:ext cx="5431155" cy="459740"/>
          </a:xfrm>
          <a:prstGeom prst="rect">
            <a:avLst/>
          </a:prstGeom>
          <a:ln>
            <a:solidFill>
              <a:srgbClr val="AE1616"/>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1" name="任意多边形 10"/>
          <p:cNvSpPr/>
          <p:nvPr/>
        </p:nvSpPr>
        <p:spPr>
          <a:xfrm>
            <a:off x="3975100" y="2530995"/>
            <a:ext cx="3801745" cy="538480"/>
          </a:xfrm>
          <a:custGeom>
            <a:avLst/>
            <a:gdLst>
              <a:gd name="connsiteX0" fmla="*/ 0 w 3011140"/>
              <a:gd name="connsiteY0" fmla="*/ 59041 h 354240"/>
              <a:gd name="connsiteX1" fmla="*/ 59041 w 3011140"/>
              <a:gd name="connsiteY1" fmla="*/ 0 h 354240"/>
              <a:gd name="connsiteX2" fmla="*/ 2952099 w 3011140"/>
              <a:gd name="connsiteY2" fmla="*/ 0 h 354240"/>
              <a:gd name="connsiteX3" fmla="*/ 3011140 w 3011140"/>
              <a:gd name="connsiteY3" fmla="*/ 59041 h 354240"/>
              <a:gd name="connsiteX4" fmla="*/ 3011140 w 3011140"/>
              <a:gd name="connsiteY4" fmla="*/ 295199 h 354240"/>
              <a:gd name="connsiteX5" fmla="*/ 2952099 w 3011140"/>
              <a:gd name="connsiteY5" fmla="*/ 354240 h 354240"/>
              <a:gd name="connsiteX6" fmla="*/ 59041 w 3011140"/>
              <a:gd name="connsiteY6" fmla="*/ 354240 h 354240"/>
              <a:gd name="connsiteX7" fmla="*/ 0 w 3011140"/>
              <a:gd name="connsiteY7" fmla="*/ 295199 h 354240"/>
              <a:gd name="connsiteX8" fmla="*/ 0 w 3011140"/>
              <a:gd name="connsiteY8" fmla="*/ 59041 h 354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1140" h="354240">
                <a:moveTo>
                  <a:pt x="0" y="59041"/>
                </a:moveTo>
                <a:cubicBezTo>
                  <a:pt x="0" y="26434"/>
                  <a:pt x="26434" y="0"/>
                  <a:pt x="59041" y="0"/>
                </a:cubicBezTo>
                <a:lnTo>
                  <a:pt x="2952099" y="0"/>
                </a:lnTo>
                <a:cubicBezTo>
                  <a:pt x="2984706" y="0"/>
                  <a:pt x="3011140" y="26434"/>
                  <a:pt x="3011140" y="59041"/>
                </a:cubicBezTo>
                <a:lnTo>
                  <a:pt x="3011140" y="295199"/>
                </a:lnTo>
                <a:cubicBezTo>
                  <a:pt x="3011140" y="327806"/>
                  <a:pt x="2984706" y="354240"/>
                  <a:pt x="2952099" y="354240"/>
                </a:cubicBezTo>
                <a:lnTo>
                  <a:pt x="59041" y="354240"/>
                </a:lnTo>
                <a:cubicBezTo>
                  <a:pt x="26434" y="354240"/>
                  <a:pt x="0" y="327806"/>
                  <a:pt x="0" y="295199"/>
                </a:cubicBezTo>
                <a:lnTo>
                  <a:pt x="0" y="59041"/>
                </a:lnTo>
                <a:close/>
              </a:path>
            </a:pathLst>
          </a:custGeom>
          <a:solidFill>
            <a:srgbClr val="AE1616"/>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131107" tIns="17293" rIns="131107" bIns="17293" numCol="1" spcCol="1270" anchor="ctr" anchorCtr="0">
            <a:noAutofit/>
          </a:bodyPr>
          <a:lstStyle/>
          <a:p>
            <a:pPr defTabSz="889000">
              <a:lnSpc>
                <a:spcPct val="90000"/>
              </a:lnSpc>
              <a:spcBef>
                <a:spcPct val="0"/>
              </a:spcBef>
              <a:spcAft>
                <a:spcPct val="35000"/>
              </a:spcAft>
            </a:pPr>
            <a:r>
              <a:rPr lang="zh-CN" altLang="en-US" sz="2400" b="1" dirty="0">
                <a:solidFill>
                  <a:schemeClr val="bg1"/>
                </a:solidFill>
              </a:rPr>
              <a:t>二、计数排序</a:t>
            </a:r>
          </a:p>
        </p:txBody>
      </p:sp>
      <p:sp>
        <p:nvSpPr>
          <p:cNvPr id="12" name="矩形 11"/>
          <p:cNvSpPr/>
          <p:nvPr/>
        </p:nvSpPr>
        <p:spPr>
          <a:xfrm>
            <a:off x="3703320" y="3891942"/>
            <a:ext cx="5431155" cy="459740"/>
          </a:xfrm>
          <a:prstGeom prst="rect">
            <a:avLst/>
          </a:prstGeom>
          <a:ln>
            <a:solidFill>
              <a:srgbClr val="AE1616"/>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13" name="任意多边形 12"/>
          <p:cNvSpPr/>
          <p:nvPr/>
        </p:nvSpPr>
        <p:spPr>
          <a:xfrm>
            <a:off x="3975100" y="3622702"/>
            <a:ext cx="3801745" cy="538480"/>
          </a:xfrm>
          <a:custGeom>
            <a:avLst/>
            <a:gdLst>
              <a:gd name="connsiteX0" fmla="*/ 0 w 3011140"/>
              <a:gd name="connsiteY0" fmla="*/ 59041 h 354240"/>
              <a:gd name="connsiteX1" fmla="*/ 59041 w 3011140"/>
              <a:gd name="connsiteY1" fmla="*/ 0 h 354240"/>
              <a:gd name="connsiteX2" fmla="*/ 2952099 w 3011140"/>
              <a:gd name="connsiteY2" fmla="*/ 0 h 354240"/>
              <a:gd name="connsiteX3" fmla="*/ 3011140 w 3011140"/>
              <a:gd name="connsiteY3" fmla="*/ 59041 h 354240"/>
              <a:gd name="connsiteX4" fmla="*/ 3011140 w 3011140"/>
              <a:gd name="connsiteY4" fmla="*/ 295199 h 354240"/>
              <a:gd name="connsiteX5" fmla="*/ 2952099 w 3011140"/>
              <a:gd name="connsiteY5" fmla="*/ 354240 h 354240"/>
              <a:gd name="connsiteX6" fmla="*/ 59041 w 3011140"/>
              <a:gd name="connsiteY6" fmla="*/ 354240 h 354240"/>
              <a:gd name="connsiteX7" fmla="*/ 0 w 3011140"/>
              <a:gd name="connsiteY7" fmla="*/ 295199 h 354240"/>
              <a:gd name="connsiteX8" fmla="*/ 0 w 3011140"/>
              <a:gd name="connsiteY8" fmla="*/ 59041 h 354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1140" h="354240">
                <a:moveTo>
                  <a:pt x="0" y="59041"/>
                </a:moveTo>
                <a:cubicBezTo>
                  <a:pt x="0" y="26434"/>
                  <a:pt x="26434" y="0"/>
                  <a:pt x="59041" y="0"/>
                </a:cubicBezTo>
                <a:lnTo>
                  <a:pt x="2952099" y="0"/>
                </a:lnTo>
                <a:cubicBezTo>
                  <a:pt x="2984706" y="0"/>
                  <a:pt x="3011140" y="26434"/>
                  <a:pt x="3011140" y="59041"/>
                </a:cubicBezTo>
                <a:lnTo>
                  <a:pt x="3011140" y="295199"/>
                </a:lnTo>
                <a:cubicBezTo>
                  <a:pt x="3011140" y="327806"/>
                  <a:pt x="2984706" y="354240"/>
                  <a:pt x="2952099" y="354240"/>
                </a:cubicBezTo>
                <a:lnTo>
                  <a:pt x="59041" y="354240"/>
                </a:lnTo>
                <a:cubicBezTo>
                  <a:pt x="26434" y="354240"/>
                  <a:pt x="0" y="327806"/>
                  <a:pt x="0" y="295199"/>
                </a:cubicBezTo>
                <a:lnTo>
                  <a:pt x="0" y="59041"/>
                </a:lnTo>
                <a:close/>
              </a:path>
            </a:pathLst>
          </a:custGeom>
          <a:solidFill>
            <a:srgbClr val="AE1616"/>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131107" tIns="17293" rIns="131107" bIns="17293" numCol="1" spcCol="1270" anchor="ctr" anchorCtr="0">
            <a:noAutofit/>
          </a:bodyPr>
          <a:lstStyle/>
          <a:p>
            <a:pPr defTabSz="889000">
              <a:lnSpc>
                <a:spcPct val="90000"/>
              </a:lnSpc>
              <a:spcBef>
                <a:spcPct val="0"/>
              </a:spcBef>
              <a:spcAft>
                <a:spcPct val="35000"/>
              </a:spcAft>
            </a:pPr>
            <a:r>
              <a:rPr lang="zh-CN" altLang="en-US" sz="2400" b="1" dirty="0">
                <a:solidFill>
                  <a:srgbClr val="FFFF00"/>
                </a:solidFill>
              </a:rPr>
              <a:t>三、基数排序</a:t>
            </a:r>
            <a:endParaRPr lang="zh-CN" altLang="en-US" sz="2400" b="1" dirty="0">
              <a:solidFill>
                <a:srgbClr val="FFFF00"/>
              </a:solidFill>
              <a:sym typeface="+mn-ea"/>
            </a:endParaRPr>
          </a:p>
        </p:txBody>
      </p:sp>
      <p:pic>
        <p:nvPicPr>
          <p:cNvPr id="2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154" y="22035"/>
            <a:ext cx="2235200" cy="541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itle 1"/>
          <p:cNvSpPr txBox="1"/>
          <p:nvPr/>
        </p:nvSpPr>
        <p:spPr bwMode="auto">
          <a:xfrm>
            <a:off x="3143250" y="0"/>
            <a:ext cx="5902325" cy="1102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lvl1pPr algn="ctr" rtl="0" eaLnBrk="1" fontAlgn="base" hangingPunct="1">
              <a:spcBef>
                <a:spcPct val="0"/>
              </a:spcBef>
              <a:spcAft>
                <a:spcPct val="0"/>
              </a:spcAft>
              <a:defRPr sz="4000" b="1">
                <a:solidFill>
                  <a:schemeClr val="tx2"/>
                </a:solidFill>
                <a:latin typeface="+mj-lt"/>
                <a:ea typeface="+mj-ea"/>
                <a:cs typeface="+mj-cs"/>
              </a:defRPr>
            </a:lvl1pPr>
            <a:lvl2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defTabSz="914400">
              <a:lnSpc>
                <a:spcPct val="150000"/>
              </a:lnSpc>
              <a:defRPr/>
            </a:pPr>
            <a:r>
              <a:rPr lang="zh-CN" altLang="en-US" sz="3000" kern="0" dirty="0">
                <a:solidFill>
                  <a:srgbClr val="FF0000"/>
                </a:solidFill>
                <a:latin typeface="Arial" panose="020B0604020202020204"/>
                <a:sym typeface="+mn-ea"/>
              </a:rPr>
              <a:t>线性时间排序</a:t>
            </a:r>
          </a:p>
        </p:txBody>
      </p:sp>
    </p:spTree>
    <p:custDataLst>
      <p:tags r:id="rId1"/>
    </p:custDataLst>
    <p:extLst>
      <p:ext uri="{BB962C8B-B14F-4D97-AF65-F5344CB8AC3E}">
        <p14:creationId xmlns:p14="http://schemas.microsoft.com/office/powerpoint/2010/main" val="34218778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1">
            <a:extLst>
              <a:ext uri="{FF2B5EF4-FFF2-40B4-BE49-F238E27FC236}">
                <a16:creationId xmlns:a16="http://schemas.microsoft.com/office/drawing/2014/main" id="{36A80B89-4CAE-40C7-84A0-FAEFCD80E2BB}"/>
              </a:ext>
            </a:extLst>
          </p:cNvPr>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基数排序（</a:t>
            </a:r>
            <a:r>
              <a:rPr lang="en-US" altLang="zh-CN" dirty="0"/>
              <a:t>Radix sort</a:t>
            </a:r>
            <a:r>
              <a:rPr lang="zh-CN" altLang="en-US" dirty="0"/>
              <a:t>）</a:t>
            </a:r>
          </a:p>
        </p:txBody>
      </p:sp>
      <p:sp>
        <p:nvSpPr>
          <p:cNvPr id="6" name="文本占位符 44034">
            <a:extLst>
              <a:ext uri="{FF2B5EF4-FFF2-40B4-BE49-F238E27FC236}">
                <a16:creationId xmlns:a16="http://schemas.microsoft.com/office/drawing/2014/main" id="{B000B703-3BB6-4CE4-BFC5-9DC6C1DAA60F}"/>
              </a:ext>
            </a:extLst>
          </p:cNvPr>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b="1" i="1" dirty="0"/>
              <a:t>起源</a:t>
            </a:r>
            <a:r>
              <a:rPr lang="en-US" altLang="zh-CN" dirty="0"/>
              <a:t>: </a:t>
            </a:r>
            <a:r>
              <a:rPr lang="zh-CN" altLang="en-US" dirty="0"/>
              <a:t>卡片排序机，</a:t>
            </a:r>
            <a:r>
              <a:rPr lang="en-US" altLang="zh-CN" dirty="0"/>
              <a:t>1890</a:t>
            </a:r>
            <a:r>
              <a:rPr lang="zh-CN" altLang="en-US" dirty="0"/>
              <a:t>年代，美国人口调查局</a:t>
            </a:r>
            <a:endParaRPr lang="en-US" altLang="zh-CN" dirty="0"/>
          </a:p>
          <a:p>
            <a:r>
              <a:rPr lang="zh-CN" altLang="en-US" dirty="0">
                <a:solidFill>
                  <a:srgbClr val="000000"/>
                </a:solidFill>
              </a:rPr>
              <a:t>按位排序</a:t>
            </a:r>
            <a:r>
              <a:rPr lang="en-US" altLang="zh-CN" dirty="0">
                <a:solidFill>
                  <a:srgbClr val="000000"/>
                </a:solidFill>
              </a:rPr>
              <a:t>.</a:t>
            </a:r>
          </a:p>
          <a:p>
            <a:r>
              <a:rPr lang="zh-CN" altLang="en-US" dirty="0">
                <a:solidFill>
                  <a:srgbClr val="000000"/>
                </a:solidFill>
              </a:rPr>
              <a:t>原始</a:t>
            </a:r>
            <a:r>
              <a:rPr lang="en-US" altLang="zh-CN" dirty="0">
                <a:solidFill>
                  <a:srgbClr val="000000"/>
                </a:solidFill>
              </a:rPr>
              <a:t> (</a:t>
            </a:r>
            <a:r>
              <a:rPr lang="zh-CN" altLang="en-US" dirty="0">
                <a:solidFill>
                  <a:srgbClr val="000000"/>
                </a:solidFill>
              </a:rPr>
              <a:t>不好的</a:t>
            </a:r>
            <a:r>
              <a:rPr lang="en-US" altLang="zh-CN" dirty="0">
                <a:solidFill>
                  <a:srgbClr val="000000"/>
                </a:solidFill>
              </a:rPr>
              <a:t>) </a:t>
            </a:r>
            <a:r>
              <a:rPr lang="zh-CN" altLang="en-US" dirty="0">
                <a:solidFill>
                  <a:srgbClr val="000000"/>
                </a:solidFill>
              </a:rPr>
              <a:t>想法</a:t>
            </a:r>
            <a:r>
              <a:rPr lang="en-US" altLang="zh-CN" dirty="0">
                <a:solidFill>
                  <a:srgbClr val="000000"/>
                </a:solidFill>
              </a:rPr>
              <a:t>: </a:t>
            </a:r>
            <a:r>
              <a:rPr lang="zh-CN" altLang="en-US" dirty="0">
                <a:solidFill>
                  <a:srgbClr val="000000"/>
                </a:solidFill>
              </a:rPr>
              <a:t>先按照首位数进行排序</a:t>
            </a:r>
            <a:r>
              <a:rPr lang="en-US" altLang="zh-CN" dirty="0">
                <a:solidFill>
                  <a:srgbClr val="000000"/>
                </a:solidFill>
              </a:rPr>
              <a:t>.</a:t>
            </a:r>
          </a:p>
          <a:p>
            <a:r>
              <a:rPr lang="zh-CN" altLang="en-US" dirty="0">
                <a:solidFill>
                  <a:srgbClr val="000000"/>
                </a:solidFill>
              </a:rPr>
              <a:t>好的想法</a:t>
            </a:r>
            <a:r>
              <a:rPr lang="en-US" altLang="zh-CN" dirty="0">
                <a:solidFill>
                  <a:srgbClr val="000000"/>
                </a:solidFill>
              </a:rPr>
              <a:t>: </a:t>
            </a:r>
            <a:r>
              <a:rPr lang="zh-CN" altLang="en-US" dirty="0">
                <a:solidFill>
                  <a:srgbClr val="000000"/>
                </a:solidFill>
              </a:rPr>
              <a:t>先按照</a:t>
            </a:r>
            <a:r>
              <a:rPr lang="en-US" altLang="zh-CN" dirty="0">
                <a:solidFill>
                  <a:srgbClr val="000000"/>
                </a:solidFill>
              </a:rPr>
              <a:t> </a:t>
            </a:r>
            <a:r>
              <a:rPr lang="zh-CN" altLang="en-US" b="1" i="1" dirty="0">
                <a:solidFill>
                  <a:srgbClr val="CE0000"/>
                </a:solidFill>
              </a:rPr>
              <a:t>最低有效位</a:t>
            </a:r>
            <a:r>
              <a:rPr lang="en-US" altLang="zh-CN" b="1" i="1" dirty="0">
                <a:solidFill>
                  <a:srgbClr val="CE0000"/>
                </a:solidFill>
              </a:rPr>
              <a:t> </a:t>
            </a:r>
            <a:r>
              <a:rPr lang="zh-CN" altLang="en-US" dirty="0">
                <a:solidFill>
                  <a:srgbClr val="000000"/>
                </a:solidFill>
              </a:rPr>
              <a:t>进行排序，</a:t>
            </a:r>
            <a:r>
              <a:rPr lang="en-US" altLang="zh-CN" dirty="0">
                <a:solidFill>
                  <a:srgbClr val="000000"/>
                </a:solidFill>
              </a:rPr>
              <a:t> </a:t>
            </a:r>
            <a:r>
              <a:rPr lang="zh-CN" altLang="en-US" dirty="0">
                <a:solidFill>
                  <a:srgbClr val="000000"/>
                </a:solidFill>
              </a:rPr>
              <a:t>同时保留</a:t>
            </a:r>
            <a:r>
              <a:rPr lang="en-US" altLang="zh-CN" dirty="0">
                <a:solidFill>
                  <a:srgbClr val="000000"/>
                </a:solidFill>
              </a:rPr>
              <a:t> </a:t>
            </a:r>
            <a:r>
              <a:rPr lang="zh-CN" altLang="en-US" b="1" i="1" dirty="0">
                <a:solidFill>
                  <a:srgbClr val="CE0000"/>
                </a:solidFill>
              </a:rPr>
              <a:t>稳定性</a:t>
            </a:r>
            <a:r>
              <a:rPr lang="en-US" altLang="zh-CN" dirty="0">
                <a:solidFill>
                  <a:srgbClr val="000000"/>
                </a:solidFill>
              </a:rPr>
              <a:t>.</a:t>
            </a:r>
            <a:endParaRPr lang="en-US" altLang="zh-CN" dirty="0"/>
          </a:p>
          <a:p>
            <a:endParaRPr lang="en-US" altLang="zh-C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31" name="组合 43030"/>
          <p:cNvGrpSpPr/>
          <p:nvPr/>
        </p:nvGrpSpPr>
        <p:grpSpPr>
          <a:xfrm>
            <a:off x="1714500" y="823825"/>
            <a:ext cx="754857" cy="3231354"/>
            <a:chOff x="480" y="960"/>
            <a:chExt cx="634" cy="2714"/>
          </a:xfrm>
        </p:grpSpPr>
        <p:sp>
          <p:nvSpPr>
            <p:cNvPr id="43013" name="文本框 43012"/>
            <p:cNvSpPr txBox="1"/>
            <p:nvPr/>
          </p:nvSpPr>
          <p:spPr>
            <a:xfrm>
              <a:off x="480" y="960"/>
              <a:ext cx="230" cy="2714"/>
            </a:xfrm>
            <a:prstGeom prst="rect">
              <a:avLst/>
            </a:prstGeom>
            <a:noFill/>
            <a:ln w="9525">
              <a:noFill/>
            </a:ln>
          </p:spPr>
          <p:txBody>
            <a:bodyPr wrap="none" anchor="t" anchorCtr="0">
              <a:spAutoFit/>
            </a:bodyPr>
            <a:lstStyle/>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4</a:t>
              </a:r>
            </a:p>
            <a:p>
              <a:endParaRPr lang="en-US" altLang="zh-CN" sz="1800" i="0">
                <a:latin typeface="Times New Roman" panose="02020603050405020304" pitchFamily="18" charset="0"/>
              </a:endParaRPr>
            </a:p>
            <a:p>
              <a:r>
                <a:rPr lang="en-US" altLang="zh-CN" i="0">
                  <a:latin typeface="Times New Roman" panose="02020603050405020304" pitchFamily="18" charset="0"/>
                </a:rPr>
                <a:t>6</a:t>
              </a:r>
            </a:p>
            <a:p>
              <a:endParaRPr lang="en-US" altLang="zh-CN" sz="1800" i="0">
                <a:latin typeface="Times New Roman" panose="02020603050405020304" pitchFamily="18" charset="0"/>
              </a:endParaRPr>
            </a:p>
            <a:p>
              <a:r>
                <a:rPr lang="en-US" altLang="zh-CN" i="0">
                  <a:latin typeface="Times New Roman" panose="02020603050405020304" pitchFamily="18" charset="0"/>
                </a:rPr>
                <a:t>8</a:t>
              </a:r>
            </a:p>
            <a:p>
              <a:endParaRPr lang="en-US" altLang="zh-CN" sz="1800" i="0">
                <a:latin typeface="Times New Roman" panose="02020603050405020304" pitchFamily="18" charset="0"/>
              </a:endParaRPr>
            </a:p>
            <a:p>
              <a:r>
                <a:rPr lang="en-US" altLang="zh-CN" i="0">
                  <a:latin typeface="Times New Roman" panose="02020603050405020304" pitchFamily="18" charset="0"/>
                </a:rPr>
                <a:t>4</a:t>
              </a:r>
            </a:p>
            <a:p>
              <a:endParaRPr lang="en-US" altLang="zh-CN" sz="1800" i="0">
                <a:latin typeface="Times New Roman" panose="02020603050405020304" pitchFamily="18" charset="0"/>
              </a:endParaRPr>
            </a:p>
            <a:p>
              <a:r>
                <a:rPr lang="en-US" altLang="zh-CN" i="0">
                  <a:latin typeface="Times New Roman" panose="02020603050405020304" pitchFamily="18" charset="0"/>
                </a:rPr>
                <a:t>7</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p:txBody>
        </p:sp>
        <p:sp>
          <p:nvSpPr>
            <p:cNvPr id="43014" name="文本框 43013"/>
            <p:cNvSpPr txBox="1"/>
            <p:nvPr/>
          </p:nvSpPr>
          <p:spPr>
            <a:xfrm>
              <a:off x="682" y="960"/>
              <a:ext cx="230" cy="2714"/>
            </a:xfrm>
            <a:prstGeom prst="rect">
              <a:avLst/>
            </a:prstGeom>
            <a:noFill/>
            <a:ln w="9525">
              <a:noFill/>
            </a:ln>
          </p:spPr>
          <p:txBody>
            <a:bodyPr wrap="none" anchor="t" anchorCtr="0">
              <a:spAutoFit/>
            </a:bodyPr>
            <a:lstStyle/>
            <a:p>
              <a:r>
                <a:rPr lang="en-US" altLang="zh-CN" i="0">
                  <a:latin typeface="Times New Roman" panose="02020603050405020304" pitchFamily="18" charset="0"/>
                </a:rPr>
                <a:t>2</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2</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p:txBody>
        </p:sp>
        <p:sp>
          <p:nvSpPr>
            <p:cNvPr id="43015" name="文本框 43014"/>
            <p:cNvSpPr txBox="1"/>
            <p:nvPr/>
          </p:nvSpPr>
          <p:spPr>
            <a:xfrm>
              <a:off x="884" y="960"/>
              <a:ext cx="230" cy="2714"/>
            </a:xfrm>
            <a:prstGeom prst="rect">
              <a:avLst/>
            </a:prstGeom>
            <a:solidFill>
              <a:srgbClr val="FFFF99">
                <a:alpha val="50000"/>
              </a:srgbClr>
            </a:solidFill>
            <a:ln w="9525">
              <a:noFill/>
            </a:ln>
          </p:spPr>
          <p:txBody>
            <a:bodyPr wrap="none" anchor="t" anchorCtr="0">
              <a:spAutoFit/>
            </a:bodyPr>
            <a:lstStyle/>
            <a:p>
              <a:r>
                <a:rPr lang="en-US" altLang="zh-CN" i="0">
                  <a:latin typeface="Times New Roman" panose="02020603050405020304" pitchFamily="18" charset="0"/>
                </a:rPr>
                <a:t>9</a:t>
              </a:r>
            </a:p>
            <a:p>
              <a:endParaRPr lang="en-US" altLang="zh-CN" sz="1800" i="0">
                <a:latin typeface="Times New Roman" panose="02020603050405020304" pitchFamily="18" charset="0"/>
              </a:endParaRPr>
            </a:p>
            <a:p>
              <a:r>
                <a:rPr lang="en-US" altLang="zh-CN" i="0">
                  <a:latin typeface="Times New Roman" panose="02020603050405020304" pitchFamily="18" charset="0"/>
                </a:rPr>
                <a:t>7</a:t>
              </a:r>
            </a:p>
            <a:p>
              <a:endParaRPr lang="en-US" altLang="zh-CN" sz="1800" i="0">
                <a:latin typeface="Times New Roman" panose="02020603050405020304" pitchFamily="18" charset="0"/>
              </a:endParaRPr>
            </a:p>
            <a:p>
              <a:r>
                <a:rPr lang="en-US" altLang="zh-CN" i="0">
                  <a:latin typeface="Times New Roman" panose="02020603050405020304" pitchFamily="18" charset="0"/>
                </a:rPr>
                <a:t>7</a:t>
              </a:r>
            </a:p>
            <a:p>
              <a:endParaRPr lang="en-US" altLang="zh-CN" sz="1800" i="0">
                <a:latin typeface="Times New Roman" panose="02020603050405020304" pitchFamily="18" charset="0"/>
              </a:endParaRPr>
            </a:p>
            <a:p>
              <a:r>
                <a:rPr lang="en-US" altLang="zh-CN" i="0">
                  <a:latin typeface="Times New Roman" panose="02020603050405020304" pitchFamily="18" charset="0"/>
                </a:rPr>
                <a:t>9</a:t>
              </a:r>
            </a:p>
            <a:p>
              <a:endParaRPr lang="en-US" altLang="zh-CN" sz="1800" i="0">
                <a:latin typeface="Times New Roman" panose="02020603050405020304" pitchFamily="18" charset="0"/>
              </a:endParaRPr>
            </a:p>
            <a:p>
              <a:r>
                <a:rPr lang="en-US" altLang="zh-CN" i="0">
                  <a:latin typeface="Times New Roman" panose="02020603050405020304" pitchFamily="18" charset="0"/>
                </a:rPr>
                <a:t>6</a:t>
              </a:r>
            </a:p>
            <a:p>
              <a:endParaRPr lang="en-US" altLang="zh-CN" sz="1800" i="0">
                <a:latin typeface="Times New Roman" panose="02020603050405020304" pitchFamily="18" charset="0"/>
              </a:endParaRPr>
            </a:p>
            <a:p>
              <a:r>
                <a:rPr lang="en-US" altLang="zh-CN" i="0">
                  <a:latin typeface="Times New Roman" panose="02020603050405020304" pitchFamily="18" charset="0"/>
                </a:rPr>
                <a:t>0</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p:txBody>
        </p:sp>
      </p:grpSp>
      <p:grpSp>
        <p:nvGrpSpPr>
          <p:cNvPr id="43032" name="组合 43031"/>
          <p:cNvGrpSpPr/>
          <p:nvPr/>
        </p:nvGrpSpPr>
        <p:grpSpPr>
          <a:xfrm>
            <a:off x="2275285" y="823825"/>
            <a:ext cx="1851423" cy="3705225"/>
            <a:chOff x="951" y="960"/>
            <a:chExt cx="1555" cy="3112"/>
          </a:xfrm>
        </p:grpSpPr>
        <p:sp>
          <p:nvSpPr>
            <p:cNvPr id="43016" name="文本框 43015"/>
            <p:cNvSpPr txBox="1"/>
            <p:nvPr/>
          </p:nvSpPr>
          <p:spPr>
            <a:xfrm>
              <a:off x="1872" y="960"/>
              <a:ext cx="230" cy="2740"/>
            </a:xfrm>
            <a:prstGeom prst="rect">
              <a:avLst/>
            </a:prstGeom>
            <a:noFill/>
            <a:ln w="9525">
              <a:noFill/>
            </a:ln>
          </p:spPr>
          <p:txBody>
            <a:bodyPr wrap="none" anchor="t" anchorCtr="0">
              <a:spAutoFit/>
            </a:bodyPr>
            <a:lstStyle/>
            <a:p>
              <a:r>
                <a:rPr lang="en-US" altLang="zh-CN" i="0">
                  <a:latin typeface="Times New Roman" panose="02020603050405020304" pitchFamily="18" charset="0"/>
                </a:rPr>
                <a:t>7</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4</a:t>
              </a:r>
            </a:p>
            <a:p>
              <a:endParaRPr lang="en-US" altLang="zh-CN" sz="1800" i="0">
                <a:latin typeface="Times New Roman" panose="02020603050405020304" pitchFamily="18" charset="0"/>
              </a:endParaRPr>
            </a:p>
            <a:p>
              <a:r>
                <a:rPr lang="en-US" altLang="zh-CN" i="0">
                  <a:latin typeface="Times New Roman" panose="02020603050405020304" pitchFamily="18" charset="0"/>
                </a:rPr>
                <a:t>4</a:t>
              </a:r>
            </a:p>
            <a:p>
              <a:endParaRPr lang="en-US" altLang="zh-CN" sz="1800" i="0">
                <a:latin typeface="Times New Roman" panose="02020603050405020304" pitchFamily="18" charset="0"/>
              </a:endParaRPr>
            </a:p>
            <a:p>
              <a:r>
                <a:rPr lang="en-US" altLang="zh-CN" i="0">
                  <a:latin typeface="Times New Roman" panose="02020603050405020304" pitchFamily="18" charset="0"/>
                </a:rPr>
                <a:t>6</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8</a:t>
              </a:r>
            </a:p>
          </p:txBody>
        </p:sp>
        <p:sp>
          <p:nvSpPr>
            <p:cNvPr id="43017" name="文本框 43016"/>
            <p:cNvSpPr txBox="1"/>
            <p:nvPr/>
          </p:nvSpPr>
          <p:spPr>
            <a:xfrm>
              <a:off x="2064" y="960"/>
              <a:ext cx="230" cy="2740"/>
            </a:xfrm>
            <a:prstGeom prst="rect">
              <a:avLst/>
            </a:prstGeom>
            <a:solidFill>
              <a:srgbClr val="FFCC99">
                <a:alpha val="50000"/>
              </a:srgbClr>
            </a:solidFill>
            <a:ln w="9525">
              <a:noFill/>
            </a:ln>
          </p:spPr>
          <p:txBody>
            <a:bodyPr wrap="none" anchor="t" anchorCtr="0">
              <a:spAutoFit/>
            </a:bodyPr>
            <a:lstStyle/>
            <a:p>
              <a:r>
                <a:rPr lang="en-US" altLang="zh-CN" i="0">
                  <a:latin typeface="Times New Roman" panose="02020603050405020304" pitchFamily="18" charset="0"/>
                </a:rPr>
                <a:t>2</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2</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p:txBody>
        </p:sp>
        <p:sp>
          <p:nvSpPr>
            <p:cNvPr id="43018" name="文本框 43017"/>
            <p:cNvSpPr txBox="1"/>
            <p:nvPr/>
          </p:nvSpPr>
          <p:spPr>
            <a:xfrm>
              <a:off x="2276" y="960"/>
              <a:ext cx="230" cy="2740"/>
            </a:xfrm>
            <a:prstGeom prst="rect">
              <a:avLst/>
            </a:prstGeom>
            <a:solidFill>
              <a:srgbClr val="FFFF99">
                <a:alpha val="50000"/>
              </a:srgbClr>
            </a:solidFill>
            <a:ln w="9525">
              <a:noFill/>
            </a:ln>
          </p:spPr>
          <p:txBody>
            <a:bodyPr wrap="none" anchor="t" anchorCtr="0">
              <a:spAutoFit/>
            </a:bodyPr>
            <a:lstStyle/>
            <a:p>
              <a:r>
                <a:rPr lang="en-US" altLang="zh-CN" i="0" dirty="0">
                  <a:latin typeface="Times New Roman" panose="02020603050405020304" pitchFamily="18" charset="0"/>
                </a:rPr>
                <a:t>0</a:t>
              </a:r>
            </a:p>
            <a:p>
              <a:endParaRPr lang="en-US" altLang="zh-CN" sz="1800" i="0" dirty="0">
                <a:latin typeface="Times New Roman" panose="02020603050405020304" pitchFamily="18" charset="0"/>
              </a:endParaRPr>
            </a:p>
            <a:p>
              <a:r>
                <a:rPr lang="en-US" altLang="zh-CN" i="0" dirty="0">
                  <a:latin typeface="Times New Roman" panose="02020603050405020304" pitchFamily="18" charset="0"/>
                </a:rPr>
                <a:t>5</a:t>
              </a:r>
            </a:p>
            <a:p>
              <a:endParaRPr lang="en-US" altLang="zh-CN" sz="1800" i="0" dirty="0">
                <a:latin typeface="Times New Roman" panose="02020603050405020304" pitchFamily="18" charset="0"/>
              </a:endParaRPr>
            </a:p>
            <a:p>
              <a:r>
                <a:rPr lang="en-US" altLang="zh-CN" i="0" dirty="0">
                  <a:latin typeface="Times New Roman" panose="02020603050405020304" pitchFamily="18" charset="0"/>
                </a:rPr>
                <a:t>6</a:t>
              </a:r>
            </a:p>
            <a:p>
              <a:endParaRPr lang="en-US" altLang="zh-CN" sz="1800" i="0" dirty="0">
                <a:latin typeface="Times New Roman" panose="02020603050405020304" pitchFamily="18" charset="0"/>
              </a:endParaRPr>
            </a:p>
            <a:p>
              <a:r>
                <a:rPr lang="en-US" altLang="zh-CN" i="0" dirty="0">
                  <a:latin typeface="Times New Roman" panose="02020603050405020304" pitchFamily="18" charset="0"/>
                </a:rPr>
                <a:t>7</a:t>
              </a:r>
            </a:p>
            <a:p>
              <a:endParaRPr lang="en-US" altLang="zh-CN" sz="1800" i="0" dirty="0">
                <a:latin typeface="Times New Roman" panose="02020603050405020304" pitchFamily="18" charset="0"/>
              </a:endParaRPr>
            </a:p>
            <a:p>
              <a:r>
                <a:rPr lang="en-US" altLang="zh-CN" i="0" dirty="0">
                  <a:latin typeface="Times New Roman" panose="02020603050405020304" pitchFamily="18" charset="0"/>
                </a:rPr>
                <a:t>7</a:t>
              </a:r>
            </a:p>
            <a:p>
              <a:endParaRPr lang="en-US" altLang="zh-CN" sz="1800" i="0" dirty="0">
                <a:latin typeface="Times New Roman" panose="02020603050405020304" pitchFamily="18" charset="0"/>
              </a:endParaRPr>
            </a:p>
            <a:p>
              <a:r>
                <a:rPr lang="en-US" altLang="zh-CN" i="0" dirty="0">
                  <a:latin typeface="Times New Roman" panose="02020603050405020304" pitchFamily="18" charset="0"/>
                </a:rPr>
                <a:t>9</a:t>
              </a:r>
            </a:p>
            <a:p>
              <a:endParaRPr lang="en-US" altLang="zh-CN" sz="1800" i="0" dirty="0">
                <a:latin typeface="Times New Roman" panose="02020603050405020304" pitchFamily="18" charset="0"/>
              </a:endParaRPr>
            </a:p>
            <a:p>
              <a:r>
                <a:rPr lang="en-US" altLang="zh-CN" i="0" dirty="0">
                  <a:latin typeface="Times New Roman" panose="02020603050405020304" pitchFamily="18" charset="0"/>
                </a:rPr>
                <a:t>9</a:t>
              </a:r>
            </a:p>
          </p:txBody>
        </p:sp>
        <p:sp>
          <p:nvSpPr>
            <p:cNvPr id="43021" name="任意多边形 43020"/>
            <p:cNvSpPr/>
            <p:nvPr/>
          </p:nvSpPr>
          <p:spPr>
            <a:xfrm>
              <a:off x="951" y="3784"/>
              <a:ext cx="1440" cy="288"/>
            </a:xfrm>
            <a:custGeom>
              <a:avLst/>
              <a:gdLst/>
              <a:ahLst/>
              <a:cxnLst/>
              <a:rect l="0" t="0" r="0" b="0"/>
              <a:pathLst>
                <a:path w="1440" h="288">
                  <a:moveTo>
                    <a:pt x="0" y="0"/>
                  </a:moveTo>
                  <a:cubicBezTo>
                    <a:pt x="264" y="144"/>
                    <a:pt x="528" y="288"/>
                    <a:pt x="768" y="288"/>
                  </a:cubicBezTo>
                  <a:cubicBezTo>
                    <a:pt x="1008" y="288"/>
                    <a:pt x="1224" y="144"/>
                    <a:pt x="1440" y="0"/>
                  </a:cubicBezTo>
                </a:path>
              </a:pathLst>
            </a:custGeom>
            <a:noFill/>
            <a:ln w="38100" cap="flat" cmpd="sng">
              <a:solidFill>
                <a:schemeClr val="tx1"/>
              </a:solidFill>
              <a:prstDash val="solid"/>
              <a:headEnd type="none" w="med" len="med"/>
              <a:tailEnd type="arrow" w="med" len="med"/>
            </a:ln>
          </p:spPr>
          <p:txBody>
            <a:bodyPr/>
            <a:lstStyle/>
            <a:p>
              <a:endParaRPr lang="zh-CN" altLang="en-US"/>
            </a:p>
          </p:txBody>
        </p:sp>
      </p:grpSp>
      <p:grpSp>
        <p:nvGrpSpPr>
          <p:cNvPr id="43033" name="组合 43032"/>
          <p:cNvGrpSpPr/>
          <p:nvPr/>
        </p:nvGrpSpPr>
        <p:grpSpPr>
          <a:xfrm>
            <a:off x="3645694" y="823825"/>
            <a:ext cx="2033588" cy="3707606"/>
            <a:chOff x="2102" y="960"/>
            <a:chExt cx="1708" cy="3114"/>
          </a:xfrm>
        </p:grpSpPr>
        <p:sp>
          <p:nvSpPr>
            <p:cNvPr id="43022" name="文本框 43021"/>
            <p:cNvSpPr txBox="1"/>
            <p:nvPr/>
          </p:nvSpPr>
          <p:spPr>
            <a:xfrm>
              <a:off x="3176" y="960"/>
              <a:ext cx="230" cy="2740"/>
            </a:xfrm>
            <a:prstGeom prst="rect">
              <a:avLst/>
            </a:prstGeom>
            <a:solidFill>
              <a:srgbClr val="CC99FF">
                <a:alpha val="50000"/>
              </a:srgbClr>
            </a:solidFill>
            <a:ln w="9525">
              <a:noFill/>
            </a:ln>
          </p:spPr>
          <p:txBody>
            <a:bodyPr wrap="none" anchor="t" anchorCtr="0">
              <a:spAutoFit/>
            </a:bodyPr>
            <a:lstStyle/>
            <a:p>
              <a:r>
                <a:rPr lang="en-US" altLang="zh-CN" i="0">
                  <a:latin typeface="Times New Roman" panose="02020603050405020304" pitchFamily="18" charset="0"/>
                </a:rPr>
                <a:t>7</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4</a:t>
              </a:r>
            </a:p>
            <a:p>
              <a:endParaRPr lang="en-US" altLang="zh-CN" sz="1800" i="0">
                <a:latin typeface="Times New Roman" panose="02020603050405020304" pitchFamily="18" charset="0"/>
              </a:endParaRPr>
            </a:p>
            <a:p>
              <a:r>
                <a:rPr lang="en-US" altLang="zh-CN" i="0">
                  <a:latin typeface="Times New Roman" panose="02020603050405020304" pitchFamily="18" charset="0"/>
                </a:rPr>
                <a:t>8</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4</a:t>
              </a:r>
            </a:p>
            <a:p>
              <a:endParaRPr lang="en-US" altLang="zh-CN" sz="1800" i="0">
                <a:latin typeface="Times New Roman" panose="02020603050405020304" pitchFamily="18" charset="0"/>
              </a:endParaRPr>
            </a:p>
            <a:p>
              <a:r>
                <a:rPr lang="en-US" altLang="zh-CN" i="0">
                  <a:latin typeface="Times New Roman" panose="02020603050405020304" pitchFamily="18" charset="0"/>
                </a:rPr>
                <a:t>6</a:t>
              </a:r>
            </a:p>
          </p:txBody>
        </p:sp>
        <p:sp>
          <p:nvSpPr>
            <p:cNvPr id="43023" name="文本框 43022"/>
            <p:cNvSpPr txBox="1"/>
            <p:nvPr/>
          </p:nvSpPr>
          <p:spPr>
            <a:xfrm>
              <a:off x="3368" y="960"/>
              <a:ext cx="230" cy="2740"/>
            </a:xfrm>
            <a:prstGeom prst="rect">
              <a:avLst/>
            </a:prstGeom>
            <a:solidFill>
              <a:srgbClr val="FFCC99">
                <a:alpha val="50000"/>
              </a:srgbClr>
            </a:solidFill>
            <a:ln w="9525">
              <a:noFill/>
            </a:ln>
          </p:spPr>
          <p:txBody>
            <a:bodyPr wrap="none" anchor="t" anchorCtr="0">
              <a:spAutoFit/>
            </a:bodyPr>
            <a:lstStyle/>
            <a:p>
              <a:r>
                <a:rPr lang="en-US" altLang="zh-CN" i="0">
                  <a:latin typeface="Times New Roman" panose="02020603050405020304" pitchFamily="18" charset="0"/>
                </a:rPr>
                <a:t>2</a:t>
              </a:r>
            </a:p>
            <a:p>
              <a:endParaRPr lang="en-US" altLang="zh-CN" sz="1800" i="0">
                <a:latin typeface="Times New Roman" panose="02020603050405020304" pitchFamily="18" charset="0"/>
              </a:endParaRPr>
            </a:p>
            <a:p>
              <a:r>
                <a:rPr lang="en-US" altLang="zh-CN" i="0">
                  <a:latin typeface="Times New Roman" panose="02020603050405020304" pitchFamily="18" charset="0"/>
                </a:rPr>
                <a:t>2</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p:txBody>
        </p:sp>
        <p:sp>
          <p:nvSpPr>
            <p:cNvPr id="43024" name="文本框 43023"/>
            <p:cNvSpPr txBox="1"/>
            <p:nvPr/>
          </p:nvSpPr>
          <p:spPr>
            <a:xfrm>
              <a:off x="3580" y="960"/>
              <a:ext cx="230" cy="2740"/>
            </a:xfrm>
            <a:prstGeom prst="rect">
              <a:avLst/>
            </a:prstGeom>
            <a:noFill/>
            <a:ln w="9525">
              <a:noFill/>
            </a:ln>
          </p:spPr>
          <p:txBody>
            <a:bodyPr wrap="none" anchor="t" anchorCtr="0">
              <a:spAutoFit/>
            </a:bodyPr>
            <a:lstStyle/>
            <a:p>
              <a:r>
                <a:rPr lang="en-US" altLang="zh-CN" i="0">
                  <a:latin typeface="Times New Roman" panose="02020603050405020304" pitchFamily="18" charset="0"/>
                </a:rPr>
                <a:t>0</a:t>
              </a:r>
            </a:p>
            <a:p>
              <a:endParaRPr lang="en-US" altLang="zh-CN" sz="1800" i="0">
                <a:latin typeface="Times New Roman" panose="02020603050405020304" pitchFamily="18" charset="0"/>
              </a:endParaRPr>
            </a:p>
            <a:p>
              <a:r>
                <a:rPr lang="en-US" altLang="zh-CN" i="0">
                  <a:latin typeface="Times New Roman" panose="02020603050405020304" pitchFamily="18" charset="0"/>
                </a:rPr>
                <a:t>9</a:t>
              </a:r>
            </a:p>
            <a:p>
              <a:endParaRPr lang="en-US" altLang="zh-CN" sz="1800" i="0">
                <a:latin typeface="Times New Roman" panose="02020603050405020304" pitchFamily="18" charset="0"/>
              </a:endParaRPr>
            </a:p>
            <a:p>
              <a:r>
                <a:rPr lang="en-US" altLang="zh-CN" i="0">
                  <a:latin typeface="Times New Roman" panose="02020603050405020304" pitchFamily="18" charset="0"/>
                </a:rPr>
                <a:t>6</a:t>
              </a:r>
            </a:p>
            <a:p>
              <a:endParaRPr lang="en-US" altLang="zh-CN" sz="1800" i="0">
                <a:latin typeface="Times New Roman" panose="02020603050405020304" pitchFamily="18" charset="0"/>
              </a:endParaRPr>
            </a:p>
            <a:p>
              <a:r>
                <a:rPr lang="en-US" altLang="zh-CN" i="0">
                  <a:latin typeface="Times New Roman" panose="02020603050405020304" pitchFamily="18" charset="0"/>
                </a:rPr>
                <a:t>9</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7</a:t>
              </a:r>
            </a:p>
            <a:p>
              <a:endParaRPr lang="en-US" altLang="zh-CN" sz="1800" i="0">
                <a:latin typeface="Times New Roman" panose="02020603050405020304" pitchFamily="18" charset="0"/>
              </a:endParaRPr>
            </a:p>
            <a:p>
              <a:r>
                <a:rPr lang="en-US" altLang="zh-CN" i="0">
                  <a:latin typeface="Times New Roman" panose="02020603050405020304" pitchFamily="18" charset="0"/>
                </a:rPr>
                <a:t>7</a:t>
              </a:r>
            </a:p>
          </p:txBody>
        </p:sp>
        <p:sp>
          <p:nvSpPr>
            <p:cNvPr id="43026" name="任意多边形 43025"/>
            <p:cNvSpPr/>
            <p:nvPr/>
          </p:nvSpPr>
          <p:spPr>
            <a:xfrm>
              <a:off x="2102" y="3786"/>
              <a:ext cx="1440" cy="288"/>
            </a:xfrm>
            <a:custGeom>
              <a:avLst/>
              <a:gdLst/>
              <a:ahLst/>
              <a:cxnLst/>
              <a:rect l="0" t="0" r="0" b="0"/>
              <a:pathLst>
                <a:path w="1440" h="288">
                  <a:moveTo>
                    <a:pt x="0" y="0"/>
                  </a:moveTo>
                  <a:cubicBezTo>
                    <a:pt x="264" y="144"/>
                    <a:pt x="528" y="288"/>
                    <a:pt x="768" y="288"/>
                  </a:cubicBezTo>
                  <a:cubicBezTo>
                    <a:pt x="1008" y="288"/>
                    <a:pt x="1224" y="144"/>
                    <a:pt x="1440" y="0"/>
                  </a:cubicBezTo>
                </a:path>
              </a:pathLst>
            </a:custGeom>
            <a:noFill/>
            <a:ln w="38100" cap="flat" cmpd="sng">
              <a:solidFill>
                <a:schemeClr val="tx1"/>
              </a:solidFill>
              <a:prstDash val="solid"/>
              <a:headEnd type="none" w="med" len="med"/>
              <a:tailEnd type="arrow" w="med" len="med"/>
            </a:ln>
          </p:spPr>
          <p:txBody>
            <a:bodyPr/>
            <a:lstStyle/>
            <a:p>
              <a:endParaRPr lang="zh-CN" altLang="en-US"/>
            </a:p>
          </p:txBody>
        </p:sp>
      </p:grpSp>
      <p:grpSp>
        <p:nvGrpSpPr>
          <p:cNvPr id="43034" name="组合 43033"/>
          <p:cNvGrpSpPr/>
          <p:nvPr/>
        </p:nvGrpSpPr>
        <p:grpSpPr>
          <a:xfrm>
            <a:off x="5016104" y="823825"/>
            <a:ext cx="2253854" cy="3705225"/>
            <a:chOff x="3253" y="960"/>
            <a:chExt cx="1893" cy="3112"/>
          </a:xfrm>
        </p:grpSpPr>
        <p:sp>
          <p:nvSpPr>
            <p:cNvPr id="43027" name="文本框 43026"/>
            <p:cNvSpPr txBox="1"/>
            <p:nvPr/>
          </p:nvSpPr>
          <p:spPr>
            <a:xfrm>
              <a:off x="4512" y="960"/>
              <a:ext cx="230" cy="2740"/>
            </a:xfrm>
            <a:prstGeom prst="rect">
              <a:avLst/>
            </a:prstGeom>
            <a:solidFill>
              <a:srgbClr val="CC99FF">
                <a:alpha val="50000"/>
              </a:srgbClr>
            </a:solidFill>
            <a:ln w="9525">
              <a:noFill/>
            </a:ln>
          </p:spPr>
          <p:txBody>
            <a:bodyPr wrap="none" anchor="t" anchorCtr="0">
              <a:spAutoFit/>
            </a:bodyPr>
            <a:lstStyle/>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4</a:t>
              </a:r>
            </a:p>
            <a:p>
              <a:endParaRPr lang="en-US" altLang="zh-CN" sz="1800" i="0">
                <a:latin typeface="Times New Roman" panose="02020603050405020304" pitchFamily="18" charset="0"/>
              </a:endParaRPr>
            </a:p>
            <a:p>
              <a:r>
                <a:rPr lang="en-US" altLang="zh-CN" i="0">
                  <a:latin typeface="Times New Roman" panose="02020603050405020304" pitchFamily="18" charset="0"/>
                </a:rPr>
                <a:t>4</a:t>
              </a:r>
            </a:p>
            <a:p>
              <a:endParaRPr lang="en-US" altLang="zh-CN" sz="1800" i="0">
                <a:latin typeface="Times New Roman" panose="02020603050405020304" pitchFamily="18" charset="0"/>
              </a:endParaRPr>
            </a:p>
            <a:p>
              <a:r>
                <a:rPr lang="en-US" altLang="zh-CN" i="0">
                  <a:latin typeface="Times New Roman" panose="02020603050405020304" pitchFamily="18" charset="0"/>
                </a:rPr>
                <a:t>6</a:t>
              </a:r>
            </a:p>
            <a:p>
              <a:endParaRPr lang="en-US" altLang="zh-CN" sz="1800" i="0">
                <a:latin typeface="Times New Roman" panose="02020603050405020304" pitchFamily="18" charset="0"/>
              </a:endParaRPr>
            </a:p>
            <a:p>
              <a:r>
                <a:rPr lang="en-US" altLang="zh-CN" i="0">
                  <a:latin typeface="Times New Roman" panose="02020603050405020304" pitchFamily="18" charset="0"/>
                </a:rPr>
                <a:t>7</a:t>
              </a:r>
            </a:p>
            <a:p>
              <a:endParaRPr lang="en-US" altLang="zh-CN" sz="1800" i="0">
                <a:latin typeface="Times New Roman" panose="02020603050405020304" pitchFamily="18" charset="0"/>
              </a:endParaRPr>
            </a:p>
            <a:p>
              <a:r>
                <a:rPr lang="en-US" altLang="zh-CN" i="0">
                  <a:latin typeface="Times New Roman" panose="02020603050405020304" pitchFamily="18" charset="0"/>
                </a:rPr>
                <a:t>8</a:t>
              </a:r>
            </a:p>
          </p:txBody>
        </p:sp>
        <p:sp>
          <p:nvSpPr>
            <p:cNvPr id="43028" name="文本框 43027"/>
            <p:cNvSpPr txBox="1"/>
            <p:nvPr/>
          </p:nvSpPr>
          <p:spPr>
            <a:xfrm>
              <a:off x="4704" y="960"/>
              <a:ext cx="230" cy="2740"/>
            </a:xfrm>
            <a:prstGeom prst="rect">
              <a:avLst/>
            </a:prstGeom>
            <a:noFill/>
            <a:ln w="9525">
              <a:noFill/>
            </a:ln>
          </p:spPr>
          <p:txBody>
            <a:bodyPr wrap="none" anchor="t" anchorCtr="0">
              <a:spAutoFit/>
            </a:bodyPr>
            <a:lstStyle/>
            <a:p>
              <a:r>
                <a:rPr lang="en-US" altLang="zh-CN" i="0">
                  <a:latin typeface="Times New Roman" panose="02020603050405020304" pitchFamily="18" charset="0"/>
                </a:rPr>
                <a:t>2</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2</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p:txBody>
        </p:sp>
        <p:sp>
          <p:nvSpPr>
            <p:cNvPr id="43029" name="文本框 43028"/>
            <p:cNvSpPr txBox="1"/>
            <p:nvPr/>
          </p:nvSpPr>
          <p:spPr>
            <a:xfrm>
              <a:off x="4916" y="960"/>
              <a:ext cx="230" cy="2740"/>
            </a:xfrm>
            <a:prstGeom prst="rect">
              <a:avLst/>
            </a:prstGeom>
            <a:noFill/>
            <a:ln w="9525">
              <a:noFill/>
            </a:ln>
          </p:spPr>
          <p:txBody>
            <a:bodyPr wrap="none" anchor="t" anchorCtr="0">
              <a:spAutoFit/>
            </a:bodyPr>
            <a:lstStyle/>
            <a:p>
              <a:r>
                <a:rPr lang="en-US" altLang="zh-CN" i="0">
                  <a:latin typeface="Times New Roman" panose="02020603050405020304" pitchFamily="18" charset="0"/>
                </a:rPr>
                <a:t>9</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6</a:t>
              </a:r>
            </a:p>
            <a:p>
              <a:endParaRPr lang="en-US" altLang="zh-CN" sz="1800" i="0">
                <a:latin typeface="Times New Roman" panose="02020603050405020304" pitchFamily="18" charset="0"/>
              </a:endParaRPr>
            </a:p>
            <a:p>
              <a:r>
                <a:rPr lang="en-US" altLang="zh-CN" i="0">
                  <a:latin typeface="Times New Roman" panose="02020603050405020304" pitchFamily="18" charset="0"/>
                </a:rPr>
                <a:t>7</a:t>
              </a:r>
            </a:p>
            <a:p>
              <a:endParaRPr lang="en-US" altLang="zh-CN" sz="1800" i="0">
                <a:latin typeface="Times New Roman" panose="02020603050405020304" pitchFamily="18" charset="0"/>
              </a:endParaRPr>
            </a:p>
            <a:p>
              <a:r>
                <a:rPr lang="en-US" altLang="zh-CN" i="0">
                  <a:latin typeface="Times New Roman" panose="02020603050405020304" pitchFamily="18" charset="0"/>
                </a:rPr>
                <a:t>7</a:t>
              </a:r>
            </a:p>
            <a:p>
              <a:endParaRPr lang="en-US" altLang="zh-CN" sz="1800" i="0">
                <a:latin typeface="Times New Roman" panose="02020603050405020304" pitchFamily="18" charset="0"/>
              </a:endParaRPr>
            </a:p>
            <a:p>
              <a:r>
                <a:rPr lang="en-US" altLang="zh-CN" i="0">
                  <a:latin typeface="Times New Roman" panose="02020603050405020304" pitchFamily="18" charset="0"/>
                </a:rPr>
                <a:t>0</a:t>
              </a:r>
            </a:p>
            <a:p>
              <a:endParaRPr lang="en-US" altLang="zh-CN" sz="1800" i="0">
                <a:latin typeface="Times New Roman" panose="02020603050405020304" pitchFamily="18" charset="0"/>
              </a:endParaRPr>
            </a:p>
            <a:p>
              <a:r>
                <a:rPr lang="en-US" altLang="zh-CN" i="0">
                  <a:latin typeface="Times New Roman" panose="02020603050405020304" pitchFamily="18" charset="0"/>
                </a:rPr>
                <a:t>9</a:t>
              </a:r>
            </a:p>
          </p:txBody>
        </p:sp>
        <p:sp>
          <p:nvSpPr>
            <p:cNvPr id="43030" name="任意多边形 43029"/>
            <p:cNvSpPr/>
            <p:nvPr/>
          </p:nvSpPr>
          <p:spPr>
            <a:xfrm>
              <a:off x="3253" y="3784"/>
              <a:ext cx="1440" cy="288"/>
            </a:xfrm>
            <a:custGeom>
              <a:avLst/>
              <a:gdLst/>
              <a:ahLst/>
              <a:cxnLst/>
              <a:rect l="0" t="0" r="0" b="0"/>
              <a:pathLst>
                <a:path w="1440" h="288">
                  <a:moveTo>
                    <a:pt x="0" y="0"/>
                  </a:moveTo>
                  <a:cubicBezTo>
                    <a:pt x="264" y="144"/>
                    <a:pt x="528" y="288"/>
                    <a:pt x="768" y="288"/>
                  </a:cubicBezTo>
                  <a:cubicBezTo>
                    <a:pt x="1008" y="288"/>
                    <a:pt x="1224" y="144"/>
                    <a:pt x="1440" y="0"/>
                  </a:cubicBezTo>
                </a:path>
              </a:pathLst>
            </a:custGeom>
            <a:noFill/>
            <a:ln w="38100" cap="flat" cmpd="sng">
              <a:solidFill>
                <a:schemeClr val="tx1"/>
              </a:solidFill>
              <a:prstDash val="solid"/>
              <a:headEnd type="none" w="med" len="med"/>
              <a:tailEnd type="arrow" w="med" len="med"/>
            </a:ln>
          </p:spPr>
          <p:txBody>
            <a:bodyPr/>
            <a:lstStyle/>
            <a:p>
              <a:endParaRPr lang="zh-CN" altLang="en-US"/>
            </a:p>
          </p:txBody>
        </p:sp>
      </p:grpSp>
      <p:sp>
        <p:nvSpPr>
          <p:cNvPr id="24" name="内容占位符 1">
            <a:extLst>
              <a:ext uri="{FF2B5EF4-FFF2-40B4-BE49-F238E27FC236}">
                <a16:creationId xmlns:a16="http://schemas.microsoft.com/office/drawing/2014/main" id="{7DBFA2F0-2B4C-4A95-9826-CFAC32912DF8}"/>
              </a:ext>
            </a:extLst>
          </p:cNvPr>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基数排序（</a:t>
            </a:r>
            <a:r>
              <a:rPr lang="en-US" altLang="zh-CN" dirty="0"/>
              <a:t>Radix sort</a:t>
            </a:r>
            <a:r>
              <a:rPr lang="zh-CN" altLang="en-US" dirty="0"/>
              <a:t>）操作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3031"/>
                                        </p:tgtEl>
                                        <p:attrNameLst>
                                          <p:attrName>style.visibility</p:attrName>
                                        </p:attrNameLst>
                                      </p:cBhvr>
                                      <p:to>
                                        <p:strVal val="visible"/>
                                      </p:to>
                                    </p:set>
                                    <p:animEffect transition="in" filter="dissolve">
                                      <p:cBhvr>
                                        <p:cTn id="7" dur="500"/>
                                        <p:tgtEl>
                                          <p:spTgt spid="4303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3032"/>
                                        </p:tgtEl>
                                        <p:attrNameLst>
                                          <p:attrName>style.visibility</p:attrName>
                                        </p:attrNameLst>
                                      </p:cBhvr>
                                      <p:to>
                                        <p:strVal val="visible"/>
                                      </p:to>
                                    </p:set>
                                    <p:animEffect transition="in" filter="dissolve">
                                      <p:cBhvr>
                                        <p:cTn id="12" dur="500"/>
                                        <p:tgtEl>
                                          <p:spTgt spid="4303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3033"/>
                                        </p:tgtEl>
                                        <p:attrNameLst>
                                          <p:attrName>style.visibility</p:attrName>
                                        </p:attrNameLst>
                                      </p:cBhvr>
                                      <p:to>
                                        <p:strVal val="visible"/>
                                      </p:to>
                                    </p:set>
                                    <p:animEffect transition="in" filter="dissolve">
                                      <p:cBhvr>
                                        <p:cTn id="17" dur="500"/>
                                        <p:tgtEl>
                                          <p:spTgt spid="4303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3034"/>
                                        </p:tgtEl>
                                        <p:attrNameLst>
                                          <p:attrName>style.visibility</p:attrName>
                                        </p:attrNameLst>
                                      </p:cBhvr>
                                      <p:to>
                                        <p:strVal val="visible"/>
                                      </p:to>
                                    </p:set>
                                    <p:animEffect transition="in" filter="dissolve">
                                      <p:cBhvr>
                                        <p:cTn id="22" dur="500"/>
                                        <p:tgtEl>
                                          <p:spTgt spid="43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文本占位符 47106"/>
          <p:cNvSpPr>
            <a:spLocks noGrp="1"/>
          </p:cNvSpPr>
          <p:nvPr>
            <p:ph type="body" idx="1"/>
          </p:nvPr>
        </p:nvSpPr>
        <p:spPr>
          <a:xfrm>
            <a:off x="1657350" y="1143000"/>
            <a:ext cx="3600450" cy="3429000"/>
          </a:xfrm>
        </p:spPr>
        <p:txBody>
          <a:bodyPr/>
          <a:lstStyle/>
          <a:p>
            <a:pPr>
              <a:buNone/>
            </a:pPr>
            <a:r>
              <a:rPr lang="zh-CN" altLang="en-US" dirty="0"/>
              <a:t>按照数位进行归纳</a:t>
            </a:r>
            <a:endParaRPr lang="en-US" altLang="zh-CN" dirty="0"/>
          </a:p>
          <a:p>
            <a:r>
              <a:rPr lang="zh-CN" altLang="en-US" dirty="0"/>
              <a:t>假设数字已经按照最低的</a:t>
            </a:r>
            <a:r>
              <a:rPr lang="en-US" altLang="zh-CN" dirty="0"/>
              <a:t> </a:t>
            </a:r>
            <a:r>
              <a:rPr lang="en-US" altLang="zh-CN" i="1" dirty="0">
                <a:solidFill>
                  <a:srgbClr val="008C87"/>
                </a:solidFill>
              </a:rPr>
              <a:t>t</a:t>
            </a:r>
            <a:r>
              <a:rPr lang="en-US" altLang="zh-CN" dirty="0">
                <a:solidFill>
                  <a:srgbClr val="008C87"/>
                </a:solidFill>
              </a:rPr>
              <a:t>-1</a:t>
            </a:r>
            <a:r>
              <a:rPr lang="en-US" altLang="zh-CN" dirty="0"/>
              <a:t> </a:t>
            </a:r>
            <a:r>
              <a:rPr lang="zh-CN" altLang="en-US" dirty="0"/>
              <a:t>位进行排序了</a:t>
            </a:r>
            <a:r>
              <a:rPr lang="en-US" altLang="zh-CN" dirty="0"/>
              <a:t>.</a:t>
            </a:r>
          </a:p>
          <a:p>
            <a:r>
              <a:rPr lang="zh-CN" altLang="en-US" dirty="0"/>
              <a:t>接下来按照第</a:t>
            </a:r>
            <a:r>
              <a:rPr lang="en-US" altLang="zh-CN" dirty="0"/>
              <a:t> </a:t>
            </a:r>
            <a:r>
              <a:rPr lang="en-US" altLang="zh-CN" i="1" dirty="0">
                <a:solidFill>
                  <a:srgbClr val="008C87"/>
                </a:solidFill>
              </a:rPr>
              <a:t>t </a:t>
            </a:r>
            <a:r>
              <a:rPr lang="zh-CN" altLang="en-US" dirty="0"/>
              <a:t>位排序</a:t>
            </a:r>
            <a:r>
              <a:rPr lang="en-US" altLang="zh-CN" dirty="0"/>
              <a:t>.</a:t>
            </a:r>
          </a:p>
        </p:txBody>
      </p:sp>
      <p:grpSp>
        <p:nvGrpSpPr>
          <p:cNvPr id="47120" name="组合 47119"/>
          <p:cNvGrpSpPr/>
          <p:nvPr/>
        </p:nvGrpSpPr>
        <p:grpSpPr>
          <a:xfrm>
            <a:off x="5276851" y="986648"/>
            <a:ext cx="2345532" cy="3659981"/>
            <a:chOff x="3472" y="1104"/>
            <a:chExt cx="1970" cy="3074"/>
          </a:xfrm>
        </p:grpSpPr>
        <p:sp>
          <p:nvSpPr>
            <p:cNvPr id="47109" name="文本框 47108"/>
            <p:cNvSpPr txBox="1"/>
            <p:nvPr/>
          </p:nvSpPr>
          <p:spPr>
            <a:xfrm>
              <a:off x="3472" y="1104"/>
              <a:ext cx="230" cy="2740"/>
            </a:xfrm>
            <a:prstGeom prst="rect">
              <a:avLst/>
            </a:prstGeom>
            <a:solidFill>
              <a:srgbClr val="CC99FF">
                <a:alpha val="50000"/>
              </a:srgbClr>
            </a:solidFill>
            <a:ln w="9525">
              <a:noFill/>
            </a:ln>
          </p:spPr>
          <p:txBody>
            <a:bodyPr wrap="none" anchor="t" anchorCtr="0">
              <a:spAutoFit/>
            </a:bodyPr>
            <a:lstStyle/>
            <a:p>
              <a:r>
                <a:rPr lang="en-US" altLang="zh-CN" i="0">
                  <a:latin typeface="Times New Roman" panose="02020603050405020304" pitchFamily="18" charset="0"/>
                </a:rPr>
                <a:t>7</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4</a:t>
              </a:r>
            </a:p>
            <a:p>
              <a:endParaRPr lang="en-US" altLang="zh-CN" sz="1800" i="0">
                <a:latin typeface="Times New Roman" panose="02020603050405020304" pitchFamily="18" charset="0"/>
              </a:endParaRPr>
            </a:p>
            <a:p>
              <a:r>
                <a:rPr lang="en-US" altLang="zh-CN" i="0">
                  <a:latin typeface="Times New Roman" panose="02020603050405020304" pitchFamily="18" charset="0"/>
                </a:rPr>
                <a:t>8</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4</a:t>
              </a:r>
            </a:p>
            <a:p>
              <a:endParaRPr lang="en-US" altLang="zh-CN" sz="1800" i="0">
                <a:latin typeface="Times New Roman" panose="02020603050405020304" pitchFamily="18" charset="0"/>
              </a:endParaRPr>
            </a:p>
            <a:p>
              <a:r>
                <a:rPr lang="en-US" altLang="zh-CN" i="0">
                  <a:latin typeface="Times New Roman" panose="02020603050405020304" pitchFamily="18" charset="0"/>
                </a:rPr>
                <a:t>6</a:t>
              </a:r>
            </a:p>
          </p:txBody>
        </p:sp>
        <p:sp>
          <p:nvSpPr>
            <p:cNvPr id="47110" name="文本框 47109"/>
            <p:cNvSpPr txBox="1"/>
            <p:nvPr/>
          </p:nvSpPr>
          <p:spPr>
            <a:xfrm>
              <a:off x="3664" y="1104"/>
              <a:ext cx="230" cy="2740"/>
            </a:xfrm>
            <a:prstGeom prst="rect">
              <a:avLst/>
            </a:prstGeom>
            <a:solidFill>
              <a:srgbClr val="FFCC99">
                <a:alpha val="50000"/>
              </a:srgbClr>
            </a:solidFill>
            <a:ln w="9525">
              <a:noFill/>
            </a:ln>
          </p:spPr>
          <p:txBody>
            <a:bodyPr wrap="none" anchor="t" anchorCtr="0">
              <a:spAutoFit/>
            </a:bodyPr>
            <a:lstStyle/>
            <a:p>
              <a:r>
                <a:rPr lang="en-US" altLang="zh-CN" i="0">
                  <a:latin typeface="Times New Roman" panose="02020603050405020304" pitchFamily="18" charset="0"/>
                </a:rPr>
                <a:t>2</a:t>
              </a:r>
            </a:p>
            <a:p>
              <a:endParaRPr lang="en-US" altLang="zh-CN" sz="1800" i="0">
                <a:latin typeface="Times New Roman" panose="02020603050405020304" pitchFamily="18" charset="0"/>
              </a:endParaRPr>
            </a:p>
            <a:p>
              <a:r>
                <a:rPr lang="en-US" altLang="zh-CN" i="0">
                  <a:latin typeface="Times New Roman" panose="02020603050405020304" pitchFamily="18" charset="0"/>
                </a:rPr>
                <a:t>2</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p:txBody>
        </p:sp>
        <p:sp>
          <p:nvSpPr>
            <p:cNvPr id="47111" name="文本框 47110"/>
            <p:cNvSpPr txBox="1"/>
            <p:nvPr/>
          </p:nvSpPr>
          <p:spPr>
            <a:xfrm>
              <a:off x="3876" y="1104"/>
              <a:ext cx="230" cy="2740"/>
            </a:xfrm>
            <a:prstGeom prst="rect">
              <a:avLst/>
            </a:prstGeom>
            <a:solidFill>
              <a:srgbClr val="FFCC99">
                <a:alpha val="50000"/>
              </a:srgbClr>
            </a:solidFill>
            <a:ln w="9525">
              <a:noFill/>
            </a:ln>
          </p:spPr>
          <p:txBody>
            <a:bodyPr wrap="none" anchor="t" anchorCtr="0">
              <a:spAutoFit/>
            </a:bodyPr>
            <a:lstStyle/>
            <a:p>
              <a:r>
                <a:rPr lang="en-US" altLang="zh-CN" i="0">
                  <a:latin typeface="Times New Roman" panose="02020603050405020304" pitchFamily="18" charset="0"/>
                </a:rPr>
                <a:t>0</a:t>
              </a:r>
            </a:p>
            <a:p>
              <a:endParaRPr lang="en-US" altLang="zh-CN" sz="1800" i="0">
                <a:latin typeface="Times New Roman" panose="02020603050405020304" pitchFamily="18" charset="0"/>
              </a:endParaRPr>
            </a:p>
            <a:p>
              <a:r>
                <a:rPr lang="en-US" altLang="zh-CN" i="0">
                  <a:latin typeface="Times New Roman" panose="02020603050405020304" pitchFamily="18" charset="0"/>
                </a:rPr>
                <a:t>9</a:t>
              </a:r>
            </a:p>
            <a:p>
              <a:endParaRPr lang="en-US" altLang="zh-CN" sz="1800" i="0">
                <a:latin typeface="Times New Roman" panose="02020603050405020304" pitchFamily="18" charset="0"/>
              </a:endParaRPr>
            </a:p>
            <a:p>
              <a:r>
                <a:rPr lang="en-US" altLang="zh-CN" i="0">
                  <a:latin typeface="Times New Roman" panose="02020603050405020304" pitchFamily="18" charset="0"/>
                </a:rPr>
                <a:t>6</a:t>
              </a:r>
            </a:p>
            <a:p>
              <a:endParaRPr lang="en-US" altLang="zh-CN" sz="1800" i="0">
                <a:latin typeface="Times New Roman" panose="02020603050405020304" pitchFamily="18" charset="0"/>
              </a:endParaRPr>
            </a:p>
            <a:p>
              <a:r>
                <a:rPr lang="en-US" altLang="zh-CN" i="0">
                  <a:latin typeface="Times New Roman" panose="02020603050405020304" pitchFamily="18" charset="0"/>
                </a:rPr>
                <a:t>9</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7</a:t>
              </a:r>
            </a:p>
            <a:p>
              <a:endParaRPr lang="en-US" altLang="zh-CN" sz="1800" i="0">
                <a:latin typeface="Times New Roman" panose="02020603050405020304" pitchFamily="18" charset="0"/>
              </a:endParaRPr>
            </a:p>
            <a:p>
              <a:r>
                <a:rPr lang="en-US" altLang="zh-CN" i="0">
                  <a:latin typeface="Times New Roman" panose="02020603050405020304" pitchFamily="18" charset="0"/>
                </a:rPr>
                <a:t>7</a:t>
              </a:r>
            </a:p>
          </p:txBody>
        </p:sp>
        <p:grpSp>
          <p:nvGrpSpPr>
            <p:cNvPr id="47113" name="组合 47112"/>
            <p:cNvGrpSpPr/>
            <p:nvPr/>
          </p:nvGrpSpPr>
          <p:grpSpPr>
            <a:xfrm>
              <a:off x="3512" y="1104"/>
              <a:ext cx="1930" cy="3074"/>
              <a:chOff x="3216" y="960"/>
              <a:chExt cx="1930" cy="3074"/>
            </a:xfrm>
          </p:grpSpPr>
          <p:sp>
            <p:nvSpPr>
              <p:cNvPr id="47114" name="文本框 47113"/>
              <p:cNvSpPr txBox="1"/>
              <p:nvPr/>
            </p:nvSpPr>
            <p:spPr>
              <a:xfrm>
                <a:off x="4512" y="960"/>
                <a:ext cx="230" cy="2740"/>
              </a:xfrm>
              <a:prstGeom prst="rect">
                <a:avLst/>
              </a:prstGeom>
              <a:solidFill>
                <a:srgbClr val="CC99FF">
                  <a:alpha val="50000"/>
                </a:srgbClr>
              </a:solidFill>
              <a:ln w="9525">
                <a:noFill/>
              </a:ln>
            </p:spPr>
            <p:txBody>
              <a:bodyPr wrap="none" anchor="t" anchorCtr="0">
                <a:spAutoFit/>
              </a:bodyPr>
              <a:lstStyle/>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4</a:t>
                </a:r>
              </a:p>
              <a:p>
                <a:endParaRPr lang="en-US" altLang="zh-CN" sz="1800" i="0">
                  <a:latin typeface="Times New Roman" panose="02020603050405020304" pitchFamily="18" charset="0"/>
                </a:endParaRPr>
              </a:p>
              <a:p>
                <a:r>
                  <a:rPr lang="en-US" altLang="zh-CN" i="0">
                    <a:latin typeface="Times New Roman" panose="02020603050405020304" pitchFamily="18" charset="0"/>
                  </a:rPr>
                  <a:t>4</a:t>
                </a:r>
              </a:p>
              <a:p>
                <a:endParaRPr lang="en-US" altLang="zh-CN" sz="1800" i="0">
                  <a:latin typeface="Times New Roman" panose="02020603050405020304" pitchFamily="18" charset="0"/>
                </a:endParaRPr>
              </a:p>
              <a:p>
                <a:r>
                  <a:rPr lang="en-US" altLang="zh-CN" i="0">
                    <a:latin typeface="Times New Roman" panose="02020603050405020304" pitchFamily="18" charset="0"/>
                  </a:rPr>
                  <a:t>6</a:t>
                </a:r>
              </a:p>
              <a:p>
                <a:endParaRPr lang="en-US" altLang="zh-CN" sz="1800" i="0">
                  <a:latin typeface="Times New Roman" panose="02020603050405020304" pitchFamily="18" charset="0"/>
                </a:endParaRPr>
              </a:p>
              <a:p>
                <a:r>
                  <a:rPr lang="en-US" altLang="zh-CN" i="0">
                    <a:latin typeface="Times New Roman" panose="02020603050405020304" pitchFamily="18" charset="0"/>
                  </a:rPr>
                  <a:t>7</a:t>
                </a:r>
              </a:p>
              <a:p>
                <a:endParaRPr lang="en-US" altLang="zh-CN" sz="1800" i="0">
                  <a:latin typeface="Times New Roman" panose="02020603050405020304" pitchFamily="18" charset="0"/>
                </a:endParaRPr>
              </a:p>
              <a:p>
                <a:r>
                  <a:rPr lang="en-US" altLang="zh-CN" i="0">
                    <a:latin typeface="Times New Roman" panose="02020603050405020304" pitchFamily="18" charset="0"/>
                  </a:rPr>
                  <a:t>8</a:t>
                </a:r>
              </a:p>
            </p:txBody>
          </p:sp>
          <p:sp>
            <p:nvSpPr>
              <p:cNvPr id="47115" name="文本框 47114"/>
              <p:cNvSpPr txBox="1"/>
              <p:nvPr/>
            </p:nvSpPr>
            <p:spPr>
              <a:xfrm>
                <a:off x="4704" y="960"/>
                <a:ext cx="230" cy="2740"/>
              </a:xfrm>
              <a:prstGeom prst="rect">
                <a:avLst/>
              </a:prstGeom>
              <a:noFill/>
              <a:ln w="9525">
                <a:noFill/>
              </a:ln>
            </p:spPr>
            <p:txBody>
              <a:bodyPr wrap="none" anchor="t" anchorCtr="0">
                <a:spAutoFit/>
              </a:bodyPr>
              <a:lstStyle/>
              <a:p>
                <a:r>
                  <a:rPr lang="en-US" altLang="zh-CN" i="0">
                    <a:latin typeface="Times New Roman" panose="02020603050405020304" pitchFamily="18" charset="0"/>
                  </a:rPr>
                  <a:t>2</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2</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p:txBody>
          </p:sp>
          <p:sp>
            <p:nvSpPr>
              <p:cNvPr id="47116" name="文本框 47115"/>
              <p:cNvSpPr txBox="1"/>
              <p:nvPr/>
            </p:nvSpPr>
            <p:spPr>
              <a:xfrm>
                <a:off x="4916" y="960"/>
                <a:ext cx="230" cy="2740"/>
              </a:xfrm>
              <a:prstGeom prst="rect">
                <a:avLst/>
              </a:prstGeom>
              <a:noFill/>
              <a:ln w="9525">
                <a:noFill/>
              </a:ln>
            </p:spPr>
            <p:txBody>
              <a:bodyPr wrap="none" anchor="t" anchorCtr="0">
                <a:spAutoFit/>
              </a:bodyPr>
              <a:lstStyle/>
              <a:p>
                <a:r>
                  <a:rPr lang="en-US" altLang="zh-CN" i="0">
                    <a:latin typeface="Times New Roman" panose="02020603050405020304" pitchFamily="18" charset="0"/>
                  </a:rPr>
                  <a:t>9</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6</a:t>
                </a:r>
              </a:p>
              <a:p>
                <a:endParaRPr lang="en-US" altLang="zh-CN" sz="1800" i="0">
                  <a:latin typeface="Times New Roman" panose="02020603050405020304" pitchFamily="18" charset="0"/>
                </a:endParaRPr>
              </a:p>
              <a:p>
                <a:r>
                  <a:rPr lang="en-US" altLang="zh-CN" i="0">
                    <a:latin typeface="Times New Roman" panose="02020603050405020304" pitchFamily="18" charset="0"/>
                  </a:rPr>
                  <a:t>7</a:t>
                </a:r>
              </a:p>
              <a:p>
                <a:endParaRPr lang="en-US" altLang="zh-CN" sz="1800" i="0">
                  <a:latin typeface="Times New Roman" panose="02020603050405020304" pitchFamily="18" charset="0"/>
                </a:endParaRPr>
              </a:p>
              <a:p>
                <a:r>
                  <a:rPr lang="en-US" altLang="zh-CN" i="0">
                    <a:latin typeface="Times New Roman" panose="02020603050405020304" pitchFamily="18" charset="0"/>
                  </a:rPr>
                  <a:t>7</a:t>
                </a:r>
              </a:p>
              <a:p>
                <a:endParaRPr lang="en-US" altLang="zh-CN" sz="1800" i="0">
                  <a:latin typeface="Times New Roman" panose="02020603050405020304" pitchFamily="18" charset="0"/>
                </a:endParaRPr>
              </a:p>
              <a:p>
                <a:r>
                  <a:rPr lang="en-US" altLang="zh-CN" i="0">
                    <a:latin typeface="Times New Roman" panose="02020603050405020304" pitchFamily="18" charset="0"/>
                  </a:rPr>
                  <a:t>0</a:t>
                </a:r>
              </a:p>
              <a:p>
                <a:endParaRPr lang="en-US" altLang="zh-CN" sz="1800" i="0">
                  <a:latin typeface="Times New Roman" panose="02020603050405020304" pitchFamily="18" charset="0"/>
                </a:endParaRPr>
              </a:p>
              <a:p>
                <a:r>
                  <a:rPr lang="en-US" altLang="zh-CN" i="0">
                    <a:latin typeface="Times New Roman" panose="02020603050405020304" pitchFamily="18" charset="0"/>
                  </a:rPr>
                  <a:t>9</a:t>
                </a:r>
              </a:p>
            </p:txBody>
          </p:sp>
          <p:sp>
            <p:nvSpPr>
              <p:cNvPr id="47117" name="任意多边形 47116"/>
              <p:cNvSpPr/>
              <p:nvPr/>
            </p:nvSpPr>
            <p:spPr>
              <a:xfrm>
                <a:off x="3216" y="3746"/>
                <a:ext cx="1440" cy="288"/>
              </a:xfrm>
              <a:custGeom>
                <a:avLst/>
                <a:gdLst/>
                <a:ahLst/>
                <a:cxnLst/>
                <a:rect l="0" t="0" r="0" b="0"/>
                <a:pathLst>
                  <a:path w="1440" h="288">
                    <a:moveTo>
                      <a:pt x="0" y="0"/>
                    </a:moveTo>
                    <a:cubicBezTo>
                      <a:pt x="264" y="144"/>
                      <a:pt x="528" y="288"/>
                      <a:pt x="768" y="288"/>
                    </a:cubicBezTo>
                    <a:cubicBezTo>
                      <a:pt x="1008" y="288"/>
                      <a:pt x="1224" y="144"/>
                      <a:pt x="1440" y="0"/>
                    </a:cubicBezTo>
                  </a:path>
                </a:pathLst>
              </a:custGeom>
              <a:noFill/>
              <a:ln w="38100" cap="flat" cmpd="sng">
                <a:solidFill>
                  <a:schemeClr val="tx1"/>
                </a:solidFill>
                <a:prstDash val="solid"/>
                <a:headEnd type="none" w="med" len="med"/>
                <a:tailEnd type="arrow" w="med" len="med"/>
              </a:ln>
            </p:spPr>
            <p:txBody>
              <a:bodyPr/>
              <a:lstStyle/>
              <a:p>
                <a:endParaRPr lang="zh-CN" altLang="en-US"/>
              </a:p>
            </p:txBody>
          </p:sp>
        </p:grpSp>
      </p:grpSp>
      <p:sp>
        <p:nvSpPr>
          <p:cNvPr id="14" name="内容占位符 1">
            <a:extLst>
              <a:ext uri="{FF2B5EF4-FFF2-40B4-BE49-F238E27FC236}">
                <a16:creationId xmlns:a16="http://schemas.microsoft.com/office/drawing/2014/main" id="{2158421C-E7F1-4C5D-99D7-2AEBC7EA32D2}"/>
              </a:ext>
            </a:extLst>
          </p:cNvPr>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基数排序（</a:t>
            </a:r>
            <a:r>
              <a:rPr lang="en-US" altLang="zh-CN" dirty="0"/>
              <a:t>Radix sort</a:t>
            </a:r>
            <a:r>
              <a:rPr lang="zh-CN" altLang="en-US" dirty="0"/>
              <a:t>）正确性</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文本占位符 48130"/>
          <p:cNvSpPr>
            <a:spLocks noGrp="1"/>
          </p:cNvSpPr>
          <p:nvPr>
            <p:ph type="body" idx="1"/>
          </p:nvPr>
        </p:nvSpPr>
        <p:spPr>
          <a:xfrm>
            <a:off x="1657350" y="1143000"/>
            <a:ext cx="3657600" cy="3429000"/>
          </a:xfrm>
        </p:spPr>
        <p:txBody>
          <a:bodyPr/>
          <a:lstStyle/>
          <a:p>
            <a:pPr>
              <a:buNone/>
            </a:pPr>
            <a:r>
              <a:rPr lang="zh-CN" altLang="en-US" dirty="0"/>
              <a:t>按照数位进行归纳</a:t>
            </a:r>
            <a:endParaRPr lang="en-US" altLang="zh-CN" dirty="0"/>
          </a:p>
          <a:p>
            <a:r>
              <a:rPr lang="zh-CN" altLang="en-US" dirty="0"/>
              <a:t>假设数字已经按照最低的</a:t>
            </a:r>
            <a:r>
              <a:rPr lang="en-US" altLang="zh-CN" dirty="0"/>
              <a:t> </a:t>
            </a:r>
            <a:r>
              <a:rPr lang="en-US" altLang="zh-CN" i="1" dirty="0">
                <a:solidFill>
                  <a:srgbClr val="008C87"/>
                </a:solidFill>
              </a:rPr>
              <a:t>t</a:t>
            </a:r>
            <a:r>
              <a:rPr lang="en-US" altLang="zh-CN" dirty="0">
                <a:solidFill>
                  <a:srgbClr val="008C87"/>
                </a:solidFill>
              </a:rPr>
              <a:t>-1</a:t>
            </a:r>
            <a:r>
              <a:rPr lang="en-US" altLang="zh-CN" dirty="0"/>
              <a:t> </a:t>
            </a:r>
            <a:r>
              <a:rPr lang="zh-CN" altLang="en-US" dirty="0"/>
              <a:t>位进行排序了</a:t>
            </a:r>
            <a:r>
              <a:rPr lang="en-US" altLang="zh-CN" dirty="0"/>
              <a:t>. </a:t>
            </a:r>
          </a:p>
          <a:p>
            <a:r>
              <a:rPr lang="zh-CN" altLang="en-US" dirty="0"/>
              <a:t>接下来按照第</a:t>
            </a:r>
            <a:r>
              <a:rPr lang="en-US" altLang="zh-CN" dirty="0"/>
              <a:t> </a:t>
            </a:r>
            <a:r>
              <a:rPr lang="en-US" altLang="zh-CN" i="1" dirty="0">
                <a:solidFill>
                  <a:srgbClr val="008C87"/>
                </a:solidFill>
              </a:rPr>
              <a:t>t </a:t>
            </a:r>
            <a:r>
              <a:rPr lang="zh-CN" altLang="en-US" dirty="0"/>
              <a:t>位排序</a:t>
            </a:r>
            <a:r>
              <a:rPr lang="en-US" altLang="zh-CN" dirty="0"/>
              <a:t>.</a:t>
            </a:r>
          </a:p>
          <a:p>
            <a:pPr lvl="1"/>
            <a:r>
              <a:rPr lang="zh-CN" altLang="en-US" dirty="0"/>
              <a:t>在</a:t>
            </a:r>
            <a:r>
              <a:rPr lang="en-US" altLang="zh-CN" i="1" dirty="0">
                <a:solidFill>
                  <a:srgbClr val="008C87"/>
                </a:solidFill>
              </a:rPr>
              <a:t>t </a:t>
            </a:r>
            <a:r>
              <a:rPr lang="zh-CN" altLang="en-US" dirty="0"/>
              <a:t>位上不相同的两个数正确的排好序了</a:t>
            </a:r>
            <a:endParaRPr lang="en-US" altLang="zh-CN" dirty="0"/>
          </a:p>
          <a:p>
            <a:endParaRPr lang="en-US" altLang="zh-CN" dirty="0"/>
          </a:p>
        </p:txBody>
      </p:sp>
      <p:grpSp>
        <p:nvGrpSpPr>
          <p:cNvPr id="48144" name="组合 48143"/>
          <p:cNvGrpSpPr/>
          <p:nvPr/>
        </p:nvGrpSpPr>
        <p:grpSpPr>
          <a:xfrm>
            <a:off x="5314950" y="1021152"/>
            <a:ext cx="2345532" cy="3665931"/>
            <a:chOff x="3472" y="1104"/>
            <a:chExt cx="1970" cy="3079"/>
          </a:xfrm>
        </p:grpSpPr>
        <p:sp>
          <p:nvSpPr>
            <p:cNvPr id="48133" name="文本框 48132"/>
            <p:cNvSpPr txBox="1"/>
            <p:nvPr/>
          </p:nvSpPr>
          <p:spPr>
            <a:xfrm>
              <a:off x="3472" y="1104"/>
              <a:ext cx="230" cy="2740"/>
            </a:xfrm>
            <a:prstGeom prst="rect">
              <a:avLst/>
            </a:prstGeom>
            <a:solidFill>
              <a:srgbClr val="CC99FF">
                <a:alpha val="50000"/>
              </a:srgbClr>
            </a:solidFill>
            <a:ln w="9525">
              <a:noFill/>
            </a:ln>
          </p:spPr>
          <p:txBody>
            <a:bodyPr wrap="none" anchor="t" anchorCtr="0">
              <a:spAutoFit/>
            </a:bodyPr>
            <a:lstStyle/>
            <a:p>
              <a:r>
                <a:rPr lang="en-US" altLang="zh-CN" i="0">
                  <a:latin typeface="Times New Roman" panose="02020603050405020304" pitchFamily="18" charset="0"/>
                </a:rPr>
                <a:t>7</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4</a:t>
              </a:r>
            </a:p>
            <a:p>
              <a:endParaRPr lang="en-US" altLang="zh-CN" sz="1800" i="0">
                <a:latin typeface="Times New Roman" panose="02020603050405020304" pitchFamily="18" charset="0"/>
              </a:endParaRPr>
            </a:p>
            <a:p>
              <a:r>
                <a:rPr lang="en-US" altLang="zh-CN" i="0">
                  <a:latin typeface="Times New Roman" panose="02020603050405020304" pitchFamily="18" charset="0"/>
                </a:rPr>
                <a:t>8</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4</a:t>
              </a:r>
            </a:p>
            <a:p>
              <a:endParaRPr lang="en-US" altLang="zh-CN" sz="1800" i="0">
                <a:latin typeface="Times New Roman" panose="02020603050405020304" pitchFamily="18" charset="0"/>
              </a:endParaRPr>
            </a:p>
            <a:p>
              <a:r>
                <a:rPr lang="en-US" altLang="zh-CN" i="0">
                  <a:latin typeface="Times New Roman" panose="02020603050405020304" pitchFamily="18" charset="0"/>
                </a:rPr>
                <a:t>6</a:t>
              </a:r>
            </a:p>
          </p:txBody>
        </p:sp>
        <p:sp>
          <p:nvSpPr>
            <p:cNvPr id="48134" name="文本框 48133"/>
            <p:cNvSpPr txBox="1"/>
            <p:nvPr/>
          </p:nvSpPr>
          <p:spPr>
            <a:xfrm>
              <a:off x="3664" y="1104"/>
              <a:ext cx="230" cy="2740"/>
            </a:xfrm>
            <a:prstGeom prst="rect">
              <a:avLst/>
            </a:prstGeom>
            <a:solidFill>
              <a:srgbClr val="FFCC99">
                <a:alpha val="50000"/>
              </a:srgbClr>
            </a:solidFill>
            <a:ln w="9525">
              <a:noFill/>
            </a:ln>
          </p:spPr>
          <p:txBody>
            <a:bodyPr wrap="none" anchor="t" anchorCtr="0">
              <a:spAutoFit/>
            </a:bodyPr>
            <a:lstStyle/>
            <a:p>
              <a:r>
                <a:rPr lang="en-US" altLang="zh-CN" i="0">
                  <a:latin typeface="Times New Roman" panose="02020603050405020304" pitchFamily="18" charset="0"/>
                </a:rPr>
                <a:t>2</a:t>
              </a:r>
            </a:p>
            <a:p>
              <a:endParaRPr lang="en-US" altLang="zh-CN" sz="1800" i="0">
                <a:latin typeface="Times New Roman" panose="02020603050405020304" pitchFamily="18" charset="0"/>
              </a:endParaRPr>
            </a:p>
            <a:p>
              <a:r>
                <a:rPr lang="en-US" altLang="zh-CN" i="0">
                  <a:latin typeface="Times New Roman" panose="02020603050405020304" pitchFamily="18" charset="0"/>
                </a:rPr>
                <a:t>2</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p:txBody>
        </p:sp>
        <p:sp>
          <p:nvSpPr>
            <p:cNvPr id="48135" name="文本框 48134"/>
            <p:cNvSpPr txBox="1"/>
            <p:nvPr/>
          </p:nvSpPr>
          <p:spPr>
            <a:xfrm>
              <a:off x="3876" y="1104"/>
              <a:ext cx="230" cy="2740"/>
            </a:xfrm>
            <a:prstGeom prst="rect">
              <a:avLst/>
            </a:prstGeom>
            <a:solidFill>
              <a:srgbClr val="FFCC99">
                <a:alpha val="50000"/>
              </a:srgbClr>
            </a:solidFill>
            <a:ln w="9525">
              <a:noFill/>
            </a:ln>
          </p:spPr>
          <p:txBody>
            <a:bodyPr wrap="none" anchor="t" anchorCtr="0">
              <a:spAutoFit/>
            </a:bodyPr>
            <a:lstStyle/>
            <a:p>
              <a:r>
                <a:rPr lang="en-US" altLang="zh-CN" i="0">
                  <a:latin typeface="Times New Roman" panose="02020603050405020304" pitchFamily="18" charset="0"/>
                </a:rPr>
                <a:t>0</a:t>
              </a:r>
            </a:p>
            <a:p>
              <a:endParaRPr lang="en-US" altLang="zh-CN" sz="1800" i="0">
                <a:latin typeface="Times New Roman" panose="02020603050405020304" pitchFamily="18" charset="0"/>
              </a:endParaRPr>
            </a:p>
            <a:p>
              <a:r>
                <a:rPr lang="en-US" altLang="zh-CN" i="0">
                  <a:latin typeface="Times New Roman" panose="02020603050405020304" pitchFamily="18" charset="0"/>
                </a:rPr>
                <a:t>9</a:t>
              </a:r>
            </a:p>
            <a:p>
              <a:endParaRPr lang="en-US" altLang="zh-CN" sz="1800" i="0">
                <a:latin typeface="Times New Roman" panose="02020603050405020304" pitchFamily="18" charset="0"/>
              </a:endParaRPr>
            </a:p>
            <a:p>
              <a:r>
                <a:rPr lang="en-US" altLang="zh-CN" i="0">
                  <a:latin typeface="Times New Roman" panose="02020603050405020304" pitchFamily="18" charset="0"/>
                </a:rPr>
                <a:t>6</a:t>
              </a:r>
            </a:p>
            <a:p>
              <a:endParaRPr lang="en-US" altLang="zh-CN" sz="1800" i="0">
                <a:latin typeface="Times New Roman" panose="02020603050405020304" pitchFamily="18" charset="0"/>
              </a:endParaRPr>
            </a:p>
            <a:p>
              <a:r>
                <a:rPr lang="en-US" altLang="zh-CN" i="0">
                  <a:latin typeface="Times New Roman" panose="02020603050405020304" pitchFamily="18" charset="0"/>
                </a:rPr>
                <a:t>9</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7</a:t>
              </a:r>
            </a:p>
            <a:p>
              <a:endParaRPr lang="en-US" altLang="zh-CN" sz="1800" i="0">
                <a:latin typeface="Times New Roman" panose="02020603050405020304" pitchFamily="18" charset="0"/>
              </a:endParaRPr>
            </a:p>
            <a:p>
              <a:r>
                <a:rPr lang="en-US" altLang="zh-CN" i="0">
                  <a:latin typeface="Times New Roman" panose="02020603050405020304" pitchFamily="18" charset="0"/>
                </a:rPr>
                <a:t>7</a:t>
              </a:r>
            </a:p>
          </p:txBody>
        </p:sp>
        <p:grpSp>
          <p:nvGrpSpPr>
            <p:cNvPr id="48136" name="组合 48135"/>
            <p:cNvGrpSpPr/>
            <p:nvPr/>
          </p:nvGrpSpPr>
          <p:grpSpPr>
            <a:xfrm>
              <a:off x="3512" y="1104"/>
              <a:ext cx="1930" cy="3079"/>
              <a:chOff x="3216" y="960"/>
              <a:chExt cx="1930" cy="3079"/>
            </a:xfrm>
          </p:grpSpPr>
          <p:sp>
            <p:nvSpPr>
              <p:cNvPr id="48137" name="文本框 48136"/>
              <p:cNvSpPr txBox="1"/>
              <p:nvPr/>
            </p:nvSpPr>
            <p:spPr>
              <a:xfrm>
                <a:off x="4512" y="960"/>
                <a:ext cx="230" cy="2740"/>
              </a:xfrm>
              <a:prstGeom prst="rect">
                <a:avLst/>
              </a:prstGeom>
              <a:solidFill>
                <a:srgbClr val="CC99FF">
                  <a:alpha val="50000"/>
                </a:srgbClr>
              </a:solidFill>
              <a:ln w="9525">
                <a:noFill/>
              </a:ln>
            </p:spPr>
            <p:txBody>
              <a:bodyPr wrap="none" anchor="t" anchorCtr="0">
                <a:spAutoFit/>
              </a:bodyPr>
              <a:lstStyle/>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4</a:t>
                </a:r>
              </a:p>
              <a:p>
                <a:endParaRPr lang="en-US" altLang="zh-CN" sz="1800" i="0">
                  <a:latin typeface="Times New Roman" panose="02020603050405020304" pitchFamily="18" charset="0"/>
                </a:endParaRPr>
              </a:p>
              <a:p>
                <a:r>
                  <a:rPr lang="en-US" altLang="zh-CN" i="0">
                    <a:latin typeface="Times New Roman" panose="02020603050405020304" pitchFamily="18" charset="0"/>
                  </a:rPr>
                  <a:t>4</a:t>
                </a:r>
              </a:p>
              <a:p>
                <a:endParaRPr lang="en-US" altLang="zh-CN" sz="1800" i="0">
                  <a:latin typeface="Times New Roman" panose="02020603050405020304" pitchFamily="18" charset="0"/>
                </a:endParaRPr>
              </a:p>
              <a:p>
                <a:r>
                  <a:rPr lang="en-US" altLang="zh-CN" i="0">
                    <a:latin typeface="Times New Roman" panose="02020603050405020304" pitchFamily="18" charset="0"/>
                  </a:rPr>
                  <a:t>6</a:t>
                </a:r>
              </a:p>
              <a:p>
                <a:endParaRPr lang="en-US" altLang="zh-CN" sz="1800" i="0">
                  <a:latin typeface="Times New Roman" panose="02020603050405020304" pitchFamily="18" charset="0"/>
                </a:endParaRPr>
              </a:p>
              <a:p>
                <a:r>
                  <a:rPr lang="en-US" altLang="zh-CN" i="0">
                    <a:latin typeface="Times New Roman" panose="02020603050405020304" pitchFamily="18" charset="0"/>
                  </a:rPr>
                  <a:t>7</a:t>
                </a:r>
              </a:p>
              <a:p>
                <a:endParaRPr lang="en-US" altLang="zh-CN" sz="1800" i="0">
                  <a:latin typeface="Times New Roman" panose="02020603050405020304" pitchFamily="18" charset="0"/>
                </a:endParaRPr>
              </a:p>
              <a:p>
                <a:r>
                  <a:rPr lang="en-US" altLang="zh-CN" i="0">
                    <a:latin typeface="Times New Roman" panose="02020603050405020304" pitchFamily="18" charset="0"/>
                  </a:rPr>
                  <a:t>8</a:t>
                </a:r>
              </a:p>
            </p:txBody>
          </p:sp>
          <p:sp>
            <p:nvSpPr>
              <p:cNvPr id="48138" name="文本框 48137"/>
              <p:cNvSpPr txBox="1"/>
              <p:nvPr/>
            </p:nvSpPr>
            <p:spPr>
              <a:xfrm>
                <a:off x="4704" y="960"/>
                <a:ext cx="230" cy="2740"/>
              </a:xfrm>
              <a:prstGeom prst="rect">
                <a:avLst/>
              </a:prstGeom>
              <a:noFill/>
              <a:ln w="9525">
                <a:noFill/>
              </a:ln>
            </p:spPr>
            <p:txBody>
              <a:bodyPr wrap="none" anchor="t" anchorCtr="0">
                <a:spAutoFit/>
              </a:bodyPr>
              <a:lstStyle/>
              <a:p>
                <a:r>
                  <a:rPr lang="en-US" altLang="zh-CN" i="0" dirty="0">
                    <a:latin typeface="Times New Roman" panose="02020603050405020304" pitchFamily="18" charset="0"/>
                  </a:rPr>
                  <a:t>2</a:t>
                </a:r>
              </a:p>
              <a:p>
                <a:endParaRPr lang="en-US" altLang="zh-CN" sz="1800" i="0" dirty="0">
                  <a:latin typeface="Times New Roman" panose="02020603050405020304" pitchFamily="18" charset="0"/>
                </a:endParaRPr>
              </a:p>
              <a:p>
                <a:r>
                  <a:rPr lang="en-US" altLang="zh-CN" i="0" dirty="0">
                    <a:latin typeface="Times New Roman" panose="02020603050405020304" pitchFamily="18" charset="0"/>
                  </a:rPr>
                  <a:t>5</a:t>
                </a:r>
              </a:p>
              <a:p>
                <a:endParaRPr lang="en-US" altLang="zh-CN" sz="1800" i="0" dirty="0">
                  <a:latin typeface="Times New Roman" panose="02020603050405020304" pitchFamily="18" charset="0"/>
                </a:endParaRPr>
              </a:p>
              <a:p>
                <a:r>
                  <a:rPr lang="en-US" altLang="zh-CN" i="0" dirty="0">
                    <a:latin typeface="Times New Roman" panose="02020603050405020304" pitchFamily="18" charset="0"/>
                  </a:rPr>
                  <a:t>3</a:t>
                </a:r>
              </a:p>
              <a:p>
                <a:endParaRPr lang="en-US" altLang="zh-CN" sz="1800" i="0" dirty="0">
                  <a:latin typeface="Times New Roman" panose="02020603050405020304" pitchFamily="18" charset="0"/>
                </a:endParaRPr>
              </a:p>
              <a:p>
                <a:r>
                  <a:rPr lang="en-US" altLang="zh-CN" i="0" dirty="0">
                    <a:latin typeface="Times New Roman" panose="02020603050405020304" pitchFamily="18" charset="0"/>
                  </a:rPr>
                  <a:t>5</a:t>
                </a:r>
              </a:p>
              <a:p>
                <a:endParaRPr lang="en-US" altLang="zh-CN" sz="1800" i="0" dirty="0">
                  <a:latin typeface="Times New Roman" panose="02020603050405020304" pitchFamily="18" charset="0"/>
                </a:endParaRPr>
              </a:p>
              <a:p>
                <a:r>
                  <a:rPr lang="en-US" altLang="zh-CN" i="0" dirty="0">
                    <a:latin typeface="Times New Roman" panose="02020603050405020304" pitchFamily="18" charset="0"/>
                  </a:rPr>
                  <a:t>5</a:t>
                </a:r>
              </a:p>
              <a:p>
                <a:endParaRPr lang="en-US" altLang="zh-CN" sz="1800" i="0" dirty="0">
                  <a:latin typeface="Times New Roman" panose="02020603050405020304" pitchFamily="18" charset="0"/>
                </a:endParaRPr>
              </a:p>
              <a:p>
                <a:r>
                  <a:rPr lang="en-US" altLang="zh-CN" i="0" dirty="0">
                    <a:latin typeface="Times New Roman" panose="02020603050405020304" pitchFamily="18" charset="0"/>
                  </a:rPr>
                  <a:t>2</a:t>
                </a:r>
              </a:p>
              <a:p>
                <a:endParaRPr lang="en-US" altLang="zh-CN" sz="1800" i="0" dirty="0">
                  <a:latin typeface="Times New Roman" panose="02020603050405020304" pitchFamily="18" charset="0"/>
                </a:endParaRPr>
              </a:p>
              <a:p>
                <a:r>
                  <a:rPr lang="en-US" altLang="zh-CN" i="0" dirty="0">
                    <a:latin typeface="Times New Roman" panose="02020603050405020304" pitchFamily="18" charset="0"/>
                  </a:rPr>
                  <a:t>3</a:t>
                </a:r>
              </a:p>
            </p:txBody>
          </p:sp>
          <p:sp>
            <p:nvSpPr>
              <p:cNvPr id="48139" name="文本框 48138"/>
              <p:cNvSpPr txBox="1"/>
              <p:nvPr/>
            </p:nvSpPr>
            <p:spPr>
              <a:xfrm>
                <a:off x="4916" y="960"/>
                <a:ext cx="230" cy="2740"/>
              </a:xfrm>
              <a:prstGeom prst="rect">
                <a:avLst/>
              </a:prstGeom>
              <a:noFill/>
              <a:ln w="9525">
                <a:noFill/>
              </a:ln>
            </p:spPr>
            <p:txBody>
              <a:bodyPr wrap="none" anchor="t" anchorCtr="0">
                <a:spAutoFit/>
              </a:bodyPr>
              <a:lstStyle/>
              <a:p>
                <a:r>
                  <a:rPr lang="en-US" altLang="zh-CN" i="0">
                    <a:latin typeface="Times New Roman" panose="02020603050405020304" pitchFamily="18" charset="0"/>
                  </a:rPr>
                  <a:t>9</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6</a:t>
                </a:r>
              </a:p>
              <a:p>
                <a:endParaRPr lang="en-US" altLang="zh-CN" sz="1800" i="0">
                  <a:latin typeface="Times New Roman" panose="02020603050405020304" pitchFamily="18" charset="0"/>
                </a:endParaRPr>
              </a:p>
              <a:p>
                <a:r>
                  <a:rPr lang="en-US" altLang="zh-CN" i="0">
                    <a:latin typeface="Times New Roman" panose="02020603050405020304" pitchFamily="18" charset="0"/>
                  </a:rPr>
                  <a:t>7</a:t>
                </a:r>
              </a:p>
              <a:p>
                <a:endParaRPr lang="en-US" altLang="zh-CN" sz="1800" i="0">
                  <a:latin typeface="Times New Roman" panose="02020603050405020304" pitchFamily="18" charset="0"/>
                </a:endParaRPr>
              </a:p>
              <a:p>
                <a:r>
                  <a:rPr lang="en-US" altLang="zh-CN" i="0">
                    <a:latin typeface="Times New Roman" panose="02020603050405020304" pitchFamily="18" charset="0"/>
                  </a:rPr>
                  <a:t>7</a:t>
                </a:r>
              </a:p>
              <a:p>
                <a:endParaRPr lang="en-US" altLang="zh-CN" sz="1800" i="0">
                  <a:latin typeface="Times New Roman" panose="02020603050405020304" pitchFamily="18" charset="0"/>
                </a:endParaRPr>
              </a:p>
              <a:p>
                <a:r>
                  <a:rPr lang="en-US" altLang="zh-CN" i="0">
                    <a:latin typeface="Times New Roman" panose="02020603050405020304" pitchFamily="18" charset="0"/>
                  </a:rPr>
                  <a:t>0</a:t>
                </a:r>
              </a:p>
              <a:p>
                <a:endParaRPr lang="en-US" altLang="zh-CN" sz="1800" i="0">
                  <a:latin typeface="Times New Roman" panose="02020603050405020304" pitchFamily="18" charset="0"/>
                </a:endParaRPr>
              </a:p>
              <a:p>
                <a:r>
                  <a:rPr lang="en-US" altLang="zh-CN" i="0">
                    <a:latin typeface="Times New Roman" panose="02020603050405020304" pitchFamily="18" charset="0"/>
                  </a:rPr>
                  <a:t>9</a:t>
                </a:r>
              </a:p>
            </p:txBody>
          </p:sp>
          <p:sp>
            <p:nvSpPr>
              <p:cNvPr id="48140" name="任意多边形 48139"/>
              <p:cNvSpPr/>
              <p:nvPr/>
            </p:nvSpPr>
            <p:spPr>
              <a:xfrm>
                <a:off x="3216" y="3751"/>
                <a:ext cx="1440" cy="288"/>
              </a:xfrm>
              <a:custGeom>
                <a:avLst/>
                <a:gdLst/>
                <a:ahLst/>
                <a:cxnLst/>
                <a:rect l="0" t="0" r="0" b="0"/>
                <a:pathLst>
                  <a:path w="1440" h="288">
                    <a:moveTo>
                      <a:pt x="0" y="0"/>
                    </a:moveTo>
                    <a:cubicBezTo>
                      <a:pt x="264" y="144"/>
                      <a:pt x="528" y="288"/>
                      <a:pt x="768" y="288"/>
                    </a:cubicBezTo>
                    <a:cubicBezTo>
                      <a:pt x="1008" y="288"/>
                      <a:pt x="1224" y="144"/>
                      <a:pt x="1440" y="0"/>
                    </a:cubicBezTo>
                  </a:path>
                </a:pathLst>
              </a:custGeom>
              <a:noFill/>
              <a:ln w="38100" cap="flat" cmpd="sng">
                <a:solidFill>
                  <a:schemeClr val="tx1"/>
                </a:solidFill>
                <a:prstDash val="solid"/>
                <a:headEnd type="none" w="med" len="med"/>
                <a:tailEnd type="arrow" w="med" len="med"/>
              </a:ln>
            </p:spPr>
            <p:txBody>
              <a:bodyPr/>
              <a:lstStyle/>
              <a:p>
                <a:endParaRPr lang="zh-CN" altLang="en-US"/>
              </a:p>
            </p:txBody>
          </p:sp>
        </p:grpSp>
        <p:sp>
          <p:nvSpPr>
            <p:cNvPr id="48141" name="直接连接符 48140"/>
            <p:cNvSpPr/>
            <p:nvPr/>
          </p:nvSpPr>
          <p:spPr>
            <a:xfrm flipV="1">
              <a:off x="4080" y="1248"/>
              <a:ext cx="720" cy="384"/>
            </a:xfrm>
            <a:prstGeom prst="line">
              <a:avLst/>
            </a:prstGeom>
            <a:ln w="38100" cap="flat" cmpd="sng">
              <a:solidFill>
                <a:srgbClr val="FF0000"/>
              </a:solidFill>
              <a:prstDash val="solid"/>
              <a:headEnd type="none" w="med" len="med"/>
              <a:tailEnd type="triangle" w="med" len="med"/>
            </a:ln>
          </p:spPr>
        </p:sp>
        <p:sp>
          <p:nvSpPr>
            <p:cNvPr id="48142" name="直接连接符 48141"/>
            <p:cNvSpPr/>
            <p:nvPr/>
          </p:nvSpPr>
          <p:spPr>
            <a:xfrm>
              <a:off x="4080" y="1248"/>
              <a:ext cx="708" cy="2056"/>
            </a:xfrm>
            <a:prstGeom prst="line">
              <a:avLst/>
            </a:prstGeom>
            <a:ln w="38100" cap="flat" cmpd="sng">
              <a:solidFill>
                <a:srgbClr val="FF0000"/>
              </a:solidFill>
              <a:prstDash val="solid"/>
              <a:headEnd type="none" w="med" len="med"/>
              <a:tailEnd type="triangle" w="med" len="med"/>
            </a:ln>
          </p:spPr>
          <p:txBody>
            <a:bodyPr/>
            <a:lstStyle/>
            <a:p>
              <a:endParaRPr lang="zh-CN" altLang="en-US" dirty="0"/>
            </a:p>
          </p:txBody>
        </p:sp>
      </p:grpSp>
      <p:sp>
        <p:nvSpPr>
          <p:cNvPr id="16" name="内容占位符 1">
            <a:extLst>
              <a:ext uri="{FF2B5EF4-FFF2-40B4-BE49-F238E27FC236}">
                <a16:creationId xmlns:a16="http://schemas.microsoft.com/office/drawing/2014/main" id="{22F49279-CA74-458D-AC26-D8FD8F5D095E}"/>
              </a:ext>
            </a:extLst>
          </p:cNvPr>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基数排序（</a:t>
            </a:r>
            <a:r>
              <a:rPr lang="en-US" altLang="zh-CN" dirty="0"/>
              <a:t>Radix sort</a:t>
            </a:r>
            <a:r>
              <a:rPr lang="zh-CN" altLang="en-US" dirty="0"/>
              <a:t>）正确性</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文本占位符 49154"/>
          <p:cNvSpPr>
            <a:spLocks noGrp="1"/>
          </p:cNvSpPr>
          <p:nvPr>
            <p:ph type="body" idx="1"/>
          </p:nvPr>
        </p:nvSpPr>
        <p:spPr>
          <a:xfrm>
            <a:off x="1657350" y="1143000"/>
            <a:ext cx="3943350" cy="3429000"/>
          </a:xfrm>
        </p:spPr>
        <p:txBody>
          <a:bodyPr/>
          <a:lstStyle/>
          <a:p>
            <a:pPr>
              <a:buNone/>
            </a:pPr>
            <a:r>
              <a:rPr lang="zh-CN" altLang="en-US" dirty="0"/>
              <a:t>按照数位进行归纳</a:t>
            </a:r>
            <a:endParaRPr lang="en-US" altLang="zh-CN" dirty="0"/>
          </a:p>
          <a:p>
            <a:r>
              <a:rPr lang="zh-CN" altLang="en-US" dirty="0"/>
              <a:t>假设数字已经按照最低的</a:t>
            </a:r>
            <a:r>
              <a:rPr lang="en-US" altLang="zh-CN" dirty="0"/>
              <a:t> </a:t>
            </a:r>
            <a:r>
              <a:rPr lang="en-US" altLang="zh-CN" i="1" dirty="0">
                <a:solidFill>
                  <a:srgbClr val="008C87"/>
                </a:solidFill>
              </a:rPr>
              <a:t>t</a:t>
            </a:r>
            <a:r>
              <a:rPr lang="en-US" altLang="zh-CN" dirty="0">
                <a:solidFill>
                  <a:srgbClr val="008C87"/>
                </a:solidFill>
              </a:rPr>
              <a:t>-1</a:t>
            </a:r>
            <a:r>
              <a:rPr lang="en-US" altLang="zh-CN" dirty="0"/>
              <a:t> </a:t>
            </a:r>
            <a:r>
              <a:rPr lang="zh-CN" altLang="en-US" dirty="0"/>
              <a:t>位进行排序了</a:t>
            </a:r>
            <a:r>
              <a:rPr lang="en-US" altLang="zh-CN" dirty="0"/>
              <a:t>. </a:t>
            </a:r>
          </a:p>
          <a:p>
            <a:r>
              <a:rPr lang="zh-CN" altLang="en-US" dirty="0"/>
              <a:t>接下来按照第</a:t>
            </a:r>
            <a:r>
              <a:rPr lang="en-US" altLang="zh-CN" dirty="0"/>
              <a:t> </a:t>
            </a:r>
            <a:r>
              <a:rPr lang="en-US" altLang="zh-CN" i="1" dirty="0">
                <a:solidFill>
                  <a:srgbClr val="008C87"/>
                </a:solidFill>
              </a:rPr>
              <a:t>t </a:t>
            </a:r>
            <a:r>
              <a:rPr lang="zh-CN" altLang="en-US" dirty="0"/>
              <a:t>位排序</a:t>
            </a:r>
            <a:r>
              <a:rPr lang="en-US" altLang="zh-CN" dirty="0"/>
              <a:t>.</a:t>
            </a:r>
          </a:p>
          <a:p>
            <a:pPr lvl="1"/>
            <a:r>
              <a:rPr lang="zh-CN" altLang="en-US" dirty="0"/>
              <a:t>在</a:t>
            </a:r>
            <a:r>
              <a:rPr lang="en-US" altLang="zh-CN" i="1" dirty="0">
                <a:solidFill>
                  <a:srgbClr val="008C87"/>
                </a:solidFill>
              </a:rPr>
              <a:t>t </a:t>
            </a:r>
            <a:r>
              <a:rPr lang="zh-CN" altLang="en-US" dirty="0"/>
              <a:t>位上不相同的两个数正确的排好序了</a:t>
            </a:r>
            <a:endParaRPr lang="en-US" altLang="zh-CN" dirty="0"/>
          </a:p>
          <a:p>
            <a:pPr lvl="1">
              <a:lnSpc>
                <a:spcPct val="90000"/>
              </a:lnSpc>
            </a:pPr>
            <a:r>
              <a:rPr lang="zh-CN" altLang="en-US" dirty="0"/>
              <a:t>在</a:t>
            </a:r>
            <a:r>
              <a:rPr lang="en-US" altLang="zh-CN" i="1" dirty="0">
                <a:solidFill>
                  <a:srgbClr val="008C87"/>
                </a:solidFill>
              </a:rPr>
              <a:t>t </a:t>
            </a:r>
            <a:r>
              <a:rPr lang="zh-CN" altLang="en-US" dirty="0"/>
              <a:t>位上相同的两个数的排序与输入数据相同</a:t>
            </a:r>
            <a:r>
              <a:rPr lang="en-US" altLang="zh-CN" dirty="0">
                <a:sym typeface="Symbol" panose="05050102010706020507" pitchFamily="18" charset="2"/>
              </a:rPr>
              <a:t>.</a:t>
            </a:r>
            <a:endParaRPr lang="en-US" altLang="zh-CN" dirty="0"/>
          </a:p>
        </p:txBody>
      </p:sp>
      <p:grpSp>
        <p:nvGrpSpPr>
          <p:cNvPr id="49167" name="组合 49166"/>
          <p:cNvGrpSpPr/>
          <p:nvPr/>
        </p:nvGrpSpPr>
        <p:grpSpPr>
          <a:xfrm>
            <a:off x="5562601" y="1003900"/>
            <a:ext cx="2345532" cy="3661173"/>
            <a:chOff x="3712" y="1104"/>
            <a:chExt cx="1970" cy="3075"/>
          </a:xfrm>
        </p:grpSpPr>
        <p:sp>
          <p:nvSpPr>
            <p:cNvPr id="49157" name="文本框 49156"/>
            <p:cNvSpPr txBox="1"/>
            <p:nvPr/>
          </p:nvSpPr>
          <p:spPr>
            <a:xfrm>
              <a:off x="3712" y="1104"/>
              <a:ext cx="230" cy="2740"/>
            </a:xfrm>
            <a:prstGeom prst="rect">
              <a:avLst/>
            </a:prstGeom>
            <a:solidFill>
              <a:srgbClr val="CC99FF">
                <a:alpha val="50000"/>
              </a:srgbClr>
            </a:solidFill>
            <a:ln w="9525">
              <a:noFill/>
            </a:ln>
          </p:spPr>
          <p:txBody>
            <a:bodyPr wrap="none" anchor="t" anchorCtr="0">
              <a:spAutoFit/>
            </a:bodyPr>
            <a:lstStyle/>
            <a:p>
              <a:r>
                <a:rPr lang="en-US" altLang="zh-CN" i="0">
                  <a:latin typeface="Times New Roman" panose="02020603050405020304" pitchFamily="18" charset="0"/>
                </a:rPr>
                <a:t>7</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4</a:t>
              </a:r>
            </a:p>
            <a:p>
              <a:endParaRPr lang="en-US" altLang="zh-CN" sz="1800" i="0">
                <a:latin typeface="Times New Roman" panose="02020603050405020304" pitchFamily="18" charset="0"/>
              </a:endParaRPr>
            </a:p>
            <a:p>
              <a:r>
                <a:rPr lang="en-US" altLang="zh-CN" i="0">
                  <a:latin typeface="Times New Roman" panose="02020603050405020304" pitchFamily="18" charset="0"/>
                </a:rPr>
                <a:t>8</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4</a:t>
              </a:r>
            </a:p>
            <a:p>
              <a:endParaRPr lang="en-US" altLang="zh-CN" sz="1800" i="0">
                <a:latin typeface="Times New Roman" panose="02020603050405020304" pitchFamily="18" charset="0"/>
              </a:endParaRPr>
            </a:p>
            <a:p>
              <a:r>
                <a:rPr lang="en-US" altLang="zh-CN" i="0">
                  <a:latin typeface="Times New Roman" panose="02020603050405020304" pitchFamily="18" charset="0"/>
                </a:rPr>
                <a:t>6</a:t>
              </a:r>
            </a:p>
          </p:txBody>
        </p:sp>
        <p:sp>
          <p:nvSpPr>
            <p:cNvPr id="49158" name="文本框 49157"/>
            <p:cNvSpPr txBox="1"/>
            <p:nvPr/>
          </p:nvSpPr>
          <p:spPr>
            <a:xfrm>
              <a:off x="3904" y="1104"/>
              <a:ext cx="230" cy="2740"/>
            </a:xfrm>
            <a:prstGeom prst="rect">
              <a:avLst/>
            </a:prstGeom>
            <a:solidFill>
              <a:srgbClr val="FFCC99">
                <a:alpha val="50000"/>
              </a:srgbClr>
            </a:solidFill>
            <a:ln w="9525">
              <a:noFill/>
            </a:ln>
          </p:spPr>
          <p:txBody>
            <a:bodyPr wrap="none" anchor="t" anchorCtr="0">
              <a:spAutoFit/>
            </a:bodyPr>
            <a:lstStyle/>
            <a:p>
              <a:r>
                <a:rPr lang="en-US" altLang="zh-CN" i="0">
                  <a:latin typeface="Times New Roman" panose="02020603050405020304" pitchFamily="18" charset="0"/>
                </a:rPr>
                <a:t>2</a:t>
              </a:r>
            </a:p>
            <a:p>
              <a:endParaRPr lang="en-US" altLang="zh-CN" sz="1800" i="0">
                <a:latin typeface="Times New Roman" panose="02020603050405020304" pitchFamily="18" charset="0"/>
              </a:endParaRPr>
            </a:p>
            <a:p>
              <a:r>
                <a:rPr lang="en-US" altLang="zh-CN" i="0">
                  <a:latin typeface="Times New Roman" panose="02020603050405020304" pitchFamily="18" charset="0"/>
                </a:rPr>
                <a:t>2</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p:txBody>
        </p:sp>
        <p:sp>
          <p:nvSpPr>
            <p:cNvPr id="49159" name="文本框 49158"/>
            <p:cNvSpPr txBox="1"/>
            <p:nvPr/>
          </p:nvSpPr>
          <p:spPr>
            <a:xfrm>
              <a:off x="4116" y="1104"/>
              <a:ext cx="230" cy="2740"/>
            </a:xfrm>
            <a:prstGeom prst="rect">
              <a:avLst/>
            </a:prstGeom>
            <a:solidFill>
              <a:srgbClr val="FFCC99">
                <a:alpha val="50000"/>
              </a:srgbClr>
            </a:solidFill>
            <a:ln w="9525">
              <a:noFill/>
            </a:ln>
          </p:spPr>
          <p:txBody>
            <a:bodyPr wrap="none" anchor="t" anchorCtr="0">
              <a:spAutoFit/>
            </a:bodyPr>
            <a:lstStyle/>
            <a:p>
              <a:r>
                <a:rPr lang="en-US" altLang="zh-CN" i="0">
                  <a:latin typeface="Times New Roman" panose="02020603050405020304" pitchFamily="18" charset="0"/>
                </a:rPr>
                <a:t>0</a:t>
              </a:r>
            </a:p>
            <a:p>
              <a:endParaRPr lang="en-US" altLang="zh-CN" sz="1800" i="0">
                <a:latin typeface="Times New Roman" panose="02020603050405020304" pitchFamily="18" charset="0"/>
              </a:endParaRPr>
            </a:p>
            <a:p>
              <a:r>
                <a:rPr lang="en-US" altLang="zh-CN" i="0">
                  <a:latin typeface="Times New Roman" panose="02020603050405020304" pitchFamily="18" charset="0"/>
                </a:rPr>
                <a:t>9</a:t>
              </a:r>
            </a:p>
            <a:p>
              <a:endParaRPr lang="en-US" altLang="zh-CN" sz="1800" i="0">
                <a:latin typeface="Times New Roman" panose="02020603050405020304" pitchFamily="18" charset="0"/>
              </a:endParaRPr>
            </a:p>
            <a:p>
              <a:r>
                <a:rPr lang="en-US" altLang="zh-CN" i="0">
                  <a:latin typeface="Times New Roman" panose="02020603050405020304" pitchFamily="18" charset="0"/>
                </a:rPr>
                <a:t>6</a:t>
              </a:r>
            </a:p>
            <a:p>
              <a:endParaRPr lang="en-US" altLang="zh-CN" sz="1800" i="0">
                <a:latin typeface="Times New Roman" panose="02020603050405020304" pitchFamily="18" charset="0"/>
              </a:endParaRPr>
            </a:p>
            <a:p>
              <a:r>
                <a:rPr lang="en-US" altLang="zh-CN" i="0">
                  <a:latin typeface="Times New Roman" panose="02020603050405020304" pitchFamily="18" charset="0"/>
                </a:rPr>
                <a:t>9</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7</a:t>
              </a:r>
            </a:p>
            <a:p>
              <a:endParaRPr lang="en-US" altLang="zh-CN" sz="1800" i="0">
                <a:latin typeface="Times New Roman" panose="02020603050405020304" pitchFamily="18" charset="0"/>
              </a:endParaRPr>
            </a:p>
            <a:p>
              <a:r>
                <a:rPr lang="en-US" altLang="zh-CN" i="0">
                  <a:latin typeface="Times New Roman" panose="02020603050405020304" pitchFamily="18" charset="0"/>
                </a:rPr>
                <a:t>7</a:t>
              </a:r>
            </a:p>
          </p:txBody>
        </p:sp>
        <p:grpSp>
          <p:nvGrpSpPr>
            <p:cNvPr id="49160" name="组合 49159"/>
            <p:cNvGrpSpPr/>
            <p:nvPr/>
          </p:nvGrpSpPr>
          <p:grpSpPr>
            <a:xfrm>
              <a:off x="3752" y="1104"/>
              <a:ext cx="1930" cy="3075"/>
              <a:chOff x="3216" y="960"/>
              <a:chExt cx="1930" cy="3075"/>
            </a:xfrm>
          </p:grpSpPr>
          <p:sp>
            <p:nvSpPr>
              <p:cNvPr id="49161" name="文本框 49160"/>
              <p:cNvSpPr txBox="1"/>
              <p:nvPr/>
            </p:nvSpPr>
            <p:spPr>
              <a:xfrm>
                <a:off x="4512" y="960"/>
                <a:ext cx="230" cy="2740"/>
              </a:xfrm>
              <a:prstGeom prst="rect">
                <a:avLst/>
              </a:prstGeom>
              <a:solidFill>
                <a:srgbClr val="CC99FF">
                  <a:alpha val="50000"/>
                </a:srgbClr>
              </a:solidFill>
              <a:ln w="9525">
                <a:noFill/>
              </a:ln>
            </p:spPr>
            <p:txBody>
              <a:bodyPr wrap="none" anchor="t" anchorCtr="0">
                <a:spAutoFit/>
              </a:bodyPr>
              <a:lstStyle/>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4</a:t>
                </a:r>
              </a:p>
              <a:p>
                <a:endParaRPr lang="en-US" altLang="zh-CN" sz="1800" i="0">
                  <a:latin typeface="Times New Roman" panose="02020603050405020304" pitchFamily="18" charset="0"/>
                </a:endParaRPr>
              </a:p>
              <a:p>
                <a:r>
                  <a:rPr lang="en-US" altLang="zh-CN" i="0">
                    <a:latin typeface="Times New Roman" panose="02020603050405020304" pitchFamily="18" charset="0"/>
                  </a:rPr>
                  <a:t>4</a:t>
                </a:r>
              </a:p>
              <a:p>
                <a:endParaRPr lang="en-US" altLang="zh-CN" sz="1800" i="0">
                  <a:latin typeface="Times New Roman" panose="02020603050405020304" pitchFamily="18" charset="0"/>
                </a:endParaRPr>
              </a:p>
              <a:p>
                <a:r>
                  <a:rPr lang="en-US" altLang="zh-CN" i="0">
                    <a:latin typeface="Times New Roman" panose="02020603050405020304" pitchFamily="18" charset="0"/>
                  </a:rPr>
                  <a:t>6</a:t>
                </a:r>
              </a:p>
              <a:p>
                <a:endParaRPr lang="en-US" altLang="zh-CN" sz="1800" i="0">
                  <a:latin typeface="Times New Roman" panose="02020603050405020304" pitchFamily="18" charset="0"/>
                </a:endParaRPr>
              </a:p>
              <a:p>
                <a:r>
                  <a:rPr lang="en-US" altLang="zh-CN" i="0">
                    <a:latin typeface="Times New Roman" panose="02020603050405020304" pitchFamily="18" charset="0"/>
                  </a:rPr>
                  <a:t>7</a:t>
                </a:r>
              </a:p>
              <a:p>
                <a:endParaRPr lang="en-US" altLang="zh-CN" sz="1800" i="0">
                  <a:latin typeface="Times New Roman" panose="02020603050405020304" pitchFamily="18" charset="0"/>
                </a:endParaRPr>
              </a:p>
              <a:p>
                <a:r>
                  <a:rPr lang="en-US" altLang="zh-CN" i="0">
                    <a:latin typeface="Times New Roman" panose="02020603050405020304" pitchFamily="18" charset="0"/>
                  </a:rPr>
                  <a:t>8</a:t>
                </a:r>
              </a:p>
            </p:txBody>
          </p:sp>
          <p:sp>
            <p:nvSpPr>
              <p:cNvPr id="49162" name="文本框 49161"/>
              <p:cNvSpPr txBox="1"/>
              <p:nvPr/>
            </p:nvSpPr>
            <p:spPr>
              <a:xfrm>
                <a:off x="4704" y="960"/>
                <a:ext cx="230" cy="2740"/>
              </a:xfrm>
              <a:prstGeom prst="rect">
                <a:avLst/>
              </a:prstGeom>
              <a:noFill/>
              <a:ln w="9525">
                <a:noFill/>
              </a:ln>
            </p:spPr>
            <p:txBody>
              <a:bodyPr wrap="none" anchor="t" anchorCtr="0">
                <a:spAutoFit/>
              </a:bodyPr>
              <a:lstStyle/>
              <a:p>
                <a:r>
                  <a:rPr lang="en-US" altLang="zh-CN" i="0">
                    <a:latin typeface="Times New Roman" panose="02020603050405020304" pitchFamily="18" charset="0"/>
                  </a:rPr>
                  <a:t>2</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2</a:t>
                </a:r>
              </a:p>
              <a:p>
                <a:endParaRPr lang="en-US" altLang="zh-CN" sz="1800" i="0">
                  <a:latin typeface="Times New Roman" panose="02020603050405020304" pitchFamily="18" charset="0"/>
                </a:endParaRPr>
              </a:p>
              <a:p>
                <a:r>
                  <a:rPr lang="en-US" altLang="zh-CN" i="0">
                    <a:latin typeface="Times New Roman" panose="02020603050405020304" pitchFamily="18" charset="0"/>
                  </a:rPr>
                  <a:t>3</a:t>
                </a:r>
              </a:p>
            </p:txBody>
          </p:sp>
          <p:sp>
            <p:nvSpPr>
              <p:cNvPr id="49163" name="文本框 49162"/>
              <p:cNvSpPr txBox="1"/>
              <p:nvPr/>
            </p:nvSpPr>
            <p:spPr>
              <a:xfrm>
                <a:off x="4916" y="960"/>
                <a:ext cx="230" cy="2740"/>
              </a:xfrm>
              <a:prstGeom prst="rect">
                <a:avLst/>
              </a:prstGeom>
              <a:noFill/>
              <a:ln w="9525">
                <a:noFill/>
              </a:ln>
            </p:spPr>
            <p:txBody>
              <a:bodyPr wrap="none" anchor="t" anchorCtr="0">
                <a:spAutoFit/>
              </a:bodyPr>
              <a:lstStyle/>
              <a:p>
                <a:r>
                  <a:rPr lang="en-US" altLang="zh-CN" i="0">
                    <a:latin typeface="Times New Roman" panose="02020603050405020304" pitchFamily="18" charset="0"/>
                  </a:rPr>
                  <a:t>9</a:t>
                </a:r>
              </a:p>
              <a:p>
                <a:endParaRPr lang="en-US" altLang="zh-CN" sz="1800" i="0">
                  <a:latin typeface="Times New Roman" panose="02020603050405020304" pitchFamily="18" charset="0"/>
                </a:endParaRPr>
              </a:p>
              <a:p>
                <a:r>
                  <a:rPr lang="en-US" altLang="zh-CN" i="0">
                    <a:latin typeface="Times New Roman" panose="02020603050405020304" pitchFamily="18" charset="0"/>
                  </a:rPr>
                  <a:t>5</a:t>
                </a:r>
              </a:p>
              <a:p>
                <a:endParaRPr lang="en-US" altLang="zh-CN" sz="1800" i="0">
                  <a:latin typeface="Times New Roman" panose="02020603050405020304" pitchFamily="18" charset="0"/>
                </a:endParaRPr>
              </a:p>
              <a:p>
                <a:r>
                  <a:rPr lang="en-US" altLang="zh-CN" i="0">
                    <a:latin typeface="Times New Roman" panose="02020603050405020304" pitchFamily="18" charset="0"/>
                  </a:rPr>
                  <a:t>6</a:t>
                </a:r>
              </a:p>
              <a:p>
                <a:endParaRPr lang="en-US" altLang="zh-CN" sz="1800" i="0">
                  <a:latin typeface="Times New Roman" panose="02020603050405020304" pitchFamily="18" charset="0"/>
                </a:endParaRPr>
              </a:p>
              <a:p>
                <a:r>
                  <a:rPr lang="en-US" altLang="zh-CN" i="0">
                    <a:latin typeface="Times New Roman" panose="02020603050405020304" pitchFamily="18" charset="0"/>
                  </a:rPr>
                  <a:t>7</a:t>
                </a:r>
              </a:p>
              <a:p>
                <a:endParaRPr lang="en-US" altLang="zh-CN" sz="1800" i="0">
                  <a:latin typeface="Times New Roman" panose="02020603050405020304" pitchFamily="18" charset="0"/>
                </a:endParaRPr>
              </a:p>
              <a:p>
                <a:r>
                  <a:rPr lang="en-US" altLang="zh-CN" i="0">
                    <a:latin typeface="Times New Roman" panose="02020603050405020304" pitchFamily="18" charset="0"/>
                  </a:rPr>
                  <a:t>7</a:t>
                </a:r>
              </a:p>
              <a:p>
                <a:endParaRPr lang="en-US" altLang="zh-CN" sz="1800" i="0">
                  <a:latin typeface="Times New Roman" panose="02020603050405020304" pitchFamily="18" charset="0"/>
                </a:endParaRPr>
              </a:p>
              <a:p>
                <a:r>
                  <a:rPr lang="en-US" altLang="zh-CN" i="0">
                    <a:latin typeface="Times New Roman" panose="02020603050405020304" pitchFamily="18" charset="0"/>
                  </a:rPr>
                  <a:t>0</a:t>
                </a:r>
              </a:p>
              <a:p>
                <a:endParaRPr lang="en-US" altLang="zh-CN" sz="1800" i="0">
                  <a:latin typeface="Times New Roman" panose="02020603050405020304" pitchFamily="18" charset="0"/>
                </a:endParaRPr>
              </a:p>
              <a:p>
                <a:r>
                  <a:rPr lang="en-US" altLang="zh-CN" i="0">
                    <a:latin typeface="Times New Roman" panose="02020603050405020304" pitchFamily="18" charset="0"/>
                  </a:rPr>
                  <a:t>9</a:t>
                </a:r>
              </a:p>
            </p:txBody>
          </p:sp>
          <p:sp>
            <p:nvSpPr>
              <p:cNvPr id="49164" name="任意多边形 49163"/>
              <p:cNvSpPr/>
              <p:nvPr/>
            </p:nvSpPr>
            <p:spPr>
              <a:xfrm>
                <a:off x="3216" y="3747"/>
                <a:ext cx="1440" cy="288"/>
              </a:xfrm>
              <a:custGeom>
                <a:avLst/>
                <a:gdLst/>
                <a:ahLst/>
                <a:cxnLst/>
                <a:rect l="0" t="0" r="0" b="0"/>
                <a:pathLst>
                  <a:path w="1440" h="288">
                    <a:moveTo>
                      <a:pt x="0" y="0"/>
                    </a:moveTo>
                    <a:cubicBezTo>
                      <a:pt x="264" y="144"/>
                      <a:pt x="528" y="288"/>
                      <a:pt x="768" y="288"/>
                    </a:cubicBezTo>
                    <a:cubicBezTo>
                      <a:pt x="1008" y="288"/>
                      <a:pt x="1224" y="144"/>
                      <a:pt x="1440" y="0"/>
                    </a:cubicBezTo>
                  </a:path>
                </a:pathLst>
              </a:custGeom>
              <a:noFill/>
              <a:ln w="38100" cap="flat" cmpd="sng">
                <a:solidFill>
                  <a:schemeClr val="tx1"/>
                </a:solidFill>
                <a:prstDash val="solid"/>
                <a:headEnd type="none" w="med" len="med"/>
                <a:tailEnd type="arrow" w="med" len="med"/>
              </a:ln>
            </p:spPr>
            <p:txBody>
              <a:bodyPr/>
              <a:lstStyle/>
              <a:p>
                <a:endParaRPr lang="zh-CN" altLang="en-US"/>
              </a:p>
            </p:txBody>
          </p:sp>
        </p:grpSp>
        <p:sp>
          <p:nvSpPr>
            <p:cNvPr id="49165" name="直接连接符 49164"/>
            <p:cNvSpPr/>
            <p:nvPr/>
          </p:nvSpPr>
          <p:spPr>
            <a:xfrm>
              <a:off x="4320" y="2051"/>
              <a:ext cx="720" cy="0"/>
            </a:xfrm>
            <a:prstGeom prst="line">
              <a:avLst/>
            </a:prstGeom>
            <a:ln w="38100" cap="flat" cmpd="sng">
              <a:solidFill>
                <a:srgbClr val="FF0000"/>
              </a:solidFill>
              <a:prstDash val="solid"/>
              <a:headEnd type="none" w="med" len="med"/>
              <a:tailEnd type="triangle" w="med" len="med"/>
            </a:ln>
          </p:spPr>
        </p:sp>
        <p:sp>
          <p:nvSpPr>
            <p:cNvPr id="49166" name="直接连接符 49165"/>
            <p:cNvSpPr/>
            <p:nvPr/>
          </p:nvSpPr>
          <p:spPr>
            <a:xfrm flipV="1">
              <a:off x="4320" y="2470"/>
              <a:ext cx="720" cy="816"/>
            </a:xfrm>
            <a:prstGeom prst="line">
              <a:avLst/>
            </a:prstGeom>
            <a:ln w="38100" cap="flat" cmpd="sng">
              <a:solidFill>
                <a:srgbClr val="FF0000"/>
              </a:solidFill>
              <a:prstDash val="solid"/>
              <a:headEnd type="none" w="med" len="med"/>
              <a:tailEnd type="triangle" w="med" len="med"/>
            </a:ln>
          </p:spPr>
        </p:sp>
      </p:grpSp>
      <p:sp>
        <p:nvSpPr>
          <p:cNvPr id="16" name="内容占位符 1">
            <a:extLst>
              <a:ext uri="{FF2B5EF4-FFF2-40B4-BE49-F238E27FC236}">
                <a16:creationId xmlns:a16="http://schemas.microsoft.com/office/drawing/2014/main" id="{2E4520E4-09B7-431A-B4E0-641539753B0B}"/>
              </a:ext>
            </a:extLst>
          </p:cNvPr>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基数排序（</a:t>
            </a:r>
            <a:r>
              <a:rPr lang="en-US" altLang="zh-CN" dirty="0"/>
              <a:t>Radix sort</a:t>
            </a:r>
            <a:r>
              <a:rPr lang="zh-CN" altLang="en-US" dirty="0"/>
              <a:t>）正确性</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65" name="组合 45064"/>
          <p:cNvGrpSpPr/>
          <p:nvPr/>
        </p:nvGrpSpPr>
        <p:grpSpPr>
          <a:xfrm>
            <a:off x="4560094" y="2073510"/>
            <a:ext cx="2069306" cy="617934"/>
            <a:chOff x="2870" y="1785"/>
            <a:chExt cx="1738" cy="519"/>
          </a:xfrm>
        </p:grpSpPr>
        <p:sp>
          <p:nvSpPr>
            <p:cNvPr id="45060" name="矩形 45059"/>
            <p:cNvSpPr/>
            <p:nvPr/>
          </p:nvSpPr>
          <p:spPr>
            <a:xfrm>
              <a:off x="2880" y="2016"/>
              <a:ext cx="1728" cy="288"/>
            </a:xfrm>
            <a:prstGeom prst="rect">
              <a:avLst/>
            </a:prstGeom>
            <a:solidFill>
              <a:srgbClr val="FFCC99"/>
            </a:solidFill>
            <a:ln w="9525" cap="flat" cmpd="sng">
              <a:solidFill>
                <a:schemeClr val="tx1"/>
              </a:solidFill>
              <a:prstDash val="solid"/>
              <a:miter/>
              <a:headEnd type="none" w="med" len="med"/>
              <a:tailEnd type="none" w="med" len="med"/>
            </a:ln>
          </p:spPr>
          <p:txBody>
            <a:bodyPr/>
            <a:lstStyle/>
            <a:p>
              <a:endParaRPr lang="zh-CN" altLang="en-US" sz="1050"/>
            </a:p>
          </p:txBody>
        </p:sp>
        <p:sp>
          <p:nvSpPr>
            <p:cNvPr id="45061" name="直接连接符 45060"/>
            <p:cNvSpPr/>
            <p:nvPr/>
          </p:nvSpPr>
          <p:spPr>
            <a:xfrm>
              <a:off x="3744" y="2016"/>
              <a:ext cx="0" cy="288"/>
            </a:xfrm>
            <a:prstGeom prst="line">
              <a:avLst/>
            </a:prstGeom>
            <a:ln w="9525" cap="flat" cmpd="sng">
              <a:solidFill>
                <a:schemeClr val="tx1"/>
              </a:solidFill>
              <a:prstDash val="solid"/>
              <a:headEnd type="none" w="med" len="med"/>
              <a:tailEnd type="none" w="med" len="med"/>
            </a:ln>
          </p:spPr>
        </p:sp>
        <p:sp>
          <p:nvSpPr>
            <p:cNvPr id="45062" name="直接连接符 45061"/>
            <p:cNvSpPr/>
            <p:nvPr/>
          </p:nvSpPr>
          <p:spPr>
            <a:xfrm>
              <a:off x="4176" y="2016"/>
              <a:ext cx="0" cy="288"/>
            </a:xfrm>
            <a:prstGeom prst="line">
              <a:avLst/>
            </a:prstGeom>
            <a:ln w="9525" cap="flat" cmpd="sng">
              <a:solidFill>
                <a:schemeClr val="tx1"/>
              </a:solidFill>
              <a:prstDash val="solid"/>
              <a:headEnd type="none" w="med" len="med"/>
              <a:tailEnd type="none" w="med" len="med"/>
            </a:ln>
          </p:spPr>
        </p:sp>
        <p:sp>
          <p:nvSpPr>
            <p:cNvPr id="45063" name="直接连接符 45062"/>
            <p:cNvSpPr/>
            <p:nvPr/>
          </p:nvSpPr>
          <p:spPr>
            <a:xfrm>
              <a:off x="3312" y="2016"/>
              <a:ext cx="0" cy="288"/>
            </a:xfrm>
            <a:prstGeom prst="line">
              <a:avLst/>
            </a:prstGeom>
            <a:ln w="9525" cap="flat" cmpd="sng">
              <a:solidFill>
                <a:schemeClr val="tx1"/>
              </a:solidFill>
              <a:prstDash val="solid"/>
              <a:headEnd type="none" w="med" len="med"/>
              <a:tailEnd type="none" w="med" len="med"/>
            </a:ln>
          </p:spPr>
        </p:sp>
        <p:sp>
          <p:nvSpPr>
            <p:cNvPr id="45064" name="文本框 45063"/>
            <p:cNvSpPr txBox="1"/>
            <p:nvPr/>
          </p:nvSpPr>
          <p:spPr>
            <a:xfrm>
              <a:off x="2870" y="1785"/>
              <a:ext cx="1634" cy="270"/>
            </a:xfrm>
            <a:prstGeom prst="rect">
              <a:avLst/>
            </a:prstGeom>
            <a:noFill/>
            <a:ln w="9525">
              <a:noFill/>
            </a:ln>
          </p:spPr>
          <p:txBody>
            <a:bodyPr wrap="none" anchor="t" anchorCtr="0">
              <a:spAutoFit/>
            </a:bodyPr>
            <a:lstStyle/>
            <a:p>
              <a:r>
                <a:rPr lang="en-US" altLang="zh-CN" sz="1500" i="0" dirty="0">
                  <a:latin typeface="Times New Roman" panose="02020603050405020304" pitchFamily="18" charset="0"/>
                </a:rPr>
                <a:t>   </a:t>
              </a:r>
              <a:r>
                <a:rPr lang="en-US" altLang="zh-CN" sz="1500" i="0">
                  <a:latin typeface="Times New Roman" panose="02020603050405020304" pitchFamily="18" charset="0"/>
                </a:rPr>
                <a:t>8        8         8         8</a:t>
              </a:r>
            </a:p>
          </p:txBody>
        </p:sp>
      </p:grpSp>
      <p:sp>
        <p:nvSpPr>
          <p:cNvPr id="11" name="内容占位符 1">
            <a:extLst>
              <a:ext uri="{FF2B5EF4-FFF2-40B4-BE49-F238E27FC236}">
                <a16:creationId xmlns:a16="http://schemas.microsoft.com/office/drawing/2014/main" id="{4B1B8596-1BA0-4052-9D5E-3EDB4A83425A}"/>
              </a:ext>
            </a:extLst>
          </p:cNvPr>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基数排序（</a:t>
            </a:r>
            <a:r>
              <a:rPr lang="en-US" altLang="zh-CN" dirty="0"/>
              <a:t>Radix sort</a:t>
            </a:r>
            <a:r>
              <a:rPr lang="zh-CN" altLang="en-US" dirty="0"/>
              <a:t>）分析</a:t>
            </a:r>
          </a:p>
        </p:txBody>
      </p:sp>
      <p:sp>
        <p:nvSpPr>
          <p:cNvPr id="12" name="文本占位符 44034">
            <a:extLst>
              <a:ext uri="{FF2B5EF4-FFF2-40B4-BE49-F238E27FC236}">
                <a16:creationId xmlns:a16="http://schemas.microsoft.com/office/drawing/2014/main" id="{C6E5734F-7CCA-4F4E-8858-637F281B886E}"/>
              </a:ext>
            </a:extLst>
          </p:cNvPr>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sz="2400" dirty="0">
                <a:solidFill>
                  <a:srgbClr val="000000"/>
                </a:solidFill>
              </a:rPr>
              <a:t>拟针对</a:t>
            </a:r>
            <a:r>
              <a:rPr lang="en-US" altLang="zh-CN" sz="2400" dirty="0">
                <a:solidFill>
                  <a:srgbClr val="000000"/>
                </a:solidFill>
              </a:rPr>
              <a:t> </a:t>
            </a:r>
            <a:r>
              <a:rPr lang="en-US" altLang="zh-CN" sz="2400" i="1" dirty="0">
                <a:solidFill>
                  <a:srgbClr val="008C87"/>
                </a:solidFill>
              </a:rPr>
              <a:t>n </a:t>
            </a:r>
            <a:r>
              <a:rPr lang="zh-CN" altLang="en-US" sz="2400" dirty="0">
                <a:solidFill>
                  <a:srgbClr val="000000"/>
                </a:solidFill>
              </a:rPr>
              <a:t>个数进行排序，每个数分别有 </a:t>
            </a:r>
            <a:r>
              <a:rPr lang="en-US" altLang="zh-CN" sz="2400" i="1" dirty="0">
                <a:solidFill>
                  <a:srgbClr val="008C87"/>
                </a:solidFill>
              </a:rPr>
              <a:t>b </a:t>
            </a:r>
            <a:r>
              <a:rPr lang="zh-CN" altLang="en-US" sz="2400" dirty="0">
                <a:solidFill>
                  <a:srgbClr val="000000"/>
                </a:solidFill>
              </a:rPr>
              <a:t>位</a:t>
            </a:r>
            <a:r>
              <a:rPr lang="en-US" altLang="zh-CN" sz="2400" dirty="0">
                <a:solidFill>
                  <a:srgbClr val="000000"/>
                </a:solidFill>
              </a:rPr>
              <a:t>.</a:t>
            </a:r>
          </a:p>
          <a:p>
            <a:r>
              <a:rPr lang="zh-CN" altLang="en-US" sz="2400" dirty="0">
                <a:solidFill>
                  <a:srgbClr val="000000"/>
                </a:solidFill>
              </a:rPr>
              <a:t>每个数可被视为拥有</a:t>
            </a:r>
            <a:r>
              <a:rPr lang="en-US" altLang="zh-CN" sz="2400" dirty="0">
                <a:solidFill>
                  <a:srgbClr val="000000"/>
                </a:solidFill>
              </a:rPr>
              <a:t> </a:t>
            </a:r>
            <a:r>
              <a:rPr lang="en-US" altLang="zh-CN" sz="2400" i="1" dirty="0" err="1">
                <a:solidFill>
                  <a:srgbClr val="008C87"/>
                </a:solidFill>
              </a:rPr>
              <a:t>b</a:t>
            </a:r>
            <a:r>
              <a:rPr lang="en-US" altLang="zh-CN" sz="2400" dirty="0" err="1">
                <a:solidFill>
                  <a:srgbClr val="008C87"/>
                </a:solidFill>
              </a:rPr>
              <a:t>/</a:t>
            </a:r>
            <a:r>
              <a:rPr lang="en-US" altLang="zh-CN" sz="2400" i="1" dirty="0" err="1">
                <a:solidFill>
                  <a:srgbClr val="008C87"/>
                </a:solidFill>
              </a:rPr>
              <a:t>r</a:t>
            </a:r>
            <a:r>
              <a:rPr lang="en-US" altLang="zh-CN" sz="2400" i="1" dirty="0">
                <a:solidFill>
                  <a:srgbClr val="008C87"/>
                </a:solidFill>
              </a:rPr>
              <a:t> </a:t>
            </a:r>
            <a:r>
              <a:rPr lang="zh-CN" altLang="en-US" sz="2400" dirty="0">
                <a:solidFill>
                  <a:srgbClr val="000000"/>
                </a:solidFill>
              </a:rPr>
              <a:t>个</a:t>
            </a:r>
            <a:r>
              <a:rPr lang="en-US" altLang="zh-CN" sz="2400" dirty="0">
                <a:solidFill>
                  <a:srgbClr val="000000"/>
                </a:solidFill>
              </a:rPr>
              <a:t>r-</a:t>
            </a:r>
            <a:r>
              <a:rPr lang="zh-CN" altLang="en-US" sz="2400" dirty="0">
                <a:solidFill>
                  <a:srgbClr val="000000"/>
                </a:solidFill>
              </a:rPr>
              <a:t>位数</a:t>
            </a:r>
            <a:r>
              <a:rPr lang="en-US" altLang="zh-CN" sz="2400" dirty="0">
                <a:solidFill>
                  <a:srgbClr val="000000"/>
                </a:solidFill>
              </a:rPr>
              <a:t>.</a:t>
            </a:r>
          </a:p>
          <a:p>
            <a:endParaRPr lang="en-US" altLang="zh-CN" sz="1600" dirty="0">
              <a:solidFill>
                <a:srgbClr val="000000"/>
              </a:solidFill>
            </a:endParaRPr>
          </a:p>
          <a:p>
            <a:endParaRPr lang="en-US" altLang="zh-CN" sz="1600" dirty="0">
              <a:solidFill>
                <a:srgbClr val="000000"/>
              </a:solidFill>
            </a:endParaRPr>
          </a:p>
          <a:p>
            <a:r>
              <a:rPr lang="zh-CN" altLang="en-US" b="1" dirty="0">
                <a:solidFill>
                  <a:srgbClr val="CE0000"/>
                </a:solidFill>
              </a:rPr>
              <a:t>例子</a:t>
            </a:r>
            <a:r>
              <a:rPr lang="en-US" altLang="zh-CN" b="1" dirty="0">
                <a:solidFill>
                  <a:srgbClr val="CE0000"/>
                </a:solidFill>
              </a:rPr>
              <a:t>: </a:t>
            </a:r>
            <a:r>
              <a:rPr lang="zh-CN" altLang="en-US" dirty="0"/>
              <a:t>假设每个数有</a:t>
            </a:r>
            <a:r>
              <a:rPr lang="en-US" altLang="zh-CN" dirty="0">
                <a:solidFill>
                  <a:srgbClr val="008C87"/>
                </a:solidFill>
              </a:rPr>
              <a:t>32</a:t>
            </a:r>
            <a:r>
              <a:rPr lang="zh-CN" altLang="en-US" dirty="0">
                <a:solidFill>
                  <a:srgbClr val="000000"/>
                </a:solidFill>
              </a:rPr>
              <a:t>位</a:t>
            </a:r>
            <a:endParaRPr lang="en-US" altLang="zh-CN" dirty="0">
              <a:solidFill>
                <a:srgbClr val="000000"/>
              </a:solidFill>
            </a:endParaRPr>
          </a:p>
          <a:p>
            <a:pPr>
              <a:buNone/>
            </a:pPr>
            <a:r>
              <a:rPr lang="en-US" altLang="zh-CN" i="1" dirty="0">
                <a:solidFill>
                  <a:srgbClr val="008C87"/>
                </a:solidFill>
              </a:rPr>
              <a:t>      r </a:t>
            </a:r>
            <a:r>
              <a:rPr lang="en-US" altLang="zh-CN" dirty="0">
                <a:solidFill>
                  <a:srgbClr val="008C87"/>
                </a:solidFill>
              </a:rPr>
              <a:t>= 8  </a:t>
            </a:r>
            <a:r>
              <a:rPr lang="en-US" altLang="zh-CN" dirty="0">
                <a:sym typeface="Symbol" panose="05050102010706020507" pitchFamily="18" charset="2"/>
              </a:rPr>
              <a:t></a:t>
            </a:r>
            <a:r>
              <a:rPr lang="en-US" altLang="zh-CN" dirty="0">
                <a:solidFill>
                  <a:srgbClr val="008C87"/>
                </a:solidFill>
              </a:rPr>
              <a:t>  </a:t>
            </a:r>
            <a:r>
              <a:rPr lang="en-US" altLang="zh-CN" i="1" dirty="0" err="1">
                <a:solidFill>
                  <a:srgbClr val="008C87"/>
                </a:solidFill>
              </a:rPr>
              <a:t>b</a:t>
            </a:r>
            <a:r>
              <a:rPr lang="en-US" altLang="zh-CN" dirty="0" err="1">
                <a:solidFill>
                  <a:srgbClr val="008C87"/>
                </a:solidFill>
              </a:rPr>
              <a:t>/</a:t>
            </a:r>
            <a:r>
              <a:rPr lang="en-US" altLang="zh-CN" i="1" dirty="0" err="1">
                <a:solidFill>
                  <a:srgbClr val="008C87"/>
                </a:solidFill>
              </a:rPr>
              <a:t>r</a:t>
            </a:r>
            <a:r>
              <a:rPr lang="en-US" altLang="zh-CN" i="1" dirty="0">
                <a:solidFill>
                  <a:srgbClr val="008C87"/>
                </a:solidFill>
              </a:rPr>
              <a:t> </a:t>
            </a:r>
            <a:r>
              <a:rPr lang="en-US" altLang="zh-CN" dirty="0">
                <a:solidFill>
                  <a:srgbClr val="008C87"/>
                </a:solidFill>
              </a:rPr>
              <a:t>= 4 </a:t>
            </a:r>
            <a:r>
              <a:rPr lang="zh-CN" altLang="en-US" dirty="0">
                <a:solidFill>
                  <a:srgbClr val="000000"/>
                </a:solidFill>
              </a:rPr>
              <a:t>次运行计数排序，基于</a:t>
            </a:r>
            <a:r>
              <a:rPr lang="en-US" altLang="zh-CN" dirty="0">
                <a:solidFill>
                  <a:srgbClr val="000000"/>
                </a:solidFill>
              </a:rPr>
              <a:t>8—</a:t>
            </a:r>
            <a:r>
              <a:rPr lang="zh-CN" altLang="en-US" dirty="0">
                <a:solidFill>
                  <a:srgbClr val="000000"/>
                </a:solidFill>
              </a:rPr>
              <a:t>位数</a:t>
            </a:r>
            <a:r>
              <a:rPr lang="en-US" altLang="zh-CN" dirty="0">
                <a:solidFill>
                  <a:srgbClr val="000000"/>
                </a:solidFill>
              </a:rPr>
              <a:t>; </a:t>
            </a:r>
          </a:p>
          <a:p>
            <a:pPr>
              <a:buNone/>
            </a:pPr>
            <a:r>
              <a:rPr lang="zh-CN" altLang="en-US" dirty="0">
                <a:solidFill>
                  <a:srgbClr val="000000"/>
                </a:solidFill>
              </a:rPr>
              <a:t>或者</a:t>
            </a:r>
            <a:r>
              <a:rPr lang="en-US" altLang="zh-CN" dirty="0">
                <a:solidFill>
                  <a:srgbClr val="000000"/>
                </a:solidFill>
              </a:rPr>
              <a:t> </a:t>
            </a:r>
            <a:r>
              <a:rPr lang="en-US" altLang="zh-CN" i="1" dirty="0">
                <a:solidFill>
                  <a:srgbClr val="008C87"/>
                </a:solidFill>
              </a:rPr>
              <a:t>r </a:t>
            </a:r>
            <a:r>
              <a:rPr lang="en-US" altLang="zh-CN" dirty="0">
                <a:solidFill>
                  <a:srgbClr val="008C87"/>
                </a:solidFill>
              </a:rPr>
              <a:t>= 16 </a:t>
            </a:r>
            <a:r>
              <a:rPr lang="en-US" altLang="zh-CN" dirty="0">
                <a:sym typeface="Symbol" panose="05050102010706020507" pitchFamily="18" charset="2"/>
              </a:rPr>
              <a:t></a:t>
            </a:r>
            <a:r>
              <a:rPr lang="en-US" altLang="zh-CN" dirty="0">
                <a:solidFill>
                  <a:srgbClr val="008C87"/>
                </a:solidFill>
              </a:rPr>
              <a:t> </a:t>
            </a:r>
            <a:r>
              <a:rPr lang="en-US" altLang="zh-CN" i="1" dirty="0" err="1">
                <a:solidFill>
                  <a:srgbClr val="008C87"/>
                </a:solidFill>
              </a:rPr>
              <a:t>b</a:t>
            </a:r>
            <a:r>
              <a:rPr lang="en-US" altLang="zh-CN" dirty="0" err="1">
                <a:solidFill>
                  <a:srgbClr val="008C87"/>
                </a:solidFill>
              </a:rPr>
              <a:t>/</a:t>
            </a:r>
            <a:r>
              <a:rPr lang="en-US" altLang="zh-CN" i="1" dirty="0" err="1">
                <a:solidFill>
                  <a:srgbClr val="008C87"/>
                </a:solidFill>
              </a:rPr>
              <a:t>r</a:t>
            </a:r>
            <a:r>
              <a:rPr lang="en-US" altLang="zh-CN" i="1" dirty="0">
                <a:solidFill>
                  <a:srgbClr val="008C87"/>
                </a:solidFill>
              </a:rPr>
              <a:t> </a:t>
            </a:r>
            <a:r>
              <a:rPr lang="en-US" altLang="zh-CN" dirty="0">
                <a:solidFill>
                  <a:srgbClr val="008C87"/>
                </a:solidFill>
              </a:rPr>
              <a:t>= 2 </a:t>
            </a:r>
            <a:r>
              <a:rPr lang="zh-CN" altLang="en-US" dirty="0">
                <a:solidFill>
                  <a:srgbClr val="000000"/>
                </a:solidFill>
              </a:rPr>
              <a:t>次运行计数排序，基于</a:t>
            </a:r>
            <a:r>
              <a:rPr lang="en-US" altLang="zh-CN" dirty="0">
                <a:solidFill>
                  <a:srgbClr val="000000"/>
                </a:solidFill>
              </a:rPr>
              <a:t>16-</a:t>
            </a:r>
            <a:r>
              <a:rPr lang="zh-CN" altLang="en-US" dirty="0">
                <a:solidFill>
                  <a:srgbClr val="000000"/>
                </a:solidFill>
              </a:rPr>
              <a:t>位数</a:t>
            </a:r>
            <a:r>
              <a:rPr lang="en-US" altLang="zh-CN" dirty="0">
                <a:solidFill>
                  <a:srgbClr val="000000"/>
                </a:solidFill>
              </a:rPr>
              <a:t>.</a:t>
            </a:r>
          </a:p>
          <a:p>
            <a:pPr algn="ctr">
              <a:buNone/>
            </a:pPr>
            <a:r>
              <a:rPr lang="zh-CN" altLang="en-US" b="1" dirty="0">
                <a:solidFill>
                  <a:srgbClr val="CE0000"/>
                </a:solidFill>
              </a:rPr>
              <a:t>如何选择运行计数排序的趟数是最佳的</a:t>
            </a:r>
            <a:r>
              <a:rPr lang="en-US" altLang="zh-CN" b="1" dirty="0">
                <a:solidFill>
                  <a:srgbClr val="CE0000"/>
                </a:solidFill>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44034">
            <a:extLst>
              <a:ext uri="{FF2B5EF4-FFF2-40B4-BE49-F238E27FC236}">
                <a16:creationId xmlns:a16="http://schemas.microsoft.com/office/drawing/2014/main" id="{0F93D798-C5E9-4361-88AA-8B45CACAFD80}"/>
              </a:ext>
            </a:extLst>
          </p:cNvPr>
          <p:cNvSpPr txBox="1"/>
          <p:nvPr/>
        </p:nvSpPr>
        <p:spPr>
          <a:xfrm>
            <a:off x="571500" y="939998"/>
            <a:ext cx="7886700" cy="3263504"/>
          </a:xfrm>
          <a:prstGeom prst="rect">
            <a:avLst/>
          </a:prstGeom>
        </p:spPr>
        <p:txBody>
          <a:bodyPr>
            <a:normAutofit fontScale="8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110000"/>
              </a:lnSpc>
              <a:buNone/>
            </a:pPr>
            <a:r>
              <a:rPr lang="zh-CN" altLang="en-US" sz="2400" b="1" dirty="0">
                <a:solidFill>
                  <a:srgbClr val="CE0000"/>
                </a:solidFill>
              </a:rPr>
              <a:t>回忆</a:t>
            </a:r>
            <a:r>
              <a:rPr lang="en-US" altLang="zh-CN" sz="2400" b="1" dirty="0">
                <a:solidFill>
                  <a:srgbClr val="CE0000"/>
                </a:solidFill>
              </a:rPr>
              <a:t>: </a:t>
            </a:r>
            <a:r>
              <a:rPr lang="zh-CN" altLang="en-US" sz="2400" dirty="0">
                <a:solidFill>
                  <a:srgbClr val="000000"/>
                </a:solidFill>
              </a:rPr>
              <a:t>计数排序花费</a:t>
            </a:r>
            <a:r>
              <a:rPr lang="en-US" altLang="zh-CN" sz="2400" dirty="0">
                <a:solidFill>
                  <a:srgbClr val="000000"/>
                </a:solidFill>
              </a:rPr>
              <a:t> </a:t>
            </a:r>
            <a:r>
              <a:rPr lang="en-US" altLang="zh-CN" sz="2400" dirty="0">
                <a:solidFill>
                  <a:srgbClr val="008C87"/>
                </a:solidFill>
                <a:latin typeface="Symbol" panose="05050102010706020507" pitchFamily="18" charset="2"/>
              </a:rPr>
              <a:t>Q</a:t>
            </a:r>
            <a:r>
              <a:rPr lang="en-US" altLang="zh-CN" sz="2400" dirty="0">
                <a:solidFill>
                  <a:srgbClr val="008C87"/>
                </a:solidFill>
              </a:rPr>
              <a:t>(</a:t>
            </a:r>
            <a:r>
              <a:rPr lang="en-US" altLang="zh-CN" sz="2400" i="1" dirty="0">
                <a:solidFill>
                  <a:srgbClr val="008C87"/>
                </a:solidFill>
              </a:rPr>
              <a:t>n </a:t>
            </a:r>
            <a:r>
              <a:rPr lang="en-US" altLang="zh-CN" sz="2400" dirty="0">
                <a:solidFill>
                  <a:srgbClr val="008C87"/>
                </a:solidFill>
              </a:rPr>
              <a:t>+ </a:t>
            </a:r>
            <a:r>
              <a:rPr lang="en-US" altLang="zh-CN" sz="2400" i="1" dirty="0">
                <a:solidFill>
                  <a:srgbClr val="008C87"/>
                </a:solidFill>
              </a:rPr>
              <a:t>k</a:t>
            </a:r>
            <a:r>
              <a:rPr lang="en-US" altLang="zh-CN" sz="2400" dirty="0">
                <a:solidFill>
                  <a:srgbClr val="008C87"/>
                </a:solidFill>
              </a:rPr>
              <a:t>) </a:t>
            </a:r>
            <a:r>
              <a:rPr lang="zh-CN" altLang="en-US" sz="2400" dirty="0">
                <a:solidFill>
                  <a:srgbClr val="000000"/>
                </a:solidFill>
              </a:rPr>
              <a:t>时间对</a:t>
            </a:r>
            <a:r>
              <a:rPr lang="en-US" altLang="zh-CN" sz="2400" dirty="0">
                <a:solidFill>
                  <a:srgbClr val="000000"/>
                </a:solidFill>
              </a:rPr>
              <a:t> </a:t>
            </a:r>
            <a:r>
              <a:rPr lang="en-US" altLang="zh-CN" sz="2400" i="1" dirty="0">
                <a:solidFill>
                  <a:srgbClr val="008C87"/>
                </a:solidFill>
              </a:rPr>
              <a:t>n </a:t>
            </a:r>
            <a:r>
              <a:rPr lang="zh-CN" altLang="en-US" sz="2400" dirty="0">
                <a:solidFill>
                  <a:srgbClr val="000000"/>
                </a:solidFill>
              </a:rPr>
              <a:t>个数进行排序，每个数的范围在</a:t>
            </a:r>
            <a:r>
              <a:rPr lang="en-US" altLang="zh-CN" sz="2400" dirty="0">
                <a:solidFill>
                  <a:srgbClr val="000000"/>
                </a:solidFill>
              </a:rPr>
              <a:t> </a:t>
            </a:r>
            <a:r>
              <a:rPr lang="en-US" altLang="zh-CN" sz="2400" dirty="0">
                <a:solidFill>
                  <a:srgbClr val="008C87"/>
                </a:solidFill>
              </a:rPr>
              <a:t>0 </a:t>
            </a:r>
            <a:r>
              <a:rPr lang="zh-CN" altLang="en-US" sz="2400" dirty="0">
                <a:solidFill>
                  <a:srgbClr val="000000"/>
                </a:solidFill>
              </a:rPr>
              <a:t>到</a:t>
            </a:r>
            <a:r>
              <a:rPr lang="en-US" altLang="zh-CN" sz="2400" dirty="0">
                <a:solidFill>
                  <a:srgbClr val="000000"/>
                </a:solidFill>
              </a:rPr>
              <a:t> </a:t>
            </a:r>
            <a:r>
              <a:rPr lang="en-US" altLang="zh-CN" sz="2400" i="1" dirty="0">
                <a:solidFill>
                  <a:srgbClr val="008C87"/>
                </a:solidFill>
              </a:rPr>
              <a:t>k </a:t>
            </a:r>
            <a:r>
              <a:rPr lang="en-US" altLang="zh-CN" sz="2400" dirty="0">
                <a:solidFill>
                  <a:srgbClr val="008C87"/>
                </a:solidFill>
              </a:rPr>
              <a:t>– 1</a:t>
            </a:r>
            <a:r>
              <a:rPr lang="zh-CN" altLang="en-US" sz="2400" dirty="0">
                <a:solidFill>
                  <a:srgbClr val="000000"/>
                </a:solidFill>
              </a:rPr>
              <a:t>之间</a:t>
            </a:r>
            <a:r>
              <a:rPr lang="en-US" altLang="zh-CN" sz="2400" dirty="0">
                <a:solidFill>
                  <a:srgbClr val="000000"/>
                </a:solidFill>
              </a:rPr>
              <a:t>. </a:t>
            </a:r>
          </a:p>
          <a:p>
            <a:pPr>
              <a:lnSpc>
                <a:spcPct val="110000"/>
              </a:lnSpc>
              <a:buNone/>
            </a:pPr>
            <a:r>
              <a:rPr lang="zh-CN" altLang="en-US" sz="2400" dirty="0">
                <a:solidFill>
                  <a:srgbClr val="000000"/>
                </a:solidFill>
              </a:rPr>
              <a:t>如果每个</a:t>
            </a:r>
            <a:r>
              <a:rPr lang="en-US" altLang="zh-CN" sz="2400" dirty="0">
                <a:solidFill>
                  <a:srgbClr val="000000"/>
                </a:solidFill>
              </a:rPr>
              <a:t> </a:t>
            </a:r>
            <a:r>
              <a:rPr lang="en-US" altLang="zh-CN" sz="2400" i="1" dirty="0">
                <a:solidFill>
                  <a:srgbClr val="008C87"/>
                </a:solidFill>
              </a:rPr>
              <a:t>b</a:t>
            </a:r>
            <a:r>
              <a:rPr lang="en-US" altLang="zh-CN" sz="2400" dirty="0">
                <a:solidFill>
                  <a:srgbClr val="000000"/>
                </a:solidFill>
              </a:rPr>
              <a:t>-</a:t>
            </a:r>
            <a:r>
              <a:rPr lang="zh-CN" altLang="en-US" sz="2400" dirty="0">
                <a:solidFill>
                  <a:srgbClr val="000000"/>
                </a:solidFill>
              </a:rPr>
              <a:t>位数均被划分成若干个</a:t>
            </a:r>
            <a:r>
              <a:rPr lang="en-US" altLang="zh-CN" sz="2400" dirty="0">
                <a:solidFill>
                  <a:srgbClr val="000000"/>
                </a:solidFill>
              </a:rPr>
              <a:t> </a:t>
            </a:r>
            <a:r>
              <a:rPr lang="en-US" altLang="zh-CN" sz="2400" i="1" dirty="0">
                <a:solidFill>
                  <a:srgbClr val="008C87"/>
                </a:solidFill>
              </a:rPr>
              <a:t>r</a:t>
            </a:r>
            <a:r>
              <a:rPr lang="en-US" altLang="zh-CN" sz="2400" dirty="0">
                <a:solidFill>
                  <a:srgbClr val="000000"/>
                </a:solidFill>
              </a:rPr>
              <a:t>-</a:t>
            </a:r>
            <a:r>
              <a:rPr lang="zh-CN" altLang="en-US" sz="2400" dirty="0">
                <a:solidFill>
                  <a:srgbClr val="000000"/>
                </a:solidFill>
              </a:rPr>
              <a:t>位数</a:t>
            </a:r>
            <a:r>
              <a:rPr lang="en-US" altLang="zh-CN" sz="2400" dirty="0">
                <a:solidFill>
                  <a:srgbClr val="000000"/>
                </a:solidFill>
              </a:rPr>
              <a:t>, </a:t>
            </a:r>
            <a:r>
              <a:rPr lang="zh-CN" altLang="en-US" sz="2400" dirty="0">
                <a:solidFill>
                  <a:srgbClr val="000000"/>
                </a:solidFill>
              </a:rPr>
              <a:t>则每趟计数排序需要花费的时间是</a:t>
            </a:r>
            <a:r>
              <a:rPr lang="en-US" altLang="zh-CN" sz="2400" dirty="0">
                <a:solidFill>
                  <a:srgbClr val="000000"/>
                </a:solidFill>
              </a:rPr>
              <a:t> </a:t>
            </a:r>
            <a:r>
              <a:rPr lang="en-US" altLang="zh-CN" sz="2400" dirty="0">
                <a:solidFill>
                  <a:srgbClr val="008C87"/>
                </a:solidFill>
                <a:latin typeface="Symbol" panose="05050102010706020507" pitchFamily="18" charset="2"/>
              </a:rPr>
              <a:t>Q</a:t>
            </a:r>
            <a:r>
              <a:rPr lang="en-US" altLang="zh-CN" sz="2400" dirty="0">
                <a:solidFill>
                  <a:srgbClr val="008C87"/>
                </a:solidFill>
              </a:rPr>
              <a:t>(</a:t>
            </a:r>
            <a:r>
              <a:rPr lang="en-US" altLang="zh-CN" sz="2400" i="1" dirty="0">
                <a:solidFill>
                  <a:srgbClr val="008C87"/>
                </a:solidFill>
              </a:rPr>
              <a:t>n </a:t>
            </a:r>
            <a:r>
              <a:rPr lang="en-US" altLang="zh-CN" sz="2400" dirty="0">
                <a:solidFill>
                  <a:srgbClr val="008C87"/>
                </a:solidFill>
              </a:rPr>
              <a:t>+ 2</a:t>
            </a:r>
            <a:r>
              <a:rPr lang="en-US" altLang="zh-CN" sz="2400" i="1" baseline="30000" dirty="0">
                <a:solidFill>
                  <a:srgbClr val="008C87"/>
                </a:solidFill>
              </a:rPr>
              <a:t>r</a:t>
            </a:r>
            <a:r>
              <a:rPr lang="en-US" altLang="zh-CN" sz="2400" dirty="0">
                <a:solidFill>
                  <a:srgbClr val="008C87"/>
                </a:solidFill>
              </a:rPr>
              <a:t>) </a:t>
            </a:r>
            <a:endParaRPr lang="en-US" altLang="zh-CN" sz="2400" dirty="0">
              <a:solidFill>
                <a:srgbClr val="000000"/>
              </a:solidFill>
            </a:endParaRPr>
          </a:p>
          <a:p>
            <a:pPr>
              <a:lnSpc>
                <a:spcPct val="110000"/>
              </a:lnSpc>
              <a:buNone/>
            </a:pPr>
            <a:r>
              <a:rPr lang="zh-CN" altLang="en-US" sz="2400" dirty="0">
                <a:solidFill>
                  <a:srgbClr val="000000"/>
                </a:solidFill>
              </a:rPr>
              <a:t>因为总共有</a:t>
            </a:r>
            <a:r>
              <a:rPr lang="en-US" altLang="zh-CN" sz="2400" dirty="0">
                <a:solidFill>
                  <a:srgbClr val="000000"/>
                </a:solidFill>
              </a:rPr>
              <a:t> </a:t>
            </a:r>
            <a:r>
              <a:rPr lang="en-US" altLang="zh-CN" sz="2400" i="1" dirty="0" err="1">
                <a:solidFill>
                  <a:srgbClr val="008C87"/>
                </a:solidFill>
              </a:rPr>
              <a:t>b</a:t>
            </a:r>
            <a:r>
              <a:rPr lang="en-US" altLang="zh-CN" sz="2400" dirty="0" err="1">
                <a:solidFill>
                  <a:srgbClr val="008C87"/>
                </a:solidFill>
              </a:rPr>
              <a:t>/</a:t>
            </a:r>
            <a:r>
              <a:rPr lang="en-US" altLang="zh-CN" sz="2400" i="1" dirty="0" err="1">
                <a:solidFill>
                  <a:srgbClr val="008C87"/>
                </a:solidFill>
              </a:rPr>
              <a:t>r</a:t>
            </a:r>
            <a:r>
              <a:rPr lang="en-US" altLang="zh-CN" sz="2400" i="1" dirty="0">
                <a:solidFill>
                  <a:srgbClr val="008C87"/>
                </a:solidFill>
              </a:rPr>
              <a:t> </a:t>
            </a:r>
            <a:r>
              <a:rPr lang="zh-CN" altLang="en-US" sz="2400" dirty="0">
                <a:solidFill>
                  <a:srgbClr val="000000"/>
                </a:solidFill>
              </a:rPr>
              <a:t>次运行计数排序</a:t>
            </a:r>
            <a:r>
              <a:rPr lang="en-US" altLang="zh-CN" sz="2400" dirty="0">
                <a:solidFill>
                  <a:srgbClr val="000000"/>
                </a:solidFill>
              </a:rPr>
              <a:t>, </a:t>
            </a:r>
            <a:r>
              <a:rPr lang="zh-CN" altLang="en-US" sz="2400" dirty="0">
                <a:solidFill>
                  <a:srgbClr val="000000"/>
                </a:solidFill>
              </a:rPr>
              <a:t>我们有：</a:t>
            </a:r>
            <a:endParaRPr lang="en-US" altLang="zh-CN" sz="2400" dirty="0">
              <a:solidFill>
                <a:srgbClr val="000000"/>
              </a:solidFill>
            </a:endParaRPr>
          </a:p>
          <a:p>
            <a:pPr>
              <a:lnSpc>
                <a:spcPct val="110000"/>
              </a:lnSpc>
              <a:buNone/>
            </a:pPr>
            <a:endParaRPr lang="en-US" altLang="zh-CN" sz="2400" dirty="0">
              <a:solidFill>
                <a:srgbClr val="000000"/>
              </a:solidFill>
            </a:endParaRPr>
          </a:p>
          <a:p>
            <a:pPr>
              <a:lnSpc>
                <a:spcPct val="110000"/>
              </a:lnSpc>
              <a:buNone/>
            </a:pPr>
            <a:endParaRPr lang="en-US" altLang="zh-CN" sz="2400" dirty="0">
              <a:solidFill>
                <a:srgbClr val="008C87"/>
              </a:solidFill>
            </a:endParaRPr>
          </a:p>
          <a:p>
            <a:pPr>
              <a:lnSpc>
                <a:spcPct val="110000"/>
              </a:lnSpc>
              <a:buNone/>
            </a:pPr>
            <a:r>
              <a:rPr lang="zh-CN" altLang="en-US" sz="2400" dirty="0">
                <a:solidFill>
                  <a:srgbClr val="000000"/>
                </a:solidFill>
              </a:rPr>
              <a:t>挑选</a:t>
            </a:r>
            <a:r>
              <a:rPr lang="en-US" altLang="zh-CN" sz="2400" dirty="0">
                <a:solidFill>
                  <a:srgbClr val="000000"/>
                </a:solidFill>
              </a:rPr>
              <a:t> </a:t>
            </a:r>
            <a:r>
              <a:rPr lang="en-US" altLang="zh-CN" sz="2400" i="1" dirty="0">
                <a:solidFill>
                  <a:srgbClr val="008C87"/>
                </a:solidFill>
              </a:rPr>
              <a:t>r </a:t>
            </a:r>
            <a:r>
              <a:rPr lang="zh-CN" altLang="en-US" sz="2400" dirty="0">
                <a:solidFill>
                  <a:srgbClr val="000000"/>
                </a:solidFill>
              </a:rPr>
              <a:t>来最小化</a:t>
            </a:r>
            <a:r>
              <a:rPr lang="en-US" altLang="zh-CN" sz="2400" dirty="0">
                <a:solidFill>
                  <a:srgbClr val="000000"/>
                </a:solidFill>
              </a:rPr>
              <a:t> </a:t>
            </a:r>
            <a:r>
              <a:rPr lang="en-US" altLang="zh-CN" sz="2400" i="1" dirty="0">
                <a:solidFill>
                  <a:srgbClr val="008C87"/>
                </a:solidFill>
              </a:rPr>
              <a:t>T</a:t>
            </a:r>
            <a:r>
              <a:rPr lang="en-US" altLang="zh-CN" sz="2400" dirty="0">
                <a:solidFill>
                  <a:srgbClr val="008C87"/>
                </a:solidFill>
              </a:rPr>
              <a:t>(</a:t>
            </a:r>
            <a:r>
              <a:rPr lang="en-US" altLang="zh-CN" sz="2400" i="1" dirty="0">
                <a:solidFill>
                  <a:srgbClr val="008C87"/>
                </a:solidFill>
              </a:rPr>
              <a:t>n</a:t>
            </a:r>
            <a:r>
              <a:rPr lang="en-US" altLang="zh-CN" sz="2400" dirty="0">
                <a:solidFill>
                  <a:srgbClr val="008C87"/>
                </a:solidFill>
              </a:rPr>
              <a:t>, </a:t>
            </a:r>
            <a:r>
              <a:rPr lang="en-US" altLang="zh-CN" sz="2400" i="1" dirty="0">
                <a:solidFill>
                  <a:srgbClr val="008C87"/>
                </a:solidFill>
              </a:rPr>
              <a:t>b</a:t>
            </a:r>
            <a:r>
              <a:rPr lang="en-US" altLang="zh-CN" sz="2400" dirty="0">
                <a:solidFill>
                  <a:srgbClr val="008C87"/>
                </a:solidFill>
              </a:rPr>
              <a:t>)</a:t>
            </a:r>
            <a:r>
              <a:rPr lang="en-US" altLang="zh-CN" sz="2400" dirty="0">
                <a:solidFill>
                  <a:srgbClr val="000000"/>
                </a:solidFill>
              </a:rPr>
              <a:t>:</a:t>
            </a:r>
          </a:p>
          <a:p>
            <a:pPr>
              <a:lnSpc>
                <a:spcPct val="110000"/>
              </a:lnSpc>
              <a:buNone/>
            </a:pPr>
            <a:r>
              <a:rPr lang="en-US" altLang="zh-CN" sz="2400" dirty="0">
                <a:solidFill>
                  <a:srgbClr val="CE0000"/>
                </a:solidFill>
                <a:latin typeface="Times New Roman" panose="02020603050405020304" pitchFamily="18" charset="0"/>
              </a:rPr>
              <a:t>•</a:t>
            </a:r>
            <a:r>
              <a:rPr lang="en-US" altLang="zh-CN" sz="2400" dirty="0">
                <a:solidFill>
                  <a:srgbClr val="CE0000"/>
                </a:solidFill>
              </a:rPr>
              <a:t> </a:t>
            </a:r>
            <a:r>
              <a:rPr lang="zh-CN" altLang="en-US" sz="2400" dirty="0">
                <a:solidFill>
                  <a:srgbClr val="000000"/>
                </a:solidFill>
              </a:rPr>
              <a:t>增加</a:t>
            </a:r>
            <a:r>
              <a:rPr lang="en-US" altLang="zh-CN" sz="2400" dirty="0">
                <a:solidFill>
                  <a:srgbClr val="000000"/>
                </a:solidFill>
              </a:rPr>
              <a:t> </a:t>
            </a:r>
            <a:r>
              <a:rPr lang="en-US" altLang="zh-CN" sz="2400" i="1" dirty="0">
                <a:solidFill>
                  <a:srgbClr val="008C87"/>
                </a:solidFill>
              </a:rPr>
              <a:t>r </a:t>
            </a:r>
            <a:r>
              <a:rPr lang="zh-CN" altLang="en-US" sz="2400" dirty="0">
                <a:solidFill>
                  <a:srgbClr val="000000"/>
                </a:solidFill>
              </a:rPr>
              <a:t>意味着更少遍历次数</a:t>
            </a:r>
            <a:r>
              <a:rPr lang="en-US" altLang="zh-CN" sz="2400" dirty="0">
                <a:solidFill>
                  <a:srgbClr val="000000"/>
                </a:solidFill>
              </a:rPr>
              <a:t>, </a:t>
            </a:r>
            <a:r>
              <a:rPr lang="zh-CN" altLang="en-US" sz="2400" dirty="0">
                <a:solidFill>
                  <a:srgbClr val="000000"/>
                </a:solidFill>
              </a:rPr>
              <a:t>但当</a:t>
            </a:r>
            <a:r>
              <a:rPr lang="en-US" altLang="zh-CN" sz="2400" dirty="0">
                <a:solidFill>
                  <a:srgbClr val="000000"/>
                </a:solidFill>
              </a:rPr>
              <a:t> </a:t>
            </a:r>
            <a:r>
              <a:rPr lang="en-US" altLang="zh-CN" sz="2400" i="1" dirty="0">
                <a:solidFill>
                  <a:srgbClr val="008C87"/>
                </a:solidFill>
              </a:rPr>
              <a:t>r </a:t>
            </a:r>
            <a:r>
              <a:rPr lang="en-US" altLang="zh-CN" sz="2400" dirty="0">
                <a:solidFill>
                  <a:srgbClr val="008C87"/>
                </a:solidFill>
                <a:sym typeface="Symbol" panose="05050102010706020507" pitchFamily="18" charset="2"/>
              </a:rPr>
              <a:t></a:t>
            </a:r>
            <a:r>
              <a:rPr lang="en-US" altLang="zh-CN" sz="2400" dirty="0">
                <a:solidFill>
                  <a:srgbClr val="008C87"/>
                </a:solidFill>
              </a:rPr>
              <a:t>lg </a:t>
            </a:r>
            <a:r>
              <a:rPr lang="en-US" altLang="zh-CN" sz="2400" i="1" dirty="0">
                <a:solidFill>
                  <a:srgbClr val="008C87"/>
                </a:solidFill>
              </a:rPr>
              <a:t>n</a:t>
            </a:r>
            <a:r>
              <a:rPr lang="zh-CN" altLang="en-US" sz="2400" dirty="0">
                <a:solidFill>
                  <a:srgbClr val="000000"/>
                </a:solidFill>
              </a:rPr>
              <a:t>时</a:t>
            </a:r>
            <a:r>
              <a:rPr lang="en-US" altLang="zh-CN" sz="2400" dirty="0">
                <a:solidFill>
                  <a:srgbClr val="000000"/>
                </a:solidFill>
              </a:rPr>
              <a:t>, </a:t>
            </a:r>
            <a:r>
              <a:rPr lang="zh-CN" altLang="en-US" sz="2400" dirty="0">
                <a:solidFill>
                  <a:srgbClr val="000000"/>
                </a:solidFill>
              </a:rPr>
              <a:t>时间会指数增加</a:t>
            </a:r>
            <a:r>
              <a:rPr lang="en-US" altLang="zh-CN" sz="2400" dirty="0">
                <a:solidFill>
                  <a:srgbClr val="000000"/>
                </a:solidFill>
              </a:rPr>
              <a:t>. </a:t>
            </a:r>
            <a:endParaRPr lang="en-US" altLang="zh-CN" sz="2400" dirty="0"/>
          </a:p>
        </p:txBody>
      </p:sp>
      <p:graphicFrame>
        <p:nvGraphicFramePr>
          <p:cNvPr id="46084" name="对象 46083"/>
          <p:cNvGraphicFramePr/>
          <p:nvPr>
            <p:extLst>
              <p:ext uri="{D42A27DB-BD31-4B8C-83A1-F6EECF244321}">
                <p14:modId xmlns:p14="http://schemas.microsoft.com/office/powerpoint/2010/main" val="1784466184"/>
              </p:ext>
            </p:extLst>
          </p:nvPr>
        </p:nvGraphicFramePr>
        <p:xfrm>
          <a:off x="3028950" y="2548760"/>
          <a:ext cx="2457450" cy="746522"/>
        </p:xfrm>
        <a:graphic>
          <a:graphicData uri="http://schemas.openxmlformats.org/presentationml/2006/ole">
            <mc:AlternateContent xmlns:mc="http://schemas.openxmlformats.org/markup-compatibility/2006">
              <mc:Choice xmlns:v="urn:schemas-microsoft-com:vml" Requires="v">
                <p:oleObj spid="_x0000_s3127" r:id="rId3" imgW="1421765" imgH="431800" progId="Equation.3">
                  <p:embed/>
                </p:oleObj>
              </mc:Choice>
              <mc:Fallback>
                <p:oleObj r:id="rId3" imgW="1421765" imgH="431800" progId="Equation.3">
                  <p:embed/>
                  <p:pic>
                    <p:nvPicPr>
                      <p:cNvPr id="0" name="图片 3075"/>
                      <p:cNvPicPr/>
                      <p:nvPr/>
                    </p:nvPicPr>
                    <p:blipFill>
                      <a:blip r:embed="rId4">
                        <a:clrChange>
                          <a:clrFrom>
                            <a:srgbClr val="000000"/>
                          </a:clrFrom>
                          <a:clrTo>
                            <a:srgbClr val="008C87"/>
                          </a:clrTo>
                        </a:clrChange>
                      </a:blip>
                      <a:stretch>
                        <a:fillRect/>
                      </a:stretch>
                    </p:blipFill>
                    <p:spPr>
                      <a:xfrm>
                        <a:off x="3028950" y="2548760"/>
                        <a:ext cx="2457450" cy="746522"/>
                      </a:xfrm>
                      <a:prstGeom prst="rect">
                        <a:avLst/>
                      </a:prstGeom>
                      <a:noFill/>
                      <a:ln w="38100">
                        <a:noFill/>
                        <a:miter/>
                      </a:ln>
                    </p:spPr>
                  </p:pic>
                </p:oleObj>
              </mc:Fallback>
            </mc:AlternateContent>
          </a:graphicData>
        </a:graphic>
      </p:graphicFrame>
      <p:sp>
        <p:nvSpPr>
          <p:cNvPr id="6" name="内容占位符 1">
            <a:extLst>
              <a:ext uri="{FF2B5EF4-FFF2-40B4-BE49-F238E27FC236}">
                <a16:creationId xmlns:a16="http://schemas.microsoft.com/office/drawing/2014/main" id="{149DC791-FBF3-458E-9E2D-C4DC92E2B3A6}"/>
              </a:ext>
            </a:extLst>
          </p:cNvPr>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基数排序（</a:t>
            </a:r>
            <a:r>
              <a:rPr lang="en-US" altLang="zh-CN" dirty="0"/>
              <a:t>Radix sort</a:t>
            </a:r>
            <a:r>
              <a:rPr lang="zh-CN" altLang="en-US" dirty="0"/>
              <a:t>）分析</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44034">
            <a:extLst>
              <a:ext uri="{FF2B5EF4-FFF2-40B4-BE49-F238E27FC236}">
                <a16:creationId xmlns:a16="http://schemas.microsoft.com/office/drawing/2014/main" id="{27BA2716-FEDE-416C-B2E5-0658B573A1B3}"/>
              </a:ext>
            </a:extLst>
          </p:cNvPr>
          <p:cNvSpPr txBox="1"/>
          <p:nvPr/>
        </p:nvSpPr>
        <p:spPr>
          <a:xfrm>
            <a:off x="547571" y="939998"/>
            <a:ext cx="7886700" cy="3263504"/>
          </a:xfrm>
          <a:prstGeom prst="rect">
            <a:avLst/>
          </a:prstGeom>
        </p:spPr>
        <p:txBody>
          <a:bodyPr>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zh-CN" altLang="en-US" dirty="0"/>
              <a:t>对于</a:t>
            </a:r>
            <a:r>
              <a:rPr lang="en-US" altLang="zh-CN" i="1" dirty="0" err="1">
                <a:solidFill>
                  <a:srgbClr val="008C87"/>
                </a:solidFill>
              </a:rPr>
              <a:t>i</a:t>
            </a:r>
            <a:r>
              <a:rPr lang="en-US" altLang="zh-CN" dirty="0" err="1">
                <a:solidFill>
                  <a:srgbClr val="008C87"/>
                </a:solidFill>
              </a:rPr>
              <a:t>,</a:t>
            </a:r>
            <a:r>
              <a:rPr lang="en-US" altLang="zh-CN" i="1" dirty="0" err="1">
                <a:solidFill>
                  <a:srgbClr val="008C87"/>
                </a:solidFill>
              </a:rPr>
              <a:t>j</a:t>
            </a:r>
            <a:r>
              <a:rPr lang="en-US" altLang="zh-CN" dirty="0">
                <a:solidFill>
                  <a:srgbClr val="008C87"/>
                </a:solidFill>
                <a:sym typeface="Symbol" panose="05050102010706020507" pitchFamily="18" charset="2"/>
              </a:rPr>
              <a:t>{1,</a:t>
            </a:r>
            <a:r>
              <a:rPr lang="en-US" altLang="zh-CN" dirty="0">
                <a:solidFill>
                  <a:srgbClr val="008C87"/>
                </a:solidFill>
                <a:latin typeface="Times New Roman" panose="02020603050405020304" pitchFamily="18" charset="0"/>
                <a:sym typeface="Symbol" panose="05050102010706020507" pitchFamily="18" charset="2"/>
              </a:rPr>
              <a:t>…</a:t>
            </a:r>
            <a:r>
              <a:rPr lang="en-US" altLang="zh-CN" dirty="0">
                <a:solidFill>
                  <a:srgbClr val="008C87"/>
                </a:solidFill>
                <a:sym typeface="Symbol" panose="05050102010706020507" pitchFamily="18" charset="2"/>
              </a:rPr>
              <a:t>,</a:t>
            </a:r>
            <a:r>
              <a:rPr lang="en-US" altLang="zh-CN" i="1" dirty="0">
                <a:solidFill>
                  <a:srgbClr val="008C87"/>
                </a:solidFill>
                <a:sym typeface="Symbol" panose="05050102010706020507" pitchFamily="18" charset="2"/>
              </a:rPr>
              <a:t>n</a:t>
            </a:r>
            <a:r>
              <a:rPr lang="en-US" altLang="zh-CN" dirty="0">
                <a:solidFill>
                  <a:srgbClr val="008C87"/>
                </a:solidFill>
                <a:sym typeface="Symbol" panose="05050102010706020507" pitchFamily="18" charset="2"/>
              </a:rPr>
              <a:t>}</a:t>
            </a:r>
            <a:r>
              <a:rPr lang="zh-CN" altLang="en-US" dirty="0">
                <a:sym typeface="Symbol" panose="05050102010706020507" pitchFamily="18" charset="2"/>
              </a:rPr>
              <a:t>，</a:t>
            </a:r>
            <a:r>
              <a:rPr lang="zh-CN" altLang="en-US" dirty="0"/>
              <a:t>各中间节点被标注为</a:t>
            </a:r>
            <a:r>
              <a:rPr lang="en-US" altLang="zh-CN" dirty="0"/>
              <a:t> </a:t>
            </a:r>
            <a:r>
              <a:rPr lang="en-US" altLang="zh-CN" i="1" dirty="0">
                <a:solidFill>
                  <a:srgbClr val="008C87"/>
                </a:solidFill>
              </a:rPr>
              <a:t>i</a:t>
            </a:r>
            <a:r>
              <a:rPr lang="en-US" altLang="zh-CN" dirty="0">
                <a:solidFill>
                  <a:srgbClr val="008C87"/>
                </a:solidFill>
              </a:rPr>
              <a:t>:</a:t>
            </a:r>
            <a:r>
              <a:rPr lang="en-US" altLang="zh-CN" i="1" dirty="0">
                <a:solidFill>
                  <a:srgbClr val="008C87"/>
                </a:solidFill>
              </a:rPr>
              <a:t>j</a:t>
            </a:r>
            <a:r>
              <a:rPr lang="en-US" altLang="zh-CN" dirty="0">
                <a:sym typeface="Symbol" panose="05050102010706020507" pitchFamily="18" charset="2"/>
              </a:rPr>
              <a:t>.</a:t>
            </a:r>
          </a:p>
          <a:p>
            <a:r>
              <a:rPr lang="zh-CN" altLang="en-US" sz="1800" dirty="0">
                <a:sym typeface="Symbol" panose="05050102010706020507" pitchFamily="18" charset="2"/>
              </a:rPr>
              <a:t>左子树显示了当</a:t>
            </a:r>
            <a:r>
              <a:rPr lang="en-US" altLang="zh-CN" sz="1800" i="1" dirty="0">
                <a:solidFill>
                  <a:srgbClr val="008C87"/>
                </a:solidFill>
                <a:sym typeface="Symbol" panose="05050102010706020507" pitchFamily="18" charset="2"/>
              </a:rPr>
              <a:t>a</a:t>
            </a:r>
            <a:r>
              <a:rPr lang="en-US" altLang="zh-CN" sz="1800" i="1" baseline="-25000" dirty="0">
                <a:solidFill>
                  <a:srgbClr val="008C87"/>
                </a:solidFill>
                <a:sym typeface="Symbol" panose="05050102010706020507" pitchFamily="18" charset="2"/>
              </a:rPr>
              <a:t>i</a:t>
            </a:r>
            <a:r>
              <a:rPr lang="en-US" altLang="zh-CN" sz="1800" dirty="0">
                <a:solidFill>
                  <a:srgbClr val="008C87"/>
                </a:solidFill>
                <a:sym typeface="Symbol" panose="05050102010706020507" pitchFamily="18" charset="2"/>
              </a:rPr>
              <a:t>  </a:t>
            </a:r>
            <a:r>
              <a:rPr lang="en-US" altLang="zh-CN" sz="1800" i="1" dirty="0" err="1">
                <a:solidFill>
                  <a:srgbClr val="008C87"/>
                </a:solidFill>
                <a:sym typeface="Symbol" panose="05050102010706020507" pitchFamily="18" charset="2"/>
              </a:rPr>
              <a:t>a</a:t>
            </a:r>
            <a:r>
              <a:rPr lang="en-US" altLang="zh-CN" sz="1800" i="1" baseline="-25000" dirty="0" err="1">
                <a:solidFill>
                  <a:srgbClr val="008C87"/>
                </a:solidFill>
                <a:sym typeface="Symbol" panose="05050102010706020507" pitchFamily="18" charset="2"/>
              </a:rPr>
              <a:t>j</a:t>
            </a:r>
            <a:r>
              <a:rPr lang="zh-CN" altLang="en-US" sz="1800" dirty="0">
                <a:sym typeface="Symbol" panose="05050102010706020507" pitchFamily="18" charset="2"/>
              </a:rPr>
              <a:t>时的子序列比较情况</a:t>
            </a:r>
            <a:r>
              <a:rPr lang="en-US" altLang="zh-CN" sz="1800" dirty="0">
                <a:sym typeface="Symbol" panose="05050102010706020507" pitchFamily="18" charset="2"/>
              </a:rPr>
              <a:t>.</a:t>
            </a:r>
          </a:p>
          <a:p>
            <a:r>
              <a:rPr lang="zh-CN" altLang="en-US" sz="1800" dirty="0">
                <a:sym typeface="Symbol" panose="05050102010706020507" pitchFamily="18" charset="2"/>
              </a:rPr>
              <a:t>右子树显示了当</a:t>
            </a:r>
            <a:r>
              <a:rPr lang="en-US" altLang="zh-CN" sz="1800" i="1" dirty="0">
                <a:solidFill>
                  <a:srgbClr val="008C87"/>
                </a:solidFill>
                <a:sym typeface="Symbol" panose="05050102010706020507" pitchFamily="18" charset="2"/>
              </a:rPr>
              <a:t>a</a:t>
            </a:r>
            <a:r>
              <a:rPr lang="en-US" altLang="zh-CN" sz="1800" i="1" baseline="-25000" dirty="0">
                <a:solidFill>
                  <a:srgbClr val="008C87"/>
                </a:solidFill>
                <a:sym typeface="Symbol" panose="05050102010706020507" pitchFamily="18" charset="2"/>
              </a:rPr>
              <a:t>i</a:t>
            </a:r>
            <a:r>
              <a:rPr lang="en-US" altLang="zh-CN" sz="1800" dirty="0">
                <a:solidFill>
                  <a:srgbClr val="008C87"/>
                </a:solidFill>
                <a:sym typeface="Symbol" panose="05050102010706020507" pitchFamily="18" charset="2"/>
              </a:rPr>
              <a:t>  </a:t>
            </a:r>
            <a:r>
              <a:rPr lang="en-US" altLang="zh-CN" sz="1800" i="1" dirty="0" err="1">
                <a:solidFill>
                  <a:srgbClr val="008C87"/>
                </a:solidFill>
                <a:sym typeface="Symbol" panose="05050102010706020507" pitchFamily="18" charset="2"/>
              </a:rPr>
              <a:t>a</a:t>
            </a:r>
            <a:r>
              <a:rPr lang="en-US" altLang="zh-CN" sz="1800" i="1" baseline="-25000" dirty="0" err="1">
                <a:solidFill>
                  <a:srgbClr val="008C87"/>
                </a:solidFill>
                <a:sym typeface="Symbol" panose="05050102010706020507" pitchFamily="18" charset="2"/>
              </a:rPr>
              <a:t>j</a:t>
            </a:r>
            <a:r>
              <a:rPr lang="zh-CN" altLang="en-US" sz="1800" dirty="0">
                <a:sym typeface="Symbol" panose="05050102010706020507" pitchFamily="18" charset="2"/>
              </a:rPr>
              <a:t>时的子序列比较情况</a:t>
            </a:r>
            <a:r>
              <a:rPr lang="en-US" altLang="zh-CN" sz="1800" dirty="0">
                <a:sym typeface="Symbol" panose="05050102010706020507" pitchFamily="18" charset="2"/>
              </a:rPr>
              <a:t>.</a:t>
            </a:r>
            <a:endParaRPr lang="en-US" altLang="zh-CN" sz="1800" dirty="0"/>
          </a:p>
        </p:txBody>
      </p:sp>
      <p:grpSp>
        <p:nvGrpSpPr>
          <p:cNvPr id="5" name="组合 4">
            <a:extLst>
              <a:ext uri="{FF2B5EF4-FFF2-40B4-BE49-F238E27FC236}">
                <a16:creationId xmlns:a16="http://schemas.microsoft.com/office/drawing/2014/main" id="{9F2E0BFD-A833-44B1-B92D-304C3CB33C80}"/>
              </a:ext>
            </a:extLst>
          </p:cNvPr>
          <p:cNvGrpSpPr/>
          <p:nvPr/>
        </p:nvGrpSpPr>
        <p:grpSpPr>
          <a:xfrm>
            <a:off x="3497004" y="771276"/>
            <a:ext cx="4567844" cy="2184621"/>
            <a:chOff x="3429000" y="1085850"/>
            <a:chExt cx="3943350" cy="1885950"/>
          </a:xfrm>
        </p:grpSpPr>
        <p:sp>
          <p:nvSpPr>
            <p:cNvPr id="6148" name="椭圆 6147"/>
            <p:cNvSpPr/>
            <p:nvPr/>
          </p:nvSpPr>
          <p:spPr>
            <a:xfrm>
              <a:off x="4629150" y="10858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1:2</a:t>
              </a:r>
            </a:p>
          </p:txBody>
        </p:sp>
        <p:sp>
          <p:nvSpPr>
            <p:cNvPr id="6149" name="椭圆 6148"/>
            <p:cNvSpPr/>
            <p:nvPr/>
          </p:nvSpPr>
          <p:spPr>
            <a:xfrm>
              <a:off x="6172200" y="20002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2:3</a:t>
              </a:r>
            </a:p>
          </p:txBody>
        </p:sp>
        <p:sp>
          <p:nvSpPr>
            <p:cNvPr id="6150" name="椭圆 6149"/>
            <p:cNvSpPr/>
            <p:nvPr/>
          </p:nvSpPr>
          <p:spPr>
            <a:xfrm>
              <a:off x="4457700" y="20002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1:3</a:t>
              </a:r>
            </a:p>
          </p:txBody>
        </p:sp>
        <p:sp>
          <p:nvSpPr>
            <p:cNvPr id="6151" name="椭圆 6150"/>
            <p:cNvSpPr/>
            <p:nvPr/>
          </p:nvSpPr>
          <p:spPr>
            <a:xfrm>
              <a:off x="5486400" y="15430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1:3</a:t>
              </a:r>
            </a:p>
          </p:txBody>
        </p:sp>
        <p:sp>
          <p:nvSpPr>
            <p:cNvPr id="6152" name="椭圆 6151"/>
            <p:cNvSpPr/>
            <p:nvPr/>
          </p:nvSpPr>
          <p:spPr>
            <a:xfrm>
              <a:off x="3886200" y="15430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2:3</a:t>
              </a:r>
            </a:p>
          </p:txBody>
        </p:sp>
        <p:sp>
          <p:nvSpPr>
            <p:cNvPr id="6154" name="矩形 6153"/>
            <p:cNvSpPr/>
            <p:nvPr/>
          </p:nvSpPr>
          <p:spPr>
            <a:xfrm>
              <a:off x="3429000" y="20574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123</a:t>
              </a:r>
            </a:p>
          </p:txBody>
        </p:sp>
        <p:sp>
          <p:nvSpPr>
            <p:cNvPr id="6155" name="矩形 6154"/>
            <p:cNvSpPr/>
            <p:nvPr/>
          </p:nvSpPr>
          <p:spPr>
            <a:xfrm>
              <a:off x="5143500" y="20574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213</a:t>
              </a:r>
            </a:p>
          </p:txBody>
        </p:sp>
        <p:sp>
          <p:nvSpPr>
            <p:cNvPr id="6156" name="矩形 6155"/>
            <p:cNvSpPr/>
            <p:nvPr/>
          </p:nvSpPr>
          <p:spPr>
            <a:xfrm>
              <a:off x="4800600" y="26289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312</a:t>
              </a:r>
            </a:p>
          </p:txBody>
        </p:sp>
        <p:sp>
          <p:nvSpPr>
            <p:cNvPr id="6157" name="矩形 6156"/>
            <p:cNvSpPr/>
            <p:nvPr/>
          </p:nvSpPr>
          <p:spPr>
            <a:xfrm>
              <a:off x="3771900" y="26289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132</a:t>
              </a:r>
            </a:p>
          </p:txBody>
        </p:sp>
        <p:sp>
          <p:nvSpPr>
            <p:cNvPr id="6158" name="矩形 6157"/>
            <p:cNvSpPr/>
            <p:nvPr/>
          </p:nvSpPr>
          <p:spPr>
            <a:xfrm>
              <a:off x="5600700" y="26289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231</a:t>
              </a:r>
            </a:p>
          </p:txBody>
        </p:sp>
        <p:sp>
          <p:nvSpPr>
            <p:cNvPr id="6159" name="矩形 6158"/>
            <p:cNvSpPr/>
            <p:nvPr/>
          </p:nvSpPr>
          <p:spPr>
            <a:xfrm>
              <a:off x="6800850" y="26289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321</a:t>
              </a:r>
            </a:p>
          </p:txBody>
        </p:sp>
        <p:sp>
          <p:nvSpPr>
            <p:cNvPr id="6160" name="直接连接符 6159"/>
            <p:cNvSpPr/>
            <p:nvPr/>
          </p:nvSpPr>
          <p:spPr>
            <a:xfrm flipH="1">
              <a:off x="4286250" y="1371600"/>
              <a:ext cx="400050" cy="228600"/>
            </a:xfrm>
            <a:prstGeom prst="line">
              <a:avLst/>
            </a:prstGeom>
            <a:ln w="9525" cap="flat" cmpd="sng">
              <a:solidFill>
                <a:schemeClr val="tx1"/>
              </a:solidFill>
              <a:prstDash val="solid"/>
              <a:headEnd type="none" w="med" len="med"/>
              <a:tailEnd type="none" w="med" len="med"/>
            </a:ln>
          </p:spPr>
        </p:sp>
        <p:sp>
          <p:nvSpPr>
            <p:cNvPr id="6161" name="直接连接符 6160"/>
            <p:cNvSpPr/>
            <p:nvPr/>
          </p:nvSpPr>
          <p:spPr>
            <a:xfrm>
              <a:off x="5029200" y="1371600"/>
              <a:ext cx="514350" cy="228600"/>
            </a:xfrm>
            <a:prstGeom prst="line">
              <a:avLst/>
            </a:prstGeom>
            <a:ln w="9525" cap="flat" cmpd="sng">
              <a:solidFill>
                <a:schemeClr val="tx1"/>
              </a:solidFill>
              <a:prstDash val="solid"/>
              <a:headEnd type="none" w="med" len="med"/>
              <a:tailEnd type="none" w="med" len="med"/>
            </a:ln>
          </p:spPr>
        </p:sp>
        <p:sp>
          <p:nvSpPr>
            <p:cNvPr id="6162" name="直接连接符 6161"/>
            <p:cNvSpPr/>
            <p:nvPr/>
          </p:nvSpPr>
          <p:spPr>
            <a:xfrm flipH="1">
              <a:off x="3714750" y="1828800"/>
              <a:ext cx="228600" cy="228600"/>
            </a:xfrm>
            <a:prstGeom prst="line">
              <a:avLst/>
            </a:prstGeom>
            <a:ln w="9525" cap="flat" cmpd="sng">
              <a:solidFill>
                <a:schemeClr val="tx1"/>
              </a:solidFill>
              <a:prstDash val="solid"/>
              <a:headEnd type="none" w="med" len="med"/>
              <a:tailEnd type="none" w="med" len="med"/>
            </a:ln>
          </p:spPr>
        </p:sp>
        <p:sp>
          <p:nvSpPr>
            <p:cNvPr id="6163" name="直接连接符 6162"/>
            <p:cNvSpPr/>
            <p:nvPr/>
          </p:nvSpPr>
          <p:spPr>
            <a:xfrm>
              <a:off x="4286250" y="1828800"/>
              <a:ext cx="228600" cy="228600"/>
            </a:xfrm>
            <a:prstGeom prst="line">
              <a:avLst/>
            </a:prstGeom>
            <a:ln w="9525" cap="flat" cmpd="sng">
              <a:solidFill>
                <a:schemeClr val="tx1"/>
              </a:solidFill>
              <a:prstDash val="solid"/>
              <a:headEnd type="none" w="med" len="med"/>
              <a:tailEnd type="none" w="med" len="med"/>
            </a:ln>
          </p:spPr>
        </p:sp>
        <p:sp>
          <p:nvSpPr>
            <p:cNvPr id="6164" name="直接连接符 6163"/>
            <p:cNvSpPr/>
            <p:nvPr/>
          </p:nvSpPr>
          <p:spPr>
            <a:xfrm flipH="1">
              <a:off x="4171950" y="2286000"/>
              <a:ext cx="400050" cy="342900"/>
            </a:xfrm>
            <a:prstGeom prst="line">
              <a:avLst/>
            </a:prstGeom>
            <a:ln w="9525" cap="flat" cmpd="sng">
              <a:solidFill>
                <a:schemeClr val="tx1"/>
              </a:solidFill>
              <a:prstDash val="solid"/>
              <a:headEnd type="none" w="med" len="med"/>
              <a:tailEnd type="none" w="med" len="med"/>
            </a:ln>
          </p:spPr>
        </p:sp>
        <p:sp>
          <p:nvSpPr>
            <p:cNvPr id="6165" name="直接连接符 6164"/>
            <p:cNvSpPr/>
            <p:nvPr/>
          </p:nvSpPr>
          <p:spPr>
            <a:xfrm>
              <a:off x="4800600" y="2286000"/>
              <a:ext cx="400050" cy="342900"/>
            </a:xfrm>
            <a:prstGeom prst="line">
              <a:avLst/>
            </a:prstGeom>
            <a:ln w="9525" cap="flat" cmpd="sng">
              <a:solidFill>
                <a:schemeClr val="tx1"/>
              </a:solidFill>
              <a:prstDash val="solid"/>
              <a:headEnd type="none" w="med" len="med"/>
              <a:tailEnd type="none" w="med" len="med"/>
            </a:ln>
          </p:spPr>
        </p:sp>
        <p:sp>
          <p:nvSpPr>
            <p:cNvPr id="6166" name="直接连接符 6165"/>
            <p:cNvSpPr/>
            <p:nvPr/>
          </p:nvSpPr>
          <p:spPr>
            <a:xfrm flipH="1">
              <a:off x="5886450" y="2286000"/>
              <a:ext cx="400050" cy="342900"/>
            </a:xfrm>
            <a:prstGeom prst="line">
              <a:avLst/>
            </a:prstGeom>
            <a:ln w="9525" cap="flat" cmpd="sng">
              <a:solidFill>
                <a:schemeClr val="tx1"/>
              </a:solidFill>
              <a:prstDash val="solid"/>
              <a:headEnd type="none" w="med" len="med"/>
              <a:tailEnd type="none" w="med" len="med"/>
            </a:ln>
          </p:spPr>
        </p:sp>
        <p:sp>
          <p:nvSpPr>
            <p:cNvPr id="6167" name="直接连接符 6166"/>
            <p:cNvSpPr/>
            <p:nvPr/>
          </p:nvSpPr>
          <p:spPr>
            <a:xfrm>
              <a:off x="6572250" y="2286000"/>
              <a:ext cx="400050" cy="342900"/>
            </a:xfrm>
            <a:prstGeom prst="line">
              <a:avLst/>
            </a:prstGeom>
            <a:ln w="9525" cap="flat" cmpd="sng">
              <a:solidFill>
                <a:schemeClr val="tx1"/>
              </a:solidFill>
              <a:prstDash val="solid"/>
              <a:headEnd type="none" w="med" len="med"/>
              <a:tailEnd type="none" w="med" len="med"/>
            </a:ln>
          </p:spPr>
        </p:sp>
        <p:sp>
          <p:nvSpPr>
            <p:cNvPr id="6168" name="直接连接符 6167"/>
            <p:cNvSpPr/>
            <p:nvPr/>
          </p:nvSpPr>
          <p:spPr>
            <a:xfrm>
              <a:off x="5886450" y="1828800"/>
              <a:ext cx="400050" cy="171450"/>
            </a:xfrm>
            <a:prstGeom prst="line">
              <a:avLst/>
            </a:prstGeom>
            <a:ln w="9525" cap="flat" cmpd="sng">
              <a:solidFill>
                <a:schemeClr val="tx1"/>
              </a:solidFill>
              <a:prstDash val="solid"/>
              <a:headEnd type="none" w="med" len="med"/>
              <a:tailEnd type="none" w="med" len="med"/>
            </a:ln>
          </p:spPr>
        </p:sp>
        <p:sp>
          <p:nvSpPr>
            <p:cNvPr id="6169" name="直接连接符 6168"/>
            <p:cNvSpPr/>
            <p:nvPr/>
          </p:nvSpPr>
          <p:spPr>
            <a:xfrm flipH="1">
              <a:off x="5314950" y="1828800"/>
              <a:ext cx="228600" cy="228600"/>
            </a:xfrm>
            <a:prstGeom prst="line">
              <a:avLst/>
            </a:prstGeom>
            <a:ln w="9525" cap="flat" cmpd="sng">
              <a:solidFill>
                <a:schemeClr val="tx1"/>
              </a:solidFill>
              <a:prstDash val="solid"/>
              <a:headEnd type="none" w="med" len="med"/>
              <a:tailEnd type="none" w="med" len="med"/>
            </a:ln>
          </p:spPr>
        </p:sp>
      </p:grpSp>
      <p:sp>
        <p:nvSpPr>
          <p:cNvPr id="6170" name="文本框 6169"/>
          <p:cNvSpPr txBox="1"/>
          <p:nvPr/>
        </p:nvSpPr>
        <p:spPr>
          <a:xfrm>
            <a:off x="1214160" y="1012928"/>
            <a:ext cx="2351926" cy="400110"/>
          </a:xfrm>
          <a:prstGeom prst="rect">
            <a:avLst/>
          </a:prstGeom>
          <a:noFill/>
          <a:ln w="9525">
            <a:noFill/>
          </a:ln>
        </p:spPr>
        <p:txBody>
          <a:bodyPr wrap="none" anchor="t" anchorCtr="0">
            <a:spAutoFit/>
          </a:bodyPr>
          <a:lstStyle/>
          <a:p>
            <a:r>
              <a:rPr lang="zh-CN" altLang="en-US" sz="2000" i="0" dirty="0">
                <a:solidFill>
                  <a:schemeClr val="tx1"/>
                </a:solidFill>
                <a:latin typeface="Times New Roman" panose="02020603050405020304" pitchFamily="18" charset="0"/>
              </a:rPr>
              <a:t>对</a:t>
            </a:r>
            <a:r>
              <a:rPr lang="en-US" altLang="zh-CN" sz="2000" i="0" dirty="0">
                <a:solidFill>
                  <a:schemeClr val="tx1"/>
                </a:solidFill>
                <a:latin typeface="Times New Roman" panose="02020603050405020304" pitchFamily="18" charset="0"/>
              </a:rPr>
              <a:t> </a:t>
            </a:r>
            <a:r>
              <a:rPr lang="en-US" altLang="zh-CN" sz="2000" i="0" dirty="0">
                <a:latin typeface="Times New Roman" panose="02020603050405020304" pitchFamily="18" charset="0"/>
              </a:rPr>
              <a:t>&lt;</a:t>
            </a:r>
            <a:r>
              <a:rPr lang="en-US" altLang="zh-CN" sz="2000" dirty="0">
                <a:latin typeface="Times New Roman" panose="02020603050405020304" pitchFamily="18" charset="0"/>
              </a:rPr>
              <a:t>a</a:t>
            </a:r>
            <a:r>
              <a:rPr lang="en-US" altLang="zh-CN" sz="2000" i="0" baseline="-25000" dirty="0">
                <a:latin typeface="Times New Roman" panose="02020603050405020304" pitchFamily="18" charset="0"/>
              </a:rPr>
              <a:t>1</a:t>
            </a:r>
            <a:r>
              <a:rPr lang="en-US" altLang="zh-CN" sz="2000" i="0" dirty="0">
                <a:latin typeface="Times New Roman" panose="02020603050405020304" pitchFamily="18" charset="0"/>
              </a:rPr>
              <a:t>,</a:t>
            </a:r>
            <a:r>
              <a:rPr lang="en-US" altLang="zh-CN" sz="2000" dirty="0">
                <a:latin typeface="Times New Roman" panose="02020603050405020304" pitchFamily="18" charset="0"/>
              </a:rPr>
              <a:t>a</a:t>
            </a:r>
            <a:r>
              <a:rPr lang="en-US" altLang="zh-CN" sz="2000" i="0" baseline="-25000" dirty="0">
                <a:latin typeface="Times New Roman" panose="02020603050405020304" pitchFamily="18" charset="0"/>
              </a:rPr>
              <a:t>2</a:t>
            </a:r>
            <a:r>
              <a:rPr lang="en-US" altLang="zh-CN" sz="2000" i="0" dirty="0">
                <a:latin typeface="Times New Roman" panose="02020603050405020304" pitchFamily="18" charset="0"/>
              </a:rPr>
              <a:t>,…,</a:t>
            </a:r>
            <a:r>
              <a:rPr lang="en-US" altLang="zh-CN" sz="2000" dirty="0">
                <a:latin typeface="Times New Roman" panose="02020603050405020304" pitchFamily="18" charset="0"/>
              </a:rPr>
              <a:t>a</a:t>
            </a:r>
            <a:r>
              <a:rPr lang="en-US" altLang="zh-CN" sz="2000" baseline="-25000" dirty="0">
                <a:latin typeface="Times New Roman" panose="02020603050405020304" pitchFamily="18" charset="0"/>
              </a:rPr>
              <a:t>n</a:t>
            </a:r>
            <a:r>
              <a:rPr lang="en-US" altLang="zh-CN" sz="2000" i="0" dirty="0">
                <a:latin typeface="Times New Roman" panose="02020603050405020304" pitchFamily="18" charset="0"/>
              </a:rPr>
              <a:t>&gt;</a:t>
            </a:r>
            <a:r>
              <a:rPr lang="zh-CN" altLang="en-US" sz="2000" i="0" dirty="0">
                <a:latin typeface="Times New Roman" panose="02020603050405020304" pitchFamily="18" charset="0"/>
              </a:rPr>
              <a:t>排序</a:t>
            </a:r>
            <a:endParaRPr lang="en-US" altLang="zh-CN" sz="2000" i="0" dirty="0">
              <a:latin typeface="Times New Roman" panose="02020603050405020304" pitchFamily="18" charset="0"/>
            </a:endParaRPr>
          </a:p>
        </p:txBody>
      </p:sp>
      <p:sp>
        <p:nvSpPr>
          <p:cNvPr id="3" name="内容占位符 1"/>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决策树案例</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44034">
            <a:extLst>
              <a:ext uri="{FF2B5EF4-FFF2-40B4-BE49-F238E27FC236}">
                <a16:creationId xmlns:a16="http://schemas.microsoft.com/office/drawing/2014/main" id="{7D101969-A43F-4F3C-93C8-12D8A55CE1DD}"/>
              </a:ext>
            </a:extLst>
          </p:cNvPr>
          <p:cNvSpPr txBox="1"/>
          <p:nvPr/>
        </p:nvSpPr>
        <p:spPr>
          <a:xfrm>
            <a:off x="571500" y="939998"/>
            <a:ext cx="7886700" cy="3263504"/>
          </a:xfrm>
          <a:prstGeom prst="rect">
            <a:avLst/>
          </a:prstGeom>
        </p:spPr>
        <p:txBody>
          <a:bodyPr>
            <a:normAutofit fontScale="925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150000"/>
              </a:lnSpc>
            </a:pPr>
            <a:endParaRPr lang="en-US" altLang="zh-CN" sz="2000" dirty="0"/>
          </a:p>
          <a:p>
            <a:pPr marL="457200" indent="-457200">
              <a:lnSpc>
                <a:spcPct val="150000"/>
              </a:lnSpc>
              <a:buAutoNum type="arabicPeriod"/>
            </a:pPr>
            <a:r>
              <a:rPr lang="zh-CN" altLang="en-US" sz="2000" dirty="0">
                <a:solidFill>
                  <a:srgbClr val="000000"/>
                </a:solidFill>
              </a:rPr>
              <a:t>如果</a:t>
            </a:r>
            <a:r>
              <a:rPr lang="en-US" altLang="zh-CN" sz="2000" dirty="0">
                <a:solidFill>
                  <a:srgbClr val="000000"/>
                </a:solidFill>
              </a:rPr>
              <a:t>b&lt;lg n</a:t>
            </a:r>
            <a:r>
              <a:rPr lang="zh-CN" altLang="en-US" sz="2000" dirty="0">
                <a:solidFill>
                  <a:srgbClr val="000000"/>
                </a:solidFill>
              </a:rPr>
              <a:t>，则对于任何满足</a:t>
            </a:r>
            <a:r>
              <a:rPr lang="en-US" altLang="zh-CN" sz="2000" dirty="0">
                <a:solidFill>
                  <a:srgbClr val="000000"/>
                </a:solidFill>
              </a:rPr>
              <a:t>r&lt;=b</a:t>
            </a:r>
            <a:r>
              <a:rPr lang="zh-CN" altLang="en-US" sz="2000" dirty="0">
                <a:solidFill>
                  <a:srgbClr val="000000"/>
                </a:solidFill>
              </a:rPr>
              <a:t>的</a:t>
            </a:r>
            <a:r>
              <a:rPr lang="en-US" altLang="zh-CN" sz="2000" dirty="0">
                <a:solidFill>
                  <a:srgbClr val="000000"/>
                </a:solidFill>
              </a:rPr>
              <a:t>r</a:t>
            </a:r>
            <a:r>
              <a:rPr lang="zh-CN" altLang="en-US" sz="2000" dirty="0">
                <a:solidFill>
                  <a:srgbClr val="000000"/>
                </a:solidFill>
              </a:rPr>
              <a:t>，都有</a:t>
            </a:r>
            <a:r>
              <a:rPr lang="en-US" altLang="zh-CN" sz="2000" dirty="0">
                <a:solidFill>
                  <a:srgbClr val="000000"/>
                </a:solidFill>
              </a:rPr>
              <a:t>(n+2</a:t>
            </a:r>
            <a:r>
              <a:rPr lang="en-US" altLang="zh-CN" sz="2000" baseline="30000" dirty="0">
                <a:solidFill>
                  <a:srgbClr val="000000"/>
                </a:solidFill>
              </a:rPr>
              <a:t>r</a:t>
            </a:r>
            <a:r>
              <a:rPr lang="en-US" altLang="zh-CN" sz="2000" dirty="0">
                <a:solidFill>
                  <a:srgbClr val="000000"/>
                </a:solidFill>
              </a:rPr>
              <a:t>)=</a:t>
            </a:r>
            <a:r>
              <a:rPr lang="en-US" altLang="zh-CN" sz="2000" dirty="0">
                <a:solidFill>
                  <a:srgbClr val="008C87"/>
                </a:solidFill>
                <a:latin typeface="Symbol" panose="05050102010706020507" pitchFamily="18" charset="2"/>
              </a:rPr>
              <a:t> Q</a:t>
            </a:r>
            <a:r>
              <a:rPr lang="en-US" altLang="zh-CN" sz="2000" dirty="0">
                <a:solidFill>
                  <a:srgbClr val="008C87"/>
                </a:solidFill>
              </a:rPr>
              <a:t>(</a:t>
            </a:r>
            <a:r>
              <a:rPr lang="en-US" altLang="zh-CN" sz="2000" b="1" dirty="0">
                <a:solidFill>
                  <a:srgbClr val="008C87"/>
                </a:solidFill>
              </a:rPr>
              <a:t>n)</a:t>
            </a:r>
            <a:r>
              <a:rPr lang="zh-CN" altLang="en-US" sz="2000" b="1" dirty="0">
                <a:solidFill>
                  <a:srgbClr val="008C87"/>
                </a:solidFill>
              </a:rPr>
              <a:t>。</a:t>
            </a:r>
            <a:br>
              <a:rPr lang="en-US" altLang="zh-CN" sz="2000" b="1" dirty="0">
                <a:solidFill>
                  <a:srgbClr val="008C87"/>
                </a:solidFill>
              </a:rPr>
            </a:br>
            <a:r>
              <a:rPr lang="zh-CN" altLang="en-US" sz="2000" dirty="0">
                <a:solidFill>
                  <a:srgbClr val="000000"/>
                </a:solidFill>
              </a:rPr>
              <a:t>此时，选择</a:t>
            </a:r>
            <a:r>
              <a:rPr lang="en-US" altLang="zh-CN" sz="2000" dirty="0">
                <a:solidFill>
                  <a:srgbClr val="000000"/>
                </a:solidFill>
              </a:rPr>
              <a:t>r=b</a:t>
            </a:r>
            <a:r>
              <a:rPr lang="zh-CN" altLang="en-US" sz="2000" dirty="0">
                <a:solidFill>
                  <a:srgbClr val="000000"/>
                </a:solidFill>
              </a:rPr>
              <a:t>，得到最优。</a:t>
            </a:r>
            <a:endParaRPr lang="en-US" altLang="zh-CN" sz="2000" dirty="0">
              <a:solidFill>
                <a:srgbClr val="000000"/>
              </a:solidFill>
            </a:endParaRPr>
          </a:p>
          <a:p>
            <a:pPr marL="457200" indent="-457200">
              <a:lnSpc>
                <a:spcPct val="150000"/>
              </a:lnSpc>
              <a:buAutoNum type="arabicPeriod"/>
            </a:pPr>
            <a:r>
              <a:rPr lang="zh-CN" altLang="en-US" sz="2000" dirty="0">
                <a:solidFill>
                  <a:srgbClr val="000000"/>
                </a:solidFill>
              </a:rPr>
              <a:t>如果</a:t>
            </a:r>
            <a:r>
              <a:rPr lang="en-US" altLang="zh-CN" sz="2000" dirty="0">
                <a:solidFill>
                  <a:srgbClr val="000000"/>
                </a:solidFill>
              </a:rPr>
              <a:t>b&gt;= lg n</a:t>
            </a:r>
            <a:r>
              <a:rPr lang="zh-CN" altLang="en-US" sz="2000" dirty="0">
                <a:solidFill>
                  <a:srgbClr val="000000"/>
                </a:solidFill>
              </a:rPr>
              <a:t>，则选择</a:t>
            </a:r>
            <a:r>
              <a:rPr lang="en-US" altLang="zh-CN" sz="2000" dirty="0">
                <a:solidFill>
                  <a:srgbClr val="000000"/>
                </a:solidFill>
              </a:rPr>
              <a:t>r=lg n</a:t>
            </a:r>
            <a:r>
              <a:rPr lang="zh-CN" altLang="en-US" sz="2000" dirty="0">
                <a:solidFill>
                  <a:srgbClr val="000000"/>
                </a:solidFill>
              </a:rPr>
              <a:t>，可以得到最优的解</a:t>
            </a:r>
            <a:r>
              <a:rPr lang="en-US" altLang="zh-CN" sz="2000" dirty="0">
                <a:solidFill>
                  <a:srgbClr val="008C87"/>
                </a:solidFill>
                <a:latin typeface="Symbol" panose="05050102010706020507" pitchFamily="18" charset="2"/>
              </a:rPr>
              <a:t>Q</a:t>
            </a:r>
            <a:r>
              <a:rPr lang="en-US" altLang="zh-CN" sz="2000" dirty="0">
                <a:solidFill>
                  <a:srgbClr val="008C87"/>
                </a:solidFill>
              </a:rPr>
              <a:t>(</a:t>
            </a:r>
            <a:r>
              <a:rPr lang="en-US" altLang="zh-CN" sz="2000" i="1" dirty="0">
                <a:solidFill>
                  <a:srgbClr val="008C87"/>
                </a:solidFill>
              </a:rPr>
              <a:t>bn</a:t>
            </a:r>
            <a:r>
              <a:rPr lang="en-US" altLang="zh-CN" sz="2000" dirty="0">
                <a:solidFill>
                  <a:srgbClr val="008C87"/>
                </a:solidFill>
              </a:rPr>
              <a:t>/lg </a:t>
            </a:r>
            <a:r>
              <a:rPr lang="en-US" altLang="zh-CN" sz="2000" i="1" dirty="0">
                <a:solidFill>
                  <a:srgbClr val="008C87"/>
                </a:solidFill>
              </a:rPr>
              <a:t>n</a:t>
            </a:r>
            <a:r>
              <a:rPr lang="en-US" altLang="zh-CN" sz="2000" dirty="0">
                <a:solidFill>
                  <a:srgbClr val="008C87"/>
                </a:solidFill>
              </a:rPr>
              <a:t>) </a:t>
            </a:r>
            <a:r>
              <a:rPr lang="zh-CN" altLang="en-US" sz="2000" dirty="0">
                <a:solidFill>
                  <a:srgbClr val="008C87"/>
                </a:solidFill>
              </a:rPr>
              <a:t>。</a:t>
            </a:r>
            <a:endParaRPr lang="en-US" altLang="zh-CN" sz="2000" dirty="0">
              <a:solidFill>
                <a:srgbClr val="000000"/>
              </a:solidFill>
            </a:endParaRPr>
          </a:p>
          <a:p>
            <a:pPr>
              <a:lnSpc>
                <a:spcPct val="150000"/>
              </a:lnSpc>
              <a:buNone/>
            </a:pPr>
            <a:r>
              <a:rPr lang="zh-CN" altLang="en-US" sz="1800" dirty="0">
                <a:solidFill>
                  <a:srgbClr val="000000"/>
                </a:solidFill>
              </a:rPr>
              <a:t>最小化</a:t>
            </a:r>
            <a:r>
              <a:rPr lang="en-US" altLang="zh-CN" sz="1800" dirty="0">
                <a:solidFill>
                  <a:srgbClr val="000000"/>
                </a:solidFill>
              </a:rPr>
              <a:t> </a:t>
            </a:r>
            <a:r>
              <a:rPr lang="en-US" altLang="zh-CN" sz="1800" i="1" dirty="0">
                <a:solidFill>
                  <a:srgbClr val="008C87"/>
                </a:solidFill>
              </a:rPr>
              <a:t>T</a:t>
            </a:r>
            <a:r>
              <a:rPr lang="en-US" altLang="zh-CN" sz="1800" dirty="0">
                <a:solidFill>
                  <a:srgbClr val="008C87"/>
                </a:solidFill>
              </a:rPr>
              <a:t>(</a:t>
            </a:r>
            <a:r>
              <a:rPr lang="en-US" altLang="zh-CN" sz="1800" i="1" dirty="0">
                <a:solidFill>
                  <a:srgbClr val="008C87"/>
                </a:solidFill>
              </a:rPr>
              <a:t>n</a:t>
            </a:r>
            <a:r>
              <a:rPr lang="en-US" altLang="zh-CN" sz="1800" dirty="0">
                <a:solidFill>
                  <a:srgbClr val="008C87"/>
                </a:solidFill>
              </a:rPr>
              <a:t>, </a:t>
            </a:r>
            <a:r>
              <a:rPr lang="en-US" altLang="zh-CN" sz="1800" i="1" dirty="0">
                <a:solidFill>
                  <a:srgbClr val="008C87"/>
                </a:solidFill>
              </a:rPr>
              <a:t>b</a:t>
            </a:r>
            <a:r>
              <a:rPr lang="en-US" altLang="zh-CN" sz="1800" dirty="0">
                <a:solidFill>
                  <a:srgbClr val="008C87"/>
                </a:solidFill>
              </a:rPr>
              <a:t>) </a:t>
            </a:r>
            <a:r>
              <a:rPr lang="zh-CN" altLang="en-US" sz="1800" dirty="0">
                <a:solidFill>
                  <a:srgbClr val="000000"/>
                </a:solidFill>
              </a:rPr>
              <a:t>，可以将该函数微分，寻找导数为</a:t>
            </a:r>
            <a:r>
              <a:rPr lang="en-US" altLang="zh-CN" sz="1800" dirty="0">
                <a:solidFill>
                  <a:srgbClr val="000000"/>
                </a:solidFill>
              </a:rPr>
              <a:t> 0.</a:t>
            </a:r>
          </a:p>
          <a:p>
            <a:pPr>
              <a:lnSpc>
                <a:spcPct val="150000"/>
              </a:lnSpc>
              <a:buNone/>
            </a:pPr>
            <a:r>
              <a:rPr lang="zh-CN" altLang="en-US" sz="1800" dirty="0">
                <a:solidFill>
                  <a:srgbClr val="000000"/>
                </a:solidFill>
              </a:rPr>
              <a:t>或者，考察当将</a:t>
            </a:r>
            <a:r>
              <a:rPr lang="en-US" altLang="zh-CN" sz="1800" dirty="0">
                <a:solidFill>
                  <a:srgbClr val="000000"/>
                </a:solidFill>
              </a:rPr>
              <a:t>r</a:t>
            </a:r>
            <a:r>
              <a:rPr lang="zh-CN" altLang="en-US" sz="1800" dirty="0">
                <a:solidFill>
                  <a:srgbClr val="000000"/>
                </a:solidFill>
              </a:rPr>
              <a:t>值增加到</a:t>
            </a:r>
            <a:r>
              <a:rPr lang="en-US" altLang="zh-CN" sz="1800" dirty="0">
                <a:solidFill>
                  <a:srgbClr val="000000"/>
                </a:solidFill>
              </a:rPr>
              <a:t>lg n</a:t>
            </a:r>
            <a:r>
              <a:rPr lang="zh-CN" altLang="en-US" sz="1800" dirty="0">
                <a:solidFill>
                  <a:srgbClr val="000000"/>
                </a:solidFill>
              </a:rPr>
              <a:t>之后，分子和分母的增长速度的变化，可以大致得到这个结论。</a:t>
            </a:r>
            <a:endParaRPr lang="en-US" altLang="zh-CN" sz="1800" dirty="0">
              <a:solidFill>
                <a:srgbClr val="000000"/>
              </a:solidFill>
            </a:endParaRPr>
          </a:p>
        </p:txBody>
      </p:sp>
      <p:graphicFrame>
        <p:nvGraphicFramePr>
          <p:cNvPr id="17412" name="对象 17411"/>
          <p:cNvGraphicFramePr>
            <a:graphicFrameLocks noChangeAspect="1"/>
          </p:cNvGraphicFramePr>
          <p:nvPr>
            <p:extLst>
              <p:ext uri="{D42A27DB-BD31-4B8C-83A1-F6EECF244321}">
                <p14:modId xmlns:p14="http://schemas.microsoft.com/office/powerpoint/2010/main" val="1890852207"/>
              </p:ext>
            </p:extLst>
          </p:nvPr>
        </p:nvGraphicFramePr>
        <p:xfrm>
          <a:off x="3028950" y="527182"/>
          <a:ext cx="2456260" cy="746522"/>
        </p:xfrm>
        <a:graphic>
          <a:graphicData uri="http://schemas.openxmlformats.org/presentationml/2006/ole">
            <mc:AlternateContent xmlns:mc="http://schemas.openxmlformats.org/markup-compatibility/2006">
              <mc:Choice xmlns:v="urn:schemas-microsoft-com:vml" Requires="v">
                <p:oleObj spid="_x0000_s4146" r:id="rId3" imgW="1421765" imgH="431800" progId="Equation.3">
                  <p:embed/>
                </p:oleObj>
              </mc:Choice>
              <mc:Fallback>
                <p:oleObj r:id="rId3" imgW="1421765" imgH="431800" progId="Equation.3">
                  <p:embed/>
                  <p:pic>
                    <p:nvPicPr>
                      <p:cNvPr id="0" name="图片 3076"/>
                      <p:cNvPicPr/>
                      <p:nvPr/>
                    </p:nvPicPr>
                    <p:blipFill>
                      <a:blip r:embed="rId4">
                        <a:clrChange>
                          <a:clrFrom>
                            <a:srgbClr val="000000"/>
                          </a:clrFrom>
                          <a:clrTo>
                            <a:srgbClr val="008C87"/>
                          </a:clrTo>
                        </a:clrChange>
                      </a:blip>
                      <a:stretch>
                        <a:fillRect/>
                      </a:stretch>
                    </p:blipFill>
                    <p:spPr>
                      <a:xfrm>
                        <a:off x="3028950" y="527182"/>
                        <a:ext cx="2456260" cy="746522"/>
                      </a:xfrm>
                      <a:prstGeom prst="rect">
                        <a:avLst/>
                      </a:prstGeom>
                      <a:noFill/>
                      <a:ln w="38100">
                        <a:noFill/>
                        <a:miter/>
                      </a:ln>
                    </p:spPr>
                  </p:pic>
                </p:oleObj>
              </mc:Fallback>
            </mc:AlternateContent>
          </a:graphicData>
        </a:graphic>
      </p:graphicFrame>
      <p:sp>
        <p:nvSpPr>
          <p:cNvPr id="6" name="内容占位符 1">
            <a:extLst>
              <a:ext uri="{FF2B5EF4-FFF2-40B4-BE49-F238E27FC236}">
                <a16:creationId xmlns:a16="http://schemas.microsoft.com/office/drawing/2014/main" id="{BD5ADE21-2DB2-4353-B857-BFFAB32F190A}"/>
              </a:ext>
            </a:extLst>
          </p:cNvPr>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挑选最佳</a:t>
            </a:r>
            <a:r>
              <a:rPr lang="en-US" altLang="zh-CN" dirty="0"/>
              <a:t>r</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44034">
            <a:extLst>
              <a:ext uri="{FF2B5EF4-FFF2-40B4-BE49-F238E27FC236}">
                <a16:creationId xmlns:a16="http://schemas.microsoft.com/office/drawing/2014/main" id="{7D101969-A43F-4F3C-93C8-12D8A55CE1DD}"/>
              </a:ext>
            </a:extLst>
          </p:cNvPr>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150000"/>
              </a:lnSpc>
            </a:pPr>
            <a:r>
              <a:rPr lang="zh-CN" altLang="en-US" sz="2000" dirty="0">
                <a:solidFill>
                  <a:srgbClr val="000000"/>
                </a:solidFill>
              </a:rPr>
              <a:t>比较排序算法在最坏情况下，其性能不优于</a:t>
            </a:r>
            <a:r>
              <a:rPr lang="en-US" altLang="zh-CN" sz="2000" dirty="0">
                <a:solidFill>
                  <a:srgbClr val="000000"/>
                </a:solidFill>
              </a:rPr>
              <a:t>O(n lg n)</a:t>
            </a:r>
          </a:p>
          <a:p>
            <a:pPr>
              <a:lnSpc>
                <a:spcPct val="150000"/>
              </a:lnSpc>
            </a:pPr>
            <a:r>
              <a:rPr lang="zh-CN" altLang="en-US" sz="2000" dirty="0">
                <a:solidFill>
                  <a:srgbClr val="000000"/>
                </a:solidFill>
              </a:rPr>
              <a:t>计数排序和基数排序可以达到线性复杂度</a:t>
            </a:r>
            <a:endParaRPr lang="en-US" altLang="zh-CN" sz="2000" dirty="0">
              <a:solidFill>
                <a:srgbClr val="000000"/>
              </a:solidFill>
            </a:endParaRPr>
          </a:p>
          <a:p>
            <a:pPr>
              <a:lnSpc>
                <a:spcPct val="150000"/>
              </a:lnSpc>
            </a:pPr>
            <a:endParaRPr lang="en-US" altLang="zh-CN" sz="1800" dirty="0">
              <a:solidFill>
                <a:srgbClr val="000000"/>
              </a:solidFill>
            </a:endParaRPr>
          </a:p>
        </p:txBody>
      </p:sp>
      <p:sp>
        <p:nvSpPr>
          <p:cNvPr id="6" name="内容占位符 1">
            <a:extLst>
              <a:ext uri="{FF2B5EF4-FFF2-40B4-BE49-F238E27FC236}">
                <a16:creationId xmlns:a16="http://schemas.microsoft.com/office/drawing/2014/main" id="{BD5ADE21-2DB2-4353-B857-BFFAB32F190A}"/>
              </a:ext>
            </a:extLst>
          </p:cNvPr>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结论</a:t>
            </a:r>
          </a:p>
        </p:txBody>
      </p:sp>
    </p:spTree>
    <p:extLst>
      <p:ext uri="{BB962C8B-B14F-4D97-AF65-F5344CB8AC3E}">
        <p14:creationId xmlns:p14="http://schemas.microsoft.com/office/powerpoint/2010/main" val="3905246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占位符 44034">
            <a:extLst>
              <a:ext uri="{FF2B5EF4-FFF2-40B4-BE49-F238E27FC236}">
                <a16:creationId xmlns:a16="http://schemas.microsoft.com/office/drawing/2014/main" id="{2C47B6FC-7EBA-4B70-880A-C7F55115275E}"/>
              </a:ext>
            </a:extLst>
          </p:cNvPr>
          <p:cNvSpPr txBox="1"/>
          <p:nvPr/>
        </p:nvSpPr>
        <p:spPr>
          <a:xfrm>
            <a:off x="547571" y="939998"/>
            <a:ext cx="7886700" cy="3263504"/>
          </a:xfrm>
          <a:prstGeom prst="rect">
            <a:avLst/>
          </a:prstGeom>
        </p:spPr>
        <p:txBody>
          <a:bodyPr>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zh-CN" altLang="en-US" dirty="0"/>
              <a:t>对于</a:t>
            </a:r>
            <a:r>
              <a:rPr lang="en-US" altLang="zh-CN" i="1" dirty="0" err="1">
                <a:solidFill>
                  <a:srgbClr val="008C87"/>
                </a:solidFill>
              </a:rPr>
              <a:t>i</a:t>
            </a:r>
            <a:r>
              <a:rPr lang="en-US" altLang="zh-CN" dirty="0" err="1">
                <a:solidFill>
                  <a:srgbClr val="008C87"/>
                </a:solidFill>
              </a:rPr>
              <a:t>,</a:t>
            </a:r>
            <a:r>
              <a:rPr lang="en-US" altLang="zh-CN" i="1" dirty="0" err="1">
                <a:solidFill>
                  <a:srgbClr val="008C87"/>
                </a:solidFill>
              </a:rPr>
              <a:t>j</a:t>
            </a:r>
            <a:r>
              <a:rPr lang="en-US" altLang="zh-CN" dirty="0">
                <a:solidFill>
                  <a:srgbClr val="008C87"/>
                </a:solidFill>
                <a:sym typeface="Symbol" panose="05050102010706020507" pitchFamily="18" charset="2"/>
              </a:rPr>
              <a:t>{1,</a:t>
            </a:r>
            <a:r>
              <a:rPr lang="en-US" altLang="zh-CN" dirty="0">
                <a:solidFill>
                  <a:srgbClr val="008C87"/>
                </a:solidFill>
                <a:latin typeface="Times New Roman" panose="02020603050405020304" pitchFamily="18" charset="0"/>
                <a:sym typeface="Symbol" panose="05050102010706020507" pitchFamily="18" charset="2"/>
              </a:rPr>
              <a:t>…</a:t>
            </a:r>
            <a:r>
              <a:rPr lang="en-US" altLang="zh-CN" dirty="0">
                <a:solidFill>
                  <a:srgbClr val="008C87"/>
                </a:solidFill>
                <a:sym typeface="Symbol" panose="05050102010706020507" pitchFamily="18" charset="2"/>
              </a:rPr>
              <a:t>,</a:t>
            </a:r>
            <a:r>
              <a:rPr lang="en-US" altLang="zh-CN" i="1" dirty="0">
                <a:solidFill>
                  <a:srgbClr val="008C87"/>
                </a:solidFill>
                <a:sym typeface="Symbol" panose="05050102010706020507" pitchFamily="18" charset="2"/>
              </a:rPr>
              <a:t>n</a:t>
            </a:r>
            <a:r>
              <a:rPr lang="en-US" altLang="zh-CN" dirty="0">
                <a:solidFill>
                  <a:srgbClr val="008C87"/>
                </a:solidFill>
                <a:sym typeface="Symbol" panose="05050102010706020507" pitchFamily="18" charset="2"/>
              </a:rPr>
              <a:t>}</a:t>
            </a:r>
            <a:r>
              <a:rPr lang="zh-CN" altLang="en-US" dirty="0">
                <a:sym typeface="Symbol" panose="05050102010706020507" pitchFamily="18" charset="2"/>
              </a:rPr>
              <a:t>，</a:t>
            </a:r>
            <a:r>
              <a:rPr lang="zh-CN" altLang="en-US" dirty="0"/>
              <a:t>各中间节点被标注为</a:t>
            </a:r>
            <a:r>
              <a:rPr lang="en-US" altLang="zh-CN" dirty="0"/>
              <a:t> </a:t>
            </a:r>
            <a:r>
              <a:rPr lang="en-US" altLang="zh-CN" i="1" dirty="0">
                <a:solidFill>
                  <a:srgbClr val="008C87"/>
                </a:solidFill>
              </a:rPr>
              <a:t>i</a:t>
            </a:r>
            <a:r>
              <a:rPr lang="en-US" altLang="zh-CN" dirty="0">
                <a:solidFill>
                  <a:srgbClr val="008C87"/>
                </a:solidFill>
              </a:rPr>
              <a:t>:</a:t>
            </a:r>
            <a:r>
              <a:rPr lang="en-US" altLang="zh-CN" i="1" dirty="0">
                <a:solidFill>
                  <a:srgbClr val="008C87"/>
                </a:solidFill>
              </a:rPr>
              <a:t>j</a:t>
            </a:r>
            <a:r>
              <a:rPr lang="en-US" altLang="zh-CN" dirty="0">
                <a:sym typeface="Symbol" panose="05050102010706020507" pitchFamily="18" charset="2"/>
              </a:rPr>
              <a:t>.</a:t>
            </a:r>
          </a:p>
          <a:p>
            <a:r>
              <a:rPr lang="zh-CN" altLang="en-US" sz="1900" dirty="0">
                <a:sym typeface="Symbol" panose="05050102010706020507" pitchFamily="18" charset="2"/>
              </a:rPr>
              <a:t>左子树显示了当</a:t>
            </a:r>
            <a:r>
              <a:rPr lang="en-US" altLang="zh-CN" sz="1900" i="1" dirty="0">
                <a:solidFill>
                  <a:srgbClr val="008C87"/>
                </a:solidFill>
                <a:sym typeface="Symbol" panose="05050102010706020507" pitchFamily="18" charset="2"/>
              </a:rPr>
              <a:t>a</a:t>
            </a:r>
            <a:r>
              <a:rPr lang="en-US" altLang="zh-CN" sz="1900" i="1" baseline="-25000" dirty="0">
                <a:solidFill>
                  <a:srgbClr val="008C87"/>
                </a:solidFill>
                <a:sym typeface="Symbol" panose="05050102010706020507" pitchFamily="18" charset="2"/>
              </a:rPr>
              <a:t>i</a:t>
            </a:r>
            <a:r>
              <a:rPr lang="en-US" altLang="zh-CN" sz="1900" dirty="0">
                <a:solidFill>
                  <a:srgbClr val="008C87"/>
                </a:solidFill>
                <a:sym typeface="Symbol" panose="05050102010706020507" pitchFamily="18" charset="2"/>
              </a:rPr>
              <a:t>  </a:t>
            </a:r>
            <a:r>
              <a:rPr lang="en-US" altLang="zh-CN" sz="1900" i="1" dirty="0" err="1">
                <a:solidFill>
                  <a:srgbClr val="008C87"/>
                </a:solidFill>
                <a:sym typeface="Symbol" panose="05050102010706020507" pitchFamily="18" charset="2"/>
              </a:rPr>
              <a:t>a</a:t>
            </a:r>
            <a:r>
              <a:rPr lang="en-US" altLang="zh-CN" sz="1900" i="1" baseline="-25000" dirty="0" err="1">
                <a:solidFill>
                  <a:srgbClr val="008C87"/>
                </a:solidFill>
                <a:sym typeface="Symbol" panose="05050102010706020507" pitchFamily="18" charset="2"/>
              </a:rPr>
              <a:t>j</a:t>
            </a:r>
            <a:r>
              <a:rPr lang="zh-CN" altLang="en-US" sz="1900" dirty="0">
                <a:sym typeface="Symbol" panose="05050102010706020507" pitchFamily="18" charset="2"/>
              </a:rPr>
              <a:t>时的子序列比较情况</a:t>
            </a:r>
            <a:r>
              <a:rPr lang="en-US" altLang="zh-CN" sz="1900" dirty="0">
                <a:sym typeface="Symbol" panose="05050102010706020507" pitchFamily="18" charset="2"/>
              </a:rPr>
              <a:t>.</a:t>
            </a:r>
          </a:p>
          <a:p>
            <a:r>
              <a:rPr lang="zh-CN" altLang="en-US" sz="1900" dirty="0">
                <a:sym typeface="Symbol" panose="05050102010706020507" pitchFamily="18" charset="2"/>
              </a:rPr>
              <a:t>右子树显示了当</a:t>
            </a:r>
            <a:r>
              <a:rPr lang="en-US" altLang="zh-CN" sz="1900" i="1" dirty="0">
                <a:solidFill>
                  <a:srgbClr val="008C87"/>
                </a:solidFill>
                <a:sym typeface="Symbol" panose="05050102010706020507" pitchFamily="18" charset="2"/>
              </a:rPr>
              <a:t>a</a:t>
            </a:r>
            <a:r>
              <a:rPr lang="en-US" altLang="zh-CN" sz="1900" i="1" baseline="-25000" dirty="0">
                <a:solidFill>
                  <a:srgbClr val="008C87"/>
                </a:solidFill>
                <a:sym typeface="Symbol" panose="05050102010706020507" pitchFamily="18" charset="2"/>
              </a:rPr>
              <a:t>i</a:t>
            </a:r>
            <a:r>
              <a:rPr lang="en-US" altLang="zh-CN" sz="1900" dirty="0">
                <a:solidFill>
                  <a:srgbClr val="008C87"/>
                </a:solidFill>
                <a:sym typeface="Symbol" panose="05050102010706020507" pitchFamily="18" charset="2"/>
              </a:rPr>
              <a:t>  </a:t>
            </a:r>
            <a:r>
              <a:rPr lang="en-US" altLang="zh-CN" sz="1900" i="1" dirty="0" err="1">
                <a:solidFill>
                  <a:srgbClr val="008C87"/>
                </a:solidFill>
                <a:sym typeface="Symbol" panose="05050102010706020507" pitchFamily="18" charset="2"/>
              </a:rPr>
              <a:t>a</a:t>
            </a:r>
            <a:r>
              <a:rPr lang="en-US" altLang="zh-CN" sz="1900" i="1" baseline="-25000" dirty="0" err="1">
                <a:solidFill>
                  <a:srgbClr val="008C87"/>
                </a:solidFill>
                <a:sym typeface="Symbol" panose="05050102010706020507" pitchFamily="18" charset="2"/>
              </a:rPr>
              <a:t>j</a:t>
            </a:r>
            <a:r>
              <a:rPr lang="zh-CN" altLang="en-US" sz="1900" dirty="0">
                <a:sym typeface="Symbol" panose="05050102010706020507" pitchFamily="18" charset="2"/>
              </a:rPr>
              <a:t>时的子序列比较情况</a:t>
            </a:r>
            <a:r>
              <a:rPr lang="en-US" altLang="zh-CN" sz="1900" dirty="0">
                <a:sym typeface="Symbol" panose="05050102010706020507" pitchFamily="18" charset="2"/>
              </a:rPr>
              <a:t>.</a:t>
            </a:r>
            <a:endParaRPr lang="en-US" altLang="zh-CN" sz="1900" dirty="0"/>
          </a:p>
        </p:txBody>
      </p:sp>
      <p:sp>
        <p:nvSpPr>
          <p:cNvPr id="7193" name="文本框 7192"/>
          <p:cNvSpPr txBox="1"/>
          <p:nvPr/>
        </p:nvSpPr>
        <p:spPr>
          <a:xfrm>
            <a:off x="1543050" y="1028700"/>
            <a:ext cx="2351926" cy="707886"/>
          </a:xfrm>
          <a:prstGeom prst="rect">
            <a:avLst/>
          </a:prstGeom>
          <a:noFill/>
          <a:ln w="9525">
            <a:noFill/>
          </a:ln>
        </p:spPr>
        <p:txBody>
          <a:bodyPr wrap="none" anchor="t" anchorCtr="0">
            <a:spAutoFit/>
          </a:bodyPr>
          <a:lstStyle/>
          <a:p>
            <a:r>
              <a:rPr lang="zh-CN" altLang="en-US" sz="2000" i="0" dirty="0">
                <a:solidFill>
                  <a:schemeClr val="tx1"/>
                </a:solidFill>
                <a:latin typeface="Times New Roman" panose="02020603050405020304" pitchFamily="18" charset="0"/>
              </a:rPr>
              <a:t>对</a:t>
            </a:r>
            <a:r>
              <a:rPr lang="en-US" altLang="zh-CN" sz="2000" i="0" dirty="0">
                <a:solidFill>
                  <a:schemeClr val="tx1"/>
                </a:solidFill>
                <a:latin typeface="Times New Roman" panose="02020603050405020304" pitchFamily="18" charset="0"/>
              </a:rPr>
              <a:t> </a:t>
            </a:r>
            <a:r>
              <a:rPr lang="en-US" altLang="zh-CN" sz="2000" i="0" dirty="0">
                <a:latin typeface="Times New Roman" panose="02020603050405020304" pitchFamily="18" charset="0"/>
              </a:rPr>
              <a:t>&lt;</a:t>
            </a:r>
            <a:r>
              <a:rPr lang="en-US" altLang="zh-CN" sz="2000" dirty="0">
                <a:latin typeface="Times New Roman" panose="02020603050405020304" pitchFamily="18" charset="0"/>
              </a:rPr>
              <a:t>a</a:t>
            </a:r>
            <a:r>
              <a:rPr lang="en-US" altLang="zh-CN" sz="2000" i="0" baseline="-25000" dirty="0">
                <a:latin typeface="Times New Roman" panose="02020603050405020304" pitchFamily="18" charset="0"/>
              </a:rPr>
              <a:t>1</a:t>
            </a:r>
            <a:r>
              <a:rPr lang="en-US" altLang="zh-CN" sz="2000" i="0" dirty="0">
                <a:latin typeface="Times New Roman" panose="02020603050405020304" pitchFamily="18" charset="0"/>
              </a:rPr>
              <a:t>,</a:t>
            </a:r>
            <a:r>
              <a:rPr lang="en-US" altLang="zh-CN" sz="2000" dirty="0">
                <a:latin typeface="Times New Roman" panose="02020603050405020304" pitchFamily="18" charset="0"/>
              </a:rPr>
              <a:t>a</a:t>
            </a:r>
            <a:r>
              <a:rPr lang="en-US" altLang="zh-CN" sz="2000" i="0" baseline="-25000" dirty="0">
                <a:latin typeface="Times New Roman" panose="02020603050405020304" pitchFamily="18" charset="0"/>
              </a:rPr>
              <a:t>2</a:t>
            </a:r>
            <a:r>
              <a:rPr lang="en-US" altLang="zh-CN" sz="2000" i="0" dirty="0">
                <a:latin typeface="Times New Roman" panose="02020603050405020304" pitchFamily="18" charset="0"/>
              </a:rPr>
              <a:t>,…,</a:t>
            </a:r>
            <a:r>
              <a:rPr lang="en-US" altLang="zh-CN" sz="2000" dirty="0">
                <a:latin typeface="Times New Roman" panose="02020603050405020304" pitchFamily="18" charset="0"/>
              </a:rPr>
              <a:t>a</a:t>
            </a:r>
            <a:r>
              <a:rPr lang="en-US" altLang="zh-CN" sz="2000" baseline="-25000" dirty="0">
                <a:latin typeface="Times New Roman" panose="02020603050405020304" pitchFamily="18" charset="0"/>
              </a:rPr>
              <a:t>n</a:t>
            </a:r>
            <a:r>
              <a:rPr lang="en-US" altLang="zh-CN" sz="2000" i="0" dirty="0">
                <a:latin typeface="Times New Roman" panose="02020603050405020304" pitchFamily="18" charset="0"/>
              </a:rPr>
              <a:t>&gt;</a:t>
            </a:r>
            <a:r>
              <a:rPr lang="zh-CN" altLang="en-US" sz="2000" i="0" dirty="0">
                <a:latin typeface="Times New Roman" panose="02020603050405020304" pitchFamily="18" charset="0"/>
              </a:rPr>
              <a:t>排序</a:t>
            </a:r>
            <a:endParaRPr lang="en-US" altLang="zh-CN" sz="2000" i="0" dirty="0">
              <a:latin typeface="Times New Roman" panose="02020603050405020304" pitchFamily="18" charset="0"/>
            </a:endParaRPr>
          </a:p>
          <a:p>
            <a:r>
              <a:rPr lang="en-US" altLang="zh-CN" sz="2000" i="0" dirty="0">
                <a:latin typeface="Times New Roman" panose="02020603050405020304" pitchFamily="18" charset="0"/>
              </a:rPr>
              <a:t>=&lt;9,4,6&gt;</a:t>
            </a:r>
            <a:r>
              <a:rPr lang="en-US" altLang="zh-CN" sz="2000" i="0" dirty="0">
                <a:solidFill>
                  <a:schemeClr val="tx1"/>
                </a:solidFill>
                <a:latin typeface="Times New Roman" panose="02020603050405020304" pitchFamily="18" charset="0"/>
              </a:rPr>
              <a:t>:</a:t>
            </a:r>
          </a:p>
        </p:txBody>
      </p:sp>
      <p:grpSp>
        <p:nvGrpSpPr>
          <p:cNvPr id="4" name="组合 3">
            <a:extLst>
              <a:ext uri="{FF2B5EF4-FFF2-40B4-BE49-F238E27FC236}">
                <a16:creationId xmlns:a16="http://schemas.microsoft.com/office/drawing/2014/main" id="{1933C645-33FE-4F64-AF12-133CD2607B55}"/>
              </a:ext>
            </a:extLst>
          </p:cNvPr>
          <p:cNvGrpSpPr/>
          <p:nvPr/>
        </p:nvGrpSpPr>
        <p:grpSpPr>
          <a:xfrm>
            <a:off x="3508513" y="699932"/>
            <a:ext cx="4551025" cy="2216426"/>
            <a:chOff x="3429000" y="1051322"/>
            <a:chExt cx="3943350" cy="1920478"/>
          </a:xfrm>
        </p:grpSpPr>
        <p:sp>
          <p:nvSpPr>
            <p:cNvPr id="7172" name="椭圆 7171"/>
            <p:cNvSpPr/>
            <p:nvPr/>
          </p:nvSpPr>
          <p:spPr>
            <a:xfrm>
              <a:off x="4629150" y="1085850"/>
              <a:ext cx="457200" cy="342900"/>
            </a:xfrm>
            <a:prstGeom prst="ellipse">
              <a:avLst/>
            </a:prstGeom>
            <a:solidFill>
              <a:srgbClr val="FFFF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1:2</a:t>
              </a:r>
            </a:p>
          </p:txBody>
        </p:sp>
        <p:sp>
          <p:nvSpPr>
            <p:cNvPr id="7173" name="椭圆 7172"/>
            <p:cNvSpPr/>
            <p:nvPr/>
          </p:nvSpPr>
          <p:spPr>
            <a:xfrm>
              <a:off x="6172200" y="20002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dirty="0">
                  <a:solidFill>
                    <a:schemeClr val="tx1"/>
                  </a:solidFill>
                  <a:latin typeface="Times New Roman" panose="02020603050405020304" pitchFamily="18" charset="0"/>
                </a:rPr>
                <a:t>2:3</a:t>
              </a:r>
            </a:p>
          </p:txBody>
        </p:sp>
        <p:sp>
          <p:nvSpPr>
            <p:cNvPr id="7174" name="椭圆 7173"/>
            <p:cNvSpPr/>
            <p:nvPr/>
          </p:nvSpPr>
          <p:spPr>
            <a:xfrm>
              <a:off x="4457700" y="20002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1:3</a:t>
              </a:r>
            </a:p>
          </p:txBody>
        </p:sp>
        <p:sp>
          <p:nvSpPr>
            <p:cNvPr id="7175" name="椭圆 7174"/>
            <p:cNvSpPr/>
            <p:nvPr/>
          </p:nvSpPr>
          <p:spPr>
            <a:xfrm>
              <a:off x="5486400" y="15430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1:3</a:t>
              </a:r>
            </a:p>
          </p:txBody>
        </p:sp>
        <p:sp>
          <p:nvSpPr>
            <p:cNvPr id="7176" name="椭圆 7175"/>
            <p:cNvSpPr/>
            <p:nvPr/>
          </p:nvSpPr>
          <p:spPr>
            <a:xfrm>
              <a:off x="3886200" y="15430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2:3</a:t>
              </a:r>
            </a:p>
          </p:txBody>
        </p:sp>
        <p:sp>
          <p:nvSpPr>
            <p:cNvPr id="7177" name="矩形 7176"/>
            <p:cNvSpPr/>
            <p:nvPr/>
          </p:nvSpPr>
          <p:spPr>
            <a:xfrm>
              <a:off x="3429000" y="20574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123</a:t>
              </a:r>
            </a:p>
          </p:txBody>
        </p:sp>
        <p:sp>
          <p:nvSpPr>
            <p:cNvPr id="7178" name="矩形 7177"/>
            <p:cNvSpPr/>
            <p:nvPr/>
          </p:nvSpPr>
          <p:spPr>
            <a:xfrm>
              <a:off x="5143500" y="20574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213</a:t>
              </a:r>
            </a:p>
          </p:txBody>
        </p:sp>
        <p:sp>
          <p:nvSpPr>
            <p:cNvPr id="7179" name="矩形 7178"/>
            <p:cNvSpPr/>
            <p:nvPr/>
          </p:nvSpPr>
          <p:spPr>
            <a:xfrm>
              <a:off x="4800600" y="26289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312</a:t>
              </a:r>
            </a:p>
          </p:txBody>
        </p:sp>
        <p:sp>
          <p:nvSpPr>
            <p:cNvPr id="7180" name="矩形 7179"/>
            <p:cNvSpPr/>
            <p:nvPr/>
          </p:nvSpPr>
          <p:spPr>
            <a:xfrm>
              <a:off x="3771900" y="26289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132</a:t>
              </a:r>
            </a:p>
          </p:txBody>
        </p:sp>
        <p:sp>
          <p:nvSpPr>
            <p:cNvPr id="7181" name="矩形 7180"/>
            <p:cNvSpPr/>
            <p:nvPr/>
          </p:nvSpPr>
          <p:spPr>
            <a:xfrm>
              <a:off x="5600700" y="26289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231</a:t>
              </a:r>
            </a:p>
          </p:txBody>
        </p:sp>
        <p:sp>
          <p:nvSpPr>
            <p:cNvPr id="7182" name="矩形 7181"/>
            <p:cNvSpPr/>
            <p:nvPr/>
          </p:nvSpPr>
          <p:spPr>
            <a:xfrm>
              <a:off x="6800850" y="26289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321</a:t>
              </a:r>
            </a:p>
          </p:txBody>
        </p:sp>
        <p:sp>
          <p:nvSpPr>
            <p:cNvPr id="7183" name="直接连接符 7182"/>
            <p:cNvSpPr/>
            <p:nvPr/>
          </p:nvSpPr>
          <p:spPr>
            <a:xfrm flipH="1">
              <a:off x="4286250" y="1371600"/>
              <a:ext cx="400050" cy="228600"/>
            </a:xfrm>
            <a:prstGeom prst="line">
              <a:avLst/>
            </a:prstGeom>
            <a:ln w="9525" cap="flat" cmpd="sng">
              <a:solidFill>
                <a:schemeClr val="tx1"/>
              </a:solidFill>
              <a:prstDash val="solid"/>
              <a:headEnd type="none" w="med" len="med"/>
              <a:tailEnd type="none" w="med" len="med"/>
            </a:ln>
          </p:spPr>
        </p:sp>
        <p:sp>
          <p:nvSpPr>
            <p:cNvPr id="7184" name="直接连接符 7183"/>
            <p:cNvSpPr/>
            <p:nvPr/>
          </p:nvSpPr>
          <p:spPr>
            <a:xfrm>
              <a:off x="5029200" y="1371600"/>
              <a:ext cx="514350" cy="228600"/>
            </a:xfrm>
            <a:prstGeom prst="line">
              <a:avLst/>
            </a:prstGeom>
            <a:ln w="57150" cap="flat" cmpd="sng">
              <a:solidFill>
                <a:srgbClr val="FF0000"/>
              </a:solidFill>
              <a:prstDash val="solid"/>
              <a:headEnd type="none" w="med" len="med"/>
              <a:tailEnd type="triangle" w="med" len="med"/>
            </a:ln>
          </p:spPr>
        </p:sp>
        <p:sp>
          <p:nvSpPr>
            <p:cNvPr id="7185" name="直接连接符 7184"/>
            <p:cNvSpPr/>
            <p:nvPr/>
          </p:nvSpPr>
          <p:spPr>
            <a:xfrm flipH="1">
              <a:off x="3714750" y="1828800"/>
              <a:ext cx="228600" cy="228600"/>
            </a:xfrm>
            <a:prstGeom prst="line">
              <a:avLst/>
            </a:prstGeom>
            <a:ln w="9525" cap="flat" cmpd="sng">
              <a:solidFill>
                <a:schemeClr val="tx1"/>
              </a:solidFill>
              <a:prstDash val="solid"/>
              <a:headEnd type="none" w="med" len="med"/>
              <a:tailEnd type="none" w="med" len="med"/>
            </a:ln>
          </p:spPr>
        </p:sp>
        <p:sp>
          <p:nvSpPr>
            <p:cNvPr id="7186" name="直接连接符 7185"/>
            <p:cNvSpPr/>
            <p:nvPr/>
          </p:nvSpPr>
          <p:spPr>
            <a:xfrm>
              <a:off x="4286250" y="1828800"/>
              <a:ext cx="228600" cy="228600"/>
            </a:xfrm>
            <a:prstGeom prst="line">
              <a:avLst/>
            </a:prstGeom>
            <a:ln w="9525" cap="flat" cmpd="sng">
              <a:solidFill>
                <a:schemeClr val="tx1"/>
              </a:solidFill>
              <a:prstDash val="solid"/>
              <a:headEnd type="none" w="med" len="med"/>
              <a:tailEnd type="none" w="med" len="med"/>
            </a:ln>
          </p:spPr>
        </p:sp>
        <p:sp>
          <p:nvSpPr>
            <p:cNvPr id="7187" name="直接连接符 7186"/>
            <p:cNvSpPr/>
            <p:nvPr/>
          </p:nvSpPr>
          <p:spPr>
            <a:xfrm flipH="1">
              <a:off x="4171950" y="2286000"/>
              <a:ext cx="400050" cy="342900"/>
            </a:xfrm>
            <a:prstGeom prst="line">
              <a:avLst/>
            </a:prstGeom>
            <a:ln w="9525" cap="flat" cmpd="sng">
              <a:solidFill>
                <a:schemeClr val="tx1"/>
              </a:solidFill>
              <a:prstDash val="solid"/>
              <a:headEnd type="none" w="med" len="med"/>
              <a:tailEnd type="none" w="med" len="med"/>
            </a:ln>
          </p:spPr>
        </p:sp>
        <p:sp>
          <p:nvSpPr>
            <p:cNvPr id="7188" name="直接连接符 7187"/>
            <p:cNvSpPr/>
            <p:nvPr/>
          </p:nvSpPr>
          <p:spPr>
            <a:xfrm>
              <a:off x="4800600" y="2286000"/>
              <a:ext cx="400050" cy="342900"/>
            </a:xfrm>
            <a:prstGeom prst="line">
              <a:avLst/>
            </a:prstGeom>
            <a:ln w="9525" cap="flat" cmpd="sng">
              <a:solidFill>
                <a:schemeClr val="tx1"/>
              </a:solidFill>
              <a:prstDash val="solid"/>
              <a:headEnd type="none" w="med" len="med"/>
              <a:tailEnd type="none" w="med" len="med"/>
            </a:ln>
          </p:spPr>
        </p:sp>
        <p:sp>
          <p:nvSpPr>
            <p:cNvPr id="7189" name="直接连接符 7188"/>
            <p:cNvSpPr/>
            <p:nvPr/>
          </p:nvSpPr>
          <p:spPr>
            <a:xfrm flipH="1">
              <a:off x="5886450" y="2286000"/>
              <a:ext cx="400050" cy="342900"/>
            </a:xfrm>
            <a:prstGeom prst="line">
              <a:avLst/>
            </a:prstGeom>
            <a:ln w="9525" cap="flat" cmpd="sng">
              <a:solidFill>
                <a:schemeClr val="tx1"/>
              </a:solidFill>
              <a:prstDash val="solid"/>
              <a:headEnd type="none" w="med" len="med"/>
              <a:tailEnd type="none" w="med" len="med"/>
            </a:ln>
          </p:spPr>
        </p:sp>
        <p:sp>
          <p:nvSpPr>
            <p:cNvPr id="7190" name="直接连接符 7189"/>
            <p:cNvSpPr/>
            <p:nvPr/>
          </p:nvSpPr>
          <p:spPr>
            <a:xfrm>
              <a:off x="6572250" y="2286000"/>
              <a:ext cx="400050" cy="342900"/>
            </a:xfrm>
            <a:prstGeom prst="line">
              <a:avLst/>
            </a:prstGeom>
            <a:ln w="9525" cap="flat" cmpd="sng">
              <a:solidFill>
                <a:schemeClr val="tx1"/>
              </a:solidFill>
              <a:prstDash val="solid"/>
              <a:headEnd type="none" w="med" len="med"/>
              <a:tailEnd type="none" w="med" len="med"/>
            </a:ln>
          </p:spPr>
        </p:sp>
        <p:sp>
          <p:nvSpPr>
            <p:cNvPr id="7191" name="直接连接符 7190"/>
            <p:cNvSpPr/>
            <p:nvPr/>
          </p:nvSpPr>
          <p:spPr>
            <a:xfrm>
              <a:off x="5886450" y="1828800"/>
              <a:ext cx="400050" cy="171450"/>
            </a:xfrm>
            <a:prstGeom prst="line">
              <a:avLst/>
            </a:prstGeom>
            <a:ln w="9525" cap="flat" cmpd="sng">
              <a:solidFill>
                <a:schemeClr val="tx1"/>
              </a:solidFill>
              <a:prstDash val="solid"/>
              <a:headEnd type="none" w="med" len="med"/>
              <a:tailEnd type="none" w="med" len="med"/>
            </a:ln>
          </p:spPr>
        </p:sp>
        <p:sp>
          <p:nvSpPr>
            <p:cNvPr id="7192" name="直接连接符 7191"/>
            <p:cNvSpPr/>
            <p:nvPr/>
          </p:nvSpPr>
          <p:spPr>
            <a:xfrm flipH="1">
              <a:off x="5314950" y="1828800"/>
              <a:ext cx="228600" cy="228600"/>
            </a:xfrm>
            <a:prstGeom prst="line">
              <a:avLst/>
            </a:prstGeom>
            <a:ln w="9525" cap="flat" cmpd="sng">
              <a:solidFill>
                <a:schemeClr val="tx1"/>
              </a:solidFill>
              <a:prstDash val="solid"/>
              <a:headEnd type="none" w="med" len="med"/>
              <a:tailEnd type="none" w="med" len="med"/>
            </a:ln>
          </p:spPr>
        </p:sp>
        <p:sp>
          <p:nvSpPr>
            <p:cNvPr id="7194" name="文本框 7193"/>
            <p:cNvSpPr txBox="1"/>
            <p:nvPr/>
          </p:nvSpPr>
          <p:spPr>
            <a:xfrm>
              <a:off x="5257800" y="1051322"/>
              <a:ext cx="502061" cy="338554"/>
            </a:xfrm>
            <a:prstGeom prst="rect">
              <a:avLst/>
            </a:prstGeom>
            <a:noFill/>
            <a:ln w="9525">
              <a:noFill/>
            </a:ln>
          </p:spPr>
          <p:txBody>
            <a:bodyPr wrap="none" anchor="t" anchorCtr="0">
              <a:spAutoFit/>
            </a:bodyPr>
            <a:lstStyle/>
            <a:p>
              <a:r>
                <a:rPr lang="en-US" altLang="zh-CN" sz="1600" i="0" dirty="0">
                  <a:solidFill>
                    <a:schemeClr val="tx1"/>
                  </a:solidFill>
                  <a:latin typeface="Times New Roman" panose="02020603050405020304" pitchFamily="18" charset="0"/>
                </a:rPr>
                <a:t>9</a:t>
              </a:r>
              <a:r>
                <a:rPr lang="en-US" altLang="zh-CN" sz="1600" i="0" dirty="0">
                  <a:solidFill>
                    <a:schemeClr val="tx1"/>
                  </a:solidFill>
                  <a:latin typeface="Times New Roman" panose="02020603050405020304" pitchFamily="18" charset="0"/>
                  <a:sym typeface="Symbol" panose="05050102010706020507" pitchFamily="18" charset="2"/>
                </a:rPr>
                <a:t>4</a:t>
              </a:r>
              <a:endParaRPr lang="en-US" altLang="zh-CN" sz="1600" i="0" dirty="0">
                <a:solidFill>
                  <a:schemeClr val="tx1"/>
                </a:solidFill>
                <a:latin typeface="Times New Roman" panose="02020603050405020304" pitchFamily="18" charset="0"/>
              </a:endParaRPr>
            </a:p>
          </p:txBody>
        </p:sp>
      </p:grpSp>
      <p:sp>
        <p:nvSpPr>
          <p:cNvPr id="28" name="内容占位符 1">
            <a:extLst>
              <a:ext uri="{FF2B5EF4-FFF2-40B4-BE49-F238E27FC236}">
                <a16:creationId xmlns:a16="http://schemas.microsoft.com/office/drawing/2014/main" id="{B6BC77F2-F0B4-46EF-AD04-33C397A8F203}"/>
              </a:ext>
            </a:extLst>
          </p:cNvPr>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决策树案例</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占位符 44034">
            <a:extLst>
              <a:ext uri="{FF2B5EF4-FFF2-40B4-BE49-F238E27FC236}">
                <a16:creationId xmlns:a16="http://schemas.microsoft.com/office/drawing/2014/main" id="{6556D82E-A366-474B-8EF9-D7BAB31AC6D2}"/>
              </a:ext>
            </a:extLst>
          </p:cNvPr>
          <p:cNvSpPr txBox="1"/>
          <p:nvPr/>
        </p:nvSpPr>
        <p:spPr>
          <a:xfrm>
            <a:off x="571500" y="939998"/>
            <a:ext cx="7886700" cy="3263504"/>
          </a:xfrm>
          <a:prstGeom prst="rect">
            <a:avLst/>
          </a:prstGeom>
        </p:spPr>
        <p:txBody>
          <a:bodyPr>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zh-CN" altLang="en-US" dirty="0"/>
              <a:t>对于</a:t>
            </a:r>
            <a:r>
              <a:rPr lang="en-US" altLang="zh-CN" i="1" dirty="0" err="1">
                <a:solidFill>
                  <a:srgbClr val="008C87"/>
                </a:solidFill>
              </a:rPr>
              <a:t>i</a:t>
            </a:r>
            <a:r>
              <a:rPr lang="en-US" altLang="zh-CN" dirty="0" err="1">
                <a:solidFill>
                  <a:srgbClr val="008C87"/>
                </a:solidFill>
              </a:rPr>
              <a:t>,</a:t>
            </a:r>
            <a:r>
              <a:rPr lang="en-US" altLang="zh-CN" i="1" dirty="0" err="1">
                <a:solidFill>
                  <a:srgbClr val="008C87"/>
                </a:solidFill>
              </a:rPr>
              <a:t>j</a:t>
            </a:r>
            <a:r>
              <a:rPr lang="en-US" altLang="zh-CN" dirty="0">
                <a:solidFill>
                  <a:srgbClr val="008C87"/>
                </a:solidFill>
                <a:sym typeface="Symbol" panose="05050102010706020507" pitchFamily="18" charset="2"/>
              </a:rPr>
              <a:t>{1,</a:t>
            </a:r>
            <a:r>
              <a:rPr lang="en-US" altLang="zh-CN" dirty="0">
                <a:solidFill>
                  <a:srgbClr val="008C87"/>
                </a:solidFill>
                <a:latin typeface="Times New Roman" panose="02020603050405020304" pitchFamily="18" charset="0"/>
                <a:sym typeface="Symbol" panose="05050102010706020507" pitchFamily="18" charset="2"/>
              </a:rPr>
              <a:t>…</a:t>
            </a:r>
            <a:r>
              <a:rPr lang="en-US" altLang="zh-CN" dirty="0">
                <a:solidFill>
                  <a:srgbClr val="008C87"/>
                </a:solidFill>
                <a:sym typeface="Symbol" panose="05050102010706020507" pitchFamily="18" charset="2"/>
              </a:rPr>
              <a:t>,</a:t>
            </a:r>
            <a:r>
              <a:rPr lang="en-US" altLang="zh-CN" i="1" dirty="0">
                <a:solidFill>
                  <a:srgbClr val="008C87"/>
                </a:solidFill>
                <a:sym typeface="Symbol" panose="05050102010706020507" pitchFamily="18" charset="2"/>
              </a:rPr>
              <a:t>n</a:t>
            </a:r>
            <a:r>
              <a:rPr lang="en-US" altLang="zh-CN" dirty="0">
                <a:solidFill>
                  <a:srgbClr val="008C87"/>
                </a:solidFill>
                <a:sym typeface="Symbol" panose="05050102010706020507" pitchFamily="18" charset="2"/>
              </a:rPr>
              <a:t>}</a:t>
            </a:r>
            <a:r>
              <a:rPr lang="zh-CN" altLang="en-US" dirty="0">
                <a:sym typeface="Symbol" panose="05050102010706020507" pitchFamily="18" charset="2"/>
              </a:rPr>
              <a:t>，</a:t>
            </a:r>
            <a:r>
              <a:rPr lang="zh-CN" altLang="en-US" dirty="0"/>
              <a:t>各中间节点被标注为</a:t>
            </a:r>
            <a:r>
              <a:rPr lang="en-US" altLang="zh-CN" dirty="0"/>
              <a:t> </a:t>
            </a:r>
            <a:r>
              <a:rPr lang="en-US" altLang="zh-CN" i="1" dirty="0">
                <a:solidFill>
                  <a:srgbClr val="008C87"/>
                </a:solidFill>
              </a:rPr>
              <a:t>i</a:t>
            </a:r>
            <a:r>
              <a:rPr lang="en-US" altLang="zh-CN" dirty="0">
                <a:solidFill>
                  <a:srgbClr val="008C87"/>
                </a:solidFill>
              </a:rPr>
              <a:t>:</a:t>
            </a:r>
            <a:r>
              <a:rPr lang="en-US" altLang="zh-CN" i="1" dirty="0">
                <a:solidFill>
                  <a:srgbClr val="008C87"/>
                </a:solidFill>
              </a:rPr>
              <a:t>j</a:t>
            </a:r>
            <a:r>
              <a:rPr lang="en-US" altLang="zh-CN" dirty="0">
                <a:sym typeface="Symbol" panose="05050102010706020507" pitchFamily="18" charset="2"/>
              </a:rPr>
              <a:t>.</a:t>
            </a:r>
          </a:p>
          <a:p>
            <a:r>
              <a:rPr lang="zh-CN" altLang="en-US" sz="1900" dirty="0">
                <a:sym typeface="Symbol" panose="05050102010706020507" pitchFamily="18" charset="2"/>
              </a:rPr>
              <a:t>左子树显示了当</a:t>
            </a:r>
            <a:r>
              <a:rPr lang="en-US" altLang="zh-CN" sz="1900" i="1" dirty="0">
                <a:solidFill>
                  <a:srgbClr val="008C87"/>
                </a:solidFill>
                <a:sym typeface="Symbol" panose="05050102010706020507" pitchFamily="18" charset="2"/>
              </a:rPr>
              <a:t>a</a:t>
            </a:r>
            <a:r>
              <a:rPr lang="en-US" altLang="zh-CN" sz="1900" i="1" baseline="-25000" dirty="0">
                <a:solidFill>
                  <a:srgbClr val="008C87"/>
                </a:solidFill>
                <a:sym typeface="Symbol" panose="05050102010706020507" pitchFamily="18" charset="2"/>
              </a:rPr>
              <a:t>i</a:t>
            </a:r>
            <a:r>
              <a:rPr lang="en-US" altLang="zh-CN" sz="1900" dirty="0">
                <a:solidFill>
                  <a:srgbClr val="008C87"/>
                </a:solidFill>
                <a:sym typeface="Symbol" panose="05050102010706020507" pitchFamily="18" charset="2"/>
              </a:rPr>
              <a:t>  </a:t>
            </a:r>
            <a:r>
              <a:rPr lang="en-US" altLang="zh-CN" sz="1900" i="1" dirty="0" err="1">
                <a:solidFill>
                  <a:srgbClr val="008C87"/>
                </a:solidFill>
                <a:sym typeface="Symbol" panose="05050102010706020507" pitchFamily="18" charset="2"/>
              </a:rPr>
              <a:t>a</a:t>
            </a:r>
            <a:r>
              <a:rPr lang="en-US" altLang="zh-CN" sz="1900" i="1" baseline="-25000" dirty="0" err="1">
                <a:solidFill>
                  <a:srgbClr val="008C87"/>
                </a:solidFill>
                <a:sym typeface="Symbol" panose="05050102010706020507" pitchFamily="18" charset="2"/>
              </a:rPr>
              <a:t>j</a:t>
            </a:r>
            <a:r>
              <a:rPr lang="zh-CN" altLang="en-US" sz="1900" dirty="0">
                <a:sym typeface="Symbol" panose="05050102010706020507" pitchFamily="18" charset="2"/>
              </a:rPr>
              <a:t>时的子序列比较情况</a:t>
            </a:r>
            <a:r>
              <a:rPr lang="en-US" altLang="zh-CN" sz="1900" dirty="0">
                <a:sym typeface="Symbol" panose="05050102010706020507" pitchFamily="18" charset="2"/>
              </a:rPr>
              <a:t>.</a:t>
            </a:r>
          </a:p>
          <a:p>
            <a:r>
              <a:rPr lang="zh-CN" altLang="en-US" sz="1900" dirty="0">
                <a:sym typeface="Symbol" panose="05050102010706020507" pitchFamily="18" charset="2"/>
              </a:rPr>
              <a:t>右子树显示了当</a:t>
            </a:r>
            <a:r>
              <a:rPr lang="en-US" altLang="zh-CN" sz="1900" i="1" dirty="0">
                <a:solidFill>
                  <a:srgbClr val="008C87"/>
                </a:solidFill>
                <a:sym typeface="Symbol" panose="05050102010706020507" pitchFamily="18" charset="2"/>
              </a:rPr>
              <a:t>a</a:t>
            </a:r>
            <a:r>
              <a:rPr lang="en-US" altLang="zh-CN" sz="1900" i="1" baseline="-25000" dirty="0">
                <a:solidFill>
                  <a:srgbClr val="008C87"/>
                </a:solidFill>
                <a:sym typeface="Symbol" panose="05050102010706020507" pitchFamily="18" charset="2"/>
              </a:rPr>
              <a:t>i</a:t>
            </a:r>
            <a:r>
              <a:rPr lang="en-US" altLang="zh-CN" sz="1900" dirty="0">
                <a:solidFill>
                  <a:srgbClr val="008C87"/>
                </a:solidFill>
                <a:sym typeface="Symbol" panose="05050102010706020507" pitchFamily="18" charset="2"/>
              </a:rPr>
              <a:t>  </a:t>
            </a:r>
            <a:r>
              <a:rPr lang="en-US" altLang="zh-CN" sz="1900" i="1" dirty="0" err="1">
                <a:solidFill>
                  <a:srgbClr val="008C87"/>
                </a:solidFill>
                <a:sym typeface="Symbol" panose="05050102010706020507" pitchFamily="18" charset="2"/>
              </a:rPr>
              <a:t>a</a:t>
            </a:r>
            <a:r>
              <a:rPr lang="en-US" altLang="zh-CN" sz="1900" i="1" baseline="-25000" dirty="0" err="1">
                <a:solidFill>
                  <a:srgbClr val="008C87"/>
                </a:solidFill>
                <a:sym typeface="Symbol" panose="05050102010706020507" pitchFamily="18" charset="2"/>
              </a:rPr>
              <a:t>j</a:t>
            </a:r>
            <a:r>
              <a:rPr lang="zh-CN" altLang="en-US" sz="1900" dirty="0">
                <a:sym typeface="Symbol" panose="05050102010706020507" pitchFamily="18" charset="2"/>
              </a:rPr>
              <a:t>时的子序列比较情况</a:t>
            </a:r>
            <a:r>
              <a:rPr lang="en-US" altLang="zh-CN" sz="1900" dirty="0">
                <a:sym typeface="Symbol" panose="05050102010706020507" pitchFamily="18" charset="2"/>
              </a:rPr>
              <a:t>.</a:t>
            </a:r>
            <a:endParaRPr lang="en-US" altLang="zh-CN" sz="1900" dirty="0"/>
          </a:p>
        </p:txBody>
      </p:sp>
      <p:sp>
        <p:nvSpPr>
          <p:cNvPr id="9242" name="文本框 9241"/>
          <p:cNvSpPr txBox="1"/>
          <p:nvPr/>
        </p:nvSpPr>
        <p:spPr>
          <a:xfrm>
            <a:off x="1543050" y="1028700"/>
            <a:ext cx="2351926" cy="707886"/>
          </a:xfrm>
          <a:prstGeom prst="rect">
            <a:avLst/>
          </a:prstGeom>
          <a:noFill/>
          <a:ln w="9525">
            <a:noFill/>
          </a:ln>
        </p:spPr>
        <p:txBody>
          <a:bodyPr wrap="none" anchor="t" anchorCtr="0">
            <a:spAutoFit/>
          </a:bodyPr>
          <a:lstStyle/>
          <a:p>
            <a:r>
              <a:rPr lang="zh-CN" altLang="en-US" sz="2000" i="0" dirty="0">
                <a:solidFill>
                  <a:schemeClr val="tx1"/>
                </a:solidFill>
                <a:latin typeface="Times New Roman" panose="02020603050405020304" pitchFamily="18" charset="0"/>
              </a:rPr>
              <a:t>对</a:t>
            </a:r>
            <a:r>
              <a:rPr lang="en-US" altLang="zh-CN" sz="2000" i="0" dirty="0">
                <a:solidFill>
                  <a:schemeClr val="tx1"/>
                </a:solidFill>
                <a:latin typeface="Times New Roman" panose="02020603050405020304" pitchFamily="18" charset="0"/>
              </a:rPr>
              <a:t> </a:t>
            </a:r>
            <a:r>
              <a:rPr lang="en-US" altLang="zh-CN" sz="2000" i="0" dirty="0">
                <a:latin typeface="Times New Roman" panose="02020603050405020304" pitchFamily="18" charset="0"/>
              </a:rPr>
              <a:t>&lt;</a:t>
            </a:r>
            <a:r>
              <a:rPr lang="en-US" altLang="zh-CN" sz="2000" dirty="0">
                <a:latin typeface="Times New Roman" panose="02020603050405020304" pitchFamily="18" charset="0"/>
              </a:rPr>
              <a:t>a</a:t>
            </a:r>
            <a:r>
              <a:rPr lang="en-US" altLang="zh-CN" sz="2000" i="0" baseline="-25000" dirty="0">
                <a:latin typeface="Times New Roman" panose="02020603050405020304" pitchFamily="18" charset="0"/>
              </a:rPr>
              <a:t>1</a:t>
            </a:r>
            <a:r>
              <a:rPr lang="en-US" altLang="zh-CN" sz="2000" i="0" dirty="0">
                <a:latin typeface="Times New Roman" panose="02020603050405020304" pitchFamily="18" charset="0"/>
              </a:rPr>
              <a:t>,</a:t>
            </a:r>
            <a:r>
              <a:rPr lang="en-US" altLang="zh-CN" sz="2000" dirty="0">
                <a:latin typeface="Times New Roman" panose="02020603050405020304" pitchFamily="18" charset="0"/>
              </a:rPr>
              <a:t>a</a:t>
            </a:r>
            <a:r>
              <a:rPr lang="en-US" altLang="zh-CN" sz="2000" i="0" baseline="-25000" dirty="0">
                <a:latin typeface="Times New Roman" panose="02020603050405020304" pitchFamily="18" charset="0"/>
              </a:rPr>
              <a:t>2</a:t>
            </a:r>
            <a:r>
              <a:rPr lang="en-US" altLang="zh-CN" sz="2000" i="0" dirty="0">
                <a:latin typeface="Times New Roman" panose="02020603050405020304" pitchFamily="18" charset="0"/>
              </a:rPr>
              <a:t>,…,</a:t>
            </a:r>
            <a:r>
              <a:rPr lang="en-US" altLang="zh-CN" sz="2000" dirty="0">
                <a:latin typeface="Times New Roman" panose="02020603050405020304" pitchFamily="18" charset="0"/>
              </a:rPr>
              <a:t>a</a:t>
            </a:r>
            <a:r>
              <a:rPr lang="en-US" altLang="zh-CN" sz="2000" baseline="-25000" dirty="0">
                <a:latin typeface="Times New Roman" panose="02020603050405020304" pitchFamily="18" charset="0"/>
              </a:rPr>
              <a:t>n</a:t>
            </a:r>
            <a:r>
              <a:rPr lang="en-US" altLang="zh-CN" sz="2000" i="0" dirty="0">
                <a:latin typeface="Times New Roman" panose="02020603050405020304" pitchFamily="18" charset="0"/>
              </a:rPr>
              <a:t>&gt;</a:t>
            </a:r>
            <a:r>
              <a:rPr lang="zh-CN" altLang="en-US" sz="2000" i="0" dirty="0">
                <a:latin typeface="Times New Roman" panose="02020603050405020304" pitchFamily="18" charset="0"/>
              </a:rPr>
              <a:t>排序</a:t>
            </a:r>
            <a:endParaRPr lang="en-US" altLang="zh-CN" sz="2000" i="0" dirty="0">
              <a:latin typeface="Times New Roman" panose="02020603050405020304" pitchFamily="18" charset="0"/>
            </a:endParaRPr>
          </a:p>
          <a:p>
            <a:r>
              <a:rPr lang="en-US" altLang="zh-CN" sz="2000" i="0" dirty="0">
                <a:latin typeface="Times New Roman" panose="02020603050405020304" pitchFamily="18" charset="0"/>
              </a:rPr>
              <a:t>=&lt;9,4,6&gt;</a:t>
            </a:r>
            <a:r>
              <a:rPr lang="en-US" altLang="zh-CN" sz="2000" i="0" dirty="0">
                <a:solidFill>
                  <a:schemeClr val="tx1"/>
                </a:solidFill>
                <a:latin typeface="Times New Roman" panose="02020603050405020304" pitchFamily="18" charset="0"/>
              </a:rPr>
              <a:t>:</a:t>
            </a:r>
          </a:p>
        </p:txBody>
      </p:sp>
      <p:grpSp>
        <p:nvGrpSpPr>
          <p:cNvPr id="4" name="组合 3">
            <a:extLst>
              <a:ext uri="{FF2B5EF4-FFF2-40B4-BE49-F238E27FC236}">
                <a16:creationId xmlns:a16="http://schemas.microsoft.com/office/drawing/2014/main" id="{99454969-A9D0-40BE-B6A6-E3077FB8AA47}"/>
              </a:ext>
            </a:extLst>
          </p:cNvPr>
          <p:cNvGrpSpPr/>
          <p:nvPr/>
        </p:nvGrpSpPr>
        <p:grpSpPr>
          <a:xfrm>
            <a:off x="3452859" y="636101"/>
            <a:ext cx="4617720" cy="2208475"/>
            <a:chOff x="3429000" y="1085850"/>
            <a:chExt cx="3943350" cy="1885950"/>
          </a:xfrm>
        </p:grpSpPr>
        <p:sp>
          <p:nvSpPr>
            <p:cNvPr id="9221" name="椭圆 9220"/>
            <p:cNvSpPr/>
            <p:nvPr/>
          </p:nvSpPr>
          <p:spPr>
            <a:xfrm>
              <a:off x="4629150" y="10858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1:2</a:t>
              </a:r>
            </a:p>
          </p:txBody>
        </p:sp>
        <p:sp>
          <p:nvSpPr>
            <p:cNvPr id="9222" name="椭圆 9221"/>
            <p:cNvSpPr/>
            <p:nvPr/>
          </p:nvSpPr>
          <p:spPr>
            <a:xfrm>
              <a:off x="6172200" y="2000250"/>
              <a:ext cx="457200" cy="342900"/>
            </a:xfrm>
            <a:prstGeom prst="ellipse">
              <a:avLst/>
            </a:prstGeom>
            <a:solidFill>
              <a:srgbClr val="FFFF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2:3</a:t>
              </a:r>
            </a:p>
          </p:txBody>
        </p:sp>
        <p:sp>
          <p:nvSpPr>
            <p:cNvPr id="9223" name="椭圆 9222"/>
            <p:cNvSpPr/>
            <p:nvPr/>
          </p:nvSpPr>
          <p:spPr>
            <a:xfrm>
              <a:off x="4457700" y="20002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1:3</a:t>
              </a:r>
            </a:p>
          </p:txBody>
        </p:sp>
        <p:sp>
          <p:nvSpPr>
            <p:cNvPr id="9224" name="椭圆 9223"/>
            <p:cNvSpPr/>
            <p:nvPr/>
          </p:nvSpPr>
          <p:spPr>
            <a:xfrm>
              <a:off x="5486400" y="15430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1:3</a:t>
              </a:r>
            </a:p>
          </p:txBody>
        </p:sp>
        <p:sp>
          <p:nvSpPr>
            <p:cNvPr id="9225" name="椭圆 9224"/>
            <p:cNvSpPr/>
            <p:nvPr/>
          </p:nvSpPr>
          <p:spPr>
            <a:xfrm>
              <a:off x="3886200" y="15430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2:3</a:t>
              </a:r>
            </a:p>
          </p:txBody>
        </p:sp>
        <p:sp>
          <p:nvSpPr>
            <p:cNvPr id="9226" name="矩形 9225"/>
            <p:cNvSpPr/>
            <p:nvPr/>
          </p:nvSpPr>
          <p:spPr>
            <a:xfrm>
              <a:off x="3429000" y="20574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123</a:t>
              </a:r>
            </a:p>
          </p:txBody>
        </p:sp>
        <p:sp>
          <p:nvSpPr>
            <p:cNvPr id="9227" name="矩形 9226"/>
            <p:cNvSpPr/>
            <p:nvPr/>
          </p:nvSpPr>
          <p:spPr>
            <a:xfrm>
              <a:off x="5143500" y="20574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213</a:t>
              </a:r>
            </a:p>
          </p:txBody>
        </p:sp>
        <p:sp>
          <p:nvSpPr>
            <p:cNvPr id="9228" name="矩形 9227"/>
            <p:cNvSpPr/>
            <p:nvPr/>
          </p:nvSpPr>
          <p:spPr>
            <a:xfrm>
              <a:off x="4800600" y="26289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312</a:t>
              </a:r>
            </a:p>
          </p:txBody>
        </p:sp>
        <p:sp>
          <p:nvSpPr>
            <p:cNvPr id="9229" name="矩形 9228"/>
            <p:cNvSpPr/>
            <p:nvPr/>
          </p:nvSpPr>
          <p:spPr>
            <a:xfrm>
              <a:off x="3771900" y="26289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132</a:t>
              </a:r>
            </a:p>
          </p:txBody>
        </p:sp>
        <p:sp>
          <p:nvSpPr>
            <p:cNvPr id="9230" name="矩形 9229"/>
            <p:cNvSpPr/>
            <p:nvPr/>
          </p:nvSpPr>
          <p:spPr>
            <a:xfrm>
              <a:off x="5600700" y="26289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231</a:t>
              </a:r>
            </a:p>
          </p:txBody>
        </p:sp>
        <p:sp>
          <p:nvSpPr>
            <p:cNvPr id="9231" name="矩形 9230"/>
            <p:cNvSpPr/>
            <p:nvPr/>
          </p:nvSpPr>
          <p:spPr>
            <a:xfrm>
              <a:off x="6800850" y="26289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321</a:t>
              </a:r>
            </a:p>
          </p:txBody>
        </p:sp>
        <p:sp>
          <p:nvSpPr>
            <p:cNvPr id="9232" name="直接连接符 9231"/>
            <p:cNvSpPr/>
            <p:nvPr/>
          </p:nvSpPr>
          <p:spPr>
            <a:xfrm flipH="1">
              <a:off x="4286250" y="1371600"/>
              <a:ext cx="400050" cy="228600"/>
            </a:xfrm>
            <a:prstGeom prst="line">
              <a:avLst/>
            </a:prstGeom>
            <a:ln w="9525" cap="flat" cmpd="sng">
              <a:solidFill>
                <a:schemeClr val="tx1"/>
              </a:solidFill>
              <a:prstDash val="solid"/>
              <a:headEnd type="none" w="med" len="med"/>
              <a:tailEnd type="none" w="med" len="med"/>
            </a:ln>
          </p:spPr>
        </p:sp>
        <p:sp>
          <p:nvSpPr>
            <p:cNvPr id="9233" name="直接连接符 9232"/>
            <p:cNvSpPr/>
            <p:nvPr/>
          </p:nvSpPr>
          <p:spPr>
            <a:xfrm>
              <a:off x="5029200" y="1371600"/>
              <a:ext cx="514350" cy="228600"/>
            </a:xfrm>
            <a:prstGeom prst="line">
              <a:avLst/>
            </a:prstGeom>
            <a:ln w="12700" cap="flat" cmpd="sng">
              <a:solidFill>
                <a:schemeClr val="tx1"/>
              </a:solidFill>
              <a:prstDash val="solid"/>
              <a:headEnd type="none" w="med" len="med"/>
              <a:tailEnd type="none" w="med" len="med"/>
            </a:ln>
          </p:spPr>
        </p:sp>
        <p:sp>
          <p:nvSpPr>
            <p:cNvPr id="9234" name="直接连接符 9233"/>
            <p:cNvSpPr/>
            <p:nvPr/>
          </p:nvSpPr>
          <p:spPr>
            <a:xfrm flipH="1">
              <a:off x="3714750" y="1828800"/>
              <a:ext cx="228600" cy="228600"/>
            </a:xfrm>
            <a:prstGeom prst="line">
              <a:avLst/>
            </a:prstGeom>
            <a:ln w="9525" cap="flat" cmpd="sng">
              <a:solidFill>
                <a:schemeClr val="tx1"/>
              </a:solidFill>
              <a:prstDash val="solid"/>
              <a:headEnd type="none" w="med" len="med"/>
              <a:tailEnd type="none" w="med" len="med"/>
            </a:ln>
          </p:spPr>
        </p:sp>
        <p:sp>
          <p:nvSpPr>
            <p:cNvPr id="9235" name="直接连接符 9234"/>
            <p:cNvSpPr/>
            <p:nvPr/>
          </p:nvSpPr>
          <p:spPr>
            <a:xfrm>
              <a:off x="4286250" y="1828800"/>
              <a:ext cx="228600" cy="228600"/>
            </a:xfrm>
            <a:prstGeom prst="line">
              <a:avLst/>
            </a:prstGeom>
            <a:ln w="9525" cap="flat" cmpd="sng">
              <a:solidFill>
                <a:schemeClr val="tx1"/>
              </a:solidFill>
              <a:prstDash val="solid"/>
              <a:headEnd type="none" w="med" len="med"/>
              <a:tailEnd type="none" w="med" len="med"/>
            </a:ln>
          </p:spPr>
        </p:sp>
        <p:sp>
          <p:nvSpPr>
            <p:cNvPr id="9236" name="直接连接符 9235"/>
            <p:cNvSpPr/>
            <p:nvPr/>
          </p:nvSpPr>
          <p:spPr>
            <a:xfrm flipH="1">
              <a:off x="4171950" y="2286000"/>
              <a:ext cx="400050" cy="342900"/>
            </a:xfrm>
            <a:prstGeom prst="line">
              <a:avLst/>
            </a:prstGeom>
            <a:ln w="9525" cap="flat" cmpd="sng">
              <a:solidFill>
                <a:schemeClr val="tx1"/>
              </a:solidFill>
              <a:prstDash val="solid"/>
              <a:headEnd type="none" w="med" len="med"/>
              <a:tailEnd type="none" w="med" len="med"/>
            </a:ln>
          </p:spPr>
        </p:sp>
        <p:sp>
          <p:nvSpPr>
            <p:cNvPr id="9237" name="直接连接符 9236"/>
            <p:cNvSpPr/>
            <p:nvPr/>
          </p:nvSpPr>
          <p:spPr>
            <a:xfrm>
              <a:off x="4800600" y="2286000"/>
              <a:ext cx="400050" cy="342900"/>
            </a:xfrm>
            <a:prstGeom prst="line">
              <a:avLst/>
            </a:prstGeom>
            <a:ln w="9525" cap="flat" cmpd="sng">
              <a:solidFill>
                <a:schemeClr val="tx1"/>
              </a:solidFill>
              <a:prstDash val="solid"/>
              <a:headEnd type="none" w="med" len="med"/>
              <a:tailEnd type="none" w="med" len="med"/>
            </a:ln>
          </p:spPr>
        </p:sp>
        <p:sp>
          <p:nvSpPr>
            <p:cNvPr id="9238" name="直接连接符 9237"/>
            <p:cNvSpPr/>
            <p:nvPr/>
          </p:nvSpPr>
          <p:spPr>
            <a:xfrm flipH="1">
              <a:off x="5886450" y="2286000"/>
              <a:ext cx="400050" cy="342900"/>
            </a:xfrm>
            <a:prstGeom prst="line">
              <a:avLst/>
            </a:prstGeom>
            <a:ln w="57150" cap="flat" cmpd="sng">
              <a:solidFill>
                <a:srgbClr val="FF0000"/>
              </a:solidFill>
              <a:prstDash val="solid"/>
              <a:headEnd type="none" w="med" len="med"/>
              <a:tailEnd type="triangle" w="med" len="med"/>
            </a:ln>
          </p:spPr>
        </p:sp>
        <p:sp>
          <p:nvSpPr>
            <p:cNvPr id="9239" name="直接连接符 9238"/>
            <p:cNvSpPr/>
            <p:nvPr/>
          </p:nvSpPr>
          <p:spPr>
            <a:xfrm>
              <a:off x="6572250" y="2286000"/>
              <a:ext cx="400050" cy="342900"/>
            </a:xfrm>
            <a:prstGeom prst="line">
              <a:avLst/>
            </a:prstGeom>
            <a:ln w="9525" cap="flat" cmpd="sng">
              <a:solidFill>
                <a:schemeClr val="tx1"/>
              </a:solidFill>
              <a:prstDash val="solid"/>
              <a:headEnd type="none" w="med" len="med"/>
              <a:tailEnd type="none" w="med" len="med"/>
            </a:ln>
          </p:spPr>
        </p:sp>
        <p:sp>
          <p:nvSpPr>
            <p:cNvPr id="9240" name="直接连接符 9239"/>
            <p:cNvSpPr/>
            <p:nvPr/>
          </p:nvSpPr>
          <p:spPr>
            <a:xfrm>
              <a:off x="5886450" y="1828800"/>
              <a:ext cx="400050" cy="171450"/>
            </a:xfrm>
            <a:prstGeom prst="line">
              <a:avLst/>
            </a:prstGeom>
            <a:ln w="9525" cap="flat" cmpd="sng">
              <a:solidFill>
                <a:schemeClr val="tx1"/>
              </a:solidFill>
              <a:prstDash val="solid"/>
              <a:headEnd type="none" w="med" len="med"/>
              <a:tailEnd type="none" w="med" len="med"/>
            </a:ln>
          </p:spPr>
        </p:sp>
        <p:sp>
          <p:nvSpPr>
            <p:cNvPr id="9241" name="直接连接符 9240"/>
            <p:cNvSpPr/>
            <p:nvPr/>
          </p:nvSpPr>
          <p:spPr>
            <a:xfrm flipH="1">
              <a:off x="5314950" y="1828800"/>
              <a:ext cx="228600" cy="228600"/>
            </a:xfrm>
            <a:prstGeom prst="line">
              <a:avLst/>
            </a:prstGeom>
            <a:ln w="9525" cap="flat" cmpd="sng">
              <a:solidFill>
                <a:schemeClr val="tx1"/>
              </a:solidFill>
              <a:prstDash val="solid"/>
              <a:headEnd type="none" w="med" len="med"/>
              <a:tailEnd type="none" w="med" len="med"/>
            </a:ln>
          </p:spPr>
        </p:sp>
        <p:sp>
          <p:nvSpPr>
            <p:cNvPr id="9243" name="文本框 9242"/>
            <p:cNvSpPr txBox="1"/>
            <p:nvPr/>
          </p:nvSpPr>
          <p:spPr>
            <a:xfrm>
              <a:off x="5675710" y="2212181"/>
              <a:ext cx="502061" cy="338554"/>
            </a:xfrm>
            <a:prstGeom prst="rect">
              <a:avLst/>
            </a:prstGeom>
            <a:noFill/>
            <a:ln w="9525">
              <a:noFill/>
            </a:ln>
          </p:spPr>
          <p:txBody>
            <a:bodyPr wrap="none" anchor="t" anchorCtr="0">
              <a:spAutoFit/>
            </a:bodyPr>
            <a:lstStyle/>
            <a:p>
              <a:r>
                <a:rPr lang="en-US" altLang="zh-CN" sz="1600" i="0">
                  <a:solidFill>
                    <a:schemeClr val="tx1"/>
                  </a:solidFill>
                  <a:latin typeface="Times New Roman" panose="02020603050405020304" pitchFamily="18" charset="0"/>
                </a:rPr>
                <a:t>4</a:t>
              </a:r>
              <a:r>
                <a:rPr lang="en-US" altLang="zh-CN" sz="1600" i="0">
                  <a:solidFill>
                    <a:schemeClr val="tx1"/>
                  </a:solidFill>
                  <a:latin typeface="Times New Roman" panose="02020603050405020304" pitchFamily="18" charset="0"/>
                  <a:sym typeface="Symbol" panose="05050102010706020507" pitchFamily="18" charset="2"/>
                </a:rPr>
                <a:t>6</a:t>
              </a:r>
              <a:endParaRPr lang="en-US" altLang="zh-CN" sz="1600" i="0">
                <a:solidFill>
                  <a:schemeClr val="tx1"/>
                </a:solidFill>
                <a:latin typeface="Times New Roman" panose="02020603050405020304" pitchFamily="18" charset="0"/>
              </a:endParaRPr>
            </a:p>
          </p:txBody>
        </p:sp>
      </p:grpSp>
      <p:sp>
        <p:nvSpPr>
          <p:cNvPr id="29" name="内容占位符 1">
            <a:extLst>
              <a:ext uri="{FF2B5EF4-FFF2-40B4-BE49-F238E27FC236}">
                <a16:creationId xmlns:a16="http://schemas.microsoft.com/office/drawing/2014/main" id="{A375FFA1-B6B8-4476-9B10-C7C2DD8CA5DD}"/>
              </a:ext>
            </a:extLst>
          </p:cNvPr>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决策树案例</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占位符 44034">
            <a:extLst>
              <a:ext uri="{FF2B5EF4-FFF2-40B4-BE49-F238E27FC236}">
                <a16:creationId xmlns:a16="http://schemas.microsoft.com/office/drawing/2014/main" id="{551C563C-E5EA-410B-AD7D-19829DFACD92}"/>
              </a:ext>
            </a:extLst>
          </p:cNvPr>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342900" indent="-342900">
              <a:spcBef>
                <a:spcPct val="20000"/>
              </a:spcBef>
            </a:pPr>
            <a:endParaRPr lang="en-US" altLang="zh-CN" sz="2100" i="0" dirty="0">
              <a:solidFill>
                <a:schemeClr val="tx1"/>
              </a:solidFill>
              <a:latin typeface="Times New Roman" panose="02020603050405020304" pitchFamily="18" charset="0"/>
            </a:endParaRPr>
          </a:p>
          <a:p>
            <a:pPr marL="342900" indent="-342900">
              <a:spcBef>
                <a:spcPct val="20000"/>
              </a:spcBef>
            </a:pPr>
            <a:endParaRPr lang="en-US" altLang="zh-CN" sz="2100" i="0" dirty="0">
              <a:solidFill>
                <a:schemeClr val="tx1"/>
              </a:solidFill>
              <a:latin typeface="Times New Roman" panose="02020603050405020304" pitchFamily="18" charset="0"/>
            </a:endParaRPr>
          </a:p>
          <a:p>
            <a:pPr marL="342900" indent="-342900">
              <a:spcBef>
                <a:spcPct val="20000"/>
              </a:spcBef>
            </a:pPr>
            <a:endParaRPr lang="en-US" altLang="zh-CN" sz="2100" i="0" dirty="0">
              <a:solidFill>
                <a:schemeClr val="tx1"/>
              </a:solidFill>
              <a:latin typeface="Times New Roman" panose="02020603050405020304" pitchFamily="18" charset="0"/>
            </a:endParaRPr>
          </a:p>
          <a:p>
            <a:pPr marL="342900" indent="-342900">
              <a:spcBef>
                <a:spcPct val="20000"/>
              </a:spcBef>
            </a:pPr>
            <a:endParaRPr lang="en-US" altLang="zh-CN" sz="2100" i="0" dirty="0">
              <a:solidFill>
                <a:schemeClr val="tx1"/>
              </a:solidFill>
              <a:latin typeface="Times New Roman" panose="02020603050405020304" pitchFamily="18" charset="0"/>
            </a:endParaRPr>
          </a:p>
          <a:p>
            <a:pPr marL="342900" indent="-342900">
              <a:spcBef>
                <a:spcPct val="20000"/>
              </a:spcBef>
            </a:pPr>
            <a:endParaRPr lang="en-US" altLang="zh-CN" sz="2100" i="0" dirty="0">
              <a:solidFill>
                <a:schemeClr val="tx1"/>
              </a:solidFill>
              <a:latin typeface="Times New Roman" panose="02020603050405020304" pitchFamily="18" charset="0"/>
            </a:endParaRPr>
          </a:p>
          <a:p>
            <a:pPr marL="342900" indent="-342900">
              <a:spcBef>
                <a:spcPct val="20000"/>
              </a:spcBef>
            </a:pPr>
            <a:endParaRPr lang="en-US" altLang="zh-CN" sz="2100" i="0" dirty="0">
              <a:solidFill>
                <a:schemeClr val="tx1"/>
              </a:solidFill>
              <a:latin typeface="Times New Roman" panose="02020603050405020304" pitchFamily="18" charset="0"/>
            </a:endParaRPr>
          </a:p>
          <a:p>
            <a:pPr marL="342900" indent="-342900">
              <a:spcBef>
                <a:spcPct val="20000"/>
              </a:spcBef>
            </a:pPr>
            <a:endParaRPr lang="en-US" altLang="zh-CN" sz="2100" i="0" dirty="0">
              <a:solidFill>
                <a:schemeClr val="tx1"/>
              </a:solidFill>
              <a:latin typeface="Times New Roman" panose="02020603050405020304" pitchFamily="18" charset="0"/>
            </a:endParaRPr>
          </a:p>
          <a:p>
            <a:pPr marL="342900" indent="-342900">
              <a:spcBef>
                <a:spcPct val="20000"/>
              </a:spcBef>
            </a:pPr>
            <a:r>
              <a:rPr lang="zh-CN" altLang="en-US" sz="2100" i="0" dirty="0">
                <a:solidFill>
                  <a:schemeClr val="tx1"/>
                </a:solidFill>
                <a:latin typeface="Times New Roman" panose="02020603050405020304" pitchFamily="18" charset="0"/>
              </a:rPr>
              <a:t>各叶节点包含一个序列</a:t>
            </a:r>
            <a:r>
              <a:rPr lang="en-US" altLang="zh-CN" sz="2100" i="0" dirty="0">
                <a:solidFill>
                  <a:schemeClr val="tx1"/>
                </a:solidFill>
                <a:latin typeface="Times New Roman" panose="02020603050405020304" pitchFamily="18" charset="0"/>
              </a:rPr>
              <a:t> </a:t>
            </a:r>
            <a:r>
              <a:rPr lang="en-US" altLang="zh-CN" sz="2100" i="0" dirty="0">
                <a:latin typeface="Times New Roman" panose="02020603050405020304" pitchFamily="18" charset="0"/>
              </a:rPr>
              <a:t>&lt;</a:t>
            </a:r>
            <a:r>
              <a:rPr lang="en-US" altLang="zh-CN" sz="2100" i="0" dirty="0">
                <a:latin typeface="Times New Roman" panose="02020603050405020304" pitchFamily="18" charset="0"/>
                <a:sym typeface="Symbol" panose="05050102010706020507" pitchFamily="18" charset="2"/>
              </a:rPr>
              <a:t>(1),(2),…, (</a:t>
            </a:r>
            <a:r>
              <a:rPr lang="en-US" altLang="zh-CN" sz="2100" dirty="0">
                <a:latin typeface="Times New Roman" panose="02020603050405020304" pitchFamily="18" charset="0"/>
                <a:sym typeface="Symbol" panose="05050102010706020507" pitchFamily="18" charset="2"/>
              </a:rPr>
              <a:t>n</a:t>
            </a:r>
            <a:r>
              <a:rPr lang="en-US" altLang="zh-CN" sz="2100" i="0" dirty="0">
                <a:latin typeface="Times New Roman" panose="02020603050405020304" pitchFamily="18" charset="0"/>
                <a:sym typeface="Symbol" panose="05050102010706020507" pitchFamily="18" charset="2"/>
              </a:rPr>
              <a:t>)&gt;</a:t>
            </a:r>
            <a:r>
              <a:rPr lang="zh-CN" altLang="en-US" sz="2100" i="0" dirty="0">
                <a:latin typeface="Times New Roman" panose="02020603050405020304" pitchFamily="18" charset="0"/>
                <a:sym typeface="Symbol" panose="05050102010706020507" pitchFamily="18" charset="2"/>
              </a:rPr>
              <a:t>，确立各项之间的排序关系</a:t>
            </a:r>
            <a:r>
              <a:rPr lang="en-US" altLang="zh-CN" sz="2100" i="0" dirty="0">
                <a:solidFill>
                  <a:schemeClr val="tx1"/>
                </a:solidFill>
                <a:latin typeface="Times New Roman" panose="02020603050405020304" pitchFamily="18" charset="0"/>
                <a:sym typeface="Symbol" panose="05050102010706020507" pitchFamily="18" charset="2"/>
              </a:rPr>
              <a:t> </a:t>
            </a:r>
            <a:r>
              <a:rPr lang="en-US" altLang="zh-CN" sz="2100" dirty="0">
                <a:latin typeface="Times New Roman" panose="02020603050405020304" pitchFamily="18" charset="0"/>
                <a:sym typeface="Symbol" panose="05050102010706020507" pitchFamily="18" charset="2"/>
              </a:rPr>
              <a:t>a</a:t>
            </a:r>
            <a:r>
              <a:rPr lang="en-US" altLang="zh-CN" sz="2100" i="0" baseline="-25000" dirty="0">
                <a:latin typeface="Times New Roman" panose="02020603050405020304" pitchFamily="18" charset="0"/>
                <a:sym typeface="Symbol" panose="05050102010706020507" pitchFamily="18" charset="2"/>
              </a:rPr>
              <a:t>(1)</a:t>
            </a:r>
            <a:r>
              <a:rPr lang="en-US" altLang="zh-CN" sz="2100" i="0" dirty="0">
                <a:latin typeface="Times New Roman" panose="02020603050405020304" pitchFamily="18" charset="0"/>
                <a:sym typeface="Symbol" panose="05050102010706020507" pitchFamily="18" charset="2"/>
              </a:rPr>
              <a:t></a:t>
            </a:r>
            <a:r>
              <a:rPr lang="en-US" altLang="zh-CN" sz="2100" dirty="0">
                <a:latin typeface="Times New Roman" panose="02020603050405020304" pitchFamily="18" charset="0"/>
                <a:sym typeface="Symbol" panose="05050102010706020507" pitchFamily="18" charset="2"/>
              </a:rPr>
              <a:t>a</a:t>
            </a:r>
            <a:r>
              <a:rPr lang="en-US" altLang="zh-CN" sz="2100" i="0" baseline="-25000" dirty="0">
                <a:latin typeface="Times New Roman" panose="02020603050405020304" pitchFamily="18" charset="0"/>
                <a:sym typeface="Symbol" panose="05050102010706020507" pitchFamily="18" charset="2"/>
              </a:rPr>
              <a:t>(2)</a:t>
            </a:r>
            <a:r>
              <a:rPr lang="en-US" altLang="zh-CN" sz="2100" i="0" dirty="0">
                <a:latin typeface="Times New Roman" panose="02020603050405020304" pitchFamily="18" charset="0"/>
                <a:sym typeface="Symbol" panose="05050102010706020507" pitchFamily="18" charset="2"/>
              </a:rPr>
              <a:t>… </a:t>
            </a:r>
            <a:r>
              <a:rPr lang="en-US" altLang="zh-CN" sz="2100" dirty="0">
                <a:latin typeface="Times New Roman" panose="02020603050405020304" pitchFamily="18" charset="0"/>
                <a:sym typeface="Symbol" panose="05050102010706020507" pitchFamily="18" charset="2"/>
              </a:rPr>
              <a:t>a</a:t>
            </a:r>
            <a:r>
              <a:rPr lang="en-US" altLang="zh-CN" sz="2100" i="0" baseline="-25000" dirty="0">
                <a:latin typeface="Times New Roman" panose="02020603050405020304" pitchFamily="18" charset="0"/>
                <a:sym typeface="Symbol" panose="05050102010706020507" pitchFamily="18" charset="2"/>
              </a:rPr>
              <a:t>(</a:t>
            </a:r>
            <a:r>
              <a:rPr lang="en-US" altLang="zh-CN" sz="2100" baseline="-25000" dirty="0">
                <a:latin typeface="Times New Roman" panose="02020603050405020304" pitchFamily="18" charset="0"/>
                <a:sym typeface="Symbol" panose="05050102010706020507" pitchFamily="18" charset="2"/>
              </a:rPr>
              <a:t>n</a:t>
            </a:r>
            <a:r>
              <a:rPr lang="en-US" altLang="zh-CN" sz="2100" i="0" baseline="-25000" dirty="0">
                <a:latin typeface="Times New Roman" panose="02020603050405020304" pitchFamily="18" charset="0"/>
                <a:sym typeface="Symbol" panose="05050102010706020507" pitchFamily="18" charset="2"/>
              </a:rPr>
              <a:t>)</a:t>
            </a:r>
            <a:endParaRPr lang="en-US" altLang="zh-CN" sz="2100" i="0" dirty="0">
              <a:solidFill>
                <a:schemeClr val="tx1"/>
              </a:solidFill>
              <a:latin typeface="Times New Roman" panose="02020603050405020304" pitchFamily="18" charset="0"/>
              <a:sym typeface="Symbol" panose="05050102010706020507" pitchFamily="18" charset="2"/>
            </a:endParaRPr>
          </a:p>
        </p:txBody>
      </p:sp>
      <p:grpSp>
        <p:nvGrpSpPr>
          <p:cNvPr id="4" name="组合 3">
            <a:extLst>
              <a:ext uri="{FF2B5EF4-FFF2-40B4-BE49-F238E27FC236}">
                <a16:creationId xmlns:a16="http://schemas.microsoft.com/office/drawing/2014/main" id="{9615326D-7A06-4631-AF33-F0575CC51457}"/>
              </a:ext>
            </a:extLst>
          </p:cNvPr>
          <p:cNvGrpSpPr/>
          <p:nvPr/>
        </p:nvGrpSpPr>
        <p:grpSpPr>
          <a:xfrm>
            <a:off x="3452852" y="715620"/>
            <a:ext cx="4551219" cy="2176670"/>
            <a:chOff x="3429000" y="1085850"/>
            <a:chExt cx="3943350" cy="1885950"/>
          </a:xfrm>
        </p:grpSpPr>
        <p:sp>
          <p:nvSpPr>
            <p:cNvPr id="10246" name="椭圆 10245"/>
            <p:cNvSpPr/>
            <p:nvPr/>
          </p:nvSpPr>
          <p:spPr>
            <a:xfrm>
              <a:off x="4629150" y="10858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1:2</a:t>
              </a:r>
            </a:p>
          </p:txBody>
        </p:sp>
        <p:sp>
          <p:nvSpPr>
            <p:cNvPr id="10247" name="椭圆 10246"/>
            <p:cNvSpPr/>
            <p:nvPr/>
          </p:nvSpPr>
          <p:spPr>
            <a:xfrm>
              <a:off x="6172200" y="20002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2:3</a:t>
              </a:r>
            </a:p>
          </p:txBody>
        </p:sp>
        <p:sp>
          <p:nvSpPr>
            <p:cNvPr id="10248" name="椭圆 10247"/>
            <p:cNvSpPr/>
            <p:nvPr/>
          </p:nvSpPr>
          <p:spPr>
            <a:xfrm>
              <a:off x="4457700" y="20002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1:3</a:t>
              </a:r>
            </a:p>
          </p:txBody>
        </p:sp>
        <p:sp>
          <p:nvSpPr>
            <p:cNvPr id="10249" name="椭圆 10248"/>
            <p:cNvSpPr/>
            <p:nvPr/>
          </p:nvSpPr>
          <p:spPr>
            <a:xfrm>
              <a:off x="5486400" y="15430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1:3</a:t>
              </a:r>
            </a:p>
          </p:txBody>
        </p:sp>
        <p:sp>
          <p:nvSpPr>
            <p:cNvPr id="10250" name="椭圆 10249"/>
            <p:cNvSpPr/>
            <p:nvPr/>
          </p:nvSpPr>
          <p:spPr>
            <a:xfrm>
              <a:off x="3886200" y="1543050"/>
              <a:ext cx="457200" cy="342900"/>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2:3</a:t>
              </a:r>
            </a:p>
          </p:txBody>
        </p:sp>
        <p:sp>
          <p:nvSpPr>
            <p:cNvPr id="10251" name="矩形 10250"/>
            <p:cNvSpPr/>
            <p:nvPr/>
          </p:nvSpPr>
          <p:spPr>
            <a:xfrm>
              <a:off x="3429000" y="20574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123</a:t>
              </a:r>
            </a:p>
          </p:txBody>
        </p:sp>
        <p:sp>
          <p:nvSpPr>
            <p:cNvPr id="10252" name="矩形 10251"/>
            <p:cNvSpPr/>
            <p:nvPr/>
          </p:nvSpPr>
          <p:spPr>
            <a:xfrm>
              <a:off x="5143500" y="20574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213</a:t>
              </a:r>
            </a:p>
          </p:txBody>
        </p:sp>
        <p:sp>
          <p:nvSpPr>
            <p:cNvPr id="10253" name="矩形 10252"/>
            <p:cNvSpPr/>
            <p:nvPr/>
          </p:nvSpPr>
          <p:spPr>
            <a:xfrm>
              <a:off x="4800600" y="26289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312</a:t>
              </a:r>
            </a:p>
          </p:txBody>
        </p:sp>
        <p:sp>
          <p:nvSpPr>
            <p:cNvPr id="10254" name="矩形 10253"/>
            <p:cNvSpPr/>
            <p:nvPr/>
          </p:nvSpPr>
          <p:spPr>
            <a:xfrm>
              <a:off x="3771900" y="26289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132</a:t>
              </a:r>
            </a:p>
          </p:txBody>
        </p:sp>
        <p:sp>
          <p:nvSpPr>
            <p:cNvPr id="10255" name="矩形 10254"/>
            <p:cNvSpPr/>
            <p:nvPr/>
          </p:nvSpPr>
          <p:spPr>
            <a:xfrm>
              <a:off x="5600700" y="2628900"/>
              <a:ext cx="571500" cy="342900"/>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231</a:t>
              </a:r>
            </a:p>
          </p:txBody>
        </p:sp>
        <p:sp>
          <p:nvSpPr>
            <p:cNvPr id="10256" name="矩形 10255"/>
            <p:cNvSpPr/>
            <p:nvPr/>
          </p:nvSpPr>
          <p:spPr>
            <a:xfrm>
              <a:off x="6800850" y="2628900"/>
              <a:ext cx="571500"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i="0">
                  <a:solidFill>
                    <a:schemeClr val="tx1"/>
                  </a:solidFill>
                  <a:latin typeface="Times New Roman" panose="02020603050405020304" pitchFamily="18" charset="0"/>
                </a:rPr>
                <a:t>321</a:t>
              </a:r>
            </a:p>
          </p:txBody>
        </p:sp>
        <p:sp>
          <p:nvSpPr>
            <p:cNvPr id="10257" name="直接连接符 10256"/>
            <p:cNvSpPr/>
            <p:nvPr/>
          </p:nvSpPr>
          <p:spPr>
            <a:xfrm flipH="1">
              <a:off x="4286250" y="1371600"/>
              <a:ext cx="400050" cy="228600"/>
            </a:xfrm>
            <a:prstGeom prst="line">
              <a:avLst/>
            </a:prstGeom>
            <a:ln w="9525" cap="flat" cmpd="sng">
              <a:solidFill>
                <a:schemeClr val="tx1"/>
              </a:solidFill>
              <a:prstDash val="solid"/>
              <a:headEnd type="none" w="med" len="med"/>
              <a:tailEnd type="none" w="med" len="med"/>
            </a:ln>
          </p:spPr>
        </p:sp>
        <p:sp>
          <p:nvSpPr>
            <p:cNvPr id="10258" name="直接连接符 10257"/>
            <p:cNvSpPr/>
            <p:nvPr/>
          </p:nvSpPr>
          <p:spPr>
            <a:xfrm>
              <a:off x="5029200" y="1371600"/>
              <a:ext cx="514350" cy="228600"/>
            </a:xfrm>
            <a:prstGeom prst="line">
              <a:avLst/>
            </a:prstGeom>
            <a:ln w="12700" cap="flat" cmpd="sng">
              <a:solidFill>
                <a:schemeClr val="tx1"/>
              </a:solidFill>
              <a:prstDash val="solid"/>
              <a:headEnd type="none" w="med" len="med"/>
              <a:tailEnd type="none" w="med" len="med"/>
            </a:ln>
          </p:spPr>
        </p:sp>
        <p:sp>
          <p:nvSpPr>
            <p:cNvPr id="10259" name="直接连接符 10258"/>
            <p:cNvSpPr/>
            <p:nvPr/>
          </p:nvSpPr>
          <p:spPr>
            <a:xfrm flipH="1">
              <a:off x="3714750" y="1828800"/>
              <a:ext cx="228600" cy="228600"/>
            </a:xfrm>
            <a:prstGeom prst="line">
              <a:avLst/>
            </a:prstGeom>
            <a:ln w="9525" cap="flat" cmpd="sng">
              <a:solidFill>
                <a:schemeClr val="tx1"/>
              </a:solidFill>
              <a:prstDash val="solid"/>
              <a:headEnd type="none" w="med" len="med"/>
              <a:tailEnd type="none" w="med" len="med"/>
            </a:ln>
          </p:spPr>
        </p:sp>
        <p:sp>
          <p:nvSpPr>
            <p:cNvPr id="10260" name="直接连接符 10259"/>
            <p:cNvSpPr/>
            <p:nvPr/>
          </p:nvSpPr>
          <p:spPr>
            <a:xfrm>
              <a:off x="4286250" y="1828800"/>
              <a:ext cx="228600" cy="228600"/>
            </a:xfrm>
            <a:prstGeom prst="line">
              <a:avLst/>
            </a:prstGeom>
            <a:ln w="9525" cap="flat" cmpd="sng">
              <a:solidFill>
                <a:schemeClr val="tx1"/>
              </a:solidFill>
              <a:prstDash val="solid"/>
              <a:headEnd type="none" w="med" len="med"/>
              <a:tailEnd type="none" w="med" len="med"/>
            </a:ln>
          </p:spPr>
        </p:sp>
        <p:sp>
          <p:nvSpPr>
            <p:cNvPr id="10261" name="直接连接符 10260"/>
            <p:cNvSpPr/>
            <p:nvPr/>
          </p:nvSpPr>
          <p:spPr>
            <a:xfrm flipH="1">
              <a:off x="4171950" y="2286000"/>
              <a:ext cx="400050" cy="342900"/>
            </a:xfrm>
            <a:prstGeom prst="line">
              <a:avLst/>
            </a:prstGeom>
            <a:ln w="9525" cap="flat" cmpd="sng">
              <a:solidFill>
                <a:schemeClr val="tx1"/>
              </a:solidFill>
              <a:prstDash val="solid"/>
              <a:headEnd type="none" w="med" len="med"/>
              <a:tailEnd type="none" w="med" len="med"/>
            </a:ln>
          </p:spPr>
        </p:sp>
        <p:sp>
          <p:nvSpPr>
            <p:cNvPr id="10262" name="直接连接符 10261"/>
            <p:cNvSpPr/>
            <p:nvPr/>
          </p:nvSpPr>
          <p:spPr>
            <a:xfrm>
              <a:off x="4800600" y="2286000"/>
              <a:ext cx="400050" cy="342900"/>
            </a:xfrm>
            <a:prstGeom prst="line">
              <a:avLst/>
            </a:prstGeom>
            <a:ln w="9525" cap="flat" cmpd="sng">
              <a:solidFill>
                <a:schemeClr val="tx1"/>
              </a:solidFill>
              <a:prstDash val="solid"/>
              <a:headEnd type="none" w="med" len="med"/>
              <a:tailEnd type="none" w="med" len="med"/>
            </a:ln>
          </p:spPr>
        </p:sp>
        <p:sp>
          <p:nvSpPr>
            <p:cNvPr id="10263" name="直接连接符 10262"/>
            <p:cNvSpPr/>
            <p:nvPr/>
          </p:nvSpPr>
          <p:spPr>
            <a:xfrm flipH="1">
              <a:off x="5886450" y="2286000"/>
              <a:ext cx="400050" cy="342900"/>
            </a:xfrm>
            <a:prstGeom prst="line">
              <a:avLst/>
            </a:prstGeom>
            <a:ln w="57150" cap="flat" cmpd="sng">
              <a:solidFill>
                <a:srgbClr val="FF0000"/>
              </a:solidFill>
              <a:prstDash val="solid"/>
              <a:headEnd type="none" w="med" len="med"/>
              <a:tailEnd type="triangle" w="med" len="med"/>
            </a:ln>
          </p:spPr>
        </p:sp>
        <p:sp>
          <p:nvSpPr>
            <p:cNvPr id="10264" name="直接连接符 10263"/>
            <p:cNvSpPr/>
            <p:nvPr/>
          </p:nvSpPr>
          <p:spPr>
            <a:xfrm>
              <a:off x="6572250" y="2286000"/>
              <a:ext cx="400050" cy="342900"/>
            </a:xfrm>
            <a:prstGeom prst="line">
              <a:avLst/>
            </a:prstGeom>
            <a:ln w="9525" cap="flat" cmpd="sng">
              <a:solidFill>
                <a:schemeClr val="tx1"/>
              </a:solidFill>
              <a:prstDash val="solid"/>
              <a:headEnd type="none" w="med" len="med"/>
              <a:tailEnd type="none" w="med" len="med"/>
            </a:ln>
          </p:spPr>
        </p:sp>
        <p:sp>
          <p:nvSpPr>
            <p:cNvPr id="10265" name="直接连接符 10264"/>
            <p:cNvSpPr/>
            <p:nvPr/>
          </p:nvSpPr>
          <p:spPr>
            <a:xfrm>
              <a:off x="5886450" y="1828800"/>
              <a:ext cx="400050" cy="171450"/>
            </a:xfrm>
            <a:prstGeom prst="line">
              <a:avLst/>
            </a:prstGeom>
            <a:ln w="9525" cap="flat" cmpd="sng">
              <a:solidFill>
                <a:schemeClr val="tx1"/>
              </a:solidFill>
              <a:prstDash val="solid"/>
              <a:headEnd type="none" w="med" len="med"/>
              <a:tailEnd type="none" w="med" len="med"/>
            </a:ln>
          </p:spPr>
        </p:sp>
        <p:sp>
          <p:nvSpPr>
            <p:cNvPr id="10266" name="直接连接符 10265"/>
            <p:cNvSpPr/>
            <p:nvPr/>
          </p:nvSpPr>
          <p:spPr>
            <a:xfrm flipH="1">
              <a:off x="5314950" y="1828800"/>
              <a:ext cx="228600" cy="228600"/>
            </a:xfrm>
            <a:prstGeom prst="line">
              <a:avLst/>
            </a:prstGeom>
            <a:ln w="9525" cap="flat" cmpd="sng">
              <a:solidFill>
                <a:schemeClr val="tx1"/>
              </a:solidFill>
              <a:prstDash val="solid"/>
              <a:headEnd type="none" w="med" len="med"/>
              <a:tailEnd type="none" w="med" len="med"/>
            </a:ln>
          </p:spPr>
        </p:sp>
      </p:grpSp>
      <p:sp>
        <p:nvSpPr>
          <p:cNvPr id="10267" name="文本框 10266"/>
          <p:cNvSpPr txBox="1"/>
          <p:nvPr/>
        </p:nvSpPr>
        <p:spPr>
          <a:xfrm>
            <a:off x="1543050" y="1028700"/>
            <a:ext cx="2351926" cy="707886"/>
          </a:xfrm>
          <a:prstGeom prst="rect">
            <a:avLst/>
          </a:prstGeom>
          <a:noFill/>
          <a:ln w="9525">
            <a:noFill/>
          </a:ln>
        </p:spPr>
        <p:txBody>
          <a:bodyPr wrap="none" anchor="t" anchorCtr="0">
            <a:spAutoFit/>
          </a:bodyPr>
          <a:lstStyle/>
          <a:p>
            <a:r>
              <a:rPr lang="zh-CN" altLang="en-US" sz="2000" i="0" dirty="0">
                <a:solidFill>
                  <a:schemeClr val="tx1"/>
                </a:solidFill>
                <a:latin typeface="Times New Roman" panose="02020603050405020304" pitchFamily="18" charset="0"/>
              </a:rPr>
              <a:t>对</a:t>
            </a:r>
            <a:r>
              <a:rPr lang="en-US" altLang="zh-CN" sz="2000" i="0" dirty="0">
                <a:solidFill>
                  <a:schemeClr val="tx1"/>
                </a:solidFill>
                <a:latin typeface="Times New Roman" panose="02020603050405020304" pitchFamily="18" charset="0"/>
              </a:rPr>
              <a:t> </a:t>
            </a:r>
            <a:r>
              <a:rPr lang="en-US" altLang="zh-CN" sz="2000" i="0" dirty="0">
                <a:latin typeface="Times New Roman" panose="02020603050405020304" pitchFamily="18" charset="0"/>
              </a:rPr>
              <a:t>&lt;</a:t>
            </a:r>
            <a:r>
              <a:rPr lang="en-US" altLang="zh-CN" sz="2000" dirty="0">
                <a:latin typeface="Times New Roman" panose="02020603050405020304" pitchFamily="18" charset="0"/>
              </a:rPr>
              <a:t>a</a:t>
            </a:r>
            <a:r>
              <a:rPr lang="en-US" altLang="zh-CN" sz="2000" i="0" baseline="-25000" dirty="0">
                <a:latin typeface="Times New Roman" panose="02020603050405020304" pitchFamily="18" charset="0"/>
              </a:rPr>
              <a:t>1</a:t>
            </a:r>
            <a:r>
              <a:rPr lang="en-US" altLang="zh-CN" sz="2000" i="0" dirty="0">
                <a:latin typeface="Times New Roman" panose="02020603050405020304" pitchFamily="18" charset="0"/>
              </a:rPr>
              <a:t>,</a:t>
            </a:r>
            <a:r>
              <a:rPr lang="en-US" altLang="zh-CN" sz="2000" dirty="0">
                <a:latin typeface="Times New Roman" panose="02020603050405020304" pitchFamily="18" charset="0"/>
              </a:rPr>
              <a:t>a</a:t>
            </a:r>
            <a:r>
              <a:rPr lang="en-US" altLang="zh-CN" sz="2000" i="0" baseline="-25000" dirty="0">
                <a:latin typeface="Times New Roman" panose="02020603050405020304" pitchFamily="18" charset="0"/>
              </a:rPr>
              <a:t>2</a:t>
            </a:r>
            <a:r>
              <a:rPr lang="en-US" altLang="zh-CN" sz="2000" i="0" dirty="0">
                <a:latin typeface="Times New Roman" panose="02020603050405020304" pitchFamily="18" charset="0"/>
              </a:rPr>
              <a:t>,…,</a:t>
            </a:r>
            <a:r>
              <a:rPr lang="en-US" altLang="zh-CN" sz="2000" dirty="0">
                <a:latin typeface="Times New Roman" panose="02020603050405020304" pitchFamily="18" charset="0"/>
              </a:rPr>
              <a:t>a</a:t>
            </a:r>
            <a:r>
              <a:rPr lang="en-US" altLang="zh-CN" sz="2000" baseline="-25000" dirty="0">
                <a:latin typeface="Times New Roman" panose="02020603050405020304" pitchFamily="18" charset="0"/>
              </a:rPr>
              <a:t>n</a:t>
            </a:r>
            <a:r>
              <a:rPr lang="en-US" altLang="zh-CN" sz="2000" i="0" dirty="0">
                <a:latin typeface="Times New Roman" panose="02020603050405020304" pitchFamily="18" charset="0"/>
              </a:rPr>
              <a:t>&gt;</a:t>
            </a:r>
            <a:r>
              <a:rPr lang="zh-CN" altLang="en-US" sz="2000" i="0" dirty="0">
                <a:latin typeface="Times New Roman" panose="02020603050405020304" pitchFamily="18" charset="0"/>
              </a:rPr>
              <a:t>排序</a:t>
            </a:r>
            <a:endParaRPr lang="en-US" altLang="zh-CN" sz="2000" i="0" dirty="0">
              <a:latin typeface="Times New Roman" panose="02020603050405020304" pitchFamily="18" charset="0"/>
            </a:endParaRPr>
          </a:p>
          <a:p>
            <a:r>
              <a:rPr lang="en-US" altLang="zh-CN" sz="2000" i="0" dirty="0">
                <a:latin typeface="Times New Roman" panose="02020603050405020304" pitchFamily="18" charset="0"/>
              </a:rPr>
              <a:t>=&lt;9,4,6&gt;</a:t>
            </a:r>
            <a:r>
              <a:rPr lang="en-US" altLang="zh-CN" sz="2000" i="0" dirty="0">
                <a:solidFill>
                  <a:schemeClr val="tx1"/>
                </a:solidFill>
                <a:latin typeface="Times New Roman" panose="02020603050405020304" pitchFamily="18" charset="0"/>
              </a:rPr>
              <a:t>:</a:t>
            </a:r>
          </a:p>
        </p:txBody>
      </p:sp>
      <p:sp>
        <p:nvSpPr>
          <p:cNvPr id="10269" name="文本框 10268"/>
          <p:cNvSpPr txBox="1"/>
          <p:nvPr/>
        </p:nvSpPr>
        <p:spPr>
          <a:xfrm>
            <a:off x="5399111" y="3029677"/>
            <a:ext cx="922047" cy="338554"/>
          </a:xfrm>
          <a:prstGeom prst="rect">
            <a:avLst/>
          </a:prstGeom>
          <a:noFill/>
          <a:ln w="9525">
            <a:noFill/>
          </a:ln>
        </p:spPr>
        <p:txBody>
          <a:bodyPr wrap="none" anchor="t" anchorCtr="0">
            <a:spAutoFit/>
          </a:bodyPr>
          <a:lstStyle/>
          <a:p>
            <a:r>
              <a:rPr lang="en-US" altLang="zh-CN" sz="1600" i="0" dirty="0">
                <a:solidFill>
                  <a:schemeClr val="tx1"/>
                </a:solidFill>
                <a:latin typeface="Times New Roman" panose="02020603050405020304" pitchFamily="18" charset="0"/>
              </a:rPr>
              <a:t>4 </a:t>
            </a:r>
            <a:r>
              <a:rPr lang="en-US" altLang="zh-CN" sz="1600" i="0" dirty="0">
                <a:solidFill>
                  <a:schemeClr val="tx1"/>
                </a:solidFill>
                <a:latin typeface="Times New Roman" panose="02020603050405020304" pitchFamily="18" charset="0"/>
                <a:sym typeface="Symbol" panose="05050102010706020507" pitchFamily="18" charset="2"/>
              </a:rPr>
              <a:t> 6  9</a:t>
            </a:r>
          </a:p>
        </p:txBody>
      </p:sp>
      <p:sp>
        <p:nvSpPr>
          <p:cNvPr id="30" name="内容占位符 1">
            <a:extLst>
              <a:ext uri="{FF2B5EF4-FFF2-40B4-BE49-F238E27FC236}">
                <a16:creationId xmlns:a16="http://schemas.microsoft.com/office/drawing/2014/main" id="{69D59CCD-A013-422E-9F98-78236DE734CB}"/>
              </a:ext>
            </a:extLst>
          </p:cNvPr>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决策树案例</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4034">
            <a:extLst>
              <a:ext uri="{FF2B5EF4-FFF2-40B4-BE49-F238E27FC236}">
                <a16:creationId xmlns:a16="http://schemas.microsoft.com/office/drawing/2014/main" id="{96EF4BAB-F543-4F5C-B4F5-B6747FF3E998}"/>
              </a:ext>
            </a:extLst>
          </p:cNvPr>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90000"/>
              </a:lnSpc>
              <a:buNone/>
            </a:pPr>
            <a:r>
              <a:rPr lang="zh-CN" altLang="en-US" dirty="0">
                <a:solidFill>
                  <a:srgbClr val="000000"/>
                </a:solidFill>
              </a:rPr>
              <a:t>一棵决策树可建模成任一比较排序算法的执行过程</a:t>
            </a:r>
            <a:r>
              <a:rPr lang="en-US" altLang="zh-CN" dirty="0">
                <a:solidFill>
                  <a:srgbClr val="000000"/>
                </a:solidFill>
              </a:rPr>
              <a:t>:</a:t>
            </a:r>
          </a:p>
          <a:p>
            <a:pPr>
              <a:lnSpc>
                <a:spcPct val="90000"/>
              </a:lnSpc>
            </a:pPr>
            <a:r>
              <a:rPr lang="zh-CN" altLang="en-US" dirty="0">
                <a:solidFill>
                  <a:srgbClr val="000000"/>
                </a:solidFill>
              </a:rPr>
              <a:t>输入数据大小是</a:t>
            </a:r>
            <a:r>
              <a:rPr lang="en-US" altLang="zh-CN" i="1" dirty="0">
                <a:solidFill>
                  <a:srgbClr val="008581"/>
                </a:solidFill>
              </a:rPr>
              <a:t>n</a:t>
            </a:r>
            <a:r>
              <a:rPr lang="en-US" altLang="zh-CN" dirty="0">
                <a:solidFill>
                  <a:srgbClr val="000000"/>
                </a:solidFill>
              </a:rPr>
              <a:t>.</a:t>
            </a:r>
          </a:p>
          <a:p>
            <a:pPr>
              <a:lnSpc>
                <a:spcPct val="90000"/>
              </a:lnSpc>
            </a:pPr>
            <a:r>
              <a:rPr lang="zh-CN" altLang="en-US" dirty="0">
                <a:solidFill>
                  <a:srgbClr val="000000"/>
                </a:solidFill>
              </a:rPr>
              <a:t>另一视角看算法：在什么时候比较两个元素</a:t>
            </a:r>
            <a:r>
              <a:rPr lang="en-US" altLang="zh-CN" dirty="0">
                <a:solidFill>
                  <a:srgbClr val="000000"/>
                </a:solidFill>
              </a:rPr>
              <a:t>.</a:t>
            </a:r>
          </a:p>
          <a:p>
            <a:pPr>
              <a:lnSpc>
                <a:spcPct val="90000"/>
              </a:lnSpc>
            </a:pPr>
            <a:r>
              <a:rPr lang="zh-CN" altLang="en-US" dirty="0">
                <a:solidFill>
                  <a:srgbClr val="000000"/>
                </a:solidFill>
              </a:rPr>
              <a:t>这棵树包含了所有输入数据的比较指令</a:t>
            </a:r>
            <a:r>
              <a:rPr lang="en-US" altLang="zh-CN" dirty="0">
                <a:solidFill>
                  <a:srgbClr val="000000"/>
                </a:solidFill>
              </a:rPr>
              <a:t>.</a:t>
            </a:r>
          </a:p>
          <a:p>
            <a:pPr>
              <a:lnSpc>
                <a:spcPct val="90000"/>
              </a:lnSpc>
            </a:pPr>
            <a:r>
              <a:rPr lang="zh-CN" altLang="en-US" dirty="0">
                <a:solidFill>
                  <a:srgbClr val="000000"/>
                </a:solidFill>
              </a:rPr>
              <a:t>算法的运行时间</a:t>
            </a:r>
            <a:r>
              <a:rPr lang="en-US" altLang="zh-CN" dirty="0">
                <a:solidFill>
                  <a:srgbClr val="000000"/>
                </a:solidFill>
              </a:rPr>
              <a:t> </a:t>
            </a:r>
            <a:r>
              <a:rPr lang="en-US" altLang="zh-CN" dirty="0">
                <a:solidFill>
                  <a:srgbClr val="008581"/>
                </a:solidFill>
              </a:rPr>
              <a:t>= </a:t>
            </a:r>
            <a:r>
              <a:rPr lang="zh-CN" altLang="en-US" dirty="0">
                <a:solidFill>
                  <a:srgbClr val="000000"/>
                </a:solidFill>
              </a:rPr>
              <a:t>经过的路径长度</a:t>
            </a:r>
            <a:r>
              <a:rPr lang="en-US" altLang="zh-CN" dirty="0">
                <a:solidFill>
                  <a:srgbClr val="000000"/>
                </a:solidFill>
              </a:rPr>
              <a:t>.</a:t>
            </a:r>
          </a:p>
          <a:p>
            <a:pPr>
              <a:lnSpc>
                <a:spcPct val="90000"/>
              </a:lnSpc>
            </a:pPr>
            <a:r>
              <a:rPr lang="zh-CN" altLang="en-US" dirty="0">
                <a:solidFill>
                  <a:srgbClr val="000000"/>
                </a:solidFill>
              </a:rPr>
              <a:t>最坏情况下的运行时间</a:t>
            </a:r>
            <a:r>
              <a:rPr lang="en-US" altLang="zh-CN" dirty="0">
                <a:solidFill>
                  <a:srgbClr val="000000"/>
                </a:solidFill>
              </a:rPr>
              <a:t> </a:t>
            </a:r>
            <a:r>
              <a:rPr lang="en-US" altLang="zh-CN" dirty="0">
                <a:solidFill>
                  <a:srgbClr val="008581"/>
                </a:solidFill>
              </a:rPr>
              <a:t>= </a:t>
            </a:r>
            <a:r>
              <a:rPr lang="zh-CN" altLang="en-US" dirty="0">
                <a:solidFill>
                  <a:srgbClr val="000000"/>
                </a:solidFill>
              </a:rPr>
              <a:t>树的高度</a:t>
            </a:r>
            <a:r>
              <a:rPr lang="en-US" altLang="zh-CN" dirty="0">
                <a:solidFill>
                  <a:srgbClr val="000000"/>
                </a:solidFill>
              </a:rPr>
              <a:t>.</a:t>
            </a:r>
            <a:endParaRPr lang="en-US" altLang="zh-CN" dirty="0"/>
          </a:p>
        </p:txBody>
      </p:sp>
      <p:sp>
        <p:nvSpPr>
          <p:cNvPr id="7" name="内容占位符 1">
            <a:extLst>
              <a:ext uri="{FF2B5EF4-FFF2-40B4-BE49-F238E27FC236}">
                <a16:creationId xmlns:a16="http://schemas.microsoft.com/office/drawing/2014/main" id="{158E761D-33E2-4EA7-8EDD-2F160C6D3A12}"/>
              </a:ext>
            </a:extLst>
          </p:cNvPr>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决策树模型</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4034">
            <a:extLst>
              <a:ext uri="{FF2B5EF4-FFF2-40B4-BE49-F238E27FC236}">
                <a16:creationId xmlns:a16="http://schemas.microsoft.com/office/drawing/2014/main" id="{5CE192F2-2DE1-478B-9F12-30E3AC7206CB}"/>
              </a:ext>
            </a:extLst>
          </p:cNvPr>
          <p:cNvSpPr txBox="1"/>
          <p:nvPr/>
        </p:nvSpPr>
        <p:spPr>
          <a:xfrm>
            <a:off x="571500" y="939998"/>
            <a:ext cx="7886700" cy="3263504"/>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80000"/>
              </a:lnSpc>
              <a:buNone/>
            </a:pPr>
            <a:r>
              <a:rPr lang="zh-CN" altLang="en-US" b="1" dirty="0">
                <a:solidFill>
                  <a:srgbClr val="CE0000"/>
                </a:solidFill>
              </a:rPr>
              <a:t>定理</a:t>
            </a:r>
            <a:r>
              <a:rPr lang="en-US" altLang="zh-CN" b="1" dirty="0">
                <a:solidFill>
                  <a:srgbClr val="CE0000"/>
                </a:solidFill>
              </a:rPr>
              <a:t>. </a:t>
            </a:r>
            <a:r>
              <a:rPr lang="zh-CN" altLang="en-US" dirty="0">
                <a:solidFill>
                  <a:srgbClr val="000000"/>
                </a:solidFill>
              </a:rPr>
              <a:t>在最坏情况下，任何比较排序算法都需要做</a:t>
            </a:r>
            <a:r>
              <a:rPr lang="en-US" altLang="zh-CN" dirty="0">
                <a:solidFill>
                  <a:srgbClr val="008581"/>
                </a:solidFill>
                <a:latin typeface="Symbol" panose="05050102010706020507" pitchFamily="18" charset="2"/>
              </a:rPr>
              <a:t>W</a:t>
            </a:r>
            <a:r>
              <a:rPr lang="en-US" altLang="zh-CN" dirty="0">
                <a:solidFill>
                  <a:srgbClr val="008581"/>
                </a:solidFill>
              </a:rPr>
              <a:t>(</a:t>
            </a:r>
            <a:r>
              <a:rPr lang="en-US" altLang="zh-CN" i="1" dirty="0">
                <a:solidFill>
                  <a:srgbClr val="008581"/>
                </a:solidFill>
              </a:rPr>
              <a:t>n </a:t>
            </a:r>
            <a:r>
              <a:rPr lang="en-US" altLang="zh-CN" dirty="0">
                <a:solidFill>
                  <a:srgbClr val="008581"/>
                </a:solidFill>
              </a:rPr>
              <a:t>lg </a:t>
            </a:r>
            <a:r>
              <a:rPr lang="en-US" altLang="zh-CN" i="1" dirty="0">
                <a:solidFill>
                  <a:srgbClr val="008581"/>
                </a:solidFill>
              </a:rPr>
              <a:t>n</a:t>
            </a:r>
            <a:r>
              <a:rPr lang="en-US" altLang="zh-CN" dirty="0">
                <a:solidFill>
                  <a:srgbClr val="008581"/>
                </a:solidFill>
              </a:rPr>
              <a:t>)</a:t>
            </a:r>
            <a:r>
              <a:rPr lang="zh-CN" altLang="en-US" dirty="0">
                <a:solidFill>
                  <a:srgbClr val="000000"/>
                </a:solidFill>
              </a:rPr>
              <a:t>次比较。</a:t>
            </a:r>
            <a:endParaRPr lang="en-US" altLang="zh-CN" dirty="0">
              <a:solidFill>
                <a:srgbClr val="000000"/>
              </a:solidFill>
            </a:endParaRPr>
          </a:p>
          <a:p>
            <a:pPr>
              <a:lnSpc>
                <a:spcPct val="80000"/>
              </a:lnSpc>
              <a:buNone/>
            </a:pPr>
            <a:r>
              <a:rPr lang="zh-CN" altLang="en-US" dirty="0">
                <a:solidFill>
                  <a:srgbClr val="CE0000"/>
                </a:solidFill>
              </a:rPr>
              <a:t>证明</a:t>
            </a:r>
            <a:r>
              <a:rPr lang="en-US" altLang="zh-CN" i="1" dirty="0">
                <a:solidFill>
                  <a:srgbClr val="CE0000"/>
                </a:solidFill>
              </a:rPr>
              <a:t>. </a:t>
            </a:r>
          </a:p>
          <a:p>
            <a:pPr>
              <a:lnSpc>
                <a:spcPct val="80000"/>
              </a:lnSpc>
              <a:buNone/>
            </a:pPr>
            <a:r>
              <a:rPr lang="zh-CN" altLang="en-US" dirty="0">
                <a:solidFill>
                  <a:srgbClr val="000000"/>
                </a:solidFill>
              </a:rPr>
              <a:t>任何对</a:t>
            </a:r>
            <a:r>
              <a:rPr lang="en-US" altLang="zh-CN" i="1" dirty="0">
                <a:solidFill>
                  <a:srgbClr val="008581"/>
                </a:solidFill>
              </a:rPr>
              <a:t>n</a:t>
            </a:r>
            <a:r>
              <a:rPr lang="zh-CN" altLang="en-US" dirty="0">
                <a:solidFill>
                  <a:srgbClr val="000000"/>
                </a:solidFill>
              </a:rPr>
              <a:t>个元素进行排序的决策树，其树高为</a:t>
            </a:r>
            <a:r>
              <a:rPr lang="en-US" altLang="zh-CN" dirty="0">
                <a:solidFill>
                  <a:srgbClr val="008581"/>
                </a:solidFill>
                <a:latin typeface="Symbol" panose="05050102010706020507" pitchFamily="18" charset="2"/>
              </a:rPr>
              <a:t>W</a:t>
            </a:r>
            <a:r>
              <a:rPr lang="en-US" altLang="zh-CN" dirty="0">
                <a:solidFill>
                  <a:srgbClr val="008581"/>
                </a:solidFill>
              </a:rPr>
              <a:t>(</a:t>
            </a:r>
            <a:r>
              <a:rPr lang="en-US" altLang="zh-CN" i="1" dirty="0">
                <a:solidFill>
                  <a:srgbClr val="008581"/>
                </a:solidFill>
              </a:rPr>
              <a:t>n </a:t>
            </a:r>
            <a:r>
              <a:rPr lang="en-US" altLang="zh-CN" dirty="0">
                <a:solidFill>
                  <a:srgbClr val="008581"/>
                </a:solidFill>
              </a:rPr>
              <a:t>lg </a:t>
            </a:r>
            <a:r>
              <a:rPr lang="en-US" altLang="zh-CN" i="1" dirty="0">
                <a:solidFill>
                  <a:srgbClr val="008581"/>
                </a:solidFill>
              </a:rPr>
              <a:t>n</a:t>
            </a:r>
            <a:r>
              <a:rPr lang="en-US" altLang="zh-CN" dirty="0">
                <a:solidFill>
                  <a:srgbClr val="008581"/>
                </a:solidFill>
              </a:rPr>
              <a:t>)</a:t>
            </a:r>
            <a:r>
              <a:rPr lang="en-US" altLang="zh-CN" dirty="0">
                <a:solidFill>
                  <a:srgbClr val="000000"/>
                </a:solidFill>
              </a:rPr>
              <a:t>.</a:t>
            </a:r>
          </a:p>
          <a:p>
            <a:pPr>
              <a:lnSpc>
                <a:spcPct val="80000"/>
              </a:lnSpc>
              <a:buNone/>
            </a:pPr>
            <a:r>
              <a:rPr lang="zh-CN" altLang="en-US" dirty="0">
                <a:solidFill>
                  <a:srgbClr val="000000"/>
                </a:solidFill>
              </a:rPr>
              <a:t>由于总共包含了</a:t>
            </a:r>
            <a:r>
              <a:rPr lang="en-US" altLang="zh-CN" i="1" dirty="0">
                <a:solidFill>
                  <a:srgbClr val="008581"/>
                </a:solidFill>
              </a:rPr>
              <a:t>n</a:t>
            </a:r>
            <a:r>
              <a:rPr lang="en-US" altLang="zh-CN" dirty="0">
                <a:solidFill>
                  <a:srgbClr val="008581"/>
                </a:solidFill>
              </a:rPr>
              <a:t>!</a:t>
            </a:r>
            <a:r>
              <a:rPr lang="zh-CN" altLang="en-US" dirty="0">
                <a:solidFill>
                  <a:srgbClr val="000000"/>
                </a:solidFill>
              </a:rPr>
              <a:t>种可能的排列，这棵树包含了</a:t>
            </a:r>
            <a:r>
              <a:rPr lang="en-US" altLang="zh-CN" dirty="0">
                <a:solidFill>
                  <a:srgbClr val="000000"/>
                </a:solidFill>
              </a:rPr>
              <a:t> </a:t>
            </a:r>
            <a:r>
              <a:rPr lang="en-US" altLang="zh-CN" dirty="0">
                <a:solidFill>
                  <a:srgbClr val="008581"/>
                </a:solidFill>
                <a:latin typeface="Symbol" panose="05050102010706020507" pitchFamily="18" charset="2"/>
              </a:rPr>
              <a:t>³ </a:t>
            </a:r>
            <a:r>
              <a:rPr lang="en-US" altLang="zh-CN" i="1" dirty="0">
                <a:solidFill>
                  <a:srgbClr val="008581"/>
                </a:solidFill>
              </a:rPr>
              <a:t>n</a:t>
            </a:r>
            <a:r>
              <a:rPr lang="en-US" altLang="zh-CN" dirty="0">
                <a:solidFill>
                  <a:srgbClr val="008581"/>
                </a:solidFill>
              </a:rPr>
              <a:t>!</a:t>
            </a:r>
            <a:r>
              <a:rPr lang="en-US" altLang="zh-CN" dirty="0">
                <a:solidFill>
                  <a:srgbClr val="000000"/>
                </a:solidFill>
              </a:rPr>
              <a:t> </a:t>
            </a:r>
            <a:r>
              <a:rPr lang="zh-CN" altLang="en-US" dirty="0">
                <a:solidFill>
                  <a:srgbClr val="000000"/>
                </a:solidFill>
              </a:rPr>
              <a:t>叶节点</a:t>
            </a:r>
            <a:r>
              <a:rPr lang="en-US" altLang="zh-CN" dirty="0">
                <a:solidFill>
                  <a:srgbClr val="000000"/>
                </a:solidFill>
              </a:rPr>
              <a:t>. </a:t>
            </a:r>
          </a:p>
          <a:p>
            <a:pPr>
              <a:lnSpc>
                <a:spcPct val="80000"/>
              </a:lnSpc>
              <a:buNone/>
            </a:pPr>
            <a:r>
              <a:rPr lang="zh-CN" altLang="en-US" dirty="0">
                <a:solidFill>
                  <a:srgbClr val="000000"/>
                </a:solidFill>
              </a:rPr>
              <a:t>一棵高度为</a:t>
            </a:r>
            <a:r>
              <a:rPr lang="en-US" altLang="zh-CN" i="1" dirty="0">
                <a:solidFill>
                  <a:srgbClr val="008581"/>
                </a:solidFill>
              </a:rPr>
              <a:t>h </a:t>
            </a:r>
            <a:r>
              <a:rPr lang="zh-CN" altLang="en-US" dirty="0">
                <a:solidFill>
                  <a:srgbClr val="000000"/>
                </a:solidFill>
              </a:rPr>
              <a:t>的二叉树的叶子数</a:t>
            </a:r>
            <a:r>
              <a:rPr lang="en-US" altLang="zh-CN" dirty="0">
                <a:solidFill>
                  <a:srgbClr val="000000"/>
                </a:solidFill>
              </a:rPr>
              <a:t> </a:t>
            </a:r>
            <a:r>
              <a:rPr lang="en-US" altLang="zh-CN" dirty="0">
                <a:solidFill>
                  <a:srgbClr val="008581"/>
                </a:solidFill>
                <a:latin typeface="Symbol" panose="05050102010706020507" pitchFamily="18" charset="2"/>
              </a:rPr>
              <a:t>£ </a:t>
            </a:r>
            <a:r>
              <a:rPr lang="en-US" altLang="zh-CN" dirty="0">
                <a:solidFill>
                  <a:srgbClr val="008581"/>
                </a:solidFill>
              </a:rPr>
              <a:t>2</a:t>
            </a:r>
            <a:r>
              <a:rPr lang="en-US" altLang="zh-CN" i="1" baseline="30000" dirty="0">
                <a:solidFill>
                  <a:srgbClr val="008581"/>
                </a:solidFill>
              </a:rPr>
              <a:t>h</a:t>
            </a:r>
            <a:r>
              <a:rPr lang="en-US" altLang="zh-CN" dirty="0">
                <a:solidFill>
                  <a:srgbClr val="000000"/>
                </a:solidFill>
              </a:rPr>
              <a:t>. </a:t>
            </a:r>
            <a:r>
              <a:rPr lang="zh-CN" altLang="en-US" dirty="0">
                <a:solidFill>
                  <a:srgbClr val="000000"/>
                </a:solidFill>
              </a:rPr>
              <a:t>因此</a:t>
            </a:r>
            <a:r>
              <a:rPr lang="en-US" altLang="zh-CN" dirty="0">
                <a:solidFill>
                  <a:srgbClr val="000000"/>
                </a:solidFill>
              </a:rPr>
              <a:t>, </a:t>
            </a:r>
            <a:r>
              <a:rPr lang="en-US" altLang="zh-CN" i="1" dirty="0">
                <a:solidFill>
                  <a:srgbClr val="008581"/>
                </a:solidFill>
              </a:rPr>
              <a:t>n</a:t>
            </a:r>
            <a:r>
              <a:rPr lang="en-US" altLang="zh-CN" dirty="0">
                <a:solidFill>
                  <a:srgbClr val="008581"/>
                </a:solidFill>
              </a:rPr>
              <a:t>! </a:t>
            </a:r>
            <a:r>
              <a:rPr lang="en-US" altLang="zh-CN" dirty="0">
                <a:solidFill>
                  <a:srgbClr val="008581"/>
                </a:solidFill>
                <a:latin typeface="Symbol" panose="05050102010706020507" pitchFamily="18" charset="2"/>
              </a:rPr>
              <a:t>£ </a:t>
            </a:r>
            <a:r>
              <a:rPr lang="en-US" altLang="zh-CN" dirty="0">
                <a:solidFill>
                  <a:srgbClr val="008581"/>
                </a:solidFill>
              </a:rPr>
              <a:t>2</a:t>
            </a:r>
            <a:r>
              <a:rPr lang="en-US" altLang="zh-CN" i="1" baseline="30000" dirty="0">
                <a:solidFill>
                  <a:srgbClr val="008581"/>
                </a:solidFill>
              </a:rPr>
              <a:t>h</a:t>
            </a:r>
            <a:r>
              <a:rPr lang="en-US" altLang="zh-CN" dirty="0">
                <a:solidFill>
                  <a:srgbClr val="000000"/>
                </a:solidFill>
              </a:rPr>
              <a:t>.</a:t>
            </a:r>
          </a:p>
          <a:p>
            <a:pPr>
              <a:lnSpc>
                <a:spcPct val="80000"/>
              </a:lnSpc>
              <a:buFont typeface="Symbol" panose="05050102010706020507" pitchFamily="18" charset="2"/>
              <a:buChar char="\"/>
            </a:pPr>
            <a:r>
              <a:rPr lang="en-US" altLang="zh-CN" i="1" dirty="0">
                <a:solidFill>
                  <a:srgbClr val="008581"/>
                </a:solidFill>
              </a:rPr>
              <a:t>h </a:t>
            </a:r>
            <a:r>
              <a:rPr lang="en-US" altLang="zh-CN" dirty="0">
                <a:solidFill>
                  <a:srgbClr val="008581"/>
                </a:solidFill>
                <a:latin typeface="Symbol" panose="05050102010706020507" pitchFamily="18" charset="2"/>
              </a:rPr>
              <a:t>³ </a:t>
            </a:r>
            <a:r>
              <a:rPr lang="en-US" altLang="zh-CN" dirty="0">
                <a:solidFill>
                  <a:srgbClr val="008581"/>
                </a:solidFill>
              </a:rPr>
              <a:t>lg(</a:t>
            </a:r>
            <a:r>
              <a:rPr lang="en-US" altLang="zh-CN" i="1" dirty="0">
                <a:solidFill>
                  <a:srgbClr val="008581"/>
                </a:solidFill>
              </a:rPr>
              <a:t>n</a:t>
            </a:r>
            <a:r>
              <a:rPr lang="en-US" altLang="zh-CN" dirty="0">
                <a:solidFill>
                  <a:srgbClr val="008581"/>
                </a:solidFill>
              </a:rPr>
              <a:t>!) </a:t>
            </a:r>
            <a:r>
              <a:rPr lang="en-US" altLang="zh-CN" dirty="0">
                <a:solidFill>
                  <a:srgbClr val="000000"/>
                </a:solidFill>
              </a:rPr>
              <a:t>(</a:t>
            </a:r>
            <a:r>
              <a:rPr lang="en-US" altLang="zh-CN" dirty="0">
                <a:solidFill>
                  <a:srgbClr val="008581"/>
                </a:solidFill>
              </a:rPr>
              <a:t>lg </a:t>
            </a:r>
            <a:r>
              <a:rPr lang="zh-CN" altLang="en-US" dirty="0">
                <a:solidFill>
                  <a:srgbClr val="000000"/>
                </a:solidFill>
              </a:rPr>
              <a:t>单调递增</a:t>
            </a:r>
            <a:r>
              <a:rPr lang="en-US" altLang="zh-CN" dirty="0">
                <a:solidFill>
                  <a:srgbClr val="000000"/>
                </a:solidFill>
              </a:rPr>
              <a:t>)</a:t>
            </a:r>
          </a:p>
          <a:p>
            <a:pPr>
              <a:lnSpc>
                <a:spcPct val="80000"/>
              </a:lnSpc>
              <a:buFont typeface="Symbol" panose="05050102010706020507" pitchFamily="18" charset="2"/>
              <a:buNone/>
            </a:pPr>
            <a:r>
              <a:rPr lang="en-US" altLang="zh-CN" dirty="0">
                <a:solidFill>
                  <a:srgbClr val="008581"/>
                </a:solidFill>
                <a:latin typeface="Symbol" panose="05050102010706020507" pitchFamily="18" charset="2"/>
              </a:rPr>
              <a:t>       ³ </a:t>
            </a:r>
            <a:r>
              <a:rPr lang="en-US" altLang="zh-CN" dirty="0">
                <a:solidFill>
                  <a:srgbClr val="008581"/>
                </a:solidFill>
              </a:rPr>
              <a:t>lg ((</a:t>
            </a:r>
            <a:r>
              <a:rPr lang="en-US" altLang="zh-CN" i="1" dirty="0">
                <a:solidFill>
                  <a:srgbClr val="008581"/>
                </a:solidFill>
              </a:rPr>
              <a:t>n</a:t>
            </a:r>
            <a:r>
              <a:rPr lang="en-US" altLang="zh-CN" dirty="0">
                <a:solidFill>
                  <a:srgbClr val="008581"/>
                </a:solidFill>
              </a:rPr>
              <a:t>/</a:t>
            </a:r>
            <a:r>
              <a:rPr lang="en-US" altLang="zh-CN" i="1" dirty="0">
                <a:solidFill>
                  <a:srgbClr val="008581"/>
                </a:solidFill>
              </a:rPr>
              <a:t>e</a:t>
            </a:r>
            <a:r>
              <a:rPr lang="en-US" altLang="zh-CN" dirty="0">
                <a:solidFill>
                  <a:srgbClr val="008581"/>
                </a:solidFill>
              </a:rPr>
              <a:t>)</a:t>
            </a:r>
            <a:r>
              <a:rPr lang="en-US" altLang="zh-CN" i="1" baseline="30000" dirty="0">
                <a:solidFill>
                  <a:srgbClr val="008581"/>
                </a:solidFill>
              </a:rPr>
              <a:t>n</a:t>
            </a:r>
            <a:r>
              <a:rPr lang="en-US" altLang="zh-CN" dirty="0">
                <a:solidFill>
                  <a:srgbClr val="008581"/>
                </a:solidFill>
              </a:rPr>
              <a:t>) </a:t>
            </a:r>
            <a:r>
              <a:rPr lang="en-US" altLang="zh-CN" dirty="0">
                <a:solidFill>
                  <a:srgbClr val="000000"/>
                </a:solidFill>
              </a:rPr>
              <a:t>(</a:t>
            </a:r>
            <a:r>
              <a:rPr lang="zh-CN" altLang="en-US" dirty="0">
                <a:solidFill>
                  <a:srgbClr val="000000"/>
                </a:solidFill>
              </a:rPr>
              <a:t>公式</a:t>
            </a:r>
            <a:r>
              <a:rPr lang="en-US" altLang="zh-CN" dirty="0">
                <a:solidFill>
                  <a:srgbClr val="000000"/>
                </a:solidFill>
              </a:rPr>
              <a:t>3.19)</a:t>
            </a:r>
          </a:p>
          <a:p>
            <a:pPr>
              <a:lnSpc>
                <a:spcPct val="80000"/>
              </a:lnSpc>
              <a:buNone/>
            </a:pPr>
            <a:r>
              <a:rPr lang="en-US" altLang="zh-CN" dirty="0">
                <a:solidFill>
                  <a:srgbClr val="008581"/>
                </a:solidFill>
              </a:rPr>
              <a:t>       = </a:t>
            </a:r>
            <a:r>
              <a:rPr lang="en-US" altLang="zh-CN" i="1" dirty="0">
                <a:solidFill>
                  <a:srgbClr val="008581"/>
                </a:solidFill>
              </a:rPr>
              <a:t>n </a:t>
            </a:r>
            <a:r>
              <a:rPr lang="en-US" altLang="zh-CN" dirty="0">
                <a:solidFill>
                  <a:srgbClr val="008581"/>
                </a:solidFill>
              </a:rPr>
              <a:t>lg </a:t>
            </a:r>
            <a:r>
              <a:rPr lang="en-US" altLang="zh-CN" i="1" dirty="0">
                <a:solidFill>
                  <a:srgbClr val="008581"/>
                </a:solidFill>
              </a:rPr>
              <a:t>n </a:t>
            </a:r>
            <a:r>
              <a:rPr lang="en-US" altLang="zh-CN" dirty="0">
                <a:solidFill>
                  <a:srgbClr val="008581"/>
                </a:solidFill>
              </a:rPr>
              <a:t>– </a:t>
            </a:r>
            <a:r>
              <a:rPr lang="en-US" altLang="zh-CN" i="1" dirty="0">
                <a:solidFill>
                  <a:srgbClr val="008581"/>
                </a:solidFill>
              </a:rPr>
              <a:t>n </a:t>
            </a:r>
            <a:r>
              <a:rPr lang="en-US" altLang="zh-CN" dirty="0">
                <a:solidFill>
                  <a:srgbClr val="008581"/>
                </a:solidFill>
              </a:rPr>
              <a:t>lg </a:t>
            </a:r>
            <a:r>
              <a:rPr lang="en-US" altLang="zh-CN" i="1" dirty="0">
                <a:solidFill>
                  <a:srgbClr val="008581"/>
                </a:solidFill>
              </a:rPr>
              <a:t>e</a:t>
            </a:r>
          </a:p>
          <a:p>
            <a:pPr>
              <a:lnSpc>
                <a:spcPct val="80000"/>
              </a:lnSpc>
              <a:buNone/>
            </a:pPr>
            <a:r>
              <a:rPr lang="en-US" altLang="zh-CN" dirty="0">
                <a:solidFill>
                  <a:srgbClr val="008581"/>
                </a:solidFill>
              </a:rPr>
              <a:t>       = </a:t>
            </a:r>
            <a:r>
              <a:rPr lang="en-US" altLang="zh-CN" dirty="0">
                <a:solidFill>
                  <a:srgbClr val="008581"/>
                </a:solidFill>
                <a:latin typeface="Symbol" panose="05050102010706020507" pitchFamily="18" charset="2"/>
              </a:rPr>
              <a:t>W</a:t>
            </a:r>
            <a:r>
              <a:rPr lang="en-US" altLang="zh-CN" dirty="0">
                <a:solidFill>
                  <a:srgbClr val="008581"/>
                </a:solidFill>
              </a:rPr>
              <a:t>(</a:t>
            </a:r>
            <a:r>
              <a:rPr lang="en-US" altLang="zh-CN" i="1" dirty="0">
                <a:solidFill>
                  <a:srgbClr val="008581"/>
                </a:solidFill>
              </a:rPr>
              <a:t>n </a:t>
            </a:r>
            <a:r>
              <a:rPr lang="en-US" altLang="zh-CN" dirty="0">
                <a:solidFill>
                  <a:srgbClr val="008581"/>
                </a:solidFill>
              </a:rPr>
              <a:t>lg </a:t>
            </a:r>
            <a:r>
              <a:rPr lang="en-US" altLang="zh-CN" i="1" dirty="0">
                <a:solidFill>
                  <a:srgbClr val="008581"/>
                </a:solidFill>
              </a:rPr>
              <a:t>n</a:t>
            </a:r>
            <a:r>
              <a:rPr lang="en-US" altLang="zh-CN" dirty="0">
                <a:solidFill>
                  <a:srgbClr val="008581"/>
                </a:solidFill>
              </a:rPr>
              <a:t>) </a:t>
            </a:r>
            <a:r>
              <a:rPr lang="en-US" altLang="zh-CN" dirty="0">
                <a:solidFill>
                  <a:srgbClr val="000000"/>
                </a:solidFill>
              </a:rPr>
              <a:t>.</a:t>
            </a:r>
            <a:endParaRPr lang="en-US" altLang="zh-CN" dirty="0"/>
          </a:p>
        </p:txBody>
      </p:sp>
      <p:sp>
        <p:nvSpPr>
          <p:cNvPr id="6" name="内容占位符 1">
            <a:extLst>
              <a:ext uri="{FF2B5EF4-FFF2-40B4-BE49-F238E27FC236}">
                <a16:creationId xmlns:a16="http://schemas.microsoft.com/office/drawing/2014/main" id="{446FF68A-C5DE-4BFE-A1FC-5CCE79D1E93E}"/>
              </a:ext>
            </a:extLst>
          </p:cNvPr>
          <p:cNvSpPr>
            <a:spLocks noGrp="1"/>
          </p:cNvSpPr>
          <p:nvPr/>
        </p:nvSpPr>
        <p:spPr>
          <a:xfrm>
            <a:off x="221556" y="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决策树排序的下界</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123">
      <a:dk1>
        <a:sysClr val="windowText" lastClr="000000"/>
      </a:dk1>
      <a:lt1>
        <a:sysClr val="window" lastClr="FFFFFF"/>
      </a:lt1>
      <a:dk2>
        <a:srgbClr val="1F497D"/>
      </a:dk2>
      <a:lt2>
        <a:srgbClr val="EEECE1"/>
      </a:lt2>
      <a:accent1>
        <a:srgbClr val="4F81BD"/>
      </a:accent1>
      <a:accent2>
        <a:srgbClr val="E36C09"/>
      </a:accent2>
      <a:accent3>
        <a:srgbClr val="586D2C"/>
      </a:accent3>
      <a:accent4>
        <a:srgbClr val="938953"/>
      </a:accent4>
      <a:accent5>
        <a:srgbClr val="518685"/>
      </a:accent5>
      <a:accent6>
        <a:srgbClr val="CC9900"/>
      </a:accent6>
      <a:hlink>
        <a:srgbClr val="0000FF"/>
      </a:hlink>
      <a:folHlink>
        <a:srgbClr val="800080"/>
      </a:folHlink>
    </a:clrScheme>
    <a:fontScheme name="自定义 1">
      <a:majorFont>
        <a:latin typeface="Franklin Gothic Medium"/>
        <a:ea typeface="微软雅黑"/>
        <a:cs typeface=""/>
      </a:majorFont>
      <a:minorFont>
        <a:latin typeface="Franklin Gothic Book"/>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508</TotalTime>
  <Words>3001</Words>
  <Application>Microsoft Office PowerPoint</Application>
  <PresentationFormat>全屏显示(16:9)</PresentationFormat>
  <Paragraphs>1039</Paragraphs>
  <Slides>41</Slides>
  <Notes>4</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41</vt:i4>
      </vt:variant>
    </vt:vector>
  </HeadingPairs>
  <TitlesOfParts>
    <vt:vector size="56" baseType="lpstr">
      <vt:lpstr>Meiryo UI</vt:lpstr>
      <vt:lpstr>黑体</vt:lpstr>
      <vt:lpstr>微软雅黑</vt:lpstr>
      <vt:lpstr>Agency FB</vt:lpstr>
      <vt:lpstr>Arial</vt:lpstr>
      <vt:lpstr>Arial Rounded MT Bold</vt:lpstr>
      <vt:lpstr>Britannic Bold</vt:lpstr>
      <vt:lpstr>Calibri</vt:lpstr>
      <vt:lpstr>Franklin Gothic Book</vt:lpstr>
      <vt:lpstr>Franklin Gothic Medium</vt:lpstr>
      <vt:lpstr>Symbol</vt:lpstr>
      <vt:lpstr>Times New Roman</vt:lpstr>
      <vt:lpstr>默认设计模板</vt:lpstr>
      <vt:lpstr>2_Office 主题</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yhwu@ecnu.edu.cn</dc:creator>
  <cp:lastModifiedBy>Jin Cheqing</cp:lastModifiedBy>
  <cp:revision>1145</cp:revision>
  <dcterms:created xsi:type="dcterms:W3CDTF">2014-04-28T11:40:00Z</dcterms:created>
  <dcterms:modified xsi:type="dcterms:W3CDTF">2022-03-18T15:32:36Z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51B1F244-CE41-496F-3F3F-3F3F3F3F273F</vt:lpwstr>
  </property>
  <property fmtid="{D5CDD505-2E9C-101B-9397-08002B2CF9AE}" pid="3" name="ArticulatePath">
    <vt:lpwstr>2014甘肃答辩-能力提升工程</vt:lpwstr>
  </property>
  <property fmtid="{D5CDD505-2E9C-101B-9397-08002B2CF9AE}" pid="4" name="KSOProductBuildVer">
    <vt:lpwstr>2052-11.1.0.11365</vt:lpwstr>
  </property>
  <property fmtid="{D5CDD505-2E9C-101B-9397-08002B2CF9AE}" pid="5" name="ICV">
    <vt:lpwstr>3E76A3C092F8457E8774D432A7CB1642</vt:lpwstr>
  </property>
</Properties>
</file>