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51"/>
  </p:handoutMasterIdLst>
  <p:sldIdLst>
    <p:sldId id="1349" r:id="rId4"/>
    <p:sldId id="3069" r:id="rId6"/>
    <p:sldId id="2574" r:id="rId7"/>
    <p:sldId id="2759" r:id="rId8"/>
    <p:sldId id="2760" r:id="rId9"/>
    <p:sldId id="2836" r:id="rId10"/>
    <p:sldId id="2973" r:id="rId11"/>
    <p:sldId id="2837" r:id="rId12"/>
    <p:sldId id="2839" r:id="rId13"/>
    <p:sldId id="2840" r:id="rId14"/>
    <p:sldId id="2974" r:id="rId15"/>
    <p:sldId id="2841" r:id="rId16"/>
    <p:sldId id="2842" r:id="rId17"/>
    <p:sldId id="3007" r:id="rId18"/>
    <p:sldId id="3008" r:id="rId19"/>
    <p:sldId id="3010" r:id="rId20"/>
    <p:sldId id="3070" r:id="rId21"/>
    <p:sldId id="2913" r:id="rId22"/>
    <p:sldId id="2914" r:id="rId23"/>
    <p:sldId id="2915" r:id="rId24"/>
    <p:sldId id="2916" r:id="rId25"/>
    <p:sldId id="2917" r:id="rId26"/>
    <p:sldId id="2918" r:id="rId27"/>
    <p:sldId id="2919" r:id="rId28"/>
    <p:sldId id="2920" r:id="rId29"/>
    <p:sldId id="2921" r:id="rId30"/>
    <p:sldId id="2926" r:id="rId31"/>
    <p:sldId id="3036" r:id="rId32"/>
    <p:sldId id="3037" r:id="rId33"/>
    <p:sldId id="3038" r:id="rId34"/>
    <p:sldId id="2936" r:id="rId35"/>
    <p:sldId id="3045" r:id="rId36"/>
    <p:sldId id="3048" r:id="rId37"/>
    <p:sldId id="3046" r:id="rId38"/>
    <p:sldId id="3058" r:id="rId39"/>
    <p:sldId id="3047" r:id="rId40"/>
    <p:sldId id="3059" r:id="rId41"/>
    <p:sldId id="3060" r:id="rId42"/>
    <p:sldId id="3061" r:id="rId43"/>
    <p:sldId id="3063" r:id="rId44"/>
    <p:sldId id="3064" r:id="rId45"/>
    <p:sldId id="3065" r:id="rId46"/>
    <p:sldId id="2937" r:id="rId47"/>
    <p:sldId id="3066" r:id="rId48"/>
    <p:sldId id="3067" r:id="rId49"/>
    <p:sldId id="3068" r:id="rId50"/>
  </p:sldIdLst>
  <p:sldSz cx="9144000" cy="5143500" type="screen16x9"/>
  <p:notesSz cx="9144000" cy="6858000"/>
  <p:custDataLst>
    <p:tags r:id="rId56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flyup" initials="m" lastIdx="24" clrIdx="0"/>
  <p:cmAuthor id="1" name="田雅慧" initials="田雅慧" lastIdx="1" clrIdx="0"/>
  <p:cmAuthor id="2" name="Huanhuan Chen" initials="" lastIdx="27" clrIdx="7"/>
  <p:cmAuthor id="3" name="YangLi" initials="" lastIdx="1" clrIdx="1"/>
  <p:cmAuthor id="4" name="刘均" initials="" lastIdx="13" clrIdx="3"/>
  <p:cmAuthor id="5" name="gming" initials="" lastIdx="30" clrIdx="4"/>
  <p:cmAuthor id="6" name="zhao" initials="" lastIdx="1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0A8"/>
    <a:srgbClr val="3D8F4B"/>
    <a:srgbClr val="5A9493"/>
    <a:srgbClr val="4F8281"/>
    <a:srgbClr val="007DDA"/>
    <a:srgbClr val="FA4032"/>
    <a:srgbClr val="AE1616"/>
    <a:srgbClr val="9C1414"/>
    <a:srgbClr val="0078A2"/>
    <a:srgbClr val="938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87629" autoAdjust="0"/>
  </p:normalViewPr>
  <p:slideViewPr>
    <p:cSldViewPr snapToGrid="0">
      <p:cViewPr>
        <p:scale>
          <a:sx n="200" d="100"/>
          <a:sy n="200" d="100"/>
        </p:scale>
        <p:origin x="546" y="492"/>
      </p:cViewPr>
      <p:guideLst>
        <p:guide orient="horz" pos="2038"/>
        <p:guide pos="3839"/>
        <p:guide orient="horz" pos="1699"/>
        <p:guide pos="2880"/>
        <p:guide orient="horz" pos="2376"/>
        <p:guide orient="horz" pos="86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0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6" Type="http://schemas.openxmlformats.org/officeDocument/2006/relationships/tags" Target="tags/tag5.xml"/><Relationship Id="rId55" Type="http://schemas.openxmlformats.org/officeDocument/2006/relationships/commentAuthors" Target="commentAuthors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3B4EF-02D3-4ADB-8157-7B31E2E18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C68FE-DA51-4672-B081-F9C263754B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83950-F101-48F7-8DE5-2F560BA2D9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CC00-99DD-4740-8053-E00A0F404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D4E3BC-A095-4715-8895-559B35CA3126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3" y="4815515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5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301665" y="457949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498591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03" y="-180147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任意多边形 35"/>
          <p:cNvSpPr/>
          <p:nvPr userDrawn="1"/>
        </p:nvSpPr>
        <p:spPr>
          <a:xfrm rot="2130009" flipV="1">
            <a:off x="384560" y="4661224"/>
            <a:ext cx="307883" cy="273639"/>
          </a:xfrm>
          <a:custGeom>
            <a:avLst/>
            <a:gdLst>
              <a:gd name="connsiteX0" fmla="*/ 123519 w 962506"/>
              <a:gd name="connsiteY0" fmla="*/ 534341 h 855453"/>
              <a:gd name="connsiteX1" fmla="*/ 496912 w 962506"/>
              <a:gd name="connsiteY1" fmla="*/ 800681 h 855453"/>
              <a:gd name="connsiteX2" fmla="*/ 907733 w 962506"/>
              <a:gd name="connsiteY2" fmla="*/ 731934 h 855453"/>
              <a:gd name="connsiteX3" fmla="*/ 918881 w 962506"/>
              <a:gd name="connsiteY3" fmla="*/ 406531 h 855453"/>
              <a:gd name="connsiteX4" fmla="*/ 911513 w 962506"/>
              <a:gd name="connsiteY4" fmla="*/ 396844 h 855453"/>
              <a:gd name="connsiteX5" fmla="*/ 903032 w 962506"/>
              <a:gd name="connsiteY5" fmla="*/ 359871 h 855453"/>
              <a:gd name="connsiteX6" fmla="*/ 765956 w 962506"/>
              <a:gd name="connsiteY6" fmla="*/ 52219 h 855453"/>
              <a:gd name="connsiteX7" fmla="*/ 683711 w 962506"/>
              <a:gd name="connsiteY7" fmla="*/ 189555 h 855453"/>
              <a:gd name="connsiteX8" fmla="*/ 677853 w 962506"/>
              <a:gd name="connsiteY8" fmla="*/ 206176 h 855453"/>
              <a:gd name="connsiteX9" fmla="*/ 465594 w 962506"/>
              <a:gd name="connsiteY9" fmla="*/ 54772 h 855453"/>
              <a:gd name="connsiteX10" fmla="*/ 54772 w 962506"/>
              <a:gd name="connsiteY10" fmla="*/ 123519 h 855453"/>
              <a:gd name="connsiteX11" fmla="*/ 123519 w 962506"/>
              <a:gd name="connsiteY11" fmla="*/ 534341 h 85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62506" h="855453">
                <a:moveTo>
                  <a:pt x="123519" y="534341"/>
                </a:moveTo>
                <a:lnTo>
                  <a:pt x="496912" y="800681"/>
                </a:lnTo>
                <a:cubicBezTo>
                  <a:pt x="629341" y="895142"/>
                  <a:pt x="813272" y="864363"/>
                  <a:pt x="907733" y="731934"/>
                </a:cubicBezTo>
                <a:cubicBezTo>
                  <a:pt x="978580" y="632612"/>
                  <a:pt x="978978" y="504320"/>
                  <a:pt x="918881" y="406531"/>
                </a:cubicBezTo>
                <a:lnTo>
                  <a:pt x="911513" y="396844"/>
                </a:lnTo>
                <a:lnTo>
                  <a:pt x="903032" y="359871"/>
                </a:lnTo>
                <a:cubicBezTo>
                  <a:pt x="865263" y="216300"/>
                  <a:pt x="799763" y="52219"/>
                  <a:pt x="765956" y="52219"/>
                </a:cubicBezTo>
                <a:cubicBezTo>
                  <a:pt x="745672" y="52219"/>
                  <a:pt x="713978" y="111288"/>
                  <a:pt x="683711" y="189555"/>
                </a:cubicBezTo>
                <a:lnTo>
                  <a:pt x="677853" y="206176"/>
                </a:lnTo>
                <a:lnTo>
                  <a:pt x="465594" y="54772"/>
                </a:lnTo>
                <a:cubicBezTo>
                  <a:pt x="333165" y="-39689"/>
                  <a:pt x="149234" y="-8910"/>
                  <a:pt x="54772" y="123519"/>
                </a:cubicBezTo>
                <a:cubicBezTo>
                  <a:pt x="-39689" y="255949"/>
                  <a:pt x="-8910" y="439879"/>
                  <a:pt x="123519" y="534341"/>
                </a:cubicBezTo>
                <a:close/>
              </a:path>
            </a:pathLst>
          </a:custGeom>
          <a:solidFill>
            <a:srgbClr val="F17D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425211" y="4773691"/>
            <a:ext cx="180000" cy="36000"/>
            <a:chOff x="6588224" y="3039845"/>
            <a:chExt cx="708995" cy="179977"/>
          </a:xfrm>
          <a:effectLst/>
        </p:grpSpPr>
        <p:sp>
          <p:nvSpPr>
            <p:cNvPr id="38" name="椭圆 37"/>
            <p:cNvSpPr/>
            <p:nvPr/>
          </p:nvSpPr>
          <p:spPr>
            <a:xfrm>
              <a:off x="6588224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852733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117242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 userDrawn="1"/>
        </p:nvGrpSpPr>
        <p:grpSpPr>
          <a:xfrm>
            <a:off x="966245" y="4609929"/>
            <a:ext cx="364962" cy="369875"/>
            <a:chOff x="4159603" y="2153801"/>
            <a:chExt cx="824794" cy="835899"/>
          </a:xfrm>
          <a:effectLst/>
        </p:grpSpPr>
        <p:grpSp>
          <p:nvGrpSpPr>
            <p:cNvPr id="45" name="组合 44"/>
            <p:cNvGrpSpPr/>
            <p:nvPr/>
          </p:nvGrpSpPr>
          <p:grpSpPr>
            <a:xfrm>
              <a:off x="4159603" y="2153801"/>
              <a:ext cx="824794" cy="835899"/>
              <a:chOff x="1774255" y="2960840"/>
              <a:chExt cx="1195004" cy="121109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1930130" y="3133899"/>
                <a:ext cx="878011" cy="878011"/>
              </a:xfrm>
              <a:prstGeom prst="ellipse">
                <a:avLst/>
              </a:prstGeom>
              <a:solidFill>
                <a:srgbClr val="F9D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8" name="圆角矩形 57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圆角矩形 58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 rot="5400000"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6" name="圆角矩形 55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 rot="8100000">
                <a:off x="2289124" y="2960840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 rot="2700000">
                <a:off x="2292550" y="2975402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圆角矩形 52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6" name="椭圆 45"/>
            <p:cNvSpPr/>
            <p:nvPr/>
          </p:nvSpPr>
          <p:spPr>
            <a:xfrm>
              <a:off x="4397569" y="2397319"/>
              <a:ext cx="348862" cy="348862"/>
            </a:xfrm>
            <a:prstGeom prst="ellipse">
              <a:avLst/>
            </a:prstGeom>
            <a:solidFill>
              <a:srgbClr val="F17C5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2192070" y="4607281"/>
            <a:ext cx="411350" cy="406507"/>
            <a:chOff x="4250492" y="2603596"/>
            <a:chExt cx="1051760" cy="1031136"/>
          </a:xfrm>
        </p:grpSpPr>
        <p:sp>
          <p:nvSpPr>
            <p:cNvPr id="62" name="矩形 61"/>
            <p:cNvSpPr/>
            <p:nvPr/>
          </p:nvSpPr>
          <p:spPr>
            <a:xfrm>
              <a:off x="4324824" y="2684248"/>
              <a:ext cx="633578" cy="8375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587613" y="2630248"/>
              <a:ext cx="108000" cy="108000"/>
            </a:xfrm>
            <a:prstGeom prst="ellipse">
              <a:avLst/>
            </a:prstGeom>
            <a:solidFill>
              <a:srgbClr val="F22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756518" y="3236111"/>
              <a:ext cx="396725" cy="398621"/>
              <a:chOff x="5742508" y="2552700"/>
              <a:chExt cx="996950" cy="1001713"/>
            </a:xfrm>
            <a:solidFill>
              <a:srgbClr val="BEB5AE"/>
            </a:solidFill>
          </p:grpSpPr>
          <p:sp>
            <p:nvSpPr>
              <p:cNvPr id="69" name="Freeform 30"/>
              <p:cNvSpPr/>
              <p:nvPr/>
            </p:nvSpPr>
            <p:spPr bwMode="auto">
              <a:xfrm>
                <a:off x="5742508" y="3392488"/>
                <a:ext cx="160337" cy="161925"/>
              </a:xfrm>
              <a:custGeom>
                <a:avLst/>
                <a:gdLst>
                  <a:gd name="T0" fmla="*/ 13 w 43"/>
                  <a:gd name="T1" fmla="*/ 0 h 43"/>
                  <a:gd name="T2" fmla="*/ 1 w 43"/>
                  <a:gd name="T3" fmla="*/ 33 h 43"/>
                  <a:gd name="T4" fmla="*/ 3 w 43"/>
                  <a:gd name="T5" fmla="*/ 41 h 43"/>
                  <a:gd name="T6" fmla="*/ 11 w 43"/>
                  <a:gd name="T7" fmla="*/ 42 h 43"/>
                  <a:gd name="T8" fmla="*/ 43 w 43"/>
                  <a:gd name="T9" fmla="*/ 31 h 43"/>
                  <a:gd name="T10" fmla="*/ 13 w 43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43">
                    <a:moveTo>
                      <a:pt x="13" y="0"/>
                    </a:moveTo>
                    <a:cubicBezTo>
                      <a:pt x="1" y="33"/>
                      <a:pt x="1" y="33"/>
                      <a:pt x="1" y="33"/>
                    </a:cubicBezTo>
                    <a:cubicBezTo>
                      <a:pt x="0" y="35"/>
                      <a:pt x="0" y="39"/>
                      <a:pt x="3" y="41"/>
                    </a:cubicBezTo>
                    <a:cubicBezTo>
                      <a:pt x="5" y="43"/>
                      <a:pt x="8" y="43"/>
                      <a:pt x="11" y="42"/>
                    </a:cubicBezTo>
                    <a:cubicBezTo>
                      <a:pt x="43" y="31"/>
                      <a:pt x="43" y="31"/>
                      <a:pt x="43" y="31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1"/>
              <p:cNvSpPr/>
              <p:nvPr/>
            </p:nvSpPr>
            <p:spPr bwMode="auto">
              <a:xfrm>
                <a:off x="5864746" y="2552700"/>
                <a:ext cx="874712" cy="881063"/>
              </a:xfrm>
              <a:custGeom>
                <a:avLst/>
                <a:gdLst>
                  <a:gd name="T0" fmla="*/ 51 w 233"/>
                  <a:gd name="T1" fmla="*/ 235 h 235"/>
                  <a:gd name="T2" fmla="*/ 231 w 233"/>
                  <a:gd name="T3" fmla="*/ 54 h 235"/>
                  <a:gd name="T4" fmla="*/ 233 w 233"/>
                  <a:gd name="T5" fmla="*/ 49 h 235"/>
                  <a:gd name="T6" fmla="*/ 231 w 233"/>
                  <a:gd name="T7" fmla="*/ 44 h 235"/>
                  <a:gd name="T8" fmla="*/ 191 w 233"/>
                  <a:gd name="T9" fmla="*/ 3 h 235"/>
                  <a:gd name="T10" fmla="*/ 180 w 233"/>
                  <a:gd name="T11" fmla="*/ 3 h 235"/>
                  <a:gd name="T12" fmla="*/ 0 w 233"/>
                  <a:gd name="T13" fmla="*/ 184 h 235"/>
                  <a:gd name="T14" fmla="*/ 51 w 233"/>
                  <a:gd name="T15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35">
                    <a:moveTo>
                      <a:pt x="51" y="235"/>
                    </a:moveTo>
                    <a:cubicBezTo>
                      <a:pt x="231" y="54"/>
                      <a:pt x="231" y="54"/>
                      <a:pt x="231" y="54"/>
                    </a:cubicBezTo>
                    <a:cubicBezTo>
                      <a:pt x="233" y="53"/>
                      <a:pt x="233" y="51"/>
                      <a:pt x="233" y="49"/>
                    </a:cubicBezTo>
                    <a:cubicBezTo>
                      <a:pt x="233" y="47"/>
                      <a:pt x="233" y="45"/>
                      <a:pt x="231" y="44"/>
                    </a:cubicBezTo>
                    <a:cubicBezTo>
                      <a:pt x="191" y="3"/>
                      <a:pt x="191" y="3"/>
                      <a:pt x="191" y="3"/>
                    </a:cubicBezTo>
                    <a:cubicBezTo>
                      <a:pt x="188" y="0"/>
                      <a:pt x="183" y="0"/>
                      <a:pt x="180" y="3"/>
                    </a:cubicBezTo>
                    <a:cubicBezTo>
                      <a:pt x="0" y="184"/>
                      <a:pt x="0" y="184"/>
                      <a:pt x="0" y="184"/>
                    </a:cubicBezTo>
                    <a:lnTo>
                      <a:pt x="51" y="2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65" name="直接连接符 64"/>
            <p:cNvCxnSpPr/>
            <p:nvPr/>
          </p:nvCxnSpPr>
          <p:spPr>
            <a:xfrm>
              <a:off x="4406983" y="3003798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406983" y="3178570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406983" y="3353342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250492" y="2603596"/>
              <a:ext cx="1051760" cy="46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rgbClr val="BEB5AE"/>
                  </a:solidFill>
                </a:rPr>
                <a:t>PDF</a:t>
              </a:r>
              <a:endParaRPr lang="zh-CN" altLang="en-US" sz="600" dirty="0">
                <a:solidFill>
                  <a:srgbClr val="BEB5AE"/>
                </a:solidFill>
              </a:endParaRPr>
            </a:p>
          </p:txBody>
        </p:sp>
      </p:grpSp>
      <p:grpSp>
        <p:nvGrpSpPr>
          <p:cNvPr id="73" name="组合 72"/>
          <p:cNvGrpSpPr/>
          <p:nvPr userDrawn="1"/>
        </p:nvGrpSpPr>
        <p:grpSpPr>
          <a:xfrm>
            <a:off x="1552994" y="4597817"/>
            <a:ext cx="384352" cy="326425"/>
            <a:chOff x="2641350" y="673269"/>
            <a:chExt cx="948026" cy="1079198"/>
          </a:xfrm>
        </p:grpSpPr>
        <p:sp>
          <p:nvSpPr>
            <p:cNvPr id="74" name="矩形 73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156"/>
            <a:ext cx="9144000" cy="313090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660755"/>
            <a:ext cx="9144000" cy="313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0" name="矩形 59"/>
          <p:cNvSpPr/>
          <p:nvPr userDrawn="1"/>
        </p:nvSpPr>
        <p:spPr>
          <a:xfrm>
            <a:off x="0" y="4889500"/>
            <a:ext cx="9144000" cy="2540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 userDrawn="1"/>
        </p:nvSpPr>
        <p:spPr>
          <a:xfrm>
            <a:off x="900015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 userDrawn="1"/>
        </p:nvSpPr>
        <p:spPr>
          <a:xfrm>
            <a:off x="301439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 userDrawn="1"/>
        </p:nvSpPr>
        <p:spPr>
          <a:xfrm>
            <a:off x="1498591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 userDrawn="1"/>
        </p:nvSpPr>
        <p:spPr>
          <a:xfrm>
            <a:off x="2097167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8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6" y="4750385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4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" name="组合 81"/>
          <p:cNvGrpSpPr/>
          <p:nvPr userDrawn="1"/>
        </p:nvGrpSpPr>
        <p:grpSpPr>
          <a:xfrm>
            <a:off x="958634" y="4677827"/>
            <a:ext cx="384352" cy="326425"/>
            <a:chOff x="2641350" y="673269"/>
            <a:chExt cx="948026" cy="1079198"/>
          </a:xfrm>
        </p:grpSpPr>
        <p:sp>
          <p:nvSpPr>
            <p:cNvPr id="83" name="矩形 82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87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4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>
              <a:defRPr b="1" cap="none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itannic Bold" panose="020B0903060703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 Rounded MT Bold" panose="020F0704030504030204" pitchFamily="34" charset="0"/>
              </a:defRPr>
            </a:lvl1pPr>
            <a:lvl2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59FAA8-936C-4E42-845E-430F021C000A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2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1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2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6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 userDrawn="1"/>
        </p:nvSpPr>
        <p:spPr>
          <a:xfrm>
            <a:off x="301439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椭圆 12"/>
          <p:cNvSpPr/>
          <p:nvPr userDrawn="1"/>
        </p:nvSpPr>
        <p:spPr>
          <a:xfrm>
            <a:off x="1498592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5" y="-273732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4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57151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7" y="4750386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5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组合 59"/>
          <p:cNvGrpSpPr/>
          <p:nvPr userDrawn="1"/>
        </p:nvGrpSpPr>
        <p:grpSpPr>
          <a:xfrm>
            <a:off x="958634" y="4677828"/>
            <a:ext cx="386643" cy="326425"/>
            <a:chOff x="2641350" y="673269"/>
            <a:chExt cx="953678" cy="1079198"/>
          </a:xfrm>
        </p:grpSpPr>
        <p:sp>
          <p:nvSpPr>
            <p:cNvPr id="71" name="矩形 70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2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8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2072" y="673269"/>
              <a:ext cx="672956" cy="915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11269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5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49D7B5-B64C-46F7-B1B5-24B32A01CB5C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CB358B-349D-4AF4-B457-7273417349B7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7BEE-BC46-4FAA-95E3-B851F61A80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51F-5512-4F60-9BD8-AFEC0A6E5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A85FE9-0C32-44B8-9F61-732BC03625AD}" type="datetime1">
              <a:rPr lang="en-US" altLang="zh-CN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A74F7-FC88-4182-8369-9427F0F3040A}" type="datetime1">
              <a:rPr lang="en-US" altLang="zh-CN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E11138-AF23-4658-9A67-5D46B8D408D4}" type="datetime1">
              <a:rPr lang="en-US" altLang="zh-CN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D2D250-1F3D-41D3-AEA3-DE38C48450F6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35806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7356"/>
            <a:ext cx="8229600" cy="2887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B9A0F857-E916-4021-A5A1-461BC9321A8D}" type="datetime1">
              <a:rPr lang="en-US" altLang="zh-CN" smtClean="0"/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3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.xml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1" Type="http://schemas.openxmlformats.org/officeDocument/2006/relationships/tags" Target="../tags/tag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3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2.png"/><Relationship Id="rId1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2.png"/><Relationship Id="rId1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2.png"/><Relationship Id="rId1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5.png"/><Relationship Id="rId1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5.png"/><Relationship Id="rId1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6.png"/><Relationship Id="rId1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 bwMode="auto">
          <a:xfrm>
            <a:off x="182632" y="867274"/>
            <a:ext cx="8778239" cy="110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sz="3200" dirty="0">
                <a:solidFill>
                  <a:schemeClr val="tx1"/>
                </a:solidFill>
              </a:rPr>
              <a:t>算法设计与分析</a:t>
            </a:r>
            <a:endParaRPr lang="zh-CN" sz="3200" kern="0" dirty="0">
              <a:solidFill>
                <a:schemeClr val="tx1"/>
              </a:solidFill>
              <a:latin typeface="Arial" panose="020B0604020202020204"/>
            </a:endParaRPr>
          </a:p>
        </p:txBody>
      </p:sp>
      <p:sp>
        <p:nvSpPr>
          <p:cNvPr id="9" name="Subtitle 2"/>
          <p:cNvSpPr txBox="1"/>
          <p:nvPr/>
        </p:nvSpPr>
        <p:spPr bwMode="auto">
          <a:xfrm>
            <a:off x="1014241" y="2486247"/>
            <a:ext cx="711569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defTabSz="914400">
              <a:lnSpc>
                <a:spcPct val="125000"/>
              </a:lnSpc>
              <a:defRPr/>
            </a:pPr>
            <a:r>
              <a:rPr lang="zh-CN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第十七讲</a:t>
            </a:r>
            <a:r>
              <a:rPr lang="en-US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NP</a:t>
            </a: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完全性</a:t>
            </a:r>
            <a:endParaRPr lang="zh-CN" altLang="zh-CN" sz="2400" b="1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lvl="0" defTabSz="914400">
              <a:lnSpc>
                <a:spcPct val="125000"/>
              </a:lnSpc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  金澈清</a:t>
            </a:r>
            <a:r>
              <a:rPr lang="zh-CN" altLang="en-US" sz="2400" dirty="0"/>
              <a:t> </a:t>
            </a:r>
            <a:r>
              <a:rPr lang="zh-CN" altLang="en-US" sz="2000" b="1" dirty="0"/>
              <a:t>教授 博导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问题类型：</a:t>
            </a:r>
            <a:r>
              <a:rPr lang="en-US" altLang="zh-CN" dirty="0"/>
              <a:t>NP</a:t>
            </a:r>
            <a:endParaRPr lang="en-US" altLang="zh-CN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7686040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判定问题（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decicion problem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）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: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返回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YES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或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NO. </a:t>
            </a:r>
            <a:endParaRPr lang="en-US" altLang="zh-CN" sz="2450" dirty="0">
              <a:solidFill>
                <a:srgbClr val="000000"/>
              </a:solidFill>
              <a:sym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例如，给定有向图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G,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顶点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u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和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v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，一个整数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k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，在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u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和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v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之间是否存在一条至多包含</a:t>
            </a:r>
            <a:r>
              <a:rPr lang="en-US" altLang="zh-CN" sz="2100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sz="2100" i="1" dirty="0">
                <a:solidFill>
                  <a:schemeClr val="accent2"/>
                </a:solidFill>
                <a:sym typeface="+mn-ea"/>
              </a:rPr>
              <a:t>K 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条边的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路径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?</a:t>
            </a:r>
            <a:endParaRPr lang="en-US" altLang="zh-CN" sz="21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在非确定性多项式时间内可以被求解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:</a:t>
            </a:r>
            <a:endParaRPr lang="en-US" altLang="zh-CN" sz="245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直观地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: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解决方案能够在多项式时间内被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CE0000"/>
                </a:solidFill>
                <a:sym typeface="+mn-ea"/>
              </a:rPr>
              <a:t>验证</a:t>
            </a:r>
            <a:r>
              <a:rPr lang="en-US" altLang="zh-CN" sz="2450" dirty="0">
                <a:solidFill>
                  <a:srgbClr val="CE0000"/>
                </a:solidFill>
                <a:sym typeface="+mn-ea"/>
              </a:rPr>
              <a:t> </a:t>
            </a:r>
            <a:endParaRPr lang="en-US" altLang="zh-CN" sz="245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例如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,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如果某人给出了一个路径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T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,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我能能够验证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T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的长度是否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K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.</a:t>
            </a:r>
            <a:endParaRPr lang="en-US" altLang="zh-CN" sz="245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则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, TSP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是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NP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的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.</a:t>
            </a:r>
            <a:endParaRPr lang="zh-CN" altLang="en-US" sz="2450" dirty="0">
              <a:solidFill>
                <a:srgbClr val="00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问题规约</a:t>
            </a:r>
            <a:endParaRPr lang="zh-CN" dirty="0"/>
          </a:p>
        </p:txBody>
      </p:sp>
      <p:sp>
        <p:nvSpPr>
          <p:cNvPr id="23558" name="Rectangle 5"/>
          <p:cNvSpPr/>
          <p:nvPr/>
        </p:nvSpPr>
        <p:spPr>
          <a:xfrm>
            <a:off x="1700530" y="1519238"/>
            <a:ext cx="1313180" cy="5835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 anchorCtr="0">
            <a:spAutoFit/>
          </a:bodyPr>
          <a:p>
            <a:pPr algn="ctr"/>
            <a:r>
              <a:rPr lang="zh-CN" altLang="en-US" sz="1600" dirty="0">
                <a:latin typeface="Times New Roman" panose="02020603050405020304" pitchFamily="18" charset="0"/>
                <a:sym typeface="+mn-ea"/>
              </a:rPr>
              <a:t>多项式时间规约算法</a:t>
            </a:r>
            <a:r>
              <a:rPr lang="en-US" altLang="zh-CN" sz="1600" dirty="0">
                <a:latin typeface="Times New Roman" panose="02020603050405020304" pitchFamily="18" charset="0"/>
                <a:sym typeface="+mn-ea"/>
              </a:rPr>
              <a:t>f</a:t>
            </a:r>
            <a:endParaRPr lang="en-US" altLang="zh-CN" sz="1600" i="1" dirty="0">
              <a:solidFill>
                <a:srgbClr val="009999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3559" name="Rectangle 6"/>
          <p:cNvSpPr/>
          <p:nvPr/>
        </p:nvSpPr>
        <p:spPr>
          <a:xfrm>
            <a:off x="4119245" y="1488440"/>
            <a:ext cx="1350010" cy="645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 anchorCtr="0">
            <a:spAutoFit/>
          </a:bodyPr>
          <a:p>
            <a:pPr algn="ctr"/>
            <a:r>
              <a:rPr lang="zh-CN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用多项式时间算法判定</a:t>
            </a:r>
            <a:endParaRPr lang="zh-CN" altLang="en-US" sz="1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3560" name="Line 7"/>
          <p:cNvSpPr/>
          <p:nvPr/>
        </p:nvSpPr>
        <p:spPr>
          <a:xfrm>
            <a:off x="3018155" y="1807845"/>
            <a:ext cx="1100455" cy="63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61" name="Text Box 8"/>
          <p:cNvSpPr txBox="1"/>
          <p:nvPr/>
        </p:nvSpPr>
        <p:spPr>
          <a:xfrm>
            <a:off x="3053080" y="1380490"/>
            <a:ext cx="102743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α</a:t>
            </a:r>
            <a:r>
              <a:rPr lang="en-US" altLang="zh-CN" sz="2000" dirty="0">
                <a:latin typeface="Times New Roman" panose="02020603050405020304" pitchFamily="18" charset="0"/>
              </a:rPr>
              <a:t>) = </a:t>
            </a:r>
            <a:r>
              <a:rPr lang="en-US" altLang="zh-CN" sz="2000" i="1" dirty="0">
                <a:latin typeface="Times New Roman" panose="02020603050405020304" pitchFamily="18" charset="0"/>
              </a:rPr>
              <a:t>β</a:t>
            </a:r>
            <a:endParaRPr lang="en-US" altLang="zh-CN" sz="2000" i="1" dirty="0">
              <a:latin typeface="Times New Roman" panose="02020603050405020304" pitchFamily="18" charset="0"/>
            </a:endParaRPr>
          </a:p>
        </p:txBody>
      </p:sp>
      <p:sp>
        <p:nvSpPr>
          <p:cNvPr id="23562" name="Line 9"/>
          <p:cNvSpPr/>
          <p:nvPr/>
        </p:nvSpPr>
        <p:spPr>
          <a:xfrm flipV="1">
            <a:off x="5469255" y="1436370"/>
            <a:ext cx="477520" cy="3714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63" name="Line 10"/>
          <p:cNvSpPr/>
          <p:nvPr/>
        </p:nvSpPr>
        <p:spPr>
          <a:xfrm>
            <a:off x="5469255" y="1807845"/>
            <a:ext cx="477520" cy="47752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64" name="Text Box 11"/>
          <p:cNvSpPr txBox="1"/>
          <p:nvPr/>
        </p:nvSpPr>
        <p:spPr>
          <a:xfrm>
            <a:off x="5947410" y="1277620"/>
            <a:ext cx="382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是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65" name="Text Box 12"/>
          <p:cNvSpPr txBox="1"/>
          <p:nvPr/>
        </p:nvSpPr>
        <p:spPr>
          <a:xfrm>
            <a:off x="5947410" y="2125980"/>
            <a:ext cx="382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否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66" name="Line 14"/>
          <p:cNvSpPr/>
          <p:nvPr/>
        </p:nvSpPr>
        <p:spPr>
          <a:xfrm>
            <a:off x="534670" y="1808480"/>
            <a:ext cx="1166495" cy="63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67" name="Text Box 15"/>
          <p:cNvSpPr txBox="1"/>
          <p:nvPr/>
        </p:nvSpPr>
        <p:spPr>
          <a:xfrm>
            <a:off x="867410" y="1380490"/>
            <a:ext cx="3181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2400" i="1" dirty="0">
                <a:latin typeface="Times New Roman" panose="02020603050405020304" pitchFamily="18" charset="0"/>
              </a:rPr>
              <a:t>α</a:t>
            </a:r>
            <a:endParaRPr lang="en-US" altLang="zh-CN" sz="2400" i="1" dirty="0">
              <a:latin typeface="Times New Roman" panose="02020603050405020304" pitchFamily="18" charset="0"/>
            </a:endParaRPr>
          </a:p>
        </p:txBody>
      </p:sp>
      <p:sp>
        <p:nvSpPr>
          <p:cNvPr id="23568" name="Line 16"/>
          <p:cNvSpPr/>
          <p:nvPr/>
        </p:nvSpPr>
        <p:spPr>
          <a:xfrm>
            <a:off x="6282690" y="1436370"/>
            <a:ext cx="777875" cy="63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69" name="Line 17"/>
          <p:cNvSpPr/>
          <p:nvPr/>
        </p:nvSpPr>
        <p:spPr>
          <a:xfrm flipV="1">
            <a:off x="6282690" y="2286000"/>
            <a:ext cx="777875" cy="1460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70" name="Text Box 18"/>
          <p:cNvSpPr txBox="1"/>
          <p:nvPr/>
        </p:nvSpPr>
        <p:spPr>
          <a:xfrm>
            <a:off x="7008495" y="1277620"/>
            <a:ext cx="63754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YES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71" name="Text Box 19"/>
          <p:cNvSpPr txBox="1"/>
          <p:nvPr/>
        </p:nvSpPr>
        <p:spPr>
          <a:xfrm>
            <a:off x="7008495" y="2125980"/>
            <a:ext cx="63055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NO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74" name="Text Box 27"/>
          <p:cNvSpPr txBox="1"/>
          <p:nvPr/>
        </p:nvSpPr>
        <p:spPr>
          <a:xfrm>
            <a:off x="2813685" y="2415540"/>
            <a:ext cx="252666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1600" dirty="0">
                <a:latin typeface="Times New Roman" panose="02020603050405020304" pitchFamily="18" charset="0"/>
              </a:rPr>
              <a:t>用多项式时间算法判定</a:t>
            </a:r>
            <a:r>
              <a:rPr lang="en-US" altLang="zh-CN" sz="1600" dirty="0">
                <a:latin typeface="Times New Roman" panose="02020603050405020304" pitchFamily="18" charset="0"/>
              </a:rPr>
              <a:t>A</a:t>
            </a:r>
            <a:endParaRPr lang="en-US" altLang="zh-CN" sz="16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88110" y="1035685"/>
            <a:ext cx="5366385" cy="179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7410" y="3065145"/>
            <a:ext cx="5275580" cy="161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10000"/>
              </a:lnSpc>
            </a:pPr>
            <a:r>
              <a:rPr lang="zh-CN" altLang="en-US" sz="1800"/>
              <a:t>判定问题</a:t>
            </a:r>
            <a:r>
              <a:rPr lang="en-US" altLang="zh-CN" sz="1800"/>
              <a:t>B</a:t>
            </a:r>
            <a:r>
              <a:rPr lang="zh-CN" altLang="en-US" sz="1800"/>
              <a:t>已知可以用多项式时间算法进行计算</a:t>
            </a:r>
            <a:endParaRPr lang="zh-CN" altLang="en-US" sz="1800"/>
          </a:p>
          <a:p>
            <a:pPr marL="342900" indent="-342900" algn="l">
              <a:lnSpc>
                <a:spcPct val="110000"/>
              </a:lnSpc>
              <a:buAutoNum type="arabicPeriod"/>
            </a:pPr>
            <a:r>
              <a:rPr lang="zh-CN" altLang="en-US" sz="1800" dirty="0">
                <a:latin typeface="Times New Roman" panose="02020603050405020304" pitchFamily="18" charset="0"/>
                <a:sym typeface="+mn-ea"/>
              </a:rPr>
              <a:t>给定问题</a:t>
            </a:r>
            <a:r>
              <a:rPr lang="en-US" altLang="zh-CN" sz="180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1800" dirty="0">
                <a:latin typeface="Times New Roman" panose="02020603050405020304" pitchFamily="18" charset="0"/>
                <a:sym typeface="+mn-ea"/>
              </a:rPr>
              <a:t>的实例</a:t>
            </a:r>
            <a:r>
              <a:rPr lang="en-US" altLang="zh-CN" sz="1800" dirty="0">
                <a:latin typeface="Times New Roman" panose="02020603050405020304" pitchFamily="18" charset="0"/>
                <a:sym typeface="+mn-ea"/>
              </a:rPr>
              <a:t>α</a:t>
            </a:r>
            <a:r>
              <a:rPr lang="zh-CN" altLang="en-US" sz="1800" dirty="0">
                <a:latin typeface="Times New Roman" panose="02020603050405020304" pitchFamily="18" charset="0"/>
                <a:sym typeface="+mn-ea"/>
              </a:rPr>
              <a:t>，利用多项式时间规约算法，将它转化为问题</a:t>
            </a:r>
            <a:r>
              <a:rPr lang="en-US" altLang="zh-CN" sz="1800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1800" dirty="0">
                <a:latin typeface="Times New Roman" panose="02020603050405020304" pitchFamily="18" charset="0"/>
                <a:sym typeface="+mn-ea"/>
              </a:rPr>
              <a:t>的一个实例</a:t>
            </a:r>
            <a:r>
              <a:rPr lang="en-US" altLang="zh-CN" sz="1800" i="1" dirty="0">
                <a:latin typeface="Times New Roman" panose="02020603050405020304" pitchFamily="18" charset="0"/>
                <a:sym typeface="+mn-ea"/>
              </a:rPr>
              <a:t>β</a:t>
            </a:r>
            <a:endParaRPr lang="en-US" altLang="zh-CN" sz="1800" i="1" dirty="0">
              <a:latin typeface="Times New Roman" panose="02020603050405020304" pitchFamily="18" charset="0"/>
              <a:sym typeface="+mn-ea"/>
            </a:endParaRPr>
          </a:p>
          <a:p>
            <a:pPr marL="342900" indent="-342900" algn="l">
              <a:lnSpc>
                <a:spcPct val="110000"/>
              </a:lnSpc>
              <a:buAutoNum type="arabicPeriod"/>
            </a:pPr>
            <a:r>
              <a:rPr lang="zh-CN" altLang="en-US" sz="1800" dirty="0">
                <a:latin typeface="Times New Roman" panose="02020603050405020304" pitchFamily="18" charset="0"/>
                <a:sym typeface="+mn-ea"/>
              </a:rPr>
              <a:t>在实例</a:t>
            </a:r>
            <a:r>
              <a:rPr lang="en-US" altLang="zh-CN" sz="1800" dirty="0">
                <a:latin typeface="Times New Roman" panose="02020603050405020304" pitchFamily="18" charset="0"/>
                <a:sym typeface="+mn-ea"/>
              </a:rPr>
              <a:t>β</a:t>
            </a:r>
            <a:r>
              <a:rPr lang="zh-CN" altLang="en-US" sz="1800" dirty="0">
                <a:latin typeface="Times New Roman" panose="02020603050405020304" pitchFamily="18" charset="0"/>
                <a:sym typeface="+mn-ea"/>
              </a:rPr>
              <a:t>上，运行</a:t>
            </a:r>
            <a:r>
              <a:rPr lang="en-US" altLang="zh-CN" sz="1800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1800" dirty="0">
                <a:latin typeface="Times New Roman" panose="02020603050405020304" pitchFamily="18" charset="0"/>
                <a:sym typeface="+mn-ea"/>
              </a:rPr>
              <a:t>的多项式时间判定算法</a:t>
            </a:r>
            <a:endParaRPr lang="zh-CN" altLang="en-US" sz="1800" dirty="0">
              <a:latin typeface="Times New Roman" panose="02020603050405020304" pitchFamily="18" charset="0"/>
              <a:sym typeface="+mn-ea"/>
            </a:endParaRPr>
          </a:p>
          <a:p>
            <a:pPr marL="342900" indent="-342900" algn="l">
              <a:lnSpc>
                <a:spcPct val="110000"/>
              </a:lnSpc>
              <a:buAutoNum type="arabicPeriod"/>
            </a:pPr>
            <a:r>
              <a:rPr lang="zh-CN" altLang="en-US" sz="1800" dirty="0">
                <a:latin typeface="Times New Roman" panose="02020603050405020304" pitchFamily="18" charset="0"/>
                <a:sym typeface="+mn-ea"/>
              </a:rPr>
              <a:t>将</a:t>
            </a:r>
            <a:r>
              <a:rPr lang="en-US" altLang="zh-CN" sz="1800" dirty="0">
                <a:latin typeface="Times New Roman" panose="02020603050405020304" pitchFamily="18" charset="0"/>
                <a:sym typeface="+mn-ea"/>
              </a:rPr>
              <a:t>β</a:t>
            </a:r>
            <a:r>
              <a:rPr lang="zh-CN" altLang="en-US" sz="1800" dirty="0">
                <a:latin typeface="Times New Roman" panose="02020603050405020304" pitchFamily="18" charset="0"/>
                <a:sym typeface="+mn-ea"/>
              </a:rPr>
              <a:t>的解作为</a:t>
            </a:r>
            <a:r>
              <a:rPr lang="en-US" altLang="zh-CN" sz="1800" dirty="0">
                <a:latin typeface="Times New Roman" panose="02020603050405020304" pitchFamily="18" charset="0"/>
                <a:sym typeface="+mn-ea"/>
              </a:rPr>
              <a:t>α</a:t>
            </a:r>
            <a:r>
              <a:rPr lang="zh-CN" altLang="en-US" sz="1800" dirty="0">
                <a:latin typeface="Times New Roman" panose="02020603050405020304" pitchFamily="18" charset="0"/>
                <a:sym typeface="+mn-ea"/>
              </a:rPr>
              <a:t>的解</a:t>
            </a:r>
            <a:endParaRPr lang="zh-CN" altLang="en-US" sz="1800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5" name="矩形标注 4"/>
          <p:cNvSpPr/>
          <p:nvPr/>
        </p:nvSpPr>
        <p:spPr>
          <a:xfrm>
            <a:off x="7194550" y="533400"/>
            <a:ext cx="1379220" cy="581025"/>
          </a:xfrm>
          <a:prstGeom prst="wedgeRectCallout">
            <a:avLst>
              <a:gd name="adj1" fmla="val -72099"/>
              <a:gd name="adj2" fmla="val 71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两个实例的解是相同的</a:t>
            </a:r>
            <a:endParaRPr lang="zh-CN" altLang="en-US"/>
          </a:p>
        </p:txBody>
      </p:sp>
      <p:sp>
        <p:nvSpPr>
          <p:cNvPr id="7" name="矩形标注 6"/>
          <p:cNvSpPr/>
          <p:nvPr/>
        </p:nvSpPr>
        <p:spPr>
          <a:xfrm>
            <a:off x="428625" y="669290"/>
            <a:ext cx="1379220" cy="581025"/>
          </a:xfrm>
          <a:prstGeom prst="wedgeRectCallout">
            <a:avLst>
              <a:gd name="adj1" fmla="val 53499"/>
              <a:gd name="adj2" fmla="val 812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转换操作需要多项式时间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69050" y="3146425"/>
            <a:ext cx="2294890" cy="145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/>
              <a:t>第一个</a:t>
            </a:r>
            <a:r>
              <a:rPr lang="en-US" altLang="zh-CN" sz="1800"/>
              <a:t>NP</a:t>
            </a:r>
            <a:r>
              <a:rPr lang="zh-CN" altLang="en-US" sz="1800"/>
              <a:t>完全问题</a:t>
            </a:r>
            <a:endParaRPr lang="zh-CN" altLang="en-US" sz="1800"/>
          </a:p>
          <a:p>
            <a:pPr algn="ctr"/>
            <a:r>
              <a:rPr lang="zh-CN" altLang="en-US" sz="1800"/>
              <a:t>电路可满足性问题（</a:t>
            </a:r>
            <a:r>
              <a:rPr lang="en-US" altLang="zh-CN" sz="1800"/>
              <a:t>Circuit-satisfiability problem)</a:t>
            </a:r>
            <a:endParaRPr lang="en-US" altLang="zh-CN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多项式时间</a:t>
            </a:r>
            <a:endParaRPr lang="zh-CN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7686040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sz="2450" dirty="0">
                <a:solidFill>
                  <a:srgbClr val="000000"/>
                </a:solidFill>
                <a:sym typeface="+mn-ea"/>
              </a:rPr>
              <a:t>多项式时间可解的问题，通常认为是易处理的</a:t>
            </a:r>
            <a:endParaRPr lang="zh-CN" sz="2450" dirty="0">
              <a:solidFill>
                <a:srgbClr val="000000"/>
              </a:solidFill>
              <a:sym typeface="+mn-ea"/>
            </a:endParaRPr>
          </a:p>
          <a:p>
            <a:pPr marL="457200" indent="-457200" eaLnBrk="1" hangingPunct="1">
              <a:buAutoNum type="arabicPeriod"/>
            </a:pPr>
            <a:r>
              <a:rPr lang="zh-CN" sz="2450" dirty="0">
                <a:solidFill>
                  <a:srgbClr val="000000"/>
                </a:solidFill>
                <a:sym typeface="+mn-ea"/>
              </a:rPr>
              <a:t>一旦某个问题的第一个多项式时间算法被发现后，往往跟着就会发现更为有效的算法。</a:t>
            </a:r>
            <a:endParaRPr lang="zh-CN" sz="2450" dirty="0">
              <a:solidFill>
                <a:srgbClr val="000000"/>
              </a:solidFill>
              <a:sym typeface="+mn-ea"/>
            </a:endParaRPr>
          </a:p>
          <a:p>
            <a:pPr marL="457200" indent="-457200" eaLnBrk="1" hangingPunct="1">
              <a:buAutoNum type="arabicPeriod"/>
            </a:pPr>
            <a:r>
              <a:rPr lang="zh-CN" sz="2450" dirty="0">
                <a:solidFill>
                  <a:srgbClr val="000000"/>
                </a:solidFill>
                <a:sym typeface="+mn-ea"/>
              </a:rPr>
              <a:t>对于很多合理的计算模型来说，在一个模型上用多项式时间可解的问题，在另一个模型上也可以在多项式时间内解决。</a:t>
            </a:r>
            <a:endParaRPr lang="zh-CN" sz="2450" dirty="0">
              <a:solidFill>
                <a:srgbClr val="000000"/>
              </a:solidFill>
              <a:sym typeface="+mn-ea"/>
            </a:endParaRPr>
          </a:p>
          <a:p>
            <a:pPr marL="457200" indent="-457200" eaLnBrk="1" hangingPunct="1">
              <a:buAutoNum type="arabicPeriod"/>
            </a:pPr>
            <a:r>
              <a:rPr lang="zh-CN" sz="2450" dirty="0">
                <a:solidFill>
                  <a:srgbClr val="000000"/>
                </a:solidFill>
                <a:sym typeface="+mn-ea"/>
              </a:rPr>
              <a:t>由于在加法、乘法和组合运算下多项式是封闭的，因此多项式时间可解问题具有很好的封闭性。</a:t>
            </a:r>
            <a:endParaRPr lang="zh-CN" sz="2450" dirty="0">
              <a:solidFill>
                <a:srgbClr val="00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NP</a:t>
            </a:r>
            <a:r>
              <a:rPr lang="zh-CN" altLang="en-US" dirty="0"/>
              <a:t>中的问题样例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7686040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问题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rgbClr val="CE0000"/>
                </a:solidFill>
                <a:sym typeface="+mn-ea"/>
              </a:rPr>
              <a:t>“</a:t>
            </a:r>
            <a:r>
              <a:rPr lang="zh-CN" altLang="en-US" sz="2450" dirty="0">
                <a:solidFill>
                  <a:srgbClr val="CE0000"/>
                </a:solidFill>
                <a:sym typeface="+mn-ea"/>
              </a:rPr>
              <a:t>图</a:t>
            </a:r>
            <a:r>
              <a:rPr lang="en-US" altLang="zh-CN" sz="2450" dirty="0">
                <a:solidFill>
                  <a:srgbClr val="CE0000"/>
                </a:solidFill>
                <a:sym typeface="+mn-ea"/>
              </a:rPr>
              <a:t>G</a:t>
            </a:r>
            <a:r>
              <a:rPr lang="zh-CN" altLang="en-US" sz="2450" dirty="0">
                <a:solidFill>
                  <a:srgbClr val="CE0000"/>
                </a:solidFill>
                <a:sym typeface="+mn-ea"/>
              </a:rPr>
              <a:t>中是否存在规模</a:t>
            </a:r>
            <a:r>
              <a:rPr lang="en-US" altLang="zh-CN" sz="2450" dirty="0">
                <a:solidFill>
                  <a:srgbClr val="CE0000"/>
                </a:solidFill>
                <a:sym typeface="Symbol" panose="05050102010706020507" pitchFamily="18" charset="2"/>
              </a:rPr>
              <a:t></a:t>
            </a:r>
            <a:r>
              <a:rPr lang="en-US" altLang="zh-CN" sz="2450" dirty="0">
                <a:solidFill>
                  <a:srgbClr val="CE0000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rgbClr val="CE0000"/>
                </a:solidFill>
                <a:sym typeface="+mn-ea"/>
              </a:rPr>
              <a:t>D</a:t>
            </a:r>
            <a:r>
              <a:rPr lang="zh-CN" altLang="en-US" sz="2450" dirty="0">
                <a:solidFill>
                  <a:srgbClr val="CE0000"/>
                </a:solidFill>
                <a:sym typeface="+mn-ea"/>
              </a:rPr>
              <a:t>的团</a:t>
            </a:r>
            <a:r>
              <a:rPr lang="en-US" altLang="zh-CN" sz="2450" dirty="0">
                <a:solidFill>
                  <a:srgbClr val="CE0000"/>
                </a:solidFill>
                <a:sym typeface="+mn-ea"/>
              </a:rPr>
              <a:t>”</a:t>
            </a:r>
            <a:r>
              <a:rPr lang="en-US" altLang="zh-CN" sz="2450" dirty="0">
                <a:solidFill>
                  <a:srgbClr val="0000FF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是否是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NP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问题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?</a:t>
            </a:r>
            <a:endParaRPr lang="en-US" altLang="zh-CN" sz="245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 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是的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: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函数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V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(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x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,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y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)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，其中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x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代表图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G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,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y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代表集合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C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,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并且检查是否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C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中的所有结点均相邻，且是否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|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C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| 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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K</a:t>
            </a:r>
            <a:endParaRPr lang="en-US" altLang="zh-CN" sz="2450" i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450" dirty="0">
              <a:solidFill>
                <a:srgbClr val="008C87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50" dirty="0">
                <a:solidFill>
                  <a:srgbClr val="CE0000"/>
                </a:solidFill>
                <a:sym typeface="+mn-ea"/>
              </a:rPr>
              <a:t>排序算法</a:t>
            </a:r>
            <a:r>
              <a:rPr lang="en-US" altLang="zh-CN" sz="2450" dirty="0">
                <a:solidFill>
                  <a:srgbClr val="CE0000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是否是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NP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问题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?</a:t>
            </a:r>
            <a:endParaRPr lang="en-US" altLang="zh-CN" sz="245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 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不是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,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并不是一个判定问题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.</a:t>
            </a:r>
            <a:endParaRPr lang="en-US" altLang="zh-CN" sz="245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45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50" dirty="0">
                <a:solidFill>
                  <a:srgbClr val="CE0000"/>
                </a:solidFill>
                <a:sym typeface="+mn-ea"/>
              </a:rPr>
              <a:t>“</a:t>
            </a:r>
            <a:r>
              <a:rPr lang="zh-CN" altLang="en-US" sz="2450" dirty="0">
                <a:solidFill>
                  <a:srgbClr val="CE0000"/>
                </a:solidFill>
                <a:sym typeface="+mn-ea"/>
              </a:rPr>
              <a:t>是否已经排好序问题</a:t>
            </a:r>
            <a:r>
              <a:rPr lang="en-US" altLang="zh-CN" sz="2450" dirty="0">
                <a:solidFill>
                  <a:srgbClr val="CE0000"/>
                </a:solidFill>
                <a:sym typeface="+mn-ea"/>
              </a:rPr>
              <a:t>”</a:t>
            </a:r>
            <a:r>
              <a:rPr lang="en-US" altLang="zh-CN" sz="2450" dirty="0">
                <a:solidFill>
                  <a:srgbClr val="0000FF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是否是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NP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问题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?</a:t>
            </a:r>
            <a:endParaRPr lang="en-US" altLang="zh-CN" sz="245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 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是的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: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忽略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y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,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验证输入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x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是否已经排好序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.</a:t>
            </a:r>
            <a:endParaRPr lang="zh-CN" altLang="en-US" sz="2450" dirty="0">
              <a:solidFill>
                <a:srgbClr val="00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多项式时间的验证</a:t>
            </a:r>
            <a:endParaRPr lang="zh-CN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7686040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sz="2450" dirty="0">
                <a:solidFill>
                  <a:srgbClr val="000000"/>
                </a:solidFill>
                <a:sym typeface="+mn-ea"/>
              </a:rPr>
              <a:t>哈密顿回路</a:t>
            </a:r>
            <a:endParaRPr lang="zh-CN" sz="2450" dirty="0">
              <a:solidFill>
                <a:srgbClr val="000000"/>
              </a:solidFill>
              <a:sym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sz="2100" dirty="0">
                <a:solidFill>
                  <a:srgbClr val="000000"/>
                </a:solidFill>
                <a:sym typeface="+mn-ea"/>
              </a:rPr>
              <a:t>无向图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G(V, E)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中的一条哈密顿回路是通过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V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中每个顶点的简单回路。</a:t>
            </a:r>
            <a:endParaRPr lang="zh-CN" altLang="en-US" sz="2100" dirty="0">
              <a:solidFill>
                <a:srgbClr val="000000"/>
              </a:solidFill>
              <a:sym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具有这种回路的图成为哈密顿图，否则成为非哈密顿图</a:t>
            </a:r>
            <a:endParaRPr lang="zh-CN" altLang="en-US" sz="2100" dirty="0">
              <a:solidFill>
                <a:srgbClr val="000000"/>
              </a:solidFill>
              <a:sym typeface="+mn-ea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2100" dirty="0">
              <a:solidFill>
                <a:srgbClr val="000000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22908"/>
          <a:stretch>
            <a:fillRect/>
          </a:stretch>
        </p:blipFill>
        <p:spPr>
          <a:xfrm>
            <a:off x="2004060" y="2382520"/>
            <a:ext cx="5172075" cy="2428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多项式时间的验证</a:t>
            </a:r>
            <a:endParaRPr lang="zh-CN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7686040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sz="2450" dirty="0">
                <a:solidFill>
                  <a:srgbClr val="000000"/>
                </a:solidFill>
                <a:sym typeface="+mn-ea"/>
              </a:rPr>
              <a:t>哈密顿回路</a:t>
            </a:r>
            <a:endParaRPr lang="zh-CN" sz="2450" dirty="0">
              <a:solidFill>
                <a:srgbClr val="000000"/>
              </a:solidFill>
              <a:sym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总共有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n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条边，则顶点数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m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为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Ω(sqrt(n))</a:t>
            </a:r>
            <a:endParaRPr lang="en-US" altLang="zh-CN" sz="2100" dirty="0">
              <a:solidFill>
                <a:srgbClr val="000000"/>
              </a:solidFill>
              <a:sym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总共有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m!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种可能的顶点排列</a:t>
            </a:r>
            <a:endParaRPr lang="zh-CN" altLang="en-US" sz="2100" dirty="0">
              <a:solidFill>
                <a:srgbClr val="000000"/>
              </a:solidFill>
              <a:sym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算法运行时间是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Ω(m!) = Ω(sqrt(n)!) = Ω(2^(sqrt(n)))</a:t>
            </a:r>
            <a:endParaRPr lang="en-US" altLang="zh-CN" sz="2100" dirty="0">
              <a:solidFill>
                <a:srgbClr val="000000"/>
              </a:solidFill>
              <a:sym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事实上，哈密顿问题是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NP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完全问题</a:t>
            </a:r>
            <a:endParaRPr lang="zh-CN" altLang="en-US" sz="2100" dirty="0">
              <a:solidFill>
                <a:srgbClr val="000000"/>
              </a:solidFill>
              <a:sym typeface="+mn-ea"/>
            </a:endParaRPr>
          </a:p>
          <a:p>
            <a:pPr lvl="0" eaLnBrk="1" hangingPunct="1">
              <a:lnSpc>
                <a:spcPct val="90000"/>
              </a:lnSpc>
            </a:pP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验证算法</a:t>
            </a:r>
            <a:endParaRPr lang="zh-CN" altLang="en-US" sz="2450" dirty="0">
              <a:solidFill>
                <a:srgbClr val="000000"/>
              </a:solidFill>
              <a:sym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某人提出具体路径来证明是哈密顿图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 -&gt; 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很好验证，只需要看看这个路径是否是包含所有顶点的简单回路，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O(n</a:t>
            </a:r>
            <a:r>
              <a:rPr lang="en-US" altLang="zh-CN" sz="2100" baseline="30000" dirty="0">
                <a:solidFill>
                  <a:srgbClr val="000000"/>
                </a:solidFill>
                <a:sym typeface="+mn-ea"/>
              </a:rPr>
              <a:t>2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)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开销</a:t>
            </a:r>
            <a:endParaRPr lang="zh-CN" altLang="en-US" sz="2100" dirty="0">
              <a:solidFill>
                <a:srgbClr val="000000"/>
              </a:solidFill>
              <a:sym typeface="+mn-ea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2100" dirty="0">
              <a:solidFill>
                <a:srgbClr val="00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多项式时间的验证</a:t>
            </a:r>
            <a:endParaRPr lang="zh-CN" dirty="0"/>
          </a:p>
        </p:txBody>
      </p:sp>
      <p:sp>
        <p:nvSpPr>
          <p:cNvPr id="2" name="椭圆 1"/>
          <p:cNvSpPr/>
          <p:nvPr/>
        </p:nvSpPr>
        <p:spPr>
          <a:xfrm>
            <a:off x="989330" y="1223010"/>
            <a:ext cx="2839085" cy="170561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197100" y="1468120"/>
            <a:ext cx="1242060" cy="5892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NPC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652270" y="2157730"/>
            <a:ext cx="988695" cy="47117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61440" y="1658620"/>
            <a:ext cx="5448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NP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7560" y="3227705"/>
            <a:ext cx="3222625" cy="1309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10000"/>
              </a:lnSpc>
            </a:pPr>
            <a:r>
              <a:rPr lang="zh-CN" altLang="en-US" sz="1800"/>
              <a:t>大多数理论计算机科学家们眼中的</a:t>
            </a:r>
            <a:r>
              <a:rPr lang="en-US" altLang="zh-CN" sz="1800"/>
              <a:t>P</a:t>
            </a:r>
            <a:r>
              <a:rPr lang="zh-CN" altLang="en-US" sz="1800"/>
              <a:t>、</a:t>
            </a:r>
            <a:r>
              <a:rPr lang="en-US" altLang="zh-CN" sz="1800"/>
              <a:t>NP</a:t>
            </a:r>
            <a:r>
              <a:rPr lang="zh-CN" altLang="en-US" sz="1800"/>
              <a:t>和</a:t>
            </a:r>
            <a:r>
              <a:rPr lang="en-US" altLang="zh-CN" sz="1800"/>
              <a:t>NPC</a:t>
            </a:r>
            <a:r>
              <a:rPr lang="zh-CN" altLang="en-US" sz="1800"/>
              <a:t>三者之间的关系。</a:t>
            </a:r>
            <a:r>
              <a:rPr lang="en-US" altLang="zh-CN" sz="1800"/>
              <a:t>P</a:t>
            </a:r>
            <a:r>
              <a:rPr lang="zh-CN" altLang="en-US" sz="1800"/>
              <a:t>和</a:t>
            </a:r>
            <a:r>
              <a:rPr lang="en-US" altLang="zh-CN" sz="1800"/>
              <a:t>NPC</a:t>
            </a:r>
            <a:r>
              <a:rPr lang="zh-CN" altLang="en-US" sz="1800"/>
              <a:t>都完全包含在</a:t>
            </a:r>
            <a:r>
              <a:rPr lang="en-US" altLang="zh-CN" sz="1800"/>
              <a:t>NP</a:t>
            </a:r>
            <a:r>
              <a:rPr lang="zh-CN" altLang="en-US" sz="1800"/>
              <a:t>内，且</a:t>
            </a:r>
            <a:r>
              <a:rPr lang="en-US" altLang="zh-CN" sz="1800"/>
              <a:t>P</a:t>
            </a:r>
            <a:r>
              <a:rPr lang="en-US" altLang="zh-CN" sz="1800">
                <a:sym typeface="+mn-ea"/>
              </a:rPr>
              <a:t>∩</a:t>
            </a:r>
            <a:r>
              <a:rPr lang="en-US" altLang="zh-CN" sz="1800"/>
              <a:t>NPC</a:t>
            </a:r>
            <a:r>
              <a:rPr lang="zh-CN" altLang="en-US" sz="1800"/>
              <a:t>为空集</a:t>
            </a:r>
            <a:endParaRPr lang="zh-CN" altLang="en-US" sz="1800"/>
          </a:p>
        </p:txBody>
      </p:sp>
      <p:sp>
        <p:nvSpPr>
          <p:cNvPr id="9" name="文本框 8"/>
          <p:cNvSpPr txBox="1"/>
          <p:nvPr/>
        </p:nvSpPr>
        <p:spPr>
          <a:xfrm>
            <a:off x="4618355" y="1337945"/>
            <a:ext cx="3954145" cy="175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1800"/>
              <a:t>如果任何</a:t>
            </a:r>
            <a:r>
              <a:rPr lang="en-US" altLang="zh-CN" sz="1800"/>
              <a:t>NP</a:t>
            </a:r>
            <a:r>
              <a:rPr lang="zh-CN" altLang="en-US" sz="1800"/>
              <a:t>完全问题是多项式时间可求解的，则</a:t>
            </a:r>
            <a:r>
              <a:rPr lang="en-US" altLang="zh-CN" sz="1800"/>
              <a:t>P=NP</a:t>
            </a:r>
            <a:r>
              <a:rPr lang="zh-CN" altLang="en-US" sz="1800"/>
              <a:t>。等价地，如果存在某一</a:t>
            </a:r>
            <a:r>
              <a:rPr lang="en-US" altLang="zh-CN" sz="1800"/>
              <a:t>NP</a:t>
            </a:r>
            <a:r>
              <a:rPr lang="zh-CN" altLang="en-US" sz="1800"/>
              <a:t>中的问题不是多项式时间可以求解的，则所有</a:t>
            </a:r>
            <a:r>
              <a:rPr lang="en-US" altLang="zh-CN" sz="1800"/>
              <a:t>NP</a:t>
            </a:r>
            <a:r>
              <a:rPr lang="zh-CN" altLang="en-US" sz="1800"/>
              <a:t>完全问题都不是多项式时间可求解的</a:t>
            </a:r>
            <a:endParaRPr lang="zh-CN" altLang="en-US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-17253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en-US" altLang="zh-CN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NP</a:t>
            </a: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完全性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2845" y="15444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多边形 8"/>
          <p:cNvSpPr/>
          <p:nvPr/>
        </p:nvSpPr>
        <p:spPr>
          <a:xfrm>
            <a:off x="3984625" y="12751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88900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zh-CN" altLang="en-US" sz="2000" b="1" dirty="0">
                <a:solidFill>
                  <a:schemeClr val="bg1"/>
                </a:solidFill>
              </a:rPr>
              <a:t>一、NP完全性与可规约性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2845" y="296612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任意多边形 12"/>
          <p:cNvSpPr/>
          <p:nvPr/>
        </p:nvSpPr>
        <p:spPr>
          <a:xfrm>
            <a:off x="3984625" y="269688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88900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zh-CN" altLang="en-US" sz="2000" b="1" dirty="0">
                <a:solidFill>
                  <a:srgbClr val="FFFF00"/>
                </a:solidFill>
              </a:rPr>
              <a:t>二、NP完全问题</a:t>
            </a:r>
            <a:endParaRPr lang="zh-CN" altLang="en-US" sz="2000" b="1" dirty="0">
              <a:solidFill>
                <a:srgbClr val="FFFF00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不同问题的等价性</a:t>
            </a:r>
            <a:endParaRPr lang="zh-CN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5147945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选项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:</a:t>
            </a:r>
            <a:endParaRPr lang="en-US" altLang="zh-CN" sz="2450" dirty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证明在所有问题对之间均可规约</a:t>
            </a:r>
            <a:endParaRPr lang="en-US" altLang="zh-CN" sz="2450" dirty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使用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“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”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降低规约次数</a:t>
            </a:r>
            <a:endParaRPr lang="en-US" altLang="zh-CN" sz="2450" dirty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证明所有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NP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问题可以规约到一个固定的</a:t>
            </a:r>
            <a:r>
              <a:rPr lang="en-US" altLang="zh-CN" sz="2450" i="1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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.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证明某些问题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’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NP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等价于所有困难问题，我们只需要证明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 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’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.</a:t>
            </a:r>
            <a:endParaRPr lang="zh-CN" altLang="en-US" sz="2450" dirty="0">
              <a:solidFill>
                <a:srgbClr val="000000"/>
              </a:solidFill>
              <a:sym typeface="+mn-ea"/>
            </a:endParaRPr>
          </a:p>
        </p:txBody>
      </p:sp>
      <p:grpSp>
        <p:nvGrpSpPr>
          <p:cNvPr id="25605" name="Group 19"/>
          <p:cNvGrpSpPr/>
          <p:nvPr/>
        </p:nvGrpSpPr>
        <p:grpSpPr>
          <a:xfrm>
            <a:off x="6003290" y="1216025"/>
            <a:ext cx="2366963" cy="2826544"/>
            <a:chOff x="3600" y="1248"/>
            <a:chExt cx="1988" cy="2374"/>
          </a:xfrm>
        </p:grpSpPr>
        <p:sp>
          <p:nvSpPr>
            <p:cNvPr id="25606" name="Text Box 4"/>
            <p:cNvSpPr txBox="1"/>
            <p:nvPr/>
          </p:nvSpPr>
          <p:spPr>
            <a:xfrm>
              <a:off x="4272" y="2131"/>
              <a:ext cx="351" cy="3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dirty="0">
                  <a:solidFill>
                    <a:srgbClr val="CE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</a:t>
              </a:r>
              <a:endParaRPr lang="en-US" altLang="zh-CN" sz="2400" b="1" dirty="0">
                <a:solidFill>
                  <a:srgbClr val="CE000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5607" name="Text Box 5"/>
            <p:cNvSpPr txBox="1"/>
            <p:nvPr/>
          </p:nvSpPr>
          <p:spPr>
            <a:xfrm>
              <a:off x="3600" y="1248"/>
              <a:ext cx="595" cy="3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dirty="0">
                  <a:latin typeface="Times New Roman" panose="02020603050405020304" pitchFamily="18" charset="0"/>
                </a:rPr>
                <a:t>TSP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5608" name="Text Box 6"/>
            <p:cNvSpPr txBox="1"/>
            <p:nvPr/>
          </p:nvSpPr>
          <p:spPr>
            <a:xfrm>
              <a:off x="4752" y="1488"/>
              <a:ext cx="836" cy="3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dirty="0">
                  <a:latin typeface="Times New Roman" panose="02020603050405020304" pitchFamily="18" charset="0"/>
                </a:rPr>
                <a:t>Clique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5609" name="Text Box 7"/>
            <p:cNvSpPr txBox="1"/>
            <p:nvPr/>
          </p:nvSpPr>
          <p:spPr>
            <a:xfrm>
              <a:off x="3648" y="2563"/>
              <a:ext cx="379" cy="3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dirty="0">
                  <a:latin typeface="Times New Roman" panose="02020603050405020304" pitchFamily="18" charset="0"/>
                </a:rPr>
                <a:t>P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3</a:t>
              </a:r>
              <a:endParaRPr lang="en-US" altLang="zh-CN" sz="24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5610" name="Text Box 8"/>
            <p:cNvSpPr txBox="1"/>
            <p:nvPr/>
          </p:nvSpPr>
          <p:spPr>
            <a:xfrm>
              <a:off x="4938" y="2659"/>
              <a:ext cx="379" cy="3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dirty="0">
                  <a:latin typeface="Times New Roman" panose="02020603050405020304" pitchFamily="18" charset="0"/>
                </a:rPr>
                <a:t>P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4</a:t>
              </a:r>
              <a:endParaRPr lang="en-US" altLang="zh-CN" sz="24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5611" name="Text Box 9"/>
            <p:cNvSpPr txBox="1"/>
            <p:nvPr/>
          </p:nvSpPr>
          <p:spPr>
            <a:xfrm>
              <a:off x="4656" y="3235"/>
              <a:ext cx="379" cy="3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dirty="0">
                  <a:latin typeface="Times New Roman" panose="02020603050405020304" pitchFamily="18" charset="0"/>
                </a:rPr>
                <a:t>P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5</a:t>
              </a:r>
              <a:endParaRPr lang="en-US" altLang="zh-CN" sz="24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5612" name="Text Box 10"/>
            <p:cNvSpPr txBox="1"/>
            <p:nvPr/>
          </p:nvSpPr>
          <p:spPr>
            <a:xfrm>
              <a:off x="4080" y="3139"/>
              <a:ext cx="436" cy="3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’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5613" name="Line 11"/>
            <p:cNvSpPr/>
            <p:nvPr/>
          </p:nvSpPr>
          <p:spPr>
            <a:xfrm>
              <a:off x="3936" y="1536"/>
              <a:ext cx="432" cy="624"/>
            </a:xfrm>
            <a:prstGeom prst="line">
              <a:avLst/>
            </a:prstGeom>
            <a:ln w="9525" cap="flat" cmpd="sng">
              <a:solidFill>
                <a:srgbClr val="CE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14" name="Line 12"/>
            <p:cNvSpPr/>
            <p:nvPr/>
          </p:nvSpPr>
          <p:spPr>
            <a:xfrm flipH="1">
              <a:off x="4560" y="1824"/>
              <a:ext cx="384" cy="384"/>
            </a:xfrm>
            <a:prstGeom prst="line">
              <a:avLst/>
            </a:prstGeom>
            <a:ln w="9525" cap="flat" cmpd="sng">
              <a:solidFill>
                <a:srgbClr val="CE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15" name="Line 13"/>
            <p:cNvSpPr/>
            <p:nvPr/>
          </p:nvSpPr>
          <p:spPr>
            <a:xfrm flipV="1">
              <a:off x="3840" y="2400"/>
              <a:ext cx="432" cy="240"/>
            </a:xfrm>
            <a:prstGeom prst="line">
              <a:avLst/>
            </a:prstGeom>
            <a:ln w="9525" cap="flat" cmpd="sng">
              <a:solidFill>
                <a:srgbClr val="CE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16" name="Line 15"/>
            <p:cNvSpPr/>
            <p:nvPr/>
          </p:nvSpPr>
          <p:spPr>
            <a:xfrm flipV="1">
              <a:off x="4224" y="2496"/>
              <a:ext cx="144" cy="672"/>
            </a:xfrm>
            <a:prstGeom prst="line">
              <a:avLst/>
            </a:prstGeom>
            <a:ln w="9525" cap="flat" cmpd="sng">
              <a:solidFill>
                <a:srgbClr val="CE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17" name="Line 16"/>
            <p:cNvSpPr/>
            <p:nvPr/>
          </p:nvSpPr>
          <p:spPr>
            <a:xfrm flipH="1" flipV="1">
              <a:off x="4560" y="2400"/>
              <a:ext cx="432" cy="336"/>
            </a:xfrm>
            <a:prstGeom prst="line">
              <a:avLst/>
            </a:prstGeom>
            <a:ln w="9525" cap="flat" cmpd="sng">
              <a:solidFill>
                <a:srgbClr val="CE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18" name="Line 17"/>
            <p:cNvSpPr/>
            <p:nvPr/>
          </p:nvSpPr>
          <p:spPr>
            <a:xfrm flipH="1" flipV="1">
              <a:off x="4512" y="2544"/>
              <a:ext cx="240" cy="768"/>
            </a:xfrm>
            <a:prstGeom prst="line">
              <a:avLst/>
            </a:prstGeom>
            <a:ln w="9525" cap="flat" cmpd="sng">
              <a:solidFill>
                <a:srgbClr val="CE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19" name="Line 18"/>
            <p:cNvSpPr/>
            <p:nvPr/>
          </p:nvSpPr>
          <p:spPr>
            <a:xfrm flipH="1">
              <a:off x="4320" y="2544"/>
              <a:ext cx="144" cy="672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公式可满足性问题</a:t>
            </a:r>
            <a:endParaRPr 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占位符 28674"/>
              <p:cNvSpPr txBox="1"/>
              <p:nvPr/>
            </p:nvSpPr>
            <p:spPr>
              <a:xfrm>
                <a:off x="625475" y="1041400"/>
                <a:ext cx="7686040" cy="3175000"/>
              </a:xfrm>
            </p:spPr>
            <p:txBody>
              <a:bodyPr anchor="t" anchorCtr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zh-CN" altLang="en-US" sz="2400" dirty="0">
                    <a:solidFill>
                      <a:srgbClr val="000000"/>
                    </a:solidFill>
                    <a:sym typeface="+mn-ea"/>
                  </a:rPr>
                  <a:t>可满足性问题</a:t>
                </a:r>
                <a:r>
                  <a:rPr lang="en-US" altLang="zh-CN" sz="2400" dirty="0">
                    <a:solidFill>
                      <a:srgbClr val="000000"/>
                    </a:solidFill>
                    <a:sym typeface="+mn-ea"/>
                  </a:rPr>
                  <a:t> (</a:t>
                </a:r>
                <a:r>
                  <a:rPr lang="en-US" altLang="zh-CN" sz="2400" dirty="0">
                    <a:solidFill>
                      <a:srgbClr val="CE0000"/>
                    </a:solidFill>
                    <a:sym typeface="+mn-ea"/>
                  </a:rPr>
                  <a:t>SAT</a:t>
                </a:r>
                <a:r>
                  <a:rPr lang="en-US" altLang="zh-CN" sz="2400" dirty="0">
                    <a:solidFill>
                      <a:srgbClr val="000000"/>
                    </a:solidFill>
                    <a:sym typeface="+mn-ea"/>
                  </a:rPr>
                  <a:t>):</a:t>
                </a:r>
                <a:endParaRPr lang="en-US" altLang="zh-CN" sz="2400" dirty="0">
                  <a:solidFill>
                    <a:srgbClr val="000000"/>
                  </a:solidFill>
                </a:endParaRPr>
              </a:p>
              <a:p>
                <a:pPr lvl="1" eaLnBrk="1" hangingPunct="1"/>
                <a:r>
                  <a:rPr lang="en-US" altLang="zh-CN" sz="2000" dirty="0">
                    <a:solidFill>
                      <a:srgbClr val="CE0000"/>
                    </a:solidFill>
                    <a:sym typeface="+mn-ea"/>
                  </a:rPr>
                  <a:t>n</a:t>
                </a:r>
                <a:r>
                  <a:rPr lang="zh-CN" altLang="en-US" sz="2000" dirty="0">
                    <a:solidFill>
                      <a:srgbClr val="CE0000"/>
                    </a:solidFill>
                    <a:sym typeface="+mn-ea"/>
                  </a:rPr>
                  <a:t>个布尔变量：</a:t>
                </a:r>
                <a:r>
                  <a:rPr lang="en-US" altLang="zh-CN" sz="2000" dirty="0">
                    <a:solidFill>
                      <a:srgbClr val="CE0000"/>
                    </a:solidFill>
                    <a:sym typeface="+mn-ea"/>
                  </a:rPr>
                  <a:t>x</a:t>
                </a:r>
                <a:r>
                  <a:rPr lang="en-US" altLang="zh-CN" sz="2000" baseline="-25000" dirty="0">
                    <a:solidFill>
                      <a:srgbClr val="CE0000"/>
                    </a:solidFill>
                    <a:sym typeface="+mn-ea"/>
                  </a:rPr>
                  <a:t>1</a:t>
                </a:r>
                <a:r>
                  <a:rPr lang="en-US" altLang="zh-CN" sz="2000" dirty="0">
                    <a:solidFill>
                      <a:srgbClr val="CE0000"/>
                    </a:solidFill>
                    <a:sym typeface="+mn-ea"/>
                  </a:rPr>
                  <a:t>, x</a:t>
                </a:r>
                <a:r>
                  <a:rPr lang="en-US" altLang="zh-CN" sz="2000" baseline="-25000" dirty="0">
                    <a:solidFill>
                      <a:srgbClr val="CE0000"/>
                    </a:solidFill>
                    <a:sym typeface="+mn-ea"/>
                  </a:rPr>
                  <a:t>2</a:t>
                </a:r>
                <a:r>
                  <a:rPr lang="en-US" altLang="zh-CN" sz="2000" dirty="0">
                    <a:solidFill>
                      <a:srgbClr val="CE0000"/>
                    </a:solidFill>
                    <a:sym typeface="+mn-ea"/>
                  </a:rPr>
                  <a:t>, ..., x</a:t>
                </a:r>
                <a:r>
                  <a:rPr lang="en-US" altLang="zh-CN" sz="2000" baseline="-25000" dirty="0">
                    <a:solidFill>
                      <a:srgbClr val="CE0000"/>
                    </a:solidFill>
                    <a:sym typeface="+mn-ea"/>
                  </a:rPr>
                  <a:t>n</a:t>
                </a:r>
                <a:endParaRPr lang="en-US" altLang="zh-CN" sz="2000" dirty="0">
                  <a:solidFill>
                    <a:srgbClr val="CE0000"/>
                  </a:solidFill>
                  <a:sym typeface="+mn-ea"/>
                </a:endParaRPr>
              </a:p>
              <a:p>
                <a:pPr lvl="1" eaLnBrk="1" hangingPunct="1"/>
                <a:r>
                  <a:rPr lang="en-US" altLang="zh-CN" sz="2000" dirty="0">
                    <a:solidFill>
                      <a:srgbClr val="CE0000"/>
                    </a:solidFill>
                    <a:sym typeface="+mn-ea"/>
                  </a:rPr>
                  <a:t>m</a:t>
                </a:r>
                <a:r>
                  <a:rPr lang="zh-CN" altLang="en-US" sz="2000" dirty="0">
                    <a:solidFill>
                      <a:srgbClr val="CE0000"/>
                    </a:solidFill>
                    <a:sym typeface="+mn-ea"/>
                  </a:rPr>
                  <a:t>个布尔连接词，如</a:t>
                </a:r>
                <a:r>
                  <a:rPr lang="en-US" altLang="zh-CN" sz="2000" dirty="0">
                    <a:solidFill>
                      <a:srgbClr val="CE0000"/>
                    </a:solidFill>
                    <a:sym typeface="+mn-ea"/>
                  </a:rPr>
                  <a:t>∧</a:t>
                </a:r>
                <a:r>
                  <a:rPr lang="zh-CN" altLang="en-US" sz="2000" dirty="0">
                    <a:solidFill>
                      <a:srgbClr val="CE0000"/>
                    </a:solidFill>
                    <a:sym typeface="+mn-ea"/>
                  </a:rPr>
                  <a:t>（与）、</a:t>
                </a:r>
                <a:r>
                  <a:rPr lang="en-US" altLang="zh-CN" sz="2000" dirty="0">
                    <a:solidFill>
                      <a:srgbClr val="CE0000"/>
                    </a:solidFill>
                    <a:sym typeface="+mn-ea"/>
                  </a:rPr>
                  <a:t>∨</a:t>
                </a:r>
                <a:r>
                  <a:rPr lang="zh-CN" altLang="en-US" sz="2000" dirty="0">
                    <a:solidFill>
                      <a:srgbClr val="CE0000"/>
                    </a:solidFill>
                    <a:sym typeface="+mn-ea"/>
                  </a:rPr>
                  <a:t>（或）、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CE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¬</m:t>
                    </m:r>
                  </m:oMath>
                </a14:m>
                <a:r>
                  <a:rPr lang="zh-CN" altLang="en-US" sz="2000" dirty="0">
                    <a:solidFill>
                      <a:srgbClr val="CE000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（</a:t>
                </a:r>
                <a:r>
                  <a:rPr lang="zh-CN" altLang="en-US" sz="2000" dirty="0">
                    <a:solidFill>
                      <a:srgbClr val="CE0000"/>
                    </a:solidFill>
                    <a:sym typeface="+mn-ea"/>
                  </a:rPr>
                  <a:t>非）、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CE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→</m:t>
                    </m:r>
                  </m:oMath>
                </a14:m>
                <a:r>
                  <a:rPr lang="zh-CN" altLang="en-US" sz="2000" dirty="0">
                    <a:solidFill>
                      <a:srgbClr val="CE000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（</a:t>
                </a:r>
                <a:r>
                  <a:rPr lang="zh-CN" altLang="en-US" sz="2000" dirty="0">
                    <a:solidFill>
                      <a:srgbClr val="CE0000"/>
                    </a:solidFill>
                    <a:sym typeface="+mn-ea"/>
                  </a:rPr>
                  <a:t>蕴含）、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CE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↔</m:t>
                    </m:r>
                  </m:oMath>
                </a14:m>
                <a:r>
                  <a:rPr lang="zh-CN" altLang="en-US" sz="2000" dirty="0">
                    <a:solidFill>
                      <a:srgbClr val="CE000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（</a:t>
                </a:r>
                <a:r>
                  <a:rPr lang="zh-CN" altLang="en-US" sz="2000" dirty="0">
                    <a:solidFill>
                      <a:srgbClr val="CE0000"/>
                    </a:solidFill>
                    <a:sym typeface="+mn-ea"/>
                  </a:rPr>
                  <a:t>当且仅当）</a:t>
                </a:r>
                <a:endParaRPr lang="zh-CN" altLang="en-US" sz="2000" dirty="0">
                  <a:solidFill>
                    <a:srgbClr val="CE0000"/>
                  </a:solidFill>
                  <a:sym typeface="+mn-ea"/>
                </a:endParaRPr>
              </a:p>
              <a:p>
                <a:pPr lvl="1" eaLnBrk="1" hangingPunct="1"/>
                <a:r>
                  <a:rPr lang="zh-CN" altLang="en-US" sz="2000" dirty="0">
                    <a:solidFill>
                      <a:srgbClr val="CE0000"/>
                    </a:solidFill>
                    <a:sym typeface="+mn-ea"/>
                  </a:rPr>
                  <a:t>括号</a:t>
                </a:r>
                <a:endParaRPr lang="zh-CN" altLang="en-US" sz="2000" dirty="0">
                  <a:solidFill>
                    <a:srgbClr val="CE0000"/>
                  </a:solidFill>
                  <a:sym typeface="+mn-ea"/>
                </a:endParaRPr>
              </a:p>
              <a:p>
                <a:pPr lvl="1" eaLnBrk="1" hangingPunct="1"/>
                <a:r>
                  <a:rPr lang="zh-CN" altLang="en-US" sz="2000" dirty="0">
                    <a:solidFill>
                      <a:srgbClr val="CE0000"/>
                    </a:solidFill>
                    <a:sym typeface="+mn-ea"/>
                  </a:rPr>
                  <a:t>一个给定的布尔公式是不是可满足的？</a:t>
                </a:r>
                <a:endParaRPr lang="zh-CN" altLang="en-US" sz="2000" dirty="0">
                  <a:solidFill>
                    <a:srgbClr val="CE0000"/>
                  </a:solidFill>
                  <a:sym typeface="+mn-ea"/>
                </a:endParaRPr>
              </a:p>
              <a:p>
                <a:pPr lvl="0" eaLnBrk="1" hangingPunct="1"/>
                <a:r>
                  <a:rPr lang="zh-CN" altLang="en-US" sz="2400" dirty="0">
                    <a:solidFill>
                      <a:srgbClr val="000000"/>
                    </a:solidFill>
                    <a:sym typeface="+mn-ea"/>
                  </a:rPr>
                  <a:t>例如：</a:t>
                </a:r>
                <a:endParaRPr lang="zh-CN" altLang="en-US" sz="2400" dirty="0">
                  <a:solidFill>
                    <a:srgbClr val="000000"/>
                  </a:solidFill>
                  <a:sym typeface="+mn-ea"/>
                </a:endParaRPr>
              </a:p>
              <a:p>
                <a:pPr lvl="1" eaLnBrk="1" hangingPunct="1"/>
                <a:r>
                  <a:rPr lang="en-US" altLang="zh-CN" sz="2055" dirty="0">
                    <a:solidFill>
                      <a:srgbClr val="000000"/>
                    </a:solidFill>
                    <a:sym typeface="+mn-ea"/>
                  </a:rPr>
                  <a:t>x</a:t>
                </a:r>
                <a:r>
                  <a:rPr lang="en-US" altLang="zh-CN" sz="2055" baseline="-25000" dirty="0">
                    <a:solidFill>
                      <a:srgbClr val="000000"/>
                    </a:solidFill>
                    <a:sym typeface="+mn-ea"/>
                  </a:rPr>
                  <a:t>1</a:t>
                </a:r>
                <a:r>
                  <a:rPr lang="en-US" altLang="zh-CN" sz="2055" dirty="0">
                    <a:solidFill>
                      <a:srgbClr val="000000"/>
                    </a:solidFill>
                    <a:sym typeface="+mn-ea"/>
                  </a:rPr>
                  <a:t>=0; x</a:t>
                </a:r>
                <a:r>
                  <a:rPr lang="en-US" altLang="zh-CN" sz="2055" baseline="-25000" dirty="0">
                    <a:solidFill>
                      <a:srgbClr val="000000"/>
                    </a:solidFill>
                    <a:sym typeface="+mn-ea"/>
                  </a:rPr>
                  <a:t>2</a:t>
                </a:r>
                <a:r>
                  <a:rPr lang="en-US" altLang="zh-CN" sz="2055" dirty="0">
                    <a:solidFill>
                      <a:srgbClr val="000000"/>
                    </a:solidFill>
                    <a:sym typeface="+mn-ea"/>
                  </a:rPr>
                  <a:t>=0, x</a:t>
                </a:r>
                <a:r>
                  <a:rPr lang="en-US" altLang="zh-CN" sz="2055" baseline="-25000" dirty="0">
                    <a:solidFill>
                      <a:srgbClr val="000000"/>
                    </a:solidFill>
                    <a:sym typeface="+mn-ea"/>
                  </a:rPr>
                  <a:t>3</a:t>
                </a:r>
                <a:r>
                  <a:rPr lang="en-US" altLang="zh-CN" sz="2055" dirty="0">
                    <a:solidFill>
                      <a:srgbClr val="000000"/>
                    </a:solidFill>
                    <a:sym typeface="+mn-ea"/>
                  </a:rPr>
                  <a:t>=1; x</a:t>
                </a:r>
                <a:r>
                  <a:rPr lang="en-US" altLang="zh-CN" sz="2055" baseline="-25000" dirty="0">
                    <a:solidFill>
                      <a:srgbClr val="000000"/>
                    </a:solidFill>
                    <a:sym typeface="+mn-ea"/>
                  </a:rPr>
                  <a:t>4</a:t>
                </a:r>
                <a:r>
                  <a:rPr lang="en-US" altLang="zh-CN" sz="2055" dirty="0">
                    <a:solidFill>
                      <a:srgbClr val="000000"/>
                    </a:solidFill>
                    <a:sym typeface="+mn-ea"/>
                  </a:rPr>
                  <a:t>=1</a:t>
                </a:r>
                <a:endParaRPr lang="zh-CN" altLang="en-US" sz="2055" dirty="0">
                  <a:solidFill>
                    <a:srgbClr val="000000"/>
                  </a:solidFill>
                  <a:sym typeface="+mn-ea"/>
                </a:endParaRPr>
              </a:p>
              <a:p>
                <a:pPr lvl="1" eaLnBrk="1" hangingPunct="1"/>
                <a:endParaRPr lang="zh-CN" altLang="en-US" sz="2400" dirty="0">
                  <a:solidFill>
                    <a:srgbClr val="000000"/>
                  </a:solidFill>
                  <a:sym typeface="+mn-ea"/>
                </a:endParaRPr>
              </a:p>
            </p:txBody>
          </p:sp>
        </mc:Choice>
        <mc:Fallback>
          <p:sp>
            <p:nvSpPr>
              <p:cNvPr id="5" name="文本占位符 286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75" y="1041400"/>
                <a:ext cx="7686040" cy="31750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140" y="3009265"/>
            <a:ext cx="5012690" cy="4298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610" y="3439160"/>
            <a:ext cx="4171950" cy="1289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-17253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en-US" altLang="zh-CN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NP</a:t>
            </a: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完全性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2845" y="15444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多边形 8"/>
          <p:cNvSpPr/>
          <p:nvPr/>
        </p:nvSpPr>
        <p:spPr>
          <a:xfrm>
            <a:off x="3984625" y="12751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88900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zh-CN" altLang="en-US" sz="2000" b="1" dirty="0">
                <a:solidFill>
                  <a:srgbClr val="FFFF00"/>
                </a:solidFill>
              </a:rPr>
              <a:t>一、NP完全性与可规约性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2845" y="296612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任意多边形 12"/>
          <p:cNvSpPr/>
          <p:nvPr/>
        </p:nvSpPr>
        <p:spPr>
          <a:xfrm>
            <a:off x="3984625" y="269688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88900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zh-CN" altLang="en-US" sz="2000" b="1" dirty="0">
                <a:solidFill>
                  <a:schemeClr val="bg1"/>
                </a:solidFill>
              </a:rPr>
              <a:t>二、</a:t>
            </a:r>
            <a:r>
              <a:rPr lang="en-US" altLang="zh-CN" sz="2000" b="1" dirty="0">
                <a:solidFill>
                  <a:schemeClr val="bg1"/>
                </a:solidFill>
              </a:rPr>
              <a:t>NP</a:t>
            </a:r>
            <a:r>
              <a:rPr lang="zh-CN" altLang="en-US" sz="2000" b="1" dirty="0">
                <a:solidFill>
                  <a:schemeClr val="bg1"/>
                </a:solidFill>
              </a:rPr>
              <a:t>完全问题</a:t>
            </a:r>
            <a:endParaRPr lang="zh-CN" altLang="en-US" sz="2000" b="1" dirty="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SAT</a:t>
            </a:r>
            <a:r>
              <a:rPr lang="zh-CN" altLang="en-US" dirty="0"/>
              <a:t>是</a:t>
            </a:r>
            <a:r>
              <a:rPr lang="en-US" altLang="zh-CN" dirty="0"/>
              <a:t>NP-</a:t>
            </a:r>
            <a:r>
              <a:rPr lang="zh-CN" altLang="en-US" dirty="0"/>
              <a:t>完全问题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7686040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50" dirty="0">
                <a:solidFill>
                  <a:srgbClr val="CE0000"/>
                </a:solidFill>
                <a:sym typeface="+mn-ea"/>
              </a:rPr>
              <a:t>事实</a:t>
            </a:r>
            <a:r>
              <a:rPr lang="en-US" altLang="zh-CN" sz="2450" dirty="0">
                <a:solidFill>
                  <a:srgbClr val="CE0000"/>
                </a:solidFill>
                <a:sym typeface="+mn-ea"/>
              </a:rPr>
              <a:t>:</a:t>
            </a:r>
            <a:r>
              <a:rPr lang="en-US" altLang="zh-CN" sz="2450" dirty="0">
                <a:solidFill>
                  <a:srgbClr val="CE00FF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SAT </a:t>
            </a:r>
            <a:r>
              <a:rPr lang="en-US" altLang="zh-CN" sz="2450" dirty="0">
                <a:solidFill>
                  <a:schemeClr val="accent2"/>
                </a:solidFill>
                <a:latin typeface="Symbol" panose="05050102010706020507" pitchFamily="18" charset="2"/>
                <a:sym typeface="+mn-ea"/>
              </a:rPr>
              <a:t>Î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NP</a:t>
            </a:r>
            <a:endParaRPr lang="en-US" altLang="zh-CN" sz="2450" dirty="0">
              <a:solidFill>
                <a:schemeClr val="accent2"/>
              </a:solidFill>
            </a:endParaRPr>
          </a:p>
          <a:p>
            <a:pPr eaLnBrk="1" hangingPunct="1"/>
            <a:r>
              <a:rPr lang="zh-CN" altLang="en-US" sz="2450" dirty="0">
                <a:solidFill>
                  <a:srgbClr val="CE0000"/>
                </a:solidFill>
                <a:sym typeface="+mn-ea"/>
              </a:rPr>
              <a:t>定理</a:t>
            </a:r>
            <a:r>
              <a:rPr lang="en-US" altLang="zh-CN" sz="2450" dirty="0">
                <a:solidFill>
                  <a:srgbClr val="CE0000"/>
                </a:solidFill>
                <a:sym typeface="+mn-ea"/>
              </a:rPr>
              <a:t> [Cook’71]:</a:t>
            </a:r>
            <a:r>
              <a:rPr lang="en-US" altLang="zh-CN" sz="2450" dirty="0">
                <a:solidFill>
                  <a:srgbClr val="CE00FF"/>
                </a:solidFill>
                <a:sym typeface="+mn-ea"/>
              </a:rPr>
              <a:t> </a:t>
            </a:r>
            <a:r>
              <a:rPr lang="zh-CN" altLang="en-US" sz="2450" b="1" dirty="0">
                <a:solidFill>
                  <a:srgbClr val="000000"/>
                </a:solidFill>
                <a:sym typeface="+mn-ea"/>
              </a:rPr>
              <a:t>对于任意</a:t>
            </a:r>
            <a:r>
              <a:rPr lang="en-US" altLang="zh-CN" sz="2450" b="1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b="1" dirty="0">
                <a:solidFill>
                  <a:schemeClr val="accent2"/>
                </a:solidFill>
                <a:sym typeface="Symbol" panose="05050102010706020507" pitchFamily="18" charset="2"/>
              </a:rPr>
              <a:t>’</a:t>
            </a:r>
            <a:r>
              <a:rPr lang="en-US" altLang="zh-CN" sz="2450" b="1" dirty="0">
                <a:solidFill>
                  <a:srgbClr val="008C87"/>
                </a:solidFill>
                <a:sym typeface="+mn-ea"/>
              </a:rPr>
              <a:t> </a:t>
            </a:r>
            <a:r>
              <a:rPr lang="en-US" altLang="zh-CN" sz="2450" b="1" dirty="0">
                <a:solidFill>
                  <a:schemeClr val="accent2"/>
                </a:solidFill>
                <a:latin typeface="Symbol" panose="05050102010706020507" pitchFamily="18" charset="2"/>
                <a:sym typeface="+mn-ea"/>
              </a:rPr>
              <a:t>Î </a:t>
            </a:r>
            <a:r>
              <a:rPr lang="en-US" altLang="zh-CN" sz="2450" b="1" dirty="0">
                <a:solidFill>
                  <a:schemeClr val="accent2"/>
                </a:solidFill>
                <a:sym typeface="+mn-ea"/>
              </a:rPr>
              <a:t>NP</a:t>
            </a:r>
            <a:r>
              <a:rPr lang="en-US" altLang="zh-CN" sz="2450" b="1" dirty="0">
                <a:solidFill>
                  <a:srgbClr val="008C87"/>
                </a:solidFill>
                <a:sym typeface="+mn-ea"/>
              </a:rPr>
              <a:t> </a:t>
            </a:r>
            <a:r>
              <a:rPr lang="en-US" altLang="zh-CN" sz="2450" b="1" dirty="0">
                <a:solidFill>
                  <a:srgbClr val="000000"/>
                </a:solidFill>
                <a:sym typeface="+mn-ea"/>
              </a:rPr>
              <a:t>, </a:t>
            </a:r>
            <a:r>
              <a:rPr lang="zh-CN" altLang="en-US" sz="2450" b="1" dirty="0">
                <a:solidFill>
                  <a:srgbClr val="000000"/>
                </a:solidFill>
                <a:sym typeface="+mn-ea"/>
              </a:rPr>
              <a:t>有</a:t>
            </a:r>
            <a:r>
              <a:rPr lang="en-US" altLang="zh-CN" sz="2450" b="1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b="1" dirty="0">
                <a:solidFill>
                  <a:schemeClr val="accent2"/>
                </a:solidFill>
                <a:sym typeface="Symbol" panose="05050102010706020507" pitchFamily="18" charset="2"/>
              </a:rPr>
              <a:t></a:t>
            </a:r>
            <a:r>
              <a:rPr lang="en-US" altLang="zh-CN" sz="2450" b="1" dirty="0">
                <a:solidFill>
                  <a:schemeClr val="accent2"/>
                </a:solidFill>
                <a:sym typeface="+mn-ea"/>
              </a:rPr>
              <a:t>’ </a:t>
            </a:r>
            <a:r>
              <a:rPr lang="en-US" altLang="zh-CN" sz="2450" b="1" dirty="0">
                <a:solidFill>
                  <a:schemeClr val="accent2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2450" b="1" dirty="0">
                <a:solidFill>
                  <a:schemeClr val="accent2"/>
                </a:solidFill>
                <a:sym typeface="+mn-ea"/>
              </a:rPr>
              <a:t> SAT</a:t>
            </a:r>
            <a:r>
              <a:rPr lang="en-US" altLang="zh-CN" sz="2450" b="1" dirty="0">
                <a:solidFill>
                  <a:srgbClr val="000000"/>
                </a:solidFill>
                <a:sym typeface="+mn-ea"/>
              </a:rPr>
              <a:t>.</a:t>
            </a:r>
            <a:endParaRPr lang="en-US" altLang="zh-CN" sz="2450" b="1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450" dirty="0">
                <a:solidFill>
                  <a:srgbClr val="CE0000"/>
                </a:solidFill>
                <a:sym typeface="+mn-ea"/>
              </a:rPr>
              <a:t>定义</a:t>
            </a:r>
            <a:r>
              <a:rPr lang="en-US" altLang="zh-CN" sz="2450" dirty="0">
                <a:solidFill>
                  <a:srgbClr val="CE0000"/>
                </a:solidFill>
                <a:sym typeface="+mn-ea"/>
              </a:rPr>
              <a:t>:</a:t>
            </a:r>
            <a:r>
              <a:rPr lang="en-US" altLang="zh-CN" sz="2450" dirty="0">
                <a:solidFill>
                  <a:srgbClr val="CE00FF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如果问题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</a:t>
            </a:r>
            <a:r>
              <a:rPr lang="en-US" altLang="zh-CN" sz="2450" dirty="0">
                <a:solidFill>
                  <a:srgbClr val="008C87"/>
                </a:solidFill>
                <a:latin typeface="TTE16D59D0t00" charset="0"/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如果对于任意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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’</a:t>
            </a:r>
            <a:r>
              <a:rPr lang="en-US" altLang="zh-CN" sz="2450" dirty="0">
                <a:solidFill>
                  <a:schemeClr val="accent2"/>
                </a:solidFill>
                <a:latin typeface="Symbol" panose="05050102010706020507" pitchFamily="18" charset="2"/>
                <a:sym typeface="+mn-ea"/>
              </a:rPr>
              <a:t>Î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NP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，我们有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’  ,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则称为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rgbClr val="CE0000"/>
                </a:solidFill>
                <a:sym typeface="+mn-ea"/>
              </a:rPr>
              <a:t>NP-hard</a:t>
            </a:r>
            <a:endParaRPr lang="en-US" altLang="zh-CN" sz="2450" i="1" dirty="0">
              <a:solidFill>
                <a:srgbClr val="CE0000"/>
              </a:solidFill>
            </a:endParaRPr>
          </a:p>
          <a:p>
            <a:pPr eaLnBrk="1" hangingPunct="1"/>
            <a:r>
              <a:rPr lang="zh-CN" altLang="en-US" sz="2450" dirty="0">
                <a:solidFill>
                  <a:srgbClr val="CE0000"/>
                </a:solidFill>
                <a:sym typeface="+mn-ea"/>
              </a:rPr>
              <a:t>定义</a:t>
            </a:r>
            <a:r>
              <a:rPr lang="en-US" altLang="zh-CN" sz="2450" dirty="0">
                <a:solidFill>
                  <a:srgbClr val="CE0000"/>
                </a:solidFill>
                <a:sym typeface="+mn-ea"/>
              </a:rPr>
              <a:t>:</a:t>
            </a:r>
            <a:r>
              <a:rPr lang="en-US" altLang="zh-CN" sz="2450" dirty="0">
                <a:solidFill>
                  <a:srgbClr val="CE00FF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一个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NP-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难问题，属于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NP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，被称为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rgbClr val="CE0000"/>
                </a:solidFill>
                <a:sym typeface="+mn-ea"/>
              </a:rPr>
              <a:t>NP-complete</a:t>
            </a:r>
            <a:endParaRPr lang="en-US" altLang="zh-CN" sz="2450" i="1" dirty="0">
              <a:solidFill>
                <a:srgbClr val="CE0000"/>
              </a:solidFill>
            </a:endParaRPr>
          </a:p>
          <a:p>
            <a:pPr eaLnBrk="1" hangingPunct="1"/>
            <a:r>
              <a:rPr lang="zh-CN" altLang="en-US" sz="2450" dirty="0">
                <a:solidFill>
                  <a:srgbClr val="CE0000"/>
                </a:solidFill>
                <a:sym typeface="+mn-ea"/>
              </a:rPr>
              <a:t>推论</a:t>
            </a:r>
            <a:r>
              <a:rPr lang="en-US" altLang="zh-CN" sz="2450" dirty="0">
                <a:solidFill>
                  <a:srgbClr val="CE0000"/>
                </a:solidFill>
                <a:sym typeface="+mn-ea"/>
              </a:rPr>
              <a:t>:</a:t>
            </a:r>
            <a:r>
              <a:rPr lang="en-US" altLang="zh-CN" sz="2450" dirty="0">
                <a:solidFill>
                  <a:srgbClr val="CE00FF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SAT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是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NP-complete.</a:t>
            </a:r>
            <a:endParaRPr lang="zh-CN" altLang="en-US" sz="2450" dirty="0">
              <a:solidFill>
                <a:srgbClr val="00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NP</a:t>
            </a:r>
            <a:r>
              <a:rPr lang="zh-CN" altLang="en-US" dirty="0"/>
              <a:t>完全问题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692150"/>
            <a:ext cx="3810000" cy="375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团问题</a:t>
            </a:r>
            <a:r>
              <a:rPr lang="en-US" altLang="zh-CN" dirty="0"/>
              <a:t>Clique</a:t>
            </a:r>
            <a:endParaRPr lang="en-US" altLang="zh-CN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4492625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团（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Clique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）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:</a:t>
            </a:r>
            <a:endParaRPr lang="en-US" altLang="zh-CN" sz="2450" dirty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sz="2450" dirty="0">
                <a:solidFill>
                  <a:srgbClr val="CE0000"/>
                </a:solidFill>
                <a:sym typeface="+mn-ea"/>
              </a:rPr>
              <a:t>输入</a:t>
            </a:r>
            <a:r>
              <a:rPr lang="en-US" altLang="zh-CN" sz="2450" dirty="0">
                <a:solidFill>
                  <a:srgbClr val="CE0000"/>
                </a:solidFill>
                <a:sym typeface="+mn-ea"/>
              </a:rPr>
              <a:t>: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无向图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G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 = (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V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,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E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),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K</a:t>
            </a:r>
            <a:endParaRPr lang="en-US" altLang="zh-CN" sz="2450" i="1" dirty="0">
              <a:solidFill>
                <a:schemeClr val="accent2"/>
              </a:solidFill>
            </a:endParaRPr>
          </a:p>
          <a:p>
            <a:pPr lvl="1" eaLnBrk="1" hangingPunct="1"/>
            <a:r>
              <a:rPr lang="zh-CN" altLang="en-US" sz="2450" dirty="0">
                <a:solidFill>
                  <a:srgbClr val="CE0000"/>
                </a:solidFill>
                <a:sym typeface="+mn-ea"/>
              </a:rPr>
              <a:t>输出</a:t>
            </a:r>
            <a:r>
              <a:rPr lang="en-US" altLang="zh-CN" sz="2450" dirty="0">
                <a:solidFill>
                  <a:srgbClr val="CE0000"/>
                </a:solidFill>
                <a:sym typeface="+mn-ea"/>
              </a:rPr>
              <a:t>: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是否存在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V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的子集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C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, |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C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| 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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K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,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使得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C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中的每对节点都有边</a:t>
            </a:r>
            <a:endParaRPr lang="en-US" altLang="zh-CN" sz="2450" dirty="0">
              <a:solidFill>
                <a:srgbClr val="000000"/>
              </a:solidFill>
            </a:endParaRPr>
          </a:p>
          <a:p>
            <a:pPr eaLnBrk="1" hangingPunct="1"/>
            <a:endParaRPr lang="zh-CN" altLang="en-US" sz="2450" dirty="0">
              <a:solidFill>
                <a:srgbClr val="000000"/>
              </a:solidFill>
              <a:sym typeface="+mn-ea"/>
            </a:endParaRPr>
          </a:p>
        </p:txBody>
      </p:sp>
      <p:grpSp>
        <p:nvGrpSpPr>
          <p:cNvPr id="2" name="Group 22"/>
          <p:cNvGrpSpPr/>
          <p:nvPr/>
        </p:nvGrpSpPr>
        <p:grpSpPr>
          <a:xfrm>
            <a:off x="5943600" y="1518047"/>
            <a:ext cx="1537097" cy="1308497"/>
            <a:chOff x="4032" y="1275"/>
            <a:chExt cx="1291" cy="1099"/>
          </a:xfrm>
        </p:grpSpPr>
        <p:sp>
          <p:nvSpPr>
            <p:cNvPr id="29716" name="Oval 23"/>
            <p:cNvSpPr/>
            <p:nvPr/>
          </p:nvSpPr>
          <p:spPr>
            <a:xfrm>
              <a:off x="4176" y="1275"/>
              <a:ext cx="331" cy="283"/>
            </a:xfrm>
            <a:prstGeom prst="ellipse">
              <a:avLst/>
            </a:prstGeom>
            <a:noFill/>
            <a:ln w="38100" cap="flat" cmpd="sng">
              <a:solidFill>
                <a:srgbClr val="CE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sz="1050" dirty="0">
                <a:latin typeface="Times New Roman" panose="02020603050405020304" pitchFamily="18" charset="0"/>
              </a:endParaRPr>
            </a:p>
          </p:txBody>
        </p:sp>
        <p:sp>
          <p:nvSpPr>
            <p:cNvPr id="29717" name="Oval 24"/>
            <p:cNvSpPr/>
            <p:nvPr/>
          </p:nvSpPr>
          <p:spPr>
            <a:xfrm>
              <a:off x="4992" y="1803"/>
              <a:ext cx="331" cy="283"/>
            </a:xfrm>
            <a:prstGeom prst="ellipse">
              <a:avLst/>
            </a:prstGeom>
            <a:noFill/>
            <a:ln w="38100" cap="flat" cmpd="sng">
              <a:solidFill>
                <a:srgbClr val="CE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sz="1050" dirty="0">
                <a:latin typeface="Times New Roman" panose="02020603050405020304" pitchFamily="18" charset="0"/>
              </a:endParaRPr>
            </a:p>
          </p:txBody>
        </p:sp>
        <p:sp>
          <p:nvSpPr>
            <p:cNvPr id="29718" name="Oval 25"/>
            <p:cNvSpPr/>
            <p:nvPr/>
          </p:nvSpPr>
          <p:spPr>
            <a:xfrm>
              <a:off x="4032" y="2091"/>
              <a:ext cx="331" cy="283"/>
            </a:xfrm>
            <a:prstGeom prst="ellipse">
              <a:avLst/>
            </a:prstGeom>
            <a:noFill/>
            <a:ln w="38100" cap="flat" cmpd="sng">
              <a:solidFill>
                <a:srgbClr val="CE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sz="105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9702" name="Group 28"/>
          <p:cNvGrpSpPr/>
          <p:nvPr/>
        </p:nvGrpSpPr>
        <p:grpSpPr>
          <a:xfrm>
            <a:off x="5543550" y="1534716"/>
            <a:ext cx="1959769" cy="2531269"/>
            <a:chOff x="3696" y="1289"/>
            <a:chExt cx="1646" cy="2126"/>
          </a:xfrm>
        </p:grpSpPr>
        <p:sp>
          <p:nvSpPr>
            <p:cNvPr id="29703" name="Oval 5"/>
            <p:cNvSpPr/>
            <p:nvPr/>
          </p:nvSpPr>
          <p:spPr>
            <a:xfrm>
              <a:off x="4224" y="1289"/>
              <a:ext cx="302" cy="254"/>
            </a:xfrm>
            <a:prstGeom prst="ellipse">
              <a:avLst/>
            </a:prstGeom>
            <a:solidFill>
              <a:srgbClr val="0099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sz="1050" dirty="0">
                <a:latin typeface="Times New Roman" panose="02020603050405020304" pitchFamily="18" charset="0"/>
              </a:endParaRPr>
            </a:p>
          </p:txBody>
        </p:sp>
        <p:sp>
          <p:nvSpPr>
            <p:cNvPr id="29704" name="Oval 6"/>
            <p:cNvSpPr/>
            <p:nvPr/>
          </p:nvSpPr>
          <p:spPr>
            <a:xfrm>
              <a:off x="5040" y="1817"/>
              <a:ext cx="302" cy="254"/>
            </a:xfrm>
            <a:prstGeom prst="ellipse">
              <a:avLst/>
            </a:prstGeom>
            <a:solidFill>
              <a:srgbClr val="0099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sz="1050" dirty="0">
                <a:latin typeface="Times New Roman" panose="02020603050405020304" pitchFamily="18" charset="0"/>
              </a:endParaRPr>
            </a:p>
          </p:txBody>
        </p:sp>
        <p:sp>
          <p:nvSpPr>
            <p:cNvPr id="29705" name="Oval 7"/>
            <p:cNvSpPr/>
            <p:nvPr/>
          </p:nvSpPr>
          <p:spPr>
            <a:xfrm>
              <a:off x="4080" y="2105"/>
              <a:ext cx="302" cy="254"/>
            </a:xfrm>
            <a:prstGeom prst="ellipse">
              <a:avLst/>
            </a:prstGeom>
            <a:solidFill>
              <a:srgbClr val="0099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sz="1050" dirty="0">
                <a:latin typeface="Times New Roman" panose="02020603050405020304" pitchFamily="18" charset="0"/>
              </a:endParaRPr>
            </a:p>
          </p:txBody>
        </p:sp>
        <p:sp>
          <p:nvSpPr>
            <p:cNvPr id="29706" name="Oval 8"/>
            <p:cNvSpPr/>
            <p:nvPr/>
          </p:nvSpPr>
          <p:spPr>
            <a:xfrm>
              <a:off x="5040" y="2537"/>
              <a:ext cx="302" cy="254"/>
            </a:xfrm>
            <a:prstGeom prst="ellipse">
              <a:avLst/>
            </a:prstGeom>
            <a:solidFill>
              <a:srgbClr val="0099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sz="1050" dirty="0">
                <a:latin typeface="Times New Roman" panose="02020603050405020304" pitchFamily="18" charset="0"/>
              </a:endParaRPr>
            </a:p>
          </p:txBody>
        </p:sp>
        <p:sp>
          <p:nvSpPr>
            <p:cNvPr id="29707" name="Oval 9"/>
            <p:cNvSpPr/>
            <p:nvPr/>
          </p:nvSpPr>
          <p:spPr>
            <a:xfrm>
              <a:off x="4560" y="2969"/>
              <a:ext cx="302" cy="254"/>
            </a:xfrm>
            <a:prstGeom prst="ellipse">
              <a:avLst/>
            </a:prstGeom>
            <a:solidFill>
              <a:srgbClr val="0099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sz="105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9708" name="Group 10"/>
            <p:cNvGrpSpPr/>
            <p:nvPr/>
          </p:nvGrpSpPr>
          <p:grpSpPr>
            <a:xfrm>
              <a:off x="4176" y="1440"/>
              <a:ext cx="912" cy="1632"/>
              <a:chOff x="4176" y="1440"/>
              <a:chExt cx="912" cy="1632"/>
            </a:xfrm>
          </p:grpSpPr>
          <p:sp>
            <p:nvSpPr>
              <p:cNvPr id="29711" name="Line 11"/>
              <p:cNvSpPr/>
              <p:nvPr/>
            </p:nvSpPr>
            <p:spPr>
              <a:xfrm flipH="1">
                <a:off x="4176" y="1488"/>
                <a:ext cx="96" cy="67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712" name="Line 12"/>
              <p:cNvSpPr/>
              <p:nvPr/>
            </p:nvSpPr>
            <p:spPr>
              <a:xfrm>
                <a:off x="4320" y="1440"/>
                <a:ext cx="720" cy="48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713" name="Line 13"/>
              <p:cNvSpPr/>
              <p:nvPr/>
            </p:nvSpPr>
            <p:spPr>
              <a:xfrm flipV="1">
                <a:off x="4224" y="1968"/>
                <a:ext cx="864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714" name="Line 14"/>
              <p:cNvSpPr/>
              <p:nvPr/>
            </p:nvSpPr>
            <p:spPr>
              <a:xfrm>
                <a:off x="4176" y="2304"/>
                <a:ext cx="432" cy="72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715" name="Line 15"/>
              <p:cNvSpPr/>
              <p:nvPr/>
            </p:nvSpPr>
            <p:spPr>
              <a:xfrm flipH="1">
                <a:off x="4704" y="2736"/>
                <a:ext cx="384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9709" name="Oval 26"/>
            <p:cNvSpPr/>
            <p:nvPr/>
          </p:nvSpPr>
          <p:spPr>
            <a:xfrm>
              <a:off x="3696" y="3161"/>
              <a:ext cx="302" cy="254"/>
            </a:xfrm>
            <a:prstGeom prst="ellipse">
              <a:avLst/>
            </a:prstGeom>
            <a:solidFill>
              <a:srgbClr val="0099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sz="1050" dirty="0">
                <a:latin typeface="Times New Roman" panose="02020603050405020304" pitchFamily="18" charset="0"/>
              </a:endParaRPr>
            </a:p>
          </p:txBody>
        </p:sp>
        <p:sp>
          <p:nvSpPr>
            <p:cNvPr id="29710" name="Line 27"/>
            <p:cNvSpPr/>
            <p:nvPr/>
          </p:nvSpPr>
          <p:spPr>
            <a:xfrm flipH="1">
              <a:off x="3792" y="2256"/>
              <a:ext cx="336" cy="9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3-CNF-</a:t>
            </a:r>
            <a:r>
              <a:rPr dirty="0"/>
              <a:t>SAT</a:t>
            </a:r>
            <a:r>
              <a:rPr lang="en-US" dirty="0"/>
              <a:t>≤</a:t>
            </a:r>
            <a:r>
              <a:rPr lang="en-US" baseline="-25000" dirty="0"/>
              <a:t>p</a:t>
            </a:r>
            <a:r>
              <a:rPr lang="en-US" dirty="0"/>
              <a:t> </a:t>
            </a:r>
            <a:r>
              <a:rPr dirty="0"/>
              <a:t>Clique</a:t>
            </a:r>
            <a:endParaRPr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7686040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给定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3-CNF-SAT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公式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50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=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C</a:t>
            </a:r>
            <a:r>
              <a:rPr lang="en-US" altLang="zh-CN" sz="2450" baseline="-25000" dirty="0">
                <a:solidFill>
                  <a:schemeClr val="accent2"/>
                </a:solidFill>
                <a:sym typeface="+mn-ea"/>
              </a:rPr>
              <a:t>1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, …,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C</a:t>
            </a:r>
            <a:r>
              <a:rPr lang="en-US" altLang="zh-CN" sz="2450" i="1" baseline="-25000" dirty="0">
                <a:solidFill>
                  <a:schemeClr val="accent2"/>
                </a:solidFill>
                <a:sym typeface="+mn-ea"/>
              </a:rPr>
              <a:t>m</a:t>
            </a:r>
            <a:r>
              <a:rPr lang="en-US" altLang="zh-CN" sz="2450" dirty="0">
                <a:solidFill>
                  <a:srgbClr val="008581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基于布尔变量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x</a:t>
            </a:r>
            <a:r>
              <a:rPr lang="en-US" altLang="zh-CN" sz="2450" baseline="-25000" dirty="0">
                <a:solidFill>
                  <a:schemeClr val="accent2"/>
                </a:solidFill>
                <a:sym typeface="+mn-ea"/>
              </a:rPr>
              <a:t>1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, …,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x</a:t>
            </a:r>
            <a:r>
              <a:rPr lang="en-US" altLang="zh-CN" sz="2450" i="1" baseline="-25000" dirty="0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,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我们需要产生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G 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= (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V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,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E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)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和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K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,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使得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可满足，当且仅当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G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拥有规模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</a:t>
            </a:r>
            <a:r>
              <a:rPr lang="en-US" altLang="zh-CN" sz="2450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K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的团。</a:t>
            </a:r>
            <a:endParaRPr lang="en-US" altLang="zh-CN" sz="2450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在此，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中每个子句恰巧包含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3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个布尔变量</a:t>
            </a:r>
            <a:endParaRPr lang="zh-CN" altLang="en-US" sz="2450" dirty="0">
              <a:solidFill>
                <a:srgbClr val="000000"/>
              </a:solidFill>
              <a:sym typeface="+mn-ea"/>
            </a:endParaRPr>
          </a:p>
          <a:p>
            <a:pPr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备注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: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一个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rgbClr val="CE0000"/>
                </a:solidFill>
                <a:sym typeface="+mn-ea"/>
              </a:rPr>
              <a:t>“</a:t>
            </a:r>
            <a:r>
              <a:rPr lang="zh-CN" altLang="en-US" sz="2450" dirty="0">
                <a:solidFill>
                  <a:srgbClr val="CE0000"/>
                </a:solidFill>
                <a:sym typeface="+mn-ea"/>
              </a:rPr>
              <a:t>文字</a:t>
            </a:r>
            <a:r>
              <a:rPr lang="en-US" altLang="zh-CN" sz="2450" dirty="0">
                <a:solidFill>
                  <a:srgbClr val="CE0000"/>
                </a:solidFill>
                <a:sym typeface="+mn-ea"/>
              </a:rPr>
              <a:t>”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要么是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x</a:t>
            </a:r>
            <a:r>
              <a:rPr lang="en-US" altLang="zh-CN" sz="2450" i="1" baseline="-25000" dirty="0">
                <a:solidFill>
                  <a:schemeClr val="accent2"/>
                </a:solidFill>
                <a:sym typeface="+mn-ea"/>
              </a:rPr>
              <a:t>i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要么是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¬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x</a:t>
            </a:r>
            <a:r>
              <a:rPr lang="en-US" altLang="zh-CN" sz="2450" i="1" baseline="-25000" dirty="0">
                <a:solidFill>
                  <a:schemeClr val="accent2"/>
                </a:solidFill>
                <a:sym typeface="+mn-ea"/>
              </a:rPr>
              <a:t>i</a:t>
            </a:r>
            <a:endParaRPr lang="en-US" altLang="zh-CN" sz="2450" i="1" baseline="-25000" dirty="0">
              <a:solidFill>
                <a:schemeClr val="accent2"/>
              </a:solidFill>
              <a:sym typeface="+mn-ea"/>
            </a:endParaRPr>
          </a:p>
          <a:p>
            <a:pPr eaLnBrk="1" hangingPunct="1"/>
            <a:endParaRPr lang="zh-CN" altLang="en-US" sz="2450" dirty="0">
              <a:solidFill>
                <a:srgbClr val="00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3-CNF-</a:t>
            </a:r>
            <a:r>
              <a:rPr dirty="0"/>
              <a:t>SAT</a:t>
            </a:r>
            <a:r>
              <a:rPr lang="en-US" dirty="0"/>
              <a:t>≤</a:t>
            </a:r>
            <a:r>
              <a:rPr lang="en-US" baseline="-25000" dirty="0"/>
              <a:t>p</a:t>
            </a:r>
            <a:r>
              <a:rPr dirty="0"/>
              <a:t>Clique</a:t>
            </a:r>
            <a:endParaRPr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7686040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对于每个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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中的文字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t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,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创造一个节点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v</a:t>
            </a:r>
            <a:r>
              <a:rPr lang="en-US" altLang="zh-CN" sz="2450" i="1" baseline="-25000" dirty="0">
                <a:solidFill>
                  <a:schemeClr val="accent2"/>
                </a:solidFill>
                <a:sym typeface="+mn-ea"/>
              </a:rPr>
              <a:t>t</a:t>
            </a:r>
            <a:endParaRPr lang="en-US" altLang="zh-CN" sz="2450" i="1" baseline="-25000" dirty="0">
              <a:solidFill>
                <a:schemeClr val="accent2"/>
              </a:solidFill>
            </a:endParaRPr>
          </a:p>
          <a:p>
            <a:pPr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创造一条边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v</a:t>
            </a:r>
            <a:r>
              <a:rPr lang="en-US" altLang="zh-CN" sz="2450" i="1" baseline="-25000" dirty="0">
                <a:solidFill>
                  <a:schemeClr val="accent2"/>
                </a:solidFill>
                <a:sym typeface="+mn-ea"/>
              </a:rPr>
              <a:t>t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 –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v</a:t>
            </a:r>
            <a:r>
              <a:rPr lang="en-US" altLang="zh-CN" sz="2450" i="1" baseline="-25000" dirty="0">
                <a:solidFill>
                  <a:schemeClr val="accent2"/>
                </a:solidFill>
                <a:sym typeface="+mn-ea"/>
              </a:rPr>
              <a:t>t</a:t>
            </a:r>
            <a:r>
              <a:rPr lang="en-US" altLang="zh-CN" sz="2450" baseline="-25000" dirty="0">
                <a:solidFill>
                  <a:schemeClr val="accent2"/>
                </a:solidFill>
                <a:sym typeface="+mn-ea"/>
              </a:rPr>
              <a:t>’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当且仅当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:</a:t>
            </a:r>
            <a:endParaRPr lang="en-US" altLang="zh-CN" sz="2450" dirty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t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和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t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’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不在同一个子句中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,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并且</a:t>
            </a:r>
            <a:endParaRPr lang="en-US" altLang="zh-CN" sz="2450" dirty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t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不是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t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’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的补</a:t>
            </a:r>
            <a:endParaRPr lang="en-US" altLang="zh-CN" sz="2450" dirty="0">
              <a:solidFill>
                <a:schemeClr val="accent2"/>
              </a:solidFill>
            </a:endParaRPr>
          </a:p>
          <a:p>
            <a:pPr eaLnBrk="1" hangingPunct="1"/>
            <a:endParaRPr lang="zh-CN" altLang="en-US" sz="2450" dirty="0">
              <a:solidFill>
                <a:srgbClr val="00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3-CNF-</a:t>
            </a:r>
            <a:r>
              <a:rPr dirty="0"/>
              <a:t>SAT</a:t>
            </a:r>
            <a:r>
              <a:rPr lang="en-US" dirty="0"/>
              <a:t>≤</a:t>
            </a:r>
            <a:r>
              <a:rPr lang="en-US" baseline="-25000" dirty="0"/>
              <a:t>P </a:t>
            </a:r>
            <a:r>
              <a:rPr dirty="0"/>
              <a:t>Clique</a:t>
            </a:r>
            <a:r>
              <a:rPr lang="zh-CN" dirty="0"/>
              <a:t>案例</a:t>
            </a:r>
            <a:endParaRPr lang="zh-CN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7686040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布尔公式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:</a:t>
            </a:r>
            <a:br>
              <a:rPr lang="en-US" altLang="zh-CN" sz="2450" dirty="0">
                <a:solidFill>
                  <a:srgbClr val="000000"/>
                </a:solidFill>
                <a:sym typeface="+mn-ea"/>
              </a:rPr>
            </a:b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=(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x</a:t>
            </a:r>
            <a:r>
              <a:rPr lang="en-US" altLang="zh-CN" sz="2450" baseline="-25000" dirty="0">
                <a:solidFill>
                  <a:schemeClr val="accent2"/>
                </a:solidFill>
                <a:sym typeface="+mn-ea"/>
              </a:rPr>
              <a:t>1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¬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x</a:t>
            </a:r>
            <a:r>
              <a:rPr lang="en-US" altLang="zh-CN" sz="2450" baseline="-25000" dirty="0">
                <a:solidFill>
                  <a:schemeClr val="accent2"/>
                </a:solidFill>
                <a:sym typeface="+mn-ea"/>
              </a:rPr>
              <a:t>2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¬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x</a:t>
            </a:r>
            <a:r>
              <a:rPr lang="en-US" altLang="zh-CN" sz="2450" baseline="-25000" dirty="0">
                <a:solidFill>
                  <a:schemeClr val="accent2"/>
                </a:solidFill>
                <a:sym typeface="+mn-ea"/>
              </a:rPr>
              <a:t>3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)∧ (¬x1 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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x</a:t>
            </a:r>
            <a:r>
              <a:rPr lang="en-US" altLang="zh-CN" sz="2450" baseline="-25000" dirty="0">
                <a:solidFill>
                  <a:schemeClr val="accent2"/>
                </a:solidFill>
                <a:sym typeface="+mn-ea"/>
              </a:rPr>
              <a:t>2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 ¬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x</a:t>
            </a:r>
            <a:r>
              <a:rPr lang="en-US" altLang="zh-CN" sz="2450" baseline="-25000" dirty="0">
                <a:solidFill>
                  <a:schemeClr val="accent2"/>
                </a:solidFill>
                <a:sym typeface="+mn-ea"/>
              </a:rPr>
              <a:t>3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)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∧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 (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x</a:t>
            </a:r>
            <a:r>
              <a:rPr lang="en-US" altLang="zh-CN" sz="2450" baseline="-25000" dirty="0">
                <a:solidFill>
                  <a:schemeClr val="accent2"/>
                </a:solidFill>
                <a:sym typeface="+mn-ea"/>
              </a:rPr>
              <a:t>1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x</a:t>
            </a:r>
            <a:r>
              <a:rPr lang="en-US" altLang="zh-CN" sz="2450" baseline="-25000" dirty="0">
                <a:solidFill>
                  <a:schemeClr val="accent2"/>
                </a:solidFill>
                <a:sym typeface="+mn-ea"/>
              </a:rPr>
              <a:t>2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x</a:t>
            </a:r>
            <a:r>
              <a:rPr lang="en-US" altLang="zh-CN" sz="2450" baseline="-25000" dirty="0">
                <a:solidFill>
                  <a:schemeClr val="accent2"/>
                </a:solidFill>
                <a:sym typeface="+mn-ea"/>
              </a:rPr>
              <a:t>3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)</a:t>
            </a:r>
            <a:endParaRPr lang="en-US" altLang="zh-CN" sz="2450" baseline="-25000" dirty="0">
              <a:solidFill>
                <a:schemeClr val="accent2"/>
              </a:solidFill>
            </a:endParaRPr>
          </a:p>
          <a:p>
            <a:pPr eaLnBrk="1" hangingPunct="1"/>
            <a:r>
              <a:rPr lang="zh-CN" altLang="en-US" sz="2450" dirty="0">
                <a:solidFill>
                  <a:srgbClr val="CE0000"/>
                </a:solidFill>
                <a:sym typeface="+mn-ea"/>
              </a:rPr>
              <a:t>声明</a:t>
            </a:r>
            <a:r>
              <a:rPr lang="en-US" altLang="zh-CN" sz="2450" dirty="0">
                <a:solidFill>
                  <a:srgbClr val="CE0000"/>
                </a:solidFill>
                <a:sym typeface="+mn-ea"/>
              </a:rPr>
              <a:t>:</a:t>
            </a:r>
            <a:r>
              <a:rPr lang="en-US" altLang="zh-CN" sz="2450" dirty="0">
                <a:solidFill>
                  <a:srgbClr val="CE00FF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50" dirty="0">
                <a:solidFill>
                  <a:srgbClr val="CE00FF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可满足的，当且仅当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G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拥有规模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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m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的团</a:t>
            </a:r>
            <a:endParaRPr lang="zh-CN" altLang="en-US" sz="2450" dirty="0">
              <a:solidFill>
                <a:srgbClr val="000000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46530" y="2193925"/>
            <a:ext cx="5612765" cy="26384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3-CNF-</a:t>
            </a:r>
            <a:r>
              <a:rPr dirty="0"/>
              <a:t>SAT</a:t>
            </a:r>
            <a:r>
              <a:rPr lang="en-US" dirty="0"/>
              <a:t>≤</a:t>
            </a:r>
            <a:r>
              <a:rPr lang="en-US" baseline="-25000" dirty="0"/>
              <a:t>p </a:t>
            </a:r>
            <a:r>
              <a:rPr dirty="0"/>
              <a:t>Clique</a:t>
            </a:r>
            <a:r>
              <a:rPr lang="zh-CN" dirty="0"/>
              <a:t>的证明</a:t>
            </a:r>
            <a:endParaRPr lang="zh-CN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7686040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前面，只是证明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CLIQUE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在有些图的情况下是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NP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难度的</a:t>
            </a:r>
            <a:endParaRPr lang="zh-CN" altLang="en-US" sz="2450" dirty="0">
              <a:solidFill>
                <a:srgbClr val="000000"/>
              </a:solidFill>
              <a:sym typeface="+mn-ea"/>
            </a:endParaRPr>
          </a:p>
          <a:p>
            <a:pPr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但是，这个证明足以证明对于一般的图中，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CLIQUE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是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NP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难度的。</a:t>
            </a:r>
            <a:endParaRPr lang="zh-CN" altLang="en-US" sz="2450" dirty="0">
              <a:solidFill>
                <a:srgbClr val="000000"/>
              </a:solidFill>
              <a:sym typeface="+mn-ea"/>
            </a:endParaRPr>
          </a:p>
          <a:p>
            <a:pPr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因为：如果一般的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CLIQUE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问题具有多项式时间算法，则在一些特殊的图上也应该具有多项式时间算法</a:t>
            </a:r>
            <a:endParaRPr lang="zh-CN" altLang="en-US" sz="2450" dirty="0">
              <a:solidFill>
                <a:srgbClr val="000000"/>
              </a:solidFill>
              <a:sym typeface="+mn-ea"/>
            </a:endParaRPr>
          </a:p>
          <a:p>
            <a:pPr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另一方面，将带有某种特殊结构的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3-CNF-SAT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的实例规约为一般性的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CLIQUE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的实例还不够，因为这种特殊结构的实例可能比较容易。</a:t>
            </a:r>
            <a:endParaRPr lang="zh-CN" altLang="en-US" sz="2450" dirty="0">
              <a:solidFill>
                <a:srgbClr val="00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sym typeface="+mn-ea"/>
              </a:rPr>
              <a:t>顶点覆盖问题（</a:t>
            </a:r>
            <a:r>
              <a:rPr lang="en-US" altLang="zh-CN" dirty="0">
                <a:sym typeface="+mn-ea"/>
              </a:rPr>
              <a:t>Vertex cover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VC)</a:t>
            </a:r>
            <a:endParaRPr lang="en-US" altLang="zh-CN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4467860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50" dirty="0">
                <a:solidFill>
                  <a:srgbClr val="CE0000"/>
                </a:solidFill>
                <a:sym typeface="+mn-ea"/>
              </a:rPr>
              <a:t>输入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: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无向图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G 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= (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V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,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E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)</a:t>
            </a:r>
            <a:endParaRPr lang="en-US" altLang="zh-CN" sz="2450" dirty="0">
              <a:solidFill>
                <a:schemeClr val="accent2"/>
              </a:solidFill>
            </a:endParaRPr>
          </a:p>
          <a:p>
            <a:pPr eaLnBrk="1" hangingPunct="1"/>
            <a:r>
              <a:rPr lang="zh-CN" altLang="en-US" sz="2450" dirty="0">
                <a:solidFill>
                  <a:srgbClr val="CE0000"/>
                </a:solidFill>
                <a:sym typeface="+mn-ea"/>
              </a:rPr>
              <a:t>输出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: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是否存在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V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的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一个子集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C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, 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|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C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| 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K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，使得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E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中的每条边至少与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C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中的一个节点相邻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.</a:t>
            </a:r>
            <a:endParaRPr lang="en-US" altLang="zh-CN" sz="2450" dirty="0">
              <a:solidFill>
                <a:srgbClr val="000000"/>
              </a:solidFill>
            </a:endParaRPr>
          </a:p>
          <a:p>
            <a:pPr eaLnBrk="1" hangingPunct="1"/>
            <a:endParaRPr lang="zh-CN" altLang="en-US" sz="2450" dirty="0">
              <a:solidFill>
                <a:srgbClr val="000000"/>
              </a:solidFill>
              <a:sym typeface="+mn-ea"/>
            </a:endParaRPr>
          </a:p>
        </p:txBody>
      </p:sp>
      <p:grpSp>
        <p:nvGrpSpPr>
          <p:cNvPr id="38917" name="Group 14"/>
          <p:cNvGrpSpPr/>
          <p:nvPr/>
        </p:nvGrpSpPr>
        <p:grpSpPr>
          <a:xfrm>
            <a:off x="6000750" y="1534716"/>
            <a:ext cx="1502569" cy="1788319"/>
            <a:chOff x="4080" y="1289"/>
            <a:chExt cx="1262" cy="1502"/>
          </a:xfrm>
        </p:grpSpPr>
        <p:sp>
          <p:nvSpPr>
            <p:cNvPr id="38921" name="Oval 4"/>
            <p:cNvSpPr/>
            <p:nvPr/>
          </p:nvSpPr>
          <p:spPr>
            <a:xfrm>
              <a:off x="4224" y="1289"/>
              <a:ext cx="302" cy="254"/>
            </a:xfrm>
            <a:prstGeom prst="ellipse">
              <a:avLst/>
            </a:prstGeom>
            <a:solidFill>
              <a:srgbClr val="0099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sz="1050" dirty="0">
                <a:latin typeface="Times New Roman" panose="02020603050405020304" pitchFamily="18" charset="0"/>
              </a:endParaRPr>
            </a:p>
          </p:txBody>
        </p:sp>
        <p:sp>
          <p:nvSpPr>
            <p:cNvPr id="38922" name="Oval 5"/>
            <p:cNvSpPr/>
            <p:nvPr/>
          </p:nvSpPr>
          <p:spPr>
            <a:xfrm>
              <a:off x="5040" y="1817"/>
              <a:ext cx="302" cy="254"/>
            </a:xfrm>
            <a:prstGeom prst="ellipse">
              <a:avLst/>
            </a:prstGeom>
            <a:solidFill>
              <a:srgbClr val="0099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sz="1050" dirty="0">
                <a:latin typeface="Times New Roman" panose="02020603050405020304" pitchFamily="18" charset="0"/>
              </a:endParaRPr>
            </a:p>
          </p:txBody>
        </p:sp>
        <p:sp>
          <p:nvSpPr>
            <p:cNvPr id="38923" name="Oval 6"/>
            <p:cNvSpPr/>
            <p:nvPr/>
          </p:nvSpPr>
          <p:spPr>
            <a:xfrm>
              <a:off x="4080" y="2105"/>
              <a:ext cx="302" cy="254"/>
            </a:xfrm>
            <a:prstGeom prst="ellipse">
              <a:avLst/>
            </a:prstGeom>
            <a:solidFill>
              <a:srgbClr val="0099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sz="1050" dirty="0">
                <a:latin typeface="Times New Roman" panose="02020603050405020304" pitchFamily="18" charset="0"/>
              </a:endParaRPr>
            </a:p>
          </p:txBody>
        </p:sp>
        <p:sp>
          <p:nvSpPr>
            <p:cNvPr id="38924" name="Oval 7"/>
            <p:cNvSpPr/>
            <p:nvPr/>
          </p:nvSpPr>
          <p:spPr>
            <a:xfrm>
              <a:off x="5040" y="2537"/>
              <a:ext cx="302" cy="254"/>
            </a:xfrm>
            <a:prstGeom prst="ellipse">
              <a:avLst/>
            </a:prstGeom>
            <a:solidFill>
              <a:srgbClr val="0099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sz="1050" dirty="0">
                <a:latin typeface="Times New Roman" panose="02020603050405020304" pitchFamily="18" charset="0"/>
              </a:endParaRPr>
            </a:p>
          </p:txBody>
        </p:sp>
        <p:sp>
          <p:nvSpPr>
            <p:cNvPr id="38925" name="Line 8"/>
            <p:cNvSpPr/>
            <p:nvPr/>
          </p:nvSpPr>
          <p:spPr>
            <a:xfrm flipH="1">
              <a:off x="4176" y="1488"/>
              <a:ext cx="96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26" name="Line 9"/>
            <p:cNvSpPr/>
            <p:nvPr/>
          </p:nvSpPr>
          <p:spPr>
            <a:xfrm>
              <a:off x="4320" y="1440"/>
              <a:ext cx="72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27" name="Line 10"/>
            <p:cNvSpPr/>
            <p:nvPr/>
          </p:nvSpPr>
          <p:spPr>
            <a:xfrm flipV="1">
              <a:off x="4224" y="1968"/>
              <a:ext cx="86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28" name="Line 11"/>
            <p:cNvSpPr/>
            <p:nvPr/>
          </p:nvSpPr>
          <p:spPr>
            <a:xfrm>
              <a:off x="5136" y="2016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" name="Group 15"/>
          <p:cNvGrpSpPr/>
          <p:nvPr/>
        </p:nvGrpSpPr>
        <p:grpSpPr>
          <a:xfrm>
            <a:off x="6115050" y="1518047"/>
            <a:ext cx="1365647" cy="965597"/>
            <a:chOff x="4176" y="699"/>
            <a:chExt cx="1147" cy="811"/>
          </a:xfrm>
        </p:grpSpPr>
        <p:sp>
          <p:nvSpPr>
            <p:cNvPr id="38919" name="Oval 12"/>
            <p:cNvSpPr/>
            <p:nvPr/>
          </p:nvSpPr>
          <p:spPr>
            <a:xfrm>
              <a:off x="4176" y="699"/>
              <a:ext cx="331" cy="283"/>
            </a:xfrm>
            <a:prstGeom prst="ellipse">
              <a:avLst/>
            </a:prstGeom>
            <a:noFill/>
            <a:ln w="38100" cap="flat" cmpd="sng">
              <a:solidFill>
                <a:srgbClr val="CE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sz="1050" dirty="0">
                <a:latin typeface="Times New Roman" panose="02020603050405020304" pitchFamily="18" charset="0"/>
              </a:endParaRPr>
            </a:p>
          </p:txBody>
        </p:sp>
        <p:sp>
          <p:nvSpPr>
            <p:cNvPr id="38920" name="Oval 13"/>
            <p:cNvSpPr/>
            <p:nvPr/>
          </p:nvSpPr>
          <p:spPr>
            <a:xfrm>
              <a:off x="4992" y="1227"/>
              <a:ext cx="331" cy="283"/>
            </a:xfrm>
            <a:prstGeom prst="ellipse">
              <a:avLst/>
            </a:prstGeom>
            <a:noFill/>
            <a:ln w="38100" cap="flat" cmpd="sng">
              <a:solidFill>
                <a:srgbClr val="CE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sz="1050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>
                <a:sym typeface="+mn-ea"/>
              </a:rPr>
              <a:t>CLIQUE </a:t>
            </a:r>
            <a:r>
              <a:rPr lang="en-US" dirty="0">
                <a:sym typeface="+mn-ea"/>
              </a:rPr>
              <a:t>≤</a:t>
            </a:r>
            <a:r>
              <a:rPr lang="en-US" baseline="-25000" dirty="0">
                <a:sym typeface="+mn-ea"/>
              </a:rPr>
              <a:t>P </a:t>
            </a:r>
            <a:r>
              <a:rPr lang="en-US" altLang="zh-CN" dirty="0">
                <a:sym typeface="+mn-ea"/>
              </a:rPr>
              <a:t>VC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占位符 28674"/>
              <p:cNvSpPr txBox="1"/>
              <p:nvPr/>
            </p:nvSpPr>
            <p:spPr>
              <a:xfrm>
                <a:off x="625475" y="1041400"/>
                <a:ext cx="7071360" cy="3175000"/>
              </a:xfrm>
            </p:spPr>
            <p:txBody>
              <a:bodyPr anchor="t" anchorCtr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zh-CN" altLang="en-US" sz="2450" dirty="0">
                    <a:solidFill>
                      <a:srgbClr val="000000"/>
                    </a:solidFill>
                    <a:sym typeface="+mn-ea"/>
                  </a:rPr>
                  <a:t>补图</a:t>
                </a:r>
                <a:endParaRPr lang="zh-CN" altLang="en-US" sz="2450" dirty="0">
                  <a:solidFill>
                    <a:srgbClr val="000000"/>
                  </a:solidFill>
                  <a:sym typeface="+mn-ea"/>
                </a:endParaRPr>
              </a:p>
              <a:p>
                <a:pPr lvl="1" eaLnBrk="1" hangingPunct="1"/>
                <a:r>
                  <a:rPr lang="zh-CN" altLang="en-US" sz="2100" dirty="0">
                    <a:solidFill>
                      <a:srgbClr val="000000"/>
                    </a:solidFill>
                    <a:sym typeface="+mn-ea"/>
                  </a:rPr>
                  <a:t>给定一个无向图</a:t>
                </a:r>
                <a:r>
                  <a:rPr lang="en-US" altLang="zh-CN" sz="2100" dirty="0">
                    <a:solidFill>
                      <a:srgbClr val="000000"/>
                    </a:solidFill>
                    <a:sym typeface="+mn-ea"/>
                  </a:rPr>
                  <a:t>G=(V, E), </a:t>
                </a:r>
                <a:r>
                  <a:rPr lang="zh-CN" altLang="en-US" sz="2100" dirty="0">
                    <a:solidFill>
                      <a:srgbClr val="000000"/>
                    </a:solidFill>
                    <a:sym typeface="+mn-ea"/>
                  </a:rPr>
                  <a:t>定义</a:t>
                </a:r>
                <a:r>
                  <a:rPr lang="en-US" altLang="zh-CN" sz="2100" dirty="0">
                    <a:solidFill>
                      <a:srgbClr val="000000"/>
                    </a:solidFill>
                    <a:sym typeface="+mn-ea"/>
                  </a:rPr>
                  <a:t>G</a:t>
                </a:r>
                <a:r>
                  <a:rPr lang="zh-CN" altLang="en-US" sz="2100" dirty="0">
                    <a:solidFill>
                      <a:srgbClr val="000000"/>
                    </a:solidFill>
                    <a:sym typeface="+mn-ea"/>
                  </a:rPr>
                  <a:t>的补图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100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sz="2100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𝐺</m:t>
                        </m:r>
                      </m:e>
                    </m:acc>
                  </m:oMath>
                </a14:m>
                <a:r>
                  <a:rPr lang="en-US" altLang="zh-CN" sz="2100" dirty="0">
                    <a:solidFill>
                      <a:srgbClr val="000000"/>
                    </a:solidFill>
                    <a:sym typeface="+mn-ea"/>
                  </a:rPr>
                  <a:t>=(V,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100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sz="2100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altLang="zh-CN" sz="2100" dirty="0">
                    <a:solidFill>
                      <a:srgbClr val="000000"/>
                    </a:solidFill>
                    <a:sym typeface="+mn-ea"/>
                  </a:rPr>
                  <a:t>)</a:t>
                </a:r>
                <a:r>
                  <a:rPr lang="zh-CN" altLang="en-US" sz="2100" dirty="0">
                    <a:solidFill>
                      <a:srgbClr val="000000"/>
                    </a:solidFill>
                    <a:sym typeface="+mn-ea"/>
                  </a:rPr>
                  <a:t>，其中，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100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sz="2100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altLang="zh-CN" sz="2100" dirty="0">
                    <a:solidFill>
                      <a:srgbClr val="000000"/>
                    </a:solidFill>
                    <a:sym typeface="+mn-ea"/>
                  </a:rPr>
                  <a:t>={(u,v): u,v∈V, u≠v, (u, v)</a:t>
                </a:r>
                <a14:m>
                  <m:oMath xmlns:m="http://schemas.openxmlformats.org/officeDocument/2006/math">
                    <m:r>
                      <a:rPr lang="en-US" altLang="zh-CN" sz="2100" i="1" dirty="0">
                        <a:solidFill>
                          <a:srgbClr val="00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∉</m:t>
                    </m:r>
                  </m:oMath>
                </a14:m>
                <a:r>
                  <a:rPr lang="en-US" altLang="zh-CN" sz="2100" dirty="0">
                    <a:solidFill>
                      <a:srgbClr val="000000"/>
                    </a:solidFill>
                    <a:sym typeface="+mn-ea"/>
                  </a:rPr>
                  <a:t>E}</a:t>
                </a:r>
                <a:endParaRPr lang="en-US" altLang="zh-CN" sz="2100" dirty="0">
                  <a:solidFill>
                    <a:srgbClr val="000000"/>
                  </a:solidFill>
                  <a:sym typeface="+mn-ea"/>
                </a:endParaRPr>
              </a:p>
              <a:p>
                <a:pPr lvl="1" eaLnBrk="1" hangingPunct="1"/>
                <a:r>
                  <a:rPr lang="zh-CN" altLang="en-US" sz="2100" dirty="0">
                    <a:solidFill>
                      <a:srgbClr val="000000"/>
                    </a:solidFill>
                    <a:sym typeface="+mn-ea"/>
                  </a:rPr>
                  <a:t>从原始图生成补图可以在多项式时间内完成</a:t>
                </a:r>
                <a:endParaRPr lang="en-US" altLang="zh-CN" sz="2100" dirty="0">
                  <a:solidFill>
                    <a:srgbClr val="000000"/>
                  </a:solidFill>
                  <a:sym typeface="+mn-ea"/>
                </a:endParaRPr>
              </a:p>
              <a:p>
                <a:pPr lvl="1" eaLnBrk="1" hangingPunct="1"/>
                <a:endParaRPr lang="en-US" altLang="zh-CN" sz="2100" dirty="0">
                  <a:solidFill>
                    <a:srgbClr val="000000"/>
                  </a:solidFill>
                  <a:sym typeface="+mn-ea"/>
                </a:endParaRPr>
              </a:p>
            </p:txBody>
          </p:sp>
        </mc:Choice>
        <mc:Fallback>
          <p:sp>
            <p:nvSpPr>
              <p:cNvPr id="5" name="文本占位符 286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75" y="1041400"/>
                <a:ext cx="7071360" cy="31750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445" y="2388870"/>
            <a:ext cx="2863850" cy="2025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5" y="2404110"/>
            <a:ext cx="2959100" cy="21780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181860" y="4445000"/>
            <a:ext cx="9588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(a) </a:t>
            </a:r>
            <a:r>
              <a:rPr lang="zh-CN" altLang="en-US"/>
              <a:t>原始图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052185" y="4445000"/>
            <a:ext cx="7823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(b) </a:t>
            </a:r>
            <a:r>
              <a:rPr lang="zh-CN" altLang="en-US"/>
              <a:t>补图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>
                <a:sym typeface="+mn-ea"/>
              </a:rPr>
              <a:t>CLIQUE </a:t>
            </a:r>
            <a:r>
              <a:rPr lang="en-US" dirty="0">
                <a:sym typeface="+mn-ea"/>
              </a:rPr>
              <a:t>≤</a:t>
            </a:r>
            <a:r>
              <a:rPr lang="en-US" baseline="-25000" dirty="0">
                <a:sym typeface="+mn-ea"/>
              </a:rPr>
              <a:t>P </a:t>
            </a:r>
            <a:r>
              <a:rPr lang="en-US" altLang="zh-CN" dirty="0">
                <a:sym typeface="+mn-ea"/>
              </a:rPr>
              <a:t>VC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占位符 28674"/>
              <p:cNvSpPr txBox="1"/>
              <p:nvPr/>
            </p:nvSpPr>
            <p:spPr>
              <a:xfrm>
                <a:off x="625475" y="1041400"/>
                <a:ext cx="7701915" cy="3175000"/>
              </a:xfrm>
            </p:spPr>
            <p:txBody>
              <a:bodyPr anchor="t" anchorCtr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zh-CN" altLang="en-US" sz="2000" dirty="0">
                    <a:solidFill>
                      <a:srgbClr val="000000"/>
                    </a:solidFill>
                    <a:sym typeface="+mn-ea"/>
                  </a:rPr>
                  <a:t>规约算法的输入是团问题的实例</a:t>
                </a:r>
                <a:r>
                  <a:rPr lang="en-US" altLang="zh-CN" sz="2000" dirty="0">
                    <a:solidFill>
                      <a:srgbClr val="000000"/>
                    </a:solidFill>
                    <a:sym typeface="+mn-ea"/>
                  </a:rPr>
                  <a:t>&lt;G, k&gt;</a:t>
                </a:r>
                <a:r>
                  <a:rPr lang="zh-CN" altLang="en-US" sz="2000" dirty="0">
                    <a:solidFill>
                      <a:srgbClr val="000000"/>
                    </a:solidFill>
                    <a:sym typeface="+mn-ea"/>
                  </a:rPr>
                  <a:t>，输出是顶点覆盖问题的实例</a:t>
                </a:r>
                <a:r>
                  <a:rPr lang="en-US" altLang="zh-CN" sz="2000" dirty="0">
                    <a:solidFill>
                      <a:srgbClr val="000000"/>
                    </a:solidFill>
                    <a:sym typeface="+mn-ea"/>
                  </a:rPr>
                  <a:t>&lt;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𝐺</m:t>
                        </m:r>
                      </m:e>
                    </m:acc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sym typeface="+mn-ea"/>
                  </a:rPr>
                  <a:t>, |V|-k&gt;</a:t>
                </a:r>
                <a:r>
                  <a:rPr lang="zh-CN" altLang="en-US" sz="2000" dirty="0">
                    <a:solidFill>
                      <a:srgbClr val="000000"/>
                    </a:solidFill>
                    <a:sym typeface="+mn-ea"/>
                  </a:rPr>
                  <a:t>。</a:t>
                </a:r>
                <a:endParaRPr lang="zh-CN" altLang="en-US" sz="2000" dirty="0">
                  <a:solidFill>
                    <a:srgbClr val="000000"/>
                  </a:solidFill>
                  <a:sym typeface="+mn-ea"/>
                </a:endParaRPr>
              </a:p>
              <a:p>
                <a:pPr lvl="1" eaLnBrk="1" hangingPunct="1"/>
                <a:r>
                  <a:rPr lang="zh-CN" altLang="en-US" dirty="0">
                    <a:solidFill>
                      <a:srgbClr val="000000"/>
                    </a:solidFill>
                    <a:sym typeface="+mn-ea"/>
                  </a:rPr>
                  <a:t>图</a:t>
                </a:r>
                <a:r>
                  <a:rPr lang="en-US" altLang="zh-CN" dirty="0">
                    <a:solidFill>
                      <a:srgbClr val="000000"/>
                    </a:solidFill>
                    <a:sym typeface="+mn-ea"/>
                  </a:rPr>
                  <a:t>G</a:t>
                </a:r>
                <a:r>
                  <a:rPr lang="zh-CN" altLang="en-US" dirty="0">
                    <a:solidFill>
                      <a:srgbClr val="000000"/>
                    </a:solidFill>
                    <a:sym typeface="+mn-ea"/>
                  </a:rPr>
                  <a:t>有一个规模为</a:t>
                </a:r>
                <a:r>
                  <a:rPr lang="en-US" altLang="zh-CN" dirty="0">
                    <a:solidFill>
                      <a:srgbClr val="000000"/>
                    </a:solidFill>
                    <a:sym typeface="+mn-ea"/>
                  </a:rPr>
                  <a:t>k</a:t>
                </a:r>
                <a:r>
                  <a:rPr lang="zh-CN" altLang="en-US" dirty="0">
                    <a:solidFill>
                      <a:srgbClr val="000000"/>
                    </a:solidFill>
                    <a:sym typeface="+mn-ea"/>
                  </a:rPr>
                  <a:t>的团，当且仅当图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𝐺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sym typeface="+mn-ea"/>
                  </a:rPr>
                  <a:t>有一个规模为</a:t>
                </a:r>
                <a:r>
                  <a:rPr lang="en-US" altLang="zh-CN" dirty="0">
                    <a:solidFill>
                      <a:srgbClr val="000000"/>
                    </a:solidFill>
                    <a:sym typeface="+mn-ea"/>
                  </a:rPr>
                  <a:t>|V|-k</a:t>
                </a:r>
                <a:r>
                  <a:rPr lang="zh-CN" altLang="en-US" dirty="0">
                    <a:solidFill>
                      <a:srgbClr val="000000"/>
                    </a:solidFill>
                    <a:sym typeface="+mn-ea"/>
                  </a:rPr>
                  <a:t>的顶点覆盖。</a:t>
                </a:r>
                <a:endParaRPr lang="zh-CN" altLang="en-US" dirty="0">
                  <a:solidFill>
                    <a:srgbClr val="000000"/>
                  </a:solidFill>
                  <a:sym typeface="+mn-ea"/>
                </a:endParaRPr>
              </a:p>
              <a:p>
                <a:pPr lvl="0" eaLnBrk="1" hangingPunct="1"/>
                <a:r>
                  <a:rPr lang="zh-CN" altLang="en-US" sz="2000" dirty="0">
                    <a:solidFill>
                      <a:srgbClr val="000000"/>
                    </a:solidFill>
                    <a:sym typeface="+mn-ea"/>
                  </a:rPr>
                  <a:t>假设</a:t>
                </a:r>
                <a:r>
                  <a:rPr lang="en-US" altLang="zh-CN" sz="2000" dirty="0">
                    <a:solidFill>
                      <a:srgbClr val="000000"/>
                    </a:solidFill>
                    <a:sym typeface="+mn-ea"/>
                  </a:rPr>
                  <a:t>G</a:t>
                </a:r>
                <a:r>
                  <a:rPr lang="zh-CN" altLang="en-US" sz="2000" dirty="0">
                    <a:solidFill>
                      <a:srgbClr val="000000"/>
                    </a:solidFill>
                    <a:sym typeface="+mn-ea"/>
                  </a:rPr>
                  <a:t>包含一个团</a:t>
                </a:r>
                <a:r>
                  <a:rPr lang="en-US" altLang="zh-CN" sz="2000" dirty="0">
                    <a:solidFill>
                      <a:srgbClr val="000000"/>
                    </a:solidFill>
                    <a:sym typeface="+mn-ea"/>
                  </a:rPr>
                  <a:t>V’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00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⊆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sym typeface="+mn-ea"/>
                  </a:rPr>
                  <a:t>V</a:t>
                </a:r>
                <a:r>
                  <a:rPr lang="zh-CN" altLang="en-US" sz="2000" dirty="0">
                    <a:solidFill>
                      <a:srgbClr val="000000"/>
                    </a:solidFill>
                    <a:sym typeface="+mn-ea"/>
                  </a:rPr>
                  <a:t>，其中</a:t>
                </a:r>
                <a:r>
                  <a:rPr lang="en-US" altLang="zh-CN" sz="2000" dirty="0">
                    <a:solidFill>
                      <a:srgbClr val="000000"/>
                    </a:solidFill>
                    <a:sym typeface="+mn-ea"/>
                  </a:rPr>
                  <a:t>|V’|=k</a:t>
                </a:r>
                <a:r>
                  <a:rPr lang="zh-CN" altLang="en-US" sz="2000" dirty="0">
                    <a:solidFill>
                      <a:srgbClr val="000000"/>
                    </a:solidFill>
                    <a:sym typeface="+mn-ea"/>
                  </a:rPr>
                  <a:t>，则</a:t>
                </a:r>
                <a:r>
                  <a:rPr lang="en-US" altLang="zh-CN" sz="2000" dirty="0">
                    <a:solidFill>
                      <a:srgbClr val="000000"/>
                    </a:solidFill>
                    <a:sym typeface="+mn-ea"/>
                  </a:rPr>
                  <a:t>V-V’</a:t>
                </a:r>
                <a:r>
                  <a:rPr lang="zh-CN" altLang="en-US" sz="2000" dirty="0">
                    <a:solidFill>
                      <a:srgbClr val="000000"/>
                    </a:solidFill>
                    <a:sym typeface="+mn-ea"/>
                  </a:rPr>
                  <a:t>是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𝐺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sym typeface="+mn-ea"/>
                  </a:rPr>
                  <a:t>中的一个顶点覆盖。</a:t>
                </a:r>
                <a:endParaRPr lang="zh-CN" altLang="en-US" sz="2000" dirty="0">
                  <a:solidFill>
                    <a:srgbClr val="000000"/>
                  </a:solidFill>
                  <a:sym typeface="+mn-ea"/>
                </a:endParaRPr>
              </a:p>
            </p:txBody>
          </p:sp>
        </mc:Choice>
        <mc:Fallback>
          <p:sp>
            <p:nvSpPr>
              <p:cNvPr id="5" name="文本占位符 286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75" y="1041400"/>
                <a:ext cx="7701915" cy="3175000"/>
              </a:xfrm>
              <a:blipFill rotWithShape="1">
                <a:blip r:embed="rId1"/>
                <a:stretch>
                  <a:fillRect r="-1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445" y="2388870"/>
            <a:ext cx="2863850" cy="2025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5" y="2404110"/>
            <a:ext cx="2959100" cy="21780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65150" y="3975735"/>
            <a:ext cx="14116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/>
              <a:t>团</a:t>
            </a:r>
            <a:r>
              <a:rPr lang="en-US" altLang="zh-CN" sz="1800"/>
              <a:t> { u, v, x, y}</a:t>
            </a:r>
            <a:endParaRPr lang="en-US" altLang="zh-CN" sz="1800"/>
          </a:p>
        </p:txBody>
      </p:sp>
      <p:sp>
        <p:nvSpPr>
          <p:cNvPr id="9" name="文本框 8"/>
          <p:cNvSpPr txBox="1"/>
          <p:nvPr/>
        </p:nvSpPr>
        <p:spPr>
          <a:xfrm>
            <a:off x="7385685" y="3975735"/>
            <a:ext cx="1642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/>
              <a:t>顶点覆盖</a:t>
            </a:r>
            <a:r>
              <a:rPr lang="en-US" altLang="zh-CN" sz="1800"/>
              <a:t> {w, z}</a:t>
            </a:r>
            <a:endParaRPr lang="en-US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问题引出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迄今为止，我们所研究的所有算法几乎都是多项式时间的算法</a:t>
            </a:r>
            <a:endParaRPr lang="en-US" altLang="zh-CN" sz="2100" dirty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运行时间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100" i="1" dirty="0">
                <a:solidFill>
                  <a:schemeClr val="accent2"/>
                </a:solidFill>
                <a:sym typeface="+mn-ea"/>
              </a:rPr>
              <a:t>O</a:t>
            </a:r>
            <a:r>
              <a:rPr lang="en-US" altLang="zh-CN" sz="2100" dirty="0">
                <a:solidFill>
                  <a:schemeClr val="accent2"/>
                </a:solidFill>
                <a:sym typeface="+mn-ea"/>
              </a:rPr>
              <a:t>(</a:t>
            </a:r>
            <a:r>
              <a:rPr lang="en-US" altLang="zh-CN" sz="2100" i="1" dirty="0">
                <a:solidFill>
                  <a:schemeClr val="accent2"/>
                </a:solidFill>
                <a:sym typeface="+mn-ea"/>
              </a:rPr>
              <a:t>nm</a:t>
            </a:r>
            <a:r>
              <a:rPr lang="en-US" altLang="zh-CN" sz="2100" baseline="30000" dirty="0">
                <a:solidFill>
                  <a:schemeClr val="accent2"/>
                </a:solidFill>
                <a:sym typeface="+mn-ea"/>
              </a:rPr>
              <a:t>2</a:t>
            </a:r>
            <a:r>
              <a:rPr lang="en-US" altLang="zh-CN" sz="2100" dirty="0">
                <a:solidFill>
                  <a:schemeClr val="accent2"/>
                </a:solidFill>
                <a:sym typeface="+mn-ea"/>
              </a:rPr>
              <a:t>), </a:t>
            </a:r>
            <a:r>
              <a:rPr lang="en-US" altLang="zh-CN" sz="2100" i="1" dirty="0">
                <a:solidFill>
                  <a:schemeClr val="accent2"/>
                </a:solidFill>
                <a:sym typeface="+mn-ea"/>
              </a:rPr>
              <a:t>O</a:t>
            </a:r>
            <a:r>
              <a:rPr lang="en-US" altLang="zh-CN" sz="2100" dirty="0">
                <a:solidFill>
                  <a:schemeClr val="accent2"/>
                </a:solidFill>
                <a:sym typeface="+mn-ea"/>
              </a:rPr>
              <a:t>(</a:t>
            </a:r>
            <a:r>
              <a:rPr lang="en-US" altLang="zh-CN" sz="2100" i="1" dirty="0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 sz="2100" baseline="30000" dirty="0">
                <a:solidFill>
                  <a:schemeClr val="accent2"/>
                </a:solidFill>
                <a:sym typeface="+mn-ea"/>
              </a:rPr>
              <a:t>2</a:t>
            </a:r>
            <a:r>
              <a:rPr lang="en-US" altLang="zh-CN" sz="2100" dirty="0">
                <a:solidFill>
                  <a:schemeClr val="accent2"/>
                </a:solidFill>
                <a:sym typeface="+mn-ea"/>
              </a:rPr>
              <a:t>) , </a:t>
            </a:r>
            <a:r>
              <a:rPr lang="en-US" altLang="zh-CN" sz="2100" i="1" dirty="0">
                <a:solidFill>
                  <a:schemeClr val="accent2"/>
                </a:solidFill>
                <a:sym typeface="+mn-ea"/>
              </a:rPr>
              <a:t>O</a:t>
            </a:r>
            <a:r>
              <a:rPr lang="en-US" altLang="zh-CN" sz="2100" dirty="0">
                <a:solidFill>
                  <a:schemeClr val="accent2"/>
                </a:solidFill>
                <a:sym typeface="+mn-ea"/>
              </a:rPr>
              <a:t>(</a:t>
            </a:r>
            <a:r>
              <a:rPr lang="en-US" altLang="zh-CN" sz="2100" i="1" dirty="0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 sz="2100" dirty="0">
                <a:solidFill>
                  <a:schemeClr val="accent2"/>
                </a:solidFill>
                <a:sym typeface="+mn-ea"/>
              </a:rPr>
              <a:t> log </a:t>
            </a:r>
            <a:r>
              <a:rPr lang="en-US" altLang="zh-CN" sz="2100" i="1" dirty="0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 sz="2100" dirty="0">
                <a:solidFill>
                  <a:schemeClr val="accent2"/>
                </a:solidFill>
                <a:sym typeface="+mn-ea"/>
              </a:rPr>
              <a:t>), </a:t>
            </a:r>
            <a:r>
              <a:rPr lang="en-US" altLang="zh-CN" sz="2100" i="1" dirty="0">
                <a:solidFill>
                  <a:schemeClr val="accent2"/>
                </a:solidFill>
                <a:sym typeface="+mn-ea"/>
              </a:rPr>
              <a:t>O</a:t>
            </a:r>
            <a:r>
              <a:rPr lang="en-US" altLang="zh-CN" sz="2100" dirty="0">
                <a:solidFill>
                  <a:schemeClr val="accent2"/>
                </a:solidFill>
                <a:sym typeface="+mn-ea"/>
              </a:rPr>
              <a:t>(</a:t>
            </a:r>
            <a:r>
              <a:rPr lang="en-US" altLang="zh-CN" sz="2100" i="1" dirty="0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 sz="2100" dirty="0">
                <a:solidFill>
                  <a:schemeClr val="accent2"/>
                </a:solidFill>
                <a:sym typeface="+mn-ea"/>
              </a:rPr>
              <a:t>),</a:t>
            </a:r>
            <a:r>
              <a:rPr lang="en-US" altLang="zh-CN" sz="2100" dirty="0">
                <a:solidFill>
                  <a:srgbClr val="008C87"/>
                </a:solidFill>
                <a:sym typeface="+mn-ea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.</a:t>
            </a:r>
            <a:endParaRPr lang="en-US" altLang="zh-CN" sz="2100" dirty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即：对于规模为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n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的输入，最坏情况下的运行时间是</a:t>
            </a:r>
            <a:r>
              <a:rPr lang="en-US" altLang="zh-CN" sz="2100" i="1" dirty="0">
                <a:solidFill>
                  <a:srgbClr val="000000"/>
                </a:solidFill>
                <a:sym typeface="+mn-ea"/>
              </a:rPr>
              <a:t>O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(</a:t>
            </a:r>
            <a:r>
              <a:rPr lang="en-US" altLang="zh-CN" sz="2100" i="1" dirty="0">
                <a:solidFill>
                  <a:srgbClr val="000000"/>
                </a:solidFill>
                <a:sym typeface="+mn-ea"/>
              </a:rPr>
              <a:t>n</a:t>
            </a:r>
            <a:r>
              <a:rPr lang="en-US" altLang="zh-CN" sz="2100" i="1" baseline="30000" dirty="0">
                <a:solidFill>
                  <a:srgbClr val="000000"/>
                </a:solidFill>
                <a:sym typeface="+mn-ea"/>
              </a:rPr>
              <a:t>k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)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，其中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k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是某一确定常数</a:t>
            </a:r>
            <a:endParaRPr lang="en-US" altLang="zh-CN" sz="2100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我们是否能够在多项式时间内解决所有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(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或者几乎所有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) 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有趣的问题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?</a:t>
            </a:r>
            <a:endParaRPr lang="en-US" altLang="zh-CN" sz="210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100" dirty="0">
                <a:solidFill>
                  <a:srgbClr val="CE0000"/>
                </a:solidFill>
                <a:sym typeface="+mn-ea"/>
              </a:rPr>
              <a:t> 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并不是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…</a:t>
            </a:r>
            <a:endParaRPr lang="en-US" altLang="zh-CN" sz="2100" dirty="0">
              <a:solidFill>
                <a:srgbClr val="000000"/>
              </a:solidFill>
            </a:endParaRP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>
                <a:sym typeface="+mn-ea"/>
              </a:rPr>
              <a:t>CLIQUE </a:t>
            </a:r>
            <a:r>
              <a:rPr lang="en-US" dirty="0">
                <a:sym typeface="+mn-ea"/>
              </a:rPr>
              <a:t>≤</a:t>
            </a:r>
            <a:r>
              <a:rPr lang="en-US" baseline="-25000" dirty="0">
                <a:sym typeface="+mn-ea"/>
              </a:rPr>
              <a:t>P </a:t>
            </a:r>
            <a:r>
              <a:rPr lang="en-US" altLang="zh-CN" dirty="0">
                <a:sym typeface="+mn-ea"/>
              </a:rPr>
              <a:t>VC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占位符 28674"/>
              <p:cNvSpPr txBox="1"/>
              <p:nvPr/>
            </p:nvSpPr>
            <p:spPr>
              <a:xfrm>
                <a:off x="625475" y="1041400"/>
                <a:ext cx="7701915" cy="3175000"/>
              </a:xfrm>
            </p:spPr>
            <p:txBody>
              <a:bodyPr anchor="t" anchorCtr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zh-CN" altLang="en-US" sz="2000" dirty="0">
                    <a:solidFill>
                      <a:srgbClr val="00000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对于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𝐺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中的任意边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(u, v)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，这条边必然不在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E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之中。</a:t>
                </a:r>
                <a:endParaRPr lang="zh-CN" altLang="en-US" sz="2000" dirty="0">
                  <a:solidFill>
                    <a:srgbClr val="000000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eaLnBrk="1" hangingPunct="1"/>
                <a:r>
                  <a:rPr lang="zh-CN" altLang="en-US" sz="2000" dirty="0">
                    <a:solidFill>
                      <a:srgbClr val="00000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因此，这条边的两个节点不可能都在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V’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之中（因为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V’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是团）</a:t>
                </a:r>
                <a:endParaRPr lang="zh-CN" altLang="en-US" sz="2000" dirty="0">
                  <a:solidFill>
                    <a:srgbClr val="000000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eaLnBrk="1" hangingPunct="1"/>
                <a:r>
                  <a:rPr lang="zh-CN" altLang="en-US" sz="2000" dirty="0">
                    <a:solidFill>
                      <a:srgbClr val="00000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因此，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V-V’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是顶点覆盖。</a:t>
                </a:r>
                <a:endParaRPr lang="zh-CN" altLang="en-US" sz="2000" dirty="0">
                  <a:solidFill>
                    <a:srgbClr val="000000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eaLnBrk="1" hangingPunct="1"/>
                <a:endParaRPr lang="zh-CN" altLang="en-US" sz="2000" dirty="0">
                  <a:solidFill>
                    <a:srgbClr val="000000"/>
                  </a:solidFill>
                  <a:sym typeface="+mn-ea"/>
                </a:endParaRPr>
              </a:p>
            </p:txBody>
          </p:sp>
        </mc:Choice>
        <mc:Fallback>
          <p:sp>
            <p:nvSpPr>
              <p:cNvPr id="5" name="文本占位符 286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75" y="1041400"/>
                <a:ext cx="7701915" cy="31750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445" y="2388870"/>
            <a:ext cx="2863850" cy="2025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5" y="2404110"/>
            <a:ext cx="2959100" cy="21780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65150" y="3975735"/>
            <a:ext cx="14116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/>
              <a:t>团</a:t>
            </a:r>
            <a:r>
              <a:rPr lang="en-US" altLang="zh-CN" sz="1800"/>
              <a:t> { u, v, x, y}</a:t>
            </a:r>
            <a:endParaRPr lang="en-US" altLang="zh-CN" sz="1800"/>
          </a:p>
        </p:txBody>
      </p:sp>
      <p:sp>
        <p:nvSpPr>
          <p:cNvPr id="9" name="文本框 8"/>
          <p:cNvSpPr txBox="1"/>
          <p:nvPr/>
        </p:nvSpPr>
        <p:spPr>
          <a:xfrm>
            <a:off x="7385685" y="3975735"/>
            <a:ext cx="1642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/>
              <a:t>顶点覆盖</a:t>
            </a:r>
            <a:r>
              <a:rPr lang="en-US" altLang="zh-CN" sz="1800"/>
              <a:t> {w, z}</a:t>
            </a:r>
            <a:endParaRPr lang="en-US" altLang="zh-CN" sz="1800"/>
          </a:p>
        </p:txBody>
      </p:sp>
      <p:sp>
        <p:nvSpPr>
          <p:cNvPr id="4" name="文本框 3"/>
          <p:cNvSpPr txBox="1"/>
          <p:nvPr/>
        </p:nvSpPr>
        <p:spPr>
          <a:xfrm>
            <a:off x="6249035" y="1948815"/>
            <a:ext cx="1249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反之亦成立！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dirty="0">
                <a:sym typeface="+mn-ea"/>
              </a:rPr>
              <a:t>汉密尔顿回路（</a:t>
            </a:r>
            <a:r>
              <a:rPr lang="en-US" altLang="zh-CN" dirty="0">
                <a:sym typeface="+mn-ea"/>
              </a:rPr>
              <a:t>HAM-CYCLE</a:t>
            </a:r>
            <a:r>
              <a:rPr lang="zh-CN" dirty="0">
                <a:sym typeface="+mn-ea"/>
              </a:rPr>
              <a:t>）</a:t>
            </a:r>
            <a:endParaRPr lang="zh-CN" dirty="0">
              <a:sym typeface="+mn-ea"/>
            </a:endParaRPr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7394575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50" dirty="0">
                <a:sym typeface="+mn-ea"/>
              </a:rPr>
              <a:t>给定一个有向或无向图</a:t>
            </a:r>
            <a:r>
              <a:rPr lang="en-US" altLang="zh-CN" sz="2450" i="1" dirty="0">
                <a:solidFill>
                  <a:srgbClr val="008C87"/>
                </a:solidFill>
                <a:sym typeface="+mn-ea"/>
              </a:rPr>
              <a:t>G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= (</a:t>
            </a:r>
            <a:r>
              <a:rPr lang="en-US" altLang="zh-CN" sz="2450" i="1" dirty="0">
                <a:solidFill>
                  <a:srgbClr val="008C87"/>
                </a:solidFill>
                <a:sym typeface="+mn-ea"/>
              </a:rPr>
              <a:t>V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, </a:t>
            </a:r>
            <a:r>
              <a:rPr lang="en-US" altLang="zh-CN" sz="2450" i="1" dirty="0">
                <a:solidFill>
                  <a:srgbClr val="008C87"/>
                </a:solidFill>
                <a:sym typeface="+mn-ea"/>
              </a:rPr>
              <a:t>E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)</a:t>
            </a:r>
            <a:r>
              <a:rPr lang="zh-CN" altLang="en-US" sz="2450" dirty="0">
                <a:sym typeface="+mn-ea"/>
              </a:rPr>
              <a:t>，</a:t>
            </a:r>
            <a:r>
              <a:rPr lang="zh-CN" altLang="en-US" sz="2450" dirty="0">
                <a:solidFill>
                  <a:srgbClr val="C00000"/>
                </a:solidFill>
                <a:sym typeface="+mn-ea"/>
              </a:rPr>
              <a:t>汉密尔顿回路</a:t>
            </a:r>
            <a:r>
              <a:rPr lang="en-US" altLang="zh-CN" sz="2450" dirty="0">
                <a:sym typeface="+mn-ea"/>
              </a:rPr>
              <a:t> </a:t>
            </a:r>
            <a:r>
              <a:rPr lang="zh-CN" altLang="en-US" sz="2450" dirty="0">
                <a:sym typeface="+mn-ea"/>
              </a:rPr>
              <a:t>是一个回路，恰巧方位图中各个节点一次。</a:t>
            </a:r>
            <a:r>
              <a:rPr lang="en-US" altLang="zh-CN" sz="2450" dirty="0">
                <a:sym typeface="+mn-ea"/>
              </a:rPr>
              <a:t> </a:t>
            </a:r>
            <a:endParaRPr lang="en-US" altLang="zh-CN" sz="2450" dirty="0"/>
          </a:p>
          <a:p>
            <a:pPr eaLnBrk="1" hangingPunct="1"/>
            <a:r>
              <a:rPr lang="zh-CN" altLang="en-US" sz="2450" dirty="0">
                <a:solidFill>
                  <a:srgbClr val="C00000"/>
                </a:solidFill>
                <a:sym typeface="+mn-ea"/>
              </a:rPr>
              <a:t>汉密尔顿回路问题</a:t>
            </a:r>
            <a:r>
              <a:rPr lang="en-US" altLang="zh-CN" sz="2450" dirty="0">
                <a:sym typeface="+mn-ea"/>
              </a:rPr>
              <a:t> </a:t>
            </a:r>
            <a:r>
              <a:rPr lang="zh-CN" altLang="en-US" sz="2450" dirty="0">
                <a:sym typeface="+mn-ea"/>
              </a:rPr>
              <a:t>确定一个给定图是否存在</a:t>
            </a:r>
            <a:r>
              <a:rPr lang="en-US" altLang="zh-CN" sz="2450" dirty="0">
                <a:sym typeface="+mn-ea"/>
              </a:rPr>
              <a:t> </a:t>
            </a:r>
            <a:r>
              <a:rPr lang="zh-CN" altLang="en-US" sz="2450" dirty="0">
                <a:solidFill>
                  <a:srgbClr val="C00000"/>
                </a:solidFill>
                <a:sym typeface="+mn-ea"/>
              </a:rPr>
              <a:t>汉密尔顿回路</a:t>
            </a:r>
            <a:r>
              <a:rPr lang="en-US" altLang="zh-CN" sz="2450" dirty="0">
                <a:sym typeface="+mn-ea"/>
              </a:rPr>
              <a:t>.</a:t>
            </a:r>
            <a:endParaRPr lang="en-US" altLang="zh-CN" sz="2450" dirty="0"/>
          </a:p>
          <a:p>
            <a:pPr eaLnBrk="1" hangingPunct="1"/>
            <a:r>
              <a:rPr lang="zh-CN" altLang="en-US" sz="2450" dirty="0">
                <a:sym typeface="+mn-ea"/>
              </a:rPr>
              <a:t>规约</a:t>
            </a:r>
            <a:r>
              <a:rPr lang="en-US" altLang="zh-CN" sz="2450" dirty="0">
                <a:sym typeface="+mn-ea"/>
              </a:rPr>
              <a:t>: </a:t>
            </a:r>
            <a:r>
              <a:rPr lang="zh-CN" altLang="en-US" sz="2450" dirty="0">
                <a:sym typeface="+mn-ea"/>
              </a:rPr>
              <a:t>结点覆盖</a:t>
            </a:r>
            <a:r>
              <a:rPr lang="en-US" altLang="zh-CN" sz="2450" dirty="0">
                <a:sym typeface="+mn-ea"/>
              </a:rPr>
              <a:t>Vertex-Cover </a:t>
            </a:r>
            <a:r>
              <a:rPr lang="en-US" altLang="zh-CN" sz="2450" dirty="0">
                <a:sym typeface="Symbol" panose="05050102010706020507" pitchFamily="18" charset="2"/>
              </a:rPr>
              <a:t></a:t>
            </a:r>
            <a:r>
              <a:rPr lang="en-US" altLang="zh-CN" sz="2450" baseline="-25000" dirty="0">
                <a:sym typeface="Symbol" panose="05050102010706020507" pitchFamily="18" charset="2"/>
              </a:rPr>
              <a:t>p</a:t>
            </a:r>
            <a:r>
              <a:rPr lang="en-US" altLang="zh-CN" sz="2450" dirty="0">
                <a:sym typeface="+mn-ea"/>
              </a:rPr>
              <a:t> </a:t>
            </a:r>
            <a:r>
              <a:rPr lang="en-US" altLang="zh-CN" sz="2450" dirty="0">
                <a:solidFill>
                  <a:srgbClr val="C00000"/>
                </a:solidFill>
                <a:sym typeface="+mn-ea"/>
              </a:rPr>
              <a:t>HAM-CYCLE.</a:t>
            </a:r>
            <a:endParaRPr lang="zh-CN" altLang="en-US" sz="2450" dirty="0">
              <a:solidFill>
                <a:srgbClr val="00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dirty="0">
                <a:sym typeface="+mn-ea"/>
              </a:rPr>
              <a:t>汉密尔顿回路（</a:t>
            </a:r>
            <a:r>
              <a:rPr lang="en-US" altLang="zh-CN" dirty="0">
                <a:sym typeface="+mn-ea"/>
              </a:rPr>
              <a:t>HAM-CYCLE</a:t>
            </a:r>
            <a:r>
              <a:rPr lang="zh-CN" dirty="0">
                <a:sym typeface="+mn-ea"/>
              </a:rPr>
              <a:t>）</a:t>
            </a:r>
            <a:endParaRPr lang="zh-CN" dirty="0">
              <a:sym typeface="+mn-ea"/>
            </a:endParaRPr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7394575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引入附件图，为每一条边构建附件图</a:t>
            </a:r>
            <a:endParaRPr lang="zh-CN" altLang="en-US" sz="2450" dirty="0">
              <a:solidFill>
                <a:srgbClr val="000000"/>
              </a:solidFill>
              <a:sym typeface="+mn-ea"/>
            </a:endParaRPr>
          </a:p>
          <a:p>
            <a:pPr lvl="1" eaLnBrk="1" hangingPunct="1"/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一条边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(u, v)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变成一个由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12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个顶点，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14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条边构成的新图</a:t>
            </a:r>
            <a:endParaRPr lang="zh-CN" altLang="en-US" sz="2100" dirty="0">
              <a:solidFill>
                <a:srgbClr val="000000"/>
              </a:solidFill>
              <a:sym typeface="+mn-ea"/>
            </a:endParaRPr>
          </a:p>
          <a:p>
            <a:pPr lvl="1" eaLnBrk="1" hangingPunct="1"/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新图有三种可能的路径</a:t>
            </a:r>
            <a:endParaRPr lang="zh-CN" altLang="en-US" sz="2100" dirty="0">
              <a:solidFill>
                <a:srgbClr val="000000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085" y="2199005"/>
            <a:ext cx="8388350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dirty="0">
                <a:sym typeface="+mn-ea"/>
              </a:rPr>
              <a:t>汉密尔顿回路（</a:t>
            </a:r>
            <a:r>
              <a:rPr lang="en-US" altLang="zh-CN" dirty="0">
                <a:sym typeface="+mn-ea"/>
              </a:rPr>
              <a:t>HAM-CYCLE</a:t>
            </a:r>
            <a:r>
              <a:rPr lang="zh-CN" dirty="0">
                <a:sym typeface="+mn-ea"/>
              </a:rPr>
              <a:t>）</a:t>
            </a:r>
            <a:endParaRPr lang="zh-CN" dirty="0">
              <a:sym typeface="+mn-ea"/>
            </a:endParaRPr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2988310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4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条边，对应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4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个附件图</a:t>
            </a:r>
            <a:endParaRPr lang="en-US" altLang="zh-CN" sz="2450" dirty="0">
              <a:solidFill>
                <a:srgbClr val="000000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9170" y="737235"/>
            <a:ext cx="1365250" cy="1276350"/>
          </a:xfrm>
          <a:prstGeom prst="rect">
            <a:avLst/>
          </a:prstGeom>
        </p:spPr>
      </p:pic>
      <p:graphicFrame>
        <p:nvGraphicFramePr>
          <p:cNvPr id="7" name="对象 6"/>
          <p:cNvGraphicFramePr/>
          <p:nvPr/>
        </p:nvGraphicFramePr>
        <p:xfrm>
          <a:off x="625475" y="2338705"/>
          <a:ext cx="8172450" cy="2179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" imgW="8166100" imgH="2178050" progId="Paint.Picture">
                  <p:embed/>
                </p:oleObj>
              </mc:Choice>
              <mc:Fallback>
                <p:oleObj name="" r:id="rId2" imgW="8166100" imgH="217805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5475" y="2338705"/>
                        <a:ext cx="8172450" cy="2179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dirty="0">
                <a:sym typeface="+mn-ea"/>
              </a:rPr>
              <a:t>汉密尔顿回路（</a:t>
            </a:r>
            <a:r>
              <a:rPr lang="en-US" altLang="zh-CN" dirty="0">
                <a:sym typeface="+mn-ea"/>
              </a:rPr>
              <a:t>HAM-CYCLE</a:t>
            </a:r>
            <a:r>
              <a:rPr lang="zh-CN" dirty="0">
                <a:sym typeface="+mn-ea"/>
              </a:rPr>
              <a:t>）</a:t>
            </a:r>
            <a:endParaRPr lang="zh-CN" dirty="0">
              <a:sym typeface="+mn-ea"/>
            </a:endParaRPr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2601595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sz="2450" dirty="0">
                <a:solidFill>
                  <a:srgbClr val="000000"/>
                </a:solidFill>
                <a:sym typeface="+mn-ea"/>
              </a:rPr>
              <a:t>附件图之间的联通关系表示原始图中的关系</a:t>
            </a:r>
            <a:endParaRPr lang="zh-CN" sz="2100" dirty="0">
              <a:solidFill>
                <a:srgbClr val="00000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950" y="2590165"/>
            <a:ext cx="8166100" cy="2178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170" y="737235"/>
            <a:ext cx="1365250" cy="12763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83965" y="2066290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原始图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57140" y="655955"/>
            <a:ext cx="39103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/>
              <a:t>规则：对于每个节点</a:t>
            </a:r>
            <a:r>
              <a:rPr lang="en-US" altLang="zh-CN" sz="1800"/>
              <a:t>u</a:t>
            </a:r>
            <a:r>
              <a:rPr lang="zh-CN" altLang="en-US" sz="1800"/>
              <a:t>，其邻接节点排好序，</a:t>
            </a:r>
            <a:r>
              <a:rPr lang="en-US" altLang="zh-CN" sz="1800"/>
              <a:t>u</a:t>
            </a:r>
            <a:r>
              <a:rPr lang="en-US" altLang="zh-CN" sz="1800" baseline="30000"/>
              <a:t>(1)</a:t>
            </a:r>
            <a:r>
              <a:rPr lang="en-US" altLang="zh-CN" sz="1800"/>
              <a:t>, u</a:t>
            </a:r>
            <a:r>
              <a:rPr lang="en-US" altLang="zh-CN" sz="1800" baseline="30000"/>
              <a:t>(2)</a:t>
            </a:r>
            <a:r>
              <a:rPr lang="en-US" altLang="zh-CN" sz="1800"/>
              <a:t>...</a:t>
            </a:r>
            <a:endParaRPr lang="en-US" altLang="zh-CN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/>
              <a:t>在</a:t>
            </a:r>
            <a:r>
              <a:rPr lang="en-US" altLang="zh-CN" sz="1800"/>
              <a:t>[u, u</a:t>
            </a:r>
            <a:r>
              <a:rPr lang="en-US" altLang="zh-CN" sz="1800" baseline="30000"/>
              <a:t>(1)</a:t>
            </a:r>
            <a:r>
              <a:rPr lang="en-US" altLang="zh-CN" sz="1800"/>
              <a:t>, 6], [u, u</a:t>
            </a:r>
            <a:r>
              <a:rPr lang="en-US" altLang="zh-CN" sz="1800" baseline="30000"/>
              <a:t>(2)</a:t>
            </a:r>
            <a:r>
              <a:rPr lang="en-US" altLang="zh-CN" sz="1800"/>
              <a:t>, 1]</a:t>
            </a:r>
            <a:r>
              <a:rPr lang="zh-CN" altLang="en-US" sz="1800"/>
              <a:t>之间加边</a:t>
            </a:r>
            <a:endParaRPr lang="en-US" altLang="zh-CN" sz="1800"/>
          </a:p>
          <a:p>
            <a:r>
              <a:rPr lang="zh-CN" altLang="en-US" sz="1800"/>
              <a:t>例如：</a:t>
            </a:r>
            <a:endParaRPr lang="zh-CN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/>
              <a:t>y</a:t>
            </a:r>
            <a:r>
              <a:rPr lang="zh-CN" altLang="en-US" sz="1800"/>
              <a:t>连接</a:t>
            </a:r>
            <a:r>
              <a:rPr lang="en-US" altLang="zh-CN" sz="1800"/>
              <a:t>x</a:t>
            </a:r>
            <a:r>
              <a:rPr lang="zh-CN" altLang="en-US" sz="1800"/>
              <a:t>和</a:t>
            </a:r>
            <a:r>
              <a:rPr lang="en-US" altLang="zh-CN" sz="1800"/>
              <a:t>w</a:t>
            </a:r>
            <a:r>
              <a:rPr lang="zh-CN" altLang="en-US" sz="1800"/>
              <a:t>，令次序为</a:t>
            </a:r>
            <a:r>
              <a:rPr lang="en-US" altLang="zh-CN" sz="1800"/>
              <a:t>x, w</a:t>
            </a:r>
            <a:endParaRPr lang="zh-CN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/>
              <a:t>因此有边：</a:t>
            </a:r>
            <a:r>
              <a:rPr lang="en-US" altLang="zh-CN" sz="1800"/>
              <a:t>([y, x, 6], [y, w, 1])</a:t>
            </a:r>
            <a:endParaRPr lang="en-US" altLang="zh-CN" sz="1800"/>
          </a:p>
        </p:txBody>
      </p:sp>
      <p:sp>
        <p:nvSpPr>
          <p:cNvPr id="12" name="任意多边形 11"/>
          <p:cNvSpPr/>
          <p:nvPr/>
        </p:nvSpPr>
        <p:spPr>
          <a:xfrm>
            <a:off x="3823335" y="2869565"/>
            <a:ext cx="1811020" cy="1503680"/>
          </a:xfrm>
          <a:custGeom>
            <a:avLst/>
            <a:gdLst>
              <a:gd name="connisteX0" fmla="*/ 0 w 1811020"/>
              <a:gd name="connsiteY0" fmla="*/ 1503736 h 1503736"/>
              <a:gd name="connisteX1" fmla="*/ 242570 w 1811020"/>
              <a:gd name="connsiteY1" fmla="*/ 1438966 h 1503736"/>
              <a:gd name="connisteX2" fmla="*/ 452755 w 1811020"/>
              <a:gd name="connsiteY2" fmla="*/ 1310061 h 1503736"/>
              <a:gd name="connisteX3" fmla="*/ 541655 w 1811020"/>
              <a:gd name="connsiteY3" fmla="*/ 1139881 h 1503736"/>
              <a:gd name="connisteX4" fmla="*/ 598170 w 1811020"/>
              <a:gd name="connsiteY4" fmla="*/ 1010341 h 1503736"/>
              <a:gd name="connisteX5" fmla="*/ 590550 w 1811020"/>
              <a:gd name="connsiteY5" fmla="*/ 751896 h 1503736"/>
              <a:gd name="connisteX6" fmla="*/ 590550 w 1811020"/>
              <a:gd name="connsiteY6" fmla="*/ 258501 h 1503736"/>
              <a:gd name="connisteX7" fmla="*/ 590550 w 1811020"/>
              <a:gd name="connsiteY7" fmla="*/ 137216 h 1503736"/>
              <a:gd name="connisteX8" fmla="*/ 695325 w 1811020"/>
              <a:gd name="connsiteY8" fmla="*/ 15931 h 1503736"/>
              <a:gd name="connisteX9" fmla="*/ 953770 w 1811020"/>
              <a:gd name="connsiteY9" fmla="*/ 8311 h 1503736"/>
              <a:gd name="connisteX10" fmla="*/ 1438910 w 1811020"/>
              <a:gd name="connsiteY10" fmla="*/ 56 h 1503736"/>
              <a:gd name="connisteX11" fmla="*/ 1730375 w 1811020"/>
              <a:gd name="connsiteY11" fmla="*/ 8311 h 1503736"/>
              <a:gd name="connisteX12" fmla="*/ 1795145 w 1811020"/>
              <a:gd name="connsiteY12" fmla="*/ 48316 h 1503736"/>
              <a:gd name="connisteX13" fmla="*/ 1811020 w 1811020"/>
              <a:gd name="connsiteY13" fmla="*/ 80701 h 150373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1811020" h="1503736">
                <a:moveTo>
                  <a:pt x="0" y="1503736"/>
                </a:moveTo>
                <a:cubicBezTo>
                  <a:pt x="44450" y="1493576"/>
                  <a:pt x="151765" y="1477701"/>
                  <a:pt x="242570" y="1438966"/>
                </a:cubicBezTo>
                <a:cubicBezTo>
                  <a:pt x="333375" y="1400231"/>
                  <a:pt x="393065" y="1369751"/>
                  <a:pt x="452755" y="1310061"/>
                </a:cubicBezTo>
                <a:cubicBezTo>
                  <a:pt x="512445" y="1250371"/>
                  <a:pt x="512445" y="1199571"/>
                  <a:pt x="541655" y="1139881"/>
                </a:cubicBezTo>
                <a:cubicBezTo>
                  <a:pt x="570865" y="1080191"/>
                  <a:pt x="588645" y="1087811"/>
                  <a:pt x="598170" y="1010341"/>
                </a:cubicBezTo>
                <a:cubicBezTo>
                  <a:pt x="607695" y="932871"/>
                  <a:pt x="591820" y="902391"/>
                  <a:pt x="590550" y="751896"/>
                </a:cubicBezTo>
                <a:cubicBezTo>
                  <a:pt x="589280" y="601401"/>
                  <a:pt x="590550" y="381691"/>
                  <a:pt x="590550" y="258501"/>
                </a:cubicBezTo>
                <a:cubicBezTo>
                  <a:pt x="590550" y="135311"/>
                  <a:pt x="569595" y="185476"/>
                  <a:pt x="590550" y="137216"/>
                </a:cubicBezTo>
                <a:cubicBezTo>
                  <a:pt x="611505" y="88956"/>
                  <a:pt x="622935" y="41966"/>
                  <a:pt x="695325" y="15931"/>
                </a:cubicBezTo>
                <a:cubicBezTo>
                  <a:pt x="767715" y="-10104"/>
                  <a:pt x="805180" y="11486"/>
                  <a:pt x="953770" y="8311"/>
                </a:cubicBezTo>
                <a:cubicBezTo>
                  <a:pt x="1102360" y="5136"/>
                  <a:pt x="1283335" y="56"/>
                  <a:pt x="1438910" y="56"/>
                </a:cubicBezTo>
                <a:cubicBezTo>
                  <a:pt x="1594485" y="56"/>
                  <a:pt x="1659255" y="-1214"/>
                  <a:pt x="1730375" y="8311"/>
                </a:cubicBezTo>
                <a:cubicBezTo>
                  <a:pt x="1801495" y="17836"/>
                  <a:pt x="1779270" y="33711"/>
                  <a:pt x="1795145" y="48316"/>
                </a:cubicBezTo>
                <a:cubicBezTo>
                  <a:pt x="1811020" y="62921"/>
                  <a:pt x="1809115" y="74986"/>
                  <a:pt x="1811020" y="80701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dirty="0">
                <a:sym typeface="+mn-ea"/>
              </a:rPr>
              <a:t>汉密尔顿回路（</a:t>
            </a:r>
            <a:r>
              <a:rPr lang="en-US" altLang="zh-CN" dirty="0">
                <a:sym typeface="+mn-ea"/>
              </a:rPr>
              <a:t>HAM-CYCLE</a:t>
            </a:r>
            <a:r>
              <a:rPr lang="zh-CN" dirty="0">
                <a:sym typeface="+mn-ea"/>
              </a:rPr>
              <a:t>）</a:t>
            </a:r>
            <a:endParaRPr lang="zh-CN" dirty="0">
              <a:sym typeface="+mn-ea"/>
            </a:endParaRPr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2601595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sz="2450" dirty="0">
                <a:solidFill>
                  <a:srgbClr val="000000"/>
                </a:solidFill>
                <a:sym typeface="+mn-ea"/>
              </a:rPr>
              <a:t>附件图之间的联通关系表示原始图中的关系</a:t>
            </a:r>
            <a:endParaRPr lang="zh-CN" sz="2100" dirty="0">
              <a:solidFill>
                <a:srgbClr val="00000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950" y="2590165"/>
            <a:ext cx="8166100" cy="2178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170" y="737235"/>
            <a:ext cx="1365250" cy="12763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83965" y="2066290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原始图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57140" y="655955"/>
            <a:ext cx="39103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/>
              <a:t>规则：对于每个节点</a:t>
            </a:r>
            <a:r>
              <a:rPr lang="en-US" altLang="zh-CN" sz="1800"/>
              <a:t>u</a:t>
            </a:r>
            <a:r>
              <a:rPr lang="zh-CN" altLang="en-US" sz="1800"/>
              <a:t>，其邻接节点排好序，</a:t>
            </a:r>
            <a:r>
              <a:rPr lang="en-US" altLang="zh-CN" sz="1800"/>
              <a:t>u</a:t>
            </a:r>
            <a:r>
              <a:rPr lang="en-US" altLang="zh-CN" sz="1800" baseline="30000"/>
              <a:t>(1)</a:t>
            </a:r>
            <a:r>
              <a:rPr lang="en-US" altLang="zh-CN" sz="1800"/>
              <a:t>, u</a:t>
            </a:r>
            <a:r>
              <a:rPr lang="en-US" altLang="zh-CN" sz="1800" baseline="30000"/>
              <a:t>(2)</a:t>
            </a:r>
            <a:r>
              <a:rPr lang="en-US" altLang="zh-CN" sz="1800"/>
              <a:t>...</a:t>
            </a:r>
            <a:endParaRPr lang="en-US" altLang="zh-CN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/>
              <a:t>在</a:t>
            </a:r>
            <a:r>
              <a:rPr lang="en-US" altLang="zh-CN" sz="1800"/>
              <a:t>[u, u</a:t>
            </a:r>
            <a:r>
              <a:rPr lang="en-US" altLang="zh-CN" sz="1800" baseline="30000"/>
              <a:t>(1)</a:t>
            </a:r>
            <a:r>
              <a:rPr lang="en-US" altLang="zh-CN" sz="1800"/>
              <a:t>, 6], [u, u</a:t>
            </a:r>
            <a:r>
              <a:rPr lang="en-US" altLang="zh-CN" sz="1800" baseline="30000"/>
              <a:t>(2)</a:t>
            </a:r>
            <a:r>
              <a:rPr lang="en-US" altLang="zh-CN" sz="1800"/>
              <a:t>, 1]</a:t>
            </a:r>
            <a:r>
              <a:rPr lang="zh-CN" altLang="en-US" sz="1800"/>
              <a:t>之间加边</a:t>
            </a:r>
            <a:endParaRPr lang="en-US" altLang="zh-CN" sz="1800"/>
          </a:p>
          <a:p>
            <a:r>
              <a:rPr lang="zh-CN" altLang="en-US" sz="1800"/>
              <a:t>例如：</a:t>
            </a:r>
            <a:endParaRPr lang="zh-CN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/>
              <a:t>w</a:t>
            </a:r>
            <a:r>
              <a:rPr lang="zh-CN" altLang="en-US" sz="1800"/>
              <a:t>连接</a:t>
            </a:r>
            <a:r>
              <a:rPr lang="en-US" altLang="zh-CN" sz="1800"/>
              <a:t>x, </a:t>
            </a:r>
            <a:r>
              <a:rPr lang="en-US" altLang="zh-CN" sz="1800"/>
              <a:t>y</a:t>
            </a:r>
            <a:r>
              <a:rPr lang="zh-CN" altLang="en-US" sz="1800"/>
              <a:t>和</a:t>
            </a:r>
            <a:r>
              <a:rPr lang="en-US" altLang="zh-CN" sz="1800"/>
              <a:t>z</a:t>
            </a:r>
            <a:r>
              <a:rPr lang="zh-CN" altLang="en-US" sz="1800"/>
              <a:t>，令次序为</a:t>
            </a:r>
            <a:r>
              <a:rPr lang="en-US" altLang="zh-CN" sz="1800"/>
              <a:t>x, y, z</a:t>
            </a:r>
            <a:endParaRPr lang="zh-CN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/>
              <a:t>因此有边：</a:t>
            </a:r>
            <a:r>
              <a:rPr lang="en-US" altLang="zh-CN" sz="1800"/>
              <a:t>([w, x, 6], [w, y, 1])</a:t>
            </a:r>
            <a:br>
              <a:rPr lang="en-US" altLang="zh-CN" sz="1800"/>
            </a:br>
            <a:r>
              <a:rPr lang="en-US" altLang="zh-CN" sz="1800"/>
              <a:t>                    ([w, y, 6], [w, z, 1])</a:t>
            </a:r>
            <a:endParaRPr lang="en-US" altLang="zh-CN" sz="1800"/>
          </a:p>
        </p:txBody>
      </p:sp>
      <p:sp>
        <p:nvSpPr>
          <p:cNvPr id="12" name="任意多边形 11"/>
          <p:cNvSpPr/>
          <p:nvPr/>
        </p:nvSpPr>
        <p:spPr>
          <a:xfrm>
            <a:off x="3823335" y="2869565"/>
            <a:ext cx="1811020" cy="1503680"/>
          </a:xfrm>
          <a:custGeom>
            <a:avLst/>
            <a:gdLst>
              <a:gd name="connisteX0" fmla="*/ 0 w 1811020"/>
              <a:gd name="connsiteY0" fmla="*/ 1503736 h 1503736"/>
              <a:gd name="connisteX1" fmla="*/ 242570 w 1811020"/>
              <a:gd name="connsiteY1" fmla="*/ 1438966 h 1503736"/>
              <a:gd name="connisteX2" fmla="*/ 452755 w 1811020"/>
              <a:gd name="connsiteY2" fmla="*/ 1310061 h 1503736"/>
              <a:gd name="connisteX3" fmla="*/ 541655 w 1811020"/>
              <a:gd name="connsiteY3" fmla="*/ 1139881 h 1503736"/>
              <a:gd name="connisteX4" fmla="*/ 598170 w 1811020"/>
              <a:gd name="connsiteY4" fmla="*/ 1010341 h 1503736"/>
              <a:gd name="connisteX5" fmla="*/ 590550 w 1811020"/>
              <a:gd name="connsiteY5" fmla="*/ 751896 h 1503736"/>
              <a:gd name="connisteX6" fmla="*/ 590550 w 1811020"/>
              <a:gd name="connsiteY6" fmla="*/ 258501 h 1503736"/>
              <a:gd name="connisteX7" fmla="*/ 590550 w 1811020"/>
              <a:gd name="connsiteY7" fmla="*/ 137216 h 1503736"/>
              <a:gd name="connisteX8" fmla="*/ 695325 w 1811020"/>
              <a:gd name="connsiteY8" fmla="*/ 15931 h 1503736"/>
              <a:gd name="connisteX9" fmla="*/ 953770 w 1811020"/>
              <a:gd name="connsiteY9" fmla="*/ 8311 h 1503736"/>
              <a:gd name="connisteX10" fmla="*/ 1438910 w 1811020"/>
              <a:gd name="connsiteY10" fmla="*/ 56 h 1503736"/>
              <a:gd name="connisteX11" fmla="*/ 1730375 w 1811020"/>
              <a:gd name="connsiteY11" fmla="*/ 8311 h 1503736"/>
              <a:gd name="connisteX12" fmla="*/ 1795145 w 1811020"/>
              <a:gd name="connsiteY12" fmla="*/ 48316 h 1503736"/>
              <a:gd name="connisteX13" fmla="*/ 1811020 w 1811020"/>
              <a:gd name="connsiteY13" fmla="*/ 80701 h 150373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1811020" h="1503736">
                <a:moveTo>
                  <a:pt x="0" y="1503736"/>
                </a:moveTo>
                <a:cubicBezTo>
                  <a:pt x="44450" y="1493576"/>
                  <a:pt x="151765" y="1477701"/>
                  <a:pt x="242570" y="1438966"/>
                </a:cubicBezTo>
                <a:cubicBezTo>
                  <a:pt x="333375" y="1400231"/>
                  <a:pt x="393065" y="1369751"/>
                  <a:pt x="452755" y="1310061"/>
                </a:cubicBezTo>
                <a:cubicBezTo>
                  <a:pt x="512445" y="1250371"/>
                  <a:pt x="512445" y="1199571"/>
                  <a:pt x="541655" y="1139881"/>
                </a:cubicBezTo>
                <a:cubicBezTo>
                  <a:pt x="570865" y="1080191"/>
                  <a:pt x="588645" y="1087811"/>
                  <a:pt x="598170" y="1010341"/>
                </a:cubicBezTo>
                <a:cubicBezTo>
                  <a:pt x="607695" y="932871"/>
                  <a:pt x="591820" y="902391"/>
                  <a:pt x="590550" y="751896"/>
                </a:cubicBezTo>
                <a:cubicBezTo>
                  <a:pt x="589280" y="601401"/>
                  <a:pt x="590550" y="381691"/>
                  <a:pt x="590550" y="258501"/>
                </a:cubicBezTo>
                <a:cubicBezTo>
                  <a:pt x="590550" y="135311"/>
                  <a:pt x="569595" y="185476"/>
                  <a:pt x="590550" y="137216"/>
                </a:cubicBezTo>
                <a:cubicBezTo>
                  <a:pt x="611505" y="88956"/>
                  <a:pt x="622935" y="41966"/>
                  <a:pt x="695325" y="15931"/>
                </a:cubicBezTo>
                <a:cubicBezTo>
                  <a:pt x="767715" y="-10104"/>
                  <a:pt x="805180" y="11486"/>
                  <a:pt x="953770" y="8311"/>
                </a:cubicBezTo>
                <a:cubicBezTo>
                  <a:pt x="1102360" y="5136"/>
                  <a:pt x="1283335" y="56"/>
                  <a:pt x="1438910" y="56"/>
                </a:cubicBezTo>
                <a:cubicBezTo>
                  <a:pt x="1594485" y="56"/>
                  <a:pt x="1659255" y="-1214"/>
                  <a:pt x="1730375" y="8311"/>
                </a:cubicBezTo>
                <a:cubicBezTo>
                  <a:pt x="1801495" y="17836"/>
                  <a:pt x="1779270" y="33711"/>
                  <a:pt x="1795145" y="48316"/>
                </a:cubicBezTo>
                <a:cubicBezTo>
                  <a:pt x="1811020" y="62921"/>
                  <a:pt x="1809115" y="74986"/>
                  <a:pt x="1811020" y="80701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5092700" y="2861310"/>
            <a:ext cx="2190750" cy="1756410"/>
          </a:xfrm>
          <a:custGeom>
            <a:avLst/>
            <a:gdLst>
              <a:gd name="connisteX0" fmla="*/ 0 w 2190750"/>
              <a:gd name="connsiteY0" fmla="*/ 1600905 h 1756464"/>
              <a:gd name="connisteX1" fmla="*/ 73025 w 2190750"/>
              <a:gd name="connsiteY1" fmla="*/ 1713935 h 1756464"/>
              <a:gd name="connisteX2" fmla="*/ 153670 w 2190750"/>
              <a:gd name="connsiteY2" fmla="*/ 1754575 h 1756464"/>
              <a:gd name="connisteX3" fmla="*/ 558165 w 2190750"/>
              <a:gd name="connsiteY3" fmla="*/ 1746320 h 1756464"/>
              <a:gd name="connisteX4" fmla="*/ 1236980 w 2190750"/>
              <a:gd name="connsiteY4" fmla="*/ 1738700 h 1756464"/>
              <a:gd name="connisteX5" fmla="*/ 1382395 w 2190750"/>
              <a:gd name="connsiteY5" fmla="*/ 1585030 h 1756464"/>
              <a:gd name="connisteX6" fmla="*/ 1382395 w 2190750"/>
              <a:gd name="connsiteY6" fmla="*/ 1585030 h 1756464"/>
              <a:gd name="connisteX7" fmla="*/ 1374140 w 2190750"/>
              <a:gd name="connsiteY7" fmla="*/ 1212920 h 1756464"/>
              <a:gd name="connisteX8" fmla="*/ 1374140 w 2190750"/>
              <a:gd name="connsiteY8" fmla="*/ 266770 h 1756464"/>
              <a:gd name="connisteX9" fmla="*/ 1366520 w 2190750"/>
              <a:gd name="connsiteY9" fmla="*/ 88970 h 1756464"/>
              <a:gd name="connisteX10" fmla="*/ 1689735 w 2190750"/>
              <a:gd name="connsiteY10" fmla="*/ 8325 h 1756464"/>
              <a:gd name="connisteX11" fmla="*/ 1689735 w 2190750"/>
              <a:gd name="connsiteY11" fmla="*/ 8325 h 1756464"/>
              <a:gd name="connisteX12" fmla="*/ 2094230 w 2190750"/>
              <a:gd name="connsiteY12" fmla="*/ 32455 h 1756464"/>
              <a:gd name="connisteX13" fmla="*/ 2190750 w 2190750"/>
              <a:gd name="connsiteY13" fmla="*/ 73095 h 175646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2190750" h="1756465">
                <a:moveTo>
                  <a:pt x="0" y="1600905"/>
                </a:moveTo>
                <a:cubicBezTo>
                  <a:pt x="12700" y="1622495"/>
                  <a:pt x="42545" y="1683455"/>
                  <a:pt x="73025" y="1713935"/>
                </a:cubicBezTo>
                <a:cubicBezTo>
                  <a:pt x="103505" y="1744415"/>
                  <a:pt x="56515" y="1748225"/>
                  <a:pt x="153670" y="1754575"/>
                </a:cubicBezTo>
                <a:cubicBezTo>
                  <a:pt x="250825" y="1760925"/>
                  <a:pt x="341630" y="1749495"/>
                  <a:pt x="558165" y="1746320"/>
                </a:cubicBezTo>
                <a:cubicBezTo>
                  <a:pt x="774700" y="1743145"/>
                  <a:pt x="1071880" y="1771085"/>
                  <a:pt x="1236980" y="1738700"/>
                </a:cubicBezTo>
                <a:cubicBezTo>
                  <a:pt x="1402080" y="1706315"/>
                  <a:pt x="1353185" y="1615510"/>
                  <a:pt x="1382395" y="1585030"/>
                </a:cubicBezTo>
                <a:cubicBezTo>
                  <a:pt x="1411605" y="1554550"/>
                  <a:pt x="1384300" y="1659325"/>
                  <a:pt x="1382395" y="1585030"/>
                </a:cubicBezTo>
                <a:cubicBezTo>
                  <a:pt x="1380490" y="1510735"/>
                  <a:pt x="1376045" y="1476445"/>
                  <a:pt x="1374140" y="1212920"/>
                </a:cubicBezTo>
                <a:cubicBezTo>
                  <a:pt x="1372235" y="949395"/>
                  <a:pt x="1375410" y="491560"/>
                  <a:pt x="1374140" y="266770"/>
                </a:cubicBezTo>
                <a:cubicBezTo>
                  <a:pt x="1372870" y="41980"/>
                  <a:pt x="1303655" y="140405"/>
                  <a:pt x="1366520" y="88970"/>
                </a:cubicBezTo>
                <a:cubicBezTo>
                  <a:pt x="1429385" y="37535"/>
                  <a:pt x="1624965" y="24200"/>
                  <a:pt x="1689735" y="8325"/>
                </a:cubicBezTo>
                <a:cubicBezTo>
                  <a:pt x="1754505" y="-7550"/>
                  <a:pt x="1609090" y="3245"/>
                  <a:pt x="1689735" y="8325"/>
                </a:cubicBezTo>
                <a:cubicBezTo>
                  <a:pt x="1770380" y="13405"/>
                  <a:pt x="1993900" y="19755"/>
                  <a:pt x="2094230" y="32455"/>
                </a:cubicBezTo>
                <a:cubicBezTo>
                  <a:pt x="2194560" y="45155"/>
                  <a:pt x="2179320" y="65475"/>
                  <a:pt x="2190750" y="73095"/>
                </a:cubicBezTo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612140" y="2722880"/>
            <a:ext cx="4496435" cy="1674495"/>
          </a:xfrm>
          <a:custGeom>
            <a:avLst/>
            <a:gdLst>
              <a:gd name="connisteX0" fmla="*/ 583538 w 4496408"/>
              <a:gd name="connsiteY0" fmla="*/ 1674636 h 1674636"/>
              <a:gd name="connisteX1" fmla="*/ 187298 w 4496408"/>
              <a:gd name="connsiteY1" fmla="*/ 1513346 h 1674636"/>
              <a:gd name="connisteX2" fmla="*/ 26008 w 4496408"/>
              <a:gd name="connsiteY2" fmla="*/ 1181876 h 1674636"/>
              <a:gd name="connisteX3" fmla="*/ 9498 w 4496408"/>
              <a:gd name="connsiteY3" fmla="*/ 405271 h 1674636"/>
              <a:gd name="connisteX4" fmla="*/ 9498 w 4496408"/>
              <a:gd name="connsiteY4" fmla="*/ 155081 h 1674636"/>
              <a:gd name="connisteX5" fmla="*/ 106653 w 4496408"/>
              <a:gd name="connsiteY5" fmla="*/ 25541 h 1674636"/>
              <a:gd name="connisteX6" fmla="*/ 154913 w 4496408"/>
              <a:gd name="connsiteY6" fmla="*/ 17286 h 1674636"/>
              <a:gd name="connisteX7" fmla="*/ 349223 w 4496408"/>
              <a:gd name="connsiteY7" fmla="*/ 1411 h 1674636"/>
              <a:gd name="connisteX8" fmla="*/ 1101063 w 4496408"/>
              <a:gd name="connsiteY8" fmla="*/ 1411 h 1674636"/>
              <a:gd name="connisteX9" fmla="*/ 2233268 w 4496408"/>
              <a:gd name="connsiteY9" fmla="*/ 1411 h 1674636"/>
              <a:gd name="connisteX10" fmla="*/ 3275938 w 4496408"/>
              <a:gd name="connsiteY10" fmla="*/ 1411 h 1674636"/>
              <a:gd name="connisteX11" fmla="*/ 3769333 w 4496408"/>
              <a:gd name="connsiteY11" fmla="*/ 1411 h 1674636"/>
              <a:gd name="connisteX12" fmla="*/ 4222088 w 4496408"/>
              <a:gd name="connsiteY12" fmla="*/ 9031 h 1674636"/>
              <a:gd name="connisteX13" fmla="*/ 4343373 w 4496408"/>
              <a:gd name="connsiteY13" fmla="*/ 41416 h 1674636"/>
              <a:gd name="connisteX14" fmla="*/ 4456403 w 4496408"/>
              <a:gd name="connsiteY14" fmla="*/ 122696 h 1674636"/>
              <a:gd name="connisteX15" fmla="*/ 4496408 w 4496408"/>
              <a:gd name="connsiteY15" fmla="*/ 203341 h 167463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</a:cxnLst>
            <a:rect l="l" t="t" r="r" b="b"/>
            <a:pathLst>
              <a:path w="4496408" h="1674636">
                <a:moveTo>
                  <a:pt x="583538" y="1674636"/>
                </a:moveTo>
                <a:cubicBezTo>
                  <a:pt x="507338" y="1649236"/>
                  <a:pt x="299058" y="1611771"/>
                  <a:pt x="187298" y="1513346"/>
                </a:cubicBezTo>
                <a:cubicBezTo>
                  <a:pt x="75538" y="1414921"/>
                  <a:pt x="61568" y="1403491"/>
                  <a:pt x="26008" y="1181876"/>
                </a:cubicBezTo>
                <a:cubicBezTo>
                  <a:pt x="-9552" y="960261"/>
                  <a:pt x="12673" y="610376"/>
                  <a:pt x="9498" y="405271"/>
                </a:cubicBezTo>
                <a:cubicBezTo>
                  <a:pt x="6323" y="200166"/>
                  <a:pt x="-10187" y="231281"/>
                  <a:pt x="9498" y="155081"/>
                </a:cubicBezTo>
                <a:cubicBezTo>
                  <a:pt x="29183" y="78881"/>
                  <a:pt x="77443" y="52846"/>
                  <a:pt x="106653" y="25541"/>
                </a:cubicBezTo>
                <a:cubicBezTo>
                  <a:pt x="135863" y="-1764"/>
                  <a:pt x="106653" y="22366"/>
                  <a:pt x="154913" y="17286"/>
                </a:cubicBezTo>
                <a:cubicBezTo>
                  <a:pt x="203173" y="12206"/>
                  <a:pt x="159993" y="4586"/>
                  <a:pt x="349223" y="1411"/>
                </a:cubicBezTo>
                <a:cubicBezTo>
                  <a:pt x="538453" y="-1764"/>
                  <a:pt x="724508" y="1411"/>
                  <a:pt x="1101063" y="1411"/>
                </a:cubicBezTo>
                <a:cubicBezTo>
                  <a:pt x="1477618" y="1411"/>
                  <a:pt x="1798293" y="1411"/>
                  <a:pt x="2233268" y="1411"/>
                </a:cubicBezTo>
                <a:cubicBezTo>
                  <a:pt x="2668243" y="1411"/>
                  <a:pt x="2968598" y="1411"/>
                  <a:pt x="3275938" y="1411"/>
                </a:cubicBezTo>
                <a:cubicBezTo>
                  <a:pt x="3583278" y="1411"/>
                  <a:pt x="3580103" y="141"/>
                  <a:pt x="3769333" y="1411"/>
                </a:cubicBezTo>
                <a:cubicBezTo>
                  <a:pt x="3958563" y="2681"/>
                  <a:pt x="4107153" y="776"/>
                  <a:pt x="4222088" y="9031"/>
                </a:cubicBezTo>
                <a:cubicBezTo>
                  <a:pt x="4337023" y="17286"/>
                  <a:pt x="4296383" y="18556"/>
                  <a:pt x="4343373" y="41416"/>
                </a:cubicBezTo>
                <a:cubicBezTo>
                  <a:pt x="4390363" y="64276"/>
                  <a:pt x="4425923" y="90311"/>
                  <a:pt x="4456403" y="122696"/>
                </a:cubicBezTo>
                <a:cubicBezTo>
                  <a:pt x="4486883" y="155081"/>
                  <a:pt x="4490693" y="188736"/>
                  <a:pt x="4496408" y="203341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dirty="0">
                <a:sym typeface="+mn-ea"/>
              </a:rPr>
              <a:t>汉密尔顿回路（</a:t>
            </a:r>
            <a:r>
              <a:rPr lang="en-US" altLang="zh-CN" dirty="0">
                <a:sym typeface="+mn-ea"/>
              </a:rPr>
              <a:t>HAM-CYCLE</a:t>
            </a:r>
            <a:r>
              <a:rPr lang="zh-CN" dirty="0">
                <a:sym typeface="+mn-ea"/>
              </a:rPr>
              <a:t>）</a:t>
            </a:r>
            <a:endParaRPr lang="zh-CN" dirty="0">
              <a:sym typeface="+mn-ea"/>
            </a:endParaRPr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2601595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sz="2450" dirty="0">
                <a:solidFill>
                  <a:srgbClr val="000000"/>
                </a:solidFill>
                <a:sym typeface="+mn-ea"/>
              </a:rPr>
              <a:t>附件图之间的联通关系表示原始图中的关系</a:t>
            </a:r>
            <a:endParaRPr lang="zh-CN" sz="2100" dirty="0">
              <a:solidFill>
                <a:srgbClr val="00000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950" y="2590165"/>
            <a:ext cx="8166100" cy="2178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170" y="737235"/>
            <a:ext cx="1365250" cy="12763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83965" y="2066290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原始图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57140" y="655955"/>
            <a:ext cx="39103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/>
              <a:t>规则：对于每个节点</a:t>
            </a:r>
            <a:r>
              <a:rPr lang="en-US" altLang="zh-CN" sz="1800"/>
              <a:t>u</a:t>
            </a:r>
            <a:r>
              <a:rPr lang="zh-CN" altLang="en-US" sz="1800"/>
              <a:t>，其邻接节点排好序，</a:t>
            </a:r>
            <a:r>
              <a:rPr lang="en-US" altLang="zh-CN" sz="1800"/>
              <a:t>u</a:t>
            </a:r>
            <a:r>
              <a:rPr lang="en-US" altLang="zh-CN" sz="1800" baseline="30000"/>
              <a:t>(1)</a:t>
            </a:r>
            <a:r>
              <a:rPr lang="en-US" altLang="zh-CN" sz="1800"/>
              <a:t>, u</a:t>
            </a:r>
            <a:r>
              <a:rPr lang="en-US" altLang="zh-CN" sz="1800" baseline="30000"/>
              <a:t>(2)</a:t>
            </a:r>
            <a:r>
              <a:rPr lang="en-US" altLang="zh-CN" sz="1800"/>
              <a:t>...</a:t>
            </a:r>
            <a:endParaRPr lang="en-US" altLang="zh-CN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/>
              <a:t>在</a:t>
            </a:r>
            <a:r>
              <a:rPr lang="en-US" altLang="zh-CN" sz="1800"/>
              <a:t>[u, u</a:t>
            </a:r>
            <a:r>
              <a:rPr lang="en-US" altLang="zh-CN" sz="1800" baseline="30000"/>
              <a:t>(1)</a:t>
            </a:r>
            <a:r>
              <a:rPr lang="en-US" altLang="zh-CN" sz="1800"/>
              <a:t>, 6], [u, u</a:t>
            </a:r>
            <a:r>
              <a:rPr lang="en-US" altLang="zh-CN" sz="1800" baseline="30000"/>
              <a:t>(2)</a:t>
            </a:r>
            <a:r>
              <a:rPr lang="en-US" altLang="zh-CN" sz="1800"/>
              <a:t>, 1]</a:t>
            </a:r>
            <a:r>
              <a:rPr lang="zh-CN" altLang="en-US" sz="1800"/>
              <a:t>之间加边</a:t>
            </a:r>
            <a:endParaRPr lang="en-US" altLang="zh-CN" sz="1800"/>
          </a:p>
          <a:p>
            <a:r>
              <a:rPr lang="zh-CN" altLang="en-US" sz="1800"/>
              <a:t>例如：</a:t>
            </a:r>
            <a:endParaRPr lang="zh-CN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/>
              <a:t>x</a:t>
            </a:r>
            <a:r>
              <a:rPr lang="zh-CN" altLang="en-US" sz="1800"/>
              <a:t>连接</a:t>
            </a:r>
            <a:r>
              <a:rPr lang="en-US" altLang="zh-CN" sz="1800"/>
              <a:t> </a:t>
            </a:r>
            <a:r>
              <a:rPr lang="en-US" altLang="zh-CN" sz="1800"/>
              <a:t>y</a:t>
            </a:r>
            <a:r>
              <a:rPr lang="zh-CN" altLang="en-US" sz="1800"/>
              <a:t>和</a:t>
            </a:r>
            <a:r>
              <a:rPr lang="en-US" altLang="zh-CN" sz="1800"/>
              <a:t>w</a:t>
            </a:r>
            <a:r>
              <a:rPr lang="zh-CN" altLang="en-US" sz="1800"/>
              <a:t>，令次序为</a:t>
            </a:r>
            <a:r>
              <a:rPr lang="en-US" altLang="zh-CN" sz="1800"/>
              <a:t>w</a:t>
            </a:r>
            <a:r>
              <a:rPr lang="en-US" altLang="zh-CN" sz="1800"/>
              <a:t>, y</a:t>
            </a:r>
            <a:endParaRPr lang="zh-CN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/>
              <a:t>因此有边：</a:t>
            </a:r>
            <a:r>
              <a:rPr lang="en-US" altLang="zh-CN" sz="1800"/>
              <a:t>([x, w, 6], [x, y, 1])</a:t>
            </a:r>
            <a:br>
              <a:rPr lang="en-US" altLang="zh-CN" sz="1800"/>
            </a:br>
            <a:endParaRPr lang="en-US" altLang="zh-CN" sz="1800"/>
          </a:p>
        </p:txBody>
      </p:sp>
      <p:sp>
        <p:nvSpPr>
          <p:cNvPr id="12" name="任意多边形 11"/>
          <p:cNvSpPr/>
          <p:nvPr/>
        </p:nvSpPr>
        <p:spPr>
          <a:xfrm>
            <a:off x="3823335" y="2869565"/>
            <a:ext cx="1811020" cy="1503680"/>
          </a:xfrm>
          <a:custGeom>
            <a:avLst/>
            <a:gdLst>
              <a:gd name="connisteX0" fmla="*/ 0 w 1811020"/>
              <a:gd name="connsiteY0" fmla="*/ 1503736 h 1503736"/>
              <a:gd name="connisteX1" fmla="*/ 242570 w 1811020"/>
              <a:gd name="connsiteY1" fmla="*/ 1438966 h 1503736"/>
              <a:gd name="connisteX2" fmla="*/ 452755 w 1811020"/>
              <a:gd name="connsiteY2" fmla="*/ 1310061 h 1503736"/>
              <a:gd name="connisteX3" fmla="*/ 541655 w 1811020"/>
              <a:gd name="connsiteY3" fmla="*/ 1139881 h 1503736"/>
              <a:gd name="connisteX4" fmla="*/ 598170 w 1811020"/>
              <a:gd name="connsiteY4" fmla="*/ 1010341 h 1503736"/>
              <a:gd name="connisteX5" fmla="*/ 590550 w 1811020"/>
              <a:gd name="connsiteY5" fmla="*/ 751896 h 1503736"/>
              <a:gd name="connisteX6" fmla="*/ 590550 w 1811020"/>
              <a:gd name="connsiteY6" fmla="*/ 258501 h 1503736"/>
              <a:gd name="connisteX7" fmla="*/ 590550 w 1811020"/>
              <a:gd name="connsiteY7" fmla="*/ 137216 h 1503736"/>
              <a:gd name="connisteX8" fmla="*/ 695325 w 1811020"/>
              <a:gd name="connsiteY8" fmla="*/ 15931 h 1503736"/>
              <a:gd name="connisteX9" fmla="*/ 953770 w 1811020"/>
              <a:gd name="connsiteY9" fmla="*/ 8311 h 1503736"/>
              <a:gd name="connisteX10" fmla="*/ 1438910 w 1811020"/>
              <a:gd name="connsiteY10" fmla="*/ 56 h 1503736"/>
              <a:gd name="connisteX11" fmla="*/ 1730375 w 1811020"/>
              <a:gd name="connsiteY11" fmla="*/ 8311 h 1503736"/>
              <a:gd name="connisteX12" fmla="*/ 1795145 w 1811020"/>
              <a:gd name="connsiteY12" fmla="*/ 48316 h 1503736"/>
              <a:gd name="connisteX13" fmla="*/ 1811020 w 1811020"/>
              <a:gd name="connsiteY13" fmla="*/ 80701 h 150373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1811020" h="1503736">
                <a:moveTo>
                  <a:pt x="0" y="1503736"/>
                </a:moveTo>
                <a:cubicBezTo>
                  <a:pt x="44450" y="1493576"/>
                  <a:pt x="151765" y="1477701"/>
                  <a:pt x="242570" y="1438966"/>
                </a:cubicBezTo>
                <a:cubicBezTo>
                  <a:pt x="333375" y="1400231"/>
                  <a:pt x="393065" y="1369751"/>
                  <a:pt x="452755" y="1310061"/>
                </a:cubicBezTo>
                <a:cubicBezTo>
                  <a:pt x="512445" y="1250371"/>
                  <a:pt x="512445" y="1199571"/>
                  <a:pt x="541655" y="1139881"/>
                </a:cubicBezTo>
                <a:cubicBezTo>
                  <a:pt x="570865" y="1080191"/>
                  <a:pt x="588645" y="1087811"/>
                  <a:pt x="598170" y="1010341"/>
                </a:cubicBezTo>
                <a:cubicBezTo>
                  <a:pt x="607695" y="932871"/>
                  <a:pt x="591820" y="902391"/>
                  <a:pt x="590550" y="751896"/>
                </a:cubicBezTo>
                <a:cubicBezTo>
                  <a:pt x="589280" y="601401"/>
                  <a:pt x="590550" y="381691"/>
                  <a:pt x="590550" y="258501"/>
                </a:cubicBezTo>
                <a:cubicBezTo>
                  <a:pt x="590550" y="135311"/>
                  <a:pt x="569595" y="185476"/>
                  <a:pt x="590550" y="137216"/>
                </a:cubicBezTo>
                <a:cubicBezTo>
                  <a:pt x="611505" y="88956"/>
                  <a:pt x="622935" y="41966"/>
                  <a:pt x="695325" y="15931"/>
                </a:cubicBezTo>
                <a:cubicBezTo>
                  <a:pt x="767715" y="-10104"/>
                  <a:pt x="805180" y="11486"/>
                  <a:pt x="953770" y="8311"/>
                </a:cubicBezTo>
                <a:cubicBezTo>
                  <a:pt x="1102360" y="5136"/>
                  <a:pt x="1283335" y="56"/>
                  <a:pt x="1438910" y="56"/>
                </a:cubicBezTo>
                <a:cubicBezTo>
                  <a:pt x="1594485" y="56"/>
                  <a:pt x="1659255" y="-1214"/>
                  <a:pt x="1730375" y="8311"/>
                </a:cubicBezTo>
                <a:cubicBezTo>
                  <a:pt x="1801495" y="17836"/>
                  <a:pt x="1779270" y="33711"/>
                  <a:pt x="1795145" y="48316"/>
                </a:cubicBezTo>
                <a:cubicBezTo>
                  <a:pt x="1811020" y="62921"/>
                  <a:pt x="1809115" y="74986"/>
                  <a:pt x="1811020" y="80701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5092700" y="2861310"/>
            <a:ext cx="2190750" cy="1756410"/>
          </a:xfrm>
          <a:custGeom>
            <a:avLst/>
            <a:gdLst>
              <a:gd name="connisteX0" fmla="*/ 0 w 2190750"/>
              <a:gd name="connsiteY0" fmla="*/ 1600905 h 1756464"/>
              <a:gd name="connisteX1" fmla="*/ 73025 w 2190750"/>
              <a:gd name="connsiteY1" fmla="*/ 1713935 h 1756464"/>
              <a:gd name="connisteX2" fmla="*/ 153670 w 2190750"/>
              <a:gd name="connsiteY2" fmla="*/ 1754575 h 1756464"/>
              <a:gd name="connisteX3" fmla="*/ 558165 w 2190750"/>
              <a:gd name="connsiteY3" fmla="*/ 1746320 h 1756464"/>
              <a:gd name="connisteX4" fmla="*/ 1236980 w 2190750"/>
              <a:gd name="connsiteY4" fmla="*/ 1738700 h 1756464"/>
              <a:gd name="connisteX5" fmla="*/ 1382395 w 2190750"/>
              <a:gd name="connsiteY5" fmla="*/ 1585030 h 1756464"/>
              <a:gd name="connisteX6" fmla="*/ 1382395 w 2190750"/>
              <a:gd name="connsiteY6" fmla="*/ 1585030 h 1756464"/>
              <a:gd name="connisteX7" fmla="*/ 1374140 w 2190750"/>
              <a:gd name="connsiteY7" fmla="*/ 1212920 h 1756464"/>
              <a:gd name="connisteX8" fmla="*/ 1374140 w 2190750"/>
              <a:gd name="connsiteY8" fmla="*/ 266770 h 1756464"/>
              <a:gd name="connisteX9" fmla="*/ 1366520 w 2190750"/>
              <a:gd name="connsiteY9" fmla="*/ 88970 h 1756464"/>
              <a:gd name="connisteX10" fmla="*/ 1689735 w 2190750"/>
              <a:gd name="connsiteY10" fmla="*/ 8325 h 1756464"/>
              <a:gd name="connisteX11" fmla="*/ 1689735 w 2190750"/>
              <a:gd name="connsiteY11" fmla="*/ 8325 h 1756464"/>
              <a:gd name="connisteX12" fmla="*/ 2094230 w 2190750"/>
              <a:gd name="connsiteY12" fmla="*/ 32455 h 1756464"/>
              <a:gd name="connisteX13" fmla="*/ 2190750 w 2190750"/>
              <a:gd name="connsiteY13" fmla="*/ 73095 h 175646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2190750" h="1756465">
                <a:moveTo>
                  <a:pt x="0" y="1600905"/>
                </a:moveTo>
                <a:cubicBezTo>
                  <a:pt x="12700" y="1622495"/>
                  <a:pt x="42545" y="1683455"/>
                  <a:pt x="73025" y="1713935"/>
                </a:cubicBezTo>
                <a:cubicBezTo>
                  <a:pt x="103505" y="1744415"/>
                  <a:pt x="56515" y="1748225"/>
                  <a:pt x="153670" y="1754575"/>
                </a:cubicBezTo>
                <a:cubicBezTo>
                  <a:pt x="250825" y="1760925"/>
                  <a:pt x="341630" y="1749495"/>
                  <a:pt x="558165" y="1746320"/>
                </a:cubicBezTo>
                <a:cubicBezTo>
                  <a:pt x="774700" y="1743145"/>
                  <a:pt x="1071880" y="1771085"/>
                  <a:pt x="1236980" y="1738700"/>
                </a:cubicBezTo>
                <a:cubicBezTo>
                  <a:pt x="1402080" y="1706315"/>
                  <a:pt x="1353185" y="1615510"/>
                  <a:pt x="1382395" y="1585030"/>
                </a:cubicBezTo>
                <a:cubicBezTo>
                  <a:pt x="1411605" y="1554550"/>
                  <a:pt x="1384300" y="1659325"/>
                  <a:pt x="1382395" y="1585030"/>
                </a:cubicBezTo>
                <a:cubicBezTo>
                  <a:pt x="1380490" y="1510735"/>
                  <a:pt x="1376045" y="1476445"/>
                  <a:pt x="1374140" y="1212920"/>
                </a:cubicBezTo>
                <a:cubicBezTo>
                  <a:pt x="1372235" y="949395"/>
                  <a:pt x="1375410" y="491560"/>
                  <a:pt x="1374140" y="266770"/>
                </a:cubicBezTo>
                <a:cubicBezTo>
                  <a:pt x="1372870" y="41980"/>
                  <a:pt x="1303655" y="140405"/>
                  <a:pt x="1366520" y="88970"/>
                </a:cubicBezTo>
                <a:cubicBezTo>
                  <a:pt x="1429385" y="37535"/>
                  <a:pt x="1624965" y="24200"/>
                  <a:pt x="1689735" y="8325"/>
                </a:cubicBezTo>
                <a:cubicBezTo>
                  <a:pt x="1754505" y="-7550"/>
                  <a:pt x="1609090" y="3245"/>
                  <a:pt x="1689735" y="8325"/>
                </a:cubicBezTo>
                <a:cubicBezTo>
                  <a:pt x="1770380" y="13405"/>
                  <a:pt x="1993900" y="19755"/>
                  <a:pt x="2094230" y="32455"/>
                </a:cubicBezTo>
                <a:cubicBezTo>
                  <a:pt x="2194560" y="45155"/>
                  <a:pt x="2179320" y="65475"/>
                  <a:pt x="2190750" y="73095"/>
                </a:cubicBezTo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612140" y="2722880"/>
            <a:ext cx="4496435" cy="1674495"/>
          </a:xfrm>
          <a:custGeom>
            <a:avLst/>
            <a:gdLst>
              <a:gd name="connisteX0" fmla="*/ 583538 w 4496408"/>
              <a:gd name="connsiteY0" fmla="*/ 1674636 h 1674636"/>
              <a:gd name="connisteX1" fmla="*/ 187298 w 4496408"/>
              <a:gd name="connsiteY1" fmla="*/ 1513346 h 1674636"/>
              <a:gd name="connisteX2" fmla="*/ 26008 w 4496408"/>
              <a:gd name="connsiteY2" fmla="*/ 1181876 h 1674636"/>
              <a:gd name="connisteX3" fmla="*/ 9498 w 4496408"/>
              <a:gd name="connsiteY3" fmla="*/ 405271 h 1674636"/>
              <a:gd name="connisteX4" fmla="*/ 9498 w 4496408"/>
              <a:gd name="connsiteY4" fmla="*/ 155081 h 1674636"/>
              <a:gd name="connisteX5" fmla="*/ 106653 w 4496408"/>
              <a:gd name="connsiteY5" fmla="*/ 25541 h 1674636"/>
              <a:gd name="connisteX6" fmla="*/ 154913 w 4496408"/>
              <a:gd name="connsiteY6" fmla="*/ 17286 h 1674636"/>
              <a:gd name="connisteX7" fmla="*/ 349223 w 4496408"/>
              <a:gd name="connsiteY7" fmla="*/ 1411 h 1674636"/>
              <a:gd name="connisteX8" fmla="*/ 1101063 w 4496408"/>
              <a:gd name="connsiteY8" fmla="*/ 1411 h 1674636"/>
              <a:gd name="connisteX9" fmla="*/ 2233268 w 4496408"/>
              <a:gd name="connsiteY9" fmla="*/ 1411 h 1674636"/>
              <a:gd name="connisteX10" fmla="*/ 3275938 w 4496408"/>
              <a:gd name="connsiteY10" fmla="*/ 1411 h 1674636"/>
              <a:gd name="connisteX11" fmla="*/ 3769333 w 4496408"/>
              <a:gd name="connsiteY11" fmla="*/ 1411 h 1674636"/>
              <a:gd name="connisteX12" fmla="*/ 4222088 w 4496408"/>
              <a:gd name="connsiteY12" fmla="*/ 9031 h 1674636"/>
              <a:gd name="connisteX13" fmla="*/ 4343373 w 4496408"/>
              <a:gd name="connsiteY13" fmla="*/ 41416 h 1674636"/>
              <a:gd name="connisteX14" fmla="*/ 4456403 w 4496408"/>
              <a:gd name="connsiteY14" fmla="*/ 122696 h 1674636"/>
              <a:gd name="connisteX15" fmla="*/ 4496408 w 4496408"/>
              <a:gd name="connsiteY15" fmla="*/ 203341 h 167463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</a:cxnLst>
            <a:rect l="l" t="t" r="r" b="b"/>
            <a:pathLst>
              <a:path w="4496408" h="1674636">
                <a:moveTo>
                  <a:pt x="583538" y="1674636"/>
                </a:moveTo>
                <a:cubicBezTo>
                  <a:pt x="507338" y="1649236"/>
                  <a:pt x="299058" y="1611771"/>
                  <a:pt x="187298" y="1513346"/>
                </a:cubicBezTo>
                <a:cubicBezTo>
                  <a:pt x="75538" y="1414921"/>
                  <a:pt x="61568" y="1403491"/>
                  <a:pt x="26008" y="1181876"/>
                </a:cubicBezTo>
                <a:cubicBezTo>
                  <a:pt x="-9552" y="960261"/>
                  <a:pt x="12673" y="610376"/>
                  <a:pt x="9498" y="405271"/>
                </a:cubicBezTo>
                <a:cubicBezTo>
                  <a:pt x="6323" y="200166"/>
                  <a:pt x="-10187" y="231281"/>
                  <a:pt x="9498" y="155081"/>
                </a:cubicBezTo>
                <a:cubicBezTo>
                  <a:pt x="29183" y="78881"/>
                  <a:pt x="77443" y="52846"/>
                  <a:pt x="106653" y="25541"/>
                </a:cubicBezTo>
                <a:cubicBezTo>
                  <a:pt x="135863" y="-1764"/>
                  <a:pt x="106653" y="22366"/>
                  <a:pt x="154913" y="17286"/>
                </a:cubicBezTo>
                <a:cubicBezTo>
                  <a:pt x="203173" y="12206"/>
                  <a:pt x="159993" y="4586"/>
                  <a:pt x="349223" y="1411"/>
                </a:cubicBezTo>
                <a:cubicBezTo>
                  <a:pt x="538453" y="-1764"/>
                  <a:pt x="724508" y="1411"/>
                  <a:pt x="1101063" y="1411"/>
                </a:cubicBezTo>
                <a:cubicBezTo>
                  <a:pt x="1477618" y="1411"/>
                  <a:pt x="1798293" y="1411"/>
                  <a:pt x="2233268" y="1411"/>
                </a:cubicBezTo>
                <a:cubicBezTo>
                  <a:pt x="2668243" y="1411"/>
                  <a:pt x="2968598" y="1411"/>
                  <a:pt x="3275938" y="1411"/>
                </a:cubicBezTo>
                <a:cubicBezTo>
                  <a:pt x="3583278" y="1411"/>
                  <a:pt x="3580103" y="141"/>
                  <a:pt x="3769333" y="1411"/>
                </a:cubicBezTo>
                <a:cubicBezTo>
                  <a:pt x="3958563" y="2681"/>
                  <a:pt x="4107153" y="776"/>
                  <a:pt x="4222088" y="9031"/>
                </a:cubicBezTo>
                <a:cubicBezTo>
                  <a:pt x="4337023" y="17286"/>
                  <a:pt x="4296383" y="18556"/>
                  <a:pt x="4343373" y="41416"/>
                </a:cubicBezTo>
                <a:cubicBezTo>
                  <a:pt x="4390363" y="64276"/>
                  <a:pt x="4425923" y="90311"/>
                  <a:pt x="4456403" y="122696"/>
                </a:cubicBezTo>
                <a:cubicBezTo>
                  <a:pt x="4486883" y="155081"/>
                  <a:pt x="4490693" y="188736"/>
                  <a:pt x="4496408" y="203341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874520" y="3071495"/>
            <a:ext cx="1269365" cy="12934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dirty="0">
                <a:sym typeface="+mn-ea"/>
              </a:rPr>
              <a:t>汉密尔顿回路（</a:t>
            </a:r>
            <a:r>
              <a:rPr lang="en-US" altLang="zh-CN" dirty="0">
                <a:sym typeface="+mn-ea"/>
              </a:rPr>
              <a:t>HAM-CYCLE</a:t>
            </a:r>
            <a:r>
              <a:rPr lang="zh-CN" dirty="0">
                <a:sym typeface="+mn-ea"/>
              </a:rPr>
              <a:t>）</a:t>
            </a:r>
            <a:endParaRPr lang="zh-CN" dirty="0">
              <a:sym typeface="+mn-ea"/>
            </a:endParaRPr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2601595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sz="2450" dirty="0">
                <a:solidFill>
                  <a:srgbClr val="000000"/>
                </a:solidFill>
                <a:sym typeface="+mn-ea"/>
              </a:rPr>
              <a:t>附件图之间的联通关系表示原始图中的关系</a:t>
            </a:r>
            <a:endParaRPr lang="zh-CN" sz="2100" dirty="0">
              <a:solidFill>
                <a:srgbClr val="000000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9170" y="737235"/>
            <a:ext cx="1365250" cy="12763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83965" y="2066290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原始图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57140" y="655955"/>
            <a:ext cx="39103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/>
              <a:t>选择器顶点，针对每个节点</a:t>
            </a:r>
            <a:r>
              <a:rPr lang="en-US" altLang="zh-CN" sz="1800"/>
              <a:t>u</a:t>
            </a:r>
            <a:r>
              <a:rPr lang="zh-CN" altLang="en-US" sz="1800"/>
              <a:t>，连接第一个和最后一个，即</a:t>
            </a:r>
            <a:r>
              <a:rPr lang="en-US" altLang="zh-CN" sz="1800"/>
              <a:t>[u, u</a:t>
            </a:r>
            <a:r>
              <a:rPr lang="en-US" altLang="zh-CN" sz="1800" baseline="30000"/>
              <a:t>(1)</a:t>
            </a:r>
            <a:r>
              <a:rPr lang="en-US" altLang="zh-CN" sz="1800"/>
              <a:t>, 1]</a:t>
            </a:r>
            <a:r>
              <a:rPr lang="zh-CN" altLang="en-US" sz="1800"/>
              <a:t>以及</a:t>
            </a:r>
            <a:r>
              <a:rPr lang="en-US" altLang="zh-CN" sz="1800"/>
              <a:t>[u, u</a:t>
            </a:r>
            <a:r>
              <a:rPr lang="en-US" altLang="zh-CN" sz="1800" baseline="30000"/>
              <a:t>(degree(u))</a:t>
            </a:r>
            <a:r>
              <a:rPr lang="en-US" altLang="zh-CN" sz="1800"/>
              <a:t>, 6]</a:t>
            </a:r>
            <a:endParaRPr lang="en-US" altLang="zh-CN" sz="1800"/>
          </a:p>
          <a:p>
            <a:r>
              <a:rPr lang="zh-CN" altLang="en-US" sz="1800"/>
              <a:t>例如：</a:t>
            </a:r>
            <a:endParaRPr lang="zh-CN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/>
              <a:t>对于</a:t>
            </a:r>
            <a:r>
              <a:rPr lang="en-US" altLang="zh-CN" sz="1800"/>
              <a:t>w</a:t>
            </a:r>
            <a:r>
              <a:rPr lang="zh-CN" altLang="en-US" sz="1800"/>
              <a:t>，连接</a:t>
            </a:r>
            <a:r>
              <a:rPr lang="en-US" altLang="zh-CN" sz="1800"/>
              <a:t>[w,x,1]</a:t>
            </a:r>
            <a:r>
              <a:rPr lang="zh-CN" altLang="en-US" sz="1800"/>
              <a:t>和</a:t>
            </a:r>
            <a:r>
              <a:rPr lang="en-US" altLang="zh-CN" sz="1800"/>
              <a:t>[w,z,6]</a:t>
            </a:r>
            <a:endParaRPr lang="en-US" altLang="zh-CN" sz="18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90" y="2155190"/>
            <a:ext cx="7025005" cy="2701290"/>
          </a:xfrm>
          <a:prstGeom prst="rect">
            <a:avLst/>
          </a:prstGeom>
        </p:spPr>
      </p:pic>
      <p:sp>
        <p:nvSpPr>
          <p:cNvPr id="13" name="任意多边形 12"/>
          <p:cNvSpPr/>
          <p:nvPr/>
        </p:nvSpPr>
        <p:spPr>
          <a:xfrm>
            <a:off x="1527175" y="2327275"/>
            <a:ext cx="3438525" cy="1051560"/>
          </a:xfrm>
          <a:custGeom>
            <a:avLst/>
            <a:gdLst>
              <a:gd name="connisteX0" fmla="*/ 3411855 w 3438346"/>
              <a:gd name="connsiteY0" fmla="*/ 846 h 1051771"/>
              <a:gd name="connisteX1" fmla="*/ 3331210 w 3438346"/>
              <a:gd name="connsiteY1" fmla="*/ 846 h 1051771"/>
              <a:gd name="connisteX2" fmla="*/ 2522220 w 3438346"/>
              <a:gd name="connsiteY2" fmla="*/ 846 h 1051771"/>
              <a:gd name="connisteX3" fmla="*/ 412115 w 3438346"/>
              <a:gd name="connsiteY3" fmla="*/ 9101 h 1051771"/>
              <a:gd name="connisteX4" fmla="*/ 177800 w 3438346"/>
              <a:gd name="connsiteY4" fmla="*/ 9101 h 1051771"/>
              <a:gd name="connisteX5" fmla="*/ 48260 w 3438346"/>
              <a:gd name="connsiteY5" fmla="*/ 98001 h 1051771"/>
              <a:gd name="connisteX6" fmla="*/ 73025 w 3438346"/>
              <a:gd name="connsiteY6" fmla="*/ 404706 h 1051771"/>
              <a:gd name="connisteX7" fmla="*/ 73025 w 3438346"/>
              <a:gd name="connsiteY7" fmla="*/ 857461 h 1051771"/>
              <a:gd name="connisteX8" fmla="*/ 0 w 3438346"/>
              <a:gd name="connsiteY8" fmla="*/ 1051771 h 105177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3438347" h="1051772">
                <a:moveTo>
                  <a:pt x="3411855" y="847"/>
                </a:moveTo>
                <a:cubicBezTo>
                  <a:pt x="3411855" y="847"/>
                  <a:pt x="3509010" y="847"/>
                  <a:pt x="3331210" y="847"/>
                </a:cubicBezTo>
                <a:cubicBezTo>
                  <a:pt x="3153410" y="847"/>
                  <a:pt x="3105785" y="-1058"/>
                  <a:pt x="2522220" y="847"/>
                </a:cubicBezTo>
                <a:cubicBezTo>
                  <a:pt x="1938655" y="2752"/>
                  <a:pt x="880745" y="7197"/>
                  <a:pt x="412115" y="9102"/>
                </a:cubicBezTo>
                <a:cubicBezTo>
                  <a:pt x="-56515" y="11007"/>
                  <a:pt x="250825" y="-8678"/>
                  <a:pt x="177800" y="9102"/>
                </a:cubicBezTo>
                <a:cubicBezTo>
                  <a:pt x="104775" y="26882"/>
                  <a:pt x="69215" y="18627"/>
                  <a:pt x="48260" y="98002"/>
                </a:cubicBezTo>
                <a:cubicBezTo>
                  <a:pt x="27305" y="177377"/>
                  <a:pt x="67945" y="252942"/>
                  <a:pt x="73025" y="404707"/>
                </a:cubicBezTo>
                <a:cubicBezTo>
                  <a:pt x="78105" y="556472"/>
                  <a:pt x="87630" y="727922"/>
                  <a:pt x="73025" y="857462"/>
                </a:cubicBezTo>
                <a:cubicBezTo>
                  <a:pt x="58420" y="987002"/>
                  <a:pt x="14605" y="1021927"/>
                  <a:pt x="0" y="1051772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5108575" y="2432685"/>
            <a:ext cx="1593215" cy="2191385"/>
          </a:xfrm>
          <a:custGeom>
            <a:avLst/>
            <a:gdLst>
              <a:gd name="connisteX0" fmla="*/ 0 w 1593215"/>
              <a:gd name="connsiteY0" fmla="*/ 0 h 2191385"/>
              <a:gd name="connisteX1" fmla="*/ 177800 w 1593215"/>
              <a:gd name="connsiteY1" fmla="*/ 113665 h 2191385"/>
              <a:gd name="connisteX2" fmla="*/ 711835 w 1593215"/>
              <a:gd name="connsiteY2" fmla="*/ 121285 h 2191385"/>
              <a:gd name="connisteX3" fmla="*/ 922020 w 1593215"/>
              <a:gd name="connsiteY3" fmla="*/ 113665 h 2191385"/>
              <a:gd name="connisteX4" fmla="*/ 1035050 w 1593215"/>
              <a:gd name="connsiteY4" fmla="*/ 242570 h 2191385"/>
              <a:gd name="connisteX5" fmla="*/ 1035050 w 1593215"/>
              <a:gd name="connsiteY5" fmla="*/ 638810 h 2191385"/>
              <a:gd name="connisteX6" fmla="*/ 1035050 w 1593215"/>
              <a:gd name="connsiteY6" fmla="*/ 1600835 h 2191385"/>
              <a:gd name="connisteX7" fmla="*/ 1059180 w 1593215"/>
              <a:gd name="connsiteY7" fmla="*/ 1892300 h 2191385"/>
              <a:gd name="connisteX8" fmla="*/ 1269365 w 1593215"/>
              <a:gd name="connsiteY8" fmla="*/ 2078355 h 2191385"/>
              <a:gd name="connisteX9" fmla="*/ 1593215 w 1593215"/>
              <a:gd name="connsiteY9" fmla="*/ 2191385 h 21913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</a:cxnLst>
            <a:rect l="l" t="t" r="r" b="b"/>
            <a:pathLst>
              <a:path w="1593215" h="2191385">
                <a:moveTo>
                  <a:pt x="0" y="0"/>
                </a:moveTo>
                <a:cubicBezTo>
                  <a:pt x="24765" y="22860"/>
                  <a:pt x="35560" y="89535"/>
                  <a:pt x="177800" y="113665"/>
                </a:cubicBezTo>
                <a:cubicBezTo>
                  <a:pt x="320040" y="137795"/>
                  <a:pt x="563245" y="121285"/>
                  <a:pt x="711835" y="121285"/>
                </a:cubicBezTo>
                <a:cubicBezTo>
                  <a:pt x="860425" y="121285"/>
                  <a:pt x="857250" y="89535"/>
                  <a:pt x="922020" y="113665"/>
                </a:cubicBezTo>
                <a:cubicBezTo>
                  <a:pt x="986790" y="137795"/>
                  <a:pt x="1012190" y="137795"/>
                  <a:pt x="1035050" y="242570"/>
                </a:cubicBezTo>
                <a:cubicBezTo>
                  <a:pt x="1057910" y="347345"/>
                  <a:pt x="1035050" y="367030"/>
                  <a:pt x="1035050" y="638810"/>
                </a:cubicBezTo>
                <a:cubicBezTo>
                  <a:pt x="1035050" y="910590"/>
                  <a:pt x="1029970" y="1350010"/>
                  <a:pt x="1035050" y="1600835"/>
                </a:cubicBezTo>
                <a:cubicBezTo>
                  <a:pt x="1040130" y="1851660"/>
                  <a:pt x="1012190" y="1797050"/>
                  <a:pt x="1059180" y="1892300"/>
                </a:cubicBezTo>
                <a:cubicBezTo>
                  <a:pt x="1106170" y="1987550"/>
                  <a:pt x="1162685" y="2018665"/>
                  <a:pt x="1269365" y="2078355"/>
                </a:cubicBezTo>
                <a:cubicBezTo>
                  <a:pt x="1376045" y="2138045"/>
                  <a:pt x="1532890" y="2172335"/>
                  <a:pt x="1593215" y="2191385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dirty="0">
                <a:sym typeface="+mn-ea"/>
              </a:rPr>
              <a:t>汉密尔顿回路（</a:t>
            </a:r>
            <a:r>
              <a:rPr lang="en-US" altLang="zh-CN" dirty="0">
                <a:sym typeface="+mn-ea"/>
              </a:rPr>
              <a:t>HAM-CYCLE</a:t>
            </a:r>
            <a:r>
              <a:rPr lang="zh-CN" dirty="0">
                <a:sym typeface="+mn-ea"/>
              </a:rPr>
              <a:t>）</a:t>
            </a:r>
            <a:endParaRPr lang="zh-CN" dirty="0">
              <a:sym typeface="+mn-ea"/>
            </a:endParaRPr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2601595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sz="2450" dirty="0">
                <a:solidFill>
                  <a:srgbClr val="000000"/>
                </a:solidFill>
                <a:sym typeface="+mn-ea"/>
              </a:rPr>
              <a:t>附件图之间的联通关系表示原始图中的关系</a:t>
            </a:r>
            <a:endParaRPr lang="zh-CN" sz="2100" dirty="0">
              <a:solidFill>
                <a:srgbClr val="000000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9170" y="737235"/>
            <a:ext cx="1365250" cy="12763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83965" y="2066290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原始图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57140" y="655955"/>
            <a:ext cx="39103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/>
              <a:t>选择器顶点，针对每个节点</a:t>
            </a:r>
            <a:r>
              <a:rPr lang="en-US" altLang="zh-CN" sz="1800"/>
              <a:t>u</a:t>
            </a:r>
            <a:r>
              <a:rPr lang="zh-CN" altLang="en-US" sz="1800"/>
              <a:t>，连接第一个和最后一个，即</a:t>
            </a:r>
            <a:r>
              <a:rPr lang="en-US" altLang="zh-CN" sz="1800"/>
              <a:t>[u, u</a:t>
            </a:r>
            <a:r>
              <a:rPr lang="en-US" altLang="zh-CN" sz="1800" baseline="30000"/>
              <a:t>(1)</a:t>
            </a:r>
            <a:r>
              <a:rPr lang="en-US" altLang="zh-CN" sz="1800"/>
              <a:t>, 1]</a:t>
            </a:r>
            <a:r>
              <a:rPr lang="zh-CN" altLang="en-US" sz="1800"/>
              <a:t>以及</a:t>
            </a:r>
            <a:r>
              <a:rPr lang="en-US" altLang="zh-CN" sz="1800"/>
              <a:t>[u, u</a:t>
            </a:r>
            <a:r>
              <a:rPr lang="en-US" altLang="zh-CN" sz="1800" baseline="30000"/>
              <a:t>(degree(u))</a:t>
            </a:r>
            <a:r>
              <a:rPr lang="en-US" altLang="zh-CN" sz="1800"/>
              <a:t>, 6]</a:t>
            </a:r>
            <a:endParaRPr lang="en-US" altLang="zh-CN" sz="1800"/>
          </a:p>
          <a:p>
            <a:r>
              <a:rPr lang="zh-CN" sz="1800"/>
              <a:t>补上其他线：</a:t>
            </a:r>
            <a:r>
              <a:rPr lang="en-US" altLang="zh-CN" sz="1800"/>
              <a:t>x</a:t>
            </a:r>
            <a:r>
              <a:rPr lang="zh-CN" altLang="en-US" sz="1800"/>
              <a:t>（紫色）、</a:t>
            </a:r>
            <a:r>
              <a:rPr lang="en-US" altLang="zh-CN" sz="1800"/>
              <a:t>y</a:t>
            </a:r>
            <a:r>
              <a:rPr lang="zh-CN" altLang="en-US" sz="1800"/>
              <a:t>（绿色）、</a:t>
            </a:r>
            <a:r>
              <a:rPr lang="en-US" altLang="zh-CN" sz="1800"/>
              <a:t>z</a:t>
            </a:r>
            <a:r>
              <a:rPr lang="zh-CN" altLang="en-US" sz="1800"/>
              <a:t>（红色）</a:t>
            </a:r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90" y="2155190"/>
            <a:ext cx="7025005" cy="2701290"/>
          </a:xfrm>
          <a:prstGeom prst="rect">
            <a:avLst/>
          </a:prstGeom>
        </p:spPr>
      </p:pic>
      <p:sp>
        <p:nvSpPr>
          <p:cNvPr id="13" name="任意多边形 12"/>
          <p:cNvSpPr/>
          <p:nvPr/>
        </p:nvSpPr>
        <p:spPr>
          <a:xfrm>
            <a:off x="1527175" y="2327275"/>
            <a:ext cx="3438525" cy="1051560"/>
          </a:xfrm>
          <a:custGeom>
            <a:avLst/>
            <a:gdLst>
              <a:gd name="connisteX0" fmla="*/ 3411855 w 3438346"/>
              <a:gd name="connsiteY0" fmla="*/ 846 h 1051771"/>
              <a:gd name="connisteX1" fmla="*/ 3331210 w 3438346"/>
              <a:gd name="connsiteY1" fmla="*/ 846 h 1051771"/>
              <a:gd name="connisteX2" fmla="*/ 2522220 w 3438346"/>
              <a:gd name="connsiteY2" fmla="*/ 846 h 1051771"/>
              <a:gd name="connisteX3" fmla="*/ 412115 w 3438346"/>
              <a:gd name="connsiteY3" fmla="*/ 9101 h 1051771"/>
              <a:gd name="connisteX4" fmla="*/ 177800 w 3438346"/>
              <a:gd name="connsiteY4" fmla="*/ 9101 h 1051771"/>
              <a:gd name="connisteX5" fmla="*/ 48260 w 3438346"/>
              <a:gd name="connsiteY5" fmla="*/ 98001 h 1051771"/>
              <a:gd name="connisteX6" fmla="*/ 73025 w 3438346"/>
              <a:gd name="connsiteY6" fmla="*/ 404706 h 1051771"/>
              <a:gd name="connisteX7" fmla="*/ 73025 w 3438346"/>
              <a:gd name="connsiteY7" fmla="*/ 857461 h 1051771"/>
              <a:gd name="connisteX8" fmla="*/ 0 w 3438346"/>
              <a:gd name="connsiteY8" fmla="*/ 1051771 h 105177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3438347" h="1051772">
                <a:moveTo>
                  <a:pt x="3411855" y="847"/>
                </a:moveTo>
                <a:cubicBezTo>
                  <a:pt x="3411855" y="847"/>
                  <a:pt x="3509010" y="847"/>
                  <a:pt x="3331210" y="847"/>
                </a:cubicBezTo>
                <a:cubicBezTo>
                  <a:pt x="3153410" y="847"/>
                  <a:pt x="3105785" y="-1058"/>
                  <a:pt x="2522220" y="847"/>
                </a:cubicBezTo>
                <a:cubicBezTo>
                  <a:pt x="1938655" y="2752"/>
                  <a:pt x="880745" y="7197"/>
                  <a:pt x="412115" y="9102"/>
                </a:cubicBezTo>
                <a:cubicBezTo>
                  <a:pt x="-56515" y="11007"/>
                  <a:pt x="250825" y="-8678"/>
                  <a:pt x="177800" y="9102"/>
                </a:cubicBezTo>
                <a:cubicBezTo>
                  <a:pt x="104775" y="26882"/>
                  <a:pt x="69215" y="18627"/>
                  <a:pt x="48260" y="98002"/>
                </a:cubicBezTo>
                <a:cubicBezTo>
                  <a:pt x="27305" y="177377"/>
                  <a:pt x="67945" y="252942"/>
                  <a:pt x="73025" y="404707"/>
                </a:cubicBezTo>
                <a:cubicBezTo>
                  <a:pt x="78105" y="556472"/>
                  <a:pt x="87630" y="727922"/>
                  <a:pt x="73025" y="857462"/>
                </a:cubicBezTo>
                <a:cubicBezTo>
                  <a:pt x="58420" y="987002"/>
                  <a:pt x="14605" y="1021927"/>
                  <a:pt x="0" y="1051772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5108575" y="2432685"/>
            <a:ext cx="1593215" cy="2191385"/>
          </a:xfrm>
          <a:custGeom>
            <a:avLst/>
            <a:gdLst>
              <a:gd name="connisteX0" fmla="*/ 0 w 1593215"/>
              <a:gd name="connsiteY0" fmla="*/ 0 h 2191385"/>
              <a:gd name="connisteX1" fmla="*/ 177800 w 1593215"/>
              <a:gd name="connsiteY1" fmla="*/ 113665 h 2191385"/>
              <a:gd name="connisteX2" fmla="*/ 711835 w 1593215"/>
              <a:gd name="connsiteY2" fmla="*/ 121285 h 2191385"/>
              <a:gd name="connisteX3" fmla="*/ 922020 w 1593215"/>
              <a:gd name="connsiteY3" fmla="*/ 113665 h 2191385"/>
              <a:gd name="connisteX4" fmla="*/ 1035050 w 1593215"/>
              <a:gd name="connsiteY4" fmla="*/ 242570 h 2191385"/>
              <a:gd name="connisteX5" fmla="*/ 1035050 w 1593215"/>
              <a:gd name="connsiteY5" fmla="*/ 638810 h 2191385"/>
              <a:gd name="connisteX6" fmla="*/ 1035050 w 1593215"/>
              <a:gd name="connsiteY6" fmla="*/ 1600835 h 2191385"/>
              <a:gd name="connisteX7" fmla="*/ 1059180 w 1593215"/>
              <a:gd name="connsiteY7" fmla="*/ 1892300 h 2191385"/>
              <a:gd name="connisteX8" fmla="*/ 1269365 w 1593215"/>
              <a:gd name="connsiteY8" fmla="*/ 2078355 h 2191385"/>
              <a:gd name="connisteX9" fmla="*/ 1593215 w 1593215"/>
              <a:gd name="connsiteY9" fmla="*/ 2191385 h 21913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</a:cxnLst>
            <a:rect l="l" t="t" r="r" b="b"/>
            <a:pathLst>
              <a:path w="1593215" h="2191385">
                <a:moveTo>
                  <a:pt x="0" y="0"/>
                </a:moveTo>
                <a:cubicBezTo>
                  <a:pt x="24765" y="22860"/>
                  <a:pt x="35560" y="89535"/>
                  <a:pt x="177800" y="113665"/>
                </a:cubicBezTo>
                <a:cubicBezTo>
                  <a:pt x="320040" y="137795"/>
                  <a:pt x="563245" y="121285"/>
                  <a:pt x="711835" y="121285"/>
                </a:cubicBezTo>
                <a:cubicBezTo>
                  <a:pt x="860425" y="121285"/>
                  <a:pt x="857250" y="89535"/>
                  <a:pt x="922020" y="113665"/>
                </a:cubicBezTo>
                <a:cubicBezTo>
                  <a:pt x="986790" y="137795"/>
                  <a:pt x="1012190" y="137795"/>
                  <a:pt x="1035050" y="242570"/>
                </a:cubicBezTo>
                <a:cubicBezTo>
                  <a:pt x="1057910" y="347345"/>
                  <a:pt x="1035050" y="367030"/>
                  <a:pt x="1035050" y="638810"/>
                </a:cubicBezTo>
                <a:cubicBezTo>
                  <a:pt x="1035050" y="910590"/>
                  <a:pt x="1029970" y="1350010"/>
                  <a:pt x="1035050" y="1600835"/>
                </a:cubicBezTo>
                <a:cubicBezTo>
                  <a:pt x="1040130" y="1851660"/>
                  <a:pt x="1012190" y="1797050"/>
                  <a:pt x="1059180" y="1892300"/>
                </a:cubicBezTo>
                <a:cubicBezTo>
                  <a:pt x="1106170" y="1987550"/>
                  <a:pt x="1162685" y="2018665"/>
                  <a:pt x="1269365" y="2078355"/>
                </a:cubicBezTo>
                <a:cubicBezTo>
                  <a:pt x="1376045" y="2138045"/>
                  <a:pt x="1532890" y="2172335"/>
                  <a:pt x="1593215" y="2191385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1995805" y="2416810"/>
            <a:ext cx="2983865" cy="946150"/>
          </a:xfrm>
          <a:custGeom>
            <a:avLst/>
            <a:gdLst>
              <a:gd name="connisteX0" fmla="*/ 2983865 w 2983865"/>
              <a:gd name="connsiteY0" fmla="*/ 0 h 946150"/>
              <a:gd name="connisteX1" fmla="*/ 2797810 w 2983865"/>
              <a:gd name="connsiteY1" fmla="*/ 24130 h 946150"/>
              <a:gd name="connisteX2" fmla="*/ 2417445 w 2983865"/>
              <a:gd name="connsiteY2" fmla="*/ 32385 h 946150"/>
              <a:gd name="connisteX3" fmla="*/ 1067435 w 2983865"/>
              <a:gd name="connsiteY3" fmla="*/ 32385 h 946150"/>
              <a:gd name="connisteX4" fmla="*/ 178435 w 2983865"/>
              <a:gd name="connsiteY4" fmla="*/ 32385 h 946150"/>
              <a:gd name="connisteX5" fmla="*/ 64770 w 2983865"/>
              <a:gd name="connsiteY5" fmla="*/ 153670 h 946150"/>
              <a:gd name="connisteX6" fmla="*/ 88900 w 2983865"/>
              <a:gd name="connsiteY6" fmla="*/ 800100 h 946150"/>
              <a:gd name="connisteX7" fmla="*/ 0 w 2983865"/>
              <a:gd name="connsiteY7" fmla="*/ 946150 h 9461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2983865" h="946150">
                <a:moveTo>
                  <a:pt x="2983865" y="0"/>
                </a:moveTo>
                <a:cubicBezTo>
                  <a:pt x="2954020" y="4445"/>
                  <a:pt x="2910840" y="17780"/>
                  <a:pt x="2797810" y="24130"/>
                </a:cubicBezTo>
                <a:cubicBezTo>
                  <a:pt x="2684780" y="30480"/>
                  <a:pt x="2763520" y="30480"/>
                  <a:pt x="2417445" y="32385"/>
                </a:cubicBezTo>
                <a:cubicBezTo>
                  <a:pt x="2071370" y="34290"/>
                  <a:pt x="1515110" y="32385"/>
                  <a:pt x="1067435" y="32385"/>
                </a:cubicBezTo>
                <a:cubicBezTo>
                  <a:pt x="619760" y="32385"/>
                  <a:pt x="379095" y="8255"/>
                  <a:pt x="178435" y="32385"/>
                </a:cubicBezTo>
                <a:cubicBezTo>
                  <a:pt x="-22225" y="56515"/>
                  <a:pt x="82550" y="0"/>
                  <a:pt x="64770" y="153670"/>
                </a:cubicBezTo>
                <a:cubicBezTo>
                  <a:pt x="46990" y="307340"/>
                  <a:pt x="101600" y="641350"/>
                  <a:pt x="88900" y="800100"/>
                </a:cubicBezTo>
                <a:cubicBezTo>
                  <a:pt x="76200" y="958850"/>
                  <a:pt x="18415" y="929640"/>
                  <a:pt x="0" y="946150"/>
                </a:cubicBezTo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2648585" y="2449195"/>
            <a:ext cx="2411730" cy="2134235"/>
          </a:xfrm>
          <a:custGeom>
            <a:avLst/>
            <a:gdLst>
              <a:gd name="connisteX0" fmla="*/ 414496 w 2411571"/>
              <a:gd name="connsiteY0" fmla="*/ 2134235 h 2134235"/>
              <a:gd name="connisteX1" fmla="*/ 156051 w 2411571"/>
              <a:gd name="connsiteY1" fmla="*/ 2012950 h 2134235"/>
              <a:gd name="connisteX2" fmla="*/ 26511 w 2411571"/>
              <a:gd name="connsiteY2" fmla="*/ 1762125 h 2134235"/>
              <a:gd name="connisteX3" fmla="*/ 18256 w 2411571"/>
              <a:gd name="connsiteY3" fmla="*/ 1737995 h 2134235"/>
              <a:gd name="connisteX4" fmla="*/ 2381 w 2411571"/>
              <a:gd name="connsiteY4" fmla="*/ 808355 h 2134235"/>
              <a:gd name="connisteX5" fmla="*/ 2381 w 2411571"/>
              <a:gd name="connsiteY5" fmla="*/ 436245 h 2134235"/>
              <a:gd name="connisteX6" fmla="*/ 18256 w 2411571"/>
              <a:gd name="connsiteY6" fmla="*/ 339725 h 2134235"/>
              <a:gd name="connisteX7" fmla="*/ 74771 w 2411571"/>
              <a:gd name="connsiteY7" fmla="*/ 226060 h 2134235"/>
              <a:gd name="connisteX8" fmla="*/ 366236 w 2411571"/>
              <a:gd name="connsiteY8" fmla="*/ 226060 h 2134235"/>
              <a:gd name="connisteX9" fmla="*/ 1118076 w 2411571"/>
              <a:gd name="connsiteY9" fmla="*/ 218440 h 2134235"/>
              <a:gd name="connisteX10" fmla="*/ 1869916 w 2411571"/>
              <a:gd name="connsiteY10" fmla="*/ 226060 h 2134235"/>
              <a:gd name="connisteX11" fmla="*/ 2136616 w 2411571"/>
              <a:gd name="connsiteY11" fmla="*/ 218440 h 2134235"/>
              <a:gd name="connisteX12" fmla="*/ 2411571 w 2411571"/>
              <a:gd name="connsiteY12" fmla="*/ 0 h 21342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</a:cxnLst>
            <a:rect l="l" t="t" r="r" b="b"/>
            <a:pathLst>
              <a:path w="2411571" h="2134235">
                <a:moveTo>
                  <a:pt x="414496" y="2134235"/>
                </a:moveTo>
                <a:cubicBezTo>
                  <a:pt x="365601" y="2115185"/>
                  <a:pt x="233521" y="2087245"/>
                  <a:pt x="156051" y="2012950"/>
                </a:cubicBezTo>
                <a:cubicBezTo>
                  <a:pt x="78581" y="1938655"/>
                  <a:pt x="53816" y="1817370"/>
                  <a:pt x="26511" y="1762125"/>
                </a:cubicBezTo>
                <a:cubicBezTo>
                  <a:pt x="-794" y="1706880"/>
                  <a:pt x="23336" y="1928495"/>
                  <a:pt x="18256" y="1737995"/>
                </a:cubicBezTo>
                <a:cubicBezTo>
                  <a:pt x="13176" y="1547495"/>
                  <a:pt x="5556" y="1068705"/>
                  <a:pt x="2381" y="808355"/>
                </a:cubicBezTo>
                <a:cubicBezTo>
                  <a:pt x="-794" y="548005"/>
                  <a:pt x="-794" y="530225"/>
                  <a:pt x="2381" y="436245"/>
                </a:cubicBezTo>
                <a:cubicBezTo>
                  <a:pt x="5556" y="342265"/>
                  <a:pt x="3651" y="381635"/>
                  <a:pt x="18256" y="339725"/>
                </a:cubicBezTo>
                <a:cubicBezTo>
                  <a:pt x="32861" y="297815"/>
                  <a:pt x="4921" y="248920"/>
                  <a:pt x="74771" y="226060"/>
                </a:cubicBezTo>
                <a:cubicBezTo>
                  <a:pt x="144621" y="203200"/>
                  <a:pt x="157321" y="227330"/>
                  <a:pt x="366236" y="226060"/>
                </a:cubicBezTo>
                <a:cubicBezTo>
                  <a:pt x="575151" y="224790"/>
                  <a:pt x="817086" y="218440"/>
                  <a:pt x="1118076" y="218440"/>
                </a:cubicBezTo>
                <a:cubicBezTo>
                  <a:pt x="1419066" y="218440"/>
                  <a:pt x="1666081" y="226060"/>
                  <a:pt x="1869916" y="226060"/>
                </a:cubicBezTo>
                <a:cubicBezTo>
                  <a:pt x="2073751" y="226060"/>
                  <a:pt x="2028031" y="263525"/>
                  <a:pt x="2136616" y="218440"/>
                </a:cubicBezTo>
                <a:cubicBezTo>
                  <a:pt x="2245201" y="173355"/>
                  <a:pt x="2362041" y="43815"/>
                  <a:pt x="2411571" y="0"/>
                </a:cubicBezTo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3685540" y="2392680"/>
            <a:ext cx="1342390" cy="970280"/>
          </a:xfrm>
          <a:custGeom>
            <a:avLst/>
            <a:gdLst>
              <a:gd name="connisteX0" fmla="*/ 1342390 w 1342390"/>
              <a:gd name="connsiteY0" fmla="*/ 0 h 970280"/>
              <a:gd name="connisteX1" fmla="*/ 1205230 w 1342390"/>
              <a:gd name="connsiteY1" fmla="*/ 137160 h 970280"/>
              <a:gd name="connisteX2" fmla="*/ 1051560 w 1342390"/>
              <a:gd name="connsiteY2" fmla="*/ 153670 h 970280"/>
              <a:gd name="connisteX3" fmla="*/ 291465 w 1342390"/>
              <a:gd name="connsiteY3" fmla="*/ 186055 h 970280"/>
              <a:gd name="connisteX4" fmla="*/ 73025 w 1342390"/>
              <a:gd name="connsiteY4" fmla="*/ 186055 h 970280"/>
              <a:gd name="connisteX5" fmla="*/ 73025 w 1342390"/>
              <a:gd name="connsiteY5" fmla="*/ 274955 h 970280"/>
              <a:gd name="connisteX6" fmla="*/ 73025 w 1342390"/>
              <a:gd name="connsiteY6" fmla="*/ 533400 h 970280"/>
              <a:gd name="connisteX7" fmla="*/ 73025 w 1342390"/>
              <a:gd name="connsiteY7" fmla="*/ 856615 h 970280"/>
              <a:gd name="connisteX8" fmla="*/ 0 w 1342390"/>
              <a:gd name="connsiteY8" fmla="*/ 970280 h 9702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1342390" h="970280">
                <a:moveTo>
                  <a:pt x="1342390" y="0"/>
                </a:moveTo>
                <a:cubicBezTo>
                  <a:pt x="1318260" y="27305"/>
                  <a:pt x="1263650" y="106680"/>
                  <a:pt x="1205230" y="137160"/>
                </a:cubicBezTo>
                <a:cubicBezTo>
                  <a:pt x="1146810" y="167640"/>
                  <a:pt x="1234440" y="144145"/>
                  <a:pt x="1051560" y="153670"/>
                </a:cubicBezTo>
                <a:cubicBezTo>
                  <a:pt x="868680" y="163195"/>
                  <a:pt x="487045" y="179705"/>
                  <a:pt x="291465" y="186055"/>
                </a:cubicBezTo>
                <a:cubicBezTo>
                  <a:pt x="95885" y="192405"/>
                  <a:pt x="116840" y="168275"/>
                  <a:pt x="73025" y="186055"/>
                </a:cubicBezTo>
                <a:cubicBezTo>
                  <a:pt x="29210" y="203835"/>
                  <a:pt x="73025" y="205740"/>
                  <a:pt x="73025" y="274955"/>
                </a:cubicBezTo>
                <a:cubicBezTo>
                  <a:pt x="73025" y="344170"/>
                  <a:pt x="73025" y="417195"/>
                  <a:pt x="73025" y="533400"/>
                </a:cubicBezTo>
                <a:cubicBezTo>
                  <a:pt x="73025" y="649605"/>
                  <a:pt x="87630" y="768985"/>
                  <a:pt x="73025" y="856615"/>
                </a:cubicBezTo>
                <a:cubicBezTo>
                  <a:pt x="58420" y="944245"/>
                  <a:pt x="14605" y="953770"/>
                  <a:pt x="0" y="970280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5076190" y="2432685"/>
            <a:ext cx="717550" cy="2150745"/>
          </a:xfrm>
          <a:custGeom>
            <a:avLst/>
            <a:gdLst>
              <a:gd name="connisteX0" fmla="*/ 299085 w 717559"/>
              <a:gd name="connsiteY0" fmla="*/ 2150745 h 2150745"/>
              <a:gd name="connisteX1" fmla="*/ 541655 w 717559"/>
              <a:gd name="connsiteY1" fmla="*/ 2037715 h 2150745"/>
              <a:gd name="connisteX2" fmla="*/ 703580 w 717559"/>
              <a:gd name="connsiteY2" fmla="*/ 1795145 h 2150745"/>
              <a:gd name="connisteX3" fmla="*/ 703580 w 717559"/>
              <a:gd name="connsiteY3" fmla="*/ 1552575 h 2150745"/>
              <a:gd name="connisteX4" fmla="*/ 711835 w 717559"/>
              <a:gd name="connsiteY4" fmla="*/ 380365 h 2150745"/>
              <a:gd name="connisteX5" fmla="*/ 695325 w 717559"/>
              <a:gd name="connsiteY5" fmla="*/ 283210 h 2150745"/>
              <a:gd name="connisteX6" fmla="*/ 614680 w 717559"/>
              <a:gd name="connsiteY6" fmla="*/ 259080 h 2150745"/>
              <a:gd name="connisteX7" fmla="*/ 331470 w 717559"/>
              <a:gd name="connsiteY7" fmla="*/ 250825 h 2150745"/>
              <a:gd name="connisteX8" fmla="*/ 97155 w 717559"/>
              <a:gd name="connsiteY8" fmla="*/ 170180 h 2150745"/>
              <a:gd name="connisteX9" fmla="*/ 0 w 717559"/>
              <a:gd name="connsiteY9" fmla="*/ 0 h 21507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</a:cxnLst>
            <a:rect l="l" t="t" r="r" b="b"/>
            <a:pathLst>
              <a:path w="717559" h="2150745">
                <a:moveTo>
                  <a:pt x="299085" y="2150745"/>
                </a:moveTo>
                <a:cubicBezTo>
                  <a:pt x="344170" y="2132965"/>
                  <a:pt x="461010" y="2108835"/>
                  <a:pt x="541655" y="2037715"/>
                </a:cubicBezTo>
                <a:cubicBezTo>
                  <a:pt x="622300" y="1966595"/>
                  <a:pt x="671195" y="1892300"/>
                  <a:pt x="703580" y="1795145"/>
                </a:cubicBezTo>
                <a:cubicBezTo>
                  <a:pt x="735965" y="1697990"/>
                  <a:pt x="701675" y="1835785"/>
                  <a:pt x="703580" y="1552575"/>
                </a:cubicBezTo>
                <a:cubicBezTo>
                  <a:pt x="705485" y="1269365"/>
                  <a:pt x="713740" y="634365"/>
                  <a:pt x="711835" y="380365"/>
                </a:cubicBezTo>
                <a:cubicBezTo>
                  <a:pt x="709930" y="126365"/>
                  <a:pt x="715010" y="307340"/>
                  <a:pt x="695325" y="283210"/>
                </a:cubicBezTo>
                <a:cubicBezTo>
                  <a:pt x="675640" y="259080"/>
                  <a:pt x="687705" y="265430"/>
                  <a:pt x="614680" y="259080"/>
                </a:cubicBezTo>
                <a:cubicBezTo>
                  <a:pt x="541655" y="252730"/>
                  <a:pt x="434975" y="268605"/>
                  <a:pt x="331470" y="250825"/>
                </a:cubicBezTo>
                <a:cubicBezTo>
                  <a:pt x="227965" y="233045"/>
                  <a:pt x="163195" y="220345"/>
                  <a:pt x="97155" y="170180"/>
                </a:cubicBezTo>
                <a:cubicBezTo>
                  <a:pt x="31115" y="120015"/>
                  <a:pt x="14605" y="32385"/>
                  <a:pt x="0" y="0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5197475" y="2296160"/>
            <a:ext cx="1964690" cy="1090930"/>
          </a:xfrm>
          <a:custGeom>
            <a:avLst/>
            <a:gdLst>
              <a:gd name="connisteX0" fmla="*/ 0 w 1964690"/>
              <a:gd name="connsiteY0" fmla="*/ 7341 h 1090651"/>
              <a:gd name="connisteX1" fmla="*/ 574040 w 1964690"/>
              <a:gd name="connsiteY1" fmla="*/ 7341 h 1090651"/>
              <a:gd name="connisteX2" fmla="*/ 1754505 w 1964690"/>
              <a:gd name="connsiteY2" fmla="*/ 14961 h 1090651"/>
              <a:gd name="connisteX3" fmla="*/ 1884045 w 1964690"/>
              <a:gd name="connsiteY3" fmla="*/ 14961 h 1090651"/>
              <a:gd name="connisteX4" fmla="*/ 1916430 w 1964690"/>
              <a:gd name="connsiteY4" fmla="*/ 185141 h 1090651"/>
              <a:gd name="connisteX5" fmla="*/ 1916430 w 1964690"/>
              <a:gd name="connsiteY5" fmla="*/ 791566 h 1090651"/>
              <a:gd name="connisteX6" fmla="*/ 1916430 w 1964690"/>
              <a:gd name="connsiteY6" fmla="*/ 952856 h 1090651"/>
              <a:gd name="connisteX7" fmla="*/ 1964690 w 1964690"/>
              <a:gd name="connsiteY7" fmla="*/ 1090651 h 109065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1964690" h="1090652">
                <a:moveTo>
                  <a:pt x="0" y="7342"/>
                </a:moveTo>
                <a:cubicBezTo>
                  <a:pt x="91440" y="7342"/>
                  <a:pt x="222885" y="6072"/>
                  <a:pt x="574040" y="7342"/>
                </a:cubicBezTo>
                <a:cubicBezTo>
                  <a:pt x="925195" y="8612"/>
                  <a:pt x="1492250" y="13692"/>
                  <a:pt x="1754505" y="14962"/>
                </a:cubicBezTo>
                <a:cubicBezTo>
                  <a:pt x="2016760" y="16232"/>
                  <a:pt x="1851660" y="-19328"/>
                  <a:pt x="1884045" y="14962"/>
                </a:cubicBezTo>
                <a:cubicBezTo>
                  <a:pt x="1916430" y="49252"/>
                  <a:pt x="1910080" y="29567"/>
                  <a:pt x="1916430" y="185142"/>
                </a:cubicBezTo>
                <a:cubicBezTo>
                  <a:pt x="1922780" y="340717"/>
                  <a:pt x="1916430" y="637897"/>
                  <a:pt x="1916430" y="791567"/>
                </a:cubicBezTo>
                <a:cubicBezTo>
                  <a:pt x="1916430" y="945237"/>
                  <a:pt x="1906905" y="893167"/>
                  <a:pt x="1916430" y="952857"/>
                </a:cubicBezTo>
                <a:cubicBezTo>
                  <a:pt x="1925955" y="1012547"/>
                  <a:pt x="1955165" y="1066522"/>
                  <a:pt x="1964690" y="1090652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5165090" y="2392680"/>
            <a:ext cx="2559685" cy="2231390"/>
          </a:xfrm>
          <a:custGeom>
            <a:avLst/>
            <a:gdLst>
              <a:gd name="connisteX0" fmla="*/ 0 w 2559967"/>
              <a:gd name="connsiteY0" fmla="*/ 0 h 2231390"/>
              <a:gd name="connisteX1" fmla="*/ 153670 w 2559967"/>
              <a:gd name="connsiteY1" fmla="*/ 56515 h 2231390"/>
              <a:gd name="connisteX2" fmla="*/ 388620 w 2559967"/>
              <a:gd name="connsiteY2" fmla="*/ 56515 h 2231390"/>
              <a:gd name="connisteX3" fmla="*/ 946150 w 2559967"/>
              <a:gd name="connsiteY3" fmla="*/ 40005 h 2231390"/>
              <a:gd name="connisteX4" fmla="*/ 1487805 w 2559967"/>
              <a:gd name="connsiteY4" fmla="*/ 40005 h 2231390"/>
              <a:gd name="connisteX5" fmla="*/ 2029460 w 2559967"/>
              <a:gd name="connsiteY5" fmla="*/ 24130 h 2231390"/>
              <a:gd name="connisteX6" fmla="*/ 2401570 w 2559967"/>
              <a:gd name="connsiteY6" fmla="*/ 40005 h 2231390"/>
              <a:gd name="connisteX7" fmla="*/ 2546985 w 2559967"/>
              <a:gd name="connsiteY7" fmla="*/ 121285 h 2231390"/>
              <a:gd name="connisteX8" fmla="*/ 2546985 w 2559967"/>
              <a:gd name="connsiteY8" fmla="*/ 274955 h 2231390"/>
              <a:gd name="connisteX9" fmla="*/ 2546985 w 2559967"/>
              <a:gd name="connsiteY9" fmla="*/ 695325 h 2231390"/>
              <a:gd name="connisteX10" fmla="*/ 2538730 w 2559967"/>
              <a:gd name="connsiteY10" fmla="*/ 1722120 h 2231390"/>
              <a:gd name="connisteX11" fmla="*/ 2498725 w 2559967"/>
              <a:gd name="connsiteY11" fmla="*/ 1980565 h 2231390"/>
              <a:gd name="connisteX12" fmla="*/ 2385060 w 2559967"/>
              <a:gd name="connsiteY12" fmla="*/ 2077720 h 2231390"/>
              <a:gd name="connisteX13" fmla="*/ 2118360 w 2559967"/>
              <a:gd name="connsiteY13" fmla="*/ 2231390 h 223139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2559967" h="2231390">
                <a:moveTo>
                  <a:pt x="0" y="0"/>
                </a:moveTo>
                <a:cubicBezTo>
                  <a:pt x="26035" y="11430"/>
                  <a:pt x="76200" y="45085"/>
                  <a:pt x="153670" y="56515"/>
                </a:cubicBezTo>
                <a:cubicBezTo>
                  <a:pt x="231140" y="67945"/>
                  <a:pt x="229870" y="59690"/>
                  <a:pt x="388620" y="56515"/>
                </a:cubicBezTo>
                <a:cubicBezTo>
                  <a:pt x="547370" y="53340"/>
                  <a:pt x="726440" y="43180"/>
                  <a:pt x="946150" y="40005"/>
                </a:cubicBezTo>
                <a:cubicBezTo>
                  <a:pt x="1165860" y="36830"/>
                  <a:pt x="1271270" y="43180"/>
                  <a:pt x="1487805" y="40005"/>
                </a:cubicBezTo>
                <a:cubicBezTo>
                  <a:pt x="1704340" y="36830"/>
                  <a:pt x="1846580" y="24130"/>
                  <a:pt x="2029460" y="24130"/>
                </a:cubicBezTo>
                <a:cubicBezTo>
                  <a:pt x="2212340" y="24130"/>
                  <a:pt x="2298065" y="20320"/>
                  <a:pt x="2401570" y="40005"/>
                </a:cubicBezTo>
                <a:cubicBezTo>
                  <a:pt x="2505075" y="59690"/>
                  <a:pt x="2517775" y="74295"/>
                  <a:pt x="2546985" y="121285"/>
                </a:cubicBezTo>
                <a:cubicBezTo>
                  <a:pt x="2576195" y="168275"/>
                  <a:pt x="2546985" y="160020"/>
                  <a:pt x="2546985" y="274955"/>
                </a:cubicBezTo>
                <a:cubicBezTo>
                  <a:pt x="2546985" y="389890"/>
                  <a:pt x="2548890" y="405765"/>
                  <a:pt x="2546985" y="695325"/>
                </a:cubicBezTo>
                <a:cubicBezTo>
                  <a:pt x="2545080" y="984885"/>
                  <a:pt x="2548255" y="1464945"/>
                  <a:pt x="2538730" y="1722120"/>
                </a:cubicBezTo>
                <a:cubicBezTo>
                  <a:pt x="2529205" y="1979295"/>
                  <a:pt x="2529205" y="1909445"/>
                  <a:pt x="2498725" y="1980565"/>
                </a:cubicBezTo>
                <a:cubicBezTo>
                  <a:pt x="2468245" y="2051685"/>
                  <a:pt x="2461260" y="2027555"/>
                  <a:pt x="2385060" y="2077720"/>
                </a:cubicBezTo>
                <a:cubicBezTo>
                  <a:pt x="2308860" y="2127885"/>
                  <a:pt x="2169160" y="2202815"/>
                  <a:pt x="2118360" y="2231390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dirty="0">
                <a:sym typeface="+mn-ea"/>
              </a:rPr>
              <a:t>汉密尔顿回路（</a:t>
            </a:r>
            <a:r>
              <a:rPr lang="en-US" altLang="zh-CN" dirty="0">
                <a:sym typeface="+mn-ea"/>
              </a:rPr>
              <a:t>HAM-CYCLE</a:t>
            </a:r>
            <a:r>
              <a:rPr lang="zh-CN" dirty="0">
                <a:sym typeface="+mn-ea"/>
              </a:rPr>
              <a:t>）</a:t>
            </a:r>
            <a:endParaRPr lang="zh-CN" dirty="0">
              <a:sym typeface="+mn-ea"/>
            </a:endParaRPr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2601595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sz="2000" dirty="0">
                <a:solidFill>
                  <a:srgbClr val="000000"/>
                </a:solidFill>
                <a:sym typeface="+mn-ea"/>
              </a:rPr>
              <a:t>附件图之间的联通关系表示原始图中的关系</a:t>
            </a:r>
            <a:endParaRPr lang="zh-CN" sz="2000" dirty="0">
              <a:solidFill>
                <a:srgbClr val="000000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9170" y="737235"/>
            <a:ext cx="1365250" cy="12763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57140" y="655955"/>
            <a:ext cx="39103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/>
              <a:t>顶点覆盖问题如果是</a:t>
            </a:r>
            <a:r>
              <a:rPr lang="en-US" altLang="zh-CN" sz="1800"/>
              <a:t>k</a:t>
            </a:r>
            <a:r>
              <a:rPr lang="zh-CN" altLang="en-US" sz="1800"/>
              <a:t>个顶点，则用</a:t>
            </a:r>
            <a:r>
              <a:rPr lang="en-US" altLang="zh-CN" sz="1800"/>
              <a:t>k</a:t>
            </a:r>
            <a:r>
              <a:rPr lang="zh-CN" altLang="en-US" sz="1800"/>
              <a:t>个选择器顶点</a:t>
            </a:r>
            <a:endParaRPr lang="zh-CN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/>
              <a:t>此例是</a:t>
            </a:r>
            <a:r>
              <a:rPr lang="en-US" altLang="zh-CN" sz="1800"/>
              <a:t>k=2</a:t>
            </a:r>
            <a:endParaRPr lang="en-US" altLang="zh-CN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770" y="2013585"/>
            <a:ext cx="5734050" cy="2732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</a:t>
            </a:r>
            <a:r>
              <a:rPr lang="en-US" altLang="zh-CN" dirty="0"/>
              <a:t>1</a:t>
            </a:r>
            <a:r>
              <a:rPr lang="zh-CN" altLang="en-US" dirty="0"/>
              <a:t>：旅行商问题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输入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: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无向加权图</a:t>
            </a:r>
            <a:endParaRPr lang="en-US" altLang="zh-CN" sz="2450" dirty="0">
              <a:solidFill>
                <a:srgbClr val="000000"/>
              </a:solidFill>
            </a:endParaRPr>
          </a:p>
          <a:p>
            <a:pPr lvl="0"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输出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: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最短路线，仅访问各个节点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1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次</a:t>
            </a:r>
            <a:endParaRPr lang="en-US" altLang="zh-CN" sz="2450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最好的已知算法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: </a:t>
            </a:r>
            <a:r>
              <a:rPr lang="en-US" altLang="zh-CN" sz="2100" i="1" dirty="0">
                <a:solidFill>
                  <a:schemeClr val="accent2"/>
                </a:solidFill>
                <a:sym typeface="+mn-ea"/>
              </a:rPr>
              <a:t>O</a:t>
            </a:r>
            <a:r>
              <a:rPr lang="en-US" altLang="zh-CN" sz="2100" dirty="0">
                <a:solidFill>
                  <a:schemeClr val="accent2"/>
                </a:solidFill>
                <a:sym typeface="+mn-ea"/>
              </a:rPr>
              <a:t>(</a:t>
            </a:r>
            <a:r>
              <a:rPr lang="en-US" altLang="zh-CN" sz="2100" i="1" dirty="0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 sz="2100" dirty="0">
                <a:solidFill>
                  <a:schemeClr val="accent2"/>
                </a:solidFill>
                <a:sym typeface="+mn-ea"/>
              </a:rPr>
              <a:t> 2</a:t>
            </a:r>
            <a:r>
              <a:rPr lang="en-US" altLang="zh-CN" sz="2100" i="1" baseline="30000" dirty="0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 sz="2100" dirty="0">
                <a:solidFill>
                  <a:schemeClr val="accent2"/>
                </a:solidFill>
                <a:sym typeface="+mn-ea"/>
              </a:rPr>
              <a:t>)</a:t>
            </a:r>
            <a:r>
              <a:rPr lang="en-US" altLang="zh-CN" sz="2100" dirty="0">
                <a:solidFill>
                  <a:srgbClr val="008C87"/>
                </a:solidFill>
                <a:sym typeface="+mn-ea"/>
              </a:rPr>
              <a:t> 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时间。</a:t>
            </a:r>
            <a:endParaRPr lang="zh-CN" altLang="en-US" sz="21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13317" name="Oval 4"/>
          <p:cNvSpPr/>
          <p:nvPr/>
        </p:nvSpPr>
        <p:spPr>
          <a:xfrm>
            <a:off x="6506210" y="1559967"/>
            <a:ext cx="343356" cy="286206"/>
          </a:xfrm>
          <a:prstGeom prst="ellipse">
            <a:avLst/>
          </a:prstGeom>
          <a:solidFill>
            <a:srgbClr val="008C87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sz="1050" dirty="0">
              <a:latin typeface="Times New Roman" panose="02020603050405020304" pitchFamily="18" charset="0"/>
            </a:endParaRPr>
          </a:p>
        </p:txBody>
      </p:sp>
      <p:sp>
        <p:nvSpPr>
          <p:cNvPr id="13318" name="Oval 5"/>
          <p:cNvSpPr/>
          <p:nvPr/>
        </p:nvSpPr>
        <p:spPr>
          <a:xfrm>
            <a:off x="6906260" y="2360067"/>
            <a:ext cx="343356" cy="286206"/>
          </a:xfrm>
          <a:prstGeom prst="ellipse">
            <a:avLst/>
          </a:prstGeom>
          <a:solidFill>
            <a:srgbClr val="008C87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sz="1050" dirty="0">
              <a:latin typeface="Times New Roman" panose="02020603050405020304" pitchFamily="18" charset="0"/>
            </a:endParaRPr>
          </a:p>
        </p:txBody>
      </p:sp>
      <p:sp>
        <p:nvSpPr>
          <p:cNvPr id="13319" name="Oval 6"/>
          <p:cNvSpPr/>
          <p:nvPr/>
        </p:nvSpPr>
        <p:spPr>
          <a:xfrm>
            <a:off x="7820660" y="1788567"/>
            <a:ext cx="343356" cy="286206"/>
          </a:xfrm>
          <a:prstGeom prst="ellipse">
            <a:avLst/>
          </a:prstGeom>
          <a:solidFill>
            <a:srgbClr val="008C87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sz="1050" dirty="0">
              <a:latin typeface="Times New Roman" panose="02020603050405020304" pitchFamily="18" charset="0"/>
            </a:endParaRPr>
          </a:p>
        </p:txBody>
      </p:sp>
      <p:sp>
        <p:nvSpPr>
          <p:cNvPr id="13320" name="Oval 7"/>
          <p:cNvSpPr/>
          <p:nvPr/>
        </p:nvSpPr>
        <p:spPr>
          <a:xfrm>
            <a:off x="8049260" y="2931567"/>
            <a:ext cx="343356" cy="286206"/>
          </a:xfrm>
          <a:prstGeom prst="ellipse">
            <a:avLst/>
          </a:prstGeom>
          <a:solidFill>
            <a:srgbClr val="008C87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sz="1050" dirty="0">
              <a:latin typeface="Times New Roman" panose="02020603050405020304" pitchFamily="18" charset="0"/>
            </a:endParaRPr>
          </a:p>
        </p:txBody>
      </p:sp>
      <p:sp>
        <p:nvSpPr>
          <p:cNvPr id="13321" name="Oval 9"/>
          <p:cNvSpPr/>
          <p:nvPr/>
        </p:nvSpPr>
        <p:spPr>
          <a:xfrm>
            <a:off x="7249160" y="1274217"/>
            <a:ext cx="343356" cy="286206"/>
          </a:xfrm>
          <a:prstGeom prst="ellipse">
            <a:avLst/>
          </a:prstGeom>
          <a:solidFill>
            <a:srgbClr val="008C87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sz="1050" dirty="0">
              <a:latin typeface="Times New Roman" panose="02020603050405020304" pitchFamily="18" charset="0"/>
            </a:endParaRPr>
          </a:p>
        </p:txBody>
      </p:sp>
      <p:sp>
        <p:nvSpPr>
          <p:cNvPr id="13322" name="Oval 10"/>
          <p:cNvSpPr/>
          <p:nvPr/>
        </p:nvSpPr>
        <p:spPr>
          <a:xfrm>
            <a:off x="6677660" y="3103017"/>
            <a:ext cx="343356" cy="286206"/>
          </a:xfrm>
          <a:prstGeom prst="ellipse">
            <a:avLst/>
          </a:prstGeom>
          <a:solidFill>
            <a:srgbClr val="008C87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sz="1050" dirty="0">
              <a:latin typeface="Times New Roman" panose="02020603050405020304" pitchFamily="18" charset="0"/>
            </a:endParaRPr>
          </a:p>
        </p:txBody>
      </p:sp>
      <p:sp>
        <p:nvSpPr>
          <p:cNvPr id="13323" name="Line 11"/>
          <p:cNvSpPr/>
          <p:nvPr/>
        </p:nvSpPr>
        <p:spPr>
          <a:xfrm flipV="1">
            <a:off x="6620510" y="1417320"/>
            <a:ext cx="628650" cy="285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4" name="Line 12"/>
          <p:cNvSpPr/>
          <p:nvPr/>
        </p:nvSpPr>
        <p:spPr>
          <a:xfrm>
            <a:off x="6563360" y="1760220"/>
            <a:ext cx="400050" cy="7429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5" name="Line 13"/>
          <p:cNvSpPr/>
          <p:nvPr/>
        </p:nvSpPr>
        <p:spPr>
          <a:xfrm flipH="1">
            <a:off x="6734810" y="2560320"/>
            <a:ext cx="2286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6" name="Line 14"/>
          <p:cNvSpPr/>
          <p:nvPr/>
        </p:nvSpPr>
        <p:spPr>
          <a:xfrm flipV="1">
            <a:off x="6791960" y="3074670"/>
            <a:ext cx="1257300" cy="1714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7" name="Line 16"/>
          <p:cNvSpPr/>
          <p:nvPr/>
        </p:nvSpPr>
        <p:spPr>
          <a:xfrm>
            <a:off x="7363460" y="1417320"/>
            <a:ext cx="5143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8" name="Line 17"/>
          <p:cNvSpPr/>
          <p:nvPr/>
        </p:nvSpPr>
        <p:spPr>
          <a:xfrm>
            <a:off x="7877810" y="1988820"/>
            <a:ext cx="228600" cy="1028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dirty="0">
                <a:sym typeface="+mn-ea"/>
              </a:rPr>
              <a:t>汉密尔顿回路（</a:t>
            </a:r>
            <a:r>
              <a:rPr lang="en-US" altLang="zh-CN" dirty="0">
                <a:sym typeface="+mn-ea"/>
              </a:rPr>
              <a:t>HAM-CYCLE</a:t>
            </a:r>
            <a:r>
              <a:rPr lang="zh-CN" dirty="0">
                <a:sym typeface="+mn-ea"/>
              </a:rPr>
              <a:t>）证明</a:t>
            </a:r>
            <a:endParaRPr lang="en-US" altLang="zh-CN" dirty="0">
              <a:sym typeface="+mn-ea"/>
            </a:endParaRPr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7516495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sz="2450" dirty="0">
                <a:solidFill>
                  <a:srgbClr val="000000"/>
                </a:solidFill>
                <a:sym typeface="+mn-ea"/>
              </a:rPr>
              <a:t>图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G’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的规模是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G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的规模的</a:t>
            </a:r>
            <a:r>
              <a:rPr lang="zh-CN" altLang="en-US" sz="2450" dirty="0">
                <a:solidFill>
                  <a:srgbClr val="C00000"/>
                </a:solidFill>
                <a:sym typeface="+mn-ea"/>
              </a:rPr>
              <a:t>多项式倍</a:t>
            </a:r>
            <a:endParaRPr lang="zh-CN" altLang="en-US" sz="2450" dirty="0">
              <a:solidFill>
                <a:srgbClr val="000000"/>
              </a:solidFill>
              <a:sym typeface="+mn-ea"/>
            </a:endParaRPr>
          </a:p>
          <a:p>
            <a:pPr lvl="1" eaLnBrk="1" hangingPunct="1"/>
            <a:endParaRPr lang="en-US" altLang="zh-CN" sz="2100" dirty="0">
              <a:solidFill>
                <a:srgbClr val="000000"/>
              </a:solidFill>
              <a:sym typeface="+mn-ea"/>
            </a:endParaRPr>
          </a:p>
          <a:p>
            <a:pPr lvl="1" eaLnBrk="1" hangingPunct="1"/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|V’|=12 |E| + k &lt;= 12 |E| + |V|</a:t>
            </a:r>
            <a:endParaRPr lang="en-US" altLang="zh-CN" sz="2100" dirty="0">
              <a:solidFill>
                <a:srgbClr val="000000"/>
              </a:solidFill>
              <a:sym typeface="+mn-ea"/>
            </a:endParaRPr>
          </a:p>
          <a:p>
            <a:pPr lvl="1" eaLnBrk="1" hangingPunct="1"/>
            <a:endParaRPr lang="en-US" altLang="zh-CN" sz="2100" dirty="0">
              <a:solidFill>
                <a:srgbClr val="000000"/>
              </a:solidFill>
              <a:sym typeface="+mn-ea"/>
            </a:endParaRPr>
          </a:p>
          <a:p>
            <a:pPr lvl="1" eaLnBrk="1" hangingPunct="1"/>
            <a:endParaRPr lang="en-US" altLang="zh-CN" sz="2100" dirty="0">
              <a:solidFill>
                <a:srgbClr val="000000"/>
              </a:solidFill>
              <a:sym typeface="+mn-ea"/>
            </a:endParaRPr>
          </a:p>
          <a:p>
            <a:pPr lvl="1" eaLnBrk="1" hangingPunct="1"/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|E’|= (14|E|) + (2|E|-|V|) + 2k|V|</a:t>
            </a:r>
            <a:br>
              <a:rPr lang="en-US" altLang="zh-CN" sz="2100" dirty="0">
                <a:solidFill>
                  <a:srgbClr val="000000"/>
                </a:solidFill>
                <a:sym typeface="+mn-ea"/>
              </a:rPr>
            </a:br>
            <a:br>
              <a:rPr lang="en-US" altLang="zh-CN" sz="2100" dirty="0">
                <a:solidFill>
                  <a:srgbClr val="000000"/>
                </a:solidFill>
                <a:sym typeface="+mn-ea"/>
              </a:rPr>
            </a:br>
            <a:endParaRPr lang="en-US" altLang="zh-CN" sz="2100" dirty="0">
              <a:solidFill>
                <a:srgbClr val="000000"/>
              </a:solidFill>
              <a:sym typeface="+mn-ea"/>
            </a:endParaRPr>
          </a:p>
          <a:p>
            <a:pPr lvl="1" eaLnBrk="1" hangingPunct="1"/>
            <a:br>
              <a:rPr lang="en-US" altLang="zh-CN" sz="2100" dirty="0">
                <a:solidFill>
                  <a:srgbClr val="000000"/>
                </a:solidFill>
                <a:sym typeface="+mn-ea"/>
              </a:rPr>
            </a:b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       = 16|E| + (2k-1)|V| &lt;= 16|E| + (2|V|-1)|V|</a:t>
            </a:r>
            <a:endParaRPr lang="en-US" altLang="zh-CN" sz="21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4" name="矩形标注 3"/>
          <p:cNvSpPr/>
          <p:nvPr/>
        </p:nvSpPr>
        <p:spPr>
          <a:xfrm>
            <a:off x="1128395" y="2239010"/>
            <a:ext cx="1624965" cy="444500"/>
          </a:xfrm>
          <a:prstGeom prst="wedgeRectCallout">
            <a:avLst>
              <a:gd name="adj1" fmla="val 31750"/>
              <a:gd name="adj2" fmla="val -79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附件图数量，每个附件图</a:t>
            </a:r>
            <a:r>
              <a:rPr lang="en-US" altLang="zh-CN"/>
              <a:t>12</a:t>
            </a:r>
            <a:r>
              <a:rPr lang="zh-CN" altLang="en-US"/>
              <a:t>顶点</a:t>
            </a:r>
            <a:endParaRPr lang="zh-CN" altLang="en-US"/>
          </a:p>
        </p:txBody>
      </p:sp>
      <p:sp>
        <p:nvSpPr>
          <p:cNvPr id="10" name="矩形标注 9"/>
          <p:cNvSpPr/>
          <p:nvPr/>
        </p:nvSpPr>
        <p:spPr>
          <a:xfrm>
            <a:off x="3041650" y="2239010"/>
            <a:ext cx="1624965" cy="444500"/>
          </a:xfrm>
          <a:prstGeom prst="wedgeRectCallout">
            <a:avLst>
              <a:gd name="adj1" fmla="val -50312"/>
              <a:gd name="adj2" fmla="val -87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选择器顶点数量</a:t>
            </a:r>
            <a:endParaRPr lang="zh-CN"/>
          </a:p>
        </p:txBody>
      </p:sp>
      <p:sp>
        <p:nvSpPr>
          <p:cNvPr id="17" name="矩形标注 16"/>
          <p:cNvSpPr/>
          <p:nvPr/>
        </p:nvSpPr>
        <p:spPr>
          <a:xfrm>
            <a:off x="1230630" y="3255645"/>
            <a:ext cx="1624965" cy="444500"/>
          </a:xfrm>
          <a:prstGeom prst="wedgeRectCallout">
            <a:avLst>
              <a:gd name="adj1" fmla="val 31750"/>
              <a:gd name="adj2" fmla="val -79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附件图数量，每个附件图</a:t>
            </a:r>
            <a:r>
              <a:rPr lang="en-US" altLang="zh-CN"/>
              <a:t>14</a:t>
            </a:r>
            <a:r>
              <a:rPr lang="zh-CN" altLang="en-US"/>
              <a:t>条边</a:t>
            </a:r>
            <a:endParaRPr lang="zh-CN" altLang="en-US"/>
          </a:p>
        </p:txBody>
      </p:sp>
      <p:sp>
        <p:nvSpPr>
          <p:cNvPr id="19" name="矩形标注 18"/>
          <p:cNvSpPr/>
          <p:nvPr/>
        </p:nvSpPr>
        <p:spPr>
          <a:xfrm>
            <a:off x="3041650" y="3255645"/>
            <a:ext cx="1624965" cy="444500"/>
          </a:xfrm>
          <a:prstGeom prst="wedgeRectCallout">
            <a:avLst>
              <a:gd name="adj1" fmla="val -4044"/>
              <a:gd name="adj2" fmla="val -83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附件图</a:t>
            </a:r>
            <a:r>
              <a:rPr lang="zh-CN"/>
              <a:t>之间的边数</a:t>
            </a:r>
            <a:endParaRPr lang="zh-CN"/>
          </a:p>
        </p:txBody>
      </p:sp>
      <p:sp>
        <p:nvSpPr>
          <p:cNvPr id="20" name="矩形标注 19"/>
          <p:cNvSpPr/>
          <p:nvPr/>
        </p:nvSpPr>
        <p:spPr>
          <a:xfrm>
            <a:off x="4852670" y="3255645"/>
            <a:ext cx="2239645" cy="444500"/>
          </a:xfrm>
          <a:prstGeom prst="wedgeRectCallout">
            <a:avLst>
              <a:gd name="adj1" fmla="val -40855"/>
              <a:gd name="adj2" fmla="val -762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每个选择器对于每个顶点有</a:t>
            </a:r>
            <a:r>
              <a:rPr lang="en-US" altLang="zh-CN"/>
              <a:t>2</a:t>
            </a:r>
            <a:r>
              <a:rPr lang="zh-CN" altLang="en-US"/>
              <a:t>条边，共</a:t>
            </a:r>
            <a:r>
              <a:rPr lang="en-US" altLang="zh-CN"/>
              <a:t>k</a:t>
            </a:r>
            <a:r>
              <a:rPr lang="zh-CN" altLang="en-US"/>
              <a:t>个选择器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dirty="0">
                <a:sym typeface="+mn-ea"/>
              </a:rPr>
              <a:t>汉密尔顿回路（</a:t>
            </a:r>
            <a:r>
              <a:rPr lang="en-US" altLang="zh-CN" dirty="0">
                <a:sym typeface="+mn-ea"/>
              </a:rPr>
              <a:t>HAM-CYCLE</a:t>
            </a:r>
            <a:r>
              <a:rPr lang="zh-CN" dirty="0">
                <a:sym typeface="+mn-ea"/>
              </a:rPr>
              <a:t>）证明</a:t>
            </a:r>
            <a:endParaRPr lang="en-US" altLang="zh-CN" dirty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占位符 28674"/>
              <p:cNvSpPr txBox="1"/>
              <p:nvPr/>
            </p:nvSpPr>
            <p:spPr>
              <a:xfrm>
                <a:off x="625475" y="1041400"/>
                <a:ext cx="7516495" cy="3175000"/>
              </a:xfrm>
            </p:spPr>
            <p:txBody>
              <a:bodyPr anchor="t" anchorCtr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zh-CN" sz="2450" dirty="0">
                    <a:solidFill>
                      <a:srgbClr val="000000"/>
                    </a:solidFill>
                    <a:sym typeface="+mn-ea"/>
                  </a:rPr>
                  <a:t>对于规模为</a:t>
                </a:r>
                <a:r>
                  <a:rPr lang="en-US" altLang="zh-CN" sz="2450" dirty="0">
                    <a:solidFill>
                      <a:srgbClr val="000000"/>
                    </a:solidFill>
                    <a:sym typeface="+mn-ea"/>
                  </a:rPr>
                  <a:t>k</a:t>
                </a:r>
                <a:r>
                  <a:rPr lang="zh-CN" altLang="en-US" sz="2450" dirty="0">
                    <a:solidFill>
                      <a:srgbClr val="000000"/>
                    </a:solidFill>
                    <a:sym typeface="+mn-ea"/>
                  </a:rPr>
                  <a:t>的顶点覆盖</a:t>
                </a:r>
                <a:r>
                  <a:rPr lang="en-US" altLang="zh-CN" sz="2450" dirty="0">
                    <a:solidFill>
                      <a:srgbClr val="000000"/>
                    </a:solidFill>
                    <a:sym typeface="+mn-ea"/>
                  </a:rPr>
                  <a:t>V*</a:t>
                </a:r>
                <a14:m>
                  <m:oMath xmlns:m="http://schemas.openxmlformats.org/officeDocument/2006/math">
                    <m:r>
                      <a:rPr lang="en-US" altLang="zh-CN" sz="2450" i="1" dirty="0">
                        <a:solidFill>
                          <a:srgbClr val="00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⊆</m:t>
                    </m:r>
                  </m:oMath>
                </a14:m>
                <a:r>
                  <a:rPr lang="en-US" altLang="zh-CN" sz="2450" dirty="0">
                    <a:solidFill>
                      <a:srgbClr val="000000"/>
                    </a:solidFill>
                    <a:sym typeface="+mn-ea"/>
                  </a:rPr>
                  <a:t>V</a:t>
                </a:r>
                <a:r>
                  <a:rPr lang="zh-CN" altLang="en-US" sz="2450" dirty="0">
                    <a:solidFill>
                      <a:srgbClr val="000000"/>
                    </a:solidFill>
                    <a:sym typeface="+mn-ea"/>
                  </a:rPr>
                  <a:t>，设</a:t>
                </a:r>
                <a:r>
                  <a:rPr lang="en-US" altLang="zh-CN" sz="2450" dirty="0">
                    <a:solidFill>
                      <a:srgbClr val="000000"/>
                    </a:solidFill>
                    <a:sym typeface="+mn-ea"/>
                  </a:rPr>
                  <a:t>V*={u1, u2, ..., uk}</a:t>
                </a:r>
                <a:endParaRPr lang="zh-CN" altLang="en-US" sz="2450" dirty="0">
                  <a:solidFill>
                    <a:srgbClr val="000000"/>
                  </a:solidFill>
                  <a:sym typeface="+mn-ea"/>
                </a:endParaRPr>
              </a:p>
              <a:p>
                <a:pPr lvl="1" eaLnBrk="1" hangingPunct="1"/>
                <a:r>
                  <a:rPr lang="zh-CN" altLang="en-US" sz="2100" dirty="0">
                    <a:solidFill>
                      <a:srgbClr val="000000"/>
                    </a:solidFill>
                    <a:sym typeface="+mn-ea"/>
                  </a:rPr>
                  <a:t>通过包含边</a:t>
                </a:r>
                <a:r>
                  <a:rPr lang="en-US" altLang="zh-CN" sz="2100" dirty="0">
                    <a:solidFill>
                      <a:srgbClr val="000000"/>
                    </a:solidFill>
                    <a:sym typeface="+mn-ea"/>
                  </a:rPr>
                  <a:t>{([u</a:t>
                </a:r>
                <a:r>
                  <a:rPr lang="en-US" altLang="zh-CN" sz="2100" baseline="-25000" dirty="0">
                    <a:solidFill>
                      <a:srgbClr val="000000"/>
                    </a:solidFill>
                    <a:sym typeface="+mn-ea"/>
                  </a:rPr>
                  <a:t>j</a:t>
                </a:r>
                <a:r>
                  <a:rPr lang="en-US" altLang="zh-CN" sz="2100" dirty="0">
                    <a:solidFill>
                      <a:srgbClr val="000000"/>
                    </a:solidFill>
                    <a:sym typeface="+mn-ea"/>
                  </a:rPr>
                  <a:t>, u</a:t>
                </a:r>
                <a:r>
                  <a:rPr lang="en-US" altLang="zh-CN" sz="2100" baseline="-25000" dirty="0">
                    <a:solidFill>
                      <a:srgbClr val="000000"/>
                    </a:solidFill>
                    <a:sym typeface="+mn-ea"/>
                  </a:rPr>
                  <a:t>j</a:t>
                </a:r>
                <a:r>
                  <a:rPr lang="en-US" altLang="zh-CN" sz="2100" baseline="30000" dirty="0">
                    <a:solidFill>
                      <a:srgbClr val="000000"/>
                    </a:solidFill>
                    <a:sym typeface="+mn-ea"/>
                  </a:rPr>
                  <a:t>(i)</a:t>
                </a:r>
                <a:r>
                  <a:rPr lang="en-US" altLang="zh-CN" sz="2100" dirty="0">
                    <a:solidFill>
                      <a:srgbClr val="000000"/>
                    </a:solidFill>
                    <a:sym typeface="+mn-ea"/>
                  </a:rPr>
                  <a:t>, 6],[u</a:t>
                </a:r>
                <a:r>
                  <a:rPr lang="en-US" altLang="zh-CN" sz="2100" baseline="-25000" dirty="0">
                    <a:solidFill>
                      <a:srgbClr val="000000"/>
                    </a:solidFill>
                    <a:sym typeface="+mn-ea"/>
                  </a:rPr>
                  <a:t>j</a:t>
                </a:r>
                <a:r>
                  <a:rPr lang="en-US" altLang="zh-CN" sz="2100" dirty="0">
                    <a:solidFill>
                      <a:srgbClr val="000000"/>
                    </a:solidFill>
                    <a:sym typeface="+mn-ea"/>
                  </a:rPr>
                  <a:t>,u</a:t>
                </a:r>
                <a:r>
                  <a:rPr lang="en-US" altLang="zh-CN" sz="2100" baseline="-25000" dirty="0">
                    <a:solidFill>
                      <a:srgbClr val="000000"/>
                    </a:solidFill>
                    <a:sym typeface="+mn-ea"/>
                  </a:rPr>
                  <a:t>j</a:t>
                </a:r>
                <a:r>
                  <a:rPr lang="en-US" altLang="zh-CN" sz="2100" baseline="30000" dirty="0">
                    <a:solidFill>
                      <a:srgbClr val="000000"/>
                    </a:solidFill>
                    <a:sym typeface="+mn-ea"/>
                  </a:rPr>
                  <a:t>(i+1)</a:t>
                </a:r>
                <a:r>
                  <a:rPr lang="en-US" altLang="zh-CN" sz="2100" dirty="0">
                    <a:solidFill>
                      <a:srgbClr val="000000"/>
                    </a:solidFill>
                    <a:sym typeface="+mn-ea"/>
                  </a:rPr>
                  <a:t>,1]): 1&lt;=i&lt;=degree(u</a:t>
                </a:r>
                <a:r>
                  <a:rPr lang="en-US" altLang="zh-CN" sz="2100" baseline="-25000" dirty="0">
                    <a:solidFill>
                      <a:srgbClr val="000000"/>
                    </a:solidFill>
                    <a:sym typeface="+mn-ea"/>
                  </a:rPr>
                  <a:t>j</a:t>
                </a:r>
                <a:r>
                  <a:rPr lang="en-US" altLang="zh-CN" sz="2100" dirty="0">
                    <a:solidFill>
                      <a:srgbClr val="000000"/>
                    </a:solidFill>
                    <a:sym typeface="+mn-ea"/>
                  </a:rPr>
                  <a:t>)-1}</a:t>
                </a:r>
                <a:r>
                  <a:rPr lang="zh-CN" altLang="en-US" sz="2100" dirty="0">
                    <a:solidFill>
                      <a:srgbClr val="000000"/>
                    </a:solidFill>
                    <a:sym typeface="+mn-ea"/>
                  </a:rPr>
                  <a:t>连接</a:t>
                </a:r>
                <a:endParaRPr lang="zh-CN" altLang="en-US" sz="2100" dirty="0">
                  <a:solidFill>
                    <a:srgbClr val="000000"/>
                  </a:solidFill>
                  <a:sym typeface="+mn-ea"/>
                </a:endParaRPr>
              </a:p>
            </p:txBody>
          </p:sp>
        </mc:Choice>
        <mc:Fallback>
          <p:sp>
            <p:nvSpPr>
              <p:cNvPr id="5" name="文本占位符 286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75" y="1041400"/>
                <a:ext cx="7516495" cy="31750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380" y="2005965"/>
            <a:ext cx="5734050" cy="27324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087880"/>
            <a:ext cx="1365250" cy="12763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7475" y="3571240"/>
            <a:ext cx="214566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/>
              <a:t>顶点覆盖包括</a:t>
            </a:r>
            <a:r>
              <a:rPr lang="en-US" altLang="zh-CN" sz="1800"/>
              <a:t>w, y</a:t>
            </a:r>
            <a:r>
              <a:rPr lang="zh-CN" altLang="en-US" sz="1800"/>
              <a:t>。</a:t>
            </a:r>
            <a:endParaRPr lang="zh-CN" altLang="en-US" sz="1800"/>
          </a:p>
          <a:p>
            <a:r>
              <a:rPr lang="zh-CN" altLang="en-US" sz="1800"/>
              <a:t>先观察</a:t>
            </a:r>
            <a:r>
              <a:rPr lang="en-US" altLang="zh-CN" sz="1800"/>
              <a:t>w</a:t>
            </a:r>
            <a:endParaRPr lang="en-US" altLang="zh-CN" sz="1800"/>
          </a:p>
          <a:p>
            <a:r>
              <a:rPr lang="zh-CN" altLang="en-US" sz="1800"/>
              <a:t>覆盖了相邻的</a:t>
            </a:r>
            <a:r>
              <a:rPr lang="en-US" altLang="zh-CN" sz="1800"/>
              <a:t>3</a:t>
            </a:r>
            <a:r>
              <a:rPr lang="zh-CN" altLang="en-US" sz="1800"/>
              <a:t>条边</a:t>
            </a:r>
            <a:endParaRPr lang="zh-CN" altLang="en-US" sz="1800"/>
          </a:p>
        </p:txBody>
      </p:sp>
      <p:sp>
        <p:nvSpPr>
          <p:cNvPr id="9" name="任意多边形 8"/>
          <p:cNvSpPr/>
          <p:nvPr/>
        </p:nvSpPr>
        <p:spPr>
          <a:xfrm>
            <a:off x="2259965" y="2105025"/>
            <a:ext cx="5117465" cy="2592705"/>
          </a:xfrm>
          <a:custGeom>
            <a:avLst/>
            <a:gdLst>
              <a:gd name="connisteX0" fmla="*/ 2684145 w 5117666"/>
              <a:gd name="connsiteY0" fmla="*/ 12385 h 2592732"/>
              <a:gd name="connisteX1" fmla="*/ 2571115 w 5117666"/>
              <a:gd name="connsiteY1" fmla="*/ 12385 h 2592732"/>
              <a:gd name="connisteX2" fmla="*/ 2101850 w 5117666"/>
              <a:gd name="connsiteY2" fmla="*/ 12385 h 2592732"/>
              <a:gd name="connisteX3" fmla="*/ 1277620 w 5117666"/>
              <a:gd name="connsiteY3" fmla="*/ 12385 h 2592732"/>
              <a:gd name="connisteX4" fmla="*/ 695325 w 5117666"/>
              <a:gd name="connsiteY4" fmla="*/ 4130 h 2592732"/>
              <a:gd name="connisteX5" fmla="*/ 558165 w 5117666"/>
              <a:gd name="connsiteY5" fmla="*/ 4130 h 2592732"/>
              <a:gd name="connisteX6" fmla="*/ 485140 w 5117666"/>
              <a:gd name="connsiteY6" fmla="*/ 44770 h 2592732"/>
              <a:gd name="connisteX7" fmla="*/ 469265 w 5117666"/>
              <a:gd name="connsiteY7" fmla="*/ 93030 h 2592732"/>
              <a:gd name="connisteX8" fmla="*/ 452755 w 5117666"/>
              <a:gd name="connsiteY8" fmla="*/ 569915 h 2592732"/>
              <a:gd name="connisteX9" fmla="*/ 444500 w 5117666"/>
              <a:gd name="connsiteY9" fmla="*/ 1136335 h 2592732"/>
              <a:gd name="connisteX10" fmla="*/ 444500 w 5117666"/>
              <a:gd name="connsiteY10" fmla="*/ 1645605 h 2592732"/>
              <a:gd name="connisteX11" fmla="*/ 444500 w 5117666"/>
              <a:gd name="connsiteY11" fmla="*/ 1791020 h 2592732"/>
              <a:gd name="connisteX12" fmla="*/ 452755 w 5117666"/>
              <a:gd name="connsiteY12" fmla="*/ 1815150 h 2592732"/>
              <a:gd name="connisteX13" fmla="*/ 485140 w 5117666"/>
              <a:gd name="connsiteY13" fmla="*/ 1815150 h 2592732"/>
              <a:gd name="connisteX14" fmla="*/ 662940 w 5117666"/>
              <a:gd name="connsiteY14" fmla="*/ 1637350 h 2592732"/>
              <a:gd name="connisteX15" fmla="*/ 784225 w 5117666"/>
              <a:gd name="connsiteY15" fmla="*/ 1524320 h 2592732"/>
              <a:gd name="connisteX16" fmla="*/ 824865 w 5117666"/>
              <a:gd name="connsiteY16" fmla="*/ 1435420 h 2592732"/>
              <a:gd name="connisteX17" fmla="*/ 833120 w 5117666"/>
              <a:gd name="connsiteY17" fmla="*/ 1467805 h 2592732"/>
              <a:gd name="connisteX18" fmla="*/ 857250 w 5117666"/>
              <a:gd name="connsiteY18" fmla="*/ 1613220 h 2592732"/>
              <a:gd name="connisteX19" fmla="*/ 857250 w 5117666"/>
              <a:gd name="connsiteY19" fmla="*/ 2373315 h 2592732"/>
              <a:gd name="connisteX20" fmla="*/ 857250 w 5117666"/>
              <a:gd name="connsiteY20" fmla="*/ 2413320 h 2592732"/>
              <a:gd name="connisteX21" fmla="*/ 833120 w 5117666"/>
              <a:gd name="connsiteY21" fmla="*/ 2413320 h 2592732"/>
              <a:gd name="connisteX22" fmla="*/ 485140 w 5117666"/>
              <a:gd name="connsiteY22" fmla="*/ 2081850 h 2592732"/>
              <a:gd name="connisteX23" fmla="*/ 452755 w 5117666"/>
              <a:gd name="connsiteY23" fmla="*/ 2074230 h 2592732"/>
              <a:gd name="connisteX24" fmla="*/ 444500 w 5117666"/>
              <a:gd name="connsiteY24" fmla="*/ 2179005 h 2592732"/>
              <a:gd name="connisteX25" fmla="*/ 444500 w 5117666"/>
              <a:gd name="connsiteY25" fmla="*/ 2437450 h 2592732"/>
              <a:gd name="connisteX26" fmla="*/ 291465 w 5117666"/>
              <a:gd name="connsiteY26" fmla="*/ 2405700 h 2592732"/>
              <a:gd name="connisteX27" fmla="*/ 113030 w 5117666"/>
              <a:gd name="connsiteY27" fmla="*/ 2276160 h 2592732"/>
              <a:gd name="connisteX28" fmla="*/ 32385 w 5117666"/>
              <a:gd name="connsiteY28" fmla="*/ 2138365 h 2592732"/>
              <a:gd name="connisteX29" fmla="*/ 32385 w 5117666"/>
              <a:gd name="connsiteY29" fmla="*/ 2033590 h 2592732"/>
              <a:gd name="connisteX30" fmla="*/ 0 w 5117666"/>
              <a:gd name="connsiteY30" fmla="*/ 1370650 h 2592732"/>
              <a:gd name="connisteX31" fmla="*/ 32385 w 5117666"/>
              <a:gd name="connsiteY31" fmla="*/ 1297625 h 2592732"/>
              <a:gd name="connisteX32" fmla="*/ 80645 w 5117666"/>
              <a:gd name="connsiteY32" fmla="*/ 1241110 h 2592732"/>
              <a:gd name="connisteX33" fmla="*/ 210185 w 5117666"/>
              <a:gd name="connsiteY33" fmla="*/ 1225235 h 2592732"/>
              <a:gd name="connisteX34" fmla="*/ 744220 w 5117666"/>
              <a:gd name="connsiteY34" fmla="*/ 1225235 h 2592732"/>
              <a:gd name="connisteX35" fmla="*/ 1431290 w 5117666"/>
              <a:gd name="connsiteY35" fmla="*/ 1257620 h 2592732"/>
              <a:gd name="connisteX36" fmla="*/ 1778635 w 5117666"/>
              <a:gd name="connsiteY36" fmla="*/ 1257620 h 2592732"/>
              <a:gd name="connisteX37" fmla="*/ 2522855 w 5117666"/>
              <a:gd name="connsiteY37" fmla="*/ 1249365 h 2592732"/>
              <a:gd name="connisteX38" fmla="*/ 2975610 w 5117666"/>
              <a:gd name="connsiteY38" fmla="*/ 1232855 h 2592732"/>
              <a:gd name="connisteX39" fmla="*/ 3112770 w 5117666"/>
              <a:gd name="connsiteY39" fmla="*/ 1305880 h 2592732"/>
              <a:gd name="connisteX40" fmla="*/ 3193415 w 5117666"/>
              <a:gd name="connsiteY40" fmla="*/ 1459550 h 2592732"/>
              <a:gd name="connisteX41" fmla="*/ 3193415 w 5117666"/>
              <a:gd name="connsiteY41" fmla="*/ 1702120 h 2592732"/>
              <a:gd name="connisteX42" fmla="*/ 3201670 w 5117666"/>
              <a:gd name="connsiteY42" fmla="*/ 2405700 h 2592732"/>
              <a:gd name="connisteX43" fmla="*/ 3185795 w 5117666"/>
              <a:gd name="connsiteY43" fmla="*/ 2494600 h 2592732"/>
              <a:gd name="connisteX44" fmla="*/ 3209925 w 5117666"/>
              <a:gd name="connsiteY44" fmla="*/ 2534605 h 2592732"/>
              <a:gd name="connisteX45" fmla="*/ 3347085 w 5117666"/>
              <a:gd name="connsiteY45" fmla="*/ 2575245 h 2592732"/>
              <a:gd name="connisteX46" fmla="*/ 3622040 w 5117666"/>
              <a:gd name="connsiteY46" fmla="*/ 2583500 h 2592732"/>
              <a:gd name="connisteX47" fmla="*/ 3994150 w 5117666"/>
              <a:gd name="connsiteY47" fmla="*/ 2591120 h 2592732"/>
              <a:gd name="connisteX48" fmla="*/ 4066540 w 5117666"/>
              <a:gd name="connsiteY48" fmla="*/ 2575245 h 2592732"/>
              <a:gd name="connisteX49" fmla="*/ 4131310 w 5117666"/>
              <a:gd name="connsiteY49" fmla="*/ 2453960 h 2592732"/>
              <a:gd name="connisteX50" fmla="*/ 4139565 w 5117666"/>
              <a:gd name="connsiteY50" fmla="*/ 1524320 h 2592732"/>
              <a:gd name="connisteX51" fmla="*/ 4139565 w 5117666"/>
              <a:gd name="connsiteY51" fmla="*/ 1459550 h 2592732"/>
              <a:gd name="connisteX52" fmla="*/ 4163695 w 5117666"/>
              <a:gd name="connsiteY52" fmla="*/ 1394780 h 2592732"/>
              <a:gd name="connisteX53" fmla="*/ 4180205 w 5117666"/>
              <a:gd name="connsiteY53" fmla="*/ 1394780 h 2592732"/>
              <a:gd name="connisteX54" fmla="*/ 4462780 w 5117666"/>
              <a:gd name="connsiteY54" fmla="*/ 1354140 h 2592732"/>
              <a:gd name="connisteX55" fmla="*/ 4689475 w 5117666"/>
              <a:gd name="connsiteY55" fmla="*/ 1386525 h 2592732"/>
              <a:gd name="connisteX56" fmla="*/ 4721860 w 5117666"/>
              <a:gd name="connsiteY56" fmla="*/ 1459550 h 2592732"/>
              <a:gd name="connisteX57" fmla="*/ 4721860 w 5117666"/>
              <a:gd name="connsiteY57" fmla="*/ 1831660 h 2592732"/>
              <a:gd name="connisteX58" fmla="*/ 4859020 w 5117666"/>
              <a:gd name="connsiteY58" fmla="*/ 1685610 h 2592732"/>
              <a:gd name="connisteX59" fmla="*/ 4964430 w 5117666"/>
              <a:gd name="connsiteY59" fmla="*/ 1629095 h 2592732"/>
              <a:gd name="connisteX60" fmla="*/ 5101590 w 5117666"/>
              <a:gd name="connsiteY60" fmla="*/ 1507810 h 2592732"/>
              <a:gd name="connisteX61" fmla="*/ 5109845 w 5117666"/>
              <a:gd name="connsiteY61" fmla="*/ 1791020 h 2592732"/>
              <a:gd name="connisteX62" fmla="*/ 5101590 w 5117666"/>
              <a:gd name="connsiteY62" fmla="*/ 2413320 h 2592732"/>
              <a:gd name="connisteX63" fmla="*/ 4956175 w 5117666"/>
              <a:gd name="connsiteY63" fmla="*/ 2292035 h 2592732"/>
              <a:gd name="connisteX64" fmla="*/ 4761865 w 5117666"/>
              <a:gd name="connsiteY64" fmla="*/ 2049465 h 2592732"/>
              <a:gd name="connisteX65" fmla="*/ 4737735 w 5117666"/>
              <a:gd name="connsiteY65" fmla="*/ 2049465 h 2592732"/>
              <a:gd name="connisteX66" fmla="*/ 4705350 w 5117666"/>
              <a:gd name="connsiteY66" fmla="*/ 2405700 h 2592732"/>
              <a:gd name="connisteX67" fmla="*/ 4713605 w 5117666"/>
              <a:gd name="connsiteY67" fmla="*/ 2462215 h 2592732"/>
              <a:gd name="connisteX68" fmla="*/ 4390390 w 5117666"/>
              <a:gd name="connsiteY68" fmla="*/ 2348550 h 2592732"/>
              <a:gd name="connisteX69" fmla="*/ 4236720 w 5117666"/>
              <a:gd name="connsiteY69" fmla="*/ 2154875 h 2592732"/>
              <a:gd name="connisteX70" fmla="*/ 4236720 w 5117666"/>
              <a:gd name="connsiteY70" fmla="*/ 2057720 h 2592732"/>
              <a:gd name="connisteX71" fmla="*/ 4228465 w 5117666"/>
              <a:gd name="connsiteY71" fmla="*/ 1516065 h 2592732"/>
              <a:gd name="connisteX72" fmla="*/ 4228465 w 5117666"/>
              <a:gd name="connsiteY72" fmla="*/ 1192850 h 2592732"/>
              <a:gd name="connisteX73" fmla="*/ 4220210 w 5117666"/>
              <a:gd name="connsiteY73" fmla="*/ 909640 h 2592732"/>
              <a:gd name="connisteX74" fmla="*/ 4212590 w 5117666"/>
              <a:gd name="connsiteY74" fmla="*/ 828995 h 2592732"/>
              <a:gd name="connisteX75" fmla="*/ 4163695 w 5117666"/>
              <a:gd name="connsiteY75" fmla="*/ 772480 h 2592732"/>
              <a:gd name="connisteX76" fmla="*/ 3977640 w 5117666"/>
              <a:gd name="connsiteY76" fmla="*/ 780100 h 2592732"/>
              <a:gd name="connisteX77" fmla="*/ 3719195 w 5117666"/>
              <a:gd name="connsiteY77" fmla="*/ 764225 h 2592732"/>
              <a:gd name="connisteX78" fmla="*/ 3613785 w 5117666"/>
              <a:gd name="connsiteY78" fmla="*/ 764225 h 2592732"/>
              <a:gd name="connisteX79" fmla="*/ 3468370 w 5117666"/>
              <a:gd name="connsiteY79" fmla="*/ 764225 h 2592732"/>
              <a:gd name="connisteX80" fmla="*/ 3379470 w 5117666"/>
              <a:gd name="connsiteY80" fmla="*/ 683580 h 259273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</a:cxnLst>
            <a:rect l="l" t="t" r="r" b="b"/>
            <a:pathLst>
              <a:path w="5117666" h="2592732">
                <a:moveTo>
                  <a:pt x="2684145" y="12385"/>
                </a:moveTo>
                <a:cubicBezTo>
                  <a:pt x="2670810" y="12385"/>
                  <a:pt x="2687320" y="12385"/>
                  <a:pt x="2571115" y="12385"/>
                </a:cubicBezTo>
                <a:cubicBezTo>
                  <a:pt x="2454910" y="12385"/>
                  <a:pt x="2360295" y="12385"/>
                  <a:pt x="2101850" y="12385"/>
                </a:cubicBezTo>
                <a:cubicBezTo>
                  <a:pt x="1843405" y="12385"/>
                  <a:pt x="1558925" y="14290"/>
                  <a:pt x="1277620" y="12385"/>
                </a:cubicBezTo>
                <a:cubicBezTo>
                  <a:pt x="996315" y="10480"/>
                  <a:pt x="839470" y="6035"/>
                  <a:pt x="695325" y="4130"/>
                </a:cubicBezTo>
                <a:cubicBezTo>
                  <a:pt x="551180" y="2225"/>
                  <a:pt x="600075" y="-4125"/>
                  <a:pt x="558165" y="4130"/>
                </a:cubicBezTo>
                <a:cubicBezTo>
                  <a:pt x="516255" y="12385"/>
                  <a:pt x="502920" y="26990"/>
                  <a:pt x="485140" y="44770"/>
                </a:cubicBezTo>
                <a:cubicBezTo>
                  <a:pt x="467360" y="62550"/>
                  <a:pt x="475615" y="-11745"/>
                  <a:pt x="469265" y="93030"/>
                </a:cubicBezTo>
                <a:cubicBezTo>
                  <a:pt x="462915" y="197805"/>
                  <a:pt x="457835" y="361000"/>
                  <a:pt x="452755" y="569915"/>
                </a:cubicBezTo>
                <a:cubicBezTo>
                  <a:pt x="447675" y="778830"/>
                  <a:pt x="446405" y="921070"/>
                  <a:pt x="444500" y="1136335"/>
                </a:cubicBezTo>
                <a:cubicBezTo>
                  <a:pt x="442595" y="1351600"/>
                  <a:pt x="444500" y="1514795"/>
                  <a:pt x="444500" y="1645605"/>
                </a:cubicBezTo>
                <a:cubicBezTo>
                  <a:pt x="444500" y="1776415"/>
                  <a:pt x="442595" y="1757365"/>
                  <a:pt x="444500" y="1791020"/>
                </a:cubicBezTo>
                <a:cubicBezTo>
                  <a:pt x="446405" y="1824675"/>
                  <a:pt x="444500" y="1810070"/>
                  <a:pt x="452755" y="1815150"/>
                </a:cubicBezTo>
                <a:cubicBezTo>
                  <a:pt x="461010" y="1820230"/>
                  <a:pt x="443230" y="1850710"/>
                  <a:pt x="485140" y="1815150"/>
                </a:cubicBezTo>
                <a:cubicBezTo>
                  <a:pt x="527050" y="1779590"/>
                  <a:pt x="603250" y="1695770"/>
                  <a:pt x="662940" y="1637350"/>
                </a:cubicBezTo>
                <a:cubicBezTo>
                  <a:pt x="722630" y="1578930"/>
                  <a:pt x="751840" y="1564960"/>
                  <a:pt x="784225" y="1524320"/>
                </a:cubicBezTo>
                <a:cubicBezTo>
                  <a:pt x="816610" y="1483680"/>
                  <a:pt x="815340" y="1446850"/>
                  <a:pt x="824865" y="1435420"/>
                </a:cubicBezTo>
                <a:cubicBezTo>
                  <a:pt x="834390" y="1423990"/>
                  <a:pt x="826770" y="1432245"/>
                  <a:pt x="833120" y="1467805"/>
                </a:cubicBezTo>
                <a:cubicBezTo>
                  <a:pt x="839470" y="1503365"/>
                  <a:pt x="852170" y="1432245"/>
                  <a:pt x="857250" y="1613220"/>
                </a:cubicBezTo>
                <a:cubicBezTo>
                  <a:pt x="862330" y="1794195"/>
                  <a:pt x="857250" y="2213295"/>
                  <a:pt x="857250" y="2373315"/>
                </a:cubicBezTo>
                <a:cubicBezTo>
                  <a:pt x="857250" y="2533335"/>
                  <a:pt x="862330" y="2405065"/>
                  <a:pt x="857250" y="2413320"/>
                </a:cubicBezTo>
                <a:cubicBezTo>
                  <a:pt x="852170" y="2421575"/>
                  <a:pt x="907415" y="2479360"/>
                  <a:pt x="833120" y="2413320"/>
                </a:cubicBezTo>
                <a:cubicBezTo>
                  <a:pt x="758825" y="2347280"/>
                  <a:pt x="561340" y="2149795"/>
                  <a:pt x="485140" y="2081850"/>
                </a:cubicBezTo>
                <a:cubicBezTo>
                  <a:pt x="408940" y="2013905"/>
                  <a:pt x="461010" y="2054545"/>
                  <a:pt x="452755" y="2074230"/>
                </a:cubicBezTo>
                <a:cubicBezTo>
                  <a:pt x="444500" y="2093915"/>
                  <a:pt x="446405" y="2106615"/>
                  <a:pt x="444500" y="2179005"/>
                </a:cubicBezTo>
                <a:cubicBezTo>
                  <a:pt x="442595" y="2251395"/>
                  <a:pt x="474980" y="2392365"/>
                  <a:pt x="444500" y="2437450"/>
                </a:cubicBezTo>
                <a:cubicBezTo>
                  <a:pt x="414020" y="2482535"/>
                  <a:pt x="357505" y="2438085"/>
                  <a:pt x="291465" y="2405700"/>
                </a:cubicBezTo>
                <a:cubicBezTo>
                  <a:pt x="225425" y="2373315"/>
                  <a:pt x="165100" y="2329500"/>
                  <a:pt x="113030" y="2276160"/>
                </a:cubicBezTo>
                <a:cubicBezTo>
                  <a:pt x="60960" y="2222820"/>
                  <a:pt x="48260" y="2186625"/>
                  <a:pt x="32385" y="2138365"/>
                </a:cubicBezTo>
                <a:cubicBezTo>
                  <a:pt x="16510" y="2090105"/>
                  <a:pt x="38735" y="2187260"/>
                  <a:pt x="32385" y="2033590"/>
                </a:cubicBezTo>
                <a:cubicBezTo>
                  <a:pt x="26035" y="1879920"/>
                  <a:pt x="0" y="1517970"/>
                  <a:pt x="0" y="1370650"/>
                </a:cubicBezTo>
                <a:cubicBezTo>
                  <a:pt x="0" y="1223330"/>
                  <a:pt x="16510" y="1323660"/>
                  <a:pt x="32385" y="1297625"/>
                </a:cubicBezTo>
                <a:cubicBezTo>
                  <a:pt x="48260" y="1271590"/>
                  <a:pt x="45085" y="1255715"/>
                  <a:pt x="80645" y="1241110"/>
                </a:cubicBezTo>
                <a:cubicBezTo>
                  <a:pt x="116205" y="1226505"/>
                  <a:pt x="77470" y="1228410"/>
                  <a:pt x="210185" y="1225235"/>
                </a:cubicBezTo>
                <a:cubicBezTo>
                  <a:pt x="342900" y="1222060"/>
                  <a:pt x="499745" y="1218885"/>
                  <a:pt x="744220" y="1225235"/>
                </a:cubicBezTo>
                <a:cubicBezTo>
                  <a:pt x="988695" y="1231585"/>
                  <a:pt x="1224280" y="1251270"/>
                  <a:pt x="1431290" y="1257620"/>
                </a:cubicBezTo>
                <a:cubicBezTo>
                  <a:pt x="1638300" y="1263970"/>
                  <a:pt x="1560195" y="1259525"/>
                  <a:pt x="1778635" y="1257620"/>
                </a:cubicBezTo>
                <a:cubicBezTo>
                  <a:pt x="1997075" y="1255715"/>
                  <a:pt x="2283460" y="1254445"/>
                  <a:pt x="2522855" y="1249365"/>
                </a:cubicBezTo>
                <a:cubicBezTo>
                  <a:pt x="2762250" y="1244285"/>
                  <a:pt x="2857500" y="1221425"/>
                  <a:pt x="2975610" y="1232855"/>
                </a:cubicBezTo>
                <a:cubicBezTo>
                  <a:pt x="3093720" y="1244285"/>
                  <a:pt x="3068955" y="1260795"/>
                  <a:pt x="3112770" y="1305880"/>
                </a:cubicBezTo>
                <a:cubicBezTo>
                  <a:pt x="3156585" y="1350965"/>
                  <a:pt x="3177540" y="1380175"/>
                  <a:pt x="3193415" y="1459550"/>
                </a:cubicBezTo>
                <a:cubicBezTo>
                  <a:pt x="3209290" y="1538925"/>
                  <a:pt x="3191510" y="1512890"/>
                  <a:pt x="3193415" y="1702120"/>
                </a:cubicBezTo>
                <a:cubicBezTo>
                  <a:pt x="3195320" y="1891350"/>
                  <a:pt x="3202940" y="2246950"/>
                  <a:pt x="3201670" y="2405700"/>
                </a:cubicBezTo>
                <a:cubicBezTo>
                  <a:pt x="3200400" y="2564450"/>
                  <a:pt x="3183890" y="2468565"/>
                  <a:pt x="3185795" y="2494600"/>
                </a:cubicBezTo>
                <a:cubicBezTo>
                  <a:pt x="3187700" y="2520635"/>
                  <a:pt x="3177540" y="2518730"/>
                  <a:pt x="3209925" y="2534605"/>
                </a:cubicBezTo>
                <a:cubicBezTo>
                  <a:pt x="3242310" y="2550480"/>
                  <a:pt x="3264535" y="2565720"/>
                  <a:pt x="3347085" y="2575245"/>
                </a:cubicBezTo>
                <a:cubicBezTo>
                  <a:pt x="3429635" y="2584770"/>
                  <a:pt x="3492500" y="2580325"/>
                  <a:pt x="3622040" y="2583500"/>
                </a:cubicBezTo>
                <a:cubicBezTo>
                  <a:pt x="3751580" y="2586675"/>
                  <a:pt x="3905250" y="2593025"/>
                  <a:pt x="3994150" y="2591120"/>
                </a:cubicBezTo>
                <a:cubicBezTo>
                  <a:pt x="4083050" y="2589215"/>
                  <a:pt x="4039235" y="2602550"/>
                  <a:pt x="4066540" y="2575245"/>
                </a:cubicBezTo>
                <a:cubicBezTo>
                  <a:pt x="4093845" y="2547940"/>
                  <a:pt x="4116705" y="2664145"/>
                  <a:pt x="4131310" y="2453960"/>
                </a:cubicBezTo>
                <a:cubicBezTo>
                  <a:pt x="4145915" y="2243775"/>
                  <a:pt x="4137660" y="1723075"/>
                  <a:pt x="4139565" y="1524320"/>
                </a:cubicBezTo>
                <a:cubicBezTo>
                  <a:pt x="4141470" y="1325565"/>
                  <a:pt x="4134485" y="1485585"/>
                  <a:pt x="4139565" y="1459550"/>
                </a:cubicBezTo>
                <a:cubicBezTo>
                  <a:pt x="4144645" y="1433515"/>
                  <a:pt x="4155440" y="1407480"/>
                  <a:pt x="4163695" y="1394780"/>
                </a:cubicBezTo>
                <a:cubicBezTo>
                  <a:pt x="4171950" y="1382080"/>
                  <a:pt x="4120515" y="1403035"/>
                  <a:pt x="4180205" y="1394780"/>
                </a:cubicBezTo>
                <a:cubicBezTo>
                  <a:pt x="4239895" y="1386525"/>
                  <a:pt x="4361180" y="1356045"/>
                  <a:pt x="4462780" y="1354140"/>
                </a:cubicBezTo>
                <a:cubicBezTo>
                  <a:pt x="4564380" y="1352235"/>
                  <a:pt x="4637405" y="1365570"/>
                  <a:pt x="4689475" y="1386525"/>
                </a:cubicBezTo>
                <a:cubicBezTo>
                  <a:pt x="4741545" y="1407480"/>
                  <a:pt x="4715510" y="1370650"/>
                  <a:pt x="4721860" y="1459550"/>
                </a:cubicBezTo>
                <a:cubicBezTo>
                  <a:pt x="4728210" y="1548450"/>
                  <a:pt x="4694555" y="1786575"/>
                  <a:pt x="4721860" y="1831660"/>
                </a:cubicBezTo>
                <a:cubicBezTo>
                  <a:pt x="4749165" y="1876745"/>
                  <a:pt x="4810760" y="1726250"/>
                  <a:pt x="4859020" y="1685610"/>
                </a:cubicBezTo>
                <a:cubicBezTo>
                  <a:pt x="4907280" y="1644970"/>
                  <a:pt x="4916170" y="1664655"/>
                  <a:pt x="4964430" y="1629095"/>
                </a:cubicBezTo>
                <a:cubicBezTo>
                  <a:pt x="5012690" y="1593535"/>
                  <a:pt x="5072380" y="1475425"/>
                  <a:pt x="5101590" y="1507810"/>
                </a:cubicBezTo>
                <a:cubicBezTo>
                  <a:pt x="5130800" y="1540195"/>
                  <a:pt x="5109845" y="1610045"/>
                  <a:pt x="5109845" y="1791020"/>
                </a:cubicBezTo>
                <a:cubicBezTo>
                  <a:pt x="5109845" y="1971995"/>
                  <a:pt x="5132070" y="2312990"/>
                  <a:pt x="5101590" y="2413320"/>
                </a:cubicBezTo>
                <a:cubicBezTo>
                  <a:pt x="5071110" y="2513650"/>
                  <a:pt x="5024120" y="2365060"/>
                  <a:pt x="4956175" y="2292035"/>
                </a:cubicBezTo>
                <a:cubicBezTo>
                  <a:pt x="4888230" y="2219010"/>
                  <a:pt x="4805680" y="2097725"/>
                  <a:pt x="4761865" y="2049465"/>
                </a:cubicBezTo>
                <a:cubicBezTo>
                  <a:pt x="4718050" y="2001205"/>
                  <a:pt x="4749165" y="1978345"/>
                  <a:pt x="4737735" y="2049465"/>
                </a:cubicBezTo>
                <a:cubicBezTo>
                  <a:pt x="4726305" y="2120585"/>
                  <a:pt x="4710430" y="2323150"/>
                  <a:pt x="4705350" y="2405700"/>
                </a:cubicBezTo>
                <a:cubicBezTo>
                  <a:pt x="4700270" y="2488250"/>
                  <a:pt x="4776470" y="2473645"/>
                  <a:pt x="4713605" y="2462215"/>
                </a:cubicBezTo>
                <a:cubicBezTo>
                  <a:pt x="4650740" y="2450785"/>
                  <a:pt x="4485640" y="2410145"/>
                  <a:pt x="4390390" y="2348550"/>
                </a:cubicBezTo>
                <a:cubicBezTo>
                  <a:pt x="4295140" y="2286955"/>
                  <a:pt x="4267200" y="2213295"/>
                  <a:pt x="4236720" y="2154875"/>
                </a:cubicBezTo>
                <a:cubicBezTo>
                  <a:pt x="4206240" y="2096455"/>
                  <a:pt x="4238625" y="2185355"/>
                  <a:pt x="4236720" y="2057720"/>
                </a:cubicBezTo>
                <a:cubicBezTo>
                  <a:pt x="4234815" y="1930085"/>
                  <a:pt x="4230370" y="1688785"/>
                  <a:pt x="4228465" y="1516065"/>
                </a:cubicBezTo>
                <a:cubicBezTo>
                  <a:pt x="4226560" y="1343345"/>
                  <a:pt x="4230370" y="1314135"/>
                  <a:pt x="4228465" y="1192850"/>
                </a:cubicBezTo>
                <a:cubicBezTo>
                  <a:pt x="4226560" y="1071565"/>
                  <a:pt x="4223385" y="982665"/>
                  <a:pt x="4220210" y="909640"/>
                </a:cubicBezTo>
                <a:cubicBezTo>
                  <a:pt x="4217035" y="836615"/>
                  <a:pt x="4224020" y="856300"/>
                  <a:pt x="4212590" y="828995"/>
                </a:cubicBezTo>
                <a:cubicBezTo>
                  <a:pt x="4201160" y="801690"/>
                  <a:pt x="4210685" y="782005"/>
                  <a:pt x="4163695" y="772480"/>
                </a:cubicBezTo>
                <a:cubicBezTo>
                  <a:pt x="4116705" y="762955"/>
                  <a:pt x="4066540" y="782005"/>
                  <a:pt x="3977640" y="780100"/>
                </a:cubicBezTo>
                <a:cubicBezTo>
                  <a:pt x="3888740" y="778195"/>
                  <a:pt x="3792220" y="767400"/>
                  <a:pt x="3719195" y="764225"/>
                </a:cubicBezTo>
                <a:cubicBezTo>
                  <a:pt x="3646170" y="761050"/>
                  <a:pt x="3663950" y="764225"/>
                  <a:pt x="3613785" y="764225"/>
                </a:cubicBezTo>
                <a:cubicBezTo>
                  <a:pt x="3563620" y="764225"/>
                  <a:pt x="3515360" y="780100"/>
                  <a:pt x="3468370" y="764225"/>
                </a:cubicBezTo>
                <a:cubicBezTo>
                  <a:pt x="3421380" y="748350"/>
                  <a:pt x="3394075" y="699455"/>
                  <a:pt x="3379470" y="68358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dirty="0">
                <a:sym typeface="+mn-ea"/>
              </a:rPr>
              <a:t>汉密尔顿回路（</a:t>
            </a:r>
            <a:r>
              <a:rPr lang="en-US" altLang="zh-CN" dirty="0">
                <a:sym typeface="+mn-ea"/>
              </a:rPr>
              <a:t>HAM-CYCLE</a:t>
            </a:r>
            <a:r>
              <a:rPr lang="zh-CN" dirty="0">
                <a:sym typeface="+mn-ea"/>
              </a:rPr>
              <a:t>）证明</a:t>
            </a:r>
            <a:endParaRPr lang="en-US" altLang="zh-CN" dirty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占位符 28674"/>
              <p:cNvSpPr txBox="1"/>
              <p:nvPr/>
            </p:nvSpPr>
            <p:spPr>
              <a:xfrm>
                <a:off x="625475" y="1041400"/>
                <a:ext cx="7516495" cy="3175000"/>
              </a:xfrm>
            </p:spPr>
            <p:txBody>
              <a:bodyPr anchor="t" anchorCtr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zh-CN" sz="2450" dirty="0">
                    <a:solidFill>
                      <a:srgbClr val="000000"/>
                    </a:solidFill>
                    <a:sym typeface="+mn-ea"/>
                  </a:rPr>
                  <a:t>对于规模为</a:t>
                </a:r>
                <a:r>
                  <a:rPr lang="en-US" altLang="zh-CN" sz="2450" dirty="0">
                    <a:solidFill>
                      <a:srgbClr val="000000"/>
                    </a:solidFill>
                    <a:sym typeface="+mn-ea"/>
                  </a:rPr>
                  <a:t>k</a:t>
                </a:r>
                <a:r>
                  <a:rPr lang="zh-CN" altLang="en-US" sz="2450" dirty="0">
                    <a:solidFill>
                      <a:srgbClr val="000000"/>
                    </a:solidFill>
                    <a:sym typeface="+mn-ea"/>
                  </a:rPr>
                  <a:t>的顶点覆盖</a:t>
                </a:r>
                <a:r>
                  <a:rPr lang="en-US" altLang="zh-CN" sz="2450" dirty="0">
                    <a:solidFill>
                      <a:srgbClr val="000000"/>
                    </a:solidFill>
                    <a:sym typeface="+mn-ea"/>
                  </a:rPr>
                  <a:t>V*</a:t>
                </a:r>
                <a14:m>
                  <m:oMath xmlns:m="http://schemas.openxmlformats.org/officeDocument/2006/math">
                    <m:r>
                      <a:rPr lang="en-US" altLang="zh-CN" sz="2450" i="1" dirty="0">
                        <a:solidFill>
                          <a:srgbClr val="00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⊆</m:t>
                    </m:r>
                  </m:oMath>
                </a14:m>
                <a:r>
                  <a:rPr lang="en-US" altLang="zh-CN" sz="2450" dirty="0">
                    <a:solidFill>
                      <a:srgbClr val="000000"/>
                    </a:solidFill>
                    <a:sym typeface="+mn-ea"/>
                  </a:rPr>
                  <a:t>V</a:t>
                </a:r>
                <a:r>
                  <a:rPr lang="zh-CN" altLang="en-US" sz="2450" dirty="0">
                    <a:solidFill>
                      <a:srgbClr val="000000"/>
                    </a:solidFill>
                    <a:sym typeface="+mn-ea"/>
                  </a:rPr>
                  <a:t>，设</a:t>
                </a:r>
                <a:r>
                  <a:rPr lang="en-US" altLang="zh-CN" sz="2450" dirty="0">
                    <a:solidFill>
                      <a:srgbClr val="000000"/>
                    </a:solidFill>
                    <a:sym typeface="+mn-ea"/>
                  </a:rPr>
                  <a:t>V*={u1, u2, ..., uk}</a:t>
                </a:r>
                <a:endParaRPr lang="zh-CN" altLang="en-US" sz="2450" dirty="0">
                  <a:solidFill>
                    <a:srgbClr val="000000"/>
                  </a:solidFill>
                  <a:sym typeface="+mn-ea"/>
                </a:endParaRPr>
              </a:p>
              <a:p>
                <a:pPr lvl="1" eaLnBrk="1" hangingPunct="1"/>
                <a:r>
                  <a:rPr lang="zh-CN" altLang="en-US" sz="2100" dirty="0">
                    <a:solidFill>
                      <a:srgbClr val="000000"/>
                    </a:solidFill>
                    <a:sym typeface="+mn-ea"/>
                  </a:rPr>
                  <a:t>通过包含边</a:t>
                </a:r>
                <a:r>
                  <a:rPr lang="en-US" altLang="zh-CN" sz="2100" dirty="0">
                    <a:solidFill>
                      <a:srgbClr val="000000"/>
                    </a:solidFill>
                    <a:sym typeface="+mn-ea"/>
                  </a:rPr>
                  <a:t>{([u</a:t>
                </a:r>
                <a:r>
                  <a:rPr lang="en-US" altLang="zh-CN" sz="2100" baseline="-25000" dirty="0">
                    <a:solidFill>
                      <a:srgbClr val="000000"/>
                    </a:solidFill>
                    <a:sym typeface="+mn-ea"/>
                  </a:rPr>
                  <a:t>j</a:t>
                </a:r>
                <a:r>
                  <a:rPr lang="en-US" altLang="zh-CN" sz="2100" dirty="0">
                    <a:solidFill>
                      <a:srgbClr val="000000"/>
                    </a:solidFill>
                    <a:sym typeface="+mn-ea"/>
                  </a:rPr>
                  <a:t>, u</a:t>
                </a:r>
                <a:r>
                  <a:rPr lang="en-US" altLang="zh-CN" sz="2100" baseline="-25000" dirty="0">
                    <a:solidFill>
                      <a:srgbClr val="000000"/>
                    </a:solidFill>
                    <a:sym typeface="+mn-ea"/>
                  </a:rPr>
                  <a:t>j</a:t>
                </a:r>
                <a:r>
                  <a:rPr lang="en-US" altLang="zh-CN" sz="2100" baseline="30000" dirty="0">
                    <a:solidFill>
                      <a:srgbClr val="000000"/>
                    </a:solidFill>
                    <a:sym typeface="+mn-ea"/>
                  </a:rPr>
                  <a:t>(i)</a:t>
                </a:r>
                <a:r>
                  <a:rPr lang="en-US" altLang="zh-CN" sz="2100" dirty="0">
                    <a:solidFill>
                      <a:srgbClr val="000000"/>
                    </a:solidFill>
                    <a:sym typeface="+mn-ea"/>
                  </a:rPr>
                  <a:t>, 6],[u</a:t>
                </a:r>
                <a:r>
                  <a:rPr lang="en-US" altLang="zh-CN" sz="2100" baseline="-25000" dirty="0">
                    <a:solidFill>
                      <a:srgbClr val="000000"/>
                    </a:solidFill>
                    <a:sym typeface="+mn-ea"/>
                  </a:rPr>
                  <a:t>j</a:t>
                </a:r>
                <a:r>
                  <a:rPr lang="en-US" altLang="zh-CN" sz="2100" dirty="0">
                    <a:solidFill>
                      <a:srgbClr val="000000"/>
                    </a:solidFill>
                    <a:sym typeface="+mn-ea"/>
                  </a:rPr>
                  <a:t>,u</a:t>
                </a:r>
                <a:r>
                  <a:rPr lang="en-US" altLang="zh-CN" sz="2100" baseline="-25000" dirty="0">
                    <a:solidFill>
                      <a:srgbClr val="000000"/>
                    </a:solidFill>
                    <a:sym typeface="+mn-ea"/>
                  </a:rPr>
                  <a:t>j</a:t>
                </a:r>
                <a:r>
                  <a:rPr lang="en-US" altLang="zh-CN" sz="2100" baseline="30000" dirty="0">
                    <a:solidFill>
                      <a:srgbClr val="000000"/>
                    </a:solidFill>
                    <a:sym typeface="+mn-ea"/>
                  </a:rPr>
                  <a:t>(i+1)</a:t>
                </a:r>
                <a:r>
                  <a:rPr lang="en-US" altLang="zh-CN" sz="2100" dirty="0">
                    <a:solidFill>
                      <a:srgbClr val="000000"/>
                    </a:solidFill>
                    <a:sym typeface="+mn-ea"/>
                  </a:rPr>
                  <a:t>,1]): 1&lt;=i&lt;=degree(u</a:t>
                </a:r>
                <a:r>
                  <a:rPr lang="en-US" altLang="zh-CN" sz="2100" baseline="-25000" dirty="0">
                    <a:solidFill>
                      <a:srgbClr val="000000"/>
                    </a:solidFill>
                    <a:sym typeface="+mn-ea"/>
                  </a:rPr>
                  <a:t>j</a:t>
                </a:r>
                <a:r>
                  <a:rPr lang="en-US" altLang="zh-CN" sz="2100" dirty="0">
                    <a:solidFill>
                      <a:srgbClr val="000000"/>
                    </a:solidFill>
                    <a:sym typeface="+mn-ea"/>
                  </a:rPr>
                  <a:t>)-1}</a:t>
                </a:r>
                <a:r>
                  <a:rPr lang="zh-CN" altLang="en-US" sz="2100" dirty="0">
                    <a:solidFill>
                      <a:srgbClr val="000000"/>
                    </a:solidFill>
                    <a:sym typeface="+mn-ea"/>
                  </a:rPr>
                  <a:t>连接</a:t>
                </a:r>
                <a:endParaRPr lang="zh-CN" altLang="en-US" sz="2100" dirty="0">
                  <a:solidFill>
                    <a:srgbClr val="000000"/>
                  </a:solidFill>
                  <a:sym typeface="+mn-ea"/>
                </a:endParaRPr>
              </a:p>
            </p:txBody>
          </p:sp>
        </mc:Choice>
        <mc:Fallback>
          <p:sp>
            <p:nvSpPr>
              <p:cNvPr id="5" name="文本占位符 286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75" y="1041400"/>
                <a:ext cx="7516495" cy="31750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380" y="2005965"/>
            <a:ext cx="5734050" cy="27324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087880"/>
            <a:ext cx="1365250" cy="12763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7475" y="3571240"/>
            <a:ext cx="21456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/>
              <a:t>顶点覆盖包括</a:t>
            </a:r>
            <a:r>
              <a:rPr lang="en-US" altLang="zh-CN" sz="1800"/>
              <a:t>w, y</a:t>
            </a:r>
            <a:r>
              <a:rPr lang="zh-CN" altLang="en-US" sz="1800"/>
              <a:t>。</a:t>
            </a:r>
            <a:endParaRPr lang="zh-CN" altLang="en-US" sz="1800"/>
          </a:p>
          <a:p>
            <a:r>
              <a:rPr lang="zh-CN" altLang="en-US" sz="1800"/>
              <a:t>再观察</a:t>
            </a:r>
            <a:r>
              <a:rPr lang="en-US" altLang="zh-CN" sz="1800"/>
              <a:t>y</a:t>
            </a:r>
            <a:endParaRPr lang="en-US" altLang="zh-CN" sz="1800"/>
          </a:p>
          <a:p>
            <a:r>
              <a:rPr lang="zh-CN" altLang="en-US" sz="1800"/>
              <a:t>覆盖了相邻的</a:t>
            </a:r>
            <a:r>
              <a:rPr lang="en-US" altLang="zh-CN" sz="1800"/>
              <a:t>2</a:t>
            </a:r>
            <a:r>
              <a:rPr lang="zh-CN" altLang="en-US" sz="1800"/>
              <a:t>条边</a:t>
            </a:r>
            <a:endParaRPr lang="zh-CN" altLang="en-US" sz="1800"/>
          </a:p>
          <a:p>
            <a:r>
              <a:rPr lang="zh-CN" altLang="en-US" sz="1800">
                <a:solidFill>
                  <a:srgbClr val="C00000"/>
                </a:solidFill>
              </a:rPr>
              <a:t>最终构成简单回路</a:t>
            </a:r>
            <a:endParaRPr lang="zh-CN" altLang="en-US" sz="1800">
              <a:solidFill>
                <a:srgbClr val="C00000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2259965" y="2105025"/>
            <a:ext cx="5117465" cy="2592705"/>
          </a:xfrm>
          <a:custGeom>
            <a:avLst/>
            <a:gdLst>
              <a:gd name="connisteX0" fmla="*/ 2684145 w 5117666"/>
              <a:gd name="connsiteY0" fmla="*/ 12385 h 2592732"/>
              <a:gd name="connisteX1" fmla="*/ 2571115 w 5117666"/>
              <a:gd name="connsiteY1" fmla="*/ 12385 h 2592732"/>
              <a:gd name="connisteX2" fmla="*/ 2101850 w 5117666"/>
              <a:gd name="connsiteY2" fmla="*/ 12385 h 2592732"/>
              <a:gd name="connisteX3" fmla="*/ 1277620 w 5117666"/>
              <a:gd name="connsiteY3" fmla="*/ 12385 h 2592732"/>
              <a:gd name="connisteX4" fmla="*/ 695325 w 5117666"/>
              <a:gd name="connsiteY4" fmla="*/ 4130 h 2592732"/>
              <a:gd name="connisteX5" fmla="*/ 558165 w 5117666"/>
              <a:gd name="connsiteY5" fmla="*/ 4130 h 2592732"/>
              <a:gd name="connisteX6" fmla="*/ 485140 w 5117666"/>
              <a:gd name="connsiteY6" fmla="*/ 44770 h 2592732"/>
              <a:gd name="connisteX7" fmla="*/ 469265 w 5117666"/>
              <a:gd name="connsiteY7" fmla="*/ 93030 h 2592732"/>
              <a:gd name="connisteX8" fmla="*/ 452755 w 5117666"/>
              <a:gd name="connsiteY8" fmla="*/ 569915 h 2592732"/>
              <a:gd name="connisteX9" fmla="*/ 444500 w 5117666"/>
              <a:gd name="connsiteY9" fmla="*/ 1136335 h 2592732"/>
              <a:gd name="connisteX10" fmla="*/ 444500 w 5117666"/>
              <a:gd name="connsiteY10" fmla="*/ 1645605 h 2592732"/>
              <a:gd name="connisteX11" fmla="*/ 444500 w 5117666"/>
              <a:gd name="connsiteY11" fmla="*/ 1791020 h 2592732"/>
              <a:gd name="connisteX12" fmla="*/ 452755 w 5117666"/>
              <a:gd name="connsiteY12" fmla="*/ 1815150 h 2592732"/>
              <a:gd name="connisteX13" fmla="*/ 485140 w 5117666"/>
              <a:gd name="connsiteY13" fmla="*/ 1815150 h 2592732"/>
              <a:gd name="connisteX14" fmla="*/ 662940 w 5117666"/>
              <a:gd name="connsiteY14" fmla="*/ 1637350 h 2592732"/>
              <a:gd name="connisteX15" fmla="*/ 784225 w 5117666"/>
              <a:gd name="connsiteY15" fmla="*/ 1524320 h 2592732"/>
              <a:gd name="connisteX16" fmla="*/ 824865 w 5117666"/>
              <a:gd name="connsiteY16" fmla="*/ 1435420 h 2592732"/>
              <a:gd name="connisteX17" fmla="*/ 833120 w 5117666"/>
              <a:gd name="connsiteY17" fmla="*/ 1467805 h 2592732"/>
              <a:gd name="connisteX18" fmla="*/ 857250 w 5117666"/>
              <a:gd name="connsiteY18" fmla="*/ 1613220 h 2592732"/>
              <a:gd name="connisteX19" fmla="*/ 857250 w 5117666"/>
              <a:gd name="connsiteY19" fmla="*/ 2373315 h 2592732"/>
              <a:gd name="connisteX20" fmla="*/ 857250 w 5117666"/>
              <a:gd name="connsiteY20" fmla="*/ 2413320 h 2592732"/>
              <a:gd name="connisteX21" fmla="*/ 833120 w 5117666"/>
              <a:gd name="connsiteY21" fmla="*/ 2413320 h 2592732"/>
              <a:gd name="connisteX22" fmla="*/ 485140 w 5117666"/>
              <a:gd name="connsiteY22" fmla="*/ 2081850 h 2592732"/>
              <a:gd name="connisteX23" fmla="*/ 452755 w 5117666"/>
              <a:gd name="connsiteY23" fmla="*/ 2074230 h 2592732"/>
              <a:gd name="connisteX24" fmla="*/ 444500 w 5117666"/>
              <a:gd name="connsiteY24" fmla="*/ 2179005 h 2592732"/>
              <a:gd name="connisteX25" fmla="*/ 444500 w 5117666"/>
              <a:gd name="connsiteY25" fmla="*/ 2437450 h 2592732"/>
              <a:gd name="connisteX26" fmla="*/ 291465 w 5117666"/>
              <a:gd name="connsiteY26" fmla="*/ 2405700 h 2592732"/>
              <a:gd name="connisteX27" fmla="*/ 113030 w 5117666"/>
              <a:gd name="connsiteY27" fmla="*/ 2276160 h 2592732"/>
              <a:gd name="connisteX28" fmla="*/ 32385 w 5117666"/>
              <a:gd name="connsiteY28" fmla="*/ 2138365 h 2592732"/>
              <a:gd name="connisteX29" fmla="*/ 32385 w 5117666"/>
              <a:gd name="connsiteY29" fmla="*/ 2033590 h 2592732"/>
              <a:gd name="connisteX30" fmla="*/ 0 w 5117666"/>
              <a:gd name="connsiteY30" fmla="*/ 1370650 h 2592732"/>
              <a:gd name="connisteX31" fmla="*/ 32385 w 5117666"/>
              <a:gd name="connsiteY31" fmla="*/ 1297625 h 2592732"/>
              <a:gd name="connisteX32" fmla="*/ 80645 w 5117666"/>
              <a:gd name="connsiteY32" fmla="*/ 1241110 h 2592732"/>
              <a:gd name="connisteX33" fmla="*/ 210185 w 5117666"/>
              <a:gd name="connsiteY33" fmla="*/ 1225235 h 2592732"/>
              <a:gd name="connisteX34" fmla="*/ 744220 w 5117666"/>
              <a:gd name="connsiteY34" fmla="*/ 1225235 h 2592732"/>
              <a:gd name="connisteX35" fmla="*/ 1431290 w 5117666"/>
              <a:gd name="connsiteY35" fmla="*/ 1257620 h 2592732"/>
              <a:gd name="connisteX36" fmla="*/ 1778635 w 5117666"/>
              <a:gd name="connsiteY36" fmla="*/ 1257620 h 2592732"/>
              <a:gd name="connisteX37" fmla="*/ 2522855 w 5117666"/>
              <a:gd name="connsiteY37" fmla="*/ 1249365 h 2592732"/>
              <a:gd name="connisteX38" fmla="*/ 2975610 w 5117666"/>
              <a:gd name="connsiteY38" fmla="*/ 1232855 h 2592732"/>
              <a:gd name="connisteX39" fmla="*/ 3112770 w 5117666"/>
              <a:gd name="connsiteY39" fmla="*/ 1305880 h 2592732"/>
              <a:gd name="connisteX40" fmla="*/ 3193415 w 5117666"/>
              <a:gd name="connsiteY40" fmla="*/ 1459550 h 2592732"/>
              <a:gd name="connisteX41" fmla="*/ 3193415 w 5117666"/>
              <a:gd name="connsiteY41" fmla="*/ 1702120 h 2592732"/>
              <a:gd name="connisteX42" fmla="*/ 3201670 w 5117666"/>
              <a:gd name="connsiteY42" fmla="*/ 2405700 h 2592732"/>
              <a:gd name="connisteX43" fmla="*/ 3185795 w 5117666"/>
              <a:gd name="connsiteY43" fmla="*/ 2494600 h 2592732"/>
              <a:gd name="connisteX44" fmla="*/ 3209925 w 5117666"/>
              <a:gd name="connsiteY44" fmla="*/ 2534605 h 2592732"/>
              <a:gd name="connisteX45" fmla="*/ 3347085 w 5117666"/>
              <a:gd name="connsiteY45" fmla="*/ 2575245 h 2592732"/>
              <a:gd name="connisteX46" fmla="*/ 3622040 w 5117666"/>
              <a:gd name="connsiteY46" fmla="*/ 2583500 h 2592732"/>
              <a:gd name="connisteX47" fmla="*/ 3994150 w 5117666"/>
              <a:gd name="connsiteY47" fmla="*/ 2591120 h 2592732"/>
              <a:gd name="connisteX48" fmla="*/ 4066540 w 5117666"/>
              <a:gd name="connsiteY48" fmla="*/ 2575245 h 2592732"/>
              <a:gd name="connisteX49" fmla="*/ 4131310 w 5117666"/>
              <a:gd name="connsiteY49" fmla="*/ 2453960 h 2592732"/>
              <a:gd name="connisteX50" fmla="*/ 4139565 w 5117666"/>
              <a:gd name="connsiteY50" fmla="*/ 1524320 h 2592732"/>
              <a:gd name="connisteX51" fmla="*/ 4139565 w 5117666"/>
              <a:gd name="connsiteY51" fmla="*/ 1459550 h 2592732"/>
              <a:gd name="connisteX52" fmla="*/ 4163695 w 5117666"/>
              <a:gd name="connsiteY52" fmla="*/ 1394780 h 2592732"/>
              <a:gd name="connisteX53" fmla="*/ 4180205 w 5117666"/>
              <a:gd name="connsiteY53" fmla="*/ 1394780 h 2592732"/>
              <a:gd name="connisteX54" fmla="*/ 4462780 w 5117666"/>
              <a:gd name="connsiteY54" fmla="*/ 1354140 h 2592732"/>
              <a:gd name="connisteX55" fmla="*/ 4689475 w 5117666"/>
              <a:gd name="connsiteY55" fmla="*/ 1386525 h 2592732"/>
              <a:gd name="connisteX56" fmla="*/ 4721860 w 5117666"/>
              <a:gd name="connsiteY56" fmla="*/ 1459550 h 2592732"/>
              <a:gd name="connisteX57" fmla="*/ 4721860 w 5117666"/>
              <a:gd name="connsiteY57" fmla="*/ 1831660 h 2592732"/>
              <a:gd name="connisteX58" fmla="*/ 4859020 w 5117666"/>
              <a:gd name="connsiteY58" fmla="*/ 1685610 h 2592732"/>
              <a:gd name="connisteX59" fmla="*/ 4964430 w 5117666"/>
              <a:gd name="connsiteY59" fmla="*/ 1629095 h 2592732"/>
              <a:gd name="connisteX60" fmla="*/ 5101590 w 5117666"/>
              <a:gd name="connsiteY60" fmla="*/ 1507810 h 2592732"/>
              <a:gd name="connisteX61" fmla="*/ 5109845 w 5117666"/>
              <a:gd name="connsiteY61" fmla="*/ 1791020 h 2592732"/>
              <a:gd name="connisteX62" fmla="*/ 5101590 w 5117666"/>
              <a:gd name="connsiteY62" fmla="*/ 2413320 h 2592732"/>
              <a:gd name="connisteX63" fmla="*/ 4956175 w 5117666"/>
              <a:gd name="connsiteY63" fmla="*/ 2292035 h 2592732"/>
              <a:gd name="connisteX64" fmla="*/ 4761865 w 5117666"/>
              <a:gd name="connsiteY64" fmla="*/ 2049465 h 2592732"/>
              <a:gd name="connisteX65" fmla="*/ 4737735 w 5117666"/>
              <a:gd name="connsiteY65" fmla="*/ 2049465 h 2592732"/>
              <a:gd name="connisteX66" fmla="*/ 4705350 w 5117666"/>
              <a:gd name="connsiteY66" fmla="*/ 2405700 h 2592732"/>
              <a:gd name="connisteX67" fmla="*/ 4713605 w 5117666"/>
              <a:gd name="connsiteY67" fmla="*/ 2462215 h 2592732"/>
              <a:gd name="connisteX68" fmla="*/ 4390390 w 5117666"/>
              <a:gd name="connsiteY68" fmla="*/ 2348550 h 2592732"/>
              <a:gd name="connisteX69" fmla="*/ 4236720 w 5117666"/>
              <a:gd name="connsiteY69" fmla="*/ 2154875 h 2592732"/>
              <a:gd name="connisteX70" fmla="*/ 4236720 w 5117666"/>
              <a:gd name="connsiteY70" fmla="*/ 2057720 h 2592732"/>
              <a:gd name="connisteX71" fmla="*/ 4228465 w 5117666"/>
              <a:gd name="connsiteY71" fmla="*/ 1516065 h 2592732"/>
              <a:gd name="connisteX72" fmla="*/ 4228465 w 5117666"/>
              <a:gd name="connsiteY72" fmla="*/ 1192850 h 2592732"/>
              <a:gd name="connisteX73" fmla="*/ 4220210 w 5117666"/>
              <a:gd name="connsiteY73" fmla="*/ 909640 h 2592732"/>
              <a:gd name="connisteX74" fmla="*/ 4212590 w 5117666"/>
              <a:gd name="connsiteY74" fmla="*/ 828995 h 2592732"/>
              <a:gd name="connisteX75" fmla="*/ 4163695 w 5117666"/>
              <a:gd name="connsiteY75" fmla="*/ 772480 h 2592732"/>
              <a:gd name="connisteX76" fmla="*/ 3977640 w 5117666"/>
              <a:gd name="connsiteY76" fmla="*/ 780100 h 2592732"/>
              <a:gd name="connisteX77" fmla="*/ 3719195 w 5117666"/>
              <a:gd name="connsiteY77" fmla="*/ 764225 h 2592732"/>
              <a:gd name="connisteX78" fmla="*/ 3613785 w 5117666"/>
              <a:gd name="connsiteY78" fmla="*/ 764225 h 2592732"/>
              <a:gd name="connisteX79" fmla="*/ 3468370 w 5117666"/>
              <a:gd name="connsiteY79" fmla="*/ 764225 h 2592732"/>
              <a:gd name="connisteX80" fmla="*/ 3379470 w 5117666"/>
              <a:gd name="connsiteY80" fmla="*/ 683580 h 259273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</a:cxnLst>
            <a:rect l="l" t="t" r="r" b="b"/>
            <a:pathLst>
              <a:path w="5117666" h="2592732">
                <a:moveTo>
                  <a:pt x="2684145" y="12385"/>
                </a:moveTo>
                <a:cubicBezTo>
                  <a:pt x="2670810" y="12385"/>
                  <a:pt x="2687320" y="12385"/>
                  <a:pt x="2571115" y="12385"/>
                </a:cubicBezTo>
                <a:cubicBezTo>
                  <a:pt x="2454910" y="12385"/>
                  <a:pt x="2360295" y="12385"/>
                  <a:pt x="2101850" y="12385"/>
                </a:cubicBezTo>
                <a:cubicBezTo>
                  <a:pt x="1843405" y="12385"/>
                  <a:pt x="1558925" y="14290"/>
                  <a:pt x="1277620" y="12385"/>
                </a:cubicBezTo>
                <a:cubicBezTo>
                  <a:pt x="996315" y="10480"/>
                  <a:pt x="839470" y="6035"/>
                  <a:pt x="695325" y="4130"/>
                </a:cubicBezTo>
                <a:cubicBezTo>
                  <a:pt x="551180" y="2225"/>
                  <a:pt x="600075" y="-4125"/>
                  <a:pt x="558165" y="4130"/>
                </a:cubicBezTo>
                <a:cubicBezTo>
                  <a:pt x="516255" y="12385"/>
                  <a:pt x="502920" y="26990"/>
                  <a:pt x="485140" y="44770"/>
                </a:cubicBezTo>
                <a:cubicBezTo>
                  <a:pt x="467360" y="62550"/>
                  <a:pt x="475615" y="-11745"/>
                  <a:pt x="469265" y="93030"/>
                </a:cubicBezTo>
                <a:cubicBezTo>
                  <a:pt x="462915" y="197805"/>
                  <a:pt x="457835" y="361000"/>
                  <a:pt x="452755" y="569915"/>
                </a:cubicBezTo>
                <a:cubicBezTo>
                  <a:pt x="447675" y="778830"/>
                  <a:pt x="446405" y="921070"/>
                  <a:pt x="444500" y="1136335"/>
                </a:cubicBezTo>
                <a:cubicBezTo>
                  <a:pt x="442595" y="1351600"/>
                  <a:pt x="444500" y="1514795"/>
                  <a:pt x="444500" y="1645605"/>
                </a:cubicBezTo>
                <a:cubicBezTo>
                  <a:pt x="444500" y="1776415"/>
                  <a:pt x="442595" y="1757365"/>
                  <a:pt x="444500" y="1791020"/>
                </a:cubicBezTo>
                <a:cubicBezTo>
                  <a:pt x="446405" y="1824675"/>
                  <a:pt x="444500" y="1810070"/>
                  <a:pt x="452755" y="1815150"/>
                </a:cubicBezTo>
                <a:cubicBezTo>
                  <a:pt x="461010" y="1820230"/>
                  <a:pt x="443230" y="1850710"/>
                  <a:pt x="485140" y="1815150"/>
                </a:cubicBezTo>
                <a:cubicBezTo>
                  <a:pt x="527050" y="1779590"/>
                  <a:pt x="603250" y="1695770"/>
                  <a:pt x="662940" y="1637350"/>
                </a:cubicBezTo>
                <a:cubicBezTo>
                  <a:pt x="722630" y="1578930"/>
                  <a:pt x="751840" y="1564960"/>
                  <a:pt x="784225" y="1524320"/>
                </a:cubicBezTo>
                <a:cubicBezTo>
                  <a:pt x="816610" y="1483680"/>
                  <a:pt x="815340" y="1446850"/>
                  <a:pt x="824865" y="1435420"/>
                </a:cubicBezTo>
                <a:cubicBezTo>
                  <a:pt x="834390" y="1423990"/>
                  <a:pt x="826770" y="1432245"/>
                  <a:pt x="833120" y="1467805"/>
                </a:cubicBezTo>
                <a:cubicBezTo>
                  <a:pt x="839470" y="1503365"/>
                  <a:pt x="852170" y="1432245"/>
                  <a:pt x="857250" y="1613220"/>
                </a:cubicBezTo>
                <a:cubicBezTo>
                  <a:pt x="862330" y="1794195"/>
                  <a:pt x="857250" y="2213295"/>
                  <a:pt x="857250" y="2373315"/>
                </a:cubicBezTo>
                <a:cubicBezTo>
                  <a:pt x="857250" y="2533335"/>
                  <a:pt x="862330" y="2405065"/>
                  <a:pt x="857250" y="2413320"/>
                </a:cubicBezTo>
                <a:cubicBezTo>
                  <a:pt x="852170" y="2421575"/>
                  <a:pt x="907415" y="2479360"/>
                  <a:pt x="833120" y="2413320"/>
                </a:cubicBezTo>
                <a:cubicBezTo>
                  <a:pt x="758825" y="2347280"/>
                  <a:pt x="561340" y="2149795"/>
                  <a:pt x="485140" y="2081850"/>
                </a:cubicBezTo>
                <a:cubicBezTo>
                  <a:pt x="408940" y="2013905"/>
                  <a:pt x="461010" y="2054545"/>
                  <a:pt x="452755" y="2074230"/>
                </a:cubicBezTo>
                <a:cubicBezTo>
                  <a:pt x="444500" y="2093915"/>
                  <a:pt x="446405" y="2106615"/>
                  <a:pt x="444500" y="2179005"/>
                </a:cubicBezTo>
                <a:cubicBezTo>
                  <a:pt x="442595" y="2251395"/>
                  <a:pt x="474980" y="2392365"/>
                  <a:pt x="444500" y="2437450"/>
                </a:cubicBezTo>
                <a:cubicBezTo>
                  <a:pt x="414020" y="2482535"/>
                  <a:pt x="357505" y="2438085"/>
                  <a:pt x="291465" y="2405700"/>
                </a:cubicBezTo>
                <a:cubicBezTo>
                  <a:pt x="225425" y="2373315"/>
                  <a:pt x="165100" y="2329500"/>
                  <a:pt x="113030" y="2276160"/>
                </a:cubicBezTo>
                <a:cubicBezTo>
                  <a:pt x="60960" y="2222820"/>
                  <a:pt x="48260" y="2186625"/>
                  <a:pt x="32385" y="2138365"/>
                </a:cubicBezTo>
                <a:cubicBezTo>
                  <a:pt x="16510" y="2090105"/>
                  <a:pt x="38735" y="2187260"/>
                  <a:pt x="32385" y="2033590"/>
                </a:cubicBezTo>
                <a:cubicBezTo>
                  <a:pt x="26035" y="1879920"/>
                  <a:pt x="0" y="1517970"/>
                  <a:pt x="0" y="1370650"/>
                </a:cubicBezTo>
                <a:cubicBezTo>
                  <a:pt x="0" y="1223330"/>
                  <a:pt x="16510" y="1323660"/>
                  <a:pt x="32385" y="1297625"/>
                </a:cubicBezTo>
                <a:cubicBezTo>
                  <a:pt x="48260" y="1271590"/>
                  <a:pt x="45085" y="1255715"/>
                  <a:pt x="80645" y="1241110"/>
                </a:cubicBezTo>
                <a:cubicBezTo>
                  <a:pt x="116205" y="1226505"/>
                  <a:pt x="77470" y="1228410"/>
                  <a:pt x="210185" y="1225235"/>
                </a:cubicBezTo>
                <a:cubicBezTo>
                  <a:pt x="342900" y="1222060"/>
                  <a:pt x="499745" y="1218885"/>
                  <a:pt x="744220" y="1225235"/>
                </a:cubicBezTo>
                <a:cubicBezTo>
                  <a:pt x="988695" y="1231585"/>
                  <a:pt x="1224280" y="1251270"/>
                  <a:pt x="1431290" y="1257620"/>
                </a:cubicBezTo>
                <a:cubicBezTo>
                  <a:pt x="1638300" y="1263970"/>
                  <a:pt x="1560195" y="1259525"/>
                  <a:pt x="1778635" y="1257620"/>
                </a:cubicBezTo>
                <a:cubicBezTo>
                  <a:pt x="1997075" y="1255715"/>
                  <a:pt x="2283460" y="1254445"/>
                  <a:pt x="2522855" y="1249365"/>
                </a:cubicBezTo>
                <a:cubicBezTo>
                  <a:pt x="2762250" y="1244285"/>
                  <a:pt x="2857500" y="1221425"/>
                  <a:pt x="2975610" y="1232855"/>
                </a:cubicBezTo>
                <a:cubicBezTo>
                  <a:pt x="3093720" y="1244285"/>
                  <a:pt x="3068955" y="1260795"/>
                  <a:pt x="3112770" y="1305880"/>
                </a:cubicBezTo>
                <a:cubicBezTo>
                  <a:pt x="3156585" y="1350965"/>
                  <a:pt x="3177540" y="1380175"/>
                  <a:pt x="3193415" y="1459550"/>
                </a:cubicBezTo>
                <a:cubicBezTo>
                  <a:pt x="3209290" y="1538925"/>
                  <a:pt x="3191510" y="1512890"/>
                  <a:pt x="3193415" y="1702120"/>
                </a:cubicBezTo>
                <a:cubicBezTo>
                  <a:pt x="3195320" y="1891350"/>
                  <a:pt x="3202940" y="2246950"/>
                  <a:pt x="3201670" y="2405700"/>
                </a:cubicBezTo>
                <a:cubicBezTo>
                  <a:pt x="3200400" y="2564450"/>
                  <a:pt x="3183890" y="2468565"/>
                  <a:pt x="3185795" y="2494600"/>
                </a:cubicBezTo>
                <a:cubicBezTo>
                  <a:pt x="3187700" y="2520635"/>
                  <a:pt x="3177540" y="2518730"/>
                  <a:pt x="3209925" y="2534605"/>
                </a:cubicBezTo>
                <a:cubicBezTo>
                  <a:pt x="3242310" y="2550480"/>
                  <a:pt x="3264535" y="2565720"/>
                  <a:pt x="3347085" y="2575245"/>
                </a:cubicBezTo>
                <a:cubicBezTo>
                  <a:pt x="3429635" y="2584770"/>
                  <a:pt x="3492500" y="2580325"/>
                  <a:pt x="3622040" y="2583500"/>
                </a:cubicBezTo>
                <a:cubicBezTo>
                  <a:pt x="3751580" y="2586675"/>
                  <a:pt x="3905250" y="2593025"/>
                  <a:pt x="3994150" y="2591120"/>
                </a:cubicBezTo>
                <a:cubicBezTo>
                  <a:pt x="4083050" y="2589215"/>
                  <a:pt x="4039235" y="2602550"/>
                  <a:pt x="4066540" y="2575245"/>
                </a:cubicBezTo>
                <a:cubicBezTo>
                  <a:pt x="4093845" y="2547940"/>
                  <a:pt x="4116705" y="2664145"/>
                  <a:pt x="4131310" y="2453960"/>
                </a:cubicBezTo>
                <a:cubicBezTo>
                  <a:pt x="4145915" y="2243775"/>
                  <a:pt x="4137660" y="1723075"/>
                  <a:pt x="4139565" y="1524320"/>
                </a:cubicBezTo>
                <a:cubicBezTo>
                  <a:pt x="4141470" y="1325565"/>
                  <a:pt x="4134485" y="1485585"/>
                  <a:pt x="4139565" y="1459550"/>
                </a:cubicBezTo>
                <a:cubicBezTo>
                  <a:pt x="4144645" y="1433515"/>
                  <a:pt x="4155440" y="1407480"/>
                  <a:pt x="4163695" y="1394780"/>
                </a:cubicBezTo>
                <a:cubicBezTo>
                  <a:pt x="4171950" y="1382080"/>
                  <a:pt x="4120515" y="1403035"/>
                  <a:pt x="4180205" y="1394780"/>
                </a:cubicBezTo>
                <a:cubicBezTo>
                  <a:pt x="4239895" y="1386525"/>
                  <a:pt x="4361180" y="1356045"/>
                  <a:pt x="4462780" y="1354140"/>
                </a:cubicBezTo>
                <a:cubicBezTo>
                  <a:pt x="4564380" y="1352235"/>
                  <a:pt x="4637405" y="1365570"/>
                  <a:pt x="4689475" y="1386525"/>
                </a:cubicBezTo>
                <a:cubicBezTo>
                  <a:pt x="4741545" y="1407480"/>
                  <a:pt x="4715510" y="1370650"/>
                  <a:pt x="4721860" y="1459550"/>
                </a:cubicBezTo>
                <a:cubicBezTo>
                  <a:pt x="4728210" y="1548450"/>
                  <a:pt x="4694555" y="1786575"/>
                  <a:pt x="4721860" y="1831660"/>
                </a:cubicBezTo>
                <a:cubicBezTo>
                  <a:pt x="4749165" y="1876745"/>
                  <a:pt x="4810760" y="1726250"/>
                  <a:pt x="4859020" y="1685610"/>
                </a:cubicBezTo>
                <a:cubicBezTo>
                  <a:pt x="4907280" y="1644970"/>
                  <a:pt x="4916170" y="1664655"/>
                  <a:pt x="4964430" y="1629095"/>
                </a:cubicBezTo>
                <a:cubicBezTo>
                  <a:pt x="5012690" y="1593535"/>
                  <a:pt x="5072380" y="1475425"/>
                  <a:pt x="5101590" y="1507810"/>
                </a:cubicBezTo>
                <a:cubicBezTo>
                  <a:pt x="5130800" y="1540195"/>
                  <a:pt x="5109845" y="1610045"/>
                  <a:pt x="5109845" y="1791020"/>
                </a:cubicBezTo>
                <a:cubicBezTo>
                  <a:pt x="5109845" y="1971995"/>
                  <a:pt x="5132070" y="2312990"/>
                  <a:pt x="5101590" y="2413320"/>
                </a:cubicBezTo>
                <a:cubicBezTo>
                  <a:pt x="5071110" y="2513650"/>
                  <a:pt x="5024120" y="2365060"/>
                  <a:pt x="4956175" y="2292035"/>
                </a:cubicBezTo>
                <a:cubicBezTo>
                  <a:pt x="4888230" y="2219010"/>
                  <a:pt x="4805680" y="2097725"/>
                  <a:pt x="4761865" y="2049465"/>
                </a:cubicBezTo>
                <a:cubicBezTo>
                  <a:pt x="4718050" y="2001205"/>
                  <a:pt x="4749165" y="1978345"/>
                  <a:pt x="4737735" y="2049465"/>
                </a:cubicBezTo>
                <a:cubicBezTo>
                  <a:pt x="4726305" y="2120585"/>
                  <a:pt x="4710430" y="2323150"/>
                  <a:pt x="4705350" y="2405700"/>
                </a:cubicBezTo>
                <a:cubicBezTo>
                  <a:pt x="4700270" y="2488250"/>
                  <a:pt x="4776470" y="2473645"/>
                  <a:pt x="4713605" y="2462215"/>
                </a:cubicBezTo>
                <a:cubicBezTo>
                  <a:pt x="4650740" y="2450785"/>
                  <a:pt x="4485640" y="2410145"/>
                  <a:pt x="4390390" y="2348550"/>
                </a:cubicBezTo>
                <a:cubicBezTo>
                  <a:pt x="4295140" y="2286955"/>
                  <a:pt x="4267200" y="2213295"/>
                  <a:pt x="4236720" y="2154875"/>
                </a:cubicBezTo>
                <a:cubicBezTo>
                  <a:pt x="4206240" y="2096455"/>
                  <a:pt x="4238625" y="2185355"/>
                  <a:pt x="4236720" y="2057720"/>
                </a:cubicBezTo>
                <a:cubicBezTo>
                  <a:pt x="4234815" y="1930085"/>
                  <a:pt x="4230370" y="1688785"/>
                  <a:pt x="4228465" y="1516065"/>
                </a:cubicBezTo>
                <a:cubicBezTo>
                  <a:pt x="4226560" y="1343345"/>
                  <a:pt x="4230370" y="1314135"/>
                  <a:pt x="4228465" y="1192850"/>
                </a:cubicBezTo>
                <a:cubicBezTo>
                  <a:pt x="4226560" y="1071565"/>
                  <a:pt x="4223385" y="982665"/>
                  <a:pt x="4220210" y="909640"/>
                </a:cubicBezTo>
                <a:cubicBezTo>
                  <a:pt x="4217035" y="836615"/>
                  <a:pt x="4224020" y="856300"/>
                  <a:pt x="4212590" y="828995"/>
                </a:cubicBezTo>
                <a:cubicBezTo>
                  <a:pt x="4201160" y="801690"/>
                  <a:pt x="4210685" y="782005"/>
                  <a:pt x="4163695" y="772480"/>
                </a:cubicBezTo>
                <a:cubicBezTo>
                  <a:pt x="4116705" y="762955"/>
                  <a:pt x="4066540" y="782005"/>
                  <a:pt x="3977640" y="780100"/>
                </a:cubicBezTo>
                <a:cubicBezTo>
                  <a:pt x="3888740" y="778195"/>
                  <a:pt x="3792220" y="767400"/>
                  <a:pt x="3719195" y="764225"/>
                </a:cubicBezTo>
                <a:cubicBezTo>
                  <a:pt x="3646170" y="761050"/>
                  <a:pt x="3663950" y="764225"/>
                  <a:pt x="3613785" y="764225"/>
                </a:cubicBezTo>
                <a:cubicBezTo>
                  <a:pt x="3563620" y="764225"/>
                  <a:pt x="3515360" y="780100"/>
                  <a:pt x="3468370" y="764225"/>
                </a:cubicBezTo>
                <a:cubicBezTo>
                  <a:pt x="3421380" y="748350"/>
                  <a:pt x="3394075" y="699455"/>
                  <a:pt x="3379470" y="68358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4051300" y="2190115"/>
            <a:ext cx="2268220" cy="2383790"/>
          </a:xfrm>
          <a:custGeom>
            <a:avLst/>
            <a:gdLst>
              <a:gd name="connisteX0" fmla="*/ 1539638 w 2268031"/>
              <a:gd name="connsiteY0" fmla="*/ 606425 h 2383627"/>
              <a:gd name="connisteX1" fmla="*/ 1369458 w 2268031"/>
              <a:gd name="connsiteY1" fmla="*/ 695325 h 2383627"/>
              <a:gd name="connisteX2" fmla="*/ 1135143 w 2268031"/>
              <a:gd name="connsiteY2" fmla="*/ 703580 h 2383627"/>
              <a:gd name="connisteX3" fmla="*/ 738903 w 2268031"/>
              <a:gd name="connsiteY3" fmla="*/ 711835 h 2383627"/>
              <a:gd name="connisteX4" fmla="*/ 528718 w 2268031"/>
              <a:gd name="connsiteY4" fmla="*/ 703580 h 2383627"/>
              <a:gd name="connisteX5" fmla="*/ 512843 w 2268031"/>
              <a:gd name="connsiteY5" fmla="*/ 720090 h 2383627"/>
              <a:gd name="connisteX6" fmla="*/ 512843 w 2268031"/>
              <a:gd name="connsiteY6" fmla="*/ 889635 h 2383627"/>
              <a:gd name="connisteX7" fmla="*/ 521098 w 2268031"/>
              <a:gd name="connsiteY7" fmla="*/ 1188720 h 2383627"/>
              <a:gd name="connisteX8" fmla="*/ 488713 w 2268031"/>
              <a:gd name="connsiteY8" fmla="*/ 1325880 h 2383627"/>
              <a:gd name="connisteX9" fmla="*/ 407433 w 2268031"/>
              <a:gd name="connsiteY9" fmla="*/ 1383030 h 2383627"/>
              <a:gd name="connisteX10" fmla="*/ 399813 w 2268031"/>
              <a:gd name="connsiteY10" fmla="*/ 1617345 h 2383627"/>
              <a:gd name="connisteX11" fmla="*/ 399813 w 2268031"/>
              <a:gd name="connsiteY11" fmla="*/ 1754505 h 2383627"/>
              <a:gd name="connisteX12" fmla="*/ 253763 w 2268031"/>
              <a:gd name="connsiteY12" fmla="*/ 1609090 h 2383627"/>
              <a:gd name="connisteX13" fmla="*/ 92473 w 2268031"/>
              <a:gd name="connsiteY13" fmla="*/ 1423035 h 2383627"/>
              <a:gd name="connisteX14" fmla="*/ 11193 w 2268031"/>
              <a:gd name="connsiteY14" fmla="*/ 1390650 h 2383627"/>
              <a:gd name="connisteX15" fmla="*/ 3573 w 2268031"/>
              <a:gd name="connsiteY15" fmla="*/ 1463675 h 2383627"/>
              <a:gd name="connisteX16" fmla="*/ 19448 w 2268031"/>
              <a:gd name="connsiteY16" fmla="*/ 2167255 h 2383627"/>
              <a:gd name="connisteX17" fmla="*/ 19448 w 2268031"/>
              <a:gd name="connsiteY17" fmla="*/ 2312670 h 2383627"/>
              <a:gd name="connisteX18" fmla="*/ 35958 w 2268031"/>
              <a:gd name="connsiteY18" fmla="*/ 2320925 h 2383627"/>
              <a:gd name="connisteX19" fmla="*/ 164863 w 2268031"/>
              <a:gd name="connsiteY19" fmla="*/ 2199640 h 2383627"/>
              <a:gd name="connisteX20" fmla="*/ 423943 w 2268031"/>
              <a:gd name="connsiteY20" fmla="*/ 1940560 h 2383627"/>
              <a:gd name="connisteX21" fmla="*/ 423943 w 2268031"/>
              <a:gd name="connsiteY21" fmla="*/ 2005330 h 2383627"/>
              <a:gd name="connisteX22" fmla="*/ 423943 w 2268031"/>
              <a:gd name="connsiteY22" fmla="*/ 2304415 h 2383627"/>
              <a:gd name="connisteX23" fmla="*/ 431563 w 2268031"/>
              <a:gd name="connsiteY23" fmla="*/ 2328545 h 2383627"/>
              <a:gd name="connisteX24" fmla="*/ 552848 w 2268031"/>
              <a:gd name="connsiteY24" fmla="*/ 2328545 h 2383627"/>
              <a:gd name="connisteX25" fmla="*/ 763033 w 2268031"/>
              <a:gd name="connsiteY25" fmla="*/ 2223770 h 2383627"/>
              <a:gd name="connisteX26" fmla="*/ 868443 w 2268031"/>
              <a:gd name="connsiteY26" fmla="*/ 2053590 h 2383627"/>
              <a:gd name="connisteX27" fmla="*/ 909083 w 2268031"/>
              <a:gd name="connsiteY27" fmla="*/ 1875790 h 2383627"/>
              <a:gd name="connisteX28" fmla="*/ 909083 w 2268031"/>
              <a:gd name="connsiteY28" fmla="*/ 1544320 h 2383627"/>
              <a:gd name="connisteX29" fmla="*/ 909083 w 2268031"/>
              <a:gd name="connsiteY29" fmla="*/ 1374775 h 2383627"/>
              <a:gd name="connisteX30" fmla="*/ 981473 w 2268031"/>
              <a:gd name="connsiteY30" fmla="*/ 1285875 h 2383627"/>
              <a:gd name="connisteX31" fmla="*/ 1167528 w 2268031"/>
              <a:gd name="connsiteY31" fmla="*/ 1269365 h 2383627"/>
              <a:gd name="connisteX32" fmla="*/ 1644413 w 2268031"/>
              <a:gd name="connsiteY32" fmla="*/ 1277620 h 2383627"/>
              <a:gd name="connisteX33" fmla="*/ 1758078 w 2268031"/>
              <a:gd name="connsiteY33" fmla="*/ 1325880 h 2383627"/>
              <a:gd name="connisteX34" fmla="*/ 1782208 w 2268031"/>
              <a:gd name="connsiteY34" fmla="*/ 1439545 h 2383627"/>
              <a:gd name="connisteX35" fmla="*/ 1782208 w 2268031"/>
              <a:gd name="connsiteY35" fmla="*/ 1892300 h 2383627"/>
              <a:gd name="connisteX36" fmla="*/ 1789828 w 2268031"/>
              <a:gd name="connsiteY36" fmla="*/ 2272030 h 2383627"/>
              <a:gd name="connisteX37" fmla="*/ 1789828 w 2268031"/>
              <a:gd name="connsiteY37" fmla="*/ 2377440 h 2383627"/>
              <a:gd name="connisteX38" fmla="*/ 1935878 w 2268031"/>
              <a:gd name="connsiteY38" fmla="*/ 2345055 h 2383627"/>
              <a:gd name="connisteX39" fmla="*/ 2146063 w 2268031"/>
              <a:gd name="connsiteY39" fmla="*/ 2199640 h 2383627"/>
              <a:gd name="connisteX40" fmla="*/ 2218453 w 2268031"/>
              <a:gd name="connsiteY40" fmla="*/ 2078355 h 2383627"/>
              <a:gd name="connisteX41" fmla="*/ 2267348 w 2268031"/>
              <a:gd name="connsiteY41" fmla="*/ 1948815 h 2383627"/>
              <a:gd name="connisteX42" fmla="*/ 2242583 w 2268031"/>
              <a:gd name="connsiteY42" fmla="*/ 1496060 h 2383627"/>
              <a:gd name="connisteX43" fmla="*/ 2242583 w 2268031"/>
              <a:gd name="connsiteY43" fmla="*/ 1164590 h 2383627"/>
              <a:gd name="connisteX44" fmla="*/ 2250838 w 2268031"/>
              <a:gd name="connsiteY44" fmla="*/ 792480 h 2383627"/>
              <a:gd name="connisteX45" fmla="*/ 2250838 w 2268031"/>
              <a:gd name="connsiteY45" fmla="*/ 501650 h 2383627"/>
              <a:gd name="connisteX46" fmla="*/ 2250838 w 2268031"/>
              <a:gd name="connsiteY46" fmla="*/ 283210 h 2383627"/>
              <a:gd name="connisteX47" fmla="*/ 2129553 w 2268031"/>
              <a:gd name="connsiteY47" fmla="*/ 210185 h 2383627"/>
              <a:gd name="connisteX48" fmla="*/ 1935878 w 2268031"/>
              <a:gd name="connsiteY48" fmla="*/ 218440 h 2383627"/>
              <a:gd name="connisteX49" fmla="*/ 1232298 w 2268031"/>
              <a:gd name="connsiteY49" fmla="*/ 218440 h 2383627"/>
              <a:gd name="connisteX50" fmla="*/ 1070373 w 2268031"/>
              <a:gd name="connsiteY50" fmla="*/ 146050 h 2383627"/>
              <a:gd name="connisteX51" fmla="*/ 989728 w 2268031"/>
              <a:gd name="connsiteY51" fmla="*/ 0 h 238362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</a:cxnLst>
            <a:rect l="l" t="t" r="r" b="b"/>
            <a:pathLst>
              <a:path w="2268032" h="2383627">
                <a:moveTo>
                  <a:pt x="1539639" y="606425"/>
                </a:moveTo>
                <a:cubicBezTo>
                  <a:pt x="1510429" y="624205"/>
                  <a:pt x="1450104" y="675640"/>
                  <a:pt x="1369459" y="695325"/>
                </a:cubicBezTo>
                <a:cubicBezTo>
                  <a:pt x="1288814" y="715010"/>
                  <a:pt x="1261509" y="700405"/>
                  <a:pt x="1135144" y="703580"/>
                </a:cubicBezTo>
                <a:cubicBezTo>
                  <a:pt x="1008779" y="706755"/>
                  <a:pt x="860189" y="711835"/>
                  <a:pt x="738904" y="711835"/>
                </a:cubicBezTo>
                <a:cubicBezTo>
                  <a:pt x="617619" y="711835"/>
                  <a:pt x="573804" y="701675"/>
                  <a:pt x="528719" y="703580"/>
                </a:cubicBezTo>
                <a:cubicBezTo>
                  <a:pt x="483634" y="705485"/>
                  <a:pt x="516019" y="682625"/>
                  <a:pt x="512844" y="720090"/>
                </a:cubicBezTo>
                <a:cubicBezTo>
                  <a:pt x="509669" y="757555"/>
                  <a:pt x="510939" y="795655"/>
                  <a:pt x="512844" y="889635"/>
                </a:cubicBezTo>
                <a:cubicBezTo>
                  <a:pt x="514749" y="983615"/>
                  <a:pt x="526179" y="1101725"/>
                  <a:pt x="521099" y="1188720"/>
                </a:cubicBezTo>
                <a:cubicBezTo>
                  <a:pt x="516019" y="1275715"/>
                  <a:pt x="511574" y="1287145"/>
                  <a:pt x="488714" y="1325880"/>
                </a:cubicBezTo>
                <a:cubicBezTo>
                  <a:pt x="465854" y="1364615"/>
                  <a:pt x="425214" y="1324610"/>
                  <a:pt x="407434" y="1383030"/>
                </a:cubicBezTo>
                <a:cubicBezTo>
                  <a:pt x="389654" y="1441450"/>
                  <a:pt x="401084" y="1543050"/>
                  <a:pt x="399814" y="1617345"/>
                </a:cubicBezTo>
                <a:cubicBezTo>
                  <a:pt x="398544" y="1691640"/>
                  <a:pt x="429024" y="1756410"/>
                  <a:pt x="399814" y="1754505"/>
                </a:cubicBezTo>
                <a:cubicBezTo>
                  <a:pt x="370604" y="1752600"/>
                  <a:pt x="315359" y="1675130"/>
                  <a:pt x="253764" y="1609090"/>
                </a:cubicBezTo>
                <a:cubicBezTo>
                  <a:pt x="192169" y="1543050"/>
                  <a:pt x="140734" y="1466850"/>
                  <a:pt x="92474" y="1423035"/>
                </a:cubicBezTo>
                <a:cubicBezTo>
                  <a:pt x="44214" y="1379220"/>
                  <a:pt x="28974" y="1382395"/>
                  <a:pt x="11194" y="1390650"/>
                </a:cubicBezTo>
                <a:cubicBezTo>
                  <a:pt x="-6586" y="1398905"/>
                  <a:pt x="1669" y="1308100"/>
                  <a:pt x="3574" y="1463675"/>
                </a:cubicBezTo>
                <a:cubicBezTo>
                  <a:pt x="5479" y="1619250"/>
                  <a:pt x="16274" y="1997710"/>
                  <a:pt x="19449" y="2167255"/>
                </a:cubicBezTo>
                <a:cubicBezTo>
                  <a:pt x="22624" y="2336800"/>
                  <a:pt x="16274" y="2282190"/>
                  <a:pt x="19449" y="2312670"/>
                </a:cubicBezTo>
                <a:cubicBezTo>
                  <a:pt x="22624" y="2343150"/>
                  <a:pt x="6749" y="2343785"/>
                  <a:pt x="35959" y="2320925"/>
                </a:cubicBezTo>
                <a:cubicBezTo>
                  <a:pt x="65169" y="2298065"/>
                  <a:pt x="87394" y="2275840"/>
                  <a:pt x="164864" y="2199640"/>
                </a:cubicBezTo>
                <a:cubicBezTo>
                  <a:pt x="242334" y="2123440"/>
                  <a:pt x="371874" y="1979295"/>
                  <a:pt x="423944" y="1940560"/>
                </a:cubicBezTo>
                <a:cubicBezTo>
                  <a:pt x="476014" y="1901825"/>
                  <a:pt x="423944" y="1932305"/>
                  <a:pt x="423944" y="2005330"/>
                </a:cubicBezTo>
                <a:cubicBezTo>
                  <a:pt x="423944" y="2078355"/>
                  <a:pt x="422674" y="2239645"/>
                  <a:pt x="423944" y="2304415"/>
                </a:cubicBezTo>
                <a:cubicBezTo>
                  <a:pt x="425214" y="2369185"/>
                  <a:pt x="405529" y="2323465"/>
                  <a:pt x="431564" y="2328545"/>
                </a:cubicBezTo>
                <a:cubicBezTo>
                  <a:pt x="457599" y="2333625"/>
                  <a:pt x="486809" y="2349500"/>
                  <a:pt x="552849" y="2328545"/>
                </a:cubicBezTo>
                <a:cubicBezTo>
                  <a:pt x="618889" y="2307590"/>
                  <a:pt x="700169" y="2279015"/>
                  <a:pt x="763034" y="2223770"/>
                </a:cubicBezTo>
                <a:cubicBezTo>
                  <a:pt x="825899" y="2168525"/>
                  <a:pt x="839234" y="2123440"/>
                  <a:pt x="868444" y="2053590"/>
                </a:cubicBezTo>
                <a:cubicBezTo>
                  <a:pt x="897654" y="1983740"/>
                  <a:pt x="900829" y="1977390"/>
                  <a:pt x="909084" y="1875790"/>
                </a:cubicBezTo>
                <a:cubicBezTo>
                  <a:pt x="917339" y="1774190"/>
                  <a:pt x="909084" y="1644650"/>
                  <a:pt x="909084" y="1544320"/>
                </a:cubicBezTo>
                <a:cubicBezTo>
                  <a:pt x="909084" y="1443990"/>
                  <a:pt x="894479" y="1426210"/>
                  <a:pt x="909084" y="1374775"/>
                </a:cubicBezTo>
                <a:cubicBezTo>
                  <a:pt x="923689" y="1323340"/>
                  <a:pt x="930039" y="1306830"/>
                  <a:pt x="981474" y="1285875"/>
                </a:cubicBezTo>
                <a:cubicBezTo>
                  <a:pt x="1032909" y="1264920"/>
                  <a:pt x="1034814" y="1271270"/>
                  <a:pt x="1167529" y="1269365"/>
                </a:cubicBezTo>
                <a:cubicBezTo>
                  <a:pt x="1300244" y="1267460"/>
                  <a:pt x="1526304" y="1266190"/>
                  <a:pt x="1644414" y="1277620"/>
                </a:cubicBezTo>
                <a:cubicBezTo>
                  <a:pt x="1762524" y="1289050"/>
                  <a:pt x="1730774" y="1293495"/>
                  <a:pt x="1758079" y="1325880"/>
                </a:cubicBezTo>
                <a:cubicBezTo>
                  <a:pt x="1785384" y="1358265"/>
                  <a:pt x="1777129" y="1326515"/>
                  <a:pt x="1782209" y="1439545"/>
                </a:cubicBezTo>
                <a:cubicBezTo>
                  <a:pt x="1787289" y="1552575"/>
                  <a:pt x="1780939" y="1725930"/>
                  <a:pt x="1782209" y="1892300"/>
                </a:cubicBezTo>
                <a:cubicBezTo>
                  <a:pt x="1783479" y="2058670"/>
                  <a:pt x="1788559" y="2174875"/>
                  <a:pt x="1789829" y="2272030"/>
                </a:cubicBezTo>
                <a:cubicBezTo>
                  <a:pt x="1791099" y="2369185"/>
                  <a:pt x="1760619" y="2362835"/>
                  <a:pt x="1789829" y="2377440"/>
                </a:cubicBezTo>
                <a:cubicBezTo>
                  <a:pt x="1819039" y="2392045"/>
                  <a:pt x="1864759" y="2380615"/>
                  <a:pt x="1935879" y="2345055"/>
                </a:cubicBezTo>
                <a:cubicBezTo>
                  <a:pt x="2006999" y="2309495"/>
                  <a:pt x="2089549" y="2252980"/>
                  <a:pt x="2146064" y="2199640"/>
                </a:cubicBezTo>
                <a:cubicBezTo>
                  <a:pt x="2202579" y="2146300"/>
                  <a:pt x="2194324" y="2128520"/>
                  <a:pt x="2218454" y="2078355"/>
                </a:cubicBezTo>
                <a:cubicBezTo>
                  <a:pt x="2242584" y="2028190"/>
                  <a:pt x="2262269" y="2065020"/>
                  <a:pt x="2267349" y="1948815"/>
                </a:cubicBezTo>
                <a:cubicBezTo>
                  <a:pt x="2272429" y="1832610"/>
                  <a:pt x="2247664" y="1652905"/>
                  <a:pt x="2242584" y="1496060"/>
                </a:cubicBezTo>
                <a:cubicBezTo>
                  <a:pt x="2237504" y="1339215"/>
                  <a:pt x="2240679" y="1305560"/>
                  <a:pt x="2242584" y="1164590"/>
                </a:cubicBezTo>
                <a:cubicBezTo>
                  <a:pt x="2244489" y="1023620"/>
                  <a:pt x="2248934" y="925195"/>
                  <a:pt x="2250839" y="792480"/>
                </a:cubicBezTo>
                <a:cubicBezTo>
                  <a:pt x="2252744" y="659765"/>
                  <a:pt x="2250839" y="603250"/>
                  <a:pt x="2250839" y="501650"/>
                </a:cubicBezTo>
                <a:cubicBezTo>
                  <a:pt x="2250839" y="400050"/>
                  <a:pt x="2274969" y="341630"/>
                  <a:pt x="2250839" y="283210"/>
                </a:cubicBezTo>
                <a:cubicBezTo>
                  <a:pt x="2226709" y="224790"/>
                  <a:pt x="2192419" y="222885"/>
                  <a:pt x="2129554" y="210185"/>
                </a:cubicBezTo>
                <a:cubicBezTo>
                  <a:pt x="2066689" y="197485"/>
                  <a:pt x="2115584" y="216535"/>
                  <a:pt x="1935879" y="218440"/>
                </a:cubicBezTo>
                <a:cubicBezTo>
                  <a:pt x="1756174" y="220345"/>
                  <a:pt x="1405654" y="233045"/>
                  <a:pt x="1232299" y="218440"/>
                </a:cubicBezTo>
                <a:cubicBezTo>
                  <a:pt x="1058944" y="203835"/>
                  <a:pt x="1118634" y="189865"/>
                  <a:pt x="1070374" y="146050"/>
                </a:cubicBezTo>
                <a:cubicBezTo>
                  <a:pt x="1022114" y="102235"/>
                  <a:pt x="1002429" y="27940"/>
                  <a:pt x="98972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dirty="0">
                <a:sym typeface="+mn-ea"/>
              </a:rPr>
              <a:t>旅行商问题</a:t>
            </a:r>
            <a:r>
              <a:rPr lang="en-US" altLang="zh-CN" dirty="0">
                <a:sym typeface="+mn-ea"/>
              </a:rPr>
              <a:t>TSP</a:t>
            </a:r>
            <a:endParaRPr lang="en-US" altLang="zh-CN" dirty="0">
              <a:sym typeface="+mn-ea"/>
            </a:endParaRPr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7394575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50" dirty="0">
                <a:sym typeface="+mn-ea"/>
              </a:rPr>
              <a:t>给定数</a:t>
            </a:r>
            <a:r>
              <a:rPr lang="en-US" altLang="zh-CN" sz="2450" dirty="0">
                <a:sym typeface="+mn-ea"/>
              </a:rPr>
              <a:t> </a:t>
            </a:r>
            <a:r>
              <a:rPr lang="en-US" altLang="zh-CN" sz="2450" i="1" dirty="0">
                <a:solidFill>
                  <a:srgbClr val="008C87"/>
                </a:solidFill>
                <a:sym typeface="+mn-ea"/>
              </a:rPr>
              <a:t>k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rgbClr val="008C87"/>
                </a:solidFill>
                <a:sym typeface="Symbol" panose="05050102010706020507" pitchFamily="18" charset="2"/>
              </a:rPr>
              <a:t>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0 </a:t>
            </a:r>
            <a:r>
              <a:rPr lang="zh-CN" altLang="en-US" sz="2450" dirty="0">
                <a:sym typeface="+mn-ea"/>
              </a:rPr>
              <a:t>以及有向图</a:t>
            </a:r>
            <a:r>
              <a:rPr lang="en-US" altLang="zh-CN" sz="2450" dirty="0">
                <a:sym typeface="+mn-ea"/>
              </a:rPr>
              <a:t> </a:t>
            </a:r>
            <a:r>
              <a:rPr lang="en-US" altLang="zh-CN" sz="2450" i="1" dirty="0">
                <a:solidFill>
                  <a:srgbClr val="008C87"/>
                </a:solidFill>
                <a:sym typeface="+mn-ea"/>
              </a:rPr>
              <a:t>G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= (</a:t>
            </a:r>
            <a:r>
              <a:rPr lang="en-US" altLang="zh-CN" sz="2450" i="1" dirty="0">
                <a:solidFill>
                  <a:srgbClr val="008C87"/>
                </a:solidFill>
                <a:sym typeface="+mn-ea"/>
              </a:rPr>
              <a:t>V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, </a:t>
            </a:r>
            <a:r>
              <a:rPr lang="en-US" altLang="zh-CN" sz="2450" i="1" dirty="0">
                <a:solidFill>
                  <a:srgbClr val="008C87"/>
                </a:solidFill>
                <a:sym typeface="+mn-ea"/>
              </a:rPr>
              <a:t>E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)</a:t>
            </a:r>
            <a:r>
              <a:rPr lang="en-US" altLang="zh-CN" sz="2450" dirty="0">
                <a:sym typeface="+mn-ea"/>
              </a:rPr>
              <a:t> </a:t>
            </a:r>
            <a:r>
              <a:rPr lang="zh-CN" altLang="en-US" sz="2450" dirty="0">
                <a:sym typeface="+mn-ea"/>
              </a:rPr>
              <a:t>非负边权重</a:t>
            </a:r>
            <a:r>
              <a:rPr lang="en-US" altLang="zh-CN" sz="2450" dirty="0">
                <a:sym typeface="+mn-ea"/>
              </a:rPr>
              <a:t> </a:t>
            </a:r>
            <a:r>
              <a:rPr lang="en-US" altLang="zh-CN" sz="2450" i="1" dirty="0">
                <a:solidFill>
                  <a:srgbClr val="008C87"/>
                </a:solidFill>
                <a:sym typeface="+mn-ea"/>
              </a:rPr>
              <a:t>w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: </a:t>
            </a:r>
            <a:r>
              <a:rPr lang="en-US" altLang="zh-CN" sz="2450" i="1" dirty="0">
                <a:solidFill>
                  <a:srgbClr val="008C87"/>
                </a:solidFill>
                <a:sym typeface="+mn-ea"/>
              </a:rPr>
              <a:t>E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rgbClr val="008C87"/>
                </a:solidFill>
                <a:sym typeface="Wingdings" panose="05000000000000000000" pitchFamily="2" charset="2"/>
              </a:rPr>
              <a:t> </a:t>
            </a:r>
            <a:r>
              <a:rPr lang="en-US" altLang="zh-CN" sz="2450" i="1" dirty="0">
                <a:solidFill>
                  <a:srgbClr val="008C87"/>
                </a:solidFill>
                <a:sym typeface="Wingdings" panose="05000000000000000000" pitchFamily="2" charset="2"/>
              </a:rPr>
              <a:t>N</a:t>
            </a:r>
            <a:r>
              <a:rPr lang="en-US" altLang="zh-CN" sz="2450" dirty="0">
                <a:sym typeface="Wingdings" panose="05000000000000000000" pitchFamily="2" charset="2"/>
              </a:rPr>
              <a:t>, </a:t>
            </a:r>
            <a:r>
              <a:rPr lang="zh-CN" altLang="en-US" sz="2450" dirty="0">
                <a:sym typeface="Wingdings" panose="05000000000000000000" pitchFamily="2" charset="2"/>
              </a:rPr>
              <a:t>找到一个最优线路，访问每个节点并且返回到原始出发点。</a:t>
            </a:r>
            <a:endParaRPr lang="en-US" altLang="zh-CN" sz="2450" dirty="0">
              <a:sym typeface="Wingdings" panose="05000000000000000000" pitchFamily="2" charset="2"/>
            </a:endParaRPr>
          </a:p>
          <a:p>
            <a:pPr eaLnBrk="1" hangingPunct="1"/>
            <a:endParaRPr lang="en-US" altLang="zh-CN" sz="2450" dirty="0">
              <a:sym typeface="Wingdings" panose="05000000000000000000" pitchFamily="2" charset="2"/>
            </a:endParaRPr>
          </a:p>
          <a:p>
            <a:pPr eaLnBrk="1" hangingPunct="1"/>
            <a:r>
              <a:rPr lang="zh-CN" altLang="en-US" sz="2450" dirty="0">
                <a:sym typeface="Wingdings" panose="05000000000000000000" pitchFamily="2" charset="2"/>
              </a:rPr>
              <a:t>规约</a:t>
            </a:r>
            <a:r>
              <a:rPr lang="en-US" altLang="zh-CN" sz="2450" dirty="0">
                <a:sym typeface="Wingdings" panose="05000000000000000000" pitchFamily="2" charset="2"/>
              </a:rPr>
              <a:t>: HAM-CYCLE </a:t>
            </a:r>
            <a:r>
              <a:rPr lang="en-US" altLang="zh-CN" sz="2450" dirty="0">
                <a:sym typeface="Symbol" panose="05050102010706020507" pitchFamily="18" charset="2"/>
              </a:rPr>
              <a:t></a:t>
            </a:r>
            <a:r>
              <a:rPr lang="en-US" altLang="zh-CN" sz="2450" baseline="-25000" dirty="0">
                <a:sym typeface="Symbol" panose="05050102010706020507" pitchFamily="18" charset="2"/>
              </a:rPr>
              <a:t>p</a:t>
            </a:r>
            <a:r>
              <a:rPr lang="en-US" altLang="zh-CN" sz="2450" dirty="0">
                <a:sym typeface="Wingdings" panose="05000000000000000000" pitchFamily="2" charset="2"/>
              </a:rPr>
              <a:t> TSP.</a:t>
            </a:r>
            <a:endParaRPr lang="zh-CN" altLang="en-US" sz="2450" dirty="0">
              <a:solidFill>
                <a:srgbClr val="000000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7540" y="2091690"/>
            <a:ext cx="1847850" cy="1784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>
                <a:sym typeface="Wingdings" panose="05000000000000000000" pitchFamily="2" charset="2"/>
              </a:rPr>
              <a:t>HAM-CYCLE </a:t>
            </a:r>
            <a:r>
              <a:rPr lang="en-US" altLang="zh-CN" dirty="0">
                <a:sym typeface="Symbol" panose="05050102010706020507" pitchFamily="18" charset="2"/>
              </a:rPr>
              <a:t></a:t>
            </a:r>
            <a:r>
              <a:rPr lang="en-US" altLang="zh-CN" baseline="-25000" dirty="0">
                <a:sym typeface="Symbol" panose="05050102010706020507" pitchFamily="18" charset="2"/>
              </a:rPr>
              <a:t>p</a:t>
            </a:r>
            <a:r>
              <a:rPr lang="en-US" altLang="zh-CN" dirty="0">
                <a:sym typeface="Wingdings" panose="05000000000000000000" pitchFamily="2" charset="2"/>
              </a:rPr>
              <a:t> TSP</a:t>
            </a:r>
            <a:endParaRPr lang="zh-CN" dirty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占位符 28674"/>
              <p:cNvSpPr txBox="1"/>
              <p:nvPr/>
            </p:nvSpPr>
            <p:spPr>
              <a:xfrm>
                <a:off x="625475" y="1041400"/>
                <a:ext cx="7394575" cy="3175000"/>
              </a:xfrm>
            </p:spPr>
            <p:txBody>
              <a:bodyPr anchor="t" anchorCtr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zh-CN" altLang="en-US" sz="2450" dirty="0">
                    <a:solidFill>
                      <a:srgbClr val="000000"/>
                    </a:solidFill>
                    <a:sym typeface="+mn-ea"/>
                  </a:rPr>
                  <a:t>设</a:t>
                </a:r>
                <a:r>
                  <a:rPr lang="en-US" altLang="zh-CN" sz="2450" dirty="0">
                    <a:solidFill>
                      <a:srgbClr val="000000"/>
                    </a:solidFill>
                    <a:sym typeface="+mn-ea"/>
                  </a:rPr>
                  <a:t>G=(V, E)</a:t>
                </a:r>
                <a:r>
                  <a:rPr lang="zh-CN" altLang="en-US" sz="2450" dirty="0">
                    <a:solidFill>
                      <a:srgbClr val="000000"/>
                    </a:solidFill>
                    <a:sym typeface="+mn-ea"/>
                  </a:rPr>
                  <a:t>是</a:t>
                </a:r>
                <a:r>
                  <a:rPr lang="en-US" altLang="zh-CN" sz="2450" dirty="0">
                    <a:solidFill>
                      <a:srgbClr val="000000"/>
                    </a:solidFill>
                    <a:sym typeface="+mn-ea"/>
                  </a:rPr>
                  <a:t>HAM-CYCLE</a:t>
                </a:r>
                <a:r>
                  <a:rPr lang="zh-CN" altLang="en-US" sz="2450" dirty="0">
                    <a:solidFill>
                      <a:srgbClr val="000000"/>
                    </a:solidFill>
                    <a:sym typeface="+mn-ea"/>
                  </a:rPr>
                  <a:t>的一个实例。构造</a:t>
                </a:r>
                <a:r>
                  <a:rPr lang="en-US" altLang="zh-CN" sz="2450" dirty="0">
                    <a:solidFill>
                      <a:srgbClr val="000000"/>
                    </a:solidFill>
                    <a:sym typeface="+mn-ea"/>
                  </a:rPr>
                  <a:t>TSP</a:t>
                </a:r>
                <a:r>
                  <a:rPr lang="zh-CN" altLang="en-US" sz="2450" dirty="0">
                    <a:solidFill>
                      <a:srgbClr val="000000"/>
                    </a:solidFill>
                    <a:sym typeface="+mn-ea"/>
                  </a:rPr>
                  <a:t>如下。</a:t>
                </a:r>
                <a:endParaRPr lang="zh-CN" altLang="en-US" sz="2450" dirty="0">
                  <a:solidFill>
                    <a:srgbClr val="000000"/>
                  </a:solidFill>
                  <a:sym typeface="+mn-ea"/>
                </a:endParaRPr>
              </a:p>
              <a:p>
                <a:pPr eaLnBrk="1" hangingPunct="1"/>
                <a:r>
                  <a:rPr lang="zh-CN" altLang="en-US" sz="2450" dirty="0">
                    <a:solidFill>
                      <a:srgbClr val="000000"/>
                    </a:solidFill>
                    <a:sym typeface="+mn-ea"/>
                  </a:rPr>
                  <a:t>构建一个完全图</a:t>
                </a:r>
                <a:r>
                  <a:rPr lang="en-US" altLang="zh-CN" sz="2450" dirty="0">
                    <a:solidFill>
                      <a:srgbClr val="000000"/>
                    </a:solidFill>
                    <a:sym typeface="+mn-ea"/>
                  </a:rPr>
                  <a:t>G’=(V,E’)</a:t>
                </a:r>
                <a:r>
                  <a:rPr lang="zh-CN" altLang="en-US" sz="2450" dirty="0">
                    <a:solidFill>
                      <a:srgbClr val="000000"/>
                    </a:solidFill>
                    <a:sym typeface="+mn-ea"/>
                  </a:rPr>
                  <a:t>，其中</a:t>
                </a:r>
                <a:r>
                  <a:rPr lang="en-US" altLang="zh-CN" sz="2450" dirty="0">
                    <a:solidFill>
                      <a:srgbClr val="000000"/>
                    </a:solidFill>
                    <a:sym typeface="+mn-ea"/>
                  </a:rPr>
                  <a:t>E’ ={(i,j), i,j</a:t>
                </a:r>
                <a14:m>
                  <m:oMath xmlns:m="http://schemas.openxmlformats.org/officeDocument/2006/math">
                    <m:r>
                      <a:rPr lang="en-US" altLang="zh-CN" sz="2450" i="1" dirty="0">
                        <a:solidFill>
                          <a:srgbClr val="00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∈</m:t>
                    </m:r>
                  </m:oMath>
                </a14:m>
                <a:r>
                  <a:rPr lang="en-US" altLang="zh-CN" sz="2450" dirty="0">
                    <a:solidFill>
                      <a:srgbClr val="000000"/>
                    </a:solidFill>
                    <a:sym typeface="+mn-ea"/>
                  </a:rPr>
                  <a:t>V,i</a:t>
                </a:r>
                <a14:m>
                  <m:oMath xmlns:m="http://schemas.openxmlformats.org/officeDocument/2006/math">
                    <m:r>
                      <a:rPr lang="en-US" altLang="zh-CN" sz="2450" i="1" dirty="0">
                        <a:solidFill>
                          <a:srgbClr val="00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≠</m:t>
                    </m:r>
                  </m:oMath>
                </a14:m>
                <a:r>
                  <a:rPr lang="en-US" altLang="zh-CN" sz="2450" dirty="0">
                    <a:solidFill>
                      <a:srgbClr val="000000"/>
                    </a:solidFill>
                    <a:sym typeface="+mn-ea"/>
                  </a:rPr>
                  <a:t>j}</a:t>
                </a:r>
                <a:endParaRPr lang="en-US" altLang="zh-CN" sz="2450" dirty="0">
                  <a:solidFill>
                    <a:srgbClr val="000000"/>
                  </a:solidFill>
                  <a:sym typeface="+mn-ea"/>
                </a:endParaRPr>
              </a:p>
              <a:p>
                <a:pPr eaLnBrk="1" hangingPunct="1"/>
                <a:r>
                  <a:rPr lang="zh-CN" altLang="en-US" sz="2450" dirty="0">
                    <a:solidFill>
                      <a:srgbClr val="000000"/>
                    </a:solidFill>
                    <a:sym typeface="+mn-ea"/>
                  </a:rPr>
                  <a:t>定义费用函数</a:t>
                </a:r>
                <a:r>
                  <a:rPr lang="en-US" altLang="zh-CN" sz="2450" dirty="0">
                    <a:solidFill>
                      <a:srgbClr val="000000"/>
                    </a:solidFill>
                    <a:sym typeface="+mn-ea"/>
                  </a:rPr>
                  <a:t>c</a:t>
                </a:r>
                <a:r>
                  <a:rPr lang="zh-CN" altLang="en-US" sz="2450" dirty="0">
                    <a:solidFill>
                      <a:srgbClr val="000000"/>
                    </a:solidFill>
                    <a:sym typeface="+mn-ea"/>
                  </a:rPr>
                  <a:t>为：</a:t>
                </a:r>
                <a:endParaRPr lang="zh-CN" altLang="en-US" sz="2450" dirty="0">
                  <a:solidFill>
                    <a:srgbClr val="000000"/>
                  </a:solidFill>
                  <a:sym typeface="+mn-ea"/>
                </a:endParaRPr>
              </a:p>
              <a:p>
                <a:pPr eaLnBrk="1" hangingPunct="1"/>
                <a:endParaRPr lang="en-US" altLang="zh-CN" sz="2450" dirty="0">
                  <a:solidFill>
                    <a:srgbClr val="000000"/>
                  </a:solidFill>
                  <a:sym typeface="+mn-ea"/>
                </a:endParaRPr>
              </a:p>
            </p:txBody>
          </p:sp>
        </mc:Choice>
        <mc:Fallback>
          <p:sp>
            <p:nvSpPr>
              <p:cNvPr id="5" name="文本占位符 286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75" y="1041400"/>
                <a:ext cx="7394575" cy="31750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75" y="2646045"/>
            <a:ext cx="3136900" cy="9017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4556125" y="2521585"/>
            <a:ext cx="363855" cy="363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782945" y="2521585"/>
            <a:ext cx="363855" cy="363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556125" y="3547745"/>
            <a:ext cx="363855" cy="363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782945" y="3547745"/>
            <a:ext cx="363855" cy="363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7" idx="6"/>
            <a:endCxn id="8" idx="2"/>
          </p:cNvCxnSpPr>
          <p:nvPr/>
        </p:nvCxnSpPr>
        <p:spPr>
          <a:xfrm>
            <a:off x="4919980" y="2703830"/>
            <a:ext cx="862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7" idx="4"/>
            <a:endCxn id="9" idx="0"/>
          </p:cNvCxnSpPr>
          <p:nvPr/>
        </p:nvCxnSpPr>
        <p:spPr>
          <a:xfrm>
            <a:off x="4738370" y="2885440"/>
            <a:ext cx="0" cy="66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4"/>
            <a:endCxn id="10" idx="0"/>
          </p:cNvCxnSpPr>
          <p:nvPr/>
        </p:nvCxnSpPr>
        <p:spPr>
          <a:xfrm>
            <a:off x="5965190" y="2885440"/>
            <a:ext cx="0" cy="66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9" idx="6"/>
            <a:endCxn id="10" idx="2"/>
          </p:cNvCxnSpPr>
          <p:nvPr/>
        </p:nvCxnSpPr>
        <p:spPr>
          <a:xfrm>
            <a:off x="4919980" y="3729990"/>
            <a:ext cx="862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9" idx="7"/>
            <a:endCxn id="8" idx="3"/>
          </p:cNvCxnSpPr>
          <p:nvPr/>
        </p:nvCxnSpPr>
        <p:spPr>
          <a:xfrm flipV="1">
            <a:off x="4866640" y="2832100"/>
            <a:ext cx="969645" cy="768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146675" y="2392045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4448175" y="3006725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5133340" y="2968625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5174615" y="3425825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5678170" y="3105785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6986270" y="2496185"/>
            <a:ext cx="363855" cy="363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213090" y="2496185"/>
            <a:ext cx="363855" cy="363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986270" y="3522345"/>
            <a:ext cx="363855" cy="363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213090" y="3522345"/>
            <a:ext cx="363855" cy="363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21" idx="6"/>
            <a:endCxn id="22" idx="2"/>
          </p:cNvCxnSpPr>
          <p:nvPr/>
        </p:nvCxnSpPr>
        <p:spPr>
          <a:xfrm>
            <a:off x="7350125" y="2678430"/>
            <a:ext cx="862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4"/>
            <a:endCxn id="23" idx="0"/>
          </p:cNvCxnSpPr>
          <p:nvPr/>
        </p:nvCxnSpPr>
        <p:spPr>
          <a:xfrm>
            <a:off x="7168515" y="2860040"/>
            <a:ext cx="0" cy="66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2" idx="4"/>
            <a:endCxn id="24" idx="0"/>
          </p:cNvCxnSpPr>
          <p:nvPr/>
        </p:nvCxnSpPr>
        <p:spPr>
          <a:xfrm>
            <a:off x="8395335" y="2860040"/>
            <a:ext cx="0" cy="66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3" idx="6"/>
            <a:endCxn id="24" idx="2"/>
          </p:cNvCxnSpPr>
          <p:nvPr/>
        </p:nvCxnSpPr>
        <p:spPr>
          <a:xfrm>
            <a:off x="7350125" y="3704590"/>
            <a:ext cx="862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3" idx="7"/>
            <a:endCxn id="22" idx="3"/>
          </p:cNvCxnSpPr>
          <p:nvPr/>
        </p:nvCxnSpPr>
        <p:spPr>
          <a:xfrm flipV="1">
            <a:off x="7296785" y="2806700"/>
            <a:ext cx="969645" cy="768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576820" y="2366645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6878320" y="2981325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7819390" y="2760345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7604760" y="3400425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8108315" y="3080385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cxnSp>
        <p:nvCxnSpPr>
          <p:cNvPr id="35" name="直接连接符 34"/>
          <p:cNvCxnSpPr>
            <a:stCxn id="21" idx="5"/>
            <a:endCxn id="24" idx="1"/>
          </p:cNvCxnSpPr>
          <p:nvPr/>
        </p:nvCxnSpPr>
        <p:spPr>
          <a:xfrm>
            <a:off x="7296785" y="2806700"/>
            <a:ext cx="969645" cy="768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327265" y="2887345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7" name="右箭头 36"/>
          <p:cNvSpPr/>
          <p:nvPr/>
        </p:nvSpPr>
        <p:spPr>
          <a:xfrm>
            <a:off x="6393815" y="3047365"/>
            <a:ext cx="323215" cy="347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>
                <a:sym typeface="Wingdings" panose="05000000000000000000" pitchFamily="2" charset="2"/>
              </a:rPr>
              <a:t>HAM-CYCLE </a:t>
            </a:r>
            <a:r>
              <a:rPr lang="en-US" altLang="zh-CN" dirty="0">
                <a:sym typeface="Symbol" panose="05050102010706020507" pitchFamily="18" charset="2"/>
              </a:rPr>
              <a:t></a:t>
            </a:r>
            <a:r>
              <a:rPr lang="en-US" altLang="zh-CN" baseline="-25000" dirty="0">
                <a:sym typeface="Symbol" panose="05050102010706020507" pitchFamily="18" charset="2"/>
              </a:rPr>
              <a:t>p</a:t>
            </a:r>
            <a:r>
              <a:rPr lang="en-US" altLang="zh-CN" dirty="0">
                <a:sym typeface="Wingdings" panose="05000000000000000000" pitchFamily="2" charset="2"/>
              </a:rPr>
              <a:t> TSP</a:t>
            </a:r>
            <a:endParaRPr lang="zh-CN" dirty="0">
              <a:sym typeface="+mn-ea"/>
            </a:endParaRPr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7394575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sz="2450" dirty="0">
                <a:solidFill>
                  <a:srgbClr val="000000"/>
                </a:solidFill>
                <a:sym typeface="+mn-ea"/>
              </a:rPr>
              <a:t>因此，如果存在哈密顿回路，则其整体的开销为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，最小了。这就是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TSP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的一个实例。</a:t>
            </a:r>
            <a:endParaRPr lang="zh-CN" altLang="en-US" sz="2450" dirty="0">
              <a:solidFill>
                <a:srgbClr val="00000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475" y="2646045"/>
            <a:ext cx="3136900" cy="9017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4556125" y="2521585"/>
            <a:ext cx="363855" cy="363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782945" y="2521585"/>
            <a:ext cx="363855" cy="363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556125" y="3547745"/>
            <a:ext cx="363855" cy="363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782945" y="3547745"/>
            <a:ext cx="363855" cy="363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7" idx="6"/>
            <a:endCxn id="8" idx="2"/>
          </p:cNvCxnSpPr>
          <p:nvPr/>
        </p:nvCxnSpPr>
        <p:spPr>
          <a:xfrm>
            <a:off x="4919980" y="2703830"/>
            <a:ext cx="862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7" idx="4"/>
            <a:endCxn id="9" idx="0"/>
          </p:cNvCxnSpPr>
          <p:nvPr/>
        </p:nvCxnSpPr>
        <p:spPr>
          <a:xfrm>
            <a:off x="4738370" y="2885440"/>
            <a:ext cx="0" cy="66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4"/>
            <a:endCxn id="10" idx="0"/>
          </p:cNvCxnSpPr>
          <p:nvPr/>
        </p:nvCxnSpPr>
        <p:spPr>
          <a:xfrm>
            <a:off x="5965190" y="2885440"/>
            <a:ext cx="0" cy="66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9" idx="6"/>
            <a:endCxn id="10" idx="2"/>
          </p:cNvCxnSpPr>
          <p:nvPr/>
        </p:nvCxnSpPr>
        <p:spPr>
          <a:xfrm>
            <a:off x="4919980" y="3729990"/>
            <a:ext cx="862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9" idx="7"/>
            <a:endCxn id="8" idx="3"/>
          </p:cNvCxnSpPr>
          <p:nvPr/>
        </p:nvCxnSpPr>
        <p:spPr>
          <a:xfrm flipV="1">
            <a:off x="4866640" y="2832100"/>
            <a:ext cx="969645" cy="768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146675" y="2392045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4448175" y="3006725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5133340" y="2968625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5174615" y="3425825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5678170" y="3105785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6986270" y="2496185"/>
            <a:ext cx="363855" cy="363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213090" y="2496185"/>
            <a:ext cx="363855" cy="363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986270" y="3522345"/>
            <a:ext cx="363855" cy="363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213090" y="3522345"/>
            <a:ext cx="363855" cy="363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21" idx="6"/>
            <a:endCxn id="22" idx="2"/>
          </p:cNvCxnSpPr>
          <p:nvPr/>
        </p:nvCxnSpPr>
        <p:spPr>
          <a:xfrm>
            <a:off x="7350125" y="2678430"/>
            <a:ext cx="862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4"/>
            <a:endCxn id="23" idx="0"/>
          </p:cNvCxnSpPr>
          <p:nvPr/>
        </p:nvCxnSpPr>
        <p:spPr>
          <a:xfrm>
            <a:off x="7168515" y="2860040"/>
            <a:ext cx="0" cy="66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2" idx="4"/>
            <a:endCxn id="24" idx="0"/>
          </p:cNvCxnSpPr>
          <p:nvPr/>
        </p:nvCxnSpPr>
        <p:spPr>
          <a:xfrm>
            <a:off x="8395335" y="2860040"/>
            <a:ext cx="0" cy="66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3" idx="6"/>
            <a:endCxn id="24" idx="2"/>
          </p:cNvCxnSpPr>
          <p:nvPr/>
        </p:nvCxnSpPr>
        <p:spPr>
          <a:xfrm>
            <a:off x="7350125" y="3704590"/>
            <a:ext cx="862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3" idx="7"/>
            <a:endCxn id="22" idx="3"/>
          </p:cNvCxnSpPr>
          <p:nvPr/>
        </p:nvCxnSpPr>
        <p:spPr>
          <a:xfrm flipV="1">
            <a:off x="7296785" y="2806700"/>
            <a:ext cx="969645" cy="768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576820" y="2366645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6878320" y="2981325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7819390" y="2760345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7604760" y="3400425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8108315" y="3080385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cxnSp>
        <p:nvCxnSpPr>
          <p:cNvPr id="35" name="直接连接符 34"/>
          <p:cNvCxnSpPr>
            <a:stCxn id="21" idx="5"/>
            <a:endCxn id="24" idx="1"/>
          </p:cNvCxnSpPr>
          <p:nvPr/>
        </p:nvCxnSpPr>
        <p:spPr>
          <a:xfrm>
            <a:off x="7296785" y="2806700"/>
            <a:ext cx="969645" cy="768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327265" y="2887345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7" name="右箭头 36"/>
          <p:cNvSpPr/>
          <p:nvPr/>
        </p:nvSpPr>
        <p:spPr>
          <a:xfrm>
            <a:off x="6393815" y="3047365"/>
            <a:ext cx="323215" cy="347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42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dirty="0">
                <a:solidFill>
                  <a:srgbClr val="000000"/>
                </a:solidFill>
                <a:sym typeface="+mn-ea"/>
              </a:rPr>
              <a:t>所有问题化为三类：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P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类问题、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NP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类问题和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NPC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类问题</a:t>
            </a:r>
            <a:endParaRPr lang="zh-CN" altLang="en-US" dirty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dirty="0"/>
              <a:t>问题规约，引出等价性</a:t>
            </a:r>
            <a:endParaRPr lang="zh-CN" dirty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dirty="0"/>
              <a:t>典型的</a:t>
            </a:r>
            <a:r>
              <a:rPr lang="en-US" altLang="zh-CN" dirty="0"/>
              <a:t>NP</a:t>
            </a:r>
            <a:r>
              <a:rPr lang="zh-CN" altLang="en-US" dirty="0"/>
              <a:t>完全问题包括</a:t>
            </a:r>
            <a:r>
              <a:rPr lang="en-US" altLang="zh-CN" dirty="0"/>
              <a:t>SAT, 3-CNT-SAT, CLIQUE, VC, HAM-CYCLE, TSP</a:t>
            </a:r>
            <a:r>
              <a:rPr lang="zh-CN" altLang="en-US" dirty="0"/>
              <a:t>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</a:t>
            </a:r>
            <a:r>
              <a:rPr lang="en-US" altLang="zh-CN" dirty="0"/>
              <a:t>2</a:t>
            </a:r>
            <a:r>
              <a:rPr lang="zh-CN" altLang="en-US" dirty="0"/>
              <a:t>：团（</a:t>
            </a:r>
            <a:r>
              <a:rPr lang="en-US" altLang="zh-CN" dirty="0"/>
              <a:t>Clique)</a:t>
            </a:r>
            <a:endParaRPr lang="en-US" altLang="zh-CN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5455285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Clique:</a:t>
            </a:r>
            <a:endParaRPr lang="en-US" altLang="zh-CN" sz="2450" dirty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输入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: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无向图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G 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= (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V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,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E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)</a:t>
            </a:r>
            <a:endParaRPr lang="en-US" altLang="zh-CN" sz="2450" dirty="0">
              <a:solidFill>
                <a:schemeClr val="accent2"/>
              </a:solidFill>
            </a:endParaRPr>
          </a:p>
          <a:p>
            <a:pPr lvl="1"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输出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: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V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的最大子集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C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，使得每对节点之间都有边</a:t>
            </a:r>
            <a:endParaRPr lang="en-US" altLang="zh-CN" sz="2450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最好已知算法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: 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O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(</a:t>
            </a:r>
            <a:r>
              <a:rPr lang="en-US" altLang="zh-CN" sz="2450" i="1" dirty="0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 2</a:t>
            </a:r>
            <a:r>
              <a:rPr lang="en-US" altLang="zh-CN" sz="2450" i="1" baseline="30000" dirty="0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)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时间</a:t>
            </a:r>
            <a:endParaRPr lang="zh-CN" altLang="en-US" sz="245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14341" name="Oval 4"/>
          <p:cNvSpPr/>
          <p:nvPr/>
        </p:nvSpPr>
        <p:spPr>
          <a:xfrm>
            <a:off x="6308725" y="1579017"/>
            <a:ext cx="343356" cy="286206"/>
          </a:xfrm>
          <a:prstGeom prst="ellipse">
            <a:avLst/>
          </a:prstGeom>
          <a:solidFill>
            <a:srgbClr val="008C87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sz="1050" dirty="0">
              <a:latin typeface="Times New Roman" panose="02020603050405020304" pitchFamily="18" charset="0"/>
            </a:endParaRPr>
          </a:p>
        </p:txBody>
      </p:sp>
      <p:sp>
        <p:nvSpPr>
          <p:cNvPr id="14342" name="Oval 5"/>
          <p:cNvSpPr/>
          <p:nvPr/>
        </p:nvSpPr>
        <p:spPr>
          <a:xfrm>
            <a:off x="6708775" y="2379117"/>
            <a:ext cx="343356" cy="286206"/>
          </a:xfrm>
          <a:prstGeom prst="ellipse">
            <a:avLst/>
          </a:prstGeom>
          <a:solidFill>
            <a:srgbClr val="008C87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sz="1050" dirty="0">
              <a:latin typeface="Times New Roman" panose="02020603050405020304" pitchFamily="18" charset="0"/>
            </a:endParaRPr>
          </a:p>
        </p:txBody>
      </p:sp>
      <p:sp>
        <p:nvSpPr>
          <p:cNvPr id="14343" name="Oval 6"/>
          <p:cNvSpPr/>
          <p:nvPr/>
        </p:nvSpPr>
        <p:spPr>
          <a:xfrm>
            <a:off x="7623175" y="1807617"/>
            <a:ext cx="343356" cy="286206"/>
          </a:xfrm>
          <a:prstGeom prst="ellipse">
            <a:avLst/>
          </a:prstGeom>
          <a:solidFill>
            <a:srgbClr val="008C87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sz="1050" dirty="0">
              <a:latin typeface="Times New Roman" panose="02020603050405020304" pitchFamily="18" charset="0"/>
            </a:endParaRPr>
          </a:p>
        </p:txBody>
      </p:sp>
      <p:sp>
        <p:nvSpPr>
          <p:cNvPr id="14344" name="Oval 7"/>
          <p:cNvSpPr/>
          <p:nvPr/>
        </p:nvSpPr>
        <p:spPr>
          <a:xfrm>
            <a:off x="7851775" y="2950617"/>
            <a:ext cx="343356" cy="286206"/>
          </a:xfrm>
          <a:prstGeom prst="ellipse">
            <a:avLst/>
          </a:prstGeom>
          <a:solidFill>
            <a:srgbClr val="008C87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sz="1050" dirty="0">
              <a:latin typeface="Times New Roman" panose="02020603050405020304" pitchFamily="18" charset="0"/>
            </a:endParaRPr>
          </a:p>
        </p:txBody>
      </p:sp>
      <p:sp>
        <p:nvSpPr>
          <p:cNvPr id="14345" name="Oval 8"/>
          <p:cNvSpPr/>
          <p:nvPr/>
        </p:nvSpPr>
        <p:spPr>
          <a:xfrm>
            <a:off x="7051675" y="1293267"/>
            <a:ext cx="343356" cy="286206"/>
          </a:xfrm>
          <a:prstGeom prst="ellipse">
            <a:avLst/>
          </a:prstGeom>
          <a:solidFill>
            <a:srgbClr val="008C87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sz="1050" dirty="0">
              <a:latin typeface="Times New Roman" panose="02020603050405020304" pitchFamily="18" charset="0"/>
            </a:endParaRPr>
          </a:p>
        </p:txBody>
      </p:sp>
      <p:sp>
        <p:nvSpPr>
          <p:cNvPr id="14346" name="Oval 9"/>
          <p:cNvSpPr/>
          <p:nvPr/>
        </p:nvSpPr>
        <p:spPr>
          <a:xfrm>
            <a:off x="6480175" y="3122067"/>
            <a:ext cx="343356" cy="286206"/>
          </a:xfrm>
          <a:prstGeom prst="ellipse">
            <a:avLst/>
          </a:prstGeom>
          <a:solidFill>
            <a:srgbClr val="008C87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sz="1050" dirty="0">
              <a:latin typeface="Times New Roman" panose="02020603050405020304" pitchFamily="18" charset="0"/>
            </a:endParaRPr>
          </a:p>
        </p:txBody>
      </p:sp>
      <p:sp>
        <p:nvSpPr>
          <p:cNvPr id="14347" name="Line 10"/>
          <p:cNvSpPr/>
          <p:nvPr/>
        </p:nvSpPr>
        <p:spPr>
          <a:xfrm flipV="1">
            <a:off x="6423025" y="1436370"/>
            <a:ext cx="628650" cy="285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8" name="Line 11"/>
          <p:cNvSpPr/>
          <p:nvPr/>
        </p:nvSpPr>
        <p:spPr>
          <a:xfrm>
            <a:off x="6365875" y="1779270"/>
            <a:ext cx="400050" cy="7429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9" name="Line 12"/>
          <p:cNvSpPr/>
          <p:nvPr/>
        </p:nvSpPr>
        <p:spPr>
          <a:xfrm flipH="1">
            <a:off x="6537325" y="2579370"/>
            <a:ext cx="2286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0" name="Line 13"/>
          <p:cNvSpPr/>
          <p:nvPr/>
        </p:nvSpPr>
        <p:spPr>
          <a:xfrm flipV="1">
            <a:off x="6594475" y="3093720"/>
            <a:ext cx="1257300" cy="1714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1" name="Line 14"/>
          <p:cNvSpPr/>
          <p:nvPr/>
        </p:nvSpPr>
        <p:spPr>
          <a:xfrm>
            <a:off x="7165975" y="1436370"/>
            <a:ext cx="5143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2" name="Line 15"/>
          <p:cNvSpPr/>
          <p:nvPr/>
        </p:nvSpPr>
        <p:spPr>
          <a:xfrm>
            <a:off x="7680325" y="2007870"/>
            <a:ext cx="228600" cy="1028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3" name="Line 16"/>
          <p:cNvSpPr/>
          <p:nvPr/>
        </p:nvSpPr>
        <p:spPr>
          <a:xfrm>
            <a:off x="6423025" y="1722120"/>
            <a:ext cx="1257300" cy="1714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NP</a:t>
            </a:r>
            <a:r>
              <a:rPr lang="zh-CN" altLang="en-US" dirty="0"/>
              <a:t>完全性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7686040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sz="2450" dirty="0">
                <a:solidFill>
                  <a:srgbClr val="000000"/>
                </a:solidFill>
                <a:sym typeface="+mn-ea"/>
              </a:rPr>
              <a:t>所有问题化为三类：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P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类问题、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NP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类问题和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NPC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类问题</a:t>
            </a:r>
            <a:endParaRPr lang="zh-CN" altLang="en-US" sz="2450" dirty="0">
              <a:solidFill>
                <a:srgbClr val="000000"/>
              </a:solidFill>
              <a:sym typeface="+mn-ea"/>
            </a:endParaRPr>
          </a:p>
          <a:p>
            <a:pPr lvl="1" eaLnBrk="1" hangingPunct="1"/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P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类问题：在多项式时间内</a:t>
            </a:r>
            <a:r>
              <a:rPr lang="zh-CN" altLang="en-US" sz="2100" dirty="0">
                <a:solidFill>
                  <a:srgbClr val="C00000"/>
                </a:solidFill>
                <a:sym typeface="+mn-ea"/>
              </a:rPr>
              <a:t>可以解决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的问题</a:t>
            </a:r>
            <a:endParaRPr lang="zh-CN" altLang="en-US" sz="2100" dirty="0">
              <a:solidFill>
                <a:srgbClr val="000000"/>
              </a:solidFill>
              <a:sym typeface="+mn-ea"/>
            </a:endParaRPr>
          </a:p>
          <a:p>
            <a:pPr lvl="1" eaLnBrk="1" hangingPunct="1"/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NP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类问题：在多项式时间内</a:t>
            </a:r>
            <a:r>
              <a:rPr lang="zh-CN" altLang="en-US" sz="2100" dirty="0">
                <a:solidFill>
                  <a:srgbClr val="C00000"/>
                </a:solidFill>
                <a:sym typeface="+mn-ea"/>
              </a:rPr>
              <a:t>可以被证明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的问题</a:t>
            </a:r>
            <a:endParaRPr lang="zh-CN" altLang="en-US" sz="2100" dirty="0">
              <a:solidFill>
                <a:srgbClr val="000000"/>
              </a:solidFill>
              <a:sym typeface="+mn-ea"/>
            </a:endParaRPr>
          </a:p>
          <a:p>
            <a:pPr lvl="1" eaLnBrk="1" hangingPunct="1"/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NPC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类问题：一个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NP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问题和其他任何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NP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问题一样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“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不易解决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”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，那么这类问题是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NPC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类问题（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NP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完全问题）</a:t>
            </a:r>
            <a:endParaRPr lang="zh-CN" altLang="en-US" sz="2100" dirty="0">
              <a:solidFill>
                <a:srgbClr val="000000"/>
              </a:solidFill>
              <a:sym typeface="+mn-ea"/>
            </a:endParaRPr>
          </a:p>
          <a:p>
            <a:pPr lvl="2" eaLnBrk="1" hangingPunct="1"/>
            <a:r>
              <a:rPr lang="zh-CN" altLang="en-US" sz="1750" dirty="0">
                <a:solidFill>
                  <a:srgbClr val="000000"/>
                </a:solidFill>
                <a:sym typeface="+mn-ea"/>
              </a:rPr>
              <a:t>设计近似算法</a:t>
            </a:r>
            <a:endParaRPr lang="zh-CN" altLang="en-US" sz="1750" dirty="0">
              <a:solidFill>
                <a:srgbClr val="000000"/>
              </a:solidFill>
              <a:sym typeface="+mn-ea"/>
            </a:endParaRPr>
          </a:p>
          <a:p>
            <a:pPr lvl="0" eaLnBrk="1" hangingPunct="1"/>
            <a:endParaRPr lang="zh-CN" altLang="en-US" sz="2450" dirty="0">
              <a:solidFill>
                <a:srgbClr val="00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NP</a:t>
            </a:r>
            <a:r>
              <a:rPr lang="zh-CN" altLang="en-US" dirty="0"/>
              <a:t>类问题的</a:t>
            </a:r>
            <a:r>
              <a:rPr lang="en-US" altLang="zh-CN" dirty="0"/>
              <a:t>“</a:t>
            </a:r>
            <a:r>
              <a:rPr lang="zh-CN" altLang="en-US" dirty="0"/>
              <a:t>可被证明</a:t>
            </a:r>
            <a:r>
              <a:rPr lang="en-US" altLang="zh-CN" dirty="0"/>
              <a:t>”</a:t>
            </a:r>
            <a:endParaRPr lang="en-US" altLang="zh-CN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7686040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sz="2450" dirty="0">
                <a:solidFill>
                  <a:srgbClr val="000000"/>
                </a:solidFill>
                <a:sym typeface="+mn-ea"/>
              </a:rPr>
              <a:t>如果已知一个问题解的证书（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certificate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），那么可以证明此问题在该输入规模下能在多项式时间内解决。</a:t>
            </a:r>
            <a:endParaRPr lang="zh-CN" altLang="en-US" sz="2450" dirty="0">
              <a:solidFill>
                <a:srgbClr val="000000"/>
              </a:solidFill>
              <a:sym typeface="+mn-ea"/>
            </a:endParaRPr>
          </a:p>
          <a:p>
            <a:pPr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例如（哈密顿圈问题）</a:t>
            </a:r>
            <a:endParaRPr lang="zh-CN" altLang="en-US" sz="2450" dirty="0">
              <a:solidFill>
                <a:srgbClr val="000000"/>
              </a:solidFill>
              <a:sym typeface="+mn-ea"/>
            </a:endParaRPr>
          </a:p>
          <a:p>
            <a:pPr lvl="1" eaLnBrk="1" hangingPunct="1"/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给定一个有向图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G=(V, E), 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证书是一个含有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|V|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个顶点的序列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&lt;v</a:t>
            </a:r>
            <a:r>
              <a:rPr lang="en-US" altLang="zh-CN" sz="2100" baseline="-25000" dirty="0">
                <a:solidFill>
                  <a:srgbClr val="000000"/>
                </a:solidFill>
                <a:sym typeface="+mn-ea"/>
              </a:rPr>
              <a:t>1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, v</a:t>
            </a:r>
            <a:r>
              <a:rPr lang="en-US" altLang="zh-CN" sz="2100" baseline="-25000" dirty="0">
                <a:solidFill>
                  <a:srgbClr val="000000"/>
                </a:solidFill>
                <a:sym typeface="+mn-ea"/>
              </a:rPr>
              <a:t>2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, v</a:t>
            </a:r>
            <a:r>
              <a:rPr lang="en-US" altLang="zh-CN" sz="2100" baseline="-25000" dirty="0">
                <a:solidFill>
                  <a:srgbClr val="000000"/>
                </a:solidFill>
                <a:sym typeface="+mn-ea"/>
              </a:rPr>
              <a:t>3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, ..., v</a:t>
            </a:r>
            <a:r>
              <a:rPr lang="en-US" altLang="zh-CN" sz="2100" baseline="-25000" dirty="0">
                <a:solidFill>
                  <a:srgbClr val="000000"/>
                </a:solidFill>
                <a:sym typeface="+mn-ea"/>
              </a:rPr>
              <a:t>|V|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&gt;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。</a:t>
            </a:r>
            <a:endParaRPr lang="zh-CN" altLang="en-US" sz="2100" dirty="0">
              <a:solidFill>
                <a:srgbClr val="000000"/>
              </a:solidFill>
              <a:sym typeface="+mn-ea"/>
            </a:endParaRPr>
          </a:p>
          <a:p>
            <a:pPr lvl="1" eaLnBrk="1" hangingPunct="1"/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可以轻易证明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(v</a:t>
            </a:r>
            <a:r>
              <a:rPr lang="en-US" altLang="zh-CN" sz="2100" baseline="-25000" dirty="0">
                <a:solidFill>
                  <a:srgbClr val="000000"/>
                </a:solidFill>
                <a:sym typeface="+mn-ea"/>
              </a:rPr>
              <a:t>i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, v</a:t>
            </a:r>
            <a:r>
              <a:rPr lang="en-US" altLang="zh-CN" sz="2100" baseline="-25000" dirty="0">
                <a:solidFill>
                  <a:srgbClr val="000000"/>
                </a:solidFill>
                <a:sym typeface="+mn-ea"/>
              </a:rPr>
              <a:t>i+1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)∈E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。</a:t>
            </a:r>
            <a:endParaRPr lang="zh-CN" altLang="en-US" sz="2100" dirty="0">
              <a:solidFill>
                <a:srgbClr val="000000"/>
              </a:solidFill>
              <a:sym typeface="+mn-ea"/>
            </a:endParaRPr>
          </a:p>
          <a:p>
            <a:pPr lvl="0"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推论：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P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类问题同时也是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NP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类问题</a:t>
            </a:r>
            <a:endParaRPr lang="zh-CN" altLang="en-US" sz="2450" dirty="0">
              <a:solidFill>
                <a:srgbClr val="000000"/>
              </a:solidFill>
              <a:sym typeface="+mn-ea"/>
            </a:endParaRPr>
          </a:p>
          <a:p>
            <a:pPr lvl="1" eaLnBrk="1" hangingPunct="1"/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如果一个问题是</a:t>
            </a:r>
            <a:r>
              <a:rPr lang="en-US" altLang="zh-CN" sz="2100" dirty="0">
                <a:solidFill>
                  <a:srgbClr val="000000"/>
                </a:solidFill>
                <a:sym typeface="+mn-ea"/>
              </a:rPr>
              <a:t>P</a:t>
            </a:r>
            <a:r>
              <a:rPr lang="zh-CN" altLang="en-US" sz="2100" dirty="0">
                <a:solidFill>
                  <a:srgbClr val="000000"/>
                </a:solidFill>
                <a:sym typeface="+mn-ea"/>
              </a:rPr>
              <a:t>类问题，那么不用任何证书就可以在多项式时间内解决它。</a:t>
            </a:r>
            <a:endParaRPr lang="zh-CN" altLang="en-US" sz="2100" dirty="0">
              <a:solidFill>
                <a:srgbClr val="00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证明</a:t>
            </a:r>
            <a:r>
              <a:rPr lang="en-US" altLang="zh-CN" dirty="0"/>
              <a:t>NP</a:t>
            </a:r>
            <a:r>
              <a:rPr lang="zh-CN" altLang="en-US" dirty="0"/>
              <a:t>完全问题概述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7686040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证明一个问题是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NP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完全问题时，是在陈述它是多么困难的问题（或者我们认为他有多难）</a:t>
            </a:r>
            <a:endParaRPr lang="zh-CN" altLang="en-US" sz="2450" dirty="0">
              <a:solidFill>
                <a:srgbClr val="000000"/>
              </a:solidFill>
              <a:sym typeface="+mn-ea"/>
            </a:endParaRPr>
          </a:p>
          <a:p>
            <a:pPr lvl="1" eaLnBrk="1" hangingPunct="1"/>
            <a:r>
              <a:rPr lang="zh-CN" altLang="en-US" dirty="0">
                <a:solidFill>
                  <a:srgbClr val="000000"/>
                </a:solidFill>
                <a:sym typeface="+mn-ea"/>
              </a:rPr>
              <a:t>并不是要证明存在某个有效的算法</a:t>
            </a:r>
            <a:endParaRPr lang="zh-CN" altLang="en-US" dirty="0">
              <a:solidFill>
                <a:srgbClr val="000000"/>
              </a:solidFill>
              <a:sym typeface="+mn-ea"/>
            </a:endParaRPr>
          </a:p>
          <a:p>
            <a:pPr lvl="1" eaLnBrk="1" hangingPunct="1"/>
            <a:r>
              <a:rPr lang="zh-CN" altLang="en-US" dirty="0">
                <a:solidFill>
                  <a:srgbClr val="000000"/>
                </a:solidFill>
                <a:sym typeface="+mn-ea"/>
              </a:rPr>
              <a:t>而是要证明不太可能存在有效的算法</a:t>
            </a:r>
            <a:endParaRPr lang="zh-CN" altLang="en-US" sz="2100" dirty="0">
              <a:solidFill>
                <a:srgbClr val="000000"/>
              </a:solidFill>
              <a:sym typeface="+mn-ea"/>
            </a:endParaRPr>
          </a:p>
          <a:p>
            <a:pPr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证明这些难题本质上是等价的。换言之，如果其中某一个问题能够在多项式时间内被解决，则其他所有问题都可以在多项式时间内被求解。</a:t>
            </a:r>
            <a:endParaRPr lang="en-US" altLang="zh-CN" sz="2450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这类问题至少有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+mn-ea"/>
              </a:rPr>
              <a:t>10 000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个。</a:t>
            </a:r>
            <a:endParaRPr lang="zh-CN" altLang="en-US" sz="2450" dirty="0">
              <a:solidFill>
                <a:srgbClr val="00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NP</a:t>
            </a:r>
            <a:r>
              <a:rPr lang="zh-CN" altLang="en-US" dirty="0"/>
              <a:t>完全性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7686040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如果我们能够证明一个问题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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等价于另外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10,000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个已经被充分研究的难题，无法用高效算法进行求解，则我们能够确信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450" dirty="0">
                <a:solidFill>
                  <a:schemeClr val="accent2"/>
                </a:solidFill>
                <a:sym typeface="Symbol" panose="05050102010706020507" pitchFamily="18" charset="2"/>
              </a:rPr>
              <a:t></a:t>
            </a:r>
            <a:r>
              <a:rPr lang="en-US" altLang="zh-CN" sz="2450" dirty="0">
                <a:solidFill>
                  <a:srgbClr val="008C87"/>
                </a:solidFill>
                <a:sym typeface="+mn-ea"/>
              </a:rPr>
              <a:t> </a:t>
            </a:r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是难的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.</a:t>
            </a:r>
            <a:endParaRPr lang="en-US" altLang="zh-CN" sz="2450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我们需要</a:t>
            </a:r>
            <a:r>
              <a:rPr lang="en-US" altLang="zh-CN" sz="2450" dirty="0">
                <a:solidFill>
                  <a:srgbClr val="000000"/>
                </a:solidFill>
                <a:sym typeface="+mn-ea"/>
              </a:rPr>
              <a:t>:</a:t>
            </a:r>
            <a:endParaRPr lang="en-US" altLang="zh-CN" sz="2450" dirty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确定问题的类型</a:t>
            </a:r>
            <a:endParaRPr lang="en-US" altLang="zh-CN" sz="2450" dirty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定义等价的符号</a:t>
            </a:r>
            <a:endParaRPr lang="en-US" altLang="zh-CN" sz="2450" dirty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sz="2450" dirty="0">
                <a:solidFill>
                  <a:srgbClr val="000000"/>
                </a:solidFill>
                <a:sym typeface="+mn-ea"/>
              </a:rPr>
              <a:t>证明等价性</a:t>
            </a:r>
            <a:endParaRPr lang="zh-CN" altLang="en-US" sz="2450" dirty="0">
              <a:solidFill>
                <a:srgbClr val="000000"/>
              </a:solidFill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ARTICULATE_SLIDE_THUMBNAIL_REFRESH" val="1"/>
</p:tagLst>
</file>

<file path=ppt/tags/tag2.xml><?xml version="1.0" encoding="utf-8"?>
<p:tagLst xmlns:p="http://schemas.openxmlformats.org/presentationml/2006/main">
  <p:tag name="KSO_WM_UNIT_PLACING_PICTURE_USER_VIEWPORT" val="{&quot;height&quot;:6310,&quot;width&quot;:10360}"/>
</p:tagLst>
</file>

<file path=ppt/tags/tag3.xml><?xml version="1.0" encoding="utf-8"?>
<p:tagLst xmlns:p="http://schemas.openxmlformats.org/presentationml/2006/main">
  <p:tag name="ARTICULATE_SLIDE_THUMBNAIL_REFRESH" val="1"/>
</p:tagLst>
</file>

<file path=ppt/tags/tag4.xml><?xml version="1.0" encoding="utf-8"?>
<p:tagLst xmlns:p="http://schemas.openxmlformats.org/presentationml/2006/main">
  <p:tag name="KSO_WM_UNIT_PLACING_PICTURE_USER_VIEWPORT" val="{&quot;height&quot;:5740,&quot;width&quot;:12210}"/>
</p:tagLst>
</file>

<file path=ppt/tags/tag5.xml><?xml version="1.0" encoding="utf-8"?>
<p:tagLst xmlns:p="http://schemas.openxmlformats.org/presentationml/2006/main">
  <p:tag name="COMMONDATA" val="eyJoZGlkIjoiM2ExNmU0ODQ1OGFkYmJjNjdiOTViMDY0Y2QyMDA0OTU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1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E36C09"/>
      </a:accent2>
      <a:accent3>
        <a:srgbClr val="586D2C"/>
      </a:accent3>
      <a:accent4>
        <a:srgbClr val="938953"/>
      </a:accent4>
      <a:accent5>
        <a:srgbClr val="518685"/>
      </a:accent5>
      <a:accent6>
        <a:srgbClr val="CC9900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5523</Words>
  <Application>WPS 演示</Application>
  <PresentationFormat>全屏显示(16:9)</PresentationFormat>
  <Paragraphs>470</Paragraphs>
  <Slides>46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70" baseType="lpstr">
      <vt:lpstr>Arial</vt:lpstr>
      <vt:lpstr>宋体</vt:lpstr>
      <vt:lpstr>Wingdings</vt:lpstr>
      <vt:lpstr>微软雅黑</vt:lpstr>
      <vt:lpstr>Britannic Bold</vt:lpstr>
      <vt:lpstr>Arial Rounded MT Bold</vt:lpstr>
      <vt:lpstr>Times New Roman</vt:lpstr>
      <vt:lpstr>Meiryo UI</vt:lpstr>
      <vt:lpstr>Yu Gothic</vt:lpstr>
      <vt:lpstr>黑体</vt:lpstr>
      <vt:lpstr>Arial</vt:lpstr>
      <vt:lpstr>Calibri</vt:lpstr>
      <vt:lpstr>Agency FB</vt:lpstr>
      <vt:lpstr>Adobe 宋体 Std L</vt:lpstr>
      <vt:lpstr>Symbol</vt:lpstr>
      <vt:lpstr>Franklin Gothic Book</vt:lpstr>
      <vt:lpstr>Arial Unicode MS</vt:lpstr>
      <vt:lpstr>Franklin Gothic Medium</vt:lpstr>
      <vt:lpstr>Cambria Math</vt:lpstr>
      <vt:lpstr>TTE16D59D0t00</vt:lpstr>
      <vt:lpstr>Segoe Print</vt:lpstr>
      <vt:lpstr>默认设计模板</vt:lpstr>
      <vt:lpstr>2_Office 主题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yhwu@ecnu.edu.cn</dc:creator>
  <cp:lastModifiedBy>jincheqing</cp:lastModifiedBy>
  <cp:revision>1384</cp:revision>
  <dcterms:created xsi:type="dcterms:W3CDTF">2014-04-28T11:40:00Z</dcterms:created>
  <dcterms:modified xsi:type="dcterms:W3CDTF">2022-05-30T08:43:19Z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51B1F244-CE41-496F-3F3F-3F3F3F3F273F</vt:lpwstr>
  </property>
  <property fmtid="{D5CDD505-2E9C-101B-9397-08002B2CF9AE}" pid="3" name="ArticulatePath">
    <vt:lpwstr>2014甘肃答辩-能力提升工程</vt:lpwstr>
  </property>
  <property fmtid="{D5CDD505-2E9C-101B-9397-08002B2CF9AE}" pid="4" name="KSOProductBuildVer">
    <vt:lpwstr>2052-11.1.0.11744</vt:lpwstr>
  </property>
  <property fmtid="{D5CDD505-2E9C-101B-9397-08002B2CF9AE}" pid="5" name="ICV">
    <vt:lpwstr>3E76A3C092F8457E8774D432A7CB1642</vt:lpwstr>
  </property>
</Properties>
</file>