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45"/>
  </p:handoutMasterIdLst>
  <p:sldIdLst>
    <p:sldId id="1349" r:id="rId4"/>
    <p:sldId id="1354" r:id="rId6"/>
    <p:sldId id="2574" r:id="rId7"/>
    <p:sldId id="2578" r:id="rId8"/>
    <p:sldId id="2579" r:id="rId9"/>
    <p:sldId id="2586" r:id="rId10"/>
    <p:sldId id="2587" r:id="rId11"/>
    <p:sldId id="2585" r:id="rId12"/>
    <p:sldId id="2580" r:id="rId13"/>
    <p:sldId id="2583" r:id="rId14"/>
    <p:sldId id="2577" r:id="rId15"/>
    <p:sldId id="2588" r:id="rId16"/>
    <p:sldId id="2590" r:id="rId17"/>
    <p:sldId id="2592" r:id="rId18"/>
    <p:sldId id="2589" r:id="rId19"/>
    <p:sldId id="2591" r:id="rId20"/>
    <p:sldId id="2575" r:id="rId21"/>
    <p:sldId id="2593" r:id="rId22"/>
    <p:sldId id="2594" r:id="rId23"/>
    <p:sldId id="2595" r:id="rId24"/>
    <p:sldId id="2596" r:id="rId25"/>
    <p:sldId id="2599" r:id="rId26"/>
    <p:sldId id="2600" r:id="rId27"/>
    <p:sldId id="2598" r:id="rId28"/>
    <p:sldId id="2602" r:id="rId29"/>
    <p:sldId id="2597" r:id="rId30"/>
    <p:sldId id="2576" r:id="rId31"/>
    <p:sldId id="2603" r:id="rId32"/>
    <p:sldId id="2613" r:id="rId33"/>
    <p:sldId id="2604" r:id="rId34"/>
    <p:sldId id="2606" r:id="rId35"/>
    <p:sldId id="2614" r:id="rId36"/>
    <p:sldId id="2615" r:id="rId37"/>
    <p:sldId id="2608" r:id="rId38"/>
    <p:sldId id="2617" r:id="rId39"/>
    <p:sldId id="2609" r:id="rId40"/>
    <p:sldId id="2616" r:id="rId41"/>
    <p:sldId id="2610" r:id="rId42"/>
    <p:sldId id="2618" r:id="rId43"/>
    <p:sldId id="2435" r:id="rId44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932" y="52"/>
      </p:cViewPr>
      <p:guideLst>
        <p:guide orient="horz" pos="2052"/>
        <p:guide pos="3896"/>
        <p:guide orient="horz" pos="1643"/>
        <p:guide pos="2880"/>
        <p:guide orient="horz" pos="2412"/>
        <p:guide orient="horz" pos="8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4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七</a:t>
            </a: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摊还分析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聚合分析案例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总代价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=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这样，总代价</a:t>
            </a:r>
            <a:r>
              <a:rPr lang="en-US" altLang="zh-CN" dirty="0"/>
              <a:t> =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每次插入的平均代价</a:t>
            </a:r>
            <a:r>
              <a:rPr lang="en-US" altLang="zh-CN" dirty="0"/>
              <a:t> =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)/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 =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>
                <a:solidFill>
                  <a:schemeClr val="accent2"/>
                </a:solidFill>
              </a:rPr>
              <a:t>(1)</a:t>
            </a:r>
            <a:r>
              <a:rPr lang="en-US" altLang="zh-CN" dirty="0"/>
              <a:t>.</a:t>
            </a:r>
            <a:endParaRPr lang="en-US" altLang="zh-CN" dirty="0"/>
          </a:p>
        </p:txBody>
      </p:sp>
      <p:graphicFrame>
        <p:nvGraphicFramePr>
          <p:cNvPr id="4" name="Object 4"/>
          <p:cNvGraphicFramePr/>
          <p:nvPr/>
        </p:nvGraphicFramePr>
        <p:xfrm>
          <a:off x="1982998" y="880754"/>
          <a:ext cx="1200150" cy="777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2" name="" r:id="rId1" imgW="685800" imgH="444500" progId="Equation.3">
                  <p:embed/>
                </p:oleObj>
              </mc:Choice>
              <mc:Fallback>
                <p:oleObj name="" r:id="rId1" imgW="685800" imgH="444500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2998" y="880754"/>
                        <a:ext cx="1200150" cy="77747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3470812" y="835071"/>
          <a:ext cx="1147763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3" name="" r:id="rId3" imgW="698500" imgH="1079500" progId="Equation.3">
                  <p:embed/>
                </p:oleObj>
              </mc:Choice>
              <mc:Fallback>
                <p:oleObj name="" r:id="rId3" imgW="698500" imgH="1079500" progId="Equation.3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0812" y="835071"/>
                        <a:ext cx="1147763" cy="177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摊还分析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一、聚合分析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38069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11145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二、核算法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2081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9388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三、势能法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765" y="406662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"/>
          <p:cNvSpPr/>
          <p:nvPr/>
        </p:nvSpPr>
        <p:spPr>
          <a:xfrm>
            <a:off x="3979545" y="379738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四、动态表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核算法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/>
              <a:t>对于不同操作赋予不同费用，某些操作的费用可能多于或少于其实际代价。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赋予一个操作的费用，称为它的</a:t>
            </a:r>
            <a:r>
              <a:rPr lang="zh-CN" altLang="en-US" dirty="0">
                <a:solidFill>
                  <a:srgbClr val="C00000"/>
                </a:solidFill>
              </a:rPr>
              <a:t>摊还代价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当一个操作的摊还代价超出其实际代价时，差额部分存入数据结构中的特定对象，存入的差额称为</a:t>
            </a:r>
            <a:r>
              <a:rPr lang="zh-CN" altLang="en-US" dirty="0">
                <a:solidFill>
                  <a:srgbClr val="C00000"/>
                </a:solidFill>
              </a:rPr>
              <a:t>信用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对于后续操作中摊还代价小于实际代价的情况，信用可以用于支付差额。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需要确保操作序列的</a:t>
            </a:r>
            <a:r>
              <a:rPr lang="zh-CN" altLang="en-US" dirty="0">
                <a:solidFill>
                  <a:srgbClr val="C00000"/>
                </a:solidFill>
              </a:rPr>
              <a:t>总摊还代价</a:t>
            </a:r>
            <a:r>
              <a:rPr lang="zh-CN" altLang="en-US" dirty="0"/>
              <a:t>是序列</a:t>
            </a:r>
            <a:r>
              <a:rPr lang="zh-CN" altLang="en-US" dirty="0">
                <a:solidFill>
                  <a:srgbClr val="C00000"/>
                </a:solidFill>
              </a:rPr>
              <a:t>总真实代价</a:t>
            </a:r>
            <a:r>
              <a:rPr lang="zh-CN" altLang="en-US" dirty="0"/>
              <a:t>的上界。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441" y="3888453"/>
            <a:ext cx="1505027" cy="717587"/>
          </a:xfrm>
          <a:prstGeom prst="rect">
            <a:avLst/>
          </a:prstGeom>
        </p:spPr>
      </p:pic>
      <p:sp>
        <p:nvSpPr>
          <p:cNvPr id="5" name="对话气泡: 矩形 4"/>
          <p:cNvSpPr/>
          <p:nvPr/>
        </p:nvSpPr>
        <p:spPr>
          <a:xfrm>
            <a:off x="5279366" y="4002657"/>
            <a:ext cx="1505027" cy="244590"/>
          </a:xfrm>
          <a:prstGeom prst="wedgeRectCallout">
            <a:avLst>
              <a:gd name="adj1" fmla="val -71272"/>
              <a:gd name="adj2" fmla="val 51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真实代价</a:t>
            </a:r>
            <a:endParaRPr lang="zh-CN" altLang="en-US" dirty="0"/>
          </a:p>
        </p:txBody>
      </p:sp>
      <p:sp>
        <p:nvSpPr>
          <p:cNvPr id="7" name="对话气泡: 矩形 6"/>
          <p:cNvSpPr/>
          <p:nvPr/>
        </p:nvSpPr>
        <p:spPr>
          <a:xfrm>
            <a:off x="1807516" y="4002657"/>
            <a:ext cx="1505027" cy="244590"/>
          </a:xfrm>
          <a:prstGeom prst="wedgeRectCallout">
            <a:avLst>
              <a:gd name="adj1" fmla="val 88643"/>
              <a:gd name="adj2" fmla="val 55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摊还代价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案例：栈操作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操作的实际代价</a:t>
            </a:r>
            <a:endParaRPr lang="en-US" altLang="zh-CN" dirty="0"/>
          </a:p>
          <a:p>
            <a:pPr lvl="1"/>
            <a:r>
              <a:rPr lang="en-US" altLang="zh-CN" dirty="0"/>
              <a:t>PUSH		1</a:t>
            </a:r>
            <a:endParaRPr lang="en-US" altLang="zh-CN" dirty="0"/>
          </a:p>
          <a:p>
            <a:pPr lvl="1"/>
            <a:r>
              <a:rPr lang="en-US" altLang="zh-CN" dirty="0"/>
              <a:t>POP		1</a:t>
            </a:r>
            <a:endParaRPr lang="en-US" altLang="zh-CN" dirty="0"/>
          </a:p>
          <a:p>
            <a:pPr lvl="1"/>
            <a:r>
              <a:rPr lang="en-US" altLang="zh-CN" dirty="0"/>
              <a:t>MULTIPOP	min(k, s)</a:t>
            </a:r>
            <a:endParaRPr lang="en-US" altLang="zh-CN" dirty="0"/>
          </a:p>
          <a:p>
            <a:pPr lvl="1"/>
            <a:endParaRPr lang="en-US" altLang="zh-CN" dirty="0"/>
          </a:p>
          <a:p>
            <a:pPr eaLnBrk="1" hangingPunct="1"/>
            <a:r>
              <a:rPr lang="zh-CN" altLang="en-US" dirty="0"/>
              <a:t>摊还代价</a:t>
            </a:r>
            <a:endParaRPr lang="en-US" altLang="zh-CN" dirty="0"/>
          </a:p>
          <a:p>
            <a:pPr lvl="1"/>
            <a:r>
              <a:rPr lang="en-US" altLang="zh-CN" dirty="0"/>
              <a:t>PUSH		2</a:t>
            </a:r>
            <a:endParaRPr lang="en-US" altLang="zh-CN" dirty="0"/>
          </a:p>
          <a:p>
            <a:pPr lvl="1"/>
            <a:r>
              <a:rPr lang="en-US" altLang="zh-CN" dirty="0"/>
              <a:t>POP		0</a:t>
            </a:r>
            <a:endParaRPr lang="en-US" altLang="zh-CN" dirty="0"/>
          </a:p>
          <a:p>
            <a:pPr lvl="1"/>
            <a:r>
              <a:rPr lang="en-US" altLang="zh-CN" dirty="0"/>
              <a:t>MULTIPOP	0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020574" y="1656272"/>
            <a:ext cx="2881222" cy="141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因此，对于一个操作序列，仅考虑</a:t>
            </a:r>
            <a:r>
              <a:rPr lang="en-US" altLang="zh-CN" sz="2000" dirty="0"/>
              <a:t>PUSH</a:t>
            </a:r>
            <a:r>
              <a:rPr lang="zh-CN" altLang="en-US" sz="2000" dirty="0"/>
              <a:t>数量即可。总体开销是</a:t>
            </a:r>
            <a:r>
              <a:rPr lang="en-US" altLang="zh-CN" sz="2000" i="1" dirty="0"/>
              <a:t>O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案例：二进制计数器递增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从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 1 </a:t>
            </a:r>
            <a:r>
              <a:rPr lang="zh-CN" altLang="en-US" dirty="0">
                <a:sym typeface="Symbol" panose="05050102010706020507" pitchFamily="18" charset="2"/>
              </a:rPr>
              <a:t>翻转的代价</a:t>
            </a: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：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 2$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  0 </a:t>
            </a:r>
            <a:r>
              <a:rPr lang="zh-CN" altLang="en-US" dirty="0">
                <a:sym typeface="Symbol" panose="05050102010706020507" pitchFamily="18" charset="2"/>
              </a:rPr>
              <a:t>翻转的代价</a:t>
            </a: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：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 0$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当从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翻转到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：为本操作支付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1$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，并将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1$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存为信用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当从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翻转到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从银行中取出已存信用缴纳开销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/>
              <a:t>不变量</a:t>
            </a:r>
            <a:r>
              <a:rPr lang="en-US" altLang="zh-CN" dirty="0"/>
              <a:t>: </a:t>
            </a:r>
            <a:r>
              <a:rPr lang="zh-CN" altLang="en-US" dirty="0"/>
              <a:t>每个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比特都具预先安排的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1$</a:t>
            </a:r>
            <a:r>
              <a:rPr lang="en-US" altLang="zh-CN" dirty="0"/>
              <a:t> </a:t>
            </a:r>
            <a:r>
              <a:rPr lang="zh-CN" altLang="en-US" dirty="0"/>
              <a:t>作为信用，这足以为后续操作进行支付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zh-CN" altLang="en-US" dirty="0"/>
              <a:t>最终</a:t>
            </a:r>
            <a:r>
              <a:rPr lang="en-US" altLang="zh-CN" dirty="0"/>
              <a:t>: </a:t>
            </a:r>
            <a:r>
              <a:rPr lang="zh-CN" altLang="en-US" dirty="0"/>
              <a:t>这个函数只需要统计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 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翻转的开销 （参见算法</a:t>
            </a:r>
            <a:r>
              <a:rPr lang="en-US" altLang="zh-CN" dirty="0">
                <a:sym typeface="Symbol" panose="05050102010706020507" pitchFamily="18" charset="2"/>
              </a:rPr>
              <a:t>INCREMENT</a:t>
            </a:r>
            <a:r>
              <a:rPr lang="zh-CN" altLang="en-US" dirty="0">
                <a:sym typeface="Symbol" panose="05050102010706020507" pitchFamily="18" charset="2"/>
              </a:rPr>
              <a:t>的第</a:t>
            </a:r>
            <a:r>
              <a:rPr lang="en-US" altLang="zh-CN" dirty="0">
                <a:sym typeface="Symbol" panose="05050102010706020507" pitchFamily="18" charset="2"/>
              </a:rPr>
              <a:t>6</a:t>
            </a:r>
            <a:r>
              <a:rPr lang="zh-CN" altLang="en-US" dirty="0">
                <a:sym typeface="Symbol" panose="05050102010706020507" pitchFamily="18" charset="2"/>
              </a:rPr>
              <a:t>行，每次最多执行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次此类操作）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案例：二进制计数器递增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从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 1 </a:t>
            </a:r>
            <a:r>
              <a:rPr lang="zh-CN" altLang="en-US" dirty="0">
                <a:sym typeface="Symbol" panose="05050102010706020507" pitchFamily="18" charset="2"/>
              </a:rPr>
              <a:t>翻转的代价</a:t>
            </a: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：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 2$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  0 </a:t>
            </a:r>
            <a:r>
              <a:rPr lang="zh-CN" altLang="en-US" dirty="0">
                <a:sym typeface="Symbol" panose="05050102010706020507" pitchFamily="18" charset="2"/>
              </a:rPr>
              <a:t>翻转的代价</a:t>
            </a: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：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 0$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当从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翻转到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：为本操作支付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1$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，并将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1$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存为信用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当从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翻转到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从银行中取出已存信用缴纳开销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/>
              <a:t>不变量</a:t>
            </a:r>
            <a:r>
              <a:rPr lang="en-US" altLang="zh-CN" dirty="0"/>
              <a:t>: </a:t>
            </a:r>
            <a:r>
              <a:rPr lang="zh-CN" altLang="en-US" dirty="0"/>
              <a:t>每个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比特都具预先安排的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1$</a:t>
            </a:r>
            <a:r>
              <a:rPr lang="en-US" altLang="zh-CN" dirty="0"/>
              <a:t> </a:t>
            </a:r>
            <a:r>
              <a:rPr lang="zh-CN" altLang="en-US" dirty="0"/>
              <a:t>作为信用，这足以为后续操作进行支付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zh-CN" altLang="en-US" dirty="0"/>
              <a:t>最终</a:t>
            </a:r>
            <a:r>
              <a:rPr lang="en-US" altLang="zh-CN" dirty="0"/>
              <a:t>: </a:t>
            </a:r>
            <a:r>
              <a:rPr lang="zh-CN" altLang="en-US" dirty="0"/>
              <a:t>这个函数只需要统计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 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翻转的开销 （参见算法</a:t>
            </a:r>
            <a:r>
              <a:rPr lang="en-US" altLang="zh-CN" dirty="0">
                <a:sym typeface="Symbol" panose="05050102010706020507" pitchFamily="18" charset="2"/>
              </a:rPr>
              <a:t>INCREMENT</a:t>
            </a:r>
            <a:r>
              <a:rPr lang="zh-CN" altLang="en-US" dirty="0">
                <a:sym typeface="Symbol" panose="05050102010706020507" pitchFamily="18" charset="2"/>
              </a:rPr>
              <a:t>的第</a:t>
            </a:r>
            <a:r>
              <a:rPr lang="en-US" altLang="zh-CN" dirty="0">
                <a:sym typeface="Symbol" panose="05050102010706020507" pitchFamily="18" charset="2"/>
              </a:rPr>
              <a:t>6</a:t>
            </a:r>
            <a:r>
              <a:rPr lang="zh-CN" altLang="en-US" dirty="0">
                <a:sym typeface="Symbol" panose="05050102010706020507" pitchFamily="18" charset="2"/>
              </a:rPr>
              <a:t>行，每次最多执行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次此类操作）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案例：二进制计数器递增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9159" y="647601"/>
            <a:ext cx="3035456" cy="38482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8355" y="1061049"/>
            <a:ext cx="139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标注开销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06838" y="1156633"/>
            <a:ext cx="552321" cy="337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1200" b="1" dirty="0">
                <a:solidFill>
                  <a:srgbClr val="C00000"/>
                </a:solidFill>
              </a:rPr>
              <a:t>0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摊还分析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一、聚合分析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38069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11145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、核算法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2081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9388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三、势能法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765" y="406662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"/>
          <p:cNvSpPr/>
          <p:nvPr/>
        </p:nvSpPr>
        <p:spPr>
          <a:xfrm>
            <a:off x="3979545" y="379738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四、动态表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势能法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将势能与整个数据结构相关联，而不是特定对象相关联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将势能释放即可用于支付未来操作的代价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CE0000"/>
                </a:solidFill>
              </a:rPr>
              <a:t>摊余成本</a:t>
            </a:r>
            <a:r>
              <a:rPr lang="en-US" altLang="zh-CN" dirty="0">
                <a:solidFill>
                  <a:srgbClr val="CE0000"/>
                </a:solidFill>
              </a:rPr>
              <a:t> = </a:t>
            </a:r>
            <a:r>
              <a:rPr lang="zh-CN" altLang="en-US" dirty="0">
                <a:solidFill>
                  <a:srgbClr val="CE0000"/>
                </a:solidFill>
              </a:rPr>
              <a:t>真实开销</a:t>
            </a:r>
            <a:r>
              <a:rPr lang="en-US" altLang="zh-CN" dirty="0">
                <a:solidFill>
                  <a:srgbClr val="CE0000"/>
                </a:solidFill>
              </a:rPr>
              <a:t> + </a:t>
            </a:r>
            <a:r>
              <a:rPr lang="zh-CN" altLang="en-US" dirty="0">
                <a:solidFill>
                  <a:srgbClr val="CE0000"/>
                </a:solidFill>
              </a:rPr>
              <a:t>新势能</a:t>
            </a:r>
            <a:r>
              <a:rPr lang="en-US" altLang="zh-CN" dirty="0">
                <a:solidFill>
                  <a:srgbClr val="CE0000"/>
                </a:solidFill>
              </a:rPr>
              <a:t> – </a:t>
            </a:r>
            <a:r>
              <a:rPr lang="zh-CN" altLang="en-US" dirty="0">
                <a:solidFill>
                  <a:srgbClr val="CE0000"/>
                </a:solidFill>
              </a:rPr>
              <a:t>旧势能</a:t>
            </a:r>
            <a:r>
              <a:rPr lang="en-US" altLang="zh-CN" dirty="0"/>
              <a:t>.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换言之，必须支付代价以增加数据结构的势能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若尽管操作的真实代价高，如果势能同时显著降低，则摊余成本并不高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势函数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/>
              <a:t>基本规则</a:t>
            </a:r>
            <a:r>
              <a:rPr lang="en-US" altLang="zh-CN" dirty="0"/>
              <a:t>: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势永远是非负的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势从零开始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sz="12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E0000"/>
                </a:solidFill>
              </a:rPr>
              <a:t>证明</a:t>
            </a:r>
            <a:r>
              <a:rPr lang="en-US" altLang="zh-CN" dirty="0">
                <a:solidFill>
                  <a:srgbClr val="CE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假设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个操作将数据结构从 </a:t>
            </a:r>
            <a:r>
              <a:rPr lang="en-US" altLang="zh-CN" i="1" dirty="0">
                <a:solidFill>
                  <a:schemeClr val="accent2"/>
                </a:solidFill>
              </a:rPr>
              <a:t>D</a:t>
            </a:r>
            <a:r>
              <a:rPr lang="en-US" altLang="zh-CN" baseline="-25000" dirty="0">
                <a:solidFill>
                  <a:schemeClr val="accent2"/>
                </a:solidFill>
              </a:rPr>
              <a:t>0</a:t>
            </a:r>
            <a:r>
              <a:rPr lang="en-US" altLang="zh-CN" dirty="0"/>
              <a:t> </a:t>
            </a:r>
            <a:r>
              <a:rPr lang="zh-CN" altLang="en-US" dirty="0"/>
              <a:t>修改为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D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直至</a:t>
            </a:r>
            <a:r>
              <a:rPr lang="en-US" altLang="zh-CN" dirty="0"/>
              <a:t>…</a:t>
            </a:r>
            <a:r>
              <a:rPr lang="en-US" altLang="zh-CN" i="1" dirty="0">
                <a:solidFill>
                  <a:schemeClr val="accent2"/>
                </a:solidFill>
              </a:rPr>
              <a:t>D</a:t>
            </a:r>
            <a:r>
              <a:rPr lang="en-US" altLang="zh-CN" i="1" baseline="-25000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令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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代表数据结构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的势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令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c</a:t>
            </a:r>
            <a:r>
              <a:rPr lang="en-US" altLang="zh-CN" i="1" baseline="-25000" dirty="0">
                <a:solidFill>
                  <a:schemeClr val="accent2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代表第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chemeClr val="accent2"/>
                </a:solidFill>
              </a:rPr>
              <a:t>i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个操作的真实代价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令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chemeClr val="accent2"/>
                </a:solidFill>
              </a:rPr>
              <a:t>ĉ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i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代表第 </a:t>
            </a:r>
            <a:r>
              <a:rPr lang="en-US" altLang="zh-CN" i="1" dirty="0" err="1">
                <a:solidFill>
                  <a:schemeClr val="accent2"/>
                </a:solidFill>
              </a:rPr>
              <a:t>i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个操作的摊还代价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摊还分析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一、聚合分析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38069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11145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、核算法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2081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9388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三、势能法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765" y="406662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"/>
          <p:cNvSpPr/>
          <p:nvPr/>
        </p:nvSpPr>
        <p:spPr>
          <a:xfrm>
            <a:off x="3979545" y="379738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四、动态表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势函数</a:t>
            </a:r>
            <a:r>
              <a:rPr lang="en-US" altLang="zh-CN" dirty="0"/>
              <a:t> 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zh-CN" altLang="en-US" dirty="0"/>
              <a:t>累加，可知：</a:t>
            </a:r>
            <a:endParaRPr lang="en-US" altLang="zh-CN" dirty="0"/>
          </a:p>
        </p:txBody>
      </p:sp>
      <p:graphicFrame>
        <p:nvGraphicFramePr>
          <p:cNvPr id="5" name="Object 4"/>
          <p:cNvGraphicFramePr/>
          <p:nvPr/>
        </p:nvGraphicFramePr>
        <p:xfrm>
          <a:off x="2261693" y="1132285"/>
          <a:ext cx="2844404" cy="431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7" name="" r:id="rId1" imgW="1511300" imgH="228600" progId="Equation.3">
                  <p:embed/>
                </p:oleObj>
              </mc:Choice>
              <mc:Fallback>
                <p:oleObj name="" r:id="rId1" imgW="1511300" imgH="228600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1693" y="1132285"/>
                        <a:ext cx="2844404" cy="4310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1863558" y="1689700"/>
          <a:ext cx="413504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8" name="" r:id="rId3" imgW="2195830" imgH="431800" progId="Equation.3">
                  <p:embed/>
                </p:oleObj>
              </mc:Choice>
              <mc:Fallback>
                <p:oleObj name="" r:id="rId3" imgW="2195830" imgH="431800" progId="Equation.3">
                  <p:embed/>
                  <p:pic>
                    <p:nvPicPr>
                      <p:cNvPr id="0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3558" y="1689700"/>
                        <a:ext cx="4135040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2517211" y="2469560"/>
          <a:ext cx="2868216" cy="167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9" name="" r:id="rId5" imgW="1524000" imgH="889000" progId="Equation.3">
                  <p:embed/>
                </p:oleObj>
              </mc:Choice>
              <mc:Fallback>
                <p:oleObj name="" r:id="rId5" imgW="1524000" imgH="889000" progId="Equation.3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7211" y="2469560"/>
                        <a:ext cx="2868216" cy="1677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50828" y="4225560"/>
            <a:ext cx="581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/>
              <a:t>总摊还代价给出了总实际代价的一个上界！</a:t>
            </a:r>
            <a:endParaRPr lang="zh-CN" altLang="en-US" sz="1800" dirty="0"/>
          </a:p>
        </p:txBody>
      </p:sp>
      <p:sp>
        <p:nvSpPr>
          <p:cNvPr id="10" name="文本框 9"/>
          <p:cNvSpPr txBox="1"/>
          <p:nvPr/>
        </p:nvSpPr>
        <p:spPr>
          <a:xfrm>
            <a:off x="6349042" y="1643981"/>
            <a:ext cx="2587924" cy="211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要求：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任何时候，势能都不小于初始时的势能。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简单起见，初始时的势能可以定为</a:t>
            </a:r>
            <a:r>
              <a:rPr lang="en-US" altLang="zh-CN" sz="1800" dirty="0"/>
              <a:t>0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r>
              <a:rPr lang="en-US" altLang="zh-CN" dirty="0"/>
              <a:t>: </a:t>
            </a:r>
            <a:r>
              <a:rPr lang="zh-CN" altLang="en-US" dirty="0"/>
              <a:t>栈操作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将一个栈的势函数定义为其中的对象数量。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对于初始的空栈</a:t>
            </a:r>
            <a:r>
              <a:rPr lang="en-US" altLang="zh-CN" i="1" dirty="0"/>
              <a:t>D</a:t>
            </a:r>
            <a:r>
              <a:rPr lang="en-US" altLang="zh-CN" baseline="-25000" dirty="0"/>
              <a:t>0</a:t>
            </a:r>
            <a:r>
              <a:rPr lang="zh-CN" altLang="en-US" dirty="0"/>
              <a:t>，我们有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baseline="-25000" dirty="0"/>
              <a:t>0</a:t>
            </a:r>
            <a:r>
              <a:rPr lang="en-US" altLang="zh-CN" dirty="0"/>
              <a:t>)=0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因此，第 </a:t>
            </a:r>
            <a:r>
              <a:rPr lang="en-US" altLang="zh-CN" i="1" dirty="0"/>
              <a:t>I </a:t>
            </a:r>
            <a:r>
              <a:rPr lang="zh-CN" altLang="en-US" dirty="0"/>
              <a:t>步操作得到的栈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zh-CN" altLang="en-US" dirty="0"/>
              <a:t>具有非负的势，即：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i="1" dirty="0"/>
              <a:t>    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/>
              <a:t>) &gt;= 0 =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baseline="-25000" dirty="0"/>
              <a:t>0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因此，用 </a:t>
            </a:r>
            <a:r>
              <a:rPr lang="en-US" altLang="zh-CN" i="1" dirty="0"/>
              <a:t>Φ </a:t>
            </a:r>
            <a:r>
              <a:rPr lang="zh-CN" altLang="en-US" dirty="0"/>
              <a:t>定义的 </a:t>
            </a:r>
            <a:r>
              <a:rPr lang="en-US" altLang="zh-CN" i="1" dirty="0"/>
              <a:t>n </a:t>
            </a:r>
            <a:r>
              <a:rPr lang="zh-CN" altLang="en-US" dirty="0"/>
              <a:t>个操作的总摊还代价即为实际代价的上界。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sz="105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r>
              <a:rPr lang="en-US" altLang="zh-CN" dirty="0"/>
              <a:t>: </a:t>
            </a:r>
            <a:r>
              <a:rPr lang="zh-CN" altLang="en-US" dirty="0"/>
              <a:t>栈操作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如果第</a:t>
            </a:r>
            <a:r>
              <a:rPr lang="en-US" altLang="zh-CN" i="1" dirty="0" err="1"/>
              <a:t>i</a:t>
            </a:r>
            <a:r>
              <a:rPr lang="zh-CN" altLang="en-US" dirty="0"/>
              <a:t>个操作是</a:t>
            </a:r>
            <a:r>
              <a:rPr lang="en-US" altLang="zh-CN" dirty="0"/>
              <a:t>PUSH</a:t>
            </a:r>
            <a:r>
              <a:rPr lang="zh-CN" altLang="en-US" dirty="0"/>
              <a:t>操作，且栈中有</a:t>
            </a:r>
            <a:r>
              <a:rPr lang="en-US" altLang="zh-CN" i="1" dirty="0"/>
              <a:t>s</a:t>
            </a:r>
            <a:r>
              <a:rPr lang="zh-CN" altLang="en-US" dirty="0"/>
              <a:t>个对象，则势差为：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/>
              <a:t>)-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-1</a:t>
            </a:r>
            <a:r>
              <a:rPr lang="en-US" altLang="zh-CN" dirty="0"/>
              <a:t>) = (</a:t>
            </a:r>
            <a:r>
              <a:rPr lang="en-US" altLang="zh-CN" i="1" dirty="0"/>
              <a:t>s </a:t>
            </a:r>
            <a:r>
              <a:rPr lang="en-US" altLang="zh-CN" dirty="0"/>
              <a:t>+ 1) – </a:t>
            </a:r>
            <a:r>
              <a:rPr lang="en-US" altLang="zh-CN" i="1" dirty="0"/>
              <a:t>s</a:t>
            </a:r>
            <a:r>
              <a:rPr lang="en-US" altLang="zh-CN" dirty="0"/>
              <a:t> = 1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摊还代价是：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i="1" dirty="0" err="1"/>
              <a:t>ĉ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=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i</a:t>
            </a:r>
            <a:r>
              <a:rPr lang="en-US" altLang="zh-CN" dirty="0"/>
              <a:t>+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/>
              <a:t>) -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-1</a:t>
            </a:r>
            <a:r>
              <a:rPr lang="en-US" altLang="zh-CN" dirty="0"/>
              <a:t>) = 1+1 = 2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sz="105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r>
              <a:rPr lang="en-US" altLang="zh-CN" dirty="0"/>
              <a:t>: </a:t>
            </a:r>
            <a:r>
              <a:rPr lang="zh-CN" altLang="en-US" dirty="0"/>
              <a:t>栈操作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如果第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个操作是</a:t>
            </a:r>
            <a:r>
              <a:rPr lang="en-US" altLang="zh-CN" dirty="0"/>
              <a:t>MULTIPOP(</a:t>
            </a:r>
            <a:r>
              <a:rPr lang="en-US" altLang="zh-CN" i="1" dirty="0"/>
              <a:t>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i="1" dirty="0"/>
              <a:t>k</a:t>
            </a:r>
            <a:r>
              <a:rPr lang="en-US" altLang="zh-CN" dirty="0"/>
              <a:t>)</a:t>
            </a:r>
            <a:r>
              <a:rPr lang="zh-CN" altLang="en-US" dirty="0"/>
              <a:t>操作，将 </a:t>
            </a:r>
            <a:r>
              <a:rPr lang="en-US" altLang="zh-CN" i="1" dirty="0"/>
              <a:t>k’</a:t>
            </a:r>
            <a:r>
              <a:rPr lang="en-US" altLang="zh-CN" dirty="0"/>
              <a:t>=min(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s</a:t>
            </a:r>
            <a:r>
              <a:rPr lang="en-US" altLang="zh-CN" dirty="0"/>
              <a:t>) </a:t>
            </a:r>
            <a:r>
              <a:rPr lang="zh-CN" altLang="en-US" dirty="0"/>
              <a:t>个对象弹出栈，则势差为：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/>
              <a:t>) -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-1</a:t>
            </a:r>
            <a:r>
              <a:rPr lang="en-US" altLang="zh-CN" dirty="0"/>
              <a:t>) = -</a:t>
            </a:r>
            <a:r>
              <a:rPr lang="en-US" altLang="zh-CN" i="1" dirty="0"/>
              <a:t>k’</a:t>
            </a:r>
            <a:endParaRPr lang="en-US" altLang="zh-CN" i="1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摊还代价是：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i="1" dirty="0" err="1"/>
              <a:t>ĉ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=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i </a:t>
            </a:r>
            <a:r>
              <a:rPr lang="en-US" altLang="zh-CN" dirty="0"/>
              <a:t>+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/>
              <a:t>) -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-1</a:t>
            </a:r>
            <a:r>
              <a:rPr lang="en-US" altLang="zh-CN" dirty="0"/>
              <a:t>) = </a:t>
            </a:r>
            <a:r>
              <a:rPr lang="en-US" altLang="zh-CN" i="1" dirty="0"/>
              <a:t>k’ </a:t>
            </a:r>
            <a:r>
              <a:rPr lang="en-US" altLang="zh-CN" dirty="0"/>
              <a:t>- </a:t>
            </a:r>
            <a:r>
              <a:rPr lang="en-US" altLang="zh-CN" i="1" dirty="0"/>
              <a:t>k’ </a:t>
            </a:r>
            <a:r>
              <a:rPr lang="en-US" altLang="zh-CN" dirty="0"/>
              <a:t>= 0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问题：如何分析</a:t>
            </a:r>
            <a:r>
              <a:rPr lang="en-US" altLang="zh-CN" dirty="0"/>
              <a:t>POP(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  <a:r>
              <a:rPr lang="zh-CN" altLang="en-US" dirty="0"/>
              <a:t>操作？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sz="105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r>
              <a:rPr lang="en-US" altLang="zh-CN" dirty="0"/>
              <a:t>: </a:t>
            </a:r>
            <a:r>
              <a:rPr lang="zh-CN" altLang="en-US" dirty="0"/>
              <a:t>二进制计数器递增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将计数器执行</a:t>
            </a:r>
            <a:r>
              <a:rPr lang="en-US" altLang="zh-CN" dirty="0" err="1"/>
              <a:t>i</a:t>
            </a:r>
            <a:r>
              <a:rPr lang="zh-CN" altLang="en-US" dirty="0"/>
              <a:t>次</a:t>
            </a:r>
            <a:r>
              <a:rPr lang="en-US" altLang="zh-CN" dirty="0"/>
              <a:t>INCREMENT</a:t>
            </a:r>
            <a:r>
              <a:rPr lang="zh-CN" altLang="en-US" dirty="0"/>
              <a:t>操作后的势，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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D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zh-CN" altLang="en-US" dirty="0"/>
              <a:t>定义为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en-US" altLang="zh-CN" dirty="0"/>
              <a:t> —— </a:t>
            </a:r>
            <a:r>
              <a:rPr lang="en-US" altLang="zh-CN" i="1" dirty="0" err="1"/>
              <a:t>i</a:t>
            </a:r>
            <a:r>
              <a:rPr lang="zh-CN" altLang="en-US" dirty="0"/>
              <a:t>次操作后计数器中</a:t>
            </a:r>
            <a:r>
              <a:rPr lang="en-US" altLang="zh-CN" dirty="0"/>
              <a:t>1</a:t>
            </a:r>
            <a:r>
              <a:rPr lang="zh-CN" altLang="en-US" dirty="0"/>
              <a:t>的个数。</a:t>
            </a:r>
            <a:endParaRPr lang="en-US" altLang="zh-CN" dirty="0"/>
          </a:p>
          <a:p>
            <a:pPr eaLnBrk="1" hangingPunct="1"/>
            <a:endParaRPr lang="en-US" altLang="zh-CN" sz="105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势的变化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=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 (0  1)</a:t>
            </a:r>
            <a:r>
              <a:rPr lang="en-US" altLang="zh-CN" dirty="0">
                <a:sym typeface="Symbol" panose="05050102010706020507" pitchFamily="18" charset="2"/>
              </a:rPr>
              <a:t> flips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 (1  0)</a:t>
            </a:r>
            <a:r>
              <a:rPr lang="en-US" altLang="zh-CN" dirty="0">
                <a:sym typeface="Symbol" panose="05050102010706020507" pitchFamily="18" charset="2"/>
              </a:rPr>
              <a:t> flips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=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   (1  0)</a:t>
            </a:r>
            <a:r>
              <a:rPr lang="en-US" altLang="zh-CN" dirty="0">
                <a:sym typeface="Symbol" panose="05050102010706020507" pitchFamily="18" charset="2"/>
              </a:rPr>
              <a:t> flips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r>
              <a:rPr lang="en-US" altLang="zh-CN" dirty="0"/>
              <a:t>: </a:t>
            </a:r>
            <a:r>
              <a:rPr lang="zh-CN" altLang="en-US" dirty="0"/>
              <a:t>二进制计数器递增（详细解读）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2"/>
            <a:ext cx="7886700" cy="384827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ym typeface="Symbol" panose="05050102010706020507" pitchFamily="18" charset="2"/>
              </a:rPr>
              <a:t>令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表示执行第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次</a:t>
            </a:r>
            <a:r>
              <a:rPr lang="en-US" altLang="zh-CN" dirty="0">
                <a:sym typeface="Symbol" panose="05050102010706020507" pitchFamily="18" charset="2"/>
              </a:rPr>
              <a:t>INCREMENT</a:t>
            </a:r>
            <a:r>
              <a:rPr lang="zh-CN" altLang="en-US" dirty="0">
                <a:sym typeface="Symbol" panose="05050102010706020507" pitchFamily="18" charset="2"/>
              </a:rPr>
              <a:t>操作之后的势，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比特位的数量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ym typeface="Symbol" panose="05050102010706020507" pitchFamily="18" charset="2"/>
              </a:rPr>
              <a:t>假设第 </a:t>
            </a:r>
            <a:r>
              <a:rPr lang="en-US" altLang="zh-CN" i="1" dirty="0" err="1">
                <a:sym typeface="Symbol" panose="05050102010706020507" pitchFamily="18" charset="2"/>
              </a:rPr>
              <a:t>i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个</a:t>
            </a:r>
            <a:r>
              <a:rPr lang="en-US" altLang="zh-CN" dirty="0">
                <a:sym typeface="Symbol" panose="05050102010706020507" pitchFamily="18" charset="2"/>
              </a:rPr>
              <a:t>INCREMENT</a:t>
            </a:r>
            <a:r>
              <a:rPr lang="zh-CN" altLang="en-US" dirty="0">
                <a:sym typeface="Symbol" panose="05050102010706020507" pitchFamily="18" charset="2"/>
              </a:rPr>
              <a:t>操作将 </a:t>
            </a:r>
            <a:r>
              <a:rPr lang="en-US" altLang="zh-CN" i="1" dirty="0" err="1">
                <a:sym typeface="Symbol" panose="05050102010706020507" pitchFamily="18" charset="2"/>
              </a:rPr>
              <a:t>t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个位复位，则实际代价至多为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+1</a:t>
            </a:r>
            <a:r>
              <a:rPr lang="zh-CN" altLang="en-US" dirty="0">
                <a:sym typeface="Symbol" panose="05050102010706020507" pitchFamily="18" charset="2"/>
              </a:rPr>
              <a:t>。因为，除了复位 </a:t>
            </a:r>
            <a:r>
              <a:rPr lang="en-US" altLang="zh-CN" i="1" dirty="0" err="1">
                <a:sym typeface="Symbol" panose="05050102010706020507" pitchFamily="18" charset="2"/>
              </a:rPr>
              <a:t>t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位之外，至多置位 </a:t>
            </a:r>
            <a:r>
              <a:rPr lang="en-US" altLang="zh-CN" dirty="0">
                <a:sym typeface="Symbol" panose="05050102010706020507" pitchFamily="18" charset="2"/>
              </a:rPr>
              <a:t>1 </a:t>
            </a:r>
            <a:r>
              <a:rPr lang="zh-CN" altLang="en-US" dirty="0">
                <a:sym typeface="Symbol" panose="05050102010706020507" pitchFamily="18" charset="2"/>
              </a:rPr>
              <a:t>位。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Symbol" panose="05050102010706020507" pitchFamily="18" charset="2"/>
              </a:rPr>
              <a:t>如果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= 0</a:t>
            </a:r>
            <a:r>
              <a:rPr lang="zh-CN" altLang="en-US" dirty="0">
                <a:sym typeface="Symbol" panose="05050102010706020507" pitchFamily="18" charset="2"/>
              </a:rPr>
              <a:t>，所有</a:t>
            </a:r>
            <a:r>
              <a:rPr lang="en-US" altLang="zh-CN" i="1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位都复位，则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ym typeface="Symbol" panose="05050102010706020507" pitchFamily="18" charset="2"/>
              </a:rPr>
              <a:t>-1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i="1" dirty="0" err="1">
                <a:sym typeface="Symbol" panose="05050102010706020507" pitchFamily="18" charset="2"/>
              </a:rPr>
              <a:t>t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ym typeface="Symbol" panose="05050102010706020507" pitchFamily="18" charset="2"/>
              </a:rPr>
              <a:t>k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Symbol" panose="05050102010706020507" pitchFamily="18" charset="2"/>
              </a:rPr>
              <a:t>如果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&gt;0</a:t>
            </a:r>
            <a:r>
              <a:rPr lang="zh-CN" altLang="en-US" dirty="0">
                <a:sym typeface="Symbol" panose="05050102010706020507" pitchFamily="18" charset="2"/>
              </a:rPr>
              <a:t>，则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ym typeface="Symbol" panose="05050102010706020507" pitchFamily="18" charset="2"/>
              </a:rPr>
              <a:t>-1</a:t>
            </a:r>
            <a:r>
              <a:rPr lang="en-US" altLang="zh-CN" dirty="0">
                <a:sym typeface="Symbol" panose="05050102010706020507" pitchFamily="18" charset="2"/>
              </a:rPr>
              <a:t> – </a:t>
            </a:r>
            <a:r>
              <a:rPr lang="en-US" altLang="zh-CN" i="1" dirty="0" err="1">
                <a:sym typeface="Symbol" panose="05050102010706020507" pitchFamily="18" charset="2"/>
              </a:rPr>
              <a:t>t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+ 1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ym typeface="Symbol" panose="05050102010706020507" pitchFamily="18" charset="2"/>
              </a:rPr>
              <a:t>势差为：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2100" i="1" dirty="0"/>
              <a:t>Φ</a:t>
            </a:r>
            <a:r>
              <a:rPr lang="en-US" altLang="zh-CN" sz="2100" dirty="0"/>
              <a:t>(</a:t>
            </a:r>
            <a:r>
              <a:rPr lang="en-US" altLang="zh-CN" sz="2100" i="1" dirty="0"/>
              <a:t>D</a:t>
            </a:r>
            <a:r>
              <a:rPr lang="en-US" altLang="zh-CN" sz="2100" i="1" baseline="-25000" dirty="0"/>
              <a:t>i</a:t>
            </a:r>
            <a:r>
              <a:rPr lang="en-US" altLang="zh-CN" sz="2100" dirty="0"/>
              <a:t>) - </a:t>
            </a:r>
            <a:r>
              <a:rPr lang="en-US" altLang="zh-CN" sz="2100" i="1" dirty="0"/>
              <a:t>Φ</a:t>
            </a:r>
            <a:r>
              <a:rPr lang="en-US" altLang="zh-CN" sz="2100" dirty="0"/>
              <a:t>(</a:t>
            </a:r>
            <a:r>
              <a:rPr lang="en-US" altLang="zh-CN" sz="2100" i="1" dirty="0"/>
              <a:t>D</a:t>
            </a:r>
            <a:r>
              <a:rPr lang="en-US" altLang="zh-CN" sz="2100" i="1" baseline="-25000" dirty="0"/>
              <a:t>i-1</a:t>
            </a:r>
            <a:r>
              <a:rPr lang="en-US" altLang="zh-CN" sz="2100" dirty="0"/>
              <a:t>)&lt;=(</a:t>
            </a:r>
            <a:r>
              <a:rPr lang="en-US" altLang="zh-CN" sz="2100" i="1" dirty="0"/>
              <a:t>b</a:t>
            </a:r>
            <a:r>
              <a:rPr lang="en-US" altLang="zh-CN" sz="2100" i="1" baseline="-25000" dirty="0"/>
              <a:t>i</a:t>
            </a:r>
            <a:r>
              <a:rPr lang="en-US" altLang="zh-CN" sz="2100" baseline="-25000" dirty="0"/>
              <a:t>-1</a:t>
            </a:r>
            <a:r>
              <a:rPr lang="en-US" altLang="zh-CN" sz="2100" dirty="0"/>
              <a:t> – </a:t>
            </a:r>
            <a:r>
              <a:rPr lang="en-US" altLang="zh-CN" sz="2100" i="1" dirty="0" err="1"/>
              <a:t>t</a:t>
            </a:r>
            <a:r>
              <a:rPr lang="en-US" altLang="zh-CN" sz="2100" i="1" baseline="-25000" dirty="0" err="1"/>
              <a:t>i</a:t>
            </a:r>
            <a:r>
              <a:rPr lang="en-US" altLang="zh-CN" sz="2100" dirty="0"/>
              <a:t> +1) –</a:t>
            </a:r>
            <a:r>
              <a:rPr lang="en-US" altLang="zh-CN" sz="2100" i="1" dirty="0"/>
              <a:t>b</a:t>
            </a:r>
            <a:r>
              <a:rPr lang="en-US" altLang="zh-CN" sz="2100" i="1" baseline="-25000" dirty="0"/>
              <a:t>i</a:t>
            </a:r>
            <a:r>
              <a:rPr lang="en-US" altLang="zh-CN" sz="2100" baseline="-25000" dirty="0"/>
              <a:t>-1</a:t>
            </a:r>
            <a:r>
              <a:rPr lang="en-US" altLang="zh-CN" sz="2100" dirty="0"/>
              <a:t> = 1 – </a:t>
            </a:r>
            <a:r>
              <a:rPr lang="en-US" altLang="zh-CN" sz="2100" i="1" dirty="0" err="1"/>
              <a:t>t</a:t>
            </a:r>
            <a:r>
              <a:rPr lang="en-US" altLang="zh-CN" sz="2100" i="1" baseline="-25000" dirty="0" err="1"/>
              <a:t>i</a:t>
            </a:r>
            <a:endParaRPr lang="en-US" altLang="zh-CN" sz="2100" i="1" baseline="-25000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因此，摊还代价是：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100" i="1" dirty="0" err="1"/>
              <a:t>ĉ</a:t>
            </a:r>
            <a:r>
              <a:rPr lang="en-US" altLang="zh-CN" sz="2100" i="1" baseline="-25000" dirty="0" err="1"/>
              <a:t>i</a:t>
            </a:r>
            <a:r>
              <a:rPr lang="en-US" altLang="zh-CN" sz="2100" dirty="0"/>
              <a:t>=</a:t>
            </a:r>
            <a:r>
              <a:rPr lang="en-US" altLang="zh-CN" sz="2100" i="1" dirty="0"/>
              <a:t>c</a:t>
            </a:r>
            <a:r>
              <a:rPr lang="en-US" altLang="zh-CN" sz="2100" i="1" baseline="-25000" dirty="0"/>
              <a:t>i </a:t>
            </a:r>
            <a:r>
              <a:rPr lang="en-US" altLang="zh-CN" sz="2100" dirty="0"/>
              <a:t>+ </a:t>
            </a:r>
            <a:r>
              <a:rPr lang="en-US" altLang="zh-CN" sz="2100" i="1" dirty="0"/>
              <a:t>Φ</a:t>
            </a:r>
            <a:r>
              <a:rPr lang="en-US" altLang="zh-CN" sz="2100" dirty="0"/>
              <a:t>(</a:t>
            </a:r>
            <a:r>
              <a:rPr lang="en-US" altLang="zh-CN" sz="2100" i="1" dirty="0"/>
              <a:t>D</a:t>
            </a:r>
            <a:r>
              <a:rPr lang="en-US" altLang="zh-CN" sz="2100" i="1" baseline="-25000" dirty="0"/>
              <a:t>i</a:t>
            </a:r>
            <a:r>
              <a:rPr lang="en-US" altLang="zh-CN" sz="2100" dirty="0"/>
              <a:t>) - </a:t>
            </a:r>
            <a:r>
              <a:rPr lang="en-US" altLang="zh-CN" sz="2100" i="1" dirty="0"/>
              <a:t>Φ</a:t>
            </a:r>
            <a:r>
              <a:rPr lang="en-US" altLang="zh-CN" sz="2100" dirty="0"/>
              <a:t>(</a:t>
            </a:r>
            <a:r>
              <a:rPr lang="en-US" altLang="zh-CN" sz="2100" i="1" dirty="0"/>
              <a:t>D</a:t>
            </a:r>
            <a:r>
              <a:rPr lang="en-US" altLang="zh-CN" sz="2100" i="1" baseline="-25000" dirty="0"/>
              <a:t>i</a:t>
            </a:r>
            <a:r>
              <a:rPr lang="en-US" altLang="zh-CN" sz="2100" baseline="-25000" dirty="0"/>
              <a:t>-1</a:t>
            </a:r>
            <a:r>
              <a:rPr lang="en-US" altLang="zh-CN" sz="2100" dirty="0"/>
              <a:t>) &lt;= (</a:t>
            </a:r>
            <a:r>
              <a:rPr lang="en-US" altLang="zh-CN" sz="2100" i="1" dirty="0" err="1"/>
              <a:t>t</a:t>
            </a:r>
            <a:r>
              <a:rPr lang="en-US" altLang="zh-CN" sz="2100" i="1" baseline="-25000" dirty="0" err="1"/>
              <a:t>i</a:t>
            </a:r>
            <a:r>
              <a:rPr lang="en-US" altLang="zh-CN" sz="2100" baseline="-25000" dirty="0"/>
              <a:t> </a:t>
            </a:r>
            <a:r>
              <a:rPr lang="en-US" altLang="zh-CN" sz="2100" dirty="0"/>
              <a:t>+ 1) + (1 – </a:t>
            </a:r>
            <a:r>
              <a:rPr lang="en-US" altLang="zh-CN" sz="2100" i="1" dirty="0" err="1"/>
              <a:t>t</a:t>
            </a:r>
            <a:r>
              <a:rPr lang="en-US" altLang="zh-CN" sz="2100" i="1" baseline="-25000" dirty="0" err="1"/>
              <a:t>i</a:t>
            </a:r>
            <a:r>
              <a:rPr lang="en-US" altLang="zh-CN" sz="2100" dirty="0"/>
              <a:t>) = 2</a:t>
            </a:r>
            <a:endParaRPr lang="en-US" altLang="zh-CN" sz="2100" dirty="0"/>
          </a:p>
        </p:txBody>
      </p:sp>
      <p:sp>
        <p:nvSpPr>
          <p:cNvPr id="2" name="右大括号 1"/>
          <p:cNvSpPr/>
          <p:nvPr/>
        </p:nvSpPr>
        <p:spPr>
          <a:xfrm>
            <a:off x="4684143" y="2163842"/>
            <a:ext cx="163902" cy="561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13632" y="2263973"/>
            <a:ext cx="2074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>
                <a:sym typeface="Symbol" panose="05050102010706020507" pitchFamily="18" charset="2"/>
              </a:rPr>
              <a:t>b</a:t>
            </a:r>
            <a:r>
              <a:rPr lang="en-US" altLang="zh-CN" sz="1600" i="1" baseline="-25000" dirty="0">
                <a:sym typeface="Symbol" panose="05050102010706020507" pitchFamily="18" charset="2"/>
              </a:rPr>
              <a:t>i</a:t>
            </a:r>
            <a:r>
              <a:rPr lang="en-US" altLang="zh-CN" sz="1600" dirty="0">
                <a:sym typeface="Symbol" panose="05050102010706020507" pitchFamily="18" charset="2"/>
              </a:rPr>
              <a:t> &lt;= </a:t>
            </a:r>
            <a:r>
              <a:rPr lang="en-US" altLang="zh-CN" sz="1600" i="1" dirty="0">
                <a:sym typeface="Symbol" panose="05050102010706020507" pitchFamily="18" charset="2"/>
              </a:rPr>
              <a:t>b</a:t>
            </a:r>
            <a:r>
              <a:rPr lang="en-US" altLang="zh-CN" sz="1600" i="1" baseline="-25000" dirty="0">
                <a:sym typeface="Symbol" panose="05050102010706020507" pitchFamily="18" charset="2"/>
              </a:rPr>
              <a:t>i</a:t>
            </a:r>
            <a:r>
              <a:rPr lang="en-US" altLang="zh-CN" sz="1600" baseline="-25000" dirty="0">
                <a:sym typeface="Symbol" panose="05050102010706020507" pitchFamily="18" charset="2"/>
              </a:rPr>
              <a:t>-1</a:t>
            </a:r>
            <a:r>
              <a:rPr lang="en-US" altLang="zh-CN" sz="1600" dirty="0">
                <a:sym typeface="Symbol" panose="05050102010706020507" pitchFamily="18" charset="2"/>
              </a:rPr>
              <a:t>- </a:t>
            </a:r>
            <a:r>
              <a:rPr lang="en-US" altLang="zh-CN" sz="1600" i="1" dirty="0" err="1">
                <a:sym typeface="Symbol" panose="05050102010706020507" pitchFamily="18" charset="2"/>
              </a:rPr>
              <a:t>t</a:t>
            </a:r>
            <a:r>
              <a:rPr lang="en-US" altLang="zh-CN" sz="1600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sz="1600" dirty="0">
                <a:sym typeface="Symbol" panose="05050102010706020507" pitchFamily="18" charset="2"/>
              </a:rPr>
              <a:t> + 1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r>
              <a:rPr lang="en-US" altLang="zh-CN" dirty="0"/>
              <a:t>: </a:t>
            </a:r>
            <a:r>
              <a:rPr lang="zh-CN" altLang="en-US" dirty="0"/>
              <a:t>二进制计数器递增（初始值）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势能法可以分析不从势能等于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开始的场景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假设初始有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ym typeface="Symbol" panose="05050102010706020507" pitchFamily="18" charset="2"/>
              </a:rPr>
              <a:t>0 </a:t>
            </a:r>
            <a:r>
              <a:rPr lang="zh-CN" altLang="en-US" dirty="0">
                <a:sym typeface="Symbol" panose="05050102010706020507" pitchFamily="18" charset="2"/>
              </a:rPr>
              <a:t>个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，经过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个操作有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个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，且</a:t>
            </a:r>
            <a:r>
              <a:rPr lang="en-US" altLang="zh-CN" dirty="0">
                <a:sym typeface="Symbol" panose="05050102010706020507" pitchFamily="18" charset="2"/>
              </a:rPr>
              <a:t>0 &lt;=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&lt;= </a:t>
            </a:r>
            <a:r>
              <a:rPr lang="en-US" altLang="zh-CN" i="1" dirty="0">
                <a:sym typeface="Symbol" panose="05050102010706020507" pitchFamily="18" charset="2"/>
              </a:rPr>
              <a:t>k</a:t>
            </a:r>
            <a:endParaRPr lang="en-US" altLang="zh-CN" i="1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0915" y="2209781"/>
            <a:ext cx="3302170" cy="7239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15" y="3439730"/>
            <a:ext cx="2654436" cy="10287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摊还分析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一、聚合分析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38069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11145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、核算法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2081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9388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三、势能法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765" y="406662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"/>
          <p:cNvSpPr/>
          <p:nvPr/>
        </p:nvSpPr>
        <p:spPr>
          <a:xfrm>
            <a:off x="3979545" y="379738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四、动态表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动态表（表扩张）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想法</a:t>
            </a:r>
            <a:r>
              <a:rPr lang="en-US" altLang="zh-CN" dirty="0"/>
              <a:t>: </a:t>
            </a:r>
            <a:r>
              <a:rPr lang="zh-CN" altLang="en-US" dirty="0"/>
              <a:t>当表空间不足时，申请更多内存来</a:t>
            </a:r>
            <a:r>
              <a:rPr lang="en-US" altLang="zh-CN" dirty="0"/>
              <a:t>“</a:t>
            </a:r>
            <a:r>
              <a:rPr lang="zh-CN" altLang="en-US" dirty="0"/>
              <a:t>增大</a:t>
            </a:r>
            <a:r>
              <a:rPr lang="en-US" altLang="zh-CN" dirty="0"/>
              <a:t>” </a:t>
            </a:r>
            <a:r>
              <a:rPr lang="zh-CN" altLang="en-US" dirty="0"/>
              <a:t>表空间，重新插入旧元素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zh-CN" altLang="en-US" dirty="0"/>
              <a:t>处理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个插入的序列</a:t>
            </a:r>
            <a:r>
              <a:rPr lang="en-US" altLang="zh-CN" dirty="0"/>
              <a:t>: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最坏情况下的开销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</a:t>
            </a:r>
            <a:r>
              <a:rPr lang="zh-CN" altLang="en-US" dirty="0">
                <a:sym typeface="Symbol" panose="05050102010706020507" pitchFamily="18" charset="2"/>
              </a:rPr>
              <a:t>总开销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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               =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sz="9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dirty="0">
                <a:sym typeface="Symbol" panose="05050102010706020507" pitchFamily="18" charset="2"/>
              </a:rPr>
              <a:t>令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第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次插入的开销</a:t>
            </a:r>
            <a:endParaRPr lang="en-US" altLang="zh-CN" dirty="0"/>
          </a:p>
        </p:txBody>
      </p:sp>
      <p:graphicFrame>
        <p:nvGraphicFramePr>
          <p:cNvPr id="8" name="Object 4"/>
          <p:cNvGraphicFramePr/>
          <p:nvPr/>
        </p:nvGraphicFramePr>
        <p:xfrm>
          <a:off x="4329383" y="3241511"/>
          <a:ext cx="514349" cy="803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7" name="" r:id="rId1" imgW="292100" imgH="457200" progId="Equation.3">
                  <p:embed/>
                </p:oleObj>
              </mc:Choice>
              <mc:Fallback>
                <p:oleObj name="" r:id="rId1" imgW="292100" imgH="457200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29383" y="3241511"/>
                        <a:ext cx="514349" cy="8034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/>
          <p:nvPr/>
        </p:nvSpPr>
        <p:spPr>
          <a:xfrm>
            <a:off x="4886862" y="3235190"/>
            <a:ext cx="2326278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</a:rPr>
              <a:t>若</a:t>
            </a: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– 1</a:t>
            </a: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</a:rPr>
              <a:t>是</a:t>
            </a: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1800" dirty="0">
                <a:latin typeface="Times New Roman" panose="02020603050405020304" pitchFamily="18" charset="0"/>
              </a:rPr>
              <a:t>的幂次方</a:t>
            </a:r>
            <a:endParaRPr lang="en-US" altLang="zh-CN" sz="1800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6"/>
          <p:cNvSpPr txBox="1"/>
          <p:nvPr/>
        </p:nvSpPr>
        <p:spPr>
          <a:xfrm>
            <a:off x="4947248" y="3615832"/>
            <a:ext cx="1107996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</a:rPr>
              <a:t>其他情况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动态表（表扩张）（续）</a:t>
            </a:r>
            <a:endParaRPr lang="zh-CN" altLang="en-US" dirty="0"/>
          </a:p>
        </p:txBody>
      </p:sp>
      <p:sp>
        <p:nvSpPr>
          <p:cNvPr id="7" name="Text Box 4"/>
          <p:cNvSpPr txBox="1"/>
          <p:nvPr/>
        </p:nvSpPr>
        <p:spPr>
          <a:xfrm>
            <a:off x="1761947" y="1348284"/>
            <a:ext cx="1699504" cy="286232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1          1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2          1+1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4          1+2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4          1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8          1+4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8          1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8          1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8          1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16        1+8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16        1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5"/>
          <p:cNvSpPr txBox="1"/>
          <p:nvPr/>
        </p:nvSpPr>
        <p:spPr>
          <a:xfrm>
            <a:off x="1807190" y="986334"/>
            <a:ext cx="1620957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     Size     Cost</a:t>
            </a:r>
            <a:endParaRPr lang="en-US" altLang="zh-CN" sz="1800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Line 6"/>
          <p:cNvSpPr/>
          <p:nvPr/>
        </p:nvSpPr>
        <p:spPr>
          <a:xfrm>
            <a:off x="1590496" y="1355428"/>
            <a:ext cx="1943100" cy="0"/>
          </a:xfrm>
          <a:prstGeom prst="line">
            <a:avLst/>
          </a:prstGeom>
          <a:ln w="9525" cap="flat" cmpd="sng">
            <a:solidFill>
              <a:srgbClr val="CE000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6148" y="986334"/>
            <a:ext cx="4292821" cy="31180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06148" y="2571750"/>
            <a:ext cx="4432410" cy="2577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46410" y="3560912"/>
            <a:ext cx="4432410" cy="2577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摊还分析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CE0000"/>
              </a:buClr>
              <a:buSzTx/>
              <a:buFontTx/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场景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用含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zh-CN" altLang="en-US" dirty="0"/>
              <a:t>个操作的序列（</a:t>
            </a:r>
            <a:r>
              <a:rPr lang="en-US" altLang="zh-CN" i="1" dirty="0">
                <a:solidFill>
                  <a:schemeClr val="accent2"/>
                </a:solidFill>
              </a:rPr>
              <a:t> o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baseline="-25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, …,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i="1" baseline="-25000" dirty="0">
                <a:solidFill>
                  <a:schemeClr val="accent2"/>
                </a:solidFill>
              </a:rPr>
              <a:t>n </a:t>
            </a:r>
            <a:r>
              <a:rPr lang="zh-CN" altLang="en-US" dirty="0"/>
              <a:t>）维护某数据结构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CE0000"/>
              </a:buClr>
              <a:buSzTx/>
              <a:buFontTx/>
              <a:buNone/>
            </a:pPr>
            <a:endParaRPr lang="en-US" altLang="zh-CN" sz="750" dirty="0"/>
          </a:p>
          <a:p>
            <a:pPr eaLnBrk="1" hangingPunct="1">
              <a:lnSpc>
                <a:spcPct val="90000"/>
              </a:lnSpc>
              <a:buClr>
                <a:srgbClr val="CE0000"/>
              </a:buClr>
              <a:buSzTx/>
              <a:buFontTx/>
              <a:buNone/>
            </a:pPr>
            <a:r>
              <a:rPr lang="zh-CN" altLang="en-US" dirty="0">
                <a:solidFill>
                  <a:srgbClr val="CE0000"/>
                </a:solidFill>
              </a:rPr>
              <a:t>操作代价</a:t>
            </a:r>
            <a:r>
              <a:rPr lang="en-US" altLang="zh-CN" dirty="0">
                <a:solidFill>
                  <a:srgbClr val="CE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单次操作的代价可能会很大</a:t>
            </a:r>
            <a:r>
              <a:rPr lang="en-US" altLang="zh-CN" dirty="0"/>
              <a:t> (</a:t>
            </a:r>
            <a:r>
              <a:rPr lang="zh-CN" altLang="en-US" dirty="0"/>
              <a:t>例如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), </a:t>
            </a:r>
            <a:r>
              <a:rPr lang="zh-CN" altLang="en-US" dirty="0">
                <a:sym typeface="Symbol" panose="05050102010706020507" pitchFamily="18" charset="2"/>
              </a:rPr>
              <a:t>最坏情况下的代价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max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E0000"/>
              </a:buClr>
              <a:buSzTx/>
              <a:buFontTx/>
              <a:buNone/>
            </a:pPr>
            <a:endParaRPr lang="en-US" altLang="zh-CN" sz="75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E0000"/>
              </a:buClr>
              <a:buSzTx/>
              <a:buFontTx/>
              <a:buNone/>
            </a:pPr>
            <a:r>
              <a:rPr lang="zh-CN" altLang="en-US" dirty="0">
                <a:solidFill>
                  <a:srgbClr val="CE0000"/>
                </a:solidFill>
                <a:sym typeface="Symbol" panose="05050102010706020507" pitchFamily="18" charset="2"/>
              </a:rPr>
              <a:t>总代价</a:t>
            </a:r>
            <a:r>
              <a:rPr lang="en-US" altLang="zh-CN" dirty="0">
                <a:solidFill>
                  <a:srgbClr val="CE0000"/>
                </a:solidFill>
                <a:sym typeface="Symbol" panose="05050102010706020507" pitchFamily="18" charset="2"/>
              </a:rPr>
              <a:t>:</a:t>
            </a:r>
            <a:r>
              <a:rPr lang="en-US" altLang="zh-CN" dirty="0">
                <a:sym typeface="Symbol" panose="05050102010706020507" pitchFamily="18" charset="2"/>
              </a:rPr>
              <a:t>               </a:t>
            </a:r>
            <a:r>
              <a:rPr lang="zh-CN" altLang="en-US" dirty="0">
                <a:sym typeface="Symbol" panose="05050102010706020507" pitchFamily="18" charset="2"/>
              </a:rPr>
              <a:t>总代价未必就是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 (</a:t>
            </a:r>
            <a:r>
              <a:rPr lang="zh-CN" altLang="en-US" dirty="0">
                <a:sym typeface="Symbol" panose="05050102010706020507" pitchFamily="18" charset="2"/>
              </a:rPr>
              <a:t>最坏情况下的单次操作代价</a:t>
            </a:r>
            <a:r>
              <a:rPr lang="en-US" altLang="zh-CN" dirty="0">
                <a:sym typeface="Symbol" panose="05050102010706020507" pitchFamily="18" charset="2"/>
              </a:rPr>
              <a:t>). 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E0000"/>
              </a:buClr>
              <a:buSzTx/>
              <a:buFontTx/>
              <a:buNone/>
            </a:pPr>
            <a:endParaRPr lang="en-US" altLang="zh-CN" sz="75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E0000"/>
              </a:buClr>
              <a:buSzTx/>
              <a:buFontTx/>
              <a:buNone/>
            </a:pPr>
            <a:r>
              <a:rPr lang="zh-CN" altLang="en-US" dirty="0">
                <a:solidFill>
                  <a:srgbClr val="CE0000"/>
                </a:solidFill>
                <a:sym typeface="Symbol" panose="05050102010706020507" pitchFamily="18" charset="2"/>
              </a:rPr>
              <a:t>摊还代价</a:t>
            </a:r>
            <a:r>
              <a:rPr lang="en-US" altLang="zh-CN" dirty="0">
                <a:solidFill>
                  <a:srgbClr val="CE0000"/>
                </a:solidFill>
                <a:sym typeface="Symbol" panose="05050102010706020507" pitchFamily="18" charset="2"/>
              </a:rPr>
              <a:t>: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在上述场景下如何做更紧的分析</a:t>
            </a:r>
            <a:r>
              <a:rPr lang="en-US" altLang="zh-CN" dirty="0">
                <a:sym typeface="Symbol" panose="05050102010706020507" pitchFamily="18" charset="2"/>
              </a:rPr>
              <a:t>? (</a:t>
            </a:r>
            <a:r>
              <a:rPr lang="zh-CN" altLang="en-US" dirty="0">
                <a:sym typeface="Symbol" panose="05050102010706020507" pitchFamily="18" charset="2"/>
              </a:rPr>
              <a:t>总代价</a:t>
            </a:r>
            <a:r>
              <a:rPr lang="en-US" altLang="zh-CN" dirty="0">
                <a:sym typeface="Symbol" panose="05050102010706020507" pitchFamily="18" charset="2"/>
              </a:rPr>
              <a:t>/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E0000"/>
              </a:buClr>
              <a:buSzTx/>
              <a:buFontTx/>
              <a:buNone/>
            </a:pPr>
            <a:endParaRPr lang="en-US" altLang="zh-CN" sz="900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6"/>
          <p:cNvGraphicFramePr/>
          <p:nvPr/>
        </p:nvGraphicFramePr>
        <p:xfrm>
          <a:off x="1819522" y="2272103"/>
          <a:ext cx="587247" cy="599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5" name="" r:id="rId1" imgW="330200" imgH="431800" progId="Equation.DSMT4">
                  <p:embed/>
                </p:oleObj>
              </mc:Choice>
              <mc:Fallback>
                <p:oleObj name="" r:id="rId1" imgW="330200" imgH="431800" progId="Equation.DSMT4">
                  <p:embed/>
                  <p:pic>
                    <p:nvPicPr>
                      <p:cNvPr id="0" name="Object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19522" y="2272103"/>
                        <a:ext cx="587247" cy="59929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动态表（表扩张）（续）</a:t>
            </a:r>
            <a:endParaRPr lang="zh-CN" altLang="en-US" dirty="0"/>
          </a:p>
        </p:txBody>
      </p:sp>
      <p:sp>
        <p:nvSpPr>
          <p:cNvPr id="7" name="Text Box 4"/>
          <p:cNvSpPr txBox="1"/>
          <p:nvPr/>
        </p:nvSpPr>
        <p:spPr>
          <a:xfrm>
            <a:off x="1761947" y="1348284"/>
            <a:ext cx="1699504" cy="286232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1          1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2          1+1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4          1+2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4          1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8          1+4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8          1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8          1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8          1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16        1+8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16        1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5"/>
          <p:cNvSpPr txBox="1"/>
          <p:nvPr/>
        </p:nvSpPr>
        <p:spPr>
          <a:xfrm>
            <a:off x="1807190" y="986334"/>
            <a:ext cx="1620957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     Size     Cost</a:t>
            </a:r>
            <a:endParaRPr lang="en-US" altLang="zh-CN" sz="1800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Line 6"/>
          <p:cNvSpPr/>
          <p:nvPr/>
        </p:nvSpPr>
        <p:spPr>
          <a:xfrm>
            <a:off x="1590496" y="1355428"/>
            <a:ext cx="1943100" cy="0"/>
          </a:xfrm>
          <a:prstGeom prst="line">
            <a:avLst/>
          </a:prstGeom>
          <a:ln w="9525" cap="flat" cmpd="sng">
            <a:solidFill>
              <a:srgbClr val="CE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" name="Text Box 8"/>
          <p:cNvSpPr txBox="1"/>
          <p:nvPr/>
        </p:nvSpPr>
        <p:spPr>
          <a:xfrm>
            <a:off x="4290563" y="955354"/>
            <a:ext cx="15007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聚合分析</a:t>
            </a:r>
            <a:r>
              <a:rPr lang="en-US" altLang="zh-CN" sz="2400" dirty="0">
                <a:latin typeface="Times New Roman" panose="02020603050405020304" pitchFamily="18" charset="0"/>
              </a:rPr>
              <a:t>: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4" name="Text Box 9"/>
          <p:cNvSpPr txBox="1"/>
          <p:nvPr/>
        </p:nvSpPr>
        <p:spPr>
          <a:xfrm>
            <a:off x="4298897" y="1611387"/>
            <a:ext cx="2608406" cy="41549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latin typeface="Times New Roman" panose="02020603050405020304" pitchFamily="18" charset="0"/>
              </a:rPr>
              <a:t>插入</a:t>
            </a:r>
            <a:r>
              <a:rPr lang="en-US" altLang="zh-CN" sz="2100" dirty="0">
                <a:latin typeface="Times New Roman" panose="02020603050405020304" pitchFamily="18" charset="0"/>
              </a:rPr>
              <a:t> </a:t>
            </a:r>
            <a:r>
              <a:rPr lang="en-US" altLang="zh-CN" sz="21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100" dirty="0">
                <a:latin typeface="Times New Roman" panose="02020603050405020304" pitchFamily="18" charset="0"/>
              </a:rPr>
              <a:t> </a:t>
            </a:r>
            <a:r>
              <a:rPr lang="zh-CN" altLang="en-US" sz="2100" dirty="0">
                <a:latin typeface="Times New Roman" panose="02020603050405020304" pitchFamily="18" charset="0"/>
              </a:rPr>
              <a:t>个元素的开销</a:t>
            </a:r>
            <a:endParaRPr lang="en-US" altLang="zh-CN" sz="2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" name="Object 10"/>
          <p:cNvGraphicFramePr/>
          <p:nvPr/>
        </p:nvGraphicFramePr>
        <p:xfrm>
          <a:off x="5559497" y="2026885"/>
          <a:ext cx="1347806" cy="2093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9" name="" r:id="rId1" imgW="711200" imgH="1104265" progId="Equation.3">
                  <p:embed/>
                </p:oleObj>
              </mc:Choice>
              <mc:Fallback>
                <p:oleObj name="" r:id="rId1" imgW="711200" imgH="1104265" progId="Equation.3">
                  <p:embed/>
                  <p:pic>
                    <p:nvPicPr>
                      <p:cNvPr id="0" name="Object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59497" y="2026885"/>
                        <a:ext cx="1347806" cy="209350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核算法分析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2" y="896253"/>
            <a:ext cx="8147854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/>
              <a:t>为第 </a:t>
            </a:r>
            <a:r>
              <a:rPr lang="en-US" altLang="zh-CN" sz="2000" i="1" dirty="0" err="1">
                <a:solidFill>
                  <a:schemeClr val="accent2"/>
                </a:solidFill>
              </a:rPr>
              <a:t>i</a:t>
            </a:r>
            <a:r>
              <a:rPr lang="zh-CN" altLang="en-US" sz="2000" dirty="0"/>
              <a:t> 次插入支付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$3</a:t>
            </a:r>
            <a:r>
              <a:rPr lang="en-US" altLang="zh-CN" sz="2000" dirty="0">
                <a:solidFill>
                  <a:srgbClr val="CE0000"/>
                </a:solidFill>
              </a:rPr>
              <a:t> </a:t>
            </a:r>
            <a:r>
              <a:rPr lang="zh-CN" altLang="en-US" sz="2000" dirty="0">
                <a:solidFill>
                  <a:srgbClr val="CE0000"/>
                </a:solidFill>
              </a:rPr>
              <a:t>（摊还代价）</a:t>
            </a:r>
            <a:r>
              <a:rPr lang="en-US" altLang="zh-CN" sz="2000" dirty="0"/>
              <a:t>             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$1</a:t>
            </a:r>
            <a:r>
              <a:rPr lang="en-US" altLang="zh-CN" sz="2000" dirty="0"/>
              <a:t> </a:t>
            </a:r>
            <a:r>
              <a:rPr lang="zh-CN" altLang="en-US" sz="2000" dirty="0"/>
              <a:t>是指本次插入的实际开销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chemeClr val="accent2"/>
                </a:solidFill>
              </a:rPr>
              <a:t>$2</a:t>
            </a:r>
            <a:r>
              <a:rPr lang="en-US" altLang="zh-CN" sz="2000" dirty="0"/>
              <a:t> </a:t>
            </a:r>
            <a:r>
              <a:rPr lang="zh-CN" altLang="en-US" sz="2000" dirty="0"/>
              <a:t>以备未来使用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/>
              <a:t>当表空间大小加倍时</a:t>
            </a:r>
            <a:r>
              <a:rPr lang="en-US" altLang="zh-CN" sz="2000" dirty="0"/>
              <a:t>:   </a:t>
            </a:r>
            <a:r>
              <a:rPr lang="en-US" altLang="zh-CN" sz="2000" dirty="0">
                <a:solidFill>
                  <a:schemeClr val="accent2"/>
                </a:solidFill>
              </a:rPr>
              <a:t>$1</a:t>
            </a:r>
            <a:r>
              <a:rPr lang="en-US" altLang="zh-CN" sz="2000" dirty="0"/>
              <a:t> </a:t>
            </a:r>
            <a:r>
              <a:rPr lang="zh-CN" altLang="en-US" sz="2000" dirty="0"/>
              <a:t>重新插入元素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chemeClr val="accent2"/>
                </a:solidFill>
              </a:rPr>
              <a:t>$1</a:t>
            </a:r>
            <a:r>
              <a:rPr lang="en-US" altLang="zh-CN" sz="2000" dirty="0"/>
              <a:t> </a:t>
            </a:r>
            <a:r>
              <a:rPr lang="zh-CN" altLang="en-US" sz="2000" dirty="0"/>
              <a:t>重新插入旧元素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000" dirty="0"/>
          </a:p>
        </p:txBody>
      </p:sp>
      <p:sp>
        <p:nvSpPr>
          <p:cNvPr id="16" name="矩形 15"/>
          <p:cNvSpPr/>
          <p:nvPr/>
        </p:nvSpPr>
        <p:spPr>
          <a:xfrm>
            <a:off x="664240" y="2035394"/>
            <a:ext cx="1009291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030A0"/>
                </a:solidFill>
              </a:rPr>
              <a:t>0 0 0 0 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73531" y="2035393"/>
            <a:ext cx="1009291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030A0"/>
                </a:solidFill>
              </a:rPr>
              <a:t>2 2 2 2 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4240" y="2577784"/>
            <a:ext cx="2018582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82823" y="2577784"/>
            <a:ext cx="2018582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4240" y="3126685"/>
            <a:ext cx="2018582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030A0"/>
                </a:solidFill>
              </a:rPr>
              <a:t>0 0 0 0 0 0 0 0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82823" y="3126685"/>
            <a:ext cx="2018582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4240" y="3675586"/>
            <a:ext cx="2018582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030A0"/>
                </a:solidFill>
              </a:rPr>
              <a:t>0 0 0 0 0 0 0 0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82823" y="3675586"/>
            <a:ext cx="2018582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030A0"/>
                </a:solidFill>
              </a:rPr>
              <a:t>2 2 2 2 2 2 2 2 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4239" y="4233113"/>
            <a:ext cx="4037165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01404" y="4233113"/>
            <a:ext cx="4037166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865297" y="2682368"/>
            <a:ext cx="3667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创建新空间，</a:t>
            </a:r>
            <a:r>
              <a:rPr lang="en-US" altLang="zh-CN" sz="1600" dirty="0"/>
              <a:t>size = 8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865297" y="3144443"/>
            <a:ext cx="3667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</a:t>
            </a:r>
            <a:r>
              <a:rPr lang="zh-CN" altLang="en-US" sz="1600" dirty="0"/>
              <a:t>个旧元素和</a:t>
            </a:r>
            <a:r>
              <a:rPr lang="en-US" altLang="zh-CN" sz="1600" dirty="0"/>
              <a:t>4</a:t>
            </a:r>
            <a:r>
              <a:rPr lang="zh-CN" altLang="en-US" sz="1600" dirty="0"/>
              <a:t>个新元素移入新空间，消耗完原有累积的信用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865296" y="2091866"/>
            <a:ext cx="4222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当前表空间满了，信用累积量达到</a:t>
            </a:r>
            <a:r>
              <a:rPr lang="en-US" altLang="zh-CN" sz="1600" dirty="0"/>
              <a:t>8 = 4</a:t>
            </a:r>
            <a:r>
              <a:rPr lang="zh-CN" altLang="en-US" sz="1600" dirty="0"/>
              <a:t>*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843724" y="3813815"/>
            <a:ext cx="4222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当前表空间满了，信用累积量达到</a:t>
            </a:r>
            <a:r>
              <a:rPr lang="en-US" altLang="zh-CN" sz="1600" dirty="0"/>
              <a:t>16 = 8</a:t>
            </a:r>
            <a:r>
              <a:rPr lang="zh-CN" altLang="en-US" sz="1600" dirty="0"/>
              <a:t>*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势能法分析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2" y="896253"/>
            <a:ext cx="8147854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势函数定义为：</a:t>
            </a:r>
            <a:r>
              <a:rPr lang="en-US" altLang="zh-CN" sz="2000" i="1" dirty="0"/>
              <a:t>Φ</a:t>
            </a:r>
            <a:r>
              <a:rPr lang="en-US" altLang="zh-CN" sz="2000" dirty="0"/>
              <a:t>(</a:t>
            </a:r>
            <a:r>
              <a:rPr lang="en-US" altLang="zh-CN" sz="2000" i="1" dirty="0"/>
              <a:t>T</a:t>
            </a:r>
            <a:r>
              <a:rPr lang="en-US" altLang="zh-CN" sz="2000" dirty="0"/>
              <a:t>)=2 * </a:t>
            </a:r>
            <a:r>
              <a:rPr lang="en-US" altLang="zh-CN" sz="2000" dirty="0" err="1"/>
              <a:t>T.num</a:t>
            </a:r>
            <a:r>
              <a:rPr lang="en-US" altLang="zh-CN" sz="2000" dirty="0"/>
              <a:t> – </a:t>
            </a:r>
            <a:r>
              <a:rPr lang="en-US" altLang="zh-CN" sz="2000" dirty="0" err="1"/>
              <a:t>T.size</a:t>
            </a:r>
            <a:endParaRPr lang="en-US" altLang="zh-CN" sz="2000" dirty="0"/>
          </a:p>
          <a:p>
            <a:pPr lvl="1"/>
            <a:r>
              <a:rPr lang="zh-CN" altLang="en-US" sz="1700" dirty="0"/>
              <a:t>一次扩张之后，</a:t>
            </a:r>
            <a:r>
              <a:rPr lang="en-US" altLang="zh-CN" sz="1700" dirty="0" err="1"/>
              <a:t>T.num</a:t>
            </a:r>
            <a:r>
              <a:rPr lang="en-US" altLang="zh-CN" sz="1700" dirty="0"/>
              <a:t> = </a:t>
            </a:r>
            <a:r>
              <a:rPr lang="en-US" altLang="zh-CN" sz="1700" dirty="0" err="1"/>
              <a:t>T.size</a:t>
            </a:r>
            <a:r>
              <a:rPr lang="en-US" altLang="zh-CN" sz="1700" dirty="0"/>
              <a:t> / 2</a:t>
            </a:r>
            <a:r>
              <a:rPr lang="zh-CN" altLang="en-US" sz="1700" dirty="0"/>
              <a:t>，此时 </a:t>
            </a:r>
            <a:r>
              <a:rPr lang="en-US" altLang="zh-CN" sz="1700" i="1" dirty="0"/>
              <a:t>Φ</a:t>
            </a:r>
            <a:r>
              <a:rPr lang="en-US" altLang="zh-CN" sz="1700" dirty="0"/>
              <a:t>(</a:t>
            </a:r>
            <a:r>
              <a:rPr lang="en-US" altLang="zh-CN" sz="1700" i="1" dirty="0"/>
              <a:t>T</a:t>
            </a:r>
            <a:r>
              <a:rPr lang="en-US" altLang="zh-CN" sz="1700" dirty="0"/>
              <a:t>) = 0</a:t>
            </a:r>
            <a:endParaRPr lang="en-US" altLang="zh-CN" sz="1700" dirty="0"/>
          </a:p>
          <a:p>
            <a:pPr lvl="1"/>
            <a:r>
              <a:rPr lang="zh-CN" altLang="en-US" sz="1700" dirty="0"/>
              <a:t>扩张之前，</a:t>
            </a:r>
            <a:r>
              <a:rPr lang="en-US" altLang="zh-CN" sz="1700" dirty="0" err="1"/>
              <a:t>T.num</a:t>
            </a:r>
            <a:r>
              <a:rPr lang="en-US" altLang="zh-CN" sz="1700" dirty="0"/>
              <a:t> = </a:t>
            </a:r>
            <a:r>
              <a:rPr lang="en-US" altLang="zh-CN" sz="1700" dirty="0" err="1"/>
              <a:t>T.size</a:t>
            </a:r>
            <a:r>
              <a:rPr lang="zh-CN" altLang="en-US" sz="1700" dirty="0"/>
              <a:t>，此时，</a:t>
            </a:r>
            <a:r>
              <a:rPr lang="en-US" altLang="zh-CN" sz="1700" i="1" dirty="0"/>
              <a:t>Φ</a:t>
            </a:r>
            <a:r>
              <a:rPr lang="en-US" altLang="zh-CN" sz="1700" dirty="0"/>
              <a:t>(</a:t>
            </a:r>
            <a:r>
              <a:rPr lang="en-US" altLang="zh-CN" sz="1700" i="1" dirty="0"/>
              <a:t>T</a:t>
            </a:r>
            <a:r>
              <a:rPr lang="en-US" altLang="zh-CN" sz="1700" dirty="0"/>
              <a:t>) = </a:t>
            </a:r>
            <a:r>
              <a:rPr lang="en-US" altLang="zh-CN" sz="1700" dirty="0" err="1"/>
              <a:t>T.num</a:t>
            </a:r>
            <a:r>
              <a:rPr lang="zh-CN" altLang="en-US" sz="1700" dirty="0"/>
              <a:t>。</a:t>
            </a:r>
            <a:endParaRPr lang="en-US" altLang="zh-CN" sz="17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7999" y="1971644"/>
            <a:ext cx="4870700" cy="12002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99" y="3282474"/>
            <a:ext cx="6502734" cy="150502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752" y="2042721"/>
            <a:ext cx="1095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</a:rPr>
              <a:t>未触发表扩张的情况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7752" y="3376940"/>
            <a:ext cx="1095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</a:rPr>
              <a:t>触发表扩张的情况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势能法分析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851" y="790483"/>
            <a:ext cx="3848298" cy="356253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同时支持插入和删除操作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表中的元素可能增加，也可能减少。总是维护大表浪费空间。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同时支持元素插入和删除操作。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75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简单想法：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表溢出时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zh-CN" altLang="en-US" dirty="0">
                <a:sym typeface="Symbol" panose="05050102010706020507" pitchFamily="18" charset="2"/>
              </a:rPr>
              <a:t>将表空间增大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倍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当表不足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&lt; ½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满时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zh-CN" altLang="en-US" dirty="0">
                <a:sym typeface="Symbol" panose="05050102010706020507" pitchFamily="18" charset="2"/>
              </a:rPr>
              <a:t>将表空间缩减一半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性能表现不佳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在表满的时候，持续执行：插入、删除、插入、删除、插入。。。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同时支持插入和删除操作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新想法：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表溢出时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zh-CN" altLang="en-US" dirty="0">
                <a:sym typeface="Symbol" panose="05050102010706020507" pitchFamily="18" charset="2"/>
              </a:rPr>
              <a:t>将表空间增大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倍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当表不足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&lt; 1/4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满时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zh-CN" altLang="en-US" dirty="0">
                <a:sym typeface="Symbol" panose="05050102010706020507" pitchFamily="18" charset="2"/>
              </a:rPr>
              <a:t>将表空间缩减一半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势能法分析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endParaRPr lang="en-US" altLang="zh-CN" sz="1200" dirty="0"/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框架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从数据结构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D</a:t>
            </a:r>
            <a:r>
              <a:rPr lang="en-US" altLang="zh-CN" baseline="-25000" dirty="0">
                <a:solidFill>
                  <a:schemeClr val="accent2"/>
                </a:solidFill>
              </a:rPr>
              <a:t>0</a:t>
            </a:r>
            <a:r>
              <a:rPr lang="zh-CN" altLang="en-US" dirty="0"/>
              <a:t>开始</a:t>
            </a:r>
            <a:endParaRPr lang="en-US" altLang="zh-CN" baseline="-250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第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chemeClr val="accent2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个操作将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D</a:t>
            </a:r>
            <a:r>
              <a:rPr lang="en-US" altLang="zh-CN" i="1" baseline="-25000" dirty="0">
                <a:solidFill>
                  <a:schemeClr val="accent2"/>
                </a:solidFill>
              </a:rPr>
              <a:t>i</a:t>
            </a:r>
            <a:r>
              <a:rPr lang="en-US" altLang="zh-CN" baseline="-25000" dirty="0">
                <a:solidFill>
                  <a:schemeClr val="accent2"/>
                </a:solidFill>
              </a:rPr>
              <a:t>–1</a:t>
            </a:r>
            <a:r>
              <a:rPr lang="en-US" altLang="zh-CN" dirty="0"/>
              <a:t> </a:t>
            </a:r>
            <a:r>
              <a:rPr lang="zh-CN" altLang="en-US" dirty="0"/>
              <a:t>转变为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D</a:t>
            </a:r>
            <a:r>
              <a:rPr lang="en-US" altLang="zh-CN" i="1" baseline="-25000" dirty="0">
                <a:solidFill>
                  <a:schemeClr val="accent2"/>
                </a:solidFill>
              </a:rPr>
              <a:t>i</a:t>
            </a:r>
            <a:endParaRPr lang="en-US" altLang="zh-CN" i="1" baseline="-250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第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chemeClr val="accent2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个操作的开销是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c</a:t>
            </a:r>
            <a:r>
              <a:rPr lang="en-US" altLang="zh-CN" i="1" baseline="-25000" dirty="0">
                <a:solidFill>
                  <a:schemeClr val="accent2"/>
                </a:solidFill>
              </a:rPr>
              <a:t>i</a:t>
            </a:r>
            <a:endParaRPr lang="en-US" altLang="zh-CN" i="1" baseline="-250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endParaRPr lang="en-US" altLang="zh-CN" sz="900" dirty="0"/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想法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定义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CE0000"/>
                </a:solidFill>
              </a:rPr>
              <a:t>势函数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: 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 </a:t>
            </a:r>
            <a:r>
              <a:rPr lang="en-US" altLang="zh-CN" i="1" dirty="0">
                <a:solidFill>
                  <a:schemeClr val="accent2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，满足：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(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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(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 0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7132" y="3497908"/>
            <a:ext cx="4146763" cy="74933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63895" y="1785668"/>
            <a:ext cx="256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α(T) </a:t>
            </a:r>
            <a:r>
              <a:rPr lang="zh-CN" altLang="en-US" dirty="0"/>
              <a:t>是装载因子：</a:t>
            </a:r>
            <a:r>
              <a:rPr lang="en-US" altLang="zh-CN" dirty="0" err="1"/>
              <a:t>T.num</a:t>
            </a:r>
            <a:r>
              <a:rPr lang="en-US" altLang="zh-CN" dirty="0"/>
              <a:t>/</a:t>
            </a:r>
            <a:r>
              <a:rPr lang="en-US" altLang="zh-CN" dirty="0" err="1"/>
              <a:t>T.size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观察势能变化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361" y="833347"/>
            <a:ext cx="5696243" cy="354983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势能法分析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个操作是</a:t>
            </a:r>
            <a:r>
              <a:rPr lang="en-US" altLang="zh-CN" dirty="0"/>
              <a:t>TABLE-INSERT)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812" y="675017"/>
            <a:ext cx="4915153" cy="124466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215" y="2030962"/>
            <a:ext cx="5428296" cy="265875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84673" y="928017"/>
            <a:ext cx="233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情况二：</a:t>
            </a:r>
            <a:endParaRPr lang="en-US" altLang="zh-CN" sz="1800" dirty="0"/>
          </a:p>
          <a:p>
            <a:r>
              <a:rPr lang="en-US" altLang="zh-CN" sz="1800" dirty="0"/>
              <a:t>α</a:t>
            </a:r>
            <a:r>
              <a:rPr lang="en-US" altLang="zh-CN" sz="1800" baseline="-25000" dirty="0"/>
              <a:t>i-1</a:t>
            </a:r>
            <a:r>
              <a:rPr lang="en-US" altLang="zh-CN" sz="1800" dirty="0"/>
              <a:t> &lt; 1/2, </a:t>
            </a:r>
            <a:r>
              <a:rPr lang="zh-CN" altLang="en-US" sz="1800" dirty="0"/>
              <a:t>且</a:t>
            </a:r>
            <a:r>
              <a:rPr lang="en-US" altLang="zh-CN" sz="1800" dirty="0"/>
              <a:t>α</a:t>
            </a:r>
            <a:r>
              <a:rPr lang="en-US" altLang="zh-CN" sz="1800" baseline="-25000" dirty="0" err="1"/>
              <a:t>i</a:t>
            </a:r>
            <a:r>
              <a:rPr lang="en-US" altLang="zh-CN" sz="1800" dirty="0"/>
              <a:t> &lt; 1/2</a:t>
            </a:r>
            <a:endParaRPr lang="zh-CN" altLang="en-US" sz="1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84674" y="2922822"/>
            <a:ext cx="245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情况三：</a:t>
            </a:r>
            <a:endParaRPr lang="en-US" altLang="zh-CN" sz="1800" dirty="0"/>
          </a:p>
          <a:p>
            <a:r>
              <a:rPr lang="en-US" altLang="zh-CN" sz="1800" dirty="0"/>
              <a:t>α</a:t>
            </a:r>
            <a:r>
              <a:rPr lang="en-US" altLang="zh-CN" sz="1800" baseline="-25000" dirty="0"/>
              <a:t>i-1</a:t>
            </a:r>
            <a:r>
              <a:rPr lang="en-US" altLang="zh-CN" sz="1800" dirty="0"/>
              <a:t> &lt; 1/2, </a:t>
            </a:r>
            <a:r>
              <a:rPr lang="zh-CN" altLang="en-US" sz="1800" dirty="0"/>
              <a:t>且</a:t>
            </a:r>
            <a:r>
              <a:rPr lang="en-US" altLang="zh-CN" sz="1800" dirty="0"/>
              <a:t>α</a:t>
            </a:r>
            <a:r>
              <a:rPr lang="en-US" altLang="zh-CN" sz="1800" baseline="-25000" dirty="0" err="1"/>
              <a:t>i</a:t>
            </a:r>
            <a:r>
              <a:rPr lang="en-US" altLang="zh-CN" sz="1800" dirty="0"/>
              <a:t> &gt;= 1/2</a:t>
            </a:r>
            <a:endParaRPr lang="zh-CN" altLang="en-US" sz="1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4674" y="3914052"/>
            <a:ext cx="2455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情况一：</a:t>
            </a:r>
            <a:endParaRPr lang="en-US" altLang="zh-CN" sz="1800" dirty="0"/>
          </a:p>
          <a:p>
            <a:r>
              <a:rPr lang="en-US" altLang="zh-CN" sz="1800" dirty="0"/>
              <a:t>α</a:t>
            </a:r>
            <a:r>
              <a:rPr lang="en-US" altLang="zh-CN" sz="1800" baseline="-25000" dirty="0"/>
              <a:t>i-1</a:t>
            </a:r>
            <a:r>
              <a:rPr lang="en-US" altLang="zh-CN" sz="1800" dirty="0"/>
              <a:t> &gt;= 1/2</a:t>
            </a:r>
            <a:endParaRPr lang="en-US" altLang="zh-CN" sz="1800" dirty="0"/>
          </a:p>
          <a:p>
            <a:r>
              <a:rPr lang="zh-CN" altLang="en-US" sz="1800" dirty="0">
                <a:solidFill>
                  <a:srgbClr val="C00000"/>
                </a:solidFill>
              </a:rPr>
              <a:t>前面已经分析过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势能法分析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个操作是</a:t>
            </a:r>
            <a:r>
              <a:rPr lang="en-US" altLang="zh-CN" dirty="0"/>
              <a:t>TABLE-DELETE)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84673" y="928017"/>
            <a:ext cx="233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情况二：</a:t>
            </a:r>
            <a:endParaRPr lang="en-US" altLang="zh-CN" sz="1800" dirty="0"/>
          </a:p>
          <a:p>
            <a:r>
              <a:rPr lang="en-US" altLang="zh-CN" sz="1800" dirty="0"/>
              <a:t>α</a:t>
            </a:r>
            <a:r>
              <a:rPr lang="en-US" altLang="zh-CN" sz="1800" baseline="-25000" dirty="0"/>
              <a:t>i-1</a:t>
            </a:r>
            <a:r>
              <a:rPr lang="en-US" altLang="zh-CN" sz="1800" dirty="0"/>
              <a:t> &lt; 1/2, </a:t>
            </a:r>
            <a:r>
              <a:rPr lang="zh-CN" altLang="en-US" sz="1800" dirty="0"/>
              <a:t>且未收缩</a:t>
            </a:r>
            <a:endParaRPr lang="zh-CN" altLang="en-US" sz="1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84673" y="2578843"/>
            <a:ext cx="245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情况三：</a:t>
            </a:r>
            <a:endParaRPr lang="en-US" altLang="zh-CN" sz="1800" dirty="0"/>
          </a:p>
          <a:p>
            <a:r>
              <a:rPr lang="en-US" altLang="zh-CN" sz="1800" dirty="0"/>
              <a:t>α</a:t>
            </a:r>
            <a:r>
              <a:rPr lang="en-US" altLang="zh-CN" sz="1800" baseline="-25000" dirty="0"/>
              <a:t>i-1</a:t>
            </a:r>
            <a:r>
              <a:rPr lang="en-US" altLang="zh-CN" sz="1800" dirty="0"/>
              <a:t> &lt; 1/2, </a:t>
            </a:r>
            <a:r>
              <a:rPr lang="zh-CN" altLang="en-US" sz="1800" dirty="0"/>
              <a:t>且收缩</a:t>
            </a:r>
            <a:endParaRPr lang="zh-CN" altLang="en-US" sz="1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25726" y="3644125"/>
            <a:ext cx="2455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情况一：</a:t>
            </a:r>
            <a:endParaRPr lang="en-US" altLang="zh-CN" sz="1800" dirty="0"/>
          </a:p>
          <a:p>
            <a:r>
              <a:rPr lang="en-US" altLang="zh-CN" sz="1800" dirty="0"/>
              <a:t>α</a:t>
            </a:r>
            <a:r>
              <a:rPr lang="en-US" altLang="zh-CN" sz="1800" baseline="-25000" dirty="0"/>
              <a:t>i-1</a:t>
            </a:r>
            <a:r>
              <a:rPr lang="en-US" altLang="zh-CN" sz="1800" dirty="0"/>
              <a:t> &gt;= 1/2</a:t>
            </a:r>
            <a:endParaRPr lang="en-US" altLang="zh-CN" sz="1800" dirty="0"/>
          </a:p>
          <a:p>
            <a:r>
              <a:rPr lang="zh-CN" altLang="en-US" sz="1800" dirty="0">
                <a:solidFill>
                  <a:srgbClr val="C00000"/>
                </a:solidFill>
              </a:rPr>
              <a:t>如何做？习题</a:t>
            </a:r>
            <a:r>
              <a:rPr lang="en-US" altLang="zh-CN" sz="1800" dirty="0">
                <a:solidFill>
                  <a:srgbClr val="C00000"/>
                </a:solidFill>
              </a:rPr>
              <a:t>17.4-2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2991" y="725732"/>
            <a:ext cx="4940554" cy="1174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18" y="2294139"/>
            <a:ext cx="6750397" cy="12573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03585" y="3823253"/>
            <a:ext cx="5934973" cy="8699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结论：每个操作的摊还代价的上界都是一个常数。因此，在一个动态表上执行任意</a:t>
            </a:r>
            <a:r>
              <a:rPr lang="en-US" altLang="zh-CN" sz="1800" dirty="0"/>
              <a:t>n</a:t>
            </a:r>
            <a:r>
              <a:rPr lang="zh-CN" altLang="en-US" sz="1800" dirty="0"/>
              <a:t>个操作的实际运行时间是</a:t>
            </a:r>
            <a:r>
              <a:rPr lang="en-US" altLang="zh-CN" sz="1800" dirty="0"/>
              <a:t>O(n)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三种技术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三种典型技术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E0000"/>
                </a:solidFill>
              </a:rPr>
              <a:t>聚合分析</a:t>
            </a:r>
            <a:endParaRPr lang="en-US" altLang="zh-CN" dirty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E0000"/>
                </a:solidFill>
              </a:rPr>
              <a:t>核算法</a:t>
            </a:r>
            <a:endParaRPr lang="en-US" altLang="zh-CN" dirty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E0000"/>
                </a:solidFill>
              </a:rPr>
              <a:t>势能法</a:t>
            </a:r>
            <a:endParaRPr lang="en-US" altLang="zh-CN" dirty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15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摊还分析用于评估操作的代价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摊还分析不同于平均情况分析，并不涉及概率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摊还分析包括聚合分析、核算法、势能法三种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深入理解栈操作、二进制计数器递增、表扩张与收缩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栈操作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05" y="595313"/>
            <a:ext cx="4725318" cy="42192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9177" y="595313"/>
            <a:ext cx="3873260" cy="401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/>
              <a:t>基本原则</a:t>
            </a:r>
            <a:r>
              <a:rPr lang="zh-CN" altLang="en-US" sz="1800" dirty="0"/>
              <a:t>：先进后出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zh-CN" altLang="en-US" sz="1800" b="1" dirty="0"/>
              <a:t>基本操作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 POP(S)</a:t>
            </a:r>
            <a:r>
              <a:rPr lang="zh-CN" altLang="en-US" sz="1800" dirty="0"/>
              <a:t>：将栈</a:t>
            </a:r>
            <a:r>
              <a:rPr lang="en-US" altLang="zh-CN" sz="1800" dirty="0"/>
              <a:t>S</a:t>
            </a:r>
            <a:r>
              <a:rPr lang="zh-CN" altLang="en-US" sz="1800" dirty="0"/>
              <a:t>的栈顶对象弹出，并返回该对象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 PUSH(S, x)</a:t>
            </a:r>
            <a:r>
              <a:rPr lang="zh-CN" altLang="en-US" sz="1800" dirty="0"/>
              <a:t>：将对象</a:t>
            </a:r>
            <a:r>
              <a:rPr lang="en-US" altLang="zh-CN" sz="1800" dirty="0"/>
              <a:t>x</a:t>
            </a:r>
            <a:r>
              <a:rPr lang="zh-CN" altLang="en-US" sz="1800" dirty="0"/>
              <a:t>压入栈</a:t>
            </a:r>
            <a:r>
              <a:rPr lang="en-US" altLang="zh-CN" sz="1800" dirty="0"/>
              <a:t>S</a:t>
            </a:r>
            <a:r>
              <a:rPr lang="zh-CN" altLang="en-US" sz="1800" dirty="0"/>
              <a:t>中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zh-CN" altLang="en-US" sz="1800" b="1" dirty="0"/>
              <a:t>代价</a:t>
            </a:r>
            <a:r>
              <a:rPr lang="zh-CN" altLang="en-US" sz="1800" dirty="0"/>
              <a:t>：均为</a:t>
            </a:r>
            <a:r>
              <a:rPr lang="en-US" altLang="zh-CN" sz="1800" dirty="0"/>
              <a:t>O(1)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zh-CN" altLang="en-US" sz="1800" dirty="0"/>
              <a:t>假定各操作的代价均为</a:t>
            </a:r>
            <a:r>
              <a:rPr lang="en-US" altLang="zh-CN" sz="1800" dirty="0"/>
              <a:t>1.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zh-CN" altLang="en-US" sz="1800" dirty="0"/>
              <a:t>一个含有</a:t>
            </a:r>
            <a:r>
              <a:rPr lang="en-US" altLang="zh-CN" sz="1800" dirty="0"/>
              <a:t>n</a:t>
            </a:r>
            <a:r>
              <a:rPr lang="zh-CN" altLang="en-US" sz="1800" dirty="0"/>
              <a:t>个</a:t>
            </a:r>
            <a:r>
              <a:rPr lang="en-US" altLang="zh-CN" sz="1800" dirty="0"/>
              <a:t>PUSH</a:t>
            </a:r>
            <a:r>
              <a:rPr lang="zh-CN" altLang="en-US" sz="1800" dirty="0"/>
              <a:t>和</a:t>
            </a:r>
            <a:r>
              <a:rPr lang="en-US" altLang="zh-CN" sz="1800" dirty="0"/>
              <a:t>POP</a:t>
            </a:r>
            <a:r>
              <a:rPr lang="zh-CN" altLang="en-US" sz="1800" dirty="0"/>
              <a:t>操作的序列的总代价为</a:t>
            </a:r>
            <a:r>
              <a:rPr lang="en-US" altLang="zh-CN" sz="1800" dirty="0"/>
              <a:t>n</a:t>
            </a:r>
            <a:r>
              <a:rPr lang="zh-CN" altLang="en-US" sz="1800" dirty="0"/>
              <a:t>，而</a:t>
            </a:r>
            <a:r>
              <a:rPr lang="en-US" altLang="zh-CN" sz="1800" dirty="0"/>
              <a:t>n</a:t>
            </a:r>
            <a:r>
              <a:rPr lang="zh-CN" altLang="en-US" sz="1800" dirty="0"/>
              <a:t>个操作的实际运行时间为</a:t>
            </a:r>
            <a:r>
              <a:rPr lang="en-US" altLang="zh-CN" sz="1800" dirty="0"/>
              <a:t>Θ(n)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增加栈操作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4068" y="935531"/>
            <a:ext cx="3873260" cy="329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/>
              <a:t>新增入栈操作</a:t>
            </a:r>
            <a:r>
              <a:rPr lang="zh-CN" altLang="en-US" sz="1800" dirty="0"/>
              <a:t>：</a:t>
            </a:r>
            <a:r>
              <a:rPr lang="en-US" altLang="zh-CN" sz="1800" dirty="0"/>
              <a:t>MULTIPOP(S</a:t>
            </a:r>
            <a:r>
              <a:rPr lang="zh-CN" altLang="en-US" sz="1800" dirty="0"/>
              <a:t>，</a:t>
            </a:r>
            <a:r>
              <a:rPr lang="en-US" altLang="zh-CN" sz="1800" dirty="0"/>
              <a:t>k)</a:t>
            </a:r>
            <a:r>
              <a:rPr lang="zh-CN" altLang="en-US" sz="1800" dirty="0"/>
              <a:t>：弹出栈</a:t>
            </a:r>
            <a:r>
              <a:rPr lang="en-US" altLang="zh-CN" sz="1800" dirty="0"/>
              <a:t>S</a:t>
            </a:r>
            <a:r>
              <a:rPr lang="zh-CN" altLang="en-US" sz="1800" dirty="0"/>
              <a:t>的栈顶</a:t>
            </a:r>
            <a:r>
              <a:rPr lang="en-US" altLang="zh-CN" sz="1800" dirty="0"/>
              <a:t>k</a:t>
            </a:r>
            <a:r>
              <a:rPr lang="zh-CN" altLang="en-US" sz="1800" dirty="0"/>
              <a:t>个对象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MULTITOP(S, k)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 while not STACK-EMPTY(S) and k &gt; 0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   POP(S)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   k = k -1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zh-CN" altLang="en-US" sz="1800" dirty="0"/>
              <a:t>执行代价：</a:t>
            </a:r>
            <a:r>
              <a:rPr lang="en-US" altLang="zh-CN" sz="1800" dirty="0"/>
              <a:t>min(s, k)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851871"/>
            <a:ext cx="4366912" cy="22536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51565" y="3367385"/>
            <a:ext cx="2971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zh-CN" altLang="en-US" sz="1800" dirty="0"/>
              <a:t>栈的初始格局</a:t>
            </a:r>
            <a:endParaRPr lang="en-US" altLang="zh-CN" sz="1800" dirty="0"/>
          </a:p>
          <a:p>
            <a:pPr marL="342900" indent="-342900">
              <a:buAutoNum type="alphaLcParenBoth"/>
            </a:pPr>
            <a:r>
              <a:rPr lang="zh-CN" altLang="en-US" sz="1800" dirty="0"/>
              <a:t>执行</a:t>
            </a:r>
            <a:r>
              <a:rPr lang="en-US" altLang="zh-CN" sz="1800" dirty="0"/>
              <a:t>MULTIPOP(S, 4)</a:t>
            </a:r>
            <a:r>
              <a:rPr lang="zh-CN" altLang="en-US" sz="1800" dirty="0"/>
              <a:t>之后</a:t>
            </a:r>
            <a:endParaRPr lang="en-US" altLang="zh-CN" sz="1800" dirty="0"/>
          </a:p>
          <a:p>
            <a:pPr marL="342900" indent="-342900">
              <a:buAutoNum type="alphaLcParenBoth"/>
            </a:pPr>
            <a:r>
              <a:rPr lang="zh-CN" altLang="en-US" sz="1800" dirty="0"/>
              <a:t>执行</a:t>
            </a:r>
            <a:r>
              <a:rPr lang="en-US" altLang="zh-CN" sz="1800" dirty="0"/>
              <a:t>MULTIPOP(S, 7)</a:t>
            </a:r>
            <a:r>
              <a:rPr lang="zh-CN" altLang="en-US" sz="1800" dirty="0"/>
              <a:t>之后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E0000"/>
                </a:solidFill>
              </a:rPr>
              <a:t>假设栈的大小最大为</a:t>
            </a:r>
            <a:r>
              <a:rPr lang="en-US" altLang="zh-CN" dirty="0">
                <a:solidFill>
                  <a:srgbClr val="CE0000"/>
                </a:solidFill>
              </a:rPr>
              <a:t>n</a:t>
            </a:r>
            <a:r>
              <a:rPr lang="zh-CN" altLang="en-US" dirty="0">
                <a:solidFill>
                  <a:srgbClr val="CE0000"/>
                </a:solidFill>
              </a:rPr>
              <a:t>，则执行</a:t>
            </a:r>
            <a:r>
              <a:rPr lang="en-US" altLang="zh-CN" dirty="0">
                <a:solidFill>
                  <a:srgbClr val="CE0000"/>
                </a:solidFill>
              </a:rPr>
              <a:t>MULTIPOP</a:t>
            </a:r>
            <a:r>
              <a:rPr lang="zh-CN" altLang="en-US" dirty="0">
                <a:solidFill>
                  <a:srgbClr val="CE0000"/>
                </a:solidFill>
              </a:rPr>
              <a:t>操作的最坏情况代价为</a:t>
            </a:r>
            <a:r>
              <a:rPr lang="en-US" altLang="zh-CN" i="1" dirty="0">
                <a:solidFill>
                  <a:srgbClr val="CE0000"/>
                </a:solidFill>
              </a:rPr>
              <a:t>O</a:t>
            </a:r>
            <a:r>
              <a:rPr lang="en-US" altLang="zh-CN" dirty="0">
                <a:solidFill>
                  <a:srgbClr val="CE0000"/>
                </a:solidFill>
              </a:rPr>
              <a:t>(</a:t>
            </a:r>
            <a:r>
              <a:rPr lang="en-US" altLang="zh-CN" i="1" dirty="0">
                <a:solidFill>
                  <a:srgbClr val="CE0000"/>
                </a:solidFill>
              </a:rPr>
              <a:t>n</a:t>
            </a:r>
            <a:r>
              <a:rPr lang="en-US" altLang="zh-CN" dirty="0">
                <a:solidFill>
                  <a:srgbClr val="CE0000"/>
                </a:solidFill>
              </a:rPr>
              <a:t>)</a:t>
            </a:r>
            <a:r>
              <a:rPr lang="zh-CN" altLang="en-US" dirty="0">
                <a:solidFill>
                  <a:srgbClr val="CE0000"/>
                </a:solidFill>
              </a:rPr>
              <a:t>。</a:t>
            </a:r>
            <a:endParaRPr lang="en-US" altLang="zh-CN" dirty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因此，一个</a:t>
            </a:r>
            <a:r>
              <a:rPr lang="en-US" altLang="zh-CN" i="1" dirty="0"/>
              <a:t>n</a:t>
            </a:r>
            <a:r>
              <a:rPr lang="zh-CN" altLang="en-US" dirty="0"/>
              <a:t>个操作的序列的最坏情况代价为</a:t>
            </a:r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，因为序列可能包含了</a:t>
            </a:r>
            <a:r>
              <a:rPr lang="en-US" altLang="zh-CN" i="1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MULTIPOP</a:t>
            </a:r>
            <a:r>
              <a:rPr lang="zh-CN" altLang="en-US" dirty="0"/>
              <a:t>操作。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通过使用聚合分析，我们考虑整个序列的</a:t>
            </a:r>
            <a:r>
              <a:rPr lang="en-US" altLang="zh-CN" i="1" dirty="0"/>
              <a:t>n</a:t>
            </a:r>
            <a:r>
              <a:rPr lang="zh-CN" altLang="en-US" dirty="0"/>
              <a:t>个操作，可以得到更好的上界。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在一个空栈上执行</a:t>
            </a:r>
            <a:r>
              <a:rPr lang="en-US" altLang="zh-CN" i="1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PUSH, POP, MULTIPOP</a:t>
            </a:r>
            <a:r>
              <a:rPr lang="zh-CN" altLang="en-US" dirty="0"/>
              <a:t>操作序列，代价至多为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).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E0000"/>
                </a:solidFill>
              </a:rPr>
              <a:t>所以，摊还代价为</a:t>
            </a:r>
            <a:r>
              <a:rPr lang="en-US" altLang="zh-CN" i="1" dirty="0">
                <a:solidFill>
                  <a:srgbClr val="CE0000"/>
                </a:solidFill>
              </a:rPr>
              <a:t>O</a:t>
            </a:r>
            <a:r>
              <a:rPr lang="en-US" altLang="zh-CN" dirty="0">
                <a:solidFill>
                  <a:srgbClr val="CE0000"/>
                </a:solidFill>
              </a:rPr>
              <a:t>(1)</a:t>
            </a:r>
            <a:endParaRPr lang="en-US" altLang="zh-CN" dirty="0">
              <a:solidFill>
                <a:srgbClr val="CE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二进制计数器递增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CE0000"/>
                </a:solidFill>
              </a:rPr>
              <a:t>数据结构</a:t>
            </a:r>
            <a:r>
              <a:rPr lang="en-US" altLang="zh-CN" sz="2000" dirty="0">
                <a:solidFill>
                  <a:srgbClr val="CE0000"/>
                </a:solidFill>
              </a:rPr>
              <a:t>: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chemeClr val="accent2"/>
                </a:solidFill>
              </a:rPr>
              <a:t>k</a:t>
            </a:r>
            <a:r>
              <a:rPr lang="en-US" altLang="zh-CN" sz="2000" dirty="0"/>
              <a:t>-</a:t>
            </a:r>
            <a:r>
              <a:rPr lang="zh-CN" altLang="en-US" sz="2000" dirty="0"/>
              <a:t>位数组</a:t>
            </a:r>
            <a:r>
              <a:rPr lang="en-US" altLang="zh-CN" sz="2000" dirty="0"/>
              <a:t>, </a:t>
            </a:r>
            <a:r>
              <a:rPr lang="zh-CN" altLang="en-US" sz="2000" dirty="0"/>
              <a:t>从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0</a:t>
            </a:r>
            <a:r>
              <a:rPr lang="en-US" altLang="zh-CN" sz="2000" dirty="0"/>
              <a:t> </a:t>
            </a:r>
            <a:r>
              <a:rPr lang="zh-CN" altLang="en-US" sz="2000" dirty="0"/>
              <a:t>到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2</a:t>
            </a:r>
            <a:r>
              <a:rPr lang="en-US" altLang="zh-CN" sz="2000" i="1" baseline="30000" dirty="0">
                <a:solidFill>
                  <a:schemeClr val="accent2"/>
                </a:solidFill>
              </a:rPr>
              <a:t>k</a:t>
            </a:r>
            <a:r>
              <a:rPr lang="en-US" altLang="zh-CN" sz="2000" dirty="0">
                <a:solidFill>
                  <a:schemeClr val="accent2"/>
                </a:solidFill>
              </a:rPr>
              <a:t> – 1</a:t>
            </a:r>
            <a:r>
              <a:rPr lang="zh-CN" altLang="en-US" sz="2000" dirty="0"/>
              <a:t>进行计数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CE0000"/>
                </a:solidFill>
              </a:rPr>
              <a:t>操作</a:t>
            </a:r>
            <a:r>
              <a:rPr lang="en-US" altLang="zh-CN" sz="2000" dirty="0">
                <a:solidFill>
                  <a:srgbClr val="CE0000"/>
                </a:solidFill>
              </a:rPr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递增</a:t>
            </a:r>
            <a:r>
              <a:rPr lang="en-US" altLang="zh-CN" sz="2000" dirty="0"/>
              <a:t>INCREMENT(A).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CE0000"/>
                </a:solidFill>
              </a:rPr>
              <a:t>代价</a:t>
            </a:r>
            <a:r>
              <a:rPr lang="en-US" altLang="zh-CN" sz="2000" dirty="0">
                <a:solidFill>
                  <a:srgbClr val="CE0000"/>
                </a:solidFill>
              </a:rPr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被翻转的比特位的数量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(</a:t>
            </a:r>
            <a:r>
              <a:rPr lang="zh-CN" altLang="en-US" sz="2000" dirty="0"/>
              <a:t>问题本身简单，理解场景和背后的想法</a:t>
            </a:r>
            <a:r>
              <a:rPr lang="en-US" altLang="zh-CN" sz="2000" dirty="0"/>
              <a:t>!)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7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147" y="2528005"/>
            <a:ext cx="3862271" cy="2171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59" y="647601"/>
            <a:ext cx="3035456" cy="38482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聚合分析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3"/>
            <a:ext cx="4731795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solidFill>
                  <a:srgbClr val="CE0000"/>
                </a:solidFill>
              </a:rPr>
              <a:t>直观分析</a:t>
            </a:r>
            <a:r>
              <a:rPr lang="zh-CN" altLang="en-US" dirty="0"/>
              <a:t>：令总共有</a:t>
            </a:r>
            <a:r>
              <a:rPr lang="en-US" altLang="zh-CN" i="1" dirty="0"/>
              <a:t>k</a:t>
            </a:r>
            <a:r>
              <a:rPr lang="zh-CN" altLang="en-US" dirty="0"/>
              <a:t>个比特，一次操作最多翻转</a:t>
            </a:r>
            <a:r>
              <a:rPr lang="en-US" altLang="zh-CN" i="1" dirty="0"/>
              <a:t>k</a:t>
            </a:r>
            <a:r>
              <a:rPr lang="zh-CN" altLang="en-US" dirty="0"/>
              <a:t>位。则</a:t>
            </a:r>
            <a:r>
              <a:rPr lang="en-US" altLang="zh-CN" i="1" dirty="0"/>
              <a:t>n</a:t>
            </a:r>
            <a:r>
              <a:rPr lang="zh-CN" altLang="en-US" dirty="0"/>
              <a:t>个操作的总代价是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nk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>
              <a:solidFill>
                <a:srgbClr val="CE0000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CE0000"/>
                </a:solidFill>
              </a:rPr>
              <a:t>更紧的分析</a:t>
            </a:r>
            <a:r>
              <a:rPr lang="zh-CN" altLang="en-US" dirty="0"/>
              <a:t>：发现翻转规律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对于一个含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次递增的操作序列</a:t>
            </a:r>
            <a:r>
              <a:rPr lang="en-US" altLang="zh-CN" dirty="0"/>
              <a:t>: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第</a:t>
            </a:r>
            <a:r>
              <a:rPr lang="en-US" altLang="zh-CN" i="1" dirty="0" err="1">
                <a:solidFill>
                  <a:schemeClr val="accent2"/>
                </a:solidFill>
              </a:rPr>
              <a:t>i</a:t>
            </a:r>
            <a:r>
              <a:rPr lang="zh-CN" altLang="en-US" dirty="0"/>
              <a:t>位被翻转了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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</a:t>
            </a:r>
            <a:r>
              <a:rPr lang="en-US" altLang="zh-CN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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次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9159" y="647601"/>
            <a:ext cx="3035456" cy="384829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4617</Words>
  <Application>WPS 演示</Application>
  <PresentationFormat>全屏显示(16:9)</PresentationFormat>
  <Paragraphs>458</Paragraphs>
  <Slides>40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40</vt:i4>
      </vt:variant>
    </vt:vector>
  </HeadingPairs>
  <TitlesOfParts>
    <vt:vector size="69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Franklin Gothic Book</vt:lpstr>
      <vt:lpstr>Arial Unicode MS</vt:lpstr>
      <vt:lpstr>Franklin Gothic Medium</vt:lpstr>
      <vt:lpstr>Monotype Corsiva</vt:lpstr>
      <vt:lpstr>默认设计模板</vt:lpstr>
      <vt:lpstr>2_Office 主题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</cp:lastModifiedBy>
  <cp:revision>1237</cp:revision>
  <dcterms:created xsi:type="dcterms:W3CDTF">2014-04-28T11:40:00Z</dcterms:created>
  <dcterms:modified xsi:type="dcterms:W3CDTF">2021-11-07T13:07:49Z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2052-11.1.0.11045</vt:lpwstr>
  </property>
  <property fmtid="{D5CDD505-2E9C-101B-9397-08002B2CF9AE}" pid="5" name="ICV">
    <vt:lpwstr>3E76A3C092F8457E8774D432A7CB1642</vt:lpwstr>
  </property>
</Properties>
</file>