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38"/>
  </p:handoutMasterIdLst>
  <p:sldIdLst>
    <p:sldId id="1349" r:id="rId4"/>
    <p:sldId id="1354" r:id="rId6"/>
    <p:sldId id="2692" r:id="rId7"/>
    <p:sldId id="2693" r:id="rId8"/>
    <p:sldId id="2694" r:id="rId9"/>
    <p:sldId id="2757" r:id="rId10"/>
    <p:sldId id="2695" r:id="rId11"/>
    <p:sldId id="2696" r:id="rId12"/>
    <p:sldId id="2697" r:id="rId13"/>
    <p:sldId id="2698" r:id="rId14"/>
    <p:sldId id="2699" r:id="rId15"/>
    <p:sldId id="2788" r:id="rId16"/>
    <p:sldId id="2790" r:id="rId17"/>
    <p:sldId id="2791" r:id="rId18"/>
    <p:sldId id="2703" r:id="rId19"/>
    <p:sldId id="2792" r:id="rId20"/>
    <p:sldId id="2704" r:id="rId21"/>
    <p:sldId id="2820" r:id="rId22"/>
    <p:sldId id="2816" r:id="rId23"/>
    <p:sldId id="2818" r:id="rId24"/>
    <p:sldId id="2819" r:id="rId25"/>
    <p:sldId id="2821" r:id="rId26"/>
    <p:sldId id="2705" r:id="rId27"/>
    <p:sldId id="2817" r:id="rId28"/>
    <p:sldId id="2706" r:id="rId29"/>
    <p:sldId id="2707" r:id="rId30"/>
    <p:sldId id="2708" r:id="rId31"/>
    <p:sldId id="2709" r:id="rId32"/>
    <p:sldId id="2710" r:id="rId33"/>
    <p:sldId id="2721" r:id="rId34"/>
    <p:sldId id="2815" r:id="rId35"/>
    <p:sldId id="2722" r:id="rId36"/>
    <p:sldId id="2552" r:id="rId37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44"/>
      </p:cViewPr>
      <p:guideLst>
        <p:guide orient="horz" pos="2024"/>
        <p:guide pos="3951"/>
        <p:guide orient="horz" pos="1592"/>
        <p:guide pos="2828"/>
        <p:guide orient="horz" pos="2419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9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第十二讲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贪心算法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定理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.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该贪心算法是最优的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证明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.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反证法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假设贪心算法并非最优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则存在以下情形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令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...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k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表示通过贪心算法选择的活动集合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令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...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m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表示通过最优方案选择的活动集合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且存在最大可能的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值，使得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=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=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...,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r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=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r</a:t>
            </a:r>
            <a:r>
              <a:rPr lang="en-US" altLang="zh-CN">
                <a:sym typeface="+mn-ea"/>
              </a:rPr>
              <a:t>.</a:t>
            </a:r>
            <a:endParaRPr lang="en-US" altLang="zh-CN" dirty="0"/>
          </a:p>
        </p:txBody>
      </p:sp>
      <p:sp>
        <p:nvSpPr>
          <p:cNvPr id="2560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最早结束优先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分析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6627" name="文本占位符 40243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1070" y="1398270"/>
            <a:ext cx="7080885" cy="2346960"/>
          </a:xfrm>
        </p:spPr>
      </p:pic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最早结束优先 - </a:t>
            </a:r>
            <a:r>
              <a:rPr lang="zh-CN" altLang="en-US">
                <a:sym typeface="+mn-ea"/>
              </a:rPr>
              <a:t>分析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假定有一个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个活动（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）的集合</a:t>
            </a:r>
            <a:r>
              <a:rPr lang="en-US" altLang="zh-CN">
                <a:sym typeface="+mn-ea"/>
              </a:rPr>
              <a:t>S={a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 a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 ..., a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}</a:t>
            </a:r>
            <a:r>
              <a:rPr lang="zh-CN" altLang="en-US">
                <a:sym typeface="+mn-ea"/>
              </a:rPr>
              <a:t>，这些活动可以同时使用多个资源（例如一个阶梯教室），但一个资源在某个时刻只能供一个活动使用。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每个活动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都有一个开始时间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和一个结束时间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如果两个活动</a:t>
            </a:r>
            <a:r>
              <a:rPr lang="en-US" altLang="zh-CN">
                <a:sym typeface="+mn-ea"/>
              </a:rPr>
              <a:t>[s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, f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[s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, f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不重叠，则称它们是兼容的</a:t>
            </a:r>
            <a:endParaRPr lang="en-US" altLang="zh-CN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目标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找到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最少</a:t>
            </a:r>
            <a:r>
              <a:rPr lang="zh-CN" altLang="en-US">
                <a:sym typeface="+mn-ea"/>
              </a:rPr>
              <a:t>资源数量，使得所有活动能够正常举行</a:t>
            </a:r>
            <a:r>
              <a:rPr lang="en-US" altLang="zh-CN">
                <a:sym typeface="+mn-ea"/>
              </a:rPr>
              <a:t>.</a:t>
            </a:r>
            <a:endParaRPr lang="en-US" altLang="zh-CN" dirty="0"/>
          </a:p>
        </p:txBody>
      </p:sp>
      <p:sp>
        <p:nvSpPr>
          <p:cNvPr id="2560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扩展问题：最少资源投入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扩展问题：最少资源投入：案例</a:t>
            </a:r>
            <a:endParaRPr lang="zh-CN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73480" y="814070"/>
          <a:ext cx="7477760" cy="157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98245" y="12376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98245" y="203136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98245" y="1682115"/>
            <a:ext cx="322770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071495" y="12376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071495" y="845820"/>
            <a:ext cx="2751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944745" y="12376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944745" y="203136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843270" y="1634490"/>
            <a:ext cx="23209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809105" y="84582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809105" y="205232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65760" y="84582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65760" y="123761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65760" y="162941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65760" y="202120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972435" y="2392680"/>
            <a:ext cx="356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</a:rPr>
              <a:t>使用</a:t>
            </a:r>
            <a:r>
              <a:rPr lang="en-US" altLang="zh-CN" sz="1800" b="1">
                <a:solidFill>
                  <a:srgbClr val="C00000"/>
                </a:solidFill>
              </a:rPr>
              <a:t>4</a:t>
            </a:r>
            <a:r>
              <a:rPr lang="zh-CN" altLang="en-US" sz="1800" b="1">
                <a:solidFill>
                  <a:srgbClr val="C00000"/>
                </a:solidFill>
              </a:rPr>
              <a:t>间教室来协调安排</a:t>
            </a:r>
            <a:r>
              <a:rPr lang="en-US" altLang="zh-CN" sz="1800" b="1">
                <a:solidFill>
                  <a:srgbClr val="C00000"/>
                </a:solidFill>
              </a:rPr>
              <a:t>10</a:t>
            </a:r>
            <a:r>
              <a:rPr lang="zh-CN" altLang="en-US" sz="1800" b="1">
                <a:solidFill>
                  <a:srgbClr val="C00000"/>
                </a:solidFill>
              </a:rPr>
              <a:t>门课程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扩展问题：最少资源投入：案例</a:t>
            </a:r>
            <a:endParaRPr lang="zh-CN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73480" y="814070"/>
          <a:ext cx="7477760" cy="157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98245" y="12376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98245" y="203136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98245" y="1682115"/>
            <a:ext cx="322770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071495" y="12376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071495" y="845820"/>
            <a:ext cx="2751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944745" y="12376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944745" y="203136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843270" y="1634490"/>
            <a:ext cx="23209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809105" y="84582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809105" y="205232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65760" y="84582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65760" y="123761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65760" y="162941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65760" y="202120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4</a:t>
            </a:r>
            <a:endParaRPr lang="en-US" altLang="zh-CN"/>
          </a:p>
        </p:txBody>
      </p:sp>
      <p:graphicFrame>
        <p:nvGraphicFramePr>
          <p:cNvPr id="16" name="表格 15"/>
          <p:cNvGraphicFramePr/>
          <p:nvPr>
            <p:custDataLst>
              <p:tags r:id="rId2"/>
            </p:custDataLst>
          </p:nvPr>
        </p:nvGraphicFramePr>
        <p:xfrm>
          <a:off x="1174115" y="2836545"/>
          <a:ext cx="7477760" cy="157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198880" y="290512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198880" y="367728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1198880" y="3291205"/>
            <a:ext cx="322770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051810" y="290512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3051810" y="3677285"/>
            <a:ext cx="2751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936490" y="328676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925060" y="291592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5843905" y="3656965"/>
            <a:ext cx="23209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789420" y="292100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800215" y="328866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66395" y="286829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366395" y="326009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66395" y="365188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66395" y="404368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972435" y="2392680"/>
            <a:ext cx="356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</a:rPr>
              <a:t>使用</a:t>
            </a:r>
            <a:r>
              <a:rPr lang="en-US" altLang="zh-CN" sz="1800" b="1">
                <a:solidFill>
                  <a:srgbClr val="C00000"/>
                </a:solidFill>
              </a:rPr>
              <a:t>4</a:t>
            </a:r>
            <a:r>
              <a:rPr lang="zh-CN" altLang="en-US" sz="1800" b="1">
                <a:solidFill>
                  <a:srgbClr val="C00000"/>
                </a:solidFill>
              </a:rPr>
              <a:t>间教室来协调安排</a:t>
            </a:r>
            <a:r>
              <a:rPr lang="en-US" altLang="zh-CN" sz="1800" b="1">
                <a:solidFill>
                  <a:srgbClr val="C00000"/>
                </a:solidFill>
              </a:rPr>
              <a:t>10</a:t>
            </a:r>
            <a:r>
              <a:rPr lang="zh-CN" altLang="en-US" sz="1800" b="1">
                <a:solidFill>
                  <a:srgbClr val="C00000"/>
                </a:solidFill>
              </a:rPr>
              <a:t>门课程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71495" y="4476750"/>
            <a:ext cx="356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</a:rPr>
              <a:t>使用</a:t>
            </a:r>
            <a:r>
              <a:rPr lang="en-US" altLang="zh-CN" sz="1800" b="1">
                <a:solidFill>
                  <a:srgbClr val="C00000"/>
                </a:solidFill>
              </a:rPr>
              <a:t>3</a:t>
            </a:r>
            <a:r>
              <a:rPr lang="zh-CN" altLang="en-US" sz="1800" b="1">
                <a:solidFill>
                  <a:srgbClr val="C00000"/>
                </a:solidFill>
              </a:rPr>
              <a:t>间教室来协调安排</a:t>
            </a:r>
            <a:r>
              <a:rPr lang="en-US" altLang="zh-CN" sz="1800" b="1">
                <a:solidFill>
                  <a:srgbClr val="C00000"/>
                </a:solidFill>
              </a:rPr>
              <a:t>10</a:t>
            </a:r>
            <a:r>
              <a:rPr lang="zh-CN" altLang="en-US" sz="1800" b="1">
                <a:solidFill>
                  <a:srgbClr val="C00000"/>
                </a:solidFill>
              </a:rPr>
              <a:t>门课程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100">
                <a:solidFill>
                  <a:schemeClr val="tx1"/>
                </a:solidFill>
                <a:sym typeface="+mn-ea"/>
              </a:rPr>
              <a:t>将所有课程按照开始时间升序排列，并且将每门课程赋予任何可兼容的教室</a:t>
            </a:r>
            <a:r>
              <a:rPr lang="en-US" altLang="zh-CN" sz="2100">
                <a:sym typeface="+mn-ea"/>
              </a:rPr>
              <a:t>.</a:t>
            </a:r>
            <a:endParaRPr lang="en-US" altLang="zh-CN" sz="2100"/>
          </a:p>
          <a:p>
            <a:pPr>
              <a:lnSpc>
                <a:spcPct val="90000"/>
              </a:lnSpc>
            </a:pPr>
            <a:endParaRPr lang="en-US" altLang="zh-CN" sz="2100" dirty="0"/>
          </a:p>
          <a:p>
            <a:pPr>
              <a:lnSpc>
                <a:spcPct val="90000"/>
              </a:lnSpc>
            </a:pPr>
            <a:r>
              <a:rPr lang="zh-CN" altLang="en-US" sz="2100">
                <a:solidFill>
                  <a:srgbClr val="CE0000"/>
                </a:solidFill>
                <a:sym typeface="+mn-ea"/>
              </a:rPr>
              <a:t>执行时间</a:t>
            </a:r>
            <a:r>
              <a:rPr lang="en-US" altLang="zh-CN" sz="2100">
                <a:sym typeface="+mn-ea"/>
              </a:rPr>
              <a:t>. </a:t>
            </a:r>
            <a:r>
              <a:rPr lang="en-US" altLang="zh-CN" sz="2100" err="1">
                <a:solidFill>
                  <a:srgbClr val="008C87"/>
                </a:solidFill>
                <a:sym typeface="+mn-ea"/>
              </a:rPr>
              <a:t>O(</a:t>
            </a:r>
            <a:r>
              <a:rPr lang="en-US" altLang="zh-CN" sz="2100" i="1" err="1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 log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)</a:t>
            </a:r>
            <a:r>
              <a:rPr lang="en-US" altLang="zh-CN" sz="2100">
                <a:sym typeface="+mn-ea"/>
              </a:rPr>
              <a:t>.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对于每间教室</a:t>
            </a:r>
            <a:r>
              <a:rPr lang="en-US" altLang="zh-CN" sz="2100">
                <a:sym typeface="+mn-ea"/>
              </a:rPr>
              <a:t>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k</a:t>
            </a:r>
            <a:r>
              <a:rPr lang="en-US" altLang="zh-CN" sz="2100">
                <a:sym typeface="+mn-ea"/>
              </a:rPr>
              <a:t>, </a:t>
            </a:r>
            <a:r>
              <a:rPr lang="zh-CN" altLang="en-US" sz="2100">
                <a:sym typeface="+mn-ea"/>
              </a:rPr>
              <a:t>维护最新加入的课程的结束时间</a:t>
            </a:r>
            <a:r>
              <a:rPr lang="en-US" altLang="zh-CN" sz="2100">
                <a:sym typeface="+mn-ea"/>
              </a:rPr>
              <a:t>.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将所有教室保存在优先级队列之中（确保以</a:t>
            </a:r>
            <a:r>
              <a:rPr lang="en-US" altLang="zh-CN" sz="2100">
                <a:sym typeface="+mn-ea"/>
              </a:rPr>
              <a:t>O(log n)</a:t>
            </a:r>
            <a:r>
              <a:rPr lang="zh-CN" altLang="en-US" sz="2100">
                <a:sym typeface="+mn-ea"/>
              </a:rPr>
              <a:t>开销找到一间教室）</a:t>
            </a:r>
            <a:r>
              <a:rPr lang="en-US" altLang="zh-CN" sz="2100">
                <a:sym typeface="+mn-ea"/>
              </a:rPr>
              <a:t>.</a:t>
            </a:r>
            <a:endParaRPr lang="en-US" altLang="zh-CN" dirty="0"/>
          </a:p>
        </p:txBody>
      </p:sp>
      <p:sp>
        <p:nvSpPr>
          <p:cNvPr id="3072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贪心算法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贪心算法：案例</a:t>
            </a:r>
            <a:endParaRPr lang="zh-CN" altLang="en-US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74115" y="631825"/>
          <a:ext cx="7477760" cy="157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198880" y="70040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198880" y="147256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1198880" y="1086485"/>
            <a:ext cx="322770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051810" y="70040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3051810" y="1472565"/>
            <a:ext cx="2751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936490" y="108204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925060" y="71120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5843905" y="1452245"/>
            <a:ext cx="23209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789420" y="71628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800215" y="108394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66395" y="66357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366395" y="105537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66395" y="144716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66395" y="183896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3071495" y="2272030"/>
            <a:ext cx="356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</a:rPr>
              <a:t>使用</a:t>
            </a:r>
            <a:r>
              <a:rPr lang="en-US" altLang="zh-CN" sz="1800" b="1">
                <a:solidFill>
                  <a:srgbClr val="C00000"/>
                </a:solidFill>
              </a:rPr>
              <a:t>3</a:t>
            </a:r>
            <a:r>
              <a:rPr lang="zh-CN" altLang="en-US" sz="1800" b="1">
                <a:solidFill>
                  <a:srgbClr val="C00000"/>
                </a:solidFill>
              </a:rPr>
              <a:t>间教室来协调安排</a:t>
            </a:r>
            <a:r>
              <a:rPr lang="en-US" altLang="zh-CN" sz="1800" b="1">
                <a:solidFill>
                  <a:srgbClr val="C00000"/>
                </a:solidFill>
              </a:rPr>
              <a:t>10</a:t>
            </a:r>
            <a:r>
              <a:rPr lang="zh-CN" altLang="en-US" sz="1800" b="1">
                <a:solidFill>
                  <a:srgbClr val="C00000"/>
                </a:solidFill>
              </a:rPr>
              <a:t>门课程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231900" y="2759075"/>
          <a:ext cx="7477760" cy="157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56665" y="282765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56665" y="35998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56665" y="3213735"/>
            <a:ext cx="322770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109595" y="282765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109595" y="3599815"/>
            <a:ext cx="2751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994275" y="320929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982845" y="283845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901690" y="3579495"/>
            <a:ext cx="23209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847205" y="284353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858000" y="321119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24180" y="279082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24180" y="318262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24180" y="357441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24180" y="396621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9" grpId="0" animBg="1"/>
      <p:bldP spid="11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分析</a:t>
            </a:r>
            <a:endParaRPr lang="zh-CN" altLang="en-US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观察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.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贪心算法从不将不兼容的课程安排在同一个教室中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定理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.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贪心算法是最优的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80000"/>
              </a:lnSpc>
            </a:pP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令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代表贪心算法所分配的教室数目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个教室被开放的原因在于我们需要调度某个（</a:t>
            </a:r>
            <a:r>
              <a:rPr lang="zh-CN">
                <a:sym typeface="+mn-ea"/>
              </a:rPr>
              <a:t>假定第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j</a:t>
            </a:r>
            <a:r>
              <a:rPr lang="zh-CN" altLang="en-US" err="1">
                <a:sym typeface="+mn-ea"/>
              </a:rPr>
              <a:t>门）课程，且与其他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d-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教室不兼容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这些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门课程的结束时间晚于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由于本算法按照启动时间排序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以上不兼容性课程的启动时间均不晚于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这样，有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门课程在时刻</a:t>
            </a:r>
            <a:r>
              <a:rPr lang="en-US" altLang="zh-CN" i="1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+ ε</a:t>
            </a:r>
            <a:r>
              <a:rPr lang="zh-CN" altLang="en-US">
                <a:sym typeface="+mn-ea"/>
              </a:rPr>
              <a:t>是重叠的。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基于此，至少需要使用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≥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教室</a:t>
            </a:r>
            <a:r>
              <a:rPr lang="en-US" altLang="zh-CN">
                <a:sym typeface="+mn-ea"/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贪心算法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一、活动选择问题</a:t>
            </a:r>
            <a:endParaRPr lang="zh-CN" altLang="en-US" sz="2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6263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9339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二、背包问题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4056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7132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三、赫夫曼编码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背包问题</a:t>
            </a:r>
            <a:endParaRPr lang="zh-CN" altLang="en-US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sym typeface="+mn-ea"/>
              </a:rPr>
              <a:t>0-1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背包问题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现有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个商品，第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个商品价值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美元，重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磅，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都是整数。现有一个背包，最多能容纳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磅重的商品，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是整数。应该如何放置？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分数背包问题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其他设置与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0-1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背包相同，相异之处在于每个商品可以取一部分。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贪心算法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一、活动选择问题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6263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9339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、背包问题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4056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7132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三、赫夫曼编码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背包问题</a:t>
            </a:r>
            <a:endParaRPr lang="zh-CN" altLang="en-US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sym typeface="+mn-ea"/>
              </a:rPr>
              <a:t>0-1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背包问题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无法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用贪心算法来求解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1856740"/>
            <a:ext cx="2051050" cy="2044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95" y="1824990"/>
            <a:ext cx="2463800" cy="2076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8760" y="1996440"/>
            <a:ext cx="2178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基本原则：先取单位价值最大的，但是结果并非最优</a:t>
            </a:r>
            <a:endParaRPr lang="zh-CN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背包问题</a:t>
            </a:r>
            <a:endParaRPr lang="zh-CN" altLang="en-US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分数背包问题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可以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用贪心算法来求解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1856740"/>
            <a:ext cx="2051050" cy="204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8760" y="1996440"/>
            <a:ext cx="2178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基本原则：先取单位价值最大的，最后一个商品能取多少取多少。</a:t>
            </a:r>
            <a:endParaRPr lang="zh-CN" altLang="en-US" sz="1800"/>
          </a:p>
          <a:p>
            <a:r>
              <a:rPr lang="zh-CN" altLang="en-US" sz="1800"/>
              <a:t>结果是最优的</a:t>
            </a:r>
            <a:endParaRPr lang="zh-CN" altLang="en-US" sz="1800"/>
          </a:p>
          <a:p>
            <a:r>
              <a:rPr lang="zh-CN" altLang="en-US" sz="1800"/>
              <a:t>复杂度：</a:t>
            </a:r>
            <a:r>
              <a:rPr lang="en-US" altLang="zh-CN" sz="1800"/>
              <a:t>O(n log n)</a:t>
            </a:r>
            <a:endParaRPr lang="en-US" altLang="zh-CN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0" y="1856740"/>
            <a:ext cx="901700" cy="2127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贪心算法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一、活动选择问题</a:t>
            </a:r>
            <a:endParaRPr lang="zh-CN" altLang="en-US" sz="2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6263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9339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二、背包问题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4056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7132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三、赫夫曼编码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考虑一个包含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1000000000 (1G)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字母的大文件，该文件仅包含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26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个字母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{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,…,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z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}</a:t>
            </a:r>
            <a:r>
              <a:rPr lang="zh-CN" altLang="en-US">
                <a:sym typeface="+mn-ea"/>
              </a:rPr>
              <a:t>，每个字母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（在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{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,…,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z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}</a:t>
            </a:r>
            <a:r>
              <a:rPr lang="zh-CN" altLang="en-US">
                <a:sym typeface="+mn-ea"/>
              </a:rPr>
              <a:t>之中</a:t>
            </a:r>
            <a:r>
              <a:rPr lang="zh-CN" altLang="en-US">
                <a:sym typeface="+mn-ea"/>
              </a:rPr>
              <a:t>）的频度是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chemeClr val="accent2"/>
                </a:solidFill>
                <a:sym typeface="+mn-ea"/>
              </a:rPr>
              <a:t>f</a:t>
            </a:r>
            <a:r>
              <a:rPr lang="en-US" altLang="zh-CN" i="1" baseline="-25000" err="1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假设每个字母被编码成为一个二进制代码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如果采用固定长度编码，每个字母需要占用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5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比特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文件总长度为：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CE0000"/>
                </a:solidFill>
                <a:sym typeface="+mn-ea"/>
              </a:rPr>
              <a:t>能否进行优化</a:t>
            </a:r>
            <a:r>
              <a:rPr lang="en-US" altLang="zh-CN" b="1">
                <a:solidFill>
                  <a:srgbClr val="CE0000"/>
                </a:solidFill>
                <a:sym typeface="+mn-ea"/>
              </a:rPr>
              <a:t>?</a:t>
            </a:r>
            <a:endParaRPr lang="en-US" altLang="zh-CN" dirty="0"/>
          </a:p>
        </p:txBody>
      </p:sp>
      <p:sp>
        <p:nvSpPr>
          <p:cNvPr id="3276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2" name="对象 346115"/>
          <p:cNvGraphicFramePr/>
          <p:nvPr/>
        </p:nvGraphicFramePr>
        <p:xfrm>
          <a:off x="3009265" y="2578259"/>
          <a:ext cx="1943100" cy="4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054100" imgH="228600" progId="Equation.3">
                  <p:embed/>
                </p:oleObj>
              </mc:Choice>
              <mc:Fallback>
                <p:oleObj name="" r:id="rId1" imgW="10541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9265" y="2578259"/>
                        <a:ext cx="1943100" cy="4214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数据压缩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背包问题</a:t>
            </a:r>
            <a:endParaRPr lang="zh-CN" altLang="en-US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sym typeface="+mn-ea"/>
              </a:rPr>
              <a:t>0-1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背包问题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现有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个商品，第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个商品价值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vi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美元，重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磅，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vi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都是整数。现有一个背包，最多能容纳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磅重的商品，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是整数。应该如何放置？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分数背包问题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其他设置与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0-1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背包相同，相异之处在于每个商品可以取一部分。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err="1">
                <a:sym typeface="+mn-ea"/>
              </a:rPr>
              <a:t>大多数编码系统</a:t>
            </a:r>
            <a:r>
              <a:rPr lang="en-US" altLang="zh-CN" err="1">
                <a:sym typeface="+mn-ea"/>
              </a:rPr>
              <a:t> (ASCII, unicode</a:t>
            </a:r>
            <a:r>
              <a:rPr lang="en-US" altLang="zh-CN">
                <a:sym typeface="+mn-ea"/>
              </a:rPr>
              <a:t>) </a:t>
            </a:r>
            <a:r>
              <a:rPr lang="zh-CN" altLang="en-US">
                <a:sym typeface="+mn-ea"/>
              </a:rPr>
              <a:t>采用固定长度编码方式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如果字母的频度已知，且频度差别显著，变长编码方式能够节约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20%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至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90%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空间开销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那么，哪些字母能够被赋予更短编码，哪些需要赋予更长的编码呢？</a:t>
            </a:r>
            <a:endParaRPr lang="en-US" altLang="zh-CN" dirty="0"/>
          </a:p>
        </p:txBody>
      </p:sp>
      <p:sp>
        <p:nvSpPr>
          <p:cNvPr id="3379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赫夫曼编码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假设文件仅拥有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6 </a:t>
            </a:r>
            <a:r>
              <a:rPr lang="zh-CN" altLang="en-US">
                <a:sym typeface="+mn-ea"/>
              </a:rPr>
              <a:t>个字母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{a,b,c,d,e,f} </a:t>
            </a:r>
            <a:r>
              <a:rPr 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其频度如下所示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固定长度编码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3G=3000000000 </a:t>
            </a:r>
            <a:r>
              <a:rPr lang="en-US" altLang="zh-CN">
                <a:sym typeface="+mn-ea"/>
              </a:rPr>
              <a:t>bits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变化长度编码</a:t>
            </a:r>
            <a:endParaRPr lang="zh-CN" altLang="en-US" dirty="0">
              <a:sym typeface="+mn-ea"/>
            </a:endParaRPr>
          </a:p>
        </p:txBody>
      </p:sp>
      <p:sp>
        <p:nvSpPr>
          <p:cNvPr id="3481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820" name="对象 348163"/>
          <p:cNvGraphicFramePr/>
          <p:nvPr/>
        </p:nvGraphicFramePr>
        <p:xfrm>
          <a:off x="1885950" y="1373585"/>
          <a:ext cx="4229100" cy="178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209800" imgH="889000" progId="Equation.3">
                  <p:embed/>
                </p:oleObj>
              </mc:Choice>
              <mc:Fallback>
                <p:oleObj name="" r:id="rId1" imgW="2209800" imgH="889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5950" y="1373585"/>
                        <a:ext cx="4229100" cy="1782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文本框 348164"/>
          <p:cNvSpPr txBox="1"/>
          <p:nvPr/>
        </p:nvSpPr>
        <p:spPr>
          <a:xfrm>
            <a:off x="6573044" y="2320290"/>
            <a:ext cx="15544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固定长度编码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2" name="文本框 348165"/>
          <p:cNvSpPr txBox="1"/>
          <p:nvPr/>
        </p:nvSpPr>
        <p:spPr>
          <a:xfrm>
            <a:off x="6573044" y="2813844"/>
            <a:ext cx="15544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变化长度编码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23" name="对象 348166"/>
          <p:cNvGraphicFramePr/>
          <p:nvPr/>
        </p:nvGraphicFramePr>
        <p:xfrm>
          <a:off x="1297781" y="4203700"/>
          <a:ext cx="6684169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488055" imgH="215900" progId="Equation.3">
                  <p:embed/>
                </p:oleObj>
              </mc:Choice>
              <mc:Fallback>
                <p:oleObj name="" r:id="rId3" imgW="3488055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781" y="4203700"/>
                        <a:ext cx="6684169" cy="4321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数据压缩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案例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对于任一字母来说，其编码不能是任一其它字母编码的前缀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例如，不能同时将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编码成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01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，再将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编码成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01101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，因为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01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01101 </a:t>
            </a:r>
            <a:r>
              <a:rPr lang="zh-CN" altLang="en-US">
                <a:sym typeface="+mn-ea"/>
              </a:rPr>
              <a:t>的前缀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通过使用二叉树表示方法，可以产生前缀码，并将所有字母</a:t>
            </a:r>
            <a:r>
              <a:rPr lang="zh-CN">
                <a:sym typeface="+mn-ea"/>
              </a:rPr>
              <a:t>表示在叶节点上。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3584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5844" name="图片 349187" descr="fig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3317" y="2548255"/>
            <a:ext cx="5597128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前缀码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一条消息可以是唯一的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从树的根节点开始，一直找到叶节点，并不断重复</a:t>
            </a:r>
            <a:r>
              <a:rPr lang="en-US" altLang="zh-CN">
                <a:sym typeface="+mn-ea"/>
              </a:rPr>
              <a:t>!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画出更多的书，并且产生代码</a:t>
            </a:r>
            <a:r>
              <a:rPr lang="en-US" altLang="zh-CN">
                <a:sym typeface="+mn-ea"/>
              </a:rPr>
              <a:t>!!!</a:t>
            </a:r>
            <a:endParaRPr lang="en-US" altLang="zh-CN" dirty="0"/>
          </a:p>
        </p:txBody>
      </p:sp>
      <p:sp>
        <p:nvSpPr>
          <p:cNvPr id="3686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前缀码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100">
                <a:sym typeface="+mn-ea"/>
              </a:rPr>
              <a:t>前缀编码使得编码更加容易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zh-CN" altLang="en-US" sz="2100">
                <a:sym typeface="+mn-ea"/>
              </a:rPr>
              <a:t>给定</a:t>
            </a:r>
            <a:r>
              <a:rPr lang="en-US" altLang="zh-CN" sz="2100">
                <a:solidFill>
                  <a:schemeClr val="accent2"/>
                </a:solidFill>
                <a:sym typeface="+mn-ea"/>
              </a:rPr>
              <a:t> a: 0, b: 101, c: 100, d: 111, e: 1101, f: 1100</a:t>
            </a:r>
            <a:endParaRPr lang="en-US" altLang="zh-CN" sz="210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100">
                <a:sym typeface="+mn-ea"/>
              </a:rPr>
              <a:t>解码</a:t>
            </a:r>
            <a:r>
              <a:rPr lang="en-US" altLang="zh-CN" sz="2100">
                <a:solidFill>
                  <a:schemeClr val="accent2"/>
                </a:solidFill>
                <a:sym typeface="+mn-ea"/>
              </a:rPr>
              <a:t> 001011101 </a:t>
            </a:r>
            <a:r>
              <a:rPr lang="zh-CN" altLang="en-US" sz="2100">
                <a:sym typeface="+mn-ea"/>
              </a:rPr>
              <a:t>从左至右，可得：</a:t>
            </a:r>
            <a:r>
              <a:rPr lang="en-US" altLang="zh-CN" sz="2100">
                <a:solidFill>
                  <a:schemeClr val="accent2"/>
                </a:solidFill>
                <a:sym typeface="+mn-ea"/>
              </a:rPr>
              <a:t> 0|01011101, a|0|1011101, a|a|101|1101, a|a|b|1101, a|a|b|e</a:t>
            </a:r>
            <a:endParaRPr lang="en-US" altLang="zh-CN" sz="21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100">
                <a:sym typeface="+mn-ea"/>
              </a:rPr>
              <a:t>最优化的编码是一棵</a:t>
            </a:r>
            <a:r>
              <a:rPr lang="en-US" altLang="zh-CN" sz="2100">
                <a:sym typeface="+mn-ea"/>
              </a:rPr>
              <a:t> </a:t>
            </a:r>
            <a:r>
              <a:rPr lang="zh-CN" altLang="en-US" sz="2100">
                <a:solidFill>
                  <a:srgbClr val="CE0000"/>
                </a:solidFill>
                <a:sym typeface="+mn-ea"/>
              </a:rPr>
              <a:t>满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full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）</a:t>
            </a:r>
            <a:r>
              <a:rPr lang="zh-CN" altLang="en-US" sz="2100">
                <a:solidFill>
                  <a:srgbClr val="CE0000"/>
                </a:solidFill>
                <a:sym typeface="+mn-ea"/>
              </a:rPr>
              <a:t>二叉树</a:t>
            </a:r>
            <a:r>
              <a:rPr lang="en-US" altLang="zh-CN" sz="2100">
                <a:sym typeface="+mn-ea"/>
              </a:rPr>
              <a:t> </a:t>
            </a:r>
            <a:r>
              <a:rPr lang="zh-CN" altLang="en-US" sz="2100">
                <a:sym typeface="+mn-ea"/>
              </a:rPr>
              <a:t>，即任一非叶节点均包含两个子节点。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zh-CN" altLang="en-US" sz="1800">
                <a:sym typeface="+mn-ea"/>
              </a:rPr>
              <a:t>若包含了</a:t>
            </a:r>
            <a:r>
              <a:rPr lang="en-US" altLang="zh-CN" sz="1800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|</a:t>
            </a:r>
            <a:r>
              <a:rPr lang="en-US" altLang="zh-CN" sz="1800" i="1">
                <a:solidFill>
                  <a:schemeClr val="accent2"/>
                </a:solidFill>
                <a:sym typeface="+mn-ea"/>
              </a:rPr>
              <a:t>C|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个叶节点，则对应地有</a:t>
            </a:r>
            <a:r>
              <a:rPr lang="en-US" altLang="zh-CN" sz="1800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|</a:t>
            </a:r>
            <a:r>
              <a:rPr lang="en-US" altLang="zh-CN" sz="1800" i="1">
                <a:solidFill>
                  <a:schemeClr val="accent2"/>
                </a:solidFill>
                <a:sym typeface="+mn-ea"/>
              </a:rPr>
              <a:t>C|</a:t>
            </a:r>
            <a:r>
              <a:rPr lang="en-US" altLang="zh-CN" sz="1800">
                <a:solidFill>
                  <a:schemeClr val="accent2"/>
                </a:solidFill>
                <a:sym typeface="+mn-ea"/>
              </a:rPr>
              <a:t>-1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个非叶节点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zh-CN" altLang="en-US" sz="2100">
                <a:sym typeface="+mn-ea"/>
              </a:rPr>
              <a:t>编码文件需要的二进制位数是：</a:t>
            </a:r>
            <a:endParaRPr lang="zh-CN" altLang="en-US" sz="210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sym typeface="+mn-ea"/>
              </a:rPr>
              <a:t>其中，</a:t>
            </a:r>
            <a:r>
              <a:rPr lang="en-US" altLang="zh-CN" sz="1800" i="1">
                <a:solidFill>
                  <a:schemeClr val="accent2"/>
                </a:solidFill>
                <a:sym typeface="+mn-ea"/>
              </a:rPr>
              <a:t>f(c)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是字母</a:t>
            </a:r>
            <a:r>
              <a:rPr lang="en-US" altLang="zh-CN" sz="1800">
                <a:sym typeface="+mn-ea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sym typeface="+mn-ea"/>
              </a:rPr>
              <a:t>c </a:t>
            </a:r>
            <a:r>
              <a:rPr lang="zh-CN" altLang="en-US">
                <a:sym typeface="+mn-ea"/>
              </a:rPr>
              <a:t>的频数</a:t>
            </a:r>
            <a:r>
              <a:rPr lang="en-US" altLang="zh-CN" sz="1800">
                <a:sym typeface="+mn-ea"/>
              </a:rPr>
              <a:t>, </a:t>
            </a:r>
            <a:r>
              <a:rPr lang="en-US" altLang="zh-CN" sz="1800" i="1" err="1">
                <a:solidFill>
                  <a:schemeClr val="accent2"/>
                </a:solidFill>
                <a:sym typeface="+mn-ea"/>
              </a:rPr>
              <a:t>d</a:t>
            </a:r>
            <a:r>
              <a:rPr lang="en-US" altLang="zh-CN" sz="1800" i="1" baseline="-25000" err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1800" err="1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1800" i="1" err="1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180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是字母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c </a:t>
            </a:r>
            <a:r>
              <a:rPr lang="zh-CN" altLang="en-US" sz="1800">
                <a:sym typeface="+mn-ea"/>
              </a:rPr>
              <a:t>在树中的深度，也是其码字的长度。</a:t>
            </a:r>
            <a:endParaRPr lang="zh-CN" altLang="en-US" dirty="0"/>
          </a:p>
        </p:txBody>
      </p:sp>
      <p:sp>
        <p:nvSpPr>
          <p:cNvPr id="3788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92" name="对象 351235"/>
          <p:cNvGraphicFramePr/>
          <p:nvPr/>
        </p:nvGraphicFramePr>
        <p:xfrm>
          <a:off x="4462780" y="3180080"/>
          <a:ext cx="172974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83665" imgH="342900" progId="Equation.3">
                  <p:embed/>
                </p:oleObj>
              </mc:Choice>
              <mc:Fallback>
                <p:oleObj name="" r:id="rId1" imgW="1383665" imgH="342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2780" y="3180080"/>
                        <a:ext cx="1729740" cy="459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前缀码的属性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>
                <a:sym typeface="+mn-ea"/>
              </a:rPr>
              <a:t>许多问题可以使用贪心算法来快速求解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基本思路是使用局部最优解来求得全局最优解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但是，贪心算法并不总是针对所有问题获得最优解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关键是需要知道如何正确区分</a:t>
            </a:r>
            <a:endParaRPr lang="en-US" altLang="zh-CN" dirty="0"/>
          </a:p>
        </p:txBody>
      </p:sp>
      <p:sp>
        <p:nvSpPr>
          <p:cNvPr id="1945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贪心算法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构造赫夫曼（</a:t>
            </a:r>
            <a:r>
              <a:rPr lang="en-US" altLang="zh-CN">
                <a:sym typeface="+mn-ea"/>
              </a:rPr>
              <a:t>Huffman</a:t>
            </a:r>
            <a:r>
              <a:rPr lang="zh-CN" altLang="en-US">
                <a:sym typeface="+mn-ea"/>
              </a:rPr>
              <a:t>）编码</a:t>
            </a:r>
            <a:endParaRPr lang="zh-CN" altLang="en-US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Huffman(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=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|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b="1">
                <a:sym typeface="Symbol" panose="05050102010706020507" pitchFamily="18" charset="2"/>
              </a:rPr>
              <a:t>for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 1</a:t>
            </a:r>
            <a:r>
              <a:rPr lang="en-US" altLang="zh-CN">
                <a:sym typeface="Symbol" panose="05050102010706020507" pitchFamily="18" charset="2"/>
              </a:rPr>
              <a:t> to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– 1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sym typeface="Symbol" panose="05050102010706020507" pitchFamily="18" charset="2"/>
              </a:rPr>
              <a:t>     allocate a new node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ym typeface="Symbol" panose="05050102010706020507" pitchFamily="18" charset="2"/>
              </a:rPr>
              <a:t> 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z.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left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Extract-Min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 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z.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right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Extract-Min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 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z.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freq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z.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freq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.freq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    Insert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b="1">
                <a:sym typeface="Symbol" panose="05050102010706020507" pitchFamily="18" charset="2"/>
              </a:rPr>
              <a:t>return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Extract-Min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 </a:t>
            </a:r>
            <a:endParaRPr lang="en-US" altLang="zh-CN" dirty="0"/>
          </a:p>
        </p:txBody>
      </p:sp>
      <p:sp>
        <p:nvSpPr>
          <p:cNvPr id="2" name="矩形标注 1"/>
          <p:cNvSpPr/>
          <p:nvPr/>
        </p:nvSpPr>
        <p:spPr>
          <a:xfrm>
            <a:off x="5706745" y="1357630"/>
            <a:ext cx="1868170" cy="493395"/>
          </a:xfrm>
          <a:prstGeom prst="wedgeRectCallout">
            <a:avLst>
              <a:gd name="adj1" fmla="val -95717"/>
              <a:gd name="adj2" fmla="val 30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用字符集合</a:t>
            </a:r>
            <a:r>
              <a:rPr lang="en-US" altLang="zh-CN"/>
              <a:t>C</a:t>
            </a:r>
            <a:r>
              <a:rPr lang="zh-CN" altLang="en-US"/>
              <a:t>初始化优先级队列</a:t>
            </a:r>
            <a:r>
              <a:rPr lang="en-US" altLang="zh-CN"/>
              <a:t>Q</a:t>
            </a:r>
            <a:endParaRPr lang="en-US" altLang="zh-CN"/>
          </a:p>
        </p:txBody>
      </p:sp>
      <p:sp>
        <p:nvSpPr>
          <p:cNvPr id="4" name="矩形标注 3"/>
          <p:cNvSpPr/>
          <p:nvPr/>
        </p:nvSpPr>
        <p:spPr>
          <a:xfrm>
            <a:off x="5706745" y="2673350"/>
            <a:ext cx="1868170" cy="686435"/>
          </a:xfrm>
          <a:prstGeom prst="wedgeRectCallout">
            <a:avLst>
              <a:gd name="adj1" fmla="val -95717"/>
              <a:gd name="adj2" fmla="val 30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提取两个频度最低的结点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，合并成新结点</a:t>
            </a:r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5" name="矩形标注 4"/>
          <p:cNvSpPr/>
          <p:nvPr/>
        </p:nvSpPr>
        <p:spPr>
          <a:xfrm>
            <a:off x="5706745" y="3786505"/>
            <a:ext cx="1868170" cy="468630"/>
          </a:xfrm>
          <a:prstGeom prst="wedgeRectCallout">
            <a:avLst>
              <a:gd name="adj1" fmla="val -96600"/>
              <a:gd name="adj2" fmla="val 20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返回树的根节点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构造赫夫曼编码：案例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528955"/>
            <a:ext cx="6276975" cy="43192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在构建优先级队列时使用二叉小顶堆。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重构堆的代价是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err="1">
                <a:solidFill>
                  <a:schemeClr val="accent2"/>
                </a:solidFill>
                <a:sym typeface="+mn-ea"/>
              </a:rPr>
              <a:t> lg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且有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2*(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-1)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次提取操作，因此整体复杂度是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err="1">
                <a:solidFill>
                  <a:schemeClr val="accent2"/>
                </a:solidFill>
                <a:sym typeface="+mn-ea"/>
              </a:rPr>
              <a:t> lg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。</a:t>
            </a:r>
            <a:endParaRPr lang="en-US" altLang="zh-CN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注：如果使用</a:t>
            </a:r>
            <a:r>
              <a:rPr lang="en-US" altLang="zh-CN" dirty="0"/>
              <a:t>Van Emde Boas</a:t>
            </a:r>
            <a:r>
              <a:rPr lang="zh-CN" altLang="en-US" dirty="0"/>
              <a:t>树来构造优先级队列，则运行时间将会减少为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err="1">
                <a:solidFill>
                  <a:schemeClr val="accent2"/>
                </a:solidFill>
                <a:sym typeface="+mn-ea"/>
              </a:rPr>
              <a:t> lg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err="1">
                <a:solidFill>
                  <a:schemeClr val="accent2"/>
                </a:solidFill>
                <a:sym typeface="+mn-ea"/>
              </a:rPr>
              <a:t>lg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。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sym typeface="+mn-ea"/>
              </a:rPr>
              <a:t>定理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：过程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HUFFMAN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会生成一个最优前缀码。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017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赫夫曼编码的分析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贪心算法使用局部最优解来求得全局最优解（虽然不一定总是成功）。</a:t>
            </a:r>
            <a:endParaRPr lang="zh-CN" dirty="0"/>
          </a:p>
          <a:p>
            <a:r>
              <a:rPr lang="zh-CN" dirty="0"/>
              <a:t>活动选择问题有多种策略，其中一种能够得到最优解。</a:t>
            </a:r>
            <a:endParaRPr lang="zh-CN" dirty="0"/>
          </a:p>
          <a:p>
            <a:r>
              <a:rPr lang="zh-CN" altLang="en-US" dirty="0"/>
              <a:t>背包问题的两个变种，一个能找到最优解，另一个不能。</a:t>
            </a:r>
            <a:endParaRPr lang="zh-CN" altLang="en-US" dirty="0"/>
          </a:p>
          <a:p>
            <a:r>
              <a:rPr lang="zh-CN" altLang="en-US" dirty="0"/>
              <a:t>赫夫曼编码是变长编码的最优解</a:t>
            </a:r>
            <a:endParaRPr lang="zh-CN" alt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i="1">
                <a:solidFill>
                  <a:srgbClr val="CE0000"/>
                </a:solidFill>
                <a:sym typeface="+mn-ea"/>
              </a:rPr>
              <a:t>贪心算法</a:t>
            </a:r>
            <a:r>
              <a:rPr lang="en-US" altLang="zh-CN" sz="2100">
                <a:sym typeface="+mn-ea"/>
              </a:rPr>
              <a:t> </a:t>
            </a:r>
            <a:r>
              <a:rPr lang="zh-CN" altLang="en-US" sz="2100">
                <a:sym typeface="+mn-ea"/>
              </a:rPr>
              <a:t>总是在某个时刻做出最佳决策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期待</a:t>
            </a:r>
            <a:r>
              <a:rPr lang="en-US" altLang="zh-CN" sz="2100">
                <a:sym typeface="+mn-ea"/>
              </a:rPr>
              <a:t>: </a:t>
            </a:r>
            <a:r>
              <a:rPr lang="zh-CN" altLang="en-US" sz="2100">
                <a:sym typeface="+mn-ea"/>
              </a:rPr>
              <a:t>局部最优解能够导向全局最优解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对于部分问题来说，这是对的</a:t>
            </a:r>
            <a:endParaRPr lang="en-US" altLang="zh-CN" sz="2100"/>
          </a:p>
          <a:p>
            <a:pPr lvl="1"/>
            <a:endParaRPr lang="en-US" altLang="zh-CN" sz="2100"/>
          </a:p>
          <a:p>
            <a:r>
              <a:rPr lang="zh-CN" altLang="en-US" sz="2100">
                <a:sym typeface="+mn-ea"/>
              </a:rPr>
              <a:t>贪心算法编程比较容易</a:t>
            </a:r>
            <a:endParaRPr lang="zh-CN" altLang="en-US" sz="2100" dirty="0">
              <a:sym typeface="+mn-ea"/>
            </a:endParaRPr>
          </a:p>
        </p:txBody>
      </p:sp>
      <p:sp>
        <p:nvSpPr>
          <p:cNvPr id="2048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贪心算法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假定有一个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个活动（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）的集合</a:t>
            </a:r>
            <a:r>
              <a:rPr lang="en-US" altLang="zh-CN">
                <a:sym typeface="+mn-ea"/>
              </a:rPr>
              <a:t>S={a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 a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 ..., a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}</a:t>
            </a:r>
            <a:r>
              <a:rPr lang="zh-CN" altLang="en-US">
                <a:sym typeface="+mn-ea"/>
              </a:rPr>
              <a:t>，这些活动使用同一个资源（例如一个阶梯教室），而这个资源在某个时刻只能供一个活动使用。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每个活动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都有一个开始时间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和一个结束时间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如果两个活动</a:t>
            </a:r>
            <a:r>
              <a:rPr lang="en-US" altLang="zh-CN">
                <a:sym typeface="+mn-ea"/>
              </a:rPr>
              <a:t>[s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, f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[s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, f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不重叠，则称它们是兼容的</a:t>
            </a:r>
            <a:endParaRPr lang="en-US" altLang="zh-CN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目标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找到互相兼容的最大活动子集</a:t>
            </a:r>
            <a:r>
              <a:rPr lang="en-US" altLang="zh-CN">
                <a:sym typeface="+mn-ea"/>
              </a:rPr>
              <a:t>.</a:t>
            </a:r>
            <a:endParaRPr lang="en-US" altLang="zh-CN" dirty="0"/>
          </a:p>
        </p:txBody>
      </p:sp>
      <p:sp>
        <p:nvSpPr>
          <p:cNvPr id="2150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活动选择问题</a:t>
            </a:r>
            <a:endParaRPr lang="zh-CN" altLang="en-US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4540" y="3412490"/>
            <a:ext cx="132588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7575" y="3824605"/>
            <a:ext cx="1212215" cy="250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07890" y="3412490"/>
            <a:ext cx="132588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34685" y="3824605"/>
            <a:ext cx="1212215" cy="250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2070" y="436626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兼容的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64505" y="43662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不兼容的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活动选择问题：案例</a:t>
            </a:r>
            <a:endParaRPr lang="en-US" altLang="zh-CN" dirty="0"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547370" y="1226185"/>
          <a:ext cx="78028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i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7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8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9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11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s</a:t>
                      </a:r>
                      <a:r>
                        <a:rPr lang="en-US" altLang="zh-CN" sz="1800" baseline="-25000"/>
                        <a:t>i</a:t>
                      </a:r>
                      <a:endParaRPr lang="en-US" altLang="zh-CN" sz="18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8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8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f</a:t>
                      </a:r>
                      <a:r>
                        <a:rPr lang="en-US" altLang="zh-CN" sz="1800" baseline="-25000"/>
                        <a:t>i</a:t>
                      </a:r>
                      <a:endParaRPr lang="en-US" altLang="zh-CN" sz="18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7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9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9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16</a:t>
                      </a: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占位符 44034"/>
          <p:cNvSpPr txBox="1"/>
          <p:nvPr/>
        </p:nvSpPr>
        <p:spPr>
          <a:xfrm>
            <a:off x="547370" y="2692400"/>
            <a:ext cx="7886700" cy="158242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子集</a:t>
            </a:r>
            <a:r>
              <a:rPr lang="en-US" altLang="zh-CN" dirty="0"/>
              <a:t>{a3, a9, a11}</a:t>
            </a:r>
            <a:r>
              <a:rPr lang="zh-CN" altLang="en-US" dirty="0"/>
              <a:t>、</a:t>
            </a:r>
            <a:r>
              <a:rPr lang="en-US" altLang="zh-CN" dirty="0">
                <a:sym typeface="+mn-ea"/>
              </a:rPr>
              <a:t>{a1, a4, a8, a11}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{a2, a4, a9,a11}</a:t>
            </a:r>
            <a:r>
              <a:rPr lang="zh-CN" altLang="en-US" dirty="0">
                <a:sym typeface="+mn-ea"/>
              </a:rPr>
              <a:t>均</a:t>
            </a:r>
            <a:r>
              <a:rPr lang="zh-CN" altLang="en-US" dirty="0"/>
              <a:t>由相互兼容的活动组成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为表述方便，假设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 &lt;= f</a:t>
            </a:r>
            <a:r>
              <a:rPr lang="en-US" altLang="zh-CN" baseline="-25000" dirty="0"/>
              <a:t>2</a:t>
            </a:r>
            <a:r>
              <a:rPr lang="en-US" altLang="zh-CN" dirty="0"/>
              <a:t> &lt;= ... &lt;= f</a:t>
            </a:r>
            <a:r>
              <a:rPr lang="en-US" altLang="zh-CN" baseline="-25000" dirty="0"/>
              <a:t>11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几种策略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以某种顺序来考虑活动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针对每个新活动，计算其与已经举办的活动之间</a:t>
            </a:r>
            <a:r>
              <a:rPr lang="zh-CN">
                <a:sym typeface="+mn-ea"/>
              </a:rPr>
              <a:t>的兼容性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最早启动优先</a:t>
            </a:r>
            <a:r>
              <a:rPr lang="en-US" altLang="zh-CN">
                <a:sym typeface="+mn-ea"/>
              </a:rPr>
              <a:t>] </a:t>
            </a:r>
            <a:r>
              <a:rPr lang="zh-CN" altLang="en-US">
                <a:sym typeface="+mn-ea"/>
              </a:rPr>
              <a:t>对于所有活动，以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i="1" baseline="-25000" err="1">
                <a:sym typeface="+mn-ea"/>
              </a:rPr>
              <a:t>j </a:t>
            </a:r>
            <a:r>
              <a:rPr lang="zh-CN" altLang="en-US">
                <a:sym typeface="+mn-ea"/>
              </a:rPr>
              <a:t>升序排列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最短时长优先</a:t>
            </a:r>
            <a:r>
              <a:rPr lang="en-US" altLang="zh-CN">
                <a:sym typeface="+mn-ea"/>
              </a:rPr>
              <a:t>] </a:t>
            </a:r>
            <a:r>
              <a:rPr lang="zh-CN" altLang="en-US">
                <a:sym typeface="+mn-ea"/>
              </a:rPr>
              <a:t>对于所有活动，以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f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-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 </a:t>
            </a:r>
            <a:r>
              <a:rPr lang="zh-CN" altLang="en-US">
                <a:sym typeface="+mn-ea"/>
              </a:rPr>
              <a:t>升序排列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最少冲突优先</a:t>
            </a:r>
            <a:r>
              <a:rPr lang="en-US" altLang="zh-CN">
                <a:sym typeface="+mn-ea"/>
              </a:rPr>
              <a:t>] </a:t>
            </a:r>
            <a:r>
              <a:rPr lang="zh-CN" altLang="en-US">
                <a:sym typeface="+mn-ea"/>
              </a:rPr>
              <a:t>对于每个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统计与其冲突的活动数量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c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c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 </a:t>
            </a:r>
            <a:r>
              <a:rPr lang="zh-CN" altLang="en-US">
                <a:sym typeface="+mn-ea"/>
              </a:rPr>
              <a:t>升序排列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最早结束优先</a:t>
            </a:r>
            <a:r>
              <a:rPr lang="en-US" altLang="zh-CN">
                <a:sym typeface="+mn-ea"/>
              </a:rPr>
              <a:t>] </a:t>
            </a:r>
            <a:r>
              <a:rPr lang="zh-CN" altLang="en-US">
                <a:sym typeface="+mn-ea"/>
              </a:rPr>
              <a:t>对于所有活动，以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f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升序排列</a:t>
            </a:r>
            <a:r>
              <a:rPr lang="en-US" altLang="zh-CN">
                <a:sym typeface="+mn-ea"/>
              </a:rPr>
              <a:t>.</a:t>
            </a:r>
            <a:endParaRPr lang="en-US" altLang="zh-CN" dirty="0">
              <a:sym typeface="+mn-ea"/>
            </a:endParaRPr>
          </a:p>
        </p:txBody>
      </p:sp>
      <p:sp>
        <p:nvSpPr>
          <p:cNvPr id="2252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贪心算法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文本占位符 399362"/>
          <p:cNvSpPr>
            <a:spLocks noGrp="1"/>
          </p:cNvSpPr>
          <p:nvPr>
            <p:ph idx="1"/>
          </p:nvPr>
        </p:nvSpPr>
        <p:spPr>
          <a:xfrm>
            <a:off x="628650" y="1026318"/>
            <a:ext cx="7886700" cy="3263504"/>
          </a:xfrm>
        </p:spPr>
        <p:txBody>
          <a:bodyPr anchor="t" anchorCtr="0"/>
          <a:p>
            <a:r>
              <a:rPr lang="en-US" altLang="zh-CN"/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最早启动优先</a:t>
            </a:r>
            <a:r>
              <a:rPr lang="en-US" altLang="zh-CN"/>
              <a:t>]</a:t>
            </a:r>
            <a:endParaRPr lang="en-US" altLang="zh-CN"/>
          </a:p>
          <a:p>
            <a:endParaRPr lang="en-US" altLang="zh-CN" dirty="0"/>
          </a:p>
          <a:p>
            <a:r>
              <a:rPr lang="en-US" altLang="zh-CN"/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最短时长优先</a:t>
            </a:r>
            <a:r>
              <a:rPr lang="en-US" altLang="zh-CN"/>
              <a:t>]</a:t>
            </a:r>
            <a:endParaRPr lang="en-US" altLang="zh-CN"/>
          </a:p>
          <a:p>
            <a:endParaRPr lang="en-US" altLang="zh-CN" dirty="0"/>
          </a:p>
          <a:p>
            <a:r>
              <a:rPr lang="en-US" altLang="zh-CN"/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最少冲突优先</a:t>
            </a:r>
            <a:r>
              <a:rPr lang="en-US" altLang="zh-CN"/>
              <a:t>]</a:t>
            </a:r>
            <a:endParaRPr lang="en-US" altLang="zh-CN" dirty="0"/>
          </a:p>
        </p:txBody>
      </p:sp>
      <p:sp>
        <p:nvSpPr>
          <p:cNvPr id="23556" name="直接连接符 399363"/>
          <p:cNvSpPr/>
          <p:nvPr/>
        </p:nvSpPr>
        <p:spPr>
          <a:xfrm>
            <a:off x="4021535" y="1360646"/>
            <a:ext cx="232290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7" name="直接连接符 399364"/>
          <p:cNvSpPr/>
          <p:nvPr/>
        </p:nvSpPr>
        <p:spPr>
          <a:xfrm>
            <a:off x="4238229" y="1145144"/>
            <a:ext cx="37742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8" name="直接连接符 399365"/>
          <p:cNvSpPr/>
          <p:nvPr/>
        </p:nvSpPr>
        <p:spPr>
          <a:xfrm>
            <a:off x="4832350" y="1145144"/>
            <a:ext cx="43219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9" name="直接连接符 399366"/>
          <p:cNvSpPr/>
          <p:nvPr/>
        </p:nvSpPr>
        <p:spPr>
          <a:xfrm>
            <a:off x="5480050" y="1145144"/>
            <a:ext cx="43219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0" name="直接连接符 399367"/>
          <p:cNvSpPr/>
          <p:nvPr/>
        </p:nvSpPr>
        <p:spPr>
          <a:xfrm>
            <a:off x="4924029" y="1924288"/>
            <a:ext cx="3238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1" name="直接连接符 399368"/>
          <p:cNvSpPr/>
          <p:nvPr/>
        </p:nvSpPr>
        <p:spPr>
          <a:xfrm>
            <a:off x="4438254" y="2086213"/>
            <a:ext cx="59412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2" name="直接连接符 399369"/>
          <p:cNvSpPr/>
          <p:nvPr/>
        </p:nvSpPr>
        <p:spPr>
          <a:xfrm>
            <a:off x="5140722" y="2086213"/>
            <a:ext cx="59412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3" name="直接连接符 399370"/>
          <p:cNvSpPr/>
          <p:nvPr/>
        </p:nvSpPr>
        <p:spPr>
          <a:xfrm>
            <a:off x="3340815" y="276915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4" name="直接连接符 399371"/>
          <p:cNvSpPr/>
          <p:nvPr/>
        </p:nvSpPr>
        <p:spPr>
          <a:xfrm>
            <a:off x="4474290" y="276915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5" name="直接连接符 399372"/>
          <p:cNvSpPr/>
          <p:nvPr/>
        </p:nvSpPr>
        <p:spPr>
          <a:xfrm>
            <a:off x="5608955" y="276915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6" name="直接连接符 399373"/>
          <p:cNvSpPr/>
          <p:nvPr/>
        </p:nvSpPr>
        <p:spPr>
          <a:xfrm>
            <a:off x="6797199" y="276915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7" name="直接连接符 399374"/>
          <p:cNvSpPr/>
          <p:nvPr/>
        </p:nvSpPr>
        <p:spPr>
          <a:xfrm>
            <a:off x="5068411" y="309300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8" name="直接连接符 399375"/>
          <p:cNvSpPr/>
          <p:nvPr/>
        </p:nvSpPr>
        <p:spPr>
          <a:xfrm>
            <a:off x="3934936" y="309300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9" name="直接连接符 399376"/>
          <p:cNvSpPr/>
          <p:nvPr/>
        </p:nvSpPr>
        <p:spPr>
          <a:xfrm>
            <a:off x="3934936" y="341685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70" name="直接连接符 399377"/>
          <p:cNvSpPr/>
          <p:nvPr/>
        </p:nvSpPr>
        <p:spPr>
          <a:xfrm>
            <a:off x="3934936" y="374070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71" name="直接连接符 399378"/>
          <p:cNvSpPr/>
          <p:nvPr/>
        </p:nvSpPr>
        <p:spPr>
          <a:xfrm>
            <a:off x="6203077" y="309300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72" name="直接连接符 399379"/>
          <p:cNvSpPr/>
          <p:nvPr/>
        </p:nvSpPr>
        <p:spPr>
          <a:xfrm>
            <a:off x="6203077" y="341685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73" name="直接连接符 399380"/>
          <p:cNvSpPr/>
          <p:nvPr/>
        </p:nvSpPr>
        <p:spPr>
          <a:xfrm>
            <a:off x="6203077" y="3687128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反例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最早结束优先</a:t>
            </a:r>
            <a:endParaRPr lang="en-US" altLang="zh-CN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370" y="939800"/>
            <a:ext cx="3764280" cy="32632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对所有活动以完成时间顺序排列，即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f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≤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f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≤ ... ≤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f</a:t>
            </a:r>
            <a:r>
              <a:rPr lang="en-US" altLang="zh-CN" i="1" baseline="-25000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8C87"/>
                </a:solidFill>
                <a:sym typeface="+mn-ea"/>
              </a:rPr>
              <a:t>A ← φ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for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j = 1</a:t>
            </a:r>
            <a:r>
              <a:rPr lang="en-US" altLang="zh-CN">
                <a:sym typeface="+mn-ea"/>
              </a:rPr>
              <a:t> to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>
                <a:sym typeface="+mn-ea"/>
              </a:rPr>
              <a:t> {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     if (</a:t>
            </a:r>
            <a:r>
              <a:rPr lang="zh-CN" altLang="en-US">
                <a:sym typeface="+mn-ea"/>
              </a:rPr>
              <a:t>若活动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A</a:t>
            </a:r>
            <a:r>
              <a:rPr lang="zh-CN" altLang="en-US">
                <a:sym typeface="+mn-ea"/>
              </a:rPr>
              <a:t>兼容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8C87"/>
                </a:solidFill>
                <a:sym typeface="+mn-ea"/>
              </a:rPr>
              <a:t>         A ← A ∪ {j}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}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return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A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2" name="文本占位符 44034"/>
          <p:cNvSpPr txBox="1"/>
          <p:nvPr/>
        </p:nvSpPr>
        <p:spPr>
          <a:xfrm>
            <a:off x="4910455" y="939800"/>
            <a:ext cx="3400425" cy="32632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执行开销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.</a:t>
            </a:r>
            <a:r>
              <a:rPr lang="en-US" altLang="zh-CN">
                <a:sym typeface="+mn-ea"/>
              </a:rPr>
              <a:t> </a:t>
            </a:r>
            <a:r>
              <a:rPr lang="en-US" altLang="zh-CN" err="1">
                <a:solidFill>
                  <a:srgbClr val="008C87"/>
                </a:solidFill>
                <a:sym typeface="+mn-ea"/>
              </a:rPr>
              <a:t>O(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log n)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注意：令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*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表示最晚加入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的活动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若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≥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f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*</a:t>
            </a:r>
            <a:r>
              <a:rPr lang="zh-CN" altLang="en-US">
                <a:sym typeface="+mn-ea"/>
              </a:rPr>
              <a:t>，则</a:t>
            </a:r>
            <a:r>
              <a:rPr lang="zh-CN" altLang="en-US">
                <a:sym typeface="+mn-ea"/>
              </a:rPr>
              <a:t>活动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j*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兼容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KSO_WM_UNIT_TABLE_BEAUTIFY" val="smartTable{81d03a68-8565-4af4-bcbd-4c357d21bcef}"/>
  <p:tag name="TABLE_ENDDRAG_ORIGIN_RECT" val="614*90"/>
  <p:tag name="TABLE_ENDDRAG_RECT" val="43*85*614*90"/>
</p:tagLst>
</file>

<file path=ppt/tags/tag3.xml><?xml version="1.0" encoding="utf-8"?>
<p:tagLst xmlns:p="http://schemas.openxmlformats.org/presentationml/2006/main">
  <p:tag name="KSO_WM_UNIT_TABLE_BEAUTIFY" val="smartTable{0054a5a8-8528-440b-9e0f-0fe9eeb92119}"/>
  <p:tag name="TABLE_ENDDRAG_ORIGIN_RECT" val="544*121"/>
  <p:tag name="TABLE_ENDDRAG_RECT" val="67*82*544*121"/>
</p:tagLst>
</file>

<file path=ppt/tags/tag4.xml><?xml version="1.0" encoding="utf-8"?>
<p:tagLst xmlns:p="http://schemas.openxmlformats.org/presentationml/2006/main">
  <p:tag name="KSO_WM_UNIT_TABLE_BEAUTIFY" val="smartTable{0054a5a8-8528-440b-9e0f-0fe9eeb92119}"/>
  <p:tag name="TABLE_ENDDRAG_ORIGIN_RECT" val="544*121"/>
  <p:tag name="TABLE_ENDDRAG_RECT" val="67*82*544*121"/>
</p:tagLst>
</file>

<file path=ppt/tags/tag5.xml><?xml version="1.0" encoding="utf-8"?>
<p:tagLst xmlns:p="http://schemas.openxmlformats.org/presentationml/2006/main">
  <p:tag name="KSO_WM_UNIT_TABLE_BEAUTIFY" val="smartTable{0054a5a8-8528-440b-9e0f-0fe9eeb92119}"/>
  <p:tag name="TABLE_ENDDRAG_ORIGIN_RECT" val="544*121"/>
  <p:tag name="TABLE_ENDDRAG_RECT" val="67*82*544*121"/>
</p:tagLst>
</file>

<file path=ppt/tags/tag6.xml><?xml version="1.0" encoding="utf-8"?>
<p:tagLst xmlns:p="http://schemas.openxmlformats.org/presentationml/2006/main">
  <p:tag name="KSO_WM_UNIT_TABLE_BEAUTIFY" val="smartTable{0054a5a8-8528-440b-9e0f-0fe9eeb92119}"/>
  <p:tag name="TABLE_ENDDRAG_ORIGIN_RECT" val="544*121"/>
  <p:tag name="TABLE_ENDDRAG_RECT" val="67*82*544*121"/>
</p:tagLst>
</file>

<file path=ppt/tags/tag7.xml><?xml version="1.0" encoding="utf-8"?>
<p:tagLst xmlns:p="http://schemas.openxmlformats.org/presentationml/2006/main">
  <p:tag name="KSO_WM_UNIT_TABLE_BEAUTIFY" val="smartTable{0054a5a8-8528-440b-9e0f-0fe9eeb92119}"/>
  <p:tag name="TABLE_ENDDRAG_ORIGIN_RECT" val="544*121"/>
  <p:tag name="TABLE_ENDDRAG_RECT" val="67*82*544*121"/>
</p:tagLst>
</file>

<file path=ppt/tags/tag8.xml><?xml version="1.0" encoding="utf-8"?>
<p:tagLst xmlns:p="http://schemas.openxmlformats.org/presentationml/2006/main">
  <p:tag name="ARTICULATE_SLIDE_THUMBNAIL_REFRESH" val="1"/>
</p:tagLst>
</file>

<file path=ppt/tags/tag9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3542</Words>
  <Application>WPS 演示</Application>
  <PresentationFormat>全屏显示(16:9)</PresentationFormat>
  <Paragraphs>550</Paragraphs>
  <Slides>33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Franklin Gothic Book</vt:lpstr>
      <vt:lpstr>Arial Unicode MS</vt:lpstr>
      <vt:lpstr>Franklin Gothic Medium</vt:lpstr>
      <vt:lpstr>Symbol</vt:lpstr>
      <vt:lpstr>Monotype Corsiva</vt:lpstr>
      <vt:lpstr>默认设计模板</vt:lpstr>
      <vt:lpstr>2_Office 主题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1186</cp:revision>
  <dcterms:created xsi:type="dcterms:W3CDTF">2014-04-28T11:40:00Z</dcterms:created>
  <dcterms:modified xsi:type="dcterms:W3CDTF">2022-04-22T13:44:33Z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