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1349" r:id="rId4"/>
    <p:sldId id="1354" r:id="rId6"/>
    <p:sldId id="2574" r:id="rId7"/>
    <p:sldId id="2720" r:id="rId8"/>
    <p:sldId id="2721" r:id="rId9"/>
    <p:sldId id="2722" r:id="rId10"/>
    <p:sldId id="2723" r:id="rId11"/>
    <p:sldId id="2733" r:id="rId12"/>
    <p:sldId id="2724" r:id="rId13"/>
    <p:sldId id="2725" r:id="rId14"/>
    <p:sldId id="2726" r:id="rId15"/>
    <p:sldId id="2729" r:id="rId16"/>
    <p:sldId id="2734" r:id="rId17"/>
    <p:sldId id="2730" r:id="rId18"/>
    <p:sldId id="2731" r:id="rId19"/>
    <p:sldId id="2732" r:id="rId20"/>
    <p:sldId id="2435" r:id="rId21"/>
  </p:sldIdLst>
  <p:sldSz cx="9144000" cy="5143500" type="screen16x9"/>
  <p:notesSz cx="9144000" cy="6858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>
        <p:scale>
          <a:sx n="200" d="100"/>
          <a:sy n="200" d="100"/>
        </p:scale>
        <p:origin x="546" y="492"/>
      </p:cViewPr>
      <p:guideLst>
        <p:guide orient="horz" pos="2004"/>
        <p:guide pos="3916"/>
        <p:guide orient="horz" pos="1656"/>
        <p:guide pos="2873"/>
        <p:guide orient="horz" pos="2480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第十八讲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近似算法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00"/>
            <a:ext cx="74834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sz="2100" dirty="0">
                <a:solidFill>
                  <a:srgbClr val="000000"/>
                </a:solidFill>
                <a:sym typeface="+mn-ea"/>
              </a:rPr>
              <a:t>APPROX-TSP-TOUR</a:t>
            </a:r>
            <a:r>
              <a:rPr lang="en-US" sz="2100" dirty="0">
                <a:solidFill>
                  <a:srgbClr val="000000"/>
                </a:solidFill>
                <a:sym typeface="+mn-ea"/>
              </a:rPr>
              <a:t> (</a:t>
            </a:r>
            <a:r>
              <a:rPr sz="2100" dirty="0">
                <a:solidFill>
                  <a:srgbClr val="000000"/>
                </a:solidFill>
                <a:sym typeface="+mn-ea"/>
              </a:rPr>
              <a:t>G</a:t>
            </a:r>
            <a:r>
              <a:rPr lang="en-US" sz="2100" dirty="0">
                <a:solidFill>
                  <a:srgbClr val="000000"/>
                </a:solidFill>
                <a:sym typeface="+mn-ea"/>
              </a:rPr>
              <a:t>, </a:t>
            </a:r>
            <a:r>
              <a:rPr sz="2100" dirty="0">
                <a:solidFill>
                  <a:srgbClr val="000000"/>
                </a:solidFill>
                <a:sym typeface="+mn-ea"/>
              </a:rPr>
              <a:t>c</a:t>
            </a:r>
            <a:r>
              <a:rPr lang="en-US" sz="2100" dirty="0">
                <a:solidFill>
                  <a:srgbClr val="000000"/>
                </a:solidFill>
                <a:sym typeface="+mn-ea"/>
              </a:rPr>
              <a:t>)</a:t>
            </a:r>
            <a:endParaRPr sz="210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100" dirty="0">
                <a:solidFill>
                  <a:srgbClr val="000000"/>
                </a:solidFill>
                <a:sym typeface="+mn-ea"/>
              </a:rPr>
              <a:t>选择顶点</a:t>
            </a:r>
            <a:r>
              <a:rPr sz="2100" dirty="0">
                <a:solidFill>
                  <a:srgbClr val="000000"/>
                </a:solidFill>
                <a:sym typeface="+mn-ea"/>
              </a:rPr>
              <a:t> r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∈</a:t>
            </a:r>
            <a:r>
              <a:rPr sz="2100" dirty="0">
                <a:solidFill>
                  <a:srgbClr val="000000"/>
                </a:solidFill>
                <a:sym typeface="+mn-ea"/>
              </a:rPr>
              <a:t>G</a:t>
            </a:r>
            <a:r>
              <a:rPr lang="en-US" sz="2100" dirty="0">
                <a:solidFill>
                  <a:srgbClr val="000000"/>
                </a:solidFill>
                <a:sym typeface="+mn-ea"/>
              </a:rPr>
              <a:t>.</a:t>
            </a:r>
            <a:r>
              <a:rPr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sz="2100" dirty="0">
                <a:solidFill>
                  <a:srgbClr val="000000"/>
                </a:solidFill>
                <a:sym typeface="+mn-ea"/>
              </a:rPr>
              <a:t>，作为一个</a:t>
            </a:r>
            <a:r>
              <a:rPr lang="zh-CN" sz="2100" dirty="0">
                <a:solidFill>
                  <a:srgbClr val="C00000"/>
                </a:solidFill>
                <a:sym typeface="+mn-ea"/>
              </a:rPr>
              <a:t>根</a:t>
            </a:r>
            <a:r>
              <a:rPr lang="zh-CN" sz="2100" dirty="0">
                <a:solidFill>
                  <a:srgbClr val="000000"/>
                </a:solidFill>
                <a:sym typeface="+mn-ea"/>
              </a:rPr>
              <a:t>节点</a:t>
            </a:r>
            <a:endParaRPr sz="210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dirty="0">
                <a:solidFill>
                  <a:srgbClr val="000000"/>
                </a:solidFill>
                <a:sym typeface="+mn-ea"/>
              </a:rPr>
              <a:t>调用</a:t>
            </a:r>
            <a:r>
              <a:rPr dirty="0">
                <a:solidFill>
                  <a:srgbClr val="000000"/>
                </a:solidFill>
                <a:sym typeface="+mn-ea"/>
              </a:rPr>
              <a:t>MST-PRIM</a:t>
            </a:r>
            <a:r>
              <a:rPr lang="en-US" dirty="0">
                <a:solidFill>
                  <a:srgbClr val="000000"/>
                </a:solidFill>
                <a:sym typeface="+mn-ea"/>
              </a:rPr>
              <a:t>(</a:t>
            </a:r>
            <a:r>
              <a:rPr dirty="0">
                <a:solidFill>
                  <a:srgbClr val="000000"/>
                </a:solidFill>
                <a:sym typeface="+mn-ea"/>
              </a:rPr>
              <a:t>G</a:t>
            </a:r>
            <a:r>
              <a:rPr lang="en-US" dirty="0">
                <a:solidFill>
                  <a:srgbClr val="000000"/>
                </a:solidFill>
                <a:sym typeface="+mn-ea"/>
              </a:rPr>
              <a:t>,</a:t>
            </a:r>
            <a:r>
              <a:rPr dirty="0">
                <a:solidFill>
                  <a:srgbClr val="000000"/>
                </a:solidFill>
                <a:sym typeface="+mn-ea"/>
              </a:rPr>
              <a:t>c</a:t>
            </a:r>
            <a:r>
              <a:rPr lang="en-US" dirty="0">
                <a:solidFill>
                  <a:srgbClr val="000000"/>
                </a:solidFill>
                <a:sym typeface="+mn-ea"/>
              </a:rPr>
              <a:t>,</a:t>
            </a:r>
            <a:r>
              <a:rPr dirty="0">
                <a:solidFill>
                  <a:srgbClr val="000000"/>
                </a:solidFill>
                <a:sym typeface="+mn-ea"/>
              </a:rPr>
              <a:t>r</a:t>
            </a:r>
            <a:r>
              <a:rPr lang="en-US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计算出最小生成树</a:t>
            </a:r>
            <a:r>
              <a:rPr sz="2100" dirty="0">
                <a:solidFill>
                  <a:srgbClr val="000000"/>
                </a:solidFill>
                <a:sym typeface="+mn-ea"/>
              </a:rPr>
              <a:t> T</a:t>
            </a:r>
            <a:endParaRPr sz="210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100" dirty="0">
                <a:solidFill>
                  <a:srgbClr val="000000"/>
                </a:solidFill>
                <a:sym typeface="+mn-ea"/>
              </a:rPr>
              <a:t>令</a:t>
            </a:r>
            <a:r>
              <a:rPr sz="2100" dirty="0">
                <a:solidFill>
                  <a:srgbClr val="000000"/>
                </a:solidFill>
                <a:sym typeface="+mn-ea"/>
              </a:rPr>
              <a:t> H </a:t>
            </a:r>
            <a:r>
              <a:rPr lang="zh-CN" sz="2100" dirty="0">
                <a:solidFill>
                  <a:srgbClr val="000000"/>
                </a:solidFill>
                <a:sym typeface="+mn-ea"/>
              </a:rPr>
              <a:t>是顶点列表，根据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T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中前序遍历方式进行排列</a:t>
            </a:r>
            <a:r>
              <a:rPr sz="2100" dirty="0">
                <a:solidFill>
                  <a:srgbClr val="000000"/>
                </a:solidFill>
                <a:sym typeface="+mn-ea"/>
              </a:rPr>
              <a:t> </a:t>
            </a:r>
            <a:endParaRPr sz="210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100" dirty="0">
                <a:solidFill>
                  <a:srgbClr val="000000"/>
                </a:solidFill>
                <a:sym typeface="+mn-ea"/>
              </a:rPr>
              <a:t>返回：哈密顿回路</a:t>
            </a:r>
            <a:r>
              <a:rPr sz="2100" dirty="0">
                <a:solidFill>
                  <a:srgbClr val="000000"/>
                </a:solidFill>
                <a:sym typeface="+mn-ea"/>
              </a:rPr>
              <a:t> H</a:t>
            </a:r>
            <a:endParaRPr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满足三角不等式的旅行商问题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案例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630555"/>
            <a:ext cx="6040120" cy="3796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8675" y="2479675"/>
            <a:ext cx="421830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800"/>
              <a:t>(a)</a:t>
            </a:r>
            <a:r>
              <a:rPr lang="zh-CN" altLang="en-US" sz="1800"/>
              <a:t>是原始无向图</a:t>
            </a:r>
            <a:endParaRPr lang="zh-CN" altLang="en-US" sz="1800"/>
          </a:p>
          <a:p>
            <a:pPr>
              <a:lnSpc>
                <a:spcPct val="130000"/>
              </a:lnSpc>
            </a:pPr>
            <a:r>
              <a:rPr lang="en-US" altLang="zh-CN" sz="1800"/>
              <a:t>(b)</a:t>
            </a:r>
            <a:r>
              <a:rPr lang="zh-CN" altLang="en-US" sz="1800"/>
              <a:t>是最小生成树，</a:t>
            </a:r>
            <a:r>
              <a:rPr lang="en-US" altLang="zh-CN" sz="1800"/>
              <a:t>a</a:t>
            </a:r>
            <a:r>
              <a:rPr lang="zh-CN" altLang="en-US" sz="1800"/>
              <a:t>是根节点</a:t>
            </a:r>
            <a:endParaRPr lang="zh-CN" altLang="en-US" sz="1800"/>
          </a:p>
          <a:p>
            <a:pPr>
              <a:lnSpc>
                <a:spcPct val="130000"/>
              </a:lnSpc>
            </a:pPr>
            <a:r>
              <a:rPr lang="en-US" altLang="zh-CN" sz="1800"/>
              <a:t>(c)</a:t>
            </a:r>
            <a:r>
              <a:rPr lang="zh-CN" altLang="en-US" sz="1800"/>
              <a:t>从</a:t>
            </a:r>
            <a:r>
              <a:rPr lang="en-US" altLang="zh-CN" sz="1800"/>
              <a:t>a</a:t>
            </a:r>
            <a:r>
              <a:rPr lang="zh-CN" altLang="en-US" sz="1800"/>
              <a:t>开始遍历树，只在第一次遇到一个顶点时，才将该节点列出</a:t>
            </a:r>
            <a:endParaRPr lang="zh-CN" altLang="en-US" sz="1800"/>
          </a:p>
          <a:p>
            <a:pPr>
              <a:lnSpc>
                <a:spcPct val="130000"/>
              </a:lnSpc>
            </a:pPr>
            <a:r>
              <a:rPr lang="en-US" altLang="zh-CN" sz="1800"/>
              <a:t>(d)</a:t>
            </a:r>
            <a:r>
              <a:rPr lang="zh-CN" altLang="en-US" sz="1800"/>
              <a:t>按照先序遍历得到的顶点访问次序</a:t>
            </a:r>
            <a:endParaRPr lang="zh-CN" altLang="en-US" sz="1800"/>
          </a:p>
          <a:p>
            <a:pPr>
              <a:lnSpc>
                <a:spcPct val="130000"/>
              </a:lnSpc>
            </a:pPr>
            <a:r>
              <a:rPr lang="en-US" altLang="zh-CN" sz="1800"/>
              <a:t>(e)</a:t>
            </a:r>
            <a:r>
              <a:rPr lang="zh-CN" altLang="en-US" sz="1800"/>
              <a:t>最优的旅行线路</a:t>
            </a:r>
            <a:r>
              <a:rPr lang="en-US" altLang="zh-CN" sz="1800"/>
              <a:t>H*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00"/>
            <a:ext cx="74834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 dirty="0">
                <a:sym typeface="+mn-ea"/>
              </a:rPr>
              <a:t>. APPROX-TSP-TOUR</a:t>
            </a:r>
            <a:r>
              <a:rPr lang="zh-CN" altLang="en-US" dirty="0">
                <a:sym typeface="+mn-ea"/>
              </a:rPr>
              <a:t>是一个用于解决满足三角不等式的旅行商问题的多项式时间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近似算法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  <a:sym typeface="+mn-ea"/>
              </a:rPr>
              <a:t>证明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由于</a:t>
            </a:r>
            <a:r>
              <a:rPr lang="en-US" altLang="zh-CN" dirty="0">
                <a:sym typeface="+mn-ea"/>
              </a:rPr>
              <a:t>最优路径减去一条边变成生成树，因此c(T) </a:t>
            </a:r>
            <a:r>
              <a:rPr lang="en-US" altLang="zh-CN" dirty="0">
                <a:sym typeface="Symbol" panose="05050102010706020507" pitchFamily="18" charset="2"/>
              </a:rPr>
              <a:t> c(H*).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Symbol" panose="05050102010706020507" pitchFamily="18" charset="2"/>
              </a:rPr>
              <a:t>    令W</a:t>
            </a:r>
            <a:r>
              <a:rPr lang="en-US" altLang="zh-CN" dirty="0">
                <a:sym typeface="Symbol" panose="05050102010706020507" pitchFamily="18" charset="2"/>
              </a:rPr>
              <a:t>表示对最小生成树T的完全遍历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Symbol" panose="05050102010706020507" pitchFamily="18" charset="2"/>
              </a:rPr>
              <a:t>		a, b, c, b, h, b, a, d, e, f, e, g, e, d, a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c(W) = 2·c(T) (W 包含T中每条边2</a:t>
            </a:r>
            <a:r>
              <a:rPr lang="en-US" altLang="zh-CN" dirty="0">
                <a:sym typeface="Symbol" panose="05050102010706020507" pitchFamily="18" charset="2"/>
              </a:rPr>
              <a:t>次)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Symbol" panose="05050102010706020507" pitchFamily="18" charset="2"/>
              </a:rPr>
              <a:t>		c(W) &lt;=2·c(H*)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zh-CN" dirty="0">
                <a:sym typeface="Symbol" panose="05050102010706020507" pitchFamily="18" charset="2"/>
              </a:rPr>
              <a:t>    根据三角不等式，去掉对任意节点的访问，代价并不会增加, c(C)  cost(W)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Symbol" panose="05050102010706020507" pitchFamily="18" charset="2"/>
              </a:rPr>
              <a:t>    cost(C)  2·</a:t>
            </a:r>
            <a:r>
              <a:rPr lang="en-US" altLang="zh-CN" dirty="0">
                <a:sym typeface="Symbol" panose="05050102010706020507" pitchFamily="18" charset="2"/>
              </a:rPr>
              <a:t>OPT </a:t>
            </a:r>
            <a:endParaRPr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证明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近似算法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一、顶点覆盖问题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二、旅行商问题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三、集合覆盖问题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36320"/>
            <a:ext cx="563880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ym typeface="+mn-ea"/>
              </a:rPr>
              <a:t>输入</a:t>
            </a:r>
            <a:r>
              <a:rPr lang="en-US" altLang="zh-CN" sz="2100" dirty="0">
                <a:sym typeface="+mn-ea"/>
              </a:rPr>
              <a:t>:</a:t>
            </a:r>
            <a:endParaRPr lang="en-US" altLang="zh-CN" sz="2100" dirty="0"/>
          </a:p>
          <a:p>
            <a:pPr lvl="1" eaLnBrk="1" hangingPunct="1"/>
            <a:r>
              <a:rPr lang="zh-CN" altLang="en-US" sz="2100" dirty="0">
                <a:sym typeface="+mn-ea"/>
              </a:rPr>
              <a:t>元素集合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= {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100" baseline="-25000" dirty="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100" baseline="-25000" dirty="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, …,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100" i="1" baseline="-25000" dirty="0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}</a:t>
            </a:r>
            <a:endParaRPr lang="en-US" altLang="zh-CN" sz="2100" dirty="0">
              <a:solidFill>
                <a:srgbClr val="008C87"/>
              </a:solidFill>
            </a:endParaRPr>
          </a:p>
          <a:p>
            <a:pPr lvl="1" eaLnBrk="1" hangingPunct="1"/>
            <a:r>
              <a:rPr lang="en-US" altLang="zh-CN" sz="2100" dirty="0">
                <a:sym typeface="+mn-ea"/>
              </a:rPr>
              <a:t>m</a:t>
            </a:r>
            <a:r>
              <a:rPr lang="zh-CN" altLang="en-US" sz="2100" dirty="0">
                <a:sym typeface="+mn-ea"/>
              </a:rPr>
              <a:t>个子集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sz="2100" baseline="-25000" dirty="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sz="2100" baseline="-25000" dirty="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, …, </a:t>
            </a:r>
            <a:r>
              <a:rPr lang="en-US" altLang="zh-CN" sz="2100" i="1" dirty="0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sz="2100" i="1" baseline="-25000" dirty="0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100" dirty="0">
                <a:solidFill>
                  <a:srgbClr val="008C87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E</a:t>
            </a:r>
            <a:endParaRPr lang="en-US" altLang="zh-CN" sz="2100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100" dirty="0">
                <a:sym typeface="Symbol" panose="05050102010706020507" pitchFamily="18" charset="2"/>
              </a:rPr>
              <a:t>输出</a:t>
            </a:r>
            <a:r>
              <a:rPr lang="en-US" altLang="zh-CN" sz="2100" dirty="0">
                <a:sym typeface="Symbol" panose="05050102010706020507" pitchFamily="18" charset="2"/>
              </a:rPr>
              <a:t>: </a:t>
            </a:r>
            <a:r>
              <a:rPr lang="zh-CN" altLang="en-US" sz="2100" dirty="0">
                <a:sym typeface="Symbol" panose="05050102010706020507" pitchFamily="18" charset="2"/>
              </a:rPr>
              <a:t>找到集合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100" dirty="0">
                <a:solidFill>
                  <a:srgbClr val="008C87"/>
                </a:solidFill>
                <a:sym typeface="Symbol" panose="05050102010706020507" pitchFamily="18" charset="2"/>
              </a:rPr>
              <a:t>  {1,2,…,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sz="2100" dirty="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r>
              <a:rPr lang="zh-CN" altLang="en-US" sz="2100" dirty="0">
                <a:solidFill>
                  <a:srgbClr val="008C87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100" dirty="0">
                <a:sym typeface="Symbol" panose="05050102010706020507" pitchFamily="18" charset="2"/>
              </a:rPr>
              <a:t>满足</a:t>
            </a:r>
            <a:r>
              <a:rPr lang="en-US" altLang="zh-CN" sz="2100" dirty="0">
                <a:solidFill>
                  <a:srgbClr val="008C87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100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100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100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2100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100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2100" dirty="0">
                <a:sym typeface="Symbol" panose="05050102010706020507" pitchFamily="18" charset="2"/>
              </a:rPr>
              <a:t>.</a:t>
            </a:r>
            <a:r>
              <a:rPr lang="zh-CN" altLang="en-US" sz="2100" dirty="0">
                <a:sym typeface="Symbol" panose="05050102010706020507" pitchFamily="18" charset="2"/>
              </a:rPr>
              <a:t>且</a:t>
            </a:r>
            <a:r>
              <a:rPr lang="en-US" altLang="zh-CN" sz="2100" dirty="0">
                <a:sym typeface="Symbol" panose="05050102010706020507" pitchFamily="18" charset="2"/>
              </a:rPr>
              <a:t>|I|</a:t>
            </a:r>
            <a:r>
              <a:rPr lang="zh-CN" altLang="en-US" sz="2100" dirty="0">
                <a:sym typeface="Symbol" panose="05050102010706020507" pitchFamily="18" charset="2"/>
              </a:rPr>
              <a:t>值最小化</a:t>
            </a:r>
            <a:endParaRPr lang="en-US" altLang="zh-CN" sz="21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100" dirty="0">
                <a:sym typeface="Symbol" panose="05050102010706020507" pitchFamily="18" charset="2"/>
              </a:rPr>
              <a:t>注意</a:t>
            </a:r>
            <a:r>
              <a:rPr lang="en-US" altLang="zh-CN" sz="2100" dirty="0">
                <a:sym typeface="Symbol" panose="05050102010706020507" pitchFamily="18" charset="2"/>
              </a:rPr>
              <a:t>: </a:t>
            </a:r>
            <a:r>
              <a:rPr lang="zh-CN" altLang="en-US" sz="2100" dirty="0">
                <a:sym typeface="Symbol" panose="05050102010706020507" pitchFamily="18" charset="2"/>
              </a:rPr>
              <a:t>顶点覆盖问题是集合覆盖问题的特例</a:t>
            </a:r>
            <a:r>
              <a:rPr lang="en-US" altLang="zh-CN" sz="2100" dirty="0">
                <a:sym typeface="Symbol" panose="05050102010706020507" pitchFamily="18" charset="2"/>
              </a:rPr>
              <a:t>.</a:t>
            </a:r>
            <a:endParaRPr lang="en-US" altLang="zh-CN" sz="21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案例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软件公司的员工，各有不同技能，如</a:t>
            </a:r>
            <a:r>
              <a:rPr lang="en-US" altLang="zh-CN" sz="1800" dirty="0">
                <a:solidFill>
                  <a:srgbClr val="000000"/>
                </a:solidFill>
                <a:sym typeface="+mn-ea"/>
              </a:rPr>
              <a:t>C++, python, linux, database, network...</a:t>
            </a:r>
            <a:endParaRPr lang="en-US" altLang="zh-CN" sz="18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一个项目需要多种技能</a:t>
            </a:r>
            <a:r>
              <a:rPr lang="en-US" altLang="zh-CN" sz="1800" dirty="0">
                <a:solidFill>
                  <a:srgbClr val="000000"/>
                </a:solidFill>
                <a:sym typeface="+mn-ea"/>
              </a:rPr>
              <a:t>a1, a2, ...</a:t>
            </a:r>
            <a:endParaRPr lang="en-US" altLang="zh-CN" sz="18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如何组建最精干的队伍来做这个项目</a:t>
            </a:r>
            <a:endParaRPr lang="zh-CN" altLang="en-US" sz="18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集合覆盖问题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1590" y="819785"/>
            <a:ext cx="2586990" cy="1967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04585" y="3108325"/>
            <a:ext cx="292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最小规模集合覆盖为</a:t>
            </a:r>
            <a:r>
              <a:rPr lang="en-US" altLang="zh-CN" sz="1600"/>
              <a:t>{S</a:t>
            </a:r>
            <a:r>
              <a:rPr lang="en-US" altLang="zh-CN" sz="1600" baseline="-25000"/>
              <a:t>3</a:t>
            </a:r>
            <a:r>
              <a:rPr lang="en-US" altLang="zh-CN" sz="1600"/>
              <a:t>,S</a:t>
            </a:r>
            <a:r>
              <a:rPr lang="en-US" altLang="zh-CN" sz="1600" baseline="-25000"/>
              <a:t>4</a:t>
            </a:r>
            <a:r>
              <a:rPr lang="en-US" altLang="zh-CN" sz="1600"/>
              <a:t>,S</a:t>
            </a:r>
            <a:r>
              <a:rPr lang="en-US" altLang="zh-CN" sz="1600" baseline="-25000"/>
              <a:t>5</a:t>
            </a:r>
            <a:r>
              <a:rPr lang="en-US" altLang="zh-CN" sz="1600"/>
              <a:t>}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36320"/>
            <a:ext cx="553275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+mn-ea"/>
              </a:rPr>
              <a:t>Greedy-Set-Cover(X, F)</a:t>
            </a:r>
            <a:endParaRPr lang="en-US" altLang="zh-CN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8C87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dirty="0">
              <a:solidFill>
                <a:srgbClr val="008C87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 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while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 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  select an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that maximizes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|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|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endParaRPr lang="en-US" altLang="zh-CN" i="1" baseline="-2500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 I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return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endParaRPr lang="zh-CN" altLang="en-US" sz="18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贪心近似算法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1590" y="819785"/>
            <a:ext cx="2586990" cy="1967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4160" y="3012440"/>
            <a:ext cx="2011680" cy="1419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800"/>
              <a:t>贪心算法的次序：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  <a:r>
              <a:rPr lang="en-US" altLang="zh-CN" sz="1800"/>
              <a:t>, S</a:t>
            </a:r>
            <a:r>
              <a:rPr lang="en-US" altLang="zh-CN" sz="1800" baseline="-25000"/>
              <a:t>4</a:t>
            </a:r>
            <a:r>
              <a:rPr lang="en-US" altLang="zh-CN" sz="1800"/>
              <a:t>, S</a:t>
            </a:r>
            <a:r>
              <a:rPr lang="en-US" altLang="zh-CN" sz="1800" baseline="-25000"/>
              <a:t>5</a:t>
            </a:r>
            <a:r>
              <a:rPr lang="en-US" altLang="zh-CN" sz="1800"/>
              <a:t>, S</a:t>
            </a:r>
            <a:r>
              <a:rPr lang="en-US" altLang="zh-CN" sz="1800" baseline="-25000"/>
              <a:t>3</a:t>
            </a:r>
            <a:endParaRPr lang="en-US" altLang="zh-CN" sz="1800"/>
          </a:p>
          <a:p>
            <a:pPr>
              <a:lnSpc>
                <a:spcPct val="120000"/>
              </a:lnSpc>
            </a:pPr>
            <a:r>
              <a:rPr lang="zh-CN" altLang="en-US" sz="1800"/>
              <a:t>或者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  <a:r>
              <a:rPr lang="en-US" altLang="zh-CN" sz="1800"/>
              <a:t>, S</a:t>
            </a:r>
            <a:r>
              <a:rPr lang="en-US" altLang="zh-CN" sz="1800" baseline="-25000"/>
              <a:t>4</a:t>
            </a:r>
            <a:r>
              <a:rPr lang="en-US" altLang="zh-CN" sz="1800"/>
              <a:t>, S</a:t>
            </a:r>
            <a:r>
              <a:rPr lang="en-US" altLang="zh-CN" sz="1800" baseline="-25000"/>
              <a:t>5</a:t>
            </a:r>
            <a:r>
              <a:rPr lang="en-US" altLang="zh-CN" sz="1800"/>
              <a:t>, S</a:t>
            </a:r>
            <a:r>
              <a:rPr lang="en-US" altLang="zh-CN" sz="1800" baseline="-25000"/>
              <a:t>6</a:t>
            </a:r>
            <a:endParaRPr lang="en-US" altLang="zh-CN" sz="1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36320"/>
            <a:ext cx="771017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ym typeface="+mn-ea"/>
              </a:rPr>
              <a:t>定理</a:t>
            </a:r>
            <a:r>
              <a:rPr lang="en-US" altLang="zh-CN" sz="2100" dirty="0">
                <a:sym typeface="+mn-ea"/>
              </a:rPr>
              <a:t>:GREEDY-SET-COVER</a:t>
            </a:r>
            <a:r>
              <a:rPr lang="zh-CN" altLang="en-US" sz="2100" dirty="0">
                <a:sym typeface="+mn-ea"/>
              </a:rPr>
              <a:t>是一个多项式时间的</a:t>
            </a:r>
            <a:r>
              <a:rPr lang="en-US" altLang="zh-CN" sz="2100" dirty="0">
                <a:sym typeface="+mn-ea"/>
              </a:rPr>
              <a:t>ρ(n)</a:t>
            </a:r>
            <a:r>
              <a:rPr lang="zh-CN" altLang="en-US" sz="2100" dirty="0">
                <a:sym typeface="+mn-ea"/>
              </a:rPr>
              <a:t>近似算法，其中，</a:t>
            </a:r>
            <a:r>
              <a:rPr lang="en-US" altLang="zh-CN" dirty="0">
                <a:sym typeface="+mn-ea"/>
              </a:rPr>
              <a:t>ρ(n) = H(max{|S|: S∈F}</a:t>
            </a:r>
            <a:endParaRPr lang="en-US" altLang="zh-CN" dirty="0">
              <a:sym typeface="+mn-ea"/>
            </a:endParaRPr>
          </a:p>
          <a:p>
            <a:pPr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H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是调和级数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近似算法的重要场景是解决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顶点覆盖问题的近似算法的近似比可以为</a:t>
            </a:r>
            <a:r>
              <a:rPr lang="en-US" altLang="zh-CN" dirty="0"/>
              <a:t>2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旅行商问题的近似算法的近似比可以为</a:t>
            </a:r>
            <a:r>
              <a:rPr lang="en-US" altLang="zh-CN" dirty="0"/>
              <a:t>2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可以用贪心方法近似求解集合覆盖问题，近似比与输入有关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近似算法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一、顶点覆盖问题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二、旅行商问题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三、集合覆盖问题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问题引出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许多具有实际意义的问题都是</a:t>
            </a:r>
            <a:r>
              <a:rPr lang="en-US" altLang="zh-CN" dirty="0"/>
              <a:t>NP</a:t>
            </a:r>
            <a:r>
              <a:rPr lang="zh-CN" altLang="en-US" dirty="0"/>
              <a:t>完全问题。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如果实际输入数据规模较小，则可以用指数级运行时间的算法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对于一些特殊情况，用多项式时间算法解决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一般性情况，调用近似算法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sz="2100" dirty="0"/>
              <a:t>近似算法</a:t>
            </a:r>
            <a:endParaRPr lang="zh-CN" altLang="en-US" sz="21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对于规模为</a:t>
            </a:r>
            <a:r>
              <a:rPr lang="en-US" altLang="zh-CN" sz="1800" dirty="0"/>
              <a:t>n</a:t>
            </a:r>
            <a:r>
              <a:rPr lang="zh-CN" altLang="en-US" sz="1800" dirty="0"/>
              <a:t>的任意输入，近似算法所产生的近似解的代价</a:t>
            </a:r>
            <a:r>
              <a:rPr lang="en-US" altLang="zh-CN" sz="1800" dirty="0"/>
              <a:t>C</a:t>
            </a:r>
            <a:r>
              <a:rPr lang="zh-CN" altLang="en-US" sz="1800" dirty="0"/>
              <a:t>与最优解的代价</a:t>
            </a:r>
            <a:r>
              <a:rPr lang="en-US" altLang="zh-CN" sz="1800" dirty="0"/>
              <a:t>C</a:t>
            </a:r>
            <a:r>
              <a:rPr lang="zh-CN" altLang="en-US" sz="1800" dirty="0"/>
              <a:t>只差一个因子</a:t>
            </a:r>
            <a:r>
              <a:rPr lang="en-US" altLang="zh-CN" sz="1800" dirty="0"/>
              <a:t>ρ(n)</a:t>
            </a:r>
            <a:r>
              <a:rPr lang="zh-CN" altLang="en-US" sz="1800" dirty="0"/>
              <a:t>。（</a:t>
            </a:r>
            <a:r>
              <a:rPr lang="zh-CN" altLang="en-US" sz="1800" dirty="0"/>
              <a:t>也称为近似比）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0" y="3481070"/>
            <a:ext cx="23526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ym typeface="+mn-ea"/>
              </a:rPr>
              <a:t>输入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无向图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rgbClr val="009999"/>
                </a:solidFill>
                <a:sym typeface="+mn-ea"/>
              </a:rPr>
              <a:t>G</a:t>
            </a:r>
            <a:r>
              <a:rPr lang="en-US" altLang="zh-CN" dirty="0">
                <a:solidFill>
                  <a:srgbClr val="009999"/>
                </a:solidFill>
                <a:sym typeface="+mn-ea"/>
              </a:rPr>
              <a:t> = (</a:t>
            </a:r>
            <a:r>
              <a:rPr lang="en-US" altLang="zh-CN" i="1" dirty="0">
                <a:solidFill>
                  <a:srgbClr val="009999"/>
                </a:solidFill>
                <a:sym typeface="+mn-ea"/>
              </a:rPr>
              <a:t>V</a:t>
            </a:r>
            <a:r>
              <a:rPr lang="en-US" altLang="zh-CN" dirty="0">
                <a:solidFill>
                  <a:srgbClr val="009999"/>
                </a:solidFill>
                <a:sym typeface="+mn-ea"/>
              </a:rPr>
              <a:t>, </a:t>
            </a:r>
            <a:r>
              <a:rPr lang="en-US" altLang="zh-CN" i="1" dirty="0">
                <a:solidFill>
                  <a:srgbClr val="009999"/>
                </a:solidFill>
                <a:sym typeface="+mn-ea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+mn-ea"/>
              </a:rPr>
              <a:t>)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目标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找到</a:t>
            </a:r>
            <a:r>
              <a:rPr lang="en-US" altLang="zh-CN" i="1" dirty="0">
                <a:solidFill>
                  <a:srgbClr val="009999"/>
                </a:solidFill>
                <a:sym typeface="+mn-ea"/>
              </a:rPr>
              <a:t>G</a:t>
            </a:r>
            <a:r>
              <a:rPr lang="zh-CN" altLang="en-US" dirty="0">
                <a:sym typeface="+mn-ea"/>
              </a:rPr>
              <a:t>中最少的节点，覆盖所有边。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: </a:t>
            </a:r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顶点覆盖问题</a:t>
            </a:r>
            <a:endParaRPr lang="zh-CN" altLang="en-US" dirty="0"/>
          </a:p>
        </p:txBody>
      </p:sp>
      <p:sp>
        <p:nvSpPr>
          <p:cNvPr id="9220" name="Oval 6"/>
          <p:cNvSpPr/>
          <p:nvPr/>
        </p:nvSpPr>
        <p:spPr>
          <a:xfrm>
            <a:off x="1831761" y="3053768"/>
            <a:ext cx="292926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Oval 7"/>
          <p:cNvSpPr/>
          <p:nvPr/>
        </p:nvSpPr>
        <p:spPr>
          <a:xfrm>
            <a:off x="1831761" y="3841962"/>
            <a:ext cx="292926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Oval 8"/>
          <p:cNvSpPr/>
          <p:nvPr/>
        </p:nvSpPr>
        <p:spPr>
          <a:xfrm>
            <a:off x="2696169" y="3053768"/>
            <a:ext cx="285754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Oval 9"/>
          <p:cNvSpPr/>
          <p:nvPr/>
        </p:nvSpPr>
        <p:spPr>
          <a:xfrm>
            <a:off x="3512923" y="3053768"/>
            <a:ext cx="292926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" name="Oval 10"/>
          <p:cNvSpPr/>
          <p:nvPr/>
        </p:nvSpPr>
        <p:spPr>
          <a:xfrm>
            <a:off x="2705694" y="3841962"/>
            <a:ext cx="285754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5" name="Oval 11"/>
          <p:cNvSpPr/>
          <p:nvPr/>
        </p:nvSpPr>
        <p:spPr>
          <a:xfrm>
            <a:off x="3545681" y="3841962"/>
            <a:ext cx="216694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" name="Oval 12"/>
          <p:cNvSpPr/>
          <p:nvPr/>
        </p:nvSpPr>
        <p:spPr>
          <a:xfrm>
            <a:off x="4268970" y="3841962"/>
            <a:ext cx="292926" cy="27611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750" i="1" dirty="0">
              <a:solidFill>
                <a:srgbClr val="0099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7" name="Line 13"/>
          <p:cNvSpPr/>
          <p:nvPr/>
        </p:nvSpPr>
        <p:spPr>
          <a:xfrm>
            <a:off x="2088356" y="3181112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8" name="Line 14"/>
          <p:cNvSpPr/>
          <p:nvPr/>
        </p:nvSpPr>
        <p:spPr>
          <a:xfrm>
            <a:off x="1980010" y="3289459"/>
            <a:ext cx="0" cy="59412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9" name="Line 15"/>
          <p:cNvSpPr/>
          <p:nvPr/>
        </p:nvSpPr>
        <p:spPr>
          <a:xfrm>
            <a:off x="2951560" y="3181112"/>
            <a:ext cx="59412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0" name="Line 16"/>
          <p:cNvSpPr/>
          <p:nvPr/>
        </p:nvSpPr>
        <p:spPr>
          <a:xfrm>
            <a:off x="2844404" y="3289459"/>
            <a:ext cx="0" cy="59412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1" name="Line 17"/>
          <p:cNvSpPr/>
          <p:nvPr/>
        </p:nvSpPr>
        <p:spPr>
          <a:xfrm>
            <a:off x="3654029" y="3289459"/>
            <a:ext cx="0" cy="59412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2" name="Line 18"/>
          <p:cNvSpPr/>
          <p:nvPr/>
        </p:nvSpPr>
        <p:spPr>
          <a:xfrm>
            <a:off x="2951560" y="3990737"/>
            <a:ext cx="59412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3" name="Line 19"/>
          <p:cNvSpPr/>
          <p:nvPr/>
        </p:nvSpPr>
        <p:spPr>
          <a:xfrm flipH="1">
            <a:off x="2952750" y="3289459"/>
            <a:ext cx="64770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4" name="Line 20"/>
          <p:cNvSpPr/>
          <p:nvPr/>
        </p:nvSpPr>
        <p:spPr>
          <a:xfrm>
            <a:off x="3708797" y="3289459"/>
            <a:ext cx="64770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roup 37"/>
          <p:cNvGrpSpPr/>
          <p:nvPr/>
        </p:nvGrpSpPr>
        <p:grpSpPr>
          <a:xfrm>
            <a:off x="4851797" y="3053715"/>
            <a:ext cx="2730103" cy="1366838"/>
            <a:chOff x="3115" y="2688"/>
            <a:chExt cx="2293" cy="1148"/>
          </a:xfrm>
        </p:grpSpPr>
        <p:sp>
          <p:nvSpPr>
            <p:cNvPr id="9236" name="Oval 21"/>
            <p:cNvSpPr/>
            <p:nvPr/>
          </p:nvSpPr>
          <p:spPr>
            <a:xfrm>
              <a:off x="3115" y="2688"/>
              <a:ext cx="246" cy="232"/>
            </a:xfrm>
            <a:prstGeom prst="ellipse">
              <a:avLst/>
            </a:prstGeom>
            <a:solidFill>
              <a:srgbClr val="CE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7" name="Oval 22"/>
            <p:cNvSpPr/>
            <p:nvPr/>
          </p:nvSpPr>
          <p:spPr>
            <a:xfrm>
              <a:off x="3115" y="3350"/>
              <a:ext cx="246" cy="23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8" name="Oval 23"/>
            <p:cNvSpPr/>
            <p:nvPr/>
          </p:nvSpPr>
          <p:spPr>
            <a:xfrm>
              <a:off x="3841" y="2688"/>
              <a:ext cx="240" cy="23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9" name="Oval 24"/>
            <p:cNvSpPr/>
            <p:nvPr/>
          </p:nvSpPr>
          <p:spPr>
            <a:xfrm>
              <a:off x="4527" y="2688"/>
              <a:ext cx="246" cy="232"/>
            </a:xfrm>
            <a:prstGeom prst="ellipse">
              <a:avLst/>
            </a:prstGeom>
            <a:solidFill>
              <a:srgbClr val="CE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0" name="Oval 25"/>
            <p:cNvSpPr/>
            <p:nvPr/>
          </p:nvSpPr>
          <p:spPr>
            <a:xfrm>
              <a:off x="3849" y="3350"/>
              <a:ext cx="240" cy="232"/>
            </a:xfrm>
            <a:prstGeom prst="ellipse">
              <a:avLst/>
            </a:prstGeom>
            <a:solidFill>
              <a:srgbClr val="CE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1" name="Oval 26"/>
            <p:cNvSpPr/>
            <p:nvPr/>
          </p:nvSpPr>
          <p:spPr>
            <a:xfrm>
              <a:off x="4555" y="3350"/>
              <a:ext cx="182" cy="23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2" name="Oval 27"/>
            <p:cNvSpPr/>
            <p:nvPr/>
          </p:nvSpPr>
          <p:spPr>
            <a:xfrm>
              <a:off x="5162" y="3350"/>
              <a:ext cx="246" cy="23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750" i="1" dirty="0">
                  <a:solidFill>
                    <a:srgbClr val="0099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750" i="1" dirty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3" name="Line 28"/>
            <p:cNvSpPr/>
            <p:nvPr/>
          </p:nvSpPr>
          <p:spPr>
            <a:xfrm>
              <a:off x="3331" y="2795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4" name="Line 29"/>
            <p:cNvSpPr/>
            <p:nvPr/>
          </p:nvSpPr>
          <p:spPr>
            <a:xfrm>
              <a:off x="3240" y="2886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5" name="Line 30"/>
            <p:cNvSpPr/>
            <p:nvPr/>
          </p:nvSpPr>
          <p:spPr>
            <a:xfrm>
              <a:off x="4056" y="279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6" name="Line 31"/>
            <p:cNvSpPr/>
            <p:nvPr/>
          </p:nvSpPr>
          <p:spPr>
            <a:xfrm>
              <a:off x="3966" y="2886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7" name="Line 32"/>
            <p:cNvSpPr/>
            <p:nvPr/>
          </p:nvSpPr>
          <p:spPr>
            <a:xfrm>
              <a:off x="4646" y="2886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8" name="Line 33"/>
            <p:cNvSpPr/>
            <p:nvPr/>
          </p:nvSpPr>
          <p:spPr>
            <a:xfrm>
              <a:off x="4056" y="347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9" name="Line 34"/>
            <p:cNvSpPr/>
            <p:nvPr/>
          </p:nvSpPr>
          <p:spPr>
            <a:xfrm flipH="1">
              <a:off x="4057" y="2886"/>
              <a:ext cx="544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0" name="Line 35"/>
            <p:cNvSpPr/>
            <p:nvPr/>
          </p:nvSpPr>
          <p:spPr>
            <a:xfrm>
              <a:off x="4692" y="2886"/>
              <a:ext cx="544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1" name="Text Box 36"/>
            <p:cNvSpPr txBox="1"/>
            <p:nvPr/>
          </p:nvSpPr>
          <p:spPr>
            <a:xfrm>
              <a:off x="3470" y="3624"/>
              <a:ext cx="60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最优方案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+mn-ea"/>
              </a:rPr>
              <a:t>Approx-Vertex-Cover(</a:t>
            </a:r>
            <a:r>
              <a:rPr lang="en-US" altLang="zh-CN" i="1" dirty="0">
                <a:solidFill>
                  <a:srgbClr val="009999"/>
                </a:solidFill>
                <a:sym typeface="+mn-ea"/>
              </a:rPr>
              <a:t>G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9999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 ,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  </a:t>
            </a:r>
            <a:endParaRPr lang="en-US" altLang="zh-CN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’ 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[G]</a:t>
            </a:r>
            <a:endParaRPr lang="en-US" altLang="zh-CN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while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’  </a:t>
            </a:r>
            <a:endParaRPr lang="en-US" altLang="zh-CN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ym typeface="Symbol" panose="05050102010706020507" pitchFamily="18" charset="2"/>
              </a:rPr>
              <a:t>let 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be an arbitrary edge of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’</a:t>
            </a:r>
            <a:endParaRPr lang="en-US" altLang="zh-CN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   C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},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  {(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)}</a:t>
            </a:r>
            <a:endParaRPr lang="en-US" altLang="zh-CN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   remove from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9999"/>
                </a:solidFill>
                <a:sym typeface="Symbol" panose="05050102010706020507" pitchFamily="18" charset="2"/>
              </a:rPr>
              <a:t>’</a:t>
            </a:r>
            <a:r>
              <a:rPr lang="en-US" altLang="zh-CN" dirty="0">
                <a:sym typeface="Symbol" panose="05050102010706020507" pitchFamily="18" charset="2"/>
              </a:rPr>
              <a:t>every edge incident on either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ym typeface="Symbol" panose="05050102010706020507" pitchFamily="18" charset="2"/>
              </a:rPr>
              <a:t> or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v</a:t>
            </a:r>
            <a:endParaRPr lang="en-US" altLang="zh-CN" i="1" dirty="0">
              <a:solidFill>
                <a:srgbClr val="0099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b="1" dirty="0">
                <a:sym typeface="Symbol" panose="05050102010706020507" pitchFamily="18" charset="2"/>
              </a:rPr>
              <a:t>return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9999"/>
                </a:solidFill>
                <a:sym typeface="Symbol" panose="05050102010706020507" pitchFamily="18" charset="2"/>
              </a:rPr>
              <a:t>C</a:t>
            </a:r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2-近似算法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Approx-Vertex-Cover</a:t>
            </a:r>
            <a:r>
              <a:rPr lang="zh-CN" altLang="en-US" dirty="0">
                <a:sym typeface="+mn-ea"/>
              </a:rPr>
              <a:t>算法的操作步骤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4625" y="1359535"/>
            <a:ext cx="4946015" cy="344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 sz="2100" dirty="0">
                <a:sym typeface="+mn-ea"/>
              </a:rPr>
              <a:t>: Approx-Vertex-Cover</a:t>
            </a:r>
            <a:r>
              <a:rPr lang="zh-CN" altLang="en-US" sz="2100" dirty="0">
                <a:sym typeface="+mn-ea"/>
              </a:rPr>
              <a:t>是一个多项式时间的</a:t>
            </a:r>
            <a:r>
              <a:rPr lang="en-US" altLang="zh-CN" sz="2100" dirty="0">
                <a:sym typeface="+mn-ea"/>
              </a:rPr>
              <a:t>2</a:t>
            </a:r>
            <a:r>
              <a:rPr lang="zh-CN" altLang="en-US" sz="2100" dirty="0">
                <a:sym typeface="+mn-ea"/>
              </a:rPr>
              <a:t>近似算法</a:t>
            </a:r>
            <a:r>
              <a:rPr lang="en-US" altLang="zh-CN" sz="2100" dirty="0">
                <a:sym typeface="+mn-ea"/>
              </a:rPr>
              <a:t>.</a:t>
            </a:r>
            <a:endParaRPr lang="en-US" altLang="zh-CN" sz="2100" dirty="0"/>
          </a:p>
          <a:p>
            <a:pPr eaLnBrk="1" hangingPunct="1"/>
            <a:r>
              <a:rPr lang="zh-CN" altLang="en-US" sz="2100" dirty="0">
                <a:solidFill>
                  <a:srgbClr val="CE0000"/>
                </a:solidFill>
                <a:sym typeface="+mn-ea"/>
              </a:rPr>
              <a:t>证明</a:t>
            </a:r>
            <a:r>
              <a:rPr lang="en-US" altLang="zh-CN" sz="2100" dirty="0">
                <a:sym typeface="+mn-ea"/>
              </a:rPr>
              <a:t>.</a:t>
            </a:r>
            <a:endParaRPr lang="en-US" altLang="zh-CN" sz="2100" dirty="0"/>
          </a:p>
          <a:p>
            <a:pPr lvl="1" eaLnBrk="1" hangingPunct="1"/>
            <a:r>
              <a:rPr lang="en-US" altLang="zh-CN" sz="2100" dirty="0">
                <a:sym typeface="+mn-ea"/>
              </a:rPr>
              <a:t>Approx-Vertex-Cover</a:t>
            </a:r>
            <a:r>
              <a:rPr lang="zh-CN" altLang="en-US" sz="2100" dirty="0">
                <a:sym typeface="+mn-ea"/>
              </a:rPr>
              <a:t>返回一个顶点覆盖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sz="2100" dirty="0">
                <a:sym typeface="+mn-ea"/>
              </a:rPr>
              <a:t>.</a:t>
            </a:r>
            <a:endParaRPr lang="en-US" altLang="zh-CN" sz="2100" dirty="0"/>
          </a:p>
          <a:p>
            <a:pPr lvl="1" eaLnBrk="1" hangingPunct="1"/>
            <a:r>
              <a:rPr lang="zh-CN" altLang="en-US" sz="2100" dirty="0">
                <a:sym typeface="+mn-ea"/>
              </a:rPr>
              <a:t>设</a:t>
            </a:r>
            <a:r>
              <a:rPr lang="en-US" altLang="zh-CN" sz="2100" dirty="0">
                <a:sym typeface="+mn-ea"/>
              </a:rPr>
              <a:t>A</a:t>
            </a:r>
            <a:r>
              <a:rPr lang="zh-CN" altLang="en-US" sz="2100" dirty="0">
                <a:sym typeface="+mn-ea"/>
              </a:rPr>
              <a:t>是算法中第</a:t>
            </a:r>
            <a:r>
              <a:rPr lang="en-US" altLang="zh-CN" sz="2100" dirty="0">
                <a:sym typeface="+mn-ea"/>
              </a:rPr>
              <a:t>4</a:t>
            </a:r>
            <a:r>
              <a:rPr lang="zh-CN" altLang="en-US" sz="2100" dirty="0">
                <a:sym typeface="+mn-ea"/>
              </a:rPr>
              <a:t>行选出的边集合</a:t>
            </a:r>
            <a:endParaRPr lang="zh-CN" altLang="en-US" sz="2100" dirty="0">
              <a:sym typeface="+mn-ea"/>
            </a:endParaRPr>
          </a:p>
          <a:p>
            <a:pPr lvl="1" eaLnBrk="1" hangingPunct="1"/>
            <a:r>
              <a:rPr lang="zh-CN" altLang="en-US" sz="2100" dirty="0">
                <a:sym typeface="+mn-ea"/>
              </a:rPr>
              <a:t>考虑最优覆盖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sz="2100" baseline="30000" dirty="0">
                <a:solidFill>
                  <a:srgbClr val="009999"/>
                </a:solidFill>
                <a:sym typeface="+mn-ea"/>
              </a:rPr>
              <a:t>*</a:t>
            </a:r>
            <a:r>
              <a:rPr lang="en-US" altLang="zh-CN" sz="2100" dirty="0">
                <a:sym typeface="+mn-ea"/>
              </a:rPr>
              <a:t>, </a:t>
            </a:r>
            <a:r>
              <a:rPr lang="zh-CN" altLang="en-US" sz="2100" dirty="0">
                <a:sym typeface="+mn-ea"/>
              </a:rPr>
              <a:t>这个覆盖必须覆盖</a:t>
            </a:r>
            <a:r>
              <a:rPr lang="en-US" altLang="zh-CN" sz="2100" dirty="0">
                <a:sym typeface="+mn-ea"/>
              </a:rPr>
              <a:t>A</a:t>
            </a:r>
            <a:r>
              <a:rPr lang="zh-CN" altLang="en-US" sz="2100" dirty="0">
                <a:sym typeface="+mn-ea"/>
              </a:rPr>
              <a:t>中每条边的至少一个顶点（根据算法，没有一个顶点连接多条边），因此：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sz="2100" baseline="30000" dirty="0">
                <a:solidFill>
                  <a:srgbClr val="009999"/>
                </a:solidFill>
                <a:sym typeface="+mn-ea"/>
              </a:rPr>
              <a:t>*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 </a:t>
            </a:r>
            <a:r>
              <a:rPr lang="en-US" altLang="zh-CN" sz="2100" dirty="0">
                <a:solidFill>
                  <a:srgbClr val="009999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 |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A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</a:t>
            </a:r>
            <a:r>
              <a:rPr lang="en-US" altLang="zh-CN" sz="2100" dirty="0">
                <a:sym typeface="+mn-ea"/>
              </a:rPr>
              <a:t>.</a:t>
            </a:r>
            <a:endParaRPr lang="en-US" altLang="zh-CN" sz="2100" dirty="0"/>
          </a:p>
          <a:p>
            <a:pPr lvl="1" eaLnBrk="1" hangingPunct="1"/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 = 2|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A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</a:t>
            </a:r>
            <a:r>
              <a:rPr lang="en-US" altLang="zh-CN" sz="2100" dirty="0">
                <a:sym typeface="+mn-ea"/>
              </a:rPr>
              <a:t>.</a:t>
            </a:r>
            <a:endParaRPr lang="en-US" altLang="zh-CN" sz="2100" dirty="0"/>
          </a:p>
          <a:p>
            <a:pPr lvl="1" eaLnBrk="1" hangingPunct="1"/>
            <a:r>
              <a:rPr lang="zh-CN" altLang="en-US" sz="2100" dirty="0">
                <a:sym typeface="+mn-ea"/>
              </a:rPr>
              <a:t>因此</a:t>
            </a:r>
            <a:r>
              <a:rPr lang="en-US" altLang="zh-CN" sz="2100" dirty="0">
                <a:sym typeface="+mn-ea"/>
              </a:rPr>
              <a:t>, 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</a:t>
            </a:r>
            <a:r>
              <a:rPr lang="en-US" altLang="zh-CN" sz="2100" i="1" dirty="0">
                <a:solidFill>
                  <a:srgbClr val="009999"/>
                </a:solidFill>
                <a:sym typeface="+mn-ea"/>
              </a:rPr>
              <a:t>C</a:t>
            </a:r>
            <a:r>
              <a:rPr lang="en-US" altLang="zh-CN" sz="2100" dirty="0">
                <a:solidFill>
                  <a:srgbClr val="009999"/>
                </a:solidFill>
                <a:sym typeface="+mn-ea"/>
              </a:rPr>
              <a:t>| = </a:t>
            </a:r>
            <a:r>
              <a:rPr lang="en-US" altLang="zh-CN" sz="2100" dirty="0">
                <a:solidFill>
                  <a:srgbClr val="009999"/>
                </a:solidFill>
                <a:sym typeface="Symbol" panose="05050102010706020507" pitchFamily="18" charset="2"/>
              </a:rPr>
              <a:t>2|</a:t>
            </a:r>
            <a:r>
              <a:rPr lang="en-US" altLang="zh-CN" sz="2100" i="1" dirty="0">
                <a:solidFill>
                  <a:srgbClr val="0099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100" dirty="0">
                <a:solidFill>
                  <a:srgbClr val="009999"/>
                </a:solidFill>
                <a:sym typeface="Symbol" panose="05050102010706020507" pitchFamily="18" charset="2"/>
              </a:rPr>
              <a:t>|  2|</a:t>
            </a:r>
            <a:r>
              <a:rPr lang="en-US" altLang="zh-CN" sz="2100" i="1" dirty="0">
                <a:solidFill>
                  <a:srgbClr val="009999"/>
                </a:solidFill>
                <a:sym typeface="Symbol" panose="05050102010706020507" pitchFamily="18" charset="2"/>
              </a:rPr>
              <a:t>C</a:t>
            </a:r>
            <a:r>
              <a:rPr lang="en-US" altLang="zh-CN" sz="2100" baseline="30000" dirty="0">
                <a:solidFill>
                  <a:srgbClr val="009999"/>
                </a:solidFill>
                <a:sym typeface="Symbol" panose="05050102010706020507" pitchFamily="18" charset="2"/>
              </a:rPr>
              <a:t>*</a:t>
            </a:r>
            <a:r>
              <a:rPr lang="en-US" altLang="zh-CN" sz="2100" dirty="0">
                <a:solidFill>
                  <a:srgbClr val="009999"/>
                </a:solidFill>
                <a:sym typeface="Symbol" panose="05050102010706020507" pitchFamily="18" charset="2"/>
              </a:rPr>
              <a:t>|</a:t>
            </a:r>
            <a:r>
              <a:rPr lang="en-US" altLang="zh-CN" sz="2100" dirty="0">
                <a:sym typeface="Symbol" panose="05050102010706020507" pitchFamily="18" charset="2"/>
              </a:rPr>
              <a:t>.</a:t>
            </a:r>
            <a:endParaRPr lang="en-US" altLang="zh-CN" sz="21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100" dirty="0">
                <a:sym typeface="Symbol" panose="05050102010706020507" pitchFamily="18" charset="2"/>
              </a:rPr>
              <a:t>注意</a:t>
            </a:r>
            <a:r>
              <a:rPr lang="en-US" altLang="zh-CN" sz="2100" dirty="0">
                <a:sym typeface="Symbol" panose="05050102010706020507" pitchFamily="18" charset="2"/>
              </a:rPr>
              <a:t>: </a:t>
            </a:r>
            <a:r>
              <a:rPr lang="en-US" altLang="zh-CN" sz="2100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100" dirty="0">
                <a:sym typeface="Symbol" panose="05050102010706020507" pitchFamily="18" charset="2"/>
              </a:rPr>
              <a:t> </a:t>
            </a:r>
            <a:r>
              <a:rPr lang="zh-CN" altLang="en-US" sz="2100" dirty="0">
                <a:sym typeface="Symbol" panose="05050102010706020507" pitchFamily="18" charset="2"/>
              </a:rPr>
              <a:t>是一个极大匹配，不是任何其他匹配的真子集</a:t>
            </a:r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证明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近似算法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一、顶点覆盖问题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二、旅行商问题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三、集合覆盖问题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5475" y="1041400"/>
            <a:ext cx="564324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旅行商问题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(TSP)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G=(V, E)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，每条边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(u, v)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都有一个非负的整数代价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c(u, v)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。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输出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具有最小代价的哈密顿回路。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c(A)=Σ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(u,v)∈A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c(u,v)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三角不等式（很多情况下满足）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从一个地方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u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直接到另一个地方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w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花费的代价总是最小的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sym typeface="+mn-ea"/>
              </a:rPr>
              <a:t>c(u,w) &lt;= c(u,v) + c(v,w)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注意：即使有三角不等式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,TSP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问题仍然是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旅行商问题（</a:t>
            </a:r>
            <a:r>
              <a:rPr lang="en-US" altLang="zh-CN" dirty="0"/>
              <a:t>TSP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316" name="Oval 4"/>
          <p:cNvSpPr/>
          <p:nvPr/>
        </p:nvSpPr>
        <p:spPr>
          <a:xfrm>
            <a:off x="6698615" y="184825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Oval 5"/>
          <p:cNvSpPr/>
          <p:nvPr/>
        </p:nvSpPr>
        <p:spPr>
          <a:xfrm>
            <a:off x="7098665" y="264835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Oval 6"/>
          <p:cNvSpPr/>
          <p:nvPr/>
        </p:nvSpPr>
        <p:spPr>
          <a:xfrm>
            <a:off x="8013065" y="207685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Oval 7"/>
          <p:cNvSpPr/>
          <p:nvPr/>
        </p:nvSpPr>
        <p:spPr>
          <a:xfrm>
            <a:off x="8241665" y="321985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Oval 8"/>
          <p:cNvSpPr/>
          <p:nvPr/>
        </p:nvSpPr>
        <p:spPr>
          <a:xfrm>
            <a:off x="7441565" y="156250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1" name="Oval 9"/>
          <p:cNvSpPr/>
          <p:nvPr/>
        </p:nvSpPr>
        <p:spPr>
          <a:xfrm>
            <a:off x="6870065" y="339130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Line 10"/>
          <p:cNvSpPr/>
          <p:nvPr/>
        </p:nvSpPr>
        <p:spPr>
          <a:xfrm flipV="1">
            <a:off x="6812915" y="1705610"/>
            <a:ext cx="6286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3" name="Line 11"/>
          <p:cNvSpPr/>
          <p:nvPr/>
        </p:nvSpPr>
        <p:spPr>
          <a:xfrm>
            <a:off x="6755765" y="2048510"/>
            <a:ext cx="40005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4" name="Line 12"/>
          <p:cNvSpPr/>
          <p:nvPr/>
        </p:nvSpPr>
        <p:spPr>
          <a:xfrm flipH="1">
            <a:off x="6927215" y="284861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5" name="Line 13"/>
          <p:cNvSpPr/>
          <p:nvPr/>
        </p:nvSpPr>
        <p:spPr>
          <a:xfrm flipV="1">
            <a:off x="6984365" y="336296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6" name="Line 14"/>
          <p:cNvSpPr/>
          <p:nvPr/>
        </p:nvSpPr>
        <p:spPr>
          <a:xfrm>
            <a:off x="7555865" y="170561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7" name="Line 15"/>
          <p:cNvSpPr/>
          <p:nvPr/>
        </p:nvSpPr>
        <p:spPr>
          <a:xfrm>
            <a:off x="8070215" y="2277110"/>
            <a:ext cx="22860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8025,&quot;width&quot;:1152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全屏显示(16:9)</PresentationFormat>
  <Paragraphs>199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Franklin Gothic Medium</vt:lpstr>
      <vt:lpstr>Arial Unicode MS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1328</cp:revision>
  <dcterms:created xsi:type="dcterms:W3CDTF">2014-04-28T11:40:00Z</dcterms:created>
  <dcterms:modified xsi:type="dcterms:W3CDTF">2022-06-02T08:43:13Z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