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3"/>
  </p:handoutMasterIdLst>
  <p:sldIdLst>
    <p:sldId id="1349" r:id="rId4"/>
    <p:sldId id="1354" r:id="rId6"/>
    <p:sldId id="2574" r:id="rId7"/>
    <p:sldId id="2619" r:id="rId8"/>
    <p:sldId id="2620" r:id="rId9"/>
    <p:sldId id="2624" r:id="rId10"/>
    <p:sldId id="2641" r:id="rId11"/>
    <p:sldId id="2621" r:id="rId12"/>
    <p:sldId id="2622" r:id="rId13"/>
    <p:sldId id="2623" r:id="rId14"/>
    <p:sldId id="2625" r:id="rId15"/>
    <p:sldId id="2626" r:id="rId16"/>
    <p:sldId id="2642" r:id="rId17"/>
    <p:sldId id="2627" r:id="rId18"/>
    <p:sldId id="2628" r:id="rId19"/>
    <p:sldId id="2629" r:id="rId20"/>
    <p:sldId id="2630" r:id="rId21"/>
    <p:sldId id="2631" r:id="rId22"/>
    <p:sldId id="2632" r:id="rId23"/>
    <p:sldId id="2633" r:id="rId24"/>
    <p:sldId id="2634" r:id="rId25"/>
    <p:sldId id="2635" r:id="rId26"/>
    <p:sldId id="2636" r:id="rId27"/>
    <p:sldId id="2637" r:id="rId28"/>
    <p:sldId id="2638" r:id="rId29"/>
    <p:sldId id="2639" r:id="rId30"/>
    <p:sldId id="2640" r:id="rId31"/>
    <p:sldId id="2435" r:id="rId32"/>
  </p:sldIdLst>
  <p:sldSz cx="9144000" cy="5143500" type="screen16x9"/>
  <p:notesSz cx="9144000" cy="6858000"/>
  <p:custDataLst>
    <p:tags r:id="rId38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51"/>
        <p:guide pos="3896"/>
        <p:guide orient="horz" pos="1643"/>
        <p:guide pos="2880"/>
        <p:guide orient="horz" pos="2412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4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第十四讲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用于不相交集合的数据结构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案例：将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合并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36" y="822235"/>
            <a:ext cx="8318928" cy="3499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高开销场景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333" y="1063161"/>
            <a:ext cx="4494339" cy="30171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5455" y="1535502"/>
            <a:ext cx="3072333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将长链表插入到短链表之中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总开销是</a:t>
            </a:r>
            <a:r>
              <a:rPr lang="en-US" altLang="zh-CN" sz="1800" dirty="0">
                <a:solidFill>
                  <a:srgbClr val="C00000"/>
                </a:solidFill>
              </a:rPr>
              <a:t>Θ(n</a:t>
            </a:r>
            <a:r>
              <a:rPr lang="en-US" altLang="zh-CN" sz="1800" baseline="30000" dirty="0">
                <a:solidFill>
                  <a:srgbClr val="C00000"/>
                </a:solidFill>
              </a:rPr>
              <a:t>2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平均开销是</a:t>
            </a:r>
            <a:r>
              <a:rPr lang="en-US" altLang="zh-CN" sz="1800" dirty="0">
                <a:solidFill>
                  <a:srgbClr val="C00000"/>
                </a:solidFill>
              </a:rPr>
              <a:t>Θ(n)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一种加权合并的启发式策略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假设每个表中还包含了表的长度（这是很容易维护的），总是将较短的表拼接到较长的表中。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定理：使用不相交集合的链表表示和加权合并启发式策略，一个具有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MAKE-SET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和</a:t>
            </a:r>
            <a:r>
              <a:rPr lang="en-US" altLang="zh-CN" dirty="0"/>
              <a:t>FIND-SET</a:t>
            </a:r>
            <a:r>
              <a:rPr lang="zh-CN" altLang="en-US" dirty="0"/>
              <a:t>操作的序列（其中有</a:t>
            </a:r>
            <a:r>
              <a:rPr lang="en-US" altLang="zh-CN" dirty="0"/>
              <a:t>n</a:t>
            </a:r>
            <a:r>
              <a:rPr lang="zh-CN" altLang="en-US" dirty="0"/>
              <a:t>个是</a:t>
            </a:r>
            <a:r>
              <a:rPr lang="en-US" altLang="zh-CN" dirty="0"/>
              <a:t>MAKE-SET</a:t>
            </a:r>
            <a:r>
              <a:rPr lang="zh-CN" altLang="en-US" dirty="0"/>
              <a:t>操作）需要的时间是</a:t>
            </a:r>
            <a:r>
              <a:rPr lang="en-US" altLang="zh-CN" dirty="0"/>
              <a:t>O(m + n lg n)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用于不相交集合的数据结构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一、不相交集合的操作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二、不相交集合的链表表示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三、不相交集合森林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不相交集合森林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使用有根树来表示集合，树中的每个节点包含一个成员，每棵树代表一个集合。</a:t>
            </a:r>
            <a:endParaRPr lang="en-US" altLang="zh-CN" dirty="0"/>
          </a:p>
          <a:p>
            <a:r>
              <a:rPr lang="zh-CN" altLang="en-US" dirty="0"/>
              <a:t>子一个不相交集合森林中，每个成员仅仅指向它的父结点。</a:t>
            </a:r>
            <a:endParaRPr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511" y="2174185"/>
            <a:ext cx="5340624" cy="2267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多种表示方式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8C87"/>
                </a:solidFill>
              </a:rPr>
              <a:t>S = {2, 4, 5, 9, 11, 13, 30}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zh-CN" altLang="en-US" dirty="0"/>
              <a:t>多种表示方式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384123" y="1552750"/>
            <a:ext cx="3257550" cy="1028700"/>
            <a:chOff x="528" y="1536"/>
            <a:chExt cx="2736" cy="864"/>
          </a:xfrm>
        </p:grpSpPr>
        <p:sp>
          <p:nvSpPr>
            <p:cNvPr id="22" name="椭圆 21"/>
            <p:cNvSpPr/>
            <p:nvPr/>
          </p:nvSpPr>
          <p:spPr>
            <a:xfrm>
              <a:off x="1776" y="1536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24" y="153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2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6" y="211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0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56" y="211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48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88" y="211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96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20" y="2112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44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96" y="211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928" y="21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28" y="21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 flipH="1">
              <a:off x="672" y="1728"/>
              <a:ext cx="1104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直接连接符 36"/>
            <p:cNvSpPr/>
            <p:nvPr/>
          </p:nvSpPr>
          <p:spPr>
            <a:xfrm flipH="1">
              <a:off x="1200" y="1824"/>
              <a:ext cx="67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直接连接符 37"/>
            <p:cNvSpPr/>
            <p:nvPr/>
          </p:nvSpPr>
          <p:spPr>
            <a:xfrm flipH="1">
              <a:off x="1728" y="1824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直接连接符 38"/>
            <p:cNvSpPr/>
            <p:nvPr/>
          </p:nvSpPr>
          <p:spPr>
            <a:xfrm>
              <a:off x="1968" y="1824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直接连接符 39"/>
            <p:cNvSpPr/>
            <p:nvPr/>
          </p:nvSpPr>
          <p:spPr>
            <a:xfrm>
              <a:off x="2064" y="1728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直接连接符 40"/>
            <p:cNvSpPr/>
            <p:nvPr/>
          </p:nvSpPr>
          <p:spPr>
            <a:xfrm>
              <a:off x="2016" y="1776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2064" y="1680"/>
              <a:ext cx="96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3" name="组合 42"/>
          <p:cNvGrpSpPr/>
          <p:nvPr/>
        </p:nvGrpSpPr>
        <p:grpSpPr>
          <a:xfrm>
            <a:off x="2212673" y="2867200"/>
            <a:ext cx="3200400" cy="1828800"/>
            <a:chOff x="384" y="2640"/>
            <a:chExt cx="2688" cy="1536"/>
          </a:xfrm>
        </p:grpSpPr>
        <p:sp>
          <p:nvSpPr>
            <p:cNvPr id="44" name="椭圆 43"/>
            <p:cNvSpPr/>
            <p:nvPr/>
          </p:nvSpPr>
          <p:spPr>
            <a:xfrm>
              <a:off x="1248" y="307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96" y="307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4" y="3888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32" y="388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672" y="350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20" y="350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872" y="3648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2592" y="3648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92" y="364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12" y="307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60" y="307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776" y="264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776" y="2640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7" name="直接连接符 56"/>
            <p:cNvSpPr/>
            <p:nvPr/>
          </p:nvSpPr>
          <p:spPr>
            <a:xfrm flipH="1">
              <a:off x="1440" y="2832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直接连接符 57"/>
            <p:cNvSpPr/>
            <p:nvPr/>
          </p:nvSpPr>
          <p:spPr>
            <a:xfrm flipH="1">
              <a:off x="864" y="3264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2016" y="2880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直接连接符 59"/>
            <p:cNvSpPr/>
            <p:nvPr/>
          </p:nvSpPr>
          <p:spPr>
            <a:xfrm flipH="1">
              <a:off x="576" y="3744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" name="直接连接符 60"/>
            <p:cNvSpPr/>
            <p:nvPr/>
          </p:nvSpPr>
          <p:spPr>
            <a:xfrm flipH="1">
              <a:off x="2016" y="336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2" name="直接连接符 61"/>
            <p:cNvSpPr/>
            <p:nvPr/>
          </p:nvSpPr>
          <p:spPr>
            <a:xfrm>
              <a:off x="2352" y="3312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3" name="文本框 62"/>
            <p:cNvSpPr txBox="1"/>
            <p:nvPr/>
          </p:nvSpPr>
          <p:spPr>
            <a:xfrm>
              <a:off x="1872" y="364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213173" y="1495600"/>
            <a:ext cx="2057400" cy="2867710"/>
            <a:chOff x="3792" y="1488"/>
            <a:chExt cx="1728" cy="2721"/>
          </a:xfrm>
        </p:grpSpPr>
        <p:sp>
          <p:nvSpPr>
            <p:cNvPr id="65" name="椭圆 64"/>
            <p:cNvSpPr/>
            <p:nvPr/>
          </p:nvSpPr>
          <p:spPr>
            <a:xfrm>
              <a:off x="4704" y="2592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704" y="2592"/>
              <a:ext cx="43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451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60" y="2206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944" y="3072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992" y="3072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232" y="3456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280" y="3456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896" y="388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896" y="3888"/>
              <a:ext cx="480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792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840" y="1488"/>
              <a:ext cx="192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128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128" y="1823"/>
              <a:ext cx="336" cy="3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9" name="直接连接符 78"/>
            <p:cNvSpPr/>
            <p:nvPr/>
          </p:nvSpPr>
          <p:spPr>
            <a:xfrm>
              <a:off x="4032" y="1728"/>
              <a:ext cx="192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直接连接符 79"/>
            <p:cNvSpPr/>
            <p:nvPr/>
          </p:nvSpPr>
          <p:spPr>
            <a:xfrm>
              <a:off x="4416" y="2016"/>
              <a:ext cx="192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直接连接符 80"/>
            <p:cNvSpPr/>
            <p:nvPr/>
          </p:nvSpPr>
          <p:spPr>
            <a:xfrm>
              <a:off x="4704" y="2496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" name="直接连接符 81"/>
            <p:cNvSpPr/>
            <p:nvPr/>
          </p:nvSpPr>
          <p:spPr>
            <a:xfrm>
              <a:off x="4944" y="283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直接连接符 82"/>
            <p:cNvSpPr/>
            <p:nvPr/>
          </p:nvSpPr>
          <p:spPr>
            <a:xfrm>
              <a:off x="5184" y="3312"/>
              <a:ext cx="192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直接连接符 83"/>
            <p:cNvSpPr/>
            <p:nvPr/>
          </p:nvSpPr>
          <p:spPr>
            <a:xfrm flipH="1">
              <a:off x="5136" y="3744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多种表示方式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3808502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zh-CN" sz="2000" dirty="0">
                <a:solidFill>
                  <a:srgbClr val="CE0000"/>
                </a:solidFill>
              </a:rPr>
              <a:t>FIND-SET 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x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b="1" dirty="0"/>
              <a:t>if </a:t>
            </a:r>
            <a:r>
              <a:rPr lang="en-US" altLang="zh-CN" sz="2000" dirty="0"/>
              <a:t>( x </a:t>
            </a:r>
            <a:r>
              <a:rPr lang="zh-CN" altLang="en-US" sz="2000" dirty="0"/>
              <a:t>≠ </a:t>
            </a:r>
            <a:r>
              <a:rPr lang="en-US" altLang="zh-CN" sz="2000" dirty="0" err="1"/>
              <a:t>x.p</a:t>
            </a:r>
            <a:r>
              <a:rPr lang="en-US" altLang="zh-CN" sz="2000" dirty="0"/>
              <a:t>)       // x</a:t>
            </a:r>
            <a:r>
              <a:rPr lang="zh-CN" altLang="en-US" sz="2000" dirty="0"/>
              <a:t>不是根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x.p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CE0000"/>
                </a:solidFill>
              </a:rPr>
              <a:t>FIND-SET </a:t>
            </a:r>
            <a:r>
              <a:rPr lang="en-US" altLang="zh-CN" sz="2000" dirty="0"/>
              <a:t>(</a:t>
            </a:r>
            <a:r>
              <a:rPr lang="en-US" altLang="zh-CN" sz="2000" i="1" dirty="0" err="1">
                <a:solidFill>
                  <a:srgbClr val="008C87"/>
                </a:solidFill>
              </a:rPr>
              <a:t>x.p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8C87"/>
                </a:solidFill>
              </a:rPr>
              <a:t>x.p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MAKE-SET</a:t>
            </a:r>
            <a:r>
              <a:rPr lang="en-US" altLang="zh-CN" sz="2000" dirty="0"/>
              <a:t>(x)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 err="1"/>
              <a:t>x.p</a:t>
            </a:r>
            <a:r>
              <a:rPr lang="en-US" altLang="zh-CN" sz="2000" dirty="0"/>
              <a:t> = x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 err="1"/>
              <a:t>x.rank</a:t>
            </a:r>
            <a:r>
              <a:rPr lang="en-US" altLang="zh-CN" sz="2000" dirty="0"/>
              <a:t> = 0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</p:txBody>
      </p:sp>
      <p:sp>
        <p:nvSpPr>
          <p:cNvPr id="85" name="文本占位符 28674"/>
          <p:cNvSpPr txBox="1"/>
          <p:nvPr/>
        </p:nvSpPr>
        <p:spPr>
          <a:xfrm>
            <a:off x="4710025" y="1041499"/>
            <a:ext cx="3808502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zh-CN" sz="2000" dirty="0">
                <a:solidFill>
                  <a:srgbClr val="CE0000"/>
                </a:solidFill>
              </a:rPr>
              <a:t>UNION 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8C87"/>
                </a:solidFill>
              </a:rPr>
              <a:t>x, y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b="1" dirty="0"/>
              <a:t>LINK(FIND-SET(x), FIND-SET(y));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LINK</a:t>
            </a:r>
            <a:r>
              <a:rPr lang="en-US" altLang="zh-CN" sz="2000" dirty="0"/>
              <a:t>(x, y)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If (</a:t>
            </a:r>
            <a:r>
              <a:rPr lang="en-US" altLang="zh-CN" sz="2000" dirty="0" err="1"/>
              <a:t>x.rank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y.rank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</a:t>
            </a:r>
            <a:r>
              <a:rPr lang="en-US" altLang="zh-CN" sz="2000" dirty="0" err="1"/>
              <a:t>y.p</a:t>
            </a:r>
            <a:r>
              <a:rPr lang="en-US" altLang="zh-CN" sz="2000" dirty="0"/>
              <a:t> = x;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Else </a:t>
            </a:r>
            <a:r>
              <a:rPr lang="en-US" altLang="zh-CN" sz="2000" dirty="0" err="1"/>
              <a:t>x.p</a:t>
            </a:r>
            <a:r>
              <a:rPr lang="en-US" altLang="zh-CN" sz="2000" dirty="0"/>
              <a:t> = y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if (</a:t>
            </a:r>
            <a:r>
              <a:rPr lang="en-US" altLang="zh-CN" sz="2000" dirty="0" err="1"/>
              <a:t>x.rank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y.rank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y.rank</a:t>
            </a:r>
            <a:r>
              <a:rPr lang="en-US" altLang="zh-CN" sz="2000" dirty="0"/>
              <a:t> = y.rank+1</a:t>
            </a:r>
            <a:endParaRPr lang="en-US" altLang="zh-CN" sz="2000" dirty="0"/>
          </a:p>
        </p:txBody>
      </p:sp>
      <p:sp>
        <p:nvSpPr>
          <p:cNvPr id="2" name="对话气泡: 矩形 1"/>
          <p:cNvSpPr/>
          <p:nvPr/>
        </p:nvSpPr>
        <p:spPr>
          <a:xfrm>
            <a:off x="6832121" y="3255963"/>
            <a:ext cx="2087592" cy="573087"/>
          </a:xfrm>
          <a:prstGeom prst="wedgeRectCallout">
            <a:avLst>
              <a:gd name="adj1" fmla="val -40254"/>
              <a:gd name="adj2" fmla="val 73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仅当两棵树</a:t>
            </a:r>
            <a:r>
              <a:rPr lang="en-US" altLang="zh-CN" dirty="0"/>
              <a:t>rank</a:t>
            </a:r>
            <a:r>
              <a:rPr lang="zh-CN" altLang="en-US" dirty="0"/>
              <a:t>相同时，合并之后总</a:t>
            </a:r>
            <a:r>
              <a:rPr lang="en-US" altLang="zh-CN" dirty="0"/>
              <a:t>rank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FIND-SET(x)</a:t>
            </a:r>
            <a:endParaRPr lang="zh-CN" altLang="en-US" dirty="0"/>
          </a:p>
        </p:txBody>
      </p:sp>
      <p:sp>
        <p:nvSpPr>
          <p:cNvPr id="6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FIND-SET(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用于鉴定集合是否包含元素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endParaRPr lang="en-US" altLang="zh-CN" i="1" dirty="0">
              <a:solidFill>
                <a:srgbClr val="008C87"/>
              </a:solidFill>
            </a:endParaRPr>
          </a:p>
          <a:p>
            <a:r>
              <a:rPr lang="zh-CN" altLang="en-US" dirty="0"/>
              <a:t>在大多数应用中，用户并不需要提供集合的标识符</a:t>
            </a:r>
            <a:endParaRPr lang="en-US" altLang="zh-CN" dirty="0"/>
          </a:p>
          <a:p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) </a:t>
            </a:r>
            <a:r>
              <a:rPr lang="zh-CN" altLang="en-US" dirty="0"/>
              <a:t>返回相同的值，当且仅当元素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/>
              <a:t>同属一个集合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2457450" y="2803586"/>
            <a:ext cx="3257550" cy="1028700"/>
            <a:chOff x="1152" y="2832"/>
            <a:chExt cx="2736" cy="864"/>
          </a:xfrm>
        </p:grpSpPr>
        <p:sp>
          <p:nvSpPr>
            <p:cNvPr id="8" name="椭圆 7"/>
            <p:cNvSpPr/>
            <p:nvPr/>
          </p:nvSpPr>
          <p:spPr>
            <a:xfrm>
              <a:off x="2400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8" y="283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5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0" y="340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80" y="340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1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12" y="340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9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92" y="340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07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20" y="3408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52" y="340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2" y="340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2" name="直接连接符 21"/>
            <p:cNvSpPr/>
            <p:nvPr/>
          </p:nvSpPr>
          <p:spPr>
            <a:xfrm flipH="1">
              <a:off x="1296" y="3024"/>
              <a:ext cx="1104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直接连接符 22"/>
            <p:cNvSpPr/>
            <p:nvPr/>
          </p:nvSpPr>
          <p:spPr>
            <a:xfrm flipH="1">
              <a:off x="1824" y="3120"/>
              <a:ext cx="67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直接连接符 23"/>
            <p:cNvSpPr/>
            <p:nvPr/>
          </p:nvSpPr>
          <p:spPr>
            <a:xfrm flipH="1">
              <a:off x="2352" y="3120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直接连接符 24"/>
            <p:cNvSpPr/>
            <p:nvPr/>
          </p:nvSpPr>
          <p:spPr>
            <a:xfrm>
              <a:off x="2592" y="3120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直接连接符 25"/>
            <p:cNvSpPr/>
            <p:nvPr/>
          </p:nvSpPr>
          <p:spPr>
            <a:xfrm>
              <a:off x="2688" y="302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直接连接符 26"/>
            <p:cNvSpPr/>
            <p:nvPr/>
          </p:nvSpPr>
          <p:spPr>
            <a:xfrm>
              <a:off x="2640" y="3072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直接连接符 27"/>
            <p:cNvSpPr/>
            <p:nvPr/>
          </p:nvSpPr>
          <p:spPr>
            <a:xfrm>
              <a:off x="2688" y="2976"/>
              <a:ext cx="96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9" name="文本框 28"/>
          <p:cNvSpPr txBox="1"/>
          <p:nvPr/>
        </p:nvSpPr>
        <p:spPr>
          <a:xfrm>
            <a:off x="1657350" y="4003736"/>
            <a:ext cx="5772150" cy="41549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100" dirty="0">
                <a:solidFill>
                  <a:srgbClr val="CE0000"/>
                </a:solidFill>
                <a:latin typeface="Times New Roman" panose="02020603050405020304" pitchFamily="18" charset="0"/>
              </a:rPr>
              <a:t>FIND-SET </a:t>
            </a:r>
            <a:r>
              <a:rPr lang="en-US" altLang="zh-CN" sz="2100" dirty="0">
                <a:latin typeface="Times New Roman" panose="02020603050405020304" pitchFamily="18" charset="0"/>
              </a:rPr>
              <a:t>(</a:t>
            </a:r>
            <a:r>
              <a:rPr lang="en-US" altLang="zh-CN" sz="2100" i="1" dirty="0">
                <a:latin typeface="Times New Roman" panose="02020603050405020304" pitchFamily="18" charset="0"/>
              </a:rPr>
              <a:t>x</a:t>
            </a:r>
            <a:r>
              <a:rPr lang="en-US" altLang="zh-CN" sz="2100" dirty="0">
                <a:latin typeface="Times New Roman" panose="02020603050405020304" pitchFamily="18" charset="0"/>
              </a:rPr>
              <a:t>) </a:t>
            </a:r>
            <a:r>
              <a:rPr lang="zh-CN" altLang="en-US" sz="2100" dirty="0">
                <a:latin typeface="Times New Roman" panose="02020603050405020304" pitchFamily="18" charset="0"/>
              </a:rPr>
              <a:t>返回树根结点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结点数据结构</a:t>
            </a:r>
            <a:endParaRPr lang="zh-CN" altLang="en-US" dirty="0"/>
          </a:p>
        </p:txBody>
      </p:sp>
      <p:sp>
        <p:nvSpPr>
          <p:cNvPr id="6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使用包含两个字段的结点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>
                <a:solidFill>
                  <a:srgbClr val="CE0000"/>
                </a:solidFill>
              </a:rPr>
              <a:t>element and parent</a:t>
            </a:r>
            <a:endParaRPr lang="en-US" altLang="zh-CN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使用数组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table</a:t>
            </a:r>
            <a:r>
              <a:rPr lang="en-US" altLang="zh-CN" dirty="0">
                <a:solidFill>
                  <a:srgbClr val="008C87"/>
                </a:solidFill>
              </a:rPr>
              <a:t>[]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table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是一个指向元素 </a:t>
            </a:r>
            <a:r>
              <a:rPr lang="en-US" altLang="zh-CN" i="1" dirty="0">
                <a:solidFill>
                  <a:srgbClr val="008C87"/>
                </a:solidFill>
              </a:rPr>
              <a:t>x </a:t>
            </a:r>
            <a:r>
              <a:rPr lang="zh-CN" altLang="en-US" dirty="0"/>
              <a:t>的指针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为了执行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操作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table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标明的结点开始，顺着</a:t>
            </a:r>
            <a:r>
              <a:rPr lang="en-US" altLang="zh-CN" dirty="0"/>
              <a:t>parent </a:t>
            </a:r>
            <a:r>
              <a:rPr lang="zh-CN" altLang="en-US" dirty="0"/>
              <a:t>字段，直到找到结点，使得</a:t>
            </a:r>
            <a:r>
              <a:rPr lang="en-US" altLang="zh-CN" dirty="0"/>
              <a:t> parent </a:t>
            </a:r>
            <a:r>
              <a:rPr lang="zh-CN" altLang="en-US" dirty="0"/>
              <a:t>字段值为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null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返回根节点的</a:t>
            </a:r>
            <a:r>
              <a:rPr lang="en-US" altLang="zh-CN" dirty="0"/>
              <a:t> element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1039416"/>
            <a:ext cx="3429000" cy="2343150"/>
            <a:chOff x="240" y="912"/>
            <a:chExt cx="2880" cy="1968"/>
          </a:xfrm>
        </p:grpSpPr>
        <p:sp>
          <p:nvSpPr>
            <p:cNvPr id="5" name="椭圆 4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直接连接符 18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" name="直接连接符 19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1" name="直接连接符 20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2" name="直接连接符 21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3" name="直接连接符 22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4" name="直接连接符 23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5" name="文本框 24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8" name="直接连接符 27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grpSp>
        <p:nvGrpSpPr>
          <p:cNvPr id="29" name="组合 28"/>
          <p:cNvGrpSpPr/>
          <p:nvPr/>
        </p:nvGrpSpPr>
        <p:grpSpPr>
          <a:xfrm>
            <a:off x="1200150" y="3668315"/>
            <a:ext cx="6686550" cy="539353"/>
            <a:chOff x="-96" y="2928"/>
            <a:chExt cx="5616" cy="453"/>
          </a:xfrm>
        </p:grpSpPr>
        <p:sp>
          <p:nvSpPr>
            <p:cNvPr id="30" name="矩形 29"/>
            <p:cNvSpPr/>
            <p:nvPr/>
          </p:nvSpPr>
          <p:spPr>
            <a:xfrm>
              <a:off x="6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1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5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9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63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8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1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35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9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83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0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-96" y="2928"/>
              <a:ext cx="816" cy="3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100" i="1" dirty="0">
                  <a:latin typeface="Times New Roman" panose="02020603050405020304" pitchFamily="18" charset="0"/>
                </a:rPr>
                <a:t>table</a:t>
              </a:r>
              <a:r>
                <a:rPr lang="en-US" altLang="zh-CN" sz="2100" dirty="0">
                  <a:latin typeface="Times New Roman" panose="02020603050405020304" pitchFamily="18" charset="0"/>
                </a:rPr>
                <a:t>[]</a:t>
              </a:r>
              <a:endParaRPr lang="en-US" altLang="zh-CN" sz="21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72" y="3168"/>
              <a:ext cx="240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872" y="3168"/>
              <a:ext cx="240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072" y="3168"/>
              <a:ext cx="384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1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5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79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03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272" y="2976"/>
              <a:ext cx="240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272" y="3168"/>
              <a:ext cx="384" cy="2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050">
                  <a:solidFill>
                    <a:schemeClr val="bg1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05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512" y="2976"/>
              <a:ext cx="1008" cy="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514600" y="1896666"/>
            <a:ext cx="2914650" cy="2000250"/>
            <a:chOff x="1008" y="1440"/>
            <a:chExt cx="2448" cy="1680"/>
          </a:xfrm>
        </p:grpSpPr>
        <p:sp>
          <p:nvSpPr>
            <p:cNvPr id="53" name="直接连接符 52"/>
            <p:cNvSpPr/>
            <p:nvPr/>
          </p:nvSpPr>
          <p:spPr>
            <a:xfrm flipV="1">
              <a:off x="1008" y="2640"/>
              <a:ext cx="576" cy="43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4" name="直接连接符 53"/>
            <p:cNvSpPr/>
            <p:nvPr/>
          </p:nvSpPr>
          <p:spPr>
            <a:xfrm flipH="1" flipV="1">
              <a:off x="2352" y="1824"/>
              <a:ext cx="624" cy="129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5" name="直接连接符 54"/>
            <p:cNvSpPr/>
            <p:nvPr/>
          </p:nvSpPr>
          <p:spPr>
            <a:xfrm flipV="1">
              <a:off x="3456" y="2016"/>
              <a:ext cx="0" cy="110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56" name="直接连接符 55"/>
            <p:cNvSpPr/>
            <p:nvPr/>
          </p:nvSpPr>
          <p:spPr>
            <a:xfrm flipV="1">
              <a:off x="1776" y="1440"/>
              <a:ext cx="1008" cy="163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triangle" w="med" len="med"/>
            </a:ln>
          </p:spPr>
        </p:sp>
      </p:grpSp>
      <p:sp>
        <p:nvSpPr>
          <p:cNvPr id="57" name="文本框 56"/>
          <p:cNvSpPr txBox="1"/>
          <p:nvPr/>
        </p:nvSpPr>
        <p:spPr>
          <a:xfrm>
            <a:off x="2514600" y="4171950"/>
            <a:ext cx="4800600" cy="41549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100" dirty="0">
                <a:latin typeface="Times New Roman" panose="02020603050405020304" pitchFamily="18" charset="0"/>
              </a:rPr>
              <a:t>(</a:t>
            </a:r>
            <a:r>
              <a:rPr lang="zh-CN" altLang="en-US" sz="2100" dirty="0">
                <a:latin typeface="Times New Roman" panose="02020603050405020304" pitchFamily="18" charset="0"/>
              </a:rPr>
              <a:t>仅显示数组的部分项</a:t>
            </a:r>
            <a:r>
              <a:rPr lang="en-US" altLang="zh-CN" sz="2100" dirty="0">
                <a:latin typeface="Times New Roman" panose="02020603050405020304" pitchFamily="18" charset="0"/>
              </a:rPr>
              <a:t>)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用于不相交集合的数据结构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一、不相交集合的操作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二、不相交集合的链表表示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三、不相交集合森林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案例：更好的表达方式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使用整数数组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parent</a:t>
            </a:r>
            <a:r>
              <a:rPr lang="en-US" altLang="zh-CN" dirty="0">
                <a:solidFill>
                  <a:srgbClr val="008C87"/>
                </a:solidFill>
              </a:rPr>
              <a:t>[]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parent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en-US" altLang="zh-CN" dirty="0"/>
              <a:t> </a:t>
            </a:r>
            <a:r>
              <a:rPr lang="zh-CN" altLang="en-US" dirty="0"/>
              <a:t>记录元素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zh-CN" altLang="en-US" dirty="0"/>
              <a:t> 的父结点</a:t>
            </a:r>
            <a:endParaRPr lang="en-US" altLang="zh-CN" i="1" dirty="0">
              <a:solidFill>
                <a:srgbClr val="008C87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571750" y="1598048"/>
            <a:ext cx="3429000" cy="2343150"/>
            <a:chOff x="240" y="912"/>
            <a:chExt cx="2880" cy="1968"/>
          </a:xfrm>
        </p:grpSpPr>
        <p:sp>
          <p:nvSpPr>
            <p:cNvPr id="60" name="椭圆 59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" name="椭圆 66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3" name="直接连接符 72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4" name="直接连接符 73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5" name="直接连接符 74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6" name="直接连接符 75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7" name="直接连接符 76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8" name="直接连接符 77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9" name="文本框 78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82" name="直接连接符 81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83" name="矩形 82"/>
          <p:cNvSpPr/>
          <p:nvPr/>
        </p:nvSpPr>
        <p:spPr>
          <a:xfrm>
            <a:off x="2171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4" name="矩形 83"/>
          <p:cNvSpPr/>
          <p:nvPr/>
        </p:nvSpPr>
        <p:spPr>
          <a:xfrm>
            <a:off x="2457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5" name="矩形 84"/>
          <p:cNvSpPr/>
          <p:nvPr/>
        </p:nvSpPr>
        <p:spPr>
          <a:xfrm>
            <a:off x="2743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矩形 85"/>
          <p:cNvSpPr/>
          <p:nvPr/>
        </p:nvSpPr>
        <p:spPr>
          <a:xfrm>
            <a:off x="3028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7" name="矩形 86"/>
          <p:cNvSpPr/>
          <p:nvPr/>
        </p:nvSpPr>
        <p:spPr>
          <a:xfrm>
            <a:off x="3314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8" name="矩形 87"/>
          <p:cNvSpPr/>
          <p:nvPr/>
        </p:nvSpPr>
        <p:spPr>
          <a:xfrm>
            <a:off x="3600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9" name="矩形 88"/>
          <p:cNvSpPr/>
          <p:nvPr/>
        </p:nvSpPr>
        <p:spPr>
          <a:xfrm>
            <a:off x="3886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0" name="矩形 89"/>
          <p:cNvSpPr/>
          <p:nvPr/>
        </p:nvSpPr>
        <p:spPr>
          <a:xfrm>
            <a:off x="4171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1" name="矩形 90"/>
          <p:cNvSpPr/>
          <p:nvPr/>
        </p:nvSpPr>
        <p:spPr>
          <a:xfrm>
            <a:off x="4457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2" name="矩形 91"/>
          <p:cNvSpPr/>
          <p:nvPr/>
        </p:nvSpPr>
        <p:spPr>
          <a:xfrm>
            <a:off x="4743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3" name="矩形 92"/>
          <p:cNvSpPr/>
          <p:nvPr/>
        </p:nvSpPr>
        <p:spPr>
          <a:xfrm>
            <a:off x="5029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文本框 93"/>
          <p:cNvSpPr txBox="1"/>
          <p:nvPr/>
        </p:nvSpPr>
        <p:spPr>
          <a:xfrm>
            <a:off x="1035170" y="3941198"/>
            <a:ext cx="1136530" cy="41549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100" i="1" dirty="0">
                <a:latin typeface="Times New Roman" panose="02020603050405020304" pitchFamily="18" charset="0"/>
              </a:rPr>
              <a:t>parent</a:t>
            </a:r>
            <a:r>
              <a:rPr lang="en-US" altLang="zh-CN" sz="2100" dirty="0">
                <a:latin typeface="Times New Roman" panose="02020603050405020304" pitchFamily="18" charset="0"/>
              </a:rPr>
              <a:t>[]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71700" y="4226948"/>
            <a:ext cx="2857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600450" y="4226948"/>
            <a:ext cx="2857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29200" y="4226948"/>
            <a:ext cx="45720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314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矩形 98"/>
          <p:cNvSpPr/>
          <p:nvPr/>
        </p:nvSpPr>
        <p:spPr>
          <a:xfrm>
            <a:off x="56007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矩形 99"/>
          <p:cNvSpPr/>
          <p:nvPr/>
        </p:nvSpPr>
        <p:spPr>
          <a:xfrm>
            <a:off x="58864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矩形 100"/>
          <p:cNvSpPr/>
          <p:nvPr/>
        </p:nvSpPr>
        <p:spPr>
          <a:xfrm>
            <a:off x="617220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矩形 101"/>
          <p:cNvSpPr/>
          <p:nvPr/>
        </p:nvSpPr>
        <p:spPr>
          <a:xfrm>
            <a:off x="6457950" y="3998348"/>
            <a:ext cx="2857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文本框 102"/>
          <p:cNvSpPr txBox="1"/>
          <p:nvPr/>
        </p:nvSpPr>
        <p:spPr>
          <a:xfrm>
            <a:off x="6457950" y="4226948"/>
            <a:ext cx="45720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15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743700" y="3998348"/>
            <a:ext cx="1200150" cy="285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5" name="文本框 104"/>
          <p:cNvSpPr txBox="1"/>
          <p:nvPr/>
        </p:nvSpPr>
        <p:spPr>
          <a:xfrm>
            <a:off x="24574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2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74320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9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2575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13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54330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13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7434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4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3149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86450" y="3941198"/>
            <a:ext cx="514350" cy="33855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更加复杂</a:t>
            </a:r>
            <a:r>
              <a:rPr lang="en-US" altLang="zh-CN" dirty="0"/>
              <a:t>. </a:t>
            </a:r>
            <a:r>
              <a:rPr lang="zh-CN" altLang="en-US" dirty="0"/>
              <a:t>使某个代表元素指向另一个代表元素。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7" name="椭圆 56"/>
          <p:cNvSpPr/>
          <p:nvPr/>
        </p:nvSpPr>
        <p:spPr>
          <a:xfrm>
            <a:off x="1713310" y="224513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A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283619" y="1443844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H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742010" y="224513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W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4" name="直接连接符 113"/>
          <p:cNvSpPr/>
          <p:nvPr/>
        </p:nvSpPr>
        <p:spPr>
          <a:xfrm flipV="1">
            <a:off x="2056210" y="1901044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" name="直接连接符 114"/>
          <p:cNvSpPr/>
          <p:nvPr/>
        </p:nvSpPr>
        <p:spPr>
          <a:xfrm flipH="1" flipV="1">
            <a:off x="2627710" y="1843894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" name="椭圆 115"/>
          <p:cNvSpPr/>
          <p:nvPr/>
        </p:nvSpPr>
        <p:spPr>
          <a:xfrm>
            <a:off x="3599260" y="230228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B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4169569" y="1500994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X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627960" y="2302285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R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19" name="直接连接符 118"/>
          <p:cNvSpPr/>
          <p:nvPr/>
        </p:nvSpPr>
        <p:spPr>
          <a:xfrm flipV="1">
            <a:off x="3942160" y="1958194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0" name="直接连接符 119"/>
          <p:cNvSpPr/>
          <p:nvPr/>
        </p:nvSpPr>
        <p:spPr>
          <a:xfrm flipH="1" flipV="1">
            <a:off x="4513660" y="1901044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1" name="椭圆 120"/>
          <p:cNvSpPr/>
          <p:nvPr/>
        </p:nvSpPr>
        <p:spPr>
          <a:xfrm>
            <a:off x="5313760" y="1672444"/>
            <a:ext cx="458390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F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2" name="直接连接符 121"/>
          <p:cNvSpPr/>
          <p:nvPr/>
        </p:nvSpPr>
        <p:spPr>
          <a:xfrm flipH="1" flipV="1">
            <a:off x="4627960" y="1843894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" name="直接连接符 122"/>
          <p:cNvSpPr/>
          <p:nvPr/>
        </p:nvSpPr>
        <p:spPr>
          <a:xfrm flipH="1">
            <a:off x="2740819" y="1672444"/>
            <a:ext cx="1428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4" name="椭圆 123"/>
          <p:cNvSpPr/>
          <p:nvPr/>
        </p:nvSpPr>
        <p:spPr>
          <a:xfrm>
            <a:off x="1713310" y="405884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A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83619" y="3257550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H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742010" y="405884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W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27" name="直接连接符 126"/>
          <p:cNvSpPr/>
          <p:nvPr/>
        </p:nvSpPr>
        <p:spPr>
          <a:xfrm flipV="1">
            <a:off x="2056210" y="3714750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8" name="直接连接符 127"/>
          <p:cNvSpPr/>
          <p:nvPr/>
        </p:nvSpPr>
        <p:spPr>
          <a:xfrm flipH="1" flipV="1">
            <a:off x="2627710" y="3657600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椭圆 128"/>
          <p:cNvSpPr/>
          <p:nvPr/>
        </p:nvSpPr>
        <p:spPr>
          <a:xfrm>
            <a:off x="3599260" y="411599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B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169569" y="3314700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X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627960" y="411599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R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2" name="直接连接符 131"/>
          <p:cNvSpPr/>
          <p:nvPr/>
        </p:nvSpPr>
        <p:spPr>
          <a:xfrm flipV="1">
            <a:off x="3942160" y="3771900"/>
            <a:ext cx="457200" cy="400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" name="直接连接符 132"/>
          <p:cNvSpPr/>
          <p:nvPr/>
        </p:nvSpPr>
        <p:spPr>
          <a:xfrm flipH="1" flipV="1">
            <a:off x="4513660" y="3714750"/>
            <a:ext cx="228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4" name="椭圆 133"/>
          <p:cNvSpPr/>
          <p:nvPr/>
        </p:nvSpPr>
        <p:spPr>
          <a:xfrm>
            <a:off x="5313760" y="3486150"/>
            <a:ext cx="458390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</a:rPr>
              <a:t>F</a:t>
            </a:r>
            <a:endParaRPr lang="en-US" altLang="zh-CN" sz="1600" i="1">
              <a:latin typeface="Times New Roman" panose="02020603050405020304" pitchFamily="18" charset="0"/>
            </a:endParaRPr>
          </a:p>
        </p:txBody>
      </p:sp>
      <p:sp>
        <p:nvSpPr>
          <p:cNvPr id="135" name="直接连接符 134"/>
          <p:cNvSpPr/>
          <p:nvPr/>
        </p:nvSpPr>
        <p:spPr>
          <a:xfrm flipH="1" flipV="1">
            <a:off x="4627960" y="36576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6" name="直接连接符 135"/>
          <p:cNvSpPr/>
          <p:nvPr/>
        </p:nvSpPr>
        <p:spPr>
          <a:xfrm flipV="1">
            <a:off x="2742010" y="3487341"/>
            <a:ext cx="1428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" name="直接连接符 136"/>
          <p:cNvSpPr/>
          <p:nvPr/>
        </p:nvSpPr>
        <p:spPr>
          <a:xfrm>
            <a:off x="1485900" y="3028950"/>
            <a:ext cx="6343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文本框 137"/>
          <p:cNvSpPr txBox="1"/>
          <p:nvPr/>
        </p:nvSpPr>
        <p:spPr>
          <a:xfrm>
            <a:off x="6000750" y="1901044"/>
            <a:ext cx="17145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X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指向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H</a:t>
            </a:r>
            <a:endParaRPr lang="en-US" altLang="zh-CN" sz="1600" i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F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更深了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000750" y="3543300"/>
            <a:ext cx="16002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H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指向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X</a:t>
            </a:r>
            <a:endParaRPr lang="en-US" altLang="zh-CN" sz="1600" i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</a:rPr>
              <a:t>更深了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UNION</a:t>
            </a:r>
            <a:r>
              <a:rPr lang="zh-CN" altLang="en-US" dirty="0"/>
              <a:t>的一个坏情况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spcBef>
                <a:spcPct val="20000"/>
              </a:spcBef>
              <a:buClr>
                <a:srgbClr val="CE0000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UNION</a:t>
            </a:r>
            <a:r>
              <a:rPr lang="zh-CN" altLang="en-US" sz="2000" dirty="0">
                <a:latin typeface="Times New Roman" panose="02020603050405020304" pitchFamily="18" charset="0"/>
              </a:rPr>
              <a:t>能够在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时间内执行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但是</a:t>
            </a:r>
            <a:r>
              <a:rPr lang="en-US" altLang="zh-CN" sz="2000" dirty="0">
                <a:latin typeface="Times New Roman" panose="02020603050405020304" pitchFamily="18" charset="0"/>
              </a:rPr>
              <a:t>FIND-SET</a:t>
            </a:r>
            <a:r>
              <a:rPr lang="zh-CN" altLang="en-US" sz="2000" dirty="0">
                <a:latin typeface="Times New Roman" panose="02020603050405020304" pitchFamily="18" charset="0"/>
              </a:rPr>
              <a:t>可能需要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rgbClr val="CE0000"/>
              </a:buClr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771650" y="2286000"/>
            <a:ext cx="458391" cy="45601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A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86050" y="2287191"/>
            <a:ext cx="458391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B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599260" y="2287191"/>
            <a:ext cx="458390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C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14850" y="2287191"/>
            <a:ext cx="458391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D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372100" y="2287191"/>
            <a:ext cx="458391" cy="45600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sz="1050" i="1">
                <a:latin typeface="Times New Roman" panose="02020603050405020304" pitchFamily="18" charset="0"/>
              </a:rPr>
              <a:t>E</a:t>
            </a:r>
            <a:endParaRPr lang="en-US" altLang="zh-CN" sz="1050" i="1">
              <a:latin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57350" y="2971800"/>
            <a:ext cx="5943600" cy="144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</a:rPr>
              <a:t>考虑以下操作序列</a:t>
            </a:r>
            <a:r>
              <a:rPr lang="en-US" altLang="zh-CN" sz="1600" dirty="0">
                <a:latin typeface="Times New Roman" panose="02020603050405020304" pitchFamily="18" charset="0"/>
              </a:rPr>
              <a:t>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br>
              <a:rPr lang="en-US" altLang="zh-CN" sz="1600" dirty="0">
                <a:latin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</a:rPr>
              <a:t>	Union (</a:t>
            </a:r>
            <a:r>
              <a:rPr lang="en-US" altLang="zh-CN" sz="1600" i="1" dirty="0">
                <a:latin typeface="Times New Roman" panose="02020603050405020304" pitchFamily="18" charset="0"/>
              </a:rPr>
              <a:t>E</a:t>
            </a:r>
            <a:r>
              <a:rPr lang="en-US" altLang="zh-CN" sz="1600" dirty="0">
                <a:latin typeface="Times New Roman" panose="02020603050405020304" pitchFamily="18" charset="0"/>
              </a:rPr>
              <a:t>, </a:t>
            </a:r>
            <a:r>
              <a:rPr lang="en-US" altLang="zh-CN" sz="1600" i="1" dirty="0">
                <a:latin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两条启发式规则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</a:t>
            </a:r>
            <a:r>
              <a:rPr lang="en-US" altLang="zh-CN" dirty="0"/>
              <a:t>UNION</a:t>
            </a:r>
            <a:r>
              <a:rPr lang="zh-CN" altLang="en-US" dirty="0"/>
              <a:t>操作时，通过权重或者树高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E0000"/>
                </a:solidFill>
              </a:rPr>
              <a:t>按秩合并（</a:t>
            </a:r>
            <a:r>
              <a:rPr lang="en-US" altLang="zh-CN" dirty="0">
                <a:solidFill>
                  <a:srgbClr val="CE0000"/>
                </a:solidFill>
              </a:rPr>
              <a:t>union by rank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endParaRPr lang="en-US" altLang="zh-CN" dirty="0">
              <a:solidFill>
                <a:srgbClr val="CE0000"/>
              </a:solidFill>
            </a:endParaRPr>
          </a:p>
          <a:p>
            <a:r>
              <a:rPr lang="zh-CN" altLang="en-US" dirty="0">
                <a:solidFill>
                  <a:srgbClr val="CE0000"/>
                </a:solidFill>
              </a:rPr>
              <a:t>路径压缩（</a:t>
            </a:r>
            <a:r>
              <a:rPr lang="en-US" altLang="zh-CN" dirty="0">
                <a:solidFill>
                  <a:srgbClr val="CE0000"/>
                </a:solidFill>
              </a:rPr>
              <a:t>Path compression</a:t>
            </a:r>
            <a:r>
              <a:rPr lang="zh-CN" altLang="en-US" dirty="0">
                <a:solidFill>
                  <a:srgbClr val="CE0000"/>
                </a:solidFill>
              </a:rPr>
              <a:t>）</a:t>
            </a:r>
            <a:r>
              <a:rPr lang="en-US" altLang="zh-CN" dirty="0"/>
              <a:t> </a:t>
            </a:r>
            <a:r>
              <a:rPr lang="zh-CN" altLang="en-US" dirty="0"/>
              <a:t>，在</a:t>
            </a:r>
            <a:r>
              <a:rPr lang="en-US" altLang="zh-CN" dirty="0"/>
              <a:t>FIND-SET</a:t>
            </a:r>
            <a:r>
              <a:rPr lang="zh-CN" altLang="en-US" dirty="0"/>
              <a:t>操作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树高规则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将树高更小的那棵树作为另一棵树的子树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4737" y="1779488"/>
            <a:ext cx="3429000" cy="2343150"/>
            <a:chOff x="240" y="912"/>
            <a:chExt cx="2880" cy="1968"/>
          </a:xfrm>
        </p:grpSpPr>
        <p:sp>
          <p:nvSpPr>
            <p:cNvPr id="5" name="椭圆 4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直接连接符 17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" name="直接连接符 18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0" name="直接连接符 19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1" name="直接连接符 20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2" name="直接连接符 21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24" name="文本框 23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4776587" y="1779488"/>
            <a:ext cx="2400300" cy="2571750"/>
            <a:chOff x="3168" y="816"/>
            <a:chExt cx="2016" cy="2160"/>
          </a:xfrm>
        </p:grpSpPr>
        <p:sp>
          <p:nvSpPr>
            <p:cNvPr id="29" name="椭圆 28"/>
            <p:cNvSpPr/>
            <p:nvPr/>
          </p:nvSpPr>
          <p:spPr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84" y="81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7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1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8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96" y="139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3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28" y="1392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65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6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9" name="直接连接符 38"/>
            <p:cNvSpPr/>
            <p:nvPr/>
          </p:nvSpPr>
          <p:spPr>
            <a:xfrm flipH="1">
              <a:off x="3360" y="1056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 flipH="1">
              <a:off x="3888" y="1104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41" name="直接连接符 40"/>
            <p:cNvSpPr/>
            <p:nvPr/>
          </p:nvSpPr>
          <p:spPr>
            <a:xfrm>
              <a:off x="4128" y="1104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4224" y="1008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直接连接符 42"/>
            <p:cNvSpPr/>
            <p:nvPr/>
          </p:nvSpPr>
          <p:spPr>
            <a:xfrm>
              <a:off x="4176" y="1056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44" name="椭圆 43"/>
            <p:cNvSpPr/>
            <p:nvPr/>
          </p:nvSpPr>
          <p:spPr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28" y="211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0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20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8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16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68" y="268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14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48" y="268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12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54" name="直接连接符 53"/>
            <p:cNvSpPr/>
            <p:nvPr/>
          </p:nvSpPr>
          <p:spPr>
            <a:xfrm flipH="1">
              <a:off x="3600" y="2352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5" name="直接连接符 54"/>
            <p:cNvSpPr/>
            <p:nvPr/>
          </p:nvSpPr>
          <p:spPr>
            <a:xfrm flipH="1">
              <a:off x="4128" y="2400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56" name="直接连接符 55"/>
            <p:cNvSpPr/>
            <p:nvPr/>
          </p:nvSpPr>
          <p:spPr>
            <a:xfrm>
              <a:off x="4368" y="2400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7" name="直接连接符 56"/>
            <p:cNvSpPr/>
            <p:nvPr/>
          </p:nvSpPr>
          <p:spPr>
            <a:xfrm>
              <a:off x="4464" y="23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4416" y="2352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60" name="直接连接符 59"/>
            <p:cNvSpPr/>
            <p:nvPr/>
          </p:nvSpPr>
          <p:spPr>
            <a:xfrm>
              <a:off x="4320" y="168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61" name="文本框 60"/>
          <p:cNvSpPr txBox="1"/>
          <p:nvPr/>
        </p:nvSpPr>
        <p:spPr>
          <a:xfrm>
            <a:off x="2470887" y="4104135"/>
            <a:ext cx="1771650" cy="4616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union(7, 13)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2" name="直接连接符 61"/>
          <p:cNvSpPr/>
          <p:nvPr/>
        </p:nvSpPr>
        <p:spPr>
          <a:xfrm flipH="1">
            <a:off x="3616918" y="1918792"/>
            <a:ext cx="20526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权重规则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将包含元素更少的那棵树作为另一棵树的子树</a:t>
            </a:r>
            <a:endParaRPr lang="en-US" altLang="zh-CN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657350" y="2113475"/>
            <a:ext cx="3429000" cy="2343150"/>
            <a:chOff x="240" y="912"/>
            <a:chExt cx="2880" cy="1968"/>
          </a:xfrm>
        </p:grpSpPr>
        <p:sp>
          <p:nvSpPr>
            <p:cNvPr id="64" name="椭圆 63"/>
            <p:cNvSpPr/>
            <p:nvPr/>
          </p:nvSpPr>
          <p:spPr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44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80" y="2160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68" y="177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1" name="椭圆 70"/>
            <p:cNvSpPr/>
            <p:nvPr/>
          </p:nvSpPr>
          <p:spPr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40" y="192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208" y="134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824" y="912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直接连接符 76"/>
            <p:cNvSpPr/>
            <p:nvPr/>
          </p:nvSpPr>
          <p:spPr>
            <a:xfrm flipH="1">
              <a:off x="1488" y="1104"/>
              <a:ext cx="33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8" name="直接连接符 77"/>
            <p:cNvSpPr/>
            <p:nvPr/>
          </p:nvSpPr>
          <p:spPr>
            <a:xfrm flipH="1">
              <a:off x="912" y="1536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9" name="直接连接符 78"/>
            <p:cNvSpPr/>
            <p:nvPr/>
          </p:nvSpPr>
          <p:spPr>
            <a:xfrm>
              <a:off x="2064" y="1152"/>
              <a:ext cx="19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0" name="直接连接符 79"/>
            <p:cNvSpPr/>
            <p:nvPr/>
          </p:nvSpPr>
          <p:spPr>
            <a:xfrm flipH="1">
              <a:off x="624" y="2016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1" name="直接连接符 80"/>
            <p:cNvSpPr/>
            <p:nvPr/>
          </p:nvSpPr>
          <p:spPr>
            <a:xfrm flipH="1">
              <a:off x="2064" y="1632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2" name="直接连接符 81"/>
            <p:cNvSpPr/>
            <p:nvPr/>
          </p:nvSpPr>
          <p:spPr>
            <a:xfrm>
              <a:off x="2400" y="1584"/>
              <a:ext cx="28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83" name="文本框 82"/>
            <p:cNvSpPr txBox="1"/>
            <p:nvPr/>
          </p:nvSpPr>
          <p:spPr>
            <a:xfrm>
              <a:off x="1920" y="19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88" y="25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直接连接符 85"/>
            <p:cNvSpPr/>
            <p:nvPr/>
          </p:nvSpPr>
          <p:spPr>
            <a:xfrm flipH="1">
              <a:off x="432" y="2448"/>
              <a:ext cx="144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grpSp>
        <p:nvGrpSpPr>
          <p:cNvPr id="87" name="组合 86"/>
          <p:cNvGrpSpPr/>
          <p:nvPr/>
        </p:nvGrpSpPr>
        <p:grpSpPr>
          <a:xfrm>
            <a:off x="5314950" y="1656275"/>
            <a:ext cx="2400300" cy="2571750"/>
            <a:chOff x="3168" y="816"/>
            <a:chExt cx="2016" cy="2160"/>
          </a:xfrm>
        </p:grpSpPr>
        <p:sp>
          <p:nvSpPr>
            <p:cNvPr id="88" name="椭圆 87"/>
            <p:cNvSpPr/>
            <p:nvPr/>
          </p:nvSpPr>
          <p:spPr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984" y="816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21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696" y="139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128" y="1392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656" y="1392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直接连接符 97"/>
            <p:cNvSpPr/>
            <p:nvPr/>
          </p:nvSpPr>
          <p:spPr>
            <a:xfrm flipH="1">
              <a:off x="3360" y="1056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9" name="直接连接符 98"/>
            <p:cNvSpPr/>
            <p:nvPr/>
          </p:nvSpPr>
          <p:spPr>
            <a:xfrm flipH="1">
              <a:off x="3888" y="1104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00" name="直接连接符 99"/>
            <p:cNvSpPr/>
            <p:nvPr/>
          </p:nvSpPr>
          <p:spPr>
            <a:xfrm>
              <a:off x="4128" y="1104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01" name="直接连接符 100"/>
            <p:cNvSpPr/>
            <p:nvPr/>
          </p:nvSpPr>
          <p:spPr>
            <a:xfrm>
              <a:off x="4224" y="1008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" name="直接连接符 101"/>
            <p:cNvSpPr/>
            <p:nvPr/>
          </p:nvSpPr>
          <p:spPr>
            <a:xfrm>
              <a:off x="4176" y="1056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03" name="椭圆 102"/>
            <p:cNvSpPr/>
            <p:nvPr/>
          </p:nvSpPr>
          <p:spPr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128" y="2112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40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20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888" y="268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68" y="2688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848" y="268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直接连接符 112"/>
            <p:cNvSpPr/>
            <p:nvPr/>
          </p:nvSpPr>
          <p:spPr>
            <a:xfrm flipH="1">
              <a:off x="3600" y="2352"/>
              <a:ext cx="62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 flipH="1">
              <a:off x="4128" y="2400"/>
              <a:ext cx="192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15" name="直接连接符 114"/>
            <p:cNvSpPr/>
            <p:nvPr/>
          </p:nvSpPr>
          <p:spPr>
            <a:xfrm>
              <a:off x="4368" y="2400"/>
              <a:ext cx="96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16" name="直接连接符 115"/>
            <p:cNvSpPr/>
            <p:nvPr/>
          </p:nvSpPr>
          <p:spPr>
            <a:xfrm>
              <a:off x="4464" y="2304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7" name="直接连接符 116"/>
            <p:cNvSpPr/>
            <p:nvPr/>
          </p:nvSpPr>
          <p:spPr>
            <a:xfrm>
              <a:off x="4416" y="2352"/>
              <a:ext cx="52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118" name="直接连接符 117"/>
            <p:cNvSpPr/>
            <p:nvPr/>
          </p:nvSpPr>
          <p:spPr>
            <a:xfrm>
              <a:off x="4320" y="168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sm" len="sm"/>
            </a:ln>
          </p:spPr>
        </p:sp>
      </p:grpSp>
      <p:sp>
        <p:nvSpPr>
          <p:cNvPr id="119" name="文本框 118"/>
          <p:cNvSpPr txBox="1"/>
          <p:nvPr/>
        </p:nvSpPr>
        <p:spPr>
          <a:xfrm>
            <a:off x="2686050" y="4056575"/>
            <a:ext cx="1771650" cy="4616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union(7,13)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0" name="直接连接符 119"/>
          <p:cNvSpPr/>
          <p:nvPr/>
        </p:nvSpPr>
        <p:spPr>
          <a:xfrm flipV="1">
            <a:off x="3886200" y="1770575"/>
            <a:ext cx="2400300" cy="4572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121" name="直接连接符 120"/>
          <p:cNvSpPr/>
          <p:nvPr/>
        </p:nvSpPr>
        <p:spPr>
          <a:xfrm flipV="1">
            <a:off x="3869531" y="1805104"/>
            <a:ext cx="2376488" cy="378619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算法实现</a:t>
            </a:r>
            <a:endParaRPr lang="zh-CN" altLang="en-US" dirty="0"/>
          </a:p>
        </p:txBody>
      </p:sp>
      <p:sp>
        <p:nvSpPr>
          <p:cNvPr id="58" name="文本占位符 28674"/>
          <p:cNvSpPr txBox="1"/>
          <p:nvPr/>
        </p:nvSpPr>
        <p:spPr>
          <a:xfrm>
            <a:off x="625475" y="1020862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树的根节点必须要么记录树高，要么记录元素个数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当使用树高规则时，仅当两棵树高度相等时，树高会增加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当使用权重规则时，新树的权重是两个子树的权重之和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路径压缩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939" y="549220"/>
            <a:ext cx="6078669" cy="4232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不相交集合的基本操作包括</a:t>
            </a:r>
            <a:r>
              <a:rPr lang="en-US" altLang="zh-CN" dirty="0"/>
              <a:t>MAKE-SET, FIND-SET, UNION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基本实现方式包括链表和森林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用于不相交集合的数据结构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维护一个不相交动态集的集合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{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dirty="0">
                <a:solidFill>
                  <a:srgbClr val="008C87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}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每个集合用一个代表（</a:t>
            </a:r>
            <a:r>
              <a:rPr lang="en-US" altLang="zh-CN" dirty="0"/>
              <a:t>representative</a:t>
            </a:r>
            <a:r>
              <a:rPr lang="zh-CN" altLang="en-US" dirty="0"/>
              <a:t>），</a:t>
            </a:r>
            <a:r>
              <a:rPr lang="en-US" altLang="zh-CN" i="1" dirty="0">
                <a:solidFill>
                  <a:srgbClr val="008C87"/>
                </a:solidFill>
              </a:rPr>
              <a:t>rep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r>
              <a:rPr lang="zh-CN" altLang="en-US" dirty="0"/>
              <a:t>，来标识每个集合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支持的操作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E0000"/>
                </a:solidFill>
              </a:rPr>
              <a:t>MAKE-SET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：建立一个新集合，唯一元素就是</a:t>
            </a:r>
            <a:r>
              <a:rPr lang="en-US" altLang="zh-CN" dirty="0"/>
              <a:t>x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r>
              <a:rPr lang="zh-CN" altLang="en-US" dirty="0"/>
              <a:t>：返回一个指针，指向包含</a:t>
            </a:r>
            <a:r>
              <a:rPr lang="en-US" altLang="zh-CN" dirty="0"/>
              <a:t>x</a:t>
            </a:r>
            <a:r>
              <a:rPr lang="zh-CN" altLang="en-US" dirty="0"/>
              <a:t>的（唯一）集合的代表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假设已经有指针指向</a:t>
            </a:r>
            <a:r>
              <a:rPr lang="en-US" altLang="zh-CN" dirty="0"/>
              <a:t>x</a:t>
            </a:r>
            <a:r>
              <a:rPr lang="zh-CN" altLang="en-US" dirty="0"/>
              <a:t>，无需再在数据结构中搜索</a:t>
            </a:r>
            <a:r>
              <a:rPr lang="en-US" altLang="zh-CN" dirty="0"/>
              <a:t>x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E0000"/>
                </a:solidFill>
              </a:rPr>
              <a:t>UNION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：将包含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的两个动态集合（表示为</a:t>
            </a:r>
            <a:r>
              <a:rPr lang="en-US" altLang="zh-CN" dirty="0" err="1"/>
              <a:t>Sx</a:t>
            </a:r>
            <a:r>
              <a:rPr lang="zh-CN" altLang="en-US" dirty="0"/>
              <a:t>和</a:t>
            </a:r>
            <a:r>
              <a:rPr lang="en-US" altLang="zh-CN" dirty="0"/>
              <a:t>Sy</a:t>
            </a:r>
            <a:r>
              <a:rPr lang="zh-CN" altLang="en-US" dirty="0"/>
              <a:t>）合并成一个新的集合，即这两个集合的并集。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总共有</a:t>
            </a:r>
            <a:r>
              <a:rPr lang="en-US" altLang="zh-CN" dirty="0"/>
              <a:t>n</a:t>
            </a:r>
            <a:r>
              <a:rPr lang="zh-CN" altLang="en-US" dirty="0"/>
              <a:t>个元素时，最多执行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n-</a:t>
            </a:r>
            <a:r>
              <a:rPr lang="en-US" altLang="zh-CN" dirty="0">
                <a:solidFill>
                  <a:srgbClr val="008C87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次</a:t>
            </a:r>
            <a:r>
              <a:rPr lang="en-US" altLang="zh-CN" dirty="0"/>
              <a:t>Union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确定无向图</a:t>
            </a:r>
            <a:r>
              <a:rPr lang="en-US" altLang="zh-CN" i="1" dirty="0">
                <a:solidFill>
                  <a:srgbClr val="008C87"/>
                </a:solidFill>
              </a:rPr>
              <a:t>G </a:t>
            </a:r>
            <a:r>
              <a:rPr lang="en-US" altLang="zh-CN" dirty="0">
                <a:solidFill>
                  <a:srgbClr val="008C87"/>
                </a:solidFill>
              </a:rPr>
              <a:t>= (</a:t>
            </a:r>
            <a:r>
              <a:rPr lang="en-US" altLang="zh-CN" i="1" dirty="0">
                <a:solidFill>
                  <a:srgbClr val="008C87"/>
                </a:solidFill>
              </a:rPr>
              <a:t>V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E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/>
              <a:t>的连通分量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vertex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dirty="0">
                <a:solidFill>
                  <a:srgbClr val="CE0000"/>
                </a:solidFill>
              </a:rPr>
              <a:t>MAKE-SET 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): put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its own set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edge </a:t>
            </a:r>
            <a:r>
              <a:rPr lang="en-US" altLang="zh-CN" sz="1500" dirty="0">
                <a:solidFill>
                  <a:srgbClr val="008C87"/>
                </a:solidFill>
              </a:rPr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>
                <a:solidFill>
                  <a:srgbClr val="008C87"/>
                </a:solidFill>
              </a:rPr>
              <a:t>)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E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b="1" dirty="0"/>
              <a:t>if</a:t>
            </a:r>
            <a:r>
              <a:rPr lang="en-US" altLang="zh-CN" sz="1500" dirty="0"/>
              <a:t> (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u</a:t>
            </a:r>
            <a:r>
              <a:rPr lang="en-US" altLang="zh-CN" sz="1500" dirty="0"/>
              <a:t>) </a:t>
            </a:r>
            <a:r>
              <a:rPr lang="zh-CN" altLang="en-US" sz="1500" dirty="0"/>
              <a:t>≠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	</a:t>
            </a:r>
            <a:r>
              <a:rPr lang="en-US" altLang="zh-CN" sz="1500" dirty="0">
                <a:solidFill>
                  <a:srgbClr val="CE0000"/>
                </a:solidFill>
              </a:rPr>
              <a:t>UNION </a:t>
            </a:r>
            <a:r>
              <a:rPr lang="en-US" altLang="zh-CN" sz="1500" dirty="0"/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endParaRPr lang="en-US" altLang="zh-CN" sz="750" dirty="0"/>
          </a:p>
          <a:p>
            <a:pPr>
              <a:lnSpc>
                <a:spcPct val="90000"/>
              </a:lnSpc>
            </a:pPr>
            <a:r>
              <a:rPr lang="zh-CN" altLang="en-US" dirty="0"/>
              <a:t>通过以下方式测试结点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是否同属一个连通分量</a:t>
            </a:r>
            <a:r>
              <a:rPr lang="en-US" altLang="zh-CN" dirty="0"/>
              <a:t>:</a:t>
            </a:r>
            <a:endParaRPr lang="en-US" altLang="zh-CN" sz="15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</a:rPr>
              <a:t>	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chemeClr val="accent2"/>
                </a:solidFill>
              </a:rPr>
              <a:t>x</a:t>
            </a:r>
            <a:r>
              <a:rPr lang="en-US" altLang="zh-CN" sz="1500" dirty="0"/>
              <a:t>) =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y</a:t>
            </a:r>
            <a:r>
              <a:rPr lang="en-US" altLang="zh-CN" sz="1500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确定无向图</a:t>
            </a:r>
            <a:r>
              <a:rPr lang="en-US" altLang="zh-CN" i="1" dirty="0">
                <a:solidFill>
                  <a:srgbClr val="008C87"/>
                </a:solidFill>
              </a:rPr>
              <a:t>G </a:t>
            </a:r>
            <a:r>
              <a:rPr lang="en-US" altLang="zh-CN" dirty="0">
                <a:solidFill>
                  <a:srgbClr val="008C87"/>
                </a:solidFill>
              </a:rPr>
              <a:t>= (</a:t>
            </a:r>
            <a:r>
              <a:rPr lang="en-US" altLang="zh-CN" i="1" dirty="0">
                <a:solidFill>
                  <a:srgbClr val="008C87"/>
                </a:solidFill>
              </a:rPr>
              <a:t>V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E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/>
              <a:t>的连通分量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vertex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dirty="0">
                <a:solidFill>
                  <a:srgbClr val="CE0000"/>
                </a:solidFill>
              </a:rPr>
              <a:t>MAKE-SET 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): put 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 in its own set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</a:t>
            </a:r>
            <a:r>
              <a:rPr lang="en-US" altLang="zh-CN" sz="1500" b="1" dirty="0"/>
              <a:t>for</a:t>
            </a:r>
            <a:r>
              <a:rPr lang="en-US" altLang="zh-CN" sz="1500" dirty="0"/>
              <a:t> (each edge </a:t>
            </a:r>
            <a:r>
              <a:rPr lang="en-US" altLang="zh-CN" sz="1500" dirty="0">
                <a:solidFill>
                  <a:srgbClr val="008C87"/>
                </a:solidFill>
              </a:rPr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>
                <a:solidFill>
                  <a:srgbClr val="008C87"/>
                </a:solidFill>
              </a:rPr>
              <a:t>)</a:t>
            </a:r>
            <a:r>
              <a:rPr lang="en-US" altLang="zh-CN" sz="1500" dirty="0"/>
              <a:t> in </a:t>
            </a:r>
            <a:r>
              <a:rPr lang="en-US" altLang="zh-CN" sz="1500" i="1" dirty="0">
                <a:solidFill>
                  <a:srgbClr val="008C87"/>
                </a:solidFill>
              </a:rPr>
              <a:t>E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</a:t>
            </a:r>
            <a:r>
              <a:rPr lang="en-US" altLang="zh-CN" sz="1500" b="1" dirty="0"/>
              <a:t>if</a:t>
            </a:r>
            <a:r>
              <a:rPr lang="en-US" altLang="zh-CN" sz="1500" dirty="0"/>
              <a:t> (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u</a:t>
            </a:r>
            <a:r>
              <a:rPr lang="en-US" altLang="zh-CN" sz="1500" dirty="0"/>
              <a:t>) </a:t>
            </a:r>
            <a:r>
              <a:rPr lang="zh-CN" altLang="en-US" sz="1500" dirty="0"/>
              <a:t>≠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r>
              <a:rPr lang="en-US" altLang="zh-CN" sz="1500" dirty="0"/>
              <a:t>			</a:t>
            </a:r>
            <a:r>
              <a:rPr lang="en-US" altLang="zh-CN" sz="1500" dirty="0">
                <a:solidFill>
                  <a:srgbClr val="CE0000"/>
                </a:solidFill>
              </a:rPr>
              <a:t>UNION </a:t>
            </a:r>
            <a:r>
              <a:rPr lang="en-US" altLang="zh-CN" sz="1500" dirty="0"/>
              <a:t>(</a:t>
            </a:r>
            <a:r>
              <a:rPr lang="en-US" altLang="zh-CN" sz="1500" i="1" dirty="0" err="1">
                <a:solidFill>
                  <a:srgbClr val="008C87"/>
                </a:solidFill>
              </a:rPr>
              <a:t>u</a:t>
            </a:r>
            <a:r>
              <a:rPr lang="en-US" altLang="zh-CN" sz="1500" dirty="0" err="1">
                <a:solidFill>
                  <a:srgbClr val="008C87"/>
                </a:solidFill>
              </a:rPr>
              <a:t>,</a:t>
            </a:r>
            <a:r>
              <a:rPr lang="en-US" altLang="zh-CN" sz="1500" i="1" dirty="0" err="1">
                <a:solidFill>
                  <a:srgbClr val="008C87"/>
                </a:solidFill>
              </a:rPr>
              <a:t>v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>
              <a:lnSpc>
                <a:spcPct val="90000"/>
              </a:lnSpc>
              <a:buNone/>
            </a:pPr>
            <a:endParaRPr lang="en-US" altLang="zh-CN" sz="750" dirty="0"/>
          </a:p>
          <a:p>
            <a:pPr>
              <a:lnSpc>
                <a:spcPct val="90000"/>
              </a:lnSpc>
            </a:pPr>
            <a:r>
              <a:rPr lang="zh-CN" altLang="en-US" dirty="0"/>
              <a:t>通过以下方式测试结点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是否同属一个连通分量</a:t>
            </a:r>
            <a:r>
              <a:rPr lang="en-US" altLang="zh-CN" dirty="0"/>
              <a:t>:</a:t>
            </a:r>
            <a:endParaRPr lang="en-US" altLang="zh-CN" sz="15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500" dirty="0">
                <a:latin typeface="Courier New" panose="02070309020205020404" pitchFamily="49" charset="0"/>
              </a:rPr>
              <a:t>	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chemeClr val="accent2"/>
                </a:solidFill>
              </a:rPr>
              <a:t>x</a:t>
            </a:r>
            <a:r>
              <a:rPr lang="en-US" altLang="zh-CN" sz="1500" dirty="0"/>
              <a:t>) = </a:t>
            </a:r>
            <a:r>
              <a:rPr lang="en-US" altLang="zh-CN" sz="1500" dirty="0">
                <a:solidFill>
                  <a:srgbClr val="CE0000"/>
                </a:solidFill>
              </a:rPr>
              <a:t>FIND-SET</a:t>
            </a:r>
            <a:r>
              <a:rPr lang="en-US" altLang="zh-CN" sz="1500" dirty="0"/>
              <a:t>(</a:t>
            </a:r>
            <a:r>
              <a:rPr lang="en-US" altLang="zh-CN" sz="1500" i="1" dirty="0">
                <a:solidFill>
                  <a:srgbClr val="008C87"/>
                </a:solidFill>
              </a:rPr>
              <a:t>y</a:t>
            </a:r>
            <a:r>
              <a:rPr lang="en-US" altLang="zh-CN" sz="1500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连通子图查找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374" y="717268"/>
            <a:ext cx="5162527" cy="3934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0637" y="931653"/>
            <a:ext cx="168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原始的无向图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6901" y="2484126"/>
            <a:ext cx="168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初始阶段，生成</a:t>
            </a:r>
            <a:r>
              <a:rPr lang="en-US" altLang="zh-CN" dirty="0"/>
              <a:t>10</a:t>
            </a:r>
            <a:r>
              <a:rPr lang="zh-CN" altLang="en-US" dirty="0"/>
              <a:t>个集合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36901" y="3255963"/>
            <a:ext cx="168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遍历每条边，进行可能的集合合并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用于不相交集合的数据结构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一、不相交集合的操作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二、不相交集合的链表表示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三、不相交集合森林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不相交集合的链表表示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链表的第一个元素就是代表（</a:t>
            </a:r>
            <a:r>
              <a:rPr lang="en-US" altLang="zh-CN" dirty="0"/>
              <a:t>representative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每个结点包含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集合成员</a:t>
            </a:r>
            <a:endParaRPr lang="en-US" altLang="zh-CN" dirty="0"/>
          </a:p>
          <a:p>
            <a:pPr lvl="1"/>
            <a:r>
              <a:rPr lang="zh-CN" altLang="en-US" dirty="0"/>
              <a:t>指向链表中下一个对象的指针</a:t>
            </a:r>
            <a:endParaRPr lang="en-US" altLang="zh-CN" dirty="0"/>
          </a:p>
          <a:p>
            <a:pPr lvl="1"/>
            <a:r>
              <a:rPr lang="zh-CN" altLang="en-US" dirty="0"/>
              <a:t>指回到集合对象的指针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不相交集合的链表表示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E0000"/>
                </a:solidFill>
              </a:rPr>
              <a:t>MAKE-SET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创建一个只有 </a:t>
            </a:r>
            <a:r>
              <a:rPr lang="en-US" altLang="zh-CN" i="1" dirty="0">
                <a:solidFill>
                  <a:srgbClr val="008C87"/>
                </a:solidFill>
              </a:rPr>
              <a:t>x </a:t>
            </a:r>
            <a:r>
              <a:rPr lang="zh-CN" altLang="en-US" dirty="0"/>
              <a:t>对象的新的链表</a:t>
            </a:r>
            <a:endParaRPr lang="en-US" altLang="zh-CN" i="1" dirty="0">
              <a:solidFill>
                <a:srgbClr val="008C87"/>
              </a:solidFill>
            </a:endParaRPr>
          </a:p>
          <a:p>
            <a:pPr lvl="1"/>
            <a:r>
              <a:rPr lang="zh-CN" altLang="en-US" dirty="0"/>
              <a:t>时间开销：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dirty="0">
                <a:solidFill>
                  <a:srgbClr val="CE0000"/>
                </a:solidFill>
              </a:rPr>
              <a:t>FIND-SET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endParaRPr lang="en-US" altLang="zh-CN" dirty="0"/>
          </a:p>
          <a:p>
            <a:pPr lvl="1"/>
            <a:r>
              <a:rPr lang="zh-CN" altLang="en-US" dirty="0"/>
              <a:t>沿着</a:t>
            </a:r>
            <a:r>
              <a:rPr lang="en-US" altLang="zh-CN" dirty="0"/>
              <a:t>x</a:t>
            </a:r>
            <a:r>
              <a:rPr lang="zh-CN" altLang="en-US" dirty="0"/>
              <a:t>对象的返回指针返回到集合对象，然后返回</a:t>
            </a:r>
            <a:r>
              <a:rPr lang="en-US" altLang="zh-CN" dirty="0"/>
              <a:t>head</a:t>
            </a:r>
            <a:r>
              <a:rPr lang="zh-CN" altLang="en-US" dirty="0"/>
              <a:t>指向对象的成员</a:t>
            </a:r>
            <a:endParaRPr lang="en-US" altLang="zh-CN" dirty="0"/>
          </a:p>
          <a:p>
            <a:pPr lvl="1"/>
            <a:r>
              <a:rPr lang="zh-CN" altLang="en-US" dirty="0"/>
              <a:t>时间开销：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sz="2700" dirty="0">
                <a:solidFill>
                  <a:srgbClr val="CE0000"/>
                </a:solidFill>
              </a:rPr>
              <a:t>Union</a:t>
            </a:r>
            <a:r>
              <a:rPr lang="en-US" altLang="zh-CN" sz="2700" dirty="0"/>
              <a:t>(</a:t>
            </a:r>
            <a:r>
              <a:rPr lang="en-US" altLang="zh-CN" sz="2700" i="1" dirty="0">
                <a:solidFill>
                  <a:srgbClr val="008C87"/>
                </a:solidFill>
              </a:rPr>
              <a:t>x</a:t>
            </a:r>
            <a:r>
              <a:rPr lang="en-US" altLang="zh-CN" sz="2700" dirty="0">
                <a:solidFill>
                  <a:srgbClr val="008C87"/>
                </a:solidFill>
              </a:rPr>
              <a:t>, </a:t>
            </a:r>
            <a:r>
              <a:rPr lang="en-US" altLang="zh-CN" sz="2700" i="1" dirty="0">
                <a:solidFill>
                  <a:srgbClr val="008C87"/>
                </a:solidFill>
              </a:rPr>
              <a:t>y</a:t>
            </a:r>
            <a:r>
              <a:rPr lang="en-US" altLang="zh-CN" sz="2700" dirty="0"/>
              <a:t>)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1"/>
            </a:pPr>
            <a:r>
              <a:rPr lang="en-US" altLang="zh-CN" dirty="0"/>
              <a:t>. </a:t>
            </a:r>
            <a:r>
              <a:rPr lang="zh-CN" altLang="en-US" dirty="0"/>
              <a:t>将包含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的链表添加到包含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的链表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2"/>
            </a:pPr>
            <a:r>
              <a:rPr lang="en-US" altLang="zh-CN" dirty="0"/>
              <a:t>. </a:t>
            </a:r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作为代表（</a:t>
            </a:r>
            <a:r>
              <a:rPr lang="en-US" altLang="zh-CN" dirty="0"/>
              <a:t>representative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Clr>
                <a:schemeClr val="tx1"/>
              </a:buClr>
              <a:buFontTx/>
              <a:buChar char="3"/>
            </a:pPr>
            <a:r>
              <a:rPr lang="en-US" altLang="zh-CN" dirty="0"/>
              <a:t>. </a:t>
            </a:r>
            <a:r>
              <a:rPr lang="zh-CN" altLang="en-US" dirty="0"/>
              <a:t>更新包含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y </a:t>
            </a:r>
            <a:r>
              <a:rPr lang="zh-CN" altLang="en-US" dirty="0"/>
              <a:t>的链表中各个元素的代表指针</a:t>
            </a:r>
            <a:endParaRPr lang="en-US" altLang="zh-CN" dirty="0"/>
          </a:p>
          <a:p>
            <a:pPr lvl="1"/>
            <a:r>
              <a:rPr lang="zh-CN" altLang="en-US" dirty="0"/>
              <a:t>包含有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个操作的序列可能会花费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008C87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2789</Words>
  <Application>WPS 演示</Application>
  <PresentationFormat>全屏显示(16:9)</PresentationFormat>
  <Paragraphs>463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Courier New</vt:lpstr>
      <vt:lpstr>Franklin Gothic Book</vt:lpstr>
      <vt:lpstr>Arial Unicode MS</vt:lpstr>
      <vt:lpstr>Franklin Gothic Medium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1257</cp:revision>
  <dcterms:created xsi:type="dcterms:W3CDTF">2014-04-28T11:40:00Z</dcterms:created>
  <dcterms:modified xsi:type="dcterms:W3CDTF">2022-05-09T13:56:25Z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2052-11.1.0.11691</vt:lpwstr>
  </property>
  <property fmtid="{D5CDD505-2E9C-101B-9397-08002B2CF9AE}" pid="5" name="ICV">
    <vt:lpwstr>3E76A3C092F8457E8774D432A7CB1642</vt:lpwstr>
  </property>
</Properties>
</file>