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2"/>
  </p:sldMasterIdLst>
  <p:notesMasterIdLst>
    <p:notesMasterId r:id="rId40"/>
  </p:notesMasterIdLst>
  <p:handoutMasterIdLst>
    <p:handoutMasterId r:id="rId41"/>
  </p:handoutMasterIdLst>
  <p:sldIdLst>
    <p:sldId id="1349" r:id="rId3"/>
    <p:sldId id="1354" r:id="rId4"/>
    <p:sldId id="2331" r:id="rId5"/>
    <p:sldId id="2332" r:id="rId6"/>
    <p:sldId id="2333" r:id="rId7"/>
    <p:sldId id="2366" r:id="rId8"/>
    <p:sldId id="2334" r:id="rId9"/>
    <p:sldId id="2335" r:id="rId10"/>
    <p:sldId id="2336" r:id="rId11"/>
    <p:sldId id="2337" r:id="rId12"/>
    <p:sldId id="2338" r:id="rId13"/>
    <p:sldId id="2339" r:id="rId14"/>
    <p:sldId id="2340" r:id="rId15"/>
    <p:sldId id="2341" r:id="rId16"/>
    <p:sldId id="2342" r:id="rId17"/>
    <p:sldId id="2343" r:id="rId18"/>
    <p:sldId id="2344" r:id="rId19"/>
    <p:sldId id="2345" r:id="rId20"/>
    <p:sldId id="2346" r:id="rId21"/>
    <p:sldId id="2347" r:id="rId22"/>
    <p:sldId id="2348" r:id="rId23"/>
    <p:sldId id="2349" r:id="rId24"/>
    <p:sldId id="2350" r:id="rId25"/>
    <p:sldId id="2351" r:id="rId26"/>
    <p:sldId id="2352" r:id="rId27"/>
    <p:sldId id="2353" r:id="rId28"/>
    <p:sldId id="2355" r:id="rId29"/>
    <p:sldId id="2368" r:id="rId30"/>
    <p:sldId id="2367" r:id="rId31"/>
    <p:sldId id="2358" r:id="rId32"/>
    <p:sldId id="2359" r:id="rId33"/>
    <p:sldId id="2360" r:id="rId34"/>
    <p:sldId id="2361" r:id="rId35"/>
    <p:sldId id="2362" r:id="rId36"/>
    <p:sldId id="2363" r:id="rId37"/>
    <p:sldId id="2364" r:id="rId38"/>
    <p:sldId id="2365" r:id="rId39"/>
  </p:sldIdLst>
  <p:sldSz cx="9144000" cy="5143500" type="screen16x9"/>
  <p:notesSz cx="9144000" cy="6858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>
          <p15:clr>
            <a:srgbClr val="A4A3A4"/>
          </p15:clr>
        </p15:guide>
        <p15:guide id="2" pos="3875">
          <p15:clr>
            <a:srgbClr val="A4A3A4"/>
          </p15:clr>
        </p15:guide>
        <p15:guide id="3" orient="horz" pos="1670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2410">
          <p15:clr>
            <a:srgbClr val="A4A3A4"/>
          </p15:clr>
        </p15:guide>
        <p15:guide id="6" orient="horz" pos="8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 varScale="1">
        <p:scale>
          <a:sx n="100" d="100"/>
          <a:sy n="100" d="100"/>
        </p:scale>
        <p:origin x="739" y="62"/>
      </p:cViewPr>
      <p:guideLst>
        <p:guide orient="horz" pos="2120"/>
        <p:guide pos="3875"/>
        <p:guide orient="horz" pos="1670"/>
        <p:guide pos="2880"/>
        <p:guide orient="horz" pos="2410"/>
        <p:guide orient="horz" pos="8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6A3B-78AE-499E-9F3C-AA123F24A4BE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7A7D-6C39-4165-A079-2745BB37C2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  <a:t>3/15/2022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push dir="u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4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算法设计与分析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第四讲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快速排序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Quicksort</a:t>
            </a:r>
            <a:r>
              <a:rPr lang="zh-CN" altLang="en-US" dirty="0"/>
              <a:t>分析</a:t>
            </a:r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54298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/>
              <a:t>Quicksort(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, </a:t>
            </a:r>
            <a:r>
              <a:rPr lang="en-US" altLang="zh-CN" i="1" dirty="0">
                <a:solidFill>
                  <a:schemeClr val="accent2"/>
                </a:solidFill>
              </a:rPr>
              <a:t>p</a:t>
            </a:r>
            <a:r>
              <a:rPr lang="en-US" altLang="zh-CN" dirty="0">
                <a:solidFill>
                  <a:schemeClr val="accent2"/>
                </a:solidFill>
              </a:rPr>
              <a:t>, 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en-US" altLang="zh-CN" dirty="0"/>
              <a:t>    if </a:t>
            </a:r>
            <a:r>
              <a:rPr lang="en-US" altLang="zh-CN" i="1" dirty="0">
                <a:solidFill>
                  <a:schemeClr val="accent2"/>
                </a:solidFill>
              </a:rPr>
              <a:t>p </a:t>
            </a:r>
            <a:r>
              <a:rPr lang="en-US" altLang="zh-CN" dirty="0">
                <a:solidFill>
                  <a:schemeClr val="accent2"/>
                </a:solidFill>
              </a:rPr>
              <a:t>&lt; 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</a:p>
          <a:p>
            <a:pPr>
              <a:buNone/>
            </a:pPr>
            <a:r>
              <a:rPr lang="en-US" altLang="zh-CN" dirty="0"/>
              <a:t>       then </a:t>
            </a:r>
            <a:r>
              <a:rPr lang="en-US" altLang="zh-CN" i="1" dirty="0">
                <a:solidFill>
                  <a:schemeClr val="accent2"/>
                </a:solidFill>
              </a:rPr>
              <a:t>q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dirty="0">
                <a:sym typeface="Symbol" panose="05050102010706020507" pitchFamily="18" charset="2"/>
              </a:rPr>
              <a:t>Partition(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Quicksort(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1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Quicksort(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+1,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dirty="0">
                <a:solidFill>
                  <a:srgbClr val="CD0000"/>
                </a:solidFill>
                <a:sym typeface="Symbol" panose="05050102010706020507" pitchFamily="18" charset="2"/>
              </a:rPr>
              <a:t>初始调用</a:t>
            </a:r>
            <a:r>
              <a:rPr lang="en-US" altLang="zh-CN" dirty="0">
                <a:sym typeface="Symbol" panose="05050102010706020507" pitchFamily="18" charset="2"/>
              </a:rPr>
              <a:t>: Quicksort(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1,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length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8674"/>
          <p:cNvSpPr txBox="1"/>
          <p:nvPr/>
        </p:nvSpPr>
        <p:spPr>
          <a:xfrm>
            <a:off x="628650" y="1054298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altLang="en-US" dirty="0"/>
              <a:t>如果我们足够幸运</a:t>
            </a:r>
            <a:r>
              <a:rPr lang="en-US" altLang="zh-CN" dirty="0"/>
              <a:t>, </a:t>
            </a:r>
            <a:r>
              <a:rPr lang="zh-CN" altLang="en-US" dirty="0"/>
              <a:t>每次进行数组划分都是非常均匀</a:t>
            </a:r>
            <a:r>
              <a:rPr lang="en-US" altLang="zh-CN" dirty="0"/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     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 = 2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/2) +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= 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lg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   (</a:t>
            </a:r>
            <a:r>
              <a:rPr lang="zh-CN" altLang="en-US" dirty="0">
                <a:sym typeface="Symbol" panose="05050102010706020507" pitchFamily="18" charset="2"/>
              </a:rPr>
              <a:t>与归并排序相同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但是，如果每次划分的比例均为</a:t>
            </a:r>
            <a:r>
              <a:rPr lang="en-US" altLang="zh-CN" dirty="0">
                <a:sym typeface="Symbol" panose="05050102010706020507" pitchFamily="18" charset="2"/>
              </a:rPr>
              <a:t>          </a:t>
            </a:r>
            <a:r>
              <a:rPr lang="en-US" altLang="zh-CN" dirty="0">
                <a:sym typeface="Wingdings" panose="05000000000000000000" pitchFamily="2" charset="2"/>
              </a:rPr>
              <a:t>?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90000"/>
              </a:lnSpc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ym typeface="Wingdings" panose="05000000000000000000" pitchFamily="2" charset="2"/>
              </a:rPr>
              <a:t>以上递归式的解是什么</a:t>
            </a:r>
            <a:r>
              <a:rPr lang="en-US" altLang="zh-CN" dirty="0">
                <a:sym typeface="Wingdings" panose="05000000000000000000" pitchFamily="2" charset="2"/>
              </a:rPr>
              <a:t>?</a:t>
            </a:r>
            <a:endParaRPr lang="en-US" altLang="zh-CN" dirty="0"/>
          </a:p>
        </p:txBody>
      </p:sp>
      <p:graphicFrame>
        <p:nvGraphicFramePr>
          <p:cNvPr id="49156" name="对象 40963"/>
          <p:cNvGraphicFramePr/>
          <p:nvPr/>
        </p:nvGraphicFramePr>
        <p:xfrm>
          <a:off x="1277874" y="3092958"/>
          <a:ext cx="2914650" cy="583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1967865" imgH="393700" progId="Equation.DSMT4">
                  <p:embed/>
                </p:oleObj>
              </mc:Choice>
              <mc:Fallback>
                <p:oleObj r:id="rId3" imgW="1967865" imgH="3937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7874" y="3092958"/>
                        <a:ext cx="2914650" cy="58340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对象 40964"/>
          <p:cNvGraphicFramePr/>
          <p:nvPr/>
        </p:nvGraphicFramePr>
        <p:xfrm>
          <a:off x="4469130" y="2552701"/>
          <a:ext cx="571500" cy="491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5" imgW="457200" imgH="393700" progId="Equation.DSMT4">
                  <p:embed/>
                </p:oleObj>
              </mc:Choice>
              <mc:Fallback>
                <p:oleObj r:id="rId5" imgW="457200" imgH="3937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69130" y="2552701"/>
                        <a:ext cx="571500" cy="49172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Quicksort</a:t>
            </a:r>
            <a:r>
              <a:rPr lang="zh-CN" altLang="en-US" dirty="0"/>
              <a:t>的分析（最佳情况）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文本框 41987"/>
          <p:cNvSpPr txBox="1"/>
          <p:nvPr/>
        </p:nvSpPr>
        <p:spPr>
          <a:xfrm>
            <a:off x="4000500" y="1104900"/>
            <a:ext cx="642620" cy="4140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1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1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Quicksort</a:t>
            </a:r>
            <a:r>
              <a:rPr lang="zh-CN" altLang="en-US" dirty="0"/>
              <a:t>分析（几乎最佳情况）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4" name="组合 64522"/>
          <p:cNvGrpSpPr/>
          <p:nvPr/>
        </p:nvGrpSpPr>
        <p:grpSpPr>
          <a:xfrm>
            <a:off x="2914650" y="1064419"/>
            <a:ext cx="2694384" cy="1042988"/>
            <a:chOff x="1488" y="894"/>
            <a:chExt cx="2263" cy="876"/>
          </a:xfrm>
        </p:grpSpPr>
        <p:sp>
          <p:nvSpPr>
            <p:cNvPr id="51205" name="文本框 64517"/>
            <p:cNvSpPr txBox="1"/>
            <p:nvPr/>
          </p:nvSpPr>
          <p:spPr>
            <a:xfrm>
              <a:off x="2337" y="894"/>
              <a:ext cx="365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06" name="文本框 64518"/>
            <p:cNvSpPr txBox="1"/>
            <p:nvPr/>
          </p:nvSpPr>
          <p:spPr>
            <a:xfrm>
              <a:off x="1488" y="1422"/>
              <a:ext cx="826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n/10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51207" name="文本框 64519"/>
            <p:cNvSpPr txBox="1"/>
            <p:nvPr/>
          </p:nvSpPr>
          <p:spPr>
            <a:xfrm>
              <a:off x="2813" y="1422"/>
              <a:ext cx="938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(9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n/10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51208" name="直接连接符 64520"/>
            <p:cNvSpPr/>
            <p:nvPr/>
          </p:nvSpPr>
          <p:spPr>
            <a:xfrm flipH="1">
              <a:off x="2016" y="1152"/>
              <a:ext cx="38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09" name="直接连接符 64521"/>
            <p:cNvSpPr/>
            <p:nvPr/>
          </p:nvSpPr>
          <p:spPr>
            <a:xfrm>
              <a:off x="2592" y="1152"/>
              <a:ext cx="768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Quicksort</a:t>
            </a:r>
            <a:r>
              <a:rPr lang="zh-CN" altLang="en-US" dirty="0"/>
              <a:t>分析（几乎最佳情况）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8" name="组合 66576"/>
          <p:cNvGrpSpPr/>
          <p:nvPr/>
        </p:nvGrpSpPr>
        <p:grpSpPr>
          <a:xfrm>
            <a:off x="1771650" y="1064419"/>
            <a:ext cx="5210175" cy="1728788"/>
            <a:chOff x="528" y="894"/>
            <a:chExt cx="4376" cy="1452"/>
          </a:xfrm>
        </p:grpSpPr>
        <p:sp>
          <p:nvSpPr>
            <p:cNvPr id="52229" name="文本框 66563"/>
            <p:cNvSpPr txBox="1"/>
            <p:nvPr/>
          </p:nvSpPr>
          <p:spPr>
            <a:xfrm>
              <a:off x="2340" y="894"/>
              <a:ext cx="365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0" name="文本框 66564"/>
            <p:cNvSpPr txBox="1"/>
            <p:nvPr/>
          </p:nvSpPr>
          <p:spPr>
            <a:xfrm>
              <a:off x="1688" y="1422"/>
              <a:ext cx="651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cn/10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1" name="文本框 66565"/>
            <p:cNvSpPr txBox="1"/>
            <p:nvPr/>
          </p:nvSpPr>
          <p:spPr>
            <a:xfrm>
              <a:off x="2952" y="1422"/>
              <a:ext cx="763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cn/10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2" name="直接连接符 66566"/>
            <p:cNvSpPr/>
            <p:nvPr/>
          </p:nvSpPr>
          <p:spPr>
            <a:xfrm flipH="1">
              <a:off x="2019" y="1152"/>
              <a:ext cx="38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3" name="直接连接符 66567"/>
            <p:cNvSpPr/>
            <p:nvPr/>
          </p:nvSpPr>
          <p:spPr>
            <a:xfrm>
              <a:off x="2595" y="1152"/>
              <a:ext cx="768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4" name="文本框 66568"/>
            <p:cNvSpPr txBox="1"/>
            <p:nvPr/>
          </p:nvSpPr>
          <p:spPr>
            <a:xfrm>
              <a:off x="528" y="1976"/>
              <a:ext cx="938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/100)</a:t>
              </a:r>
            </a:p>
          </p:txBody>
        </p:sp>
        <p:sp>
          <p:nvSpPr>
            <p:cNvPr id="52235" name="文本框 66569"/>
            <p:cNvSpPr txBox="1"/>
            <p:nvPr/>
          </p:nvSpPr>
          <p:spPr>
            <a:xfrm>
              <a:off x="1552" y="1998"/>
              <a:ext cx="1050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(9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/100)</a:t>
              </a:r>
            </a:p>
          </p:txBody>
        </p:sp>
        <p:sp>
          <p:nvSpPr>
            <p:cNvPr id="52236" name="文本框 66570"/>
            <p:cNvSpPr txBox="1"/>
            <p:nvPr/>
          </p:nvSpPr>
          <p:spPr>
            <a:xfrm>
              <a:off x="2542" y="1977"/>
              <a:ext cx="1050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(9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/100)</a:t>
              </a:r>
            </a:p>
          </p:txBody>
        </p:sp>
        <p:sp>
          <p:nvSpPr>
            <p:cNvPr id="52237" name="文本框 66571"/>
            <p:cNvSpPr txBox="1"/>
            <p:nvPr/>
          </p:nvSpPr>
          <p:spPr>
            <a:xfrm>
              <a:off x="3742" y="1977"/>
              <a:ext cx="1162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(81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/100)</a:t>
              </a:r>
            </a:p>
          </p:txBody>
        </p:sp>
        <p:sp>
          <p:nvSpPr>
            <p:cNvPr id="52238" name="直接连接符 66572"/>
            <p:cNvSpPr/>
            <p:nvPr/>
          </p:nvSpPr>
          <p:spPr>
            <a:xfrm flipH="1">
              <a:off x="1251" y="1680"/>
              <a:ext cx="528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9" name="直接连接符 66573"/>
            <p:cNvSpPr/>
            <p:nvPr/>
          </p:nvSpPr>
          <p:spPr>
            <a:xfrm>
              <a:off x="1923" y="1680"/>
              <a:ext cx="288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0" name="直接连接符 66574"/>
            <p:cNvSpPr/>
            <p:nvPr/>
          </p:nvSpPr>
          <p:spPr>
            <a:xfrm flipH="1">
              <a:off x="2931" y="1728"/>
              <a:ext cx="24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1" name="直接连接符 66575"/>
            <p:cNvSpPr/>
            <p:nvPr/>
          </p:nvSpPr>
          <p:spPr>
            <a:xfrm>
              <a:off x="3267" y="1728"/>
              <a:ext cx="86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Quicksort</a:t>
            </a:r>
            <a:r>
              <a:rPr lang="zh-CN" altLang="en-US" dirty="0"/>
              <a:t>分析（几乎最佳情况）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2" name="组合 67621"/>
          <p:cNvGrpSpPr/>
          <p:nvPr/>
        </p:nvGrpSpPr>
        <p:grpSpPr>
          <a:xfrm>
            <a:off x="1771650" y="1064419"/>
            <a:ext cx="5714998" cy="3178969"/>
            <a:chOff x="528" y="894"/>
            <a:chExt cx="4800" cy="2670"/>
          </a:xfrm>
        </p:grpSpPr>
        <p:sp>
          <p:nvSpPr>
            <p:cNvPr id="53253" name="文本框 67587"/>
            <p:cNvSpPr txBox="1"/>
            <p:nvPr/>
          </p:nvSpPr>
          <p:spPr>
            <a:xfrm>
              <a:off x="2337" y="894"/>
              <a:ext cx="365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4" name="文本框 67588"/>
            <p:cNvSpPr txBox="1"/>
            <p:nvPr/>
          </p:nvSpPr>
          <p:spPr>
            <a:xfrm>
              <a:off x="1685" y="1422"/>
              <a:ext cx="651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cn/10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5" name="文本框 67589"/>
            <p:cNvSpPr txBox="1"/>
            <p:nvPr/>
          </p:nvSpPr>
          <p:spPr>
            <a:xfrm>
              <a:off x="2949" y="1422"/>
              <a:ext cx="763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cn/10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6" name="直接连接符 67590"/>
            <p:cNvSpPr/>
            <p:nvPr/>
          </p:nvSpPr>
          <p:spPr>
            <a:xfrm flipH="1">
              <a:off x="2016" y="1152"/>
              <a:ext cx="38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57" name="直接连接符 67591"/>
            <p:cNvSpPr/>
            <p:nvPr/>
          </p:nvSpPr>
          <p:spPr>
            <a:xfrm>
              <a:off x="2592" y="1152"/>
              <a:ext cx="768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58" name="文本框 67592"/>
            <p:cNvSpPr txBox="1"/>
            <p:nvPr/>
          </p:nvSpPr>
          <p:spPr>
            <a:xfrm>
              <a:off x="862" y="1976"/>
              <a:ext cx="763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</a:t>
              </a:r>
            </a:p>
          </p:txBody>
        </p:sp>
        <p:sp>
          <p:nvSpPr>
            <p:cNvPr id="53259" name="文本框 67593"/>
            <p:cNvSpPr txBox="1"/>
            <p:nvPr/>
          </p:nvSpPr>
          <p:spPr>
            <a:xfrm>
              <a:off x="1728" y="1998"/>
              <a:ext cx="875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</a:t>
              </a:r>
            </a:p>
          </p:txBody>
        </p:sp>
        <p:sp>
          <p:nvSpPr>
            <p:cNvPr id="53260" name="文本框 67594"/>
            <p:cNvSpPr txBox="1"/>
            <p:nvPr/>
          </p:nvSpPr>
          <p:spPr>
            <a:xfrm>
              <a:off x="2574" y="1977"/>
              <a:ext cx="875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</a:t>
              </a:r>
            </a:p>
          </p:txBody>
        </p:sp>
        <p:sp>
          <p:nvSpPr>
            <p:cNvPr id="53261" name="文本框 67595"/>
            <p:cNvSpPr txBox="1"/>
            <p:nvPr/>
          </p:nvSpPr>
          <p:spPr>
            <a:xfrm>
              <a:off x="3739" y="1977"/>
              <a:ext cx="987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81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</a:t>
              </a:r>
            </a:p>
          </p:txBody>
        </p:sp>
        <p:sp>
          <p:nvSpPr>
            <p:cNvPr id="53262" name="直接连接符 67596"/>
            <p:cNvSpPr/>
            <p:nvPr/>
          </p:nvSpPr>
          <p:spPr>
            <a:xfrm flipH="1">
              <a:off x="1248" y="1680"/>
              <a:ext cx="528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3" name="直接连接符 67597"/>
            <p:cNvSpPr/>
            <p:nvPr/>
          </p:nvSpPr>
          <p:spPr>
            <a:xfrm>
              <a:off x="1920" y="1680"/>
              <a:ext cx="288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4" name="直接连接符 67598"/>
            <p:cNvSpPr/>
            <p:nvPr/>
          </p:nvSpPr>
          <p:spPr>
            <a:xfrm flipH="1">
              <a:off x="2928" y="1728"/>
              <a:ext cx="24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5" name="直接连接符 67599"/>
            <p:cNvSpPr/>
            <p:nvPr/>
          </p:nvSpPr>
          <p:spPr>
            <a:xfrm>
              <a:off x="3264" y="1728"/>
              <a:ext cx="86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6" name="直接连接符 67600"/>
            <p:cNvSpPr/>
            <p:nvPr/>
          </p:nvSpPr>
          <p:spPr>
            <a:xfrm flipH="1">
              <a:off x="768" y="2256"/>
              <a:ext cx="384" cy="7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</p:sp>
        <p:sp>
          <p:nvSpPr>
            <p:cNvPr id="53267" name="直接连接符 67601"/>
            <p:cNvSpPr/>
            <p:nvPr/>
          </p:nvSpPr>
          <p:spPr>
            <a:xfrm flipH="1">
              <a:off x="1968" y="2304"/>
              <a:ext cx="14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8" name="直接连接符 67602"/>
            <p:cNvSpPr/>
            <p:nvPr/>
          </p:nvSpPr>
          <p:spPr>
            <a:xfrm>
              <a:off x="2208" y="2304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9" name="直接连接符 67603"/>
            <p:cNvSpPr/>
            <p:nvPr/>
          </p:nvSpPr>
          <p:spPr>
            <a:xfrm flipH="1">
              <a:off x="2736" y="2304"/>
              <a:ext cx="14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70" name="直接连接符 67604"/>
            <p:cNvSpPr/>
            <p:nvPr/>
          </p:nvSpPr>
          <p:spPr>
            <a:xfrm>
              <a:off x="2976" y="2304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71" name="直接连接符 67605"/>
            <p:cNvSpPr/>
            <p:nvPr/>
          </p:nvSpPr>
          <p:spPr>
            <a:xfrm>
              <a:off x="4080" y="2256"/>
              <a:ext cx="576" cy="10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</p:sp>
        <p:sp>
          <p:nvSpPr>
            <p:cNvPr id="53272" name="文本框 67607"/>
            <p:cNvSpPr txBox="1"/>
            <p:nvPr/>
          </p:nvSpPr>
          <p:spPr>
            <a:xfrm>
              <a:off x="1862" y="2899"/>
              <a:ext cx="1469" cy="387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</a:t>
              </a:r>
              <a:r>
                <a: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叶节点</a:t>
              </a:r>
            </a:p>
          </p:txBody>
        </p:sp>
        <p:sp>
          <p:nvSpPr>
            <p:cNvPr id="53273" name="文本框 67608"/>
            <p:cNvSpPr txBox="1"/>
            <p:nvPr/>
          </p:nvSpPr>
          <p:spPr>
            <a:xfrm>
              <a:off x="528" y="2998"/>
              <a:ext cx="581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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(1)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4" name="文本框 67609"/>
            <p:cNvSpPr txBox="1"/>
            <p:nvPr/>
          </p:nvSpPr>
          <p:spPr>
            <a:xfrm>
              <a:off x="4416" y="3216"/>
              <a:ext cx="581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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(1)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5" name="任意多边形 67611"/>
            <p:cNvSpPr/>
            <p:nvPr/>
          </p:nvSpPr>
          <p:spPr>
            <a:xfrm>
              <a:off x="2592" y="1104"/>
              <a:ext cx="2352" cy="2256"/>
            </a:xfrm>
            <a:custGeom>
              <a:avLst/>
              <a:gdLst/>
              <a:ahLst/>
              <a:cxnLst/>
              <a:rect l="0" t="0" r="0" b="0"/>
              <a:pathLst>
                <a:path w="2352" h="2256">
                  <a:moveTo>
                    <a:pt x="0" y="0"/>
                  </a:moveTo>
                  <a:cubicBezTo>
                    <a:pt x="740" y="196"/>
                    <a:pt x="1480" y="392"/>
                    <a:pt x="1872" y="768"/>
                  </a:cubicBezTo>
                  <a:cubicBezTo>
                    <a:pt x="2264" y="1144"/>
                    <a:pt x="2308" y="1700"/>
                    <a:pt x="2352" y="2256"/>
                  </a:cubicBezTo>
                </a:path>
              </a:pathLst>
            </a:custGeom>
            <a:noFill/>
            <a:ln w="57150" cap="flat" cmpd="sng">
              <a:solidFill>
                <a:srgbClr val="FF66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53276" name="文本框 67613"/>
            <p:cNvSpPr txBox="1"/>
            <p:nvPr/>
          </p:nvSpPr>
          <p:spPr>
            <a:xfrm>
              <a:off x="3872" y="1545"/>
              <a:ext cx="812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log</a:t>
              </a:r>
              <a:r>
                <a:rPr lang="en-US" altLang="zh-CN" sz="21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10/9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3277" name="文本框 67614"/>
            <p:cNvSpPr txBox="1"/>
            <p:nvPr/>
          </p:nvSpPr>
          <p:spPr>
            <a:xfrm>
              <a:off x="4935" y="938"/>
              <a:ext cx="35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i="1" dirty="0" err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endParaRPr lang="en-US" altLang="zh-CN" sz="20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8" name="文本框 67615"/>
            <p:cNvSpPr txBox="1"/>
            <p:nvPr/>
          </p:nvSpPr>
          <p:spPr>
            <a:xfrm>
              <a:off x="4935" y="1440"/>
              <a:ext cx="35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i="1" dirty="0" err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endParaRPr lang="en-US" altLang="zh-CN" sz="20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9" name="文本框 67616"/>
            <p:cNvSpPr txBox="1"/>
            <p:nvPr/>
          </p:nvSpPr>
          <p:spPr>
            <a:xfrm>
              <a:off x="4935" y="1968"/>
              <a:ext cx="393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000" i="1" dirty="0" err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endParaRPr lang="en-US" altLang="zh-CN" sz="20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80" name="直接连接符 67617"/>
            <p:cNvSpPr/>
            <p:nvPr/>
          </p:nvSpPr>
          <p:spPr>
            <a:xfrm>
              <a:off x="5088" y="2640"/>
              <a:ext cx="0" cy="384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3281" name="直接连接符 67618"/>
            <p:cNvSpPr/>
            <p:nvPr/>
          </p:nvSpPr>
          <p:spPr>
            <a:xfrm>
              <a:off x="2640" y="1104"/>
              <a:ext cx="235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3282" name="直接连接符 67619"/>
            <p:cNvSpPr/>
            <p:nvPr/>
          </p:nvSpPr>
          <p:spPr>
            <a:xfrm flipV="1">
              <a:off x="3552" y="1584"/>
              <a:ext cx="13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3283" name="直接连接符 67620"/>
            <p:cNvSpPr/>
            <p:nvPr/>
          </p:nvSpPr>
          <p:spPr>
            <a:xfrm>
              <a:off x="4608" y="2160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Quicksort</a:t>
            </a:r>
            <a:r>
              <a:rPr lang="zh-CN" altLang="en-US" dirty="0"/>
              <a:t>分析（几乎最佳情况）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6" name="组合 68649"/>
          <p:cNvGrpSpPr/>
          <p:nvPr/>
        </p:nvGrpSpPr>
        <p:grpSpPr>
          <a:xfrm>
            <a:off x="1771650" y="1064419"/>
            <a:ext cx="5885259" cy="3590925"/>
            <a:chOff x="528" y="894"/>
            <a:chExt cx="4943" cy="3016"/>
          </a:xfrm>
        </p:grpSpPr>
        <p:sp>
          <p:nvSpPr>
            <p:cNvPr id="54277" name="文本框 68611"/>
            <p:cNvSpPr txBox="1"/>
            <p:nvPr/>
          </p:nvSpPr>
          <p:spPr>
            <a:xfrm>
              <a:off x="2337" y="894"/>
              <a:ext cx="365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78" name="文本框 68612"/>
            <p:cNvSpPr txBox="1"/>
            <p:nvPr/>
          </p:nvSpPr>
          <p:spPr>
            <a:xfrm>
              <a:off x="1685" y="1422"/>
              <a:ext cx="651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cn/10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79" name="文本框 68613"/>
            <p:cNvSpPr txBox="1"/>
            <p:nvPr/>
          </p:nvSpPr>
          <p:spPr>
            <a:xfrm>
              <a:off x="2949" y="1422"/>
              <a:ext cx="763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cn/10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0" name="直接连接符 68614"/>
            <p:cNvSpPr/>
            <p:nvPr/>
          </p:nvSpPr>
          <p:spPr>
            <a:xfrm flipH="1">
              <a:off x="2016" y="1152"/>
              <a:ext cx="38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81" name="直接连接符 68615"/>
            <p:cNvSpPr/>
            <p:nvPr/>
          </p:nvSpPr>
          <p:spPr>
            <a:xfrm>
              <a:off x="2592" y="1152"/>
              <a:ext cx="768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82" name="文本框 68616"/>
            <p:cNvSpPr txBox="1"/>
            <p:nvPr/>
          </p:nvSpPr>
          <p:spPr>
            <a:xfrm>
              <a:off x="862" y="1976"/>
              <a:ext cx="763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</a:t>
              </a:r>
            </a:p>
          </p:txBody>
        </p:sp>
        <p:sp>
          <p:nvSpPr>
            <p:cNvPr id="54283" name="文本框 68617"/>
            <p:cNvSpPr txBox="1"/>
            <p:nvPr/>
          </p:nvSpPr>
          <p:spPr>
            <a:xfrm>
              <a:off x="1728" y="1998"/>
              <a:ext cx="875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</a:t>
              </a:r>
            </a:p>
          </p:txBody>
        </p:sp>
        <p:sp>
          <p:nvSpPr>
            <p:cNvPr id="54284" name="文本框 68618"/>
            <p:cNvSpPr txBox="1"/>
            <p:nvPr/>
          </p:nvSpPr>
          <p:spPr>
            <a:xfrm>
              <a:off x="2574" y="1977"/>
              <a:ext cx="875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</a:t>
              </a:r>
            </a:p>
          </p:txBody>
        </p:sp>
        <p:sp>
          <p:nvSpPr>
            <p:cNvPr id="54285" name="文本框 68619"/>
            <p:cNvSpPr txBox="1"/>
            <p:nvPr/>
          </p:nvSpPr>
          <p:spPr>
            <a:xfrm>
              <a:off x="3739" y="1977"/>
              <a:ext cx="987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81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</a:t>
              </a:r>
            </a:p>
          </p:txBody>
        </p:sp>
        <p:sp>
          <p:nvSpPr>
            <p:cNvPr id="54286" name="直接连接符 68620"/>
            <p:cNvSpPr/>
            <p:nvPr/>
          </p:nvSpPr>
          <p:spPr>
            <a:xfrm flipH="1">
              <a:off x="1248" y="1680"/>
              <a:ext cx="528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87" name="直接连接符 68621"/>
            <p:cNvSpPr/>
            <p:nvPr/>
          </p:nvSpPr>
          <p:spPr>
            <a:xfrm>
              <a:off x="1920" y="1680"/>
              <a:ext cx="288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88" name="直接连接符 68622"/>
            <p:cNvSpPr/>
            <p:nvPr/>
          </p:nvSpPr>
          <p:spPr>
            <a:xfrm flipH="1">
              <a:off x="2928" y="1728"/>
              <a:ext cx="24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89" name="直接连接符 68623"/>
            <p:cNvSpPr/>
            <p:nvPr/>
          </p:nvSpPr>
          <p:spPr>
            <a:xfrm>
              <a:off x="3264" y="1728"/>
              <a:ext cx="86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90" name="直接连接符 68624"/>
            <p:cNvSpPr/>
            <p:nvPr/>
          </p:nvSpPr>
          <p:spPr>
            <a:xfrm flipH="1">
              <a:off x="768" y="2256"/>
              <a:ext cx="384" cy="7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</p:sp>
        <p:sp>
          <p:nvSpPr>
            <p:cNvPr id="54291" name="直接连接符 68625"/>
            <p:cNvSpPr/>
            <p:nvPr/>
          </p:nvSpPr>
          <p:spPr>
            <a:xfrm flipH="1">
              <a:off x="1968" y="2304"/>
              <a:ext cx="14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92" name="直接连接符 68626"/>
            <p:cNvSpPr/>
            <p:nvPr/>
          </p:nvSpPr>
          <p:spPr>
            <a:xfrm>
              <a:off x="2208" y="2304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93" name="直接连接符 68627"/>
            <p:cNvSpPr/>
            <p:nvPr/>
          </p:nvSpPr>
          <p:spPr>
            <a:xfrm flipH="1">
              <a:off x="2736" y="2304"/>
              <a:ext cx="14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94" name="直接连接符 68628"/>
            <p:cNvSpPr/>
            <p:nvPr/>
          </p:nvSpPr>
          <p:spPr>
            <a:xfrm>
              <a:off x="2976" y="2304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95" name="直接连接符 68629"/>
            <p:cNvSpPr/>
            <p:nvPr/>
          </p:nvSpPr>
          <p:spPr>
            <a:xfrm>
              <a:off x="4080" y="2256"/>
              <a:ext cx="576" cy="10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</p:sp>
        <p:sp>
          <p:nvSpPr>
            <p:cNvPr id="54296" name="文本框 68630"/>
            <p:cNvSpPr txBox="1"/>
            <p:nvPr/>
          </p:nvSpPr>
          <p:spPr>
            <a:xfrm>
              <a:off x="1862" y="2899"/>
              <a:ext cx="1469" cy="387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</a:t>
              </a:r>
              <a:r>
                <a: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叶节点</a:t>
              </a:r>
            </a:p>
          </p:txBody>
        </p:sp>
        <p:sp>
          <p:nvSpPr>
            <p:cNvPr id="54297" name="文本框 68631"/>
            <p:cNvSpPr txBox="1"/>
            <p:nvPr/>
          </p:nvSpPr>
          <p:spPr>
            <a:xfrm>
              <a:off x="528" y="2998"/>
              <a:ext cx="581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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(1)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98" name="文本框 68632"/>
            <p:cNvSpPr txBox="1"/>
            <p:nvPr/>
          </p:nvSpPr>
          <p:spPr>
            <a:xfrm>
              <a:off x="4416" y="3216"/>
              <a:ext cx="581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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(1)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99" name="任意多边形 68633"/>
            <p:cNvSpPr/>
            <p:nvPr/>
          </p:nvSpPr>
          <p:spPr>
            <a:xfrm>
              <a:off x="2592" y="1104"/>
              <a:ext cx="2352" cy="2256"/>
            </a:xfrm>
            <a:custGeom>
              <a:avLst/>
              <a:gdLst/>
              <a:ahLst/>
              <a:cxnLst/>
              <a:rect l="0" t="0" r="0" b="0"/>
              <a:pathLst>
                <a:path w="2352" h="2256">
                  <a:moveTo>
                    <a:pt x="0" y="0"/>
                  </a:moveTo>
                  <a:cubicBezTo>
                    <a:pt x="740" y="196"/>
                    <a:pt x="1480" y="392"/>
                    <a:pt x="1872" y="768"/>
                  </a:cubicBezTo>
                  <a:cubicBezTo>
                    <a:pt x="2264" y="1144"/>
                    <a:pt x="2308" y="1700"/>
                    <a:pt x="2352" y="2256"/>
                  </a:cubicBezTo>
                </a:path>
              </a:pathLst>
            </a:custGeom>
            <a:noFill/>
            <a:ln w="57150" cap="flat" cmpd="sng">
              <a:solidFill>
                <a:srgbClr val="FF66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54300" name="文本框 68634"/>
            <p:cNvSpPr txBox="1"/>
            <p:nvPr/>
          </p:nvSpPr>
          <p:spPr>
            <a:xfrm>
              <a:off x="3872" y="1545"/>
              <a:ext cx="812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log</a:t>
              </a:r>
              <a:r>
                <a:rPr lang="en-US" altLang="zh-CN" sz="21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10/9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4301" name="文本框 68635"/>
            <p:cNvSpPr txBox="1"/>
            <p:nvPr/>
          </p:nvSpPr>
          <p:spPr>
            <a:xfrm>
              <a:off x="4935" y="938"/>
              <a:ext cx="25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05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</a:p>
          </p:txBody>
        </p:sp>
        <p:sp>
          <p:nvSpPr>
            <p:cNvPr id="54302" name="文本框 68636"/>
            <p:cNvSpPr txBox="1"/>
            <p:nvPr/>
          </p:nvSpPr>
          <p:spPr>
            <a:xfrm>
              <a:off x="4935" y="1440"/>
              <a:ext cx="25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05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</a:p>
          </p:txBody>
        </p:sp>
        <p:sp>
          <p:nvSpPr>
            <p:cNvPr id="54303" name="文本框 68637"/>
            <p:cNvSpPr txBox="1"/>
            <p:nvPr/>
          </p:nvSpPr>
          <p:spPr>
            <a:xfrm>
              <a:off x="4935" y="1968"/>
              <a:ext cx="25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05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</a:p>
          </p:txBody>
        </p:sp>
        <p:sp>
          <p:nvSpPr>
            <p:cNvPr id="54304" name="直接连接符 68638"/>
            <p:cNvSpPr/>
            <p:nvPr/>
          </p:nvSpPr>
          <p:spPr>
            <a:xfrm>
              <a:off x="5088" y="2640"/>
              <a:ext cx="0" cy="384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4305" name="直接连接符 68639"/>
            <p:cNvSpPr/>
            <p:nvPr/>
          </p:nvSpPr>
          <p:spPr>
            <a:xfrm>
              <a:off x="2640" y="1104"/>
              <a:ext cx="235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4306" name="直接连接符 68640"/>
            <p:cNvSpPr/>
            <p:nvPr/>
          </p:nvSpPr>
          <p:spPr>
            <a:xfrm flipV="1">
              <a:off x="3552" y="1584"/>
              <a:ext cx="13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4307" name="直接连接符 68641"/>
            <p:cNvSpPr/>
            <p:nvPr/>
          </p:nvSpPr>
          <p:spPr>
            <a:xfrm>
              <a:off x="4608" y="2160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4308" name="任意多边形 68643"/>
            <p:cNvSpPr/>
            <p:nvPr/>
          </p:nvSpPr>
          <p:spPr>
            <a:xfrm>
              <a:off x="1152" y="1104"/>
              <a:ext cx="1200" cy="720"/>
            </a:xfrm>
            <a:custGeom>
              <a:avLst/>
              <a:gdLst/>
              <a:ahLst/>
              <a:cxnLst/>
              <a:rect l="0" t="0" r="0" b="0"/>
              <a:pathLst>
                <a:path w="1200" h="720">
                  <a:moveTo>
                    <a:pt x="0" y="720"/>
                  </a:moveTo>
                  <a:cubicBezTo>
                    <a:pt x="116" y="564"/>
                    <a:pt x="232" y="408"/>
                    <a:pt x="432" y="288"/>
                  </a:cubicBezTo>
                  <a:cubicBezTo>
                    <a:pt x="632" y="168"/>
                    <a:pt x="916" y="84"/>
                    <a:pt x="1200" y="0"/>
                  </a:cubicBezTo>
                </a:path>
              </a:pathLst>
            </a:custGeom>
            <a:noFill/>
            <a:ln w="57150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54309" name="文本框 68644"/>
            <p:cNvSpPr txBox="1"/>
            <p:nvPr/>
          </p:nvSpPr>
          <p:spPr>
            <a:xfrm>
              <a:off x="720" y="1632"/>
              <a:ext cx="698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log</a:t>
              </a:r>
              <a:r>
                <a:rPr lang="en-US" altLang="zh-CN" sz="21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4310" name="任意多边形 68645"/>
            <p:cNvSpPr/>
            <p:nvPr/>
          </p:nvSpPr>
          <p:spPr>
            <a:xfrm>
              <a:off x="576" y="2016"/>
              <a:ext cx="480" cy="1152"/>
            </a:xfrm>
            <a:custGeom>
              <a:avLst/>
              <a:gdLst/>
              <a:ahLst/>
              <a:cxnLst/>
              <a:rect l="0" t="0" r="0" b="0"/>
              <a:pathLst>
                <a:path w="480" h="1152">
                  <a:moveTo>
                    <a:pt x="480" y="0"/>
                  </a:moveTo>
                  <a:cubicBezTo>
                    <a:pt x="352" y="216"/>
                    <a:pt x="224" y="432"/>
                    <a:pt x="144" y="624"/>
                  </a:cubicBezTo>
                  <a:cubicBezTo>
                    <a:pt x="64" y="816"/>
                    <a:pt x="32" y="984"/>
                    <a:pt x="0" y="1152"/>
                  </a:cubicBezTo>
                </a:path>
              </a:pathLst>
            </a:custGeom>
            <a:noFill/>
            <a:ln w="57150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54311" name="直接连接符 68646"/>
            <p:cNvSpPr/>
            <p:nvPr/>
          </p:nvSpPr>
          <p:spPr>
            <a:xfrm>
              <a:off x="1824" y="3600"/>
              <a:ext cx="350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12" name="文本框 68647"/>
            <p:cNvSpPr txBox="1"/>
            <p:nvPr/>
          </p:nvSpPr>
          <p:spPr>
            <a:xfrm>
              <a:off x="1728" y="3523"/>
              <a:ext cx="3743" cy="3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log</a:t>
              </a:r>
              <a:r>
                <a:rPr lang="en-US" altLang="zh-CN" sz="24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 </a:t>
              </a:r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  </a:t>
              </a:r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cn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log</a:t>
              </a:r>
              <a:r>
                <a:rPr lang="en-US" altLang="zh-CN" sz="24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10/9</a:t>
              </a:r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+ </a:t>
              </a:r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O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Quicksort</a:t>
            </a:r>
            <a:r>
              <a:rPr lang="zh-CN" altLang="en-US" dirty="0"/>
              <a:t>的分析（几乎最佳情况）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00" name="对象 43011"/>
          <p:cNvGraphicFramePr/>
          <p:nvPr/>
        </p:nvGraphicFramePr>
        <p:xfrm>
          <a:off x="2114550" y="2114550"/>
          <a:ext cx="33147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3" imgW="1789430" imgH="203200" progId="Equation.DSMT4">
                  <p:embed/>
                </p:oleObj>
              </mc:Choice>
              <mc:Fallback>
                <p:oleObj r:id="rId3" imgW="1789430" imgH="2032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4550" y="2114550"/>
                        <a:ext cx="3314700" cy="37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对象 43012"/>
          <p:cNvGraphicFramePr/>
          <p:nvPr/>
        </p:nvGraphicFramePr>
        <p:xfrm>
          <a:off x="2686050" y="2650331"/>
          <a:ext cx="2444354" cy="1693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5" imgW="1320165" imgH="913765" progId="Equation.DSMT4">
                  <p:embed/>
                </p:oleObj>
              </mc:Choice>
              <mc:Fallback>
                <p:oleObj r:id="rId5" imgW="1320165" imgH="913765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6050" y="2650331"/>
                        <a:ext cx="2444354" cy="169306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文本框 43013"/>
          <p:cNvSpPr txBox="1"/>
          <p:nvPr/>
        </p:nvSpPr>
        <p:spPr>
          <a:xfrm>
            <a:off x="5474494" y="2655094"/>
            <a:ext cx="171323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  <a:r>
              <a:rPr lang="en-US" altLang="zh-CN" sz="18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(0) = </a:t>
            </a:r>
            <a:r>
              <a: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(1)</a:t>
            </a: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Quicksort</a:t>
            </a:r>
            <a:r>
              <a:rPr lang="zh-CN" altLang="en-US" dirty="0"/>
              <a:t>的分析（最差情况）</a:t>
            </a:r>
          </a:p>
        </p:txBody>
      </p:sp>
      <p:sp>
        <p:nvSpPr>
          <p:cNvPr id="8" name="文本占位符 28674"/>
          <p:cNvSpPr txBox="1"/>
          <p:nvPr/>
        </p:nvSpPr>
        <p:spPr>
          <a:xfrm>
            <a:off x="628650" y="1062930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/>
              <a:t>什么情况之下才是最差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其中一边没有任何元素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最差情况如何发生？</a:t>
            </a:r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输入序列已经排好序</a:t>
            </a:r>
            <a:r>
              <a:rPr lang="en-US" altLang="zh-CN" dirty="0"/>
              <a:t> (</a:t>
            </a:r>
            <a:r>
              <a:rPr lang="zh-CN" altLang="en-US" dirty="0"/>
              <a:t>或者反向排好序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与插入排序相比：</a:t>
            </a:r>
            <a:endParaRPr lang="en-US" altLang="zh-CN" dirty="0"/>
          </a:p>
          <a:p>
            <a:pPr lvl="1"/>
            <a:r>
              <a:rPr lang="zh-CN" altLang="en-US" dirty="0"/>
              <a:t>插入排序：顺序排好是最佳情况，逆序排好是最差情况</a:t>
            </a:r>
            <a:endParaRPr lang="en-US" altLang="zh-CN" dirty="0"/>
          </a:p>
          <a:p>
            <a:pPr lvl="1"/>
            <a:r>
              <a:rPr lang="zh-CN" altLang="en-US" dirty="0"/>
              <a:t>快速排序：顺序排好和逆序排好都是最差情况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Quicksort</a:t>
            </a:r>
            <a:r>
              <a:rPr lang="zh-CN" altLang="en-US" dirty="0"/>
              <a:t>分析</a:t>
            </a:r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altLang="en-US" dirty="0"/>
              <a:t>假设我们拥有幸运、不幸运、幸运、不幸运</a:t>
            </a:r>
            <a:r>
              <a:rPr lang="en-US" altLang="zh-CN" dirty="0"/>
              <a:t>...</a:t>
            </a:r>
          </a:p>
          <a:p>
            <a:pPr>
              <a:lnSpc>
                <a:spcPct val="90000"/>
              </a:lnSpc>
              <a:buNone/>
            </a:pPr>
            <a:endParaRPr lang="en-US" altLang="zh-CN" sz="1200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</a:t>
            </a:r>
            <a:r>
              <a:rPr lang="en-US" altLang="zh-CN" i="1" dirty="0">
                <a:solidFill>
                  <a:schemeClr val="accent2"/>
                </a:solidFill>
              </a:rPr>
              <a:t>L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 = 2</a:t>
            </a:r>
            <a:r>
              <a:rPr lang="en-US" altLang="zh-CN" i="1" dirty="0">
                <a:solidFill>
                  <a:schemeClr val="accent2"/>
                </a:solidFill>
              </a:rPr>
              <a:t>U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/2) +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        </a:t>
            </a:r>
            <a:r>
              <a:rPr lang="zh-CN" altLang="en-US" dirty="0">
                <a:sym typeface="Symbol" panose="05050102010706020507" pitchFamily="18" charset="2"/>
              </a:rPr>
              <a:t>幸运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      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U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=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–1) + 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         </a:t>
            </a:r>
            <a:r>
              <a:rPr lang="zh-CN" altLang="en-US" dirty="0">
                <a:sym typeface="Symbol" panose="05050102010706020507" pitchFamily="18" charset="2"/>
              </a:rPr>
              <a:t>不幸运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则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      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= 2(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/2–1) + 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/2)) + 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= 2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/2–1) + 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= 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lg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一、算法思想</a:t>
            </a:r>
          </a:p>
        </p:txBody>
      </p:sp>
      <p:sp>
        <p:nvSpPr>
          <p:cNvPr id="10" name="矩形 9"/>
          <p:cNvSpPr/>
          <p:nvPr/>
        </p:nvSpPr>
        <p:spPr>
          <a:xfrm>
            <a:off x="3703320" y="253174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26250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、算法步骤</a:t>
            </a:r>
            <a:endParaRPr lang="zh-CN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3591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0899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三、</a:t>
            </a:r>
            <a:r>
              <a:rPr lang="zh-CN" altLang="en-US" sz="2400" b="1" dirty="0">
                <a:latin typeface="+mn-ea"/>
                <a:sym typeface="+mn-ea"/>
              </a:rPr>
              <a:t>算法分析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快速排序</a:t>
            </a:r>
          </a:p>
        </p:txBody>
      </p:sp>
      <p:sp>
        <p:nvSpPr>
          <p:cNvPr id="2" name="矩形 1"/>
          <p:cNvSpPr/>
          <p:nvPr/>
        </p:nvSpPr>
        <p:spPr>
          <a:xfrm>
            <a:off x="3698240" y="421767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70020" y="394843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四、</a:t>
            </a:r>
            <a:r>
              <a:rPr lang="zh-CN" altLang="en-US" sz="2400" b="1" dirty="0">
                <a:sym typeface="+mn-ea"/>
              </a:rPr>
              <a:t>随机快速排序</a:t>
            </a:r>
            <a:endParaRPr lang="zh-CN" sz="24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如何避免最差情况</a:t>
            </a:r>
            <a:r>
              <a:rPr lang="zh-CN" dirty="0"/>
              <a:t>？</a:t>
            </a:r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/>
              <a:t>如何才能确保在通常情况下我们是幸运的？</a:t>
            </a:r>
            <a:endParaRPr lang="en-US" altLang="zh-CN" dirty="0"/>
          </a:p>
          <a:p>
            <a:r>
              <a:rPr lang="zh-CN" altLang="en-US" dirty="0"/>
              <a:t>数组划分围绕</a:t>
            </a:r>
            <a:r>
              <a:rPr lang="en-US" altLang="zh-CN" dirty="0"/>
              <a:t>“</a:t>
            </a:r>
            <a:r>
              <a:rPr lang="zh-CN" altLang="en-US" dirty="0"/>
              <a:t>中间</a:t>
            </a:r>
            <a:r>
              <a:rPr lang="en-US" altLang="zh-CN" dirty="0"/>
              <a:t>” (</a:t>
            </a:r>
            <a:r>
              <a:rPr lang="zh-CN" altLang="en-US" dirty="0"/>
              <a:t>第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</a:t>
            </a:r>
            <a:r>
              <a:rPr lang="zh-CN" altLang="en-US" dirty="0"/>
              <a:t>个</a:t>
            </a:r>
            <a:r>
              <a:rPr lang="en-US" altLang="zh-CN" dirty="0"/>
              <a:t>) </a:t>
            </a:r>
            <a:r>
              <a:rPr lang="zh-CN" altLang="en-US" dirty="0"/>
              <a:t>元素</a:t>
            </a:r>
            <a:r>
              <a:rPr lang="en-US" altLang="zh-CN" dirty="0"/>
              <a:t> (</a:t>
            </a:r>
            <a:r>
              <a:rPr lang="zh-CN" altLang="en-US" dirty="0"/>
              <a:t>尝试避免最差情况，即排好序的，或者是反向排序的输入数据</a:t>
            </a:r>
            <a:r>
              <a:rPr lang="en-US" altLang="zh-CN" dirty="0"/>
              <a:t>.)</a:t>
            </a:r>
          </a:p>
          <a:p>
            <a:pPr>
              <a:buNone/>
            </a:pPr>
            <a:r>
              <a:rPr lang="en-US" altLang="zh-CN" dirty="0"/>
              <a:t>   </a:t>
            </a:r>
            <a:r>
              <a:rPr lang="zh-CN" altLang="en-US" dirty="0"/>
              <a:t>但是</a:t>
            </a:r>
            <a:r>
              <a:rPr lang="en-US" altLang="zh-CN" dirty="0"/>
              <a:t>, </a:t>
            </a:r>
            <a:r>
              <a:rPr lang="zh-CN" altLang="en-US" dirty="0"/>
              <a:t>这仍然可能存在不良输入数据的情况</a:t>
            </a:r>
            <a:r>
              <a:rPr lang="en-US" altLang="zh-CN" dirty="0"/>
              <a:t>.</a:t>
            </a:r>
          </a:p>
          <a:p>
            <a:pPr>
              <a:buNone/>
            </a:pPr>
            <a:r>
              <a:rPr lang="en-US" altLang="zh-CN" dirty="0"/>
              <a:t>   </a:t>
            </a:r>
            <a:r>
              <a:rPr lang="zh-CN" altLang="en-US" dirty="0"/>
              <a:t>为什么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围绕一个随机元素进行划分</a:t>
            </a:r>
            <a:r>
              <a:rPr lang="en-US" altLang="zh-CN" dirty="0"/>
              <a:t>.</a:t>
            </a:r>
          </a:p>
          <a:p>
            <a:pPr>
              <a:buNone/>
            </a:pPr>
            <a:r>
              <a:rPr lang="en-US" altLang="zh-CN" dirty="0"/>
              <a:t>   </a:t>
            </a:r>
            <a:r>
              <a:rPr lang="zh-CN" altLang="en-US" dirty="0"/>
              <a:t>在实践中运作良好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快速排序的随机化版本</a:t>
            </a:r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运行时间与输入数据的次序无关</a:t>
            </a:r>
            <a:endParaRPr lang="en-US" altLang="zh-CN" dirty="0"/>
          </a:p>
          <a:p>
            <a:r>
              <a:rPr lang="zh-CN" altLang="en-US" dirty="0"/>
              <a:t>无特定输入数据匹配最差情况</a:t>
            </a:r>
          </a:p>
          <a:p>
            <a:r>
              <a:rPr lang="zh-CN" altLang="en-US" dirty="0"/>
              <a:t>最差情况仅仅由随机数生成器所决定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快速排序的随机化版本</a:t>
            </a:r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假设所有元素的值均不同</a:t>
            </a:r>
            <a:endParaRPr lang="en-US" altLang="zh-CN" dirty="0"/>
          </a:p>
          <a:p>
            <a:r>
              <a:rPr lang="zh-CN" altLang="en-US" dirty="0"/>
              <a:t>围绕随机元素进行划分</a:t>
            </a:r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zh-CN" altLang="en-US" dirty="0"/>
              <a:t>所有的划分方式</a:t>
            </a:r>
            <a:r>
              <a:rPr lang="en-US" altLang="zh-CN" dirty="0"/>
              <a:t> (</a:t>
            </a:r>
            <a:r>
              <a:rPr lang="en-US" altLang="zh-CN" dirty="0">
                <a:solidFill>
                  <a:schemeClr val="accent2"/>
                </a:solidFill>
              </a:rPr>
              <a:t>0 :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–1, 1 :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–2,…,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–1 : 0</a:t>
            </a:r>
            <a:r>
              <a:rPr lang="en-US" altLang="zh-CN" dirty="0"/>
              <a:t>) </a:t>
            </a:r>
            <a:r>
              <a:rPr lang="zh-CN" altLang="en-US" dirty="0"/>
              <a:t>的发生概率相同，都是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1/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快速排序的随机化版本</a:t>
            </a:r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844268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None/>
            </a:pPr>
            <a:r>
              <a:rPr lang="zh-CN" altLang="en-US" dirty="0"/>
              <a:t>快速排序的随机化版本的划分策略</a:t>
            </a:r>
            <a:r>
              <a:rPr lang="en-US" altLang="zh-CN" dirty="0"/>
              <a:t>: </a:t>
            </a:r>
            <a:r>
              <a:rPr lang="zh-CN" altLang="en-US" dirty="0"/>
              <a:t>在真正划分之前进行交换</a:t>
            </a:r>
            <a:r>
              <a:rPr lang="en-US" altLang="zh-CN" dirty="0"/>
              <a:t>.</a:t>
            </a:r>
          </a:p>
          <a:p>
            <a:pPr marL="533400" indent="-533400">
              <a:lnSpc>
                <a:spcPct val="90000"/>
              </a:lnSpc>
              <a:buNone/>
            </a:pPr>
            <a:endParaRPr lang="en-US" altLang="zh-CN" sz="600" dirty="0"/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Randomized-Partition(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zh-CN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Random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exchange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]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Partition(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533400" indent="-533400">
              <a:lnSpc>
                <a:spcPct val="90000"/>
              </a:lnSpc>
              <a:buNone/>
            </a:pPr>
            <a:endParaRPr lang="en-US" altLang="zh-CN" sz="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Randomized-Quicksort(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zh-CN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Randomized-Partition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Randomized-Quicksort(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Randomized-Quicksort(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快速排序的随机化版本分析</a:t>
            </a:r>
            <a:endParaRPr lang="en-US" alt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对于平均（或期望）运行时间感兴趣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sz="1200" dirty="0"/>
          </a:p>
          <a:p>
            <a:pPr>
              <a:lnSpc>
                <a:spcPct val="100000"/>
              </a:lnSpc>
            </a:pPr>
            <a:r>
              <a:rPr lang="zh-CN" altLang="en-US" dirty="0"/>
              <a:t>需要回顾概率论知识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1828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概率论</a:t>
            </a:r>
            <a:endParaRPr lang="en-US" alt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CD0000"/>
                </a:solidFill>
              </a:rPr>
              <a:t>样本空间</a:t>
            </a:r>
            <a:r>
              <a:rPr lang="en-US" altLang="zh-CN" dirty="0"/>
              <a:t> (</a:t>
            </a:r>
            <a:r>
              <a:rPr lang="zh-CN" altLang="en-US" dirty="0"/>
              <a:t>集合</a:t>
            </a:r>
            <a:r>
              <a:rPr lang="en-US" altLang="zh-CN" dirty="0"/>
              <a:t>) </a:t>
            </a:r>
            <a:r>
              <a:rPr lang="en-US" altLang="zh-CN" i="1" dirty="0">
                <a:solidFill>
                  <a:schemeClr val="accent2"/>
                </a:solidFill>
              </a:rPr>
              <a:t>S</a:t>
            </a:r>
            <a:r>
              <a:rPr lang="en-US" altLang="zh-CN" dirty="0"/>
              <a:t> </a:t>
            </a:r>
            <a:r>
              <a:rPr lang="zh-CN" altLang="en-US" dirty="0"/>
              <a:t>包含若干基础事件</a:t>
            </a:r>
            <a:r>
              <a:rPr lang="en-US" altLang="zh-CN" dirty="0"/>
              <a:t> (</a:t>
            </a:r>
            <a:r>
              <a:rPr lang="zh-CN" altLang="en-US" dirty="0"/>
              <a:t>元素</a:t>
            </a:r>
            <a:r>
              <a:rPr lang="en-US" altLang="zh-CN" dirty="0"/>
              <a:t>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/>
              <a:t>   </a:t>
            </a:r>
            <a:r>
              <a:rPr lang="zh-CN" altLang="en-US" dirty="0"/>
              <a:t>例如，</a:t>
            </a:r>
            <a:r>
              <a:rPr lang="en-US" altLang="zh-CN" dirty="0"/>
              <a:t>2</a:t>
            </a:r>
            <a:r>
              <a:rPr lang="zh-CN" altLang="en-US" dirty="0"/>
              <a:t>个骰子具有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36</a:t>
            </a:r>
            <a:r>
              <a:rPr lang="en-US" altLang="zh-CN" dirty="0"/>
              <a:t> </a:t>
            </a:r>
            <a:r>
              <a:rPr lang="zh-CN" altLang="en-US" dirty="0"/>
              <a:t>种不同事件组合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一个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CD0000"/>
                </a:solidFill>
              </a:rPr>
              <a:t>事件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S </a:t>
            </a:r>
            <a:r>
              <a:rPr lang="zh-CN" altLang="en-US" dirty="0"/>
              <a:t>的子集</a:t>
            </a:r>
            <a:endParaRPr lang="en-US" altLang="zh-CN" dirty="0"/>
          </a:p>
          <a:p>
            <a:pPr>
              <a:lnSpc>
                <a:spcPct val="100000"/>
              </a:lnSpc>
              <a:buNone/>
            </a:pPr>
            <a:r>
              <a:rPr lang="en-US" altLang="zh-CN" dirty="0"/>
              <a:t>   </a:t>
            </a:r>
            <a:r>
              <a:rPr lang="zh-CN" altLang="en-US" dirty="0"/>
              <a:t>例如，扔</a:t>
            </a:r>
            <a:r>
              <a:rPr lang="en-US" altLang="zh-CN" dirty="0"/>
              <a:t>2</a:t>
            </a:r>
            <a:r>
              <a:rPr lang="zh-CN" altLang="en-US" dirty="0"/>
              <a:t>次骰子总共得到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7</a:t>
            </a:r>
            <a:r>
              <a:rPr lang="en-US" altLang="zh-CN" dirty="0"/>
              <a:t> </a:t>
            </a:r>
            <a:r>
              <a:rPr lang="zh-CN" altLang="en-US" dirty="0"/>
              <a:t>点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CD0000"/>
                </a:solidFill>
              </a:rPr>
              <a:t>概率分布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Pr</a:t>
            </a:r>
            <a:r>
              <a:rPr lang="en-US" altLang="zh-CN" dirty="0">
                <a:solidFill>
                  <a:schemeClr val="accent2"/>
                </a:solidFill>
              </a:rPr>
              <a:t>{}</a:t>
            </a:r>
            <a:r>
              <a:rPr lang="en-US" altLang="zh-CN" dirty="0"/>
              <a:t> </a:t>
            </a:r>
            <a:r>
              <a:rPr lang="zh-CN" altLang="en-US" dirty="0"/>
              <a:t>是从事件集合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S</a:t>
            </a:r>
            <a:r>
              <a:rPr lang="en-US" altLang="zh-CN" dirty="0"/>
              <a:t> </a:t>
            </a:r>
            <a:r>
              <a:rPr lang="zh-CN" altLang="en-US" dirty="0"/>
              <a:t>到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R </a:t>
            </a:r>
            <a:r>
              <a:rPr lang="zh-CN" altLang="en-US" dirty="0">
                <a:sym typeface="+mn-ea"/>
              </a:rPr>
              <a:t>的映射</a:t>
            </a:r>
            <a:r>
              <a:rPr lang="en-US" altLang="zh-CN" dirty="0"/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AutoNum type="arabicPeriod"/>
            </a:pPr>
            <a:r>
              <a:rPr lang="en-US" altLang="zh-CN" dirty="0" err="1">
                <a:solidFill>
                  <a:schemeClr val="accent2"/>
                </a:solidFill>
              </a:rPr>
              <a:t>Pr</a:t>
            </a:r>
            <a:r>
              <a:rPr lang="en-US" altLang="zh-CN" dirty="0">
                <a:solidFill>
                  <a:schemeClr val="accent2"/>
                </a:solidFill>
              </a:rPr>
              <a:t>{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}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 0</a:t>
            </a:r>
          </a:p>
          <a:p>
            <a:pPr marL="609600" indent="-609600">
              <a:buFontTx/>
              <a:buAutoNum type="arabicPeriod"/>
            </a:pP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 = 1</a:t>
            </a:r>
          </a:p>
          <a:p>
            <a:pPr marL="609600" indent="-609600">
              <a:buFontTx/>
              <a:buAutoNum type="arabicPeriod"/>
            </a:pP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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 =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 +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</a:t>
            </a:r>
            <a:r>
              <a:rPr lang="en-US" altLang="zh-CN" dirty="0">
                <a:sym typeface="Symbol" panose="05050102010706020507" pitchFamily="18" charset="2"/>
              </a:rPr>
              <a:t> if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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= </a:t>
            </a:r>
          </a:p>
          <a:p>
            <a:pPr marL="609600" indent="-609600">
              <a:buFontTx/>
              <a:buAutoNum type="arabicPeriod"/>
            </a:pPr>
            <a:endParaRPr lang="en-US" altLang="zh-CN" sz="15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609600" indent="-609600">
              <a:buNone/>
            </a:pPr>
            <a:r>
              <a:rPr lang="en-US" altLang="zh-CN" dirty="0">
                <a:sym typeface="Symbol" panose="05050102010706020507" pitchFamily="18" charset="2"/>
              </a:rPr>
              <a:t>      </a:t>
            </a:r>
            <a:r>
              <a:rPr lang="zh-CN" altLang="en-US" dirty="0">
                <a:sym typeface="Symbol" panose="05050102010706020507" pitchFamily="18" charset="2"/>
              </a:rPr>
              <a:t>例如，在前面的双骰子案例中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 = |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|/36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/>
          </a:p>
          <a:p>
            <a:pPr marL="609600" indent="-609600"/>
            <a:endParaRPr lang="en-US" altLang="zh-CN" dirty="0"/>
          </a:p>
          <a:p>
            <a:pPr marL="609600" indent="-609600">
              <a:buNone/>
            </a:pPr>
            <a:endParaRPr lang="en-US" altLang="zh-CN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1828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概率论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Pr</a:t>
            </a:r>
            <a:r>
              <a:rPr lang="en-US" altLang="zh-CN" dirty="0">
                <a:solidFill>
                  <a:schemeClr val="accent2"/>
                </a:solidFill>
              </a:rPr>
              <a:t>{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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 =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 +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 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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</a:t>
            </a:r>
          </a:p>
          <a:p>
            <a:pPr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  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 +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</a:t>
            </a:r>
          </a:p>
          <a:p>
            <a:pPr>
              <a:buNone/>
            </a:pPr>
            <a:endParaRPr lang="en-US" altLang="zh-CN" sz="9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dirty="0">
                <a:sym typeface="Symbol" panose="05050102010706020507" pitchFamily="18" charset="2"/>
              </a:rPr>
              <a:t>例如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ym typeface="Symbol" panose="05050102010706020507" pitchFamily="18" charset="2"/>
              </a:rPr>
              <a:t>{</a:t>
            </a:r>
            <a:r>
              <a:rPr lang="zh-CN" altLang="en-US" dirty="0">
                <a:sym typeface="Symbol" panose="05050102010706020507" pitchFamily="18" charset="2"/>
              </a:rPr>
              <a:t>扔到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4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或者双数</a:t>
            </a:r>
            <a:r>
              <a:rPr lang="en-US" altLang="zh-CN" dirty="0">
                <a:sym typeface="Symbol" panose="05050102010706020507" pitchFamily="18" charset="2"/>
              </a:rPr>
              <a:t>} </a:t>
            </a: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ym typeface="Symbol" panose="05050102010706020507" pitchFamily="18" charset="2"/>
              </a:rPr>
              <a:t>{</a:t>
            </a:r>
            <a:r>
              <a:rPr lang="zh-CN" altLang="en-US" dirty="0">
                <a:sym typeface="Symbol" panose="05050102010706020507" pitchFamily="18" charset="2"/>
              </a:rPr>
              <a:t>扔到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4</a:t>
            </a:r>
            <a:r>
              <a:rPr lang="en-US" altLang="zh-CN" dirty="0">
                <a:sym typeface="Symbol" panose="05050102010706020507" pitchFamily="18" charset="2"/>
              </a:rPr>
              <a:t>} +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ym typeface="Symbol" panose="05050102010706020507" pitchFamily="18" charset="2"/>
              </a:rPr>
              <a:t>{</a:t>
            </a:r>
            <a:r>
              <a:rPr lang="zh-CN" altLang="en-US" dirty="0">
                <a:sym typeface="Symbol" panose="05050102010706020507" pitchFamily="18" charset="2"/>
              </a:rPr>
              <a:t>扔到双数</a:t>
            </a:r>
            <a:r>
              <a:rPr lang="en-US" altLang="zh-CN" dirty="0">
                <a:sym typeface="Symbol" panose="05050102010706020507" pitchFamily="18" charset="2"/>
              </a:rPr>
              <a:t>} 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ym typeface="Symbol" panose="05050102010706020507" pitchFamily="18" charset="2"/>
              </a:rPr>
              <a:t>{</a:t>
            </a:r>
            <a:r>
              <a:rPr lang="zh-CN" altLang="en-US" dirty="0">
                <a:sym typeface="Symbol" panose="05050102010706020507" pitchFamily="18" charset="2"/>
              </a:rPr>
              <a:t>扔到</a:t>
            </a:r>
            <a:r>
              <a:rPr lang="en-US" altLang="zh-CN" dirty="0">
                <a:sym typeface="Symbol" panose="05050102010706020507" pitchFamily="18" charset="2"/>
              </a:rPr>
              <a:t> (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2,2</a:t>
            </a:r>
            <a:r>
              <a:rPr lang="en-US" altLang="zh-CN" dirty="0">
                <a:sym typeface="Symbol" panose="05050102010706020507" pitchFamily="18" charset="2"/>
              </a:rPr>
              <a:t>)}</a:t>
            </a: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3/36 + 6/36  1/36 = 8/36</a:t>
            </a:r>
            <a:endParaRPr lang="en-US" altLang="zh-CN" dirty="0"/>
          </a:p>
        </p:txBody>
      </p:sp>
      <p:graphicFrame>
        <p:nvGraphicFramePr>
          <p:cNvPr id="66564" name="对象 54275"/>
          <p:cNvGraphicFramePr/>
          <p:nvPr/>
        </p:nvGraphicFramePr>
        <p:xfrm>
          <a:off x="5493258" y="1566149"/>
          <a:ext cx="1828800" cy="588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3" imgW="1066165" imgH="342900" progId="Equation.DSMT4">
                  <p:embed/>
                </p:oleObj>
              </mc:Choice>
              <mc:Fallback>
                <p:oleObj r:id="rId3" imgW="1066165" imgH="3429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93258" y="1566149"/>
                        <a:ext cx="1828800" cy="58816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概率论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rgbClr val="CD0000"/>
                </a:solidFill>
              </a:rPr>
              <a:t>例如</a:t>
            </a:r>
            <a:r>
              <a:rPr lang="en-US" altLang="zh-CN" dirty="0"/>
              <a:t>: </a:t>
            </a:r>
            <a:r>
              <a:rPr lang="zh-CN" altLang="en-US" dirty="0"/>
              <a:t>扔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en-US" altLang="zh-CN" dirty="0"/>
              <a:t> </a:t>
            </a:r>
            <a:r>
              <a:rPr lang="zh-CN" altLang="en-US" dirty="0"/>
              <a:t>个骰子</a:t>
            </a:r>
            <a:endParaRPr lang="en-US" altLang="zh-CN" dirty="0"/>
          </a:p>
          <a:p>
            <a:r>
              <a:rPr lang="en-US" altLang="zh-CN" dirty="0">
                <a:solidFill>
                  <a:schemeClr val="accent2"/>
                </a:solidFill>
              </a:rPr>
              <a:t>|</a:t>
            </a:r>
            <a:r>
              <a:rPr lang="en-US" altLang="zh-CN" i="1" dirty="0">
                <a:solidFill>
                  <a:schemeClr val="accent2"/>
                </a:solidFill>
              </a:rPr>
              <a:t>S</a:t>
            </a:r>
            <a:r>
              <a:rPr lang="en-US" altLang="zh-CN" dirty="0">
                <a:solidFill>
                  <a:schemeClr val="accent2"/>
                </a:solidFill>
              </a:rPr>
              <a:t>|=36</a:t>
            </a:r>
            <a:r>
              <a:rPr lang="en-US" altLang="zh-CN" dirty="0"/>
              <a:t> </a:t>
            </a:r>
            <a:r>
              <a:rPr lang="zh-CN" altLang="en-US" dirty="0"/>
              <a:t>项可能的输出</a:t>
            </a:r>
            <a:endParaRPr lang="en-US" altLang="zh-CN" dirty="0"/>
          </a:p>
          <a:p>
            <a:r>
              <a:rPr lang="zh-CN" altLang="en-US" dirty="0">
                <a:solidFill>
                  <a:srgbClr val="CD0000"/>
                </a:solidFill>
              </a:rPr>
              <a:t>均匀分布</a:t>
            </a:r>
            <a:r>
              <a:rPr lang="en-US" altLang="zh-CN" dirty="0"/>
              <a:t>: </a:t>
            </a:r>
            <a:r>
              <a:rPr lang="zh-CN" altLang="en-US" dirty="0"/>
              <a:t>每项输出具有概率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1/|</a:t>
            </a:r>
            <a:r>
              <a:rPr lang="en-US" altLang="zh-CN" i="1" dirty="0">
                <a:solidFill>
                  <a:schemeClr val="accent2"/>
                </a:solidFill>
              </a:rPr>
              <a:t>S</a:t>
            </a:r>
            <a:r>
              <a:rPr lang="en-US" altLang="zh-CN" dirty="0">
                <a:solidFill>
                  <a:schemeClr val="accent2"/>
                </a:solidFill>
              </a:rPr>
              <a:t>| = 1/36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令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是所有骰子之和</a:t>
            </a:r>
            <a:r>
              <a:rPr lang="en-US" altLang="zh-CN" dirty="0"/>
              <a:t>.</a:t>
            </a:r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dirty="0" err="1">
                <a:solidFill>
                  <a:schemeClr val="accent2"/>
                </a:solidFill>
              </a:rPr>
              <a:t>Pr</a:t>
            </a:r>
            <a:r>
              <a:rPr lang="en-US" altLang="zh-CN" dirty="0">
                <a:solidFill>
                  <a:schemeClr val="accent2"/>
                </a:solidFill>
              </a:rPr>
              <a:t>{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=5} = 4/36</a:t>
            </a:r>
          </a:p>
          <a:p>
            <a:pPr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{(1,4), (2,3), (3,2), (4,1)}</a:t>
            </a: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概率论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/>
              <a:t>期望值</a:t>
            </a:r>
            <a:r>
              <a:rPr lang="en-US" altLang="zh-CN" dirty="0"/>
              <a:t>: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期望的线性可加性</a:t>
            </a:r>
            <a:r>
              <a:rPr lang="en-US" altLang="zh-CN" dirty="0"/>
              <a:t>:</a:t>
            </a:r>
          </a:p>
          <a:p>
            <a:pPr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对于任一常数</a:t>
            </a:r>
            <a:r>
              <a:rPr lang="en-US" altLang="zh-CN" i="1" dirty="0"/>
              <a:t>a</a:t>
            </a:r>
            <a:r>
              <a:rPr lang="zh-CN" altLang="en-US" i="1" dirty="0"/>
              <a:t>，</a:t>
            </a:r>
            <a:r>
              <a:rPr lang="en-US" altLang="zh-CN" i="1" dirty="0">
                <a:solidFill>
                  <a:schemeClr val="accent2"/>
                </a:solidFill>
              </a:rPr>
              <a:t>E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 err="1">
                <a:solidFill>
                  <a:schemeClr val="accent2"/>
                </a:solidFill>
              </a:rPr>
              <a:t>aX</a:t>
            </a:r>
            <a:r>
              <a:rPr lang="en-US" altLang="zh-CN" dirty="0" err="1">
                <a:solidFill>
                  <a:schemeClr val="accent2"/>
                </a:solidFill>
              </a:rPr>
              <a:t>+</a:t>
            </a:r>
            <a:r>
              <a:rPr lang="en-US" altLang="zh-CN" i="1" dirty="0" err="1">
                <a:solidFill>
                  <a:schemeClr val="accent2"/>
                </a:solidFill>
              </a:rPr>
              <a:t>Y</a:t>
            </a:r>
            <a:r>
              <a:rPr lang="en-US" altLang="zh-CN" dirty="0">
                <a:solidFill>
                  <a:schemeClr val="accent2"/>
                </a:solidFill>
              </a:rPr>
              <a:t>] = </a:t>
            </a:r>
            <a:r>
              <a:rPr lang="en-US" altLang="zh-CN" i="1" dirty="0" err="1">
                <a:solidFill>
                  <a:schemeClr val="accent2"/>
                </a:solidFill>
              </a:rPr>
              <a:t>aE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 + </a:t>
            </a:r>
            <a:r>
              <a:rPr lang="en-US" altLang="zh-CN" i="1" dirty="0">
                <a:solidFill>
                  <a:schemeClr val="accent2"/>
                </a:solidFill>
              </a:rPr>
              <a:t>E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</a:rPr>
              <a:t>Y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endParaRPr lang="en-US" altLang="zh-CN" i="1" dirty="0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期望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27" y="1472797"/>
            <a:ext cx="3638737" cy="844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快速排序（</a:t>
            </a:r>
            <a:r>
              <a:rPr lang="en-US" altLang="zh-CN" dirty="0"/>
              <a:t>Quicksort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54298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由</a:t>
            </a:r>
            <a:r>
              <a:rPr lang="en-US" altLang="zh-CN" dirty="0"/>
              <a:t>C.A.R. Hoare</a:t>
            </a:r>
            <a:r>
              <a:rPr lang="zh-CN" altLang="en-US" dirty="0"/>
              <a:t>在</a:t>
            </a:r>
            <a:r>
              <a:rPr lang="en-US" altLang="zh-CN" dirty="0"/>
              <a:t>1962</a:t>
            </a:r>
            <a:r>
              <a:rPr lang="zh-CN" altLang="en-US" dirty="0"/>
              <a:t>年提出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基于“分治策略” 的算法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Sorts “in place”</a:t>
            </a:r>
          </a:p>
          <a:p>
            <a:pPr lvl="1"/>
            <a:r>
              <a:rPr lang="en-US" altLang="zh-CN" dirty="0"/>
              <a:t>like insertion sort</a:t>
            </a:r>
          </a:p>
          <a:p>
            <a:pPr lvl="1"/>
            <a:r>
              <a:rPr lang="en-US" altLang="zh-CN" dirty="0"/>
              <a:t>unlike merge sort</a:t>
            </a:r>
          </a:p>
          <a:p>
            <a:r>
              <a:rPr lang="en-US" altLang="zh-CN" dirty="0"/>
              <a:t>Very practical (with tuning)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两个随机变量的独立性</a:t>
            </a:r>
            <a:endParaRPr lang="en-US" alt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两个随机变量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dirty="0"/>
              <a:t> and </a:t>
            </a:r>
            <a:r>
              <a:rPr lang="en-US" altLang="zh-CN" i="1" dirty="0">
                <a:solidFill>
                  <a:schemeClr val="accent2"/>
                </a:solidFill>
              </a:rPr>
              <a:t>Y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CD0000"/>
                </a:solidFill>
              </a:rPr>
              <a:t>独立的</a:t>
            </a:r>
            <a:r>
              <a:rPr lang="en-US" altLang="zh-CN" dirty="0"/>
              <a:t>, </a:t>
            </a:r>
            <a:r>
              <a:rPr lang="zh-CN" altLang="en-US" dirty="0"/>
              <a:t>当且仅当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 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 =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</a:t>
            </a:r>
            <a:r>
              <a:rPr lang="en-US" altLang="zh-CN" dirty="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</a:t>
            </a:r>
          </a:p>
          <a:p>
            <a:endParaRPr lang="en-US" altLang="zh-CN" sz="12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如果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独立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XY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] =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r>
              <a:rPr lang="en-US" altLang="zh-CN" dirty="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endParaRPr lang="en-US" altLang="zh-CN" dirty="0">
              <a:solidFill>
                <a:schemeClr val="accent2"/>
              </a:solidFill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文本占位符 58370"/>
          <p:cNvSpPr>
            <a:spLocks noGrp="1"/>
          </p:cNvSpPr>
          <p:nvPr>
            <p:ph idx="1"/>
          </p:nvPr>
        </p:nvSpPr>
        <p:spPr>
          <a:xfrm>
            <a:off x="628650" y="933450"/>
            <a:ext cx="7886700" cy="3698875"/>
          </a:xfrm>
        </p:spPr>
        <p:txBody>
          <a:bodyPr anchor="t" anchorCtr="0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假设所有元素均不相同</a:t>
            </a:r>
            <a:r>
              <a:rPr lang="en-US" altLang="zh-CN" dirty="0"/>
              <a:t>.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围绕某个随机元素进行划分</a:t>
            </a:r>
            <a:endParaRPr lang="en-US" altLang="zh-CN" dirty="0"/>
          </a:p>
          <a:p>
            <a:pPr>
              <a:lnSpc>
                <a:spcPct val="11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    </a:t>
            </a:r>
            <a:r>
              <a:rPr lang="en-US" altLang="zh-CN" dirty="0"/>
              <a:t> </a:t>
            </a:r>
            <a:r>
              <a:rPr lang="zh-CN" altLang="en-US" dirty="0"/>
              <a:t>所有划分方式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(0 :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–1, 1 :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–2,…,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–1 : 0)</a:t>
            </a:r>
            <a:r>
              <a:rPr lang="en-US" altLang="zh-CN" dirty="0"/>
              <a:t> </a:t>
            </a:r>
            <a:r>
              <a:rPr lang="zh-CN" altLang="en-US" dirty="0"/>
              <a:t>具有相同发生概率，概率值为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1/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/>
              <a:t>.</a:t>
            </a:r>
          </a:p>
          <a:p>
            <a:pPr>
              <a:lnSpc>
                <a:spcPct val="110000"/>
              </a:lnSpc>
              <a:buNone/>
            </a:pPr>
            <a:endParaRPr lang="en-US" altLang="zh-CN" sz="750" dirty="0"/>
          </a:p>
          <a:p>
            <a:pPr>
              <a:lnSpc>
                <a:spcPct val="11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对于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k</a:t>
            </a:r>
            <a:r>
              <a:rPr lang="en-US" altLang="zh-CN" dirty="0">
                <a:solidFill>
                  <a:schemeClr val="accent2"/>
                </a:solidFill>
              </a:rPr>
              <a:t>=0,…,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–1</a:t>
            </a:r>
            <a:r>
              <a:rPr lang="en-US" altLang="zh-CN" dirty="0"/>
              <a:t>, </a:t>
            </a:r>
            <a:r>
              <a:rPr lang="zh-CN" altLang="en-US" dirty="0"/>
              <a:t>令</a:t>
            </a:r>
            <a:r>
              <a:rPr lang="en-US" altLang="zh-CN" dirty="0"/>
              <a:t> </a:t>
            </a:r>
            <a:r>
              <a:rPr lang="en-US" altLang="zh-CN" i="1" dirty="0" err="1">
                <a:solidFill>
                  <a:schemeClr val="accent2"/>
                </a:solidFill>
              </a:rPr>
              <a:t>X</a:t>
            </a:r>
            <a:r>
              <a:rPr lang="en-US" altLang="zh-CN" i="1" baseline="-25000" dirty="0" err="1">
                <a:solidFill>
                  <a:schemeClr val="accent2"/>
                </a:solidFill>
              </a:rPr>
              <a:t>k</a:t>
            </a:r>
            <a:r>
              <a:rPr lang="en-US" altLang="zh-CN" dirty="0"/>
              <a:t> </a:t>
            </a:r>
            <a:r>
              <a:rPr lang="zh-CN" altLang="en-US" dirty="0"/>
              <a:t>是随机变量，如下</a:t>
            </a:r>
            <a:r>
              <a:rPr lang="en-US" altLang="zh-CN" dirty="0"/>
              <a:t>:</a:t>
            </a:r>
          </a:p>
          <a:p>
            <a:pPr>
              <a:lnSpc>
                <a:spcPct val="110000"/>
              </a:lnSpc>
              <a:buNone/>
            </a:pPr>
            <a:endParaRPr lang="en-US" altLang="zh-CN" dirty="0"/>
          </a:p>
          <a:p>
            <a:pPr>
              <a:lnSpc>
                <a:spcPct val="110000"/>
              </a:lnSpc>
              <a:buNone/>
            </a:pPr>
            <a:endParaRPr lang="en-US" altLang="zh-CN" dirty="0"/>
          </a:p>
          <a:p>
            <a:pPr>
              <a:lnSpc>
                <a:spcPct val="11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则</a:t>
            </a:r>
            <a:endParaRPr lang="en-US" altLang="zh-CN" dirty="0"/>
          </a:p>
          <a:p>
            <a:pPr>
              <a:lnSpc>
                <a:spcPct val="110000"/>
              </a:lnSpc>
              <a:buNone/>
            </a:pPr>
            <a:r>
              <a:rPr lang="en-US" altLang="zh-CN" dirty="0"/>
              <a:t>                 </a:t>
            </a:r>
            <a:r>
              <a:rPr lang="en-US" altLang="zh-CN" i="1" dirty="0">
                <a:solidFill>
                  <a:schemeClr val="accent2"/>
                </a:solidFill>
              </a:rPr>
              <a:t>E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 err="1">
                <a:solidFill>
                  <a:schemeClr val="accent2"/>
                </a:solidFill>
              </a:rPr>
              <a:t>X</a:t>
            </a:r>
            <a:r>
              <a:rPr lang="en-US" altLang="zh-CN" i="1" baseline="-25000" dirty="0" err="1">
                <a:solidFill>
                  <a:schemeClr val="accent2"/>
                </a:solidFill>
              </a:rPr>
              <a:t>k</a:t>
            </a:r>
            <a:r>
              <a:rPr lang="en-US" altLang="zh-CN" dirty="0">
                <a:solidFill>
                  <a:schemeClr val="accent2"/>
                </a:solidFill>
              </a:rPr>
              <a:t>] = </a:t>
            </a:r>
            <a:r>
              <a:rPr lang="en-US" altLang="zh-CN" dirty="0" err="1">
                <a:solidFill>
                  <a:schemeClr val="accent2"/>
                </a:solidFill>
              </a:rPr>
              <a:t>Pr</a:t>
            </a:r>
            <a:r>
              <a:rPr lang="en-US" altLang="zh-CN" dirty="0">
                <a:solidFill>
                  <a:schemeClr val="accent2"/>
                </a:solidFill>
              </a:rPr>
              <a:t>{</a:t>
            </a:r>
            <a:r>
              <a:rPr lang="en-US" altLang="zh-CN" i="1" dirty="0" err="1">
                <a:solidFill>
                  <a:schemeClr val="accent2"/>
                </a:solidFill>
              </a:rPr>
              <a:t>X</a:t>
            </a:r>
            <a:r>
              <a:rPr lang="en-US" altLang="zh-CN" i="1" baseline="-25000" dirty="0" err="1">
                <a:solidFill>
                  <a:schemeClr val="accent2"/>
                </a:solidFill>
              </a:rPr>
              <a:t>k</a:t>
            </a:r>
            <a:r>
              <a:rPr lang="en-US" altLang="zh-CN" dirty="0">
                <a:solidFill>
                  <a:schemeClr val="accent2"/>
                </a:solidFill>
              </a:rPr>
              <a:t>=1} = 1/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</a:p>
        </p:txBody>
      </p:sp>
      <p:grpSp>
        <p:nvGrpSpPr>
          <p:cNvPr id="70660" name="组合 58373"/>
          <p:cNvGrpSpPr/>
          <p:nvPr/>
        </p:nvGrpSpPr>
        <p:grpSpPr>
          <a:xfrm>
            <a:off x="2343150" y="2971800"/>
            <a:ext cx="3842147" cy="895350"/>
            <a:chOff x="1008" y="2496"/>
            <a:chExt cx="3227" cy="752"/>
          </a:xfrm>
        </p:grpSpPr>
        <p:graphicFrame>
          <p:nvGraphicFramePr>
            <p:cNvPr id="70661" name="对象 58371"/>
            <p:cNvGraphicFramePr/>
            <p:nvPr/>
          </p:nvGraphicFramePr>
          <p:xfrm>
            <a:off x="1008" y="2496"/>
            <a:ext cx="864" cy="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r:id="rId3" imgW="533400" imgH="457200" progId="Equation.DSMT4">
                    <p:embed/>
                  </p:oleObj>
                </mc:Choice>
                <mc:Fallback>
                  <p:oleObj r:id="rId3" imgW="533400" imgH="457200" progId="Equation.DSMT4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08" y="2496"/>
                          <a:ext cx="864" cy="7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2" name="文本框 58372"/>
            <p:cNvSpPr txBox="1"/>
            <p:nvPr/>
          </p:nvSpPr>
          <p:spPr>
            <a:xfrm>
              <a:off x="1920" y="2525"/>
              <a:ext cx="2315" cy="7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en-US" sz="1600">
                  <a:latin typeface="Times New Roman" panose="02020603050405020304" pitchFamily="18" charset="0"/>
                  <a:ea typeface="宋体" panose="02010600030101010101" pitchFamily="2" charset="-122"/>
                </a:rPr>
                <a:t>如果产生了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6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</a:t>
              </a:r>
              <a:r>
                <a:rPr lang="en-US" altLang="zh-CN" sz="16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16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–1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1600">
                  <a:latin typeface="Times New Roman" panose="02020603050405020304" pitchFamily="18" charset="0"/>
                  <a:ea typeface="宋体" panose="02010600030101010101" pitchFamily="2" charset="-122"/>
                </a:rPr>
                <a:t>划分方式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zh-CN" altLang="en-US" sz="1600">
                  <a:latin typeface="Times New Roman" panose="02020603050405020304" pitchFamily="18" charset="0"/>
                  <a:ea typeface="宋体" panose="02010600030101010101" pitchFamily="2" charset="-122"/>
                </a:rPr>
                <a:t>其他情况</a:t>
              </a:r>
            </a:p>
          </p:txBody>
        </p:sp>
      </p:grp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回到随机快速排序算法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4" name="对象 59395"/>
          <p:cNvGraphicFramePr/>
          <p:nvPr/>
        </p:nvGraphicFramePr>
        <p:xfrm>
          <a:off x="2293620" y="2913460"/>
          <a:ext cx="3657600" cy="634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3" imgW="2487930" imgH="431800" progId="Equation.DSMT4">
                  <p:embed/>
                </p:oleObj>
              </mc:Choice>
              <mc:Fallback>
                <p:oleObj r:id="rId3" imgW="2487930" imgH="4318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3620" y="2913460"/>
                        <a:ext cx="3657600" cy="63460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随机快速排序算法的分析</a:t>
            </a:r>
            <a:endParaRPr lang="en-US" altLang="zh-CN" dirty="0"/>
          </a:p>
        </p:txBody>
      </p:sp>
      <p:sp>
        <p:nvSpPr>
          <p:cNvPr id="6" name="文本占位符 58370"/>
          <p:cNvSpPr txBox="1"/>
          <p:nvPr/>
        </p:nvSpPr>
        <p:spPr>
          <a:xfrm>
            <a:off x="628650" y="933450"/>
            <a:ext cx="7886700" cy="3698875"/>
          </a:xfrm>
        </p:spPr>
        <p:txBody>
          <a:bodyPr anchor="t" anchorCtr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altLang="en-US" dirty="0"/>
              <a:t>假设在算法执行过程中，随机数的生成是独立的</a:t>
            </a:r>
            <a:r>
              <a:rPr lang="en-US" altLang="zh-CN" dirty="0"/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令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en-US" altLang="zh-CN" dirty="0"/>
              <a:t> = </a:t>
            </a:r>
            <a:r>
              <a:rPr lang="zh-CN" altLang="en-US" dirty="0"/>
              <a:t>随机变量</a:t>
            </a:r>
            <a:r>
              <a:rPr lang="en-US" altLang="zh-CN" dirty="0"/>
              <a:t> (RV)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                </a:t>
            </a:r>
            <a:r>
              <a:rPr lang="zh-CN" altLang="en-US" dirty="0"/>
              <a:t>描述输入规模为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n </a:t>
            </a:r>
            <a:r>
              <a:rPr lang="zh-CN" altLang="en-US" dirty="0">
                <a:sym typeface="+mn-ea"/>
              </a:rPr>
              <a:t>的算法运行时间</a:t>
            </a:r>
            <a:endParaRPr lang="en-US" altLang="zh-CN" i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则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endParaRPr lang="en-US" altLang="zh-CN" dirty="0"/>
          </a:p>
          <a:p>
            <a:pPr>
              <a:lnSpc>
                <a:spcPct val="90000"/>
              </a:lnSpc>
              <a:buNone/>
            </a:pP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如何计算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CD0000"/>
                </a:solidFill>
              </a:rPr>
              <a:t>期望</a:t>
            </a:r>
            <a:r>
              <a:rPr lang="en-US" altLang="zh-CN" dirty="0"/>
              <a:t> </a:t>
            </a:r>
            <a:r>
              <a:rPr lang="zh-CN" altLang="en-US" dirty="0"/>
              <a:t>运行时间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E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)]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7" name="对象 60419"/>
          <p:cNvGraphicFramePr/>
          <p:nvPr/>
        </p:nvGraphicFramePr>
        <p:xfrm>
          <a:off x="2000250" y="864870"/>
          <a:ext cx="4105275" cy="61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r:id="rId3" imgW="2868930" imgH="431800" progId="Equation.DSMT4">
                  <p:embed/>
                </p:oleObj>
              </mc:Choice>
              <mc:Fallback>
                <p:oleObj r:id="rId3" imgW="2868930" imgH="4318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0250" y="864870"/>
                        <a:ext cx="4105275" cy="617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对象 60420"/>
          <p:cNvGraphicFramePr/>
          <p:nvPr/>
        </p:nvGraphicFramePr>
        <p:xfrm>
          <a:off x="2743200" y="1379220"/>
          <a:ext cx="3576638" cy="3163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r:id="rId5" imgW="2501900" imgH="2209800" progId="Equation.DSMT4">
                  <p:embed/>
                </p:oleObj>
              </mc:Choice>
              <mc:Fallback>
                <p:oleObj r:id="rId5" imgW="2501900" imgH="22098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3200" y="1379220"/>
                        <a:ext cx="3576638" cy="316349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随机快速排序算法的分析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2" name="对象 61443"/>
          <p:cNvGraphicFramePr/>
          <p:nvPr/>
        </p:nvGraphicFramePr>
        <p:xfrm>
          <a:off x="1674495" y="3049651"/>
          <a:ext cx="2686050" cy="736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r:id="rId3" imgW="1574165" imgH="431800" progId="Equation.DSMT4">
                  <p:embed/>
                </p:oleObj>
              </mc:Choice>
              <mc:Fallback>
                <p:oleObj r:id="rId3" imgW="1574165" imgH="4318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4495" y="3049651"/>
                        <a:ext cx="2686050" cy="73699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随机快速排序算法的分析</a:t>
            </a:r>
            <a:endParaRPr lang="en-US" altLang="zh-CN" dirty="0"/>
          </a:p>
        </p:txBody>
      </p:sp>
      <p:sp>
        <p:nvSpPr>
          <p:cNvPr id="6" name="文本占位符 58370"/>
          <p:cNvSpPr txBox="1"/>
          <p:nvPr/>
        </p:nvSpPr>
        <p:spPr>
          <a:xfrm>
            <a:off x="628650" y="933450"/>
            <a:ext cx="7886700" cy="3698875"/>
          </a:xfrm>
        </p:spPr>
        <p:txBody>
          <a:bodyPr anchor="t" anchorCtr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 dirty="0"/>
              <a:t>需要证明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E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)] =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lg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即，平均运行时间是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lg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100000"/>
              </a:lnSpc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需要证明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)]  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an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lg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+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，对于常数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endParaRPr lang="en-US" altLang="zh-CN" i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  </a:t>
            </a:r>
            <a:r>
              <a:rPr lang="zh-CN" altLang="en-US" dirty="0">
                <a:sym typeface="Symbol" panose="05050102010706020507" pitchFamily="18" charset="2"/>
              </a:rPr>
              <a:t>使用下式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</a:p>
          <a:p>
            <a:pPr>
              <a:lnSpc>
                <a:spcPct val="10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5" name="对象 62470"/>
          <p:cNvGraphicFramePr/>
          <p:nvPr/>
        </p:nvGraphicFramePr>
        <p:xfrm>
          <a:off x="1945555" y="866934"/>
          <a:ext cx="2828778" cy="64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r:id="rId3" imgW="1891665" imgH="431800" progId="Equation.DSMT4">
                  <p:embed/>
                </p:oleObj>
              </mc:Choice>
              <mc:Fallback>
                <p:oleObj r:id="rId3" imgW="1891665" imgH="4318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5555" y="866934"/>
                        <a:ext cx="2828778" cy="645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对象 62471"/>
          <p:cNvGraphicFramePr/>
          <p:nvPr/>
        </p:nvGraphicFramePr>
        <p:xfrm>
          <a:off x="2726721" y="1478154"/>
          <a:ext cx="2394957" cy="254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r:id="rId5" imgW="1803400" imgH="1917700" progId="Equation.DSMT4">
                  <p:embed/>
                </p:oleObj>
              </mc:Choice>
              <mc:Fallback>
                <p:oleObj r:id="rId5" imgW="1803400" imgH="19177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26721" y="1478154"/>
                        <a:ext cx="2394957" cy="2545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文本框 62472"/>
          <p:cNvSpPr txBox="1"/>
          <p:nvPr/>
        </p:nvSpPr>
        <p:spPr>
          <a:xfrm>
            <a:off x="3615976" y="3759422"/>
            <a:ext cx="1632178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通过选取足够大的参数</a:t>
            </a:r>
            <a:r>
              <a:rPr lang="en-US" altLang="zh-CN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05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8" name="文本框 62473"/>
          <p:cNvSpPr txBox="1"/>
          <p:nvPr/>
        </p:nvSpPr>
        <p:spPr>
          <a:xfrm>
            <a:off x="1769269" y="4012406"/>
            <a:ext cx="481203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挑选足够大的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，以应对初始条件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继而挑选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  <a:p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以应对最终不等式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随机快速排序算法的分析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9" name="对象 63491"/>
          <p:cNvGraphicFramePr/>
          <p:nvPr/>
        </p:nvGraphicFramePr>
        <p:xfrm>
          <a:off x="2379980" y="851345"/>
          <a:ext cx="3241040" cy="729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r:id="rId3" imgW="1917065" imgH="431800" progId="Equation.DSMT4">
                  <p:embed/>
                </p:oleObj>
              </mc:Choice>
              <mc:Fallback>
                <p:oleObj r:id="rId3" imgW="1917065" imgH="4318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9980" y="851345"/>
                        <a:ext cx="3241040" cy="7292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对象 63492"/>
          <p:cNvGraphicFramePr/>
          <p:nvPr/>
        </p:nvGraphicFramePr>
        <p:xfrm>
          <a:off x="3277870" y="1580579"/>
          <a:ext cx="2343150" cy="289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r:id="rId5" imgW="1727200" imgH="2133600" progId="Equation.DSMT4">
                  <p:embed/>
                </p:oleObj>
              </mc:Choice>
              <mc:Fallback>
                <p:oleObj r:id="rId5" imgW="1727200" imgH="2133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7870" y="1580579"/>
                        <a:ext cx="2343150" cy="289447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随机快速排序算法的分析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快速排序算法的实践性</a:t>
            </a:r>
            <a:endParaRPr lang="en-US" altLang="zh-CN" dirty="0"/>
          </a:p>
        </p:txBody>
      </p:sp>
      <p:sp>
        <p:nvSpPr>
          <p:cNvPr id="5" name="文本占位符 58370"/>
          <p:cNvSpPr txBox="1"/>
          <p:nvPr/>
        </p:nvSpPr>
        <p:spPr>
          <a:xfrm>
            <a:off x="628650" y="933450"/>
            <a:ext cx="7886700" cy="3698875"/>
          </a:xfrm>
        </p:spPr>
        <p:txBody>
          <a:bodyPr anchor="t" anchorCtr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/>
              <a:t>Quicksort </a:t>
            </a:r>
            <a:r>
              <a:rPr lang="zh-CN" altLang="en-US" dirty="0"/>
              <a:t>是一款优秀的通用的排序算法</a:t>
            </a:r>
            <a:r>
              <a:rPr lang="en-US" altLang="zh-CN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Quicksort </a:t>
            </a:r>
            <a:r>
              <a:rPr lang="zh-CN" altLang="en-US" dirty="0"/>
              <a:t>通常比归并排序算法快</a:t>
            </a:r>
            <a:r>
              <a:rPr lang="en-US" altLang="zh-CN" dirty="0"/>
              <a:t>2</a:t>
            </a:r>
            <a:r>
              <a:rPr lang="zh-CN" altLang="en-US" dirty="0"/>
              <a:t>倍</a:t>
            </a:r>
            <a:r>
              <a:rPr lang="en-US" altLang="zh-CN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Quicksort </a:t>
            </a:r>
            <a:r>
              <a:rPr lang="zh-CN" altLang="en-US" dirty="0"/>
              <a:t>能够通过代码调优明显提升性能</a:t>
            </a:r>
            <a:r>
              <a:rPr lang="en-US" altLang="zh-CN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Quicksort </a:t>
            </a:r>
            <a:r>
              <a:rPr lang="zh-CN" altLang="en-US" dirty="0"/>
              <a:t>甚至在有缓冲区和虚拟内存条件下也表现良好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28674"/>
          <p:cNvSpPr txBox="1"/>
          <p:nvPr/>
        </p:nvSpPr>
        <p:spPr>
          <a:xfrm>
            <a:off x="628650" y="1054298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AutoNum type="arabicPeriod"/>
            </a:pPr>
            <a:r>
              <a:rPr lang="zh-CN" altLang="en-US" dirty="0">
                <a:solidFill>
                  <a:srgbClr val="CD0000"/>
                </a:solidFill>
              </a:rPr>
              <a:t>分解</a:t>
            </a:r>
            <a:r>
              <a:rPr lang="en-US" altLang="zh-CN" dirty="0"/>
              <a:t>: </a:t>
            </a:r>
            <a:r>
              <a:rPr lang="zh-CN" altLang="en-US" dirty="0"/>
              <a:t>围绕一个主元（</a:t>
            </a:r>
            <a:r>
              <a:rPr lang="en-US" altLang="zh-CN" dirty="0"/>
              <a:t>pivot element</a:t>
            </a:r>
            <a:r>
              <a:rPr lang="zh-CN" altLang="en-US" dirty="0"/>
              <a:t>）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/>
              <a:t>将原始数组划分成两个子数组，使得再前一子数组中的元素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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后一子数组中的元素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  <a:p>
            <a:pPr marL="609600" indent="-609600">
              <a:buFontTx/>
              <a:buAutoNum type="arabicPeriod"/>
            </a:pPr>
            <a:endParaRPr lang="en-US" altLang="zh-CN" sz="900" dirty="0"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endParaRPr lang="en-US" altLang="zh-CN" sz="1350" dirty="0"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endParaRPr lang="en-US" altLang="zh-CN" sz="1350" dirty="0"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endParaRPr lang="en-US" altLang="zh-CN" sz="1350" dirty="0"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zh-CN" altLang="en-US" dirty="0">
                <a:solidFill>
                  <a:srgbClr val="CD0000"/>
                </a:solidFill>
                <a:sym typeface="Symbol" panose="05050102010706020507" pitchFamily="18" charset="2"/>
              </a:rPr>
              <a:t>解决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zh-CN" altLang="en-US" dirty="0">
                <a:sym typeface="Symbol" panose="05050102010706020507" pitchFamily="18" charset="2"/>
              </a:rPr>
              <a:t>对两个子数组进行递归排序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  <a:p>
            <a:pPr marL="609600" indent="-609600">
              <a:buFontTx/>
              <a:buAutoNum type="arabicPeriod"/>
            </a:pPr>
            <a:r>
              <a:rPr lang="zh-CN" altLang="en-US" dirty="0">
                <a:solidFill>
                  <a:srgbClr val="CD0000"/>
                </a:solidFill>
                <a:sym typeface="Symbol" panose="05050102010706020507" pitchFamily="18" charset="2"/>
              </a:rPr>
              <a:t>合并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zh-CN" altLang="en-US" dirty="0">
                <a:sym typeface="Symbol" panose="05050102010706020507" pitchFamily="18" charset="2"/>
              </a:rPr>
              <a:t>极其简单</a:t>
            </a:r>
            <a:r>
              <a:rPr lang="en-US" altLang="zh-CN" dirty="0">
                <a:sym typeface="Symbol" panose="05050102010706020507" pitchFamily="18" charset="2"/>
              </a:rPr>
              <a:t> (</a:t>
            </a:r>
            <a:r>
              <a:rPr lang="zh-CN" altLang="en-US" dirty="0">
                <a:sym typeface="Symbol" panose="05050102010706020507" pitchFamily="18" charset="2"/>
              </a:rPr>
              <a:t>因为各自操作</a:t>
            </a:r>
            <a:r>
              <a:rPr lang="en-US" altLang="zh-CN" dirty="0">
                <a:sym typeface="Symbol" panose="05050102010706020507" pitchFamily="18" charset="2"/>
              </a:rPr>
              <a:t>).</a:t>
            </a:r>
          </a:p>
          <a:p>
            <a:pPr marL="609600" indent="-609600">
              <a:buNone/>
            </a:pPr>
            <a:endParaRPr lang="en-US" altLang="zh-CN" sz="900" dirty="0"/>
          </a:p>
          <a:p>
            <a:pPr marL="609600" indent="-60960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</a:t>
            </a:r>
            <a:r>
              <a:rPr lang="zh-CN" altLang="en-US" dirty="0">
                <a:solidFill>
                  <a:srgbClr val="CD0000"/>
                </a:solidFill>
              </a:rPr>
              <a:t>技术关键</a:t>
            </a:r>
            <a:r>
              <a:rPr lang="en-US" altLang="zh-CN" dirty="0"/>
              <a:t>: </a:t>
            </a:r>
            <a:r>
              <a:rPr lang="zh-CN" altLang="en-US" dirty="0"/>
              <a:t>线性时间的分解过程</a:t>
            </a:r>
            <a:r>
              <a:rPr lang="en-US" altLang="zh-CN" dirty="0"/>
              <a:t>.</a:t>
            </a:r>
          </a:p>
        </p:txBody>
      </p:sp>
      <p:grpSp>
        <p:nvGrpSpPr>
          <p:cNvPr id="43012" name="组合 32774"/>
          <p:cNvGrpSpPr/>
          <p:nvPr/>
        </p:nvGrpSpPr>
        <p:grpSpPr>
          <a:xfrm>
            <a:off x="2800350" y="2400300"/>
            <a:ext cx="3429000" cy="400050"/>
            <a:chOff x="1392" y="2016"/>
            <a:chExt cx="2880" cy="336"/>
          </a:xfrm>
        </p:grpSpPr>
        <p:sp>
          <p:nvSpPr>
            <p:cNvPr id="43013" name="矩形 32771"/>
            <p:cNvSpPr/>
            <p:nvPr/>
          </p:nvSpPr>
          <p:spPr>
            <a:xfrm>
              <a:off x="1392" y="2016"/>
              <a:ext cx="960" cy="33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 </a:t>
              </a:r>
              <a:r>
                <a: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endPara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4" name="矩形 32772"/>
            <p:cNvSpPr/>
            <p:nvPr/>
          </p:nvSpPr>
          <p:spPr>
            <a:xfrm>
              <a:off x="2352" y="2016"/>
              <a:ext cx="432" cy="336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400" i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43015" name="矩形 32773"/>
            <p:cNvSpPr/>
            <p:nvPr/>
          </p:nvSpPr>
          <p:spPr>
            <a:xfrm>
              <a:off x="2784" y="2016"/>
              <a:ext cx="1488" cy="336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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endPara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分治策略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文本占位符 33794"/>
          <p:cNvSpPr>
            <a:spLocks noGrp="1"/>
          </p:cNvSpPr>
          <p:nvPr>
            <p:ph idx="1"/>
          </p:nvPr>
        </p:nvSpPr>
        <p:spPr>
          <a:xfrm>
            <a:off x="1600834" y="753745"/>
            <a:ext cx="6573901" cy="3429000"/>
          </a:xfrm>
        </p:spPr>
        <p:txBody>
          <a:bodyPr anchor="t" anchorCtr="0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Partition(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将数组元素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altLang="zh-CN" sz="1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围绕最后一个元素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进行划分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//Re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返回位置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 = 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+2] &gt; 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6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p-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for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- 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if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 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zh-CN" sz="16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16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</a:t>
            </a:r>
            <a:endParaRPr lang="en-US" altLang="zh-CN" sz="16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exchange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16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 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exchange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1] 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</a:t>
            </a: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数组划分过程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数组划分过程的案例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75" y="636171"/>
            <a:ext cx="3602971" cy="3667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256" y="595313"/>
            <a:ext cx="3325928" cy="2936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43433" y="3469811"/>
            <a:ext cx="52100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从</a:t>
            </a:r>
            <a:r>
              <a:rPr lang="en-US" altLang="zh-CN" sz="1800" dirty="0"/>
              <a:t>(1) -&gt; (2) </a:t>
            </a:r>
            <a:r>
              <a:rPr lang="zh-CN" altLang="en-US" sz="1800" dirty="0"/>
              <a:t>自己和自己交换</a:t>
            </a:r>
            <a:endParaRPr lang="en-US" altLang="zh-CN" sz="1800" dirty="0"/>
          </a:p>
          <a:p>
            <a:r>
              <a:rPr lang="zh-CN" altLang="en-US" sz="1800" dirty="0"/>
              <a:t>从</a:t>
            </a:r>
            <a:r>
              <a:rPr lang="en-US" altLang="zh-CN" sz="1800" dirty="0"/>
              <a:t>(d) -&gt; (e) 1</a:t>
            </a:r>
            <a:r>
              <a:rPr lang="zh-CN" altLang="en-US" sz="1800" dirty="0"/>
              <a:t>和</a:t>
            </a:r>
            <a:r>
              <a:rPr lang="en-US" altLang="zh-CN" sz="1800" dirty="0"/>
              <a:t>8</a:t>
            </a:r>
            <a:r>
              <a:rPr lang="zh-CN" altLang="en-US" sz="1800" dirty="0"/>
              <a:t>交换</a:t>
            </a:r>
            <a:endParaRPr lang="en-US" altLang="zh-CN" sz="1800" dirty="0"/>
          </a:p>
          <a:p>
            <a:r>
              <a:rPr lang="zh-CN" altLang="en-US" sz="1800" dirty="0"/>
              <a:t>从</a:t>
            </a:r>
            <a:r>
              <a:rPr lang="en-US" altLang="zh-CN" sz="1800" dirty="0"/>
              <a:t>(h) -&gt; 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 4</a:t>
            </a:r>
            <a:r>
              <a:rPr lang="zh-CN" altLang="en-US" sz="1800" dirty="0"/>
              <a:t>和</a:t>
            </a:r>
            <a:r>
              <a:rPr lang="en-US" altLang="zh-CN" sz="1800" dirty="0"/>
              <a:t>8</a:t>
            </a:r>
            <a:r>
              <a:rPr lang="zh-CN" altLang="en-US" sz="1800" dirty="0"/>
              <a:t>交换</a:t>
            </a:r>
            <a:endParaRPr lang="en-US" altLang="zh-CN" sz="1800" dirty="0"/>
          </a:p>
          <a:p>
            <a:r>
              <a:rPr lang="en-US" altLang="zh-CN" sz="1800" dirty="0" err="1"/>
              <a:t>i</a:t>
            </a:r>
            <a:r>
              <a:rPr lang="zh-CN" altLang="en-US" sz="1800" dirty="0"/>
              <a:t>当前比主元小的最大区间，</a:t>
            </a:r>
            <a:r>
              <a:rPr lang="en-US" altLang="zh-CN" sz="1800" dirty="0"/>
              <a:t>J</a:t>
            </a:r>
            <a:r>
              <a:rPr lang="zh-CN" altLang="en-US" sz="1800" dirty="0"/>
              <a:t>一直往后</a:t>
            </a:r>
            <a:r>
              <a:rPr lang="en-US" altLang="zh-CN" sz="1800" dirty="0"/>
              <a:t>+1</a:t>
            </a:r>
            <a:r>
              <a:rPr lang="zh-CN" altLang="en-US" sz="1800" dirty="0"/>
              <a:t>表示当下</a:t>
            </a:r>
            <a:endParaRPr lang="en-US" altLang="zh-CN" sz="1800" dirty="0"/>
          </a:p>
          <a:p>
            <a:r>
              <a:rPr lang="zh-CN" altLang="en-US" sz="1800" dirty="0"/>
              <a:t>在比较哪个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椭圆 34819"/>
          <p:cNvSpPr/>
          <p:nvPr/>
        </p:nvSpPr>
        <p:spPr>
          <a:xfrm>
            <a:off x="1827610" y="889254"/>
            <a:ext cx="342900" cy="3429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1" name="文本框 34820"/>
          <p:cNvSpPr txBox="1"/>
          <p:nvPr/>
        </p:nvSpPr>
        <p:spPr>
          <a:xfrm>
            <a:off x="2228850" y="832104"/>
            <a:ext cx="3262432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显示即将被交换的元素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5062" name="组合 34861"/>
          <p:cNvGrpSpPr/>
          <p:nvPr/>
        </p:nvGrpSpPr>
        <p:grpSpPr>
          <a:xfrm>
            <a:off x="2319338" y="2032254"/>
            <a:ext cx="2800350" cy="681037"/>
            <a:chOff x="988" y="1968"/>
            <a:chExt cx="2352" cy="572"/>
          </a:xfrm>
        </p:grpSpPr>
        <p:sp>
          <p:nvSpPr>
            <p:cNvPr id="45063" name="文本框 34824"/>
            <p:cNvSpPr txBox="1"/>
            <p:nvPr/>
          </p:nvSpPr>
          <p:spPr>
            <a:xfrm>
              <a:off x="1367" y="2256"/>
              <a:ext cx="204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45064" name="文本框 34829"/>
            <p:cNvSpPr txBox="1"/>
            <p:nvPr/>
          </p:nvSpPr>
          <p:spPr>
            <a:xfrm>
              <a:off x="988" y="1968"/>
              <a:ext cx="2352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2     8     7     6     5     1     3     4</a:t>
              </a:r>
            </a:p>
          </p:txBody>
        </p:sp>
        <p:sp>
          <p:nvSpPr>
            <p:cNvPr id="45065" name="文本框 34830"/>
            <p:cNvSpPr txBox="1"/>
            <p:nvPr/>
          </p:nvSpPr>
          <p:spPr>
            <a:xfrm>
              <a:off x="2006" y="2256"/>
              <a:ext cx="204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45066" name="直接连接符 34831"/>
            <p:cNvSpPr/>
            <p:nvPr/>
          </p:nvSpPr>
          <p:spPr>
            <a:xfrm flipV="1">
              <a:off x="2160" y="2421"/>
              <a:ext cx="47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67" name="直接连接符 34832"/>
            <p:cNvSpPr/>
            <p:nvPr/>
          </p:nvSpPr>
          <p:spPr>
            <a:xfrm flipV="1">
              <a:off x="2637" y="2278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68" name="椭圆 34833"/>
            <p:cNvSpPr/>
            <p:nvPr/>
          </p:nvSpPr>
          <p:spPr>
            <a:xfrm>
              <a:off x="2464" y="1968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69" name="椭圆 34834"/>
            <p:cNvSpPr/>
            <p:nvPr/>
          </p:nvSpPr>
          <p:spPr>
            <a:xfrm>
              <a:off x="1296" y="1968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071" name="文本框 34835"/>
          <p:cNvSpPr txBox="1"/>
          <p:nvPr/>
        </p:nvSpPr>
        <p:spPr>
          <a:xfrm>
            <a:off x="3045872" y="3024380"/>
            <a:ext cx="307181" cy="30718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45072" name="文本框 34836"/>
          <p:cNvSpPr txBox="1"/>
          <p:nvPr/>
        </p:nvSpPr>
        <p:spPr>
          <a:xfrm>
            <a:off x="2303859" y="2706149"/>
            <a:ext cx="3262425" cy="58459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2     1     7     6     5     8     3     4</a:t>
            </a:r>
          </a:p>
        </p:txBody>
      </p:sp>
      <p:sp>
        <p:nvSpPr>
          <p:cNvPr id="45073" name="文本框 34837"/>
          <p:cNvSpPr txBox="1"/>
          <p:nvPr/>
        </p:nvSpPr>
        <p:spPr>
          <a:xfrm>
            <a:off x="4509265" y="2976421"/>
            <a:ext cx="307181" cy="30718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45074" name="椭圆 34838"/>
          <p:cNvSpPr/>
          <p:nvPr/>
        </p:nvSpPr>
        <p:spPr>
          <a:xfrm>
            <a:off x="2974932" y="2689481"/>
            <a:ext cx="343413" cy="3238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5" name="椭圆 34839"/>
          <p:cNvSpPr/>
          <p:nvPr/>
        </p:nvSpPr>
        <p:spPr>
          <a:xfrm>
            <a:off x="4441527" y="2669240"/>
            <a:ext cx="343413" cy="33813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5076" name="组合 34863"/>
          <p:cNvGrpSpPr/>
          <p:nvPr/>
        </p:nvGrpSpPr>
        <p:grpSpPr>
          <a:xfrm>
            <a:off x="2319338" y="3403852"/>
            <a:ext cx="2800354" cy="614362"/>
            <a:chOff x="988" y="3120"/>
            <a:chExt cx="2352" cy="516"/>
          </a:xfrm>
        </p:grpSpPr>
        <p:sp>
          <p:nvSpPr>
            <p:cNvPr id="45077" name="文本框 34840"/>
            <p:cNvSpPr txBox="1"/>
            <p:nvPr/>
          </p:nvSpPr>
          <p:spPr>
            <a:xfrm>
              <a:off x="1912" y="3352"/>
              <a:ext cx="204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45078" name="文本框 34841"/>
            <p:cNvSpPr txBox="1"/>
            <p:nvPr/>
          </p:nvSpPr>
          <p:spPr>
            <a:xfrm>
              <a:off x="988" y="3120"/>
              <a:ext cx="2352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2     1     3     6     5     8     7     4</a:t>
              </a:r>
            </a:p>
          </p:txBody>
        </p:sp>
        <p:sp>
          <p:nvSpPr>
            <p:cNvPr id="45079" name="椭圆 34843"/>
            <p:cNvSpPr/>
            <p:nvPr/>
          </p:nvSpPr>
          <p:spPr>
            <a:xfrm>
              <a:off x="1888" y="3120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0" name="椭圆 34844"/>
            <p:cNvSpPr/>
            <p:nvPr/>
          </p:nvSpPr>
          <p:spPr>
            <a:xfrm>
              <a:off x="3023" y="3120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5081" name="组合 34860"/>
          <p:cNvGrpSpPr/>
          <p:nvPr/>
        </p:nvGrpSpPr>
        <p:grpSpPr>
          <a:xfrm>
            <a:off x="2171700" y="1289305"/>
            <a:ext cx="4711303" cy="711995"/>
            <a:chOff x="864" y="1344"/>
            <a:chExt cx="3957" cy="598"/>
          </a:xfrm>
        </p:grpSpPr>
        <p:sp>
          <p:nvSpPr>
            <p:cNvPr id="45082" name="文本框 34821"/>
            <p:cNvSpPr txBox="1"/>
            <p:nvPr/>
          </p:nvSpPr>
          <p:spPr>
            <a:xfrm>
              <a:off x="998" y="1348"/>
              <a:ext cx="2352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7     8     2     6     5     1     3     4</a:t>
              </a:r>
            </a:p>
          </p:txBody>
        </p:sp>
        <p:sp>
          <p:nvSpPr>
            <p:cNvPr id="45083" name="椭圆 34822"/>
            <p:cNvSpPr/>
            <p:nvPr/>
          </p:nvSpPr>
          <p:spPr>
            <a:xfrm>
              <a:off x="960" y="1370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4" name="椭圆 34823"/>
            <p:cNvSpPr/>
            <p:nvPr/>
          </p:nvSpPr>
          <p:spPr>
            <a:xfrm>
              <a:off x="1632" y="1370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5" name="文本框 34825"/>
            <p:cNvSpPr txBox="1"/>
            <p:nvPr/>
          </p:nvSpPr>
          <p:spPr>
            <a:xfrm>
              <a:off x="998" y="1636"/>
              <a:ext cx="204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45086" name="文本框 34826"/>
            <p:cNvSpPr txBox="1"/>
            <p:nvPr/>
          </p:nvSpPr>
          <p:spPr>
            <a:xfrm>
              <a:off x="3830" y="1344"/>
              <a:ext cx="991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16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4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(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主元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45087" name="直接连接符 34827"/>
            <p:cNvSpPr/>
            <p:nvPr/>
          </p:nvSpPr>
          <p:spPr>
            <a:xfrm>
              <a:off x="1152" y="1824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88" name="直接连接符 34828"/>
            <p:cNvSpPr/>
            <p:nvPr/>
          </p:nvSpPr>
          <p:spPr>
            <a:xfrm flipV="1">
              <a:off x="1776" y="1658"/>
              <a:ext cx="0" cy="1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89" name="文本框 34845"/>
            <p:cNvSpPr txBox="1"/>
            <p:nvPr/>
          </p:nvSpPr>
          <p:spPr>
            <a:xfrm>
              <a:off x="864" y="1658"/>
              <a:ext cx="204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</p:grpSp>
      <p:grpSp>
        <p:nvGrpSpPr>
          <p:cNvPr id="45090" name="组合 34864"/>
          <p:cNvGrpSpPr/>
          <p:nvPr/>
        </p:nvGrpSpPr>
        <p:grpSpPr>
          <a:xfrm>
            <a:off x="2286000" y="3975353"/>
            <a:ext cx="3086100" cy="681037"/>
            <a:chOff x="960" y="3600"/>
            <a:chExt cx="2592" cy="572"/>
          </a:xfrm>
        </p:grpSpPr>
        <p:sp>
          <p:nvSpPr>
            <p:cNvPr id="45091" name="文本框 34846"/>
            <p:cNvSpPr txBox="1"/>
            <p:nvPr/>
          </p:nvSpPr>
          <p:spPr>
            <a:xfrm>
              <a:off x="988" y="3600"/>
              <a:ext cx="2352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2     1     3     4     5     8     7     6</a:t>
              </a:r>
            </a:p>
          </p:txBody>
        </p:sp>
        <p:sp>
          <p:nvSpPr>
            <p:cNvPr id="45092" name="直接连接符 34847"/>
            <p:cNvSpPr/>
            <p:nvPr/>
          </p:nvSpPr>
          <p:spPr>
            <a:xfrm>
              <a:off x="960" y="3888"/>
              <a:ext cx="9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3" name="直接连接符 34848"/>
            <p:cNvSpPr/>
            <p:nvPr/>
          </p:nvSpPr>
          <p:spPr>
            <a:xfrm>
              <a:off x="2016" y="3888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4" name="直接连接符 34850"/>
            <p:cNvSpPr/>
            <p:nvPr/>
          </p:nvSpPr>
          <p:spPr>
            <a:xfrm>
              <a:off x="2304" y="3888"/>
              <a:ext cx="12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5" name="直接连接符 34851"/>
            <p:cNvSpPr/>
            <p:nvPr/>
          </p:nvSpPr>
          <p:spPr>
            <a:xfrm flipV="1">
              <a:off x="960" y="3792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6" name="直接连接符 34852"/>
            <p:cNvSpPr/>
            <p:nvPr/>
          </p:nvSpPr>
          <p:spPr>
            <a:xfrm flipV="1">
              <a:off x="1872" y="3792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7" name="直接连接符 34853"/>
            <p:cNvSpPr/>
            <p:nvPr/>
          </p:nvSpPr>
          <p:spPr>
            <a:xfrm flipV="1">
              <a:off x="2016" y="3792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8" name="直接连接符 34854"/>
            <p:cNvSpPr/>
            <p:nvPr/>
          </p:nvSpPr>
          <p:spPr>
            <a:xfrm flipV="1">
              <a:off x="2208" y="3792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9" name="直接连接符 34855"/>
            <p:cNvSpPr/>
            <p:nvPr/>
          </p:nvSpPr>
          <p:spPr>
            <a:xfrm flipV="1">
              <a:off x="2304" y="3792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00" name="直接连接符 34856"/>
            <p:cNvSpPr/>
            <p:nvPr/>
          </p:nvSpPr>
          <p:spPr>
            <a:xfrm flipV="1">
              <a:off x="3552" y="3792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01" name="文本框 34857"/>
            <p:cNvSpPr txBox="1"/>
            <p:nvPr/>
          </p:nvSpPr>
          <p:spPr>
            <a:xfrm>
              <a:off x="1113" y="3862"/>
              <a:ext cx="594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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主元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5102" name="文本框 34858"/>
            <p:cNvSpPr txBox="1"/>
            <p:nvPr/>
          </p:nvSpPr>
          <p:spPr>
            <a:xfrm>
              <a:off x="1848" y="3866"/>
              <a:ext cx="500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主元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03" name="文本框 34859"/>
            <p:cNvSpPr txBox="1"/>
            <p:nvPr/>
          </p:nvSpPr>
          <p:spPr>
            <a:xfrm>
              <a:off x="2640" y="3888"/>
              <a:ext cx="597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&gt;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主元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104" name="文本框 34865"/>
          <p:cNvSpPr txBox="1"/>
          <p:nvPr/>
        </p:nvSpPr>
        <p:spPr>
          <a:xfrm>
            <a:off x="5715000" y="3377660"/>
            <a:ext cx="902811" cy="30777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移动主元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数组划分案例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28674"/>
          <p:cNvSpPr txBox="1"/>
          <p:nvPr/>
        </p:nvSpPr>
        <p:spPr>
          <a:xfrm>
            <a:off x="628650" y="1054298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/>
              <a:t>循环不变量</a:t>
            </a:r>
            <a:r>
              <a:rPr lang="en-US" altLang="zh-CN" dirty="0"/>
              <a:t>: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>
                <a:sym typeface="Symbol" panose="05050102010706020507" pitchFamily="18" charset="2"/>
              </a:rPr>
              <a:t>对于一个规模为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的子数组，</a:t>
            </a:r>
            <a:r>
              <a:rPr lang="zh-CN" altLang="en-US" dirty="0">
                <a:sym typeface="+mn-ea"/>
              </a:rPr>
              <a:t>执行时间</a:t>
            </a:r>
            <a:r>
              <a:rPr lang="en-US" altLang="zh-CN" dirty="0">
                <a:sym typeface="+mn-ea"/>
              </a:rPr>
              <a:t>=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递增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– 1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次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每次的开销是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(1)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grpSp>
        <p:nvGrpSpPr>
          <p:cNvPr id="46084" name="组合 35851"/>
          <p:cNvGrpSpPr/>
          <p:nvPr/>
        </p:nvGrpSpPr>
        <p:grpSpPr>
          <a:xfrm>
            <a:off x="2045494" y="2000255"/>
            <a:ext cx="4412457" cy="857253"/>
            <a:chOff x="758" y="1680"/>
            <a:chExt cx="3706" cy="720"/>
          </a:xfrm>
        </p:grpSpPr>
        <p:sp>
          <p:nvSpPr>
            <p:cNvPr id="46085" name="矩形 35843"/>
            <p:cNvSpPr/>
            <p:nvPr/>
          </p:nvSpPr>
          <p:spPr>
            <a:xfrm>
              <a:off x="816" y="1680"/>
              <a:ext cx="1344" cy="33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 </a:t>
              </a:r>
              <a:r>
                <a:rPr lang="en-US" altLang="zh-CN" sz="20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endPara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86" name="矩形 35844"/>
            <p:cNvSpPr/>
            <p:nvPr/>
          </p:nvSpPr>
          <p:spPr>
            <a:xfrm>
              <a:off x="2160" y="1680"/>
              <a:ext cx="1104" cy="336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 </a:t>
              </a:r>
              <a:r>
                <a:rPr lang="en-US" altLang="zh-CN" sz="20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46087" name="矩形 35845"/>
            <p:cNvSpPr/>
            <p:nvPr/>
          </p:nvSpPr>
          <p:spPr>
            <a:xfrm>
              <a:off x="3264" y="1680"/>
              <a:ext cx="912" cy="336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</a:p>
          </p:txBody>
        </p:sp>
        <p:sp>
          <p:nvSpPr>
            <p:cNvPr id="46088" name="矩形 35846"/>
            <p:cNvSpPr/>
            <p:nvPr/>
          </p:nvSpPr>
          <p:spPr>
            <a:xfrm>
              <a:off x="4176" y="1680"/>
              <a:ext cx="288" cy="336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i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46089" name="文本框 35847"/>
            <p:cNvSpPr txBox="1"/>
            <p:nvPr/>
          </p:nvSpPr>
          <p:spPr>
            <a:xfrm>
              <a:off x="758" y="2042"/>
              <a:ext cx="263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46090" name="文本框 35848"/>
            <p:cNvSpPr txBox="1"/>
            <p:nvPr/>
          </p:nvSpPr>
          <p:spPr>
            <a:xfrm>
              <a:off x="1966" y="2064"/>
              <a:ext cx="214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i="1" dirty="0" err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0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1" name="文本框 35849"/>
            <p:cNvSpPr txBox="1"/>
            <p:nvPr/>
          </p:nvSpPr>
          <p:spPr>
            <a:xfrm>
              <a:off x="3261" y="2064"/>
              <a:ext cx="214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46092" name="文本框 35850"/>
            <p:cNvSpPr txBox="1"/>
            <p:nvPr/>
          </p:nvSpPr>
          <p:spPr>
            <a:xfrm>
              <a:off x="4206" y="2024"/>
              <a:ext cx="239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0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正确性证明的想法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Quicksort</a:t>
            </a:r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54298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/>
              <a:t>Quicksort(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, </a:t>
            </a:r>
            <a:r>
              <a:rPr lang="en-US" altLang="zh-CN" i="1" dirty="0">
                <a:solidFill>
                  <a:schemeClr val="accent2"/>
                </a:solidFill>
              </a:rPr>
              <a:t>p</a:t>
            </a:r>
            <a:r>
              <a:rPr lang="en-US" altLang="zh-CN" dirty="0">
                <a:solidFill>
                  <a:schemeClr val="accent2"/>
                </a:solidFill>
              </a:rPr>
              <a:t>, 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en-US" altLang="zh-CN" dirty="0"/>
              <a:t>    if </a:t>
            </a:r>
            <a:r>
              <a:rPr lang="en-US" altLang="zh-CN" i="1" dirty="0">
                <a:solidFill>
                  <a:schemeClr val="accent2"/>
                </a:solidFill>
              </a:rPr>
              <a:t>p </a:t>
            </a:r>
            <a:r>
              <a:rPr lang="en-US" altLang="zh-CN" dirty="0">
                <a:solidFill>
                  <a:schemeClr val="accent2"/>
                </a:solidFill>
              </a:rPr>
              <a:t>&lt; 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i="1" dirty="0">
                <a:solidFill>
                  <a:schemeClr val="accent2"/>
                </a:solidFill>
              </a:rPr>
              <a:t>q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dirty="0">
                <a:sym typeface="Symbol" panose="05050102010706020507" pitchFamily="18" charset="2"/>
              </a:rPr>
              <a:t>Partition(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Quicksort(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1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Quicksort(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+1,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dirty="0">
                <a:solidFill>
                  <a:srgbClr val="CD0000"/>
                </a:solidFill>
                <a:sym typeface="Symbol" panose="05050102010706020507" pitchFamily="18" charset="2"/>
              </a:rPr>
              <a:t>初始调用</a:t>
            </a:r>
            <a:r>
              <a:rPr lang="en-US" altLang="zh-CN" dirty="0">
                <a:sym typeface="Symbol" panose="05050102010706020507" pitchFamily="18" charset="2"/>
              </a:rPr>
              <a:t>: Quicksort(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1,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A.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length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1923</Words>
  <Application>Microsoft Office PowerPoint</Application>
  <PresentationFormat>全屏显示(16:9)</PresentationFormat>
  <Paragraphs>286</Paragraphs>
  <Slides>37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Meiryo UI</vt:lpstr>
      <vt:lpstr>黑体</vt:lpstr>
      <vt:lpstr>微软雅黑</vt:lpstr>
      <vt:lpstr>Agency FB</vt:lpstr>
      <vt:lpstr>Arial</vt:lpstr>
      <vt:lpstr>Arial Rounded MT Bold</vt:lpstr>
      <vt:lpstr>Britannic Bold</vt:lpstr>
      <vt:lpstr>Calibri</vt:lpstr>
      <vt:lpstr>Franklin Gothic Book</vt:lpstr>
      <vt:lpstr>Franklin Gothic Medium</vt:lpstr>
      <vt:lpstr>Times New Roman</vt:lpstr>
      <vt:lpstr>默认设计模板</vt:lpstr>
      <vt:lpstr>2_Office 主题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Lily13817776083@163.com</cp:lastModifiedBy>
  <cp:revision>1006</cp:revision>
  <dcterms:created xsi:type="dcterms:W3CDTF">2014-04-28T11:40:00Z</dcterms:created>
  <dcterms:modified xsi:type="dcterms:W3CDTF">2022-03-15T07:48:24Z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2052-11.1.0.11365</vt:lpwstr>
  </property>
  <property fmtid="{D5CDD505-2E9C-101B-9397-08002B2CF9AE}" pid="5" name="ICV">
    <vt:lpwstr>3E76A3C092F8457E8774D432A7CB1642</vt:lpwstr>
  </property>
</Properties>
</file>