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70" r:id="rId4"/>
    <p:sldId id="258" r:id="rId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379" autoAdjust="0"/>
  </p:normalViewPr>
  <p:slideViewPr>
    <p:cSldViewPr snapToGrid="0" showGuides="1">
      <p:cViewPr varScale="1">
        <p:scale>
          <a:sx n="86" d="100"/>
          <a:sy n="86" d="100"/>
        </p:scale>
        <p:origin x="331" y="7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0623475237102193"/>
          <c:y val="0.36147200239471672"/>
          <c:w val="0.12998506255334233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67118B-095F-47D5-BD29-07965C34D20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2022/4/26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D89CF49-6652-4BB1-98B9-A0E1763E4B3E}" type="datetime1">
              <a:rPr lang="zh-CN" altLang="en-US" smtClean="0"/>
              <a:pPr/>
              <a:t>2022/4/26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D34AC2-3728-4A8B-B58F-6888FAEC3D20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41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22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57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9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B0C4E-4823-431D-8EE1-E78C3DBE5CE1}" type="datetime1">
              <a:rPr lang="zh-CN" altLang="en-US" noProof="0" smtClean="0"/>
              <a:t>2022/4/26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813A66-007F-40A4-AADD-AA79565A13F9}" type="datetime1">
              <a:rPr lang="zh-CN" altLang="en-US" noProof="0" smtClean="0"/>
              <a:t>2022/4/26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5A1045-8611-4C9A-9F87-815D65314C04}" type="datetime1">
              <a:rPr lang="zh-CN" altLang="en-US" noProof="0" smtClean="0"/>
              <a:t>2022/4/26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699C8-0822-4188-BB26-7147D60A420E}" type="datetime1">
              <a:rPr lang="zh-CN" altLang="en-US" noProof="0" smtClean="0"/>
              <a:t>2022/4/26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385CF-CDAA-4DDB-B8B7-887E54CDFF54}" type="datetime1">
              <a:rPr lang="zh-CN" altLang="en-US" noProof="0" smtClean="0"/>
              <a:t>2022/4/26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4D7592-3A72-4D17-8616-FB36B5512F55}" type="datetime1">
              <a:rPr lang="zh-CN" altLang="en-US" noProof="0" smtClean="0"/>
              <a:t>2022/4/26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A1F7A0-7D6D-4A5C-9B57-CD7EA739EF77}" type="datetime1">
              <a:rPr lang="zh-CN" altLang="en-US" noProof="0" smtClean="0"/>
              <a:t>2022/4/26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1AC228-ED82-47B5-BAA1-5563747F77AD}" type="datetime1">
              <a:rPr lang="zh-CN" altLang="en-US" noProof="0" smtClean="0"/>
              <a:t>2022/4/26</a:t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C2D5B7-E12F-4F58-B465-100872BDA565}" type="datetime1">
              <a:rPr lang="zh-CN" altLang="en-US" noProof="0" smtClean="0"/>
              <a:t>2022/4/26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12F5A-9081-4BF3-B4DB-AAC1B5C5C470}" type="datetime1">
              <a:rPr lang="zh-CN" altLang="en-US" noProof="0" smtClean="0"/>
              <a:t>2022/4/26</a:t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52837-43E7-48B4-9E6B-1398A05C9D1B}" type="datetime1">
              <a:rPr lang="zh-CN" altLang="en-US" noProof="0" smtClean="0"/>
              <a:t>2022/4/26</a:t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6" name="任意多边形：形状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7" name="任意多边形：形状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6F8D41-55EA-4136-9BF2-D4ED70F7162B}" type="datetime1">
              <a:rPr lang="zh-CN" altLang="en-US" noProof="0" smtClean="0"/>
              <a:t>2022/4/26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FC1A0C0-A46B-4A53-A029-5A4A861F295C}" type="datetime1">
              <a:rPr lang="zh-CN" altLang="en-US" smtClean="0"/>
              <a:t>2022/4/26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428E537-E56B-49CA-B596-52598082FBE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(F)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dirty="0">
              <a:solidFill>
                <a:srgbClr val="98A3A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长方形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77804" y="969860"/>
                <a:ext cx="2864928" cy="74643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54000">
                    <a:srgbClr val="515A6B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altLang="zh-CN" sz="32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32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的分布</a:t>
                </a:r>
              </a:p>
            </p:txBody>
          </p:sp>
        </mc:Choice>
        <mc:Fallback xmlns="">
          <p:sp>
            <p:nvSpPr>
              <p:cNvPr id="96" name="长方形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04" y="969860"/>
                <a:ext cx="2864928" cy="746432"/>
              </a:xfrm>
              <a:prstGeom prst="rect">
                <a:avLst/>
              </a:prstGeom>
              <a:blipFill>
                <a:blip r:embed="rId3"/>
                <a:stretch>
                  <a:fillRect b="-154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椭圆形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369" y="969860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1" name="任意多边形(F) 18" descr="这是一个显示人像的图标。 "/>
          <p:cNvSpPr>
            <a:spLocks noEditPoints="1"/>
          </p:cNvSpPr>
          <p:nvPr/>
        </p:nvSpPr>
        <p:spPr bwMode="auto">
          <a:xfrm>
            <a:off x="4749270" y="1182277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581929" y="1100092"/>
            <a:ext cx="8846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zh-CN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60%</a:t>
            </a:r>
          </a:p>
        </p:txBody>
      </p:sp>
      <p:grpSp>
        <p:nvGrpSpPr>
          <p:cNvPr id="87" name="组 86" descr="这是一个图表图标。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任意多边形(F)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9" name="任意多边形(F)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0" name="任意多边形(F)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10466189" y="1110054"/>
            <a:ext cx="94493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zh-CN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73%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513149" y="150760"/>
            <a:ext cx="176330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zh-CN" altLang="en-US" sz="3200" b="1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贝塔分布 </a:t>
            </a:r>
          </a:p>
        </p:txBody>
      </p:sp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</a:p>
        </p:txBody>
      </p:sp>
      <p:sp>
        <p:nvSpPr>
          <p:cNvPr id="43" name="长方形 149">
            <a:extLst>
              <a:ext uri="{FF2B5EF4-FFF2-40B4-BE49-F238E27FC236}">
                <a16:creationId xmlns:a16="http://schemas.microsoft.com/office/drawing/2014/main" id="{400751FB-0F85-44CF-90E9-8EDB720BA2DD}"/>
              </a:ext>
            </a:extLst>
          </p:cNvPr>
          <p:cNvSpPr/>
          <p:nvPr/>
        </p:nvSpPr>
        <p:spPr>
          <a:xfrm>
            <a:off x="6841006" y="56325"/>
            <a:ext cx="5203812" cy="2062103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B4E06D0-FEAC-4CA7-A023-FB1CDD61F2FA}"/>
                  </a:ext>
                </a:extLst>
              </p:cNvPr>
              <p:cNvSpPr txBox="1"/>
              <p:nvPr/>
            </p:nvSpPr>
            <p:spPr>
              <a:xfrm>
                <a:off x="6978296" y="266135"/>
                <a:ext cx="495374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假设某商家的的一个产品总共有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条评价，其中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条好评，</a:t>
                </a:r>
                <a:r>
                  <a:rPr lang="en-US" altLang="zh-CN" sz="2400" dirty="0"/>
                  <a:t>n-k</a:t>
                </a:r>
                <a:r>
                  <a:rPr lang="zh-CN" altLang="en-US" sz="2400" dirty="0"/>
                  <a:t>条差评，同时假设顾客感到满意并给出好评的概率为</a:t>
                </a:r>
                <a14:m>
                  <m:oMath xmlns:m="http://schemas.openxmlformats.org/officeDocument/2006/math">
                    <m:r>
                      <a:rPr lang="en-US" altLang="zh-CN" sz="32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32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3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B4E06D0-FEAC-4CA7-A023-FB1CDD61F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296" y="266135"/>
                <a:ext cx="4953741" cy="2062103"/>
              </a:xfrm>
              <a:prstGeom prst="rect">
                <a:avLst/>
              </a:prstGeom>
              <a:blipFill>
                <a:blip r:embed="rId4"/>
                <a:stretch>
                  <a:fillRect l="-1970" t="-2367" r="-1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长方形 149">
            <a:extLst>
              <a:ext uri="{FF2B5EF4-FFF2-40B4-BE49-F238E27FC236}">
                <a16:creationId xmlns:a16="http://schemas.microsoft.com/office/drawing/2014/main" id="{223158CD-369F-4313-AD1C-049B5D17C4B4}"/>
              </a:ext>
            </a:extLst>
          </p:cNvPr>
          <p:cNvSpPr/>
          <p:nvPr/>
        </p:nvSpPr>
        <p:spPr>
          <a:xfrm>
            <a:off x="437117" y="2185005"/>
            <a:ext cx="11659820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                                                                                                                     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760BC7B-2E24-4271-B567-0952B5A4DD33}"/>
                  </a:ext>
                </a:extLst>
              </p:cNvPr>
              <p:cNvSpPr txBox="1"/>
              <p:nvPr/>
            </p:nvSpPr>
            <p:spPr>
              <a:xfrm>
                <a:off x="883862" y="2461932"/>
                <a:ext cx="466012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</a:rPr>
                  <a:t>假设我们对给出的评价是未知的，也就是说概率</a:t>
                </a:r>
                <a14:m>
                  <m:oMath xmlns:m="http://schemas.openxmlformats.org/officeDocument/2006/math">
                    <m:r>
                      <a:rPr lang="en-US" altLang="zh-CN" sz="2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是未知的，</a:t>
                </a:r>
                <a:r>
                  <a:rPr lang="zh-CN" altLang="en-US" sz="2000" dirty="0">
                    <a:latin typeface="-apple-system"/>
                  </a:rPr>
                  <a:t>并且</a:t>
                </a:r>
                <a:r>
                  <a:rPr lang="zh-CN" altLang="en-US" sz="20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显然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-apple-system"/>
                  </a:rPr>
                  <a:t>它</a:t>
                </a:r>
                <a:r>
                  <a:rPr lang="zh-CN" altLang="en-US" sz="20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仍在</a:t>
                </a:r>
                <a:r>
                  <a:rPr lang="en-US" altLang="zh-CN" sz="20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[0,1] </a:t>
                </a:r>
                <a:r>
                  <a:rPr lang="zh-CN" altLang="en-US" sz="20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区间之间，并且落在区间中任意一点的概率是等可能的。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760BC7B-2E24-4271-B567-0952B5A4D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62" y="2461932"/>
                <a:ext cx="4660124" cy="1323439"/>
              </a:xfrm>
              <a:prstGeom prst="rect">
                <a:avLst/>
              </a:prstGeom>
              <a:blipFill>
                <a:blip r:embed="rId5"/>
                <a:stretch>
                  <a:fillRect l="-1440" t="-2765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8328DC71-8A8B-49DE-B84A-ED6AF7C9AA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369" y="4101643"/>
            <a:ext cx="2973014" cy="20587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A92B71-0FF3-4F9E-B791-C12376AF380C}"/>
                  </a:ext>
                </a:extLst>
              </p:cNvPr>
              <p:cNvSpPr txBox="1"/>
              <p:nvPr/>
            </p:nvSpPr>
            <p:spPr>
              <a:xfrm>
                <a:off x="3944975" y="3950519"/>
                <a:ext cx="60088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所以，我们可以用在</a:t>
                </a:r>
                <a:r>
                  <a:rPr lang="en-US" altLang="zh-CN" sz="2000" dirty="0"/>
                  <a:t>0-1</a:t>
                </a:r>
                <a:r>
                  <a:rPr lang="zh-CN" altLang="en-US" sz="2000" dirty="0"/>
                  <a:t>上的均匀分布来刻画</a:t>
                </a:r>
                <a14:m>
                  <m:oMath xmlns:m="http://schemas.openxmlformats.org/officeDocument/2006/math">
                    <m:r>
                      <a:rPr lang="en-US" altLang="zh-CN" sz="20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/>
                  <a:t>的分布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A92B71-0FF3-4F9E-B791-C12376AF3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975" y="3950519"/>
                <a:ext cx="6008847" cy="400110"/>
              </a:xfrm>
              <a:prstGeom prst="rect">
                <a:avLst/>
              </a:prstGeom>
              <a:blipFill>
                <a:blip r:embed="rId7"/>
                <a:stretch>
                  <a:fillRect l="-1014" t="-7576" r="-1014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9037A7-D210-422A-9703-DC227FE71D09}"/>
                  </a:ext>
                </a:extLst>
              </p:cNvPr>
              <p:cNvSpPr txBox="1"/>
              <p:nvPr/>
            </p:nvSpPr>
            <p:spPr>
              <a:xfrm>
                <a:off x="3842733" y="4791372"/>
                <a:ext cx="611109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  Beta(1,1)=U(0,1)</a:t>
                </a:r>
                <a:r>
                  <a:rPr lang="zh-CN" altLang="en-US" sz="4400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，</a:t>
                </a:r>
                <a:r>
                  <a:rPr lang="en-US" altLang="zh-CN" sz="4400" dirty="0">
                    <a:solidFill>
                      <a:srgbClr val="4D4D4D"/>
                    </a:solidFill>
                    <a:latin typeface="-apple-system"/>
                  </a:rPr>
                  <a:t>P(</a:t>
                </a:r>
                <a14:m>
                  <m:oMath xmlns:m="http://schemas.openxmlformats.org/officeDocument/2006/math">
                    <m:r>
                      <a:rPr lang="en-US" altLang="zh-CN" sz="44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4400" dirty="0"/>
                  <a:t>)=</a:t>
                </a:r>
                <a:endParaRPr lang="zh-CN" altLang="en-US" sz="4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9037A7-D210-422A-9703-DC227FE71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33" y="4791372"/>
                <a:ext cx="6111090" cy="769441"/>
              </a:xfrm>
              <a:prstGeom prst="rect">
                <a:avLst/>
              </a:prstGeom>
              <a:blipFill>
                <a:blip r:embed="rId8"/>
                <a:stretch>
                  <a:fillRect t="-18254" r="-3490" b="-3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左大括号 52">
            <a:extLst>
              <a:ext uri="{FF2B5EF4-FFF2-40B4-BE49-F238E27FC236}">
                <a16:creationId xmlns:a16="http://schemas.microsoft.com/office/drawing/2014/main" id="{18755615-EE64-43D7-816A-6AD3322C26CF}"/>
              </a:ext>
            </a:extLst>
          </p:cNvPr>
          <p:cNvSpPr/>
          <p:nvPr/>
        </p:nvSpPr>
        <p:spPr>
          <a:xfrm>
            <a:off x="9778753" y="4418132"/>
            <a:ext cx="350137" cy="1524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F226EA1-DA6B-4DE9-B86A-1DA0435B5D7E}"/>
                  </a:ext>
                </a:extLst>
              </p:cNvPr>
              <p:cNvSpPr txBox="1"/>
              <p:nvPr/>
            </p:nvSpPr>
            <p:spPr>
              <a:xfrm>
                <a:off x="10183536" y="4298929"/>
                <a:ext cx="157134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lain"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0&lt;</a:t>
                </a:r>
                <a:r>
                  <a:rPr lang="en-US" altLang="zh-CN" sz="2000" kern="100" dirty="0">
                    <a:solidFill>
                      <a:schemeClr val="tx1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&lt;1</a:t>
                </a:r>
              </a:p>
              <a:p>
                <a:pPr marL="342900" indent="-342900">
                  <a:buAutoNum type="arabicPlain"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342900" indent="-342900">
                  <a:buAutoNum type="arabicPlain"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342900" indent="-342900">
                  <a:buAutoNum type="arabicPlain"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342900" indent="-342900">
                  <a:buAutoNum type="arabicPlain"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otherwise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F226EA1-DA6B-4DE9-B86A-1DA0435B5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536" y="4298929"/>
                <a:ext cx="1571347" cy="1815882"/>
              </a:xfrm>
              <a:prstGeom prst="rect">
                <a:avLst/>
              </a:prstGeom>
              <a:blipFill>
                <a:blip r:embed="rId9"/>
                <a:stretch>
                  <a:fillRect l="-5447" t="-3691" r="-1167" b="-5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8" grpId="0" animBg="1"/>
      <p:bldP spid="43" grpId="0" animBg="1"/>
      <p:bldP spid="3" grpId="0"/>
      <p:bldP spid="44" grpId="0" animBg="1"/>
      <p:bldP spid="4" grpId="0"/>
      <p:bldP spid="10" grpId="0"/>
      <p:bldP spid="11" grpId="0"/>
      <p:bldP spid="53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(F)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dirty="0">
              <a:solidFill>
                <a:srgbClr val="98A3A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304169" y="245449"/>
            <a:ext cx="176330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zh-CN" altLang="en-US" sz="3200" b="1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贝塔分布 </a:t>
            </a:r>
          </a:p>
        </p:txBody>
      </p:sp>
      <p:sp>
        <p:nvSpPr>
          <p:cNvPr id="3" name="标题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</a:p>
        </p:txBody>
      </p:sp>
      <p:sp>
        <p:nvSpPr>
          <p:cNvPr id="36" name="长方形 95">
            <a:extLst>
              <a:ext uri="{FF2B5EF4-FFF2-40B4-BE49-F238E27FC236}">
                <a16:creationId xmlns:a16="http://schemas.microsoft.com/office/drawing/2014/main" id="{22016DD4-0490-4134-8782-AED111CBE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416" y="987615"/>
            <a:ext cx="286492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伯努利实验</a:t>
            </a:r>
          </a:p>
        </p:txBody>
      </p:sp>
      <p:sp>
        <p:nvSpPr>
          <p:cNvPr id="37" name="椭圆形 77">
            <a:extLst>
              <a:ext uri="{FF2B5EF4-FFF2-40B4-BE49-F238E27FC236}">
                <a16:creationId xmlns:a16="http://schemas.microsoft.com/office/drawing/2014/main" id="{572F970B-3AFD-4E02-B9D1-5FC5E9A17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3981" y="987615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长方形 149">
            <a:extLst>
              <a:ext uri="{FF2B5EF4-FFF2-40B4-BE49-F238E27FC236}">
                <a16:creationId xmlns:a16="http://schemas.microsoft.com/office/drawing/2014/main" id="{A5F9FDA0-DBCC-4F31-AB24-714CB41FE863}"/>
              </a:ext>
            </a:extLst>
          </p:cNvPr>
          <p:cNvSpPr/>
          <p:nvPr/>
        </p:nvSpPr>
        <p:spPr>
          <a:xfrm>
            <a:off x="625126" y="2198042"/>
            <a:ext cx="5571487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DDF0D1-B1DF-4171-A6B8-0A6BE7111F40}"/>
                  </a:ext>
                </a:extLst>
              </p:cNvPr>
              <p:cNvSpPr txBox="1"/>
              <p:nvPr/>
            </p:nvSpPr>
            <p:spPr>
              <a:xfrm>
                <a:off x="754602" y="2556769"/>
                <a:ext cx="494486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记事件</a:t>
                </a:r>
                <a:r>
                  <a:rPr lang="en-US" altLang="zh-CN" sz="2400" dirty="0"/>
                  <a:t>data</a:t>
                </a:r>
                <a:r>
                  <a:rPr lang="zh-CN" altLang="en-US" sz="2400" dirty="0"/>
                  <a:t>为在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条评价中有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条好评和</a:t>
                </a:r>
                <a:r>
                  <a:rPr lang="en-US" altLang="zh-CN" sz="2400" dirty="0"/>
                  <a:t>n-k</a:t>
                </a:r>
                <a:r>
                  <a:rPr lang="zh-CN" altLang="en-US" sz="2400" dirty="0"/>
                  <a:t>条差评，</a:t>
                </a:r>
                <a:r>
                  <a:rPr lang="en-US" altLang="zh-CN" sz="240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/>
                  <a:t>为给出好评的概率，并且在给出评价时只有好评和差评两种可能。</a:t>
                </a:r>
                <a:endParaRPr lang="en-US" altLang="zh-CN" sz="2400" dirty="0"/>
              </a:p>
              <a:p>
                <a:r>
                  <a:rPr lang="zh-CN" altLang="en-US" sz="2400" dirty="0"/>
                  <a:t>所以给出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条评价的过程是一个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重伯努利试验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DDF0D1-B1DF-4171-A6B8-0A6BE7111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02" y="2556769"/>
                <a:ext cx="4944862" cy="2308324"/>
              </a:xfrm>
              <a:prstGeom prst="rect">
                <a:avLst/>
              </a:prstGeom>
              <a:blipFill>
                <a:blip r:embed="rId3"/>
                <a:stretch>
                  <a:fillRect l="-1973" t="-2111" b="-5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E1C447D-DC1F-4D86-9B24-9B9E06BDB2A7}"/>
                  </a:ext>
                </a:extLst>
              </p:cNvPr>
              <p:cNvSpPr txBox="1"/>
              <p:nvPr/>
            </p:nvSpPr>
            <p:spPr>
              <a:xfrm>
                <a:off x="656498" y="5148589"/>
                <a:ext cx="5439502" cy="11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   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Arial Narrow" panose="020B0606020202030204" pitchFamily="34" charset="0"/>
                  </a:rPr>
                  <a:t>可以认为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Arial Narrow" panose="020B0606020202030204" pitchFamily="34" charset="0"/>
                  </a:rPr>
                  <a:t>P(data|</a:t>
                </a:r>
                <a:r>
                  <a:rPr lang="en-US" altLang="zh-CN" sz="2400" kern="100" dirty="0">
                    <a:solidFill>
                      <a:srgbClr val="7030A0"/>
                    </a:solidFill>
                    <a:effectLst/>
                    <a:latin typeface="Arial Narrow" panose="020B0606020202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  <a:latin typeface="Arial Narrow" panose="020B0606020202030204" pitchFamily="34" charset="0"/>
                  </a:rPr>
                  <a:t>)=</a:t>
                </a:r>
                <a:r>
                  <a:rPr lang="zh-CN" altLang="zh-CN" sz="2400" dirty="0">
                    <a:solidFill>
                      <a:srgbClr val="7030A0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zh-CN" sz="2400" dirty="0">
                    <a:solidFill>
                      <a:srgbClr val="7030A0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srgbClr val="7030A0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zh-CN" sz="2400" dirty="0">
                  <a:latin typeface="Arial Narrow" panose="020B0606020202030204" pitchFamily="34" charset="0"/>
                </a:endParaRPr>
              </a:p>
              <a:p>
                <a:endParaRPr lang="zh-CN" altLang="zh-CN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E1C447D-DC1F-4D86-9B24-9B9E06BDB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8" y="5148589"/>
                <a:ext cx="5439502" cy="1113703"/>
              </a:xfrm>
              <a:prstGeom prst="rect">
                <a:avLst/>
              </a:prstGeom>
              <a:blipFill>
                <a:blip r:embed="rId4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长方形 149">
            <a:extLst>
              <a:ext uri="{FF2B5EF4-FFF2-40B4-BE49-F238E27FC236}">
                <a16:creationId xmlns:a16="http://schemas.microsoft.com/office/drawing/2014/main" id="{4BB12BF9-1959-4ED1-9339-B281CBF9ADDE}"/>
              </a:ext>
            </a:extLst>
          </p:cNvPr>
          <p:cNvSpPr/>
          <p:nvPr/>
        </p:nvSpPr>
        <p:spPr>
          <a:xfrm>
            <a:off x="6617796" y="2332859"/>
            <a:ext cx="5203812" cy="38565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446468-BAAE-4183-92CD-C94264BF9793}"/>
              </a:ext>
            </a:extLst>
          </p:cNvPr>
          <p:cNvSpPr txBox="1"/>
          <p:nvPr/>
        </p:nvSpPr>
        <p:spPr>
          <a:xfrm>
            <a:off x="6945057" y="2631188"/>
            <a:ext cx="4621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而我们要求的是在已知</a:t>
            </a:r>
            <a:r>
              <a:rPr lang="en-US" altLang="zh-CN" sz="2400" dirty="0"/>
              <a:t>data</a:t>
            </a:r>
            <a:r>
              <a:rPr lang="zh-CN" altLang="en-US" sz="2400" dirty="0"/>
              <a:t>（即总评个数，以及其中好评和差评的数量）的条件下，该商品的好评率</a:t>
            </a:r>
            <a:r>
              <a:rPr lang="en-US" altLang="zh-CN" sz="2400" dirty="0"/>
              <a:t>         </a:t>
            </a:r>
            <a:endParaRPr lang="zh-CN" altLang="en-US" sz="2400" dirty="0"/>
          </a:p>
        </p:txBody>
      </p:sp>
      <p:sp>
        <p:nvSpPr>
          <p:cNvPr id="44" name="椭圆形 74">
            <a:extLst>
              <a:ext uri="{FF2B5EF4-FFF2-40B4-BE49-F238E27FC236}">
                <a16:creationId xmlns:a16="http://schemas.microsoft.com/office/drawing/2014/main" id="{2AB7D96C-0089-4DDD-998B-A27D831C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64885" y="79899"/>
            <a:ext cx="3023133" cy="2118143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椭圆形 73">
            <a:extLst>
              <a:ext uri="{FF2B5EF4-FFF2-40B4-BE49-F238E27FC236}">
                <a16:creationId xmlns:a16="http://schemas.microsoft.com/office/drawing/2014/main" id="{2E96E115-7461-4966-B66D-E13879C16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50670" y="351425"/>
            <a:ext cx="2307913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贝叶斯公式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AF70691-11FE-43D0-97D2-E05A7B3281BA}"/>
                  </a:ext>
                </a:extLst>
              </p:cNvPr>
              <p:cNvSpPr txBox="1"/>
              <p:nvPr/>
            </p:nvSpPr>
            <p:spPr>
              <a:xfrm>
                <a:off x="7253056" y="4545367"/>
                <a:ext cx="41843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rgbClr val="7030A0"/>
                    </a:solidFill>
                  </a:rPr>
                  <a:t>        即</a:t>
                </a:r>
                <a:r>
                  <a:rPr lang="en-US" altLang="zh-CN" sz="3200" dirty="0">
                    <a:solidFill>
                      <a:srgbClr val="7030A0"/>
                    </a:solidFill>
                  </a:rPr>
                  <a:t>P(</a:t>
                </a:r>
                <a14:m>
                  <m:oMath xmlns:m="http://schemas.openxmlformats.org/officeDocument/2006/math">
                    <m:r>
                      <a:rPr lang="en-US" altLang="zh-CN" sz="3200" i="1" kern="100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3200" dirty="0">
                    <a:solidFill>
                      <a:srgbClr val="7030A0"/>
                    </a:solidFill>
                  </a:rPr>
                  <a:t>|data)</a:t>
                </a:r>
                <a:endParaRPr lang="zh-CN" alt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AF70691-11FE-43D0-97D2-E05A7B328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056" y="4545367"/>
                <a:ext cx="4184342" cy="584775"/>
              </a:xfrm>
              <a:prstGeom prst="rect">
                <a:avLst/>
              </a:prstGeom>
              <a:blipFill>
                <a:blip r:embed="rId5"/>
                <a:stretch>
                  <a:fillRect t="-1458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7" grpId="0"/>
      <p:bldP spid="8" grpId="0"/>
      <p:bldP spid="42" grpId="0" animBg="1"/>
      <p:bldP spid="9" grpId="0"/>
      <p:bldP spid="44" grpId="0" animBg="1"/>
      <p:bldP spid="45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任意多边形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dirty="0">
              <a:solidFill>
                <a:srgbClr val="98A3A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标题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幻灯片 8</a:t>
            </a:r>
          </a:p>
        </p:txBody>
      </p:sp>
      <p:sp>
        <p:nvSpPr>
          <p:cNvPr id="217" name="椭圆形 73">
            <a:extLst>
              <a:ext uri="{FF2B5EF4-FFF2-40B4-BE49-F238E27FC236}">
                <a16:creationId xmlns:a16="http://schemas.microsoft.com/office/drawing/2014/main" id="{14F6DA8C-FECC-4CAF-84AF-7BB82ABC0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8510" y="434483"/>
            <a:ext cx="3078788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贝叶斯公式</a:t>
            </a:r>
          </a:p>
        </p:txBody>
      </p:sp>
      <p:sp>
        <p:nvSpPr>
          <p:cNvPr id="218" name="长方形 149">
            <a:extLst>
              <a:ext uri="{FF2B5EF4-FFF2-40B4-BE49-F238E27FC236}">
                <a16:creationId xmlns:a16="http://schemas.microsoft.com/office/drawing/2014/main" id="{5E071B91-DF01-4558-92FA-563F6A83DF37}"/>
              </a:ext>
            </a:extLst>
          </p:cNvPr>
          <p:cNvSpPr/>
          <p:nvPr/>
        </p:nvSpPr>
        <p:spPr>
          <a:xfrm>
            <a:off x="3897298" y="2436143"/>
            <a:ext cx="7924311" cy="2237041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B178E24D-E756-4DD3-8176-9509E2D31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442" y="357541"/>
            <a:ext cx="4637935" cy="1973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D9AC2AC7-1191-48C5-A933-59B5AEEC0BC8}"/>
                  </a:ext>
                </a:extLst>
              </p:cNvPr>
              <p:cNvSpPr txBox="1"/>
              <p:nvPr/>
            </p:nvSpPr>
            <p:spPr>
              <a:xfrm>
                <a:off x="4392723" y="2646980"/>
                <a:ext cx="6933460" cy="1815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我们可以对该公式的分母用全概率公式</a:t>
                </a:r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zh-CN" altLang="en-US" sz="2800" dirty="0"/>
                  <a:t>      即</a:t>
                </a:r>
                <a:r>
                  <a:rPr lang="en-US" altLang="zh-CN" sz="2800" dirty="0"/>
                  <a:t>P(data)=</a:t>
                </a:r>
                <a:r>
                  <a:rPr lang="zh-CN" altLang="zh-CN" sz="28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zh-CN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sz="2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𝑑𝑎𝑡𝑎</m:t>
                            </m:r>
                          </m:e>
                          <m:e>
                            <m:r>
                              <a:rPr lang="en-US" altLang="zh-CN" sz="2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sz="2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zh-CN" altLang="zh-CN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D9AC2AC7-1191-48C5-A933-59B5AEEC0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23" y="2646980"/>
                <a:ext cx="6933460" cy="1815369"/>
              </a:xfrm>
              <a:prstGeom prst="rect">
                <a:avLst/>
              </a:prstGeom>
              <a:blipFill>
                <a:blip r:embed="rId4"/>
                <a:stretch>
                  <a:fillRect l="-1847" t="-3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A1D909DD-47CB-415C-8300-710FC940B859}"/>
                  </a:ext>
                </a:extLst>
              </p:cNvPr>
              <p:cNvSpPr txBox="1"/>
              <p:nvPr/>
            </p:nvSpPr>
            <p:spPr>
              <a:xfrm>
                <a:off x="836956" y="4725813"/>
                <a:ext cx="10688715" cy="2686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                                        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                                                           </a:t>
                </a:r>
                <a:r>
                  <a:rPr lang="en-US" altLang="zh-CN" sz="3600" dirty="0"/>
                  <a:t>P(</a:t>
                </a:r>
                <a14:m>
                  <m:oMath xmlns:m="http://schemas.openxmlformats.org/officeDocument/2006/math">
                    <m:r>
                      <a:rPr lang="en-US" altLang="zh-CN" sz="36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36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|data)=</a:t>
                </a:r>
                <a:r>
                  <a:rPr lang="zh-CN" altLang="zh-CN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e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limLoc m:val="subSup"/>
                            <m:grow m:val="on"/>
                            <m:ctrlPr>
                              <a:rPr lang="zh-CN" altLang="zh-CN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</m:e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den>
                    </m:f>
                  </m:oMath>
                </a14:m>
                <a:endParaRPr lang="zh-CN" altLang="zh-CN" sz="3600" dirty="0"/>
              </a:p>
              <a:p>
                <a:endParaRPr lang="zh-CN" altLang="zh-CN" sz="3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A1D909DD-47CB-415C-8300-710FC940B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56" y="4725813"/>
                <a:ext cx="10688715" cy="2686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4" name="组 20">
            <a:extLst>
              <a:ext uri="{FF2B5EF4-FFF2-40B4-BE49-F238E27FC236}">
                <a16:creationId xmlns:a16="http://schemas.microsoft.com/office/drawing/2014/main" id="{CFCC075B-F130-4B4E-99E6-13F4D9C30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248" y="93683"/>
            <a:ext cx="4563122" cy="2237041"/>
            <a:chOff x="2162629" y="1305681"/>
            <a:chExt cx="7866742" cy="4246640"/>
          </a:xfrm>
        </p:grpSpPr>
        <p:sp>
          <p:nvSpPr>
            <p:cNvPr id="225" name="椭圆形 16">
              <a:extLst>
                <a:ext uri="{FF2B5EF4-FFF2-40B4-BE49-F238E27FC236}">
                  <a16:creationId xmlns:a16="http://schemas.microsoft.com/office/drawing/2014/main" id="{3DE0A0A4-9A72-4120-BCD8-E0B95928421E}"/>
                </a:ext>
              </a:extLst>
            </p:cNvPr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椭圆形 17">
              <a:extLst>
                <a:ext uri="{FF2B5EF4-FFF2-40B4-BE49-F238E27FC236}">
                  <a16:creationId xmlns:a16="http://schemas.microsoft.com/office/drawing/2014/main" id="{4912AD0B-70EB-4325-A4D4-E6116D9D8638}"/>
                </a:ext>
              </a:extLst>
            </p:cNvPr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195" grpId="0"/>
      <p:bldP spid="1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/>
          <p:cNvSpPr txBox="1"/>
          <p:nvPr/>
        </p:nvSpPr>
        <p:spPr>
          <a:xfrm>
            <a:off x="-98362" y="124668"/>
            <a:ext cx="269064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zh-CN" altLang="en-US" sz="4000" b="1" dirty="0">
                <a:solidFill>
                  <a:srgbClr val="30353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最终所求</a:t>
            </a:r>
            <a:r>
              <a:rPr lang="zh-CN" altLang="en-US" sz="3200" b="1" dirty="0">
                <a:solidFill>
                  <a:srgbClr val="30353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sp>
        <p:nvSpPr>
          <p:cNvPr id="155" name="长方形 1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5632" y="1077647"/>
            <a:ext cx="10250274" cy="555742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51" name="图表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/>
        </p:nvGraphicFramePr>
        <p:xfrm>
          <a:off x="8004533" y="3564262"/>
          <a:ext cx="3142438" cy="2094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1" name="组 60" descr="这是一个图表图标。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任意多边形(F)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(F)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(F)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4E3B5F-3545-45C1-8CBE-3B11131D96F7}"/>
                  </a:ext>
                </a:extLst>
              </p:cNvPr>
              <p:cNvSpPr txBox="1"/>
              <p:nvPr/>
            </p:nvSpPr>
            <p:spPr>
              <a:xfrm>
                <a:off x="701336" y="1201742"/>
                <a:ext cx="4882718" cy="416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   P(</a:t>
                </a:r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|data)=</a:t>
                </a:r>
                <a:r>
                  <a:rPr lang="zh-CN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limLoc m:val="subSup"/>
                            <m:grow m:val="on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                 </a:t>
                </a:r>
                <a:r>
                  <a:rPr lang="en-US" altLang="zh-CN" sz="2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zh-CN" altLang="zh-CN" sz="2400" dirty="0"/>
                          <m:t> 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CN" altLang="zh-CN" sz="2400" dirty="0"/>
                          <m:t> 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nary>
                          <m:naryPr>
                            <m:limLoc m:val="subSup"/>
                            <m:grow m:val="on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d>
                              <m:d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zh-CN" sz="2400" dirty="0"/>
                              <m:t> </m:t>
                            </m:r>
                            <m:sSup>
                              <m:s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zh-CN" altLang="zh-CN" sz="2400" dirty="0"/>
                              <m:t> </m:t>
                            </m:r>
                            <m:sSup>
                              <m:s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                          </a:t>
                </a:r>
              </a:p>
              <a:p>
                <a:r>
                  <a:rPr lang="en-US" altLang="zh-CN" sz="2400" dirty="0"/>
                  <a:t>                 </a:t>
                </a:r>
                <a:r>
                  <a:rPr lang="en-US" altLang="zh-CN" sz="2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CN" altLang="zh-CN" sz="2400" dirty="0"/>
                          <m:t> 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nary>
                          <m:naryPr>
                            <m:limLoc m:val="subSup"/>
                            <m:grow m:val="on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zh-CN" altLang="zh-CN" sz="2400" dirty="0"/>
                              <m:t> </m:t>
                            </m:r>
                            <m:sSup>
                              <m:s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zh-CN" altLang="zh-CN" sz="2400" dirty="0"/>
                              <m:t> </m:t>
                            </m:r>
                            <m:sSup>
                              <m:s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                </a:t>
                </a:r>
              </a:p>
              <a:p>
                <a:r>
                  <a:rPr lang="en-US" altLang="zh-CN" sz="2400" dirty="0"/>
                  <a:t>                 =</a:t>
                </a:r>
                <a:r>
                  <a:rPr lang="zh-CN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zh-CN" sz="2400" dirty="0"/>
                          <m:t> 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CN" altLang="zh-CN" sz="2400" dirty="0"/>
                          <m:t> 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altLang="zh-CN" sz="2800" dirty="0"/>
                  <a:t>                                     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4E3B5F-3545-45C1-8CBE-3B11131D9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36" y="1201742"/>
                <a:ext cx="4882718" cy="4160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959A55-8F9E-49EC-817B-4CC9FB57C7F7}"/>
                  </a:ext>
                </a:extLst>
              </p:cNvPr>
              <p:cNvSpPr txBox="1"/>
              <p:nvPr/>
            </p:nvSpPr>
            <p:spPr>
              <a:xfrm>
                <a:off x="1626093" y="5407845"/>
                <a:ext cx="89398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4800" kern="1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~</a:t>
                </a:r>
                <a:r>
                  <a:rPr lang="en-US" altLang="zh-CN" sz="4800" kern="1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effectLst/>
                    <a:latin typeface="华文彩云" panose="02010800040101010101" pitchFamily="2" charset="-122"/>
                    <a:ea typeface="华文彩云" panose="02010800040101010101" pitchFamily="2" charset="-122"/>
                    <a:cs typeface="Times New Roman" panose="02020603050405020304" pitchFamily="18" charset="0"/>
                  </a:rPr>
                  <a:t>Beta(k+1,n-k+1)</a:t>
                </a:r>
                <a:endParaRPr lang="zh-CN" altLang="en-US" sz="48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959A55-8F9E-49EC-817B-4CC9FB57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093" y="5407845"/>
                <a:ext cx="8939813" cy="830997"/>
              </a:xfrm>
              <a:prstGeom prst="rect">
                <a:avLst/>
              </a:prstGeom>
              <a:blipFill>
                <a:blip r:embed="rId5"/>
                <a:stretch>
                  <a:fillRect t="-16912" b="-3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5F40E19-6B5D-42F3-B87B-7DC2B4AE3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758" y="1513842"/>
            <a:ext cx="4285690" cy="11405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D4E5E9-F9DC-4E19-9A8B-E4C85AC680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9758" y="2867685"/>
            <a:ext cx="4285690" cy="106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55" grpId="0" animBg="1"/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2_TF88930311.potx" id="{8ADA9BA3-603D-45DC-9885-57DDAE2B898A}" vid="{1484E9CC-CA72-4A4D-877B-7C2460FFDEA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数据驱动演示文稿，来自 24Slides</Template>
  <TotalTime>2645</TotalTime>
  <Words>315</Words>
  <Application>Microsoft Office PowerPoint</Application>
  <PresentationFormat>宽屏</PresentationFormat>
  <Paragraphs>49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-apple-system</vt:lpstr>
      <vt:lpstr>Microsoft YaHei UI</vt:lpstr>
      <vt:lpstr>等线</vt:lpstr>
      <vt:lpstr>华文彩云</vt:lpstr>
      <vt:lpstr>Arial</vt:lpstr>
      <vt:lpstr>Arial Narrow</vt:lpstr>
      <vt:lpstr>Cambria Math</vt:lpstr>
      <vt:lpstr>Segoe UI Light</vt:lpstr>
      <vt:lpstr>Office 主题</vt:lpstr>
      <vt:lpstr>幻灯片 4</vt:lpstr>
      <vt:lpstr>幻灯片 5</vt:lpstr>
      <vt:lpstr>幻灯片 8</vt:lpstr>
      <vt:lpstr>幻灯片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唐 小卉</dc:creator>
  <cp:lastModifiedBy>Lily13817776083@163.com</cp:lastModifiedBy>
  <cp:revision>14</cp:revision>
  <dcterms:created xsi:type="dcterms:W3CDTF">2022-04-20T15:14:29Z</dcterms:created>
  <dcterms:modified xsi:type="dcterms:W3CDTF">2022-04-26T14:00:27Z</dcterms:modified>
</cp:coreProperties>
</file>