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9"/>
  </p:notesMasterIdLst>
  <p:sldIdLst>
    <p:sldId id="258" r:id="rId2"/>
    <p:sldId id="279" r:id="rId3"/>
    <p:sldId id="1627" r:id="rId4"/>
    <p:sldId id="1628" r:id="rId5"/>
    <p:sldId id="1686" r:id="rId6"/>
    <p:sldId id="1687" r:id="rId7"/>
    <p:sldId id="1629" r:id="rId8"/>
  </p:sldIdLst>
  <p:sldSz cx="12192000" cy="6858000"/>
  <p:notesSz cx="6858000" cy="9144000"/>
  <p:custDataLst>
    <p:tags r:id="rId1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8"/>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1D2EE7-EC22-4183-9D8B-22DDA3FD9517}" type="datetimeFigureOut">
              <a:rPr lang="zh-CN" altLang="en-US" smtClean="0"/>
              <a:t>2023-10-06</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672FB6-8FBE-4EC5-A897-3F663598620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24" name="任意多边形: 形状 23"/>
          <p:cNvSpPr>
            <a:spLocks noGrp="1"/>
          </p:cNvSpPr>
          <p:nvPr>
            <p:ph type="pic" sz="quarter" idx="10"/>
          </p:nvPr>
        </p:nvSpPr>
        <p:spPr>
          <a:xfrm>
            <a:off x="0" y="1"/>
            <a:ext cx="12192000" cy="3210560"/>
          </a:xfrm>
          <a:prstGeom prst="rect">
            <a:avLst/>
          </a:prstGeom>
        </p:spPr>
        <p:txBody>
          <a:bodyPr wrap="square">
            <a:noAutofit/>
          </a:bodyPr>
          <a:lstStyle/>
          <a:p>
            <a:endParaRPr lang="zh-CN" altLang="en-US" dirty="0"/>
          </a:p>
        </p:txBody>
      </p:sp>
      <p:sp>
        <p:nvSpPr>
          <p:cNvPr id="22" name="任意多边形: 形状 21"/>
          <p:cNvSpPr>
            <a:spLocks noGrp="1"/>
          </p:cNvSpPr>
          <p:nvPr>
            <p:ph type="body" sz="quarter" idx="11"/>
          </p:nvPr>
        </p:nvSpPr>
        <p:spPr>
          <a:xfrm>
            <a:off x="669925" y="1"/>
            <a:ext cx="2967355" cy="4622800"/>
          </a:xfrm>
          <a:prstGeom prst="rect">
            <a:avLst/>
          </a:prstGeom>
          <a:solidFill>
            <a:schemeClr val="accent2">
              <a:alpha val="80000"/>
            </a:schemeClr>
          </a:solidFill>
        </p:spPr>
        <p:txBody>
          <a:bodyPr wrap="square">
            <a:noAutofit/>
          </a:bodyPr>
          <a:lstStyle>
            <a:lvl1pPr>
              <a:defRPr>
                <a:solidFill>
                  <a:schemeClr val="tx1">
                    <a:alpha val="0"/>
                  </a:schemeClr>
                </a:solidFill>
              </a:defRPr>
            </a:lvl1pPr>
          </a:lstStyle>
          <a:p>
            <a:pPr lvl="0"/>
            <a:endParaRPr lang="zh-CN" altLang="en-US" dirty="0"/>
          </a:p>
        </p:txBody>
      </p:sp>
      <p:sp>
        <p:nvSpPr>
          <p:cNvPr id="6" name="副标题 2"/>
          <p:cNvSpPr>
            <a:spLocks noGrp="1"/>
          </p:cNvSpPr>
          <p:nvPr>
            <p:ph type="subTitle" idx="1"/>
          </p:nvPr>
        </p:nvSpPr>
        <p:spPr>
          <a:xfrm>
            <a:off x="4403035" y="4248324"/>
            <a:ext cx="7117453" cy="558799"/>
          </a:xfr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000" spc="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t>Click to edit Master subtitle style</a:t>
            </a:r>
          </a:p>
        </p:txBody>
      </p:sp>
      <p:sp>
        <p:nvSpPr>
          <p:cNvPr id="7" name="标题 1"/>
          <p:cNvSpPr>
            <a:spLocks noGrp="1"/>
          </p:cNvSpPr>
          <p:nvPr>
            <p:ph type="ctrTitle"/>
          </p:nvPr>
        </p:nvSpPr>
        <p:spPr>
          <a:xfrm>
            <a:off x="4403036" y="3449916"/>
            <a:ext cx="7117452" cy="767764"/>
          </a:xfrm>
        </p:spPr>
        <p:txBody>
          <a:bodyPr anchor="b">
            <a:normAutofit/>
          </a:bodyPr>
          <a:lstStyle>
            <a:lvl1pPr algn="l">
              <a:defRPr sz="3600" b="1" spc="0">
                <a:solidFill>
                  <a:schemeClr val="tx1"/>
                </a:solidFill>
              </a:defRPr>
            </a:lvl1pPr>
          </a:lstStyle>
          <a:p>
            <a:r>
              <a:rPr lang="en-US" altLang="zh-CN" dirty="0"/>
              <a:t>Click to edit Master title style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Ref idx="1001">
        <a:schemeClr val="bg1"/>
      </p:bgRef>
    </p:bg>
    <p:spTree>
      <p:nvGrpSpPr>
        <p:cNvPr id="1" name=""/>
        <p:cNvGrpSpPr/>
        <p:nvPr/>
      </p:nvGrpSpPr>
      <p:grpSpPr>
        <a:xfrm>
          <a:off x="0" y="0"/>
          <a:ext cx="0" cy="0"/>
          <a:chOff x="0" y="0"/>
          <a:chExt cx="0" cy="0"/>
        </a:xfrm>
      </p:grpSpPr>
      <p:sp>
        <p:nvSpPr>
          <p:cNvPr id="20" name="标题 1"/>
          <p:cNvSpPr>
            <a:spLocks noGrp="1"/>
          </p:cNvSpPr>
          <p:nvPr>
            <p:ph type="title"/>
          </p:nvPr>
        </p:nvSpPr>
        <p:spPr>
          <a:xfrm>
            <a:off x="3936274" y="3426546"/>
            <a:ext cx="7584213" cy="656792"/>
          </a:xfrm>
        </p:spPr>
        <p:txBody>
          <a:bodyPr anchor="b">
            <a:normAutofit/>
          </a:bodyPr>
          <a:lstStyle>
            <a:lvl1pPr>
              <a:defRPr sz="2400" b="1">
                <a:solidFill>
                  <a:schemeClr val="tx1"/>
                </a:solidFill>
              </a:defRPr>
            </a:lvl1pPr>
          </a:lstStyle>
          <a:p>
            <a:r>
              <a:rPr lang="en-US" altLang="zh-CN" dirty="0"/>
              <a:t>Click to edit Master title style</a:t>
            </a:r>
            <a:endParaRPr lang="zh-CN" altLang="en-US" dirty="0"/>
          </a:p>
        </p:txBody>
      </p:sp>
      <p:sp>
        <p:nvSpPr>
          <p:cNvPr id="21" name="文本占位符 2"/>
          <p:cNvSpPr>
            <a:spLocks noGrp="1"/>
          </p:cNvSpPr>
          <p:nvPr>
            <p:ph type="body" idx="1"/>
          </p:nvPr>
        </p:nvSpPr>
        <p:spPr>
          <a:xfrm>
            <a:off x="3936274" y="4212702"/>
            <a:ext cx="7584213" cy="1015623"/>
          </a:xfrm>
        </p:spPr>
        <p:txBody>
          <a:bodyPr anchor="t">
            <a:normAutofit/>
          </a:bodyPr>
          <a:lstStyle>
            <a:lvl1pPr marL="0" indent="0">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Edit Master text styles</a:t>
            </a:r>
          </a:p>
        </p:txBody>
      </p:sp>
      <p:sp>
        <p:nvSpPr>
          <p:cNvPr id="4" name="任意多边形: 形状 23"/>
          <p:cNvSpPr>
            <a:spLocks noGrp="1"/>
          </p:cNvSpPr>
          <p:nvPr>
            <p:ph type="pic" sz="quarter" idx="10"/>
          </p:nvPr>
        </p:nvSpPr>
        <p:spPr>
          <a:xfrm>
            <a:off x="0" y="1123949"/>
            <a:ext cx="12192000" cy="2086611"/>
          </a:xfrm>
          <a:prstGeom prst="rect">
            <a:avLst/>
          </a:prstGeom>
        </p:spPr>
        <p:txBody>
          <a:bodyPr wrap="square">
            <a:noAutofit/>
          </a:bodyPr>
          <a:lstStyle/>
          <a:p>
            <a:endParaRPr lang="zh-CN" altLang="en-US" dirty="0"/>
          </a:p>
        </p:txBody>
      </p:sp>
      <p:sp>
        <p:nvSpPr>
          <p:cNvPr id="5" name="任意多边形: 形状 21"/>
          <p:cNvSpPr>
            <a:spLocks noGrp="1"/>
          </p:cNvSpPr>
          <p:nvPr>
            <p:ph type="body" sz="quarter" idx="11"/>
          </p:nvPr>
        </p:nvSpPr>
        <p:spPr>
          <a:xfrm>
            <a:off x="669925" y="1123949"/>
            <a:ext cx="2967355" cy="3498852"/>
          </a:xfrm>
          <a:prstGeom prst="rect">
            <a:avLst/>
          </a:prstGeom>
          <a:solidFill>
            <a:schemeClr val="accent2">
              <a:alpha val="80000"/>
            </a:schemeClr>
          </a:solidFill>
        </p:spPr>
        <p:txBody>
          <a:bodyPr vert="horz" wrap="square" lIns="91440" tIns="45720" rIns="91440" bIns="45720" rtlCol="0">
            <a:noAutofit/>
          </a:bodyPr>
          <a:lstStyle>
            <a:lvl1pPr>
              <a:defRPr lang="zh-CN" altLang="en-US" dirty="0">
                <a:solidFill>
                  <a:schemeClr val="tx1">
                    <a:alpha val="0"/>
                  </a:schemeClr>
                </a:solidFill>
              </a:defRPr>
            </a:lvl1pPr>
          </a:lstStyle>
          <a:p>
            <a:pPr lvl="0"/>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内容占位符 2"/>
          <p:cNvSpPr>
            <a:spLocks noGrp="1"/>
          </p:cNvSpPr>
          <p:nvPr>
            <p:ph idx="1"/>
          </p:nvPr>
        </p:nvSpPr>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日期占位符 2"/>
          <p:cNvSpPr>
            <a:spLocks noGrp="1"/>
          </p:cNvSpPr>
          <p:nvPr>
            <p:ph type="dt" sz="half" idx="10"/>
          </p:nvPr>
        </p:nvSpPr>
        <p:spPr/>
        <p:txBody>
          <a:bodyPr/>
          <a:lstStyle/>
          <a:p>
            <a:fld id="{6489D9C7-5DC6-4263-87FF-7C99F6FB63C3}" type="datetime1">
              <a:rPr lang="zh-CN" altLang="en-US" smtClean="0"/>
              <a:t>2023-10-06</a:t>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Ref idx="1001">
        <a:schemeClr val="bg1"/>
      </p:bgRef>
    </p:bg>
    <p:spTree>
      <p:nvGrpSpPr>
        <p:cNvPr id="1" name=""/>
        <p:cNvGrpSpPr/>
        <p:nvPr/>
      </p:nvGrpSpPr>
      <p:grpSpPr>
        <a:xfrm>
          <a:off x="0" y="0"/>
          <a:ext cx="0" cy="0"/>
          <a:chOff x="0" y="0"/>
          <a:chExt cx="0" cy="0"/>
        </a:xfrm>
      </p:grpSpPr>
      <p:sp>
        <p:nvSpPr>
          <p:cNvPr id="13" name="标题 1"/>
          <p:cNvSpPr>
            <a:spLocks noGrp="1"/>
          </p:cNvSpPr>
          <p:nvPr>
            <p:ph type="ctrTitle" hasCustomPrompt="1"/>
          </p:nvPr>
        </p:nvSpPr>
        <p:spPr>
          <a:xfrm>
            <a:off x="669925" y="3631359"/>
            <a:ext cx="3624399" cy="655784"/>
          </a:xfrm>
        </p:spPr>
        <p:txBody>
          <a:bodyPr anchor="ctr">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669925" y="4569600"/>
            <a:ext cx="3624399"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p:ph type="body" sz="quarter" idx="18" hasCustomPrompt="1"/>
          </p:nvPr>
        </p:nvSpPr>
        <p:spPr>
          <a:xfrm>
            <a:off x="669925" y="4885234"/>
            <a:ext cx="3624399"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p>
        </p:txBody>
      </p:sp>
      <p:sp>
        <p:nvSpPr>
          <p:cNvPr id="5" name="任意多边形: 形状 23"/>
          <p:cNvSpPr>
            <a:spLocks noGrp="1"/>
          </p:cNvSpPr>
          <p:nvPr>
            <p:ph type="pic" sz="quarter" idx="10"/>
          </p:nvPr>
        </p:nvSpPr>
        <p:spPr>
          <a:xfrm>
            <a:off x="0" y="1"/>
            <a:ext cx="12192000" cy="3210560"/>
          </a:xfrm>
          <a:prstGeom prst="rect">
            <a:avLst/>
          </a:prstGeom>
        </p:spPr>
        <p:txBody>
          <a:bodyPr wrap="square">
            <a:noAutofit/>
          </a:bodyPr>
          <a:lstStyle/>
          <a:p>
            <a:endParaRPr lang="zh-CN" altLang="en-US" dirty="0"/>
          </a:p>
        </p:txBody>
      </p:sp>
      <p:sp>
        <p:nvSpPr>
          <p:cNvPr id="6" name="任意多边形: 形状 21"/>
          <p:cNvSpPr>
            <a:spLocks noGrp="1"/>
          </p:cNvSpPr>
          <p:nvPr>
            <p:ph type="body" sz="quarter" idx="11"/>
          </p:nvPr>
        </p:nvSpPr>
        <p:spPr>
          <a:xfrm>
            <a:off x="8553133" y="1"/>
            <a:ext cx="2967355" cy="4622800"/>
          </a:xfrm>
          <a:prstGeom prst="rect">
            <a:avLst/>
          </a:prstGeom>
          <a:solidFill>
            <a:schemeClr val="accent2">
              <a:alpha val="80000"/>
            </a:schemeClr>
          </a:solidFill>
        </p:spPr>
        <p:txBody>
          <a:bodyPr vert="horz" wrap="square" lIns="91440" tIns="45720" rIns="91440" bIns="45720" rtlCol="0">
            <a:noAutofit/>
          </a:bodyPr>
          <a:lstStyle>
            <a:lvl1pPr>
              <a:defRPr lang="zh-CN" altLang="en-US" dirty="0">
                <a:solidFill>
                  <a:schemeClr val="tx1">
                    <a:alpha val="0"/>
                  </a:schemeClr>
                </a:solidFill>
              </a:defRPr>
            </a:lvl1pPr>
          </a:lstStyle>
          <a:p>
            <a:pPr lvl="0"/>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t>2023-10-06</a:t>
            </a:fld>
            <a:endParaRPr lang="zh-CN" altLang="en-US"/>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t>‹#›</a:t>
            </a:fld>
            <a:endParaRPr lang="zh-CN" altLang="en-US"/>
          </a:p>
        </p:txBody>
      </p:sp>
      <p:grpSp>
        <p:nvGrpSpPr>
          <p:cNvPr id="13" name="组合 12"/>
          <p:cNvGrpSpPr/>
          <p:nvPr userDrawn="1"/>
        </p:nvGrpSpPr>
        <p:grpSpPr>
          <a:xfrm>
            <a:off x="695323" y="1016000"/>
            <a:ext cx="10810876" cy="109538"/>
            <a:chOff x="628642" y="0"/>
            <a:chExt cx="27229910" cy="6858000"/>
          </a:xfrm>
        </p:grpSpPr>
        <p:sp>
          <p:nvSpPr>
            <p:cNvPr id="14" name="平行四边形 13"/>
            <p:cNvSpPr/>
            <p:nvPr/>
          </p:nvSpPr>
          <p:spPr>
            <a:xfrm flipH="1">
              <a:off x="628642" y="0"/>
              <a:ext cx="27229910" cy="6858000"/>
            </a:xfrm>
            <a:prstGeom prst="parallelogram">
              <a:avLst>
                <a:gd name="adj" fmla="val 4237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5" name="平行四边形 14"/>
            <p:cNvSpPr/>
            <p:nvPr/>
          </p:nvSpPr>
          <p:spPr>
            <a:xfrm flipH="1">
              <a:off x="876300" y="0"/>
              <a:ext cx="7183962" cy="6858000"/>
            </a:xfrm>
            <a:prstGeom prst="parallelogram">
              <a:avLst>
                <a:gd name="adj" fmla="val 38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6" name="平行四边形 13"/>
            <p:cNvSpPr/>
            <p:nvPr/>
          </p:nvSpPr>
          <p:spPr>
            <a:xfrm flipH="1">
              <a:off x="1507597" y="0"/>
              <a:ext cx="6240991" cy="6858000"/>
            </a:xfrm>
            <a:custGeom>
              <a:avLst/>
              <a:gdLst>
                <a:gd name="connsiteX0" fmla="*/ 0 w 6783916"/>
                <a:gd name="connsiteY0" fmla="*/ 6858000 h 6858000"/>
                <a:gd name="connsiteX1" fmla="*/ 2886624 w 6783916"/>
                <a:gd name="connsiteY1" fmla="*/ 0 h 6858000"/>
                <a:gd name="connsiteX2" fmla="*/ 6783916 w 6783916"/>
                <a:gd name="connsiteY2" fmla="*/ 0 h 6858000"/>
                <a:gd name="connsiteX3" fmla="*/ 3897292 w 6783916"/>
                <a:gd name="connsiteY3" fmla="*/ 6858000 h 6858000"/>
                <a:gd name="connsiteX4" fmla="*/ 0 w 6783916"/>
                <a:gd name="connsiteY4" fmla="*/ 6858000 h 6858000"/>
                <a:gd name="connsiteX0-1" fmla="*/ 0 w 6240991"/>
                <a:gd name="connsiteY0-2" fmla="*/ 6858000 h 6858000"/>
                <a:gd name="connsiteX1-3" fmla="*/ 2886624 w 6240991"/>
                <a:gd name="connsiteY1-4" fmla="*/ 0 h 6858000"/>
                <a:gd name="connsiteX2-5" fmla="*/ 6240991 w 6240991"/>
                <a:gd name="connsiteY2-6" fmla="*/ 9525 h 6858000"/>
                <a:gd name="connsiteX3-7" fmla="*/ 3897292 w 6240991"/>
                <a:gd name="connsiteY3-8" fmla="*/ 6858000 h 6858000"/>
                <a:gd name="connsiteX4-9" fmla="*/ 0 w 6240991"/>
                <a:gd name="connsiteY4-10" fmla="*/ 685800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240991" h="6858000">
                  <a:moveTo>
                    <a:pt x="0" y="6858000"/>
                  </a:moveTo>
                  <a:lnTo>
                    <a:pt x="2886624" y="0"/>
                  </a:lnTo>
                  <a:lnTo>
                    <a:pt x="6240991" y="9525"/>
                  </a:lnTo>
                  <a:lnTo>
                    <a:pt x="3897292" y="6858000"/>
                  </a:lnTo>
                  <a:lnTo>
                    <a:pt x="0" y="6858000"/>
                  </a:ln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emf"/><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tags" Target="../tags/tag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26304" y="389079"/>
            <a:ext cx="12191365" cy="656792"/>
          </a:xfrm>
        </p:spPr>
        <p:txBody>
          <a:bodyPr>
            <a:noAutofit/>
          </a:bodyPr>
          <a:lstStyle/>
          <a:p>
            <a:r>
              <a:rPr lang="zh-CN" altLang="en-US" sz="4000" dirty="0">
                <a:latin typeface="华文中宋" panose="02010600040101010101" pitchFamily="2" charset="-122"/>
                <a:ea typeface="华文中宋" panose="02010600040101010101" pitchFamily="2" charset="-122"/>
              </a:rPr>
              <a:t>数字贸易金融服务体系对全球供应链的影响</a:t>
            </a:r>
          </a:p>
        </p:txBody>
      </p:sp>
      <p:sp>
        <p:nvSpPr>
          <p:cNvPr id="12" name="文本占位符 11"/>
          <p:cNvSpPr>
            <a:spLocks noGrp="1"/>
          </p:cNvSpPr>
          <p:nvPr>
            <p:ph type="body" sz="quarter" idx="11"/>
          </p:nvPr>
        </p:nvSpPr>
        <p:spPr>
          <a:xfrm>
            <a:off x="74462" y="84125"/>
            <a:ext cx="2235645" cy="2137526"/>
          </a:xfrm>
        </p:spPr>
        <p:txBody>
          <a:bodyPr/>
          <a:lstStyle/>
          <a:p>
            <a:endParaRPr lang="zh-CN" altLang="en-US" dirty="0"/>
          </a:p>
        </p:txBody>
      </p:sp>
      <p:sp>
        <p:nvSpPr>
          <p:cNvPr id="6" name="文本框 5"/>
          <p:cNvSpPr txBox="1"/>
          <p:nvPr/>
        </p:nvSpPr>
        <p:spPr>
          <a:xfrm>
            <a:off x="616025" y="600916"/>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pic>
        <p:nvPicPr>
          <p:cNvPr id="1032" name="Picture 8" descr="供应链管理中的信息技术- 知乎">
            <a:extLst>
              <a:ext uri="{FF2B5EF4-FFF2-40B4-BE49-F238E27FC236}">
                <a16:creationId xmlns:a16="http://schemas.microsoft.com/office/drawing/2014/main" id="{6A2A1E49-8143-7622-650C-96AF614F4B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77" y="2446873"/>
            <a:ext cx="6365559" cy="411109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应该了解的10个供应链管理问题- 知乎">
            <a:extLst>
              <a:ext uri="{FF2B5EF4-FFF2-40B4-BE49-F238E27FC236}">
                <a16:creationId xmlns:a16="http://schemas.microsoft.com/office/drawing/2014/main" id="{8C13C5A3-C4AF-F30F-6DFB-9BF34067B7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2986" y="1152888"/>
            <a:ext cx="6858000" cy="487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金融服务</a:t>
            </a:r>
            <a:r>
              <a:rPr lang="en-US" altLang="zh-CN" dirty="0"/>
              <a:t>&amp;</a:t>
            </a:r>
            <a:r>
              <a:rPr lang="zh-CN" altLang="en-US" dirty="0"/>
              <a:t>金融服务体系</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a:t>
            </a:fld>
            <a:endParaRPr lang="zh-CN" altLang="en-US"/>
          </a:p>
        </p:txBody>
      </p:sp>
      <p:pic>
        <p:nvPicPr>
          <p:cNvPr id="42" name="图片 41" descr="timg"/>
          <p:cNvPicPr>
            <a:picLocks noChangeAspect="1"/>
          </p:cNvPicPr>
          <p:nvPr/>
        </p:nvPicPr>
        <p:blipFill>
          <a:blip r:embed="rId2"/>
          <a:srcRect l="4621" r="7432" b="11069"/>
          <a:stretch>
            <a:fillRect/>
          </a:stretch>
        </p:blipFill>
        <p:spPr>
          <a:xfrm>
            <a:off x="11170285" y="0"/>
            <a:ext cx="1021715" cy="1038860"/>
          </a:xfrm>
          <a:prstGeom prst="rect">
            <a:avLst/>
          </a:prstGeom>
        </p:spPr>
      </p:pic>
      <p:pic>
        <p:nvPicPr>
          <p:cNvPr id="56" name="图片 55">
            <a:extLst>
              <a:ext uri="{FF2B5EF4-FFF2-40B4-BE49-F238E27FC236}">
                <a16:creationId xmlns:a16="http://schemas.microsoft.com/office/drawing/2014/main" id="{65335269-35BE-783C-6843-EB0E4F0F77A6}"/>
              </a:ext>
            </a:extLst>
          </p:cNvPr>
          <p:cNvPicPr>
            <a:picLocks noChangeAspect="1"/>
          </p:cNvPicPr>
          <p:nvPr/>
        </p:nvPicPr>
        <p:blipFill>
          <a:blip r:embed="rId3"/>
          <a:stretch>
            <a:fillRect/>
          </a:stretch>
        </p:blipFill>
        <p:spPr>
          <a:xfrm>
            <a:off x="9229570" y="4320658"/>
            <a:ext cx="881346" cy="881346"/>
          </a:xfrm>
          <a:prstGeom prst="rect">
            <a:avLst/>
          </a:prstGeom>
        </p:spPr>
      </p:pic>
      <p:pic>
        <p:nvPicPr>
          <p:cNvPr id="59" name="图片 58">
            <a:extLst>
              <a:ext uri="{FF2B5EF4-FFF2-40B4-BE49-F238E27FC236}">
                <a16:creationId xmlns:a16="http://schemas.microsoft.com/office/drawing/2014/main" id="{341F9FA2-07A2-A772-027F-9C962E74B346}"/>
              </a:ext>
            </a:extLst>
          </p:cNvPr>
          <p:cNvPicPr>
            <a:picLocks noChangeAspect="1"/>
          </p:cNvPicPr>
          <p:nvPr/>
        </p:nvPicPr>
        <p:blipFill>
          <a:blip r:embed="rId4"/>
          <a:stretch>
            <a:fillRect/>
          </a:stretch>
        </p:blipFill>
        <p:spPr>
          <a:xfrm>
            <a:off x="1395451" y="1634842"/>
            <a:ext cx="1028699" cy="1028699"/>
          </a:xfrm>
          <a:prstGeom prst="rect">
            <a:avLst/>
          </a:prstGeom>
        </p:spPr>
      </p:pic>
      <p:sp>
        <p:nvSpPr>
          <p:cNvPr id="60" name="文本框 59">
            <a:extLst>
              <a:ext uri="{FF2B5EF4-FFF2-40B4-BE49-F238E27FC236}">
                <a16:creationId xmlns:a16="http://schemas.microsoft.com/office/drawing/2014/main" id="{109D5379-F7DB-FE61-7CA0-483CEC78D899}"/>
              </a:ext>
            </a:extLst>
          </p:cNvPr>
          <p:cNvSpPr txBox="1"/>
          <p:nvPr/>
        </p:nvSpPr>
        <p:spPr>
          <a:xfrm>
            <a:off x="7045411" y="4852887"/>
            <a:ext cx="5146589" cy="1846659"/>
          </a:xfrm>
          <a:prstGeom prst="rect">
            <a:avLst/>
          </a:prstGeom>
          <a:noFill/>
        </p:spPr>
        <p:txBody>
          <a:bodyPr wrap="square" rtlCol="0">
            <a:spAutoFit/>
          </a:bodyPr>
          <a:lstStyle/>
          <a:p>
            <a:r>
              <a:rPr lang="zh-CN" altLang="zh-CN" sz="2400" b="1" dirty="0">
                <a:solidFill>
                  <a:srgbClr val="24292F"/>
                </a:solidFill>
                <a:effectLst/>
                <a:latin typeface="Segoe UI" panose="020B0502040204020203" pitchFamily="34" charset="0"/>
                <a:ea typeface="宋体" panose="02010600030101010101" pitchFamily="2" charset="-122"/>
                <a:cs typeface="Segoe UI" panose="020B0502040204020203" pitchFamily="34" charset="0"/>
              </a:rPr>
              <a:t>金融服务体系</a:t>
            </a:r>
            <a:endParaRPr lang="en-US" altLang="zh-CN" sz="2400" b="1" dirty="0">
              <a:solidFill>
                <a:srgbClr val="24292F"/>
              </a:solidFill>
              <a:effectLst/>
              <a:latin typeface="Segoe UI" panose="020B0502040204020203" pitchFamily="34" charset="0"/>
              <a:ea typeface="宋体" panose="02010600030101010101" pitchFamily="2" charset="-122"/>
              <a:cs typeface="Segoe UI" panose="020B0502040204020203" pitchFamily="34" charset="0"/>
            </a:endParaRPr>
          </a:p>
          <a:p>
            <a:r>
              <a:rPr lang="zh-CN" altLang="zh-CN" sz="2400" b="1" dirty="0">
                <a:solidFill>
                  <a:srgbClr val="24292F"/>
                </a:solidFill>
                <a:effectLst/>
                <a:latin typeface="Segoe UI" panose="020B0502040204020203" pitchFamily="34" charset="0"/>
                <a:ea typeface="宋体" panose="02010600030101010101" pitchFamily="2" charset="-122"/>
                <a:cs typeface="Segoe UI" panose="020B0502040204020203" pitchFamily="34" charset="0"/>
              </a:rPr>
              <a:t>一个包括了各种金融服务提供者，例如银行、保险公司、证券公司、投资基金等机构的组合</a:t>
            </a:r>
            <a:r>
              <a:rPr lang="zh-CN" altLang="zh-CN" sz="2400" b="1" dirty="0">
                <a:effectLst/>
                <a:latin typeface="宋体" panose="02010600030101010101" pitchFamily="2" charset="-122"/>
                <a:ea typeface="宋体" panose="02010600030101010101" pitchFamily="2" charset="-122"/>
                <a:cs typeface="宋体" panose="02010600030101010101" pitchFamily="2" charset="-122"/>
              </a:rPr>
              <a:t>。</a:t>
            </a:r>
          </a:p>
          <a:p>
            <a:endParaRPr lang="zh-CN" altLang="en-US" dirty="0"/>
          </a:p>
        </p:txBody>
      </p:sp>
      <p:sp>
        <p:nvSpPr>
          <p:cNvPr id="62" name="文本框 61">
            <a:extLst>
              <a:ext uri="{FF2B5EF4-FFF2-40B4-BE49-F238E27FC236}">
                <a16:creationId xmlns:a16="http://schemas.microsoft.com/office/drawing/2014/main" id="{D0D2D058-232C-67AD-1FC0-B16452B15926}"/>
              </a:ext>
            </a:extLst>
          </p:cNvPr>
          <p:cNvSpPr txBox="1"/>
          <p:nvPr/>
        </p:nvSpPr>
        <p:spPr>
          <a:xfrm>
            <a:off x="2849913" y="1256657"/>
            <a:ext cx="7818086" cy="2400657"/>
          </a:xfrm>
          <a:prstGeom prst="rect">
            <a:avLst/>
          </a:prstGeom>
          <a:noFill/>
        </p:spPr>
        <p:txBody>
          <a:bodyPr wrap="square">
            <a:spAutoFit/>
          </a:bodyPr>
          <a:lstStyle/>
          <a:p>
            <a:pPr algn="ctr" eaLnBrk="1" hangingPunct="1">
              <a:lnSpc>
                <a:spcPct val="100000"/>
              </a:lnSpc>
              <a:spcBef>
                <a:spcPct val="0"/>
              </a:spcBef>
            </a:pPr>
            <a:r>
              <a:rPr lang="zh-CN" altLang="zh-CN" sz="2400" b="1" dirty="0">
                <a:solidFill>
                  <a:srgbClr val="202122"/>
                </a:solidFill>
                <a:effectLst/>
                <a:latin typeface="宋体" panose="02010600030101010101" pitchFamily="2" charset="-122"/>
                <a:ea typeface="宋体" panose="02010600030101010101" pitchFamily="2" charset="-122"/>
                <a:cs typeface="Arial" panose="020B0604020202020204" pitchFamily="34" charset="0"/>
              </a:rPr>
              <a:t>金融服务（</a:t>
            </a:r>
            <a:r>
              <a:rPr lang="zh-CN" altLang="zh-CN" sz="2400" b="1" dirty="0">
                <a:solidFill>
                  <a:srgbClr val="202122"/>
                </a:solidFill>
                <a:effectLst/>
                <a:latin typeface="宋体" panose="02010600030101010101" pitchFamily="2" charset="-122"/>
                <a:ea typeface="宋体" panose="02010600030101010101" pitchFamily="2" charset="-122"/>
              </a:rPr>
              <a:t>financial services</a:t>
            </a:r>
            <a:r>
              <a:rPr lang="zh-CN" altLang="zh-CN" sz="2400" b="1" dirty="0">
                <a:solidFill>
                  <a:srgbClr val="202122"/>
                </a:solidFill>
                <a:effectLst/>
                <a:latin typeface="宋体" panose="02010600030101010101" pitchFamily="2" charset="-122"/>
                <a:ea typeface="宋体" panose="02010600030101010101" pitchFamily="2" charset="-122"/>
                <a:cs typeface="Arial" panose="020B0604020202020204" pitchFamily="34" charset="0"/>
              </a:rPr>
              <a:t>）</a:t>
            </a:r>
            <a:endParaRPr lang="en-US" altLang="zh-CN" sz="2400" b="1" dirty="0">
              <a:solidFill>
                <a:srgbClr val="202122"/>
              </a:solidFill>
              <a:effectLst/>
              <a:latin typeface="宋体" panose="02010600030101010101" pitchFamily="2" charset="-122"/>
              <a:ea typeface="宋体" panose="02010600030101010101" pitchFamily="2" charset="-122"/>
              <a:cs typeface="Arial" panose="020B0604020202020204" pitchFamily="34" charset="0"/>
            </a:endParaRPr>
          </a:p>
          <a:p>
            <a:pPr algn="ctr">
              <a:spcBef>
                <a:spcPct val="0"/>
              </a:spcBef>
            </a:pPr>
            <a:r>
              <a:rPr lang="zh-CN" altLang="en-US" sz="2400" b="1" dirty="0">
                <a:latin typeface="宋体" panose="02010600030101010101" pitchFamily="2" charset="-122"/>
                <a:ea typeface="宋体" panose="02010600030101010101" pitchFamily="2" charset="-122"/>
              </a:rPr>
              <a:t>有关金融交易或财务管理的服务或商业活动</a:t>
            </a:r>
            <a:endParaRPr lang="en-US" altLang="zh-CN" sz="2400" b="1" dirty="0">
              <a:latin typeface="宋体" panose="02010600030101010101" pitchFamily="2" charset="-122"/>
              <a:ea typeface="宋体" panose="02010600030101010101" pitchFamily="2" charset="-122"/>
            </a:endParaRPr>
          </a:p>
          <a:p>
            <a:pPr algn="ctr">
              <a:spcBef>
                <a:spcPct val="0"/>
              </a:spcBef>
            </a:pPr>
            <a:endParaRPr lang="en-US" altLang="zh-CN" sz="2400" b="1" dirty="0">
              <a:latin typeface="宋体" panose="02010600030101010101" pitchFamily="2" charset="-122"/>
              <a:ea typeface="宋体" panose="02010600030101010101" pitchFamily="2" charset="-122"/>
            </a:endParaRPr>
          </a:p>
          <a:p>
            <a:pPr algn="ctr">
              <a:spcBef>
                <a:spcPct val="0"/>
              </a:spcBef>
            </a:pPr>
            <a:r>
              <a:rPr lang="zh-CN" altLang="zh-CN" sz="1800" b="1" dirty="0">
                <a:solidFill>
                  <a:srgbClr val="24292F"/>
                </a:solidFill>
                <a:effectLst/>
                <a:latin typeface="宋体" panose="02010600030101010101" pitchFamily="2" charset="-122"/>
                <a:ea typeface="宋体" panose="02010600030101010101" pitchFamily="2" charset="-122"/>
                <a:cs typeface="Segoe UI" panose="020B0502040204020203" pitchFamily="34" charset="0"/>
              </a:rPr>
              <a:t>金融服务的提供者包括银行、信用合作社、投资公司、保险公司、证券公司、贷款公司和其他金融机构。它们提供的服务有：储蓄账户、支票账户、贷款、投资、保险、退休计划和金融咨询等来满足不同客户的需求</a:t>
            </a:r>
            <a:endParaRPr lang="zh-CN" altLang="en-US" sz="2400" b="1" dirty="0">
              <a:latin typeface="宋体" panose="02010600030101010101" pitchFamily="2" charset="-122"/>
              <a:ea typeface="宋体" panose="02010600030101010101" pitchFamily="2" charset="-122"/>
            </a:endParaRPr>
          </a:p>
          <a:p>
            <a:pPr algn="ctr" eaLnBrk="1" hangingPunct="1">
              <a:lnSpc>
                <a:spcPct val="100000"/>
              </a:lnSpc>
              <a:spcBef>
                <a:spcPct val="0"/>
              </a:spcBef>
            </a:pPr>
            <a:endParaRPr lang="en-US" altLang="zh-CN" sz="2400" b="1" dirty="0">
              <a:latin typeface="宋体" panose="02010600030101010101" pitchFamily="2" charset="-122"/>
              <a:ea typeface="宋体" panose="02010600030101010101" pitchFamily="2" charset="-122"/>
            </a:endParaRPr>
          </a:p>
        </p:txBody>
      </p:sp>
      <p:pic>
        <p:nvPicPr>
          <p:cNvPr id="63" name="图片 62">
            <a:extLst>
              <a:ext uri="{FF2B5EF4-FFF2-40B4-BE49-F238E27FC236}">
                <a16:creationId xmlns:a16="http://schemas.microsoft.com/office/drawing/2014/main" id="{2868D693-A247-6A0C-8184-B57EA285028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6911" y="3429000"/>
            <a:ext cx="6859182" cy="327054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ppt_x"/>
                                          </p:val>
                                        </p:tav>
                                        <p:tav tm="100000">
                                          <p:val>
                                            <p:strVal val="#ppt_x"/>
                                          </p:val>
                                        </p:tav>
                                      </p:tavLst>
                                    </p:anim>
                                    <p:anim calcmode="lin" valueType="num">
                                      <p:cBhvr additive="base">
                                        <p:cTn id="8" dur="500" fill="hold"/>
                                        <p:tgtEl>
                                          <p:spTgt spid="6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ppt_x"/>
                                          </p:val>
                                        </p:tav>
                                        <p:tav tm="100000">
                                          <p:val>
                                            <p:strVal val="#ppt_x"/>
                                          </p:val>
                                        </p:tav>
                                      </p:tavLst>
                                    </p:anim>
                                    <p:anim calcmode="lin" valueType="num">
                                      <p:cBhvr additive="base">
                                        <p:cTn id="12"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randombar(horizontal)">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par>
                                <p:cTn id="23" presetID="16" presetClass="entr" presetSubtype="21" fill="hold" nodeType="with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barn(inVertical)">
                                      <p:cBhvr>
                                        <p:cTn id="25" dur="500"/>
                                        <p:tgtEl>
                                          <p:spTgt spid="5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barn(inVertical)">
                                      <p:cBhvr>
                                        <p:cTn id="28"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0" grpId="0"/>
      <p:bldP spid="6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标题 105"/>
          <p:cNvSpPr>
            <a:spLocks noGrp="1"/>
          </p:cNvSpPr>
          <p:nvPr>
            <p:ph type="title"/>
          </p:nvPr>
        </p:nvSpPr>
        <p:spPr/>
        <p:txBody>
          <a:bodyPr>
            <a:normAutofit/>
          </a:bodyPr>
          <a:lstStyle/>
          <a:p>
            <a:r>
              <a:rPr lang="zh-CN" altLang="zh-CN" sz="24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数字贸易中的金融服务体系</a:t>
            </a:r>
            <a:r>
              <a:rPr lang="en-US" altLang="zh-CN" sz="24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 VS </a:t>
            </a:r>
            <a:r>
              <a:rPr lang="zh-CN" altLang="zh-CN" sz="24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传统的金融服务体系</a:t>
            </a:r>
            <a:endParaRPr lang="zh-CN" altLang="en-US" sz="2400" dirty="0"/>
          </a:p>
        </p:txBody>
      </p:sp>
      <p:grpSp>
        <p:nvGrpSpPr>
          <p:cNvPr id="3" name="af738c60-f0de-49fa-98b5-0eaa980fdd6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681158"/>
            <a:ext cx="12192000" cy="6176842"/>
            <a:chOff x="0" y="681158"/>
            <a:chExt cx="12192000" cy="6176842"/>
          </a:xfrm>
        </p:grpSpPr>
        <p:grpSp>
          <p:nvGrpSpPr>
            <p:cNvPr id="4" name="îşľiďê"/>
            <p:cNvGrpSpPr/>
            <p:nvPr/>
          </p:nvGrpSpPr>
          <p:grpSpPr>
            <a:xfrm>
              <a:off x="6546000" y="681158"/>
              <a:ext cx="4139152" cy="5632265"/>
              <a:chOff x="6546000" y="681158"/>
              <a:chExt cx="4139152" cy="5632265"/>
            </a:xfrm>
          </p:grpSpPr>
          <p:sp>
            <p:nvSpPr>
              <p:cNvPr id="14" name="i$ḻîḍè"/>
              <p:cNvSpPr/>
              <p:nvPr/>
            </p:nvSpPr>
            <p:spPr>
              <a:xfrm>
                <a:off x="10610049" y="3634981"/>
                <a:ext cx="65506" cy="2678442"/>
              </a:xfrm>
              <a:prstGeom prst="rect">
                <a:avLst/>
              </a:prstGeom>
              <a:gradFill>
                <a:gsLst>
                  <a:gs pos="4581">
                    <a:schemeClr val="tx2">
                      <a:lumMod val="20000"/>
                      <a:lumOff val="80000"/>
                    </a:schemeClr>
                  </a:gs>
                  <a:gs pos="42000">
                    <a:srgbClr val="E9E9EA"/>
                  </a:gs>
                  <a:gs pos="86000">
                    <a:schemeClr val="bg1"/>
                  </a:gs>
                </a:gsLst>
                <a:lin ang="5400000"/>
              </a:gradFill>
              <a:ln w="12700">
                <a:miter lim="400000"/>
              </a:ln>
            </p:spPr>
            <p:txBody>
              <a:bodyPr lIns="71437" tIns="71437" rIns="71437" bIns="71437" anchor="ctr"/>
              <a:lstStyle/>
              <a:p>
                <a:pPr algn="ctr"/>
                <a:endParaRPr sz="3200">
                  <a:solidFill>
                    <a:srgbClr val="FFFFFF"/>
                  </a:solidFill>
                </a:endParaRPr>
              </a:p>
            </p:txBody>
          </p:sp>
          <p:sp>
            <p:nvSpPr>
              <p:cNvPr id="15" name="ïŝľíḓè"/>
              <p:cNvSpPr/>
              <p:nvPr/>
            </p:nvSpPr>
            <p:spPr>
              <a:xfrm>
                <a:off x="6554589" y="3634981"/>
                <a:ext cx="65506" cy="2678442"/>
              </a:xfrm>
              <a:prstGeom prst="rect">
                <a:avLst/>
              </a:prstGeom>
              <a:gradFill>
                <a:gsLst>
                  <a:gs pos="4581">
                    <a:schemeClr val="tx2">
                      <a:lumMod val="20000"/>
                      <a:lumOff val="80000"/>
                    </a:schemeClr>
                  </a:gs>
                  <a:gs pos="53356">
                    <a:srgbClr val="E9E9EA"/>
                  </a:gs>
                  <a:gs pos="100000">
                    <a:schemeClr val="bg1"/>
                  </a:gs>
                </a:gsLst>
                <a:lin ang="5400000"/>
              </a:gradFill>
              <a:ln w="12700">
                <a:miter lim="400000"/>
              </a:ln>
            </p:spPr>
            <p:txBody>
              <a:bodyPr lIns="71437" tIns="71437" rIns="71437" bIns="71437" anchor="ctr"/>
              <a:lstStyle/>
              <a:p>
                <a:pPr algn="ctr">
                  <a:defRPr sz="3200" cap="none">
                    <a:solidFill>
                      <a:srgbClr val="FFFFFF"/>
                    </a:solidFill>
                  </a:defRPr>
                </a:pPr>
                <a:endParaRPr/>
              </a:p>
            </p:txBody>
          </p:sp>
          <p:sp>
            <p:nvSpPr>
              <p:cNvPr id="16" name="iṣľïḋé"/>
              <p:cNvSpPr/>
              <p:nvPr/>
            </p:nvSpPr>
            <p:spPr>
              <a:xfrm>
                <a:off x="9883501"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17" name="ï$ľïḍé"/>
              <p:cNvSpPr/>
              <p:nvPr/>
            </p:nvSpPr>
            <p:spPr>
              <a:xfrm>
                <a:off x="9300914" y="2485227"/>
                <a:ext cx="190179"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18" name="ïṡ1ídé"/>
              <p:cNvSpPr/>
              <p:nvPr/>
            </p:nvSpPr>
            <p:spPr>
              <a:xfrm>
                <a:off x="9848760" y="2742449"/>
                <a:ext cx="259660" cy="288475"/>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19" name="íŝľiḍé"/>
              <p:cNvSpPr/>
              <p:nvPr/>
            </p:nvSpPr>
            <p:spPr>
              <a:xfrm>
                <a:off x="9266175" y="2519495"/>
                <a:ext cx="259660" cy="288474"/>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0" name="is1idê"/>
              <p:cNvSpPr/>
              <p:nvPr/>
            </p:nvSpPr>
            <p:spPr>
              <a:xfrm>
                <a:off x="9884879" y="3361655"/>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1" name="ïSlïdè"/>
              <p:cNvSpPr/>
              <p:nvPr/>
            </p:nvSpPr>
            <p:spPr>
              <a:xfrm>
                <a:off x="9295722" y="3157064"/>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2" name="îšlïdé"/>
              <p:cNvSpPr/>
              <p:nvPr/>
            </p:nvSpPr>
            <p:spPr>
              <a:xfrm>
                <a:off x="8822771" y="2323114"/>
                <a:ext cx="1862381" cy="13186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015" y="17555"/>
                    </a:lnTo>
                    <a:cubicBezTo>
                      <a:pt x="20937" y="17145"/>
                      <a:pt x="20815" y="16755"/>
                      <a:pt x="20653" y="16397"/>
                    </a:cubicBezTo>
                    <a:cubicBezTo>
                      <a:pt x="20424" y="15892"/>
                      <a:pt x="20120" y="15462"/>
                      <a:pt x="19762" y="15138"/>
                    </a:cubicBezTo>
                    <a:lnTo>
                      <a:pt x="0" y="0"/>
                    </a:lnTo>
                    <a:lnTo>
                      <a:pt x="40" y="13327"/>
                    </a:lnTo>
                    <a:lnTo>
                      <a:pt x="2160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endParaRPr/>
              </a:p>
            </p:txBody>
          </p:sp>
          <p:sp>
            <p:nvSpPr>
              <p:cNvPr id="23" name="ïśḻíḓe"/>
              <p:cNvSpPr/>
              <p:nvPr/>
            </p:nvSpPr>
            <p:spPr>
              <a:xfrm>
                <a:off x="8832933" y="2809035"/>
                <a:ext cx="1292808" cy="673874"/>
              </a:xfrm>
              <a:custGeom>
                <a:avLst/>
                <a:gdLst/>
                <a:ahLst/>
                <a:cxnLst>
                  <a:cxn ang="0">
                    <a:pos x="wd2" y="hd2"/>
                  </a:cxn>
                  <a:cxn ang="5400000">
                    <a:pos x="wd2" y="hd2"/>
                  </a:cxn>
                  <a:cxn ang="10800000">
                    <a:pos x="wd2" y="hd2"/>
                  </a:cxn>
                  <a:cxn ang="16200000">
                    <a:pos x="wd2" y="hd2"/>
                  </a:cxn>
                </a:cxnLst>
                <a:rect l="0" t="0" r="r" b="b"/>
                <a:pathLst>
                  <a:path w="21583" h="21600" extrusionOk="0">
                    <a:moveTo>
                      <a:pt x="21581" y="21600"/>
                    </a:moveTo>
                    <a:lnTo>
                      <a:pt x="21581" y="19488"/>
                    </a:lnTo>
                    <a:cubicBezTo>
                      <a:pt x="21600" y="18804"/>
                      <a:pt x="21495" y="18130"/>
                      <a:pt x="21283" y="17579"/>
                    </a:cubicBezTo>
                    <a:cubicBezTo>
                      <a:pt x="21119" y="17153"/>
                      <a:pt x="20898" y="16819"/>
                      <a:pt x="20644" y="16615"/>
                    </a:cubicBezTo>
                    <a:lnTo>
                      <a:pt x="0"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4" name="íṥļîde"/>
              <p:cNvSpPr/>
              <p:nvPr/>
            </p:nvSpPr>
            <p:spPr>
              <a:xfrm>
                <a:off x="9291232" y="3003700"/>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5" name="ïSlïḓe"/>
              <p:cNvSpPr/>
              <p:nvPr/>
            </p:nvSpPr>
            <p:spPr>
              <a:xfrm>
                <a:off x="9755182" y="3189937"/>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6" name="îṧ1íďè"/>
              <p:cNvSpPr/>
              <p:nvPr/>
            </p:nvSpPr>
            <p:spPr>
              <a:xfrm>
                <a:off x="7733902" y="2485227"/>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27" name="íslîḓe"/>
              <p:cNvSpPr/>
              <p:nvPr/>
            </p:nvSpPr>
            <p:spPr>
              <a:xfrm>
                <a:off x="7159518"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28" name="íṡļïde"/>
              <p:cNvSpPr/>
              <p:nvPr/>
            </p:nvSpPr>
            <p:spPr>
              <a:xfrm>
                <a:off x="7699163" y="2520901"/>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9" name="îṧliḓé"/>
              <p:cNvSpPr/>
              <p:nvPr/>
            </p:nvSpPr>
            <p:spPr>
              <a:xfrm>
                <a:off x="7124779" y="2742449"/>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0" name="í$ḻiḓe"/>
              <p:cNvSpPr/>
              <p:nvPr/>
            </p:nvSpPr>
            <p:spPr>
              <a:xfrm>
                <a:off x="7158046" y="3365605"/>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1" name="iṧ1iḋè"/>
              <p:cNvSpPr/>
              <p:nvPr/>
            </p:nvSpPr>
            <p:spPr>
              <a:xfrm>
                <a:off x="7747650" y="3157062"/>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2" name="íṣľîdé"/>
              <p:cNvSpPr/>
              <p:nvPr/>
            </p:nvSpPr>
            <p:spPr>
              <a:xfrm>
                <a:off x="6546000" y="2323114"/>
                <a:ext cx="1862395" cy="13186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85" y="17555"/>
                    </a:lnTo>
                    <a:cubicBezTo>
                      <a:pt x="663" y="17145"/>
                      <a:pt x="785" y="16755"/>
                      <a:pt x="947" y="16397"/>
                    </a:cubicBezTo>
                    <a:cubicBezTo>
                      <a:pt x="1176" y="15892"/>
                      <a:pt x="1480" y="15462"/>
                      <a:pt x="1838" y="15138"/>
                    </a:cubicBezTo>
                    <a:lnTo>
                      <a:pt x="21600" y="0"/>
                    </a:lnTo>
                    <a:lnTo>
                      <a:pt x="21560" y="13327"/>
                    </a:lnTo>
                    <a:lnTo>
                      <a:pt x="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endParaRPr/>
              </a:p>
            </p:txBody>
          </p:sp>
          <p:sp>
            <p:nvSpPr>
              <p:cNvPr id="33" name="ïṣḷîḋé"/>
              <p:cNvSpPr/>
              <p:nvPr/>
            </p:nvSpPr>
            <p:spPr>
              <a:xfrm>
                <a:off x="7124996" y="2809035"/>
                <a:ext cx="1292379" cy="673874"/>
              </a:xfrm>
              <a:custGeom>
                <a:avLst/>
                <a:gdLst/>
                <a:ahLst/>
                <a:cxnLst>
                  <a:cxn ang="0">
                    <a:pos x="wd2" y="hd2"/>
                  </a:cxn>
                  <a:cxn ang="5400000">
                    <a:pos x="wd2" y="hd2"/>
                  </a:cxn>
                  <a:cxn ang="10800000">
                    <a:pos x="wd2" y="hd2"/>
                  </a:cxn>
                  <a:cxn ang="16200000">
                    <a:pos x="wd2" y="hd2"/>
                  </a:cxn>
                </a:cxnLst>
                <a:rect l="0" t="0" r="r" b="b"/>
                <a:pathLst>
                  <a:path w="21583" h="21600" extrusionOk="0">
                    <a:moveTo>
                      <a:pt x="2" y="21600"/>
                    </a:moveTo>
                    <a:lnTo>
                      <a:pt x="2" y="19488"/>
                    </a:lnTo>
                    <a:cubicBezTo>
                      <a:pt x="-17" y="18804"/>
                      <a:pt x="88" y="18130"/>
                      <a:pt x="300" y="17579"/>
                    </a:cubicBezTo>
                    <a:cubicBezTo>
                      <a:pt x="464" y="17153"/>
                      <a:pt x="685" y="16819"/>
                      <a:pt x="939" y="16615"/>
                    </a:cubicBezTo>
                    <a:lnTo>
                      <a:pt x="21583"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4" name="ís1iḋê"/>
              <p:cNvSpPr/>
              <p:nvPr/>
            </p:nvSpPr>
            <p:spPr>
              <a:xfrm>
                <a:off x="7548929" y="3173526"/>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5" name="ïŝ1ídé"/>
              <p:cNvSpPr/>
              <p:nvPr/>
            </p:nvSpPr>
            <p:spPr>
              <a:xfrm>
                <a:off x="7950612" y="2995495"/>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6" name="íSliḑe"/>
              <p:cNvSpPr/>
              <p:nvPr/>
            </p:nvSpPr>
            <p:spPr>
              <a:xfrm>
                <a:off x="7795486" y="4216013"/>
                <a:ext cx="801180" cy="713922"/>
              </a:xfrm>
              <a:custGeom>
                <a:avLst/>
                <a:gdLst/>
                <a:ahLst/>
                <a:cxnLst>
                  <a:cxn ang="0">
                    <a:pos x="wd2" y="hd2"/>
                  </a:cxn>
                  <a:cxn ang="5400000">
                    <a:pos x="wd2" y="hd2"/>
                  </a:cxn>
                  <a:cxn ang="10800000">
                    <a:pos x="wd2" y="hd2"/>
                  </a:cxn>
                  <a:cxn ang="16200000">
                    <a:pos x="wd2" y="hd2"/>
                  </a:cxn>
                </a:cxnLst>
                <a:rect l="0" t="0" r="r" b="b"/>
                <a:pathLst>
                  <a:path w="21600" h="21600" extrusionOk="0">
                    <a:moveTo>
                      <a:pt x="17411" y="798"/>
                    </a:moveTo>
                    <a:lnTo>
                      <a:pt x="3277" y="9980"/>
                    </a:lnTo>
                    <a:cubicBezTo>
                      <a:pt x="2213" y="10656"/>
                      <a:pt x="1341" y="11655"/>
                      <a:pt x="760" y="12863"/>
                    </a:cubicBezTo>
                    <a:cubicBezTo>
                      <a:pt x="317" y="13787"/>
                      <a:pt x="57" y="14807"/>
                      <a:pt x="0" y="15854"/>
                    </a:cubicBezTo>
                    <a:lnTo>
                      <a:pt x="0" y="20589"/>
                    </a:lnTo>
                    <a:cubicBezTo>
                      <a:pt x="27" y="20866"/>
                      <a:pt x="144" y="21123"/>
                      <a:pt x="330" y="21310"/>
                    </a:cubicBezTo>
                    <a:cubicBezTo>
                      <a:pt x="509" y="21491"/>
                      <a:pt x="741" y="21594"/>
                      <a:pt x="983" y="21600"/>
                    </a:cubicBezTo>
                    <a:lnTo>
                      <a:pt x="21600" y="14621"/>
                    </a:lnTo>
                    <a:lnTo>
                      <a:pt x="21600" y="0"/>
                    </a:lnTo>
                    <a:lnTo>
                      <a:pt x="17411"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7" name="iṡ1íḍè"/>
              <p:cNvSpPr/>
              <p:nvPr/>
            </p:nvSpPr>
            <p:spPr>
              <a:xfrm>
                <a:off x="8634958" y="4216013"/>
                <a:ext cx="801181" cy="713922"/>
              </a:xfrm>
              <a:custGeom>
                <a:avLst/>
                <a:gdLst/>
                <a:ahLst/>
                <a:cxnLst>
                  <a:cxn ang="0">
                    <a:pos x="wd2" y="hd2"/>
                  </a:cxn>
                  <a:cxn ang="5400000">
                    <a:pos x="wd2" y="hd2"/>
                  </a:cxn>
                  <a:cxn ang="10800000">
                    <a:pos x="wd2" y="hd2"/>
                  </a:cxn>
                  <a:cxn ang="16200000">
                    <a:pos x="wd2" y="hd2"/>
                  </a:cxn>
                </a:cxnLst>
                <a:rect l="0" t="0" r="r" b="b"/>
                <a:pathLst>
                  <a:path w="21600" h="21600" extrusionOk="0">
                    <a:moveTo>
                      <a:pt x="4189" y="798"/>
                    </a:moveTo>
                    <a:lnTo>
                      <a:pt x="18323" y="9980"/>
                    </a:lnTo>
                    <a:cubicBezTo>
                      <a:pt x="19387" y="10656"/>
                      <a:pt x="20259" y="11655"/>
                      <a:pt x="20840" y="12863"/>
                    </a:cubicBezTo>
                    <a:cubicBezTo>
                      <a:pt x="21283" y="13787"/>
                      <a:pt x="21543" y="14807"/>
                      <a:pt x="21600" y="15854"/>
                    </a:cubicBezTo>
                    <a:lnTo>
                      <a:pt x="21600" y="20589"/>
                    </a:lnTo>
                    <a:cubicBezTo>
                      <a:pt x="21573" y="20866"/>
                      <a:pt x="21456" y="21123"/>
                      <a:pt x="21270" y="21310"/>
                    </a:cubicBezTo>
                    <a:cubicBezTo>
                      <a:pt x="21091" y="21491"/>
                      <a:pt x="20859" y="21594"/>
                      <a:pt x="20617" y="21600"/>
                    </a:cubicBezTo>
                    <a:lnTo>
                      <a:pt x="0" y="14621"/>
                    </a:lnTo>
                    <a:lnTo>
                      <a:pt x="0" y="0"/>
                    </a:lnTo>
                    <a:lnTo>
                      <a:pt x="4189"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8" name="îsḷîḋe"/>
              <p:cNvSpPr/>
              <p:nvPr/>
            </p:nvSpPr>
            <p:spPr>
              <a:xfrm>
                <a:off x="7801877" y="4290712"/>
                <a:ext cx="672049" cy="4516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576" y="20037"/>
                      <a:pt x="1300" y="18605"/>
                      <a:pt x="2150" y="17349"/>
                    </a:cubicBezTo>
                    <a:cubicBezTo>
                      <a:pt x="3001" y="16092"/>
                      <a:pt x="3970" y="15024"/>
                      <a:pt x="5026" y="14178"/>
                    </a:cubicBezTo>
                    <a:lnTo>
                      <a:pt x="2160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endParaRPr/>
              </a:p>
            </p:txBody>
          </p:sp>
          <p:sp>
            <p:nvSpPr>
              <p:cNvPr id="39" name="ïṧḻíḓé"/>
              <p:cNvSpPr/>
              <p:nvPr/>
            </p:nvSpPr>
            <p:spPr>
              <a:xfrm>
                <a:off x="8754031" y="4290712"/>
                <a:ext cx="672118" cy="4516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024" y="20037"/>
                      <a:pt x="20300" y="18605"/>
                      <a:pt x="19450" y="17349"/>
                    </a:cubicBezTo>
                    <a:cubicBezTo>
                      <a:pt x="18599" y="16092"/>
                      <a:pt x="17630" y="15024"/>
                      <a:pt x="16574" y="14178"/>
                    </a:cubicBezTo>
                    <a:lnTo>
                      <a:pt x="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endParaRPr/>
              </a:p>
            </p:txBody>
          </p:sp>
          <p:sp>
            <p:nvSpPr>
              <p:cNvPr id="40" name="işļidé"/>
              <p:cNvSpPr/>
              <p:nvPr/>
            </p:nvSpPr>
            <p:spPr>
              <a:xfrm>
                <a:off x="8406836" y="681158"/>
                <a:ext cx="434745" cy="3504387"/>
              </a:xfrm>
              <a:custGeom>
                <a:avLst/>
                <a:gdLst/>
                <a:ahLst/>
                <a:cxnLst>
                  <a:cxn ang="0">
                    <a:pos x="wd2" y="hd2"/>
                  </a:cxn>
                  <a:cxn ang="5400000">
                    <a:pos x="wd2" y="hd2"/>
                  </a:cxn>
                  <a:cxn ang="10800000">
                    <a:pos x="wd2" y="hd2"/>
                  </a:cxn>
                  <a:cxn ang="16200000">
                    <a:pos x="wd2" y="hd2"/>
                  </a:cxn>
                </a:cxnLst>
                <a:rect l="0" t="0" r="r" b="b"/>
                <a:pathLst>
                  <a:path w="21089" h="21600" extrusionOk="0">
                    <a:moveTo>
                      <a:pt x="8804" y="100"/>
                    </a:moveTo>
                    <a:cubicBezTo>
                      <a:pt x="8060" y="166"/>
                      <a:pt x="7413" y="247"/>
                      <a:pt x="6794" y="331"/>
                    </a:cubicBezTo>
                    <a:cubicBezTo>
                      <a:pt x="5555" y="498"/>
                      <a:pt x="4420" y="677"/>
                      <a:pt x="3459" y="872"/>
                    </a:cubicBezTo>
                    <a:cubicBezTo>
                      <a:pt x="949" y="1383"/>
                      <a:pt x="-246" y="1981"/>
                      <a:pt x="42" y="2583"/>
                    </a:cubicBezTo>
                    <a:lnTo>
                      <a:pt x="42" y="18187"/>
                    </a:lnTo>
                    <a:cubicBezTo>
                      <a:pt x="7" y="18787"/>
                      <a:pt x="845" y="19383"/>
                      <a:pt x="2515" y="19945"/>
                    </a:cubicBezTo>
                    <a:cubicBezTo>
                      <a:pt x="4349" y="20561"/>
                      <a:pt x="7148" y="21125"/>
                      <a:pt x="10744" y="21600"/>
                    </a:cubicBezTo>
                    <a:cubicBezTo>
                      <a:pt x="14247" y="21129"/>
                      <a:pt x="16962" y="20572"/>
                      <a:pt x="18727" y="19964"/>
                    </a:cubicBezTo>
                    <a:cubicBezTo>
                      <a:pt x="20421" y="19380"/>
                      <a:pt x="21205" y="18760"/>
                      <a:pt x="21035" y="18138"/>
                    </a:cubicBezTo>
                    <a:lnTo>
                      <a:pt x="21035" y="2541"/>
                    </a:lnTo>
                    <a:cubicBezTo>
                      <a:pt x="21354" y="1955"/>
                      <a:pt x="20265" y="1369"/>
                      <a:pt x="17913" y="863"/>
                    </a:cubicBezTo>
                    <a:cubicBezTo>
                      <a:pt x="17038" y="675"/>
                      <a:pt x="15998" y="500"/>
                      <a:pt x="14879" y="334"/>
                    </a:cubicBezTo>
                    <a:cubicBezTo>
                      <a:pt x="14319" y="251"/>
                      <a:pt x="13737" y="169"/>
                      <a:pt x="13045" y="104"/>
                    </a:cubicBezTo>
                    <a:cubicBezTo>
                      <a:pt x="12412" y="45"/>
                      <a:pt x="11698" y="1"/>
                      <a:pt x="10935" y="0"/>
                    </a:cubicBezTo>
                    <a:cubicBezTo>
                      <a:pt x="10173" y="0"/>
                      <a:pt x="9452" y="43"/>
                      <a:pt x="8804" y="100"/>
                    </a:cubicBez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endParaRPr/>
              </a:p>
            </p:txBody>
          </p:sp>
          <p:sp>
            <p:nvSpPr>
              <p:cNvPr id="41" name="iSļïḋe"/>
              <p:cNvSpPr/>
              <p:nvPr/>
            </p:nvSpPr>
            <p:spPr>
              <a:xfrm>
                <a:off x="8583847" y="4044269"/>
                <a:ext cx="65506" cy="97417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3433" y="0"/>
                      <a:pt x="15079" y="0"/>
                      <a:pt x="16666" y="32"/>
                    </a:cubicBezTo>
                    <a:cubicBezTo>
                      <a:pt x="17724" y="55"/>
                      <a:pt x="18668" y="94"/>
                      <a:pt x="19433" y="146"/>
                    </a:cubicBezTo>
                    <a:cubicBezTo>
                      <a:pt x="20199" y="197"/>
                      <a:pt x="20786" y="261"/>
                      <a:pt x="21131" y="332"/>
                    </a:cubicBezTo>
                    <a:cubicBezTo>
                      <a:pt x="21365" y="385"/>
                      <a:pt x="21483" y="439"/>
                      <a:pt x="21541" y="503"/>
                    </a:cubicBezTo>
                    <a:cubicBezTo>
                      <a:pt x="21600" y="566"/>
                      <a:pt x="21600" y="638"/>
                      <a:pt x="21600" y="726"/>
                    </a:cubicBezTo>
                    <a:lnTo>
                      <a:pt x="21600" y="20874"/>
                    </a:lnTo>
                    <a:cubicBezTo>
                      <a:pt x="21600" y="20962"/>
                      <a:pt x="21600" y="21034"/>
                      <a:pt x="21541" y="21097"/>
                    </a:cubicBezTo>
                    <a:cubicBezTo>
                      <a:pt x="21483" y="21161"/>
                      <a:pt x="21365" y="21215"/>
                      <a:pt x="21131" y="21268"/>
                    </a:cubicBezTo>
                    <a:cubicBezTo>
                      <a:pt x="20786" y="21339"/>
                      <a:pt x="20199" y="21403"/>
                      <a:pt x="19433" y="21454"/>
                    </a:cubicBezTo>
                    <a:cubicBezTo>
                      <a:pt x="18668" y="21506"/>
                      <a:pt x="17724" y="21545"/>
                      <a:pt x="16666" y="21568"/>
                    </a:cubicBezTo>
                    <a:cubicBezTo>
                      <a:pt x="15079" y="21600"/>
                      <a:pt x="13433" y="21600"/>
                      <a:pt x="10800" y="21600"/>
                    </a:cubicBezTo>
                    <a:cubicBezTo>
                      <a:pt x="8167" y="21600"/>
                      <a:pt x="6521" y="21600"/>
                      <a:pt x="4934" y="21568"/>
                    </a:cubicBezTo>
                    <a:cubicBezTo>
                      <a:pt x="3876" y="21545"/>
                      <a:pt x="2932" y="21506"/>
                      <a:pt x="2167" y="21454"/>
                    </a:cubicBezTo>
                    <a:cubicBezTo>
                      <a:pt x="1401" y="21403"/>
                      <a:pt x="814" y="21339"/>
                      <a:pt x="469" y="21268"/>
                    </a:cubicBezTo>
                    <a:cubicBezTo>
                      <a:pt x="235" y="21215"/>
                      <a:pt x="117" y="21161"/>
                      <a:pt x="59" y="21097"/>
                    </a:cubicBezTo>
                    <a:cubicBezTo>
                      <a:pt x="0" y="21034"/>
                      <a:pt x="0" y="20962"/>
                      <a:pt x="0" y="20874"/>
                    </a:cubicBezTo>
                    <a:lnTo>
                      <a:pt x="0" y="726"/>
                    </a:lnTo>
                    <a:cubicBezTo>
                      <a:pt x="0" y="638"/>
                      <a:pt x="0" y="566"/>
                      <a:pt x="59" y="503"/>
                    </a:cubicBezTo>
                    <a:cubicBezTo>
                      <a:pt x="117" y="439"/>
                      <a:pt x="235" y="385"/>
                      <a:pt x="469" y="332"/>
                    </a:cubicBezTo>
                    <a:cubicBezTo>
                      <a:pt x="814" y="261"/>
                      <a:pt x="1401" y="197"/>
                      <a:pt x="2167" y="146"/>
                    </a:cubicBezTo>
                    <a:cubicBezTo>
                      <a:pt x="2932" y="94"/>
                      <a:pt x="3876" y="55"/>
                      <a:pt x="4934" y="32"/>
                    </a:cubicBezTo>
                    <a:cubicBezTo>
                      <a:pt x="6521" y="0"/>
                      <a:pt x="8167" y="0"/>
                      <a:pt x="10800" y="0"/>
                    </a:cubicBezTo>
                    <a:close/>
                  </a:path>
                </a:pathLst>
              </a:custGeom>
              <a:solidFill>
                <a:srgbClr val="E5E3E6"/>
              </a:solidFill>
              <a:ln w="12700">
                <a:miter lim="400000"/>
              </a:ln>
            </p:spPr>
            <p:txBody>
              <a:bodyPr lIns="71437" tIns="71437" rIns="71437" bIns="71437" anchor="ctr"/>
              <a:lstStyle/>
              <a:p>
                <a:pPr algn="ctr">
                  <a:defRPr sz="3200" cap="none">
                    <a:solidFill>
                      <a:srgbClr val="FFFFFF"/>
                    </a:solidFill>
                  </a:defRPr>
                </a:pPr>
                <a:endParaRPr/>
              </a:p>
            </p:txBody>
          </p:sp>
          <p:sp>
            <p:nvSpPr>
              <p:cNvPr id="42" name="íṣ1îḑê"/>
              <p:cNvSpPr/>
              <p:nvPr/>
            </p:nvSpPr>
            <p:spPr>
              <a:xfrm>
                <a:off x="8440695" y="1186538"/>
                <a:ext cx="352400" cy="138652"/>
              </a:xfrm>
              <a:custGeom>
                <a:avLst/>
                <a:gdLst/>
                <a:ahLst/>
                <a:cxnLst>
                  <a:cxn ang="0">
                    <a:pos x="wd2" y="hd2"/>
                  </a:cxn>
                  <a:cxn ang="5400000">
                    <a:pos x="wd2" y="hd2"/>
                  </a:cxn>
                  <a:cxn ang="10800000">
                    <a:pos x="wd2" y="hd2"/>
                  </a:cxn>
                  <a:cxn ang="16200000">
                    <a:pos x="wd2" y="hd2"/>
                  </a:cxn>
                </a:cxnLst>
                <a:rect l="0" t="0" r="r" b="b"/>
                <a:pathLst>
                  <a:path w="21600" h="21483" extrusionOk="0">
                    <a:moveTo>
                      <a:pt x="0" y="21483"/>
                    </a:moveTo>
                    <a:cubicBezTo>
                      <a:pt x="1199" y="8970"/>
                      <a:pt x="5608" y="118"/>
                      <a:pt x="10701" y="1"/>
                    </a:cubicBezTo>
                    <a:cubicBezTo>
                      <a:pt x="15848" y="-117"/>
                      <a:pt x="20355" y="8701"/>
                      <a:pt x="21600" y="21324"/>
                    </a:cubicBezTo>
                    <a:cubicBezTo>
                      <a:pt x="18521" y="14939"/>
                      <a:pt x="14651" y="11495"/>
                      <a:pt x="10669" y="11594"/>
                    </a:cubicBezTo>
                    <a:cubicBezTo>
                      <a:pt x="6769" y="11691"/>
                      <a:pt x="3001" y="15183"/>
                      <a:pt x="0" y="21483"/>
                    </a:cubicBezTo>
                    <a:close/>
                  </a:path>
                </a:pathLst>
              </a:custGeom>
              <a:solidFill>
                <a:schemeClr val="tx2"/>
              </a:solidFill>
              <a:ln w="12700">
                <a:miter lim="400000"/>
              </a:ln>
            </p:spPr>
            <p:txBody>
              <a:bodyPr lIns="71437" tIns="71437" rIns="71437" bIns="71437" anchor="ctr"/>
              <a:lstStyle/>
              <a:p>
                <a:pPr algn="ctr">
                  <a:defRPr sz="3200" cap="none">
                    <a:solidFill>
                      <a:srgbClr val="000000"/>
                    </a:solidFill>
                  </a:defRPr>
                </a:pPr>
                <a:endParaRPr/>
              </a:p>
            </p:txBody>
          </p:sp>
          <p:grpSp>
            <p:nvGrpSpPr>
              <p:cNvPr id="43" name="iṣ1ide"/>
              <p:cNvGrpSpPr/>
              <p:nvPr/>
            </p:nvGrpSpPr>
            <p:grpSpPr>
              <a:xfrm>
                <a:off x="8440707" y="1564747"/>
                <a:ext cx="351038" cy="2262318"/>
                <a:chOff x="0" y="0"/>
                <a:chExt cx="543321" cy="3501526"/>
              </a:xfrm>
              <a:solidFill>
                <a:schemeClr val="bg1">
                  <a:lumMod val="65000"/>
                </a:schemeClr>
              </a:solidFill>
            </p:grpSpPr>
            <p:sp>
              <p:nvSpPr>
                <p:cNvPr id="51" name="îsḷîḑe"/>
                <p:cNvSpPr/>
                <p:nvPr/>
              </p:nvSpPr>
              <p:spPr>
                <a:xfrm>
                  <a:off x="0"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2" name="íṡľiḑè"/>
                <p:cNvSpPr/>
                <p:nvPr/>
              </p:nvSpPr>
              <p:spPr>
                <a:xfrm>
                  <a:off x="0"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3" name="îSlîdé"/>
                <p:cNvSpPr/>
                <p:nvPr/>
              </p:nvSpPr>
              <p:spPr>
                <a:xfrm>
                  <a:off x="0"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4" name="íṧlídè"/>
                <p:cNvSpPr/>
                <p:nvPr/>
              </p:nvSpPr>
              <p:spPr>
                <a:xfrm>
                  <a:off x="0"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5" name="ïṧḻîdé"/>
                <p:cNvSpPr/>
                <p:nvPr/>
              </p:nvSpPr>
              <p:spPr>
                <a:xfrm>
                  <a:off x="0"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6" name="ïslïḑé"/>
                <p:cNvSpPr/>
                <p:nvPr/>
              </p:nvSpPr>
              <p:spPr>
                <a:xfrm>
                  <a:off x="0"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7" name="ïṥľîďé"/>
                <p:cNvSpPr/>
                <p:nvPr/>
              </p:nvSpPr>
              <p:spPr>
                <a:xfrm>
                  <a:off x="0"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8" name="isľide"/>
                <p:cNvSpPr/>
                <p:nvPr/>
              </p:nvSpPr>
              <p:spPr>
                <a:xfrm>
                  <a:off x="0"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9" name="îšľîḋé"/>
                <p:cNvSpPr/>
                <p:nvPr/>
              </p:nvSpPr>
              <p:spPr>
                <a:xfrm>
                  <a:off x="0"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0" name="î$ḻíḑé"/>
                <p:cNvSpPr/>
                <p:nvPr/>
              </p:nvSpPr>
              <p:spPr>
                <a:xfrm>
                  <a:off x="485775"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1" name="iṣľïdè"/>
                <p:cNvSpPr/>
                <p:nvPr/>
              </p:nvSpPr>
              <p:spPr>
                <a:xfrm>
                  <a:off x="485775"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2" name="iŝľîḑé"/>
                <p:cNvSpPr/>
                <p:nvPr/>
              </p:nvSpPr>
              <p:spPr>
                <a:xfrm>
                  <a:off x="485775"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3" name="išḻîḍe"/>
                <p:cNvSpPr/>
                <p:nvPr/>
              </p:nvSpPr>
              <p:spPr>
                <a:xfrm>
                  <a:off x="485775"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4" name="ïŝḷîďe"/>
                <p:cNvSpPr/>
                <p:nvPr/>
              </p:nvSpPr>
              <p:spPr>
                <a:xfrm>
                  <a:off x="485775"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5" name="iṩḻîḍè"/>
                <p:cNvSpPr/>
                <p:nvPr/>
              </p:nvSpPr>
              <p:spPr>
                <a:xfrm>
                  <a:off x="485775"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6" name="îṥḻïḍè"/>
                <p:cNvSpPr/>
                <p:nvPr/>
              </p:nvSpPr>
              <p:spPr>
                <a:xfrm>
                  <a:off x="485775"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7" name="í$1ïḋè"/>
                <p:cNvSpPr/>
                <p:nvPr/>
              </p:nvSpPr>
              <p:spPr>
                <a:xfrm>
                  <a:off x="485775"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8" name="îslïḍè"/>
                <p:cNvSpPr/>
                <p:nvPr/>
              </p:nvSpPr>
              <p:spPr>
                <a:xfrm>
                  <a:off x="485775"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9" name="ïSḻïḍê"/>
                <p:cNvSpPr/>
                <p:nvPr/>
              </p:nvSpPr>
              <p:spPr>
                <a:xfrm>
                  <a:off x="1151"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0" name="ïṩḷiḓé"/>
                <p:cNvSpPr/>
                <p:nvPr/>
              </p:nvSpPr>
              <p:spPr>
                <a:xfrm>
                  <a:off x="1151"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1" name="îṡľiďe"/>
                <p:cNvSpPr/>
                <p:nvPr/>
              </p:nvSpPr>
              <p:spPr>
                <a:xfrm>
                  <a:off x="1151"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2" name="î$ļîḋe"/>
                <p:cNvSpPr/>
                <p:nvPr/>
              </p:nvSpPr>
              <p:spPr>
                <a:xfrm>
                  <a:off x="1151"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3" name="işľíďê"/>
                <p:cNvSpPr/>
                <p:nvPr/>
              </p:nvSpPr>
              <p:spPr>
                <a:xfrm>
                  <a:off x="1151"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4" name="ï$ḻíďè"/>
                <p:cNvSpPr/>
                <p:nvPr/>
              </p:nvSpPr>
              <p:spPr>
                <a:xfrm>
                  <a:off x="1151"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5" name="íṧ1ïďê"/>
                <p:cNvSpPr/>
                <p:nvPr/>
              </p:nvSpPr>
              <p:spPr>
                <a:xfrm>
                  <a:off x="1151"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6" name="î$ľíḍê"/>
                <p:cNvSpPr/>
                <p:nvPr/>
              </p:nvSpPr>
              <p:spPr>
                <a:xfrm>
                  <a:off x="1151"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7" name="iṥlide"/>
                <p:cNvSpPr/>
                <p:nvPr/>
              </p:nvSpPr>
              <p:spPr>
                <a:xfrm>
                  <a:off x="1151"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8" name="ïsḷïďè"/>
                <p:cNvSpPr/>
                <p:nvPr/>
              </p:nvSpPr>
              <p:spPr>
                <a:xfrm>
                  <a:off x="486926"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9" name="íṣļïḋé"/>
                <p:cNvSpPr/>
                <p:nvPr/>
              </p:nvSpPr>
              <p:spPr>
                <a:xfrm>
                  <a:off x="486926"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0" name="î$ļiḓe"/>
                <p:cNvSpPr/>
                <p:nvPr/>
              </p:nvSpPr>
              <p:spPr>
                <a:xfrm>
                  <a:off x="486926"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1" name="ïŝľîďe"/>
                <p:cNvSpPr/>
                <p:nvPr/>
              </p:nvSpPr>
              <p:spPr>
                <a:xfrm>
                  <a:off x="486926"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2" name="ïŝļîḋè"/>
                <p:cNvSpPr/>
                <p:nvPr/>
              </p:nvSpPr>
              <p:spPr>
                <a:xfrm>
                  <a:off x="486926"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3" name="íŝ1ïḑé"/>
                <p:cNvSpPr/>
                <p:nvPr/>
              </p:nvSpPr>
              <p:spPr>
                <a:xfrm>
                  <a:off x="486926"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4" name="îŝḻîḑe"/>
                <p:cNvSpPr/>
                <p:nvPr/>
              </p:nvSpPr>
              <p:spPr>
                <a:xfrm>
                  <a:off x="486926"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5" name="íŝḻïḑe"/>
                <p:cNvSpPr/>
                <p:nvPr/>
              </p:nvSpPr>
              <p:spPr>
                <a:xfrm>
                  <a:off x="486926"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6" name="íşḻiḋè"/>
                <p:cNvSpPr/>
                <p:nvPr/>
              </p:nvSpPr>
              <p:spPr>
                <a:xfrm>
                  <a:off x="486926"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7" name="ï$lïďe"/>
                <p:cNvSpPr/>
                <p:nvPr/>
              </p:nvSpPr>
              <p:spPr>
                <a:xfrm>
                  <a:off x="1151"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8" name="ïŝliḍé"/>
                <p:cNvSpPr/>
                <p:nvPr/>
              </p:nvSpPr>
              <p:spPr>
                <a:xfrm>
                  <a:off x="1151"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9" name="íşļïḑe"/>
                <p:cNvSpPr/>
                <p:nvPr/>
              </p:nvSpPr>
              <p:spPr>
                <a:xfrm>
                  <a:off x="1151"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0" name="íś1iḋè"/>
                <p:cNvSpPr/>
                <p:nvPr/>
              </p:nvSpPr>
              <p:spPr>
                <a:xfrm>
                  <a:off x="1151"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1" name="iş1íḍè"/>
                <p:cNvSpPr/>
                <p:nvPr/>
              </p:nvSpPr>
              <p:spPr>
                <a:xfrm>
                  <a:off x="1151"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2" name="îśľîďè"/>
                <p:cNvSpPr/>
                <p:nvPr/>
              </p:nvSpPr>
              <p:spPr>
                <a:xfrm>
                  <a:off x="1151"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3" name="îṧḷîḓê"/>
                <p:cNvSpPr/>
                <p:nvPr/>
              </p:nvSpPr>
              <p:spPr>
                <a:xfrm>
                  <a:off x="1151"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4" name="ï$líḋé"/>
                <p:cNvSpPr/>
                <p:nvPr/>
              </p:nvSpPr>
              <p:spPr>
                <a:xfrm>
                  <a:off x="1151"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5" name="îṩľïďê"/>
                <p:cNvSpPr/>
                <p:nvPr/>
              </p:nvSpPr>
              <p:spPr>
                <a:xfrm>
                  <a:off x="1151"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6" name="iŝḻïḑê"/>
                <p:cNvSpPr/>
                <p:nvPr/>
              </p:nvSpPr>
              <p:spPr>
                <a:xfrm>
                  <a:off x="486926"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7" name="iṩlïḑe"/>
                <p:cNvSpPr/>
                <p:nvPr/>
              </p:nvSpPr>
              <p:spPr>
                <a:xfrm>
                  <a:off x="486926"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8" name="iṧ1íḍê"/>
                <p:cNvSpPr/>
                <p:nvPr/>
              </p:nvSpPr>
              <p:spPr>
                <a:xfrm>
                  <a:off x="486926"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9" name="íŝļíḋe"/>
                <p:cNvSpPr/>
                <p:nvPr/>
              </p:nvSpPr>
              <p:spPr>
                <a:xfrm>
                  <a:off x="486926"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0" name="ïṧḷíďê"/>
                <p:cNvSpPr/>
                <p:nvPr/>
              </p:nvSpPr>
              <p:spPr>
                <a:xfrm>
                  <a:off x="486926"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1" name="ïŝľíḑe"/>
                <p:cNvSpPr/>
                <p:nvPr/>
              </p:nvSpPr>
              <p:spPr>
                <a:xfrm>
                  <a:off x="486926"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2" name="íṣ1îḍè"/>
                <p:cNvSpPr/>
                <p:nvPr/>
              </p:nvSpPr>
              <p:spPr>
                <a:xfrm>
                  <a:off x="486926"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3" name="îšļidé"/>
                <p:cNvSpPr/>
                <p:nvPr/>
              </p:nvSpPr>
              <p:spPr>
                <a:xfrm>
                  <a:off x="486926"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4" name="îś1îḑè"/>
                <p:cNvSpPr/>
                <p:nvPr/>
              </p:nvSpPr>
              <p:spPr>
                <a:xfrm>
                  <a:off x="486926"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grpSp>
          <p:grpSp>
            <p:nvGrpSpPr>
              <p:cNvPr id="44" name="íŝlîdè"/>
              <p:cNvGrpSpPr/>
              <p:nvPr/>
            </p:nvGrpSpPr>
            <p:grpSpPr>
              <a:xfrm>
                <a:off x="9189362" y="3615910"/>
                <a:ext cx="785931" cy="766320"/>
                <a:chOff x="0" y="0"/>
                <a:chExt cx="1216418" cy="1186066"/>
              </a:xfrm>
              <a:solidFill>
                <a:schemeClr val="tx2">
                  <a:lumMod val="20000"/>
                  <a:lumOff val="80000"/>
                </a:schemeClr>
              </a:solidFill>
            </p:grpSpPr>
            <p:sp>
              <p:nvSpPr>
                <p:cNvPr id="45" name="íşľïďê"/>
                <p:cNvSpPr/>
                <p:nvPr/>
              </p:nvSpPr>
              <p:spPr>
                <a:xfrm>
                  <a:off x="0" y="0"/>
                  <a:ext cx="639801" cy="1186066"/>
                </a:xfrm>
                <a:custGeom>
                  <a:avLst/>
                  <a:gdLst/>
                  <a:ahLst/>
                  <a:cxnLst>
                    <a:cxn ang="0">
                      <a:pos x="wd2" y="hd2"/>
                    </a:cxn>
                    <a:cxn ang="5400000">
                      <a:pos x="wd2" y="hd2"/>
                    </a:cxn>
                    <a:cxn ang="10800000">
                      <a:pos x="wd2" y="hd2"/>
                    </a:cxn>
                    <a:cxn ang="16200000">
                      <a:pos x="wd2" y="hd2"/>
                    </a:cxn>
                  </a:cxnLst>
                  <a:rect l="0" t="0" r="r" b="b"/>
                  <a:pathLst>
                    <a:path w="21531" h="21600" extrusionOk="0">
                      <a:moveTo>
                        <a:pt x="24" y="14080"/>
                      </a:moveTo>
                      <a:lnTo>
                        <a:pt x="17802" y="11322"/>
                      </a:lnTo>
                      <a:lnTo>
                        <a:pt x="18217" y="16238"/>
                      </a:lnTo>
                      <a:cubicBezTo>
                        <a:pt x="18211" y="16598"/>
                        <a:pt x="18327" y="16957"/>
                        <a:pt x="18559" y="17295"/>
                      </a:cubicBezTo>
                      <a:cubicBezTo>
                        <a:pt x="18669" y="17455"/>
                        <a:pt x="18805" y="17611"/>
                        <a:pt x="18965" y="17759"/>
                      </a:cubicBezTo>
                      <a:lnTo>
                        <a:pt x="13465" y="19149"/>
                      </a:lnTo>
                      <a:cubicBezTo>
                        <a:pt x="13101" y="19317"/>
                        <a:pt x="12792" y="19518"/>
                        <a:pt x="12552" y="19742"/>
                      </a:cubicBezTo>
                      <a:cubicBezTo>
                        <a:pt x="12088" y="20177"/>
                        <a:pt x="11898" y="20681"/>
                        <a:pt x="12011" y="21180"/>
                      </a:cubicBezTo>
                      <a:lnTo>
                        <a:pt x="20037" y="19614"/>
                      </a:lnTo>
                      <a:lnTo>
                        <a:pt x="20459" y="21600"/>
                      </a:lnTo>
                      <a:cubicBezTo>
                        <a:pt x="21160" y="18155"/>
                        <a:pt x="21518" y="14692"/>
                        <a:pt x="21530" y="11226"/>
                      </a:cubicBezTo>
                      <a:cubicBezTo>
                        <a:pt x="21544" y="7475"/>
                        <a:pt x="21154" y="3726"/>
                        <a:pt x="20361" y="0"/>
                      </a:cubicBezTo>
                      <a:cubicBezTo>
                        <a:pt x="19847" y="140"/>
                        <a:pt x="19403" y="345"/>
                        <a:pt x="19067" y="598"/>
                      </a:cubicBezTo>
                      <a:cubicBezTo>
                        <a:pt x="18712" y="866"/>
                        <a:pt x="18491" y="1179"/>
                        <a:pt x="18424" y="1508"/>
                      </a:cubicBezTo>
                      <a:lnTo>
                        <a:pt x="18336" y="7431"/>
                      </a:lnTo>
                      <a:lnTo>
                        <a:pt x="1541" y="11966"/>
                      </a:lnTo>
                      <a:cubicBezTo>
                        <a:pt x="1038" y="12208"/>
                        <a:pt x="639" y="12507"/>
                        <a:pt x="374" y="12842"/>
                      </a:cubicBezTo>
                      <a:cubicBezTo>
                        <a:pt x="64" y="13232"/>
                        <a:pt x="-56" y="13658"/>
                        <a:pt x="24" y="14080"/>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endParaRPr/>
                </a:p>
              </p:txBody>
            </p:sp>
            <p:sp>
              <p:nvSpPr>
                <p:cNvPr id="46" name="íṧļídê"/>
                <p:cNvSpPr/>
                <p:nvPr/>
              </p:nvSpPr>
              <p:spPr>
                <a:xfrm>
                  <a:off x="607141" y="0"/>
                  <a:ext cx="609277" cy="1183122"/>
                </a:xfrm>
                <a:custGeom>
                  <a:avLst/>
                  <a:gdLst/>
                  <a:ahLst/>
                  <a:cxnLst>
                    <a:cxn ang="0">
                      <a:pos x="wd2" y="hd2"/>
                    </a:cxn>
                    <a:cxn ang="5400000">
                      <a:pos x="wd2" y="hd2"/>
                    </a:cxn>
                    <a:cxn ang="10800000">
                      <a:pos x="wd2" y="hd2"/>
                    </a:cxn>
                    <a:cxn ang="16200000">
                      <a:pos x="wd2" y="hd2"/>
                    </a:cxn>
                  </a:cxnLst>
                  <a:rect l="0" t="0" r="r" b="b"/>
                  <a:pathLst>
                    <a:path w="21541" h="21600" extrusionOk="0">
                      <a:moveTo>
                        <a:pt x="21516" y="14115"/>
                      </a:moveTo>
                      <a:lnTo>
                        <a:pt x="2839" y="11350"/>
                      </a:lnTo>
                      <a:lnTo>
                        <a:pt x="2402" y="16278"/>
                      </a:lnTo>
                      <a:cubicBezTo>
                        <a:pt x="2409" y="16640"/>
                        <a:pt x="2287" y="16999"/>
                        <a:pt x="2044" y="17338"/>
                      </a:cubicBezTo>
                      <a:cubicBezTo>
                        <a:pt x="1928" y="17499"/>
                        <a:pt x="1785" y="17655"/>
                        <a:pt x="1616" y="17803"/>
                      </a:cubicBezTo>
                      <a:lnTo>
                        <a:pt x="7395" y="19196"/>
                      </a:lnTo>
                      <a:cubicBezTo>
                        <a:pt x="7778" y="19365"/>
                        <a:pt x="8102" y="19566"/>
                        <a:pt x="8354" y="19791"/>
                      </a:cubicBezTo>
                      <a:cubicBezTo>
                        <a:pt x="8841" y="20227"/>
                        <a:pt x="9041" y="20733"/>
                        <a:pt x="8922" y="21232"/>
                      </a:cubicBezTo>
                      <a:lnTo>
                        <a:pt x="490" y="19662"/>
                      </a:lnTo>
                      <a:lnTo>
                        <a:pt x="14" y="21600"/>
                      </a:lnTo>
                      <a:lnTo>
                        <a:pt x="0" y="0"/>
                      </a:lnTo>
                      <a:cubicBezTo>
                        <a:pt x="601" y="124"/>
                        <a:pt x="1123" y="331"/>
                        <a:pt x="1509" y="599"/>
                      </a:cubicBezTo>
                      <a:cubicBezTo>
                        <a:pt x="1892" y="866"/>
                        <a:pt x="2126" y="1181"/>
                        <a:pt x="2185" y="1511"/>
                      </a:cubicBezTo>
                      <a:lnTo>
                        <a:pt x="2277" y="7449"/>
                      </a:lnTo>
                      <a:lnTo>
                        <a:pt x="19922" y="11996"/>
                      </a:lnTo>
                      <a:cubicBezTo>
                        <a:pt x="20451" y="12238"/>
                        <a:pt x="20869" y="12538"/>
                        <a:pt x="21149" y="12874"/>
                      </a:cubicBezTo>
                      <a:cubicBezTo>
                        <a:pt x="21474" y="13265"/>
                        <a:pt x="21600" y="13692"/>
                        <a:pt x="21516" y="14115"/>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endParaRPr/>
                </a:p>
              </p:txBody>
            </p:sp>
            <p:sp>
              <p:nvSpPr>
                <p:cNvPr id="47" name="ïŝlïďê"/>
                <p:cNvSpPr/>
                <p:nvPr/>
              </p:nvSpPr>
              <p:spPr>
                <a:xfrm>
                  <a:off x="161377" y="5072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48" name="îṣlíḓè"/>
                <p:cNvSpPr/>
                <p:nvPr/>
              </p:nvSpPr>
              <p:spPr>
                <a:xfrm>
                  <a:off x="358227" y="4056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49" name="îṧļiḓé"/>
                <p:cNvSpPr/>
                <p:nvPr/>
              </p:nvSpPr>
              <p:spPr>
                <a:xfrm>
                  <a:off x="828760" y="405696"/>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0" name="ï$1idé"/>
                <p:cNvSpPr/>
                <p:nvPr/>
              </p:nvSpPr>
              <p:spPr>
                <a:xfrm>
                  <a:off x="1020581" y="509091"/>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grpSp>
        </p:grpSp>
        <p:sp>
          <p:nvSpPr>
            <p:cNvPr id="5" name="ïṣļíḍé"/>
            <p:cNvSpPr/>
            <p:nvPr/>
          </p:nvSpPr>
          <p:spPr>
            <a:xfrm>
              <a:off x="0" y="4932518"/>
              <a:ext cx="12192000" cy="1925482"/>
            </a:xfrm>
            <a:custGeom>
              <a:avLst/>
              <a:gdLst/>
              <a:ahLst/>
              <a:cxnLst>
                <a:cxn ang="0">
                  <a:pos x="wd2" y="hd2"/>
                </a:cxn>
                <a:cxn ang="5400000">
                  <a:pos x="wd2" y="hd2"/>
                </a:cxn>
                <a:cxn ang="10800000">
                  <a:pos x="wd2" y="hd2"/>
                </a:cxn>
                <a:cxn ang="16200000">
                  <a:pos x="wd2" y="hd2"/>
                </a:cxn>
              </a:cxnLst>
              <a:rect l="0" t="0" r="r" b="b"/>
              <a:pathLst>
                <a:path w="21600" h="19765" extrusionOk="0">
                  <a:moveTo>
                    <a:pt x="21600" y="19633"/>
                  </a:moveTo>
                  <a:lnTo>
                    <a:pt x="21600" y="4678"/>
                  </a:lnTo>
                  <a:cubicBezTo>
                    <a:pt x="21519" y="5200"/>
                    <a:pt x="21450" y="5778"/>
                    <a:pt x="21394" y="6397"/>
                  </a:cubicBezTo>
                  <a:cubicBezTo>
                    <a:pt x="21326" y="7134"/>
                    <a:pt x="21278" y="7922"/>
                    <a:pt x="21250" y="8739"/>
                  </a:cubicBezTo>
                  <a:cubicBezTo>
                    <a:pt x="20732" y="6146"/>
                    <a:pt x="20024" y="5226"/>
                    <a:pt x="19365" y="6289"/>
                  </a:cubicBezTo>
                  <a:cubicBezTo>
                    <a:pt x="18691" y="7375"/>
                    <a:pt x="18159" y="10379"/>
                    <a:pt x="17955" y="14256"/>
                  </a:cubicBezTo>
                  <a:cubicBezTo>
                    <a:pt x="17634" y="12696"/>
                    <a:pt x="17199" y="12181"/>
                    <a:pt x="16798" y="12887"/>
                  </a:cubicBezTo>
                  <a:cubicBezTo>
                    <a:pt x="16407" y="13575"/>
                    <a:pt x="16100" y="15338"/>
                    <a:pt x="15978" y="17597"/>
                  </a:cubicBezTo>
                  <a:cubicBezTo>
                    <a:pt x="15803" y="16521"/>
                    <a:pt x="15571" y="15813"/>
                    <a:pt x="15318" y="15584"/>
                  </a:cubicBezTo>
                  <a:cubicBezTo>
                    <a:pt x="15024" y="15317"/>
                    <a:pt x="14722" y="15720"/>
                    <a:pt x="14477" y="16708"/>
                  </a:cubicBezTo>
                  <a:cubicBezTo>
                    <a:pt x="14291" y="14758"/>
                    <a:pt x="14004" y="13198"/>
                    <a:pt x="13655" y="12253"/>
                  </a:cubicBezTo>
                  <a:cubicBezTo>
                    <a:pt x="13039" y="10580"/>
                    <a:pt x="12315" y="10968"/>
                    <a:pt x="11762" y="13266"/>
                  </a:cubicBezTo>
                  <a:cubicBezTo>
                    <a:pt x="11578" y="11890"/>
                    <a:pt x="11312" y="10963"/>
                    <a:pt x="11015" y="10670"/>
                  </a:cubicBezTo>
                  <a:cubicBezTo>
                    <a:pt x="10742" y="10401"/>
                    <a:pt x="10462" y="10688"/>
                    <a:pt x="10221" y="11483"/>
                  </a:cubicBezTo>
                  <a:cubicBezTo>
                    <a:pt x="10170" y="7291"/>
                    <a:pt x="9751" y="3546"/>
                    <a:pt x="9112" y="1556"/>
                  </a:cubicBezTo>
                  <a:cubicBezTo>
                    <a:pt x="8023" y="-1835"/>
                    <a:pt x="6666" y="498"/>
                    <a:pt x="6072" y="6781"/>
                  </a:cubicBezTo>
                  <a:cubicBezTo>
                    <a:pt x="5812" y="5146"/>
                    <a:pt x="5436" y="4296"/>
                    <a:pt x="5053" y="4477"/>
                  </a:cubicBezTo>
                  <a:cubicBezTo>
                    <a:pt x="4640" y="4672"/>
                    <a:pt x="4271" y="6034"/>
                    <a:pt x="4065" y="8117"/>
                  </a:cubicBezTo>
                  <a:cubicBezTo>
                    <a:pt x="3794" y="6709"/>
                    <a:pt x="3446" y="5902"/>
                    <a:pt x="3082" y="5841"/>
                  </a:cubicBezTo>
                  <a:cubicBezTo>
                    <a:pt x="2707" y="5778"/>
                    <a:pt x="2342" y="6506"/>
                    <a:pt x="2053" y="7890"/>
                  </a:cubicBezTo>
                  <a:cubicBezTo>
                    <a:pt x="1856" y="5787"/>
                    <a:pt x="1565" y="4032"/>
                    <a:pt x="1210" y="2809"/>
                  </a:cubicBezTo>
                  <a:cubicBezTo>
                    <a:pt x="848" y="1560"/>
                    <a:pt x="433" y="914"/>
                    <a:pt x="11" y="942"/>
                  </a:cubicBezTo>
                  <a:lnTo>
                    <a:pt x="0" y="19765"/>
                  </a:lnTo>
                  <a:lnTo>
                    <a:pt x="21600" y="19633"/>
                  </a:ln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endParaRPr/>
            </a:p>
          </p:txBody>
        </p:sp>
        <p:sp>
          <p:nvSpPr>
            <p:cNvPr id="13" name="íšľídê"/>
            <p:cNvSpPr txBox="1"/>
            <p:nvPr/>
          </p:nvSpPr>
          <p:spPr bwMode="auto">
            <a:xfrm>
              <a:off x="4804290" y="1185370"/>
              <a:ext cx="458631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zh-CN" sz="2000" b="1" dirty="0">
                  <a:solidFill>
                    <a:srgbClr val="000000"/>
                  </a:solidFill>
                  <a:effectLst/>
                  <a:latin typeface="宋体" panose="02010600030101010101" pitchFamily="2" charset="-122"/>
                  <a:ea typeface="宋体" panose="02010600030101010101" pitchFamily="2" charset="-122"/>
                  <a:cs typeface="Segoe UI" panose="020B0502040204020203" pitchFamily="34" charset="0"/>
                </a:rPr>
                <a:t>基于数字技术的应用和创新</a:t>
              </a:r>
              <a:endParaRPr lang="en-US" altLang="zh-CN" sz="2000" b="1" dirty="0">
                <a:latin typeface="宋体" panose="02010600030101010101" pitchFamily="2" charset="-122"/>
                <a:ea typeface="宋体" panose="02010600030101010101" pitchFamily="2" charset="-122"/>
              </a:endParaRPr>
            </a:p>
          </p:txBody>
        </p:sp>
        <p:sp>
          <p:nvSpPr>
            <p:cNvPr id="8" name="ïSliḋe"/>
            <p:cNvSpPr/>
            <p:nvPr/>
          </p:nvSpPr>
          <p:spPr bwMode="auto">
            <a:xfrm>
              <a:off x="4875384" y="1624058"/>
              <a:ext cx="4093264" cy="57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zh-CN" b="1"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区块链技术</a:t>
              </a:r>
              <a:endParaRPr lang="en-US" altLang="zh-CN" b="1" dirty="0">
                <a:solidFill>
                  <a:srgbClr val="000000"/>
                </a:solidFill>
                <a:effectLst/>
                <a:latin typeface="Segoe UI" panose="020B0502040204020203" pitchFamily="34" charset="0"/>
                <a:ea typeface="等线" panose="02010600030101010101" pitchFamily="2" charset="-122"/>
                <a:cs typeface="Segoe UI" panose="020B0502040204020203" pitchFamily="34" charset="0"/>
              </a:endParaRPr>
            </a:p>
            <a:p>
              <a:pPr marL="171450" indent="-171450">
                <a:lnSpc>
                  <a:spcPct val="150000"/>
                </a:lnSpc>
                <a:spcBef>
                  <a:spcPct val="0"/>
                </a:spcBef>
                <a:buFont typeface="Arial" panose="020B0604020202020204" pitchFamily="34" charset="0"/>
                <a:buChar char="•"/>
              </a:pPr>
              <a:r>
                <a:rPr lang="zh-CN" altLang="zh-CN" b="1"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数字货币</a:t>
              </a:r>
              <a:endParaRPr lang="en-US" altLang="zh-CN" b="1" dirty="0">
                <a:solidFill>
                  <a:srgbClr val="000000"/>
                </a:solidFill>
                <a:effectLst/>
                <a:latin typeface="Segoe UI" panose="020B0502040204020203" pitchFamily="34" charset="0"/>
                <a:ea typeface="等线" panose="02010600030101010101" pitchFamily="2" charset="-122"/>
                <a:cs typeface="Segoe UI" panose="020B0502040204020203" pitchFamily="34" charset="0"/>
              </a:endParaRPr>
            </a:p>
            <a:p>
              <a:pPr marL="171450" indent="-171450">
                <a:lnSpc>
                  <a:spcPct val="150000"/>
                </a:lnSpc>
                <a:spcBef>
                  <a:spcPct val="0"/>
                </a:spcBef>
                <a:buFont typeface="Arial" panose="020B0604020202020204" pitchFamily="34" charset="0"/>
                <a:buChar char="•"/>
              </a:pPr>
              <a:r>
                <a:rPr lang="zh-CN" altLang="zh-CN" b="1"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物联网（</a:t>
              </a:r>
              <a:r>
                <a:rPr lang="en-US" altLang="zh-CN" b="1" dirty="0">
                  <a:solidFill>
                    <a:srgbClr val="000000"/>
                  </a:solidFill>
                  <a:effectLst/>
                  <a:latin typeface="Segoe UI" panose="020B0502040204020203" pitchFamily="34" charset="0"/>
                  <a:ea typeface="等线" panose="02010600030101010101" pitchFamily="2" charset="-122"/>
                </a:rPr>
                <a:t>IoT</a:t>
              </a:r>
              <a:r>
                <a:rPr lang="zh-CN" altLang="zh-CN" b="1"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a:t>
              </a:r>
              <a:endParaRPr lang="en-US" altLang="zh-CN" b="1" dirty="0">
                <a:solidFill>
                  <a:srgbClr val="000000"/>
                </a:solidFill>
                <a:effectLst/>
                <a:latin typeface="Segoe UI" panose="020B0502040204020203" pitchFamily="34" charset="0"/>
                <a:ea typeface="等线" panose="02010600030101010101" pitchFamily="2" charset="-122"/>
                <a:cs typeface="Segoe UI" panose="020B0502040204020203" pitchFamily="34" charset="0"/>
              </a:endParaRPr>
            </a:p>
            <a:p>
              <a:pPr marL="171450" indent="-171450">
                <a:lnSpc>
                  <a:spcPct val="150000"/>
                </a:lnSpc>
                <a:spcBef>
                  <a:spcPct val="0"/>
                </a:spcBef>
                <a:buFont typeface="Arial" panose="020B0604020202020204" pitchFamily="34" charset="0"/>
                <a:buChar char="•"/>
              </a:pPr>
              <a:r>
                <a:rPr lang="zh-CN" altLang="zh-CN" b="1"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智能合同</a:t>
              </a:r>
              <a:endParaRPr lang="en-US" altLang="zh-CN" b="1" dirty="0">
                <a:solidFill>
                  <a:srgbClr val="000000"/>
                </a:solidFill>
                <a:effectLst/>
                <a:latin typeface="Segoe UI" panose="020B0502040204020203" pitchFamily="34" charset="0"/>
                <a:ea typeface="等线" panose="02010600030101010101" pitchFamily="2" charset="-122"/>
                <a:cs typeface="Segoe UI" panose="020B0502040204020203" pitchFamily="34" charset="0"/>
              </a:endParaRPr>
            </a:p>
            <a:p>
              <a:pPr marL="171450" indent="-171450">
                <a:lnSpc>
                  <a:spcPct val="150000"/>
                </a:lnSpc>
                <a:spcBef>
                  <a:spcPct val="0"/>
                </a:spcBef>
                <a:buFont typeface="Arial" panose="020B0604020202020204" pitchFamily="34" charset="0"/>
                <a:buChar char="•"/>
              </a:pPr>
              <a:r>
                <a:rPr lang="zh-CN" altLang="zh-CN" b="1"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云计算</a:t>
              </a:r>
              <a:endParaRPr lang="zh-CN" altLang="en-US" b="1" dirty="0">
                <a:solidFill>
                  <a:srgbClr val="000000"/>
                </a:solidFill>
                <a:effectLst/>
                <a:latin typeface="Segoe UI" panose="020B0502040204020203" pitchFamily="34" charset="0"/>
                <a:ea typeface="等线" panose="02010600030101010101" pitchFamily="2" charset="-122"/>
                <a:cs typeface="Segoe UI" panose="020B0502040204020203" pitchFamily="34" charset="0"/>
              </a:endParaRPr>
            </a:p>
            <a:p>
              <a:pPr lvl="2">
                <a:lnSpc>
                  <a:spcPct val="150000"/>
                </a:lnSpc>
                <a:spcBef>
                  <a:spcPct val="0"/>
                </a:spcBef>
              </a:pPr>
              <a:endParaRPr lang="zh-CN" altLang="en-US" b="1" dirty="0"/>
            </a:p>
          </p:txBody>
        </p:sp>
      </p:grpSp>
      <p:pic>
        <p:nvPicPr>
          <p:cNvPr id="105" name="图片 104" descr="timg"/>
          <p:cNvPicPr>
            <a:picLocks noChangeAspect="1"/>
          </p:cNvPicPr>
          <p:nvPr/>
        </p:nvPicPr>
        <p:blipFill>
          <a:blip r:embed="rId3"/>
          <a:srcRect l="4621" r="7432" b="11069"/>
          <a:stretch>
            <a:fillRect/>
          </a:stretch>
        </p:blipFill>
        <p:spPr>
          <a:xfrm>
            <a:off x="11170285" y="0"/>
            <a:ext cx="1021715" cy="1038860"/>
          </a:xfrm>
          <a:prstGeom prst="rect">
            <a:avLst/>
          </a:prstGeom>
        </p:spPr>
      </p:pic>
      <p:sp>
        <p:nvSpPr>
          <p:cNvPr id="107" name="文本框 106">
            <a:extLst>
              <a:ext uri="{FF2B5EF4-FFF2-40B4-BE49-F238E27FC236}">
                <a16:creationId xmlns:a16="http://schemas.microsoft.com/office/drawing/2014/main" id="{F4D8355F-320E-38C5-BBA9-330F0966C4E7}"/>
              </a:ext>
            </a:extLst>
          </p:cNvPr>
          <p:cNvSpPr txBox="1"/>
          <p:nvPr/>
        </p:nvSpPr>
        <p:spPr>
          <a:xfrm>
            <a:off x="458461" y="4729940"/>
            <a:ext cx="8518414" cy="707886"/>
          </a:xfrm>
          <a:prstGeom prst="rect">
            <a:avLst/>
          </a:prstGeom>
          <a:noFill/>
        </p:spPr>
        <p:txBody>
          <a:bodyPr wrap="square">
            <a:spAutoFit/>
          </a:bodyPr>
          <a:lstStyle/>
          <a:p>
            <a:r>
              <a:rPr lang="zh-CN" altLang="zh-CN" sz="2000" b="1" dirty="0">
                <a:solidFill>
                  <a:srgbClr val="374151"/>
                </a:solidFill>
                <a:effectLst/>
                <a:latin typeface="Segoe UI" panose="020B0502040204020203" pitchFamily="34" charset="0"/>
                <a:ea typeface="等线" panose="02010600030101010101" pitchFamily="2" charset="-122"/>
                <a:cs typeface="Segoe UI" panose="020B0502040204020203" pitchFamily="34" charset="0"/>
              </a:rPr>
              <a:t>全球供应链中涉及到产品和服务从原材料供应商到最终消费者的生产、运输、分销和销售的过程变得更加高效和安全。</a:t>
            </a:r>
            <a:endParaRPr lang="zh-CN" altLang="en-US" sz="2000" b="1" dirty="0"/>
          </a:p>
        </p:txBody>
      </p:sp>
      <p:pic>
        <p:nvPicPr>
          <p:cNvPr id="2050" name="Picture 2" descr="数字技术赋能教育，建构数字时代的教育理念和教学范式_实践_资源_问题">
            <a:extLst>
              <a:ext uri="{FF2B5EF4-FFF2-40B4-BE49-F238E27FC236}">
                <a16:creationId xmlns:a16="http://schemas.microsoft.com/office/drawing/2014/main" id="{EA82D19E-E7B4-FBB3-F78F-7A4D40181B0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1766" y="1325190"/>
            <a:ext cx="4301400" cy="31383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1000"/>
                                        <p:tgtEl>
                                          <p:spTgt spid="2050"/>
                                        </p:tgtEl>
                                      </p:cBhvr>
                                    </p:animEffect>
                                    <p:anim calcmode="lin" valueType="num">
                                      <p:cBhvr>
                                        <p:cTn id="13" dur="1000" fill="hold"/>
                                        <p:tgtEl>
                                          <p:spTgt spid="2050"/>
                                        </p:tgtEl>
                                        <p:attrNameLst>
                                          <p:attrName>ppt_x</p:attrName>
                                        </p:attrNameLst>
                                      </p:cBhvr>
                                      <p:tavLst>
                                        <p:tav tm="0">
                                          <p:val>
                                            <p:strVal val="#ppt_x"/>
                                          </p:val>
                                        </p:tav>
                                        <p:tav tm="100000">
                                          <p:val>
                                            <p:strVal val="#ppt_x"/>
                                          </p:val>
                                        </p:tav>
                                      </p:tavLst>
                                    </p:anim>
                                    <p:anim calcmode="lin" valueType="num">
                                      <p:cBhvr>
                                        <p:cTn id="14" dur="1000" fill="hold"/>
                                        <p:tgtEl>
                                          <p:spTgt spid="2050"/>
                                        </p:tgtEl>
                                        <p:attrNameLst>
                                          <p:attrName>ppt_y</p:attrName>
                                        </p:attrNameLst>
                                      </p:cBhvr>
                                      <p:tavLst>
                                        <p:tav tm="0">
                                          <p:val>
                                            <p:strVal val="#ppt_y+.1"/>
                                          </p:val>
                                        </p:tav>
                                        <p:tav tm="100000">
                                          <p:val>
                                            <p:strVal val="#ppt_y"/>
                                          </p:val>
                                        </p:tav>
                                      </p:tavLst>
                                    </p:anim>
                                  </p:childTnLst>
                                </p:cTn>
                              </p:par>
                              <p:par>
                                <p:cTn id="15" presetID="14" presetClass="entr" presetSubtype="10" fill="hold" grpId="0" nodeType="withEffect">
                                  <p:stCondLst>
                                    <p:cond delay="0"/>
                                  </p:stCondLst>
                                  <p:childTnLst>
                                    <p:set>
                                      <p:cBhvr>
                                        <p:cTn id="16" dur="1" fill="hold">
                                          <p:stCondLst>
                                            <p:cond delay="0"/>
                                          </p:stCondLst>
                                        </p:cTn>
                                        <p:tgtEl>
                                          <p:spTgt spid="107"/>
                                        </p:tgtEl>
                                        <p:attrNameLst>
                                          <p:attrName>style.visibility</p:attrName>
                                        </p:attrNameLst>
                                      </p:cBhvr>
                                      <p:to>
                                        <p:strVal val="visible"/>
                                      </p:to>
                                    </p:set>
                                    <p:animEffect transition="in" filter="randombar(horizontal)">
                                      <p:cBhvr>
                                        <p:cTn id="17"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i="0" dirty="0">
                <a:solidFill>
                  <a:srgbClr val="24292F"/>
                </a:solidFill>
                <a:effectLst/>
                <a:latin typeface="等线" panose="02010600030101010101" pitchFamily="2" charset="-122"/>
                <a:ea typeface="等线" panose="02010600030101010101" pitchFamily="2" charset="-122"/>
              </a:rPr>
              <a:t>以太坊（</a:t>
            </a:r>
            <a:r>
              <a:rPr lang="en-US" altLang="zh-CN" i="0" dirty="0">
                <a:solidFill>
                  <a:srgbClr val="24292F"/>
                </a:solidFill>
                <a:effectLst/>
                <a:latin typeface="等线" panose="02010600030101010101" pitchFamily="2" charset="-122"/>
                <a:ea typeface="等线" panose="02010600030101010101" pitchFamily="2" charset="-122"/>
              </a:rPr>
              <a:t>Ethereum</a:t>
            </a:r>
            <a:r>
              <a:rPr lang="zh-CN" altLang="en-US" i="0" dirty="0">
                <a:solidFill>
                  <a:srgbClr val="24292F"/>
                </a:solidFill>
                <a:effectLst/>
                <a:latin typeface="等线" panose="02010600030101010101" pitchFamily="2" charset="-122"/>
                <a:ea typeface="等线" panose="02010600030101010101" pitchFamily="2" charset="-122"/>
              </a:rPr>
              <a:t>）</a:t>
            </a:r>
            <a:r>
              <a:rPr lang="en-US" altLang="zh-CN" i="0" dirty="0">
                <a:solidFill>
                  <a:srgbClr val="24292F"/>
                </a:solidFill>
                <a:effectLst/>
                <a:latin typeface="等线" panose="02010600030101010101" pitchFamily="2" charset="-122"/>
                <a:ea typeface="等线" panose="02010600030101010101" pitchFamily="2" charset="-122"/>
              </a:rPr>
              <a:t>-</a:t>
            </a:r>
            <a:r>
              <a:rPr lang="zh-CN" altLang="zh-CN" dirty="0">
                <a:solidFill>
                  <a:srgbClr val="374151"/>
                </a:solidFill>
                <a:effectLst/>
                <a:latin typeface="等线" panose="02010600030101010101" pitchFamily="2" charset="-122"/>
                <a:ea typeface="等线" panose="02010600030101010101" pitchFamily="2" charset="-122"/>
                <a:cs typeface="Segoe UI" panose="020B0502040204020203" pitchFamily="34" charset="0"/>
              </a:rPr>
              <a:t>六大顶级智能合约平台之一</a:t>
            </a:r>
            <a:endParaRPr lang="zh-CN" altLang="en-US" dirty="0">
              <a:latin typeface="等线" panose="02010600030101010101" pitchFamily="2" charset="-122"/>
              <a:ea typeface="等线" panose="02010600030101010101" pitchFamily="2" charset="-122"/>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4</a:t>
            </a:fld>
            <a:endParaRPr lang="zh-CN" altLang="en-US"/>
          </a:p>
        </p:txBody>
      </p:sp>
      <p:pic>
        <p:nvPicPr>
          <p:cNvPr id="42" name="图片 41" descr="timg"/>
          <p:cNvPicPr>
            <a:picLocks noChangeAspect="1"/>
          </p:cNvPicPr>
          <p:nvPr/>
        </p:nvPicPr>
        <p:blipFill>
          <a:blip r:embed="rId2"/>
          <a:srcRect l="4621" r="7432" b="11069"/>
          <a:stretch>
            <a:fillRect/>
          </a:stretch>
        </p:blipFill>
        <p:spPr>
          <a:xfrm>
            <a:off x="11170285" y="0"/>
            <a:ext cx="1021715" cy="1038860"/>
          </a:xfrm>
          <a:prstGeom prst="rect">
            <a:avLst/>
          </a:prstGeom>
        </p:spPr>
      </p:pic>
      <p:pic>
        <p:nvPicPr>
          <p:cNvPr id="28" name="图片 27">
            <a:extLst>
              <a:ext uri="{FF2B5EF4-FFF2-40B4-BE49-F238E27FC236}">
                <a16:creationId xmlns:a16="http://schemas.microsoft.com/office/drawing/2014/main" id="{64FAA845-9896-5F58-2D25-A1BB96B95EFE}"/>
              </a:ext>
            </a:extLst>
          </p:cNvPr>
          <p:cNvPicPr>
            <a:picLocks noChangeAspect="1"/>
          </p:cNvPicPr>
          <p:nvPr/>
        </p:nvPicPr>
        <p:blipFill rotWithShape="1">
          <a:blip r:embed="rId3"/>
          <a:srcRect l="8302" r="8243" b="15955"/>
          <a:stretch/>
        </p:blipFill>
        <p:spPr>
          <a:xfrm>
            <a:off x="5304805" y="1838628"/>
            <a:ext cx="6851336" cy="3180744"/>
          </a:xfrm>
          <a:prstGeom prst="rect">
            <a:avLst/>
          </a:prstGeom>
        </p:spPr>
      </p:pic>
      <p:sp>
        <p:nvSpPr>
          <p:cNvPr id="30" name="文本框 29">
            <a:extLst>
              <a:ext uri="{FF2B5EF4-FFF2-40B4-BE49-F238E27FC236}">
                <a16:creationId xmlns:a16="http://schemas.microsoft.com/office/drawing/2014/main" id="{B90F1BA1-F9F9-56E9-BE5E-D217B28FCA44}"/>
              </a:ext>
            </a:extLst>
          </p:cNvPr>
          <p:cNvSpPr txBox="1"/>
          <p:nvPr/>
        </p:nvSpPr>
        <p:spPr>
          <a:xfrm>
            <a:off x="439271" y="1291466"/>
            <a:ext cx="7840785" cy="830997"/>
          </a:xfrm>
          <a:prstGeom prst="rect">
            <a:avLst/>
          </a:prstGeom>
          <a:noFill/>
        </p:spPr>
        <p:txBody>
          <a:bodyPr wrap="square">
            <a:spAutoFit/>
          </a:bodyPr>
          <a:lstStyle/>
          <a:p>
            <a:pPr>
              <a:buSzPct val="25000"/>
            </a:pPr>
            <a:r>
              <a:rPr lang="zh-CN" altLang="zh-CN" sz="2400" b="1" kern="0" dirty="0">
                <a:effectLst/>
                <a:latin typeface="等线" panose="02010600030101010101" pitchFamily="2" charset="-122"/>
                <a:ea typeface="等线" panose="02010600030101010101" pitchFamily="2" charset="-122"/>
                <a:cs typeface="Segoe UI" panose="020B0502040204020203" pitchFamily="34" charset="0"/>
              </a:rPr>
              <a:t>创建自动执行的供应链合同</a:t>
            </a:r>
            <a:r>
              <a:rPr lang="de-DE" altLang="zh-CN" sz="2400" b="1" kern="0" dirty="0">
                <a:effectLst/>
                <a:latin typeface="等线" panose="02010600030101010101" pitchFamily="2" charset="-122"/>
                <a:ea typeface="等线" panose="02010600030101010101" pitchFamily="2" charset="-122"/>
                <a:cs typeface="Segoe UI" panose="020B0502040204020203" pitchFamily="34" charset="0"/>
                <a:sym typeface="Calibri" panose="020F0502020204030204"/>
              </a:rPr>
              <a:t>,</a:t>
            </a:r>
            <a:r>
              <a:rPr lang="zh-CN" altLang="zh-CN" sz="2400" b="1" kern="0" dirty="0">
                <a:effectLst/>
                <a:latin typeface="等线" panose="02010600030101010101" pitchFamily="2" charset="-122"/>
                <a:ea typeface="等线" panose="02010600030101010101" pitchFamily="2" charset="-122"/>
                <a:cs typeface="Segoe UI" panose="020B0502040204020203" pitchFamily="34" charset="0"/>
              </a:rPr>
              <a:t>允许自动化合同执行和支付，减少了纸质合同和人工干预的需求</a:t>
            </a:r>
            <a:r>
              <a:rPr lang="zh-CN" altLang="en-US" sz="2400" b="1" kern="0" dirty="0">
                <a:latin typeface="等线" panose="02010600030101010101" pitchFamily="2" charset="-122"/>
                <a:ea typeface="等线" panose="02010600030101010101" pitchFamily="2" charset="-122"/>
                <a:cs typeface="Segoe UI" panose="020B0502040204020203" pitchFamily="34" charset="0"/>
              </a:rPr>
              <a:t>。</a:t>
            </a:r>
            <a:endParaRPr lang="de-DE" altLang="zh-CN" sz="2400" b="1" dirty="0">
              <a:latin typeface="等线" panose="02010600030101010101" pitchFamily="2" charset="-122"/>
              <a:ea typeface="等线" panose="02010600030101010101" pitchFamily="2" charset="-122"/>
              <a:sym typeface="Calibri" panose="020F0502020204030204"/>
            </a:endParaRPr>
          </a:p>
        </p:txBody>
      </p:sp>
      <p:sp>
        <p:nvSpPr>
          <p:cNvPr id="32" name="文本框 31">
            <a:extLst>
              <a:ext uri="{FF2B5EF4-FFF2-40B4-BE49-F238E27FC236}">
                <a16:creationId xmlns:a16="http://schemas.microsoft.com/office/drawing/2014/main" id="{E03082A1-3FD8-51DE-E6CC-D4F4B361691A}"/>
              </a:ext>
            </a:extLst>
          </p:cNvPr>
          <p:cNvSpPr txBox="1"/>
          <p:nvPr/>
        </p:nvSpPr>
        <p:spPr>
          <a:xfrm>
            <a:off x="251012" y="2598003"/>
            <a:ext cx="4865534" cy="830997"/>
          </a:xfrm>
          <a:prstGeom prst="rect">
            <a:avLst/>
          </a:prstGeom>
          <a:noFill/>
        </p:spPr>
        <p:txBody>
          <a:bodyPr wrap="square">
            <a:spAutoFit/>
          </a:bodyPr>
          <a:lstStyle/>
          <a:p>
            <a:r>
              <a:rPr lang="zh-CN" altLang="zh-CN" sz="2400" b="1" dirty="0">
                <a:effectLst/>
                <a:latin typeface="Arial" panose="020B0604020202020204" pitchFamily="34" charset="0"/>
                <a:ea typeface="等线" panose="02010600030101010101" pitchFamily="2" charset="-122"/>
                <a:cs typeface="Arial" panose="020B0604020202020204" pitchFamily="34" charset="0"/>
              </a:rPr>
              <a:t>传统合约的最大问题之一是需要可信的个人来执行合约的结果。</a:t>
            </a:r>
            <a:endParaRPr lang="zh-CN" altLang="en-US" sz="2400" b="1" dirty="0"/>
          </a:p>
        </p:txBody>
      </p:sp>
      <p:sp>
        <p:nvSpPr>
          <p:cNvPr id="35" name="矩形: 圆角 34">
            <a:extLst>
              <a:ext uri="{FF2B5EF4-FFF2-40B4-BE49-F238E27FC236}">
                <a16:creationId xmlns:a16="http://schemas.microsoft.com/office/drawing/2014/main" id="{0197A19E-DD90-CD0F-B631-6C27109BEA8C}"/>
              </a:ext>
            </a:extLst>
          </p:cNvPr>
          <p:cNvSpPr/>
          <p:nvPr/>
        </p:nvSpPr>
        <p:spPr>
          <a:xfrm rot="282496">
            <a:off x="334313" y="4015545"/>
            <a:ext cx="7408980" cy="244346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a:r>
              <a:rPr lang="en-US" altLang="zh-CN" sz="2000" b="1" dirty="0">
                <a:solidFill>
                  <a:srgbClr val="000000"/>
                </a:solidFill>
                <a:effectLst/>
                <a:latin typeface="Arial" panose="020B0604020202020204" pitchFamily="34" charset="0"/>
                <a:ea typeface="宋体" panose="02010600030101010101" pitchFamily="2" charset="-122"/>
                <a:cs typeface="宋体" panose="02010600030101010101" pitchFamily="2" charset="-122"/>
              </a:rPr>
              <a:t>Alice </a:t>
            </a:r>
            <a:r>
              <a:rPr lang="zh-CN" altLang="zh-CN" sz="2000" b="1" dirty="0">
                <a:solidFill>
                  <a:srgbClr val="000000"/>
                </a:solidFill>
                <a:effectLst/>
                <a:latin typeface="Arial" panose="020B0604020202020204" pitchFamily="34" charset="0"/>
                <a:ea typeface="宋体" panose="02010600030101010101" pitchFamily="2" charset="-122"/>
                <a:cs typeface="Arial" panose="020B0604020202020204" pitchFamily="34" charset="0"/>
              </a:rPr>
              <a:t>和</a:t>
            </a:r>
            <a:r>
              <a:rPr lang="en-US" altLang="zh-CN" sz="2000" b="1" dirty="0">
                <a:solidFill>
                  <a:srgbClr val="000000"/>
                </a:solidFill>
                <a:effectLst/>
                <a:latin typeface="Arial" panose="020B0604020202020204" pitchFamily="34" charset="0"/>
                <a:ea typeface="宋体" panose="02010600030101010101" pitchFamily="2" charset="-122"/>
                <a:cs typeface="宋体" panose="02010600030101010101" pitchFamily="2" charset="-122"/>
              </a:rPr>
              <a:t> Bob </a:t>
            </a:r>
            <a:r>
              <a:rPr lang="zh-CN" altLang="zh-CN" sz="2000" b="1" dirty="0">
                <a:solidFill>
                  <a:srgbClr val="000000"/>
                </a:solidFill>
                <a:effectLst/>
                <a:latin typeface="Arial" panose="020B0604020202020204" pitchFamily="34" charset="0"/>
                <a:ea typeface="宋体" panose="02010600030101010101" pitchFamily="2" charset="-122"/>
                <a:cs typeface="Arial" panose="020B0604020202020204" pitchFamily="34" charset="0"/>
              </a:rPr>
              <a:t>在参加一场自行车比赛</a:t>
            </a:r>
            <a:r>
              <a:rPr lang="zh-CN" altLang="en-US" sz="2000" b="1" dirty="0">
                <a:solidFill>
                  <a:srgbClr val="000000"/>
                </a:solidFill>
                <a:effectLst/>
                <a:latin typeface="Arial" panose="020B0604020202020204" pitchFamily="34" charset="0"/>
                <a:ea typeface="宋体" panose="02010600030101010101" pitchFamily="2" charset="-122"/>
                <a:cs typeface="Arial" panose="020B0604020202020204" pitchFamily="34" charset="0"/>
              </a:rPr>
              <a:t>，</a:t>
            </a:r>
            <a:r>
              <a:rPr lang="zh-CN" altLang="zh-CN" sz="2000" b="1" dirty="0">
                <a:solidFill>
                  <a:srgbClr val="000000"/>
                </a:solidFill>
                <a:effectLst/>
                <a:latin typeface="宋体" panose="02010600030101010101" pitchFamily="2" charset="-122"/>
                <a:ea typeface="Arial" panose="020B0604020202020204" pitchFamily="34" charset="0"/>
                <a:cs typeface="宋体" panose="02010600030101010101" pitchFamily="2" charset="-122"/>
              </a:rPr>
              <a:t> </a:t>
            </a:r>
            <a:r>
              <a:rPr lang="zh-CN" altLang="zh-CN" sz="2000" b="1" dirty="0">
                <a:solidFill>
                  <a:srgbClr val="000000"/>
                </a:solidFill>
                <a:effectLst/>
                <a:latin typeface="Arial" panose="020B0604020202020204" pitchFamily="34" charset="0"/>
                <a:ea typeface="宋体" panose="02010600030101010101" pitchFamily="2" charset="-122"/>
                <a:cs typeface="Arial" panose="020B0604020202020204" pitchFamily="34" charset="0"/>
              </a:rPr>
              <a:t>假设</a:t>
            </a:r>
            <a:r>
              <a:rPr lang="en-US" altLang="zh-CN" sz="2000" b="1" dirty="0">
                <a:solidFill>
                  <a:srgbClr val="000000"/>
                </a:solidFill>
                <a:effectLst/>
                <a:latin typeface="Arial" panose="020B0604020202020204" pitchFamily="34" charset="0"/>
                <a:ea typeface="宋体" panose="02010600030101010101" pitchFamily="2" charset="-122"/>
                <a:cs typeface="宋体" panose="02010600030101010101" pitchFamily="2" charset="-122"/>
              </a:rPr>
              <a:t> Alice </a:t>
            </a:r>
            <a:r>
              <a:rPr lang="zh-CN" altLang="zh-CN" sz="2000" b="1" dirty="0">
                <a:solidFill>
                  <a:srgbClr val="000000"/>
                </a:solidFill>
                <a:effectLst/>
                <a:latin typeface="Arial" panose="020B0604020202020204" pitchFamily="34" charset="0"/>
                <a:ea typeface="宋体" panose="02010600030101010101" pitchFamily="2" charset="-122"/>
                <a:cs typeface="Arial" panose="020B0604020202020204" pitchFamily="34" charset="0"/>
              </a:rPr>
              <a:t>和</a:t>
            </a:r>
            <a:r>
              <a:rPr lang="en-US" altLang="zh-CN" sz="2000" b="1" dirty="0">
                <a:solidFill>
                  <a:srgbClr val="000000"/>
                </a:solidFill>
                <a:effectLst/>
                <a:latin typeface="Arial" panose="020B0604020202020204" pitchFamily="34" charset="0"/>
                <a:ea typeface="宋体" panose="02010600030101010101" pitchFamily="2" charset="-122"/>
                <a:cs typeface="宋体" panose="02010600030101010101" pitchFamily="2" charset="-122"/>
              </a:rPr>
              <a:t> Bob </a:t>
            </a:r>
            <a:r>
              <a:rPr lang="zh-CN" altLang="zh-CN" sz="2000" b="1" dirty="0">
                <a:solidFill>
                  <a:srgbClr val="000000"/>
                </a:solidFill>
                <a:effectLst/>
                <a:latin typeface="Arial" panose="020B0604020202020204" pitchFamily="34" charset="0"/>
                <a:ea typeface="宋体" panose="02010600030101010101" pitchFamily="2" charset="-122"/>
                <a:cs typeface="Arial" panose="020B0604020202020204" pitchFamily="34" charset="0"/>
              </a:rPr>
              <a:t>打赌</a:t>
            </a:r>
            <a:r>
              <a:rPr lang="en-US" altLang="zh-CN" sz="2000" b="1" dirty="0">
                <a:solidFill>
                  <a:srgbClr val="000000"/>
                </a:solidFill>
                <a:effectLst/>
                <a:latin typeface="Arial" panose="020B0604020202020204" pitchFamily="34" charset="0"/>
                <a:ea typeface="宋体" panose="02010600030101010101" pitchFamily="2" charset="-122"/>
                <a:cs typeface="宋体" panose="02010600030101010101" pitchFamily="2" charset="-122"/>
              </a:rPr>
              <a:t> $10 </a:t>
            </a:r>
            <a:r>
              <a:rPr lang="zh-CN" altLang="zh-CN" sz="2000" b="1" dirty="0">
                <a:solidFill>
                  <a:srgbClr val="000000"/>
                </a:solidFill>
                <a:effectLst/>
                <a:latin typeface="Arial" panose="020B0604020202020204" pitchFamily="34" charset="0"/>
                <a:ea typeface="宋体" panose="02010600030101010101" pitchFamily="2" charset="-122"/>
                <a:cs typeface="Arial" panose="020B0604020202020204" pitchFamily="34" charset="0"/>
              </a:rPr>
              <a:t>元她会赢得比赛。</a:t>
            </a:r>
            <a:r>
              <a:rPr lang="en-US" altLang="zh-CN" sz="2000" b="1" dirty="0">
                <a:solidFill>
                  <a:srgbClr val="000000"/>
                </a:solidFill>
                <a:effectLst/>
                <a:latin typeface="Arial" panose="020B0604020202020204" pitchFamily="34" charset="0"/>
                <a:ea typeface="宋体" panose="02010600030101010101" pitchFamily="2" charset="-122"/>
                <a:cs typeface="宋体" panose="02010600030101010101" pitchFamily="2" charset="-122"/>
              </a:rPr>
              <a:t> </a:t>
            </a:r>
          </a:p>
          <a:p>
            <a:pPr marL="0" marR="0"/>
            <a:r>
              <a:rPr lang="en-US" altLang="zh-CN" sz="2000" b="1" dirty="0">
                <a:solidFill>
                  <a:srgbClr val="000000"/>
                </a:solidFill>
                <a:effectLst/>
                <a:latin typeface="Arial" panose="020B0604020202020204" pitchFamily="34" charset="0"/>
                <a:ea typeface="宋体" panose="02010600030101010101" pitchFamily="2" charset="-122"/>
                <a:cs typeface="宋体" panose="02010600030101010101" pitchFamily="2" charset="-122"/>
              </a:rPr>
              <a:t>Bob </a:t>
            </a:r>
            <a:r>
              <a:rPr lang="zh-CN" altLang="zh-CN" sz="2000" b="1" dirty="0">
                <a:solidFill>
                  <a:srgbClr val="000000"/>
                </a:solidFill>
                <a:effectLst/>
                <a:latin typeface="Arial" panose="020B0604020202020204" pitchFamily="34" charset="0"/>
                <a:ea typeface="宋体" panose="02010600030101010101" pitchFamily="2" charset="-122"/>
                <a:cs typeface="Arial" panose="020B0604020202020204" pitchFamily="34" charset="0"/>
              </a:rPr>
              <a:t>相信自己会成为赢家并同意下注。</a:t>
            </a:r>
            <a:r>
              <a:rPr lang="zh-CN" altLang="zh-CN" sz="2000" b="1" dirty="0">
                <a:solidFill>
                  <a:srgbClr val="000000"/>
                </a:solidFill>
                <a:effectLst/>
                <a:latin typeface="宋体" panose="02010600030101010101" pitchFamily="2" charset="-122"/>
                <a:ea typeface="Arial" panose="020B0604020202020204" pitchFamily="34" charset="0"/>
                <a:cs typeface="宋体" panose="02010600030101010101" pitchFamily="2" charset="-122"/>
              </a:rPr>
              <a:t> </a:t>
            </a:r>
            <a:r>
              <a:rPr lang="zh-CN" altLang="zh-CN" sz="2000" b="1" dirty="0">
                <a:solidFill>
                  <a:srgbClr val="000000"/>
                </a:solidFill>
                <a:effectLst/>
                <a:latin typeface="Arial" panose="020B0604020202020204" pitchFamily="34" charset="0"/>
                <a:ea typeface="宋体" panose="02010600030101010101" pitchFamily="2" charset="-122"/>
                <a:cs typeface="Arial" panose="020B0604020202020204" pitchFamily="34" charset="0"/>
              </a:rPr>
              <a:t>最后，</a:t>
            </a:r>
            <a:r>
              <a:rPr lang="en-US" altLang="zh-CN" sz="2000" b="1" dirty="0">
                <a:solidFill>
                  <a:srgbClr val="000000"/>
                </a:solidFill>
                <a:effectLst/>
                <a:latin typeface="Arial" panose="020B0604020202020204" pitchFamily="34" charset="0"/>
                <a:ea typeface="宋体" panose="02010600030101010101" pitchFamily="2" charset="-122"/>
                <a:cs typeface="宋体" panose="02010600030101010101" pitchFamily="2" charset="-122"/>
              </a:rPr>
              <a:t>Alice </a:t>
            </a:r>
            <a:r>
              <a:rPr lang="zh-CN" altLang="zh-CN" sz="2000" b="1" dirty="0">
                <a:solidFill>
                  <a:srgbClr val="000000"/>
                </a:solidFill>
                <a:effectLst/>
                <a:latin typeface="Arial" panose="020B0604020202020204" pitchFamily="34" charset="0"/>
                <a:ea typeface="宋体" panose="02010600030101010101" pitchFamily="2" charset="-122"/>
                <a:cs typeface="Arial" panose="020B0604020202020204" pitchFamily="34" charset="0"/>
              </a:rPr>
              <a:t>远远领先</a:t>
            </a:r>
            <a:r>
              <a:rPr lang="en-US" altLang="zh-CN" sz="2000" b="1" dirty="0">
                <a:solidFill>
                  <a:srgbClr val="000000"/>
                </a:solidFill>
                <a:effectLst/>
                <a:latin typeface="Arial" panose="020B0604020202020204" pitchFamily="34" charset="0"/>
                <a:ea typeface="宋体" panose="02010600030101010101" pitchFamily="2" charset="-122"/>
                <a:cs typeface="宋体" panose="02010600030101010101" pitchFamily="2" charset="-122"/>
              </a:rPr>
              <a:t> Bob </a:t>
            </a:r>
            <a:r>
              <a:rPr lang="zh-CN" altLang="zh-CN" sz="2000" b="1" dirty="0">
                <a:solidFill>
                  <a:srgbClr val="000000"/>
                </a:solidFill>
                <a:effectLst/>
                <a:latin typeface="Arial" panose="020B0604020202020204" pitchFamily="34" charset="0"/>
                <a:ea typeface="宋体" panose="02010600030101010101" pitchFamily="2" charset="-122"/>
                <a:cs typeface="Arial" panose="020B0604020202020204" pitchFamily="34" charset="0"/>
              </a:rPr>
              <a:t>完成了比赛，并且毫无疑问是赢家。</a:t>
            </a:r>
            <a:r>
              <a:rPr lang="zh-CN" altLang="zh-CN" sz="2000" b="1" dirty="0">
                <a:solidFill>
                  <a:srgbClr val="000000"/>
                </a:solidFill>
                <a:effectLst/>
                <a:latin typeface="宋体" panose="02010600030101010101" pitchFamily="2" charset="-122"/>
                <a:ea typeface="Arial" panose="020B0604020202020204" pitchFamily="34" charset="0"/>
                <a:cs typeface="宋体" panose="02010600030101010101" pitchFamily="2" charset="-122"/>
              </a:rPr>
              <a:t> </a:t>
            </a:r>
            <a:r>
              <a:rPr lang="zh-CN" altLang="zh-CN" sz="2000" b="1" dirty="0">
                <a:solidFill>
                  <a:srgbClr val="000000"/>
                </a:solidFill>
                <a:effectLst/>
                <a:latin typeface="Arial" panose="020B0604020202020204" pitchFamily="34" charset="0"/>
                <a:ea typeface="宋体" panose="02010600030101010101" pitchFamily="2" charset="-122"/>
                <a:cs typeface="Arial" panose="020B0604020202020204" pitchFamily="34" charset="0"/>
              </a:rPr>
              <a:t>但</a:t>
            </a:r>
            <a:r>
              <a:rPr lang="en-US" altLang="zh-CN" sz="2000" b="1" dirty="0">
                <a:solidFill>
                  <a:srgbClr val="000000"/>
                </a:solidFill>
                <a:effectLst/>
                <a:latin typeface="Arial" panose="020B0604020202020204" pitchFamily="34" charset="0"/>
                <a:ea typeface="宋体" panose="02010600030101010101" pitchFamily="2" charset="-122"/>
                <a:cs typeface="宋体" panose="02010600030101010101" pitchFamily="2" charset="-122"/>
              </a:rPr>
              <a:t> Bob </a:t>
            </a:r>
            <a:r>
              <a:rPr lang="zh-CN" altLang="zh-CN" sz="2000" b="1" dirty="0">
                <a:solidFill>
                  <a:srgbClr val="000000"/>
                </a:solidFill>
                <a:effectLst/>
                <a:latin typeface="Arial" panose="020B0604020202020204" pitchFamily="34" charset="0"/>
                <a:ea typeface="宋体" panose="02010600030101010101" pitchFamily="2" charset="-122"/>
                <a:cs typeface="Arial" panose="020B0604020202020204" pitchFamily="34" charset="0"/>
              </a:rPr>
              <a:t>拒绝支付赌注，声称</a:t>
            </a:r>
            <a:r>
              <a:rPr lang="en-US" altLang="zh-CN" sz="2000" b="1" dirty="0">
                <a:solidFill>
                  <a:srgbClr val="000000"/>
                </a:solidFill>
                <a:effectLst/>
                <a:latin typeface="Arial" panose="020B0604020202020204" pitchFamily="34" charset="0"/>
                <a:ea typeface="宋体" panose="02010600030101010101" pitchFamily="2" charset="-122"/>
                <a:cs typeface="宋体" panose="02010600030101010101" pitchFamily="2" charset="-122"/>
              </a:rPr>
              <a:t> Alice </a:t>
            </a:r>
            <a:r>
              <a:rPr lang="zh-CN" altLang="zh-CN" sz="2000" b="1" dirty="0">
                <a:solidFill>
                  <a:srgbClr val="000000"/>
                </a:solidFill>
                <a:effectLst/>
                <a:latin typeface="Arial" panose="020B0604020202020204" pitchFamily="34" charset="0"/>
                <a:ea typeface="宋体" panose="02010600030101010101" pitchFamily="2" charset="-122"/>
                <a:cs typeface="Arial" panose="020B0604020202020204" pitchFamily="34" charset="0"/>
              </a:rPr>
              <a:t>一定是作弊了。</a:t>
            </a:r>
            <a:endParaRPr lang="zh-CN" altLang="zh-CN" sz="2000" b="1" dirty="0">
              <a:effectLst/>
              <a:latin typeface="宋体" panose="02010600030101010101" pitchFamily="2" charset="-122"/>
              <a:ea typeface="宋体" panose="02010600030101010101" pitchFamily="2" charset="-122"/>
              <a:cs typeface="宋体" panose="02010600030101010101" pitchFamily="2" charset="-122"/>
            </a:endParaRPr>
          </a:p>
          <a:p>
            <a:pPr algn="ctr"/>
            <a:endParaRPr lang="zh-CN" altLang="en-US" sz="2000" b="1" dirty="0"/>
          </a:p>
        </p:txBody>
      </p:sp>
      <p:pic>
        <p:nvPicPr>
          <p:cNvPr id="37" name="图片 36">
            <a:extLst>
              <a:ext uri="{FF2B5EF4-FFF2-40B4-BE49-F238E27FC236}">
                <a16:creationId xmlns:a16="http://schemas.microsoft.com/office/drawing/2014/main" id="{AE60648D-9318-1ECD-DDED-4878AA4D869F}"/>
              </a:ext>
            </a:extLst>
          </p:cNvPr>
          <p:cNvPicPr>
            <a:picLocks noChangeAspect="1"/>
          </p:cNvPicPr>
          <p:nvPr/>
        </p:nvPicPr>
        <p:blipFill rotWithShape="1">
          <a:blip r:embed="rId4"/>
          <a:srcRect l="18627" t="14649" r="19647" b="12922"/>
          <a:stretch/>
        </p:blipFill>
        <p:spPr>
          <a:xfrm>
            <a:off x="4282119" y="3092101"/>
            <a:ext cx="816126" cy="95763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p:cTn id="13" dur="1000" fill="hold"/>
                                        <p:tgtEl>
                                          <p:spTgt spid="28"/>
                                        </p:tgtEl>
                                        <p:attrNameLst>
                                          <p:attrName>ppt_w</p:attrName>
                                        </p:attrNameLst>
                                      </p:cBhvr>
                                      <p:tavLst>
                                        <p:tav tm="0">
                                          <p:val>
                                            <p:fltVal val="0"/>
                                          </p:val>
                                        </p:tav>
                                        <p:tav tm="100000">
                                          <p:val>
                                            <p:strVal val="#ppt_w"/>
                                          </p:val>
                                        </p:tav>
                                      </p:tavLst>
                                    </p:anim>
                                    <p:anim calcmode="lin" valueType="num">
                                      <p:cBhvr>
                                        <p:cTn id="14" dur="1000" fill="hold"/>
                                        <p:tgtEl>
                                          <p:spTgt spid="28"/>
                                        </p:tgtEl>
                                        <p:attrNameLst>
                                          <p:attrName>ppt_h</p:attrName>
                                        </p:attrNameLst>
                                      </p:cBhvr>
                                      <p:tavLst>
                                        <p:tav tm="0">
                                          <p:val>
                                            <p:fltVal val="0"/>
                                          </p:val>
                                        </p:tav>
                                        <p:tav tm="100000">
                                          <p:val>
                                            <p:strVal val="#ppt_h"/>
                                          </p:val>
                                        </p:tav>
                                      </p:tavLst>
                                    </p:anim>
                                    <p:anim calcmode="lin" valueType="num">
                                      <p:cBhvr>
                                        <p:cTn id="15" dur="1000" fill="hold"/>
                                        <p:tgtEl>
                                          <p:spTgt spid="28"/>
                                        </p:tgtEl>
                                        <p:attrNameLst>
                                          <p:attrName>style.rotation</p:attrName>
                                        </p:attrNameLst>
                                      </p:cBhvr>
                                      <p:tavLst>
                                        <p:tav tm="0">
                                          <p:val>
                                            <p:fltVal val="90"/>
                                          </p:val>
                                        </p:tav>
                                        <p:tav tm="100000">
                                          <p:val>
                                            <p:fltVal val="0"/>
                                          </p:val>
                                        </p:tav>
                                      </p:tavLst>
                                    </p:anim>
                                    <p:animEffect transition="in" filter="fade">
                                      <p:cBhvr>
                                        <p:cTn id="16" dur="10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barn(inVertical)">
                                      <p:cBhvr>
                                        <p:cTn id="21" dur="50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randombar(horizontal)">
                                      <p:cBhvr>
                                        <p:cTn id="26" dur="500"/>
                                        <p:tgtEl>
                                          <p:spTgt spid="3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圆角 7">
            <a:extLst>
              <a:ext uri="{FF2B5EF4-FFF2-40B4-BE49-F238E27FC236}">
                <a16:creationId xmlns:a16="http://schemas.microsoft.com/office/drawing/2014/main" id="{B1D2F5C7-5C50-E8E2-9988-8EA00B56471D}"/>
              </a:ext>
            </a:extLst>
          </p:cNvPr>
          <p:cNvSpPr/>
          <p:nvPr/>
        </p:nvSpPr>
        <p:spPr>
          <a:xfrm>
            <a:off x="1810871" y="2870896"/>
            <a:ext cx="8641976" cy="12618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zh-CN" sz="2000" b="1" kern="0" dirty="0">
              <a:solidFill>
                <a:schemeClr val="bg1"/>
              </a:solidFill>
              <a:effectLst/>
              <a:ea typeface="微软雅黑" panose="020B0503020204020204" pitchFamily="34" charset="-122"/>
              <a:cs typeface="宋体" panose="02010600030101010101" pitchFamily="2" charset="-122"/>
            </a:endParaRPr>
          </a:p>
          <a:p>
            <a:pPr algn="ctr"/>
            <a:r>
              <a:rPr lang="zh-CN" altLang="zh-CN" sz="2000" b="1" kern="0" dirty="0">
                <a:solidFill>
                  <a:schemeClr val="bg1"/>
                </a:solidFill>
                <a:effectLst/>
                <a:ea typeface="微软雅黑" panose="020B0503020204020204" pitchFamily="34" charset="-122"/>
                <a:cs typeface="宋体" panose="02010600030101010101" pitchFamily="2" charset="-122"/>
              </a:rPr>
              <a:t>假设我们对明天的天气打赌</a:t>
            </a:r>
            <a:r>
              <a:rPr lang="zh-CN" altLang="en-US" sz="2000" b="1" kern="0" dirty="0">
                <a:solidFill>
                  <a:schemeClr val="bg1"/>
                </a:solidFill>
                <a:effectLst/>
                <a:ea typeface="微软雅黑" panose="020B0503020204020204" pitchFamily="34" charset="-122"/>
                <a:cs typeface="宋体" panose="02010600030101010101" pitchFamily="2" charset="-122"/>
              </a:rPr>
              <a:t>：</a:t>
            </a:r>
            <a:r>
              <a:rPr lang="zh-CN" altLang="zh-CN" sz="2000" b="1" kern="0" dirty="0">
                <a:solidFill>
                  <a:schemeClr val="bg1"/>
                </a:solidFill>
                <a:effectLst/>
                <a:ea typeface="微软雅黑" panose="020B0503020204020204" pitchFamily="34" charset="-122"/>
                <a:cs typeface="宋体" panose="02010600030101010101" pitchFamily="2" charset="-122"/>
              </a:rPr>
              <a:t>我打赌明天是晴天，你打赌是雨天。我们约定输的人必须给赢家</a:t>
            </a:r>
            <a:r>
              <a:rPr lang="en-US" altLang="zh-CN" sz="2000" b="1" kern="0" dirty="0">
                <a:solidFill>
                  <a:schemeClr val="bg1"/>
                </a:solidFill>
                <a:effectLst/>
                <a:ea typeface="微软雅黑" panose="020B0503020204020204" pitchFamily="34" charset="-122"/>
                <a:cs typeface="宋体" panose="02010600030101010101" pitchFamily="2" charset="-122"/>
              </a:rPr>
              <a:t>100</a:t>
            </a:r>
            <a:r>
              <a:rPr lang="zh-CN" altLang="zh-CN" sz="2000" b="1" kern="0" dirty="0">
                <a:solidFill>
                  <a:schemeClr val="bg1"/>
                </a:solidFill>
                <a:effectLst/>
                <a:ea typeface="微软雅黑" panose="020B0503020204020204" pitchFamily="34" charset="-122"/>
                <a:cs typeface="宋体" panose="02010600030101010101" pitchFamily="2" charset="-122"/>
              </a:rPr>
              <a:t>美元。那么我们如何确保失败者会遵守诺言呢？</a:t>
            </a:r>
            <a:endParaRPr lang="zh-CN" altLang="en-US" sz="2000" b="1" dirty="0">
              <a:solidFill>
                <a:schemeClr val="bg1"/>
              </a:solidFill>
            </a:endParaRPr>
          </a:p>
          <a:p>
            <a:pPr algn="ctr"/>
            <a:endParaRPr lang="zh-CN" altLang="en-US" sz="2000" b="1" dirty="0"/>
          </a:p>
        </p:txBody>
      </p:sp>
      <p:sp>
        <p:nvSpPr>
          <p:cNvPr id="2" name="标题 1"/>
          <p:cNvSpPr>
            <a:spLocks noGrp="1"/>
          </p:cNvSpPr>
          <p:nvPr>
            <p:ph type="title"/>
          </p:nvPr>
        </p:nvSpPr>
        <p:spPr>
          <a:xfrm>
            <a:off x="669924" y="457200"/>
            <a:ext cx="10850563" cy="571500"/>
          </a:xfrm>
        </p:spPr>
        <p:txBody>
          <a:bodyPr>
            <a:normAutofit/>
          </a:bodyPr>
          <a:lstStyle/>
          <a:p>
            <a:r>
              <a:rPr lang="zh-CN" altLang="zh-CN" dirty="0">
                <a:solidFill>
                  <a:srgbClr val="121212"/>
                </a:solidFill>
                <a:effectLst/>
                <a:ea typeface="微软雅黑" panose="020B0503020204020204" pitchFamily="34" charset="-122"/>
                <a:cs typeface="Times New Roman" panose="02020603050405020304" pitchFamily="18" charset="0"/>
              </a:rPr>
              <a:t>智能合约（</a:t>
            </a:r>
            <a:r>
              <a:rPr lang="en-US" altLang="zh-CN" dirty="0">
                <a:solidFill>
                  <a:srgbClr val="121212"/>
                </a:solidFill>
                <a:effectLst/>
                <a:ea typeface="微软雅黑" panose="020B0503020204020204" pitchFamily="34" charset="-122"/>
                <a:cs typeface="Times New Roman" panose="02020603050405020304" pitchFamily="18" charset="0"/>
              </a:rPr>
              <a:t>Smart contract</a:t>
            </a:r>
            <a:r>
              <a:rPr lang="zh-CN" altLang="zh-CN" dirty="0">
                <a:solidFill>
                  <a:srgbClr val="121212"/>
                </a:solidFill>
                <a:effectLst/>
                <a:ea typeface="微软雅黑" panose="020B0503020204020204" pitchFamily="34" charset="-122"/>
                <a:cs typeface="Times New Roman" panose="02020603050405020304" pitchFamily="18" charset="0"/>
              </a:rPr>
              <a:t>）</a:t>
            </a:r>
            <a:endParaRPr lang="zh-CN" altLang="en-US" dirty="0"/>
          </a:p>
        </p:txBody>
      </p:sp>
      <p:pic>
        <p:nvPicPr>
          <p:cNvPr id="70" name="图片 69" descr="timg"/>
          <p:cNvPicPr>
            <a:picLocks noChangeAspect="1"/>
          </p:cNvPicPr>
          <p:nvPr/>
        </p:nvPicPr>
        <p:blipFill>
          <a:blip r:embed="rId2"/>
          <a:srcRect l="4621" r="7432" b="11069"/>
          <a:stretch>
            <a:fillRect/>
          </a:stretch>
        </p:blipFill>
        <p:spPr>
          <a:xfrm>
            <a:off x="11170285" y="0"/>
            <a:ext cx="1021715" cy="1038860"/>
          </a:xfrm>
          <a:prstGeom prst="rect">
            <a:avLst/>
          </a:prstGeom>
        </p:spPr>
      </p:pic>
      <p:sp>
        <p:nvSpPr>
          <p:cNvPr id="5" name="文本框 4">
            <a:extLst>
              <a:ext uri="{FF2B5EF4-FFF2-40B4-BE49-F238E27FC236}">
                <a16:creationId xmlns:a16="http://schemas.microsoft.com/office/drawing/2014/main" id="{7AD36FF2-456C-A067-C978-4B3E25DC3B63}"/>
              </a:ext>
            </a:extLst>
          </p:cNvPr>
          <p:cNvSpPr txBox="1"/>
          <p:nvPr/>
        </p:nvSpPr>
        <p:spPr>
          <a:xfrm>
            <a:off x="191945" y="1301235"/>
            <a:ext cx="11806519" cy="1569660"/>
          </a:xfrm>
          <a:prstGeom prst="rect">
            <a:avLst/>
          </a:prstGeom>
          <a:noFill/>
        </p:spPr>
        <p:txBody>
          <a:bodyPr wrap="square">
            <a:spAutoFit/>
          </a:bodyPr>
          <a:lstStyle/>
          <a:p>
            <a:pPr marL="0" marR="0" algn="just">
              <a:spcBef>
                <a:spcPts val="0"/>
              </a:spcBef>
              <a:spcAft>
                <a:spcPts val="0"/>
              </a:spcAft>
            </a:pPr>
            <a:r>
              <a:rPr lang="zh-CN" altLang="zh-CN" sz="2400" b="1"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旨在以信息化方式传播、验证或执行合同的计算机协议。允许在没有第三方的情况下进行可信交易，这些交易可追踪且不可逆转。这是因为一个合约写好以后，就无法再被编辑或者修改。因此，你可以保证无论合约的内容是什么，它都会无条件执行。智能合约提供的是一种优于传统合同方法的安全，并减少与合同相关的其他交易成本。</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箭头: 下 8">
            <a:extLst>
              <a:ext uri="{FF2B5EF4-FFF2-40B4-BE49-F238E27FC236}">
                <a16:creationId xmlns:a16="http://schemas.microsoft.com/office/drawing/2014/main" id="{ECDCE77A-6ED8-37ED-57EF-C578FD9E9BD4}"/>
              </a:ext>
            </a:extLst>
          </p:cNvPr>
          <p:cNvSpPr/>
          <p:nvPr/>
        </p:nvSpPr>
        <p:spPr>
          <a:xfrm rot="2420543">
            <a:off x="2949813" y="4116249"/>
            <a:ext cx="484094" cy="127298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下 9">
            <a:extLst>
              <a:ext uri="{FF2B5EF4-FFF2-40B4-BE49-F238E27FC236}">
                <a16:creationId xmlns:a16="http://schemas.microsoft.com/office/drawing/2014/main" id="{2E252AD1-29E9-F2CD-C9F3-AE1051105C88}"/>
              </a:ext>
            </a:extLst>
          </p:cNvPr>
          <p:cNvSpPr/>
          <p:nvPr/>
        </p:nvSpPr>
        <p:spPr>
          <a:xfrm>
            <a:off x="5593418" y="4104297"/>
            <a:ext cx="383398" cy="127298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下 10">
            <a:extLst>
              <a:ext uri="{FF2B5EF4-FFF2-40B4-BE49-F238E27FC236}">
                <a16:creationId xmlns:a16="http://schemas.microsoft.com/office/drawing/2014/main" id="{F21CEF09-FF3A-0CBA-C8FA-2BD2480943A6}"/>
              </a:ext>
            </a:extLst>
          </p:cNvPr>
          <p:cNvSpPr/>
          <p:nvPr/>
        </p:nvSpPr>
        <p:spPr>
          <a:xfrm rot="19740184">
            <a:off x="7944785" y="4138055"/>
            <a:ext cx="484094" cy="127298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a:extLst>
              <a:ext uri="{FF2B5EF4-FFF2-40B4-BE49-F238E27FC236}">
                <a16:creationId xmlns:a16="http://schemas.microsoft.com/office/drawing/2014/main" id="{C4E6793F-C229-BCF1-CBF4-4A18C7B6E02F}"/>
              </a:ext>
            </a:extLst>
          </p:cNvPr>
          <p:cNvSpPr/>
          <p:nvPr/>
        </p:nvSpPr>
        <p:spPr>
          <a:xfrm>
            <a:off x="1333591" y="5283110"/>
            <a:ext cx="2640901" cy="762000"/>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zh-CN" sz="2400" b="1" kern="0" dirty="0">
                <a:solidFill>
                  <a:srgbClr val="121212"/>
                </a:solidFill>
                <a:effectLst/>
                <a:ea typeface="微软雅黑" panose="020B0503020204020204" pitchFamily="34" charset="-122"/>
                <a:cs typeface="宋体" panose="02010600030101010101" pitchFamily="2" charset="-122"/>
              </a:rPr>
              <a:t>相互信任</a:t>
            </a:r>
            <a:endParaRPr lang="zh-CN" altLang="en-US" sz="2400" b="1" dirty="0"/>
          </a:p>
        </p:txBody>
      </p:sp>
      <p:sp>
        <p:nvSpPr>
          <p:cNvPr id="14" name="矩形 13">
            <a:extLst>
              <a:ext uri="{FF2B5EF4-FFF2-40B4-BE49-F238E27FC236}">
                <a16:creationId xmlns:a16="http://schemas.microsoft.com/office/drawing/2014/main" id="{3C4C744B-DEBF-19E7-3BAC-24A1D1F48012}"/>
              </a:ext>
            </a:extLst>
          </p:cNvPr>
          <p:cNvSpPr/>
          <p:nvPr/>
        </p:nvSpPr>
        <p:spPr>
          <a:xfrm>
            <a:off x="4414318" y="5425287"/>
            <a:ext cx="2640901" cy="762000"/>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zh-CN" sz="2400" b="1" kern="0" dirty="0">
              <a:solidFill>
                <a:srgbClr val="121212"/>
              </a:solidFill>
              <a:effectLst/>
              <a:latin typeface="+mn-ea"/>
              <a:cs typeface="宋体" panose="02010600030101010101" pitchFamily="2" charset="-122"/>
            </a:endParaRPr>
          </a:p>
          <a:p>
            <a:pPr algn="ctr"/>
            <a:r>
              <a:rPr lang="zh-CN" altLang="zh-CN" sz="2400" b="1" kern="0" dirty="0">
                <a:solidFill>
                  <a:srgbClr val="121212"/>
                </a:solidFill>
                <a:effectLst/>
                <a:latin typeface="+mn-ea"/>
                <a:cs typeface="宋体" panose="02010600030101010101" pitchFamily="2" charset="-122"/>
              </a:rPr>
              <a:t>签订法律协议</a:t>
            </a:r>
            <a:endParaRPr lang="zh-CN" altLang="zh-CN" sz="2400" b="1" kern="100" dirty="0">
              <a:effectLst/>
              <a:latin typeface="+mn-ea"/>
              <a:cs typeface="Times New Roman" panose="02020603050405020304" pitchFamily="18" charset="0"/>
            </a:endParaRPr>
          </a:p>
          <a:p>
            <a:pPr algn="ctr"/>
            <a:endParaRPr lang="zh-CN" altLang="en-US" sz="2400" b="1" dirty="0"/>
          </a:p>
        </p:txBody>
      </p:sp>
      <p:sp>
        <p:nvSpPr>
          <p:cNvPr id="15" name="矩形 14">
            <a:extLst>
              <a:ext uri="{FF2B5EF4-FFF2-40B4-BE49-F238E27FC236}">
                <a16:creationId xmlns:a16="http://schemas.microsoft.com/office/drawing/2014/main" id="{F1E6F745-A405-CE13-796A-9C30A86666C4}"/>
              </a:ext>
            </a:extLst>
          </p:cNvPr>
          <p:cNvSpPr/>
          <p:nvPr/>
        </p:nvSpPr>
        <p:spPr>
          <a:xfrm>
            <a:off x="7651561" y="5343021"/>
            <a:ext cx="2640901" cy="762000"/>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zh-CN" sz="2400" b="1" kern="0" dirty="0">
              <a:solidFill>
                <a:srgbClr val="121212"/>
              </a:solidFill>
              <a:effectLst/>
              <a:latin typeface="+mn-ea"/>
              <a:cs typeface="宋体" panose="02010600030101010101" pitchFamily="2" charset="-122"/>
            </a:endParaRPr>
          </a:p>
          <a:p>
            <a:pPr algn="ctr"/>
            <a:r>
              <a:rPr lang="zh-CN" altLang="en-US" sz="2400" b="1" kern="0" dirty="0">
                <a:solidFill>
                  <a:srgbClr val="121212"/>
                </a:solidFill>
                <a:latin typeface="+mn-ea"/>
                <a:cs typeface="Times New Roman" panose="02020603050405020304" pitchFamily="18" charset="0"/>
              </a:rPr>
              <a:t>求助共同好友</a:t>
            </a:r>
            <a:endParaRPr lang="zh-CN" altLang="zh-CN" sz="2400" b="1" kern="100" dirty="0">
              <a:effectLst/>
              <a:latin typeface="+mn-ea"/>
              <a:cs typeface="Times New Roman" panose="02020603050405020304" pitchFamily="18" charset="0"/>
            </a:endParaRPr>
          </a:p>
          <a:p>
            <a:pPr algn="ctr"/>
            <a:endParaRPr lang="zh-CN" altLang="en-US" sz="2400" b="1" dirty="0"/>
          </a:p>
        </p:txBody>
      </p:sp>
      <p:sp>
        <p:nvSpPr>
          <p:cNvPr id="16" name="矩形 15">
            <a:extLst>
              <a:ext uri="{FF2B5EF4-FFF2-40B4-BE49-F238E27FC236}">
                <a16:creationId xmlns:a16="http://schemas.microsoft.com/office/drawing/2014/main" id="{BA131776-9E18-DBE0-3A5D-435CA86DACE0}"/>
              </a:ext>
            </a:extLst>
          </p:cNvPr>
          <p:cNvSpPr/>
          <p:nvPr/>
        </p:nvSpPr>
        <p:spPr>
          <a:xfrm>
            <a:off x="3191860" y="4303402"/>
            <a:ext cx="6224782" cy="923330"/>
          </a:xfrm>
          <a:prstGeom prst="rect">
            <a:avLst/>
          </a:prstGeom>
          <a:noFill/>
        </p:spPr>
        <p:txBody>
          <a:bodyPr wrap="none" lIns="91440" tIns="45720" rIns="91440" bIns="45720">
            <a:spAutoFit/>
          </a:bodyPr>
          <a:lstStyle/>
          <a:p>
            <a:pPr algn="ctr"/>
            <a:r>
              <a:rPr lang="zh-CN" altLang="en-US" sz="5400" b="1" dirty="0">
                <a:ln w="22225">
                  <a:solidFill>
                    <a:schemeClr val="accent2"/>
                  </a:solidFill>
                  <a:prstDash val="solid"/>
                </a:ln>
                <a:solidFill>
                  <a:srgbClr val="FF0000"/>
                </a:solidFill>
              </a:rPr>
              <a:t>信任</a:t>
            </a:r>
            <a:r>
              <a:rPr lang="en-US" altLang="zh-CN" sz="5400" b="1" dirty="0">
                <a:ln w="22225">
                  <a:solidFill>
                    <a:schemeClr val="accent2"/>
                  </a:solidFill>
                  <a:prstDash val="solid"/>
                </a:ln>
                <a:solidFill>
                  <a:srgbClr val="FF0000"/>
                </a:solidFill>
              </a:rPr>
              <a:t>&amp;</a:t>
            </a:r>
            <a:r>
              <a:rPr lang="zh-CN" altLang="en-US" sz="5400" b="1" dirty="0">
                <a:ln w="22225">
                  <a:solidFill>
                    <a:schemeClr val="accent2"/>
                  </a:solidFill>
                  <a:prstDash val="solid"/>
                </a:ln>
                <a:solidFill>
                  <a:srgbClr val="FF0000"/>
                </a:solidFill>
              </a:rPr>
              <a:t>法律成本！！</a:t>
            </a:r>
            <a:endParaRPr lang="zh-CN" altLang="en-US" sz="5400" b="1" cap="none" spc="0" dirty="0">
              <a:ln w="22225">
                <a:solidFill>
                  <a:schemeClr val="accent2"/>
                </a:solidFill>
                <a:prstDash val="solid"/>
              </a:ln>
              <a:solidFill>
                <a:srgbClr val="FF0000"/>
              </a:solidFill>
              <a:effectLst/>
            </a:endParaRPr>
          </a:p>
        </p:txBody>
      </p:sp>
    </p:spTree>
    <p:extLst>
      <p:ext uri="{BB962C8B-B14F-4D97-AF65-F5344CB8AC3E}">
        <p14:creationId xmlns:p14="http://schemas.microsoft.com/office/powerpoint/2010/main" val="1380727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arn(inVertical)">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randombar(horizontal)">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randombar(horizontal)">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anim calcmode="lin" valueType="num">
                                      <p:cBhvr>
                                        <p:cTn id="47" dur="1000" fill="hold"/>
                                        <p:tgtEl>
                                          <p:spTgt spid="15"/>
                                        </p:tgtEl>
                                        <p:attrNameLst>
                                          <p:attrName>ppt_x</p:attrName>
                                        </p:attrNameLst>
                                      </p:cBhvr>
                                      <p:tavLst>
                                        <p:tav tm="0">
                                          <p:val>
                                            <p:strVal val="#ppt_x"/>
                                          </p:val>
                                        </p:tav>
                                        <p:tav tm="100000">
                                          <p:val>
                                            <p:strVal val="#ppt_x"/>
                                          </p:val>
                                        </p:tav>
                                      </p:tavLst>
                                    </p:anim>
                                    <p:anim calcmode="lin" valueType="num">
                                      <p:cBhvr>
                                        <p:cTn id="4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p:cTn id="53" dur="1000" fill="hold"/>
                                        <p:tgtEl>
                                          <p:spTgt spid="16"/>
                                        </p:tgtEl>
                                        <p:attrNameLst>
                                          <p:attrName>ppt_w</p:attrName>
                                        </p:attrNameLst>
                                      </p:cBhvr>
                                      <p:tavLst>
                                        <p:tav tm="0">
                                          <p:val>
                                            <p:fltVal val="0"/>
                                          </p:val>
                                        </p:tav>
                                        <p:tav tm="100000">
                                          <p:val>
                                            <p:strVal val="#ppt_w"/>
                                          </p:val>
                                        </p:tav>
                                      </p:tavLst>
                                    </p:anim>
                                    <p:anim calcmode="lin" valueType="num">
                                      <p:cBhvr>
                                        <p:cTn id="54" dur="1000" fill="hold"/>
                                        <p:tgtEl>
                                          <p:spTgt spid="16"/>
                                        </p:tgtEl>
                                        <p:attrNameLst>
                                          <p:attrName>ppt_h</p:attrName>
                                        </p:attrNameLst>
                                      </p:cBhvr>
                                      <p:tavLst>
                                        <p:tav tm="0">
                                          <p:val>
                                            <p:fltVal val="0"/>
                                          </p:val>
                                        </p:tav>
                                        <p:tav tm="100000">
                                          <p:val>
                                            <p:strVal val="#ppt_h"/>
                                          </p:val>
                                        </p:tav>
                                      </p:tavLst>
                                    </p:anim>
                                    <p:anim calcmode="lin" valueType="num">
                                      <p:cBhvr>
                                        <p:cTn id="55" dur="1000" fill="hold"/>
                                        <p:tgtEl>
                                          <p:spTgt spid="16"/>
                                        </p:tgtEl>
                                        <p:attrNameLst>
                                          <p:attrName>style.rotation</p:attrName>
                                        </p:attrNameLst>
                                      </p:cBhvr>
                                      <p:tavLst>
                                        <p:tav tm="0">
                                          <p:val>
                                            <p:fltVal val="90"/>
                                          </p:val>
                                        </p:tav>
                                        <p:tav tm="100000">
                                          <p:val>
                                            <p:fltVal val="0"/>
                                          </p:val>
                                        </p:tav>
                                      </p:tavLst>
                                    </p:anim>
                                    <p:animEffect transition="in" filter="fade">
                                      <p:cBhvr>
                                        <p:cTn id="5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P spid="9" grpId="0" animBg="1"/>
      <p:bldP spid="10" grpId="0" animBg="1"/>
      <p:bldP spid="11" grpId="0" animBg="1"/>
      <p:bldP spid="12" grpId="0" animBg="1"/>
      <p:bldP spid="14" grpId="0" animBg="1"/>
      <p:bldP spid="15" grpId="0"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5696849-8E15-22D5-5B62-B6A9B8847A14}"/>
              </a:ext>
            </a:extLst>
          </p:cNvPr>
          <p:cNvPicPr>
            <a:picLocks noChangeAspect="1"/>
          </p:cNvPicPr>
          <p:nvPr/>
        </p:nvPicPr>
        <p:blipFill rotWithShape="1">
          <a:blip r:embed="rId2"/>
          <a:srcRect l="5756" t="4338" r="5796" b="2981"/>
          <a:stretch/>
        </p:blipFill>
        <p:spPr>
          <a:xfrm>
            <a:off x="6733334" y="519430"/>
            <a:ext cx="4787153" cy="6293224"/>
          </a:xfrm>
          <a:prstGeom prst="rect">
            <a:avLst/>
          </a:prstGeom>
        </p:spPr>
      </p:pic>
      <p:sp>
        <p:nvSpPr>
          <p:cNvPr id="2" name="标题 1"/>
          <p:cNvSpPr>
            <a:spLocks noGrp="1"/>
          </p:cNvSpPr>
          <p:nvPr>
            <p:ph type="title"/>
          </p:nvPr>
        </p:nvSpPr>
        <p:spPr>
          <a:xfrm>
            <a:off x="669924" y="457200"/>
            <a:ext cx="10850563" cy="571500"/>
          </a:xfrm>
        </p:spPr>
        <p:txBody>
          <a:bodyPr>
            <a:normAutofit/>
          </a:bodyPr>
          <a:lstStyle/>
          <a:p>
            <a:r>
              <a:rPr lang="zh-CN" altLang="zh-CN" dirty="0">
                <a:solidFill>
                  <a:srgbClr val="121212"/>
                </a:solidFill>
                <a:effectLst/>
                <a:ea typeface="微软雅黑" panose="020B0503020204020204" pitchFamily="34" charset="-122"/>
                <a:cs typeface="Times New Roman" panose="02020603050405020304" pitchFamily="18" charset="0"/>
              </a:rPr>
              <a:t>智能合约（</a:t>
            </a:r>
            <a:r>
              <a:rPr lang="en-US" altLang="zh-CN" dirty="0">
                <a:solidFill>
                  <a:srgbClr val="121212"/>
                </a:solidFill>
                <a:effectLst/>
                <a:ea typeface="微软雅黑" panose="020B0503020204020204" pitchFamily="34" charset="-122"/>
                <a:cs typeface="Times New Roman" panose="02020603050405020304" pitchFamily="18" charset="0"/>
              </a:rPr>
              <a:t>Smart contract</a:t>
            </a:r>
            <a:r>
              <a:rPr lang="zh-CN" altLang="zh-CN" dirty="0">
                <a:solidFill>
                  <a:srgbClr val="121212"/>
                </a:solidFill>
                <a:effectLst/>
                <a:ea typeface="微软雅黑" panose="020B0503020204020204" pitchFamily="34" charset="-122"/>
                <a:cs typeface="Times New Roman" panose="02020603050405020304" pitchFamily="18" charset="0"/>
              </a:rPr>
              <a:t>）</a:t>
            </a:r>
            <a:endParaRPr lang="zh-CN" altLang="en-US" dirty="0"/>
          </a:p>
        </p:txBody>
      </p:sp>
      <p:pic>
        <p:nvPicPr>
          <p:cNvPr id="70" name="图片 69" descr="timg"/>
          <p:cNvPicPr>
            <a:picLocks noChangeAspect="1"/>
          </p:cNvPicPr>
          <p:nvPr/>
        </p:nvPicPr>
        <p:blipFill>
          <a:blip r:embed="rId3"/>
          <a:srcRect l="4621" r="7432" b="11069"/>
          <a:stretch>
            <a:fillRect/>
          </a:stretch>
        </p:blipFill>
        <p:spPr>
          <a:xfrm>
            <a:off x="11170285" y="0"/>
            <a:ext cx="1021715" cy="1038860"/>
          </a:xfrm>
          <a:prstGeom prst="rect">
            <a:avLst/>
          </a:prstGeom>
        </p:spPr>
      </p:pic>
      <p:sp>
        <p:nvSpPr>
          <p:cNvPr id="4" name="文本框 3">
            <a:extLst>
              <a:ext uri="{FF2B5EF4-FFF2-40B4-BE49-F238E27FC236}">
                <a16:creationId xmlns:a16="http://schemas.microsoft.com/office/drawing/2014/main" id="{9ACD0BE6-5D5E-7C29-CF1C-CE778E2B051D}"/>
              </a:ext>
            </a:extLst>
          </p:cNvPr>
          <p:cNvSpPr txBox="1"/>
          <p:nvPr/>
        </p:nvSpPr>
        <p:spPr>
          <a:xfrm rot="21229131">
            <a:off x="659748" y="3135847"/>
            <a:ext cx="7018847" cy="1569660"/>
          </a:xfrm>
          <a:prstGeom prst="rect">
            <a:avLst/>
          </a:prstGeom>
          <a:noFill/>
        </p:spPr>
        <p:txBody>
          <a:bodyPr wrap="square">
            <a:spAutoFit/>
          </a:bodyPr>
          <a:lstStyle/>
          <a:p>
            <a:pPr marL="0" marR="0" algn="l">
              <a:spcBef>
                <a:spcPts val="1680"/>
              </a:spcBef>
              <a:spcAft>
                <a:spcPts val="1680"/>
              </a:spcAft>
            </a:pPr>
            <a:r>
              <a:rPr lang="zh-CN" altLang="zh-CN" sz="2400" b="1" kern="0" dirty="0">
                <a:solidFill>
                  <a:srgbClr val="121212"/>
                </a:solidFill>
                <a:effectLst/>
                <a:latin typeface="等线" panose="02010600030101010101" pitchFamily="2" charset="-122"/>
                <a:ea typeface="等线" panose="02010600030101010101" pitchFamily="2" charset="-122"/>
                <a:cs typeface="宋体" panose="02010600030101010101" pitchFamily="2" charset="-122"/>
              </a:rPr>
              <a:t>智能合约相当于双方的共同朋友，而且是用代码编写的。以太坊能让我们编写相关软件，让双方支付价值</a:t>
            </a:r>
            <a:r>
              <a:rPr lang="en-US" altLang="zh-CN" sz="2400" b="1" kern="0" dirty="0">
                <a:solidFill>
                  <a:srgbClr val="121212"/>
                </a:solidFill>
                <a:effectLst/>
                <a:latin typeface="等线" panose="02010600030101010101" pitchFamily="2" charset="-122"/>
                <a:ea typeface="等线" panose="02010600030101010101" pitchFamily="2" charset="-122"/>
                <a:cs typeface="宋体" panose="02010600030101010101" pitchFamily="2" charset="-122"/>
              </a:rPr>
              <a:t>100</a:t>
            </a:r>
            <a:r>
              <a:rPr lang="zh-CN" altLang="zh-CN" sz="2400" b="1" kern="0" dirty="0">
                <a:solidFill>
                  <a:srgbClr val="121212"/>
                </a:solidFill>
                <a:effectLst/>
                <a:latin typeface="等线" panose="02010600030101010101" pitchFamily="2" charset="-122"/>
                <a:ea typeface="等线" panose="02010600030101010101" pitchFamily="2" charset="-122"/>
                <a:cs typeface="宋体" panose="02010600030101010101" pitchFamily="2" charset="-122"/>
              </a:rPr>
              <a:t>美元的以太币，并在第二天用天气</a:t>
            </a:r>
            <a:r>
              <a:rPr lang="en-US" altLang="zh-CN" sz="2400" b="1" kern="0" dirty="0">
                <a:solidFill>
                  <a:srgbClr val="121212"/>
                </a:solidFill>
                <a:effectLst/>
                <a:latin typeface="等线" panose="02010600030101010101" pitchFamily="2" charset="-122"/>
                <a:ea typeface="等线" panose="02010600030101010101" pitchFamily="2" charset="-122"/>
                <a:cs typeface="宋体" panose="02010600030101010101" pitchFamily="2" charset="-122"/>
              </a:rPr>
              <a:t>API</a:t>
            </a:r>
            <a:r>
              <a:rPr lang="zh-CN" altLang="zh-CN" sz="2400" b="1" kern="0" dirty="0">
                <a:solidFill>
                  <a:srgbClr val="121212"/>
                </a:solidFill>
                <a:effectLst/>
                <a:latin typeface="等线" panose="02010600030101010101" pitchFamily="2" charset="-122"/>
                <a:ea typeface="等线" panose="02010600030101010101" pitchFamily="2" charset="-122"/>
                <a:cs typeface="宋体" panose="02010600030101010101" pitchFamily="2" charset="-122"/>
              </a:rPr>
              <a:t>检查天气，接着将价值</a:t>
            </a:r>
            <a:r>
              <a:rPr lang="en-US" altLang="zh-CN" sz="2400" b="1" kern="0" dirty="0">
                <a:solidFill>
                  <a:srgbClr val="121212"/>
                </a:solidFill>
                <a:effectLst/>
                <a:latin typeface="等线" panose="02010600030101010101" pitchFamily="2" charset="-122"/>
                <a:ea typeface="等线" panose="02010600030101010101" pitchFamily="2" charset="-122"/>
                <a:cs typeface="宋体" panose="02010600030101010101" pitchFamily="2" charset="-122"/>
              </a:rPr>
              <a:t>200</a:t>
            </a:r>
            <a:r>
              <a:rPr lang="zh-CN" altLang="zh-CN" sz="2400" b="1" kern="0" dirty="0">
                <a:solidFill>
                  <a:srgbClr val="121212"/>
                </a:solidFill>
                <a:effectLst/>
                <a:latin typeface="等线" panose="02010600030101010101" pitchFamily="2" charset="-122"/>
                <a:ea typeface="等线" panose="02010600030101010101" pitchFamily="2" charset="-122"/>
                <a:cs typeface="宋体" panose="02010600030101010101" pitchFamily="2" charset="-122"/>
              </a:rPr>
              <a:t>美元的以太币转交给获胜者。</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5048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457200"/>
            <a:ext cx="10850563" cy="571500"/>
          </a:xfrm>
        </p:spPr>
        <p:txBody>
          <a:bodyPr>
            <a:normAutofit/>
          </a:bodyPr>
          <a:lstStyle/>
          <a:p>
            <a:r>
              <a:rPr lang="zh-CN" altLang="zh-CN" dirty="0">
                <a:solidFill>
                  <a:srgbClr val="121212"/>
                </a:solidFill>
                <a:effectLst/>
                <a:ea typeface="微软雅黑" panose="020B0503020204020204" pitchFamily="34" charset="-122"/>
                <a:cs typeface="Times New Roman" panose="02020603050405020304" pitchFamily="18" charset="0"/>
              </a:rPr>
              <a:t>智能合约（</a:t>
            </a:r>
            <a:r>
              <a:rPr lang="en-US" altLang="zh-CN" dirty="0">
                <a:solidFill>
                  <a:srgbClr val="121212"/>
                </a:solidFill>
                <a:effectLst/>
                <a:ea typeface="微软雅黑" panose="020B0503020204020204" pitchFamily="34" charset="-122"/>
                <a:cs typeface="Times New Roman" panose="02020603050405020304" pitchFamily="18" charset="0"/>
              </a:rPr>
              <a:t>Smart contract</a:t>
            </a:r>
            <a:r>
              <a:rPr lang="zh-CN" altLang="zh-CN" dirty="0">
                <a:solidFill>
                  <a:srgbClr val="121212"/>
                </a:solidFill>
                <a:effectLst/>
                <a:ea typeface="微软雅黑" panose="020B0503020204020204" pitchFamily="34" charset="-122"/>
                <a:cs typeface="Times New Roman" panose="02020603050405020304" pitchFamily="18" charset="0"/>
              </a:rPr>
              <a:t>）</a:t>
            </a:r>
            <a:endParaRPr lang="zh-CN" altLang="en-US" dirty="0"/>
          </a:p>
        </p:txBody>
      </p:sp>
      <p:pic>
        <p:nvPicPr>
          <p:cNvPr id="70" name="图片 69" descr="timg"/>
          <p:cNvPicPr>
            <a:picLocks noChangeAspect="1"/>
          </p:cNvPicPr>
          <p:nvPr/>
        </p:nvPicPr>
        <p:blipFill>
          <a:blip r:embed="rId2"/>
          <a:srcRect l="4621" r="7432" b="11069"/>
          <a:stretch>
            <a:fillRect/>
          </a:stretch>
        </p:blipFill>
        <p:spPr>
          <a:xfrm>
            <a:off x="11170285" y="0"/>
            <a:ext cx="1021715" cy="1038860"/>
          </a:xfrm>
          <a:prstGeom prst="rect">
            <a:avLst/>
          </a:prstGeom>
        </p:spPr>
      </p:pic>
      <p:sp>
        <p:nvSpPr>
          <p:cNvPr id="71" name="文本框 70">
            <a:extLst>
              <a:ext uri="{FF2B5EF4-FFF2-40B4-BE49-F238E27FC236}">
                <a16:creationId xmlns:a16="http://schemas.microsoft.com/office/drawing/2014/main" id="{90381222-21D9-E1AF-6840-3C425A3D9399}"/>
              </a:ext>
            </a:extLst>
          </p:cNvPr>
          <p:cNvSpPr txBox="1"/>
          <p:nvPr/>
        </p:nvSpPr>
        <p:spPr>
          <a:xfrm>
            <a:off x="120228" y="1176474"/>
            <a:ext cx="11949953" cy="830997"/>
          </a:xfrm>
          <a:prstGeom prst="rect">
            <a:avLst/>
          </a:prstGeom>
          <a:noFill/>
        </p:spPr>
        <p:txBody>
          <a:bodyPr wrap="square">
            <a:spAutoFit/>
          </a:bodyPr>
          <a:lstStyle/>
          <a:p>
            <a:pPr marL="0" marR="0" algn="just">
              <a:spcBef>
                <a:spcPts val="0"/>
              </a:spcBef>
              <a:spcAft>
                <a:spcPts val="0"/>
              </a:spcAft>
            </a:pPr>
            <a:r>
              <a:rPr lang="zh-CN" altLang="zh-CN" sz="2400" b="1" kern="100" dirty="0">
                <a:solidFill>
                  <a:srgbClr val="4C4C4C"/>
                </a:solidFill>
                <a:effectLst/>
                <a:latin typeface="Arial" panose="020B0604020202020204" pitchFamily="34" charset="0"/>
                <a:ea typeface="等线" panose="02010600030101010101" pitchFamily="2" charset="-122"/>
                <a:cs typeface="Arial" panose="020B0604020202020204" pitchFamily="34" charset="0"/>
              </a:rPr>
              <a:t>通过将协议条款转换为计算机代码使协议数字化，这些计算机代码在合约条款得到满足时自动执行。</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3" name="文本框 72">
            <a:extLst>
              <a:ext uri="{FF2B5EF4-FFF2-40B4-BE49-F238E27FC236}">
                <a16:creationId xmlns:a16="http://schemas.microsoft.com/office/drawing/2014/main" id="{E310C80E-A664-6F7E-6217-0C9F1CD5A118}"/>
              </a:ext>
            </a:extLst>
          </p:cNvPr>
          <p:cNvSpPr txBox="1"/>
          <p:nvPr/>
        </p:nvSpPr>
        <p:spPr>
          <a:xfrm>
            <a:off x="6046694" y="3973366"/>
            <a:ext cx="6145306" cy="2585323"/>
          </a:xfrm>
          <a:prstGeom prst="rect">
            <a:avLst/>
          </a:prstGeom>
          <a:noFill/>
        </p:spPr>
        <p:txBody>
          <a:bodyPr wrap="square">
            <a:spAutoFit/>
          </a:bodyPr>
          <a:lstStyle/>
          <a:p>
            <a:pPr marL="0" marR="0" algn="just">
              <a:spcBef>
                <a:spcPts val="0"/>
              </a:spcBef>
              <a:spcAft>
                <a:spcPts val="0"/>
              </a:spcAft>
            </a:pPr>
            <a:r>
              <a:rPr lang="en-US" altLang="zh-CN" sz="1800" b="1" kern="100" dirty="0">
                <a:solidFill>
                  <a:srgbClr val="374151"/>
                </a:solidFill>
                <a:effectLst/>
                <a:latin typeface="Segoe UI" panose="020B0502040204020203" pitchFamily="34" charset="0"/>
                <a:ea typeface="等线" panose="02010600030101010101" pitchFamily="2" charset="-122"/>
                <a:cs typeface="Times New Roman" panose="02020603050405020304" pitchFamily="18" charset="0"/>
              </a:rPr>
              <a:t> </a:t>
            </a:r>
            <a:r>
              <a:rPr lang="zh-CN" altLang="zh-CN" sz="1800" b="1" kern="100" dirty="0">
                <a:solidFill>
                  <a:srgbClr val="374151"/>
                </a:solidFill>
                <a:effectLst/>
                <a:latin typeface="Segoe UI" panose="020B0502040204020203" pitchFamily="34" charset="0"/>
                <a:ea typeface="等线" panose="02010600030101010101" pitchFamily="2" charset="-122"/>
                <a:cs typeface="Segoe UI" panose="020B0502040204020203" pitchFamily="34" charset="0"/>
              </a:rPr>
              <a:t>第</a:t>
            </a:r>
            <a:r>
              <a:rPr lang="en-US" altLang="zh-CN" sz="1800" b="1" kern="100" dirty="0">
                <a:solidFill>
                  <a:schemeClr val="accent2"/>
                </a:solidFill>
                <a:effectLst/>
                <a:latin typeface="Segoe UI" panose="020B0502040204020203" pitchFamily="34" charset="0"/>
                <a:ea typeface="等线" panose="02010600030101010101" pitchFamily="2" charset="-122"/>
                <a:cs typeface="Times New Roman" panose="02020603050405020304" pitchFamily="18" charset="0"/>
              </a:rPr>
              <a:t>1</a:t>
            </a:r>
            <a:r>
              <a:rPr lang="zh-CN" altLang="zh-CN" sz="1800" b="1" kern="100" dirty="0">
                <a:solidFill>
                  <a:srgbClr val="374151"/>
                </a:solidFill>
                <a:effectLst/>
                <a:latin typeface="Segoe UI" panose="020B0502040204020203" pitchFamily="34" charset="0"/>
                <a:ea typeface="等线" panose="02010600030101010101" pitchFamily="2" charset="-122"/>
                <a:cs typeface="Segoe UI" panose="020B0502040204020203" pitchFamily="34" charset="0"/>
              </a:rPr>
              <a:t>步：我们双方在合同中约定，</a:t>
            </a:r>
            <a:r>
              <a:rPr lang="en-US" altLang="zh-CN" sz="1800" b="1" kern="100" dirty="0">
                <a:solidFill>
                  <a:srgbClr val="374151"/>
                </a:solidFill>
                <a:effectLst/>
                <a:latin typeface="Segoe UI" panose="020B0502040204020203" pitchFamily="34" charset="0"/>
                <a:ea typeface="等线" panose="02010600030101010101" pitchFamily="2" charset="-122"/>
                <a:cs typeface="Times New Roman" panose="02020603050405020304" pitchFamily="18" charset="0"/>
              </a:rPr>
              <a:t>“</a:t>
            </a:r>
            <a:r>
              <a:rPr lang="en-US" altLang="zh-CN" sz="1800" b="1" kern="100" dirty="0" err="1">
                <a:solidFill>
                  <a:srgbClr val="374151"/>
                </a:solidFill>
                <a:effectLst/>
                <a:latin typeface="Segoe UI" panose="020B0502040204020203" pitchFamily="34" charset="0"/>
                <a:ea typeface="等线" panose="02010600030101010101" pitchFamily="2" charset="-122"/>
                <a:cs typeface="Times New Roman" panose="02020603050405020304" pitchFamily="18" charset="0"/>
              </a:rPr>
              <a:t>Etherich</a:t>
            </a:r>
            <a:r>
              <a:rPr lang="en-US" altLang="zh-CN" sz="1800" b="1" kern="100" dirty="0">
                <a:solidFill>
                  <a:srgbClr val="374151"/>
                </a:solidFill>
                <a:effectLst/>
                <a:latin typeface="Segoe UI" panose="020B0502040204020203" pitchFamily="34" charset="0"/>
                <a:ea typeface="等线" panose="02010600030101010101" pitchFamily="2" charset="-122"/>
                <a:cs typeface="Times New Roman" panose="02020603050405020304" pitchFamily="18" charset="0"/>
              </a:rPr>
              <a:t>” mp3</a:t>
            </a:r>
            <a:r>
              <a:rPr lang="zh-CN" altLang="zh-CN" sz="1800" b="1" kern="100" dirty="0">
                <a:solidFill>
                  <a:srgbClr val="374151"/>
                </a:solidFill>
                <a:effectLst/>
                <a:latin typeface="Segoe UI" panose="020B0502040204020203" pitchFamily="34" charset="0"/>
                <a:ea typeface="等线" panose="02010600030101010101" pitchFamily="2" charset="-122"/>
                <a:cs typeface="Segoe UI" panose="020B0502040204020203" pitchFamily="34" charset="0"/>
              </a:rPr>
              <a:t>的价格为</a:t>
            </a:r>
            <a:r>
              <a:rPr lang="en-US" altLang="zh-CN" sz="1800" b="1" kern="100" dirty="0">
                <a:solidFill>
                  <a:srgbClr val="374151"/>
                </a:solidFill>
                <a:effectLst/>
                <a:latin typeface="Segoe UI" panose="020B0502040204020203" pitchFamily="34" charset="0"/>
                <a:ea typeface="等线" panose="02010600030101010101" pitchFamily="2" charset="-122"/>
                <a:cs typeface="Times New Roman" panose="02020603050405020304" pitchFamily="18" charset="0"/>
              </a:rPr>
              <a:t>XX ETH</a:t>
            </a:r>
            <a:r>
              <a:rPr lang="zh-CN" altLang="zh-CN" sz="1800" b="1" kern="100" dirty="0">
                <a:solidFill>
                  <a:srgbClr val="374151"/>
                </a:solidFill>
                <a:effectLst/>
                <a:latin typeface="Segoe UI" panose="020B0502040204020203" pitchFamily="34" charset="0"/>
                <a:ea typeface="等线" panose="02010600030101010101" pitchFamily="2" charset="-122"/>
                <a:cs typeface="Segoe UI" panose="020B0502040204020203" pitchFamily="34" charset="0"/>
              </a:rPr>
              <a:t>。合同还规定，一旦我向你支付</a:t>
            </a:r>
            <a:r>
              <a:rPr lang="en-US" altLang="zh-CN" sz="1800" b="1" kern="100" dirty="0">
                <a:solidFill>
                  <a:srgbClr val="374151"/>
                </a:solidFill>
                <a:effectLst/>
                <a:latin typeface="Segoe UI" panose="020B0502040204020203" pitchFamily="34" charset="0"/>
                <a:ea typeface="等线" panose="02010600030101010101" pitchFamily="2" charset="-122"/>
                <a:cs typeface="Times New Roman" panose="02020603050405020304" pitchFamily="18" charset="0"/>
              </a:rPr>
              <a:t>XX ETH</a:t>
            </a:r>
            <a:r>
              <a:rPr lang="zh-CN" altLang="zh-CN" sz="1800" b="1" kern="100" dirty="0">
                <a:solidFill>
                  <a:srgbClr val="374151"/>
                </a:solidFill>
                <a:effectLst/>
                <a:latin typeface="Segoe UI" panose="020B0502040204020203" pitchFamily="34" charset="0"/>
                <a:ea typeface="等线" panose="02010600030101010101" pitchFamily="2" charset="-122"/>
                <a:cs typeface="Segoe UI" panose="020B0502040204020203" pitchFamily="34" charset="0"/>
              </a:rPr>
              <a:t>，该</a:t>
            </a:r>
            <a:r>
              <a:rPr lang="en-US" altLang="zh-CN" sz="1800" b="1" kern="100" dirty="0">
                <a:solidFill>
                  <a:srgbClr val="374151"/>
                </a:solidFill>
                <a:effectLst/>
                <a:latin typeface="Segoe UI" panose="020B0502040204020203" pitchFamily="34" charset="0"/>
                <a:ea typeface="等线" panose="02010600030101010101" pitchFamily="2" charset="-122"/>
                <a:cs typeface="Times New Roman" panose="02020603050405020304" pitchFamily="18" charset="0"/>
              </a:rPr>
              <a:t>mp3</a:t>
            </a:r>
            <a:r>
              <a:rPr lang="zh-CN" altLang="zh-CN" sz="1800" b="1" kern="100" dirty="0">
                <a:solidFill>
                  <a:srgbClr val="374151"/>
                </a:solidFill>
                <a:effectLst/>
                <a:latin typeface="Segoe UI" panose="020B0502040204020203" pitchFamily="34" charset="0"/>
                <a:ea typeface="等线" panose="02010600030101010101" pitchFamily="2" charset="-122"/>
                <a:cs typeface="Segoe UI" panose="020B0502040204020203" pitchFamily="34" charset="0"/>
              </a:rPr>
              <a:t>文件将通过平台的功能自动发送给我</a:t>
            </a:r>
            <a:r>
              <a:rPr lang="zh-CN" altLang="en-US" sz="1800" b="1" kern="100" dirty="0">
                <a:solidFill>
                  <a:srgbClr val="374151"/>
                </a:solidFill>
                <a:effectLst/>
                <a:latin typeface="Segoe UI" panose="020B0502040204020203" pitchFamily="34" charset="0"/>
                <a:ea typeface="等线" panose="02010600030101010101" pitchFamily="2" charset="-122"/>
                <a:cs typeface="Segoe UI" panose="020B0502040204020203" pitchFamily="34" charset="0"/>
              </a:rPr>
              <a:t>。</a:t>
            </a:r>
            <a:endParaRPr lang="en-US" altLang="zh-CN" sz="1800" b="1" kern="100" dirty="0">
              <a:solidFill>
                <a:srgbClr val="374151"/>
              </a:solidFill>
              <a:effectLst/>
              <a:latin typeface="Segoe UI" panose="020B0502040204020203" pitchFamily="34" charset="0"/>
              <a:ea typeface="等线" panose="02010600030101010101" pitchFamily="2" charset="-122"/>
              <a:cs typeface="Segoe UI" panose="020B0502040204020203" pitchFamily="34" charset="0"/>
            </a:endParaRPr>
          </a:p>
          <a:p>
            <a:pPr marL="0" marR="0" algn="just">
              <a:spcBef>
                <a:spcPts val="0"/>
              </a:spcBef>
              <a:spcAft>
                <a:spcPts val="0"/>
              </a:spcAft>
            </a:pPr>
            <a:endPar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algn="just">
              <a:spcBef>
                <a:spcPts val="0"/>
              </a:spcBef>
              <a:spcAft>
                <a:spcPts val="0"/>
              </a:spcAft>
            </a:pPr>
            <a:r>
              <a:rPr lang="en-US" altLang="zh-CN" sz="1800" b="1" kern="100" dirty="0">
                <a:solidFill>
                  <a:srgbClr val="374151"/>
                </a:solidFill>
                <a:effectLst/>
                <a:latin typeface="Segoe UI" panose="020B0502040204020203" pitchFamily="34" charset="0"/>
                <a:ea typeface="等线" panose="02010600030101010101" pitchFamily="2" charset="-122"/>
                <a:cs typeface="Times New Roman" panose="02020603050405020304" pitchFamily="18" charset="0"/>
              </a:rPr>
              <a:t> </a:t>
            </a:r>
            <a:r>
              <a:rPr lang="zh-CN" altLang="zh-CN" sz="1800" b="1" kern="100" dirty="0">
                <a:solidFill>
                  <a:srgbClr val="374151"/>
                </a:solidFill>
                <a:effectLst/>
                <a:latin typeface="Segoe UI" panose="020B0502040204020203" pitchFamily="34" charset="0"/>
                <a:ea typeface="等线" panose="02010600030101010101" pitchFamily="2" charset="-122"/>
                <a:cs typeface="Segoe UI" panose="020B0502040204020203" pitchFamily="34" charset="0"/>
              </a:rPr>
              <a:t>第</a:t>
            </a:r>
            <a:r>
              <a:rPr lang="en-US" altLang="zh-CN" sz="1800" b="1" kern="100" dirty="0">
                <a:solidFill>
                  <a:srgbClr val="FF0000"/>
                </a:solidFill>
                <a:effectLst/>
                <a:latin typeface="Segoe UI" panose="020B0502040204020203" pitchFamily="34" charset="0"/>
                <a:ea typeface="等线" panose="02010600030101010101" pitchFamily="2" charset="-122"/>
                <a:cs typeface="Times New Roman" panose="02020603050405020304" pitchFamily="18" charset="0"/>
              </a:rPr>
              <a:t>2</a:t>
            </a:r>
            <a:r>
              <a:rPr lang="zh-CN" altLang="zh-CN" sz="1800" b="1" kern="100" dirty="0">
                <a:solidFill>
                  <a:srgbClr val="374151"/>
                </a:solidFill>
                <a:effectLst/>
                <a:latin typeface="Segoe UI" panose="020B0502040204020203" pitchFamily="34" charset="0"/>
                <a:ea typeface="等线" panose="02010600030101010101" pitchFamily="2" charset="-122"/>
                <a:cs typeface="Segoe UI" panose="020B0502040204020203" pitchFamily="34" charset="0"/>
              </a:rPr>
              <a:t>步：我将</a:t>
            </a:r>
            <a:r>
              <a:rPr lang="en-US" altLang="zh-CN" sz="1800" b="1" kern="100" dirty="0">
                <a:solidFill>
                  <a:srgbClr val="374151"/>
                </a:solidFill>
                <a:effectLst/>
                <a:latin typeface="Segoe UI" panose="020B0502040204020203" pitchFamily="34" charset="0"/>
                <a:ea typeface="等线" panose="02010600030101010101" pitchFamily="2" charset="-122"/>
                <a:cs typeface="Times New Roman" panose="02020603050405020304" pitchFamily="18" charset="0"/>
              </a:rPr>
              <a:t>XX ETH </a:t>
            </a:r>
            <a:r>
              <a:rPr lang="zh-CN" altLang="zh-CN" sz="1800" b="1" kern="100" dirty="0">
                <a:solidFill>
                  <a:srgbClr val="374151"/>
                </a:solidFill>
                <a:effectLst/>
                <a:latin typeface="Segoe UI" panose="020B0502040204020203" pitchFamily="34" charset="0"/>
                <a:ea typeface="等线" panose="02010600030101010101" pitchFamily="2" charset="-122"/>
                <a:cs typeface="Segoe UI" panose="020B0502040204020203" pitchFamily="34" charset="0"/>
              </a:rPr>
              <a:t>转的你的钱包（平台确认满足合同的条件）</a:t>
            </a:r>
            <a:endParaRPr lang="en-US" altLang="zh-CN" sz="1800" b="1" kern="100" dirty="0">
              <a:solidFill>
                <a:srgbClr val="374151"/>
              </a:solidFill>
              <a:effectLst/>
              <a:latin typeface="Segoe UI" panose="020B0502040204020203" pitchFamily="34" charset="0"/>
              <a:ea typeface="等线" panose="02010600030101010101" pitchFamily="2" charset="-122"/>
              <a:cs typeface="Segoe UI" panose="020B0502040204020203" pitchFamily="34" charset="0"/>
            </a:endParaRPr>
          </a:p>
          <a:p>
            <a:pPr marL="0" marR="0" algn="just">
              <a:spcBef>
                <a:spcPts val="0"/>
              </a:spcBef>
              <a:spcAft>
                <a:spcPts val="0"/>
              </a:spcAft>
            </a:pPr>
            <a:endPar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algn="just">
              <a:spcBef>
                <a:spcPts val="0"/>
              </a:spcBef>
              <a:spcAft>
                <a:spcPts val="0"/>
              </a:spcAft>
            </a:pPr>
            <a:r>
              <a:rPr lang="en-US" altLang="zh-CN" sz="1800" b="1" kern="100" dirty="0">
                <a:solidFill>
                  <a:srgbClr val="374151"/>
                </a:solidFill>
                <a:effectLst/>
                <a:latin typeface="Segoe UI" panose="020B0502040204020203" pitchFamily="34" charset="0"/>
                <a:ea typeface="等线" panose="02010600030101010101" pitchFamily="2" charset="-122"/>
                <a:cs typeface="Times New Roman" panose="02020603050405020304" pitchFamily="18" charset="0"/>
              </a:rPr>
              <a:t> </a:t>
            </a:r>
            <a:r>
              <a:rPr lang="zh-CN" altLang="zh-CN" sz="1800" b="1" kern="100" dirty="0">
                <a:solidFill>
                  <a:srgbClr val="374151"/>
                </a:solidFill>
                <a:effectLst/>
                <a:latin typeface="Segoe UI" panose="020B0502040204020203" pitchFamily="34" charset="0"/>
                <a:ea typeface="等线" panose="02010600030101010101" pitchFamily="2" charset="-122"/>
                <a:cs typeface="Segoe UI" panose="020B0502040204020203" pitchFamily="34" charset="0"/>
              </a:rPr>
              <a:t>第</a:t>
            </a:r>
            <a:r>
              <a:rPr lang="en-US" altLang="zh-CN" sz="1800" b="1" kern="100" dirty="0">
                <a:solidFill>
                  <a:srgbClr val="FF0000"/>
                </a:solidFill>
                <a:effectLst/>
                <a:latin typeface="Segoe UI" panose="020B0502040204020203" pitchFamily="34" charset="0"/>
                <a:ea typeface="等线" panose="02010600030101010101" pitchFamily="2" charset="-122"/>
                <a:cs typeface="Times New Roman" panose="02020603050405020304" pitchFamily="18" charset="0"/>
              </a:rPr>
              <a:t>3</a:t>
            </a:r>
            <a:r>
              <a:rPr lang="zh-CN" altLang="zh-CN" sz="1800" b="1" kern="100" dirty="0">
                <a:solidFill>
                  <a:srgbClr val="374151"/>
                </a:solidFill>
                <a:effectLst/>
                <a:latin typeface="Segoe UI" panose="020B0502040204020203" pitchFamily="34" charset="0"/>
                <a:ea typeface="等线" panose="02010600030101010101" pitchFamily="2" charset="-122"/>
                <a:cs typeface="Segoe UI" panose="020B0502040204020203" pitchFamily="34" charset="0"/>
              </a:rPr>
              <a:t>步：自动程序将</a:t>
            </a:r>
            <a:r>
              <a:rPr lang="en-US" altLang="zh-CN" sz="1800" b="1" kern="100" dirty="0">
                <a:solidFill>
                  <a:srgbClr val="374151"/>
                </a:solidFill>
                <a:effectLst/>
                <a:latin typeface="Segoe UI" panose="020B0502040204020203" pitchFamily="34" charset="0"/>
                <a:ea typeface="等线" panose="02010600030101010101" pitchFamily="2" charset="-122"/>
                <a:cs typeface="Times New Roman" panose="02020603050405020304" pitchFamily="18" charset="0"/>
              </a:rPr>
              <a:t>mp3</a:t>
            </a:r>
            <a:r>
              <a:rPr lang="zh-CN" altLang="zh-CN" sz="1800" b="1" kern="100" dirty="0">
                <a:solidFill>
                  <a:srgbClr val="374151"/>
                </a:solidFill>
                <a:effectLst/>
                <a:latin typeface="Segoe UI" panose="020B0502040204020203" pitchFamily="34" charset="0"/>
                <a:ea typeface="等线" panose="02010600030101010101" pitchFamily="2" charset="-122"/>
                <a:cs typeface="Segoe UI" panose="020B0502040204020203" pitchFamily="34" charset="0"/>
              </a:rPr>
              <a:t>文件即时传输给我，而你无需手动操作。</a:t>
            </a:r>
            <a:endPar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74" name="图片 73" descr="智能合約功能">
            <a:extLst>
              <a:ext uri="{FF2B5EF4-FFF2-40B4-BE49-F238E27FC236}">
                <a16:creationId xmlns:a16="http://schemas.microsoft.com/office/drawing/2014/main" id="{1F638D57-7A8E-67BB-F273-ED6FDB04B6E8}"/>
              </a:ext>
            </a:extLst>
          </p:cNvPr>
          <p:cNvPicPr>
            <a:picLocks noChangeAspect="1"/>
          </p:cNvPicPr>
          <p:nvPr/>
        </p:nvPicPr>
        <p:blipFill rotWithShape="1">
          <a:blip r:embed="rId3">
            <a:extLst>
              <a:ext uri="{28A0092B-C50C-407E-A947-70E740481C1C}">
                <a14:useLocalDpi xmlns:a14="http://schemas.microsoft.com/office/drawing/2010/main" val="0"/>
              </a:ext>
            </a:extLst>
          </a:blip>
          <a:srcRect l="6135" t="15909" r="9561" b="19760"/>
          <a:stretch/>
        </p:blipFill>
        <p:spPr bwMode="auto">
          <a:xfrm>
            <a:off x="5916706" y="2007471"/>
            <a:ext cx="5937550" cy="1856317"/>
          </a:xfrm>
          <a:prstGeom prst="rect">
            <a:avLst/>
          </a:prstGeom>
          <a:noFill/>
          <a:ln>
            <a:noFill/>
          </a:ln>
        </p:spPr>
      </p:pic>
      <p:pic>
        <p:nvPicPr>
          <p:cNvPr id="75" name="图片 74">
            <a:extLst>
              <a:ext uri="{FF2B5EF4-FFF2-40B4-BE49-F238E27FC236}">
                <a16:creationId xmlns:a16="http://schemas.microsoft.com/office/drawing/2014/main" id="{D187BF35-B101-A450-8B1B-93575A073C6B}"/>
              </a:ext>
            </a:extLst>
          </p:cNvPr>
          <p:cNvPicPr>
            <a:picLocks noChangeAspect="1"/>
          </p:cNvPicPr>
          <p:nvPr/>
        </p:nvPicPr>
        <p:blipFill rotWithShape="1">
          <a:blip r:embed="rId4"/>
          <a:srcRect t="9677"/>
          <a:stretch/>
        </p:blipFill>
        <p:spPr>
          <a:xfrm>
            <a:off x="239807" y="1935754"/>
            <a:ext cx="5274310" cy="485052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heel(1)">
                                      <p:cBhvr>
                                        <p:cTn id="7" dur="20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4"/>
                                        </p:tgtEl>
                                        <p:attrNameLst>
                                          <p:attrName>style.visibility</p:attrName>
                                        </p:attrNameLst>
                                      </p:cBhvr>
                                      <p:to>
                                        <p:strVal val="visible"/>
                                      </p:to>
                                    </p:set>
                                    <p:anim calcmode="lin" valueType="num">
                                      <p:cBhvr additive="base">
                                        <p:cTn id="12" dur="500" fill="hold"/>
                                        <p:tgtEl>
                                          <p:spTgt spid="74"/>
                                        </p:tgtEl>
                                        <p:attrNameLst>
                                          <p:attrName>ppt_x</p:attrName>
                                        </p:attrNameLst>
                                      </p:cBhvr>
                                      <p:tavLst>
                                        <p:tav tm="0">
                                          <p:val>
                                            <p:strVal val="#ppt_x"/>
                                          </p:val>
                                        </p:tav>
                                        <p:tav tm="100000">
                                          <p:val>
                                            <p:strVal val="#ppt_x"/>
                                          </p:val>
                                        </p:tav>
                                      </p:tavLst>
                                    </p:anim>
                                    <p:anim calcmode="lin" valueType="num">
                                      <p:cBhvr additive="base">
                                        <p:cTn id="13"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73">
                                            <p:txEl>
                                              <p:pRg st="0" end="0"/>
                                            </p:txEl>
                                          </p:spTgt>
                                        </p:tgtEl>
                                        <p:attrNameLst>
                                          <p:attrName>style.visibility</p:attrName>
                                        </p:attrNameLst>
                                      </p:cBhvr>
                                      <p:to>
                                        <p:strVal val="visible"/>
                                      </p:to>
                                    </p:set>
                                    <p:animEffect transition="in" filter="wheel(1)">
                                      <p:cBhvr>
                                        <p:cTn id="18" dur="2000"/>
                                        <p:tgtEl>
                                          <p:spTgt spid="73">
                                            <p:txEl>
                                              <p:pRg st="0" end="0"/>
                                            </p:txEl>
                                          </p:spTgt>
                                        </p:tgtEl>
                                      </p:cBhvr>
                                    </p:animEffect>
                                  </p:childTnLst>
                                </p:cTn>
                              </p:par>
                              <p:par>
                                <p:cTn id="19" presetID="21" presetClass="entr" presetSubtype="1" fill="hold" nodeType="withEffect">
                                  <p:stCondLst>
                                    <p:cond delay="0"/>
                                  </p:stCondLst>
                                  <p:childTnLst>
                                    <p:set>
                                      <p:cBhvr>
                                        <p:cTn id="20" dur="1" fill="hold">
                                          <p:stCondLst>
                                            <p:cond delay="0"/>
                                          </p:stCondLst>
                                        </p:cTn>
                                        <p:tgtEl>
                                          <p:spTgt spid="73">
                                            <p:txEl>
                                              <p:pRg st="2" end="2"/>
                                            </p:txEl>
                                          </p:spTgt>
                                        </p:tgtEl>
                                        <p:attrNameLst>
                                          <p:attrName>style.visibility</p:attrName>
                                        </p:attrNameLst>
                                      </p:cBhvr>
                                      <p:to>
                                        <p:strVal val="visible"/>
                                      </p:to>
                                    </p:set>
                                    <p:animEffect transition="in" filter="wheel(1)">
                                      <p:cBhvr>
                                        <p:cTn id="21" dur="2000"/>
                                        <p:tgtEl>
                                          <p:spTgt spid="73">
                                            <p:txEl>
                                              <p:pRg st="2" end="2"/>
                                            </p:txEl>
                                          </p:spTgt>
                                        </p:tgtEl>
                                      </p:cBhvr>
                                    </p:animEffect>
                                  </p:childTnLst>
                                </p:cTn>
                              </p:par>
                              <p:par>
                                <p:cTn id="22" presetID="21" presetClass="entr" presetSubtype="1" fill="hold" nodeType="withEffect">
                                  <p:stCondLst>
                                    <p:cond delay="0"/>
                                  </p:stCondLst>
                                  <p:childTnLst>
                                    <p:set>
                                      <p:cBhvr>
                                        <p:cTn id="23" dur="1" fill="hold">
                                          <p:stCondLst>
                                            <p:cond delay="0"/>
                                          </p:stCondLst>
                                        </p:cTn>
                                        <p:tgtEl>
                                          <p:spTgt spid="73">
                                            <p:txEl>
                                              <p:pRg st="4" end="4"/>
                                            </p:txEl>
                                          </p:spTgt>
                                        </p:tgtEl>
                                        <p:attrNameLst>
                                          <p:attrName>style.visibility</p:attrName>
                                        </p:attrNameLst>
                                      </p:cBhvr>
                                      <p:to>
                                        <p:strVal val="visible"/>
                                      </p:to>
                                    </p:set>
                                    <p:animEffect transition="in" filter="wheel(1)">
                                      <p:cBhvr>
                                        <p:cTn id="24" dur="2000"/>
                                        <p:tgtEl>
                                          <p:spTgt spid="7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5"/>
                                        </p:tgtEl>
                                        <p:attrNameLst>
                                          <p:attrName>style.visibility</p:attrName>
                                        </p:attrNameLst>
                                      </p:cBhvr>
                                      <p:to>
                                        <p:strVal val="visible"/>
                                      </p:to>
                                    </p:set>
                                    <p:anim calcmode="lin" valueType="num">
                                      <p:cBhvr additive="base">
                                        <p:cTn id="29" dur="500" fill="hold"/>
                                        <p:tgtEl>
                                          <p:spTgt spid="75"/>
                                        </p:tgtEl>
                                        <p:attrNameLst>
                                          <p:attrName>ppt_x</p:attrName>
                                        </p:attrNameLst>
                                      </p:cBhvr>
                                      <p:tavLst>
                                        <p:tav tm="0">
                                          <p:val>
                                            <p:strVal val="#ppt_x"/>
                                          </p:val>
                                        </p:tav>
                                        <p:tav tm="100000">
                                          <p:val>
                                            <p:strVal val="#ppt_x"/>
                                          </p:val>
                                        </p:tav>
                                      </p:tavLst>
                                    </p:anim>
                                    <p:anim calcmode="lin" valueType="num">
                                      <p:cBhvr additive="base">
                                        <p:cTn id="3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e7479ab8-22d3-4b52-b6a7-697b951eacba"/>
</p:tagLst>
</file>

<file path=ppt/tags/tag2.xml><?xml version="1.0" encoding="utf-8"?>
<p:tagLst xmlns:a="http://schemas.openxmlformats.org/drawingml/2006/main" xmlns:r="http://schemas.openxmlformats.org/officeDocument/2006/relationships" xmlns:p="http://schemas.openxmlformats.org/presentationml/2006/main">
  <p:tag name="ISLIDE.DIAGRAM" val="af738c60-f0de-49fa-98b5-0eaa980fdd69"/>
</p:tagLst>
</file>

<file path=ppt/theme/theme1.xml><?xml version="1.0" encoding="utf-8"?>
<a:theme xmlns:a="http://schemas.openxmlformats.org/drawingml/2006/main" name="主题5">
  <a:themeElements>
    <a:clrScheme name="自定义 19">
      <a:dk1>
        <a:srgbClr val="000000"/>
      </a:dk1>
      <a:lt1>
        <a:srgbClr val="FFFFFF"/>
      </a:lt1>
      <a:dk2>
        <a:srgbClr val="778495"/>
      </a:dk2>
      <a:lt2>
        <a:srgbClr val="F0F0F0"/>
      </a:lt2>
      <a:accent1>
        <a:srgbClr val="354A5D"/>
      </a:accent1>
      <a:accent2>
        <a:srgbClr val="E66C22"/>
      </a:accent2>
      <a:accent3>
        <a:srgbClr val="808080"/>
      </a:accent3>
      <a:accent4>
        <a:srgbClr val="A48775"/>
      </a:accent4>
      <a:accent5>
        <a:srgbClr val="B1ACA9"/>
      </a:accent5>
      <a:accent6>
        <a:srgbClr val="CCC2BC"/>
      </a:accent6>
      <a:hlink>
        <a:srgbClr val="354A5D"/>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9">
    <a:dk1>
      <a:srgbClr val="000000"/>
    </a:dk1>
    <a:lt1>
      <a:srgbClr val="FFFFFF"/>
    </a:lt1>
    <a:dk2>
      <a:srgbClr val="778495"/>
    </a:dk2>
    <a:lt2>
      <a:srgbClr val="F0F0F0"/>
    </a:lt2>
    <a:accent1>
      <a:srgbClr val="354A5D"/>
    </a:accent1>
    <a:accent2>
      <a:srgbClr val="E66C22"/>
    </a:accent2>
    <a:accent3>
      <a:srgbClr val="808080"/>
    </a:accent3>
    <a:accent4>
      <a:srgbClr val="A48775"/>
    </a:accent4>
    <a:accent5>
      <a:srgbClr val="B1ACA9"/>
    </a:accent5>
    <a:accent6>
      <a:srgbClr val="CCC2BC"/>
    </a:accent6>
    <a:hlink>
      <a:srgbClr val="354A5D"/>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143</TotalTime>
  <Words>632</Words>
  <Application>Microsoft Office PowerPoint</Application>
  <PresentationFormat>宽屏</PresentationFormat>
  <Paragraphs>43</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等线</vt:lpstr>
      <vt:lpstr>华文中宋</vt:lpstr>
      <vt:lpstr>宋体</vt:lpstr>
      <vt:lpstr>微软雅黑</vt:lpstr>
      <vt:lpstr>Arial</vt:lpstr>
      <vt:lpstr>Impact</vt:lpstr>
      <vt:lpstr>Segoe UI</vt:lpstr>
      <vt:lpstr>主题5</vt:lpstr>
      <vt:lpstr>数字贸易金融服务体系对全球供应链的影响</vt:lpstr>
      <vt:lpstr>金融服务&amp;金融服务体系</vt:lpstr>
      <vt:lpstr>数字贸易中的金融服务体系 VS 传统的金融服务体系</vt:lpstr>
      <vt:lpstr>以太坊（Ethereum）-六大顶级智能合约平台之一</vt:lpstr>
      <vt:lpstr>智能合约（Smart contract）</vt:lpstr>
      <vt:lpstr>智能合约（Smart contract）</vt:lpstr>
      <vt:lpstr>智能合约（Smart contract）</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Lily Yang</cp:lastModifiedBy>
  <cp:revision>21</cp:revision>
  <cp:lastPrinted>2017-08-01T16:00:00Z</cp:lastPrinted>
  <dcterms:created xsi:type="dcterms:W3CDTF">2017-08-01T16:00:00Z</dcterms:created>
  <dcterms:modified xsi:type="dcterms:W3CDTF">2023-10-06T10:50:40Z</dcterms:modified>
  <cp:category>work report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e7479ab8-22d3-4b52-b6a7-697b951eacba</vt:lpwstr>
  </property>
  <property fmtid="{D5CDD505-2E9C-101B-9397-08002B2CF9AE}" pid="3" name="KSOProductBuildVer">
    <vt:lpwstr>2052-11.1.0.9339</vt:lpwstr>
  </property>
</Properties>
</file>