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296" r:id="rId6"/>
    <p:sldId id="306" r:id="rId7"/>
    <p:sldId id="259" r:id="rId8"/>
    <p:sldId id="321" r:id="rId9"/>
    <p:sldId id="320" r:id="rId10"/>
    <p:sldId id="319" r:id="rId11"/>
    <p:sldId id="322" r:id="rId12"/>
    <p:sldId id="317" r:id="rId13"/>
    <p:sldId id="324" r:id="rId14"/>
    <p:sldId id="323" r:id="rId15"/>
    <p:sldId id="294" r:id="rId16"/>
    <p:sldId id="325" r:id="rId17"/>
    <p:sldId id="310" r:id="rId18"/>
    <p:sldId id="31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879" autoAdjust="0"/>
  </p:normalViewPr>
  <p:slideViewPr>
    <p:cSldViewPr snapToGrid="0">
      <p:cViewPr varScale="1">
        <p:scale>
          <a:sx n="107" d="100"/>
          <a:sy n="107" d="100"/>
        </p:scale>
        <p:origin x="11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9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79A58FD6-9F9D-472F-BAC5-DC79AF0F874E}" type="datetime1">
              <a:rPr lang="zh-CN" altLang="en-US" smtClean="0"/>
              <a:t>2023/4/6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7369B77-94AB-0344-9EBF-9DB9EE8D3ABC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D0F44F8-7870-48E0-8D1F-45263C5C7300}" type="datetime1">
              <a:rPr lang="zh-CN" altLang="en-US" smtClean="0"/>
              <a:t>2023/4/6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0775476F-A808-1F46-A368-07984F6DA22E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755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03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2986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04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0775476F-A808-1F46-A368-07984F6DA22E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207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5010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US" altLang="zh-CN" smtClean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277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包含文字、植物的图片&#10;&#10;说明已自动生成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椭圆形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 descr="包含文字的图片&#10;&#10;说明已自动生成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椭圆形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陶瓷、瓷器的图片&#10;&#10;说明已自动生成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zh-CN" sz="4600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en-GB" altLang="zh-CN"/>
              <a:t>Click to edit Master subtitle style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9" name="图片 8" descr="包含织物的图片&#10;&#10;说明已自动生成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长方形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包含花朵、植物的图片&#10;&#10;说明已自动生成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36" name="图片 35" descr="树的特写&#10;&#10;自动生成的中等可信度的说明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0" name="内容占位符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pic>
        <p:nvPicPr>
          <p:cNvPr id="38" name="图片 37" descr="一簇花&#10;&#10;自动生成的可信度较低的说明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包含软体动物、昆虫的图片&#10;&#10;说明已自动生成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zh-CN" sz="1100"/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zh-CN" sz="2000" b="0">
                <a:latin typeface="+mj-ea"/>
                <a:ea typeface="+mj-ea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zh-CN" sz="1600"/>
            </a:lvl1pPr>
            <a:lvl2pPr>
              <a:buClr>
                <a:srgbClr val="73292A"/>
              </a:buClr>
              <a:defRPr lang="zh-CN" sz="1400"/>
            </a:lvl2pPr>
            <a:lvl3pPr>
              <a:buClr>
                <a:srgbClr val="73292A"/>
              </a:buClr>
              <a:defRPr lang="zh-CN" sz="1200"/>
            </a:lvl3pPr>
            <a:lvl4pPr>
              <a:buClr>
                <a:srgbClr val="73292A"/>
              </a:buClr>
              <a:defRPr lang="zh-CN" sz="1100"/>
            </a:lvl4pPr>
            <a:lvl5pPr>
              <a:buClr>
                <a:srgbClr val="73292A"/>
              </a:buClr>
              <a:defRPr lang="zh-CN" sz="1100"/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包含织物的图片&#10;&#10;说明已自动生成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长方形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花朵、植物的图片&#10;&#10;说明已自动生成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图片 9" descr="花的特写&#10;&#10;自动生成的可信度较低的说明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图片 11" descr="花的特写&#10;&#10;自动生成的可信度较低的说明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长方形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2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7" name="图片 6" descr="包含软体动物、昆虫的图片&#10;&#10;说明已自动生成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包含织物的图片&#10;&#10;说明已自动生成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长方形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3" name="图片 12" descr="一簇花&#10;&#10;自动生成的可信度较低的说明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‹#›</a:t>
            </a:fld>
            <a:endParaRPr lang="zh-CN" dirty="0"/>
          </a:p>
        </p:txBody>
      </p:sp>
      <p:sp>
        <p:nvSpPr>
          <p:cNvPr id="32" name="内容占位符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zh-CN" sz="2400"/>
            </a:lvl1pPr>
            <a:lvl2pPr marL="228600">
              <a:buClr>
                <a:srgbClr val="73292A"/>
              </a:buClr>
              <a:defRPr lang="zh-CN" sz="2000"/>
            </a:lvl2pPr>
            <a:lvl3pPr marL="685800">
              <a:buClr>
                <a:srgbClr val="73292A"/>
              </a:buClr>
              <a:defRPr lang="zh-CN" sz="1800"/>
            </a:lvl3pPr>
            <a:lvl4pPr marL="1143000">
              <a:buClr>
                <a:srgbClr val="73292A"/>
              </a:buClr>
              <a:defRPr lang="zh-CN" sz="1600"/>
            </a:lvl4pPr>
            <a:lvl5pPr marL="1600200">
              <a:buClr>
                <a:srgbClr val="73292A"/>
              </a:buClr>
              <a:defRPr lang="zh-CN" sz="1600"/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pic>
        <p:nvPicPr>
          <p:cNvPr id="6" name="图片 5" descr="包含花朵、植物的图片&#10;&#10;说明已自动生成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文本占位符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包含软体动物、昆虫的图片&#10;&#10;说明已自动生成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zh-CN" sz="20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zh-CN" sz="18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 algn="ctr">
              <a:defRPr lang="zh-CN" sz="16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 algn="ctr">
              <a:defRPr lang="zh-CN" sz="1400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1" name="图片 10" descr="植物的特写&#10;&#10;自动生成的可信度较低的说明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图片 8" descr="包含被褥、织物的图片&#10;&#10;说明已自动生成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长方形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>
              <a:latin typeface="Microsoft YaHei UI Light" panose="020B0302020104020203" pitchFamily="34" charset="-79"/>
              <a:ea typeface="Microsoft YaHei UI Light"/>
              <a:cs typeface="Gill Sans Light" panose="020B0302020104020203" pitchFamily="34" charset="-79"/>
            </a:endParaRPr>
          </a:p>
        </p:txBody>
      </p:sp>
      <p:pic>
        <p:nvPicPr>
          <p:cNvPr id="15" name="图片 14" descr="包含陶瓷、瓷器的图片&#10;&#10;说明已自动生成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图片 16" descr="包含文字的图片&#10;&#10;说明已自动生成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绿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zh-CN">
                <a:latin typeface="Microsoft YaHei UI" panose="02020502070401020303" pitchFamily="18" charset="0"/>
                <a:ea typeface="Microsoft YaHei UI" panose="02020502070401020303" pitchFamily="18" charset="0"/>
              </a:defRPr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  <a:lvl2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2pPr>
            <a:lvl3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3pPr>
            <a:lvl4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4pPr>
            <a:lvl5pPr>
              <a:defRPr lang="zh-CN"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 altLang="zh-CN"/>
              <a:t>Click to edit Master text styles</a:t>
            </a:r>
          </a:p>
          <a:p>
            <a:pPr lvl="1" rtl="0"/>
            <a:r>
              <a:rPr lang="en-GB" altLang="zh-CN"/>
              <a:t>Second level</a:t>
            </a:r>
          </a:p>
          <a:p>
            <a:pPr lvl="2" rtl="0"/>
            <a:r>
              <a:rPr lang="en-GB" altLang="zh-CN"/>
              <a:t>Third level</a:t>
            </a:r>
          </a:p>
          <a:p>
            <a:pPr lvl="3" rtl="0"/>
            <a:r>
              <a:rPr lang="en-GB" altLang="zh-CN"/>
              <a:t>Fourth level</a:t>
            </a:r>
          </a:p>
          <a:p>
            <a:pPr lvl="4" rtl="0"/>
            <a:r>
              <a:rPr lang="en-GB" altLang="zh-CN"/>
              <a:t>Fifth level</a:t>
            </a:r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8" name="图片 7" descr="包含织物的图片&#10;&#10;说明已自动生成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长方形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6" name="图片 15" descr="包含花朵、植物的图片&#10;&#10;说明已自动生成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图片 18" descr="包含软体动物、昆虫的图片&#10;&#10;说明已自动生成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zh-CN" sz="4400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zh-CN" sz="2400">
                <a:solidFill>
                  <a:schemeClr val="accent3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27" name="文本占位符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”</a:t>
            </a:r>
          </a:p>
        </p:txBody>
      </p:sp>
      <p:sp>
        <p:nvSpPr>
          <p:cNvPr id="28" name="文本占位符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zh-CN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zh-CN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00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pic>
        <p:nvPicPr>
          <p:cNvPr id="10" name="图片 9" descr="包含软体动物、昆虫的图片&#10;&#10;说明已自动生成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zh-CN"/>
            </a:lvl1pPr>
          </a:lstStyle>
          <a:p>
            <a:pPr rtl="0"/>
            <a:r>
              <a:rPr lang="en-GB" altLang="zh-CN"/>
              <a:t>Click to edit Master title style</a:t>
            </a:r>
            <a:endParaRPr lang="zh-CN"/>
          </a:p>
        </p:txBody>
      </p:sp>
      <p:sp>
        <p:nvSpPr>
          <p:cNvPr id="22" name="图片占位符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21" name="文本占位符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46" name="图片占位符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45" name="文本占位符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44" name="文本占位符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1" name="图片占位符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33" name="文本占位符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2" name="文本占位符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16" name="图片占位符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18" name="文本占位符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0" name="图片占位符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35" name="文本占位符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4" name="文本占位符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14" name="图片占位符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29" name="图片占位符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37" name="文本占位符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6" name="文本占位符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47" name="图片占位符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zh-CN" sz="1800"/>
            </a:lvl1pPr>
          </a:lstStyle>
          <a:p>
            <a:pPr rtl="0"/>
            <a:r>
              <a:rPr lang="en-GB" altLang="zh-CN"/>
              <a:t>Click icon to add picture</a:t>
            </a:r>
            <a:endParaRPr lang="zh-CN" dirty="0"/>
          </a:p>
        </p:txBody>
      </p:sp>
      <p:sp>
        <p:nvSpPr>
          <p:cNvPr id="42" name="文本占位符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600" spc="20" baseline="0">
                <a:latin typeface="Microsoft YaHei UI" panose="020B0602020104020203" pitchFamily="34" charset="0"/>
                <a:ea typeface="Microsoft YaHei UI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41" name="文本占位符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400" spc="20" baseline="0">
                <a:latin typeface="+mn-ea"/>
                <a:ea typeface="+mn-ea"/>
              </a:defRPr>
            </a:lvl1pPr>
          </a:lstStyle>
          <a:p>
            <a:pPr lvl="0" rtl="0"/>
            <a:r>
              <a:rPr lang="en-GB" altLang="zh-CN"/>
              <a:t>Click to edit Master text styles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/>
                </a:solidFill>
                <a:latin typeface="Microsoft YaHei UI Light" panose="020F0302020204030204" pitchFamily="34" charset="0"/>
                <a:ea typeface="Microsoft YaHei UI Light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zh-CN" sz="2800" kern="1200">
          <a:solidFill>
            <a:schemeClr val="accent3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400" kern="1200">
          <a:solidFill>
            <a:schemeClr val="accent3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2000" kern="1200">
          <a:solidFill>
            <a:schemeClr val="accent3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zh-CN" sz="1800" kern="1200">
          <a:solidFill>
            <a:schemeClr val="accent3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600" dirty="0"/>
              <a:t>Shopee</a:t>
            </a:r>
            <a:r>
              <a:rPr lang="zh-CN" altLang="en-US" sz="3600" dirty="0"/>
              <a:t>的经营策略和</a:t>
            </a:r>
            <a:br>
              <a:rPr lang="en-US" altLang="zh-CN" sz="3600" dirty="0"/>
            </a:br>
            <a:r>
              <a:rPr lang="zh-CN" altLang="en-US" sz="3600" dirty="0"/>
              <a:t>发展前景</a:t>
            </a:r>
            <a:endParaRPr lang="zh-CN" sz="36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CCACDC0-4F81-C587-F871-9285C1F2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144" y="978408"/>
            <a:ext cx="3922776" cy="1325880"/>
          </a:xfrm>
        </p:spPr>
        <p:txBody>
          <a:bodyPr/>
          <a:lstStyle/>
          <a:p>
            <a:r>
              <a:rPr lang="zh-CN" altLang="en-US" dirty="0"/>
              <a:t>经营策略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EFAB753-EADD-568D-C816-6C79FD793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10144" y="2194560"/>
            <a:ext cx="3922776" cy="43068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Shopee</a:t>
            </a:r>
            <a:r>
              <a:rPr lang="zh-CN" altLang="en-US" sz="1600" dirty="0"/>
              <a:t>的主要经营策略是因地制宜，实现国际化，这一点在东南亚最明显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首先组织当地精英进行市场调查，分析消费者习惯，策划经营策略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比如，泰国追星热门，则请明星当形象大使；马来西亚消费者关心性价比，则经常组织限时优惠活动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Shopee</a:t>
            </a:r>
            <a:r>
              <a:rPr lang="zh-CN" altLang="en-US" sz="1600" dirty="0"/>
              <a:t>还会在当地传统节日做促销活动，使当地人感到被尊重</a:t>
            </a:r>
            <a:endParaRPr lang="en-US" altLang="zh-CN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Shopee</a:t>
            </a:r>
            <a:r>
              <a:rPr lang="zh-CN" altLang="en-US" sz="1600" dirty="0"/>
              <a:t>还经常和当地银行与物流企业合作，适应当地的生产生活习惯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endParaRPr lang="zh-CN" altLang="en-US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31B6FB-5DA5-5C3F-48CC-81D42111F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73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前景展望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7414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SWOT</a:t>
            </a:r>
            <a:r>
              <a:rPr lang="zh-CN" altLang="en-US" dirty="0"/>
              <a:t>分析</a:t>
            </a:r>
            <a:endParaRPr lang="zh-CN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CCECEC3-A685-C7A5-1BD7-BD623A4B8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免佣金，入驻门槛低</a:t>
            </a:r>
            <a:endParaRPr lang="zh-CN" dirty="0"/>
          </a:p>
          <a:p>
            <a:pPr rtl="0"/>
            <a:r>
              <a:rPr lang="zh-CN" altLang="en-US" dirty="0"/>
              <a:t>在主要市场有可靠的物流体系</a:t>
            </a:r>
            <a:endParaRPr lang="en-US" altLang="zh-CN" dirty="0"/>
          </a:p>
          <a:p>
            <a:pPr rtl="0"/>
            <a:r>
              <a:rPr lang="zh-CN" altLang="en-US" dirty="0"/>
              <a:t>广告宣传到位</a:t>
            </a:r>
            <a:endParaRPr lang="en-US" altLang="zh-CN" dirty="0"/>
          </a:p>
          <a:p>
            <a:pPr rtl="0"/>
            <a:r>
              <a:rPr lang="zh-CN" altLang="en-US" dirty="0"/>
              <a:t>移动设备友好，社交性强</a:t>
            </a:r>
            <a:endParaRPr lang="zh-CN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311C993-C3D3-B508-29BD-FCB9C3AB5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劣势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对卖家的引导和教学不完善</a:t>
            </a:r>
            <a:endParaRPr lang="en-US" altLang="zh-CN" dirty="0"/>
          </a:p>
          <a:p>
            <a:pPr rtl="0"/>
            <a:r>
              <a:rPr lang="zh-CN" altLang="en-US" dirty="0"/>
              <a:t>烧钱扩张道路为公司的资产负债表带来压力</a:t>
            </a:r>
            <a:endParaRPr lang="en-US" altLang="zh-CN" dirty="0"/>
          </a:p>
          <a:p>
            <a:pPr rtl="0"/>
            <a:r>
              <a:rPr lang="zh-CN" altLang="en-US" dirty="0"/>
              <a:t>其售后保障制度对卖家不利</a:t>
            </a:r>
            <a:endParaRPr lang="en-US" altLang="zh-CN" dirty="0"/>
          </a:p>
          <a:p>
            <a:pPr rtl="0"/>
            <a:r>
              <a:rPr lang="zh-CN" altLang="en-US" dirty="0"/>
              <a:t>在东南亚的软件建设不到位，如服务态度等</a:t>
            </a:r>
            <a:endParaRPr lang="en-US" altLang="zh-CN" dirty="0"/>
          </a:p>
          <a:p>
            <a:pPr rtl="0"/>
            <a:endParaRPr lang="zh-CN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2FAFDE2-B8AF-08A7-6112-8AAB81A2A2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9A75-CEC4-B29A-5AEB-0D8A43BB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FF2B9-80EC-32DB-104D-638AC1B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3BD51-F5BD-BC08-CA8B-BD3EFD7F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US" altLang="zh-CN" smtClean="0"/>
              <a:t>13</a:t>
            </a:fld>
            <a:endParaRPr 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E172F-86FD-A7BC-D9D1-FACD4768E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646A-E9A3-E123-6A99-55B44CD0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1"/>
            <a:ext cx="5065776" cy="1848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东南亚蓝海市场开发潜力巨大，</a:t>
            </a:r>
            <a:r>
              <a:rPr lang="en-US" altLang="zh-CN" dirty="0"/>
              <a:t>Shopee</a:t>
            </a:r>
            <a:r>
              <a:rPr lang="zh-CN" altLang="en-US" dirty="0"/>
              <a:t>又在东南亚有支配地位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做精东南亚市场，形成一个值得推广的模式再扩张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引进高质量品牌，消除“虾多多”刻板印象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引进中国的高质量供应商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0D2E91-9D08-75FC-C870-A6683C270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480445"/>
            <a:ext cx="5065776" cy="44805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361DED-045B-7B51-F2EA-A681E07A0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5005213"/>
            <a:ext cx="5065776" cy="1408176"/>
          </a:xfrm>
        </p:spPr>
        <p:txBody>
          <a:bodyPr/>
          <a:lstStyle/>
          <a:p>
            <a:r>
              <a:rPr lang="zh-CN" altLang="en-US" dirty="0"/>
              <a:t>独立站和自主供应链对</a:t>
            </a:r>
            <a:r>
              <a:rPr lang="en-US" altLang="zh-CN" dirty="0"/>
              <a:t>Shopee</a:t>
            </a:r>
            <a:r>
              <a:rPr lang="zh-CN" altLang="en-US" dirty="0"/>
              <a:t>的分流作用</a:t>
            </a:r>
            <a:endParaRPr lang="en-US" altLang="zh-CN" dirty="0"/>
          </a:p>
          <a:p>
            <a:r>
              <a:rPr lang="en-US" altLang="zh-CN" dirty="0"/>
              <a:t>Shopee</a:t>
            </a:r>
            <a:r>
              <a:rPr lang="zh-CN" altLang="en-US" dirty="0"/>
              <a:t>在拉美进展困难，在台湾和东南亚都有强力竞争对手，在台湾市场的</a:t>
            </a:r>
            <a:r>
              <a:rPr lang="en-US" altLang="zh-CN" dirty="0"/>
              <a:t>3C</a:t>
            </a:r>
            <a:r>
              <a:rPr lang="zh-CN" altLang="en-US" dirty="0"/>
              <a:t>领域较弱</a:t>
            </a:r>
            <a:endParaRPr lang="en-US" altLang="zh-CN" dirty="0"/>
          </a:p>
          <a:p>
            <a:r>
              <a:rPr lang="zh-CN" altLang="en-US" dirty="0"/>
              <a:t>母公司的游戏业务受到打击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153898-C42B-8351-95C7-54FD8CB44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9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>
                <a:solidFill>
                  <a:schemeClr val="accent3"/>
                </a:solidFill>
                <a:latin typeface="Microsoft YaHei UI" panose="02020602080505020303" pitchFamily="18" charset="77"/>
                <a:ea typeface="Microsoft YaHei UI"/>
              </a:rPr>
              <a:t>摘要</a:t>
            </a:r>
            <a:r>
              <a:rPr lang="zh-CN">
                <a:solidFill>
                  <a:schemeClr val="accent3"/>
                </a:solidFill>
              </a:rPr>
              <a:t> 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0" indent="0" algn="ctr" rtl="0">
              <a:lnSpc>
                <a:spcPct val="100000"/>
              </a:lnSpc>
              <a:buNone/>
            </a:pPr>
            <a:r>
              <a:rPr lang="zh-CN" sz="200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在 Contoso，我们相信拼尽全力。通过使用下一代数据架构，我们帮助组织几乎管理所有敏捷工作流。我们的发展要得益于自身的市场知识和强大的团队作为支撑。正如我们的首席执行官所言：“效率源自于主动改变我们的业务模式。”</a:t>
            </a:r>
          </a:p>
          <a:p>
            <a:pPr marL="0" indent="0" rtl="0">
              <a:lnSpc>
                <a:spcPct val="100000"/>
              </a:lnSpc>
              <a:buNone/>
            </a:pPr>
            <a:endParaRPr lang="zh-CN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en-US" altLang="zh-CN" smtClean="0"/>
              <a:pPr rtl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3277054" cy="284378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Mirjam Nilsson</a:t>
            </a:r>
          </a:p>
          <a:p>
            <a:pPr rtl="0"/>
            <a:r>
              <a:rPr lang="zh-CN" dirty="0"/>
              <a:t>mirjam@contoso.com</a:t>
            </a:r>
          </a:p>
          <a:p>
            <a:pPr rtl="0"/>
            <a:r>
              <a:rPr lang="zh-CN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Microsoft YaHei UI" panose="02020602080505020303" pitchFamily="18" charset="77"/>
                <a:ea typeface="Microsoft YaHei UI"/>
                <a:cs typeface="Calibri Light"/>
              </a:rPr>
              <a:t>目录</a:t>
            </a:r>
            <a:endParaRPr lang="zh-CN" dirty="0">
              <a:solidFill>
                <a:schemeClr val="accent3"/>
              </a:solidFill>
              <a:latin typeface="Microsoft YaHei UI" panose="02020602080505020303" pitchFamily="18" charset="77"/>
              <a:ea typeface="Microsoft YaHei UI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A</a:t>
            </a:r>
          </a:p>
        </p:txBody>
      </p:sp>
      <p:pic>
        <p:nvPicPr>
          <p:cNvPr id="10" name="图片 9" descr="花叶主题色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图片 1928" descr="花叶主题色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简介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主要</a:t>
            </a:r>
            <a:r>
              <a:rPr lang="zh-CN" altLang="en-US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市场</a:t>
            </a:r>
            <a:endParaRPr lang="en-US" alt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跨境支付方式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3"/>
                </a:solidFill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营销策略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 Light" panose="020B0302020104020203" pitchFamily="34" charset="0"/>
                <a:ea typeface="Microsoft YaHei UI Light"/>
                <a:cs typeface="Gill Sans Light" panose="020B0302020104020203" pitchFamily="34" charset="-79"/>
              </a:rPr>
              <a:t>前景展望</a:t>
            </a:r>
            <a:endParaRPr lang="zh-CN" sz="2400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Gill Sans Light" panose="020B0302020104020203" pitchFamily="34" charset="-79"/>
            </a:endParaRPr>
          </a:p>
          <a:p>
            <a:pPr rtl="0"/>
            <a:endParaRPr lang="zh-CN" dirty="0">
              <a:solidFill>
                <a:schemeClr val="accent3"/>
              </a:solidFill>
              <a:latin typeface="Microsoft YaHei UI Light" panose="020B0302020104020203" pitchFamily="34" charset="0"/>
              <a:ea typeface="Microsoft YaHei UI Light"/>
              <a:cs typeface="Calibri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dirty="0"/>
              <a:t>Shopee</a:t>
            </a:r>
            <a:r>
              <a:rPr lang="zh-CN" altLang="en-US" dirty="0"/>
              <a:t>是一家跨境电商领域的龙头企业</a:t>
            </a:r>
            <a:endParaRPr lang="en-US" altLang="zh-CN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dirty="0"/>
              <a:t>在中国大陆，</a:t>
            </a:r>
            <a:r>
              <a:rPr lang="en-US" altLang="zh-CN" dirty="0"/>
              <a:t>Shopee</a:t>
            </a:r>
            <a:r>
              <a:rPr lang="zh-CN" altLang="en-US" dirty="0"/>
              <a:t>的主要业务是跨境电商解决方案提供商，为中国商品出海东南亚提供便利</a:t>
            </a:r>
            <a:endParaRPr lang="en-US" altLang="zh-CN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zh-CN" dirty="0"/>
              <a:t>Shopee</a:t>
            </a:r>
            <a:r>
              <a:rPr lang="zh-CN" altLang="en-US" dirty="0"/>
              <a:t>品牌影响力广泛，入榜</a:t>
            </a:r>
            <a:r>
              <a:rPr lang="en-US" altLang="zh-CN" dirty="0"/>
              <a:t>YouGov 2022</a:t>
            </a:r>
            <a:r>
              <a:rPr lang="zh-CN" altLang="en-US" dirty="0"/>
              <a:t>全球最佳品牌榜第五，为前十强中仅有的电商品牌</a:t>
            </a:r>
            <a:endParaRPr lang="en-US" altLang="zh-CN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dirty="0"/>
              <a:t>其母公司</a:t>
            </a:r>
            <a:r>
              <a:rPr lang="en-US" altLang="zh-CN" dirty="0"/>
              <a:t>Sea</a:t>
            </a:r>
            <a:r>
              <a:rPr lang="zh-CN" altLang="en-US" dirty="0"/>
              <a:t>的核心业务主要是电子商务，电子娱乐和电子金融</a:t>
            </a:r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94A09A9-5501-47C1-A89A-A340965A2BE2}" type="slidenum">
              <a:rPr lang="zh-CN" smtClean="0"/>
              <a:pPr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模式和细分市场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08016-EF72-B3D3-5D4B-072608A5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经营模式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671A5-8CA8-69E3-DBC5-0D4E5D2C94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Shopee</a:t>
            </a:r>
            <a:r>
              <a:rPr lang="zh-CN" altLang="en-US" sz="2000" dirty="0"/>
              <a:t>以</a:t>
            </a:r>
            <a:r>
              <a:rPr lang="en-US" altLang="zh-CN" sz="2000" dirty="0"/>
              <a:t>C2C</a:t>
            </a:r>
            <a:r>
              <a:rPr lang="zh-CN" altLang="en-US" sz="2000" dirty="0"/>
              <a:t>模式起家，在东南亚，以</a:t>
            </a:r>
            <a:r>
              <a:rPr lang="en-US" altLang="zh-CN" sz="2000" dirty="0"/>
              <a:t>C2C</a:t>
            </a:r>
            <a:r>
              <a:rPr lang="zh-CN" altLang="en-US" sz="2000" dirty="0"/>
              <a:t>拍卖模式迅速抢占市场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其官网也提供</a:t>
            </a:r>
            <a:r>
              <a:rPr lang="en-US" altLang="zh-CN" sz="2000" dirty="0"/>
              <a:t>B2C</a:t>
            </a:r>
            <a:r>
              <a:rPr lang="zh-CN" altLang="en-US" sz="2000" dirty="0"/>
              <a:t>服务，很多中国企业通过</a:t>
            </a:r>
            <a:r>
              <a:rPr lang="en-US" altLang="zh-CN" sz="2000" dirty="0"/>
              <a:t>Shopee</a:t>
            </a:r>
            <a:r>
              <a:rPr lang="zh-CN" altLang="en-US" sz="2000" dirty="0"/>
              <a:t>这个平台出海东南亚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EFBEC9-F07A-8BEF-29B6-AE9A9A336D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33B8857-1305-B1F7-BF95-795A086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Shopee</a:t>
            </a:r>
            <a:r>
              <a:rPr lang="zh-CN" altLang="en-US" dirty="0"/>
              <a:t>的细分市场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4FBE2-351C-2246-D519-7BC466CD1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台湾市场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6FDD518-4B21-419B-B0D0-81365E7C34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Shopee</a:t>
            </a:r>
            <a:r>
              <a:rPr lang="zh-CN" altLang="en-US" dirty="0"/>
              <a:t>的首个市场之一</a:t>
            </a:r>
            <a:endParaRPr lang="en-US" altLang="zh-CN" dirty="0"/>
          </a:p>
          <a:p>
            <a:r>
              <a:rPr lang="zh-CN" altLang="en-US" dirty="0"/>
              <a:t>受淘宝影响，台湾人对网购热情较强，消费习惯也与大陆类似</a:t>
            </a:r>
            <a:endParaRPr lang="en-US" altLang="zh-CN" dirty="0"/>
          </a:p>
          <a:p>
            <a:r>
              <a:rPr lang="zh-CN" altLang="en-US" dirty="0"/>
              <a:t>和大陆一样，主要消费者是青年女性，男性买家主要购买</a:t>
            </a:r>
            <a:r>
              <a:rPr lang="en-US" altLang="zh-CN" dirty="0"/>
              <a:t>3C</a:t>
            </a:r>
            <a:r>
              <a:rPr lang="zh-CN" altLang="en-US" dirty="0"/>
              <a:t>耐用品</a:t>
            </a:r>
            <a:endParaRPr lang="en-US" altLang="zh-CN" dirty="0"/>
          </a:p>
          <a:p>
            <a:r>
              <a:rPr lang="en-US" altLang="zh-CN" dirty="0"/>
              <a:t>Shopee</a:t>
            </a:r>
            <a:r>
              <a:rPr lang="zh-CN" altLang="en-US" dirty="0"/>
              <a:t>的母公司做电子游戏，在台湾，</a:t>
            </a:r>
            <a:r>
              <a:rPr lang="en-US" altLang="zh-CN" dirty="0"/>
              <a:t>Shopee</a:t>
            </a:r>
            <a:r>
              <a:rPr lang="zh-CN" altLang="en-US" dirty="0"/>
              <a:t>用一些小游戏，增加用户粘性，游戏成果可以部分转化成实物，这一点和淘宝的芭芭农场类似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AF1D640-1232-D243-E5F6-528DC930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巴西市场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B8DD8C-8FB1-5903-6DBC-01AC05E8EE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Shopee</a:t>
            </a:r>
            <a:r>
              <a:rPr lang="zh-CN" altLang="en-US" dirty="0"/>
              <a:t>的新兴市场</a:t>
            </a:r>
            <a:endParaRPr lang="en-US" altLang="zh-CN" dirty="0"/>
          </a:p>
          <a:p>
            <a:r>
              <a:rPr lang="zh-CN" altLang="en-US" dirty="0"/>
              <a:t>因为实体店消费税很高，当地人的网购热情也高</a:t>
            </a:r>
            <a:endParaRPr lang="en-US" altLang="zh-CN" dirty="0"/>
          </a:p>
          <a:p>
            <a:r>
              <a:rPr lang="zh-CN" altLang="en-US" dirty="0"/>
              <a:t>因此，他们会在网上买很多电子产品和化妆品</a:t>
            </a:r>
            <a:endParaRPr lang="en-US" altLang="zh-CN" dirty="0"/>
          </a:p>
          <a:p>
            <a:r>
              <a:rPr lang="zh-CN" altLang="en-US" dirty="0"/>
              <a:t>虽然价格更低，但是因为物流建设不全面，</a:t>
            </a:r>
            <a:r>
              <a:rPr lang="en-US" altLang="zh-CN" dirty="0"/>
              <a:t>Shopee</a:t>
            </a:r>
            <a:r>
              <a:rPr lang="zh-CN" altLang="en-US" dirty="0"/>
              <a:t>在巴西并不算成功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13D4DAC-F889-0287-0EBB-17F3B2FD08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东南亚市场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0D1C171-AEAC-AA31-28FE-E2C50615803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Shopee</a:t>
            </a:r>
            <a:r>
              <a:rPr lang="zh-CN" altLang="en-US" dirty="0"/>
              <a:t>的主要市场</a:t>
            </a:r>
            <a:endParaRPr lang="en-US" altLang="zh-CN" dirty="0"/>
          </a:p>
          <a:p>
            <a:r>
              <a:rPr lang="zh-CN" altLang="en-US" dirty="0"/>
              <a:t>印尼和泰国以小语种为主，</a:t>
            </a:r>
            <a:r>
              <a:rPr lang="en-US" altLang="zh-CN" dirty="0"/>
              <a:t>Shopee</a:t>
            </a:r>
            <a:r>
              <a:rPr lang="zh-CN" altLang="en-US" dirty="0"/>
              <a:t>的本地化很出色</a:t>
            </a:r>
            <a:endParaRPr lang="en-US" altLang="zh-CN" dirty="0"/>
          </a:p>
          <a:p>
            <a:r>
              <a:rPr lang="zh-CN" altLang="en-US" dirty="0"/>
              <a:t>不同国家发展情况不同，其消费习惯也和国内差异较大</a:t>
            </a:r>
            <a:endParaRPr lang="en-US" altLang="zh-CN" dirty="0"/>
          </a:p>
          <a:p>
            <a:r>
              <a:rPr lang="zh-CN" altLang="en-US" dirty="0"/>
              <a:t>本地供应链和独立站对其冲击较大，但其依旧在东南亚占支配地位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84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跨境支付方式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0530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08016-EF72-B3D3-5D4B-072608A5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跨境支付方式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1527F647-73A7-8284-CE21-9F2E2946CB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72200" y="2998419"/>
            <a:ext cx="5181600" cy="29752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45F630-5EAF-9C21-59BF-0EF77A19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2711807"/>
            <a:ext cx="5181600" cy="376519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首先，买家支付货款，同时卖家送货到</a:t>
            </a:r>
            <a:r>
              <a:rPr lang="en-US" altLang="zh-CN" sz="2000" dirty="0"/>
              <a:t>Shopee</a:t>
            </a:r>
            <a:r>
              <a:rPr lang="zh-CN" altLang="en-US" sz="2000" dirty="0"/>
              <a:t>指定仓库</a:t>
            </a:r>
            <a:endParaRPr lang="en-US" altLang="zh-CN" sz="2000" dirty="0"/>
          </a:p>
          <a:p>
            <a:r>
              <a:rPr lang="zh-CN" altLang="en-US" sz="2000" dirty="0"/>
              <a:t>然后由合作物流商发货给买家</a:t>
            </a:r>
            <a:endParaRPr lang="en-US" altLang="zh-CN" sz="2000" dirty="0"/>
          </a:p>
          <a:p>
            <a:r>
              <a:rPr lang="zh-CN" altLang="en-US" sz="2000" dirty="0"/>
              <a:t>然后买家确认收货，订单即可打款</a:t>
            </a:r>
            <a:endParaRPr lang="en-US" altLang="zh-CN" sz="2000" dirty="0"/>
          </a:p>
          <a:p>
            <a:r>
              <a:rPr lang="zh-CN" altLang="en-US" sz="2000" dirty="0"/>
              <a:t>每月月中和月末向卖家结算</a:t>
            </a:r>
            <a:endParaRPr lang="en-US" altLang="zh-CN" sz="2000" dirty="0"/>
          </a:p>
          <a:p>
            <a:r>
              <a:rPr lang="zh-CN" altLang="en-US" sz="2000" dirty="0"/>
              <a:t>平台通过第三方支付服务商支付货款给卖家，卖家需要熟悉这些平台的使用方法</a:t>
            </a:r>
            <a:endParaRPr lang="en-US" altLang="zh-CN" sz="2000" dirty="0"/>
          </a:p>
          <a:p>
            <a:r>
              <a:rPr lang="en-US" altLang="zh-CN" sz="2000" dirty="0"/>
              <a:t>Shopee</a:t>
            </a:r>
            <a:r>
              <a:rPr lang="zh-CN" altLang="en-US" sz="2000" dirty="0"/>
              <a:t>接受</a:t>
            </a:r>
            <a:r>
              <a:rPr lang="en-US" altLang="zh-CN" sz="2000" dirty="0"/>
              <a:t>VISA</a:t>
            </a:r>
            <a:r>
              <a:rPr lang="zh-CN" altLang="en-US" sz="2000" dirty="0"/>
              <a:t>等传统支付方式，也有自己的支付平台</a:t>
            </a:r>
            <a:r>
              <a:rPr lang="en-US" altLang="zh-CN" sz="2000" dirty="0" err="1"/>
              <a:t>ShopeePay</a:t>
            </a:r>
            <a:r>
              <a:rPr lang="zh-CN" altLang="en-US" sz="2000" dirty="0"/>
              <a:t>，可以看作美团和支付宝的结合体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4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经营策略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011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Microsoft YaHei UI"/>
        <a:ea typeface="Microsoft YaHei UI"/>
        <a:cs typeface=""/>
      </a:majorFont>
      <a:minorFont>
        <a:latin typeface="Microsoft YaHei UI Light"/>
        <a:ea typeface="Microsoft Ya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55_TF56410444_Win32" id="{A4D9143D-2DD8-4C57-9D80-ED5B7B13DA5D}" vid="{0CBF3EE4-A473-447D-B4ED-E95D27661F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{9D420544-120F-47E8-9C2D-690D60D0F8B6}tf56410444_win32</Template>
  <TotalTime>146</TotalTime>
  <Words>774</Words>
  <Application>Microsoft Office PowerPoint</Application>
  <PresentationFormat>Widescreen</PresentationFormat>
  <Paragraphs>96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Microsoft YaHei UI</vt:lpstr>
      <vt:lpstr>Microsoft YaHei UI Light</vt:lpstr>
      <vt:lpstr>Arial</vt:lpstr>
      <vt:lpstr>Office 主题</vt:lpstr>
      <vt:lpstr>Shopee的经营策略和 发展前景</vt:lpstr>
      <vt:lpstr>目录</vt:lpstr>
      <vt:lpstr>简介</vt:lpstr>
      <vt:lpstr>模式和细分市场</vt:lpstr>
      <vt:lpstr>经营模式</vt:lpstr>
      <vt:lpstr>Shopee的细分市场</vt:lpstr>
      <vt:lpstr>跨境支付方式</vt:lpstr>
      <vt:lpstr>跨境支付方式</vt:lpstr>
      <vt:lpstr>经营策略</vt:lpstr>
      <vt:lpstr>经营策略</vt:lpstr>
      <vt:lpstr>前景展望</vt:lpstr>
      <vt:lpstr>SWOT分析</vt:lpstr>
      <vt:lpstr>SWOT分析</vt:lpstr>
      <vt:lpstr>摘要 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Shopee的经营策略和 发展前景</dc:title>
  <dc:creator>Amy Smith</dc:creator>
  <cp:lastModifiedBy>Amy Smith</cp:lastModifiedBy>
  <cp:revision>2</cp:revision>
  <dcterms:created xsi:type="dcterms:W3CDTF">2023-04-06T14:25:05Z</dcterms:created>
  <dcterms:modified xsi:type="dcterms:W3CDTF">2023-04-06T16:52:05Z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