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1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notesSlides/notesSlide2.xml" ContentType="application/vnd.openxmlformats-officedocument.presentationml.notesSlide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9" r:id="rId3"/>
    <p:sldId id="337" r:id="rId4"/>
    <p:sldId id="261" r:id="rId5"/>
    <p:sldId id="273" r:id="rId6"/>
    <p:sldId id="262" r:id="rId7"/>
    <p:sldId id="263" r:id="rId8"/>
    <p:sldId id="274" r:id="rId9"/>
    <p:sldId id="311" r:id="rId10"/>
    <p:sldId id="326" r:id="rId11"/>
    <p:sldId id="312" r:id="rId12"/>
    <p:sldId id="313" r:id="rId13"/>
    <p:sldId id="340" r:id="rId14"/>
    <p:sldId id="327" r:id="rId15"/>
    <p:sldId id="341" r:id="rId16"/>
    <p:sldId id="328" r:id="rId17"/>
    <p:sldId id="330" r:id="rId18"/>
    <p:sldId id="331" r:id="rId19"/>
    <p:sldId id="332" r:id="rId20"/>
    <p:sldId id="334" r:id="rId21"/>
    <p:sldId id="339" r:id="rId22"/>
    <p:sldId id="286" r:id="rId23"/>
    <p:sldId id="282" r:id="rId24"/>
    <p:sldId id="314" r:id="rId25"/>
    <p:sldId id="316" r:id="rId26"/>
    <p:sldId id="284" r:id="rId27"/>
    <p:sldId id="285" r:id="rId28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75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44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450" y="78"/>
      </p:cViewPr>
      <p:guideLst>
        <p:guide orient="horz" pos="2075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2023-11-25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2023-11-24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2023-11-24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2023-11-24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2023-11-24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2023-11-24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2023-11-24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2023-11-24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2023-11-24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2023-11-24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2023-11-24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2023-11-24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2023-11-24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2023-11-24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image" Target="../media/image15.png"/><Relationship Id="rId5" Type="http://schemas.openxmlformats.org/officeDocument/2006/relationships/image" Target="../media/image10.png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5" Type="http://schemas.openxmlformats.org/officeDocument/2006/relationships/image" Target="../media/image16.jpeg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image" Target="../media/image17.png"/><Relationship Id="rId5" Type="http://schemas.openxmlformats.org/officeDocument/2006/relationships/image" Target="../media/image10.png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3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69.xml"/><Relationship Id="rId7" Type="http://schemas.openxmlformats.org/officeDocument/2006/relationships/image" Target="../media/image3.png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7.png"/><Relationship Id="rId5" Type="http://schemas.openxmlformats.org/officeDocument/2006/relationships/tags" Target="../tags/tag71.xml"/><Relationship Id="rId10" Type="http://schemas.openxmlformats.org/officeDocument/2006/relationships/image" Target="../media/image6.png"/><Relationship Id="rId4" Type="http://schemas.openxmlformats.org/officeDocument/2006/relationships/tags" Target="../tags/tag70.xml"/><Relationship Id="rId9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image" Target="../media/image24.png"/><Relationship Id="rId5" Type="http://schemas.openxmlformats.org/officeDocument/2006/relationships/image" Target="../media/image10.png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130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7.png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11" Type="http://schemas.openxmlformats.org/officeDocument/2006/relationships/image" Target="../media/image6.png"/><Relationship Id="rId5" Type="http://schemas.openxmlformats.org/officeDocument/2006/relationships/tags" Target="../tags/tag132.xml"/><Relationship Id="rId10" Type="http://schemas.openxmlformats.org/officeDocument/2006/relationships/image" Target="../media/image5.png"/><Relationship Id="rId4" Type="http://schemas.openxmlformats.org/officeDocument/2006/relationships/tags" Target="../tags/tag131.xml"/><Relationship Id="rId9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13" Type="http://schemas.openxmlformats.org/officeDocument/2006/relationships/image" Target="../media/image7.png"/><Relationship Id="rId3" Type="http://schemas.openxmlformats.org/officeDocument/2006/relationships/tags" Target="../tags/tag136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.png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image" Target="../media/image5.png"/><Relationship Id="rId5" Type="http://schemas.openxmlformats.org/officeDocument/2006/relationships/tags" Target="../tags/tag138.xml"/><Relationship Id="rId10" Type="http://schemas.openxmlformats.org/officeDocument/2006/relationships/image" Target="../media/image4.png"/><Relationship Id="rId4" Type="http://schemas.openxmlformats.org/officeDocument/2006/relationships/tags" Target="../tags/tag137.xml"/><Relationship Id="rId9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" Type="http://schemas.openxmlformats.org/officeDocument/2006/relationships/tags" Target="../tags/tag142.xml"/><Relationship Id="rId6" Type="http://schemas.openxmlformats.org/officeDocument/2006/relationships/image" Target="../media/image25.png"/><Relationship Id="rId5" Type="http://schemas.openxmlformats.org/officeDocument/2006/relationships/image" Target="../media/image26.png"/><Relationship Id="rId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74.xml"/><Relationship Id="rId7" Type="http://schemas.openxmlformats.org/officeDocument/2006/relationships/image" Target="../media/image3.png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7.png"/><Relationship Id="rId5" Type="http://schemas.openxmlformats.org/officeDocument/2006/relationships/tags" Target="../tags/tag76.xml"/><Relationship Id="rId10" Type="http://schemas.openxmlformats.org/officeDocument/2006/relationships/image" Target="../media/image6.png"/><Relationship Id="rId4" Type="http://schemas.openxmlformats.org/officeDocument/2006/relationships/tags" Target="../tags/tag75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80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7.png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11" Type="http://schemas.openxmlformats.org/officeDocument/2006/relationships/image" Target="../media/image6.png"/><Relationship Id="rId5" Type="http://schemas.openxmlformats.org/officeDocument/2006/relationships/tags" Target="../tags/tag82.xml"/><Relationship Id="rId10" Type="http://schemas.openxmlformats.org/officeDocument/2006/relationships/image" Target="../media/image5.png"/><Relationship Id="rId4" Type="http://schemas.openxmlformats.org/officeDocument/2006/relationships/tags" Target="../tags/tag81.xml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tags" Target="../tags/tag8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9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97.xml"/><Relationship Id="rId13" Type="http://schemas.openxmlformats.org/officeDocument/2006/relationships/image" Target="../media/image2.png"/><Relationship Id="rId3" Type="http://schemas.openxmlformats.org/officeDocument/2006/relationships/tags" Target="../tags/tag92.xml"/><Relationship Id="rId7" Type="http://schemas.openxmlformats.org/officeDocument/2006/relationships/tags" Target="../tags/tag96.xml"/><Relationship Id="rId12" Type="http://schemas.openxmlformats.org/officeDocument/2006/relationships/image" Target="../media/image9.emf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94.xml"/><Relationship Id="rId10" Type="http://schemas.openxmlformats.org/officeDocument/2006/relationships/tags" Target="../tags/tag99.xml"/><Relationship Id="rId4" Type="http://schemas.openxmlformats.org/officeDocument/2006/relationships/tags" Target="../tags/tag93.xml"/><Relationship Id="rId9" Type="http://schemas.openxmlformats.org/officeDocument/2006/relationships/tags" Target="../tags/tag9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102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7.png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11" Type="http://schemas.openxmlformats.org/officeDocument/2006/relationships/image" Target="../media/image6.png"/><Relationship Id="rId5" Type="http://schemas.openxmlformats.org/officeDocument/2006/relationships/tags" Target="../tags/tag104.xml"/><Relationship Id="rId10" Type="http://schemas.openxmlformats.org/officeDocument/2006/relationships/image" Target="../media/image5.png"/><Relationship Id="rId4" Type="http://schemas.openxmlformats.org/officeDocument/2006/relationships/tags" Target="../tags/tag103.xml"/><Relationship Id="rId9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268015" y="1766570"/>
            <a:ext cx="9799200" cy="2570400"/>
          </a:xfrm>
        </p:spPr>
        <p:txBody>
          <a:bodyPr>
            <a:normAutofit fontScale="90000"/>
          </a:bodyPr>
          <a:lstStyle/>
          <a:p>
            <a:r>
              <a:rPr lang="en-US" altLang="zh-CN" sz="8000" dirty="0" err="1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latin typeface="Segoe Script" panose="030B0504020000000003" charset="0"/>
                <a:cs typeface="Segoe Script" panose="030B0504020000000003" charset="0"/>
              </a:rPr>
              <a:t>ChatGot</a:t>
            </a:r>
            <a:br>
              <a:rPr lang="en-US" altLang="zh-CN" sz="8000" dirty="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latin typeface="Segoe Script" panose="030B0504020000000003" charset="0"/>
                <a:cs typeface="Segoe Script" panose="030B0504020000000003" charset="0"/>
              </a:rPr>
            </a:br>
            <a:br>
              <a:rPr lang="en-US" altLang="zh-CN" sz="4445" dirty="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latin typeface="Segoe Script" panose="030B0504020000000003" charset="0"/>
                <a:cs typeface="Segoe Script" panose="030B0504020000000003" charset="0"/>
              </a:rPr>
            </a:br>
            <a:r>
              <a:rPr lang="zh-CN" altLang="en-US" sz="489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文道楷体" panose="02010600040101010101" charset="-122"/>
              </a:rPr>
              <a:t>基于语音识别和语义理解的</a:t>
            </a:r>
            <a:br>
              <a:rPr lang="zh-CN" altLang="en-US" sz="489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文道楷体" panose="02010600040101010101" charset="-122"/>
              </a:rPr>
            </a:br>
            <a:r>
              <a:rPr lang="zh-CN" altLang="en-US" sz="489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文道楷体" panose="02010600040101010101" charset="-122"/>
              </a:rPr>
              <a:t>智能口语对话平台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24155" y="4079240"/>
            <a:ext cx="11420475" cy="2018665"/>
          </a:xfrm>
        </p:spPr>
        <p:txBody>
          <a:bodyPr>
            <a:normAutofit/>
          </a:bodyPr>
          <a:lstStyle/>
          <a:p>
            <a:r>
              <a:rPr lang="zh-CN" altLang="en-US" sz="3600" b="1">
                <a:latin typeface="幼圆" panose="02010509060101010101" charset="-122"/>
                <a:ea typeface="幼圆" panose="02010509060101010101" charset="-122"/>
              </a:rPr>
              <a:t>结项展示汇报</a:t>
            </a:r>
          </a:p>
          <a:p>
            <a:pPr marL="3657600" lvl="8" indent="457200"/>
            <a:r>
              <a:rPr lang="en-US" altLang="zh-CN" sz="2000" b="1">
                <a:latin typeface="红豆祝福祖国" panose="02000509000000000000" charset="-122"/>
                <a:ea typeface="红豆祝福祖国" panose="02000509000000000000" charset="-122"/>
              </a:rPr>
              <a:t>                       </a:t>
            </a:r>
            <a:r>
              <a:rPr lang="en-US" altLang="zh-CN" sz="20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 </a:t>
            </a:r>
            <a:r>
              <a:rPr lang="zh-CN" altLang="en-US" sz="20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指导老师：兰韵诗副教授</a:t>
            </a:r>
          </a:p>
          <a:p>
            <a:pPr marL="3657600" lvl="8" indent="457200"/>
            <a:r>
              <a:rPr lang="en-US" altLang="zh-CN" sz="20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                              </a:t>
            </a:r>
            <a:r>
              <a:rPr lang="zh-CN" altLang="en-US" sz="20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项目成员：李嘉豪（组长）</a:t>
            </a:r>
          </a:p>
          <a:p>
            <a:pPr marL="3657600" lvl="8" indent="457200"/>
            <a:r>
              <a:rPr lang="en-US" altLang="zh-CN" sz="20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           	</a:t>
            </a:r>
            <a:endParaRPr lang="zh-CN" altLang="en-US" sz="1800" b="1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  <p:pic>
        <p:nvPicPr>
          <p:cNvPr id="4" name="图片 3" descr="give_flowers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155" y="3343910"/>
            <a:ext cx="3648710" cy="36487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307830" y="5501640"/>
            <a:ext cx="31032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王溢阳 唐小卉</a:t>
            </a:r>
          </a:p>
          <a:p>
            <a:r>
              <a:rPr lang="zh-CN" altLang="en-US" sz="20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杨茜雅 朱琇雯（组员）</a:t>
            </a:r>
            <a:r>
              <a:rPr lang="zh-CN" altLang="en-US"/>
              <a:t>  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9275" y="1267460"/>
            <a:ext cx="47091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4">
                    <a:lumMod val="7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核心功能</a:t>
            </a:r>
            <a:r>
              <a:rPr lang="en-US" altLang="zh-CN" sz="3600" b="1" dirty="0">
                <a:solidFill>
                  <a:schemeClr val="accent4">
                    <a:lumMod val="7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1</a:t>
            </a:r>
            <a:r>
              <a:rPr lang="zh-CN" altLang="en-US" sz="3600" b="1" dirty="0">
                <a:solidFill>
                  <a:schemeClr val="accent4">
                    <a:lumMod val="7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：智能对话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49275" y="2247900"/>
            <a:ext cx="499110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红豆祝福祖国" panose="02000509000000000000" charset="-122"/>
                <a:ea typeface="红豆祝福祖国" panose="02000509000000000000" charset="-122"/>
                <a:cs typeface="红豆祝福祖国" panose="02000509000000000000" charset="-122"/>
                <a:sym typeface="+mn-ea"/>
              </a:rPr>
              <a:t>√</a:t>
            </a:r>
            <a:r>
              <a:rPr lang="en-US" altLang="zh-CN" sz="2400" b="1">
                <a:latin typeface="红豆祝福祖国" panose="02000509000000000000" charset="-122"/>
                <a:ea typeface="红豆祝福祖国" panose="02000509000000000000" charset="-122"/>
                <a:cs typeface="红豆祝福祖国" panose="02000509000000000000" charset="-122"/>
              </a:rPr>
              <a:t> </a:t>
            </a:r>
            <a:r>
              <a:rPr lang="zh-CN" altLang="en-US" sz="2400" b="1">
                <a:latin typeface="红豆祝福祖国" panose="02000509000000000000" charset="-122"/>
                <a:ea typeface="红豆祝福祖国" panose="02000509000000000000" charset="-122"/>
                <a:cs typeface="红豆祝福祖国" panose="02000509000000000000" charset="-122"/>
              </a:rPr>
              <a:t>用户可以和我们的AI在特定场景下交流</a:t>
            </a:r>
          </a:p>
          <a:p>
            <a:endParaRPr lang="zh-CN" altLang="en-US" sz="2400" b="1">
              <a:latin typeface="红豆祝福祖国" panose="02000509000000000000" charset="-122"/>
              <a:ea typeface="红豆祝福祖国" panose="02000509000000000000" charset="-122"/>
              <a:cs typeface="红豆祝福祖国" panose="02000509000000000000" charset="-122"/>
              <a:sym typeface="+mn-ea"/>
            </a:endParaRPr>
          </a:p>
          <a:p>
            <a:r>
              <a:rPr lang="en-US" altLang="zh-CN" sz="2400" b="1">
                <a:latin typeface="红豆祝福祖国" panose="02000509000000000000" charset="-122"/>
                <a:ea typeface="红豆祝福祖国" panose="02000509000000000000" charset="-122"/>
                <a:cs typeface="红豆祝福祖国" panose="02000509000000000000" charset="-122"/>
                <a:sym typeface="+mn-ea"/>
              </a:rPr>
              <a:t>√</a:t>
            </a:r>
            <a:r>
              <a:rPr lang="zh-CN" altLang="en-US" sz="2400" b="1">
                <a:latin typeface="红豆祝福祖国" panose="02000509000000000000" charset="-122"/>
                <a:ea typeface="红豆祝福祖国" panose="02000509000000000000" charset="-122"/>
                <a:cs typeface="红豆祝福祖国" panose="02000509000000000000" charset="-122"/>
              </a:rPr>
              <a:t>可以调节语速和音色，使得AI与使用者在该实际场景下实现交流对话，引导用户实时对话</a:t>
            </a:r>
          </a:p>
          <a:p>
            <a:endParaRPr lang="zh-CN" altLang="en-US" sz="2400" b="1">
              <a:latin typeface="红豆祝福祖国" panose="02000509000000000000" charset="-122"/>
              <a:ea typeface="红豆祝福祖国" panose="02000509000000000000" charset="-122"/>
              <a:cs typeface="红豆祝福祖国" panose="02000509000000000000" charset="-122"/>
            </a:endParaRPr>
          </a:p>
          <a:p>
            <a:endParaRPr lang="zh-CN" altLang="en-US" sz="2400" b="1">
              <a:latin typeface="红豆祝福祖国" panose="02000509000000000000" charset="-122"/>
              <a:ea typeface="红豆祝福祖国" panose="02000509000000000000" charset="-122"/>
              <a:cs typeface="红豆祝福祖国" panose="02000509000000000000" charset="-122"/>
            </a:endParaRPr>
          </a:p>
          <a:p>
            <a:endParaRPr lang="zh-CN" altLang="en-US" sz="2400" b="1">
              <a:latin typeface="红豆祝福祖国" panose="02000509000000000000" charset="-122"/>
              <a:ea typeface="红豆祝福祖国" panose="02000509000000000000" charset="-122"/>
              <a:cs typeface="红豆祝福祖国" panose="02000509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rcRect l="31776" t="7824" r="29795" b="24775"/>
          <a:stretch>
            <a:fillRect/>
          </a:stretch>
        </p:blipFill>
        <p:spPr>
          <a:xfrm>
            <a:off x="6240145" y="1623060"/>
            <a:ext cx="4851400" cy="40862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6523" y="1204345"/>
            <a:ext cx="899037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4">
                    <a:lumMod val="7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核心功能实现</a:t>
            </a:r>
            <a:r>
              <a:rPr lang="en-US" altLang="zh-CN" sz="3600" b="1" dirty="0">
                <a:solidFill>
                  <a:schemeClr val="accent4">
                    <a:lumMod val="7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——</a:t>
            </a:r>
            <a:r>
              <a:rPr lang="zh-CN" altLang="en-US" sz="3600" b="1" dirty="0">
                <a:solidFill>
                  <a:schemeClr val="accent4">
                    <a:lumMod val="7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智能对话工作机制</a:t>
            </a:r>
          </a:p>
        </p:txBody>
      </p:sp>
      <p:sp>
        <p:nvSpPr>
          <p:cNvPr id="4" name="矩形: 圆角 3"/>
          <p:cNvSpPr/>
          <p:nvPr/>
        </p:nvSpPr>
        <p:spPr>
          <a:xfrm>
            <a:off x="401515" y="3455376"/>
            <a:ext cx="1573823" cy="7561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用户语音</a:t>
            </a:r>
          </a:p>
        </p:txBody>
      </p:sp>
      <p:sp>
        <p:nvSpPr>
          <p:cNvPr id="9" name="矩形: 圆角 8"/>
          <p:cNvSpPr/>
          <p:nvPr/>
        </p:nvSpPr>
        <p:spPr>
          <a:xfrm>
            <a:off x="3257306" y="3455376"/>
            <a:ext cx="1573823" cy="7561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文本数据</a:t>
            </a:r>
          </a:p>
        </p:txBody>
      </p:sp>
      <p:sp>
        <p:nvSpPr>
          <p:cNvPr id="10" name="矩形: 圆角 9"/>
          <p:cNvSpPr/>
          <p:nvPr/>
        </p:nvSpPr>
        <p:spPr>
          <a:xfrm>
            <a:off x="4677799" y="1934309"/>
            <a:ext cx="2291863" cy="949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ChatGLM3-6B</a:t>
            </a:r>
            <a:endParaRPr lang="zh-CN" altLang="en-US" dirty="0"/>
          </a:p>
        </p:txBody>
      </p:sp>
      <p:sp>
        <p:nvSpPr>
          <p:cNvPr id="11" name="矩形: 圆角 10"/>
          <p:cNvSpPr/>
          <p:nvPr/>
        </p:nvSpPr>
        <p:spPr>
          <a:xfrm>
            <a:off x="6652846" y="3455376"/>
            <a:ext cx="1573823" cy="7561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文本回复</a:t>
            </a:r>
          </a:p>
        </p:txBody>
      </p:sp>
      <p:sp>
        <p:nvSpPr>
          <p:cNvPr id="12" name="矩形: 圆角 11"/>
          <p:cNvSpPr/>
          <p:nvPr/>
        </p:nvSpPr>
        <p:spPr>
          <a:xfrm>
            <a:off x="9447335" y="3455376"/>
            <a:ext cx="1573823" cy="7561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语音回复</a:t>
            </a:r>
          </a:p>
        </p:txBody>
      </p:sp>
      <p:cxnSp>
        <p:nvCxnSpPr>
          <p:cNvPr id="14" name="直接箭头连接符 13"/>
          <p:cNvCxnSpPr>
            <a:cxnSpLocks/>
            <a:stCxn id="4" idx="3"/>
            <a:endCxn id="9" idx="1"/>
          </p:cNvCxnSpPr>
          <p:nvPr/>
        </p:nvCxnSpPr>
        <p:spPr>
          <a:xfrm>
            <a:off x="1975338" y="3833445"/>
            <a:ext cx="12819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cxnSpLocks/>
            <a:stCxn id="9" idx="0"/>
            <a:endCxn id="10" idx="1"/>
          </p:cNvCxnSpPr>
          <p:nvPr/>
        </p:nvCxnSpPr>
        <p:spPr>
          <a:xfrm flipV="1">
            <a:off x="4044218" y="2409092"/>
            <a:ext cx="633581" cy="1046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cxnSpLocks/>
            <a:stCxn id="10" idx="3"/>
            <a:endCxn id="11" idx="0"/>
          </p:cNvCxnSpPr>
          <p:nvPr/>
        </p:nvCxnSpPr>
        <p:spPr>
          <a:xfrm>
            <a:off x="6969662" y="2409092"/>
            <a:ext cx="470096" cy="1046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1" idx="3"/>
            <a:endCxn id="12" idx="1"/>
          </p:cNvCxnSpPr>
          <p:nvPr/>
        </p:nvCxnSpPr>
        <p:spPr>
          <a:xfrm>
            <a:off x="8226669" y="3833445"/>
            <a:ext cx="1220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995422" y="3490496"/>
            <a:ext cx="126188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语音识别模块</a:t>
            </a:r>
          </a:p>
        </p:txBody>
      </p:sp>
      <p:sp>
        <p:nvSpPr>
          <p:cNvPr id="24" name="矩形 23"/>
          <p:cNvSpPr/>
          <p:nvPr/>
        </p:nvSpPr>
        <p:spPr>
          <a:xfrm>
            <a:off x="3203515" y="2391461"/>
            <a:ext cx="90281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发起请求</a:t>
            </a:r>
          </a:p>
        </p:txBody>
      </p:sp>
      <p:sp>
        <p:nvSpPr>
          <p:cNvPr id="25" name="矩形 24"/>
          <p:cNvSpPr/>
          <p:nvPr/>
        </p:nvSpPr>
        <p:spPr>
          <a:xfrm>
            <a:off x="7483626" y="2391460"/>
            <a:ext cx="90281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生成回复</a:t>
            </a:r>
          </a:p>
        </p:txBody>
      </p:sp>
      <p:sp>
        <p:nvSpPr>
          <p:cNvPr id="26" name="矩形 25"/>
          <p:cNvSpPr/>
          <p:nvPr/>
        </p:nvSpPr>
        <p:spPr>
          <a:xfrm>
            <a:off x="8226670" y="3490521"/>
            <a:ext cx="126188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语音合成模块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CA4B075-98E8-A1DB-C770-3415A83BFA28}"/>
              </a:ext>
            </a:extLst>
          </p:cNvPr>
          <p:cNvSpPr/>
          <p:nvPr/>
        </p:nvSpPr>
        <p:spPr>
          <a:xfrm>
            <a:off x="401515" y="4959064"/>
            <a:ext cx="1573823" cy="7561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对话音频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8351068-1D07-761C-E684-377EA79D5A2E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1188427" y="4211514"/>
            <a:ext cx="0" cy="747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2FB18E95-2716-E216-FC25-4177282876F5}"/>
              </a:ext>
            </a:extLst>
          </p:cNvPr>
          <p:cNvSpPr/>
          <p:nvPr/>
        </p:nvSpPr>
        <p:spPr>
          <a:xfrm>
            <a:off x="1320055" y="4427107"/>
            <a:ext cx="90281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全程录制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5EFFA40F-F28E-5593-80EF-9127C4BD3715}"/>
              </a:ext>
            </a:extLst>
          </p:cNvPr>
          <p:cNvSpPr/>
          <p:nvPr/>
        </p:nvSpPr>
        <p:spPr>
          <a:xfrm>
            <a:off x="4941276" y="4959064"/>
            <a:ext cx="1573823" cy="7561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标准音频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30E12B6-6CCF-F141-9B36-144E0EFCF606}"/>
              </a:ext>
            </a:extLst>
          </p:cNvPr>
          <p:cNvCxnSpPr>
            <a:cxnSpLocks/>
            <a:stCxn id="7" idx="3"/>
            <a:endCxn id="21" idx="1"/>
          </p:cNvCxnSpPr>
          <p:nvPr/>
        </p:nvCxnSpPr>
        <p:spPr>
          <a:xfrm>
            <a:off x="1975338" y="5337133"/>
            <a:ext cx="2965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A31A4D32-C918-1FCD-4172-A53207C46C6D}"/>
              </a:ext>
            </a:extLst>
          </p:cNvPr>
          <p:cNvSpPr/>
          <p:nvPr/>
        </p:nvSpPr>
        <p:spPr>
          <a:xfrm>
            <a:off x="2019461" y="4967598"/>
            <a:ext cx="287771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音频标准化，调整采样率，声道等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0B531145-5650-E096-A2E0-F9ACF397CBFC}"/>
              </a:ext>
            </a:extLst>
          </p:cNvPr>
          <p:cNvSpPr/>
          <p:nvPr/>
        </p:nvSpPr>
        <p:spPr>
          <a:xfrm>
            <a:off x="9447334" y="4959064"/>
            <a:ext cx="1573823" cy="7561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口语评分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CC99183-9941-A7FC-C742-00F03D560BB6}"/>
              </a:ext>
            </a:extLst>
          </p:cNvPr>
          <p:cNvCxnSpPr>
            <a:cxnSpLocks/>
            <a:stCxn id="21" idx="3"/>
            <a:endCxn id="31" idx="1"/>
          </p:cNvCxnSpPr>
          <p:nvPr/>
        </p:nvCxnSpPr>
        <p:spPr>
          <a:xfrm>
            <a:off x="6515099" y="5337133"/>
            <a:ext cx="2932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EAB32DE2-47A2-778F-0C36-16404C7C8F63}"/>
              </a:ext>
            </a:extLst>
          </p:cNvPr>
          <p:cNvSpPr/>
          <p:nvPr/>
        </p:nvSpPr>
        <p:spPr>
          <a:xfrm>
            <a:off x="7316601" y="4982016"/>
            <a:ext cx="127470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口语评分模块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08898" y="239145"/>
            <a:ext cx="8990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accent4">
                    <a:lumMod val="7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核心功能实现</a:t>
            </a:r>
            <a:r>
              <a:rPr lang="en-US" altLang="zh-CN" sz="3600" dirty="0">
                <a:solidFill>
                  <a:schemeClr val="accent4">
                    <a:lumMod val="7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——</a:t>
            </a:r>
            <a:r>
              <a:rPr lang="zh-CN" altLang="en-US" sz="3600" dirty="0">
                <a:solidFill>
                  <a:schemeClr val="accent4">
                    <a:lumMod val="7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对话</a:t>
            </a:r>
            <a:r>
              <a:rPr lang="en-US" altLang="zh-CN" sz="3600" dirty="0">
                <a:solidFill>
                  <a:schemeClr val="accent4">
                    <a:lumMod val="7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AI</a:t>
            </a:r>
            <a:endParaRPr lang="zh-CN" altLang="en-US" sz="3600" dirty="0">
              <a:solidFill>
                <a:schemeClr val="accent4">
                  <a:lumMod val="75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06DD1A7-DDF3-3304-7537-5175DD62D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3017" y="239145"/>
            <a:ext cx="883056" cy="82716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526FF7D-813F-1E64-ED53-4979D25EC6C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497701" y="4332751"/>
            <a:ext cx="85107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红豆祝福祖国" panose="02000509000000000000" charset="-122"/>
                <a:ea typeface="红豆祝福祖国" panose="02000509000000000000" charset="-122"/>
                <a:cs typeface="红豆祝福祖国" panose="02000509000000000000" charset="-122"/>
              </a:rPr>
              <a:t>ChatGLM3 </a:t>
            </a:r>
            <a:r>
              <a:rPr lang="zh-CN" altLang="en-US" sz="2400" b="1" dirty="0">
                <a:latin typeface="红豆祝福祖国" panose="02000509000000000000" charset="-122"/>
                <a:ea typeface="红豆祝福祖国" panose="02000509000000000000" charset="-122"/>
                <a:cs typeface="红豆祝福祖国" panose="02000509000000000000" charset="-122"/>
              </a:rPr>
              <a:t>是智谱</a:t>
            </a:r>
            <a:r>
              <a:rPr lang="en-US" altLang="zh-CN" sz="2400" b="1" dirty="0">
                <a:latin typeface="红豆祝福祖国" panose="02000509000000000000" charset="-122"/>
                <a:ea typeface="红豆祝福祖国" panose="02000509000000000000" charset="-122"/>
                <a:cs typeface="红豆祝福祖国" panose="02000509000000000000" charset="-122"/>
              </a:rPr>
              <a:t>AI</a:t>
            </a:r>
            <a:r>
              <a:rPr lang="zh-CN" altLang="en-US" sz="2400" b="1" dirty="0">
                <a:latin typeface="红豆祝福祖国" panose="02000509000000000000" charset="-122"/>
                <a:ea typeface="红豆祝福祖国" panose="02000509000000000000" charset="-122"/>
                <a:cs typeface="红豆祝福祖国" panose="02000509000000000000" charset="-122"/>
              </a:rPr>
              <a:t>和清华大学 </a:t>
            </a:r>
            <a:r>
              <a:rPr lang="en-US" altLang="zh-CN" sz="2400" b="1" dirty="0">
                <a:latin typeface="红豆祝福祖国" panose="02000509000000000000" charset="-122"/>
                <a:ea typeface="红豆祝福祖国" panose="02000509000000000000" charset="-122"/>
                <a:cs typeface="红豆祝福祖国" panose="02000509000000000000" charset="-122"/>
              </a:rPr>
              <a:t>KEG </a:t>
            </a:r>
            <a:r>
              <a:rPr lang="zh-CN" altLang="en-US" sz="2400" b="1" dirty="0">
                <a:latin typeface="红豆祝福祖国" panose="02000509000000000000" charset="-122"/>
                <a:ea typeface="红豆祝福祖国" panose="02000509000000000000" charset="-122"/>
                <a:cs typeface="红豆祝福祖国" panose="02000509000000000000" charset="-122"/>
              </a:rPr>
              <a:t>实验室于今年</a:t>
            </a:r>
            <a:r>
              <a:rPr lang="en-US" altLang="zh-CN" sz="2400" b="1" dirty="0">
                <a:latin typeface="红豆祝福祖国" panose="02000509000000000000" charset="-122"/>
                <a:ea typeface="红豆祝福祖国" panose="02000509000000000000" charset="-122"/>
                <a:cs typeface="红豆祝福祖国" panose="02000509000000000000" charset="-122"/>
              </a:rPr>
              <a:t>10</a:t>
            </a:r>
            <a:r>
              <a:rPr lang="zh-CN" altLang="en-US" sz="2400" b="1" dirty="0">
                <a:latin typeface="红豆祝福祖国" panose="02000509000000000000" charset="-122"/>
                <a:ea typeface="红豆祝福祖国" panose="02000509000000000000" charset="-122"/>
                <a:cs typeface="红豆祝福祖国" panose="02000509000000000000" charset="-122"/>
              </a:rPr>
              <a:t>月</a:t>
            </a:r>
            <a:r>
              <a:rPr lang="en-US" altLang="zh-CN" sz="2400" b="1" dirty="0">
                <a:latin typeface="红豆祝福祖国" panose="02000509000000000000" charset="-122"/>
                <a:ea typeface="红豆祝福祖国" panose="02000509000000000000" charset="-122"/>
                <a:cs typeface="红豆祝福祖国" panose="02000509000000000000" charset="-122"/>
              </a:rPr>
              <a:t>27</a:t>
            </a:r>
            <a:r>
              <a:rPr lang="zh-CN" altLang="en-US" sz="2400" b="1" dirty="0">
                <a:latin typeface="红豆祝福祖国" panose="02000509000000000000" charset="-122"/>
                <a:ea typeface="红豆祝福祖国" panose="02000509000000000000" charset="-122"/>
                <a:cs typeface="红豆祝福祖国" panose="02000509000000000000" charset="-122"/>
              </a:rPr>
              <a:t>日联合发布的新一代对话预训练模型。它采用了更多样的训练数据、更充分的训练步数和更合理的训练策略。在不同角度的数据集上测评显示，</a:t>
            </a:r>
            <a:r>
              <a:rPr lang="en-US" altLang="zh-CN" sz="2400" b="1" dirty="0">
                <a:latin typeface="红豆祝福祖国" panose="02000509000000000000" charset="-122"/>
                <a:ea typeface="红豆祝福祖国" panose="02000509000000000000" charset="-122"/>
                <a:cs typeface="红豆祝福祖国" panose="02000509000000000000" charset="-122"/>
              </a:rPr>
              <a:t>ChatGLM3-6B-Base </a:t>
            </a:r>
            <a:r>
              <a:rPr lang="zh-CN" altLang="en-US" sz="2400" b="1" dirty="0">
                <a:latin typeface="红豆祝福祖国" panose="02000509000000000000" charset="-122"/>
                <a:ea typeface="红豆祝福祖国" panose="02000509000000000000" charset="-122"/>
                <a:cs typeface="红豆祝福祖国" panose="02000509000000000000" charset="-122"/>
              </a:rPr>
              <a:t>具有在 </a:t>
            </a:r>
            <a:r>
              <a:rPr lang="en-US" altLang="zh-CN" sz="2400" b="1" dirty="0">
                <a:latin typeface="红豆祝福祖国" panose="02000509000000000000" charset="-122"/>
                <a:ea typeface="红豆祝福祖国" panose="02000509000000000000" charset="-122"/>
                <a:cs typeface="红豆祝福祖国" panose="02000509000000000000" charset="-122"/>
              </a:rPr>
              <a:t>10B </a:t>
            </a:r>
            <a:r>
              <a:rPr lang="zh-CN" altLang="en-US" sz="2400" b="1" dirty="0">
                <a:latin typeface="红豆祝福祖国" panose="02000509000000000000" charset="-122"/>
                <a:ea typeface="红豆祝福祖国" panose="02000509000000000000" charset="-122"/>
                <a:cs typeface="红豆祝福祖国" panose="02000509000000000000" charset="-122"/>
              </a:rPr>
              <a:t>以下的基础模型中最强的性能。</a:t>
            </a:r>
            <a:endParaRPr lang="en-US" sz="2400" b="1" dirty="0">
              <a:latin typeface="红豆祝福祖国" panose="02000509000000000000" charset="-122"/>
              <a:ea typeface="红豆祝福祖国" panose="02000509000000000000" charset="-122"/>
              <a:cs typeface="红豆祝福祖国" panose="02000509000000000000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64DC754-E8D5-F26C-62DD-2432A3E6BE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5315" y="1588624"/>
            <a:ext cx="4419048" cy="236190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08898" y="239145"/>
            <a:ext cx="8990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accent4">
                    <a:lumMod val="7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核心功能实现</a:t>
            </a:r>
            <a:r>
              <a:rPr lang="en-US" altLang="zh-CN" sz="3600" dirty="0">
                <a:solidFill>
                  <a:schemeClr val="accent4">
                    <a:lumMod val="7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——</a:t>
            </a:r>
            <a:r>
              <a:rPr lang="zh-CN" altLang="en-US" sz="3600" dirty="0">
                <a:solidFill>
                  <a:schemeClr val="accent4">
                    <a:lumMod val="7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模型微调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06DD1A7-DDF3-3304-7537-5175DD62D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3017" y="239145"/>
            <a:ext cx="883056" cy="82716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6EA16E0-10BD-981A-83D5-A604B35A2214}"/>
              </a:ext>
            </a:extLst>
          </p:cNvPr>
          <p:cNvSpPr txBox="1"/>
          <p:nvPr/>
        </p:nvSpPr>
        <p:spPr>
          <a:xfrm>
            <a:off x="3514969" y="1066311"/>
            <a:ext cx="4987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4">
                    <a:lumMod val="7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基于人类反馈的强化学习</a:t>
            </a:r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(RLHF)</a:t>
            </a:r>
            <a:endParaRPr lang="zh-CN" altLang="en-US" sz="2400" b="1" dirty="0">
              <a:solidFill>
                <a:schemeClr val="accent4">
                  <a:lumMod val="75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9639ECE-8698-4B8C-C5D8-3A649A22B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8898" y="1647264"/>
            <a:ext cx="5749018" cy="455335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97335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852854" y="982198"/>
            <a:ext cx="4709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4">
                    <a:lumMod val="7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核心功能</a:t>
            </a:r>
            <a:r>
              <a:rPr lang="en-US" altLang="zh-CN" sz="3600" b="1" dirty="0">
                <a:solidFill>
                  <a:schemeClr val="accent4">
                    <a:lumMod val="7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2</a:t>
            </a:r>
            <a:r>
              <a:rPr lang="zh-CN" altLang="en-US" sz="3600" b="1" dirty="0">
                <a:solidFill>
                  <a:schemeClr val="accent4">
                    <a:lumMod val="7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：口语评分</a:t>
            </a: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7200900" y="2870126"/>
            <a:ext cx="4991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红豆祝福祖国" panose="02000509000000000000" charset="-122"/>
                <a:ea typeface="红豆祝福祖国" panose="02000509000000000000" charset="-122"/>
                <a:cs typeface="红豆祝福祖国" panose="02000509000000000000" charset="-122"/>
              </a:rPr>
              <a:t>√ </a:t>
            </a:r>
            <a:r>
              <a:rPr lang="zh-CN" altLang="en-US" sz="2400" b="1" dirty="0">
                <a:latin typeface="红豆祝福祖国" panose="02000509000000000000" charset="-122"/>
                <a:ea typeface="红豆祝福祖国" panose="02000509000000000000" charset="-122"/>
                <a:cs typeface="红豆祝福祖国" panose="02000509000000000000" charset="-122"/>
              </a:rPr>
              <a:t>多角度评分：发音准确度、语句流畅度、对话完整度</a:t>
            </a:r>
            <a:endParaRPr lang="en-US" sz="2400" b="1" dirty="0">
              <a:latin typeface="红豆祝福祖国" panose="02000509000000000000" charset="-122"/>
              <a:ea typeface="红豆祝福祖国" panose="02000509000000000000" charset="-122"/>
              <a:cs typeface="红豆祝福祖国" panose="02000509000000000000" charset="-122"/>
            </a:endParaRPr>
          </a:p>
          <a:p>
            <a:r>
              <a:rPr lang="en-US" sz="2400" b="1" dirty="0">
                <a:latin typeface="红豆祝福祖国" panose="02000509000000000000" charset="-122"/>
                <a:ea typeface="红豆祝福祖国" panose="02000509000000000000" charset="-122"/>
                <a:cs typeface="红豆祝福祖国" panose="02000509000000000000" charset="-122"/>
              </a:rPr>
              <a:t>√ </a:t>
            </a:r>
            <a:r>
              <a:rPr lang="zh-CN" altLang="en-US" sz="2400" b="1" dirty="0">
                <a:latin typeface="红豆祝福祖国" panose="02000509000000000000" charset="-122"/>
                <a:ea typeface="红豆祝福祖国" panose="02000509000000000000" charset="-122"/>
                <a:cs typeface="红豆祝福祖国" panose="02000509000000000000" charset="-122"/>
              </a:rPr>
              <a:t>为学习者提供学习依据</a:t>
            </a:r>
            <a:r>
              <a:rPr sz="2400" b="1" dirty="0">
                <a:latin typeface="红豆祝福祖国" panose="02000509000000000000" charset="-122"/>
                <a:ea typeface="红豆祝福祖国" panose="02000509000000000000" charset="-122"/>
                <a:cs typeface="红豆祝福祖国" panose="02000509000000000000" charset="-122"/>
              </a:rPr>
              <a:t>：</a:t>
            </a:r>
            <a:r>
              <a:rPr lang="zh-CN" altLang="en-US" sz="2400" b="1" dirty="0">
                <a:latin typeface="红豆祝福祖国" panose="02000509000000000000" charset="-122"/>
                <a:ea typeface="红豆祝福祖国" panose="02000509000000000000" charset="-122"/>
                <a:cs typeface="红豆祝福祖国" panose="02000509000000000000" charset="-122"/>
              </a:rPr>
              <a:t>学习者口语根据自己的不足来针对性训练</a:t>
            </a:r>
            <a:endParaRPr sz="2400" b="1" dirty="0">
              <a:latin typeface="红豆祝福祖国" panose="02000509000000000000" charset="-122"/>
              <a:ea typeface="红豆祝福祖国" panose="02000509000000000000" charset="-122"/>
              <a:cs typeface="红豆祝福祖国" panose="02000509000000000000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18F2DBB-67CE-924C-60A1-C4AFDDA535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293" y="1925086"/>
            <a:ext cx="5692197" cy="395071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7200900" y="911860"/>
            <a:ext cx="47091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4">
                    <a:lumMod val="7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核心功能</a:t>
            </a:r>
            <a:r>
              <a:rPr lang="en-US" altLang="zh-CN" sz="3600" b="1" dirty="0">
                <a:solidFill>
                  <a:schemeClr val="accent4">
                    <a:lumMod val="7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3</a:t>
            </a:r>
            <a:r>
              <a:rPr lang="zh-CN" altLang="en-US" sz="3600" b="1" dirty="0">
                <a:solidFill>
                  <a:schemeClr val="accent4">
                    <a:lumMod val="7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：真人匹配</a:t>
            </a: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7200900" y="2117090"/>
            <a:ext cx="499110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红豆祝福祖国" panose="02000509000000000000" charset="-122"/>
                <a:ea typeface="红豆祝福祖国" panose="02000509000000000000" charset="-122"/>
                <a:cs typeface="红豆祝福祖国" panose="02000509000000000000" charset="-122"/>
              </a:rPr>
              <a:t>√ </a:t>
            </a:r>
            <a:r>
              <a:rPr sz="2400" b="1" dirty="0" err="1">
                <a:latin typeface="红豆祝福祖国" panose="02000509000000000000" charset="-122"/>
                <a:ea typeface="红豆祝福祖国" panose="02000509000000000000" charset="-122"/>
                <a:cs typeface="红豆祝福祖国" panose="02000509000000000000" charset="-122"/>
              </a:rPr>
              <a:t>进入模块：随机房间号并匹配用户</a:t>
            </a:r>
            <a:r>
              <a:rPr lang="zh-CN" sz="2400" b="1" dirty="0">
                <a:latin typeface="红豆祝福祖国" panose="02000509000000000000" charset="-122"/>
                <a:ea typeface="红豆祝福祖国" panose="02000509000000000000" charset="-122"/>
                <a:cs typeface="红豆祝福祖国" panose="02000509000000000000" charset="-122"/>
              </a:rPr>
              <a:t>匹</a:t>
            </a:r>
            <a:r>
              <a:rPr sz="2400" b="1" dirty="0" err="1">
                <a:latin typeface="红豆祝福祖国" panose="02000509000000000000" charset="-122"/>
                <a:ea typeface="红豆祝福祖国" panose="02000509000000000000" charset="-122"/>
                <a:cs typeface="红豆祝福祖国" panose="02000509000000000000" charset="-122"/>
              </a:rPr>
              <a:t>配成功后开启通话功能</a:t>
            </a:r>
            <a:endParaRPr sz="2400" b="1" dirty="0">
              <a:latin typeface="红豆祝福祖国" panose="02000509000000000000" charset="-122"/>
              <a:ea typeface="红豆祝福祖国" panose="02000509000000000000" charset="-122"/>
              <a:cs typeface="红豆祝福祖国" panose="02000509000000000000" charset="-122"/>
            </a:endParaRPr>
          </a:p>
          <a:p>
            <a:endParaRPr lang="en-US" sz="2400" b="1" dirty="0">
              <a:latin typeface="红豆祝福祖国" panose="02000509000000000000" charset="-122"/>
              <a:ea typeface="红豆祝福祖国" panose="02000509000000000000" charset="-122"/>
              <a:cs typeface="红豆祝福祖国" panose="02000509000000000000" charset="-122"/>
            </a:endParaRPr>
          </a:p>
          <a:p>
            <a:r>
              <a:rPr lang="en-US" sz="2400" b="1" dirty="0">
                <a:latin typeface="红豆祝福祖国" panose="02000509000000000000" charset="-122"/>
                <a:ea typeface="红豆祝福祖国" panose="02000509000000000000" charset="-122"/>
                <a:cs typeface="红豆祝福祖国" panose="02000509000000000000" charset="-122"/>
              </a:rPr>
              <a:t>√ </a:t>
            </a:r>
            <a:r>
              <a:rPr sz="2400" b="1" dirty="0" err="1">
                <a:latin typeface="红豆祝福祖国" panose="02000509000000000000" charset="-122"/>
                <a:ea typeface="红豆祝福祖国" panose="02000509000000000000" charset="-122"/>
                <a:cs typeface="红豆祝福祖国" panose="02000509000000000000" charset="-122"/>
              </a:rPr>
              <a:t>聊天室tips：为陌生用户提供聊天话题</a:t>
            </a:r>
            <a:endParaRPr sz="2400" b="1" dirty="0">
              <a:latin typeface="红豆祝福祖国" panose="02000509000000000000" charset="-122"/>
              <a:ea typeface="红豆祝福祖国" panose="02000509000000000000" charset="-122"/>
              <a:cs typeface="红豆祝福祖国" panose="02000509000000000000" charset="-122"/>
            </a:endParaRPr>
          </a:p>
          <a:p>
            <a:endParaRPr lang="en-US" sz="2400" b="1" dirty="0">
              <a:latin typeface="红豆祝福祖国" panose="02000509000000000000" charset="-122"/>
              <a:ea typeface="红豆祝福祖国" panose="02000509000000000000" charset="-122"/>
              <a:cs typeface="红豆祝福祖国" panose="02000509000000000000" charset="-122"/>
            </a:endParaRPr>
          </a:p>
          <a:p>
            <a:r>
              <a:rPr lang="en-US" sz="2400" b="1" dirty="0">
                <a:latin typeface="红豆祝福祖国" panose="02000509000000000000" charset="-122"/>
                <a:ea typeface="红豆祝福祖国" panose="02000509000000000000" charset="-122"/>
                <a:cs typeface="红豆祝福祖国" panose="02000509000000000000" charset="-122"/>
              </a:rPr>
              <a:t>√ </a:t>
            </a:r>
            <a:r>
              <a:rPr sz="2400" b="1" dirty="0" err="1">
                <a:latin typeface="红豆祝福祖国" panose="02000509000000000000" charset="-122"/>
                <a:ea typeface="红豆祝福祖国" panose="02000509000000000000" charset="-122"/>
                <a:cs typeface="红豆祝福祖国" panose="02000509000000000000" charset="-122"/>
              </a:rPr>
              <a:t>备忘录：用户在聊天过程中进行随手记录</a:t>
            </a:r>
            <a:endParaRPr sz="2400" b="1" dirty="0">
              <a:latin typeface="红豆祝福祖国" panose="02000509000000000000" charset="-122"/>
              <a:ea typeface="红豆祝福祖国" panose="02000509000000000000" charset="-122"/>
              <a:cs typeface="红豆祝福祖国" panose="02000509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555" y="1918970"/>
            <a:ext cx="6782435" cy="37306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390103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398780" y="1245870"/>
            <a:ext cx="47091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4">
                    <a:lumMod val="7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核心功能</a:t>
            </a:r>
            <a:r>
              <a:rPr lang="en-US" altLang="zh-CN" sz="3600" b="1" dirty="0">
                <a:solidFill>
                  <a:schemeClr val="accent4">
                    <a:lumMod val="7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4</a:t>
            </a:r>
            <a:r>
              <a:rPr lang="zh-CN" altLang="en-US" sz="3600" b="1" dirty="0">
                <a:solidFill>
                  <a:schemeClr val="accent4">
                    <a:lumMod val="7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：交互社区</a:t>
            </a: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398780" y="2117090"/>
            <a:ext cx="470916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红豆祝福祖国" panose="02000509000000000000" charset="-122"/>
                <a:ea typeface="红豆祝福祖国" panose="02000509000000000000" charset="-122"/>
                <a:cs typeface="红豆祝福祖国" panose="02000509000000000000" charset="-122"/>
              </a:rPr>
              <a:t>√ </a:t>
            </a:r>
            <a:r>
              <a:rPr sz="2400" b="1">
                <a:latin typeface="红豆祝福祖国" panose="02000509000000000000" charset="-122"/>
                <a:ea typeface="红豆祝福祖国" panose="02000509000000000000" charset="-122"/>
                <a:cs typeface="红豆祝福祖国" panose="02000509000000000000" charset="-122"/>
              </a:rPr>
              <a:t>好友交际功能</a:t>
            </a:r>
            <a:r>
              <a:rPr lang="zh-CN" sz="2400" b="1">
                <a:latin typeface="红豆祝福祖国" panose="02000509000000000000" charset="-122"/>
                <a:ea typeface="红豆祝福祖国" panose="02000509000000000000" charset="-122"/>
                <a:cs typeface="红豆祝福祖国" panose="02000509000000000000" charset="-122"/>
              </a:rPr>
              <a:t>：</a:t>
            </a:r>
            <a:r>
              <a:rPr sz="2400" b="1">
                <a:latin typeface="红豆祝福祖国" panose="02000509000000000000" charset="-122"/>
                <a:ea typeface="红豆祝福祖国" panose="02000509000000000000" charset="-122"/>
                <a:cs typeface="红豆祝福祖国" panose="02000509000000000000" charset="-122"/>
              </a:rPr>
              <a:t>个人可以发表动态，也可以与好友聊天。</a:t>
            </a:r>
          </a:p>
          <a:p>
            <a:endParaRPr sz="2400" b="1">
              <a:latin typeface="红豆祝福祖国" panose="02000509000000000000" charset="-122"/>
              <a:ea typeface="红豆祝福祖国" panose="02000509000000000000" charset="-122"/>
              <a:cs typeface="红豆祝福祖国" panose="02000509000000000000" charset="-122"/>
            </a:endParaRPr>
          </a:p>
          <a:p>
            <a:r>
              <a:rPr lang="en-US" sz="2400" b="1">
                <a:latin typeface="红豆祝福祖国" panose="02000509000000000000" charset="-122"/>
                <a:ea typeface="红豆祝福祖国" panose="02000509000000000000" charset="-122"/>
                <a:cs typeface="红豆祝福祖国" panose="02000509000000000000" charset="-122"/>
              </a:rPr>
              <a:t>√ </a:t>
            </a:r>
            <a:r>
              <a:rPr sz="2400" b="1">
                <a:latin typeface="红豆祝福祖国" panose="02000509000000000000" charset="-122"/>
                <a:ea typeface="红豆祝福祖国" panose="02000509000000000000" charset="-122"/>
                <a:cs typeface="红豆祝福祖国" panose="02000509000000000000" charset="-122"/>
              </a:rPr>
              <a:t>英语社区环境</a:t>
            </a:r>
            <a:r>
              <a:rPr lang="zh-CN" sz="2400" b="1">
                <a:latin typeface="红豆祝福祖国" panose="02000509000000000000" charset="-122"/>
                <a:ea typeface="红豆祝福祖国" panose="02000509000000000000" charset="-122"/>
                <a:cs typeface="红豆祝福祖国" panose="02000509000000000000" charset="-122"/>
              </a:rPr>
              <a:t>：</a:t>
            </a:r>
            <a:r>
              <a:rPr sz="2400" b="1">
                <a:latin typeface="红豆祝福祖国" panose="02000509000000000000" charset="-122"/>
                <a:ea typeface="红豆祝福祖国" panose="02000509000000000000" charset="-122"/>
                <a:cs typeface="红豆祝福祖国" panose="02000509000000000000" charset="-122"/>
              </a:rPr>
              <a:t>在这里可以分享英语的心得和方法，也可以公开寻找用户需要的英语口语学习伙伴。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rcRect l="21343" t="12354" r="21290" b="22302"/>
          <a:stretch>
            <a:fillRect/>
          </a:stretch>
        </p:blipFill>
        <p:spPr>
          <a:xfrm>
            <a:off x="5250180" y="1482725"/>
            <a:ext cx="6858635" cy="375158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rcRect l="6554" r="8542" b="6691"/>
          <a:stretch>
            <a:fillRect/>
          </a:stretch>
        </p:blipFill>
        <p:spPr>
          <a:xfrm>
            <a:off x="1238250" y="974725"/>
            <a:ext cx="9571990" cy="504634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rcRect l="5925" t="10775" r="8804" b="-649"/>
          <a:stretch>
            <a:fillRect/>
          </a:stretch>
        </p:blipFill>
        <p:spPr>
          <a:xfrm>
            <a:off x="560070" y="1143635"/>
            <a:ext cx="10089515" cy="508698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2120" y="846455"/>
            <a:ext cx="47091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solidFill>
                  <a:schemeClr val="accent4">
                    <a:lumMod val="7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辅助功能</a:t>
            </a:r>
            <a:r>
              <a:rPr lang="en-US" altLang="zh-CN" sz="3600">
                <a:solidFill>
                  <a:schemeClr val="accent4">
                    <a:lumMod val="7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1</a:t>
            </a:r>
            <a:r>
              <a:rPr lang="zh-CN" altLang="en-US" sz="3600">
                <a:solidFill>
                  <a:schemeClr val="accent4">
                    <a:lumMod val="7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：每日签到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107940" y="292735"/>
            <a:ext cx="71640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红豆祝福祖国" panose="02000509000000000000" charset="-122"/>
                <a:ea typeface="红豆祝福祖国" panose="02000509000000000000" charset="-122"/>
                <a:cs typeface="红豆祝福祖国" panose="02000509000000000000" charset="-122"/>
              </a:rPr>
              <a:t>√ </a:t>
            </a:r>
            <a:r>
              <a:rPr lang="zh-CN" altLang="en-US" sz="2400" b="1">
                <a:latin typeface="红豆祝福祖国" panose="02000509000000000000" charset="-122"/>
                <a:ea typeface="红豆祝福祖国" panose="02000509000000000000" charset="-122"/>
                <a:cs typeface="红豆祝福祖国" panose="02000509000000000000" charset="-122"/>
              </a:rPr>
              <a:t>签到打卡，记录自己的学习日程</a:t>
            </a:r>
          </a:p>
          <a:p>
            <a:r>
              <a:rPr lang="en-US" altLang="zh-CN" sz="2400" b="1">
                <a:latin typeface="红豆祝福祖国" panose="02000509000000000000" charset="-122"/>
                <a:ea typeface="红豆祝福祖国" panose="02000509000000000000" charset="-122"/>
                <a:cs typeface="红豆祝福祖国" panose="02000509000000000000" charset="-122"/>
                <a:sym typeface="+mn-ea"/>
              </a:rPr>
              <a:t>√ </a:t>
            </a:r>
            <a:r>
              <a:rPr lang="zh-CN" altLang="en-US" sz="2400" b="1">
                <a:latin typeface="红豆祝福祖国" panose="02000509000000000000" charset="-122"/>
                <a:ea typeface="红豆祝福祖国" panose="02000509000000000000" charset="-122"/>
                <a:cs typeface="红豆祝福祖国" panose="02000509000000000000" charset="-122"/>
                <a:sym typeface="+mn-ea"/>
              </a:rPr>
              <a:t>签到可以获得积分，积分可以兑换狗粮、玩具等虚拟产品用于培养用户的虚拟柴犬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rcRect l="4392" r="5565" b="17718"/>
          <a:stretch>
            <a:fillRect/>
          </a:stretch>
        </p:blipFill>
        <p:spPr>
          <a:xfrm>
            <a:off x="573405" y="1701165"/>
            <a:ext cx="9920605" cy="434213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422515" y="2040890"/>
            <a:ext cx="47091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solidFill>
                  <a:schemeClr val="accent4">
                    <a:lumMod val="7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辅助功能</a:t>
            </a:r>
            <a:r>
              <a:rPr lang="en-US" altLang="zh-CN" sz="3600">
                <a:solidFill>
                  <a:schemeClr val="accent4">
                    <a:lumMod val="7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2</a:t>
            </a:r>
            <a:r>
              <a:rPr lang="zh-CN" altLang="en-US" sz="3600">
                <a:solidFill>
                  <a:schemeClr val="accent4">
                    <a:lumMod val="7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：佳句欣赏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280910" y="2686050"/>
            <a:ext cx="4991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红豆祝福祖国" panose="02000509000000000000" charset="-122"/>
                <a:ea typeface="红豆祝福祖国" panose="02000509000000000000" charset="-122"/>
                <a:cs typeface="红豆祝福祖国" panose="02000509000000000000" charset="-122"/>
              </a:rPr>
              <a:t>√ </a:t>
            </a:r>
            <a:r>
              <a:rPr lang="zh-CN" altLang="en-US" sz="2400" b="1">
                <a:latin typeface="红豆祝福祖国" panose="02000509000000000000" charset="-122"/>
                <a:ea typeface="红豆祝福祖国" panose="02000509000000000000" charset="-122"/>
                <a:cs typeface="红豆祝福祖国" panose="02000509000000000000" charset="-122"/>
              </a:rPr>
              <a:t>提供好句为用户积累和学习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rcRect l="5215" t="18753" r="6139" b="8640"/>
          <a:stretch>
            <a:fillRect/>
          </a:stretch>
        </p:blipFill>
        <p:spPr>
          <a:xfrm>
            <a:off x="90170" y="2040890"/>
            <a:ext cx="7190740" cy="346265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9467850" y="842010"/>
            <a:ext cx="5501640" cy="5054600"/>
          </a:xfrm>
          <a:prstGeom prst="ellipse">
            <a:avLst/>
          </a:prstGeom>
          <a:gradFill>
            <a:gsLst>
              <a:gs pos="50000">
                <a:srgbClr val="F5BD7C"/>
              </a:gs>
              <a:gs pos="0">
                <a:srgbClr val="F6D1A7"/>
              </a:gs>
              <a:gs pos="100000">
                <a:srgbClr val="F4A850"/>
              </a:gs>
            </a:gsLst>
            <a:lin scaled="1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introduceContainer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01810" y="1235075"/>
            <a:ext cx="1271905" cy="1271905"/>
          </a:xfrm>
          <a:prstGeom prst="rect">
            <a:avLst/>
          </a:prstGeom>
        </p:spPr>
      </p:pic>
      <p:pic>
        <p:nvPicPr>
          <p:cNvPr id="8" name="图片 7" descr="introduceContainer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22130" y="4385310"/>
            <a:ext cx="1272540" cy="1272540"/>
          </a:xfrm>
          <a:prstGeom prst="rect">
            <a:avLst/>
          </a:prstGeom>
        </p:spPr>
      </p:pic>
      <p:pic>
        <p:nvPicPr>
          <p:cNvPr id="10" name="图片 9" descr="introduceContainer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17860" y="410845"/>
            <a:ext cx="1173480" cy="1173480"/>
          </a:xfrm>
          <a:prstGeom prst="rect">
            <a:avLst/>
          </a:prstGeom>
        </p:spPr>
      </p:pic>
      <p:pic>
        <p:nvPicPr>
          <p:cNvPr id="11" name="图片 10" descr="introduceContainer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44225" y="4949825"/>
            <a:ext cx="1229995" cy="122999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291205" y="2940050"/>
            <a:ext cx="31102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>
                <a:latin typeface="方正粗黑宋简体" panose="02000000000000000000" charset="-122"/>
                <a:ea typeface="方正粗黑宋简体" panose="02000000000000000000" charset="-122"/>
              </a:rPr>
              <a:t>目录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9037320" y="564515"/>
            <a:ext cx="21558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红豆祝福祖国" panose="02000509000000000000" charset="-122"/>
                <a:ea typeface="红豆祝福祖国" panose="02000509000000000000" charset="-122"/>
              </a:rPr>
              <a:t>项目背景</a:t>
            </a:r>
          </a:p>
        </p:txBody>
      </p:sp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7639685" y="1784985"/>
            <a:ext cx="21558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红豆祝福祖国" panose="02000509000000000000" charset="-122"/>
                <a:ea typeface="红豆祝福祖国" panose="02000509000000000000" charset="-122"/>
              </a:rPr>
              <a:t>项目预想</a:t>
            </a:r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7013575" y="3340100"/>
            <a:ext cx="21558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红豆祝福祖国" panose="02000509000000000000" charset="-122"/>
                <a:ea typeface="红豆祝福祖国" panose="02000509000000000000" charset="-122"/>
              </a:rPr>
              <a:t>项目进展</a:t>
            </a:r>
          </a:p>
        </p:txBody>
      </p:sp>
      <p:sp>
        <p:nvSpPr>
          <p:cNvPr id="16" name="文本框 15"/>
          <p:cNvSpPr txBox="1"/>
          <p:nvPr>
            <p:custDataLst>
              <p:tags r:id="rId4"/>
            </p:custDataLst>
          </p:nvPr>
        </p:nvSpPr>
        <p:spPr>
          <a:xfrm>
            <a:off x="7639685" y="4795520"/>
            <a:ext cx="21558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红豆祝福祖国" panose="02000509000000000000" charset="-122"/>
                <a:ea typeface="红豆祝福祖国" panose="02000509000000000000" charset="-122"/>
              </a:rPr>
              <a:t>应用前景</a:t>
            </a:r>
          </a:p>
        </p:txBody>
      </p:sp>
      <p:sp>
        <p:nvSpPr>
          <p:cNvPr id="17" name="文本框 16"/>
          <p:cNvSpPr txBox="1"/>
          <p:nvPr>
            <p:custDataLst>
              <p:tags r:id="rId5"/>
            </p:custDataLst>
          </p:nvPr>
        </p:nvSpPr>
        <p:spPr>
          <a:xfrm>
            <a:off x="9169400" y="5657850"/>
            <a:ext cx="21558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红豆祝福祖国" panose="02000509000000000000" charset="-122"/>
                <a:ea typeface="红豆祝福祖国" panose="02000509000000000000" charset="-122"/>
              </a:rPr>
              <a:t>项目展示</a:t>
            </a:r>
          </a:p>
        </p:txBody>
      </p:sp>
      <p:pic>
        <p:nvPicPr>
          <p:cNvPr id="2" name="图片 1" descr="test_do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45525" y="2506980"/>
            <a:ext cx="1687195" cy="183261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60705" y="1116330"/>
            <a:ext cx="47091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solidFill>
                  <a:schemeClr val="accent4">
                    <a:lumMod val="7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辅助功能</a:t>
            </a:r>
            <a:r>
              <a:rPr lang="en-US" altLang="zh-CN" sz="3600">
                <a:solidFill>
                  <a:schemeClr val="accent4">
                    <a:lumMod val="7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3</a:t>
            </a:r>
            <a:r>
              <a:rPr lang="zh-CN" altLang="en-US" sz="3600">
                <a:solidFill>
                  <a:schemeClr val="accent4">
                    <a:lumMod val="7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：单词记忆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377815" y="694055"/>
            <a:ext cx="49911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红豆祝福祖国" panose="02000509000000000000" charset="-122"/>
                <a:ea typeface="红豆祝福祖国" panose="02000509000000000000" charset="-122"/>
                <a:cs typeface="红豆祝福祖国" panose="02000509000000000000" charset="-122"/>
              </a:rPr>
              <a:t>√ </a:t>
            </a:r>
            <a:r>
              <a:rPr lang="zh-CN" altLang="en-US" sz="2400" b="1">
                <a:latin typeface="红豆祝福祖国" panose="02000509000000000000" charset="-122"/>
                <a:ea typeface="红豆祝福祖国" panose="02000509000000000000" charset="-122"/>
                <a:cs typeface="红豆祝福祖国" panose="02000509000000000000" charset="-122"/>
              </a:rPr>
              <a:t>提供英语单词，为用户积累学习</a:t>
            </a:r>
          </a:p>
          <a:p>
            <a:r>
              <a:rPr lang="en-US" altLang="zh-CN" sz="2400" b="1">
                <a:latin typeface="红豆祝福祖国" panose="02000509000000000000" charset="-122"/>
                <a:ea typeface="红豆祝福祖国" panose="02000509000000000000" charset="-122"/>
                <a:cs typeface="红豆祝福祖国" panose="02000509000000000000" charset="-122"/>
              </a:rPr>
              <a:t>√ </a:t>
            </a:r>
            <a:r>
              <a:rPr lang="zh-CN" altLang="en-US" sz="2400" b="1">
                <a:latin typeface="红豆祝福祖国" panose="02000509000000000000" charset="-122"/>
                <a:ea typeface="红豆祝福祖国" panose="02000509000000000000" charset="-122"/>
                <a:cs typeface="红豆祝福祖国" panose="02000509000000000000" charset="-122"/>
              </a:rPr>
              <a:t>自我测试，检测学习成果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rcRect l="14453" t="8065" r="9484" b="18761"/>
          <a:stretch>
            <a:fillRect/>
          </a:stretch>
        </p:blipFill>
        <p:spPr>
          <a:xfrm>
            <a:off x="314960" y="2035810"/>
            <a:ext cx="9203055" cy="422973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482840" y="1761490"/>
            <a:ext cx="47091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solidFill>
                  <a:schemeClr val="accent4">
                    <a:lumMod val="7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辅助功能</a:t>
            </a:r>
            <a:r>
              <a:rPr lang="en-US" altLang="zh-CN" sz="3600">
                <a:solidFill>
                  <a:schemeClr val="accent4">
                    <a:lumMod val="7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4</a:t>
            </a:r>
            <a:r>
              <a:rPr lang="zh-CN" altLang="en-US" sz="3600">
                <a:solidFill>
                  <a:schemeClr val="accent4">
                    <a:lumMod val="7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：新闻阅读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877810" y="2503805"/>
            <a:ext cx="43141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红豆祝福祖国" panose="02000509000000000000" charset="-122"/>
                <a:ea typeface="红豆祝福祖国" panose="02000509000000000000" charset="-122"/>
                <a:cs typeface="红豆祝福祖国" panose="02000509000000000000" charset="-122"/>
              </a:rPr>
              <a:t>√ </a:t>
            </a:r>
            <a:r>
              <a:rPr lang="zh-CN" altLang="en-US" sz="2400" b="1">
                <a:latin typeface="红豆祝福祖国" panose="02000509000000000000" charset="-122"/>
                <a:ea typeface="红豆祝福祖国" panose="02000509000000000000" charset="-122"/>
                <a:cs typeface="红豆祝福祖国" panose="02000509000000000000" charset="-122"/>
              </a:rPr>
              <a:t>学习英语的同时，紧跟时事</a:t>
            </a:r>
          </a:p>
          <a:p>
            <a:r>
              <a:rPr lang="en-US" altLang="zh-CN" sz="2400" b="1">
                <a:latin typeface="红豆祝福祖国" panose="02000509000000000000" charset="-122"/>
                <a:ea typeface="红豆祝福祖国" panose="02000509000000000000" charset="-122"/>
                <a:cs typeface="红豆祝福祖国" panose="02000509000000000000" charset="-122"/>
              </a:rPr>
              <a:t>√ </a:t>
            </a:r>
            <a:r>
              <a:rPr lang="zh-CN" altLang="en-US" sz="2400" b="1">
                <a:latin typeface="红豆祝福祖国" panose="02000509000000000000" charset="-122"/>
                <a:ea typeface="红豆祝福祖国" panose="02000509000000000000" charset="-122"/>
                <a:cs typeface="红豆祝福祖国" panose="02000509000000000000" charset="-122"/>
              </a:rPr>
              <a:t>锻炼自己的阅读能力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rcRect l="8266" t="17570" r="9125" b="4885"/>
          <a:stretch>
            <a:fillRect/>
          </a:stretch>
        </p:blipFill>
        <p:spPr>
          <a:xfrm>
            <a:off x="314960" y="2644140"/>
            <a:ext cx="7329805" cy="38703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560705" y="1191895"/>
            <a:ext cx="47091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solidFill>
                  <a:schemeClr val="accent4">
                    <a:lumMod val="7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辅助功能</a:t>
            </a:r>
            <a:r>
              <a:rPr lang="en-US" altLang="zh-CN" sz="3600">
                <a:solidFill>
                  <a:schemeClr val="accent4">
                    <a:lumMod val="7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5</a:t>
            </a:r>
            <a:r>
              <a:rPr lang="zh-CN" altLang="en-US" sz="3600">
                <a:solidFill>
                  <a:schemeClr val="accent4">
                    <a:lumMod val="7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：听力音频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560705" y="1837055"/>
            <a:ext cx="58959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红豆祝福祖国" panose="02000509000000000000" charset="-122"/>
                <a:ea typeface="红豆祝福祖国" panose="02000509000000000000" charset="-122"/>
                <a:cs typeface="红豆祝福祖国" panose="02000509000000000000" charset="-122"/>
              </a:rPr>
              <a:t>√ </a:t>
            </a:r>
            <a:r>
              <a:rPr lang="zh-CN" altLang="en-US" sz="2400" b="1">
                <a:latin typeface="红豆祝福祖国" panose="02000509000000000000" charset="-122"/>
                <a:ea typeface="红豆祝福祖国" panose="02000509000000000000" charset="-122"/>
                <a:cs typeface="红豆祝福祖国" panose="02000509000000000000" charset="-122"/>
              </a:rPr>
              <a:t>提供听力材料，锻炼听力能力</a:t>
            </a:r>
          </a:p>
          <a:p>
            <a:r>
              <a:rPr lang="en-US" altLang="zh-CN" sz="2400" b="1">
                <a:latin typeface="红豆祝福祖国" panose="02000509000000000000" charset="-122"/>
                <a:ea typeface="红豆祝福祖国" panose="02000509000000000000" charset="-122"/>
                <a:cs typeface="红豆祝福祖国" panose="02000509000000000000" charset="-122"/>
              </a:rPr>
              <a:t>√ </a:t>
            </a:r>
            <a:r>
              <a:rPr lang="zh-CN" altLang="en-US" sz="2400" b="1">
                <a:latin typeface="红豆祝福祖国" panose="02000509000000000000" charset="-122"/>
                <a:ea typeface="红豆祝福祖国" panose="02000509000000000000" charset="-122"/>
                <a:cs typeface="红豆祝福祖国" panose="02000509000000000000" charset="-122"/>
              </a:rPr>
              <a:t>学习听力材料的发音，纠正自己的不足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rcRect l="17911" t="14316" r="16615" b="1284"/>
          <a:stretch>
            <a:fillRect/>
          </a:stretch>
        </p:blipFill>
        <p:spPr>
          <a:xfrm>
            <a:off x="1798320" y="2722880"/>
            <a:ext cx="6499860" cy="400177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9467850" y="842010"/>
            <a:ext cx="5501640" cy="5054600"/>
          </a:xfrm>
          <a:prstGeom prst="ellipse">
            <a:avLst/>
          </a:prstGeom>
          <a:gradFill>
            <a:gsLst>
              <a:gs pos="50000">
                <a:srgbClr val="F5BD7C"/>
              </a:gs>
              <a:gs pos="0">
                <a:srgbClr val="F6D1A7"/>
              </a:gs>
              <a:gs pos="100000">
                <a:srgbClr val="F4A850"/>
              </a:gs>
            </a:gsLst>
            <a:lin scaled="1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introduceContainer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06785" y="5208270"/>
            <a:ext cx="1085215" cy="1085215"/>
          </a:xfrm>
          <a:prstGeom prst="rect">
            <a:avLst/>
          </a:prstGeom>
        </p:spPr>
      </p:pic>
      <p:pic>
        <p:nvPicPr>
          <p:cNvPr id="8" name="图片 7" descr="introduceContainer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39605" y="1367155"/>
            <a:ext cx="1193165" cy="1193165"/>
          </a:xfrm>
          <a:prstGeom prst="rect">
            <a:avLst/>
          </a:prstGeom>
        </p:spPr>
      </p:pic>
      <p:pic>
        <p:nvPicPr>
          <p:cNvPr id="10" name="图片 9" descr="introduceContainer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92640" y="4600575"/>
            <a:ext cx="1178560" cy="1178560"/>
          </a:xfrm>
          <a:prstGeom prst="rect">
            <a:avLst/>
          </a:prstGeom>
        </p:spPr>
      </p:pic>
      <p:pic>
        <p:nvPicPr>
          <p:cNvPr id="11" name="图片 10" descr="introduceContainer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95335" y="2560320"/>
            <a:ext cx="2101850" cy="210185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022590" y="4872355"/>
            <a:ext cx="1962150" cy="499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800" b="1" dirty="0">
                <a:latin typeface="红豆祝福祖国" panose="02000509000000000000" charset="-122"/>
                <a:ea typeface="红豆祝福祖国" panose="02000509000000000000" charset="-122"/>
              </a:rPr>
              <a:t>项目背景</a:t>
            </a:r>
          </a:p>
        </p:txBody>
      </p:sp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9338310" y="5693410"/>
            <a:ext cx="17684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红豆祝福祖国" panose="02000509000000000000" charset="-122"/>
                <a:ea typeface="红豆祝福祖国" panose="02000509000000000000" charset="-122"/>
              </a:rPr>
              <a:t>项目预想</a:t>
            </a:r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9105265" y="510540"/>
            <a:ext cx="2353310" cy="6432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800" b="1">
                <a:latin typeface="红豆祝福祖国" panose="02000509000000000000" charset="-122"/>
                <a:ea typeface="红豆祝福祖国" panose="02000509000000000000" charset="-122"/>
              </a:rPr>
              <a:t>项目进展</a:t>
            </a:r>
          </a:p>
        </p:txBody>
      </p:sp>
      <p:sp>
        <p:nvSpPr>
          <p:cNvPr id="16" name="文本框 15"/>
          <p:cNvSpPr txBox="1"/>
          <p:nvPr>
            <p:custDataLst>
              <p:tags r:id="rId4"/>
            </p:custDataLst>
          </p:nvPr>
        </p:nvSpPr>
        <p:spPr>
          <a:xfrm>
            <a:off x="7856855" y="1535430"/>
            <a:ext cx="19488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红豆祝福祖国" panose="02000509000000000000" charset="-122"/>
                <a:ea typeface="红豆祝福祖国" panose="02000509000000000000" charset="-122"/>
              </a:rPr>
              <a:t>应用前景</a:t>
            </a:r>
          </a:p>
        </p:txBody>
      </p:sp>
      <p:sp>
        <p:nvSpPr>
          <p:cNvPr id="17" name="文本框 16"/>
          <p:cNvSpPr txBox="1"/>
          <p:nvPr>
            <p:custDataLst>
              <p:tags r:id="rId5"/>
            </p:custDataLst>
          </p:nvPr>
        </p:nvSpPr>
        <p:spPr>
          <a:xfrm>
            <a:off x="2479040" y="2882265"/>
            <a:ext cx="41071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chemeClr val="tx2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项目展示</a:t>
            </a:r>
          </a:p>
        </p:txBody>
      </p:sp>
      <p:pic>
        <p:nvPicPr>
          <p:cNvPr id="2" name="图片 1" descr="test_do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0913110" y="196850"/>
            <a:ext cx="1169670" cy="127127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9467850" y="842010"/>
            <a:ext cx="5501640" cy="5054600"/>
          </a:xfrm>
          <a:prstGeom prst="ellipse">
            <a:avLst/>
          </a:prstGeom>
          <a:gradFill>
            <a:gsLst>
              <a:gs pos="50000">
                <a:srgbClr val="F5BD7C"/>
              </a:gs>
              <a:gs pos="0">
                <a:srgbClr val="F6D1A7"/>
              </a:gs>
              <a:gs pos="100000">
                <a:srgbClr val="F4A850"/>
              </a:gs>
            </a:gsLst>
            <a:lin scaled="1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introduceContainer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71200" y="426720"/>
            <a:ext cx="1320800" cy="1320800"/>
          </a:xfrm>
          <a:prstGeom prst="rect">
            <a:avLst/>
          </a:prstGeom>
        </p:spPr>
      </p:pic>
      <p:pic>
        <p:nvPicPr>
          <p:cNvPr id="8" name="图片 7" descr="introduceContainer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97215" y="2473325"/>
            <a:ext cx="2228850" cy="2228850"/>
          </a:xfrm>
          <a:prstGeom prst="rect">
            <a:avLst/>
          </a:prstGeom>
        </p:spPr>
      </p:pic>
      <p:pic>
        <p:nvPicPr>
          <p:cNvPr id="10" name="图片 9" descr="introduceContainer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013440" y="5114925"/>
            <a:ext cx="1178560" cy="1178560"/>
          </a:xfrm>
          <a:prstGeom prst="rect">
            <a:avLst/>
          </a:prstGeom>
        </p:spPr>
      </p:pic>
      <p:pic>
        <p:nvPicPr>
          <p:cNvPr id="11" name="图片 10" descr="introduceContainer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59290" y="4505325"/>
            <a:ext cx="1229995" cy="122999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999855" y="5735320"/>
            <a:ext cx="1962150" cy="499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800" b="1">
                <a:latin typeface="红豆祝福祖国" panose="02000509000000000000" charset="-122"/>
                <a:ea typeface="红豆祝福祖国" panose="02000509000000000000" charset="-122"/>
              </a:rPr>
              <a:t>项目背景</a:t>
            </a:r>
          </a:p>
        </p:txBody>
      </p:sp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9102725" y="631825"/>
            <a:ext cx="17684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红豆祝福祖国" panose="02000509000000000000" charset="-122"/>
                <a:ea typeface="红豆祝福祖国" panose="02000509000000000000" charset="-122"/>
              </a:rPr>
              <a:t>项目预想</a:t>
            </a:r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7723505" y="1535430"/>
            <a:ext cx="2353310" cy="6432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800" b="1">
                <a:latin typeface="红豆祝福祖国" panose="02000509000000000000" charset="-122"/>
                <a:ea typeface="红豆祝福祖国" panose="02000509000000000000" charset="-122"/>
              </a:rPr>
              <a:t>项目进展</a:t>
            </a:r>
          </a:p>
        </p:txBody>
      </p:sp>
      <p:sp>
        <p:nvSpPr>
          <p:cNvPr id="16" name="文本框 15"/>
          <p:cNvSpPr txBox="1"/>
          <p:nvPr>
            <p:custDataLst>
              <p:tags r:id="rId4"/>
            </p:custDataLst>
          </p:nvPr>
        </p:nvSpPr>
        <p:spPr>
          <a:xfrm>
            <a:off x="2627630" y="2910840"/>
            <a:ext cx="41903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>
                <a:latin typeface="方正粗黑宋简体" panose="02000000000000000000" charset="-122"/>
                <a:ea typeface="方正粗黑宋简体" panose="02000000000000000000" charset="-122"/>
              </a:rPr>
              <a:t>应用前景</a:t>
            </a:r>
          </a:p>
        </p:txBody>
      </p:sp>
      <p:sp>
        <p:nvSpPr>
          <p:cNvPr id="17" name="文本框 16"/>
          <p:cNvSpPr txBox="1"/>
          <p:nvPr>
            <p:custDataLst>
              <p:tags r:id="rId5"/>
            </p:custDataLst>
          </p:nvPr>
        </p:nvSpPr>
        <p:spPr>
          <a:xfrm>
            <a:off x="7920990" y="4996815"/>
            <a:ext cx="21558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红豆祝福祖国" panose="02000509000000000000" charset="-122"/>
                <a:ea typeface="红豆祝福祖国" panose="02000509000000000000" charset="-122"/>
              </a:rPr>
              <a:t>项目展示</a:t>
            </a:r>
          </a:p>
        </p:txBody>
      </p:sp>
      <p:pic>
        <p:nvPicPr>
          <p:cNvPr id="2" name="图片 1" descr="test_do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9559290" y="1251585"/>
            <a:ext cx="1123315" cy="12217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821815" y="1127760"/>
            <a:ext cx="85490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sz="2400" b="1" dirty="0">
                <a:latin typeface="红豆祝福祖国" panose="02000509000000000000" charset="-122"/>
                <a:ea typeface="红豆祝福祖国" panose="02000509000000000000" charset="-122"/>
                <a:cs typeface="红豆祝福祖国" panose="02000509000000000000" charset="-122"/>
              </a:rPr>
              <a:t>ChatGot 通过智能口语对话和真人匹配等功能，用户可以在不同场景下实时与AI进行对话，提升口语表达能力。而丰富的社区交流和互动环境，还能满足用户的社交需求，让英语学习更加有趣和富有成就感。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rcRect l="7751" t="42445" r="9184" b="13622"/>
          <a:stretch>
            <a:fillRect/>
          </a:stretch>
        </p:blipFill>
        <p:spPr>
          <a:xfrm>
            <a:off x="1821815" y="2881630"/>
            <a:ext cx="8548370" cy="247396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989965" y="1073785"/>
            <a:ext cx="1021207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sz="2800" b="1" dirty="0">
                <a:latin typeface="红豆祝福祖国" panose="02000509000000000000" charset="-122"/>
                <a:ea typeface="红豆祝福祖国" panose="02000509000000000000" charset="-122"/>
                <a:cs typeface="红豆祝福祖国" panose="02000509000000000000" charset="-122"/>
                <a:sym typeface="+mn-ea"/>
              </a:rPr>
              <a:t>随着全球化进程的加快和国际交流的日益频繁，外语学习的重要性与需求也持续增长。ChatGot作为一款前瞻性的英语学习平台，以其独特的功能和创新的设计，可以为广大英语学习者带来更便捷、高效的学习体验。</a:t>
            </a:r>
            <a:endParaRPr lang="zh-CN" altLang="en-US" sz="2800" b="1" dirty="0">
              <a:latin typeface="红豆祝福祖国" panose="02000509000000000000" charset="-122"/>
              <a:ea typeface="红豆祝福祖国" panose="02000509000000000000" charset="-122"/>
              <a:cs typeface="红豆祝福祖国" panose="02000509000000000000" charset="-122"/>
            </a:endParaRPr>
          </a:p>
          <a:p>
            <a:endParaRPr lang="zh-CN" altLang="en-US" sz="2800"/>
          </a:p>
        </p:txBody>
      </p:sp>
      <p:pic>
        <p:nvPicPr>
          <p:cNvPr id="11" name="图片 10" descr="Doggo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rcRect l="1787" t="49280" r="55040" b="-1667"/>
          <a:stretch>
            <a:fillRect/>
          </a:stretch>
        </p:blipFill>
        <p:spPr>
          <a:xfrm>
            <a:off x="7945120" y="2878455"/>
            <a:ext cx="2459355" cy="29845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460105" y="56495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设计</a:t>
            </a:r>
            <a:r>
              <a:rPr lang="en-US" altLang="zh-CN"/>
              <a:t>2</a:t>
            </a:r>
            <a:r>
              <a:rPr lang="zh-CN" altLang="en-US"/>
              <a:t>：电子宠物</a:t>
            </a:r>
          </a:p>
        </p:txBody>
      </p:sp>
      <p:pic>
        <p:nvPicPr>
          <p:cNvPr id="15" name="图片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rcRect l="63364" t="68110" r="11146" b="13960"/>
          <a:stretch>
            <a:fillRect/>
          </a:stretch>
        </p:blipFill>
        <p:spPr>
          <a:xfrm>
            <a:off x="2194560" y="3750310"/>
            <a:ext cx="2916555" cy="112268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2767330" y="54317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设计</a:t>
            </a:r>
            <a:r>
              <a:rPr lang="en-US" altLang="zh-CN"/>
              <a:t>1</a:t>
            </a:r>
            <a:r>
              <a:rPr lang="zh-CN" altLang="en-US"/>
              <a:t>：学情分析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82135" y="4965065"/>
            <a:ext cx="40640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>
                <a:solidFill>
                  <a:schemeClr val="accent4">
                    <a:lumMod val="75000"/>
                  </a:schemeClr>
                </a:solidFill>
                <a:latin typeface="幼圆" panose="02010509060101010101" charset="-122"/>
                <a:ea typeface="幼圆" panose="02010509060101010101" charset="-122"/>
              </a:rPr>
              <a:t>感谢聆听</a:t>
            </a:r>
          </a:p>
        </p:txBody>
      </p:sp>
      <p:pic>
        <p:nvPicPr>
          <p:cNvPr id="3" name="图片 2" descr="yellow-do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330" y="302260"/>
            <a:ext cx="4662805" cy="466280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16525" y="5650865"/>
            <a:ext cx="40640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>
                <a:latin typeface="红豆祝福祖国" panose="02000509000000000000" charset="-122"/>
                <a:ea typeface="红豆祝福祖国" panose="02000509000000000000" charset="-122"/>
              </a:rPr>
              <a:t>Q&amp;A</a:t>
            </a:r>
          </a:p>
        </p:txBody>
      </p:sp>
      <p:pic>
        <p:nvPicPr>
          <p:cNvPr id="3" name="图片 2" descr="logo-gre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375" y="1163955"/>
            <a:ext cx="4762500" cy="47625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9467850" y="842010"/>
            <a:ext cx="5501640" cy="5054600"/>
          </a:xfrm>
          <a:prstGeom prst="ellipse">
            <a:avLst/>
          </a:prstGeom>
          <a:gradFill>
            <a:gsLst>
              <a:gs pos="50000">
                <a:srgbClr val="F5BD7C"/>
              </a:gs>
              <a:gs pos="0">
                <a:srgbClr val="F6D1A7"/>
              </a:gs>
              <a:gs pos="100000">
                <a:srgbClr val="F4A850"/>
              </a:gs>
            </a:gsLst>
            <a:lin scaled="1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introduceContainer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45955" y="4191635"/>
            <a:ext cx="1271905" cy="1271905"/>
          </a:xfrm>
          <a:prstGeom prst="rect">
            <a:avLst/>
          </a:prstGeom>
        </p:spPr>
      </p:pic>
      <p:pic>
        <p:nvPicPr>
          <p:cNvPr id="8" name="图片 7" descr="introduceContainer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45320" y="1169035"/>
            <a:ext cx="1272540" cy="1272540"/>
          </a:xfrm>
          <a:prstGeom prst="rect">
            <a:avLst/>
          </a:prstGeom>
        </p:spPr>
      </p:pic>
      <p:pic>
        <p:nvPicPr>
          <p:cNvPr id="10" name="图片 9" descr="introduceContainer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79485" y="2535555"/>
            <a:ext cx="1717040" cy="1717040"/>
          </a:xfrm>
          <a:prstGeom prst="rect">
            <a:avLst/>
          </a:prstGeom>
        </p:spPr>
      </p:pic>
      <p:pic>
        <p:nvPicPr>
          <p:cNvPr id="11" name="图片 10" descr="introduceContainer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62005" y="314325"/>
            <a:ext cx="1229995" cy="122999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117725" y="3340100"/>
            <a:ext cx="33458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>
                <a:latin typeface="红豆祝福祖国" panose="02000509000000000000" charset="-122"/>
                <a:ea typeface="红豆祝福祖国" panose="02000509000000000000" charset="-122"/>
              </a:rPr>
              <a:t>项目背景</a:t>
            </a:r>
          </a:p>
        </p:txBody>
      </p:sp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7567930" y="4675505"/>
            <a:ext cx="21558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红豆祝福祖国" panose="02000509000000000000" charset="-122"/>
                <a:ea typeface="红豆祝福祖国" panose="02000509000000000000" charset="-122"/>
              </a:rPr>
              <a:t>项目预想</a:t>
            </a:r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8959850" y="5572760"/>
            <a:ext cx="21558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红豆祝福祖国" panose="02000509000000000000" charset="-122"/>
                <a:ea typeface="红豆祝福祖国" panose="02000509000000000000" charset="-122"/>
              </a:rPr>
              <a:t>项目进展</a:t>
            </a:r>
          </a:p>
        </p:txBody>
      </p:sp>
      <p:sp>
        <p:nvSpPr>
          <p:cNvPr id="16" name="文本框 15"/>
          <p:cNvSpPr txBox="1"/>
          <p:nvPr>
            <p:custDataLst>
              <p:tags r:id="rId4"/>
            </p:custDataLst>
          </p:nvPr>
        </p:nvSpPr>
        <p:spPr>
          <a:xfrm>
            <a:off x="7567930" y="1468120"/>
            <a:ext cx="21558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红豆祝福祖国" panose="02000509000000000000" charset="-122"/>
                <a:ea typeface="红豆祝福祖国" panose="02000509000000000000" charset="-122"/>
              </a:rPr>
              <a:t>应用前景</a:t>
            </a:r>
          </a:p>
        </p:txBody>
      </p:sp>
      <p:sp>
        <p:nvSpPr>
          <p:cNvPr id="17" name="文本框 16"/>
          <p:cNvSpPr txBox="1"/>
          <p:nvPr>
            <p:custDataLst>
              <p:tags r:id="rId5"/>
            </p:custDataLst>
          </p:nvPr>
        </p:nvSpPr>
        <p:spPr>
          <a:xfrm>
            <a:off x="8872220" y="508000"/>
            <a:ext cx="21558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红豆祝福祖国" panose="02000509000000000000" charset="-122"/>
                <a:ea typeface="红豆祝福祖国" panose="02000509000000000000" charset="-122"/>
              </a:rPr>
              <a:t>项目展示</a:t>
            </a:r>
          </a:p>
        </p:txBody>
      </p:sp>
      <p:pic>
        <p:nvPicPr>
          <p:cNvPr id="2" name="图片 1" descr="test_do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885170" y="4675505"/>
            <a:ext cx="1306830" cy="14192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980" y="1323195"/>
            <a:ext cx="1652544" cy="101405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905125" y="1472565"/>
            <a:ext cx="3353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latin typeface="华文新魏" panose="02010800040101010101" charset="-122"/>
                <a:ea typeface="华文新魏" panose="02010800040101010101" charset="-122"/>
              </a:rPr>
              <a:t>治疗哑巴英语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615" y="2922125"/>
            <a:ext cx="1652544" cy="101405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905125" y="3107055"/>
            <a:ext cx="36683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latin typeface="华文新魏" panose="02010800040101010101" charset="-122"/>
                <a:ea typeface="华文新魏" panose="02010800040101010101" charset="-122"/>
              </a:rPr>
              <a:t>响应教育信息化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250" y="4598525"/>
            <a:ext cx="1652544" cy="101405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964815" y="4786630"/>
            <a:ext cx="44913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latin typeface="华文新魏" panose="02010800040101010101" charset="-122"/>
                <a:ea typeface="华文新魏" panose="02010800040101010101" charset="-122"/>
              </a:rPr>
              <a:t>多维度辅助英语学习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9467850" y="842010"/>
            <a:ext cx="5501640" cy="5054600"/>
          </a:xfrm>
          <a:prstGeom prst="ellipse">
            <a:avLst/>
          </a:prstGeom>
          <a:gradFill>
            <a:gsLst>
              <a:gs pos="50000">
                <a:srgbClr val="F5BD7C"/>
              </a:gs>
              <a:gs pos="0">
                <a:srgbClr val="F6D1A7"/>
              </a:gs>
              <a:gs pos="100000">
                <a:srgbClr val="F4A850"/>
              </a:gs>
            </a:gsLst>
            <a:lin scaled="1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introduceContainer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08035" y="2437765"/>
            <a:ext cx="2015490" cy="2015490"/>
          </a:xfrm>
          <a:prstGeom prst="rect">
            <a:avLst/>
          </a:prstGeom>
        </p:spPr>
      </p:pic>
      <p:pic>
        <p:nvPicPr>
          <p:cNvPr id="8" name="图片 7" descr="introduceContainer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98200" y="4935220"/>
            <a:ext cx="1272540" cy="1272540"/>
          </a:xfrm>
          <a:prstGeom prst="rect">
            <a:avLst/>
          </a:prstGeom>
        </p:spPr>
      </p:pic>
      <p:pic>
        <p:nvPicPr>
          <p:cNvPr id="10" name="图片 9" descr="introduceContainer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17050" y="1060450"/>
            <a:ext cx="1371600" cy="1371600"/>
          </a:xfrm>
          <a:prstGeom prst="rect">
            <a:avLst/>
          </a:prstGeom>
        </p:spPr>
      </p:pic>
      <p:pic>
        <p:nvPicPr>
          <p:cNvPr id="11" name="图片 10" descr="introduceContainer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62005" y="359410"/>
            <a:ext cx="1229995" cy="122999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634605" y="1429385"/>
            <a:ext cx="1962150" cy="499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800" b="1">
                <a:latin typeface="红豆祝福祖国" panose="02000509000000000000" charset="-122"/>
                <a:ea typeface="红豆祝福祖国" panose="02000509000000000000" charset="-122"/>
              </a:rPr>
              <a:t>项目背景</a:t>
            </a:r>
          </a:p>
        </p:txBody>
      </p:sp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2585720" y="2779395"/>
            <a:ext cx="39731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>
                <a:latin typeface="方正粗黑宋简体" panose="02000000000000000000" charset="-122"/>
                <a:ea typeface="方正粗黑宋简体" panose="02000000000000000000" charset="-122"/>
              </a:rPr>
              <a:t>项目预想</a:t>
            </a:r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7912735" y="4935220"/>
            <a:ext cx="21558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红豆祝福祖国" panose="02000509000000000000" charset="-122"/>
                <a:ea typeface="红豆祝福祖国" panose="02000509000000000000" charset="-122"/>
              </a:rPr>
              <a:t>项目进展</a:t>
            </a:r>
          </a:p>
        </p:txBody>
      </p:sp>
      <p:sp>
        <p:nvSpPr>
          <p:cNvPr id="16" name="文本框 15"/>
          <p:cNvSpPr txBox="1"/>
          <p:nvPr>
            <p:custDataLst>
              <p:tags r:id="rId4"/>
            </p:custDataLst>
          </p:nvPr>
        </p:nvSpPr>
        <p:spPr>
          <a:xfrm>
            <a:off x="9372600" y="5568315"/>
            <a:ext cx="21558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红豆祝福祖国" panose="02000509000000000000" charset="-122"/>
                <a:ea typeface="红豆祝福祖国" panose="02000509000000000000" charset="-122"/>
              </a:rPr>
              <a:t>应用前景</a:t>
            </a:r>
          </a:p>
        </p:txBody>
      </p:sp>
      <p:sp>
        <p:nvSpPr>
          <p:cNvPr id="17" name="文本框 16"/>
          <p:cNvSpPr txBox="1"/>
          <p:nvPr>
            <p:custDataLst>
              <p:tags r:id="rId5"/>
            </p:custDataLst>
          </p:nvPr>
        </p:nvSpPr>
        <p:spPr>
          <a:xfrm>
            <a:off x="9276715" y="398145"/>
            <a:ext cx="21558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红豆祝福祖国" panose="02000509000000000000" charset="-122"/>
                <a:ea typeface="红豆祝福祖国" panose="02000509000000000000" charset="-122"/>
              </a:rPr>
              <a:t>项目展示</a:t>
            </a:r>
          </a:p>
        </p:txBody>
      </p:sp>
      <p:pic>
        <p:nvPicPr>
          <p:cNvPr id="2" name="图片 1" descr="test_do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9744075" y="4458970"/>
            <a:ext cx="1044575" cy="113474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660" y="1224280"/>
            <a:ext cx="34061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>
                <a:solidFill>
                  <a:schemeClr val="accent4">
                    <a:lumMod val="7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核心功能</a:t>
            </a: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186814" y="1712790"/>
            <a:ext cx="755382" cy="10545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186814" y="3171385"/>
            <a:ext cx="755382" cy="10545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468110" y="182181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>
                <a:latin typeface="华文新魏" panose="02010800040101010101" charset="-122"/>
                <a:ea typeface="华文新魏" panose="02010800040101010101" charset="-122"/>
              </a:rPr>
              <a:t>智能对话</a:t>
            </a: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6468110" y="3267710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>
                <a:latin typeface="华文新魏" panose="02010800040101010101" charset="-122"/>
                <a:ea typeface="华文新魏" panose="02010800040101010101" charset="-122"/>
              </a:rPr>
              <a:t>真人匹配</a:t>
            </a: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186814" y="4629980"/>
            <a:ext cx="755382" cy="1054540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6532880" y="4837430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华文新魏" panose="02010800040101010101" charset="-122"/>
                <a:ea typeface="华文新魏" panose="02010800040101010101" charset="-122"/>
              </a:rPr>
              <a:t>评分算法</a:t>
            </a:r>
          </a:p>
        </p:txBody>
      </p:sp>
      <p:pic>
        <p:nvPicPr>
          <p:cNvPr id="9" name="图片 8" descr="give_flowers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9865" y="2924175"/>
            <a:ext cx="4093845" cy="409384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8555355" y="681990"/>
            <a:ext cx="34061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>
                <a:solidFill>
                  <a:schemeClr val="accent4">
                    <a:lumMod val="7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辅助功能</a:t>
            </a: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906914" y="949464"/>
            <a:ext cx="755382" cy="10545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906914" y="2408059"/>
            <a:ext cx="755382" cy="105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906914" y="3866654"/>
            <a:ext cx="755382" cy="1054540"/>
          </a:xfrm>
          <a:prstGeom prst="rect">
            <a:avLst/>
          </a:prstGeom>
        </p:spPr>
      </p:pic>
      <p:pic>
        <p:nvPicPr>
          <p:cNvPr id="9" name="图片 8" descr="give_flowers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8324215" y="2427605"/>
            <a:ext cx="3867785" cy="38677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33600" y="1414724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latin typeface="华文新魏" panose="02010800040101010101" charset="-122"/>
                <a:ea typeface="华文新魏" panose="02010800040101010101" charset="-122"/>
              </a:rPr>
              <a:t>听：听力音频</a:t>
            </a:r>
            <a:endParaRPr lang="en-US" altLang="zh-CN" sz="3200" b="1"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7"/>
            </p:custDataLst>
          </p:nvPr>
        </p:nvSpPr>
        <p:spPr>
          <a:xfrm>
            <a:off x="2133600" y="2879034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latin typeface="华文新魏" panose="02010800040101010101" charset="-122"/>
                <a:ea typeface="华文新魏" panose="02010800040101010101" charset="-122"/>
              </a:rPr>
              <a:t>读：新闻阅读</a:t>
            </a:r>
            <a:endParaRPr lang="en-US" altLang="zh-CN" sz="3200" b="1"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8"/>
            </p:custDataLst>
          </p:nvPr>
        </p:nvSpPr>
        <p:spPr>
          <a:xfrm>
            <a:off x="2133600" y="4216344"/>
            <a:ext cx="57169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华文新魏" panose="02010800040101010101" charset="-122"/>
                <a:ea typeface="华文新魏" panose="02010800040101010101" charset="-122"/>
              </a:rPr>
              <a:t>积累：佳句欣赏、单词记忆</a:t>
            </a:r>
            <a:endParaRPr lang="en-US" altLang="zh-CN" sz="3200" b="1" dirty="0">
              <a:latin typeface="华文新魏" panose="02010800040101010101" charset="-122"/>
              <a:ea typeface="华文新魏" panose="0201080004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906914" y="5240850"/>
            <a:ext cx="755382" cy="1054540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10"/>
            </p:custDataLst>
          </p:nvPr>
        </p:nvSpPr>
        <p:spPr>
          <a:xfrm>
            <a:off x="2133600" y="5393885"/>
            <a:ext cx="57169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华文新魏" panose="02010800040101010101" charset="-122"/>
                <a:ea typeface="华文新魏" panose="02010800040101010101" charset="-122"/>
              </a:rPr>
              <a:t>好友聊天与社区</a:t>
            </a:r>
            <a:endParaRPr lang="en-US" altLang="zh-CN" sz="3200" b="1" dirty="0">
              <a:latin typeface="华文新魏" panose="02010800040101010101" charset="-122"/>
              <a:ea typeface="华文新魏" panose="02010800040101010101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9467850" y="842010"/>
            <a:ext cx="5501640" cy="5054600"/>
          </a:xfrm>
          <a:prstGeom prst="ellipse">
            <a:avLst/>
          </a:prstGeom>
          <a:gradFill>
            <a:gsLst>
              <a:gs pos="50000">
                <a:srgbClr val="F5BD7C"/>
              </a:gs>
              <a:gs pos="0">
                <a:srgbClr val="F6D1A7"/>
              </a:gs>
              <a:gs pos="100000">
                <a:srgbClr val="F4A850"/>
              </a:gs>
            </a:gsLst>
            <a:lin scaled="1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introduceContainer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41205" y="1224280"/>
            <a:ext cx="1320800" cy="1320800"/>
          </a:xfrm>
          <a:prstGeom prst="rect">
            <a:avLst/>
          </a:prstGeom>
        </p:spPr>
      </p:pic>
      <p:pic>
        <p:nvPicPr>
          <p:cNvPr id="8" name="图片 7" descr="introduceContainer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89465" y="4432300"/>
            <a:ext cx="1272540" cy="1272540"/>
          </a:xfrm>
          <a:prstGeom prst="rect">
            <a:avLst/>
          </a:prstGeom>
        </p:spPr>
      </p:pic>
      <p:pic>
        <p:nvPicPr>
          <p:cNvPr id="10" name="图片 9" descr="introduceContainer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95330" y="424180"/>
            <a:ext cx="1296670" cy="1296670"/>
          </a:xfrm>
          <a:prstGeom prst="rect">
            <a:avLst/>
          </a:prstGeom>
        </p:spPr>
      </p:pic>
      <p:pic>
        <p:nvPicPr>
          <p:cNvPr id="11" name="图片 10" descr="introduceContainer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62005" y="4996815"/>
            <a:ext cx="1229995" cy="122999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744585" y="660400"/>
            <a:ext cx="1962150" cy="499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800" b="1">
                <a:latin typeface="红豆祝福祖国" panose="02000509000000000000" charset="-122"/>
                <a:ea typeface="红豆祝福祖国" panose="02000509000000000000" charset="-122"/>
              </a:rPr>
              <a:t>项目背景</a:t>
            </a:r>
          </a:p>
        </p:txBody>
      </p:sp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7920990" y="1591310"/>
            <a:ext cx="17684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红豆祝福祖国" panose="02000509000000000000" charset="-122"/>
                <a:ea typeface="红豆祝福祖国" panose="02000509000000000000" charset="-122"/>
              </a:rPr>
              <a:t>项目预想</a:t>
            </a:r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2328545" y="2978150"/>
            <a:ext cx="4119963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latin typeface="方正粗黑宋简体" panose="02000000000000000000" charset="-122"/>
                <a:ea typeface="方正粗黑宋简体" panose="02000000000000000000" charset="-122"/>
              </a:rPr>
              <a:t>项目进展</a:t>
            </a:r>
          </a:p>
        </p:txBody>
      </p:sp>
      <p:sp>
        <p:nvSpPr>
          <p:cNvPr id="16" name="文本框 15"/>
          <p:cNvSpPr txBox="1"/>
          <p:nvPr>
            <p:custDataLst>
              <p:tags r:id="rId4"/>
            </p:custDataLst>
          </p:nvPr>
        </p:nvSpPr>
        <p:spPr>
          <a:xfrm>
            <a:off x="8014335" y="4807585"/>
            <a:ext cx="21558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红豆祝福祖国" panose="02000509000000000000" charset="-122"/>
                <a:ea typeface="红豆祝福祖国" panose="02000509000000000000" charset="-122"/>
              </a:rPr>
              <a:t>应用前景</a:t>
            </a:r>
          </a:p>
        </p:txBody>
      </p:sp>
      <p:sp>
        <p:nvSpPr>
          <p:cNvPr id="17" name="文本框 16"/>
          <p:cNvSpPr txBox="1"/>
          <p:nvPr>
            <p:custDataLst>
              <p:tags r:id="rId5"/>
            </p:custDataLst>
          </p:nvPr>
        </p:nvSpPr>
        <p:spPr>
          <a:xfrm>
            <a:off x="9276715" y="5704840"/>
            <a:ext cx="21558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红豆祝福祖国" panose="02000509000000000000" charset="-122"/>
                <a:ea typeface="红豆祝福祖国" panose="02000509000000000000" charset="-122"/>
              </a:rPr>
              <a:t>项目展示</a:t>
            </a:r>
          </a:p>
        </p:txBody>
      </p:sp>
      <p:pic>
        <p:nvPicPr>
          <p:cNvPr id="2" name="图片 1" descr="test_do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8645525" y="2506980"/>
            <a:ext cx="1687195" cy="183261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14675" y="221615"/>
            <a:ext cx="82702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4">
                    <a:lumMod val="7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技术栈：</a:t>
            </a:r>
            <a:r>
              <a:rPr lang="en-US" altLang="zh-CN" sz="3600" b="1" dirty="0">
                <a:solidFill>
                  <a:schemeClr val="accent4">
                    <a:lumMod val="7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Bootstrap, Django, Rasa3 </a:t>
            </a:r>
            <a:endParaRPr lang="zh-CN" altLang="en-US" sz="3600" b="1" dirty="0">
              <a:solidFill>
                <a:schemeClr val="accent4">
                  <a:lumMod val="75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5492" y="2273371"/>
            <a:ext cx="499110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红豆祝福祖国" panose="02000509000000000000" charset="-122"/>
                <a:ea typeface="红豆祝福祖国" panose="02000509000000000000" charset="-122"/>
                <a:cs typeface="红豆祝福祖国" panose="02000509000000000000" charset="-122"/>
              </a:rPr>
              <a:t>√ AI</a:t>
            </a:r>
            <a:r>
              <a:rPr lang="zh-CN" altLang="en-US" b="1" dirty="0">
                <a:latin typeface="红豆祝福祖国" panose="02000509000000000000" charset="-122"/>
                <a:ea typeface="红豆祝福祖国" panose="02000509000000000000" charset="-122"/>
                <a:cs typeface="红豆祝福祖国" panose="02000509000000000000" charset="-122"/>
              </a:rPr>
              <a:t>智能对话</a:t>
            </a:r>
            <a:endParaRPr lang="en-US" altLang="zh-CN" b="1" dirty="0">
              <a:latin typeface="红豆祝福祖国" panose="02000509000000000000" charset="-122"/>
              <a:ea typeface="红豆祝福祖国" panose="02000509000000000000" charset="-122"/>
              <a:cs typeface="红豆祝福祖国" panose="02000509000000000000" charset="-122"/>
            </a:endParaRPr>
          </a:p>
          <a:p>
            <a:r>
              <a:rPr lang="en-US" altLang="zh-CN" b="1" dirty="0">
                <a:latin typeface="红豆祝福祖国" panose="02000509000000000000" charset="-122"/>
                <a:ea typeface="红豆祝福祖国" panose="02000509000000000000" charset="-122"/>
                <a:cs typeface="红豆祝福祖国" panose="02000509000000000000" charset="-122"/>
              </a:rPr>
              <a:t>√ </a:t>
            </a:r>
            <a:r>
              <a:rPr lang="zh-CN" altLang="en-US" b="1" dirty="0">
                <a:latin typeface="红豆祝福祖国" panose="02000509000000000000" charset="-122"/>
                <a:ea typeface="红豆祝福祖国" panose="02000509000000000000" charset="-122"/>
                <a:cs typeface="红豆祝福祖国" panose="02000509000000000000" charset="-122"/>
              </a:rPr>
              <a:t>真人实时匹配对话</a:t>
            </a:r>
            <a:endParaRPr lang="en-US" altLang="zh-CN" b="1" dirty="0">
              <a:latin typeface="红豆祝福祖国" panose="02000509000000000000" charset="-122"/>
              <a:ea typeface="红豆祝福祖国" panose="02000509000000000000" charset="-122"/>
              <a:cs typeface="红豆祝福祖国" panose="02000509000000000000" charset="-122"/>
            </a:endParaRPr>
          </a:p>
          <a:p>
            <a:r>
              <a:rPr lang="en-US" altLang="zh-CN" b="1" dirty="0">
                <a:latin typeface="红豆祝福祖国" panose="02000509000000000000" charset="-122"/>
                <a:ea typeface="红豆祝福祖国" panose="02000509000000000000" charset="-122"/>
                <a:cs typeface="红豆祝福祖国" panose="02000509000000000000" charset="-122"/>
              </a:rPr>
              <a:t>√</a:t>
            </a:r>
            <a:r>
              <a:rPr lang="zh-CN" altLang="en-US" b="1" dirty="0">
                <a:latin typeface="红豆祝福祖国" panose="02000509000000000000" charset="-122"/>
                <a:ea typeface="红豆祝福祖国" panose="02000509000000000000" charset="-122"/>
                <a:cs typeface="红豆祝福祖国" panose="02000509000000000000" charset="-122"/>
              </a:rPr>
              <a:t> 用户登录、注册以及对应的数据加密</a:t>
            </a:r>
            <a:endParaRPr lang="en-US" altLang="zh-CN" b="1" dirty="0">
              <a:latin typeface="红豆祝福祖国" panose="02000509000000000000" charset="-122"/>
              <a:ea typeface="红豆祝福祖国" panose="02000509000000000000" charset="-122"/>
              <a:cs typeface="红豆祝福祖国" panose="02000509000000000000" charset="-122"/>
            </a:endParaRPr>
          </a:p>
          <a:p>
            <a:r>
              <a:rPr lang="en-US" altLang="zh-CN" b="1" dirty="0">
                <a:latin typeface="红豆祝福祖国" panose="02000509000000000000" charset="-122"/>
                <a:ea typeface="红豆祝福祖国" panose="02000509000000000000" charset="-122"/>
                <a:cs typeface="红豆祝福祖国" panose="02000509000000000000" charset="-122"/>
              </a:rPr>
              <a:t>√ </a:t>
            </a:r>
            <a:r>
              <a:rPr lang="zh-CN" altLang="en-US" b="1" dirty="0">
                <a:latin typeface="红豆祝福祖国" panose="02000509000000000000" charset="-122"/>
                <a:ea typeface="红豆祝福祖国" panose="02000509000000000000" charset="-122"/>
                <a:cs typeface="红豆祝福祖国" panose="02000509000000000000" charset="-122"/>
              </a:rPr>
              <a:t>好友实时聊天、交互</a:t>
            </a:r>
            <a:endParaRPr lang="en-US" altLang="zh-CN" b="1" dirty="0">
              <a:latin typeface="红豆祝福祖国" panose="02000509000000000000" charset="-122"/>
              <a:ea typeface="红豆祝福祖国" panose="02000509000000000000" charset="-122"/>
              <a:cs typeface="红豆祝福祖国" panose="02000509000000000000" charset="-122"/>
            </a:endParaRPr>
          </a:p>
          <a:p>
            <a:r>
              <a:rPr lang="en-US" altLang="zh-CN" b="1" dirty="0">
                <a:latin typeface="红豆祝福祖国" panose="02000509000000000000" charset="-122"/>
                <a:ea typeface="红豆祝福祖国" panose="02000509000000000000" charset="-122"/>
                <a:cs typeface="红豆祝福祖国" panose="02000509000000000000" charset="-122"/>
              </a:rPr>
              <a:t>√ </a:t>
            </a:r>
            <a:r>
              <a:rPr lang="zh-CN" altLang="en-US" b="1" dirty="0">
                <a:latin typeface="红豆祝福祖国" panose="02000509000000000000" charset="-122"/>
                <a:ea typeface="红豆祝福祖国" panose="02000509000000000000" charset="-122"/>
                <a:cs typeface="红豆祝福祖国" panose="02000509000000000000" charset="-122"/>
              </a:rPr>
              <a:t>用户社区</a:t>
            </a:r>
            <a:endParaRPr lang="en-US" altLang="zh-CN" b="1" dirty="0">
              <a:latin typeface="红豆祝福祖国" panose="02000509000000000000" charset="-122"/>
              <a:ea typeface="红豆祝福祖国" panose="02000509000000000000" charset="-122"/>
              <a:cs typeface="红豆祝福祖国" panose="02000509000000000000" charset="-122"/>
            </a:endParaRPr>
          </a:p>
          <a:p>
            <a:r>
              <a:rPr lang="en-US" altLang="zh-CN" b="1" dirty="0">
                <a:latin typeface="红豆祝福祖国" panose="02000509000000000000" charset="-122"/>
                <a:ea typeface="红豆祝福祖国" panose="02000509000000000000" charset="-122"/>
                <a:cs typeface="红豆祝福祖国" panose="02000509000000000000" charset="-122"/>
              </a:rPr>
              <a:t>√ </a:t>
            </a:r>
            <a:r>
              <a:rPr lang="zh-CN" altLang="en-US" b="1" dirty="0">
                <a:latin typeface="红豆祝福祖国" panose="02000509000000000000" charset="-122"/>
                <a:ea typeface="红豆祝福祖国" panose="02000509000000000000" charset="-122"/>
                <a:cs typeface="红豆祝福祖国" panose="02000509000000000000" charset="-122"/>
              </a:rPr>
              <a:t>用户个人主页</a:t>
            </a:r>
            <a:endParaRPr lang="en-US" altLang="zh-CN" b="1" dirty="0">
              <a:latin typeface="红豆祝福祖国" panose="02000509000000000000" charset="-122"/>
              <a:ea typeface="红豆祝福祖国" panose="02000509000000000000" charset="-122"/>
              <a:cs typeface="红豆祝福祖国" panose="02000509000000000000" charset="-122"/>
            </a:endParaRPr>
          </a:p>
          <a:p>
            <a:r>
              <a:rPr lang="en-US" altLang="zh-CN" b="1" dirty="0">
                <a:latin typeface="红豆祝福祖国" panose="02000509000000000000" charset="-122"/>
                <a:ea typeface="红豆祝福祖国" panose="02000509000000000000" charset="-122"/>
                <a:cs typeface="红豆祝福祖国" panose="02000509000000000000" charset="-122"/>
              </a:rPr>
              <a:t>√ </a:t>
            </a:r>
            <a:r>
              <a:rPr lang="zh-CN" altLang="en-US" b="1" dirty="0">
                <a:latin typeface="红豆祝福祖国" panose="02000509000000000000" charset="-122"/>
                <a:ea typeface="红豆祝福祖国" panose="02000509000000000000" charset="-122"/>
                <a:cs typeface="红豆祝福祖国" panose="02000509000000000000" charset="-122"/>
              </a:rPr>
              <a:t>每日签到</a:t>
            </a:r>
          </a:p>
          <a:p>
            <a:r>
              <a:rPr lang="en-US" altLang="zh-CN" b="1" dirty="0">
                <a:latin typeface="红豆祝福祖国" panose="02000509000000000000" charset="-122"/>
                <a:ea typeface="红豆祝福祖国" panose="02000509000000000000" charset="-122"/>
                <a:cs typeface="红豆祝福祖国" panose="02000509000000000000" charset="-122"/>
              </a:rPr>
              <a:t>√ </a:t>
            </a:r>
            <a:r>
              <a:rPr lang="zh-CN" altLang="en-US" b="1" dirty="0">
                <a:latin typeface="红豆祝福祖国" panose="02000509000000000000" charset="-122"/>
                <a:ea typeface="红豆祝福祖国" panose="02000509000000000000" charset="-122"/>
                <a:cs typeface="红豆祝福祖国" panose="02000509000000000000" charset="-122"/>
              </a:rPr>
              <a:t>每日佳句欣赏</a:t>
            </a:r>
          </a:p>
          <a:p>
            <a:r>
              <a:rPr lang="en-US" altLang="zh-CN" b="1" dirty="0">
                <a:latin typeface="红豆祝福祖国" panose="02000509000000000000" charset="-122"/>
                <a:ea typeface="红豆祝福祖国" panose="02000509000000000000" charset="-122"/>
                <a:cs typeface="红豆祝福祖国" panose="02000509000000000000" charset="-122"/>
              </a:rPr>
              <a:t>√</a:t>
            </a:r>
            <a:r>
              <a:rPr lang="zh-CN" altLang="en-US" b="1" dirty="0">
                <a:latin typeface="红豆祝福祖国" panose="02000509000000000000" charset="-122"/>
                <a:ea typeface="红豆祝福祖国" panose="02000509000000000000" charset="-122"/>
                <a:cs typeface="红豆祝福祖国" panose="02000509000000000000" charset="-122"/>
              </a:rPr>
              <a:t> 单词记忆与测验</a:t>
            </a:r>
            <a:endParaRPr lang="en-US" altLang="zh-CN" b="1" dirty="0">
              <a:latin typeface="红豆祝福祖国" panose="02000509000000000000" charset="-122"/>
              <a:ea typeface="红豆祝福祖国" panose="02000509000000000000" charset="-122"/>
              <a:cs typeface="红豆祝福祖国" panose="02000509000000000000" charset="-122"/>
            </a:endParaRPr>
          </a:p>
          <a:p>
            <a:r>
              <a:rPr lang="en-US" altLang="zh-CN" b="1" dirty="0">
                <a:latin typeface="红豆祝福祖国" panose="02000509000000000000" charset="-122"/>
                <a:ea typeface="红豆祝福祖国" panose="02000509000000000000" charset="-122"/>
                <a:cs typeface="红豆祝福祖国" panose="02000509000000000000" charset="-122"/>
              </a:rPr>
              <a:t>√</a:t>
            </a:r>
            <a:r>
              <a:rPr lang="zh-CN" altLang="en-US" b="1" dirty="0">
                <a:latin typeface="红豆祝福祖国" panose="02000509000000000000" charset="-122"/>
                <a:ea typeface="红豆祝福祖国" panose="02000509000000000000" charset="-122"/>
                <a:cs typeface="红豆祝福祖国" panose="02000509000000000000" charset="-122"/>
              </a:rPr>
              <a:t> 英文新闻阅读</a:t>
            </a:r>
            <a:endParaRPr lang="en-US" altLang="zh-CN" b="1" dirty="0">
              <a:latin typeface="红豆祝福祖国" panose="02000509000000000000" charset="-122"/>
              <a:ea typeface="红豆祝福祖国" panose="02000509000000000000" charset="-122"/>
              <a:cs typeface="红豆祝福祖国" panose="02000509000000000000" charset="-122"/>
            </a:endParaRPr>
          </a:p>
          <a:p>
            <a:r>
              <a:rPr lang="en-US" altLang="zh-CN" b="1" dirty="0">
                <a:latin typeface="红豆祝福祖国" panose="02000509000000000000" charset="-122"/>
                <a:ea typeface="红豆祝福祖国" panose="02000509000000000000" charset="-122"/>
                <a:cs typeface="红豆祝福祖国" panose="02000509000000000000" charset="-122"/>
              </a:rPr>
              <a:t>√</a:t>
            </a:r>
            <a:r>
              <a:rPr lang="zh-CN" altLang="en-US" b="1" dirty="0">
                <a:latin typeface="红豆祝福祖国" panose="02000509000000000000" charset="-122"/>
                <a:ea typeface="红豆祝福祖国" panose="02000509000000000000" charset="-122"/>
                <a:cs typeface="红豆祝福祖国" panose="02000509000000000000" charset="-122"/>
              </a:rPr>
              <a:t> 听力训练</a:t>
            </a:r>
          </a:p>
          <a:p>
            <a:r>
              <a:rPr lang="en-US" altLang="zh-CN" b="1" dirty="0">
                <a:latin typeface="红豆祝福祖国" panose="02000509000000000000" charset="-122"/>
                <a:ea typeface="红豆祝福祖国" panose="02000509000000000000" charset="-122"/>
                <a:cs typeface="红豆祝福祖国" panose="02000509000000000000" charset="-122"/>
              </a:rPr>
              <a:t>√ </a:t>
            </a:r>
            <a:r>
              <a:rPr lang="zh-CN" altLang="en-US" b="1" dirty="0">
                <a:latin typeface="红豆祝福祖国" panose="02000509000000000000" charset="-122"/>
                <a:ea typeface="红豆祝福祖国" panose="02000509000000000000" charset="-122"/>
                <a:cs typeface="红豆祝福祖国" panose="02000509000000000000" charset="-122"/>
              </a:rPr>
              <a:t>丰富对话场景，优化实际表现</a:t>
            </a:r>
          </a:p>
          <a:p>
            <a:r>
              <a:rPr lang="en-US" altLang="zh-CN" b="1" dirty="0">
                <a:latin typeface="红豆祝福祖国" panose="02000509000000000000" charset="-122"/>
                <a:ea typeface="红豆祝福祖国" panose="02000509000000000000" charset="-122"/>
                <a:cs typeface="红豆祝福祖国" panose="02000509000000000000" charset="-122"/>
              </a:rPr>
              <a:t>√ </a:t>
            </a:r>
            <a:r>
              <a:rPr lang="zh-CN" altLang="en-US" b="1" dirty="0">
                <a:latin typeface="红豆祝福祖国" panose="02000509000000000000" charset="-122"/>
                <a:ea typeface="红豆祝福祖国" panose="02000509000000000000" charset="-122"/>
                <a:cs typeface="红豆祝福祖国" panose="02000509000000000000" charset="-122"/>
              </a:rPr>
              <a:t>智能评价机制</a:t>
            </a:r>
          </a:p>
          <a:p>
            <a:r>
              <a:rPr lang="en-US" altLang="zh-CN" b="1" dirty="0">
                <a:latin typeface="红豆祝福祖国" panose="02000509000000000000" charset="-122"/>
                <a:ea typeface="红豆祝福祖国" panose="02000509000000000000" charset="-122"/>
                <a:cs typeface="红豆祝福祖国" panose="02000509000000000000" charset="-122"/>
              </a:rPr>
              <a:t>√ </a:t>
            </a:r>
            <a:r>
              <a:rPr lang="zh-CN" altLang="en-US" b="1" dirty="0">
                <a:latin typeface="红豆祝福祖国" panose="02000509000000000000" charset="-122"/>
                <a:ea typeface="红豆祝福祖国" panose="02000509000000000000" charset="-122"/>
                <a:cs typeface="红豆祝福祖国" panose="02000509000000000000" charset="-122"/>
              </a:rPr>
              <a:t>推荐算法，优化实时匹配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55346" y="1454099"/>
            <a:ext cx="409306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4">
                    <a:lumMod val="7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已实现的模块（功能）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246693" y="1454098"/>
            <a:ext cx="460008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4">
                    <a:lumMod val="7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待实现的功能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312828" y="2273371"/>
            <a:ext cx="5541352" cy="9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红豆祝福祖国" panose="02000509000000000000" charset="-122"/>
                <a:ea typeface="红豆祝福祖国" panose="02000509000000000000" charset="-122"/>
                <a:cs typeface="红豆祝福祖国" panose="02000509000000000000" charset="-122"/>
              </a:rPr>
              <a:t>1. </a:t>
            </a:r>
            <a:r>
              <a:rPr lang="zh-CN" altLang="en-US" b="1" dirty="0">
                <a:latin typeface="红豆祝福祖国" panose="02000509000000000000" charset="-122"/>
                <a:ea typeface="红豆祝福祖国" panose="02000509000000000000" charset="-122"/>
                <a:cs typeface="红豆祝福祖国" panose="02000509000000000000" charset="-122"/>
              </a:rPr>
              <a:t>模块“学情分析”开发</a:t>
            </a:r>
            <a:endParaRPr lang="en-US" altLang="zh-CN" b="1" dirty="0">
              <a:latin typeface="红豆祝福祖国" panose="02000509000000000000" charset="-122"/>
              <a:ea typeface="红豆祝福祖国" panose="02000509000000000000" charset="-122"/>
              <a:cs typeface="红豆祝福祖国" panose="02000509000000000000" charset="-122"/>
            </a:endParaRPr>
          </a:p>
          <a:p>
            <a:endParaRPr lang="en-US" altLang="zh-CN" b="1" dirty="0">
              <a:latin typeface="红豆祝福祖国" panose="02000509000000000000" charset="-122"/>
              <a:ea typeface="红豆祝福祖国" panose="02000509000000000000" charset="-122"/>
              <a:cs typeface="红豆祝福祖国" panose="02000509000000000000" charset="-122"/>
            </a:endParaRPr>
          </a:p>
          <a:p>
            <a:r>
              <a:rPr lang="en-US" altLang="zh-CN" b="1" dirty="0">
                <a:latin typeface="红豆祝福祖国" panose="02000509000000000000" charset="-122"/>
                <a:ea typeface="红豆祝福祖国" panose="02000509000000000000" charset="-122"/>
                <a:cs typeface="红豆祝福祖国" panose="02000509000000000000" charset="-122"/>
              </a:rPr>
              <a:t>2.</a:t>
            </a:r>
            <a:r>
              <a:rPr lang="zh-CN" altLang="en-US" b="1" dirty="0">
                <a:latin typeface="红豆祝福祖国" panose="02000509000000000000" charset="-122"/>
                <a:ea typeface="红豆祝福祖国" panose="02000509000000000000" charset="-122"/>
                <a:cs typeface="红豆祝福祖国" panose="02000509000000000000" charset="-122"/>
              </a:rPr>
              <a:t>虚拟宠物开发</a:t>
            </a:r>
            <a:endParaRPr lang="en-US" altLang="zh-CN" b="1" dirty="0">
              <a:latin typeface="红豆祝福祖国" panose="02000509000000000000" charset="-122"/>
              <a:ea typeface="红豆祝福祖国" panose="02000509000000000000" charset="-122"/>
              <a:cs typeface="红豆祝福祖国" panose="02000509000000000000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WIyYWMzMTkxYTc1Y2ViZGJjOGI1YzgzZjZlYjczNWYifQ=="/>
  <p:tag name="KSO_WPP_MARK_KEY" val="af784fd0-9f88-404a-9a56-8a985631109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709</Words>
  <Application>Microsoft Office PowerPoint</Application>
  <PresentationFormat>宽屏</PresentationFormat>
  <Paragraphs>128</Paragraphs>
  <Slides>27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方正粗黑宋简体</vt:lpstr>
      <vt:lpstr>红豆祝福祖国</vt:lpstr>
      <vt:lpstr>华文新魏</vt:lpstr>
      <vt:lpstr>微软雅黑</vt:lpstr>
      <vt:lpstr>幼圆</vt:lpstr>
      <vt:lpstr>Arial</vt:lpstr>
      <vt:lpstr>Calibri</vt:lpstr>
      <vt:lpstr>Segoe Script</vt:lpstr>
      <vt:lpstr>Wingdings</vt:lpstr>
      <vt:lpstr>Office 主题​​</vt:lpstr>
      <vt:lpstr>ChatGot  基于语音识别和语义理解的 智能口语对话平台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ChatGot  基于语音识别和语义理解的 智能口语对话平台</dc:title>
  <dc:creator/>
  <cp:lastModifiedBy>嘉豪 李</cp:lastModifiedBy>
  <cp:revision>190</cp:revision>
  <dcterms:created xsi:type="dcterms:W3CDTF">2023-03-29T03:20:00Z</dcterms:created>
  <dcterms:modified xsi:type="dcterms:W3CDTF">2023-11-24T16:01:22Z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C8EB4F070AB14053B7987BF8D651FD6F_13</vt:lpwstr>
  </property>
</Properties>
</file>