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1" r:id="rId1"/>
  </p:sldMasterIdLst>
  <p:notesMasterIdLst>
    <p:notesMasterId r:id="rId32"/>
  </p:notesMasterIdLst>
  <p:sldIdLst>
    <p:sldId id="482" r:id="rId2"/>
    <p:sldId id="483" r:id="rId3"/>
    <p:sldId id="484" r:id="rId4"/>
    <p:sldId id="485" r:id="rId5"/>
    <p:sldId id="504" r:id="rId6"/>
    <p:sldId id="513" r:id="rId7"/>
    <p:sldId id="489" r:id="rId8"/>
    <p:sldId id="487" r:id="rId9"/>
    <p:sldId id="514" r:id="rId10"/>
    <p:sldId id="488" r:id="rId11"/>
    <p:sldId id="490" r:id="rId12"/>
    <p:sldId id="494" r:id="rId13"/>
    <p:sldId id="491" r:id="rId14"/>
    <p:sldId id="507" r:id="rId15"/>
    <p:sldId id="508" r:id="rId16"/>
    <p:sldId id="509" r:id="rId17"/>
    <p:sldId id="510" r:id="rId18"/>
    <p:sldId id="492" r:id="rId19"/>
    <p:sldId id="493" r:id="rId20"/>
    <p:sldId id="495" r:id="rId21"/>
    <p:sldId id="499" r:id="rId22"/>
    <p:sldId id="498" r:id="rId23"/>
    <p:sldId id="515" r:id="rId24"/>
    <p:sldId id="496" r:id="rId25"/>
    <p:sldId id="497" r:id="rId26"/>
    <p:sldId id="511" r:id="rId27"/>
    <p:sldId id="500" r:id="rId28"/>
    <p:sldId id="516" r:id="rId29"/>
    <p:sldId id="502" r:id="rId30"/>
    <p:sldId id="50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84" autoAdjust="0"/>
    <p:restoredTop sz="94674"/>
  </p:normalViewPr>
  <p:slideViewPr>
    <p:cSldViewPr snapToGrid="0" snapToObjects="1">
      <p:cViewPr varScale="1">
        <p:scale>
          <a:sx n="80" d="100"/>
          <a:sy n="80" d="100"/>
        </p:scale>
        <p:origin x="49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005"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006"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6FF20-4FD8-495D-B0AD-21C9F4C99A90}" type="datetimeFigureOut">
              <a:rPr lang="zh-CN" altLang="en-US" smtClean="0"/>
              <a:t>2023-06-24</a:t>
            </a:fld>
            <a:endParaRPr lang="zh-CN" altLang="en-US"/>
          </a:p>
        </p:txBody>
      </p:sp>
      <p:sp>
        <p:nvSpPr>
          <p:cNvPr id="1049007"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9008"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9009"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010"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320D9-5829-45D8-8340-B942384DBEB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950"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1048951"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1048952" name="日期占位符 3"/>
          <p:cNvSpPr>
            <a:spLocks noGrp="1"/>
          </p:cNvSpPr>
          <p:nvPr>
            <p:ph type="dt" sz="half" idx="10"/>
          </p:nvPr>
        </p:nvSpPr>
        <p:spPr/>
        <p:txBody>
          <a:bodyPr/>
          <a:lstStyle/>
          <a:p>
            <a:fld id="{E9205A08-BCBD-6245-8D0E-F7073658CBB0}" type="datetimeFigureOut">
              <a:t>2023-06-24</a:t>
            </a:fld>
            <a:endParaRPr kumimoji="1" lang="zh-CN" altLang="en-US"/>
          </a:p>
        </p:txBody>
      </p:sp>
      <p:sp>
        <p:nvSpPr>
          <p:cNvPr id="1048953" name="页脚占位符 4"/>
          <p:cNvSpPr>
            <a:spLocks noGrp="1"/>
          </p:cNvSpPr>
          <p:nvPr>
            <p:ph type="ftr" sz="quarter" idx="11"/>
          </p:nvPr>
        </p:nvSpPr>
        <p:spPr/>
        <p:txBody>
          <a:bodyPr/>
          <a:lstStyle/>
          <a:p>
            <a:endParaRPr kumimoji="1" lang="zh-CN" altLang="en-US"/>
          </a:p>
        </p:txBody>
      </p:sp>
      <p:sp>
        <p:nvSpPr>
          <p:cNvPr id="1048954" name="灯片编号占位符 5"/>
          <p:cNvSpPr>
            <a:spLocks noGrp="1"/>
          </p:cNvSpPr>
          <p:nvPr>
            <p:ph type="sldNum" sz="quarter" idx="12"/>
          </p:nvPr>
        </p:nvSpPr>
        <p:spPr/>
        <p:txBody>
          <a:bodyPr/>
          <a:lstStyle/>
          <a:p>
            <a:fld id="{66A04593-8334-2647-B19C-3B7CE5E79007}" type="slidenum">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975" name="标题 1"/>
          <p:cNvSpPr>
            <a:spLocks noGrp="1"/>
          </p:cNvSpPr>
          <p:nvPr>
            <p:ph type="title"/>
          </p:nvPr>
        </p:nvSpPr>
        <p:spPr/>
        <p:txBody>
          <a:bodyPr/>
          <a:lstStyle/>
          <a:p>
            <a:r>
              <a:rPr kumimoji="1" lang="zh-CN" altLang="en-US"/>
              <a:t>单击此处编辑母版标题样式</a:t>
            </a:r>
          </a:p>
        </p:txBody>
      </p:sp>
      <p:sp>
        <p:nvSpPr>
          <p:cNvPr id="1048976"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1048977" name="日期占位符 3"/>
          <p:cNvSpPr>
            <a:spLocks noGrp="1"/>
          </p:cNvSpPr>
          <p:nvPr>
            <p:ph type="dt" sz="half" idx="10"/>
          </p:nvPr>
        </p:nvSpPr>
        <p:spPr/>
        <p:txBody>
          <a:bodyPr/>
          <a:lstStyle/>
          <a:p>
            <a:fld id="{E9205A08-BCBD-6245-8D0E-F7073658CBB0}" type="datetimeFigureOut">
              <a:t>2023-06-24</a:t>
            </a:fld>
            <a:endParaRPr kumimoji="1" lang="zh-CN" altLang="en-US"/>
          </a:p>
        </p:txBody>
      </p:sp>
      <p:sp>
        <p:nvSpPr>
          <p:cNvPr id="1048978" name="页脚占位符 4"/>
          <p:cNvSpPr>
            <a:spLocks noGrp="1"/>
          </p:cNvSpPr>
          <p:nvPr>
            <p:ph type="ftr" sz="quarter" idx="11"/>
          </p:nvPr>
        </p:nvSpPr>
        <p:spPr/>
        <p:txBody>
          <a:bodyPr/>
          <a:lstStyle/>
          <a:p>
            <a:endParaRPr kumimoji="1" lang="zh-CN" altLang="en-US"/>
          </a:p>
        </p:txBody>
      </p:sp>
      <p:sp>
        <p:nvSpPr>
          <p:cNvPr id="1048979" name="灯片编号占位符 5"/>
          <p:cNvSpPr>
            <a:spLocks noGrp="1"/>
          </p:cNvSpPr>
          <p:nvPr>
            <p:ph type="sldNum" sz="quarter" idx="12"/>
          </p:nvPr>
        </p:nvSpPr>
        <p:spPr/>
        <p:txBody>
          <a:bodyPr/>
          <a:lstStyle/>
          <a:p>
            <a:fld id="{66A04593-8334-2647-B19C-3B7CE5E79007}" type="slidenum">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959"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1048960"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1048961" name="日期占位符 3"/>
          <p:cNvSpPr>
            <a:spLocks noGrp="1"/>
          </p:cNvSpPr>
          <p:nvPr>
            <p:ph type="dt" sz="half" idx="10"/>
          </p:nvPr>
        </p:nvSpPr>
        <p:spPr/>
        <p:txBody>
          <a:bodyPr/>
          <a:lstStyle/>
          <a:p>
            <a:fld id="{E9205A08-BCBD-6245-8D0E-F7073658CBB0}" type="datetimeFigureOut">
              <a:t>2023-06-24</a:t>
            </a:fld>
            <a:endParaRPr kumimoji="1" lang="zh-CN" altLang="en-US"/>
          </a:p>
        </p:txBody>
      </p:sp>
      <p:sp>
        <p:nvSpPr>
          <p:cNvPr id="1048962" name="页脚占位符 4"/>
          <p:cNvSpPr>
            <a:spLocks noGrp="1"/>
          </p:cNvSpPr>
          <p:nvPr>
            <p:ph type="ftr" sz="quarter" idx="11"/>
          </p:nvPr>
        </p:nvSpPr>
        <p:spPr/>
        <p:txBody>
          <a:bodyPr/>
          <a:lstStyle/>
          <a:p>
            <a:endParaRPr kumimoji="1" lang="zh-CN" altLang="en-US"/>
          </a:p>
        </p:txBody>
      </p:sp>
      <p:sp>
        <p:nvSpPr>
          <p:cNvPr id="1048963" name="灯片编号占位符 5"/>
          <p:cNvSpPr>
            <a:spLocks noGrp="1"/>
          </p:cNvSpPr>
          <p:nvPr>
            <p:ph type="sldNum" sz="quarter" idx="12"/>
          </p:nvPr>
        </p:nvSpPr>
        <p:spPr/>
        <p:txBody>
          <a:bodyPr/>
          <a:lstStyle/>
          <a:p>
            <a:fld id="{66A04593-8334-2647-B19C-3B7CE5E79007}" type="slidenum">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964" name="标题 1"/>
          <p:cNvSpPr>
            <a:spLocks noGrp="1"/>
          </p:cNvSpPr>
          <p:nvPr>
            <p:ph type="title"/>
          </p:nvPr>
        </p:nvSpPr>
        <p:spPr/>
        <p:txBody>
          <a:bodyPr/>
          <a:lstStyle/>
          <a:p>
            <a:r>
              <a:rPr kumimoji="1" lang="zh-CN" altLang="en-US"/>
              <a:t>单击此处编辑母版标题样式</a:t>
            </a:r>
          </a:p>
        </p:txBody>
      </p:sp>
      <p:sp>
        <p:nvSpPr>
          <p:cNvPr id="1048965"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1048966" name="日期占位符 3"/>
          <p:cNvSpPr>
            <a:spLocks noGrp="1"/>
          </p:cNvSpPr>
          <p:nvPr>
            <p:ph type="dt" sz="half" idx="10"/>
          </p:nvPr>
        </p:nvSpPr>
        <p:spPr/>
        <p:txBody>
          <a:bodyPr/>
          <a:lstStyle/>
          <a:p>
            <a:fld id="{E9205A08-BCBD-6245-8D0E-F7073658CBB0}" type="datetimeFigureOut">
              <a:t>2023-06-24</a:t>
            </a:fld>
            <a:endParaRPr kumimoji="1" lang="zh-CN" altLang="en-US"/>
          </a:p>
        </p:txBody>
      </p:sp>
      <p:sp>
        <p:nvSpPr>
          <p:cNvPr id="1048967" name="页脚占位符 4"/>
          <p:cNvSpPr>
            <a:spLocks noGrp="1"/>
          </p:cNvSpPr>
          <p:nvPr>
            <p:ph type="ftr" sz="quarter" idx="11"/>
          </p:nvPr>
        </p:nvSpPr>
        <p:spPr/>
        <p:txBody>
          <a:bodyPr/>
          <a:lstStyle/>
          <a:p>
            <a:endParaRPr kumimoji="1" lang="zh-CN" altLang="en-US"/>
          </a:p>
        </p:txBody>
      </p:sp>
      <p:sp>
        <p:nvSpPr>
          <p:cNvPr id="1048968" name="灯片编号占位符 5"/>
          <p:cNvSpPr>
            <a:spLocks noGrp="1"/>
          </p:cNvSpPr>
          <p:nvPr>
            <p:ph type="sldNum" sz="quarter" idx="12"/>
          </p:nvPr>
        </p:nvSpPr>
        <p:spPr/>
        <p:txBody>
          <a:bodyPr/>
          <a:lstStyle/>
          <a:p>
            <a:fld id="{66A04593-8334-2647-B19C-3B7CE5E79007}" type="slidenum">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980"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1048981"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1048982" name="日期占位符 3"/>
          <p:cNvSpPr>
            <a:spLocks noGrp="1"/>
          </p:cNvSpPr>
          <p:nvPr>
            <p:ph type="dt" sz="half" idx="10"/>
          </p:nvPr>
        </p:nvSpPr>
        <p:spPr/>
        <p:txBody>
          <a:bodyPr/>
          <a:lstStyle/>
          <a:p>
            <a:fld id="{E9205A08-BCBD-6245-8D0E-F7073658CBB0}" type="datetimeFigureOut">
              <a:t>2023-06-24</a:t>
            </a:fld>
            <a:endParaRPr kumimoji="1" lang="zh-CN" altLang="en-US"/>
          </a:p>
        </p:txBody>
      </p:sp>
      <p:sp>
        <p:nvSpPr>
          <p:cNvPr id="1048983" name="页脚占位符 4"/>
          <p:cNvSpPr>
            <a:spLocks noGrp="1"/>
          </p:cNvSpPr>
          <p:nvPr>
            <p:ph type="ftr" sz="quarter" idx="11"/>
          </p:nvPr>
        </p:nvSpPr>
        <p:spPr/>
        <p:txBody>
          <a:bodyPr/>
          <a:lstStyle/>
          <a:p>
            <a:endParaRPr kumimoji="1" lang="zh-CN" altLang="en-US"/>
          </a:p>
        </p:txBody>
      </p:sp>
      <p:sp>
        <p:nvSpPr>
          <p:cNvPr id="1048984" name="灯片编号占位符 5"/>
          <p:cNvSpPr>
            <a:spLocks noGrp="1"/>
          </p:cNvSpPr>
          <p:nvPr>
            <p:ph type="sldNum" sz="quarter" idx="12"/>
          </p:nvPr>
        </p:nvSpPr>
        <p:spPr/>
        <p:txBody>
          <a:bodyPr/>
          <a:lstStyle/>
          <a:p>
            <a:fld id="{66A04593-8334-2647-B19C-3B7CE5E79007}" type="slidenum">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985" name="标题 1"/>
          <p:cNvSpPr>
            <a:spLocks noGrp="1"/>
          </p:cNvSpPr>
          <p:nvPr>
            <p:ph type="title"/>
          </p:nvPr>
        </p:nvSpPr>
        <p:spPr/>
        <p:txBody>
          <a:bodyPr/>
          <a:lstStyle/>
          <a:p>
            <a:r>
              <a:rPr kumimoji="1" lang="zh-CN" altLang="en-US"/>
              <a:t>单击此处编辑母版标题样式</a:t>
            </a:r>
          </a:p>
        </p:txBody>
      </p:sp>
      <p:sp>
        <p:nvSpPr>
          <p:cNvPr id="1048986"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1048987"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1048988" name="日期占位符 4"/>
          <p:cNvSpPr>
            <a:spLocks noGrp="1"/>
          </p:cNvSpPr>
          <p:nvPr>
            <p:ph type="dt" sz="half" idx="10"/>
          </p:nvPr>
        </p:nvSpPr>
        <p:spPr/>
        <p:txBody>
          <a:bodyPr/>
          <a:lstStyle/>
          <a:p>
            <a:fld id="{E9205A08-BCBD-6245-8D0E-F7073658CBB0}" type="datetimeFigureOut">
              <a:t>2023-06-24</a:t>
            </a:fld>
            <a:endParaRPr kumimoji="1" lang="zh-CN" altLang="en-US"/>
          </a:p>
        </p:txBody>
      </p:sp>
      <p:sp>
        <p:nvSpPr>
          <p:cNvPr id="1048989" name="页脚占位符 5"/>
          <p:cNvSpPr>
            <a:spLocks noGrp="1"/>
          </p:cNvSpPr>
          <p:nvPr>
            <p:ph type="ftr" sz="quarter" idx="11"/>
          </p:nvPr>
        </p:nvSpPr>
        <p:spPr/>
        <p:txBody>
          <a:bodyPr/>
          <a:lstStyle/>
          <a:p>
            <a:endParaRPr kumimoji="1" lang="zh-CN" altLang="en-US"/>
          </a:p>
        </p:txBody>
      </p:sp>
      <p:sp>
        <p:nvSpPr>
          <p:cNvPr id="1048990" name="灯片编号占位符 6"/>
          <p:cNvSpPr>
            <a:spLocks noGrp="1"/>
          </p:cNvSpPr>
          <p:nvPr>
            <p:ph type="sldNum" sz="quarter" idx="12"/>
          </p:nvPr>
        </p:nvSpPr>
        <p:spPr/>
        <p:txBody>
          <a:bodyPr/>
          <a:lstStyle/>
          <a:p>
            <a:fld id="{66A04593-8334-2647-B19C-3B7CE5E79007}" type="slidenum">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991"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1048992"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1048993"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1048994"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1048995"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1048996" name="日期占位符 6"/>
          <p:cNvSpPr>
            <a:spLocks noGrp="1"/>
          </p:cNvSpPr>
          <p:nvPr>
            <p:ph type="dt" sz="half" idx="10"/>
          </p:nvPr>
        </p:nvSpPr>
        <p:spPr/>
        <p:txBody>
          <a:bodyPr/>
          <a:lstStyle/>
          <a:p>
            <a:fld id="{E9205A08-BCBD-6245-8D0E-F7073658CBB0}" type="datetimeFigureOut">
              <a:t>2023-06-24</a:t>
            </a:fld>
            <a:endParaRPr kumimoji="1" lang="zh-CN" altLang="en-US"/>
          </a:p>
        </p:txBody>
      </p:sp>
      <p:sp>
        <p:nvSpPr>
          <p:cNvPr id="1048997" name="页脚占位符 7"/>
          <p:cNvSpPr>
            <a:spLocks noGrp="1"/>
          </p:cNvSpPr>
          <p:nvPr>
            <p:ph type="ftr" sz="quarter" idx="11"/>
          </p:nvPr>
        </p:nvSpPr>
        <p:spPr/>
        <p:txBody>
          <a:bodyPr/>
          <a:lstStyle/>
          <a:p>
            <a:endParaRPr kumimoji="1" lang="zh-CN" altLang="en-US"/>
          </a:p>
        </p:txBody>
      </p:sp>
      <p:sp>
        <p:nvSpPr>
          <p:cNvPr id="1048998" name="灯片编号占位符 8"/>
          <p:cNvSpPr>
            <a:spLocks noGrp="1"/>
          </p:cNvSpPr>
          <p:nvPr>
            <p:ph type="sldNum" sz="quarter" idx="12"/>
          </p:nvPr>
        </p:nvSpPr>
        <p:spPr/>
        <p:txBody>
          <a:bodyPr/>
          <a:lstStyle/>
          <a:p>
            <a:fld id="{66A04593-8334-2647-B19C-3B7CE5E79007}" type="slidenum">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955" name="标题 1"/>
          <p:cNvSpPr>
            <a:spLocks noGrp="1"/>
          </p:cNvSpPr>
          <p:nvPr>
            <p:ph type="title"/>
          </p:nvPr>
        </p:nvSpPr>
        <p:spPr/>
        <p:txBody>
          <a:bodyPr/>
          <a:lstStyle/>
          <a:p>
            <a:r>
              <a:rPr kumimoji="1" lang="zh-CN" altLang="en-US"/>
              <a:t>单击此处编辑母版标题样式</a:t>
            </a:r>
          </a:p>
        </p:txBody>
      </p:sp>
      <p:sp>
        <p:nvSpPr>
          <p:cNvPr id="1048956" name="日期占位符 2"/>
          <p:cNvSpPr>
            <a:spLocks noGrp="1"/>
          </p:cNvSpPr>
          <p:nvPr>
            <p:ph type="dt" sz="half" idx="10"/>
          </p:nvPr>
        </p:nvSpPr>
        <p:spPr/>
        <p:txBody>
          <a:bodyPr/>
          <a:lstStyle/>
          <a:p>
            <a:fld id="{E9205A08-BCBD-6245-8D0E-F7073658CBB0}" type="datetimeFigureOut">
              <a:t>2023-06-24</a:t>
            </a:fld>
            <a:endParaRPr kumimoji="1" lang="zh-CN" altLang="en-US"/>
          </a:p>
        </p:txBody>
      </p:sp>
      <p:sp>
        <p:nvSpPr>
          <p:cNvPr id="1048957" name="页脚占位符 3"/>
          <p:cNvSpPr>
            <a:spLocks noGrp="1"/>
          </p:cNvSpPr>
          <p:nvPr>
            <p:ph type="ftr" sz="quarter" idx="11"/>
          </p:nvPr>
        </p:nvSpPr>
        <p:spPr/>
        <p:txBody>
          <a:bodyPr/>
          <a:lstStyle/>
          <a:p>
            <a:endParaRPr kumimoji="1" lang="zh-CN" altLang="en-US"/>
          </a:p>
        </p:txBody>
      </p:sp>
      <p:sp>
        <p:nvSpPr>
          <p:cNvPr id="1048958" name="灯片编号占位符 4"/>
          <p:cNvSpPr>
            <a:spLocks noGrp="1"/>
          </p:cNvSpPr>
          <p:nvPr>
            <p:ph type="sldNum" sz="quarter" idx="12"/>
          </p:nvPr>
        </p:nvSpPr>
        <p:spPr/>
        <p:txBody>
          <a:bodyPr/>
          <a:lstStyle/>
          <a:p>
            <a:fld id="{66A04593-8334-2647-B19C-3B7CE5E79007}" type="slidenum">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E9205A08-BCBD-6245-8D0E-F7073658CBB0}" type="datetimeFigureOut">
              <a:t>2023-06-24</a:t>
            </a:fld>
            <a:endParaRPr kumimoji="1" lang="zh-CN" altLang="en-US"/>
          </a:p>
        </p:txBody>
      </p:sp>
      <p:sp>
        <p:nvSpPr>
          <p:cNvPr id="1048582" name="页脚占位符 2"/>
          <p:cNvSpPr>
            <a:spLocks noGrp="1"/>
          </p:cNvSpPr>
          <p:nvPr>
            <p:ph type="ftr" sz="quarter" idx="11"/>
          </p:nvPr>
        </p:nvSpPr>
        <p:spPr/>
        <p:txBody>
          <a:bodyPr/>
          <a:lstStyle/>
          <a:p>
            <a:endParaRPr kumimoji="1" lang="zh-CN" altLang="en-US"/>
          </a:p>
        </p:txBody>
      </p:sp>
      <p:sp>
        <p:nvSpPr>
          <p:cNvPr id="1048583" name="灯片编号占位符 3"/>
          <p:cNvSpPr>
            <a:spLocks noGrp="1"/>
          </p:cNvSpPr>
          <p:nvPr>
            <p:ph type="sldNum" sz="quarter" idx="12"/>
          </p:nvPr>
        </p:nvSpPr>
        <p:spPr/>
        <p:txBody>
          <a:bodyPr/>
          <a:lstStyle/>
          <a:p>
            <a:fld id="{66A04593-8334-2647-B19C-3B7CE5E79007}" type="slidenum">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999"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1049000"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1049001"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1049002" name="日期占位符 4"/>
          <p:cNvSpPr>
            <a:spLocks noGrp="1"/>
          </p:cNvSpPr>
          <p:nvPr>
            <p:ph type="dt" sz="half" idx="10"/>
          </p:nvPr>
        </p:nvSpPr>
        <p:spPr/>
        <p:txBody>
          <a:bodyPr/>
          <a:lstStyle/>
          <a:p>
            <a:fld id="{E9205A08-BCBD-6245-8D0E-F7073658CBB0}" type="datetimeFigureOut">
              <a:t>2023-06-24</a:t>
            </a:fld>
            <a:endParaRPr kumimoji="1" lang="zh-CN" altLang="en-US"/>
          </a:p>
        </p:txBody>
      </p:sp>
      <p:sp>
        <p:nvSpPr>
          <p:cNvPr id="1049003" name="页脚占位符 5"/>
          <p:cNvSpPr>
            <a:spLocks noGrp="1"/>
          </p:cNvSpPr>
          <p:nvPr>
            <p:ph type="ftr" sz="quarter" idx="11"/>
          </p:nvPr>
        </p:nvSpPr>
        <p:spPr/>
        <p:txBody>
          <a:bodyPr/>
          <a:lstStyle/>
          <a:p>
            <a:endParaRPr kumimoji="1" lang="zh-CN" altLang="en-US"/>
          </a:p>
        </p:txBody>
      </p:sp>
      <p:sp>
        <p:nvSpPr>
          <p:cNvPr id="1049004" name="灯片编号占位符 6"/>
          <p:cNvSpPr>
            <a:spLocks noGrp="1"/>
          </p:cNvSpPr>
          <p:nvPr>
            <p:ph type="sldNum" sz="quarter" idx="12"/>
          </p:nvPr>
        </p:nvSpPr>
        <p:spPr/>
        <p:txBody>
          <a:bodyPr/>
          <a:lstStyle/>
          <a:p>
            <a:fld id="{66A04593-8334-2647-B19C-3B7CE5E79007}" type="slidenum">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969"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1048970"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1048971"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1048972" name="日期占位符 4"/>
          <p:cNvSpPr>
            <a:spLocks noGrp="1"/>
          </p:cNvSpPr>
          <p:nvPr>
            <p:ph type="dt" sz="half" idx="10"/>
          </p:nvPr>
        </p:nvSpPr>
        <p:spPr/>
        <p:txBody>
          <a:bodyPr/>
          <a:lstStyle/>
          <a:p>
            <a:fld id="{E9205A08-BCBD-6245-8D0E-F7073658CBB0}" type="datetimeFigureOut">
              <a:t>2023-06-24</a:t>
            </a:fld>
            <a:endParaRPr kumimoji="1" lang="zh-CN" altLang="en-US"/>
          </a:p>
        </p:txBody>
      </p:sp>
      <p:sp>
        <p:nvSpPr>
          <p:cNvPr id="1048973" name="页脚占位符 5"/>
          <p:cNvSpPr>
            <a:spLocks noGrp="1"/>
          </p:cNvSpPr>
          <p:nvPr>
            <p:ph type="ftr" sz="quarter" idx="11"/>
          </p:nvPr>
        </p:nvSpPr>
        <p:spPr/>
        <p:txBody>
          <a:bodyPr/>
          <a:lstStyle/>
          <a:p>
            <a:endParaRPr kumimoji="1" lang="zh-CN" altLang="en-US"/>
          </a:p>
        </p:txBody>
      </p:sp>
      <p:sp>
        <p:nvSpPr>
          <p:cNvPr id="1048974" name="灯片编号占位符 6"/>
          <p:cNvSpPr>
            <a:spLocks noGrp="1"/>
          </p:cNvSpPr>
          <p:nvPr>
            <p:ph type="sldNum" sz="quarter" idx="12"/>
          </p:nvPr>
        </p:nvSpPr>
        <p:spPr/>
        <p:txBody>
          <a:bodyPr/>
          <a:lstStyle/>
          <a:p>
            <a:fld id="{66A04593-8334-2647-B19C-3B7CE5E79007}" type="slidenum">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05A08-BCBD-6245-8D0E-F7073658CBB0}" type="datetimeFigureOut">
              <a:t>2023-06-24</a:t>
            </a:fld>
            <a:endParaRPr kumimoji="1"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04593-8334-2647-B19C-3B7CE5E79007}" type="slidenum">
              <a:t>‹#›</a:t>
            </a:fld>
            <a:endParaRPr kumimoji="1" lang="zh-CN" altLang="en-US"/>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深度视觉·原创设计 https://www.docer.com/works?userid=22383862"/>
          <p:cNvPicPr>
            <a:picLocks noChangeAspect="1"/>
          </p:cNvPicPr>
          <p:nvPr/>
        </p:nvPicPr>
        <p:blipFill>
          <a:blip r:embed="rId2"/>
          <a:stretch>
            <a:fillRect/>
          </a:stretch>
        </p:blipFill>
        <p:spPr>
          <a:xfrm>
            <a:off x="0" y="0"/>
            <a:ext cx="2838576" cy="6858000"/>
          </a:xfrm>
          <a:prstGeom prst="rect">
            <a:avLst/>
          </a:prstGeom>
        </p:spPr>
      </p:pic>
      <p:pic>
        <p:nvPicPr>
          <p:cNvPr id="2097153" name="深度视觉·原创设计 https://www.docer.com/works?userid=22383862"/>
          <p:cNvPicPr>
            <a:picLocks noChangeAspect="1"/>
          </p:cNvPicPr>
          <p:nvPr/>
        </p:nvPicPr>
        <p:blipFill>
          <a:blip r:embed="rId3"/>
          <a:stretch>
            <a:fillRect/>
          </a:stretch>
        </p:blipFill>
        <p:spPr>
          <a:xfrm>
            <a:off x="10813575" y="5214771"/>
            <a:ext cx="884451" cy="884451"/>
          </a:xfrm>
          <a:prstGeom prst="rect">
            <a:avLst/>
          </a:prstGeom>
        </p:spPr>
      </p:pic>
      <p:sp>
        <p:nvSpPr>
          <p:cNvPr id="1048584" name="深度视觉·原创设计 https://www.docer.com/works?userid=22383862"/>
          <p:cNvSpPr/>
          <p:nvPr/>
        </p:nvSpPr>
        <p:spPr>
          <a:xfrm>
            <a:off x="850658" y="1438185"/>
            <a:ext cx="3975835" cy="3975835"/>
          </a:xfrm>
          <a:custGeom>
            <a:avLst/>
            <a:gdLst>
              <a:gd name="connsiteX0" fmla="*/ 885899 w 885899"/>
              <a:gd name="connsiteY0" fmla="*/ 442950 h 885899"/>
              <a:gd name="connsiteX1" fmla="*/ 442950 w 885899"/>
              <a:gd name="connsiteY1" fmla="*/ 885899 h 885899"/>
              <a:gd name="connsiteX2" fmla="*/ 0 w 885899"/>
              <a:gd name="connsiteY2" fmla="*/ 442950 h 885899"/>
              <a:gd name="connsiteX3" fmla="*/ 442950 w 885899"/>
              <a:gd name="connsiteY3" fmla="*/ 0 h 885899"/>
              <a:gd name="connsiteX4" fmla="*/ 885899 w 885899"/>
              <a:gd name="connsiteY4" fmla="*/ 442950 h 885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99" h="885899">
                <a:moveTo>
                  <a:pt x="885899" y="442950"/>
                </a:moveTo>
                <a:cubicBezTo>
                  <a:pt x="885899" y="687584"/>
                  <a:pt x="687584" y="885899"/>
                  <a:pt x="442950" y="885899"/>
                </a:cubicBezTo>
                <a:cubicBezTo>
                  <a:pt x="198315" y="885899"/>
                  <a:pt x="0" y="687584"/>
                  <a:pt x="0" y="442950"/>
                </a:cubicBezTo>
                <a:cubicBezTo>
                  <a:pt x="0" y="198315"/>
                  <a:pt x="198315" y="0"/>
                  <a:pt x="442950" y="0"/>
                </a:cubicBezTo>
                <a:cubicBezTo>
                  <a:pt x="687584" y="0"/>
                  <a:pt x="885899" y="198315"/>
                  <a:pt x="885899" y="442950"/>
                </a:cubicBezTo>
                <a:close/>
              </a:path>
            </a:pathLst>
          </a:custGeom>
          <a:blipFill>
            <a:blip r:embed="rId4"/>
            <a:stretch>
              <a:fillRect t="-25000" b="-25000"/>
            </a:stretch>
          </a:blipFill>
          <a:ln w="5125" cap="flat">
            <a:noFill/>
            <a:prstDash val="solid"/>
            <a:miter/>
          </a:ln>
        </p:spPr>
        <p:txBody>
          <a:bodyPr rtlCol="0" anchor="ctr"/>
          <a:lstStyle/>
          <a:p>
            <a:endParaRPr lang="zh-CN" altLang="en-US"/>
          </a:p>
        </p:txBody>
      </p:sp>
      <p:pic>
        <p:nvPicPr>
          <p:cNvPr id="2097154" name="深度视觉·原创设计 https://www.docer.com/works?userid=22383862"/>
          <p:cNvPicPr>
            <a:picLocks noChangeAspect="1"/>
          </p:cNvPicPr>
          <p:nvPr/>
        </p:nvPicPr>
        <p:blipFill>
          <a:blip r:embed="rId5"/>
          <a:stretch>
            <a:fillRect/>
          </a:stretch>
        </p:blipFill>
        <p:spPr>
          <a:xfrm>
            <a:off x="547428" y="4780507"/>
            <a:ext cx="190500" cy="1549400"/>
          </a:xfrm>
          <a:prstGeom prst="rect">
            <a:avLst/>
          </a:prstGeom>
        </p:spPr>
      </p:pic>
      <p:pic>
        <p:nvPicPr>
          <p:cNvPr id="2097155" name="深度视觉·原创设计 https://www.docer.com/works?userid=22383862"/>
          <p:cNvPicPr>
            <a:picLocks noChangeAspect="1"/>
          </p:cNvPicPr>
          <p:nvPr/>
        </p:nvPicPr>
        <p:blipFill>
          <a:blip r:embed="rId6"/>
          <a:stretch>
            <a:fillRect/>
          </a:stretch>
        </p:blipFill>
        <p:spPr>
          <a:xfrm>
            <a:off x="8825748" y="6441743"/>
            <a:ext cx="3366252" cy="416257"/>
          </a:xfrm>
          <a:prstGeom prst="rect">
            <a:avLst/>
          </a:prstGeom>
        </p:spPr>
      </p:pic>
      <p:pic>
        <p:nvPicPr>
          <p:cNvPr id="2097156" name="深度视觉·原创设计 https://www.docer.com/works?userid=22383862"/>
          <p:cNvPicPr>
            <a:picLocks noChangeAspect="1"/>
          </p:cNvPicPr>
          <p:nvPr/>
        </p:nvPicPr>
        <p:blipFill>
          <a:blip r:embed="rId7"/>
          <a:stretch>
            <a:fillRect/>
          </a:stretch>
        </p:blipFill>
        <p:spPr>
          <a:xfrm>
            <a:off x="5258909" y="1828802"/>
            <a:ext cx="924969" cy="2201428"/>
          </a:xfrm>
          <a:prstGeom prst="rect">
            <a:avLst/>
          </a:prstGeom>
        </p:spPr>
      </p:pic>
      <p:pic>
        <p:nvPicPr>
          <p:cNvPr id="2097157" name="深度视觉·原创设计 https://www.docer.com/works?userid=22383862"/>
          <p:cNvPicPr>
            <a:picLocks noChangeAspect="1"/>
          </p:cNvPicPr>
          <p:nvPr/>
        </p:nvPicPr>
        <p:blipFill>
          <a:blip r:embed="rId8"/>
          <a:stretch>
            <a:fillRect/>
          </a:stretch>
        </p:blipFill>
        <p:spPr>
          <a:xfrm>
            <a:off x="414078" y="-365763"/>
            <a:ext cx="615190" cy="1469621"/>
          </a:xfrm>
          <a:prstGeom prst="rect">
            <a:avLst/>
          </a:prstGeom>
        </p:spPr>
      </p:pic>
      <p:pic>
        <p:nvPicPr>
          <p:cNvPr id="2097158" name="深度视觉·原创设计 https://www.docer.com/works?userid=22383862"/>
          <p:cNvPicPr>
            <a:picLocks noChangeAspect="1"/>
          </p:cNvPicPr>
          <p:nvPr/>
        </p:nvPicPr>
        <p:blipFill>
          <a:blip r:embed="rId9"/>
          <a:stretch>
            <a:fillRect/>
          </a:stretch>
        </p:blipFill>
        <p:spPr>
          <a:xfrm>
            <a:off x="10324150" y="406588"/>
            <a:ext cx="1422400" cy="1600200"/>
          </a:xfrm>
          <a:prstGeom prst="rect">
            <a:avLst/>
          </a:prstGeom>
        </p:spPr>
      </p:pic>
      <p:cxnSp>
        <p:nvCxnSpPr>
          <p:cNvPr id="3145728" name="深度视觉·原创设计 https://www.docer.com/works?userid=22383862"/>
          <p:cNvCxnSpPr>
            <a:cxnSpLocks/>
          </p:cNvCxnSpPr>
          <p:nvPr/>
        </p:nvCxnSpPr>
        <p:spPr>
          <a:xfrm>
            <a:off x="6704133" y="3901560"/>
            <a:ext cx="6889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585" name="深度视觉·原创设计 https://www.docer.com/works?userid=22383862"/>
          <p:cNvSpPr txBox="1"/>
          <p:nvPr/>
        </p:nvSpPr>
        <p:spPr>
          <a:xfrm>
            <a:off x="6340837" y="1767774"/>
            <a:ext cx="5251855" cy="19625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zh-CN" sz="2800" b="1" kern="100" dirty="0">
                <a:solidFill>
                  <a:srgbClr val="000000"/>
                </a:solidFill>
                <a:effectLst/>
                <a:latin typeface="Calibri" panose="020F0502020204030204" pitchFamily="34" charset="0"/>
                <a:ea typeface="楷体_GB2312"/>
                <a:cs typeface="Times New Roman" panose="02020603050405020304" pitchFamily="18" charset="0"/>
              </a:rPr>
              <a:t>数字经济下平台生态系统的机制</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zh-CN" altLang="zh-CN" sz="2800" b="1" kern="100" dirty="0">
                <a:solidFill>
                  <a:srgbClr val="000000"/>
                </a:solidFill>
                <a:effectLst/>
                <a:latin typeface="Calibri" panose="020F0502020204030204" pitchFamily="34" charset="0"/>
                <a:ea typeface="楷体_GB2312"/>
                <a:cs typeface="Times New Roman" panose="02020603050405020304" pitchFamily="18" charset="0"/>
              </a:rPr>
              <a:t>——基于海尔集团</a:t>
            </a:r>
            <a:r>
              <a:rPr lang="en-US" altLang="zh-CN" sz="2800" b="1" kern="100" dirty="0" err="1">
                <a:solidFill>
                  <a:srgbClr val="000000"/>
                </a:solidFill>
                <a:effectLst/>
                <a:latin typeface="Calibri" panose="020F0502020204030204" pitchFamily="34" charset="0"/>
                <a:ea typeface="楷体_GB2312"/>
                <a:cs typeface="Times New Roman" panose="02020603050405020304" pitchFamily="18" charset="0"/>
              </a:rPr>
              <a:t>COSMOPlat</a:t>
            </a:r>
            <a:r>
              <a:rPr lang="zh-CN" altLang="zh-CN" sz="2800" b="1" kern="100" dirty="0">
                <a:solidFill>
                  <a:srgbClr val="000000"/>
                </a:solidFill>
                <a:effectLst/>
                <a:latin typeface="Calibri" panose="020F0502020204030204" pitchFamily="34" charset="0"/>
                <a:ea typeface="楷体_GB2312"/>
                <a:cs typeface="Times New Roman" panose="02020603050405020304" pitchFamily="18" charset="0"/>
              </a:rPr>
              <a:t>的介绍及案例探索</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48586" name="深度视觉·原创设计 https://www.docer.com/works?userid=22383862"/>
          <p:cNvSpPr txBox="1"/>
          <p:nvPr/>
        </p:nvSpPr>
        <p:spPr>
          <a:xfrm>
            <a:off x="6620089" y="4375379"/>
            <a:ext cx="5192447" cy="646331"/>
          </a:xfrm>
          <a:prstGeom prst="rect">
            <a:avLst/>
          </a:prstGeom>
          <a:noFill/>
        </p:spPr>
        <p:txBody>
          <a:bodyPr wrap="none" rtlCol="0">
            <a:spAutoFit/>
          </a:bodyPr>
          <a:lstStyle/>
          <a:p>
            <a:pPr algn="l"/>
            <a:r>
              <a:rPr lang="zh-CN" altLang="en-US" spc="300" dirty="0">
                <a:solidFill>
                  <a:schemeClr val="bg1">
                    <a:lumMod val="50000"/>
                  </a:schemeClr>
                </a:solidFill>
                <a:latin typeface="思源黑体 CN Normal" panose="020B0400000000000000" pitchFamily="34" charset="-122"/>
                <a:ea typeface="思源黑体 CN Normal" panose="020B0400000000000000" pitchFamily="34" charset="-122"/>
              </a:rPr>
              <a:t>小组成员：田苗苗 王鹤颐 杨茜雅 杨雨辰 </a:t>
            </a:r>
            <a:endParaRPr lang="en-US" altLang="zh-CN" spc="300" dirty="0">
              <a:solidFill>
                <a:schemeClr val="bg1">
                  <a:lumMod val="50000"/>
                </a:schemeClr>
              </a:solidFill>
              <a:latin typeface="思源黑体 CN Normal" panose="020B0400000000000000" pitchFamily="34" charset="-122"/>
              <a:ea typeface="思源黑体 CN Normal" panose="020B0400000000000000" pitchFamily="34" charset="-122"/>
            </a:endParaRPr>
          </a:p>
          <a:p>
            <a:pPr algn="l"/>
            <a:r>
              <a:rPr lang="zh-CN" altLang="en-US" spc="300" dirty="0">
                <a:solidFill>
                  <a:schemeClr val="bg1">
                    <a:lumMod val="50000"/>
                  </a:schemeClr>
                </a:solidFill>
                <a:latin typeface="思源黑体 CN Normal" panose="020B0400000000000000" pitchFamily="34" charset="-122"/>
                <a:ea typeface="思源黑体 CN Normal" panose="020B0400000000000000" pitchFamily="34" charset="-122"/>
              </a:rPr>
              <a:t>汇报人：杨茜雅</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8"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179" name="深度视觉·原创设计 https://www.docer.com/works?userid=22383862"/>
          <p:cNvPicPr>
            <a:picLocks noChangeAspect="1"/>
          </p:cNvPicPr>
          <p:nvPr/>
        </p:nvPicPr>
        <p:blipFill>
          <a:blip r:embed="rId3"/>
          <a:stretch>
            <a:fillRect/>
          </a:stretch>
        </p:blipFill>
        <p:spPr>
          <a:xfrm>
            <a:off x="8825748" y="6578221"/>
            <a:ext cx="3366252" cy="279779"/>
          </a:xfrm>
          <a:prstGeom prst="rect">
            <a:avLst/>
          </a:prstGeom>
        </p:spPr>
      </p:pic>
      <p:pic>
        <p:nvPicPr>
          <p:cNvPr id="2097180" name="深度视觉·原创设计 https://www.docer.com/works?userid=22383862"/>
          <p:cNvPicPr>
            <a:picLocks noChangeAspect="1"/>
          </p:cNvPicPr>
          <p:nvPr/>
        </p:nvPicPr>
        <p:blipFill>
          <a:blip r:embed="rId4"/>
          <a:stretch>
            <a:fillRect/>
          </a:stretch>
        </p:blipFill>
        <p:spPr>
          <a:xfrm>
            <a:off x="414078" y="-365763"/>
            <a:ext cx="615190" cy="1469621"/>
          </a:xfrm>
          <a:prstGeom prst="rect">
            <a:avLst/>
          </a:prstGeom>
        </p:spPr>
      </p:pic>
      <p:pic>
        <p:nvPicPr>
          <p:cNvPr id="2097181" name="深度视觉·原创设计 https://www.docer.com/works?userid=22383862"/>
          <p:cNvPicPr>
            <a:picLocks noChangeAspect="1"/>
          </p:cNvPicPr>
          <p:nvPr/>
        </p:nvPicPr>
        <p:blipFill>
          <a:blip r:embed="rId5" cstate="print"/>
          <a:stretch>
            <a:fillRect/>
          </a:stretch>
        </p:blipFill>
        <p:spPr>
          <a:xfrm>
            <a:off x="5815931" y="541821"/>
            <a:ext cx="7217948" cy="5774358"/>
          </a:xfrm>
          <a:prstGeom prst="rect">
            <a:avLst/>
          </a:prstGeom>
          <a:effectLst>
            <a:outerShdw blurRad="165100" dist="38100" dir="2700000" algn="tl" rotWithShape="0">
              <a:prstClr val="black">
                <a:alpha val="40000"/>
              </a:prstClr>
            </a:outerShdw>
          </a:effectLst>
        </p:spPr>
      </p:pic>
      <p:sp>
        <p:nvSpPr>
          <p:cNvPr id="1048671" name="深度视觉·原创设计 https://www.docer.com/works?userid=22383862"/>
          <p:cNvSpPr txBox="1"/>
          <p:nvPr/>
        </p:nvSpPr>
        <p:spPr>
          <a:xfrm>
            <a:off x="7300304" y="1982390"/>
            <a:ext cx="3379552" cy="2335822"/>
          </a:xfrm>
          <a:custGeom>
            <a:avLst/>
            <a:gdLst>
              <a:gd name="connsiteX0" fmla="*/ 0 w 3634068"/>
              <a:gd name="connsiteY0" fmla="*/ 0 h 2558702"/>
              <a:gd name="connsiteX1" fmla="*/ 3403331 w 3634068"/>
              <a:gd name="connsiteY1" fmla="*/ 59821 h 2558702"/>
              <a:gd name="connsiteX2" fmla="*/ 3634068 w 3634068"/>
              <a:gd name="connsiteY2" fmla="*/ 2336511 h 2558702"/>
              <a:gd name="connsiteX3" fmla="*/ 179461 w 3634068"/>
              <a:gd name="connsiteY3" fmla="*/ 2558702 h 2558702"/>
              <a:gd name="connsiteX0" fmla="*/ 0 w 3634068"/>
              <a:gd name="connsiteY0" fmla="*/ 0 h 2505693"/>
              <a:gd name="connsiteX1" fmla="*/ 3403331 w 3634068"/>
              <a:gd name="connsiteY1" fmla="*/ 59821 h 2505693"/>
              <a:gd name="connsiteX2" fmla="*/ 3634068 w 3634068"/>
              <a:gd name="connsiteY2" fmla="*/ 2336511 h 2505693"/>
              <a:gd name="connsiteX3" fmla="*/ 205966 w 3634068"/>
              <a:gd name="connsiteY3" fmla="*/ 2505693 h 2505693"/>
              <a:gd name="connsiteX4" fmla="*/ 0 w 3634068"/>
              <a:gd name="connsiteY4" fmla="*/ 0 h 2505693"/>
              <a:gd name="connsiteX0" fmla="*/ 0 w 3607563"/>
              <a:gd name="connsiteY0" fmla="*/ 0 h 2505693"/>
              <a:gd name="connsiteX1" fmla="*/ 3403331 w 3607563"/>
              <a:gd name="connsiteY1" fmla="*/ 59821 h 2505693"/>
              <a:gd name="connsiteX2" fmla="*/ 3607563 w 3607563"/>
              <a:gd name="connsiteY2" fmla="*/ 2296755 h 2505693"/>
              <a:gd name="connsiteX3" fmla="*/ 205966 w 3607563"/>
              <a:gd name="connsiteY3" fmla="*/ 2505693 h 2505693"/>
              <a:gd name="connsiteX4" fmla="*/ 0 w 3607563"/>
              <a:gd name="connsiteY4" fmla="*/ 0 h 2505693"/>
              <a:gd name="connsiteX0" fmla="*/ 0 w 3567806"/>
              <a:gd name="connsiteY0" fmla="*/ 0 h 2465937"/>
              <a:gd name="connsiteX1" fmla="*/ 3363574 w 3567806"/>
              <a:gd name="connsiteY1" fmla="*/ 20065 h 2465937"/>
              <a:gd name="connsiteX2" fmla="*/ 3567806 w 3567806"/>
              <a:gd name="connsiteY2" fmla="*/ 2256999 h 2465937"/>
              <a:gd name="connsiteX3" fmla="*/ 166209 w 3567806"/>
              <a:gd name="connsiteY3" fmla="*/ 2465937 h 2465937"/>
              <a:gd name="connsiteX4" fmla="*/ 0 w 3567806"/>
              <a:gd name="connsiteY4" fmla="*/ 0 h 2465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7806" h="2465937">
                <a:moveTo>
                  <a:pt x="0" y="0"/>
                </a:moveTo>
                <a:lnTo>
                  <a:pt x="3363574" y="20065"/>
                </a:lnTo>
                <a:lnTo>
                  <a:pt x="3567806" y="2256999"/>
                </a:lnTo>
                <a:lnTo>
                  <a:pt x="166209" y="2465937"/>
                </a:lnTo>
                <a:cubicBezTo>
                  <a:pt x="106389" y="1613036"/>
                  <a:pt x="59820" y="852901"/>
                  <a:pt x="0" y="0"/>
                </a:cubicBezTo>
                <a:close/>
              </a:path>
            </a:pathLst>
          </a:custGeom>
          <a:blipFill>
            <a:blip r:embed="rId6"/>
            <a:stretch>
              <a:fillRect t="-46456" b="-46456"/>
            </a:stretch>
          </a:blipFill>
        </p:spPr>
      </p:sp>
      <p:sp>
        <p:nvSpPr>
          <p:cNvPr id="3" name="文本框 2">
            <a:extLst>
              <a:ext uri="{FF2B5EF4-FFF2-40B4-BE49-F238E27FC236}">
                <a16:creationId xmlns:a16="http://schemas.microsoft.com/office/drawing/2014/main" id="{6FFEFA34-813F-F414-E041-37C5C1C3087E}"/>
              </a:ext>
            </a:extLst>
          </p:cNvPr>
          <p:cNvSpPr txBox="1"/>
          <p:nvPr/>
        </p:nvSpPr>
        <p:spPr>
          <a:xfrm>
            <a:off x="373893" y="1804953"/>
            <a:ext cx="5887207" cy="3782895"/>
          </a:xfrm>
          <a:prstGeom prst="rect">
            <a:avLst/>
          </a:prstGeom>
          <a:noFill/>
        </p:spPr>
        <p:txBody>
          <a:bodyPr wrap="square">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rPr>
              <a:t>COSMO</a:t>
            </a:r>
            <a:r>
              <a:rPr lang="zh-CN" altLang="zh-CN" b="1" kern="100" dirty="0">
                <a:latin typeface="微软雅黑" panose="020B0503020204020204" pitchFamily="34" charset="-122"/>
                <a:ea typeface="微软雅黑" panose="020B0503020204020204" pitchFamily="34" charset="-122"/>
              </a:rPr>
              <a:t>平台也提供了一系列转型升级服务，可供后续企业进行参考。</a:t>
            </a:r>
            <a:r>
              <a:rPr lang="zh-CN" altLang="zh-CN" b="1" kern="100" dirty="0">
                <a:solidFill>
                  <a:srgbClr val="C00000"/>
                </a:solidFill>
                <a:latin typeface="微软雅黑" panose="020B0503020204020204" pitchFamily="34" charset="-122"/>
                <a:ea typeface="微软雅黑" panose="020B0503020204020204" pitchFamily="34" charset="-122"/>
              </a:rPr>
              <a:t>一是业务模式的创新</a:t>
            </a:r>
            <a:r>
              <a:rPr lang="zh-CN" altLang="zh-CN" b="1" kern="100" dirty="0">
                <a:latin typeface="微软雅黑" panose="020B0503020204020204" pitchFamily="34" charset="-122"/>
                <a:ea typeface="微软雅黑" panose="020B0503020204020204" pitchFamily="34" charset="-122"/>
              </a:rPr>
              <a:t>，</a:t>
            </a:r>
            <a:r>
              <a:rPr lang="en-US" altLang="zh-CN" b="1" kern="100" dirty="0">
                <a:latin typeface="微软雅黑" panose="020B0503020204020204" pitchFamily="34" charset="-122"/>
                <a:ea typeface="微软雅黑" panose="020B0503020204020204" pitchFamily="34" charset="-122"/>
              </a:rPr>
              <a:t>COSMO</a:t>
            </a:r>
            <a:r>
              <a:rPr lang="zh-CN" altLang="zh-CN" b="1" kern="100" dirty="0">
                <a:latin typeface="微软雅黑" panose="020B0503020204020204" pitchFamily="34" charset="-122"/>
                <a:ea typeface="微软雅黑" panose="020B0503020204020204" pitchFamily="34" charset="-122"/>
              </a:rPr>
              <a:t>可以说是一个大规模定制工业生态系统，实现用户终身价值。其实，每个企业对制造的需求是不一样的，这种直接面向用户的模式是非常可取的。</a:t>
            </a:r>
            <a:r>
              <a:rPr lang="zh-CN" altLang="zh-CN" b="1" kern="100" dirty="0">
                <a:solidFill>
                  <a:srgbClr val="C00000"/>
                </a:solidFill>
                <a:latin typeface="微软雅黑" panose="020B0503020204020204" pitchFamily="34" charset="-122"/>
                <a:ea typeface="微软雅黑" panose="020B0503020204020204" pitchFamily="34" charset="-122"/>
              </a:rPr>
              <a:t>二是智能制造转型升级服务</a:t>
            </a:r>
            <a:r>
              <a:rPr lang="zh-CN" altLang="zh-CN" b="1" kern="100" dirty="0">
                <a:latin typeface="微软雅黑" panose="020B0503020204020204" pitchFamily="34" charset="-122"/>
                <a:ea typeface="微软雅黑" panose="020B0503020204020204" pitchFamily="34" charset="-122"/>
              </a:rPr>
              <a:t>，它整合了外部和内部资源，开发出了自己的云平台，借鉴了阿里的分布式架构，是一种开源技术，在此基础上，再提供模块化服务，小企业可以很容易地复制过去。</a:t>
            </a:r>
          </a:p>
          <a:p>
            <a:pPr>
              <a:lnSpc>
                <a:spcPct val="150000"/>
              </a:lnSpc>
            </a:pPr>
            <a:r>
              <a:rPr lang="en-US" altLang="zh-CN" b="1" kern="100" dirty="0">
                <a:latin typeface="微软雅黑" panose="020B0503020204020204" pitchFamily="34" charset="-122"/>
                <a:ea typeface="微软雅黑" panose="020B0503020204020204" pitchFamily="34" charset="-122"/>
              </a:rPr>
              <a:t>   </a:t>
            </a:r>
            <a:endParaRPr lang="zh-CN" altLang="en-US" b="1"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97181"/>
                                        </p:tgtEl>
                                        <p:attrNameLst>
                                          <p:attrName>style.visibility</p:attrName>
                                        </p:attrNameLst>
                                      </p:cBhvr>
                                      <p:to>
                                        <p:strVal val="visible"/>
                                      </p:to>
                                    </p:set>
                                    <p:animEffect transition="in" filter="fade">
                                      <p:cBhvr>
                                        <p:cTn id="7" dur="500"/>
                                        <p:tgtEl>
                                          <p:spTgt spid="2097181"/>
                                        </p:tgtEl>
                                      </p:cBhvr>
                                    </p:animEffect>
                                    <p:anim calcmode="lin" valueType="num">
                                      <p:cBhvr>
                                        <p:cTn id="8" dur="500" fill="hold"/>
                                        <p:tgtEl>
                                          <p:spTgt spid="2097181"/>
                                        </p:tgtEl>
                                        <p:attrNameLst>
                                          <p:attrName>ppt_x</p:attrName>
                                        </p:attrNameLst>
                                      </p:cBhvr>
                                      <p:tavLst>
                                        <p:tav tm="0">
                                          <p:val>
                                            <p:strVal val="#ppt_x"/>
                                          </p:val>
                                        </p:tav>
                                        <p:tav tm="100000">
                                          <p:val>
                                            <p:strVal val="#ppt_x"/>
                                          </p:val>
                                        </p:tav>
                                      </p:tavLst>
                                    </p:anim>
                                    <p:anim calcmode="lin" valueType="num">
                                      <p:cBhvr>
                                        <p:cTn id="9" dur="500" fill="hold"/>
                                        <p:tgtEl>
                                          <p:spTgt spid="20971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8"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189" name="深度视觉·原创设计 https://www.docer.com/works?userid=22383862"/>
          <p:cNvPicPr>
            <a:picLocks noChangeAspect="1"/>
          </p:cNvPicPr>
          <p:nvPr/>
        </p:nvPicPr>
        <p:blipFill>
          <a:blip r:embed="rId3"/>
          <a:stretch>
            <a:fillRect/>
          </a:stretch>
        </p:blipFill>
        <p:spPr>
          <a:xfrm>
            <a:off x="8825748" y="6578221"/>
            <a:ext cx="3366252" cy="279779"/>
          </a:xfrm>
          <a:prstGeom prst="rect">
            <a:avLst/>
          </a:prstGeom>
        </p:spPr>
      </p:pic>
      <p:pic>
        <p:nvPicPr>
          <p:cNvPr id="2097190" name="深度视觉·原创设计 https://www.docer.com/works?userid=22383862"/>
          <p:cNvPicPr>
            <a:picLocks noChangeAspect="1"/>
          </p:cNvPicPr>
          <p:nvPr/>
        </p:nvPicPr>
        <p:blipFill>
          <a:blip r:embed="rId4"/>
          <a:stretch>
            <a:fillRect/>
          </a:stretch>
        </p:blipFill>
        <p:spPr>
          <a:xfrm>
            <a:off x="414078" y="-365763"/>
            <a:ext cx="615190" cy="1469621"/>
          </a:xfrm>
          <a:prstGeom prst="rect">
            <a:avLst/>
          </a:prstGeom>
        </p:spPr>
      </p:pic>
      <p:grpSp>
        <p:nvGrpSpPr>
          <p:cNvPr id="61" name="深度视觉·原创设计 https://www.docer.com/works?userid=22383862"/>
          <p:cNvGrpSpPr/>
          <p:nvPr/>
        </p:nvGrpSpPr>
        <p:grpSpPr>
          <a:xfrm>
            <a:off x="7532168" y="2179104"/>
            <a:ext cx="2740948" cy="3167974"/>
            <a:chOff x="7717987" y="2268403"/>
            <a:chExt cx="2265248" cy="2618161"/>
          </a:xfrm>
        </p:grpSpPr>
        <p:sp>
          <p:nvSpPr>
            <p:cNvPr id="1048696" name="深度视觉·原创设计 https://www.docer.com/works?userid=22383862"/>
            <p:cNvSpPr/>
            <p:nvPr/>
          </p:nvSpPr>
          <p:spPr bwMode="auto">
            <a:xfrm flipV="1">
              <a:off x="7872971" y="4700264"/>
              <a:ext cx="1459678" cy="186300"/>
            </a:xfrm>
            <a:prstGeom prst="ellipse">
              <a:avLst/>
            </a:prstGeom>
            <a:gradFill flip="none" rotWithShape="1">
              <a:gsLst>
                <a:gs pos="0">
                  <a:schemeClr val="tx1">
                    <a:alpha val="42000"/>
                  </a:schemeClr>
                </a:gs>
                <a:gs pos="100000">
                  <a:schemeClr val="tx1">
                    <a:lumMod val="95000"/>
                    <a:lumOff val="5000"/>
                    <a:alpha val="0"/>
                  </a:schemeClr>
                </a:gs>
              </a:gsLst>
              <a:path path="shap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pPr>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697" name="深度视觉·原创设计 https://www.docer.com/works?userid=22383862"/>
            <p:cNvSpPr/>
            <p:nvPr/>
          </p:nvSpPr>
          <p:spPr bwMode="auto">
            <a:xfrm>
              <a:off x="7858171" y="2996596"/>
              <a:ext cx="569538" cy="434632"/>
            </a:xfrm>
            <a:custGeom>
              <a:avLst/>
              <a:gdLst>
                <a:gd name="T0" fmla="*/ 0 w 971"/>
                <a:gd name="T1" fmla="*/ 74 h 741"/>
                <a:gd name="T2" fmla="*/ 653 w 971"/>
                <a:gd name="T3" fmla="*/ 0 h 741"/>
                <a:gd name="T4" fmla="*/ 971 w 971"/>
                <a:gd name="T5" fmla="*/ 384 h 741"/>
                <a:gd name="T6" fmla="*/ 403 w 971"/>
                <a:gd name="T7" fmla="*/ 741 h 741"/>
                <a:gd name="T8" fmla="*/ 133 w 971"/>
                <a:gd name="T9" fmla="*/ 566 h 741"/>
                <a:gd name="T10" fmla="*/ 0 w 971"/>
                <a:gd name="T11" fmla="*/ 74 h 741"/>
              </a:gdLst>
              <a:ahLst/>
              <a:cxnLst>
                <a:cxn ang="0">
                  <a:pos x="T0" y="T1"/>
                </a:cxn>
                <a:cxn ang="0">
                  <a:pos x="T2" y="T3"/>
                </a:cxn>
                <a:cxn ang="0">
                  <a:pos x="T4" y="T5"/>
                </a:cxn>
                <a:cxn ang="0">
                  <a:pos x="T6" y="T7"/>
                </a:cxn>
                <a:cxn ang="0">
                  <a:pos x="T8" y="T9"/>
                </a:cxn>
                <a:cxn ang="0">
                  <a:pos x="T10" y="T11"/>
                </a:cxn>
              </a:cxnLst>
              <a:rect l="0" t="0" r="r" b="b"/>
              <a:pathLst>
                <a:path w="971" h="741">
                  <a:moveTo>
                    <a:pt x="0" y="74"/>
                  </a:moveTo>
                  <a:lnTo>
                    <a:pt x="653" y="0"/>
                  </a:lnTo>
                  <a:lnTo>
                    <a:pt x="971" y="384"/>
                  </a:lnTo>
                  <a:lnTo>
                    <a:pt x="403" y="741"/>
                  </a:lnTo>
                  <a:lnTo>
                    <a:pt x="133" y="566"/>
                  </a:lnTo>
                  <a:lnTo>
                    <a:pt x="0" y="74"/>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698" name="深度视觉·原创设计 https://www.docer.com/works?userid=22383862"/>
            <p:cNvSpPr/>
            <p:nvPr/>
          </p:nvSpPr>
          <p:spPr bwMode="auto">
            <a:xfrm>
              <a:off x="8009500" y="3028855"/>
              <a:ext cx="348410" cy="230513"/>
            </a:xfrm>
            <a:custGeom>
              <a:avLst/>
              <a:gdLst>
                <a:gd name="T0" fmla="*/ 36 w 594"/>
                <a:gd name="T1" fmla="*/ 393 h 393"/>
                <a:gd name="T2" fmla="*/ 594 w 594"/>
                <a:gd name="T3" fmla="*/ 331 h 393"/>
                <a:gd name="T4" fmla="*/ 407 w 594"/>
                <a:gd name="T5" fmla="*/ 80 h 393"/>
                <a:gd name="T6" fmla="*/ 152 w 594"/>
                <a:gd name="T7" fmla="*/ 0 h 393"/>
                <a:gd name="T8" fmla="*/ 0 w 594"/>
                <a:gd name="T9" fmla="*/ 42 h 393"/>
                <a:gd name="T10" fmla="*/ 0 w 594"/>
                <a:gd name="T11" fmla="*/ 246 h 393"/>
                <a:gd name="T12" fmla="*/ 36 w 594"/>
                <a:gd name="T13" fmla="*/ 393 h 393"/>
              </a:gdLst>
              <a:ahLst/>
              <a:cxnLst>
                <a:cxn ang="0">
                  <a:pos x="T0" y="T1"/>
                </a:cxn>
                <a:cxn ang="0">
                  <a:pos x="T2" y="T3"/>
                </a:cxn>
                <a:cxn ang="0">
                  <a:pos x="T4" y="T5"/>
                </a:cxn>
                <a:cxn ang="0">
                  <a:pos x="T6" y="T7"/>
                </a:cxn>
                <a:cxn ang="0">
                  <a:pos x="T8" y="T9"/>
                </a:cxn>
                <a:cxn ang="0">
                  <a:pos x="T10" y="T11"/>
                </a:cxn>
                <a:cxn ang="0">
                  <a:pos x="T12" y="T13"/>
                </a:cxn>
              </a:cxnLst>
              <a:rect l="0" t="0" r="r" b="b"/>
              <a:pathLst>
                <a:path w="594" h="393">
                  <a:moveTo>
                    <a:pt x="36" y="393"/>
                  </a:moveTo>
                  <a:lnTo>
                    <a:pt x="594" y="331"/>
                  </a:lnTo>
                  <a:lnTo>
                    <a:pt x="407" y="80"/>
                  </a:lnTo>
                  <a:lnTo>
                    <a:pt x="152" y="0"/>
                  </a:lnTo>
                  <a:lnTo>
                    <a:pt x="0" y="42"/>
                  </a:lnTo>
                  <a:lnTo>
                    <a:pt x="0" y="246"/>
                  </a:lnTo>
                  <a:lnTo>
                    <a:pt x="36" y="393"/>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699" name="深度视觉·原创设计 https://www.docer.com/works?userid=22383862"/>
            <p:cNvSpPr/>
            <p:nvPr/>
          </p:nvSpPr>
          <p:spPr bwMode="auto">
            <a:xfrm>
              <a:off x="7897468" y="3482844"/>
              <a:ext cx="312044" cy="486835"/>
            </a:xfrm>
            <a:custGeom>
              <a:avLst/>
              <a:gdLst>
                <a:gd name="T0" fmla="*/ 55 w 225"/>
                <a:gd name="T1" fmla="*/ 351 h 351"/>
                <a:gd name="T2" fmla="*/ 210 w 225"/>
                <a:gd name="T3" fmla="*/ 304 h 351"/>
                <a:gd name="T4" fmla="*/ 225 w 225"/>
                <a:gd name="T5" fmla="*/ 70 h 351"/>
                <a:gd name="T6" fmla="*/ 163 w 225"/>
                <a:gd name="T7" fmla="*/ 0 h 351"/>
                <a:gd name="T8" fmla="*/ 36 w 225"/>
                <a:gd name="T9" fmla="*/ 84 h 351"/>
                <a:gd name="T10" fmla="*/ 0 w 225"/>
                <a:gd name="T11" fmla="*/ 200 h 351"/>
                <a:gd name="T12" fmla="*/ 55 w 225"/>
                <a:gd name="T13" fmla="*/ 351 h 351"/>
              </a:gdLst>
              <a:ahLst/>
              <a:cxnLst>
                <a:cxn ang="0">
                  <a:pos x="T0" y="T1"/>
                </a:cxn>
                <a:cxn ang="0">
                  <a:pos x="T2" y="T3"/>
                </a:cxn>
                <a:cxn ang="0">
                  <a:pos x="T4" y="T5"/>
                </a:cxn>
                <a:cxn ang="0">
                  <a:pos x="T6" y="T7"/>
                </a:cxn>
                <a:cxn ang="0">
                  <a:pos x="T8" y="T9"/>
                </a:cxn>
                <a:cxn ang="0">
                  <a:pos x="T10" y="T11"/>
                </a:cxn>
                <a:cxn ang="0">
                  <a:pos x="T12" y="T13"/>
                </a:cxn>
              </a:cxnLst>
              <a:rect l="0" t="0" r="r" b="b"/>
              <a:pathLst>
                <a:path w="225" h="351">
                  <a:moveTo>
                    <a:pt x="55" y="351"/>
                  </a:moveTo>
                  <a:cubicBezTo>
                    <a:pt x="210" y="304"/>
                    <a:pt x="210" y="304"/>
                    <a:pt x="210" y="304"/>
                  </a:cubicBezTo>
                  <a:cubicBezTo>
                    <a:pt x="225" y="70"/>
                    <a:pt x="225" y="70"/>
                    <a:pt x="225" y="70"/>
                  </a:cubicBezTo>
                  <a:cubicBezTo>
                    <a:pt x="163" y="0"/>
                    <a:pt x="163" y="0"/>
                    <a:pt x="163" y="0"/>
                  </a:cubicBezTo>
                  <a:cubicBezTo>
                    <a:pt x="163" y="0"/>
                    <a:pt x="38" y="82"/>
                    <a:pt x="36" y="84"/>
                  </a:cubicBezTo>
                  <a:cubicBezTo>
                    <a:pt x="35" y="85"/>
                    <a:pt x="0" y="200"/>
                    <a:pt x="0" y="200"/>
                  </a:cubicBezTo>
                  <a:lnTo>
                    <a:pt x="55" y="351"/>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00" name="深度视觉·原创设计 https://www.docer.com/works?userid=22383862"/>
            <p:cNvSpPr/>
            <p:nvPr/>
          </p:nvSpPr>
          <p:spPr bwMode="auto">
            <a:xfrm>
              <a:off x="8073434" y="3660568"/>
              <a:ext cx="453989" cy="331400"/>
            </a:xfrm>
            <a:custGeom>
              <a:avLst/>
              <a:gdLst>
                <a:gd name="T0" fmla="*/ 6 w 327"/>
                <a:gd name="T1" fmla="*/ 23 h 239"/>
                <a:gd name="T2" fmla="*/ 327 w 327"/>
                <a:gd name="T3" fmla="*/ 0 h 239"/>
                <a:gd name="T4" fmla="*/ 249 w 327"/>
                <a:gd name="T5" fmla="*/ 160 h 239"/>
                <a:gd name="T6" fmla="*/ 108 w 327"/>
                <a:gd name="T7" fmla="*/ 239 h 239"/>
                <a:gd name="T8" fmla="*/ 1 w 327"/>
                <a:gd name="T9" fmla="*/ 152 h 239"/>
                <a:gd name="T10" fmla="*/ 6 w 327"/>
                <a:gd name="T11" fmla="*/ 23 h 239"/>
              </a:gdLst>
              <a:ahLst/>
              <a:cxnLst>
                <a:cxn ang="0">
                  <a:pos x="T0" y="T1"/>
                </a:cxn>
                <a:cxn ang="0">
                  <a:pos x="T2" y="T3"/>
                </a:cxn>
                <a:cxn ang="0">
                  <a:pos x="T4" y="T5"/>
                </a:cxn>
                <a:cxn ang="0">
                  <a:pos x="T6" y="T7"/>
                </a:cxn>
                <a:cxn ang="0">
                  <a:pos x="T8" y="T9"/>
                </a:cxn>
                <a:cxn ang="0">
                  <a:pos x="T10" y="T11"/>
                </a:cxn>
              </a:cxnLst>
              <a:rect l="0" t="0" r="r" b="b"/>
              <a:pathLst>
                <a:path w="327" h="239">
                  <a:moveTo>
                    <a:pt x="6" y="23"/>
                  </a:moveTo>
                  <a:cubicBezTo>
                    <a:pt x="327" y="0"/>
                    <a:pt x="327" y="0"/>
                    <a:pt x="327" y="0"/>
                  </a:cubicBezTo>
                  <a:cubicBezTo>
                    <a:pt x="249" y="160"/>
                    <a:pt x="249" y="160"/>
                    <a:pt x="249" y="160"/>
                  </a:cubicBezTo>
                  <a:cubicBezTo>
                    <a:pt x="249" y="160"/>
                    <a:pt x="113" y="239"/>
                    <a:pt x="108" y="239"/>
                  </a:cubicBezTo>
                  <a:cubicBezTo>
                    <a:pt x="103" y="238"/>
                    <a:pt x="3" y="152"/>
                    <a:pt x="1" y="152"/>
                  </a:cubicBezTo>
                  <a:cubicBezTo>
                    <a:pt x="0" y="151"/>
                    <a:pt x="6" y="23"/>
                    <a:pt x="6" y="23"/>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01" name="深度视觉·原创设计 https://www.docer.com/works?userid=22383862"/>
            <p:cNvSpPr/>
            <p:nvPr/>
          </p:nvSpPr>
          <p:spPr bwMode="auto">
            <a:xfrm>
              <a:off x="8151444" y="3139713"/>
              <a:ext cx="346650" cy="606491"/>
            </a:xfrm>
            <a:custGeom>
              <a:avLst/>
              <a:gdLst>
                <a:gd name="T0" fmla="*/ 94 w 591"/>
                <a:gd name="T1" fmla="*/ 1034 h 1034"/>
                <a:gd name="T2" fmla="*/ 579 w 591"/>
                <a:gd name="T3" fmla="*/ 968 h 1034"/>
                <a:gd name="T4" fmla="*/ 591 w 591"/>
                <a:gd name="T5" fmla="*/ 497 h 1034"/>
                <a:gd name="T6" fmla="*/ 402 w 591"/>
                <a:gd name="T7" fmla="*/ 24 h 1034"/>
                <a:gd name="T8" fmla="*/ 321 w 591"/>
                <a:gd name="T9" fmla="*/ 0 h 1034"/>
                <a:gd name="T10" fmla="*/ 0 w 591"/>
                <a:gd name="T11" fmla="*/ 19 h 1034"/>
                <a:gd name="T12" fmla="*/ 94 w 591"/>
                <a:gd name="T13" fmla="*/ 1034 h 1034"/>
              </a:gdLst>
              <a:ahLst/>
              <a:cxnLst>
                <a:cxn ang="0">
                  <a:pos x="T0" y="T1"/>
                </a:cxn>
                <a:cxn ang="0">
                  <a:pos x="T2" y="T3"/>
                </a:cxn>
                <a:cxn ang="0">
                  <a:pos x="T4" y="T5"/>
                </a:cxn>
                <a:cxn ang="0">
                  <a:pos x="T6" y="T7"/>
                </a:cxn>
                <a:cxn ang="0">
                  <a:pos x="T8" y="T9"/>
                </a:cxn>
                <a:cxn ang="0">
                  <a:pos x="T10" y="T11"/>
                </a:cxn>
                <a:cxn ang="0">
                  <a:pos x="T12" y="T13"/>
                </a:cxn>
              </a:cxnLst>
              <a:rect l="0" t="0" r="r" b="b"/>
              <a:pathLst>
                <a:path w="591" h="1034">
                  <a:moveTo>
                    <a:pt x="94" y="1034"/>
                  </a:moveTo>
                  <a:lnTo>
                    <a:pt x="579" y="968"/>
                  </a:lnTo>
                  <a:lnTo>
                    <a:pt x="591" y="497"/>
                  </a:lnTo>
                  <a:lnTo>
                    <a:pt x="402" y="24"/>
                  </a:lnTo>
                  <a:lnTo>
                    <a:pt x="321" y="0"/>
                  </a:lnTo>
                  <a:lnTo>
                    <a:pt x="0" y="19"/>
                  </a:lnTo>
                  <a:lnTo>
                    <a:pt x="94" y="1034"/>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02" name="深度视觉·原创设计 https://www.docer.com/works?userid=22383862"/>
            <p:cNvSpPr/>
            <p:nvPr/>
          </p:nvSpPr>
          <p:spPr bwMode="auto">
            <a:xfrm>
              <a:off x="8637008" y="2278376"/>
              <a:ext cx="409411" cy="413517"/>
            </a:xfrm>
            <a:custGeom>
              <a:avLst/>
              <a:gdLst>
                <a:gd name="T0" fmla="*/ 168 w 698"/>
                <a:gd name="T1" fmla="*/ 0 h 705"/>
                <a:gd name="T2" fmla="*/ 0 w 698"/>
                <a:gd name="T3" fmla="*/ 485 h 705"/>
                <a:gd name="T4" fmla="*/ 457 w 698"/>
                <a:gd name="T5" fmla="*/ 705 h 705"/>
                <a:gd name="T6" fmla="*/ 698 w 698"/>
                <a:gd name="T7" fmla="*/ 606 h 705"/>
                <a:gd name="T8" fmla="*/ 660 w 698"/>
                <a:gd name="T9" fmla="*/ 352 h 705"/>
                <a:gd name="T10" fmla="*/ 168 w 698"/>
                <a:gd name="T11" fmla="*/ 0 h 705"/>
              </a:gdLst>
              <a:ahLst/>
              <a:cxnLst>
                <a:cxn ang="0">
                  <a:pos x="T0" y="T1"/>
                </a:cxn>
                <a:cxn ang="0">
                  <a:pos x="T2" y="T3"/>
                </a:cxn>
                <a:cxn ang="0">
                  <a:pos x="T4" y="T5"/>
                </a:cxn>
                <a:cxn ang="0">
                  <a:pos x="T6" y="T7"/>
                </a:cxn>
                <a:cxn ang="0">
                  <a:pos x="T8" y="T9"/>
                </a:cxn>
                <a:cxn ang="0">
                  <a:pos x="T10" y="T11"/>
                </a:cxn>
              </a:cxnLst>
              <a:rect l="0" t="0" r="r" b="b"/>
              <a:pathLst>
                <a:path w="698" h="705">
                  <a:moveTo>
                    <a:pt x="168" y="0"/>
                  </a:moveTo>
                  <a:lnTo>
                    <a:pt x="0" y="485"/>
                  </a:lnTo>
                  <a:lnTo>
                    <a:pt x="457" y="705"/>
                  </a:lnTo>
                  <a:lnTo>
                    <a:pt x="698" y="606"/>
                  </a:lnTo>
                  <a:lnTo>
                    <a:pt x="660" y="352"/>
                  </a:lnTo>
                  <a:lnTo>
                    <a:pt x="168" y="0"/>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03" name="深度视觉·原创设计 https://www.docer.com/works?userid=22383862"/>
            <p:cNvSpPr/>
            <p:nvPr/>
          </p:nvSpPr>
          <p:spPr bwMode="auto">
            <a:xfrm>
              <a:off x="8542673" y="2570761"/>
              <a:ext cx="303832" cy="405305"/>
            </a:xfrm>
            <a:custGeom>
              <a:avLst/>
              <a:gdLst>
                <a:gd name="T0" fmla="*/ 518 w 518"/>
                <a:gd name="T1" fmla="*/ 71 h 691"/>
                <a:gd name="T2" fmla="*/ 303 w 518"/>
                <a:gd name="T3" fmla="*/ 691 h 691"/>
                <a:gd name="T4" fmla="*/ 45 w 518"/>
                <a:gd name="T5" fmla="*/ 407 h 691"/>
                <a:gd name="T6" fmla="*/ 0 w 518"/>
                <a:gd name="T7" fmla="*/ 94 h 691"/>
                <a:gd name="T8" fmla="*/ 166 w 518"/>
                <a:gd name="T9" fmla="*/ 0 h 691"/>
                <a:gd name="T10" fmla="*/ 518 w 518"/>
                <a:gd name="T11" fmla="*/ 71 h 691"/>
              </a:gdLst>
              <a:ahLst/>
              <a:cxnLst>
                <a:cxn ang="0">
                  <a:pos x="T0" y="T1"/>
                </a:cxn>
                <a:cxn ang="0">
                  <a:pos x="T2" y="T3"/>
                </a:cxn>
                <a:cxn ang="0">
                  <a:pos x="T4" y="T5"/>
                </a:cxn>
                <a:cxn ang="0">
                  <a:pos x="T6" y="T7"/>
                </a:cxn>
                <a:cxn ang="0">
                  <a:pos x="T8" y="T9"/>
                </a:cxn>
                <a:cxn ang="0">
                  <a:pos x="T10" y="T11"/>
                </a:cxn>
              </a:cxnLst>
              <a:rect l="0" t="0" r="r" b="b"/>
              <a:pathLst>
                <a:path w="518" h="691">
                  <a:moveTo>
                    <a:pt x="518" y="71"/>
                  </a:moveTo>
                  <a:lnTo>
                    <a:pt x="303" y="691"/>
                  </a:lnTo>
                  <a:lnTo>
                    <a:pt x="45" y="407"/>
                  </a:lnTo>
                  <a:lnTo>
                    <a:pt x="0" y="94"/>
                  </a:lnTo>
                  <a:lnTo>
                    <a:pt x="166" y="0"/>
                  </a:lnTo>
                  <a:lnTo>
                    <a:pt x="518" y="71"/>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04" name="深度视觉·原创设计 https://www.docer.com/works?userid=22383862"/>
            <p:cNvSpPr/>
            <p:nvPr/>
          </p:nvSpPr>
          <p:spPr bwMode="auto">
            <a:xfrm>
              <a:off x="9088062" y="2583967"/>
              <a:ext cx="517922" cy="344304"/>
            </a:xfrm>
            <a:custGeom>
              <a:avLst/>
              <a:gdLst>
                <a:gd name="T0" fmla="*/ 883 w 883"/>
                <a:gd name="T1" fmla="*/ 78 h 587"/>
                <a:gd name="T2" fmla="*/ 665 w 883"/>
                <a:gd name="T3" fmla="*/ 587 h 587"/>
                <a:gd name="T4" fmla="*/ 137 w 883"/>
                <a:gd name="T5" fmla="*/ 411 h 587"/>
                <a:gd name="T6" fmla="*/ 0 w 883"/>
                <a:gd name="T7" fmla="*/ 142 h 587"/>
                <a:gd name="T8" fmla="*/ 279 w 883"/>
                <a:gd name="T9" fmla="*/ 0 h 587"/>
                <a:gd name="T10" fmla="*/ 883 w 883"/>
                <a:gd name="T11" fmla="*/ 78 h 587"/>
              </a:gdLst>
              <a:ahLst/>
              <a:cxnLst>
                <a:cxn ang="0">
                  <a:pos x="T0" y="T1"/>
                </a:cxn>
                <a:cxn ang="0">
                  <a:pos x="T2" y="T3"/>
                </a:cxn>
                <a:cxn ang="0">
                  <a:pos x="T4" y="T5"/>
                </a:cxn>
                <a:cxn ang="0">
                  <a:pos x="T6" y="T7"/>
                </a:cxn>
                <a:cxn ang="0">
                  <a:pos x="T8" y="T9"/>
                </a:cxn>
                <a:cxn ang="0">
                  <a:pos x="T10" y="T11"/>
                </a:cxn>
              </a:cxnLst>
              <a:rect l="0" t="0" r="r" b="b"/>
              <a:pathLst>
                <a:path w="883" h="587">
                  <a:moveTo>
                    <a:pt x="883" y="78"/>
                  </a:moveTo>
                  <a:lnTo>
                    <a:pt x="665" y="587"/>
                  </a:lnTo>
                  <a:lnTo>
                    <a:pt x="137" y="411"/>
                  </a:lnTo>
                  <a:lnTo>
                    <a:pt x="0" y="142"/>
                  </a:lnTo>
                  <a:lnTo>
                    <a:pt x="279" y="0"/>
                  </a:lnTo>
                  <a:lnTo>
                    <a:pt x="883" y="78"/>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05" name="深度视觉·原创设计 https://www.docer.com/works?userid=22383862"/>
            <p:cNvSpPr/>
            <p:nvPr/>
          </p:nvSpPr>
          <p:spPr bwMode="auto">
            <a:xfrm>
              <a:off x="9135086" y="2778986"/>
              <a:ext cx="309698" cy="350756"/>
            </a:xfrm>
            <a:custGeom>
              <a:avLst/>
              <a:gdLst>
                <a:gd name="T0" fmla="*/ 83 w 223"/>
                <a:gd name="T1" fmla="*/ 0 h 253"/>
                <a:gd name="T2" fmla="*/ 0 w 223"/>
                <a:gd name="T3" fmla="*/ 241 h 253"/>
                <a:gd name="T4" fmla="*/ 118 w 223"/>
                <a:gd name="T5" fmla="*/ 253 h 253"/>
                <a:gd name="T6" fmla="*/ 223 w 223"/>
                <a:gd name="T7" fmla="*/ 193 h 253"/>
                <a:gd name="T8" fmla="*/ 203 w 223"/>
                <a:gd name="T9" fmla="*/ 75 h 253"/>
                <a:gd name="T10" fmla="*/ 83 w 223"/>
                <a:gd name="T11" fmla="*/ 0 h 253"/>
              </a:gdLst>
              <a:ahLst/>
              <a:cxnLst>
                <a:cxn ang="0">
                  <a:pos x="T0" y="T1"/>
                </a:cxn>
                <a:cxn ang="0">
                  <a:pos x="T2" y="T3"/>
                </a:cxn>
                <a:cxn ang="0">
                  <a:pos x="T4" y="T5"/>
                </a:cxn>
                <a:cxn ang="0">
                  <a:pos x="T6" y="T7"/>
                </a:cxn>
                <a:cxn ang="0">
                  <a:pos x="T8" y="T9"/>
                </a:cxn>
                <a:cxn ang="0">
                  <a:pos x="T10" y="T11"/>
                </a:cxn>
              </a:cxnLst>
              <a:rect l="0" t="0" r="r" b="b"/>
              <a:pathLst>
                <a:path w="223" h="253">
                  <a:moveTo>
                    <a:pt x="83" y="0"/>
                  </a:moveTo>
                  <a:cubicBezTo>
                    <a:pt x="0" y="241"/>
                    <a:pt x="0" y="241"/>
                    <a:pt x="0" y="241"/>
                  </a:cubicBezTo>
                  <a:cubicBezTo>
                    <a:pt x="118" y="253"/>
                    <a:pt x="118" y="253"/>
                    <a:pt x="118" y="253"/>
                  </a:cubicBezTo>
                  <a:cubicBezTo>
                    <a:pt x="118" y="253"/>
                    <a:pt x="223" y="198"/>
                    <a:pt x="223" y="193"/>
                  </a:cubicBezTo>
                  <a:cubicBezTo>
                    <a:pt x="223" y="188"/>
                    <a:pt x="203" y="75"/>
                    <a:pt x="203" y="75"/>
                  </a:cubicBezTo>
                  <a:lnTo>
                    <a:pt x="83"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06" name="深度视觉·原创设计 https://www.docer.com/works?userid=22383862"/>
            <p:cNvSpPr/>
            <p:nvPr/>
          </p:nvSpPr>
          <p:spPr bwMode="auto">
            <a:xfrm>
              <a:off x="8677479" y="2599217"/>
              <a:ext cx="625847" cy="455162"/>
            </a:xfrm>
            <a:custGeom>
              <a:avLst/>
              <a:gdLst>
                <a:gd name="T0" fmla="*/ 451 w 451"/>
                <a:gd name="T1" fmla="*/ 138 h 328"/>
                <a:gd name="T2" fmla="*/ 400 w 451"/>
                <a:gd name="T3" fmla="*/ 327 h 328"/>
                <a:gd name="T4" fmla="*/ 22 w 451"/>
                <a:gd name="T5" fmla="*/ 247 h 328"/>
                <a:gd name="T6" fmla="*/ 0 w 451"/>
                <a:gd name="T7" fmla="*/ 169 h 328"/>
                <a:gd name="T8" fmla="*/ 42 w 451"/>
                <a:gd name="T9" fmla="*/ 0 h 328"/>
                <a:gd name="T10" fmla="*/ 451 w 451"/>
                <a:gd name="T11" fmla="*/ 138 h 328"/>
              </a:gdLst>
              <a:ahLst/>
              <a:cxnLst>
                <a:cxn ang="0">
                  <a:pos x="T0" y="T1"/>
                </a:cxn>
                <a:cxn ang="0">
                  <a:pos x="T2" y="T3"/>
                </a:cxn>
                <a:cxn ang="0">
                  <a:pos x="T4" y="T5"/>
                </a:cxn>
                <a:cxn ang="0">
                  <a:pos x="T6" y="T7"/>
                </a:cxn>
                <a:cxn ang="0">
                  <a:pos x="T8" y="T9"/>
                </a:cxn>
                <a:cxn ang="0">
                  <a:pos x="T10" y="T11"/>
                </a:cxn>
              </a:cxnLst>
              <a:rect l="0" t="0" r="r" b="b"/>
              <a:pathLst>
                <a:path w="451" h="328">
                  <a:moveTo>
                    <a:pt x="451" y="138"/>
                  </a:moveTo>
                  <a:cubicBezTo>
                    <a:pt x="451" y="138"/>
                    <a:pt x="395" y="328"/>
                    <a:pt x="400" y="327"/>
                  </a:cubicBezTo>
                  <a:cubicBezTo>
                    <a:pt x="405" y="326"/>
                    <a:pt x="22" y="247"/>
                    <a:pt x="22" y="247"/>
                  </a:cubicBezTo>
                  <a:cubicBezTo>
                    <a:pt x="0" y="169"/>
                    <a:pt x="0" y="169"/>
                    <a:pt x="0" y="169"/>
                  </a:cubicBezTo>
                  <a:cubicBezTo>
                    <a:pt x="42" y="0"/>
                    <a:pt x="42" y="0"/>
                    <a:pt x="42" y="0"/>
                  </a:cubicBezTo>
                  <a:lnTo>
                    <a:pt x="451" y="138"/>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07" name="深度视觉·原创设计 https://www.docer.com/works?userid=22383862"/>
            <p:cNvSpPr/>
            <p:nvPr/>
          </p:nvSpPr>
          <p:spPr bwMode="auto">
            <a:xfrm>
              <a:off x="8767193" y="4044171"/>
              <a:ext cx="558981" cy="513816"/>
            </a:xfrm>
            <a:custGeom>
              <a:avLst/>
              <a:gdLst>
                <a:gd name="T0" fmla="*/ 473 w 953"/>
                <a:gd name="T1" fmla="*/ 876 h 876"/>
                <a:gd name="T2" fmla="*/ 0 w 953"/>
                <a:gd name="T3" fmla="*/ 261 h 876"/>
                <a:gd name="T4" fmla="*/ 236 w 953"/>
                <a:gd name="T5" fmla="*/ 0 h 876"/>
                <a:gd name="T6" fmla="*/ 953 w 953"/>
                <a:gd name="T7" fmla="*/ 0 h 876"/>
                <a:gd name="T8" fmla="*/ 773 w 953"/>
                <a:gd name="T9" fmla="*/ 348 h 876"/>
                <a:gd name="T10" fmla="*/ 473 w 953"/>
                <a:gd name="T11" fmla="*/ 876 h 876"/>
              </a:gdLst>
              <a:ahLst/>
              <a:cxnLst>
                <a:cxn ang="0">
                  <a:pos x="T0" y="T1"/>
                </a:cxn>
                <a:cxn ang="0">
                  <a:pos x="T2" y="T3"/>
                </a:cxn>
                <a:cxn ang="0">
                  <a:pos x="T4" y="T5"/>
                </a:cxn>
                <a:cxn ang="0">
                  <a:pos x="T6" y="T7"/>
                </a:cxn>
                <a:cxn ang="0">
                  <a:pos x="T8" y="T9"/>
                </a:cxn>
                <a:cxn ang="0">
                  <a:pos x="T10" y="T11"/>
                </a:cxn>
              </a:cxnLst>
              <a:rect l="0" t="0" r="r" b="b"/>
              <a:pathLst>
                <a:path w="953" h="876">
                  <a:moveTo>
                    <a:pt x="473" y="876"/>
                  </a:moveTo>
                  <a:lnTo>
                    <a:pt x="0" y="261"/>
                  </a:lnTo>
                  <a:lnTo>
                    <a:pt x="236" y="0"/>
                  </a:lnTo>
                  <a:lnTo>
                    <a:pt x="953" y="0"/>
                  </a:lnTo>
                  <a:lnTo>
                    <a:pt x="773" y="348"/>
                  </a:lnTo>
                  <a:lnTo>
                    <a:pt x="473" y="87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08" name="深度视觉·原创设计 https://www.docer.com/works?userid=22383862"/>
            <p:cNvSpPr/>
            <p:nvPr/>
          </p:nvSpPr>
          <p:spPr bwMode="auto">
            <a:xfrm>
              <a:off x="8576106" y="3653530"/>
              <a:ext cx="474518" cy="541385"/>
            </a:xfrm>
            <a:custGeom>
              <a:avLst/>
              <a:gdLst>
                <a:gd name="T0" fmla="*/ 342 w 342"/>
                <a:gd name="T1" fmla="*/ 309 h 390"/>
                <a:gd name="T2" fmla="*/ 112 w 342"/>
                <a:gd name="T3" fmla="*/ 0 h 390"/>
                <a:gd name="T4" fmla="*/ 2 w 342"/>
                <a:gd name="T5" fmla="*/ 198 h 390"/>
                <a:gd name="T6" fmla="*/ 102 w 342"/>
                <a:gd name="T7" fmla="*/ 340 h 390"/>
                <a:gd name="T8" fmla="*/ 252 w 342"/>
                <a:gd name="T9" fmla="*/ 390 h 390"/>
                <a:gd name="T10" fmla="*/ 342 w 342"/>
                <a:gd name="T11" fmla="*/ 309 h 390"/>
              </a:gdLst>
              <a:ahLst/>
              <a:cxnLst>
                <a:cxn ang="0">
                  <a:pos x="T0" y="T1"/>
                </a:cxn>
                <a:cxn ang="0">
                  <a:pos x="T2" y="T3"/>
                </a:cxn>
                <a:cxn ang="0">
                  <a:pos x="T4" y="T5"/>
                </a:cxn>
                <a:cxn ang="0">
                  <a:pos x="T6" y="T7"/>
                </a:cxn>
                <a:cxn ang="0">
                  <a:pos x="T8" y="T9"/>
                </a:cxn>
                <a:cxn ang="0">
                  <a:pos x="T10" y="T11"/>
                </a:cxn>
              </a:cxnLst>
              <a:rect l="0" t="0" r="r" b="b"/>
              <a:pathLst>
                <a:path w="342" h="390">
                  <a:moveTo>
                    <a:pt x="342" y="309"/>
                  </a:moveTo>
                  <a:cubicBezTo>
                    <a:pt x="112" y="0"/>
                    <a:pt x="112" y="0"/>
                    <a:pt x="112" y="0"/>
                  </a:cubicBezTo>
                  <a:cubicBezTo>
                    <a:pt x="112" y="0"/>
                    <a:pt x="0" y="185"/>
                    <a:pt x="2" y="198"/>
                  </a:cubicBezTo>
                  <a:cubicBezTo>
                    <a:pt x="4" y="211"/>
                    <a:pt x="102" y="340"/>
                    <a:pt x="102" y="340"/>
                  </a:cubicBezTo>
                  <a:cubicBezTo>
                    <a:pt x="252" y="390"/>
                    <a:pt x="252" y="390"/>
                    <a:pt x="252" y="390"/>
                  </a:cubicBezTo>
                  <a:lnTo>
                    <a:pt x="342" y="309"/>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09" name="深度视觉·原创设计 https://www.docer.com/works?userid=22383862"/>
            <p:cNvSpPr/>
            <p:nvPr/>
          </p:nvSpPr>
          <p:spPr bwMode="auto">
            <a:xfrm>
              <a:off x="9127919" y="3598981"/>
              <a:ext cx="671598" cy="424661"/>
            </a:xfrm>
            <a:custGeom>
              <a:avLst/>
              <a:gdLst>
                <a:gd name="T0" fmla="*/ 1145 w 1145"/>
                <a:gd name="T1" fmla="*/ 648 h 724"/>
                <a:gd name="T2" fmla="*/ 722 w 1145"/>
                <a:gd name="T3" fmla="*/ 0 h 724"/>
                <a:gd name="T4" fmla="*/ 0 w 1145"/>
                <a:gd name="T5" fmla="*/ 35 h 724"/>
                <a:gd name="T6" fmla="*/ 532 w 1145"/>
                <a:gd name="T7" fmla="*/ 724 h 724"/>
                <a:gd name="T8" fmla="*/ 1145 w 1145"/>
                <a:gd name="T9" fmla="*/ 648 h 724"/>
              </a:gdLst>
              <a:ahLst/>
              <a:cxnLst>
                <a:cxn ang="0">
                  <a:pos x="T0" y="T1"/>
                </a:cxn>
                <a:cxn ang="0">
                  <a:pos x="T2" y="T3"/>
                </a:cxn>
                <a:cxn ang="0">
                  <a:pos x="T4" y="T5"/>
                </a:cxn>
                <a:cxn ang="0">
                  <a:pos x="T6" y="T7"/>
                </a:cxn>
                <a:cxn ang="0">
                  <a:pos x="T8" y="T9"/>
                </a:cxn>
              </a:cxnLst>
              <a:rect l="0" t="0" r="r" b="b"/>
              <a:pathLst>
                <a:path w="1145" h="724">
                  <a:moveTo>
                    <a:pt x="1145" y="648"/>
                  </a:moveTo>
                  <a:lnTo>
                    <a:pt x="722" y="0"/>
                  </a:lnTo>
                  <a:lnTo>
                    <a:pt x="0" y="35"/>
                  </a:lnTo>
                  <a:lnTo>
                    <a:pt x="532" y="724"/>
                  </a:lnTo>
                  <a:lnTo>
                    <a:pt x="1145" y="648"/>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10" name="深度视觉·原创设计 https://www.docer.com/works?userid=22383862"/>
            <p:cNvSpPr/>
            <p:nvPr/>
          </p:nvSpPr>
          <p:spPr bwMode="auto">
            <a:xfrm>
              <a:off x="9157375" y="3431228"/>
              <a:ext cx="505605" cy="385949"/>
            </a:xfrm>
            <a:custGeom>
              <a:avLst/>
              <a:gdLst>
                <a:gd name="T0" fmla="*/ 177 w 364"/>
                <a:gd name="T1" fmla="*/ 278 h 278"/>
                <a:gd name="T2" fmla="*/ 0 w 364"/>
                <a:gd name="T3" fmla="*/ 22 h 278"/>
                <a:gd name="T4" fmla="*/ 163 w 364"/>
                <a:gd name="T5" fmla="*/ 0 h 278"/>
                <a:gd name="T6" fmla="*/ 344 w 364"/>
                <a:gd name="T7" fmla="*/ 71 h 278"/>
                <a:gd name="T8" fmla="*/ 357 w 364"/>
                <a:gd name="T9" fmla="*/ 198 h 278"/>
                <a:gd name="T10" fmla="*/ 177 w 364"/>
                <a:gd name="T11" fmla="*/ 278 h 278"/>
              </a:gdLst>
              <a:ahLst/>
              <a:cxnLst>
                <a:cxn ang="0">
                  <a:pos x="T0" y="T1"/>
                </a:cxn>
                <a:cxn ang="0">
                  <a:pos x="T2" y="T3"/>
                </a:cxn>
                <a:cxn ang="0">
                  <a:pos x="T4" y="T5"/>
                </a:cxn>
                <a:cxn ang="0">
                  <a:pos x="T6" y="T7"/>
                </a:cxn>
                <a:cxn ang="0">
                  <a:pos x="T8" y="T9"/>
                </a:cxn>
                <a:cxn ang="0">
                  <a:pos x="T10" y="T11"/>
                </a:cxn>
              </a:cxnLst>
              <a:rect l="0" t="0" r="r" b="b"/>
              <a:pathLst>
                <a:path w="364" h="278">
                  <a:moveTo>
                    <a:pt x="177" y="278"/>
                  </a:moveTo>
                  <a:cubicBezTo>
                    <a:pt x="0" y="22"/>
                    <a:pt x="0" y="22"/>
                    <a:pt x="0" y="22"/>
                  </a:cubicBezTo>
                  <a:cubicBezTo>
                    <a:pt x="163" y="0"/>
                    <a:pt x="163" y="0"/>
                    <a:pt x="163" y="0"/>
                  </a:cubicBezTo>
                  <a:cubicBezTo>
                    <a:pt x="163" y="0"/>
                    <a:pt x="342" y="60"/>
                    <a:pt x="344" y="71"/>
                  </a:cubicBezTo>
                  <a:cubicBezTo>
                    <a:pt x="345" y="82"/>
                    <a:pt x="364" y="190"/>
                    <a:pt x="357" y="198"/>
                  </a:cubicBezTo>
                  <a:cubicBezTo>
                    <a:pt x="349" y="205"/>
                    <a:pt x="177" y="278"/>
                    <a:pt x="177" y="278"/>
                  </a:cubicBez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11" name="深度视觉·原创设计 https://www.docer.com/works?userid=22383862"/>
            <p:cNvSpPr/>
            <p:nvPr/>
          </p:nvSpPr>
          <p:spPr bwMode="auto">
            <a:xfrm>
              <a:off x="8795932" y="3539153"/>
              <a:ext cx="666320" cy="625847"/>
            </a:xfrm>
            <a:custGeom>
              <a:avLst/>
              <a:gdLst>
                <a:gd name="T0" fmla="*/ 480 w 480"/>
                <a:gd name="T1" fmla="*/ 205 h 451"/>
                <a:gd name="T2" fmla="*/ 334 w 480"/>
                <a:gd name="T3" fmla="*/ 0 h 451"/>
                <a:gd name="T4" fmla="*/ 143 w 480"/>
                <a:gd name="T5" fmla="*/ 47 h 451"/>
                <a:gd name="T6" fmla="*/ 0 w 480"/>
                <a:gd name="T7" fmla="*/ 235 h 451"/>
                <a:gd name="T8" fmla="*/ 122 w 480"/>
                <a:gd name="T9" fmla="*/ 451 h 451"/>
                <a:gd name="T10" fmla="*/ 480 w 480"/>
                <a:gd name="T11" fmla="*/ 205 h 451"/>
              </a:gdLst>
              <a:ahLst/>
              <a:cxnLst>
                <a:cxn ang="0">
                  <a:pos x="T0" y="T1"/>
                </a:cxn>
                <a:cxn ang="0">
                  <a:pos x="T2" y="T3"/>
                </a:cxn>
                <a:cxn ang="0">
                  <a:pos x="T4" y="T5"/>
                </a:cxn>
                <a:cxn ang="0">
                  <a:pos x="T6" y="T7"/>
                </a:cxn>
                <a:cxn ang="0">
                  <a:pos x="T8" y="T9"/>
                </a:cxn>
                <a:cxn ang="0">
                  <a:pos x="T10" y="T11"/>
                </a:cxn>
              </a:cxnLst>
              <a:rect l="0" t="0" r="r" b="b"/>
              <a:pathLst>
                <a:path w="480" h="451">
                  <a:moveTo>
                    <a:pt x="480" y="205"/>
                  </a:moveTo>
                  <a:cubicBezTo>
                    <a:pt x="334" y="0"/>
                    <a:pt x="334" y="0"/>
                    <a:pt x="334" y="0"/>
                  </a:cubicBezTo>
                  <a:cubicBezTo>
                    <a:pt x="143" y="47"/>
                    <a:pt x="143" y="47"/>
                    <a:pt x="143" y="47"/>
                  </a:cubicBezTo>
                  <a:cubicBezTo>
                    <a:pt x="143" y="47"/>
                    <a:pt x="0" y="226"/>
                    <a:pt x="0" y="235"/>
                  </a:cubicBezTo>
                  <a:cubicBezTo>
                    <a:pt x="0" y="245"/>
                    <a:pt x="122" y="451"/>
                    <a:pt x="122" y="451"/>
                  </a:cubicBezTo>
                  <a:lnTo>
                    <a:pt x="480" y="205"/>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12" name="深度视觉·原创设计 https://www.docer.com/works?userid=22383862"/>
            <p:cNvSpPr/>
            <p:nvPr/>
          </p:nvSpPr>
          <p:spPr bwMode="auto">
            <a:xfrm>
              <a:off x="7866382" y="2401248"/>
              <a:ext cx="832899" cy="2090459"/>
            </a:xfrm>
            <a:custGeom>
              <a:avLst/>
              <a:gdLst>
                <a:gd name="T0" fmla="*/ 121 w 600"/>
                <a:gd name="T1" fmla="*/ 0 h 1506"/>
                <a:gd name="T2" fmla="*/ 0 w 600"/>
                <a:gd name="T3" fmla="*/ 438 h 1506"/>
                <a:gd name="T4" fmla="*/ 118 w 600"/>
                <a:gd name="T5" fmla="*/ 618 h 1506"/>
                <a:gd name="T6" fmla="*/ 119 w 600"/>
                <a:gd name="T7" fmla="*/ 615 h 1506"/>
                <a:gd name="T8" fmla="*/ 120 w 600"/>
                <a:gd name="T9" fmla="*/ 612 h 1506"/>
                <a:gd name="T10" fmla="*/ 121 w 600"/>
                <a:gd name="T11" fmla="*/ 610 h 1506"/>
                <a:gd name="T12" fmla="*/ 121 w 600"/>
                <a:gd name="T13" fmla="*/ 607 h 1506"/>
                <a:gd name="T14" fmla="*/ 151 w 600"/>
                <a:gd name="T15" fmla="*/ 544 h 1506"/>
                <a:gd name="T16" fmla="*/ 190 w 600"/>
                <a:gd name="T17" fmla="*/ 514 h 1506"/>
                <a:gd name="T18" fmla="*/ 235 w 600"/>
                <a:gd name="T19" fmla="*/ 519 h 1506"/>
                <a:gd name="T20" fmla="*/ 280 w 600"/>
                <a:gd name="T21" fmla="*/ 561 h 1506"/>
                <a:gd name="T22" fmla="*/ 316 w 600"/>
                <a:gd name="T23" fmla="*/ 636 h 1506"/>
                <a:gd name="T24" fmla="*/ 336 w 600"/>
                <a:gd name="T25" fmla="*/ 728 h 1506"/>
                <a:gd name="T26" fmla="*/ 339 w 600"/>
                <a:gd name="T27" fmla="*/ 824 h 1506"/>
                <a:gd name="T28" fmla="*/ 322 w 600"/>
                <a:gd name="T29" fmla="*/ 912 h 1506"/>
                <a:gd name="T30" fmla="*/ 290 w 600"/>
                <a:gd name="T31" fmla="*/ 973 h 1506"/>
                <a:gd name="T32" fmla="*/ 249 w 600"/>
                <a:gd name="T33" fmla="*/ 998 h 1506"/>
                <a:gd name="T34" fmla="*/ 204 w 600"/>
                <a:gd name="T35" fmla="*/ 987 h 1506"/>
                <a:gd name="T36" fmla="*/ 162 w 600"/>
                <a:gd name="T37" fmla="*/ 942 h 1506"/>
                <a:gd name="T38" fmla="*/ 160 w 600"/>
                <a:gd name="T39" fmla="*/ 939 h 1506"/>
                <a:gd name="T40" fmla="*/ 158 w 600"/>
                <a:gd name="T41" fmla="*/ 936 h 1506"/>
                <a:gd name="T42" fmla="*/ 157 w 600"/>
                <a:gd name="T43" fmla="*/ 933 h 1506"/>
                <a:gd name="T44" fmla="*/ 155 w 600"/>
                <a:gd name="T45" fmla="*/ 930 h 1506"/>
                <a:gd name="T46" fmla="*/ 88 w 600"/>
                <a:gd name="T47" fmla="*/ 1148 h 1506"/>
                <a:gd name="T48" fmla="*/ 303 w 600"/>
                <a:gd name="T49" fmla="*/ 1506 h 1506"/>
                <a:gd name="T50" fmla="*/ 600 w 600"/>
                <a:gd name="T51" fmla="*/ 655 h 1506"/>
                <a:gd name="T52" fmla="*/ 121 w 600"/>
                <a:gd name="T53" fmla="*/ 0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0" h="1506">
                  <a:moveTo>
                    <a:pt x="121" y="0"/>
                  </a:moveTo>
                  <a:cubicBezTo>
                    <a:pt x="0" y="438"/>
                    <a:pt x="0" y="438"/>
                    <a:pt x="0" y="438"/>
                  </a:cubicBezTo>
                  <a:cubicBezTo>
                    <a:pt x="118" y="618"/>
                    <a:pt x="118" y="618"/>
                    <a:pt x="118" y="618"/>
                  </a:cubicBezTo>
                  <a:cubicBezTo>
                    <a:pt x="119" y="617"/>
                    <a:pt x="119" y="616"/>
                    <a:pt x="119" y="615"/>
                  </a:cubicBezTo>
                  <a:cubicBezTo>
                    <a:pt x="119" y="614"/>
                    <a:pt x="120" y="613"/>
                    <a:pt x="120" y="612"/>
                  </a:cubicBezTo>
                  <a:cubicBezTo>
                    <a:pt x="120" y="612"/>
                    <a:pt x="120" y="611"/>
                    <a:pt x="121" y="610"/>
                  </a:cubicBezTo>
                  <a:cubicBezTo>
                    <a:pt x="121" y="609"/>
                    <a:pt x="121" y="608"/>
                    <a:pt x="121" y="607"/>
                  </a:cubicBezTo>
                  <a:cubicBezTo>
                    <a:pt x="129" y="581"/>
                    <a:pt x="139" y="560"/>
                    <a:pt x="151" y="544"/>
                  </a:cubicBezTo>
                  <a:cubicBezTo>
                    <a:pt x="163" y="529"/>
                    <a:pt x="176" y="518"/>
                    <a:pt x="190" y="514"/>
                  </a:cubicBezTo>
                  <a:cubicBezTo>
                    <a:pt x="205" y="510"/>
                    <a:pt x="220" y="511"/>
                    <a:pt x="235" y="519"/>
                  </a:cubicBezTo>
                  <a:cubicBezTo>
                    <a:pt x="250" y="527"/>
                    <a:pt x="266" y="541"/>
                    <a:pt x="280" y="561"/>
                  </a:cubicBezTo>
                  <a:cubicBezTo>
                    <a:pt x="294" y="582"/>
                    <a:pt x="306" y="608"/>
                    <a:pt x="316" y="636"/>
                  </a:cubicBezTo>
                  <a:cubicBezTo>
                    <a:pt x="325" y="665"/>
                    <a:pt x="332" y="696"/>
                    <a:pt x="336" y="728"/>
                  </a:cubicBezTo>
                  <a:cubicBezTo>
                    <a:pt x="340" y="760"/>
                    <a:pt x="341" y="793"/>
                    <a:pt x="339" y="824"/>
                  </a:cubicBezTo>
                  <a:cubicBezTo>
                    <a:pt x="336" y="855"/>
                    <a:pt x="331" y="885"/>
                    <a:pt x="322" y="912"/>
                  </a:cubicBezTo>
                  <a:cubicBezTo>
                    <a:pt x="314" y="938"/>
                    <a:pt x="303" y="958"/>
                    <a:pt x="290" y="973"/>
                  </a:cubicBezTo>
                  <a:cubicBezTo>
                    <a:pt x="277" y="987"/>
                    <a:pt x="263" y="996"/>
                    <a:pt x="249" y="998"/>
                  </a:cubicBezTo>
                  <a:cubicBezTo>
                    <a:pt x="234" y="1000"/>
                    <a:pt x="219" y="997"/>
                    <a:pt x="204" y="987"/>
                  </a:cubicBezTo>
                  <a:cubicBezTo>
                    <a:pt x="189" y="978"/>
                    <a:pt x="175" y="963"/>
                    <a:pt x="162" y="942"/>
                  </a:cubicBezTo>
                  <a:cubicBezTo>
                    <a:pt x="161" y="941"/>
                    <a:pt x="160" y="940"/>
                    <a:pt x="160" y="939"/>
                  </a:cubicBezTo>
                  <a:cubicBezTo>
                    <a:pt x="159" y="938"/>
                    <a:pt x="159" y="937"/>
                    <a:pt x="158" y="936"/>
                  </a:cubicBezTo>
                  <a:cubicBezTo>
                    <a:pt x="158" y="935"/>
                    <a:pt x="157" y="934"/>
                    <a:pt x="157" y="933"/>
                  </a:cubicBezTo>
                  <a:cubicBezTo>
                    <a:pt x="156" y="932"/>
                    <a:pt x="155" y="931"/>
                    <a:pt x="155" y="930"/>
                  </a:cubicBezTo>
                  <a:cubicBezTo>
                    <a:pt x="88" y="1148"/>
                    <a:pt x="88" y="1148"/>
                    <a:pt x="88" y="1148"/>
                  </a:cubicBezTo>
                  <a:cubicBezTo>
                    <a:pt x="303" y="1506"/>
                    <a:pt x="303" y="1506"/>
                    <a:pt x="303" y="1506"/>
                  </a:cubicBezTo>
                  <a:cubicBezTo>
                    <a:pt x="600" y="655"/>
                    <a:pt x="600" y="655"/>
                    <a:pt x="600" y="655"/>
                  </a:cubicBezTo>
                  <a:cubicBezTo>
                    <a:pt x="121" y="0"/>
                    <a:pt x="121" y="0"/>
                    <a:pt x="121" y="0"/>
                  </a:cubicBezTo>
                  <a:close/>
                </a:path>
              </a:pathLst>
            </a:custGeom>
            <a:gradFill flip="none" rotWithShape="1">
              <a:gsLst>
                <a:gs pos="5085">
                  <a:schemeClr val="bg1"/>
                </a:gs>
                <a:gs pos="50000">
                  <a:schemeClr val="bg1">
                    <a:lumMod val="85000"/>
                  </a:schemeClr>
                </a:gs>
                <a:gs pos="100000">
                  <a:schemeClr val="bg1">
                    <a:lumMod val="5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13" name="深度视觉·原创设计 https://www.docer.com/works?userid=22383862"/>
            <p:cNvSpPr/>
            <p:nvPr/>
          </p:nvSpPr>
          <p:spPr bwMode="auto">
            <a:xfrm>
              <a:off x="7717987" y="3040000"/>
              <a:ext cx="601213" cy="929679"/>
            </a:xfrm>
            <a:custGeom>
              <a:avLst/>
              <a:gdLst>
                <a:gd name="T0" fmla="*/ 101 w 433"/>
                <a:gd name="T1" fmla="*/ 0 h 670"/>
                <a:gd name="T2" fmla="*/ 220 w 433"/>
                <a:gd name="T3" fmla="*/ 182 h 670"/>
                <a:gd name="T4" fmla="*/ 232 w 433"/>
                <a:gd name="T5" fmla="*/ 200 h 670"/>
                <a:gd name="T6" fmla="*/ 233 w 433"/>
                <a:gd name="T7" fmla="*/ 193 h 670"/>
                <a:gd name="T8" fmla="*/ 234 w 433"/>
                <a:gd name="T9" fmla="*/ 187 h 670"/>
                <a:gd name="T10" fmla="*/ 235 w 433"/>
                <a:gd name="T11" fmla="*/ 181 h 670"/>
                <a:gd name="T12" fmla="*/ 237 w 433"/>
                <a:gd name="T13" fmla="*/ 175 h 670"/>
                <a:gd name="T14" fmla="*/ 237 w 433"/>
                <a:gd name="T15" fmla="*/ 172 h 670"/>
                <a:gd name="T16" fmla="*/ 238 w 433"/>
                <a:gd name="T17" fmla="*/ 170 h 670"/>
                <a:gd name="T18" fmla="*/ 239 w 433"/>
                <a:gd name="T19" fmla="*/ 167 h 670"/>
                <a:gd name="T20" fmla="*/ 240 w 433"/>
                <a:gd name="T21" fmla="*/ 164 h 670"/>
                <a:gd name="T22" fmla="*/ 266 w 433"/>
                <a:gd name="T23" fmla="*/ 109 h 670"/>
                <a:gd name="T24" fmla="*/ 301 w 433"/>
                <a:gd name="T25" fmla="*/ 82 h 670"/>
                <a:gd name="T26" fmla="*/ 340 w 433"/>
                <a:gd name="T27" fmla="*/ 87 h 670"/>
                <a:gd name="T28" fmla="*/ 380 w 433"/>
                <a:gd name="T29" fmla="*/ 125 h 670"/>
                <a:gd name="T30" fmla="*/ 411 w 433"/>
                <a:gd name="T31" fmla="*/ 191 h 670"/>
                <a:gd name="T32" fmla="*/ 429 w 433"/>
                <a:gd name="T33" fmla="*/ 271 h 670"/>
                <a:gd name="T34" fmla="*/ 431 w 433"/>
                <a:gd name="T35" fmla="*/ 356 h 670"/>
                <a:gd name="T36" fmla="*/ 417 w 433"/>
                <a:gd name="T37" fmla="*/ 433 h 670"/>
                <a:gd name="T38" fmla="*/ 389 w 433"/>
                <a:gd name="T39" fmla="*/ 487 h 670"/>
                <a:gd name="T40" fmla="*/ 352 w 433"/>
                <a:gd name="T41" fmla="*/ 509 h 670"/>
                <a:gd name="T42" fmla="*/ 313 w 433"/>
                <a:gd name="T43" fmla="*/ 500 h 670"/>
                <a:gd name="T44" fmla="*/ 275 w 433"/>
                <a:gd name="T45" fmla="*/ 460 h 670"/>
                <a:gd name="T46" fmla="*/ 274 w 433"/>
                <a:gd name="T47" fmla="*/ 457 h 670"/>
                <a:gd name="T48" fmla="*/ 272 w 433"/>
                <a:gd name="T49" fmla="*/ 455 h 670"/>
                <a:gd name="T50" fmla="*/ 270 w 433"/>
                <a:gd name="T51" fmla="*/ 452 h 670"/>
                <a:gd name="T52" fmla="*/ 269 w 433"/>
                <a:gd name="T53" fmla="*/ 449 h 670"/>
                <a:gd name="T54" fmla="*/ 266 w 433"/>
                <a:gd name="T55" fmla="*/ 444 h 670"/>
                <a:gd name="T56" fmla="*/ 263 w 433"/>
                <a:gd name="T57" fmla="*/ 438 h 670"/>
                <a:gd name="T58" fmla="*/ 261 w 433"/>
                <a:gd name="T59" fmla="*/ 433 h 670"/>
                <a:gd name="T60" fmla="*/ 258 w 433"/>
                <a:gd name="T61" fmla="*/ 428 h 670"/>
                <a:gd name="T62" fmla="*/ 251 w 433"/>
                <a:gd name="T63" fmla="*/ 450 h 670"/>
                <a:gd name="T64" fmla="*/ 184 w 433"/>
                <a:gd name="T65" fmla="*/ 670 h 670"/>
                <a:gd name="T66" fmla="*/ 0 w 433"/>
                <a:gd name="T67" fmla="*/ 364 h 670"/>
                <a:gd name="T68" fmla="*/ 101 w 433"/>
                <a:gd name="T69"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3" h="670">
                  <a:moveTo>
                    <a:pt x="101" y="0"/>
                  </a:moveTo>
                  <a:cubicBezTo>
                    <a:pt x="220" y="182"/>
                    <a:pt x="220" y="182"/>
                    <a:pt x="220" y="182"/>
                  </a:cubicBezTo>
                  <a:cubicBezTo>
                    <a:pt x="232" y="200"/>
                    <a:pt x="232" y="200"/>
                    <a:pt x="232" y="200"/>
                  </a:cubicBezTo>
                  <a:cubicBezTo>
                    <a:pt x="232" y="198"/>
                    <a:pt x="232" y="196"/>
                    <a:pt x="233" y="193"/>
                  </a:cubicBezTo>
                  <a:cubicBezTo>
                    <a:pt x="233" y="191"/>
                    <a:pt x="233" y="189"/>
                    <a:pt x="234" y="187"/>
                  </a:cubicBezTo>
                  <a:cubicBezTo>
                    <a:pt x="234" y="185"/>
                    <a:pt x="235" y="183"/>
                    <a:pt x="235" y="181"/>
                  </a:cubicBezTo>
                  <a:cubicBezTo>
                    <a:pt x="236" y="179"/>
                    <a:pt x="236" y="177"/>
                    <a:pt x="237" y="175"/>
                  </a:cubicBezTo>
                  <a:cubicBezTo>
                    <a:pt x="237" y="174"/>
                    <a:pt x="237" y="173"/>
                    <a:pt x="237" y="172"/>
                  </a:cubicBezTo>
                  <a:cubicBezTo>
                    <a:pt x="238" y="171"/>
                    <a:pt x="238" y="171"/>
                    <a:pt x="238" y="170"/>
                  </a:cubicBezTo>
                  <a:cubicBezTo>
                    <a:pt x="238" y="169"/>
                    <a:pt x="239" y="168"/>
                    <a:pt x="239" y="167"/>
                  </a:cubicBezTo>
                  <a:cubicBezTo>
                    <a:pt x="239" y="166"/>
                    <a:pt x="239" y="165"/>
                    <a:pt x="240" y="164"/>
                  </a:cubicBezTo>
                  <a:cubicBezTo>
                    <a:pt x="247" y="141"/>
                    <a:pt x="255" y="122"/>
                    <a:pt x="266" y="109"/>
                  </a:cubicBezTo>
                  <a:cubicBezTo>
                    <a:pt x="276" y="95"/>
                    <a:pt x="288" y="86"/>
                    <a:pt x="301" y="82"/>
                  </a:cubicBezTo>
                  <a:cubicBezTo>
                    <a:pt x="313" y="79"/>
                    <a:pt x="327" y="80"/>
                    <a:pt x="340" y="87"/>
                  </a:cubicBezTo>
                  <a:cubicBezTo>
                    <a:pt x="354" y="94"/>
                    <a:pt x="367" y="106"/>
                    <a:pt x="380" y="125"/>
                  </a:cubicBezTo>
                  <a:cubicBezTo>
                    <a:pt x="392" y="143"/>
                    <a:pt x="403" y="166"/>
                    <a:pt x="411" y="191"/>
                  </a:cubicBezTo>
                  <a:cubicBezTo>
                    <a:pt x="419" y="216"/>
                    <a:pt x="425" y="243"/>
                    <a:pt x="429" y="271"/>
                  </a:cubicBezTo>
                  <a:cubicBezTo>
                    <a:pt x="432" y="299"/>
                    <a:pt x="433" y="328"/>
                    <a:pt x="431" y="356"/>
                  </a:cubicBezTo>
                  <a:cubicBezTo>
                    <a:pt x="429" y="383"/>
                    <a:pt x="425" y="409"/>
                    <a:pt x="417" y="433"/>
                  </a:cubicBezTo>
                  <a:cubicBezTo>
                    <a:pt x="409" y="456"/>
                    <a:pt x="400" y="474"/>
                    <a:pt x="389" y="487"/>
                  </a:cubicBezTo>
                  <a:cubicBezTo>
                    <a:pt x="378" y="500"/>
                    <a:pt x="365" y="507"/>
                    <a:pt x="352" y="509"/>
                  </a:cubicBezTo>
                  <a:cubicBezTo>
                    <a:pt x="339" y="512"/>
                    <a:pt x="326" y="509"/>
                    <a:pt x="313" y="500"/>
                  </a:cubicBezTo>
                  <a:cubicBezTo>
                    <a:pt x="300" y="492"/>
                    <a:pt x="287" y="479"/>
                    <a:pt x="275" y="460"/>
                  </a:cubicBezTo>
                  <a:cubicBezTo>
                    <a:pt x="275" y="459"/>
                    <a:pt x="274" y="458"/>
                    <a:pt x="274" y="457"/>
                  </a:cubicBezTo>
                  <a:cubicBezTo>
                    <a:pt x="273" y="456"/>
                    <a:pt x="272" y="455"/>
                    <a:pt x="272" y="455"/>
                  </a:cubicBezTo>
                  <a:cubicBezTo>
                    <a:pt x="271" y="454"/>
                    <a:pt x="271" y="453"/>
                    <a:pt x="270" y="452"/>
                  </a:cubicBezTo>
                  <a:cubicBezTo>
                    <a:pt x="270" y="451"/>
                    <a:pt x="269" y="450"/>
                    <a:pt x="269" y="449"/>
                  </a:cubicBezTo>
                  <a:cubicBezTo>
                    <a:pt x="268" y="447"/>
                    <a:pt x="267" y="445"/>
                    <a:pt x="266" y="444"/>
                  </a:cubicBezTo>
                  <a:cubicBezTo>
                    <a:pt x="265" y="442"/>
                    <a:pt x="264" y="440"/>
                    <a:pt x="263" y="438"/>
                  </a:cubicBezTo>
                  <a:cubicBezTo>
                    <a:pt x="262" y="437"/>
                    <a:pt x="261" y="435"/>
                    <a:pt x="261" y="433"/>
                  </a:cubicBezTo>
                  <a:cubicBezTo>
                    <a:pt x="260" y="431"/>
                    <a:pt x="259" y="429"/>
                    <a:pt x="258" y="428"/>
                  </a:cubicBezTo>
                  <a:cubicBezTo>
                    <a:pt x="251" y="450"/>
                    <a:pt x="251" y="450"/>
                    <a:pt x="251" y="450"/>
                  </a:cubicBezTo>
                  <a:cubicBezTo>
                    <a:pt x="184" y="670"/>
                    <a:pt x="184" y="670"/>
                    <a:pt x="184" y="670"/>
                  </a:cubicBezTo>
                  <a:cubicBezTo>
                    <a:pt x="0" y="364"/>
                    <a:pt x="0" y="364"/>
                    <a:pt x="0" y="364"/>
                  </a:cubicBezTo>
                  <a:lnTo>
                    <a:pt x="101"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14" name="深度视觉·原创设计 https://www.docer.com/works?userid=22383862"/>
            <p:cNvSpPr/>
            <p:nvPr/>
          </p:nvSpPr>
          <p:spPr bwMode="auto">
            <a:xfrm>
              <a:off x="7730891" y="3067568"/>
              <a:ext cx="577164" cy="874544"/>
            </a:xfrm>
            <a:custGeom>
              <a:avLst/>
              <a:gdLst>
                <a:gd name="T0" fmla="*/ 0 w 416"/>
                <a:gd name="T1" fmla="*/ 343 h 630"/>
                <a:gd name="T2" fmla="*/ 95 w 416"/>
                <a:gd name="T3" fmla="*/ 0 h 630"/>
                <a:gd name="T4" fmla="*/ 227 w 416"/>
                <a:gd name="T5" fmla="*/ 202 h 630"/>
                <a:gd name="T6" fmla="*/ 231 w 416"/>
                <a:gd name="T7" fmla="*/ 181 h 630"/>
                <a:gd name="T8" fmla="*/ 232 w 416"/>
                <a:gd name="T9" fmla="*/ 175 h 630"/>
                <a:gd name="T10" fmla="*/ 233 w 416"/>
                <a:gd name="T11" fmla="*/ 169 h 630"/>
                <a:gd name="T12" fmla="*/ 234 w 416"/>
                <a:gd name="T13" fmla="*/ 163 h 630"/>
                <a:gd name="T14" fmla="*/ 237 w 416"/>
                <a:gd name="T15" fmla="*/ 153 h 630"/>
                <a:gd name="T16" fmla="*/ 238 w 416"/>
                <a:gd name="T17" fmla="*/ 149 h 630"/>
                <a:gd name="T18" fmla="*/ 238 w 416"/>
                <a:gd name="T19" fmla="*/ 146 h 630"/>
                <a:gd name="T20" fmla="*/ 263 w 416"/>
                <a:gd name="T21" fmla="*/ 94 h 630"/>
                <a:gd name="T22" fmla="*/ 294 w 416"/>
                <a:gd name="T23" fmla="*/ 70 h 630"/>
                <a:gd name="T24" fmla="*/ 306 w 416"/>
                <a:gd name="T25" fmla="*/ 68 h 630"/>
                <a:gd name="T26" fmla="*/ 327 w 416"/>
                <a:gd name="T27" fmla="*/ 74 h 630"/>
                <a:gd name="T28" fmla="*/ 364 w 416"/>
                <a:gd name="T29" fmla="*/ 109 h 630"/>
                <a:gd name="T30" fmla="*/ 394 w 416"/>
                <a:gd name="T31" fmla="*/ 173 h 630"/>
                <a:gd name="T32" fmla="*/ 412 w 416"/>
                <a:gd name="T33" fmla="*/ 252 h 630"/>
                <a:gd name="T34" fmla="*/ 414 w 416"/>
                <a:gd name="T35" fmla="*/ 335 h 630"/>
                <a:gd name="T36" fmla="*/ 400 w 416"/>
                <a:gd name="T37" fmla="*/ 410 h 630"/>
                <a:gd name="T38" fmla="*/ 373 w 416"/>
                <a:gd name="T39" fmla="*/ 462 h 630"/>
                <a:gd name="T40" fmla="*/ 342 w 416"/>
                <a:gd name="T41" fmla="*/ 481 h 630"/>
                <a:gd name="T42" fmla="*/ 335 w 416"/>
                <a:gd name="T43" fmla="*/ 482 h 630"/>
                <a:gd name="T44" fmla="*/ 308 w 416"/>
                <a:gd name="T45" fmla="*/ 474 h 630"/>
                <a:gd name="T46" fmla="*/ 273 w 416"/>
                <a:gd name="T47" fmla="*/ 436 h 630"/>
                <a:gd name="T48" fmla="*/ 271 w 416"/>
                <a:gd name="T49" fmla="*/ 433 h 630"/>
                <a:gd name="T50" fmla="*/ 268 w 416"/>
                <a:gd name="T51" fmla="*/ 428 h 630"/>
                <a:gd name="T52" fmla="*/ 267 w 416"/>
                <a:gd name="T53" fmla="*/ 425 h 630"/>
                <a:gd name="T54" fmla="*/ 264 w 416"/>
                <a:gd name="T55" fmla="*/ 420 h 630"/>
                <a:gd name="T56" fmla="*/ 262 w 416"/>
                <a:gd name="T57" fmla="*/ 416 h 630"/>
                <a:gd name="T58" fmla="*/ 259 w 416"/>
                <a:gd name="T59" fmla="*/ 410 h 630"/>
                <a:gd name="T60" fmla="*/ 257 w 416"/>
                <a:gd name="T61" fmla="*/ 404 h 630"/>
                <a:gd name="T62" fmla="*/ 248 w 416"/>
                <a:gd name="T63" fmla="*/ 384 h 630"/>
                <a:gd name="T64" fmla="*/ 172 w 416"/>
                <a:gd name="T65" fmla="*/ 630 h 630"/>
                <a:gd name="T66" fmla="*/ 0 w 416"/>
                <a:gd name="T67" fmla="*/ 343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6" h="630">
                  <a:moveTo>
                    <a:pt x="0" y="343"/>
                  </a:moveTo>
                  <a:cubicBezTo>
                    <a:pt x="95" y="0"/>
                    <a:pt x="95" y="0"/>
                    <a:pt x="95" y="0"/>
                  </a:cubicBezTo>
                  <a:cubicBezTo>
                    <a:pt x="227" y="202"/>
                    <a:pt x="227" y="202"/>
                    <a:pt x="227" y="202"/>
                  </a:cubicBezTo>
                  <a:cubicBezTo>
                    <a:pt x="231" y="181"/>
                    <a:pt x="231" y="181"/>
                    <a:pt x="231" y="181"/>
                  </a:cubicBezTo>
                  <a:cubicBezTo>
                    <a:pt x="231" y="179"/>
                    <a:pt x="231" y="177"/>
                    <a:pt x="232" y="175"/>
                  </a:cubicBezTo>
                  <a:cubicBezTo>
                    <a:pt x="232" y="173"/>
                    <a:pt x="232" y="171"/>
                    <a:pt x="233" y="169"/>
                  </a:cubicBezTo>
                  <a:cubicBezTo>
                    <a:pt x="233" y="167"/>
                    <a:pt x="234" y="165"/>
                    <a:pt x="234" y="163"/>
                  </a:cubicBezTo>
                  <a:cubicBezTo>
                    <a:pt x="235" y="161"/>
                    <a:pt x="237" y="153"/>
                    <a:pt x="237" y="153"/>
                  </a:cubicBezTo>
                  <a:cubicBezTo>
                    <a:pt x="238" y="149"/>
                    <a:pt x="238" y="149"/>
                    <a:pt x="238" y="149"/>
                  </a:cubicBezTo>
                  <a:cubicBezTo>
                    <a:pt x="238" y="146"/>
                    <a:pt x="238" y="146"/>
                    <a:pt x="238" y="146"/>
                  </a:cubicBezTo>
                  <a:cubicBezTo>
                    <a:pt x="245" y="125"/>
                    <a:pt x="253" y="107"/>
                    <a:pt x="263" y="94"/>
                  </a:cubicBezTo>
                  <a:cubicBezTo>
                    <a:pt x="273" y="81"/>
                    <a:pt x="283" y="73"/>
                    <a:pt x="294" y="70"/>
                  </a:cubicBezTo>
                  <a:cubicBezTo>
                    <a:pt x="298" y="69"/>
                    <a:pt x="302" y="68"/>
                    <a:pt x="306" y="68"/>
                  </a:cubicBezTo>
                  <a:cubicBezTo>
                    <a:pt x="313" y="68"/>
                    <a:pt x="320" y="70"/>
                    <a:pt x="327" y="74"/>
                  </a:cubicBezTo>
                  <a:cubicBezTo>
                    <a:pt x="340" y="81"/>
                    <a:pt x="352" y="92"/>
                    <a:pt x="364" y="109"/>
                  </a:cubicBezTo>
                  <a:cubicBezTo>
                    <a:pt x="376" y="127"/>
                    <a:pt x="386" y="148"/>
                    <a:pt x="394" y="173"/>
                  </a:cubicBezTo>
                  <a:cubicBezTo>
                    <a:pt x="402" y="198"/>
                    <a:pt x="408" y="224"/>
                    <a:pt x="412" y="252"/>
                  </a:cubicBezTo>
                  <a:cubicBezTo>
                    <a:pt x="415" y="280"/>
                    <a:pt x="416" y="308"/>
                    <a:pt x="414" y="335"/>
                  </a:cubicBezTo>
                  <a:cubicBezTo>
                    <a:pt x="412" y="363"/>
                    <a:pt x="408" y="388"/>
                    <a:pt x="400" y="410"/>
                  </a:cubicBezTo>
                  <a:cubicBezTo>
                    <a:pt x="393" y="432"/>
                    <a:pt x="384" y="449"/>
                    <a:pt x="373" y="462"/>
                  </a:cubicBezTo>
                  <a:cubicBezTo>
                    <a:pt x="364" y="473"/>
                    <a:pt x="353" y="479"/>
                    <a:pt x="342" y="481"/>
                  </a:cubicBezTo>
                  <a:cubicBezTo>
                    <a:pt x="340" y="482"/>
                    <a:pt x="337" y="482"/>
                    <a:pt x="335" y="482"/>
                  </a:cubicBezTo>
                  <a:cubicBezTo>
                    <a:pt x="326" y="482"/>
                    <a:pt x="317" y="479"/>
                    <a:pt x="308" y="474"/>
                  </a:cubicBezTo>
                  <a:cubicBezTo>
                    <a:pt x="296" y="466"/>
                    <a:pt x="284" y="453"/>
                    <a:pt x="273" y="436"/>
                  </a:cubicBezTo>
                  <a:cubicBezTo>
                    <a:pt x="271" y="433"/>
                    <a:pt x="271" y="433"/>
                    <a:pt x="271" y="433"/>
                  </a:cubicBezTo>
                  <a:cubicBezTo>
                    <a:pt x="268" y="428"/>
                    <a:pt x="268" y="428"/>
                    <a:pt x="268" y="428"/>
                  </a:cubicBezTo>
                  <a:cubicBezTo>
                    <a:pt x="268" y="427"/>
                    <a:pt x="267" y="426"/>
                    <a:pt x="267" y="425"/>
                  </a:cubicBezTo>
                  <a:cubicBezTo>
                    <a:pt x="266" y="423"/>
                    <a:pt x="265" y="422"/>
                    <a:pt x="264" y="420"/>
                  </a:cubicBezTo>
                  <a:cubicBezTo>
                    <a:pt x="263" y="418"/>
                    <a:pt x="263" y="417"/>
                    <a:pt x="262" y="416"/>
                  </a:cubicBezTo>
                  <a:cubicBezTo>
                    <a:pt x="262" y="416"/>
                    <a:pt x="260" y="411"/>
                    <a:pt x="259" y="410"/>
                  </a:cubicBezTo>
                  <a:cubicBezTo>
                    <a:pt x="258" y="408"/>
                    <a:pt x="257" y="406"/>
                    <a:pt x="257" y="404"/>
                  </a:cubicBezTo>
                  <a:cubicBezTo>
                    <a:pt x="248" y="384"/>
                    <a:pt x="248" y="384"/>
                    <a:pt x="248" y="384"/>
                  </a:cubicBezTo>
                  <a:cubicBezTo>
                    <a:pt x="172" y="630"/>
                    <a:pt x="172" y="630"/>
                    <a:pt x="172" y="630"/>
                  </a:cubicBezTo>
                  <a:lnTo>
                    <a:pt x="0" y="34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15" name="深度视觉·原创设计 https://www.docer.com/works?userid=22383862"/>
            <p:cNvSpPr/>
            <p:nvPr/>
          </p:nvSpPr>
          <p:spPr bwMode="auto">
            <a:xfrm>
              <a:off x="8034720" y="2390105"/>
              <a:ext cx="1948515" cy="920295"/>
            </a:xfrm>
            <a:custGeom>
              <a:avLst/>
              <a:gdLst>
                <a:gd name="T0" fmla="*/ 455 w 1404"/>
                <a:gd name="T1" fmla="*/ 0 h 663"/>
                <a:gd name="T2" fmla="*/ 0 w 1404"/>
                <a:gd name="T3" fmla="*/ 8 h 663"/>
                <a:gd name="T4" fmla="*/ 479 w 1404"/>
                <a:gd name="T5" fmla="*/ 663 h 663"/>
                <a:gd name="T6" fmla="*/ 1404 w 1404"/>
                <a:gd name="T7" fmla="*/ 587 h 663"/>
                <a:gd name="T8" fmla="*/ 1120 w 1404"/>
                <a:gd name="T9" fmla="*/ 269 h 663"/>
                <a:gd name="T10" fmla="*/ 876 w 1404"/>
                <a:gd name="T11" fmla="*/ 280 h 663"/>
                <a:gd name="T12" fmla="*/ 877 w 1404"/>
                <a:gd name="T13" fmla="*/ 282 h 663"/>
                <a:gd name="T14" fmla="*/ 879 w 1404"/>
                <a:gd name="T15" fmla="*/ 284 h 663"/>
                <a:gd name="T16" fmla="*/ 881 w 1404"/>
                <a:gd name="T17" fmla="*/ 286 h 663"/>
                <a:gd name="T18" fmla="*/ 883 w 1404"/>
                <a:gd name="T19" fmla="*/ 289 h 663"/>
                <a:gd name="T20" fmla="*/ 913 w 1404"/>
                <a:gd name="T21" fmla="*/ 344 h 663"/>
                <a:gd name="T22" fmla="*/ 909 w 1404"/>
                <a:gd name="T23" fmla="*/ 391 h 663"/>
                <a:gd name="T24" fmla="*/ 871 w 1404"/>
                <a:gd name="T25" fmla="*/ 426 h 663"/>
                <a:gd name="T26" fmla="*/ 801 w 1404"/>
                <a:gd name="T27" fmla="*/ 443 h 663"/>
                <a:gd name="T28" fmla="*/ 710 w 1404"/>
                <a:gd name="T29" fmla="*/ 436 h 663"/>
                <a:gd name="T30" fmla="*/ 618 w 1404"/>
                <a:gd name="T31" fmla="*/ 408 h 663"/>
                <a:gd name="T32" fmla="*/ 536 w 1404"/>
                <a:gd name="T33" fmla="*/ 364 h 663"/>
                <a:gd name="T34" fmla="*/ 475 w 1404"/>
                <a:gd name="T35" fmla="*/ 308 h 663"/>
                <a:gd name="T36" fmla="*/ 448 w 1404"/>
                <a:gd name="T37" fmla="*/ 251 h 663"/>
                <a:gd name="T38" fmla="*/ 458 w 1404"/>
                <a:gd name="T39" fmla="*/ 205 h 663"/>
                <a:gd name="T40" fmla="*/ 500 w 1404"/>
                <a:gd name="T41" fmla="*/ 173 h 663"/>
                <a:gd name="T42" fmla="*/ 571 w 1404"/>
                <a:gd name="T43" fmla="*/ 160 h 663"/>
                <a:gd name="T44" fmla="*/ 574 w 1404"/>
                <a:gd name="T45" fmla="*/ 160 h 663"/>
                <a:gd name="T46" fmla="*/ 578 w 1404"/>
                <a:gd name="T47" fmla="*/ 160 h 663"/>
                <a:gd name="T48" fmla="*/ 582 w 1404"/>
                <a:gd name="T49" fmla="*/ 160 h 663"/>
                <a:gd name="T50" fmla="*/ 585 w 1404"/>
                <a:gd name="T51" fmla="*/ 160 h 663"/>
                <a:gd name="T52" fmla="*/ 455 w 1404"/>
                <a:gd name="T53" fmla="*/ 0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4" h="663">
                  <a:moveTo>
                    <a:pt x="455" y="0"/>
                  </a:moveTo>
                  <a:cubicBezTo>
                    <a:pt x="0" y="8"/>
                    <a:pt x="0" y="8"/>
                    <a:pt x="0" y="8"/>
                  </a:cubicBezTo>
                  <a:cubicBezTo>
                    <a:pt x="479" y="663"/>
                    <a:pt x="479" y="663"/>
                    <a:pt x="479" y="663"/>
                  </a:cubicBezTo>
                  <a:cubicBezTo>
                    <a:pt x="1404" y="587"/>
                    <a:pt x="1404" y="587"/>
                    <a:pt x="1404" y="587"/>
                  </a:cubicBezTo>
                  <a:cubicBezTo>
                    <a:pt x="1120" y="269"/>
                    <a:pt x="1120" y="269"/>
                    <a:pt x="1120" y="269"/>
                  </a:cubicBezTo>
                  <a:cubicBezTo>
                    <a:pt x="876" y="280"/>
                    <a:pt x="876" y="280"/>
                    <a:pt x="876" y="280"/>
                  </a:cubicBezTo>
                  <a:cubicBezTo>
                    <a:pt x="876" y="281"/>
                    <a:pt x="877" y="282"/>
                    <a:pt x="877" y="282"/>
                  </a:cubicBezTo>
                  <a:cubicBezTo>
                    <a:pt x="878" y="283"/>
                    <a:pt x="879" y="284"/>
                    <a:pt x="879" y="284"/>
                  </a:cubicBezTo>
                  <a:cubicBezTo>
                    <a:pt x="880" y="285"/>
                    <a:pt x="881" y="286"/>
                    <a:pt x="881" y="286"/>
                  </a:cubicBezTo>
                  <a:cubicBezTo>
                    <a:pt x="882" y="287"/>
                    <a:pt x="882" y="288"/>
                    <a:pt x="883" y="289"/>
                  </a:cubicBezTo>
                  <a:cubicBezTo>
                    <a:pt x="899" y="308"/>
                    <a:pt x="909" y="326"/>
                    <a:pt x="913" y="344"/>
                  </a:cubicBezTo>
                  <a:cubicBezTo>
                    <a:pt x="918" y="361"/>
                    <a:pt x="916" y="377"/>
                    <a:pt x="909" y="391"/>
                  </a:cubicBezTo>
                  <a:cubicBezTo>
                    <a:pt x="902" y="405"/>
                    <a:pt x="889" y="417"/>
                    <a:pt x="871" y="426"/>
                  </a:cubicBezTo>
                  <a:cubicBezTo>
                    <a:pt x="853" y="435"/>
                    <a:pt x="829" y="441"/>
                    <a:pt x="801" y="443"/>
                  </a:cubicBezTo>
                  <a:cubicBezTo>
                    <a:pt x="772" y="445"/>
                    <a:pt x="741" y="442"/>
                    <a:pt x="710" y="436"/>
                  </a:cubicBezTo>
                  <a:cubicBezTo>
                    <a:pt x="679" y="430"/>
                    <a:pt x="648" y="420"/>
                    <a:pt x="618" y="408"/>
                  </a:cubicBezTo>
                  <a:cubicBezTo>
                    <a:pt x="588" y="396"/>
                    <a:pt x="560" y="381"/>
                    <a:pt x="536" y="364"/>
                  </a:cubicBezTo>
                  <a:cubicBezTo>
                    <a:pt x="511" y="347"/>
                    <a:pt x="490" y="328"/>
                    <a:pt x="475" y="308"/>
                  </a:cubicBezTo>
                  <a:cubicBezTo>
                    <a:pt x="459" y="288"/>
                    <a:pt x="451" y="269"/>
                    <a:pt x="448" y="251"/>
                  </a:cubicBezTo>
                  <a:cubicBezTo>
                    <a:pt x="446" y="234"/>
                    <a:pt x="449" y="219"/>
                    <a:pt x="458" y="205"/>
                  </a:cubicBezTo>
                  <a:cubicBezTo>
                    <a:pt x="467" y="192"/>
                    <a:pt x="481" y="181"/>
                    <a:pt x="500" y="173"/>
                  </a:cubicBezTo>
                  <a:cubicBezTo>
                    <a:pt x="519" y="166"/>
                    <a:pt x="543" y="161"/>
                    <a:pt x="571" y="160"/>
                  </a:cubicBezTo>
                  <a:cubicBezTo>
                    <a:pt x="572" y="160"/>
                    <a:pt x="573" y="160"/>
                    <a:pt x="574" y="160"/>
                  </a:cubicBezTo>
                  <a:cubicBezTo>
                    <a:pt x="576" y="160"/>
                    <a:pt x="577" y="160"/>
                    <a:pt x="578" y="160"/>
                  </a:cubicBezTo>
                  <a:cubicBezTo>
                    <a:pt x="579" y="160"/>
                    <a:pt x="580" y="160"/>
                    <a:pt x="582" y="160"/>
                  </a:cubicBezTo>
                  <a:cubicBezTo>
                    <a:pt x="583" y="160"/>
                    <a:pt x="584" y="160"/>
                    <a:pt x="585" y="160"/>
                  </a:cubicBezTo>
                  <a:cubicBezTo>
                    <a:pt x="455" y="0"/>
                    <a:pt x="455" y="0"/>
                    <a:pt x="455" y="0"/>
                  </a:cubicBezTo>
                  <a:close/>
                </a:path>
              </a:pathLst>
            </a:custGeom>
            <a:gradFill flip="none" rotWithShape="1">
              <a:gsLst>
                <a:gs pos="5085">
                  <a:schemeClr val="bg1"/>
                </a:gs>
                <a:gs pos="50000">
                  <a:schemeClr val="bg1">
                    <a:lumMod val="85000"/>
                  </a:schemeClr>
                </a:gs>
                <a:gs pos="100000">
                  <a:schemeClr val="bg1">
                    <a:lumMod val="50000"/>
                  </a:schemeClr>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16" name="深度视觉·原创设计 https://www.docer.com/works?userid=22383862"/>
            <p:cNvSpPr/>
            <p:nvPr/>
          </p:nvSpPr>
          <p:spPr bwMode="auto">
            <a:xfrm>
              <a:off x="8730268" y="2268403"/>
              <a:ext cx="875717" cy="602386"/>
            </a:xfrm>
            <a:custGeom>
              <a:avLst/>
              <a:gdLst>
                <a:gd name="T0" fmla="*/ 399 w 631"/>
                <a:gd name="T1" fmla="*/ 0 h 434"/>
                <a:gd name="T2" fmla="*/ 4 w 631"/>
                <a:gd name="T3" fmla="*/ 7 h 434"/>
                <a:gd name="T4" fmla="*/ 137 w 631"/>
                <a:gd name="T5" fmla="*/ 168 h 434"/>
                <a:gd name="T6" fmla="*/ 150 w 631"/>
                <a:gd name="T7" fmla="*/ 184 h 434"/>
                <a:gd name="T8" fmla="*/ 143 w 631"/>
                <a:gd name="T9" fmla="*/ 184 h 434"/>
                <a:gd name="T10" fmla="*/ 137 w 631"/>
                <a:gd name="T11" fmla="*/ 183 h 434"/>
                <a:gd name="T12" fmla="*/ 131 w 631"/>
                <a:gd name="T13" fmla="*/ 183 h 434"/>
                <a:gd name="T14" fmla="*/ 124 w 631"/>
                <a:gd name="T15" fmla="*/ 183 h 434"/>
                <a:gd name="T16" fmla="*/ 121 w 631"/>
                <a:gd name="T17" fmla="*/ 183 h 434"/>
                <a:gd name="T18" fmla="*/ 117 w 631"/>
                <a:gd name="T19" fmla="*/ 183 h 434"/>
                <a:gd name="T20" fmla="*/ 113 w 631"/>
                <a:gd name="T21" fmla="*/ 183 h 434"/>
                <a:gd name="T22" fmla="*/ 110 w 631"/>
                <a:gd name="T23" fmla="*/ 183 h 434"/>
                <a:gd name="T24" fmla="*/ 48 w 631"/>
                <a:gd name="T25" fmla="*/ 195 h 434"/>
                <a:gd name="T26" fmla="*/ 11 w 631"/>
                <a:gd name="T27" fmla="*/ 223 h 434"/>
                <a:gd name="T28" fmla="*/ 2 w 631"/>
                <a:gd name="T29" fmla="*/ 264 h 434"/>
                <a:gd name="T30" fmla="*/ 26 w 631"/>
                <a:gd name="T31" fmla="*/ 314 h 434"/>
                <a:gd name="T32" fmla="*/ 79 w 631"/>
                <a:gd name="T33" fmla="*/ 363 h 434"/>
                <a:gd name="T34" fmla="*/ 152 w 631"/>
                <a:gd name="T35" fmla="*/ 402 h 434"/>
                <a:gd name="T36" fmla="*/ 233 w 631"/>
                <a:gd name="T37" fmla="*/ 426 h 434"/>
                <a:gd name="T38" fmla="*/ 313 w 631"/>
                <a:gd name="T39" fmla="*/ 432 h 434"/>
                <a:gd name="T40" fmla="*/ 375 w 631"/>
                <a:gd name="T41" fmla="*/ 418 h 434"/>
                <a:gd name="T42" fmla="*/ 408 w 631"/>
                <a:gd name="T43" fmla="*/ 387 h 434"/>
                <a:gd name="T44" fmla="*/ 413 w 631"/>
                <a:gd name="T45" fmla="*/ 345 h 434"/>
                <a:gd name="T46" fmla="*/ 386 w 631"/>
                <a:gd name="T47" fmla="*/ 297 h 434"/>
                <a:gd name="T48" fmla="*/ 384 w 631"/>
                <a:gd name="T49" fmla="*/ 295 h 434"/>
                <a:gd name="T50" fmla="*/ 382 w 631"/>
                <a:gd name="T51" fmla="*/ 293 h 434"/>
                <a:gd name="T52" fmla="*/ 380 w 631"/>
                <a:gd name="T53" fmla="*/ 291 h 434"/>
                <a:gd name="T54" fmla="*/ 379 w 631"/>
                <a:gd name="T55" fmla="*/ 289 h 434"/>
                <a:gd name="T56" fmla="*/ 375 w 631"/>
                <a:gd name="T57" fmla="*/ 284 h 434"/>
                <a:gd name="T58" fmla="*/ 370 w 631"/>
                <a:gd name="T59" fmla="*/ 280 h 434"/>
                <a:gd name="T60" fmla="*/ 366 w 631"/>
                <a:gd name="T61" fmla="*/ 276 h 434"/>
                <a:gd name="T62" fmla="*/ 362 w 631"/>
                <a:gd name="T63" fmla="*/ 272 h 434"/>
                <a:gd name="T64" fmla="*/ 385 w 631"/>
                <a:gd name="T65" fmla="*/ 271 h 434"/>
                <a:gd name="T66" fmla="*/ 631 w 631"/>
                <a:gd name="T67" fmla="*/ 260 h 434"/>
                <a:gd name="T68" fmla="*/ 399 w 631"/>
                <a:gd name="T69"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1" h="434">
                  <a:moveTo>
                    <a:pt x="399" y="0"/>
                  </a:moveTo>
                  <a:cubicBezTo>
                    <a:pt x="4" y="7"/>
                    <a:pt x="4" y="7"/>
                    <a:pt x="4" y="7"/>
                  </a:cubicBezTo>
                  <a:cubicBezTo>
                    <a:pt x="137" y="168"/>
                    <a:pt x="137" y="168"/>
                    <a:pt x="137" y="168"/>
                  </a:cubicBezTo>
                  <a:cubicBezTo>
                    <a:pt x="150" y="184"/>
                    <a:pt x="150" y="184"/>
                    <a:pt x="150" y="184"/>
                  </a:cubicBezTo>
                  <a:cubicBezTo>
                    <a:pt x="148" y="184"/>
                    <a:pt x="145" y="184"/>
                    <a:pt x="143" y="184"/>
                  </a:cubicBezTo>
                  <a:cubicBezTo>
                    <a:pt x="141" y="184"/>
                    <a:pt x="139" y="184"/>
                    <a:pt x="137" y="183"/>
                  </a:cubicBezTo>
                  <a:cubicBezTo>
                    <a:pt x="135" y="183"/>
                    <a:pt x="133" y="183"/>
                    <a:pt x="131" y="183"/>
                  </a:cubicBezTo>
                  <a:cubicBezTo>
                    <a:pt x="128" y="183"/>
                    <a:pt x="126" y="183"/>
                    <a:pt x="124" y="183"/>
                  </a:cubicBezTo>
                  <a:cubicBezTo>
                    <a:pt x="123" y="183"/>
                    <a:pt x="122" y="183"/>
                    <a:pt x="121" y="183"/>
                  </a:cubicBezTo>
                  <a:cubicBezTo>
                    <a:pt x="119" y="183"/>
                    <a:pt x="118" y="183"/>
                    <a:pt x="117" y="183"/>
                  </a:cubicBezTo>
                  <a:cubicBezTo>
                    <a:pt x="116" y="183"/>
                    <a:pt x="115" y="183"/>
                    <a:pt x="113" y="183"/>
                  </a:cubicBezTo>
                  <a:cubicBezTo>
                    <a:pt x="112" y="183"/>
                    <a:pt x="111" y="183"/>
                    <a:pt x="110" y="183"/>
                  </a:cubicBezTo>
                  <a:cubicBezTo>
                    <a:pt x="85" y="184"/>
                    <a:pt x="64" y="188"/>
                    <a:pt x="48" y="195"/>
                  </a:cubicBezTo>
                  <a:cubicBezTo>
                    <a:pt x="31" y="202"/>
                    <a:pt x="18" y="211"/>
                    <a:pt x="11" y="223"/>
                  </a:cubicBezTo>
                  <a:cubicBezTo>
                    <a:pt x="3" y="235"/>
                    <a:pt x="0" y="249"/>
                    <a:pt x="2" y="264"/>
                  </a:cubicBezTo>
                  <a:cubicBezTo>
                    <a:pt x="4" y="279"/>
                    <a:pt x="12" y="296"/>
                    <a:pt x="26" y="314"/>
                  </a:cubicBezTo>
                  <a:cubicBezTo>
                    <a:pt x="39" y="331"/>
                    <a:pt x="58" y="348"/>
                    <a:pt x="79" y="363"/>
                  </a:cubicBezTo>
                  <a:cubicBezTo>
                    <a:pt x="101" y="378"/>
                    <a:pt x="126" y="391"/>
                    <a:pt x="152" y="402"/>
                  </a:cubicBezTo>
                  <a:cubicBezTo>
                    <a:pt x="178" y="413"/>
                    <a:pt x="206" y="421"/>
                    <a:pt x="233" y="426"/>
                  </a:cubicBezTo>
                  <a:cubicBezTo>
                    <a:pt x="260" y="432"/>
                    <a:pt x="287" y="434"/>
                    <a:pt x="313" y="432"/>
                  </a:cubicBezTo>
                  <a:cubicBezTo>
                    <a:pt x="338" y="431"/>
                    <a:pt x="358" y="426"/>
                    <a:pt x="375" y="418"/>
                  </a:cubicBezTo>
                  <a:cubicBezTo>
                    <a:pt x="391" y="410"/>
                    <a:pt x="402" y="400"/>
                    <a:pt x="408" y="387"/>
                  </a:cubicBezTo>
                  <a:cubicBezTo>
                    <a:pt x="415" y="375"/>
                    <a:pt x="416" y="361"/>
                    <a:pt x="413" y="345"/>
                  </a:cubicBezTo>
                  <a:cubicBezTo>
                    <a:pt x="409" y="330"/>
                    <a:pt x="400" y="314"/>
                    <a:pt x="386" y="297"/>
                  </a:cubicBezTo>
                  <a:cubicBezTo>
                    <a:pt x="385" y="296"/>
                    <a:pt x="385" y="295"/>
                    <a:pt x="384" y="295"/>
                  </a:cubicBezTo>
                  <a:cubicBezTo>
                    <a:pt x="383" y="294"/>
                    <a:pt x="383" y="293"/>
                    <a:pt x="382" y="293"/>
                  </a:cubicBezTo>
                  <a:cubicBezTo>
                    <a:pt x="382" y="292"/>
                    <a:pt x="381" y="291"/>
                    <a:pt x="380" y="291"/>
                  </a:cubicBezTo>
                  <a:cubicBezTo>
                    <a:pt x="380" y="290"/>
                    <a:pt x="379" y="289"/>
                    <a:pt x="379" y="289"/>
                  </a:cubicBezTo>
                  <a:cubicBezTo>
                    <a:pt x="377" y="287"/>
                    <a:pt x="376" y="286"/>
                    <a:pt x="375" y="284"/>
                  </a:cubicBezTo>
                  <a:cubicBezTo>
                    <a:pt x="373" y="283"/>
                    <a:pt x="372" y="282"/>
                    <a:pt x="370" y="280"/>
                  </a:cubicBezTo>
                  <a:cubicBezTo>
                    <a:pt x="369" y="279"/>
                    <a:pt x="368" y="278"/>
                    <a:pt x="366" y="276"/>
                  </a:cubicBezTo>
                  <a:cubicBezTo>
                    <a:pt x="365" y="275"/>
                    <a:pt x="363" y="274"/>
                    <a:pt x="362" y="272"/>
                  </a:cubicBezTo>
                  <a:cubicBezTo>
                    <a:pt x="385" y="271"/>
                    <a:pt x="385" y="271"/>
                    <a:pt x="385" y="271"/>
                  </a:cubicBezTo>
                  <a:cubicBezTo>
                    <a:pt x="631" y="260"/>
                    <a:pt x="631" y="260"/>
                    <a:pt x="631" y="260"/>
                  </a:cubicBezTo>
                  <a:cubicBezTo>
                    <a:pt x="399" y="0"/>
                    <a:pt x="399" y="0"/>
                    <a:pt x="39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17" name="深度视觉·原创设计 https://www.docer.com/works?userid=22383862"/>
            <p:cNvSpPr/>
            <p:nvPr/>
          </p:nvSpPr>
          <p:spPr bwMode="auto">
            <a:xfrm>
              <a:off x="8740826" y="2279548"/>
              <a:ext cx="841111" cy="578923"/>
            </a:xfrm>
            <a:custGeom>
              <a:avLst/>
              <a:gdLst>
                <a:gd name="T0" fmla="*/ 289 w 606"/>
                <a:gd name="T1" fmla="*/ 417 h 417"/>
                <a:gd name="T2" fmla="*/ 227 w 606"/>
                <a:gd name="T3" fmla="*/ 410 h 417"/>
                <a:gd name="T4" fmla="*/ 147 w 606"/>
                <a:gd name="T5" fmla="*/ 386 h 417"/>
                <a:gd name="T6" fmla="*/ 76 w 606"/>
                <a:gd name="T7" fmla="*/ 348 h 417"/>
                <a:gd name="T8" fmla="*/ 24 w 606"/>
                <a:gd name="T9" fmla="*/ 301 h 417"/>
                <a:gd name="T10" fmla="*/ 2 w 606"/>
                <a:gd name="T11" fmla="*/ 255 h 417"/>
                <a:gd name="T12" fmla="*/ 9 w 606"/>
                <a:gd name="T13" fmla="*/ 220 h 417"/>
                <a:gd name="T14" fmla="*/ 43 w 606"/>
                <a:gd name="T15" fmla="*/ 194 h 417"/>
                <a:gd name="T16" fmla="*/ 102 w 606"/>
                <a:gd name="T17" fmla="*/ 183 h 417"/>
                <a:gd name="T18" fmla="*/ 111 w 606"/>
                <a:gd name="T19" fmla="*/ 183 h 417"/>
                <a:gd name="T20" fmla="*/ 116 w 606"/>
                <a:gd name="T21" fmla="*/ 183 h 417"/>
                <a:gd name="T22" fmla="*/ 122 w 606"/>
                <a:gd name="T23" fmla="*/ 183 h 417"/>
                <a:gd name="T24" fmla="*/ 128 w 606"/>
                <a:gd name="T25" fmla="*/ 184 h 417"/>
                <a:gd name="T26" fmla="*/ 134 w 606"/>
                <a:gd name="T27" fmla="*/ 184 h 417"/>
                <a:gd name="T28" fmla="*/ 141 w 606"/>
                <a:gd name="T29" fmla="*/ 185 h 417"/>
                <a:gd name="T30" fmla="*/ 161 w 606"/>
                <a:gd name="T31" fmla="*/ 187 h 417"/>
                <a:gd name="T32" fmla="*/ 135 w 606"/>
                <a:gd name="T33" fmla="*/ 155 h 417"/>
                <a:gd name="T34" fmla="*/ 13 w 606"/>
                <a:gd name="T35" fmla="*/ 7 h 417"/>
                <a:gd name="T36" fmla="*/ 387 w 606"/>
                <a:gd name="T37" fmla="*/ 0 h 417"/>
                <a:gd name="T38" fmla="*/ 606 w 606"/>
                <a:gd name="T39" fmla="*/ 245 h 417"/>
                <a:gd name="T40" fmla="*/ 333 w 606"/>
                <a:gd name="T41" fmla="*/ 257 h 417"/>
                <a:gd name="T42" fmla="*/ 348 w 606"/>
                <a:gd name="T43" fmla="*/ 271 h 417"/>
                <a:gd name="T44" fmla="*/ 353 w 606"/>
                <a:gd name="T45" fmla="*/ 274 h 417"/>
                <a:gd name="T46" fmla="*/ 357 w 606"/>
                <a:gd name="T47" fmla="*/ 278 h 417"/>
                <a:gd name="T48" fmla="*/ 361 w 606"/>
                <a:gd name="T49" fmla="*/ 282 h 417"/>
                <a:gd name="T50" fmla="*/ 365 w 606"/>
                <a:gd name="T51" fmla="*/ 287 h 417"/>
                <a:gd name="T52" fmla="*/ 370 w 606"/>
                <a:gd name="T53" fmla="*/ 292 h 417"/>
                <a:gd name="T54" fmla="*/ 372 w 606"/>
                <a:gd name="T55" fmla="*/ 294 h 417"/>
                <a:gd name="T56" fmla="*/ 397 w 606"/>
                <a:gd name="T57" fmla="*/ 339 h 417"/>
                <a:gd name="T58" fmla="*/ 393 w 606"/>
                <a:gd name="T59" fmla="*/ 376 h 417"/>
                <a:gd name="T60" fmla="*/ 363 w 606"/>
                <a:gd name="T61" fmla="*/ 403 h 417"/>
                <a:gd name="T62" fmla="*/ 304 w 606"/>
                <a:gd name="T63" fmla="*/ 416 h 417"/>
                <a:gd name="T64" fmla="*/ 289 w 606"/>
                <a:gd name="T65"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6" h="417">
                  <a:moveTo>
                    <a:pt x="289" y="417"/>
                  </a:moveTo>
                  <a:cubicBezTo>
                    <a:pt x="269" y="417"/>
                    <a:pt x="248" y="415"/>
                    <a:pt x="227" y="410"/>
                  </a:cubicBezTo>
                  <a:cubicBezTo>
                    <a:pt x="200" y="405"/>
                    <a:pt x="173" y="397"/>
                    <a:pt x="147" y="386"/>
                  </a:cubicBezTo>
                  <a:cubicBezTo>
                    <a:pt x="121" y="375"/>
                    <a:pt x="97" y="363"/>
                    <a:pt x="76" y="348"/>
                  </a:cubicBezTo>
                  <a:cubicBezTo>
                    <a:pt x="54" y="333"/>
                    <a:pt x="37" y="317"/>
                    <a:pt x="24" y="301"/>
                  </a:cubicBezTo>
                  <a:cubicBezTo>
                    <a:pt x="12" y="285"/>
                    <a:pt x="4" y="269"/>
                    <a:pt x="2" y="255"/>
                  </a:cubicBezTo>
                  <a:cubicBezTo>
                    <a:pt x="0" y="242"/>
                    <a:pt x="3" y="230"/>
                    <a:pt x="9" y="220"/>
                  </a:cubicBezTo>
                  <a:cubicBezTo>
                    <a:pt x="16" y="209"/>
                    <a:pt x="28" y="201"/>
                    <a:pt x="43" y="194"/>
                  </a:cubicBezTo>
                  <a:cubicBezTo>
                    <a:pt x="59" y="188"/>
                    <a:pt x="79" y="184"/>
                    <a:pt x="102" y="183"/>
                  </a:cubicBezTo>
                  <a:cubicBezTo>
                    <a:pt x="111" y="183"/>
                    <a:pt x="111" y="183"/>
                    <a:pt x="111" y="183"/>
                  </a:cubicBezTo>
                  <a:cubicBezTo>
                    <a:pt x="111" y="183"/>
                    <a:pt x="115" y="183"/>
                    <a:pt x="116" y="183"/>
                  </a:cubicBezTo>
                  <a:cubicBezTo>
                    <a:pt x="118" y="183"/>
                    <a:pt x="120" y="183"/>
                    <a:pt x="122" y="183"/>
                  </a:cubicBezTo>
                  <a:cubicBezTo>
                    <a:pt x="124" y="183"/>
                    <a:pt x="126" y="183"/>
                    <a:pt x="128" y="184"/>
                  </a:cubicBezTo>
                  <a:cubicBezTo>
                    <a:pt x="134" y="184"/>
                    <a:pt x="134" y="184"/>
                    <a:pt x="134" y="184"/>
                  </a:cubicBezTo>
                  <a:cubicBezTo>
                    <a:pt x="137" y="184"/>
                    <a:pt x="139" y="184"/>
                    <a:pt x="141" y="185"/>
                  </a:cubicBezTo>
                  <a:cubicBezTo>
                    <a:pt x="161" y="187"/>
                    <a:pt x="161" y="187"/>
                    <a:pt x="161" y="187"/>
                  </a:cubicBezTo>
                  <a:cubicBezTo>
                    <a:pt x="135" y="155"/>
                    <a:pt x="135" y="155"/>
                    <a:pt x="135" y="155"/>
                  </a:cubicBezTo>
                  <a:cubicBezTo>
                    <a:pt x="13" y="7"/>
                    <a:pt x="13" y="7"/>
                    <a:pt x="13" y="7"/>
                  </a:cubicBezTo>
                  <a:cubicBezTo>
                    <a:pt x="387" y="0"/>
                    <a:pt x="387" y="0"/>
                    <a:pt x="387" y="0"/>
                  </a:cubicBezTo>
                  <a:cubicBezTo>
                    <a:pt x="606" y="245"/>
                    <a:pt x="606" y="245"/>
                    <a:pt x="606" y="245"/>
                  </a:cubicBezTo>
                  <a:cubicBezTo>
                    <a:pt x="333" y="257"/>
                    <a:pt x="333" y="257"/>
                    <a:pt x="333" y="257"/>
                  </a:cubicBezTo>
                  <a:cubicBezTo>
                    <a:pt x="348" y="271"/>
                    <a:pt x="348" y="271"/>
                    <a:pt x="348" y="271"/>
                  </a:cubicBezTo>
                  <a:cubicBezTo>
                    <a:pt x="350" y="272"/>
                    <a:pt x="351" y="273"/>
                    <a:pt x="353" y="274"/>
                  </a:cubicBezTo>
                  <a:cubicBezTo>
                    <a:pt x="357" y="278"/>
                    <a:pt x="357" y="278"/>
                    <a:pt x="357" y="278"/>
                  </a:cubicBezTo>
                  <a:cubicBezTo>
                    <a:pt x="361" y="282"/>
                    <a:pt x="361" y="282"/>
                    <a:pt x="361" y="282"/>
                  </a:cubicBezTo>
                  <a:cubicBezTo>
                    <a:pt x="362" y="283"/>
                    <a:pt x="365" y="287"/>
                    <a:pt x="365" y="287"/>
                  </a:cubicBezTo>
                  <a:cubicBezTo>
                    <a:pt x="370" y="292"/>
                    <a:pt x="370" y="292"/>
                    <a:pt x="370" y="292"/>
                  </a:cubicBezTo>
                  <a:cubicBezTo>
                    <a:pt x="372" y="294"/>
                    <a:pt x="372" y="294"/>
                    <a:pt x="372" y="294"/>
                  </a:cubicBezTo>
                  <a:cubicBezTo>
                    <a:pt x="385" y="309"/>
                    <a:pt x="393" y="325"/>
                    <a:pt x="397" y="339"/>
                  </a:cubicBezTo>
                  <a:cubicBezTo>
                    <a:pt x="400" y="353"/>
                    <a:pt x="399" y="365"/>
                    <a:pt x="393" y="376"/>
                  </a:cubicBezTo>
                  <a:cubicBezTo>
                    <a:pt x="387" y="387"/>
                    <a:pt x="377" y="396"/>
                    <a:pt x="363" y="403"/>
                  </a:cubicBezTo>
                  <a:cubicBezTo>
                    <a:pt x="347" y="410"/>
                    <a:pt x="328" y="415"/>
                    <a:pt x="304" y="416"/>
                  </a:cubicBezTo>
                  <a:cubicBezTo>
                    <a:pt x="299" y="417"/>
                    <a:pt x="294" y="417"/>
                    <a:pt x="289" y="41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18" name="深度视觉·原创设计 https://www.docer.com/works?userid=22383862"/>
            <p:cNvSpPr/>
            <p:nvPr/>
          </p:nvSpPr>
          <p:spPr bwMode="auto">
            <a:xfrm>
              <a:off x="8287523" y="3204819"/>
              <a:ext cx="1695712" cy="1286887"/>
            </a:xfrm>
            <a:custGeom>
              <a:avLst/>
              <a:gdLst>
                <a:gd name="T0" fmla="*/ 1222 w 1222"/>
                <a:gd name="T1" fmla="*/ 0 h 927"/>
                <a:gd name="T2" fmla="*/ 1037 w 1222"/>
                <a:gd name="T3" fmla="*/ 412 h 927"/>
                <a:gd name="T4" fmla="*/ 804 w 1222"/>
                <a:gd name="T5" fmla="*/ 441 h 927"/>
                <a:gd name="T6" fmla="*/ 806 w 1222"/>
                <a:gd name="T7" fmla="*/ 437 h 927"/>
                <a:gd name="T8" fmla="*/ 808 w 1222"/>
                <a:gd name="T9" fmla="*/ 434 h 927"/>
                <a:gd name="T10" fmla="*/ 809 w 1222"/>
                <a:gd name="T11" fmla="*/ 431 h 927"/>
                <a:gd name="T12" fmla="*/ 810 w 1222"/>
                <a:gd name="T13" fmla="*/ 428 h 927"/>
                <a:gd name="T14" fmla="*/ 825 w 1222"/>
                <a:gd name="T15" fmla="*/ 358 h 927"/>
                <a:gd name="T16" fmla="*/ 808 w 1222"/>
                <a:gd name="T17" fmla="*/ 303 h 927"/>
                <a:gd name="T18" fmla="*/ 761 w 1222"/>
                <a:gd name="T19" fmla="*/ 269 h 927"/>
                <a:gd name="T20" fmla="*/ 687 w 1222"/>
                <a:gd name="T21" fmla="*/ 262 h 927"/>
                <a:gd name="T22" fmla="*/ 601 w 1222"/>
                <a:gd name="T23" fmla="*/ 286 h 927"/>
                <a:gd name="T24" fmla="*/ 518 w 1222"/>
                <a:gd name="T25" fmla="*/ 335 h 927"/>
                <a:gd name="T26" fmla="*/ 449 w 1222"/>
                <a:gd name="T27" fmla="*/ 401 h 927"/>
                <a:gd name="T28" fmla="*/ 404 w 1222"/>
                <a:gd name="T29" fmla="*/ 477 h 927"/>
                <a:gd name="T30" fmla="*/ 393 w 1222"/>
                <a:gd name="T31" fmla="*/ 548 h 927"/>
                <a:gd name="T32" fmla="*/ 415 w 1222"/>
                <a:gd name="T33" fmla="*/ 601 h 927"/>
                <a:gd name="T34" fmla="*/ 465 w 1222"/>
                <a:gd name="T35" fmla="*/ 631 h 927"/>
                <a:gd name="T36" fmla="*/ 538 w 1222"/>
                <a:gd name="T37" fmla="*/ 634 h 927"/>
                <a:gd name="T38" fmla="*/ 541 w 1222"/>
                <a:gd name="T39" fmla="*/ 634 h 927"/>
                <a:gd name="T40" fmla="*/ 544 w 1222"/>
                <a:gd name="T41" fmla="*/ 633 h 927"/>
                <a:gd name="T42" fmla="*/ 547 w 1222"/>
                <a:gd name="T43" fmla="*/ 633 h 927"/>
                <a:gd name="T44" fmla="*/ 550 w 1222"/>
                <a:gd name="T45" fmla="*/ 632 h 927"/>
                <a:gd name="T46" fmla="*/ 461 w 1222"/>
                <a:gd name="T47" fmla="*/ 853 h 927"/>
                <a:gd name="T48" fmla="*/ 0 w 1222"/>
                <a:gd name="T49" fmla="*/ 927 h 927"/>
                <a:gd name="T50" fmla="*/ 297 w 1222"/>
                <a:gd name="T51" fmla="*/ 76 h 927"/>
                <a:gd name="T52" fmla="*/ 1222 w 1222"/>
                <a:gd name="T53" fmla="*/ 0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22" h="927">
                  <a:moveTo>
                    <a:pt x="1222" y="0"/>
                  </a:moveTo>
                  <a:cubicBezTo>
                    <a:pt x="1037" y="412"/>
                    <a:pt x="1037" y="412"/>
                    <a:pt x="1037" y="412"/>
                  </a:cubicBezTo>
                  <a:cubicBezTo>
                    <a:pt x="804" y="441"/>
                    <a:pt x="804" y="441"/>
                    <a:pt x="804" y="441"/>
                  </a:cubicBezTo>
                  <a:cubicBezTo>
                    <a:pt x="805" y="440"/>
                    <a:pt x="805" y="439"/>
                    <a:pt x="806" y="437"/>
                  </a:cubicBezTo>
                  <a:cubicBezTo>
                    <a:pt x="807" y="436"/>
                    <a:pt x="807" y="435"/>
                    <a:pt x="808" y="434"/>
                  </a:cubicBezTo>
                  <a:cubicBezTo>
                    <a:pt x="808" y="433"/>
                    <a:pt x="809" y="432"/>
                    <a:pt x="809" y="431"/>
                  </a:cubicBezTo>
                  <a:cubicBezTo>
                    <a:pt x="810" y="430"/>
                    <a:pt x="810" y="429"/>
                    <a:pt x="810" y="428"/>
                  </a:cubicBezTo>
                  <a:cubicBezTo>
                    <a:pt x="821" y="402"/>
                    <a:pt x="826" y="379"/>
                    <a:pt x="825" y="358"/>
                  </a:cubicBezTo>
                  <a:cubicBezTo>
                    <a:pt x="825" y="337"/>
                    <a:pt x="819" y="318"/>
                    <a:pt x="808" y="303"/>
                  </a:cubicBezTo>
                  <a:cubicBezTo>
                    <a:pt x="797" y="288"/>
                    <a:pt x="781" y="276"/>
                    <a:pt x="761" y="269"/>
                  </a:cubicBezTo>
                  <a:cubicBezTo>
                    <a:pt x="740" y="262"/>
                    <a:pt x="716" y="259"/>
                    <a:pt x="687" y="262"/>
                  </a:cubicBezTo>
                  <a:cubicBezTo>
                    <a:pt x="659" y="265"/>
                    <a:pt x="630" y="273"/>
                    <a:pt x="601" y="286"/>
                  </a:cubicBezTo>
                  <a:cubicBezTo>
                    <a:pt x="572" y="298"/>
                    <a:pt x="544" y="315"/>
                    <a:pt x="518" y="335"/>
                  </a:cubicBezTo>
                  <a:cubicBezTo>
                    <a:pt x="492" y="354"/>
                    <a:pt x="468" y="377"/>
                    <a:pt x="449" y="401"/>
                  </a:cubicBezTo>
                  <a:cubicBezTo>
                    <a:pt x="429" y="425"/>
                    <a:pt x="414" y="451"/>
                    <a:pt x="404" y="477"/>
                  </a:cubicBezTo>
                  <a:cubicBezTo>
                    <a:pt x="394" y="503"/>
                    <a:pt x="391" y="527"/>
                    <a:pt x="393" y="548"/>
                  </a:cubicBezTo>
                  <a:cubicBezTo>
                    <a:pt x="395" y="569"/>
                    <a:pt x="403" y="587"/>
                    <a:pt x="415" y="601"/>
                  </a:cubicBezTo>
                  <a:cubicBezTo>
                    <a:pt x="428" y="615"/>
                    <a:pt x="445" y="625"/>
                    <a:pt x="465" y="631"/>
                  </a:cubicBezTo>
                  <a:cubicBezTo>
                    <a:pt x="486" y="637"/>
                    <a:pt x="511" y="638"/>
                    <a:pt x="538" y="634"/>
                  </a:cubicBezTo>
                  <a:cubicBezTo>
                    <a:pt x="539" y="634"/>
                    <a:pt x="540" y="634"/>
                    <a:pt x="541" y="634"/>
                  </a:cubicBezTo>
                  <a:cubicBezTo>
                    <a:pt x="542" y="633"/>
                    <a:pt x="543" y="633"/>
                    <a:pt x="544" y="633"/>
                  </a:cubicBezTo>
                  <a:cubicBezTo>
                    <a:pt x="545" y="633"/>
                    <a:pt x="546" y="633"/>
                    <a:pt x="547" y="633"/>
                  </a:cubicBezTo>
                  <a:cubicBezTo>
                    <a:pt x="548" y="632"/>
                    <a:pt x="549" y="632"/>
                    <a:pt x="550" y="632"/>
                  </a:cubicBezTo>
                  <a:cubicBezTo>
                    <a:pt x="461" y="853"/>
                    <a:pt x="461" y="853"/>
                    <a:pt x="461" y="853"/>
                  </a:cubicBezTo>
                  <a:cubicBezTo>
                    <a:pt x="0" y="927"/>
                    <a:pt x="0" y="927"/>
                    <a:pt x="0" y="927"/>
                  </a:cubicBezTo>
                  <a:cubicBezTo>
                    <a:pt x="297" y="76"/>
                    <a:pt x="297" y="76"/>
                    <a:pt x="297" y="76"/>
                  </a:cubicBezTo>
                  <a:lnTo>
                    <a:pt x="1222" y="0"/>
                  </a:lnTo>
                  <a:close/>
                </a:path>
              </a:pathLst>
            </a:custGeom>
            <a:gradFill flip="none" rotWithShape="1">
              <a:gsLst>
                <a:gs pos="5085">
                  <a:schemeClr val="bg1"/>
                </a:gs>
                <a:gs pos="50000">
                  <a:schemeClr val="bg1">
                    <a:lumMod val="85000"/>
                  </a:schemeClr>
                </a:gs>
                <a:gs pos="100000">
                  <a:schemeClr val="bg1">
                    <a:lumMod val="50000"/>
                  </a:schemeClr>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19" name="深度视觉·原创设计 https://www.docer.com/works?userid=22383862"/>
            <p:cNvSpPr/>
            <p:nvPr/>
          </p:nvSpPr>
          <p:spPr bwMode="auto">
            <a:xfrm>
              <a:off x="8951368" y="3769666"/>
              <a:ext cx="848149" cy="788321"/>
            </a:xfrm>
            <a:custGeom>
              <a:avLst/>
              <a:gdLst>
                <a:gd name="T0" fmla="*/ 261 w 611"/>
                <a:gd name="T1" fmla="*/ 3 h 568"/>
                <a:gd name="T2" fmla="*/ 185 w 611"/>
                <a:gd name="T3" fmla="*/ 24 h 568"/>
                <a:gd name="T4" fmla="*/ 112 w 611"/>
                <a:gd name="T5" fmla="*/ 67 h 568"/>
                <a:gd name="T6" fmla="*/ 51 w 611"/>
                <a:gd name="T7" fmla="*/ 125 h 568"/>
                <a:gd name="T8" fmla="*/ 12 w 611"/>
                <a:gd name="T9" fmla="*/ 192 h 568"/>
                <a:gd name="T10" fmla="*/ 2 w 611"/>
                <a:gd name="T11" fmla="*/ 255 h 568"/>
                <a:gd name="T12" fmla="*/ 21 w 611"/>
                <a:gd name="T13" fmla="*/ 301 h 568"/>
                <a:gd name="T14" fmla="*/ 65 w 611"/>
                <a:gd name="T15" fmla="*/ 328 h 568"/>
                <a:gd name="T16" fmla="*/ 130 w 611"/>
                <a:gd name="T17" fmla="*/ 331 h 568"/>
                <a:gd name="T18" fmla="*/ 133 w 611"/>
                <a:gd name="T19" fmla="*/ 331 h 568"/>
                <a:gd name="T20" fmla="*/ 136 w 611"/>
                <a:gd name="T21" fmla="*/ 330 h 568"/>
                <a:gd name="T22" fmla="*/ 139 w 611"/>
                <a:gd name="T23" fmla="*/ 330 h 568"/>
                <a:gd name="T24" fmla="*/ 142 w 611"/>
                <a:gd name="T25" fmla="*/ 329 h 568"/>
                <a:gd name="T26" fmla="*/ 148 w 611"/>
                <a:gd name="T27" fmla="*/ 328 h 568"/>
                <a:gd name="T28" fmla="*/ 154 w 611"/>
                <a:gd name="T29" fmla="*/ 326 h 568"/>
                <a:gd name="T30" fmla="*/ 160 w 611"/>
                <a:gd name="T31" fmla="*/ 325 h 568"/>
                <a:gd name="T32" fmla="*/ 166 w 611"/>
                <a:gd name="T33" fmla="*/ 323 h 568"/>
                <a:gd name="T34" fmla="*/ 158 w 611"/>
                <a:gd name="T35" fmla="*/ 344 h 568"/>
                <a:gd name="T36" fmla="*/ 67 w 611"/>
                <a:gd name="T37" fmla="*/ 568 h 568"/>
                <a:gd name="T38" fmla="*/ 452 w 611"/>
                <a:gd name="T39" fmla="*/ 506 h 568"/>
                <a:gd name="T40" fmla="*/ 611 w 611"/>
                <a:gd name="T41" fmla="*/ 151 h 568"/>
                <a:gd name="T42" fmla="*/ 375 w 611"/>
                <a:gd name="T43" fmla="*/ 180 h 568"/>
                <a:gd name="T44" fmla="*/ 352 w 611"/>
                <a:gd name="T45" fmla="*/ 183 h 568"/>
                <a:gd name="T46" fmla="*/ 355 w 611"/>
                <a:gd name="T47" fmla="*/ 178 h 568"/>
                <a:gd name="T48" fmla="*/ 359 w 611"/>
                <a:gd name="T49" fmla="*/ 173 h 568"/>
                <a:gd name="T50" fmla="*/ 362 w 611"/>
                <a:gd name="T51" fmla="*/ 167 h 568"/>
                <a:gd name="T52" fmla="*/ 364 w 611"/>
                <a:gd name="T53" fmla="*/ 162 h 568"/>
                <a:gd name="T54" fmla="*/ 366 w 611"/>
                <a:gd name="T55" fmla="*/ 158 h 568"/>
                <a:gd name="T56" fmla="*/ 368 w 611"/>
                <a:gd name="T57" fmla="*/ 155 h 568"/>
                <a:gd name="T58" fmla="*/ 369 w 611"/>
                <a:gd name="T59" fmla="*/ 152 h 568"/>
                <a:gd name="T60" fmla="*/ 370 w 611"/>
                <a:gd name="T61" fmla="*/ 149 h 568"/>
                <a:gd name="T62" fmla="*/ 383 w 611"/>
                <a:gd name="T63" fmla="*/ 87 h 568"/>
                <a:gd name="T64" fmla="*/ 368 w 611"/>
                <a:gd name="T65" fmla="*/ 39 h 568"/>
                <a:gd name="T66" fmla="*/ 326 w 611"/>
                <a:gd name="T67" fmla="*/ 9 h 568"/>
                <a:gd name="T68" fmla="*/ 261 w 611"/>
                <a:gd name="T69" fmla="*/ 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1" h="568">
                  <a:moveTo>
                    <a:pt x="261" y="3"/>
                  </a:moveTo>
                  <a:cubicBezTo>
                    <a:pt x="236" y="5"/>
                    <a:pt x="210" y="13"/>
                    <a:pt x="185" y="24"/>
                  </a:cubicBezTo>
                  <a:cubicBezTo>
                    <a:pt x="160" y="35"/>
                    <a:pt x="135" y="50"/>
                    <a:pt x="112" y="67"/>
                  </a:cubicBezTo>
                  <a:cubicBezTo>
                    <a:pt x="89" y="84"/>
                    <a:pt x="68" y="104"/>
                    <a:pt x="51" y="125"/>
                  </a:cubicBezTo>
                  <a:cubicBezTo>
                    <a:pt x="34" y="147"/>
                    <a:pt x="21" y="169"/>
                    <a:pt x="12" y="192"/>
                  </a:cubicBezTo>
                  <a:cubicBezTo>
                    <a:pt x="3" y="215"/>
                    <a:pt x="0" y="236"/>
                    <a:pt x="2" y="255"/>
                  </a:cubicBezTo>
                  <a:cubicBezTo>
                    <a:pt x="4" y="273"/>
                    <a:pt x="10" y="289"/>
                    <a:pt x="21" y="301"/>
                  </a:cubicBezTo>
                  <a:cubicBezTo>
                    <a:pt x="32" y="314"/>
                    <a:pt x="47" y="323"/>
                    <a:pt x="65" y="328"/>
                  </a:cubicBezTo>
                  <a:cubicBezTo>
                    <a:pt x="84" y="333"/>
                    <a:pt x="105" y="334"/>
                    <a:pt x="130" y="331"/>
                  </a:cubicBezTo>
                  <a:cubicBezTo>
                    <a:pt x="131" y="331"/>
                    <a:pt x="132" y="331"/>
                    <a:pt x="133" y="331"/>
                  </a:cubicBezTo>
                  <a:cubicBezTo>
                    <a:pt x="134" y="330"/>
                    <a:pt x="135" y="330"/>
                    <a:pt x="136" y="330"/>
                  </a:cubicBezTo>
                  <a:cubicBezTo>
                    <a:pt x="137" y="330"/>
                    <a:pt x="138" y="330"/>
                    <a:pt x="139" y="330"/>
                  </a:cubicBezTo>
                  <a:cubicBezTo>
                    <a:pt x="140" y="329"/>
                    <a:pt x="141" y="329"/>
                    <a:pt x="142" y="329"/>
                  </a:cubicBezTo>
                  <a:cubicBezTo>
                    <a:pt x="144" y="329"/>
                    <a:pt x="146" y="328"/>
                    <a:pt x="148" y="328"/>
                  </a:cubicBezTo>
                  <a:cubicBezTo>
                    <a:pt x="150" y="327"/>
                    <a:pt x="152" y="327"/>
                    <a:pt x="154" y="326"/>
                  </a:cubicBezTo>
                  <a:cubicBezTo>
                    <a:pt x="156" y="326"/>
                    <a:pt x="158" y="325"/>
                    <a:pt x="160" y="325"/>
                  </a:cubicBezTo>
                  <a:cubicBezTo>
                    <a:pt x="162" y="324"/>
                    <a:pt x="164" y="324"/>
                    <a:pt x="166" y="323"/>
                  </a:cubicBezTo>
                  <a:cubicBezTo>
                    <a:pt x="158" y="344"/>
                    <a:pt x="158" y="344"/>
                    <a:pt x="158" y="344"/>
                  </a:cubicBezTo>
                  <a:cubicBezTo>
                    <a:pt x="67" y="568"/>
                    <a:pt x="67" y="568"/>
                    <a:pt x="67" y="568"/>
                  </a:cubicBezTo>
                  <a:cubicBezTo>
                    <a:pt x="452" y="506"/>
                    <a:pt x="452" y="506"/>
                    <a:pt x="452" y="506"/>
                  </a:cubicBezTo>
                  <a:cubicBezTo>
                    <a:pt x="611" y="151"/>
                    <a:pt x="611" y="151"/>
                    <a:pt x="611" y="151"/>
                  </a:cubicBezTo>
                  <a:cubicBezTo>
                    <a:pt x="375" y="180"/>
                    <a:pt x="375" y="180"/>
                    <a:pt x="375" y="180"/>
                  </a:cubicBezTo>
                  <a:cubicBezTo>
                    <a:pt x="352" y="183"/>
                    <a:pt x="352" y="183"/>
                    <a:pt x="352" y="183"/>
                  </a:cubicBezTo>
                  <a:cubicBezTo>
                    <a:pt x="353" y="182"/>
                    <a:pt x="354" y="180"/>
                    <a:pt x="355" y="178"/>
                  </a:cubicBezTo>
                  <a:cubicBezTo>
                    <a:pt x="356" y="176"/>
                    <a:pt x="358" y="174"/>
                    <a:pt x="359" y="173"/>
                  </a:cubicBezTo>
                  <a:cubicBezTo>
                    <a:pt x="360" y="171"/>
                    <a:pt x="361" y="169"/>
                    <a:pt x="362" y="167"/>
                  </a:cubicBezTo>
                  <a:cubicBezTo>
                    <a:pt x="363" y="165"/>
                    <a:pt x="364" y="163"/>
                    <a:pt x="364" y="162"/>
                  </a:cubicBezTo>
                  <a:cubicBezTo>
                    <a:pt x="365" y="160"/>
                    <a:pt x="366" y="159"/>
                    <a:pt x="366" y="158"/>
                  </a:cubicBezTo>
                  <a:cubicBezTo>
                    <a:pt x="367" y="157"/>
                    <a:pt x="367" y="156"/>
                    <a:pt x="368" y="155"/>
                  </a:cubicBezTo>
                  <a:cubicBezTo>
                    <a:pt x="368" y="154"/>
                    <a:pt x="369" y="153"/>
                    <a:pt x="369" y="152"/>
                  </a:cubicBezTo>
                  <a:cubicBezTo>
                    <a:pt x="369" y="151"/>
                    <a:pt x="370" y="150"/>
                    <a:pt x="370" y="149"/>
                  </a:cubicBezTo>
                  <a:cubicBezTo>
                    <a:pt x="380" y="126"/>
                    <a:pt x="384" y="105"/>
                    <a:pt x="383" y="87"/>
                  </a:cubicBezTo>
                  <a:cubicBezTo>
                    <a:pt x="383" y="68"/>
                    <a:pt x="377" y="52"/>
                    <a:pt x="368" y="39"/>
                  </a:cubicBezTo>
                  <a:cubicBezTo>
                    <a:pt x="358" y="25"/>
                    <a:pt x="344" y="15"/>
                    <a:pt x="326" y="9"/>
                  </a:cubicBezTo>
                  <a:cubicBezTo>
                    <a:pt x="308" y="2"/>
                    <a:pt x="286" y="0"/>
                    <a:pt x="261"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20" name="深度视觉·原创设计 https://www.docer.com/works?userid=22383862"/>
            <p:cNvSpPr/>
            <p:nvPr/>
          </p:nvSpPr>
          <p:spPr bwMode="auto">
            <a:xfrm>
              <a:off x="8962512" y="3783156"/>
              <a:ext cx="818821" cy="759580"/>
            </a:xfrm>
            <a:custGeom>
              <a:avLst/>
              <a:gdLst>
                <a:gd name="T0" fmla="*/ 172 w 590"/>
                <a:gd name="T1" fmla="*/ 301 h 547"/>
                <a:gd name="T2" fmla="*/ 156 w 590"/>
                <a:gd name="T3" fmla="*/ 305 h 547"/>
                <a:gd name="T4" fmla="*/ 150 w 590"/>
                <a:gd name="T5" fmla="*/ 307 h 547"/>
                <a:gd name="T6" fmla="*/ 144 w 590"/>
                <a:gd name="T7" fmla="*/ 308 h 547"/>
                <a:gd name="T8" fmla="*/ 138 w 590"/>
                <a:gd name="T9" fmla="*/ 310 h 547"/>
                <a:gd name="T10" fmla="*/ 132 w 590"/>
                <a:gd name="T11" fmla="*/ 311 h 547"/>
                <a:gd name="T12" fmla="*/ 123 w 590"/>
                <a:gd name="T13" fmla="*/ 313 h 547"/>
                <a:gd name="T14" fmla="*/ 121 w 590"/>
                <a:gd name="T15" fmla="*/ 313 h 547"/>
                <a:gd name="T16" fmla="*/ 95 w 590"/>
                <a:gd name="T17" fmla="*/ 315 h 547"/>
                <a:gd name="T18" fmla="*/ 60 w 590"/>
                <a:gd name="T19" fmla="*/ 310 h 547"/>
                <a:gd name="T20" fmla="*/ 19 w 590"/>
                <a:gd name="T21" fmla="*/ 286 h 547"/>
                <a:gd name="T22" fmla="*/ 2 w 590"/>
                <a:gd name="T23" fmla="*/ 244 h 547"/>
                <a:gd name="T24" fmla="*/ 11 w 590"/>
                <a:gd name="T25" fmla="*/ 185 h 547"/>
                <a:gd name="T26" fmla="*/ 50 w 590"/>
                <a:gd name="T27" fmla="*/ 120 h 547"/>
                <a:gd name="T28" fmla="*/ 109 w 590"/>
                <a:gd name="T29" fmla="*/ 63 h 547"/>
                <a:gd name="T30" fmla="*/ 180 w 590"/>
                <a:gd name="T31" fmla="*/ 21 h 547"/>
                <a:gd name="T32" fmla="*/ 254 w 590"/>
                <a:gd name="T33" fmla="*/ 1 h 547"/>
                <a:gd name="T34" fmla="*/ 273 w 590"/>
                <a:gd name="T35" fmla="*/ 0 h 547"/>
                <a:gd name="T36" fmla="*/ 315 w 590"/>
                <a:gd name="T37" fmla="*/ 6 h 547"/>
                <a:gd name="T38" fmla="*/ 353 w 590"/>
                <a:gd name="T39" fmla="*/ 33 h 547"/>
                <a:gd name="T40" fmla="*/ 367 w 590"/>
                <a:gd name="T41" fmla="*/ 77 h 547"/>
                <a:gd name="T42" fmla="*/ 355 w 590"/>
                <a:gd name="T43" fmla="*/ 135 h 547"/>
                <a:gd name="T44" fmla="*/ 354 w 590"/>
                <a:gd name="T45" fmla="*/ 139 h 547"/>
                <a:gd name="T46" fmla="*/ 351 w 590"/>
                <a:gd name="T47" fmla="*/ 145 h 547"/>
                <a:gd name="T48" fmla="*/ 349 w 590"/>
                <a:gd name="T49" fmla="*/ 148 h 547"/>
                <a:gd name="T50" fmla="*/ 346 w 590"/>
                <a:gd name="T51" fmla="*/ 153 h 547"/>
                <a:gd name="T52" fmla="*/ 344 w 590"/>
                <a:gd name="T53" fmla="*/ 158 h 547"/>
                <a:gd name="T54" fmla="*/ 341 w 590"/>
                <a:gd name="T55" fmla="*/ 162 h 547"/>
                <a:gd name="T56" fmla="*/ 340 w 590"/>
                <a:gd name="T57" fmla="*/ 164 h 547"/>
                <a:gd name="T58" fmla="*/ 337 w 590"/>
                <a:gd name="T59" fmla="*/ 169 h 547"/>
                <a:gd name="T60" fmla="*/ 328 w 590"/>
                <a:gd name="T61" fmla="*/ 184 h 547"/>
                <a:gd name="T62" fmla="*/ 590 w 590"/>
                <a:gd name="T63" fmla="*/ 151 h 547"/>
                <a:gd name="T64" fmla="*/ 438 w 590"/>
                <a:gd name="T65" fmla="*/ 489 h 547"/>
                <a:gd name="T66" fmla="*/ 72 w 590"/>
                <a:gd name="T67" fmla="*/ 547 h 547"/>
                <a:gd name="T68" fmla="*/ 172 w 590"/>
                <a:gd name="T69" fmla="*/ 301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0" h="547">
                  <a:moveTo>
                    <a:pt x="172" y="301"/>
                  </a:moveTo>
                  <a:cubicBezTo>
                    <a:pt x="156" y="305"/>
                    <a:pt x="156" y="305"/>
                    <a:pt x="156" y="305"/>
                  </a:cubicBezTo>
                  <a:cubicBezTo>
                    <a:pt x="154" y="306"/>
                    <a:pt x="152" y="306"/>
                    <a:pt x="150" y="307"/>
                  </a:cubicBezTo>
                  <a:cubicBezTo>
                    <a:pt x="148" y="307"/>
                    <a:pt x="146" y="308"/>
                    <a:pt x="144" y="308"/>
                  </a:cubicBezTo>
                  <a:cubicBezTo>
                    <a:pt x="138" y="310"/>
                    <a:pt x="138" y="310"/>
                    <a:pt x="138" y="310"/>
                  </a:cubicBezTo>
                  <a:cubicBezTo>
                    <a:pt x="136" y="310"/>
                    <a:pt x="134" y="311"/>
                    <a:pt x="132" y="311"/>
                  </a:cubicBezTo>
                  <a:cubicBezTo>
                    <a:pt x="132" y="311"/>
                    <a:pt x="124" y="312"/>
                    <a:pt x="123" y="313"/>
                  </a:cubicBezTo>
                  <a:cubicBezTo>
                    <a:pt x="121" y="313"/>
                    <a:pt x="121" y="313"/>
                    <a:pt x="121" y="313"/>
                  </a:cubicBezTo>
                  <a:cubicBezTo>
                    <a:pt x="112" y="314"/>
                    <a:pt x="103" y="315"/>
                    <a:pt x="95" y="315"/>
                  </a:cubicBezTo>
                  <a:cubicBezTo>
                    <a:pt x="82" y="315"/>
                    <a:pt x="70" y="313"/>
                    <a:pt x="60" y="310"/>
                  </a:cubicBezTo>
                  <a:cubicBezTo>
                    <a:pt x="43" y="305"/>
                    <a:pt x="29" y="297"/>
                    <a:pt x="19" y="286"/>
                  </a:cubicBezTo>
                  <a:cubicBezTo>
                    <a:pt x="9" y="275"/>
                    <a:pt x="4" y="260"/>
                    <a:pt x="2" y="244"/>
                  </a:cubicBezTo>
                  <a:cubicBezTo>
                    <a:pt x="0" y="226"/>
                    <a:pt x="3" y="206"/>
                    <a:pt x="11" y="185"/>
                  </a:cubicBezTo>
                  <a:cubicBezTo>
                    <a:pt x="20" y="163"/>
                    <a:pt x="33" y="142"/>
                    <a:pt x="50" y="120"/>
                  </a:cubicBezTo>
                  <a:cubicBezTo>
                    <a:pt x="66" y="100"/>
                    <a:pt x="86" y="80"/>
                    <a:pt x="109" y="63"/>
                  </a:cubicBezTo>
                  <a:cubicBezTo>
                    <a:pt x="131" y="46"/>
                    <a:pt x="155" y="32"/>
                    <a:pt x="180" y="21"/>
                  </a:cubicBezTo>
                  <a:cubicBezTo>
                    <a:pt x="206" y="10"/>
                    <a:pt x="231" y="3"/>
                    <a:pt x="254" y="1"/>
                  </a:cubicBezTo>
                  <a:cubicBezTo>
                    <a:pt x="261" y="0"/>
                    <a:pt x="267" y="0"/>
                    <a:pt x="273" y="0"/>
                  </a:cubicBezTo>
                  <a:cubicBezTo>
                    <a:pt x="289" y="0"/>
                    <a:pt x="303" y="2"/>
                    <a:pt x="315" y="6"/>
                  </a:cubicBezTo>
                  <a:cubicBezTo>
                    <a:pt x="331" y="12"/>
                    <a:pt x="344" y="21"/>
                    <a:pt x="353" y="33"/>
                  </a:cubicBezTo>
                  <a:cubicBezTo>
                    <a:pt x="362" y="45"/>
                    <a:pt x="367" y="60"/>
                    <a:pt x="367" y="77"/>
                  </a:cubicBezTo>
                  <a:cubicBezTo>
                    <a:pt x="368" y="95"/>
                    <a:pt x="364" y="115"/>
                    <a:pt x="355" y="135"/>
                  </a:cubicBezTo>
                  <a:cubicBezTo>
                    <a:pt x="355" y="136"/>
                    <a:pt x="354" y="139"/>
                    <a:pt x="354" y="139"/>
                  </a:cubicBezTo>
                  <a:cubicBezTo>
                    <a:pt x="351" y="145"/>
                    <a:pt x="351" y="145"/>
                    <a:pt x="351" y="145"/>
                  </a:cubicBezTo>
                  <a:cubicBezTo>
                    <a:pt x="349" y="148"/>
                    <a:pt x="349" y="148"/>
                    <a:pt x="349" y="148"/>
                  </a:cubicBezTo>
                  <a:cubicBezTo>
                    <a:pt x="346" y="153"/>
                    <a:pt x="346" y="153"/>
                    <a:pt x="346" y="153"/>
                  </a:cubicBezTo>
                  <a:cubicBezTo>
                    <a:pt x="346" y="155"/>
                    <a:pt x="345" y="157"/>
                    <a:pt x="344" y="158"/>
                  </a:cubicBezTo>
                  <a:cubicBezTo>
                    <a:pt x="343" y="160"/>
                    <a:pt x="342" y="161"/>
                    <a:pt x="341" y="162"/>
                  </a:cubicBezTo>
                  <a:cubicBezTo>
                    <a:pt x="340" y="164"/>
                    <a:pt x="340" y="164"/>
                    <a:pt x="340" y="164"/>
                  </a:cubicBezTo>
                  <a:cubicBezTo>
                    <a:pt x="339" y="165"/>
                    <a:pt x="338" y="167"/>
                    <a:pt x="337" y="169"/>
                  </a:cubicBezTo>
                  <a:cubicBezTo>
                    <a:pt x="328" y="184"/>
                    <a:pt x="328" y="184"/>
                    <a:pt x="328" y="184"/>
                  </a:cubicBezTo>
                  <a:cubicBezTo>
                    <a:pt x="590" y="151"/>
                    <a:pt x="590" y="151"/>
                    <a:pt x="590" y="151"/>
                  </a:cubicBezTo>
                  <a:cubicBezTo>
                    <a:pt x="438" y="489"/>
                    <a:pt x="438" y="489"/>
                    <a:pt x="438" y="489"/>
                  </a:cubicBezTo>
                  <a:cubicBezTo>
                    <a:pt x="72" y="547"/>
                    <a:pt x="72" y="547"/>
                    <a:pt x="72" y="547"/>
                  </a:cubicBezTo>
                  <a:lnTo>
                    <a:pt x="172" y="30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048721" name="深度视觉·原创设计 https://www.docer.com/works?userid=22383862"/>
            <p:cNvSpPr/>
            <p:nvPr/>
          </p:nvSpPr>
          <p:spPr bwMode="auto">
            <a:xfrm>
              <a:off x="8032960" y="2401247"/>
              <a:ext cx="1950274" cy="2090459"/>
            </a:xfrm>
            <a:custGeom>
              <a:avLst/>
              <a:gdLst>
                <a:gd name="T0" fmla="*/ 3318 w 3325"/>
                <a:gd name="T1" fmla="*/ 1363 h 3564"/>
                <a:gd name="T2" fmla="*/ 1141 w 3325"/>
                <a:gd name="T3" fmla="*/ 1541 h 3564"/>
                <a:gd name="T4" fmla="*/ 15 w 3325"/>
                <a:gd name="T5" fmla="*/ 0 h 3564"/>
                <a:gd name="T6" fmla="*/ 3 w 3325"/>
                <a:gd name="T7" fmla="*/ 0 h 3564"/>
                <a:gd name="T8" fmla="*/ 0 w 3325"/>
                <a:gd name="T9" fmla="*/ 12 h 3564"/>
                <a:gd name="T10" fmla="*/ 1127 w 3325"/>
                <a:gd name="T11" fmla="*/ 1550 h 3564"/>
                <a:gd name="T12" fmla="*/ 426 w 3325"/>
                <a:gd name="T13" fmla="*/ 3555 h 3564"/>
                <a:gd name="T14" fmla="*/ 434 w 3325"/>
                <a:gd name="T15" fmla="*/ 3564 h 3564"/>
                <a:gd name="T16" fmla="*/ 443 w 3325"/>
                <a:gd name="T17" fmla="*/ 3564 h 3564"/>
                <a:gd name="T18" fmla="*/ 1143 w 3325"/>
                <a:gd name="T19" fmla="*/ 1557 h 3564"/>
                <a:gd name="T20" fmla="*/ 3321 w 3325"/>
                <a:gd name="T21" fmla="*/ 1380 h 3564"/>
                <a:gd name="T22" fmla="*/ 3325 w 3325"/>
                <a:gd name="T23" fmla="*/ 1370 h 3564"/>
                <a:gd name="T24" fmla="*/ 3318 w 3325"/>
                <a:gd name="T25" fmla="*/ 1363 h 3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25" h="3564">
                  <a:moveTo>
                    <a:pt x="3318" y="1363"/>
                  </a:moveTo>
                  <a:lnTo>
                    <a:pt x="1141" y="1541"/>
                  </a:lnTo>
                  <a:lnTo>
                    <a:pt x="15" y="0"/>
                  </a:lnTo>
                  <a:lnTo>
                    <a:pt x="3" y="0"/>
                  </a:lnTo>
                  <a:lnTo>
                    <a:pt x="0" y="12"/>
                  </a:lnTo>
                  <a:lnTo>
                    <a:pt x="1127" y="1550"/>
                  </a:lnTo>
                  <a:lnTo>
                    <a:pt x="426" y="3555"/>
                  </a:lnTo>
                  <a:lnTo>
                    <a:pt x="434" y="3564"/>
                  </a:lnTo>
                  <a:lnTo>
                    <a:pt x="443" y="3564"/>
                  </a:lnTo>
                  <a:lnTo>
                    <a:pt x="1143" y="1557"/>
                  </a:lnTo>
                  <a:lnTo>
                    <a:pt x="3321" y="1380"/>
                  </a:lnTo>
                  <a:lnTo>
                    <a:pt x="3325" y="1370"/>
                  </a:lnTo>
                  <a:lnTo>
                    <a:pt x="3318" y="136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sz="160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grpSp>
      <p:sp>
        <p:nvSpPr>
          <p:cNvPr id="1048723" name="深度视觉·原创设计 https://www.docer.com/works?userid=22383862"/>
          <p:cNvSpPr/>
          <p:nvPr/>
        </p:nvSpPr>
        <p:spPr>
          <a:xfrm>
            <a:off x="9822915" y="5054793"/>
            <a:ext cx="1020296" cy="523220"/>
          </a:xfrm>
          <a:prstGeom prst="rect">
            <a:avLst/>
          </a:prstGeom>
        </p:spPr>
        <p:txBody>
          <a:bodyPr wrap="square">
            <a:spAutoFit/>
          </a:bodyPr>
          <a:lstStyle/>
          <a:p>
            <a:pPr>
              <a:spcBef>
                <a:spcPts val="600"/>
              </a:spcBef>
              <a:buClr>
                <a:srgbClr val="E24848"/>
              </a:buClr>
            </a:pPr>
            <a:r>
              <a:rPr lang="en-US" sz="2800" b="1" noProof="1">
                <a:solidFill>
                  <a:schemeClr val="tx1">
                    <a:lumMod val="75000"/>
                    <a:lumOff val="25000"/>
                  </a:schemeClr>
                </a:solidFill>
                <a:latin typeface="Source Han Sans SC" panose="020B0500000000000000" pitchFamily="34" charset="-128"/>
                <a:ea typeface="Source Han Sans SC" panose="020B0500000000000000" pitchFamily="34" charset="-128"/>
                <a:cs typeface="Open Sans Light" panose="020B0306030504020204" pitchFamily="34" charset="0"/>
              </a:rPr>
              <a:t>45%</a:t>
            </a:r>
          </a:p>
        </p:txBody>
      </p:sp>
      <p:sp>
        <p:nvSpPr>
          <p:cNvPr id="1048724" name="深度视觉·原创设计 https://www.docer.com/works?userid=22383862"/>
          <p:cNvSpPr/>
          <p:nvPr/>
        </p:nvSpPr>
        <p:spPr>
          <a:xfrm>
            <a:off x="9533434" y="1396851"/>
            <a:ext cx="1020296" cy="523220"/>
          </a:xfrm>
          <a:prstGeom prst="rect">
            <a:avLst/>
          </a:prstGeom>
        </p:spPr>
        <p:txBody>
          <a:bodyPr wrap="square">
            <a:spAutoFit/>
          </a:bodyPr>
          <a:lstStyle/>
          <a:p>
            <a:pPr>
              <a:spcBef>
                <a:spcPts val="600"/>
              </a:spcBef>
              <a:buClr>
                <a:srgbClr val="E24848"/>
              </a:buClr>
            </a:pPr>
            <a:r>
              <a:rPr lang="en-US" sz="2800" b="1" noProof="1">
                <a:solidFill>
                  <a:schemeClr val="tx1">
                    <a:lumMod val="75000"/>
                    <a:lumOff val="25000"/>
                  </a:schemeClr>
                </a:solidFill>
                <a:latin typeface="Source Han Sans SC" panose="020B0500000000000000" pitchFamily="34" charset="-128"/>
                <a:ea typeface="Source Han Sans SC" panose="020B0500000000000000" pitchFamily="34" charset="-128"/>
                <a:cs typeface="Open Sans Light" panose="020B0306030504020204" pitchFamily="34" charset="0"/>
              </a:rPr>
              <a:t>45%</a:t>
            </a:r>
          </a:p>
        </p:txBody>
      </p:sp>
      <p:cxnSp>
        <p:nvCxnSpPr>
          <p:cNvPr id="3145730" name="深度视觉·原创设计 https://www.docer.com/works?userid=22383862"/>
          <p:cNvCxnSpPr>
            <a:cxnSpLocks/>
          </p:cNvCxnSpPr>
          <p:nvPr/>
        </p:nvCxnSpPr>
        <p:spPr>
          <a:xfrm>
            <a:off x="9579722" y="1981417"/>
            <a:ext cx="7326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45731" name="深度视觉·原创设计 https://www.docer.com/works?userid=22383862"/>
          <p:cNvCxnSpPr>
            <a:cxnSpLocks/>
          </p:cNvCxnSpPr>
          <p:nvPr/>
        </p:nvCxnSpPr>
        <p:spPr>
          <a:xfrm flipH="1">
            <a:off x="9450432" y="1981417"/>
            <a:ext cx="129290" cy="1976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2" name="深度视觉·原创设计 https://www.docer.com/works?userid=22383862"/>
          <p:cNvGrpSpPr/>
          <p:nvPr/>
        </p:nvGrpSpPr>
        <p:grpSpPr>
          <a:xfrm flipV="1">
            <a:off x="9805057" y="4880112"/>
            <a:ext cx="861968" cy="197688"/>
            <a:chOff x="9870868" y="4760113"/>
            <a:chExt cx="861968" cy="197688"/>
          </a:xfrm>
        </p:grpSpPr>
        <p:cxnSp>
          <p:nvCxnSpPr>
            <p:cNvPr id="3145733" name="深度视觉·原创设计 https://www.docer.com/works?userid=22383862"/>
            <p:cNvCxnSpPr>
              <a:cxnSpLocks/>
            </p:cNvCxnSpPr>
            <p:nvPr/>
          </p:nvCxnSpPr>
          <p:spPr>
            <a:xfrm>
              <a:off x="10000158" y="4760113"/>
              <a:ext cx="7326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45734" name="深度视觉·原创设计 https://www.docer.com/works?userid=22383862"/>
            <p:cNvCxnSpPr>
              <a:cxnSpLocks/>
            </p:cNvCxnSpPr>
            <p:nvPr/>
          </p:nvCxnSpPr>
          <p:spPr>
            <a:xfrm flipH="1">
              <a:off x="9870868" y="4760113"/>
              <a:ext cx="129290" cy="1976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048725" name="深度视觉·原创设计 https://www.docer.com/works?userid=22383862"/>
          <p:cNvSpPr/>
          <p:nvPr/>
        </p:nvSpPr>
        <p:spPr>
          <a:xfrm>
            <a:off x="9579717" y="2021165"/>
            <a:ext cx="893074" cy="230832"/>
          </a:xfrm>
          <a:prstGeom prst="rect">
            <a:avLst/>
          </a:prstGeom>
        </p:spPr>
        <p:txBody>
          <a:bodyPr wrap="square" anchor="ctr">
            <a:spAutoFit/>
          </a:bodyPr>
          <a:lstStyle/>
          <a:p>
            <a:pPr>
              <a:buClr>
                <a:srgbClr val="E24848"/>
              </a:buClr>
            </a:pPr>
            <a:r>
              <a:rPr lang="en-US" sz="900" noProof="1">
                <a:solidFill>
                  <a:schemeClr val="tx1">
                    <a:lumMod val="75000"/>
                    <a:lumOff val="25000"/>
                  </a:schemeClr>
                </a:solidFill>
                <a:latin typeface="Source Han Sans SC" panose="020B0500000000000000" pitchFamily="34" charset="-128"/>
                <a:ea typeface="Source Han Sans SC" panose="020B0500000000000000" pitchFamily="34" charset="-128"/>
                <a:cs typeface="Open Sans Light" panose="020B0306030504020204" pitchFamily="34" charset="0"/>
              </a:rPr>
              <a:t>Lorem ipsum</a:t>
            </a:r>
          </a:p>
        </p:txBody>
      </p:sp>
      <p:sp>
        <p:nvSpPr>
          <p:cNvPr id="1048727" name="深度视觉·原创设计 https://www.docer.com/works?userid=22383862"/>
          <p:cNvSpPr/>
          <p:nvPr/>
        </p:nvSpPr>
        <p:spPr>
          <a:xfrm>
            <a:off x="9934877" y="4839274"/>
            <a:ext cx="893074" cy="230832"/>
          </a:xfrm>
          <a:prstGeom prst="rect">
            <a:avLst/>
          </a:prstGeom>
        </p:spPr>
        <p:txBody>
          <a:bodyPr wrap="square" anchor="ctr">
            <a:spAutoFit/>
          </a:bodyPr>
          <a:lstStyle/>
          <a:p>
            <a:pPr>
              <a:buClr>
                <a:srgbClr val="E24848"/>
              </a:buClr>
            </a:pPr>
            <a:r>
              <a:rPr lang="en-US" sz="900" noProof="1">
                <a:solidFill>
                  <a:schemeClr val="tx1">
                    <a:lumMod val="75000"/>
                    <a:lumOff val="25000"/>
                  </a:schemeClr>
                </a:solidFill>
                <a:latin typeface="Source Han Sans SC" panose="020B0500000000000000" pitchFamily="34" charset="-128"/>
                <a:ea typeface="Source Han Sans SC" panose="020B0500000000000000" pitchFamily="34" charset="-128"/>
                <a:cs typeface="Open Sans Light" panose="020B0306030504020204" pitchFamily="34" charset="0"/>
              </a:rPr>
              <a:t>Lorem ipsum</a:t>
            </a:r>
          </a:p>
        </p:txBody>
      </p:sp>
      <p:sp>
        <p:nvSpPr>
          <p:cNvPr id="3" name="文本框 2">
            <a:extLst>
              <a:ext uri="{FF2B5EF4-FFF2-40B4-BE49-F238E27FC236}">
                <a16:creationId xmlns:a16="http://schemas.microsoft.com/office/drawing/2014/main" id="{B7B479B1-BDA2-8382-18EB-074FAC06C19F}"/>
              </a:ext>
            </a:extLst>
          </p:cNvPr>
          <p:cNvSpPr txBox="1"/>
          <p:nvPr/>
        </p:nvSpPr>
        <p:spPr>
          <a:xfrm>
            <a:off x="469634" y="1783743"/>
            <a:ext cx="5981965" cy="3782895"/>
          </a:xfrm>
          <a:prstGeom prst="rect">
            <a:avLst/>
          </a:prstGeom>
          <a:noFill/>
        </p:spPr>
        <p:txBody>
          <a:bodyPr wrap="square">
            <a:spAutoFit/>
          </a:bodyPr>
          <a:lstStyle/>
          <a:p>
            <a:pPr>
              <a:lnSpc>
                <a:spcPct val="150000"/>
              </a:lnSpc>
            </a:pPr>
            <a:r>
              <a:rPr lang="zh-CN" altLang="zh-CN" b="1" kern="100" dirty="0">
                <a:latin typeface="微软雅黑" panose="020B0503020204020204" pitchFamily="34" charset="-122"/>
                <a:ea typeface="微软雅黑" panose="020B0503020204020204" pitchFamily="34" charset="-122"/>
              </a:rPr>
              <a:t>海尔的</a:t>
            </a:r>
            <a:r>
              <a:rPr lang="zh-CN" altLang="zh-CN" b="1" kern="100" dirty="0">
                <a:solidFill>
                  <a:srgbClr val="C00000"/>
                </a:solidFill>
                <a:latin typeface="微软雅黑" panose="020B0503020204020204" pitchFamily="34" charset="-122"/>
                <a:ea typeface="微软雅黑" panose="020B0503020204020204" pitchFamily="34" charset="-122"/>
              </a:rPr>
              <a:t>战略目标</a:t>
            </a:r>
            <a:r>
              <a:rPr lang="zh-CN" altLang="zh-CN" b="1" kern="100" dirty="0">
                <a:latin typeface="微软雅黑" panose="020B0503020204020204" pitchFamily="34" charset="-122"/>
                <a:ea typeface="微软雅黑" panose="020B0503020204020204" pitchFamily="34" charset="-122"/>
              </a:rPr>
              <a:t>也是清晰明了，换道超车，全球引领。海尔积极支持中国服务型制造联盟的成立，主动承接相关任务，服务并助力中国制造企业变轨加速， 实现制造强国的战略目标。 目前</a:t>
            </a:r>
            <a:r>
              <a:rPr lang="en-US" altLang="zh-CN" b="1" kern="100" dirty="0">
                <a:latin typeface="微软雅黑" panose="020B0503020204020204" pitchFamily="34" charset="-122"/>
                <a:ea typeface="微软雅黑" panose="020B0503020204020204" pitchFamily="34" charset="-122"/>
              </a:rPr>
              <a:t> COSMO </a:t>
            </a:r>
            <a:r>
              <a:rPr lang="zh-CN" altLang="zh-CN" b="1" kern="100" dirty="0">
                <a:latin typeface="微软雅黑" panose="020B0503020204020204" pitchFamily="34" charset="-122"/>
                <a:ea typeface="微软雅黑" panose="020B0503020204020204" pitchFamily="34" charset="-122"/>
              </a:rPr>
              <a:t>平台已经取得了国际国内的广泛认可， 实现了从技术引爆，到标准引爆，再到平台引领，实现了从国内引领到全球领先的超越。接下来海尔希望能够成为智能制造国家标准、国际标准的制定者，为实现工业革命以来第三次划时代的变革而努力， 实现标准引领和全球引领的目标。</a:t>
            </a:r>
            <a:endParaRPr lang="zh-CN" altLang="en-US" b="1" kern="1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0" name="深度视觉·原创设计 https://www.docer.com/works?userid=22383862"/>
          <p:cNvPicPr>
            <a:picLocks noChangeAspect="1"/>
          </p:cNvPicPr>
          <p:nvPr/>
        </p:nvPicPr>
        <p:blipFill>
          <a:blip r:embed="rId2"/>
          <a:stretch>
            <a:fillRect/>
          </a:stretch>
        </p:blipFill>
        <p:spPr>
          <a:xfrm>
            <a:off x="0" y="0"/>
            <a:ext cx="2838576" cy="6858000"/>
          </a:xfrm>
          <a:prstGeom prst="rect">
            <a:avLst/>
          </a:prstGeom>
        </p:spPr>
      </p:pic>
      <p:pic>
        <p:nvPicPr>
          <p:cNvPr id="2097201" name="深度视觉·原创设计 https://www.docer.com/works?userid=22383862"/>
          <p:cNvPicPr>
            <a:picLocks noChangeAspect="1"/>
          </p:cNvPicPr>
          <p:nvPr/>
        </p:nvPicPr>
        <p:blipFill>
          <a:blip r:embed="rId3"/>
          <a:stretch>
            <a:fillRect/>
          </a:stretch>
        </p:blipFill>
        <p:spPr>
          <a:xfrm>
            <a:off x="10813575" y="5214771"/>
            <a:ext cx="884451" cy="884451"/>
          </a:xfrm>
          <a:prstGeom prst="rect">
            <a:avLst/>
          </a:prstGeom>
        </p:spPr>
      </p:pic>
      <p:pic>
        <p:nvPicPr>
          <p:cNvPr id="2097202" name="深度视觉·原创设计 https://www.docer.com/works?userid=22383862"/>
          <p:cNvPicPr>
            <a:picLocks noChangeAspect="1"/>
          </p:cNvPicPr>
          <p:nvPr/>
        </p:nvPicPr>
        <p:blipFill>
          <a:blip r:embed="rId4"/>
          <a:stretch>
            <a:fillRect/>
          </a:stretch>
        </p:blipFill>
        <p:spPr>
          <a:xfrm>
            <a:off x="547428" y="4780507"/>
            <a:ext cx="190500" cy="1549400"/>
          </a:xfrm>
          <a:prstGeom prst="rect">
            <a:avLst/>
          </a:prstGeom>
        </p:spPr>
      </p:pic>
      <p:pic>
        <p:nvPicPr>
          <p:cNvPr id="2097203" name="深度视觉·原创设计 https://www.docer.com/works?userid=22383862"/>
          <p:cNvPicPr>
            <a:picLocks noChangeAspect="1"/>
          </p:cNvPicPr>
          <p:nvPr/>
        </p:nvPicPr>
        <p:blipFill>
          <a:blip r:embed="rId5"/>
          <a:stretch>
            <a:fillRect/>
          </a:stretch>
        </p:blipFill>
        <p:spPr>
          <a:xfrm>
            <a:off x="8825748" y="6441743"/>
            <a:ext cx="3366252" cy="416257"/>
          </a:xfrm>
          <a:prstGeom prst="rect">
            <a:avLst/>
          </a:prstGeom>
        </p:spPr>
      </p:pic>
      <p:pic>
        <p:nvPicPr>
          <p:cNvPr id="2097204" name="深度视觉·原创设计 https://www.docer.com/works?userid=22383862"/>
          <p:cNvPicPr>
            <a:picLocks noChangeAspect="1"/>
          </p:cNvPicPr>
          <p:nvPr/>
        </p:nvPicPr>
        <p:blipFill>
          <a:blip r:embed="rId6"/>
          <a:stretch>
            <a:fillRect/>
          </a:stretch>
        </p:blipFill>
        <p:spPr>
          <a:xfrm>
            <a:off x="414078" y="-365763"/>
            <a:ext cx="615190" cy="1469621"/>
          </a:xfrm>
          <a:prstGeom prst="rect">
            <a:avLst/>
          </a:prstGeom>
        </p:spPr>
      </p:pic>
      <p:pic>
        <p:nvPicPr>
          <p:cNvPr id="2097205" name="深度视觉·原创设计 https://www.docer.com/works?userid=22383862"/>
          <p:cNvPicPr>
            <a:picLocks noChangeAspect="1"/>
          </p:cNvPicPr>
          <p:nvPr/>
        </p:nvPicPr>
        <p:blipFill>
          <a:blip r:embed="rId7"/>
          <a:stretch>
            <a:fillRect/>
          </a:stretch>
        </p:blipFill>
        <p:spPr>
          <a:xfrm>
            <a:off x="10324150" y="406588"/>
            <a:ext cx="1422400" cy="1600200"/>
          </a:xfrm>
          <a:prstGeom prst="rect">
            <a:avLst/>
          </a:prstGeom>
        </p:spPr>
      </p:pic>
      <p:sp>
        <p:nvSpPr>
          <p:cNvPr id="1048782" name="深度视觉·原创设计 https://www.docer.com/works?userid=22383862"/>
          <p:cNvSpPr/>
          <p:nvPr/>
        </p:nvSpPr>
        <p:spPr>
          <a:xfrm>
            <a:off x="1718490" y="2251881"/>
            <a:ext cx="2354240" cy="23542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83" name="深度视觉·原创设计 https://www.docer.com/works?userid=22383862"/>
          <p:cNvSpPr txBox="1"/>
          <p:nvPr/>
        </p:nvSpPr>
        <p:spPr>
          <a:xfrm>
            <a:off x="1955459" y="2875002"/>
            <a:ext cx="1880301" cy="1107996"/>
          </a:xfrm>
          <a:prstGeom prst="rect">
            <a:avLst/>
          </a:prstGeom>
          <a:noFill/>
        </p:spPr>
        <p:txBody>
          <a:bodyPr wrap="square" rtlCol="0">
            <a:spAutoFit/>
          </a:bodyPr>
          <a:lstStyle/>
          <a:p>
            <a:pPr algn="ctr"/>
            <a:r>
              <a:rPr lang="en-US" altLang="zh-CN" sz="6600" dirty="0">
                <a:solidFill>
                  <a:schemeClr val="bg1"/>
                </a:solidFill>
                <a:latin typeface="思源宋体 Heavy" panose="02020900000000000000" pitchFamily="18" charset="-122"/>
                <a:ea typeface="思源宋体 Heavy" panose="02020900000000000000" pitchFamily="18" charset="-122"/>
              </a:rPr>
              <a:t>03</a:t>
            </a:r>
            <a:endParaRPr lang="zh-CN" altLang="en-US" sz="6600" dirty="0">
              <a:solidFill>
                <a:schemeClr val="bg1"/>
              </a:solidFill>
              <a:latin typeface="思源宋体 Heavy" panose="02020900000000000000" pitchFamily="18" charset="-122"/>
              <a:ea typeface="思源宋体 Heavy" panose="02020900000000000000" pitchFamily="18" charset="-122"/>
            </a:endParaRPr>
          </a:p>
        </p:txBody>
      </p:sp>
      <p:sp>
        <p:nvSpPr>
          <p:cNvPr id="1048784" name="深度视觉·原创设计 https://www.docer.com/works?userid=22383862"/>
          <p:cNvSpPr txBox="1"/>
          <p:nvPr/>
        </p:nvSpPr>
        <p:spPr>
          <a:xfrm>
            <a:off x="5373098" y="2818984"/>
            <a:ext cx="4594369" cy="769441"/>
          </a:xfrm>
          <a:prstGeom prst="rect">
            <a:avLst/>
          </a:prstGeom>
          <a:noFill/>
        </p:spPr>
        <p:txBody>
          <a:bodyPr wrap="square" rtlCol="0">
            <a:spAutoFit/>
          </a:bodyPr>
          <a:lstStyle/>
          <a:p>
            <a:r>
              <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海尔转型分析</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1"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192" name="深度视觉·原创设计 https://www.docer.com/works?userid=22383862"/>
          <p:cNvPicPr>
            <a:picLocks noChangeAspect="1"/>
          </p:cNvPicPr>
          <p:nvPr/>
        </p:nvPicPr>
        <p:blipFill>
          <a:blip r:embed="rId3"/>
          <a:stretch>
            <a:fillRect/>
          </a:stretch>
        </p:blipFill>
        <p:spPr>
          <a:xfrm>
            <a:off x="8825748" y="6578221"/>
            <a:ext cx="3366252" cy="279779"/>
          </a:xfrm>
          <a:prstGeom prst="rect">
            <a:avLst/>
          </a:prstGeom>
        </p:spPr>
      </p:pic>
      <p:pic>
        <p:nvPicPr>
          <p:cNvPr id="2097193" name="深度视觉·原创设计 https://www.docer.com/works?userid=22383862"/>
          <p:cNvPicPr>
            <a:picLocks noChangeAspect="1"/>
          </p:cNvPicPr>
          <p:nvPr/>
        </p:nvPicPr>
        <p:blipFill>
          <a:blip r:embed="rId4"/>
          <a:stretch>
            <a:fillRect/>
          </a:stretch>
        </p:blipFill>
        <p:spPr>
          <a:xfrm>
            <a:off x="414078" y="-365763"/>
            <a:ext cx="615190" cy="1469621"/>
          </a:xfrm>
          <a:prstGeom prst="rect">
            <a:avLst/>
          </a:prstGeom>
        </p:spPr>
      </p:pic>
      <p:sp>
        <p:nvSpPr>
          <p:cNvPr id="1048744" name="深度视觉·原创设计 https://www.docer.com/works?userid=22383862"/>
          <p:cNvSpPr/>
          <p:nvPr/>
        </p:nvSpPr>
        <p:spPr>
          <a:xfrm>
            <a:off x="0" y="2431059"/>
            <a:ext cx="5856515" cy="4625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8745" name="深度视觉·原创设计 https://www.docer.com/works?userid=22383862"/>
          <p:cNvSpPr/>
          <p:nvPr/>
        </p:nvSpPr>
        <p:spPr>
          <a:xfrm>
            <a:off x="6099858" y="185195"/>
            <a:ext cx="5833641" cy="6400800"/>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46" name="深度视觉·原创设计 https://www.docer.com/works?userid=22383862"/>
          <p:cNvSpPr txBox="1"/>
          <p:nvPr/>
        </p:nvSpPr>
        <p:spPr>
          <a:xfrm>
            <a:off x="7536494" y="2662320"/>
            <a:ext cx="2960367" cy="1412240"/>
          </a:xfrm>
          <a:prstGeom prst="rect">
            <a:avLst/>
          </a:prstGeom>
          <a:noFill/>
        </p:spPr>
        <p:txBody>
          <a:bodyPr wrap="square" rtlCol="0">
            <a:spAutoFit/>
          </a:bodyPr>
          <a:lstStyle/>
          <a:p>
            <a:r>
              <a:rPr lang="en-US" sz="4400" b="1" i="1" dirty="0">
                <a:solidFill>
                  <a:schemeClr val="bg1"/>
                </a:solidFill>
                <a:latin typeface="Open Sans" panose="020B0606030504020204" pitchFamily="34" charset="0"/>
                <a:ea typeface="Open Sans" panose="020B0606030504020204" pitchFamily="34" charset="0"/>
                <a:cs typeface="Open Sans" panose="020B0606030504020204" pitchFamily="34" charset="0"/>
              </a:rPr>
              <a:t>Creative</a:t>
            </a:r>
          </a:p>
          <a:p>
            <a:r>
              <a:rPr lang="en-US" sz="4400" b="1" i="1" dirty="0">
                <a:solidFill>
                  <a:schemeClr val="bg1"/>
                </a:solidFill>
                <a:latin typeface="Open Sans" panose="020B0606030504020204" pitchFamily="34" charset="0"/>
                <a:ea typeface="Open Sans" panose="020B0606030504020204" pitchFamily="34" charset="0"/>
                <a:cs typeface="Open Sans" panose="020B0606030504020204" pitchFamily="34" charset="0"/>
              </a:rPr>
              <a:t>Slide</a:t>
            </a:r>
            <a:endParaRPr lang="en-US" sz="4400"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48747" name="深度视觉·原创设计 https://www.docer.com/works?userid=22383862"/>
          <p:cNvSpPr txBox="1"/>
          <p:nvPr/>
        </p:nvSpPr>
        <p:spPr>
          <a:xfrm>
            <a:off x="540679" y="1563821"/>
            <a:ext cx="5929828" cy="584775"/>
          </a:xfrm>
          <a:prstGeom prst="rect">
            <a:avLst/>
          </a:prstGeom>
          <a:noFill/>
        </p:spPr>
        <p:txBody>
          <a:bodyPr wrap="none" rtlCol="0">
            <a:spAutoFit/>
          </a:bodyPr>
          <a:lstStyle/>
          <a:p>
            <a:pPr algn="l"/>
            <a:r>
              <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工业互联网中的企业级平台建设</a:t>
            </a:r>
          </a:p>
        </p:txBody>
      </p:sp>
      <p:sp>
        <p:nvSpPr>
          <p:cNvPr id="3" name="文本框 2">
            <a:extLst>
              <a:ext uri="{FF2B5EF4-FFF2-40B4-BE49-F238E27FC236}">
                <a16:creationId xmlns:a16="http://schemas.microsoft.com/office/drawing/2014/main" id="{5DFB03BB-C262-5E5E-5F5A-243B55F8C9A1}"/>
              </a:ext>
            </a:extLst>
          </p:cNvPr>
          <p:cNvSpPr txBox="1"/>
          <p:nvPr/>
        </p:nvSpPr>
        <p:spPr>
          <a:xfrm>
            <a:off x="538167" y="3075105"/>
            <a:ext cx="5282023" cy="3367397"/>
          </a:xfrm>
          <a:prstGeom prst="rect">
            <a:avLst/>
          </a:prstGeom>
          <a:noFill/>
        </p:spPr>
        <p:txBody>
          <a:bodyPr wrap="square">
            <a:spAutoFit/>
          </a:bodyPr>
          <a:lstStyle/>
          <a:p>
            <a:pPr>
              <a:lnSpc>
                <a:spcPct val="150000"/>
              </a:lnSpc>
            </a:pPr>
            <a:r>
              <a:rPr lang="zh-CN" altLang="zh-CN" b="1" kern="100" dirty="0">
                <a:latin typeface="微软雅黑" panose="020B0503020204020204" pitchFamily="34" charset="-122"/>
                <a:ea typeface="微软雅黑" panose="020B0503020204020204" pitchFamily="34" charset="-122"/>
              </a:rPr>
              <a:t>海尔打造了</a:t>
            </a:r>
            <a:r>
              <a:rPr lang="zh-CN" altLang="zh-CN" b="1" kern="100" dirty="0">
                <a:solidFill>
                  <a:srgbClr val="C00000"/>
                </a:solidFill>
                <a:latin typeface="微软雅黑" panose="020B0503020204020204" pitchFamily="34" charset="-122"/>
                <a:ea typeface="微软雅黑" panose="020B0503020204020204" pitchFamily="34" charset="-122"/>
              </a:rPr>
              <a:t>全球首家引入用户全流程参与体验的工业互联网平台——卡奥斯</a:t>
            </a:r>
            <a:r>
              <a:rPr lang="en-US" altLang="zh-CN" b="1" kern="100" dirty="0">
                <a:solidFill>
                  <a:srgbClr val="C00000"/>
                </a:solidFill>
                <a:latin typeface="微软雅黑" panose="020B0503020204020204" pitchFamily="34" charset="-122"/>
                <a:ea typeface="微软雅黑" panose="020B0503020204020204" pitchFamily="34" charset="-122"/>
              </a:rPr>
              <a:t> </a:t>
            </a:r>
            <a:r>
              <a:rPr lang="en-US" altLang="zh-CN" b="1" kern="100" dirty="0" err="1">
                <a:solidFill>
                  <a:srgbClr val="C00000"/>
                </a:solidFill>
                <a:latin typeface="微软雅黑" panose="020B0503020204020204" pitchFamily="34" charset="-122"/>
                <a:ea typeface="微软雅黑" panose="020B0503020204020204" pitchFamily="34" charset="-122"/>
              </a:rPr>
              <a:t>COSMOPlat</a:t>
            </a:r>
            <a:r>
              <a:rPr lang="zh-CN" altLang="zh-CN" b="1" kern="100" dirty="0">
                <a:latin typeface="微软雅黑" panose="020B0503020204020204" pitchFamily="34" charset="-122"/>
                <a:ea typeface="微软雅黑" panose="020B0503020204020204" pitchFamily="34" charset="-122"/>
              </a:rPr>
              <a:t>，类似工业互联网领域的</a:t>
            </a:r>
            <a:r>
              <a:rPr lang="en-US" altLang="zh-CN" b="1" kern="100" dirty="0">
                <a:latin typeface="微软雅黑" panose="020B0503020204020204" pitchFamily="34" charset="-122"/>
                <a:ea typeface="微软雅黑" panose="020B0503020204020204" pitchFamily="34" charset="-122"/>
              </a:rPr>
              <a:t> Windows </a:t>
            </a:r>
            <a:r>
              <a:rPr lang="zh-CN" altLang="zh-CN" b="1" kern="100" dirty="0">
                <a:latin typeface="微软雅黑" panose="020B0503020204020204" pitchFamily="34" charset="-122"/>
                <a:ea typeface="微软雅黑" panose="020B0503020204020204" pitchFamily="34" charset="-122"/>
              </a:rPr>
              <a:t>系统。海尔</a:t>
            </a:r>
            <a:r>
              <a:rPr lang="en-US" altLang="zh-CN" b="1" kern="100" dirty="0">
                <a:latin typeface="微软雅黑" panose="020B0503020204020204" pitchFamily="34" charset="-122"/>
                <a:ea typeface="微软雅黑" panose="020B0503020204020204" pitchFamily="34" charset="-122"/>
              </a:rPr>
              <a:t>COSMO</a:t>
            </a:r>
            <a:r>
              <a:rPr lang="zh-CN" altLang="zh-CN" b="1" kern="100" dirty="0">
                <a:latin typeface="微软雅黑" panose="020B0503020204020204" pitchFamily="34" charset="-122"/>
                <a:ea typeface="微软雅黑" panose="020B0503020204020204" pitchFamily="34" charset="-122"/>
              </a:rPr>
              <a:t>平台的目标为打造开放的工业级平台操作系统，在此基础上聚合各类资源，为工业企业提供丰富的智能制造应用服务。目前，</a:t>
            </a:r>
            <a:r>
              <a:rPr lang="en-US" altLang="zh-CN" b="1" kern="100" dirty="0">
                <a:latin typeface="微软雅黑" panose="020B0503020204020204" pitchFamily="34" charset="-122"/>
                <a:ea typeface="微软雅黑" panose="020B0503020204020204" pitchFamily="34" charset="-122"/>
              </a:rPr>
              <a:t>COSMO</a:t>
            </a:r>
            <a:r>
              <a:rPr lang="zh-CN" altLang="zh-CN" b="1" kern="100" dirty="0">
                <a:latin typeface="微软雅黑" panose="020B0503020204020204" pitchFamily="34" charset="-122"/>
                <a:ea typeface="微软雅黑" panose="020B0503020204020204" pitchFamily="34" charset="-122"/>
              </a:rPr>
              <a:t>平台的业务架构主要为四层，自上往下依次为：业务模式层、应用层、平台层和资源层</a:t>
            </a:r>
            <a:endParaRPr lang="zh-CN" altLang="en-US" b="1" kern="1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AAD667E-D794-472A-EFD9-E4BDBE89F1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9522" y="2893581"/>
            <a:ext cx="5274310" cy="28047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1"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192" name="深度视觉·原创设计 https://www.docer.com/works?userid=22383862"/>
          <p:cNvPicPr>
            <a:picLocks noChangeAspect="1"/>
          </p:cNvPicPr>
          <p:nvPr/>
        </p:nvPicPr>
        <p:blipFill>
          <a:blip r:embed="rId3"/>
          <a:stretch>
            <a:fillRect/>
          </a:stretch>
        </p:blipFill>
        <p:spPr>
          <a:xfrm>
            <a:off x="8825748" y="6578221"/>
            <a:ext cx="3366252" cy="279779"/>
          </a:xfrm>
          <a:prstGeom prst="rect">
            <a:avLst/>
          </a:prstGeom>
        </p:spPr>
      </p:pic>
      <p:pic>
        <p:nvPicPr>
          <p:cNvPr id="2097193" name="深度视觉·原创设计 https://www.docer.com/works?userid=22383862"/>
          <p:cNvPicPr>
            <a:picLocks noChangeAspect="1"/>
          </p:cNvPicPr>
          <p:nvPr/>
        </p:nvPicPr>
        <p:blipFill>
          <a:blip r:embed="rId4"/>
          <a:stretch>
            <a:fillRect/>
          </a:stretch>
        </p:blipFill>
        <p:spPr>
          <a:xfrm>
            <a:off x="414078" y="-365763"/>
            <a:ext cx="615190" cy="1469621"/>
          </a:xfrm>
          <a:prstGeom prst="rect">
            <a:avLst/>
          </a:prstGeom>
        </p:spPr>
      </p:pic>
      <p:sp>
        <p:nvSpPr>
          <p:cNvPr id="1048744" name="深度视觉·原创设计 https://www.docer.com/works?userid=22383862"/>
          <p:cNvSpPr/>
          <p:nvPr/>
        </p:nvSpPr>
        <p:spPr>
          <a:xfrm>
            <a:off x="0" y="2431059"/>
            <a:ext cx="5856515" cy="4625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8745" name="深度视觉·原创设计 https://www.docer.com/works?userid=22383862"/>
          <p:cNvSpPr/>
          <p:nvPr/>
        </p:nvSpPr>
        <p:spPr>
          <a:xfrm>
            <a:off x="6099858" y="185195"/>
            <a:ext cx="5833641" cy="6400800"/>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46" name="深度视觉·原创设计 https://www.docer.com/works?userid=22383862"/>
          <p:cNvSpPr txBox="1"/>
          <p:nvPr/>
        </p:nvSpPr>
        <p:spPr>
          <a:xfrm>
            <a:off x="7536494" y="2662320"/>
            <a:ext cx="2960367" cy="1412240"/>
          </a:xfrm>
          <a:prstGeom prst="rect">
            <a:avLst/>
          </a:prstGeom>
          <a:noFill/>
        </p:spPr>
        <p:txBody>
          <a:bodyPr wrap="square" rtlCol="0">
            <a:spAutoFit/>
          </a:bodyPr>
          <a:lstStyle/>
          <a:p>
            <a:r>
              <a:rPr lang="en-US" sz="4400" b="1" i="1" dirty="0">
                <a:solidFill>
                  <a:schemeClr val="bg1"/>
                </a:solidFill>
                <a:latin typeface="Open Sans" panose="020B0606030504020204" pitchFamily="34" charset="0"/>
                <a:ea typeface="Open Sans" panose="020B0606030504020204" pitchFamily="34" charset="0"/>
                <a:cs typeface="Open Sans" panose="020B0606030504020204" pitchFamily="34" charset="0"/>
              </a:rPr>
              <a:t>Creative</a:t>
            </a:r>
          </a:p>
          <a:p>
            <a:r>
              <a:rPr lang="en-US" sz="4400" b="1" i="1" dirty="0">
                <a:solidFill>
                  <a:schemeClr val="bg1"/>
                </a:solidFill>
                <a:latin typeface="Open Sans" panose="020B0606030504020204" pitchFamily="34" charset="0"/>
                <a:ea typeface="Open Sans" panose="020B0606030504020204" pitchFamily="34" charset="0"/>
                <a:cs typeface="Open Sans" panose="020B0606030504020204" pitchFamily="34" charset="0"/>
              </a:rPr>
              <a:t>Slide</a:t>
            </a:r>
            <a:endParaRPr lang="en-US" sz="4400"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48747" name="深度视觉·原创设计 https://www.docer.com/works?userid=22383862"/>
          <p:cNvSpPr txBox="1"/>
          <p:nvPr/>
        </p:nvSpPr>
        <p:spPr>
          <a:xfrm>
            <a:off x="540679" y="1563821"/>
            <a:ext cx="5929828" cy="584775"/>
          </a:xfrm>
          <a:prstGeom prst="rect">
            <a:avLst/>
          </a:prstGeom>
          <a:noFill/>
        </p:spPr>
        <p:txBody>
          <a:bodyPr wrap="none" rtlCol="0">
            <a:spAutoFit/>
          </a:bodyPr>
          <a:lstStyle/>
          <a:p>
            <a:pPr algn="l"/>
            <a:r>
              <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工业互联网中的企业级平台建设</a:t>
            </a:r>
          </a:p>
        </p:txBody>
      </p:sp>
      <p:sp>
        <p:nvSpPr>
          <p:cNvPr id="3" name="文本框 2">
            <a:extLst>
              <a:ext uri="{FF2B5EF4-FFF2-40B4-BE49-F238E27FC236}">
                <a16:creationId xmlns:a16="http://schemas.microsoft.com/office/drawing/2014/main" id="{5DFB03BB-C262-5E5E-5F5A-243B55F8C9A1}"/>
              </a:ext>
            </a:extLst>
          </p:cNvPr>
          <p:cNvSpPr txBox="1"/>
          <p:nvPr/>
        </p:nvSpPr>
        <p:spPr>
          <a:xfrm>
            <a:off x="570807" y="3012840"/>
            <a:ext cx="5249384" cy="3782895"/>
          </a:xfrm>
          <a:prstGeom prst="rect">
            <a:avLst/>
          </a:prstGeom>
          <a:noFill/>
        </p:spPr>
        <p:txBody>
          <a:bodyPr wrap="square">
            <a:spAutoFit/>
          </a:bodyPr>
          <a:lstStyle/>
          <a:p>
            <a:pPr indent="266700">
              <a:lnSpc>
                <a:spcPct val="150000"/>
              </a:lnSpc>
            </a:pPr>
            <a:r>
              <a:rPr lang="zh-CN" altLang="zh-CN" b="1" kern="100" dirty="0">
                <a:latin typeface="微软雅黑" panose="020B0503020204020204" pitchFamily="34" charset="-122"/>
                <a:ea typeface="微软雅黑" panose="020B0503020204020204" pitchFamily="34" charset="-122"/>
              </a:rPr>
              <a:t>最顶层的业务模式层的核心是</a:t>
            </a:r>
            <a:r>
              <a:rPr lang="zh-CN" altLang="zh-CN" b="1" kern="100" dirty="0">
                <a:solidFill>
                  <a:srgbClr val="C00000"/>
                </a:solidFill>
                <a:latin typeface="微软雅黑" panose="020B0503020204020204" pitchFamily="34" charset="-122"/>
                <a:ea typeface="微软雅黑" panose="020B0503020204020204" pitchFamily="34" charset="-122"/>
              </a:rPr>
              <a:t>互联工厂模式</a:t>
            </a:r>
            <a:r>
              <a:rPr lang="zh-CN" altLang="zh-CN" b="1" kern="100" dirty="0">
                <a:latin typeface="微软雅黑" panose="020B0503020204020204" pitchFamily="34" charset="-122"/>
                <a:ea typeface="微软雅黑" panose="020B0503020204020204" pitchFamily="34" charset="-122"/>
              </a:rPr>
              <a:t>。在此基础上，海尔借助自身在家电行业积累几十年的制造模式和以用户为中心，用户深度参与的定制模式，以及在工业互联网运行的经验模式，引领并带动利益相关者及与自身相关的其他行业发展。例如，依托海尔自身的家电制造模式，在制造电子行业、装备行业进行跨行复制。模式层上，海尔对传统制造的组织流程和管理模式都进行了颠覆，是</a:t>
            </a:r>
            <a:r>
              <a:rPr lang="en-US" altLang="zh-CN" b="1" kern="100" dirty="0">
                <a:latin typeface="微软雅黑" panose="020B0503020204020204" pitchFamily="34" charset="-122"/>
                <a:ea typeface="微软雅黑" panose="020B0503020204020204" pitchFamily="34" charset="-122"/>
              </a:rPr>
              <a:t>COSMO</a:t>
            </a:r>
            <a:r>
              <a:rPr lang="zh-CN" altLang="zh-CN" b="1" kern="100" dirty="0">
                <a:latin typeface="微软雅黑" panose="020B0503020204020204" pitchFamily="34" charset="-122"/>
                <a:ea typeface="微软雅黑" panose="020B0503020204020204" pitchFamily="34" charset="-122"/>
              </a:rPr>
              <a:t>平台最核心的颠覆。</a:t>
            </a:r>
          </a:p>
        </p:txBody>
      </p:sp>
      <p:pic>
        <p:nvPicPr>
          <p:cNvPr id="4" name="图片 3">
            <a:extLst>
              <a:ext uri="{FF2B5EF4-FFF2-40B4-BE49-F238E27FC236}">
                <a16:creationId xmlns:a16="http://schemas.microsoft.com/office/drawing/2014/main" id="{CAAD667E-D794-472A-EFD9-E4BDBE89F1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9522" y="2893581"/>
            <a:ext cx="5274310" cy="2804795"/>
          </a:xfrm>
          <a:prstGeom prst="rect">
            <a:avLst/>
          </a:prstGeom>
        </p:spPr>
      </p:pic>
    </p:spTree>
    <p:extLst>
      <p:ext uri="{BB962C8B-B14F-4D97-AF65-F5344CB8AC3E}">
        <p14:creationId xmlns:p14="http://schemas.microsoft.com/office/powerpoint/2010/main" val="325269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1"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192" name="深度视觉·原创设计 https://www.docer.com/works?userid=22383862"/>
          <p:cNvPicPr>
            <a:picLocks noChangeAspect="1"/>
          </p:cNvPicPr>
          <p:nvPr/>
        </p:nvPicPr>
        <p:blipFill>
          <a:blip r:embed="rId3"/>
          <a:stretch>
            <a:fillRect/>
          </a:stretch>
        </p:blipFill>
        <p:spPr>
          <a:xfrm>
            <a:off x="8825748" y="6578221"/>
            <a:ext cx="3366252" cy="279779"/>
          </a:xfrm>
          <a:prstGeom prst="rect">
            <a:avLst/>
          </a:prstGeom>
        </p:spPr>
      </p:pic>
      <p:pic>
        <p:nvPicPr>
          <p:cNvPr id="2097193" name="深度视觉·原创设计 https://www.docer.com/works?userid=22383862"/>
          <p:cNvPicPr>
            <a:picLocks noChangeAspect="1"/>
          </p:cNvPicPr>
          <p:nvPr/>
        </p:nvPicPr>
        <p:blipFill>
          <a:blip r:embed="rId4"/>
          <a:stretch>
            <a:fillRect/>
          </a:stretch>
        </p:blipFill>
        <p:spPr>
          <a:xfrm>
            <a:off x="414078" y="-365763"/>
            <a:ext cx="615190" cy="1469621"/>
          </a:xfrm>
          <a:prstGeom prst="rect">
            <a:avLst/>
          </a:prstGeom>
        </p:spPr>
      </p:pic>
      <p:sp>
        <p:nvSpPr>
          <p:cNvPr id="1048744" name="深度视觉·原创设计 https://www.docer.com/works?userid=22383862"/>
          <p:cNvSpPr/>
          <p:nvPr/>
        </p:nvSpPr>
        <p:spPr>
          <a:xfrm>
            <a:off x="0" y="2431059"/>
            <a:ext cx="5856515" cy="4625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8745" name="深度视觉·原创设计 https://www.docer.com/works?userid=22383862"/>
          <p:cNvSpPr/>
          <p:nvPr/>
        </p:nvSpPr>
        <p:spPr>
          <a:xfrm>
            <a:off x="6099858" y="185195"/>
            <a:ext cx="5833641" cy="6400800"/>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46" name="深度视觉·原创设计 https://www.docer.com/works?userid=22383862"/>
          <p:cNvSpPr txBox="1"/>
          <p:nvPr/>
        </p:nvSpPr>
        <p:spPr>
          <a:xfrm>
            <a:off x="7536494" y="2662320"/>
            <a:ext cx="2960367" cy="1412240"/>
          </a:xfrm>
          <a:prstGeom prst="rect">
            <a:avLst/>
          </a:prstGeom>
          <a:noFill/>
        </p:spPr>
        <p:txBody>
          <a:bodyPr wrap="square" rtlCol="0">
            <a:spAutoFit/>
          </a:bodyPr>
          <a:lstStyle/>
          <a:p>
            <a:r>
              <a:rPr lang="en-US" sz="4400" b="1" i="1" dirty="0">
                <a:solidFill>
                  <a:schemeClr val="bg1"/>
                </a:solidFill>
                <a:latin typeface="Open Sans" panose="020B0606030504020204" pitchFamily="34" charset="0"/>
                <a:ea typeface="Open Sans" panose="020B0606030504020204" pitchFamily="34" charset="0"/>
                <a:cs typeface="Open Sans" panose="020B0606030504020204" pitchFamily="34" charset="0"/>
              </a:rPr>
              <a:t>Creative</a:t>
            </a:r>
          </a:p>
          <a:p>
            <a:r>
              <a:rPr lang="en-US" sz="4400" b="1" i="1" dirty="0">
                <a:solidFill>
                  <a:schemeClr val="bg1"/>
                </a:solidFill>
                <a:latin typeface="Open Sans" panose="020B0606030504020204" pitchFamily="34" charset="0"/>
                <a:ea typeface="Open Sans" panose="020B0606030504020204" pitchFamily="34" charset="0"/>
                <a:cs typeface="Open Sans" panose="020B0606030504020204" pitchFamily="34" charset="0"/>
              </a:rPr>
              <a:t>Slide</a:t>
            </a:r>
            <a:endParaRPr lang="en-US" sz="4400"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48747" name="深度视觉·原创设计 https://www.docer.com/works?userid=22383862"/>
          <p:cNvSpPr txBox="1"/>
          <p:nvPr/>
        </p:nvSpPr>
        <p:spPr>
          <a:xfrm>
            <a:off x="540679" y="1563821"/>
            <a:ext cx="5929828" cy="584775"/>
          </a:xfrm>
          <a:prstGeom prst="rect">
            <a:avLst/>
          </a:prstGeom>
          <a:noFill/>
        </p:spPr>
        <p:txBody>
          <a:bodyPr wrap="none" rtlCol="0">
            <a:spAutoFit/>
          </a:bodyPr>
          <a:lstStyle/>
          <a:p>
            <a:pPr algn="l"/>
            <a:r>
              <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工业互联网中的企业级平台建设</a:t>
            </a:r>
          </a:p>
        </p:txBody>
      </p:sp>
      <p:sp>
        <p:nvSpPr>
          <p:cNvPr id="3" name="文本框 2">
            <a:extLst>
              <a:ext uri="{FF2B5EF4-FFF2-40B4-BE49-F238E27FC236}">
                <a16:creationId xmlns:a16="http://schemas.microsoft.com/office/drawing/2014/main" id="{5DFB03BB-C262-5E5E-5F5A-243B55F8C9A1}"/>
              </a:ext>
            </a:extLst>
          </p:cNvPr>
          <p:cNvSpPr txBox="1"/>
          <p:nvPr/>
        </p:nvSpPr>
        <p:spPr>
          <a:xfrm>
            <a:off x="511753" y="3050940"/>
            <a:ext cx="4972915" cy="2951898"/>
          </a:xfrm>
          <a:prstGeom prst="rect">
            <a:avLst/>
          </a:prstGeom>
          <a:noFill/>
        </p:spPr>
        <p:txBody>
          <a:bodyPr wrap="square">
            <a:spAutoFit/>
          </a:bodyPr>
          <a:lstStyle/>
          <a:p>
            <a:pPr indent="266700">
              <a:lnSpc>
                <a:spcPct val="150000"/>
              </a:lnSpc>
            </a:pPr>
            <a:r>
              <a:rPr lang="zh-CN" altLang="zh-CN" b="1" kern="100" dirty="0">
                <a:latin typeface="微软雅黑" panose="020B0503020204020204" pitchFamily="34" charset="-122"/>
                <a:ea typeface="微软雅黑" panose="020B0503020204020204" pitchFamily="34" charset="-122"/>
              </a:rPr>
              <a:t>在应用层上，海尔在互联工厂提供的智能制造方案基础上，将制造模式上传到云端，并在应用层平台上开发互联工厂的小型</a:t>
            </a:r>
            <a:r>
              <a:rPr lang="en-US" altLang="zh-CN" b="1" kern="100" dirty="0">
                <a:latin typeface="微软雅黑" panose="020B0503020204020204" pitchFamily="34" charset="-122"/>
                <a:ea typeface="微软雅黑" panose="020B0503020204020204" pitchFamily="34" charset="-122"/>
              </a:rPr>
              <a:t>SaaS</a:t>
            </a:r>
            <a:r>
              <a:rPr lang="zh-CN" altLang="zh-CN" b="1" kern="100" dirty="0">
                <a:latin typeface="微软雅黑" panose="020B0503020204020204" pitchFamily="34" charset="-122"/>
                <a:ea typeface="微软雅黑" panose="020B0503020204020204" pitchFamily="34" charset="-122"/>
              </a:rPr>
              <a:t>应用，从而利用云端数据和智能制造方案为不同的企业提供具体的、基于互联工厂的全流程解决方案。应用层目前已有基于</a:t>
            </a:r>
            <a:r>
              <a:rPr lang="en-US" altLang="zh-CN" b="1" kern="100" dirty="0">
                <a:latin typeface="微软雅黑" panose="020B0503020204020204" pitchFamily="34" charset="-122"/>
                <a:ea typeface="微软雅黑" panose="020B0503020204020204" pitchFamily="34" charset="-122"/>
              </a:rPr>
              <a:t>IM</a:t>
            </a:r>
            <a:r>
              <a:rPr lang="zh-CN" altLang="zh-CN" b="1" kern="100" dirty="0">
                <a:latin typeface="微软雅黑" panose="020B0503020204020204" pitchFamily="34" charset="-122"/>
                <a:ea typeface="微软雅黑" panose="020B0503020204020204" pitchFamily="34" charset="-122"/>
              </a:rPr>
              <a:t>、</a:t>
            </a:r>
            <a:r>
              <a:rPr lang="en-US" altLang="zh-CN" b="1" kern="100" dirty="0">
                <a:latin typeface="微软雅黑" panose="020B0503020204020204" pitchFamily="34" charset="-122"/>
                <a:ea typeface="微软雅黑" panose="020B0503020204020204" pitchFamily="34" charset="-122"/>
              </a:rPr>
              <a:t>WMS</a:t>
            </a:r>
            <a:r>
              <a:rPr lang="zh-CN" altLang="zh-CN" b="1" kern="100" dirty="0">
                <a:latin typeface="微软雅黑" panose="020B0503020204020204" pitchFamily="34" charset="-122"/>
                <a:ea typeface="微软雅黑" panose="020B0503020204020204" pitchFamily="34" charset="-122"/>
              </a:rPr>
              <a:t>等四大类</a:t>
            </a:r>
            <a:r>
              <a:rPr lang="en-US" altLang="zh-CN" b="1" kern="100" dirty="0">
                <a:latin typeface="微软雅黑" panose="020B0503020204020204" pitchFamily="34" charset="-122"/>
                <a:ea typeface="微软雅黑" panose="020B0503020204020204" pitchFamily="34" charset="-122"/>
              </a:rPr>
              <a:t>200</a:t>
            </a:r>
            <a:r>
              <a:rPr lang="zh-CN" altLang="zh-CN" b="1" kern="100" dirty="0">
                <a:latin typeface="微软雅黑" panose="020B0503020204020204" pitchFamily="34" charset="-122"/>
                <a:ea typeface="微软雅黑" panose="020B0503020204020204" pitchFamily="34" charset="-122"/>
              </a:rPr>
              <a:t>多项服务应用进驻。</a:t>
            </a:r>
          </a:p>
        </p:txBody>
      </p:sp>
      <p:pic>
        <p:nvPicPr>
          <p:cNvPr id="4" name="图片 3">
            <a:extLst>
              <a:ext uri="{FF2B5EF4-FFF2-40B4-BE49-F238E27FC236}">
                <a16:creationId xmlns:a16="http://schemas.microsoft.com/office/drawing/2014/main" id="{CAAD667E-D794-472A-EFD9-E4BDBE89F1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9522" y="2893581"/>
            <a:ext cx="5274310" cy="2804795"/>
          </a:xfrm>
          <a:prstGeom prst="rect">
            <a:avLst/>
          </a:prstGeom>
        </p:spPr>
      </p:pic>
    </p:spTree>
    <p:extLst>
      <p:ext uri="{BB962C8B-B14F-4D97-AF65-F5344CB8AC3E}">
        <p14:creationId xmlns:p14="http://schemas.microsoft.com/office/powerpoint/2010/main" val="4228740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1"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192" name="深度视觉·原创设计 https://www.docer.com/works?userid=22383862"/>
          <p:cNvPicPr>
            <a:picLocks noChangeAspect="1"/>
          </p:cNvPicPr>
          <p:nvPr/>
        </p:nvPicPr>
        <p:blipFill>
          <a:blip r:embed="rId3"/>
          <a:stretch>
            <a:fillRect/>
          </a:stretch>
        </p:blipFill>
        <p:spPr>
          <a:xfrm>
            <a:off x="8825748" y="6578221"/>
            <a:ext cx="3366252" cy="279779"/>
          </a:xfrm>
          <a:prstGeom prst="rect">
            <a:avLst/>
          </a:prstGeom>
        </p:spPr>
      </p:pic>
      <p:pic>
        <p:nvPicPr>
          <p:cNvPr id="2097193" name="深度视觉·原创设计 https://www.docer.com/works?userid=22383862"/>
          <p:cNvPicPr>
            <a:picLocks noChangeAspect="1"/>
          </p:cNvPicPr>
          <p:nvPr/>
        </p:nvPicPr>
        <p:blipFill>
          <a:blip r:embed="rId4"/>
          <a:stretch>
            <a:fillRect/>
          </a:stretch>
        </p:blipFill>
        <p:spPr>
          <a:xfrm>
            <a:off x="414078" y="-365763"/>
            <a:ext cx="615190" cy="1469621"/>
          </a:xfrm>
          <a:prstGeom prst="rect">
            <a:avLst/>
          </a:prstGeom>
        </p:spPr>
      </p:pic>
      <p:sp>
        <p:nvSpPr>
          <p:cNvPr id="1048744" name="深度视觉·原创设计 https://www.docer.com/works?userid=22383862"/>
          <p:cNvSpPr/>
          <p:nvPr/>
        </p:nvSpPr>
        <p:spPr>
          <a:xfrm>
            <a:off x="0" y="2431059"/>
            <a:ext cx="5856515" cy="4625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8746" name="深度视觉·原创设计 https://www.docer.com/works?userid=22383862"/>
          <p:cNvSpPr txBox="1"/>
          <p:nvPr/>
        </p:nvSpPr>
        <p:spPr>
          <a:xfrm>
            <a:off x="7536494" y="2662320"/>
            <a:ext cx="2960367" cy="1412240"/>
          </a:xfrm>
          <a:prstGeom prst="rect">
            <a:avLst/>
          </a:prstGeom>
          <a:noFill/>
        </p:spPr>
        <p:txBody>
          <a:bodyPr wrap="square" rtlCol="0">
            <a:spAutoFit/>
          </a:bodyPr>
          <a:lstStyle/>
          <a:p>
            <a:r>
              <a:rPr lang="en-US" sz="4400" b="1" i="1" dirty="0">
                <a:solidFill>
                  <a:schemeClr val="bg1"/>
                </a:solidFill>
                <a:latin typeface="Open Sans" panose="020B0606030504020204" pitchFamily="34" charset="0"/>
                <a:ea typeface="Open Sans" panose="020B0606030504020204" pitchFamily="34" charset="0"/>
                <a:cs typeface="Open Sans" panose="020B0606030504020204" pitchFamily="34" charset="0"/>
              </a:rPr>
              <a:t>Creative</a:t>
            </a:r>
          </a:p>
          <a:p>
            <a:r>
              <a:rPr lang="en-US" sz="4400" b="1" i="1" dirty="0">
                <a:solidFill>
                  <a:schemeClr val="bg1"/>
                </a:solidFill>
                <a:latin typeface="Open Sans" panose="020B0606030504020204" pitchFamily="34" charset="0"/>
                <a:ea typeface="Open Sans" panose="020B0606030504020204" pitchFamily="34" charset="0"/>
                <a:cs typeface="Open Sans" panose="020B0606030504020204" pitchFamily="34" charset="0"/>
              </a:rPr>
              <a:t>Slide</a:t>
            </a:r>
            <a:endParaRPr lang="en-US" sz="4400"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48747" name="深度视觉·原创设计 https://www.docer.com/works?userid=22383862"/>
          <p:cNvSpPr txBox="1"/>
          <p:nvPr/>
        </p:nvSpPr>
        <p:spPr>
          <a:xfrm>
            <a:off x="540679" y="1563821"/>
            <a:ext cx="5929828" cy="584775"/>
          </a:xfrm>
          <a:prstGeom prst="rect">
            <a:avLst/>
          </a:prstGeom>
          <a:noFill/>
        </p:spPr>
        <p:txBody>
          <a:bodyPr wrap="none" rtlCol="0">
            <a:spAutoFit/>
          </a:bodyPr>
          <a:lstStyle/>
          <a:p>
            <a:pPr algn="l"/>
            <a:r>
              <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工业互联网中的企业级平台建设</a:t>
            </a:r>
          </a:p>
        </p:txBody>
      </p:sp>
      <p:sp>
        <p:nvSpPr>
          <p:cNvPr id="3" name="文本框 2">
            <a:extLst>
              <a:ext uri="{FF2B5EF4-FFF2-40B4-BE49-F238E27FC236}">
                <a16:creationId xmlns:a16="http://schemas.microsoft.com/office/drawing/2014/main" id="{5DFB03BB-C262-5E5E-5F5A-243B55F8C9A1}"/>
              </a:ext>
            </a:extLst>
          </p:cNvPr>
          <p:cNvSpPr txBox="1"/>
          <p:nvPr/>
        </p:nvSpPr>
        <p:spPr>
          <a:xfrm>
            <a:off x="570807" y="3050940"/>
            <a:ext cx="5402450" cy="3367397"/>
          </a:xfrm>
          <a:prstGeom prst="rect">
            <a:avLst/>
          </a:prstGeom>
          <a:noFill/>
        </p:spPr>
        <p:txBody>
          <a:bodyPr wrap="square">
            <a:spAutoFit/>
          </a:bodyPr>
          <a:lstStyle/>
          <a:p>
            <a:pPr indent="266700">
              <a:lnSpc>
                <a:spcPct val="150000"/>
              </a:lnSpc>
            </a:pPr>
            <a:r>
              <a:rPr lang="zh-CN" altLang="zh-CN" b="1" kern="100" dirty="0">
                <a:solidFill>
                  <a:srgbClr val="C00000"/>
                </a:solidFill>
                <a:latin typeface="微软雅黑" panose="020B0503020204020204" pitchFamily="34" charset="-122"/>
                <a:ea typeface="微软雅黑" panose="020B0503020204020204" pitchFamily="34" charset="-122"/>
              </a:rPr>
              <a:t>平台层</a:t>
            </a:r>
            <a:r>
              <a:rPr lang="zh-CN" altLang="zh-CN" b="1" kern="100" dirty="0">
                <a:latin typeface="微软雅黑" panose="020B0503020204020204" pitchFamily="34" charset="-122"/>
                <a:ea typeface="微软雅黑" panose="020B0503020204020204" pitchFamily="34" charset="-122"/>
              </a:rPr>
              <a:t>是</a:t>
            </a:r>
            <a:r>
              <a:rPr lang="en-US" altLang="zh-CN" b="1" kern="100" dirty="0">
                <a:latin typeface="微软雅黑" panose="020B0503020204020204" pitchFamily="34" charset="-122"/>
                <a:ea typeface="微软雅黑" panose="020B0503020204020204" pitchFamily="34" charset="-122"/>
              </a:rPr>
              <a:t>COSMO</a:t>
            </a:r>
            <a:r>
              <a:rPr lang="zh-CN" altLang="zh-CN" b="1" kern="100" dirty="0">
                <a:latin typeface="微软雅黑" panose="020B0503020204020204" pitchFamily="34" charset="-122"/>
                <a:ea typeface="微软雅黑" panose="020B0503020204020204" pitchFamily="34" charset="-122"/>
              </a:rPr>
              <a:t>平台的技术核心所在。在平台层上，海尔集成了</a:t>
            </a:r>
            <a:r>
              <a:rPr lang="zh-CN" altLang="zh-CN" b="1" kern="100" dirty="0">
                <a:solidFill>
                  <a:srgbClr val="C00000"/>
                </a:solidFill>
                <a:latin typeface="微软雅黑" panose="020B0503020204020204" pitchFamily="34" charset="-122"/>
                <a:ea typeface="微软雅黑" panose="020B0503020204020204" pitchFamily="34" charset="-122"/>
              </a:rPr>
              <a:t>物联网、互联网、大数据等</a:t>
            </a:r>
            <a:r>
              <a:rPr lang="zh-CN" altLang="zh-CN" b="1" kern="100" dirty="0">
                <a:latin typeface="微软雅黑" panose="020B0503020204020204" pitchFamily="34" charset="-122"/>
                <a:ea typeface="微软雅黑" panose="020B0503020204020204" pitchFamily="34" charset="-122"/>
              </a:rPr>
              <a:t>技术，通过云</a:t>
            </a:r>
            <a:r>
              <a:rPr lang="en-US" altLang="zh-CN" b="1" kern="100" dirty="0">
                <a:latin typeface="微软雅黑" panose="020B0503020204020204" pitchFamily="34" charset="-122"/>
                <a:ea typeface="微软雅黑" panose="020B0503020204020204" pitchFamily="34" charset="-122"/>
              </a:rPr>
              <a:t>OS</a:t>
            </a:r>
            <a:r>
              <a:rPr lang="zh-CN" altLang="zh-CN" b="1" kern="100" dirty="0">
                <a:latin typeface="微软雅黑" panose="020B0503020204020204" pitchFamily="34" charset="-122"/>
                <a:ea typeface="微软雅黑" panose="020B0503020204020204" pitchFamily="34" charset="-122"/>
              </a:rPr>
              <a:t>的开发建成了一个开放的云平台，并采用分布式模块化微服务的架构，通过工业技术软件化和分布资源调度，可以向第三方企业提供云服务部署和开发。此外，在平台层上的数据与知识组件和工业模型活动的通用中间组件既可以为公有云提供服务，也可以为所有第三方企业的私有云提供服务。</a:t>
            </a:r>
          </a:p>
        </p:txBody>
      </p:sp>
      <p:pic>
        <p:nvPicPr>
          <p:cNvPr id="4" name="图片 3">
            <a:extLst>
              <a:ext uri="{FF2B5EF4-FFF2-40B4-BE49-F238E27FC236}">
                <a16:creationId xmlns:a16="http://schemas.microsoft.com/office/drawing/2014/main" id="{CAAD667E-D794-472A-EFD9-E4BDBE89F1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9522" y="2893581"/>
            <a:ext cx="5274310" cy="2804795"/>
          </a:xfrm>
          <a:prstGeom prst="rect">
            <a:avLst/>
          </a:prstGeom>
        </p:spPr>
      </p:pic>
    </p:spTree>
    <p:extLst>
      <p:ext uri="{BB962C8B-B14F-4D97-AF65-F5344CB8AC3E}">
        <p14:creationId xmlns:p14="http://schemas.microsoft.com/office/powerpoint/2010/main" val="379227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1"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192" name="深度视觉·原创设计 https://www.docer.com/works?userid=22383862"/>
          <p:cNvPicPr>
            <a:picLocks noChangeAspect="1"/>
          </p:cNvPicPr>
          <p:nvPr/>
        </p:nvPicPr>
        <p:blipFill>
          <a:blip r:embed="rId3"/>
          <a:stretch>
            <a:fillRect/>
          </a:stretch>
        </p:blipFill>
        <p:spPr>
          <a:xfrm>
            <a:off x="8825748" y="6578221"/>
            <a:ext cx="3366252" cy="279779"/>
          </a:xfrm>
          <a:prstGeom prst="rect">
            <a:avLst/>
          </a:prstGeom>
        </p:spPr>
      </p:pic>
      <p:pic>
        <p:nvPicPr>
          <p:cNvPr id="2097193" name="深度视觉·原创设计 https://www.docer.com/works?userid=22383862"/>
          <p:cNvPicPr>
            <a:picLocks noChangeAspect="1"/>
          </p:cNvPicPr>
          <p:nvPr/>
        </p:nvPicPr>
        <p:blipFill>
          <a:blip r:embed="rId4"/>
          <a:stretch>
            <a:fillRect/>
          </a:stretch>
        </p:blipFill>
        <p:spPr>
          <a:xfrm>
            <a:off x="414078" y="-365763"/>
            <a:ext cx="615190" cy="1469621"/>
          </a:xfrm>
          <a:prstGeom prst="rect">
            <a:avLst/>
          </a:prstGeom>
        </p:spPr>
      </p:pic>
      <p:sp>
        <p:nvSpPr>
          <p:cNvPr id="1048744" name="深度视觉·原创设计 https://www.docer.com/works?userid=22383862"/>
          <p:cNvSpPr/>
          <p:nvPr/>
        </p:nvSpPr>
        <p:spPr>
          <a:xfrm>
            <a:off x="0" y="2431059"/>
            <a:ext cx="5856515" cy="4625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8745" name="深度视觉·原创设计 https://www.docer.com/works?userid=22383862"/>
          <p:cNvSpPr/>
          <p:nvPr/>
        </p:nvSpPr>
        <p:spPr>
          <a:xfrm>
            <a:off x="6099858" y="185195"/>
            <a:ext cx="5833641" cy="6400800"/>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46" name="深度视觉·原创设计 https://www.docer.com/works?userid=22383862"/>
          <p:cNvSpPr txBox="1"/>
          <p:nvPr/>
        </p:nvSpPr>
        <p:spPr>
          <a:xfrm>
            <a:off x="7536494" y="2662320"/>
            <a:ext cx="2960367" cy="1412240"/>
          </a:xfrm>
          <a:prstGeom prst="rect">
            <a:avLst/>
          </a:prstGeom>
          <a:noFill/>
        </p:spPr>
        <p:txBody>
          <a:bodyPr wrap="square" rtlCol="0">
            <a:spAutoFit/>
          </a:bodyPr>
          <a:lstStyle/>
          <a:p>
            <a:r>
              <a:rPr lang="en-US" sz="4400" b="1" i="1" dirty="0">
                <a:solidFill>
                  <a:schemeClr val="bg1"/>
                </a:solidFill>
                <a:latin typeface="Open Sans" panose="020B0606030504020204" pitchFamily="34" charset="0"/>
                <a:ea typeface="Open Sans" panose="020B0606030504020204" pitchFamily="34" charset="0"/>
                <a:cs typeface="Open Sans" panose="020B0606030504020204" pitchFamily="34" charset="0"/>
              </a:rPr>
              <a:t>Creative</a:t>
            </a:r>
          </a:p>
          <a:p>
            <a:r>
              <a:rPr lang="en-US" sz="4400" b="1" i="1" dirty="0">
                <a:solidFill>
                  <a:schemeClr val="bg1"/>
                </a:solidFill>
                <a:latin typeface="Open Sans" panose="020B0606030504020204" pitchFamily="34" charset="0"/>
                <a:ea typeface="Open Sans" panose="020B0606030504020204" pitchFamily="34" charset="0"/>
                <a:cs typeface="Open Sans" panose="020B0606030504020204" pitchFamily="34" charset="0"/>
              </a:rPr>
              <a:t>Slide</a:t>
            </a:r>
            <a:endParaRPr lang="en-US" sz="4400"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48747" name="深度视觉·原创设计 https://www.docer.com/works?userid=22383862"/>
          <p:cNvSpPr txBox="1"/>
          <p:nvPr/>
        </p:nvSpPr>
        <p:spPr>
          <a:xfrm>
            <a:off x="540679" y="1563821"/>
            <a:ext cx="5929828" cy="584775"/>
          </a:xfrm>
          <a:prstGeom prst="rect">
            <a:avLst/>
          </a:prstGeom>
          <a:noFill/>
        </p:spPr>
        <p:txBody>
          <a:bodyPr wrap="none" rtlCol="0">
            <a:spAutoFit/>
          </a:bodyPr>
          <a:lstStyle/>
          <a:p>
            <a:pPr algn="l"/>
            <a:r>
              <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工业互联网中的企业级平台建设</a:t>
            </a:r>
          </a:p>
        </p:txBody>
      </p:sp>
      <p:sp>
        <p:nvSpPr>
          <p:cNvPr id="3" name="文本框 2">
            <a:extLst>
              <a:ext uri="{FF2B5EF4-FFF2-40B4-BE49-F238E27FC236}">
                <a16:creationId xmlns:a16="http://schemas.microsoft.com/office/drawing/2014/main" id="{5DFB03BB-C262-5E5E-5F5A-243B55F8C9A1}"/>
              </a:ext>
            </a:extLst>
          </p:cNvPr>
          <p:cNvSpPr txBox="1"/>
          <p:nvPr/>
        </p:nvSpPr>
        <p:spPr>
          <a:xfrm>
            <a:off x="602385" y="3368440"/>
            <a:ext cx="4651744" cy="2120902"/>
          </a:xfrm>
          <a:prstGeom prst="rect">
            <a:avLst/>
          </a:prstGeom>
          <a:noFill/>
        </p:spPr>
        <p:txBody>
          <a:bodyPr wrap="square">
            <a:spAutoFit/>
          </a:bodyPr>
          <a:lstStyle/>
          <a:p>
            <a:pPr indent="266700">
              <a:lnSpc>
                <a:spcPct val="150000"/>
              </a:lnSpc>
            </a:pPr>
            <a:r>
              <a:rPr lang="en-US" altLang="zh-CN" b="1" kern="100" dirty="0">
                <a:latin typeface="微软雅黑" panose="020B0503020204020204" pitchFamily="34" charset="-122"/>
                <a:ea typeface="微软雅黑" panose="020B0503020204020204" pitchFamily="34" charset="-122"/>
              </a:rPr>
              <a:t>COSMO</a:t>
            </a:r>
            <a:r>
              <a:rPr lang="zh-CN" altLang="zh-CN" b="1" kern="100" dirty="0">
                <a:latin typeface="微软雅黑" panose="020B0503020204020204" pitchFamily="34" charset="-122"/>
                <a:ea typeface="微软雅黑" panose="020B0503020204020204" pitchFamily="34" charset="-122"/>
              </a:rPr>
              <a:t>平台的基础层是</a:t>
            </a:r>
            <a:r>
              <a:rPr lang="zh-CN" altLang="zh-CN" b="1" kern="100" dirty="0">
                <a:solidFill>
                  <a:srgbClr val="C00000"/>
                </a:solidFill>
                <a:latin typeface="微软雅黑" panose="020B0503020204020204" pitchFamily="34" charset="-122"/>
                <a:ea typeface="微软雅黑" panose="020B0503020204020204" pitchFamily="34" charset="-122"/>
              </a:rPr>
              <a:t>资源层</a:t>
            </a:r>
            <a:r>
              <a:rPr lang="zh-CN" altLang="zh-CN" b="1" kern="100" dirty="0">
                <a:latin typeface="微软雅黑" panose="020B0503020204020204" pitchFamily="34" charset="-122"/>
                <a:ea typeface="微软雅黑" panose="020B0503020204020204" pitchFamily="34" charset="-122"/>
              </a:rPr>
              <a:t>。在这一层集成和充分整合了平台建设所需的</a:t>
            </a:r>
            <a:r>
              <a:rPr lang="zh-CN" altLang="zh-CN" b="1" kern="100" dirty="0">
                <a:solidFill>
                  <a:srgbClr val="C00000"/>
                </a:solidFill>
                <a:latin typeface="微软雅黑" panose="020B0503020204020204" pitchFamily="34" charset="-122"/>
                <a:ea typeface="微软雅黑" panose="020B0503020204020204" pitchFamily="34" charset="-122"/>
              </a:rPr>
              <a:t>软件资源、业务资源、服务资源和硬件资源</a:t>
            </a:r>
            <a:r>
              <a:rPr lang="zh-CN" altLang="zh-CN" b="1" kern="100" dirty="0">
                <a:latin typeface="微软雅黑" panose="020B0503020204020204" pitchFamily="34" charset="-122"/>
                <a:ea typeface="微软雅黑" panose="020B0503020204020204" pitchFamily="34" charset="-122"/>
              </a:rPr>
              <a:t>，通过打造物联平台生态，为以上各层提供资源服务。</a:t>
            </a:r>
          </a:p>
        </p:txBody>
      </p:sp>
      <p:pic>
        <p:nvPicPr>
          <p:cNvPr id="4" name="图片 3">
            <a:extLst>
              <a:ext uri="{FF2B5EF4-FFF2-40B4-BE49-F238E27FC236}">
                <a16:creationId xmlns:a16="http://schemas.microsoft.com/office/drawing/2014/main" id="{CAAD667E-D794-472A-EFD9-E4BDBE89F1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9522" y="2893581"/>
            <a:ext cx="5274310" cy="2804795"/>
          </a:xfrm>
          <a:prstGeom prst="rect">
            <a:avLst/>
          </a:prstGeom>
        </p:spPr>
      </p:pic>
    </p:spTree>
    <p:extLst>
      <p:ext uri="{BB962C8B-B14F-4D97-AF65-F5344CB8AC3E}">
        <p14:creationId xmlns:p14="http://schemas.microsoft.com/office/powerpoint/2010/main" val="2927810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4"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195" name="深度视觉·原创设计 https://www.docer.com/works?userid=22383862"/>
          <p:cNvPicPr>
            <a:picLocks noChangeAspect="1"/>
          </p:cNvPicPr>
          <p:nvPr/>
        </p:nvPicPr>
        <p:blipFill>
          <a:blip r:embed="rId3"/>
          <a:stretch>
            <a:fillRect/>
          </a:stretch>
        </p:blipFill>
        <p:spPr>
          <a:xfrm>
            <a:off x="8825748" y="6578221"/>
            <a:ext cx="3366252" cy="279779"/>
          </a:xfrm>
          <a:prstGeom prst="rect">
            <a:avLst/>
          </a:prstGeom>
        </p:spPr>
      </p:pic>
      <p:pic>
        <p:nvPicPr>
          <p:cNvPr id="2097196" name="深度视觉·原创设计 https://www.docer.com/works?userid=22383862"/>
          <p:cNvPicPr>
            <a:picLocks noChangeAspect="1"/>
          </p:cNvPicPr>
          <p:nvPr/>
        </p:nvPicPr>
        <p:blipFill>
          <a:blip r:embed="rId4"/>
          <a:stretch>
            <a:fillRect/>
          </a:stretch>
        </p:blipFill>
        <p:spPr>
          <a:xfrm>
            <a:off x="414078" y="-365763"/>
            <a:ext cx="615190" cy="1469621"/>
          </a:xfrm>
          <a:prstGeom prst="rect">
            <a:avLst/>
          </a:prstGeom>
        </p:spPr>
      </p:pic>
      <p:sp>
        <p:nvSpPr>
          <p:cNvPr id="3" name="文本框 2">
            <a:extLst>
              <a:ext uri="{FF2B5EF4-FFF2-40B4-BE49-F238E27FC236}">
                <a16:creationId xmlns:a16="http://schemas.microsoft.com/office/drawing/2014/main" id="{0F655F2F-36CE-75A0-902E-73F079565BD9}"/>
              </a:ext>
            </a:extLst>
          </p:cNvPr>
          <p:cNvSpPr txBox="1"/>
          <p:nvPr/>
        </p:nvSpPr>
        <p:spPr>
          <a:xfrm>
            <a:off x="6918385" y="1008973"/>
            <a:ext cx="4613215" cy="1705403"/>
          </a:xfrm>
          <a:prstGeom prst="rect">
            <a:avLst/>
          </a:prstGeom>
          <a:noFill/>
        </p:spPr>
        <p:txBody>
          <a:bodyPr wrap="square">
            <a:spAutoFit/>
          </a:bodyPr>
          <a:lstStyle/>
          <a:p>
            <a:pPr>
              <a:lnSpc>
                <a:spcPct val="150000"/>
              </a:lnSpc>
            </a:pPr>
            <a:r>
              <a:rPr lang="zh-CN" altLang="zh-CN" b="1" kern="100" dirty="0">
                <a:latin typeface="微软雅黑" panose="020B0503020204020204" pitchFamily="34" charset="-122"/>
                <a:ea typeface="微软雅黑" panose="020B0503020204020204" pitchFamily="34" charset="-122"/>
              </a:rPr>
              <a:t>除此之外，</a:t>
            </a:r>
            <a:r>
              <a:rPr lang="en-US" altLang="zh-CN" b="1" kern="100" dirty="0" err="1">
                <a:latin typeface="微软雅黑" panose="020B0503020204020204" pitchFamily="34" charset="-122"/>
                <a:ea typeface="微软雅黑" panose="020B0503020204020204" pitchFamily="34" charset="-122"/>
              </a:rPr>
              <a:t>cosmo</a:t>
            </a:r>
            <a:r>
              <a:rPr lang="zh-CN" altLang="zh-CN" b="1" kern="100" dirty="0">
                <a:latin typeface="微软雅黑" panose="020B0503020204020204" pitchFamily="34" charset="-122"/>
                <a:ea typeface="微软雅黑" panose="020B0503020204020204" pitchFamily="34" charset="-122"/>
              </a:rPr>
              <a:t>平台的</a:t>
            </a:r>
            <a:r>
              <a:rPr lang="zh-CN" altLang="zh-CN" b="1" kern="100" dirty="0">
                <a:solidFill>
                  <a:srgbClr val="C00000"/>
                </a:solidFill>
                <a:latin typeface="微软雅黑" panose="020B0503020204020204" pitchFamily="34" charset="-122"/>
                <a:ea typeface="微软雅黑" panose="020B0503020204020204" pitchFamily="34" charset="-122"/>
              </a:rPr>
              <a:t>运行机制</a:t>
            </a:r>
            <a:r>
              <a:rPr lang="zh-CN" altLang="zh-CN" b="1" kern="100" dirty="0">
                <a:latin typeface="微软雅黑" panose="020B0503020204020204" pitchFamily="34" charset="-122"/>
                <a:ea typeface="微软雅黑" panose="020B0503020204020204" pitchFamily="34" charset="-122"/>
              </a:rPr>
              <a:t>也值得一提。海尔</a:t>
            </a:r>
            <a:r>
              <a:rPr lang="en-US" altLang="zh-CN" b="1" kern="100" dirty="0">
                <a:latin typeface="微软雅黑" panose="020B0503020204020204" pitchFamily="34" charset="-122"/>
                <a:ea typeface="微软雅黑" panose="020B0503020204020204" pitchFamily="34" charset="-122"/>
              </a:rPr>
              <a:t>COSMO</a:t>
            </a:r>
            <a:r>
              <a:rPr lang="zh-CN" altLang="zh-CN" b="1" kern="100" dirty="0">
                <a:latin typeface="微软雅黑" panose="020B0503020204020204" pitchFamily="34" charset="-122"/>
                <a:ea typeface="微软雅黑" panose="020B0503020204020204" pitchFamily="34" charset="-122"/>
              </a:rPr>
              <a:t>平台目前的运行机制为在智能服务平台上建设智能生产系统并构建智能产品、智能设备与用户的互联互通</a:t>
            </a:r>
            <a:endParaRPr lang="zh-CN" altLang="en-US" b="1" kern="1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42B2FEB-F362-FA39-333D-A22EC1403C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709" y="1295622"/>
            <a:ext cx="5274310" cy="2990850"/>
          </a:xfrm>
          <a:prstGeom prst="rect">
            <a:avLst/>
          </a:prstGeom>
        </p:spPr>
      </p:pic>
      <p:sp>
        <p:nvSpPr>
          <p:cNvPr id="6" name="文本框 5">
            <a:extLst>
              <a:ext uri="{FF2B5EF4-FFF2-40B4-BE49-F238E27FC236}">
                <a16:creationId xmlns:a16="http://schemas.microsoft.com/office/drawing/2014/main" id="{0EF3686D-FC38-A2D3-EA9C-09D5C9B1DC67}"/>
              </a:ext>
            </a:extLst>
          </p:cNvPr>
          <p:cNvSpPr txBox="1"/>
          <p:nvPr/>
        </p:nvSpPr>
        <p:spPr>
          <a:xfrm>
            <a:off x="721673" y="4457319"/>
            <a:ext cx="5931718" cy="2120902"/>
          </a:xfrm>
          <a:prstGeom prst="rect">
            <a:avLst/>
          </a:prstGeom>
          <a:noFill/>
        </p:spPr>
        <p:txBody>
          <a:bodyPr wrap="square">
            <a:spAutoFit/>
          </a:bodyPr>
          <a:lstStyle/>
          <a:p>
            <a:pPr indent="266700">
              <a:lnSpc>
                <a:spcPct val="150000"/>
              </a:lnSpc>
            </a:pPr>
            <a:r>
              <a:rPr lang="zh-CN" altLang="zh-CN" b="1" kern="100" dirty="0">
                <a:latin typeface="微软雅黑" panose="020B0503020204020204" pitchFamily="34" charset="-122"/>
                <a:ea typeface="微软雅黑" panose="020B0503020204020204" pitchFamily="34" charset="-122"/>
              </a:rPr>
              <a:t>一大创新是</a:t>
            </a:r>
            <a:r>
              <a:rPr lang="zh-CN" altLang="zh-CN" b="1" kern="100" dirty="0">
                <a:solidFill>
                  <a:srgbClr val="C00000"/>
                </a:solidFill>
                <a:latin typeface="微软雅黑" panose="020B0503020204020204" pitchFamily="34" charset="-122"/>
                <a:ea typeface="微软雅黑" panose="020B0503020204020204" pitchFamily="34" charset="-122"/>
              </a:rPr>
              <a:t>用户体验全流程参与</a:t>
            </a:r>
            <a:r>
              <a:rPr lang="zh-CN" altLang="zh-CN" b="1" kern="100" dirty="0">
                <a:latin typeface="微软雅黑" panose="020B0503020204020204" pitchFamily="34" charset="-122"/>
                <a:ea typeface="微软雅黑" panose="020B0503020204020204" pitchFamily="34" charset="-122"/>
              </a:rPr>
              <a:t>。海尔</a:t>
            </a:r>
            <a:r>
              <a:rPr lang="en-US" altLang="zh-CN" b="1" kern="100" dirty="0" err="1">
                <a:latin typeface="微软雅黑" panose="020B0503020204020204" pitchFamily="34" charset="-122"/>
                <a:ea typeface="微软雅黑" panose="020B0503020204020204" pitchFamily="34" charset="-122"/>
              </a:rPr>
              <a:t>COSMOPlat</a:t>
            </a:r>
            <a:r>
              <a:rPr lang="zh-CN" altLang="zh-CN" b="1" kern="100" dirty="0">
                <a:latin typeface="微软雅黑" panose="020B0503020204020204" pitchFamily="34" charset="-122"/>
                <a:ea typeface="微软雅黑" panose="020B0503020204020204" pitchFamily="34" charset="-122"/>
              </a:rPr>
              <a:t>采用用户体验驱动的生产模式，即</a:t>
            </a:r>
            <a:r>
              <a:rPr lang="en-US" altLang="zh-CN" b="1" kern="100" dirty="0">
                <a:latin typeface="微软雅黑" panose="020B0503020204020204" pitchFamily="34" charset="-122"/>
                <a:ea typeface="微软雅黑" panose="020B0503020204020204" pitchFamily="34" charset="-122"/>
              </a:rPr>
              <a:t>mind to deliver</a:t>
            </a:r>
            <a:r>
              <a:rPr lang="zh-CN" altLang="zh-CN" b="1" kern="100" dirty="0">
                <a:latin typeface="微软雅黑" panose="020B0503020204020204" pitchFamily="34" charset="-122"/>
                <a:ea typeface="微软雅黑" panose="020B0503020204020204" pitchFamily="34" charset="-122"/>
              </a:rPr>
              <a:t>（从创意到交付的用户全流程参与）。基于海量的用户做细分的社群。并将用户，企业，资源并联协同。渗透到生活的方方面面。</a:t>
            </a:r>
          </a:p>
        </p:txBody>
      </p:sp>
      <p:pic>
        <p:nvPicPr>
          <p:cNvPr id="7" name="图片 6">
            <a:extLst>
              <a:ext uri="{FF2B5EF4-FFF2-40B4-BE49-F238E27FC236}">
                <a16:creationId xmlns:a16="http://schemas.microsoft.com/office/drawing/2014/main" id="{3A845BFD-34A8-528F-BA22-9BDA3C50987F}"/>
              </a:ext>
            </a:extLst>
          </p:cNvPr>
          <p:cNvPicPr>
            <a:picLocks noChangeAspect="1"/>
          </p:cNvPicPr>
          <p:nvPr/>
        </p:nvPicPr>
        <p:blipFill>
          <a:blip r:embed="rId6"/>
          <a:stretch>
            <a:fillRect/>
          </a:stretch>
        </p:blipFill>
        <p:spPr>
          <a:xfrm>
            <a:off x="6506995" y="3255521"/>
            <a:ext cx="5274310" cy="27482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8" name="深度视觉·原创设计 https://www.docer.com/works?userid=22383862"/>
          <p:cNvPicPr>
            <a:picLocks noChangeAspect="1"/>
          </p:cNvPicPr>
          <p:nvPr/>
        </p:nvPicPr>
        <p:blipFill>
          <a:blip r:embed="rId2"/>
          <a:stretch>
            <a:fillRect/>
          </a:stretch>
        </p:blipFill>
        <p:spPr>
          <a:xfrm>
            <a:off x="8825748" y="6578221"/>
            <a:ext cx="3366252" cy="279779"/>
          </a:xfrm>
          <a:prstGeom prst="rect">
            <a:avLst/>
          </a:prstGeom>
        </p:spPr>
      </p:pic>
      <p:pic>
        <p:nvPicPr>
          <p:cNvPr id="2097199" name="深度视觉·原创设计 https://www.docer.com/works?userid=22383862"/>
          <p:cNvPicPr>
            <a:picLocks noChangeAspect="1"/>
          </p:cNvPicPr>
          <p:nvPr/>
        </p:nvPicPr>
        <p:blipFill>
          <a:blip r:embed="rId3"/>
          <a:stretch>
            <a:fillRect/>
          </a:stretch>
        </p:blipFill>
        <p:spPr>
          <a:xfrm>
            <a:off x="414078" y="-365763"/>
            <a:ext cx="615190" cy="1469621"/>
          </a:xfrm>
          <a:prstGeom prst="rect">
            <a:avLst/>
          </a:prstGeom>
        </p:spPr>
      </p:pic>
      <p:sp>
        <p:nvSpPr>
          <p:cNvPr id="1048770" name="深度视觉·原创设计 https://www.docer.com/works?userid=22383862"/>
          <p:cNvSpPr txBox="1"/>
          <p:nvPr/>
        </p:nvSpPr>
        <p:spPr>
          <a:xfrm>
            <a:off x="7069126" y="1670729"/>
            <a:ext cx="5122874" cy="3977370"/>
          </a:xfrm>
          <a:prstGeom prst="rect">
            <a:avLst/>
          </a:prstGeom>
          <a:blipFill>
            <a:blip r:embed="rId4"/>
            <a:stretch>
              <a:fillRect l="-6241" r="-6241"/>
            </a:stretch>
          </a:blipFill>
          <a:ln w="12700">
            <a:miter lim="400000"/>
          </a:ln>
        </p:spPr>
      </p:sp>
      <p:sp>
        <p:nvSpPr>
          <p:cNvPr id="3" name="文本框 2">
            <a:extLst>
              <a:ext uri="{FF2B5EF4-FFF2-40B4-BE49-F238E27FC236}">
                <a16:creationId xmlns:a16="http://schemas.microsoft.com/office/drawing/2014/main" id="{1CD5A384-6B7D-CB98-1323-278F915AF2FC}"/>
              </a:ext>
            </a:extLst>
          </p:cNvPr>
          <p:cNvSpPr txBox="1"/>
          <p:nvPr/>
        </p:nvSpPr>
        <p:spPr>
          <a:xfrm>
            <a:off x="414078" y="1560218"/>
            <a:ext cx="5122874" cy="4198393"/>
          </a:xfrm>
          <a:prstGeom prst="rect">
            <a:avLst/>
          </a:prstGeom>
          <a:noFill/>
        </p:spPr>
        <p:txBody>
          <a:bodyPr wrap="square">
            <a:spAutoFit/>
          </a:bodyPr>
          <a:lstStyle/>
          <a:p>
            <a:pPr algn="just">
              <a:lnSpc>
                <a:spcPct val="150000"/>
              </a:lnSpc>
            </a:pPr>
            <a:endParaRPr lang="en-US" altLang="zh-CN" b="1" kern="100" dirty="0">
              <a:latin typeface="微软雅黑" panose="020B0503020204020204" pitchFamily="34" charset="-122"/>
              <a:ea typeface="微软雅黑" panose="020B0503020204020204" pitchFamily="34" charset="-122"/>
            </a:endParaRPr>
          </a:p>
          <a:p>
            <a:pPr algn="just">
              <a:lnSpc>
                <a:spcPct val="150000"/>
              </a:lnSpc>
            </a:pPr>
            <a:r>
              <a:rPr lang="zh-CN" altLang="zh-CN" b="1" kern="100" dirty="0">
                <a:solidFill>
                  <a:srgbClr val="C00000"/>
                </a:solidFill>
                <a:latin typeface="微软雅黑" panose="020B0503020204020204" pitchFamily="34" charset="-122"/>
                <a:ea typeface="微软雅黑" panose="020B0503020204020204" pitchFamily="34" charset="-122"/>
              </a:rPr>
              <a:t>对我国制造业的启示</a:t>
            </a:r>
            <a:r>
              <a:rPr lang="en-US" altLang="zh-CN" b="1" kern="100" dirty="0">
                <a:solidFill>
                  <a:srgbClr val="C00000"/>
                </a:solidFill>
                <a:latin typeface="微软雅黑" panose="020B0503020204020204" pitchFamily="34" charset="-122"/>
                <a:ea typeface="微软雅黑" panose="020B0503020204020204" pitchFamily="34" charset="-122"/>
              </a:rPr>
              <a:t>:</a:t>
            </a:r>
            <a:endParaRPr lang="zh-CN" altLang="zh-CN" b="1" kern="1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b="1" kern="100" dirty="0">
                <a:latin typeface="微软雅黑" panose="020B0503020204020204" pitchFamily="34" charset="-122"/>
                <a:ea typeface="微软雅黑" panose="020B0503020204020204" pitchFamily="34" charset="-122"/>
              </a:rPr>
              <a:t>1</a:t>
            </a:r>
            <a:r>
              <a:rPr lang="zh-CN" altLang="zh-CN" b="1" kern="100" dirty="0">
                <a:latin typeface="微软雅黑" panose="020B0503020204020204" pitchFamily="34" charset="-122"/>
                <a:ea typeface="微软雅黑" panose="020B0503020204020204" pitchFamily="34" charset="-122"/>
              </a:rPr>
              <a:t>）在顶层设计方面，亟需出台对智能制造的具体政策引导与法律规范，从而全方位支持传统制造业的转型升级。</a:t>
            </a:r>
            <a:endParaRPr lang="en-US" altLang="zh-CN" b="1" kern="100" dirty="0">
              <a:latin typeface="微软雅黑" panose="020B0503020204020204" pitchFamily="34" charset="-122"/>
              <a:ea typeface="微软雅黑" panose="020B0503020204020204" pitchFamily="34" charset="-122"/>
            </a:endParaRPr>
          </a:p>
          <a:p>
            <a:pPr>
              <a:lnSpc>
                <a:spcPct val="150000"/>
              </a:lnSpc>
            </a:pPr>
            <a:endParaRPr lang="en-US" altLang="zh-CN" b="1" kern="100" dirty="0">
              <a:latin typeface="微软雅黑" panose="020B0503020204020204" pitchFamily="34" charset="-122"/>
              <a:ea typeface="微软雅黑" panose="020B0503020204020204" pitchFamily="34" charset="-122"/>
            </a:endParaRPr>
          </a:p>
          <a:p>
            <a:pPr>
              <a:lnSpc>
                <a:spcPct val="150000"/>
              </a:lnSpc>
            </a:pPr>
            <a:r>
              <a:rPr lang="zh-CN" altLang="en-US" b="1" kern="100" dirty="0">
                <a:latin typeface="微软雅黑" panose="020B0503020204020204" pitchFamily="34" charset="-122"/>
                <a:ea typeface="微软雅黑" panose="020B0503020204020204" pitchFamily="34" charset="-122"/>
              </a:rPr>
              <a:t>我国出台的规范</a:t>
            </a:r>
            <a:r>
              <a:rPr lang="zh-CN" altLang="zh-CN" b="1" kern="100" dirty="0">
                <a:latin typeface="微软雅黑" panose="020B0503020204020204" pitchFamily="34" charset="-122"/>
                <a:ea typeface="微软雅黑" panose="020B0503020204020204" pitchFamily="34" charset="-122"/>
              </a:rPr>
              <a:t>在具体实施过程中，还存在对智能制造的内涵与模式把握不清、对智能制造的实施方式与可能带来的企业变革认识不足、对智能制造的相关技术研发支持不足的问题。</a:t>
            </a:r>
          </a:p>
        </p:txBody>
      </p:sp>
      <p:sp>
        <p:nvSpPr>
          <p:cNvPr id="4" name="文本框 3">
            <a:extLst>
              <a:ext uri="{FF2B5EF4-FFF2-40B4-BE49-F238E27FC236}">
                <a16:creationId xmlns:a16="http://schemas.microsoft.com/office/drawing/2014/main" id="{B15436DD-125E-BD48-BE2E-4B521B79F092}"/>
              </a:ext>
            </a:extLst>
          </p:cNvPr>
          <p:cNvSpPr txBox="1"/>
          <p:nvPr/>
        </p:nvSpPr>
        <p:spPr>
          <a:xfrm>
            <a:off x="476562" y="1054121"/>
            <a:ext cx="10218775" cy="874407"/>
          </a:xfrm>
          <a:prstGeom prst="rect">
            <a:avLst/>
          </a:prstGeom>
          <a:noFill/>
        </p:spPr>
        <p:txBody>
          <a:bodyPr wrap="square">
            <a:spAutoFit/>
          </a:bodyPr>
          <a:lstStyle/>
          <a:p>
            <a:pPr>
              <a:lnSpc>
                <a:spcPct val="150000"/>
              </a:lnSpc>
            </a:pPr>
            <a:r>
              <a:rPr lang="zh-CN" altLang="zh-CN" b="1" kern="100" dirty="0">
                <a:solidFill>
                  <a:schemeClr val="accent1">
                    <a:lumMod val="75000"/>
                  </a:schemeClr>
                </a:solidFill>
                <a:latin typeface="微软雅黑" panose="020B0503020204020204" pitchFamily="34" charset="-122"/>
                <a:ea typeface="微软雅黑" panose="020B0503020204020204" pitchFamily="34" charset="-122"/>
              </a:rPr>
              <a:t>海尔</a:t>
            </a:r>
            <a:r>
              <a:rPr lang="en-US" altLang="zh-CN" b="1" kern="100" dirty="0">
                <a:solidFill>
                  <a:schemeClr val="accent1">
                    <a:lumMod val="75000"/>
                  </a:schemeClr>
                </a:solidFill>
                <a:latin typeface="微软雅黑" panose="020B0503020204020204" pitchFamily="34" charset="-122"/>
                <a:ea typeface="微软雅黑" panose="020B0503020204020204" pitchFamily="34" charset="-122"/>
              </a:rPr>
              <a:t>COSMO</a:t>
            </a:r>
            <a:r>
              <a:rPr lang="zh-CN" altLang="zh-CN" b="1" kern="100" dirty="0">
                <a:solidFill>
                  <a:schemeClr val="accent1">
                    <a:lumMod val="75000"/>
                  </a:schemeClr>
                </a:solidFill>
                <a:latin typeface="微软雅黑" panose="020B0503020204020204" pitchFamily="34" charset="-122"/>
                <a:ea typeface="微软雅黑" panose="020B0503020204020204" pitchFamily="34" charset="-122"/>
              </a:rPr>
              <a:t>平台的运行机制的核心理念在于以用户为中心，保证用户在生产全流程、全周期参与的体验迭代，通过与用户持续交互实现用户终身价值</a:t>
            </a:r>
            <a:endParaRPr lang="zh-CN" altLang="en-US" b="1" kern="1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F618BEC4-B05A-B67A-70C8-8D968A8B296A}"/>
              </a:ext>
            </a:extLst>
          </p:cNvPr>
          <p:cNvSpPr txBox="1"/>
          <p:nvPr/>
        </p:nvSpPr>
        <p:spPr>
          <a:xfrm>
            <a:off x="336550" y="6030305"/>
            <a:ext cx="11518900" cy="369332"/>
          </a:xfrm>
          <a:prstGeom prst="rect">
            <a:avLst/>
          </a:prstGeom>
          <a:noFill/>
        </p:spPr>
        <p:txBody>
          <a:bodyPr wrap="square">
            <a:spAutoFit/>
          </a:bodyPr>
          <a:lstStyle/>
          <a:p>
            <a:r>
              <a:rPr lang="zh-CN" altLang="zh-CN" b="1" kern="100" dirty="0">
                <a:latin typeface="微软雅黑" panose="020B0503020204020204" pitchFamily="34" charset="-122"/>
                <a:ea typeface="微软雅黑" panose="020B0503020204020204" pitchFamily="34" charset="-122"/>
              </a:rPr>
              <a:t>因此，未来应持续出台针对不同产业的智能制造实施细则，对领先企业的智能化转型提供更多政策与资金支持。</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深度视觉·原创设计 https://www.docer.com/works?userid=22383862"/>
          <p:cNvPicPr>
            <a:picLocks noChangeAspect="1"/>
          </p:cNvPicPr>
          <p:nvPr/>
        </p:nvPicPr>
        <p:blipFill>
          <a:blip r:embed="rId2"/>
          <a:stretch>
            <a:fillRect/>
          </a:stretch>
        </p:blipFill>
        <p:spPr>
          <a:xfrm>
            <a:off x="0" y="0"/>
            <a:ext cx="1596788" cy="6858000"/>
          </a:xfrm>
          <a:prstGeom prst="rect">
            <a:avLst/>
          </a:prstGeom>
        </p:spPr>
      </p:pic>
      <p:pic>
        <p:nvPicPr>
          <p:cNvPr id="2097160" name="深度视觉·原创设计 https://www.docer.com/works?userid=22383862"/>
          <p:cNvPicPr>
            <a:picLocks noChangeAspect="1"/>
          </p:cNvPicPr>
          <p:nvPr/>
        </p:nvPicPr>
        <p:blipFill>
          <a:blip r:embed="rId3"/>
          <a:stretch>
            <a:fillRect/>
          </a:stretch>
        </p:blipFill>
        <p:spPr>
          <a:xfrm>
            <a:off x="703144" y="2654300"/>
            <a:ext cx="190500" cy="1549400"/>
          </a:xfrm>
          <a:prstGeom prst="rect">
            <a:avLst/>
          </a:prstGeom>
        </p:spPr>
      </p:pic>
      <p:sp>
        <p:nvSpPr>
          <p:cNvPr id="1048588" name="深度视觉·原创设计 https://www.docer.com/works?userid=22383862"/>
          <p:cNvSpPr txBox="1"/>
          <p:nvPr/>
        </p:nvSpPr>
        <p:spPr>
          <a:xfrm>
            <a:off x="2299932" y="2828835"/>
            <a:ext cx="2362702" cy="11709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7200" b="1" dirty="0">
                <a:solidFill>
                  <a:schemeClr val="tx1">
                    <a:lumMod val="75000"/>
                    <a:lumOff val="25000"/>
                  </a:schemeClr>
                </a:solidFill>
                <a:latin typeface="Source Han Sans SC Heavy" panose="020B0500000000000000" pitchFamily="34" charset="-128"/>
                <a:ea typeface="Source Han Sans SC Heavy" panose="020B0500000000000000" pitchFamily="34" charset="-128"/>
                <a:cs typeface="+mn-ea"/>
                <a:sym typeface="+mn-lt"/>
              </a:rPr>
              <a:t>目录</a:t>
            </a:r>
            <a:endParaRPr lang="zh-CN" altLang="en-US" sz="9600" b="1" dirty="0">
              <a:solidFill>
                <a:schemeClr val="tx1">
                  <a:lumMod val="75000"/>
                  <a:lumOff val="25000"/>
                </a:schemeClr>
              </a:solidFill>
              <a:latin typeface="Source Han Sans SC Heavy" panose="020B0500000000000000" pitchFamily="34" charset="-128"/>
              <a:ea typeface="Source Han Sans SC Heavy" panose="020B0500000000000000" pitchFamily="34" charset="-128"/>
              <a:cs typeface="+mn-ea"/>
              <a:sym typeface="+mn-lt"/>
            </a:endParaRPr>
          </a:p>
        </p:txBody>
      </p:sp>
      <p:sp>
        <p:nvSpPr>
          <p:cNvPr id="1048589" name="深度视觉·原创设计 https://www.docer.com/works?userid=22383862"/>
          <p:cNvSpPr/>
          <p:nvPr/>
        </p:nvSpPr>
        <p:spPr>
          <a:xfrm>
            <a:off x="6211837" y="1307708"/>
            <a:ext cx="625642" cy="62564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思源宋体 CN Heavy" panose="02020900000000000000" pitchFamily="18" charset="-122"/>
                <a:ea typeface="思源宋体 CN Heavy" panose="02020900000000000000" pitchFamily="18" charset="-122"/>
                <a:sym typeface="思源宋体 CN" panose="02020400000000000000" pitchFamily="18" charset="-122"/>
              </a:rPr>
              <a:t>01</a:t>
            </a:r>
            <a:endParaRPr lang="zh-CN" altLang="en-US" sz="2400" b="1" dirty="0">
              <a:solidFill>
                <a:schemeClr val="bg1"/>
              </a:solidFill>
              <a:latin typeface="思源宋体 CN Heavy" panose="02020900000000000000" pitchFamily="18" charset="-122"/>
              <a:ea typeface="思源宋体 CN Heavy" panose="02020900000000000000" pitchFamily="18" charset="-122"/>
              <a:sym typeface="思源宋体 CN" panose="02020400000000000000" pitchFamily="18" charset="-122"/>
            </a:endParaRPr>
          </a:p>
        </p:txBody>
      </p:sp>
      <p:sp>
        <p:nvSpPr>
          <p:cNvPr id="1048590" name="深度视觉·原创设计 https://www.docer.com/works?userid=22383862"/>
          <p:cNvSpPr txBox="1"/>
          <p:nvPr/>
        </p:nvSpPr>
        <p:spPr>
          <a:xfrm>
            <a:off x="7032848" y="1321238"/>
            <a:ext cx="2728865" cy="584775"/>
          </a:xfrm>
          <a:prstGeom prst="rect">
            <a:avLst/>
          </a:prstGeom>
          <a:noFill/>
        </p:spPr>
        <p:txBody>
          <a:bodyPr wrap="square" rtlCol="0">
            <a:spAutoFit/>
          </a:bodyPr>
          <a:lstStyle/>
          <a:p>
            <a:r>
              <a:rPr lang="zh-CN" altLang="en-US" sz="3200" b="1" dirty="0">
                <a:solidFill>
                  <a:schemeClr val="tx1">
                    <a:lumMod val="75000"/>
                    <a:lumOff val="25000"/>
                  </a:schemeClr>
                </a:solidFill>
                <a:latin typeface="思源黑体 CN Heavy" panose="020B0A00000000000000" pitchFamily="34" charset="-122"/>
                <a:ea typeface="思源黑体 CN Heavy" panose="020B0A00000000000000" pitchFamily="34" charset="-122"/>
                <a:sym typeface="思源宋体 CN" panose="02020400000000000000" pitchFamily="18" charset="-122"/>
              </a:rPr>
              <a:t>背景介绍</a:t>
            </a:r>
          </a:p>
        </p:txBody>
      </p:sp>
      <p:sp>
        <p:nvSpPr>
          <p:cNvPr id="1048591" name="深度视觉·原创设计 https://www.docer.com/works?userid=22383862"/>
          <p:cNvSpPr/>
          <p:nvPr/>
        </p:nvSpPr>
        <p:spPr>
          <a:xfrm>
            <a:off x="6211837" y="2471305"/>
            <a:ext cx="625642" cy="62564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思源宋体 CN Heavy" panose="02020900000000000000" pitchFamily="18" charset="-122"/>
                <a:ea typeface="思源宋体 CN Heavy" panose="02020900000000000000" pitchFamily="18" charset="-122"/>
                <a:sym typeface="思源宋体 CN" panose="02020400000000000000" pitchFamily="18" charset="-122"/>
              </a:rPr>
              <a:t>02</a:t>
            </a:r>
            <a:endParaRPr lang="zh-CN" altLang="en-US" sz="2400" b="1" dirty="0">
              <a:solidFill>
                <a:schemeClr val="bg1"/>
              </a:solidFill>
              <a:latin typeface="思源宋体 CN Heavy" panose="02020900000000000000" pitchFamily="18" charset="-122"/>
              <a:ea typeface="思源宋体 CN Heavy" panose="02020900000000000000" pitchFamily="18" charset="-122"/>
              <a:sym typeface="思源宋体 CN" panose="02020400000000000000" pitchFamily="18" charset="-122"/>
            </a:endParaRPr>
          </a:p>
        </p:txBody>
      </p:sp>
      <p:sp>
        <p:nvSpPr>
          <p:cNvPr id="1048592" name="深度视觉·原创设计 https://www.docer.com/works?userid=22383862"/>
          <p:cNvSpPr txBox="1"/>
          <p:nvPr/>
        </p:nvSpPr>
        <p:spPr>
          <a:xfrm>
            <a:off x="7032848" y="2484835"/>
            <a:ext cx="4641701" cy="584775"/>
          </a:xfrm>
          <a:prstGeom prst="rect">
            <a:avLst/>
          </a:prstGeom>
          <a:noFill/>
        </p:spPr>
        <p:txBody>
          <a:bodyPr wrap="square" rtlCol="0">
            <a:spAutoFit/>
          </a:bodyPr>
          <a:lstStyle/>
          <a:p>
            <a:r>
              <a:rPr lang="zh-CN" altLang="en-US" sz="3200" b="1" dirty="0">
                <a:solidFill>
                  <a:schemeClr val="tx1">
                    <a:lumMod val="75000"/>
                    <a:lumOff val="25000"/>
                  </a:schemeClr>
                </a:solidFill>
                <a:latin typeface="思源黑体 CN Heavy" panose="020B0A00000000000000" pitchFamily="34" charset="-122"/>
                <a:ea typeface="思源黑体 CN Heavy" panose="020B0A00000000000000" pitchFamily="34" charset="-122"/>
                <a:sym typeface="思源宋体 CN" panose="02020400000000000000" pitchFamily="18" charset="-122"/>
              </a:rPr>
              <a:t>海尔</a:t>
            </a:r>
            <a:r>
              <a:rPr lang="de-DE" altLang="zh-CN" sz="3200" b="1" dirty="0">
                <a:solidFill>
                  <a:schemeClr val="tx1">
                    <a:lumMod val="75000"/>
                    <a:lumOff val="25000"/>
                  </a:schemeClr>
                </a:solidFill>
                <a:latin typeface="思源黑体 CN Heavy" panose="020B0A00000000000000" pitchFamily="34" charset="-122"/>
                <a:ea typeface="思源黑体 CN Heavy" panose="020B0A00000000000000" pitchFamily="34" charset="-122"/>
                <a:sym typeface="思源宋体 CN" panose="02020400000000000000" pitchFamily="18" charset="-122"/>
              </a:rPr>
              <a:t>COSMOPlat</a:t>
            </a:r>
            <a:r>
              <a:rPr lang="zh-CN" altLang="en-US" sz="3200" b="1" dirty="0">
                <a:solidFill>
                  <a:schemeClr val="tx1">
                    <a:lumMod val="75000"/>
                    <a:lumOff val="25000"/>
                  </a:schemeClr>
                </a:solidFill>
                <a:latin typeface="思源黑体 CN Heavy" panose="020B0A00000000000000" pitchFamily="34" charset="-122"/>
                <a:ea typeface="思源黑体 CN Heavy" panose="020B0A00000000000000" pitchFamily="34" charset="-122"/>
                <a:sym typeface="思源宋体 CN" panose="02020400000000000000" pitchFamily="18" charset="-122"/>
              </a:rPr>
              <a:t>介绍</a:t>
            </a:r>
          </a:p>
        </p:txBody>
      </p:sp>
      <p:sp>
        <p:nvSpPr>
          <p:cNvPr id="1048593" name="深度视觉·原创设计 https://www.docer.com/works?userid=22383862"/>
          <p:cNvSpPr/>
          <p:nvPr/>
        </p:nvSpPr>
        <p:spPr>
          <a:xfrm>
            <a:off x="6211837" y="3634902"/>
            <a:ext cx="625642" cy="62564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思源宋体 CN Heavy" panose="02020900000000000000" pitchFamily="18" charset="-122"/>
                <a:ea typeface="思源宋体 CN Heavy" panose="02020900000000000000" pitchFamily="18" charset="-122"/>
                <a:sym typeface="思源宋体 CN" panose="02020400000000000000" pitchFamily="18" charset="-122"/>
              </a:rPr>
              <a:t>03</a:t>
            </a:r>
            <a:endParaRPr lang="zh-CN" altLang="en-US" sz="2400" b="1" dirty="0">
              <a:solidFill>
                <a:schemeClr val="bg1"/>
              </a:solidFill>
              <a:latin typeface="思源宋体 CN Heavy" panose="02020900000000000000" pitchFamily="18" charset="-122"/>
              <a:ea typeface="思源宋体 CN Heavy" panose="02020900000000000000" pitchFamily="18" charset="-122"/>
              <a:sym typeface="思源宋体 CN" panose="02020400000000000000" pitchFamily="18" charset="-122"/>
            </a:endParaRPr>
          </a:p>
        </p:txBody>
      </p:sp>
      <p:sp>
        <p:nvSpPr>
          <p:cNvPr id="1048594" name="深度视觉·原创设计 https://www.docer.com/works?userid=22383862"/>
          <p:cNvSpPr txBox="1"/>
          <p:nvPr/>
        </p:nvSpPr>
        <p:spPr>
          <a:xfrm>
            <a:off x="7032848" y="3648432"/>
            <a:ext cx="2859220" cy="584775"/>
          </a:xfrm>
          <a:prstGeom prst="rect">
            <a:avLst/>
          </a:prstGeom>
          <a:noFill/>
        </p:spPr>
        <p:txBody>
          <a:bodyPr wrap="square" rtlCol="0">
            <a:spAutoFit/>
          </a:bodyPr>
          <a:lstStyle/>
          <a:p>
            <a:r>
              <a:rPr lang="zh-CN" altLang="en-US" sz="3200" b="1" dirty="0">
                <a:solidFill>
                  <a:schemeClr val="tx1">
                    <a:lumMod val="75000"/>
                    <a:lumOff val="25000"/>
                  </a:schemeClr>
                </a:solidFill>
                <a:latin typeface="思源黑体 CN Heavy" panose="020B0A00000000000000" pitchFamily="34" charset="-122"/>
                <a:ea typeface="思源黑体 CN Heavy" panose="020B0A00000000000000" pitchFamily="34" charset="-122"/>
                <a:sym typeface="思源宋体 CN" panose="02020400000000000000" pitchFamily="18" charset="-122"/>
              </a:rPr>
              <a:t>海尔转型分析</a:t>
            </a:r>
          </a:p>
        </p:txBody>
      </p:sp>
      <p:sp>
        <p:nvSpPr>
          <p:cNvPr id="1048595" name="深度视觉·原创设计 https://www.docer.com/works?userid=22383862"/>
          <p:cNvSpPr/>
          <p:nvPr/>
        </p:nvSpPr>
        <p:spPr>
          <a:xfrm>
            <a:off x="6211837" y="4798499"/>
            <a:ext cx="625642" cy="62564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思源宋体 CN Heavy" panose="02020900000000000000" pitchFamily="18" charset="-122"/>
                <a:ea typeface="思源宋体 CN Heavy" panose="02020900000000000000" pitchFamily="18" charset="-122"/>
                <a:sym typeface="思源宋体 CN" panose="02020400000000000000" pitchFamily="18" charset="-122"/>
              </a:rPr>
              <a:t>04</a:t>
            </a:r>
            <a:endParaRPr lang="zh-CN" altLang="en-US" sz="2400" b="1" dirty="0">
              <a:solidFill>
                <a:schemeClr val="bg1"/>
              </a:solidFill>
              <a:latin typeface="思源宋体 CN Heavy" panose="02020900000000000000" pitchFamily="18" charset="-122"/>
              <a:ea typeface="思源宋体 CN Heavy" panose="02020900000000000000" pitchFamily="18" charset="-122"/>
              <a:sym typeface="思源宋体 CN" panose="02020400000000000000" pitchFamily="18" charset="-122"/>
            </a:endParaRPr>
          </a:p>
        </p:txBody>
      </p:sp>
      <p:sp>
        <p:nvSpPr>
          <p:cNvPr id="1048596" name="深度视觉·原创设计 https://www.docer.com/works?userid=22383862"/>
          <p:cNvSpPr txBox="1"/>
          <p:nvPr/>
        </p:nvSpPr>
        <p:spPr>
          <a:xfrm>
            <a:off x="7032848" y="4812029"/>
            <a:ext cx="2859220" cy="584775"/>
          </a:xfrm>
          <a:prstGeom prst="rect">
            <a:avLst/>
          </a:prstGeom>
          <a:noFill/>
        </p:spPr>
        <p:txBody>
          <a:bodyPr wrap="square" rtlCol="0">
            <a:spAutoFit/>
          </a:bodyPr>
          <a:lstStyle/>
          <a:p>
            <a:r>
              <a:rPr lang="zh-CN" altLang="en-US" sz="3200" b="1" dirty="0">
                <a:solidFill>
                  <a:schemeClr val="tx1">
                    <a:lumMod val="75000"/>
                    <a:lumOff val="25000"/>
                  </a:schemeClr>
                </a:solidFill>
                <a:latin typeface="思源黑体 CN Heavy" panose="020B0A00000000000000" pitchFamily="34" charset="-122"/>
                <a:ea typeface="思源黑体 CN Heavy" panose="020B0A00000000000000" pitchFamily="34" charset="-122"/>
                <a:sym typeface="思源宋体 CN" panose="02020400000000000000" pitchFamily="18" charset="-122"/>
              </a:rPr>
              <a:t>相关案例分析</a:t>
            </a:r>
          </a:p>
        </p:txBody>
      </p:sp>
      <p:pic>
        <p:nvPicPr>
          <p:cNvPr id="2097162" name="深度视觉·原创设计 https://www.docer.com/works?userid=22383862"/>
          <p:cNvPicPr>
            <a:picLocks noChangeAspect="1"/>
          </p:cNvPicPr>
          <p:nvPr/>
        </p:nvPicPr>
        <p:blipFill>
          <a:blip r:embed="rId4"/>
          <a:stretch>
            <a:fillRect/>
          </a:stretch>
        </p:blipFill>
        <p:spPr>
          <a:xfrm>
            <a:off x="10419684" y="305813"/>
            <a:ext cx="1422400" cy="1600200"/>
          </a:xfrm>
          <a:prstGeom prst="rect">
            <a:avLst/>
          </a:prstGeom>
        </p:spPr>
      </p:pic>
      <p:sp>
        <p:nvSpPr>
          <p:cNvPr id="4" name="深度视觉·原创设计 https://www.docer.com/works?userid=22383862">
            <a:extLst>
              <a:ext uri="{FF2B5EF4-FFF2-40B4-BE49-F238E27FC236}">
                <a16:creationId xmlns:a16="http://schemas.microsoft.com/office/drawing/2014/main" id="{B8C82AD6-E9F7-E8D1-CCD9-BEF91C8EAD2E}"/>
              </a:ext>
            </a:extLst>
          </p:cNvPr>
          <p:cNvSpPr/>
          <p:nvPr/>
        </p:nvSpPr>
        <p:spPr>
          <a:xfrm>
            <a:off x="6211837" y="5929223"/>
            <a:ext cx="625642" cy="62564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思源宋体 CN Heavy" panose="02020900000000000000" pitchFamily="18" charset="-122"/>
                <a:ea typeface="思源宋体 CN Heavy" panose="02020900000000000000" pitchFamily="18" charset="-122"/>
                <a:sym typeface="思源宋体 CN" panose="02020400000000000000" pitchFamily="18" charset="-122"/>
              </a:rPr>
              <a:t>05</a:t>
            </a:r>
          </a:p>
        </p:txBody>
      </p:sp>
      <p:sp>
        <p:nvSpPr>
          <p:cNvPr id="5" name="深度视觉·原创设计 https://www.docer.com/works?userid=22383862">
            <a:extLst>
              <a:ext uri="{FF2B5EF4-FFF2-40B4-BE49-F238E27FC236}">
                <a16:creationId xmlns:a16="http://schemas.microsoft.com/office/drawing/2014/main" id="{53185457-0057-81B0-E0AE-75C5714E5B9D}"/>
              </a:ext>
            </a:extLst>
          </p:cNvPr>
          <p:cNvSpPr txBox="1"/>
          <p:nvPr/>
        </p:nvSpPr>
        <p:spPr>
          <a:xfrm>
            <a:off x="7032848" y="5942753"/>
            <a:ext cx="2859220" cy="584775"/>
          </a:xfrm>
          <a:prstGeom prst="rect">
            <a:avLst/>
          </a:prstGeom>
          <a:noFill/>
        </p:spPr>
        <p:txBody>
          <a:bodyPr wrap="square" rtlCol="0">
            <a:spAutoFit/>
          </a:bodyPr>
          <a:lstStyle/>
          <a:p>
            <a:r>
              <a:rPr lang="zh-CN" altLang="en-US" sz="3200" b="1" dirty="0">
                <a:solidFill>
                  <a:schemeClr val="tx1">
                    <a:lumMod val="75000"/>
                    <a:lumOff val="25000"/>
                  </a:schemeClr>
                </a:solidFill>
                <a:latin typeface="思源黑体 CN Heavy" panose="020B0A00000000000000" pitchFamily="34" charset="-122"/>
                <a:ea typeface="思源黑体 CN Heavy" panose="020B0A00000000000000" pitchFamily="34" charset="-122"/>
                <a:sym typeface="思源宋体 CN" panose="02020400000000000000" pitchFamily="18" charset="-122"/>
              </a:rPr>
              <a:t>结论与启示</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6"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207" name="深度视觉·原创设计 https://www.docer.com/works?userid=22383862"/>
          <p:cNvPicPr>
            <a:picLocks noChangeAspect="1"/>
          </p:cNvPicPr>
          <p:nvPr/>
        </p:nvPicPr>
        <p:blipFill>
          <a:blip r:embed="rId3"/>
          <a:stretch>
            <a:fillRect/>
          </a:stretch>
        </p:blipFill>
        <p:spPr>
          <a:xfrm>
            <a:off x="8825748" y="6578221"/>
            <a:ext cx="3366252" cy="279779"/>
          </a:xfrm>
          <a:prstGeom prst="rect">
            <a:avLst/>
          </a:prstGeom>
        </p:spPr>
      </p:pic>
      <p:pic>
        <p:nvPicPr>
          <p:cNvPr id="2097208" name="深度视觉·原创设计 https://www.docer.com/works?userid=22383862"/>
          <p:cNvPicPr>
            <a:picLocks noChangeAspect="1"/>
          </p:cNvPicPr>
          <p:nvPr/>
        </p:nvPicPr>
        <p:blipFill>
          <a:blip r:embed="rId4"/>
          <a:stretch>
            <a:fillRect/>
          </a:stretch>
        </p:blipFill>
        <p:spPr>
          <a:xfrm>
            <a:off x="414078" y="-365763"/>
            <a:ext cx="615190" cy="1469621"/>
          </a:xfrm>
          <a:prstGeom prst="rect">
            <a:avLst/>
          </a:prstGeom>
        </p:spPr>
      </p:pic>
      <p:sp>
        <p:nvSpPr>
          <p:cNvPr id="3" name="文本框 2">
            <a:extLst>
              <a:ext uri="{FF2B5EF4-FFF2-40B4-BE49-F238E27FC236}">
                <a16:creationId xmlns:a16="http://schemas.microsoft.com/office/drawing/2014/main" id="{999DA0E5-FE7C-661D-C49E-C780B0F95F6C}"/>
              </a:ext>
            </a:extLst>
          </p:cNvPr>
          <p:cNvSpPr txBox="1"/>
          <p:nvPr/>
        </p:nvSpPr>
        <p:spPr>
          <a:xfrm>
            <a:off x="588105" y="2506657"/>
            <a:ext cx="10702195" cy="3367397"/>
          </a:xfrm>
          <a:prstGeom prst="rect">
            <a:avLst/>
          </a:prstGeom>
          <a:noFill/>
        </p:spPr>
        <p:txBody>
          <a:bodyPr wrap="square">
            <a:spAutoFit/>
          </a:bodyPr>
          <a:lstStyle/>
          <a:p>
            <a:pPr>
              <a:lnSpc>
                <a:spcPct val="150000"/>
              </a:lnSpc>
            </a:pPr>
            <a:r>
              <a:rPr lang="en-US" altLang="zh-CN" b="1" kern="100" dirty="0">
                <a:latin typeface="微软雅黑" panose="020B0503020204020204" pitchFamily="34" charset="-122"/>
                <a:ea typeface="微软雅黑" panose="020B0503020204020204" pitchFamily="34" charset="-122"/>
              </a:rPr>
              <a:t>2</a:t>
            </a:r>
            <a:r>
              <a:rPr lang="zh-CN" altLang="zh-CN" b="1" kern="100" dirty="0">
                <a:latin typeface="微软雅黑" panose="020B0503020204020204" pitchFamily="34" charset="-122"/>
                <a:ea typeface="微软雅黑" panose="020B0503020204020204" pitchFamily="34" charset="-122"/>
              </a:rPr>
              <a:t>）在产业规划方面，亟需</a:t>
            </a:r>
            <a:r>
              <a:rPr lang="zh-CN" altLang="zh-CN" b="1" kern="100" dirty="0">
                <a:solidFill>
                  <a:srgbClr val="C00000"/>
                </a:solidFill>
                <a:latin typeface="微软雅黑" panose="020B0503020204020204" pitchFamily="34" charset="-122"/>
                <a:ea typeface="微软雅黑" panose="020B0503020204020204" pitchFamily="34" charset="-122"/>
              </a:rPr>
              <a:t>推动智能制造各项标准体系的建设和智能制造共性技术、产业关键技术的自主研发</a:t>
            </a:r>
            <a:r>
              <a:rPr lang="zh-CN" altLang="zh-CN" b="1" kern="100" dirty="0">
                <a:latin typeface="微软雅黑" panose="020B0503020204020204" pitchFamily="34" charset="-122"/>
                <a:ea typeface="微软雅黑" panose="020B0503020204020204" pitchFamily="34" charset="-122"/>
              </a:rPr>
              <a:t>。目前，国内智能产品种类繁多，缺乏通用平台和接口，一定程度上是对技术资源的浪费。海尔</a:t>
            </a:r>
            <a:r>
              <a:rPr lang="en-US" altLang="zh-CN" b="1" kern="100" dirty="0">
                <a:latin typeface="微软雅黑" panose="020B0503020204020204" pitchFamily="34" charset="-122"/>
                <a:ea typeface="微软雅黑" panose="020B0503020204020204" pitchFamily="34" charset="-122"/>
              </a:rPr>
              <a:t>COSMO</a:t>
            </a:r>
            <a:r>
              <a:rPr lang="zh-CN" altLang="zh-CN" b="1" kern="100" dirty="0">
                <a:latin typeface="微软雅黑" panose="020B0503020204020204" pitchFamily="34" charset="-122"/>
                <a:ea typeface="微软雅黑" panose="020B0503020204020204" pitchFamily="34" charset="-122"/>
              </a:rPr>
              <a:t>平台推动的以用户为中心的智能制造标准，包括家电产业大规模定制通用技术规范、支持大规模定制的工业云平台建设规范及要求，和家电业智能制造执行系统规范这三项内容，是基于中国国情及互联网时代个性化、碎片化的用户需求所制定的智能制造标准，这也是全球唯一以用户为中心的智能制造标准，为中国其他制造行业的智能化转型提供了极具启示意义的范例。当前，应尽快推动智能制造体系架构、行业特定操作系统平台、行业通用技术等方面的标准制定，提高产业智能制造相关产品、标准、操作体系等之间的通用性和兼容性，培育智能制造生态体系。</a:t>
            </a:r>
          </a:p>
        </p:txBody>
      </p:sp>
      <p:pic>
        <p:nvPicPr>
          <p:cNvPr id="4" name="图片 3">
            <a:extLst>
              <a:ext uri="{FF2B5EF4-FFF2-40B4-BE49-F238E27FC236}">
                <a16:creationId xmlns:a16="http://schemas.microsoft.com/office/drawing/2014/main" id="{66BF4C08-F614-45EB-ED69-871B65E450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0353" y="568448"/>
            <a:ext cx="5274310" cy="18802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20" name="深度视觉·原创设计 https://www.docer.com/works?userid=22383862"/>
          <p:cNvPicPr>
            <a:picLocks noChangeAspect="1"/>
          </p:cNvPicPr>
          <p:nvPr/>
        </p:nvPicPr>
        <p:blipFill>
          <a:blip r:embed="rId2"/>
          <a:stretch>
            <a:fillRect/>
          </a:stretch>
        </p:blipFill>
        <p:spPr>
          <a:xfrm>
            <a:off x="0" y="0"/>
            <a:ext cx="2838576" cy="6858000"/>
          </a:xfrm>
          <a:prstGeom prst="rect">
            <a:avLst/>
          </a:prstGeom>
        </p:spPr>
      </p:pic>
      <p:pic>
        <p:nvPicPr>
          <p:cNvPr id="2097221" name="深度视觉·原创设计 https://www.docer.com/works?userid=22383862"/>
          <p:cNvPicPr>
            <a:picLocks noChangeAspect="1"/>
          </p:cNvPicPr>
          <p:nvPr/>
        </p:nvPicPr>
        <p:blipFill>
          <a:blip r:embed="rId3"/>
          <a:stretch>
            <a:fillRect/>
          </a:stretch>
        </p:blipFill>
        <p:spPr>
          <a:xfrm>
            <a:off x="10813575" y="5214771"/>
            <a:ext cx="884451" cy="884451"/>
          </a:xfrm>
          <a:prstGeom prst="rect">
            <a:avLst/>
          </a:prstGeom>
        </p:spPr>
      </p:pic>
      <p:pic>
        <p:nvPicPr>
          <p:cNvPr id="2097222" name="深度视觉·原创设计 https://www.docer.com/works?userid=22383862"/>
          <p:cNvPicPr>
            <a:picLocks noChangeAspect="1"/>
          </p:cNvPicPr>
          <p:nvPr/>
        </p:nvPicPr>
        <p:blipFill>
          <a:blip r:embed="rId4"/>
          <a:stretch>
            <a:fillRect/>
          </a:stretch>
        </p:blipFill>
        <p:spPr>
          <a:xfrm>
            <a:off x="547428" y="4780507"/>
            <a:ext cx="190500" cy="1549400"/>
          </a:xfrm>
          <a:prstGeom prst="rect">
            <a:avLst/>
          </a:prstGeom>
        </p:spPr>
      </p:pic>
      <p:pic>
        <p:nvPicPr>
          <p:cNvPr id="2097223" name="深度视觉·原创设计 https://www.docer.com/works?userid=22383862"/>
          <p:cNvPicPr>
            <a:picLocks noChangeAspect="1"/>
          </p:cNvPicPr>
          <p:nvPr/>
        </p:nvPicPr>
        <p:blipFill>
          <a:blip r:embed="rId5"/>
          <a:stretch>
            <a:fillRect/>
          </a:stretch>
        </p:blipFill>
        <p:spPr>
          <a:xfrm>
            <a:off x="8825748" y="6441743"/>
            <a:ext cx="3366252" cy="416257"/>
          </a:xfrm>
          <a:prstGeom prst="rect">
            <a:avLst/>
          </a:prstGeom>
        </p:spPr>
      </p:pic>
      <p:pic>
        <p:nvPicPr>
          <p:cNvPr id="2097224" name="深度视觉·原创设计 https://www.docer.com/works?userid=22383862"/>
          <p:cNvPicPr>
            <a:picLocks noChangeAspect="1"/>
          </p:cNvPicPr>
          <p:nvPr/>
        </p:nvPicPr>
        <p:blipFill>
          <a:blip r:embed="rId6"/>
          <a:stretch>
            <a:fillRect/>
          </a:stretch>
        </p:blipFill>
        <p:spPr>
          <a:xfrm>
            <a:off x="414078" y="-365763"/>
            <a:ext cx="615190" cy="1469621"/>
          </a:xfrm>
          <a:prstGeom prst="rect">
            <a:avLst/>
          </a:prstGeom>
        </p:spPr>
      </p:pic>
      <p:pic>
        <p:nvPicPr>
          <p:cNvPr id="2097225" name="深度视觉·原创设计 https://www.docer.com/works?userid=22383862"/>
          <p:cNvPicPr>
            <a:picLocks noChangeAspect="1"/>
          </p:cNvPicPr>
          <p:nvPr/>
        </p:nvPicPr>
        <p:blipFill>
          <a:blip r:embed="rId7"/>
          <a:stretch>
            <a:fillRect/>
          </a:stretch>
        </p:blipFill>
        <p:spPr>
          <a:xfrm>
            <a:off x="10324150" y="406588"/>
            <a:ext cx="1422400" cy="1600200"/>
          </a:xfrm>
          <a:prstGeom prst="rect">
            <a:avLst/>
          </a:prstGeom>
        </p:spPr>
      </p:pic>
      <p:sp>
        <p:nvSpPr>
          <p:cNvPr id="1048842" name="深度视觉·原创设计 https://www.docer.com/works?userid=22383862"/>
          <p:cNvSpPr/>
          <p:nvPr/>
        </p:nvSpPr>
        <p:spPr>
          <a:xfrm>
            <a:off x="1718490" y="2251881"/>
            <a:ext cx="2354240" cy="23542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43" name="深度视觉·原创设计 https://www.docer.com/works?userid=22383862"/>
          <p:cNvSpPr txBox="1"/>
          <p:nvPr/>
        </p:nvSpPr>
        <p:spPr>
          <a:xfrm>
            <a:off x="1955459" y="2875002"/>
            <a:ext cx="1880301" cy="1107996"/>
          </a:xfrm>
          <a:prstGeom prst="rect">
            <a:avLst/>
          </a:prstGeom>
          <a:noFill/>
        </p:spPr>
        <p:txBody>
          <a:bodyPr wrap="square" rtlCol="0">
            <a:spAutoFit/>
          </a:bodyPr>
          <a:lstStyle/>
          <a:p>
            <a:pPr algn="ctr"/>
            <a:r>
              <a:rPr lang="en-US" altLang="zh-CN" sz="6600" dirty="0">
                <a:solidFill>
                  <a:schemeClr val="bg1"/>
                </a:solidFill>
                <a:latin typeface="思源宋体 Heavy" panose="02020900000000000000" pitchFamily="18" charset="-122"/>
                <a:ea typeface="思源宋体 Heavy" panose="02020900000000000000" pitchFamily="18" charset="-122"/>
              </a:rPr>
              <a:t>04</a:t>
            </a:r>
            <a:endParaRPr lang="zh-CN" altLang="en-US" sz="6600" dirty="0">
              <a:solidFill>
                <a:schemeClr val="bg1"/>
              </a:solidFill>
              <a:latin typeface="思源宋体 Heavy" panose="02020900000000000000" pitchFamily="18" charset="-122"/>
              <a:ea typeface="思源宋体 Heavy" panose="02020900000000000000" pitchFamily="18" charset="-122"/>
            </a:endParaRPr>
          </a:p>
        </p:txBody>
      </p:sp>
      <p:sp>
        <p:nvSpPr>
          <p:cNvPr id="1048844" name="深度视觉·原创设计 https://www.docer.com/works?userid=22383862"/>
          <p:cNvSpPr txBox="1"/>
          <p:nvPr/>
        </p:nvSpPr>
        <p:spPr>
          <a:xfrm>
            <a:off x="5373098" y="2818984"/>
            <a:ext cx="4594369" cy="769441"/>
          </a:xfrm>
          <a:prstGeom prst="rect">
            <a:avLst/>
          </a:prstGeom>
          <a:noFill/>
        </p:spPr>
        <p:txBody>
          <a:bodyPr wrap="square" rtlCol="0">
            <a:spAutoFit/>
          </a:bodyPr>
          <a:lstStyle/>
          <a:p>
            <a:r>
              <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相关案例分析</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17"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218" name="深度视觉·原创设计 https://www.docer.com/works?userid=22383862"/>
          <p:cNvPicPr>
            <a:picLocks noChangeAspect="1"/>
          </p:cNvPicPr>
          <p:nvPr/>
        </p:nvPicPr>
        <p:blipFill>
          <a:blip r:embed="rId3"/>
          <a:stretch>
            <a:fillRect/>
          </a:stretch>
        </p:blipFill>
        <p:spPr>
          <a:xfrm>
            <a:off x="8825748" y="6578221"/>
            <a:ext cx="3366252" cy="279779"/>
          </a:xfrm>
          <a:prstGeom prst="rect">
            <a:avLst/>
          </a:prstGeom>
        </p:spPr>
      </p:pic>
      <p:pic>
        <p:nvPicPr>
          <p:cNvPr id="2097219" name="深度视觉·原创设计 https://www.docer.com/works?userid=22383862"/>
          <p:cNvPicPr>
            <a:picLocks noChangeAspect="1"/>
          </p:cNvPicPr>
          <p:nvPr/>
        </p:nvPicPr>
        <p:blipFill>
          <a:blip r:embed="rId4"/>
          <a:stretch>
            <a:fillRect/>
          </a:stretch>
        </p:blipFill>
        <p:spPr>
          <a:xfrm>
            <a:off x="414078" y="-365763"/>
            <a:ext cx="615190" cy="1469621"/>
          </a:xfrm>
          <a:prstGeom prst="rect">
            <a:avLst/>
          </a:prstGeom>
        </p:spPr>
      </p:pic>
      <p:sp>
        <p:nvSpPr>
          <p:cNvPr id="3" name="文本框 2">
            <a:extLst>
              <a:ext uri="{FF2B5EF4-FFF2-40B4-BE49-F238E27FC236}">
                <a16:creationId xmlns:a16="http://schemas.microsoft.com/office/drawing/2014/main" id="{AB8C60DC-0862-F4F7-AB84-1E829CAC6E55}"/>
              </a:ext>
            </a:extLst>
          </p:cNvPr>
          <p:cNvSpPr txBox="1"/>
          <p:nvPr/>
        </p:nvSpPr>
        <p:spPr>
          <a:xfrm>
            <a:off x="333710" y="825156"/>
            <a:ext cx="8585480" cy="1705403"/>
          </a:xfrm>
          <a:prstGeom prst="rect">
            <a:avLst/>
          </a:prstGeom>
          <a:noFill/>
        </p:spPr>
        <p:txBody>
          <a:bodyPr wrap="square">
            <a:spAutoFit/>
          </a:bodyPr>
          <a:lstStyle/>
          <a:p>
            <a:pPr indent="266700" algn="just">
              <a:lnSpc>
                <a:spcPct val="150000"/>
              </a:lnSpc>
            </a:pPr>
            <a:r>
              <a:rPr lang="zh-CN" altLang="zh-CN" b="1" kern="100" dirty="0">
                <a:latin typeface="微软雅黑" panose="020B0503020204020204" pitchFamily="34" charset="-122"/>
                <a:ea typeface="微软雅黑" panose="020B0503020204020204" pitchFamily="34" charset="-122"/>
              </a:rPr>
              <a:t>自</a:t>
            </a:r>
            <a:r>
              <a:rPr lang="en-US" altLang="zh-CN" b="1" kern="100" dirty="0">
                <a:latin typeface="微软雅黑" panose="020B0503020204020204" pitchFamily="34" charset="-122"/>
                <a:ea typeface="微软雅黑" panose="020B0503020204020204" pitchFamily="34" charset="-122"/>
              </a:rPr>
              <a:t>2020-2022</a:t>
            </a:r>
            <a:r>
              <a:rPr lang="zh-CN" altLang="zh-CN" b="1" kern="100" dirty="0">
                <a:latin typeface="微软雅黑" panose="020B0503020204020204" pitchFamily="34" charset="-122"/>
                <a:ea typeface="微软雅黑" panose="020B0503020204020204" pitchFamily="34" charset="-122"/>
              </a:rPr>
              <a:t>年新冠疫情爆发以来，卡奥斯平台上，一系列成功筹备物资、复工复产、转产增效的成功案例，展示了真正的工业互联网到底是如何靠“网状生态圈”来抵御“带状供应链”断裂的风险、如何真正赋能企业生产。</a:t>
            </a:r>
          </a:p>
          <a:p>
            <a:pPr algn="just">
              <a:lnSpc>
                <a:spcPct val="150000"/>
              </a:lnSpc>
            </a:pPr>
            <a:r>
              <a:rPr lang="en-US" altLang="zh-CN" b="1" kern="100" dirty="0">
                <a:latin typeface="微软雅黑" panose="020B0503020204020204" pitchFamily="34" charset="-122"/>
                <a:ea typeface="微软雅黑" panose="020B0503020204020204" pitchFamily="34" charset="-122"/>
              </a:rPr>
              <a:t> </a:t>
            </a:r>
            <a:endParaRPr lang="zh-CN" altLang="zh-CN" b="1" kern="1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7169B09-B603-CA56-1C5B-7FFEC35953CF}"/>
              </a:ext>
            </a:extLst>
          </p:cNvPr>
          <p:cNvSpPr txBox="1"/>
          <p:nvPr/>
        </p:nvSpPr>
        <p:spPr>
          <a:xfrm>
            <a:off x="333709" y="2315396"/>
            <a:ext cx="2460291" cy="646331"/>
          </a:xfrm>
          <a:prstGeom prst="rect">
            <a:avLst/>
          </a:prstGeom>
          <a:noFill/>
        </p:spPr>
        <p:txBody>
          <a:bodyPr wrap="square" rtlCol="0">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案例</a:t>
            </a:r>
            <a:r>
              <a:rPr lang="en-US" altLang="zh-CN" sz="3600" b="1" dirty="0">
                <a:solidFill>
                  <a:srgbClr val="C00000"/>
                </a:solidFill>
                <a:latin typeface="微软雅黑" panose="020B0503020204020204" pitchFamily="34" charset="-122"/>
                <a:ea typeface="微软雅黑" panose="020B0503020204020204" pitchFamily="34" charset="-122"/>
              </a:rPr>
              <a:t>1</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pic>
        <p:nvPicPr>
          <p:cNvPr id="7" name="深度视觉·原创设计 https://www.docer.com/works?userid=22383862" descr="iPhone-6-Flat-Mockup---Black.png">
            <a:extLst>
              <a:ext uri="{FF2B5EF4-FFF2-40B4-BE49-F238E27FC236}">
                <a16:creationId xmlns:a16="http://schemas.microsoft.com/office/drawing/2014/main" id="{84540C08-B15C-7ECA-980B-0985D2733A85}"/>
              </a:ext>
            </a:extLst>
          </p:cNvPr>
          <p:cNvPicPr>
            <a:picLocks noChangeAspect="1"/>
          </p:cNvPicPr>
          <p:nvPr/>
        </p:nvPicPr>
        <p:blipFill>
          <a:blip r:embed="rId5"/>
          <a:stretch>
            <a:fillRect/>
          </a:stretch>
        </p:blipFill>
        <p:spPr>
          <a:xfrm>
            <a:off x="8919190" y="755374"/>
            <a:ext cx="2898232" cy="5430950"/>
          </a:xfrm>
          <a:prstGeom prst="rect">
            <a:avLst/>
          </a:prstGeom>
        </p:spPr>
      </p:pic>
      <p:sp>
        <p:nvSpPr>
          <p:cNvPr id="8" name="深度视觉·原创设计 https://www.docer.com/works?userid=22383862">
            <a:extLst>
              <a:ext uri="{FF2B5EF4-FFF2-40B4-BE49-F238E27FC236}">
                <a16:creationId xmlns:a16="http://schemas.microsoft.com/office/drawing/2014/main" id="{B68E430B-4316-10B6-2323-68DC80F35D28}"/>
              </a:ext>
            </a:extLst>
          </p:cNvPr>
          <p:cNvSpPr/>
          <p:nvPr/>
        </p:nvSpPr>
        <p:spPr>
          <a:xfrm>
            <a:off x="9139793" y="1516382"/>
            <a:ext cx="2457025" cy="3984306"/>
          </a:xfrm>
          <a:custGeom>
            <a:avLst/>
            <a:gdLst>
              <a:gd name="connsiteX0" fmla="*/ 0 w 4638101"/>
              <a:gd name="connsiteY0" fmla="*/ 0 h 2610997"/>
              <a:gd name="connsiteX1" fmla="*/ 4638101 w 4638101"/>
              <a:gd name="connsiteY1" fmla="*/ 0 h 2610997"/>
              <a:gd name="connsiteX2" fmla="*/ 4638101 w 4638101"/>
              <a:gd name="connsiteY2" fmla="*/ 2610997 h 2610997"/>
              <a:gd name="connsiteX3" fmla="*/ 0 w 4638101"/>
              <a:gd name="connsiteY3" fmla="*/ 2610997 h 2610997"/>
            </a:gdLst>
            <a:ahLst/>
            <a:cxnLst>
              <a:cxn ang="0">
                <a:pos x="connsiteX0" y="connsiteY0"/>
              </a:cxn>
              <a:cxn ang="0">
                <a:pos x="connsiteX1" y="connsiteY1"/>
              </a:cxn>
              <a:cxn ang="0">
                <a:pos x="connsiteX2" y="connsiteY2"/>
              </a:cxn>
              <a:cxn ang="0">
                <a:pos x="connsiteX3" y="connsiteY3"/>
              </a:cxn>
            </a:cxnLst>
            <a:rect l="l" t="t" r="r" b="b"/>
            <a:pathLst>
              <a:path w="4638101" h="2610997">
                <a:moveTo>
                  <a:pt x="0" y="0"/>
                </a:moveTo>
                <a:lnTo>
                  <a:pt x="4638101" y="0"/>
                </a:lnTo>
                <a:lnTo>
                  <a:pt x="4638101" y="2610997"/>
                </a:lnTo>
                <a:lnTo>
                  <a:pt x="0" y="2610997"/>
                </a:lnTo>
                <a:close/>
              </a:path>
            </a:pathLst>
          </a:custGeom>
          <a:blipFill>
            <a:blip r:embed="rId6"/>
            <a:stretch>
              <a:fillRect l="-71652" r="-71652"/>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深度视觉·原创设计 https://www.docer.com/works?userid=22383862">
            <a:extLst>
              <a:ext uri="{FF2B5EF4-FFF2-40B4-BE49-F238E27FC236}">
                <a16:creationId xmlns:a16="http://schemas.microsoft.com/office/drawing/2014/main" id="{B333B1D1-B13A-4DEC-5E2A-7D55497B65F9}"/>
              </a:ext>
            </a:extLst>
          </p:cNvPr>
          <p:cNvSpPr/>
          <p:nvPr/>
        </p:nvSpPr>
        <p:spPr>
          <a:xfrm>
            <a:off x="462792" y="2970874"/>
            <a:ext cx="8324693" cy="27470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文本框 9">
            <a:extLst>
              <a:ext uri="{FF2B5EF4-FFF2-40B4-BE49-F238E27FC236}">
                <a16:creationId xmlns:a16="http://schemas.microsoft.com/office/drawing/2014/main" id="{6A2C4D41-12B6-44DA-0F24-8103D36DE413}"/>
              </a:ext>
            </a:extLst>
          </p:cNvPr>
          <p:cNvSpPr txBox="1"/>
          <p:nvPr/>
        </p:nvSpPr>
        <p:spPr>
          <a:xfrm>
            <a:off x="631957" y="3051581"/>
            <a:ext cx="7760019" cy="2951898"/>
          </a:xfrm>
          <a:prstGeom prst="rect">
            <a:avLst/>
          </a:prstGeom>
          <a:noFill/>
        </p:spPr>
        <p:txBody>
          <a:bodyPr wrap="square">
            <a:spAutoFit/>
          </a:bodyPr>
          <a:lstStyle/>
          <a:p>
            <a:pPr indent="266700" algn="just">
              <a:lnSpc>
                <a:spcPct val="150000"/>
              </a:lnSpc>
            </a:pPr>
            <a:r>
              <a:rPr lang="en-US" altLang="zh-CN" b="1" kern="100" dirty="0">
                <a:latin typeface="微软雅黑" panose="020B0503020204020204" pitchFamily="34" charset="-122"/>
                <a:ea typeface="微软雅黑" panose="020B0503020204020204" pitchFamily="34" charset="-122"/>
              </a:rPr>
              <a:t>2020 </a:t>
            </a:r>
            <a:r>
              <a:rPr lang="zh-CN" altLang="zh-CN" b="1" kern="100" dirty="0">
                <a:latin typeface="微软雅黑" panose="020B0503020204020204" pitchFamily="34" charset="-122"/>
                <a:ea typeface="微软雅黑" panose="020B0503020204020204" pitchFamily="34" charset="-122"/>
              </a:rPr>
              <a:t>年</a:t>
            </a:r>
            <a:r>
              <a:rPr lang="en-US" altLang="zh-CN" b="1" kern="100" dirty="0">
                <a:latin typeface="微软雅黑" panose="020B0503020204020204" pitchFamily="34" charset="-122"/>
                <a:ea typeface="微软雅黑" panose="020B0503020204020204" pitchFamily="34" charset="-122"/>
              </a:rPr>
              <a:t> 1 </a:t>
            </a:r>
            <a:r>
              <a:rPr lang="zh-CN" altLang="zh-CN" b="1" kern="100" dirty="0">
                <a:latin typeface="微软雅黑" panose="020B0503020204020204" pitchFamily="34" charset="-122"/>
                <a:ea typeface="微软雅黑" panose="020B0503020204020204" pitchFamily="34" charset="-122"/>
              </a:rPr>
              <a:t>月</a:t>
            </a:r>
            <a:r>
              <a:rPr lang="en-US" altLang="zh-CN" b="1" kern="100" dirty="0">
                <a:latin typeface="微软雅黑" panose="020B0503020204020204" pitchFamily="34" charset="-122"/>
                <a:ea typeface="微软雅黑" panose="020B0503020204020204" pitchFamily="34" charset="-122"/>
              </a:rPr>
              <a:t> 31 </a:t>
            </a:r>
            <a:r>
              <a:rPr lang="zh-CN" altLang="zh-CN" b="1" kern="100" dirty="0">
                <a:latin typeface="微软雅黑" panose="020B0503020204020204" pitchFamily="34" charset="-122"/>
                <a:ea typeface="微软雅黑" panose="020B0503020204020204" pitchFamily="34" charset="-122"/>
              </a:rPr>
              <a:t>日，作为国内三大卫材生产基地之一，河南省长垣市各大卫材生产企业均出现口罩用熔喷布、防护服用覆膜水刺布等原材料紧缺的情况。这种原材料的短缺，就在于当固定供应商供应不上原材料后，企业难以在短时间内找到替代者重组供应链，此时企业急需的是一个类似于</a:t>
            </a:r>
            <a:r>
              <a:rPr lang="en-US" altLang="zh-CN" b="1" kern="100" dirty="0">
                <a:latin typeface="微软雅黑" panose="020B0503020204020204" pitchFamily="34" charset="-122"/>
                <a:ea typeface="微软雅黑" panose="020B0503020204020204" pitchFamily="34" charset="-122"/>
              </a:rPr>
              <a:t>“</a:t>
            </a:r>
            <a:r>
              <a:rPr lang="zh-CN" altLang="zh-CN" b="1" kern="100" dirty="0">
                <a:latin typeface="微软雅黑" panose="020B0503020204020204" pitchFamily="34" charset="-122"/>
                <a:ea typeface="微软雅黑" panose="020B0503020204020204" pitchFamily="34" charset="-122"/>
              </a:rPr>
              <a:t>淘宝</a:t>
            </a:r>
            <a:r>
              <a:rPr lang="en-US" altLang="zh-CN" b="1" kern="100" dirty="0">
                <a:latin typeface="微软雅黑" panose="020B0503020204020204" pitchFamily="34" charset="-122"/>
                <a:ea typeface="微软雅黑" panose="020B0503020204020204" pitchFamily="34" charset="-122"/>
              </a:rPr>
              <a:t>”</a:t>
            </a:r>
            <a:r>
              <a:rPr lang="zh-CN" altLang="zh-CN" b="1" kern="100" dirty="0">
                <a:latin typeface="微软雅黑" panose="020B0503020204020204" pitchFamily="34" charset="-122"/>
                <a:ea typeface="微软雅黑" panose="020B0503020204020204" pitchFamily="34" charset="-122"/>
              </a:rPr>
              <a:t>的平台，让自家楼下超市关门时，还能迅速找到替代商家</a:t>
            </a:r>
            <a:r>
              <a:rPr lang="en-US" altLang="zh-CN" b="1" kern="100" dirty="0">
                <a:latin typeface="微软雅黑" panose="020B0503020204020204" pitchFamily="34" charset="-122"/>
                <a:ea typeface="微软雅黑" panose="020B0503020204020204" pitchFamily="34" charset="-122"/>
              </a:rPr>
              <a:t>——</a:t>
            </a:r>
            <a:r>
              <a:rPr lang="zh-CN" altLang="zh-CN" b="1" kern="100" dirty="0">
                <a:latin typeface="微软雅黑" panose="020B0503020204020204" pitchFamily="34" charset="-122"/>
                <a:ea typeface="微软雅黑" panose="020B0503020204020204" pitchFamily="34" charset="-122"/>
              </a:rPr>
              <a:t>这正是工业互联网的功能之一。</a:t>
            </a:r>
          </a:p>
          <a:p>
            <a:pPr algn="just">
              <a:lnSpc>
                <a:spcPct val="150000"/>
              </a:lnSpc>
            </a:pPr>
            <a:r>
              <a:rPr lang="en-US" altLang="zh-CN" b="1" kern="100" dirty="0">
                <a:latin typeface="微软雅黑" panose="020B0503020204020204" pitchFamily="34" charset="-122"/>
                <a:ea typeface="微软雅黑" panose="020B0503020204020204" pitchFamily="34" charset="-122"/>
              </a:rPr>
              <a:t> </a:t>
            </a:r>
            <a:endParaRPr lang="zh-CN" altLang="zh-CN" b="1" kern="1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AE7077-3F14-249F-A5D0-C4C24F5D3838}"/>
              </a:ext>
            </a:extLst>
          </p:cNvPr>
          <p:cNvSpPr txBox="1"/>
          <p:nvPr/>
        </p:nvSpPr>
        <p:spPr>
          <a:xfrm>
            <a:off x="850900" y="1376054"/>
            <a:ext cx="6807200" cy="4198393"/>
          </a:xfrm>
          <a:prstGeom prst="rect">
            <a:avLst/>
          </a:prstGeom>
          <a:noFill/>
        </p:spPr>
        <p:txBody>
          <a:bodyPr wrap="square">
            <a:spAutoFit/>
          </a:bodyPr>
          <a:lstStyle/>
          <a:p>
            <a:pPr indent="266700" algn="just">
              <a:lnSpc>
                <a:spcPct val="150000"/>
              </a:lnSpc>
            </a:pPr>
            <a:r>
              <a:rPr lang="zh-CN" altLang="zh-CN" b="1" kern="100" dirty="0">
                <a:latin typeface="微软雅黑" panose="020B0503020204020204" pitchFamily="34" charset="-122"/>
                <a:ea typeface="微软雅黑" panose="020B0503020204020204" pitchFamily="34" charset="-122"/>
              </a:rPr>
              <a:t>当天，长垣市多个卫材生产企业通过卡奥斯医疗物资信息共享资源汇聚平台发布了紧急需求。在确认需求的具体信息后，卡奥斯协助企业通过平台寻源，当天河南省健琪医疗器械有限公司即找到</a:t>
            </a:r>
            <a:r>
              <a:rPr lang="en-US" altLang="zh-CN" b="1" kern="100" dirty="0">
                <a:latin typeface="微软雅黑" panose="020B0503020204020204" pitchFamily="34" charset="-122"/>
                <a:ea typeface="微软雅黑" panose="020B0503020204020204" pitchFamily="34" charset="-122"/>
              </a:rPr>
              <a:t> 2 </a:t>
            </a:r>
            <a:r>
              <a:rPr lang="zh-CN" altLang="zh-CN" b="1" kern="100" dirty="0">
                <a:latin typeface="微软雅黑" panose="020B0503020204020204" pitchFamily="34" charset="-122"/>
                <a:ea typeface="微软雅黑" panose="020B0503020204020204" pitchFamily="34" charset="-122"/>
              </a:rPr>
              <a:t>吨口罩鼻梁夹条资源，解决了</a:t>
            </a:r>
            <a:r>
              <a:rPr lang="zh-CN" altLang="zh-CN" b="1" kern="100">
                <a:latin typeface="微软雅黑" panose="020B0503020204020204" pitchFamily="34" charset="-122"/>
                <a:ea typeface="微软雅黑" panose="020B0503020204020204" pitchFamily="34" charset="-122"/>
              </a:rPr>
              <a:t>口罩瓶颈</a:t>
            </a:r>
            <a:r>
              <a:rPr lang="zh-CN" altLang="en-US" b="1" kern="100">
                <a:latin typeface="微软雅黑" panose="020B0503020204020204" pitchFamily="34" charset="-122"/>
                <a:ea typeface="微软雅黑" panose="020B0503020204020204" pitchFamily="34" charset="-122"/>
              </a:rPr>
              <a:t>材料</a:t>
            </a:r>
            <a:r>
              <a:rPr lang="zh-CN" altLang="zh-CN" b="1" kern="100">
                <a:latin typeface="微软雅黑" panose="020B0503020204020204" pitchFamily="34" charset="-122"/>
                <a:ea typeface="微软雅黑" panose="020B0503020204020204" pitchFamily="34" charset="-122"/>
              </a:rPr>
              <a:t>的</a:t>
            </a:r>
            <a:r>
              <a:rPr lang="zh-CN" altLang="zh-CN" b="1" kern="100" dirty="0">
                <a:latin typeface="微软雅黑" panose="020B0503020204020204" pitchFamily="34" charset="-122"/>
                <a:ea typeface="微软雅黑" panose="020B0503020204020204" pitchFamily="34" charset="-122"/>
              </a:rPr>
              <a:t>问题；同时为河南省蓝天医疗器械有限公司找到</a:t>
            </a:r>
            <a:r>
              <a:rPr lang="en-US" altLang="zh-CN" b="1" kern="100" dirty="0">
                <a:latin typeface="微软雅黑" panose="020B0503020204020204" pitchFamily="34" charset="-122"/>
                <a:ea typeface="微软雅黑" panose="020B0503020204020204" pitchFamily="34" charset="-122"/>
              </a:rPr>
              <a:t> 5 </a:t>
            </a:r>
            <a:r>
              <a:rPr lang="zh-CN" altLang="zh-CN" b="1" kern="100" dirty="0">
                <a:latin typeface="微软雅黑" panose="020B0503020204020204" pitchFamily="34" charset="-122"/>
                <a:ea typeface="微软雅黑" panose="020B0503020204020204" pitchFamily="34" charset="-122"/>
              </a:rPr>
              <a:t>台热风缝口密封机，每天提高防护服产能</a:t>
            </a:r>
            <a:r>
              <a:rPr lang="en-US" altLang="zh-CN" b="1" kern="100" dirty="0">
                <a:latin typeface="微软雅黑" panose="020B0503020204020204" pitchFamily="34" charset="-122"/>
                <a:ea typeface="微软雅黑" panose="020B0503020204020204" pitchFamily="34" charset="-122"/>
              </a:rPr>
              <a:t> 6000 </a:t>
            </a:r>
            <a:r>
              <a:rPr lang="zh-CN" altLang="zh-CN" b="1" kern="100" dirty="0">
                <a:latin typeface="微软雅黑" panose="020B0503020204020204" pitchFamily="34" charset="-122"/>
                <a:ea typeface="微软雅黑" panose="020B0503020204020204" pitchFamily="34" charset="-122"/>
              </a:rPr>
              <a:t>件。</a:t>
            </a:r>
          </a:p>
          <a:p>
            <a:pPr indent="266700" algn="just">
              <a:lnSpc>
                <a:spcPct val="150000"/>
              </a:lnSpc>
            </a:pPr>
            <a:r>
              <a:rPr lang="zh-CN" altLang="zh-CN" b="1" kern="100" dirty="0">
                <a:latin typeface="微软雅黑" panose="020B0503020204020204" pitchFamily="34" charset="-122"/>
                <a:ea typeface="微软雅黑" panose="020B0503020204020204" pitchFamily="34" charset="-122"/>
              </a:rPr>
              <a:t>在卡奥斯这种“操作系统”的支持下，许多需要高投入、走弯路来搭建的大数据库、全流程监测、智能分析、场景提炼、底层技术等基础平台，可以由卡奥斯提供完整的解决方案，显著降低工业互联网的投入成本和使用门槛。</a:t>
            </a:r>
          </a:p>
        </p:txBody>
      </p:sp>
      <p:pic>
        <p:nvPicPr>
          <p:cNvPr id="4" name="深度视觉·原创设计 https://www.docer.com/works?userid=22383862" descr="iPhone-6-Flat-Mockup---Black.png">
            <a:extLst>
              <a:ext uri="{FF2B5EF4-FFF2-40B4-BE49-F238E27FC236}">
                <a16:creationId xmlns:a16="http://schemas.microsoft.com/office/drawing/2014/main" id="{0D3FC566-3E41-F82B-E735-5DE65405A492}"/>
              </a:ext>
            </a:extLst>
          </p:cNvPr>
          <p:cNvPicPr>
            <a:picLocks noChangeAspect="1"/>
          </p:cNvPicPr>
          <p:nvPr/>
        </p:nvPicPr>
        <p:blipFill>
          <a:blip r:embed="rId2"/>
          <a:stretch>
            <a:fillRect/>
          </a:stretch>
        </p:blipFill>
        <p:spPr>
          <a:xfrm>
            <a:off x="8919190" y="755374"/>
            <a:ext cx="2898232" cy="5430950"/>
          </a:xfrm>
          <a:prstGeom prst="rect">
            <a:avLst/>
          </a:prstGeom>
        </p:spPr>
      </p:pic>
      <p:sp>
        <p:nvSpPr>
          <p:cNvPr id="5" name="深度视觉·原创设计 https://www.docer.com/works?userid=22383862">
            <a:extLst>
              <a:ext uri="{FF2B5EF4-FFF2-40B4-BE49-F238E27FC236}">
                <a16:creationId xmlns:a16="http://schemas.microsoft.com/office/drawing/2014/main" id="{09016B8F-4498-1B84-BE96-71B314950B6B}"/>
              </a:ext>
            </a:extLst>
          </p:cNvPr>
          <p:cNvSpPr/>
          <p:nvPr/>
        </p:nvSpPr>
        <p:spPr>
          <a:xfrm>
            <a:off x="9139793" y="1516382"/>
            <a:ext cx="2457025" cy="3984306"/>
          </a:xfrm>
          <a:custGeom>
            <a:avLst/>
            <a:gdLst>
              <a:gd name="connsiteX0" fmla="*/ 0 w 4638101"/>
              <a:gd name="connsiteY0" fmla="*/ 0 h 2610997"/>
              <a:gd name="connsiteX1" fmla="*/ 4638101 w 4638101"/>
              <a:gd name="connsiteY1" fmla="*/ 0 h 2610997"/>
              <a:gd name="connsiteX2" fmla="*/ 4638101 w 4638101"/>
              <a:gd name="connsiteY2" fmla="*/ 2610997 h 2610997"/>
              <a:gd name="connsiteX3" fmla="*/ 0 w 4638101"/>
              <a:gd name="connsiteY3" fmla="*/ 2610997 h 2610997"/>
            </a:gdLst>
            <a:ahLst/>
            <a:cxnLst>
              <a:cxn ang="0">
                <a:pos x="connsiteX0" y="connsiteY0"/>
              </a:cxn>
              <a:cxn ang="0">
                <a:pos x="connsiteX1" y="connsiteY1"/>
              </a:cxn>
              <a:cxn ang="0">
                <a:pos x="connsiteX2" y="connsiteY2"/>
              </a:cxn>
              <a:cxn ang="0">
                <a:pos x="connsiteX3" y="connsiteY3"/>
              </a:cxn>
            </a:cxnLst>
            <a:rect l="l" t="t" r="r" b="b"/>
            <a:pathLst>
              <a:path w="4638101" h="2610997">
                <a:moveTo>
                  <a:pt x="0" y="0"/>
                </a:moveTo>
                <a:lnTo>
                  <a:pt x="4638101" y="0"/>
                </a:lnTo>
                <a:lnTo>
                  <a:pt x="4638101" y="2610997"/>
                </a:lnTo>
                <a:lnTo>
                  <a:pt x="0" y="2610997"/>
                </a:lnTo>
                <a:close/>
              </a:path>
            </a:pathLst>
          </a:custGeom>
          <a:blipFill>
            <a:blip r:embed="rId3"/>
            <a:stretch>
              <a:fillRect l="-71652" r="-71652"/>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 name="深度视觉·原创设计 https://www.docer.com/works?userid=22383862">
            <a:extLst>
              <a:ext uri="{FF2B5EF4-FFF2-40B4-BE49-F238E27FC236}">
                <a16:creationId xmlns:a16="http://schemas.microsoft.com/office/drawing/2014/main" id="{A4AEC54B-00E2-AC7C-1B92-30D5AF4678D9}"/>
              </a:ext>
            </a:extLst>
          </p:cNvPr>
          <p:cNvPicPr>
            <a:picLocks noChangeAspect="1"/>
          </p:cNvPicPr>
          <p:nvPr/>
        </p:nvPicPr>
        <p:blipFill>
          <a:blip r:embed="rId4"/>
          <a:stretch>
            <a:fillRect/>
          </a:stretch>
        </p:blipFill>
        <p:spPr>
          <a:xfrm>
            <a:off x="8825748" y="6578221"/>
            <a:ext cx="3366252" cy="279779"/>
          </a:xfrm>
          <a:prstGeom prst="rect">
            <a:avLst/>
          </a:prstGeom>
        </p:spPr>
      </p:pic>
      <p:pic>
        <p:nvPicPr>
          <p:cNvPr id="7" name="深度视觉·原创设计 https://www.docer.com/works?userid=22383862">
            <a:extLst>
              <a:ext uri="{FF2B5EF4-FFF2-40B4-BE49-F238E27FC236}">
                <a16:creationId xmlns:a16="http://schemas.microsoft.com/office/drawing/2014/main" id="{BBC668A1-ABE3-5414-AD9F-16AB247DF44D}"/>
              </a:ext>
            </a:extLst>
          </p:cNvPr>
          <p:cNvPicPr>
            <a:picLocks noChangeAspect="1"/>
          </p:cNvPicPr>
          <p:nvPr/>
        </p:nvPicPr>
        <p:blipFill>
          <a:blip r:embed="rId5"/>
          <a:stretch>
            <a:fillRect/>
          </a:stretch>
        </p:blipFill>
        <p:spPr>
          <a:xfrm>
            <a:off x="414078" y="-365763"/>
            <a:ext cx="615190" cy="1469621"/>
          </a:xfrm>
          <a:prstGeom prst="rect">
            <a:avLst/>
          </a:prstGeom>
        </p:spPr>
      </p:pic>
    </p:spTree>
    <p:extLst>
      <p:ext uri="{BB962C8B-B14F-4D97-AF65-F5344CB8AC3E}">
        <p14:creationId xmlns:p14="http://schemas.microsoft.com/office/powerpoint/2010/main" val="1578003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9"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210" name="深度视觉·原创设计 https://www.docer.com/works?userid=22383862"/>
          <p:cNvPicPr>
            <a:picLocks noChangeAspect="1"/>
          </p:cNvPicPr>
          <p:nvPr/>
        </p:nvPicPr>
        <p:blipFill>
          <a:blip r:embed="rId3"/>
          <a:stretch>
            <a:fillRect/>
          </a:stretch>
        </p:blipFill>
        <p:spPr>
          <a:xfrm>
            <a:off x="8825748" y="6578221"/>
            <a:ext cx="3366252" cy="279779"/>
          </a:xfrm>
          <a:prstGeom prst="rect">
            <a:avLst/>
          </a:prstGeom>
        </p:spPr>
      </p:pic>
      <p:pic>
        <p:nvPicPr>
          <p:cNvPr id="2097211" name="深度视觉·原创设计 https://www.docer.com/works?userid=22383862"/>
          <p:cNvPicPr>
            <a:picLocks noChangeAspect="1"/>
          </p:cNvPicPr>
          <p:nvPr/>
        </p:nvPicPr>
        <p:blipFill>
          <a:blip r:embed="rId4"/>
          <a:stretch>
            <a:fillRect/>
          </a:stretch>
        </p:blipFill>
        <p:spPr>
          <a:xfrm>
            <a:off x="414078" y="-365763"/>
            <a:ext cx="615190" cy="1469621"/>
          </a:xfrm>
          <a:prstGeom prst="rect">
            <a:avLst/>
          </a:prstGeom>
        </p:spPr>
      </p:pic>
      <p:pic>
        <p:nvPicPr>
          <p:cNvPr id="2097212" name="深度视觉·原创设计 https://www.docer.com/works?userid=22383862" descr="iPhone-6-Flat-Mockup---Black.png"/>
          <p:cNvPicPr>
            <a:picLocks noChangeAspect="1"/>
          </p:cNvPicPr>
          <p:nvPr/>
        </p:nvPicPr>
        <p:blipFill>
          <a:blip r:embed="rId5"/>
          <a:stretch>
            <a:fillRect/>
          </a:stretch>
        </p:blipFill>
        <p:spPr>
          <a:xfrm>
            <a:off x="8919190" y="755374"/>
            <a:ext cx="2898232" cy="5430950"/>
          </a:xfrm>
          <a:prstGeom prst="rect">
            <a:avLst/>
          </a:prstGeom>
        </p:spPr>
      </p:pic>
      <p:sp>
        <p:nvSpPr>
          <p:cNvPr id="1048815" name="深度视觉·原创设计 https://www.docer.com/works?userid=22383862"/>
          <p:cNvSpPr txBox="1"/>
          <p:nvPr/>
        </p:nvSpPr>
        <p:spPr>
          <a:xfrm>
            <a:off x="4518419" y="1546436"/>
            <a:ext cx="3183654" cy="43426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a:solidFill>
                  <a:schemeClr val="bg1"/>
                </a:solidFill>
                <a:latin typeface="Source Han Sans CN" panose="020B0500000000000000" pitchFamily="34" charset="-128"/>
                <a:ea typeface="Source Han Sans CN" panose="020B0500000000000000" pitchFamily="34" charset="-128"/>
                <a:cs typeface="Lato"/>
                <a:sym typeface="Lato"/>
              </a:rPr>
              <a:t>YOUR TITLE HERE</a:t>
            </a:r>
            <a:endParaRPr sz="2400" b="0" i="0" u="none" strike="noStrike" cap="none">
              <a:solidFill>
                <a:schemeClr val="bg1"/>
              </a:solidFill>
              <a:latin typeface="Source Han Sans CN" panose="020B0500000000000000" pitchFamily="34" charset="-128"/>
              <a:ea typeface="Source Han Sans CN" panose="020B0500000000000000" pitchFamily="34" charset="-128"/>
              <a:cs typeface="Lato"/>
              <a:sym typeface="Lato"/>
            </a:endParaRPr>
          </a:p>
        </p:txBody>
      </p:sp>
      <p:sp>
        <p:nvSpPr>
          <p:cNvPr id="1048817" name="深度视觉·原创设计 https://www.docer.com/works?userid=22383862"/>
          <p:cNvSpPr/>
          <p:nvPr/>
        </p:nvSpPr>
        <p:spPr>
          <a:xfrm>
            <a:off x="9139793" y="1516382"/>
            <a:ext cx="2457025" cy="3984306"/>
          </a:xfrm>
          <a:custGeom>
            <a:avLst/>
            <a:gdLst>
              <a:gd name="connsiteX0" fmla="*/ 0 w 4638101"/>
              <a:gd name="connsiteY0" fmla="*/ 0 h 2610997"/>
              <a:gd name="connsiteX1" fmla="*/ 4638101 w 4638101"/>
              <a:gd name="connsiteY1" fmla="*/ 0 h 2610997"/>
              <a:gd name="connsiteX2" fmla="*/ 4638101 w 4638101"/>
              <a:gd name="connsiteY2" fmla="*/ 2610997 h 2610997"/>
              <a:gd name="connsiteX3" fmla="*/ 0 w 4638101"/>
              <a:gd name="connsiteY3" fmla="*/ 2610997 h 2610997"/>
            </a:gdLst>
            <a:ahLst/>
            <a:cxnLst>
              <a:cxn ang="0">
                <a:pos x="connsiteX0" y="connsiteY0"/>
              </a:cxn>
              <a:cxn ang="0">
                <a:pos x="connsiteX1" y="connsiteY1"/>
              </a:cxn>
              <a:cxn ang="0">
                <a:pos x="connsiteX2" y="connsiteY2"/>
              </a:cxn>
              <a:cxn ang="0">
                <a:pos x="connsiteX3" y="connsiteY3"/>
              </a:cxn>
            </a:cxnLst>
            <a:rect l="l" t="t" r="r" b="b"/>
            <a:pathLst>
              <a:path w="4638101" h="2610997">
                <a:moveTo>
                  <a:pt x="0" y="0"/>
                </a:moveTo>
                <a:lnTo>
                  <a:pt x="4638101" y="0"/>
                </a:lnTo>
                <a:lnTo>
                  <a:pt x="4638101" y="2610997"/>
                </a:lnTo>
                <a:lnTo>
                  <a:pt x="0" y="2610997"/>
                </a:lnTo>
                <a:close/>
              </a:path>
            </a:pathLst>
          </a:custGeom>
          <a:blipFill>
            <a:blip r:embed="rId6"/>
            <a:stretch>
              <a:fillRect l="-71652" r="-71652"/>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文本框 3">
            <a:extLst>
              <a:ext uri="{FF2B5EF4-FFF2-40B4-BE49-F238E27FC236}">
                <a16:creationId xmlns:a16="http://schemas.microsoft.com/office/drawing/2014/main" id="{5696965C-8E81-7C5F-194D-0387D08F47C5}"/>
              </a:ext>
            </a:extLst>
          </p:cNvPr>
          <p:cNvSpPr txBox="1"/>
          <p:nvPr/>
        </p:nvSpPr>
        <p:spPr>
          <a:xfrm>
            <a:off x="414077" y="1094854"/>
            <a:ext cx="2460291" cy="646331"/>
          </a:xfrm>
          <a:prstGeom prst="rect">
            <a:avLst/>
          </a:prstGeom>
          <a:noFill/>
        </p:spPr>
        <p:txBody>
          <a:bodyPr wrap="square" rtlCol="0">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案例</a:t>
            </a:r>
            <a:r>
              <a:rPr lang="en-US" altLang="zh-CN" sz="3600" b="1" dirty="0">
                <a:solidFill>
                  <a:srgbClr val="C00000"/>
                </a:solidFill>
                <a:latin typeface="微软雅黑" panose="020B0503020204020204" pitchFamily="34" charset="-122"/>
                <a:ea typeface="微软雅黑" panose="020B0503020204020204" pitchFamily="34" charset="-122"/>
              </a:rPr>
              <a:t>2</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44A490E-3EFF-CA4D-4B9C-122812F2F24D}"/>
              </a:ext>
            </a:extLst>
          </p:cNvPr>
          <p:cNvSpPr txBox="1"/>
          <p:nvPr/>
        </p:nvSpPr>
        <p:spPr>
          <a:xfrm>
            <a:off x="595182" y="2073313"/>
            <a:ext cx="8103404" cy="2536400"/>
          </a:xfrm>
          <a:prstGeom prst="rect">
            <a:avLst/>
          </a:prstGeom>
          <a:noFill/>
        </p:spPr>
        <p:txBody>
          <a:bodyPr wrap="square">
            <a:spAutoFit/>
          </a:bodyPr>
          <a:lstStyle/>
          <a:p>
            <a:pPr indent="266700" algn="just">
              <a:lnSpc>
                <a:spcPct val="150000"/>
              </a:lnSpc>
            </a:pPr>
            <a:r>
              <a:rPr lang="zh-CN" altLang="zh-CN" b="1" kern="100" dirty="0">
                <a:latin typeface="微软雅黑" panose="020B0503020204020204" pitchFamily="34" charset="-122"/>
                <a:ea typeface="微软雅黑" panose="020B0503020204020204" pitchFamily="34" charset="-122"/>
              </a:rPr>
              <a:t>另一个例子是远在</a:t>
            </a:r>
            <a:r>
              <a:rPr lang="en-US" altLang="zh-CN" b="1" kern="100" dirty="0">
                <a:latin typeface="微软雅黑" panose="020B0503020204020204" pitchFamily="34" charset="-122"/>
                <a:ea typeface="微软雅黑" panose="020B0503020204020204" pitchFamily="34" charset="-122"/>
              </a:rPr>
              <a:t> 1000 </a:t>
            </a:r>
            <a:r>
              <a:rPr lang="zh-CN" altLang="zh-CN" b="1" kern="100" dirty="0">
                <a:latin typeface="微软雅黑" panose="020B0503020204020204" pitchFamily="34" charset="-122"/>
                <a:ea typeface="微软雅黑" panose="020B0503020204020204" pitchFamily="34" charset="-122"/>
              </a:rPr>
              <a:t>公里之外的株洲市湖南机电（机动车）产业基地也将应用卡奥斯</a:t>
            </a:r>
            <a:r>
              <a:rPr lang="en-US" altLang="zh-CN" b="1" kern="100" dirty="0">
                <a:latin typeface="微软雅黑" panose="020B0503020204020204" pitchFamily="34" charset="-122"/>
                <a:ea typeface="微软雅黑" panose="020B0503020204020204" pitchFamily="34" charset="-122"/>
              </a:rPr>
              <a:t> </a:t>
            </a:r>
            <a:r>
              <a:rPr lang="en-US" altLang="zh-CN" b="1" kern="100" dirty="0" err="1">
                <a:latin typeface="微软雅黑" panose="020B0503020204020204" pitchFamily="34" charset="-122"/>
                <a:ea typeface="微软雅黑" panose="020B0503020204020204" pitchFamily="34" charset="-122"/>
              </a:rPr>
              <a:t>COSMOPlat</a:t>
            </a:r>
            <a:r>
              <a:rPr lang="en-US" altLang="zh-CN" b="1" kern="100" dirty="0">
                <a:latin typeface="微软雅黑" panose="020B0503020204020204" pitchFamily="34" charset="-122"/>
                <a:ea typeface="微软雅黑" panose="020B0503020204020204" pitchFamily="34" charset="-122"/>
              </a:rPr>
              <a:t> </a:t>
            </a:r>
            <a:r>
              <a:rPr lang="zh-CN" altLang="zh-CN" b="1" kern="100" dirty="0">
                <a:latin typeface="微软雅黑" panose="020B0503020204020204" pitchFamily="34" charset="-122"/>
                <a:ea typeface="微软雅黑" panose="020B0503020204020204" pitchFamily="34" charset="-122"/>
              </a:rPr>
              <a:t>以全力推进全产业链深度合作。据了解，针对湖南外贸综合服务需求，卡奥斯</a:t>
            </a:r>
            <a:r>
              <a:rPr lang="en-US" altLang="zh-CN" b="1" kern="100" dirty="0">
                <a:latin typeface="微软雅黑" panose="020B0503020204020204" pitchFamily="34" charset="-122"/>
                <a:ea typeface="微软雅黑" panose="020B0503020204020204" pitchFamily="34" charset="-122"/>
              </a:rPr>
              <a:t> </a:t>
            </a:r>
            <a:r>
              <a:rPr lang="en-US" altLang="zh-CN" b="1" kern="100" dirty="0" err="1">
                <a:latin typeface="微软雅黑" panose="020B0503020204020204" pitchFamily="34" charset="-122"/>
                <a:ea typeface="微软雅黑" panose="020B0503020204020204" pitchFamily="34" charset="-122"/>
              </a:rPr>
              <a:t>COSMOPlat</a:t>
            </a:r>
            <a:r>
              <a:rPr lang="en-US" altLang="zh-CN" b="1" kern="100" dirty="0">
                <a:latin typeface="微软雅黑" panose="020B0503020204020204" pitchFamily="34" charset="-122"/>
                <a:ea typeface="微软雅黑" panose="020B0503020204020204" pitchFamily="34" charset="-122"/>
              </a:rPr>
              <a:t> </a:t>
            </a:r>
            <a:r>
              <a:rPr lang="zh-CN" altLang="zh-CN" b="1" kern="100" dirty="0">
                <a:latin typeface="微软雅黑" panose="020B0503020204020204" pitchFamily="34" charset="-122"/>
                <a:ea typeface="微软雅黑" panose="020B0503020204020204" pitchFamily="34" charset="-122"/>
              </a:rPr>
              <a:t>以跨境产业链为核心，搭建湖南机电（机动车）产业基地外综服平台，涵盖一个门户、四个支持平台，即自贸区外综服平台门户、自贸区服务平台、海外定制平台、司南供应链平台及产融平台，以支撑株洲当地产业外向型贸易。</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14"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216" name="深度视觉·原创设计 https://www.docer.com/works?userid=22383862"/>
          <p:cNvPicPr>
            <a:picLocks noChangeAspect="1"/>
          </p:cNvPicPr>
          <p:nvPr/>
        </p:nvPicPr>
        <p:blipFill>
          <a:blip r:embed="rId3"/>
          <a:stretch>
            <a:fillRect/>
          </a:stretch>
        </p:blipFill>
        <p:spPr>
          <a:xfrm>
            <a:off x="414078" y="-365763"/>
            <a:ext cx="615190" cy="1469621"/>
          </a:xfrm>
          <a:prstGeom prst="rect">
            <a:avLst/>
          </a:prstGeom>
        </p:spPr>
      </p:pic>
      <p:sp>
        <p:nvSpPr>
          <p:cNvPr id="3" name="文本框 2">
            <a:extLst>
              <a:ext uri="{FF2B5EF4-FFF2-40B4-BE49-F238E27FC236}">
                <a16:creationId xmlns:a16="http://schemas.microsoft.com/office/drawing/2014/main" id="{E624457C-A38B-BF0F-EC68-1CC68A83C05D}"/>
              </a:ext>
            </a:extLst>
          </p:cNvPr>
          <p:cNvSpPr txBox="1"/>
          <p:nvPr/>
        </p:nvSpPr>
        <p:spPr>
          <a:xfrm>
            <a:off x="373893" y="815504"/>
            <a:ext cx="11071283" cy="5029390"/>
          </a:xfrm>
          <a:prstGeom prst="rect">
            <a:avLst/>
          </a:prstGeom>
          <a:noFill/>
        </p:spPr>
        <p:txBody>
          <a:bodyPr wrap="square">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rPr>
              <a:t> </a:t>
            </a:r>
            <a:endParaRPr lang="zh-CN" altLang="zh-CN" b="1" kern="100" dirty="0">
              <a:latin typeface="微软雅黑" panose="020B0503020204020204" pitchFamily="34" charset="-122"/>
              <a:ea typeface="微软雅黑" panose="020B0503020204020204" pitchFamily="34" charset="-122"/>
            </a:endParaRPr>
          </a:p>
          <a:p>
            <a:pPr indent="266700" algn="just">
              <a:lnSpc>
                <a:spcPct val="150000"/>
              </a:lnSpc>
            </a:pPr>
            <a:r>
              <a:rPr lang="zh-CN" altLang="zh-CN" b="1" kern="100" dirty="0">
                <a:latin typeface="微软雅黑" panose="020B0503020204020204" pitchFamily="34" charset="-122"/>
                <a:ea typeface="微软雅黑" panose="020B0503020204020204" pitchFamily="34" charset="-122"/>
              </a:rPr>
              <a:t>据悉，该平台将通过</a:t>
            </a:r>
            <a:r>
              <a:rPr lang="zh-CN" altLang="zh-CN" b="1" kern="100" dirty="0">
                <a:solidFill>
                  <a:srgbClr val="C00000"/>
                </a:solidFill>
                <a:latin typeface="微软雅黑" panose="020B0503020204020204" pitchFamily="34" charset="-122"/>
                <a:ea typeface="微软雅黑" panose="020B0503020204020204" pitchFamily="34" charset="-122"/>
              </a:rPr>
              <a:t>海量生态资源，汇聚产业链信息流、物流、资金流以及商流信息</a:t>
            </a:r>
            <a:r>
              <a:rPr lang="zh-CN" altLang="zh-CN" b="1" kern="100" dirty="0">
                <a:latin typeface="微软雅黑" panose="020B0503020204020204" pitchFamily="34" charset="-122"/>
                <a:ea typeface="微软雅黑" panose="020B0503020204020204" pitchFamily="34" charset="-122"/>
              </a:rPr>
              <a:t>，为生态企业提供“</a:t>
            </a:r>
            <a:r>
              <a:rPr lang="en-US" altLang="zh-CN" b="1" kern="100" dirty="0">
                <a:latin typeface="微软雅黑" panose="020B0503020204020204" pitchFamily="34" charset="-122"/>
                <a:ea typeface="微软雅黑" panose="020B0503020204020204" pitchFamily="34" charset="-122"/>
              </a:rPr>
              <a:t>2-3-3-4”</a:t>
            </a:r>
            <a:r>
              <a:rPr lang="zh-CN" altLang="zh-CN" b="1" kern="100" dirty="0">
                <a:latin typeface="微软雅黑" panose="020B0503020204020204" pitchFamily="34" charset="-122"/>
                <a:ea typeface="微软雅黑" panose="020B0503020204020204" pitchFamily="34" charset="-122"/>
              </a:rPr>
              <a:t>赋能模式，帮助当地产业增值，并为用户企业提供涉及门户管理、自贸区管理、跨境供应链管理、营销管理、产融管理等项目的一站式解决方案，赋能湖南机电企业，助力产业升级。同时，卡奥斯</a:t>
            </a:r>
            <a:r>
              <a:rPr lang="en-US" altLang="zh-CN" b="1" kern="100" dirty="0">
                <a:latin typeface="微软雅黑" panose="020B0503020204020204" pitchFamily="34" charset="-122"/>
                <a:ea typeface="微软雅黑" panose="020B0503020204020204" pitchFamily="34" charset="-122"/>
              </a:rPr>
              <a:t> </a:t>
            </a:r>
            <a:r>
              <a:rPr lang="en-US" altLang="zh-CN" b="1" kern="100" dirty="0" err="1">
                <a:latin typeface="微软雅黑" panose="020B0503020204020204" pitchFamily="34" charset="-122"/>
                <a:ea typeface="微软雅黑" panose="020B0503020204020204" pitchFamily="34" charset="-122"/>
              </a:rPr>
              <a:t>COSMOPlat</a:t>
            </a:r>
            <a:r>
              <a:rPr lang="en-US" altLang="zh-CN" b="1" kern="100" dirty="0">
                <a:latin typeface="微软雅黑" panose="020B0503020204020204" pitchFamily="34" charset="-122"/>
                <a:ea typeface="微软雅黑" panose="020B0503020204020204" pitchFamily="34" charset="-122"/>
              </a:rPr>
              <a:t> </a:t>
            </a:r>
            <a:r>
              <a:rPr lang="zh-CN" altLang="zh-CN" b="1" kern="100" dirty="0">
                <a:latin typeface="微软雅黑" panose="020B0503020204020204" pitchFamily="34" charset="-122"/>
                <a:ea typeface="微软雅黑" panose="020B0503020204020204" pitchFamily="34" charset="-122"/>
              </a:rPr>
              <a:t>将与合作方共建</a:t>
            </a:r>
            <a:r>
              <a:rPr lang="en-US" altLang="zh-CN" b="1" kern="100" dirty="0">
                <a:latin typeface="微软雅黑" panose="020B0503020204020204" pitchFamily="34" charset="-122"/>
                <a:ea typeface="微软雅黑" panose="020B0503020204020204" pitchFamily="34" charset="-122"/>
              </a:rPr>
              <a:t>5G </a:t>
            </a:r>
            <a:r>
              <a:rPr lang="zh-CN" altLang="zh-CN" b="1" kern="100" dirty="0">
                <a:latin typeface="微软雅黑" panose="020B0503020204020204" pitchFamily="34" charset="-122"/>
                <a:ea typeface="微软雅黑" panose="020B0503020204020204" pitchFamily="34" charset="-122"/>
              </a:rPr>
              <a:t>智慧园区，支撑实现园区实现品牌价值提升、管理效能提升、绿色节能提升、公共事务敏捷管理、产业升级等目标。</a:t>
            </a:r>
          </a:p>
          <a:p>
            <a:pPr indent="266700" algn="just">
              <a:lnSpc>
                <a:spcPct val="150000"/>
              </a:lnSpc>
            </a:pPr>
            <a:r>
              <a:rPr lang="zh-CN" altLang="zh-CN" b="1" kern="100" dirty="0">
                <a:latin typeface="微软雅黑" panose="020B0503020204020204" pitchFamily="34" charset="-122"/>
                <a:ea typeface="微软雅黑" panose="020B0503020204020204" pitchFamily="34" charset="-122"/>
              </a:rPr>
              <a:t>据悉，正是基于卡奥斯</a:t>
            </a:r>
            <a:r>
              <a:rPr lang="en-US" altLang="zh-CN" b="1" kern="100" dirty="0">
                <a:latin typeface="微软雅黑" panose="020B0503020204020204" pitchFamily="34" charset="-122"/>
                <a:ea typeface="微软雅黑" panose="020B0503020204020204" pitchFamily="34" charset="-122"/>
              </a:rPr>
              <a:t> </a:t>
            </a:r>
            <a:r>
              <a:rPr lang="en-US" altLang="zh-CN" b="1" kern="100" dirty="0" err="1">
                <a:latin typeface="微软雅黑" panose="020B0503020204020204" pitchFamily="34" charset="-122"/>
                <a:ea typeface="微软雅黑" panose="020B0503020204020204" pitchFamily="34" charset="-122"/>
              </a:rPr>
              <a:t>COSMOPlat</a:t>
            </a:r>
            <a:r>
              <a:rPr lang="en-US" altLang="zh-CN" b="1" kern="100" dirty="0">
                <a:latin typeface="微软雅黑" panose="020B0503020204020204" pitchFamily="34" charset="-122"/>
                <a:ea typeface="微软雅黑" panose="020B0503020204020204" pitchFamily="34" charset="-122"/>
              </a:rPr>
              <a:t> </a:t>
            </a:r>
            <a:r>
              <a:rPr lang="zh-CN" altLang="zh-CN" b="1" kern="100" dirty="0">
                <a:latin typeface="微软雅黑" panose="020B0503020204020204" pitchFamily="34" charset="-122"/>
                <a:ea typeface="微软雅黑" panose="020B0503020204020204" pitchFamily="34" charset="-122"/>
              </a:rPr>
              <a:t>在工业互联网生态品牌平台的引领作用，由卡奥斯</a:t>
            </a:r>
            <a:r>
              <a:rPr lang="en-US" altLang="zh-CN" b="1" kern="100" dirty="0">
                <a:latin typeface="微软雅黑" panose="020B0503020204020204" pitchFamily="34" charset="-122"/>
                <a:ea typeface="微软雅黑" panose="020B0503020204020204" pitchFamily="34" charset="-122"/>
              </a:rPr>
              <a:t> </a:t>
            </a:r>
            <a:r>
              <a:rPr lang="en-US" altLang="zh-CN" b="1" kern="100" dirty="0" err="1">
                <a:latin typeface="微软雅黑" panose="020B0503020204020204" pitchFamily="34" charset="-122"/>
                <a:ea typeface="微软雅黑" panose="020B0503020204020204" pitchFamily="34" charset="-122"/>
              </a:rPr>
              <a:t>COSMOPlat</a:t>
            </a:r>
            <a:r>
              <a:rPr lang="en-US" altLang="zh-CN" b="1" kern="100" dirty="0">
                <a:latin typeface="微软雅黑" panose="020B0503020204020204" pitchFamily="34" charset="-122"/>
                <a:ea typeface="微软雅黑" panose="020B0503020204020204" pitchFamily="34" charset="-122"/>
              </a:rPr>
              <a:t> </a:t>
            </a:r>
            <a:r>
              <a:rPr lang="zh-CN" altLang="zh-CN" b="1" kern="100" dirty="0">
                <a:latin typeface="微软雅黑" panose="020B0503020204020204" pitchFamily="34" charset="-122"/>
                <a:ea typeface="微软雅黑" panose="020B0503020204020204" pitchFamily="34" charset="-122"/>
              </a:rPr>
              <a:t>正在负责牵头编写的《工业互联网标识解析家用电器标识编码规范》，将使标识编码标准化，</a:t>
            </a:r>
            <a:r>
              <a:rPr lang="zh-CN" altLang="zh-CN" b="1" kern="100" dirty="0">
                <a:solidFill>
                  <a:srgbClr val="C00000"/>
                </a:solidFill>
                <a:latin typeface="微软雅黑" panose="020B0503020204020204" pitchFamily="34" charset="-122"/>
                <a:ea typeface="微软雅黑" panose="020B0503020204020204" pitchFamily="34" charset="-122"/>
              </a:rPr>
              <a:t>为家电行业产品全生命周期管理等应用提供数据基础，为设计研发、生产和供应链的改善提供依据，有效提高产品质量、生产效率、服务品质等，</a:t>
            </a:r>
            <a:r>
              <a:rPr lang="zh-CN" altLang="zh-CN" b="1" kern="100" dirty="0">
                <a:latin typeface="微软雅黑" panose="020B0503020204020204" pitchFamily="34" charset="-122"/>
                <a:ea typeface="微软雅黑" panose="020B0503020204020204" pitchFamily="34" charset="-122"/>
              </a:rPr>
              <a:t>成为家电业首个工业互联网标准。卡奥斯平台在为用户创造价值同时，实现了攸关各方利益最大化，卡奥斯孕育出建陶、房车、农业等</a:t>
            </a:r>
            <a:r>
              <a:rPr lang="en-US" altLang="zh-CN" b="1" kern="100" dirty="0">
                <a:latin typeface="微软雅黑" panose="020B0503020204020204" pitchFamily="34" charset="-122"/>
                <a:ea typeface="微软雅黑" panose="020B0503020204020204" pitchFamily="34" charset="-122"/>
              </a:rPr>
              <a:t>15 </a:t>
            </a:r>
            <a:r>
              <a:rPr lang="zh-CN" altLang="zh-CN" b="1" kern="100" dirty="0">
                <a:latin typeface="微软雅黑" panose="020B0503020204020204" pitchFamily="34" charset="-122"/>
                <a:ea typeface="微软雅黑" panose="020B0503020204020204" pitchFamily="34" charset="-122"/>
              </a:rPr>
              <a:t>个行业生态，在全国建立了</a:t>
            </a:r>
            <a:r>
              <a:rPr lang="en-US" altLang="zh-CN" b="1" kern="100" dirty="0">
                <a:latin typeface="微软雅黑" panose="020B0503020204020204" pitchFamily="34" charset="-122"/>
                <a:ea typeface="微软雅黑" panose="020B0503020204020204" pitchFamily="34" charset="-122"/>
              </a:rPr>
              <a:t> 7 </a:t>
            </a:r>
            <a:r>
              <a:rPr lang="zh-CN" altLang="zh-CN" b="1" kern="100" dirty="0">
                <a:latin typeface="微软雅黑" panose="020B0503020204020204" pitchFamily="34" charset="-122"/>
                <a:ea typeface="微软雅黑" panose="020B0503020204020204" pitchFamily="34" charset="-122"/>
              </a:rPr>
              <a:t>大中心，覆盖全国</a:t>
            </a:r>
            <a:r>
              <a:rPr lang="en-US" altLang="zh-CN" b="1" kern="100" dirty="0">
                <a:latin typeface="微软雅黑" panose="020B0503020204020204" pitchFamily="34" charset="-122"/>
                <a:ea typeface="微软雅黑" panose="020B0503020204020204" pitchFamily="34" charset="-122"/>
              </a:rPr>
              <a:t> 12 </a:t>
            </a:r>
            <a:r>
              <a:rPr lang="zh-CN" altLang="zh-CN" b="1" kern="100" dirty="0">
                <a:latin typeface="微软雅黑" panose="020B0503020204020204" pitchFamily="34" charset="-122"/>
                <a:ea typeface="微软雅黑" panose="020B0503020204020204" pitchFamily="34" charset="-122"/>
              </a:rPr>
              <a:t>大区域，并在</a:t>
            </a:r>
            <a:r>
              <a:rPr lang="en-US" altLang="zh-CN" b="1" kern="100" dirty="0">
                <a:latin typeface="微软雅黑" panose="020B0503020204020204" pitchFamily="34" charset="-122"/>
                <a:ea typeface="微软雅黑" panose="020B0503020204020204" pitchFamily="34" charset="-122"/>
              </a:rPr>
              <a:t> 20</a:t>
            </a:r>
            <a:r>
              <a:rPr lang="zh-CN" altLang="zh-CN" b="1" kern="100" dirty="0">
                <a:latin typeface="微软雅黑" panose="020B0503020204020204" pitchFamily="34" charset="-122"/>
                <a:ea typeface="微软雅黑" panose="020B0503020204020204" pitchFamily="34" charset="-122"/>
              </a:rPr>
              <a:t>个国家复制推广，为全球用户提供衣、食、住、行、康、养、医、教等全方位的美好生活体验。</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20" name="深度视觉·原创设计 https://www.docer.com/works?userid=22383862"/>
          <p:cNvPicPr>
            <a:picLocks noChangeAspect="1"/>
          </p:cNvPicPr>
          <p:nvPr/>
        </p:nvPicPr>
        <p:blipFill>
          <a:blip r:embed="rId2"/>
          <a:stretch>
            <a:fillRect/>
          </a:stretch>
        </p:blipFill>
        <p:spPr>
          <a:xfrm>
            <a:off x="0" y="0"/>
            <a:ext cx="2838576" cy="6858000"/>
          </a:xfrm>
          <a:prstGeom prst="rect">
            <a:avLst/>
          </a:prstGeom>
        </p:spPr>
      </p:pic>
      <p:pic>
        <p:nvPicPr>
          <p:cNvPr id="2097221" name="深度视觉·原创设计 https://www.docer.com/works?userid=22383862"/>
          <p:cNvPicPr>
            <a:picLocks noChangeAspect="1"/>
          </p:cNvPicPr>
          <p:nvPr/>
        </p:nvPicPr>
        <p:blipFill>
          <a:blip r:embed="rId3"/>
          <a:stretch>
            <a:fillRect/>
          </a:stretch>
        </p:blipFill>
        <p:spPr>
          <a:xfrm>
            <a:off x="10813575" y="5214771"/>
            <a:ext cx="884451" cy="884451"/>
          </a:xfrm>
          <a:prstGeom prst="rect">
            <a:avLst/>
          </a:prstGeom>
        </p:spPr>
      </p:pic>
      <p:pic>
        <p:nvPicPr>
          <p:cNvPr id="2097222" name="深度视觉·原创设计 https://www.docer.com/works?userid=22383862"/>
          <p:cNvPicPr>
            <a:picLocks noChangeAspect="1"/>
          </p:cNvPicPr>
          <p:nvPr/>
        </p:nvPicPr>
        <p:blipFill>
          <a:blip r:embed="rId4"/>
          <a:stretch>
            <a:fillRect/>
          </a:stretch>
        </p:blipFill>
        <p:spPr>
          <a:xfrm>
            <a:off x="547428" y="4780507"/>
            <a:ext cx="190500" cy="1549400"/>
          </a:xfrm>
          <a:prstGeom prst="rect">
            <a:avLst/>
          </a:prstGeom>
        </p:spPr>
      </p:pic>
      <p:pic>
        <p:nvPicPr>
          <p:cNvPr id="2097223" name="深度视觉·原创设计 https://www.docer.com/works?userid=22383862"/>
          <p:cNvPicPr>
            <a:picLocks noChangeAspect="1"/>
          </p:cNvPicPr>
          <p:nvPr/>
        </p:nvPicPr>
        <p:blipFill>
          <a:blip r:embed="rId5"/>
          <a:stretch>
            <a:fillRect/>
          </a:stretch>
        </p:blipFill>
        <p:spPr>
          <a:xfrm>
            <a:off x="8825748" y="6441743"/>
            <a:ext cx="3366252" cy="416257"/>
          </a:xfrm>
          <a:prstGeom prst="rect">
            <a:avLst/>
          </a:prstGeom>
        </p:spPr>
      </p:pic>
      <p:pic>
        <p:nvPicPr>
          <p:cNvPr id="2097224" name="深度视觉·原创设计 https://www.docer.com/works?userid=22383862"/>
          <p:cNvPicPr>
            <a:picLocks noChangeAspect="1"/>
          </p:cNvPicPr>
          <p:nvPr/>
        </p:nvPicPr>
        <p:blipFill>
          <a:blip r:embed="rId6"/>
          <a:stretch>
            <a:fillRect/>
          </a:stretch>
        </p:blipFill>
        <p:spPr>
          <a:xfrm>
            <a:off x="414078" y="-365763"/>
            <a:ext cx="615190" cy="1469621"/>
          </a:xfrm>
          <a:prstGeom prst="rect">
            <a:avLst/>
          </a:prstGeom>
        </p:spPr>
      </p:pic>
      <p:pic>
        <p:nvPicPr>
          <p:cNvPr id="2097225" name="深度视觉·原创设计 https://www.docer.com/works?userid=22383862"/>
          <p:cNvPicPr>
            <a:picLocks noChangeAspect="1"/>
          </p:cNvPicPr>
          <p:nvPr/>
        </p:nvPicPr>
        <p:blipFill>
          <a:blip r:embed="rId7"/>
          <a:stretch>
            <a:fillRect/>
          </a:stretch>
        </p:blipFill>
        <p:spPr>
          <a:xfrm>
            <a:off x="10324150" y="406588"/>
            <a:ext cx="1422400" cy="1600200"/>
          </a:xfrm>
          <a:prstGeom prst="rect">
            <a:avLst/>
          </a:prstGeom>
        </p:spPr>
      </p:pic>
      <p:sp>
        <p:nvSpPr>
          <p:cNvPr id="1048842" name="深度视觉·原创设计 https://www.docer.com/works?userid=22383862"/>
          <p:cNvSpPr/>
          <p:nvPr/>
        </p:nvSpPr>
        <p:spPr>
          <a:xfrm>
            <a:off x="1718490" y="2251881"/>
            <a:ext cx="2354240" cy="23542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43" name="深度视觉·原创设计 https://www.docer.com/works?userid=22383862"/>
          <p:cNvSpPr txBox="1"/>
          <p:nvPr/>
        </p:nvSpPr>
        <p:spPr>
          <a:xfrm>
            <a:off x="1955459" y="2875002"/>
            <a:ext cx="1880301" cy="1107996"/>
          </a:xfrm>
          <a:prstGeom prst="rect">
            <a:avLst/>
          </a:prstGeom>
          <a:noFill/>
        </p:spPr>
        <p:txBody>
          <a:bodyPr wrap="square" rtlCol="0">
            <a:spAutoFit/>
          </a:bodyPr>
          <a:lstStyle/>
          <a:p>
            <a:pPr algn="ctr"/>
            <a:r>
              <a:rPr lang="en-US" altLang="zh-CN" sz="6600" dirty="0">
                <a:solidFill>
                  <a:schemeClr val="bg1"/>
                </a:solidFill>
                <a:latin typeface="思源宋体 Heavy" panose="02020900000000000000" pitchFamily="18" charset="-122"/>
                <a:ea typeface="思源宋体 Heavy" panose="02020900000000000000" pitchFamily="18" charset="-122"/>
              </a:rPr>
              <a:t>05</a:t>
            </a:r>
            <a:endParaRPr lang="zh-CN" altLang="en-US" sz="6600" dirty="0">
              <a:solidFill>
                <a:schemeClr val="bg1"/>
              </a:solidFill>
              <a:latin typeface="思源宋体 Heavy" panose="02020900000000000000" pitchFamily="18" charset="-122"/>
              <a:ea typeface="思源宋体 Heavy" panose="02020900000000000000" pitchFamily="18" charset="-122"/>
            </a:endParaRPr>
          </a:p>
        </p:txBody>
      </p:sp>
      <p:sp>
        <p:nvSpPr>
          <p:cNvPr id="1048844" name="深度视觉·原创设计 https://www.docer.com/works?userid=22383862"/>
          <p:cNvSpPr txBox="1"/>
          <p:nvPr/>
        </p:nvSpPr>
        <p:spPr>
          <a:xfrm>
            <a:off x="5373098" y="2818984"/>
            <a:ext cx="4594369" cy="769441"/>
          </a:xfrm>
          <a:prstGeom prst="rect">
            <a:avLst/>
          </a:prstGeom>
          <a:noFill/>
        </p:spPr>
        <p:txBody>
          <a:bodyPr wrap="square" rtlCol="0">
            <a:spAutoFit/>
          </a:bodyPr>
          <a:lstStyle/>
          <a:p>
            <a:r>
              <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结论与启示</a:t>
            </a:r>
          </a:p>
        </p:txBody>
      </p:sp>
    </p:spTree>
    <p:extLst>
      <p:ext uri="{BB962C8B-B14F-4D97-AF65-F5344CB8AC3E}">
        <p14:creationId xmlns:p14="http://schemas.microsoft.com/office/powerpoint/2010/main" val="322289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26"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228" name="深度视觉·原创设计 https://www.docer.com/works?userid=22383862"/>
          <p:cNvPicPr>
            <a:picLocks noChangeAspect="1"/>
          </p:cNvPicPr>
          <p:nvPr/>
        </p:nvPicPr>
        <p:blipFill>
          <a:blip r:embed="rId3"/>
          <a:stretch>
            <a:fillRect/>
          </a:stretch>
        </p:blipFill>
        <p:spPr>
          <a:xfrm>
            <a:off x="414078" y="-365763"/>
            <a:ext cx="615190" cy="1469621"/>
          </a:xfrm>
          <a:prstGeom prst="rect">
            <a:avLst/>
          </a:prstGeom>
        </p:spPr>
      </p:pic>
      <p:sp>
        <p:nvSpPr>
          <p:cNvPr id="1048884" name="深度视觉·原创设计 https://www.docer.com/works?userid=22383862"/>
          <p:cNvSpPr/>
          <p:nvPr/>
        </p:nvSpPr>
        <p:spPr>
          <a:xfrm>
            <a:off x="1" y="537996"/>
            <a:ext cx="140676" cy="1397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文本框 2">
            <a:extLst>
              <a:ext uri="{FF2B5EF4-FFF2-40B4-BE49-F238E27FC236}">
                <a16:creationId xmlns:a16="http://schemas.microsoft.com/office/drawing/2014/main" id="{A2140E5A-4226-F7C1-7F52-CAABA61564E7}"/>
              </a:ext>
            </a:extLst>
          </p:cNvPr>
          <p:cNvSpPr txBox="1"/>
          <p:nvPr/>
        </p:nvSpPr>
        <p:spPr>
          <a:xfrm>
            <a:off x="516739" y="1589682"/>
            <a:ext cx="11341552" cy="4198393"/>
          </a:xfrm>
          <a:prstGeom prst="rect">
            <a:avLst/>
          </a:prstGeom>
          <a:noFill/>
        </p:spPr>
        <p:txBody>
          <a:bodyPr wrap="square">
            <a:spAutoFit/>
          </a:bodyPr>
          <a:lstStyle/>
          <a:p>
            <a:pPr algn="just">
              <a:lnSpc>
                <a:spcPct val="150000"/>
              </a:lnSpc>
            </a:pPr>
            <a:r>
              <a:rPr lang="zh-CN" altLang="zh-CN" b="1" kern="100" dirty="0">
                <a:latin typeface="微软雅黑" panose="020B0503020204020204" pitchFamily="34" charset="-122"/>
                <a:ea typeface="微软雅黑" panose="020B0503020204020204" pitchFamily="34" charset="-122"/>
              </a:rPr>
              <a:t>结合理论以及海尔的工业互联网平台</a:t>
            </a:r>
            <a:r>
              <a:rPr lang="en-US" altLang="zh-CN" b="1" kern="100" dirty="0">
                <a:latin typeface="微软雅黑" panose="020B0503020204020204" pitchFamily="34" charset="-122"/>
                <a:ea typeface="微软雅黑" panose="020B0503020204020204" pitchFamily="34" charset="-122"/>
              </a:rPr>
              <a:t> COSMO </a:t>
            </a:r>
            <a:r>
              <a:rPr lang="zh-CN" altLang="zh-CN" b="1" kern="100" dirty="0">
                <a:latin typeface="微软雅黑" panose="020B0503020204020204" pitchFamily="34" charset="-122"/>
                <a:ea typeface="微软雅黑" panose="020B0503020204020204" pitchFamily="34" charset="-122"/>
              </a:rPr>
              <a:t>的工业互联网案例，</a:t>
            </a:r>
            <a:r>
              <a:rPr lang="zh-CN" altLang="en-US" b="1" kern="100" dirty="0">
                <a:latin typeface="微软雅黑" panose="020B0503020204020204" pitchFamily="34" charset="-122"/>
                <a:ea typeface="微软雅黑" panose="020B0503020204020204" pitchFamily="34" charset="-122"/>
              </a:rPr>
              <a:t>可以看到</a:t>
            </a:r>
            <a:r>
              <a:rPr lang="zh-CN" altLang="zh-CN" b="1" kern="100" dirty="0">
                <a:latin typeface="微软雅黑" panose="020B0503020204020204" pitchFamily="34" charset="-122"/>
                <a:ea typeface="微软雅黑" panose="020B0503020204020204" pitchFamily="34" charset="-122"/>
              </a:rPr>
              <a:t>在数字经济时代，信息传播速度加快，以企业为中心的线性供应模式无法满足用户日渐多样的需求和体验，应当呼吁</a:t>
            </a:r>
            <a:r>
              <a:rPr lang="zh-CN" altLang="zh-CN" b="1" kern="100" dirty="0">
                <a:solidFill>
                  <a:srgbClr val="C00000"/>
                </a:solidFill>
                <a:latin typeface="微软雅黑" panose="020B0503020204020204" pitchFamily="34" charset="-122"/>
                <a:ea typeface="微软雅黑" panose="020B0503020204020204" pitchFamily="34" charset="-122"/>
              </a:rPr>
              <a:t>以用户为中心的生态系统治理模式</a:t>
            </a:r>
            <a:r>
              <a:rPr lang="zh-CN" altLang="zh-CN" b="1" kern="100" dirty="0">
                <a:latin typeface="微软雅黑" panose="020B0503020204020204" pitchFamily="34" charset="-122"/>
                <a:ea typeface="微软雅黑" panose="020B0503020204020204" pitchFamily="34" charset="-122"/>
              </a:rPr>
              <a:t>。数字经济时代信息技术手段和大数据分析能力的提高，提供了生态系统治理的数字化平台基础，使得数字生态系统成为了可能。</a:t>
            </a:r>
            <a:endParaRPr lang="en-US" altLang="zh-CN" b="1" kern="100" dirty="0">
              <a:latin typeface="微软雅黑" panose="020B0503020204020204" pitchFamily="34" charset="-122"/>
              <a:ea typeface="微软雅黑" panose="020B0503020204020204" pitchFamily="34" charset="-122"/>
            </a:endParaRPr>
          </a:p>
          <a:p>
            <a:pPr algn="just">
              <a:lnSpc>
                <a:spcPct val="150000"/>
              </a:lnSpc>
            </a:pPr>
            <a:endParaRPr lang="zh-CN" altLang="zh-CN" b="1" kern="100" dirty="0">
              <a:latin typeface="微软雅黑" panose="020B0503020204020204" pitchFamily="34" charset="-122"/>
              <a:ea typeface="微软雅黑" panose="020B0503020204020204" pitchFamily="34" charset="-122"/>
            </a:endParaRPr>
          </a:p>
          <a:p>
            <a:pPr algn="just">
              <a:lnSpc>
                <a:spcPct val="150000"/>
              </a:lnSpc>
            </a:pPr>
            <a:r>
              <a:rPr lang="en-US" altLang="zh-CN" b="1" kern="100" dirty="0">
                <a:latin typeface="微软雅黑" panose="020B0503020204020204" pitchFamily="34" charset="-122"/>
                <a:ea typeface="微软雅黑" panose="020B0503020204020204" pitchFamily="34" charset="-122"/>
              </a:rPr>
              <a:t>    </a:t>
            </a:r>
            <a:r>
              <a:rPr lang="zh-CN" altLang="zh-CN" b="1" kern="100" dirty="0">
                <a:latin typeface="微软雅黑" panose="020B0503020204020204" pitchFamily="34" charset="-122"/>
                <a:ea typeface="微软雅黑" panose="020B0503020204020204" pitchFamily="34" charset="-122"/>
              </a:rPr>
              <a:t>主要结论和启示</a:t>
            </a:r>
            <a:r>
              <a:rPr lang="en-US" altLang="zh-CN" b="1" kern="100" dirty="0">
                <a:latin typeface="微软雅黑" panose="020B0503020204020204" pitchFamily="34" charset="-122"/>
                <a:ea typeface="微软雅黑" panose="020B0503020204020204" pitchFamily="34" charset="-122"/>
              </a:rPr>
              <a:t>:</a:t>
            </a:r>
            <a:r>
              <a:rPr lang="zh-CN" altLang="zh-CN" b="1" kern="100" dirty="0">
                <a:latin typeface="微软雅黑" panose="020B0503020204020204" pitchFamily="34" charset="-122"/>
                <a:ea typeface="微软雅黑" panose="020B0503020204020204" pitchFamily="34" charset="-122"/>
              </a:rPr>
              <a:t> </a:t>
            </a:r>
            <a:endParaRPr lang="en-US" altLang="zh-CN" b="1" kern="100" dirty="0">
              <a:latin typeface="微软雅黑" panose="020B0503020204020204" pitchFamily="34" charset="-122"/>
              <a:ea typeface="微软雅黑" panose="020B0503020204020204" pitchFamily="34" charset="-122"/>
            </a:endParaRPr>
          </a:p>
          <a:p>
            <a:pPr algn="just">
              <a:lnSpc>
                <a:spcPct val="150000"/>
              </a:lnSpc>
            </a:pPr>
            <a:r>
              <a:rPr lang="zh-CN" altLang="zh-CN" b="1" kern="100" dirty="0">
                <a:latin typeface="微软雅黑" panose="020B0503020204020204" pitchFamily="34" charset="-122"/>
                <a:ea typeface="微软雅黑" panose="020B0503020204020204" pitchFamily="34" charset="-122"/>
              </a:rPr>
              <a:t>首先，</a:t>
            </a:r>
            <a:r>
              <a:rPr lang="zh-CN" altLang="zh-CN" b="1" kern="100" dirty="0">
                <a:solidFill>
                  <a:srgbClr val="C00000"/>
                </a:solidFill>
                <a:latin typeface="微软雅黑" panose="020B0503020204020204" pitchFamily="34" charset="-122"/>
                <a:ea typeface="微软雅黑" panose="020B0503020204020204" pitchFamily="34" charset="-122"/>
              </a:rPr>
              <a:t>智能制造</a:t>
            </a:r>
            <a:r>
              <a:rPr lang="zh-CN" altLang="zh-CN" b="1" kern="100" dirty="0">
                <a:latin typeface="微软雅黑" panose="020B0503020204020204" pitchFamily="34" charset="-122"/>
                <a:ea typeface="微软雅黑" panose="020B0503020204020204" pitchFamily="34" charset="-122"/>
              </a:rPr>
              <a:t>有助于中国制造业全球价值链升级。 在由“中国制造”向“中国智造”转变过程中，需要提高</a:t>
            </a:r>
            <a:r>
              <a:rPr lang="zh-CN" altLang="zh-CN" b="1" kern="100" dirty="0">
                <a:solidFill>
                  <a:srgbClr val="C00000"/>
                </a:solidFill>
                <a:latin typeface="微软雅黑" panose="020B0503020204020204" pitchFamily="34" charset="-122"/>
                <a:ea typeface="微软雅黑" panose="020B0503020204020204" pitchFamily="34" charset="-122"/>
              </a:rPr>
              <a:t>智能化、信息化、数字化生产水平</a:t>
            </a:r>
            <a:r>
              <a:rPr lang="zh-CN" altLang="zh-CN" b="1" kern="100" dirty="0">
                <a:latin typeface="微软雅黑" panose="020B0503020204020204" pitchFamily="34" charset="-122"/>
                <a:ea typeface="微软雅黑" panose="020B0503020204020204" pitchFamily="34" charset="-122"/>
              </a:rPr>
              <a:t>，逐渐走出微笑曲线的低端，走向附加值更高的生产环节，实现转型升级的目标。 </a:t>
            </a:r>
            <a:endParaRPr lang="en-US" altLang="zh-CN" b="1" kern="100" dirty="0">
              <a:latin typeface="微软雅黑" panose="020B0503020204020204" pitchFamily="34" charset="-122"/>
              <a:ea typeface="微软雅黑" panose="020B0503020204020204" pitchFamily="34" charset="-122"/>
            </a:endParaRPr>
          </a:p>
          <a:p>
            <a:pPr algn="just">
              <a:lnSpc>
                <a:spcPct val="150000"/>
              </a:lnSpc>
            </a:pPr>
            <a:endParaRPr lang="en-US" altLang="zh-CN" b="1"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decel="40000" fill="hold" grpId="0" nodeType="withEffect">
                                  <p:stCondLst>
                                    <p:cond delay="0"/>
                                  </p:stCondLst>
                                  <p:childTnLst>
                                    <p:set>
                                      <p:cBhvr>
                                        <p:cTn id="6" dur="1" fill="hold">
                                          <p:stCondLst>
                                            <p:cond delay="0"/>
                                          </p:stCondLst>
                                        </p:cTn>
                                        <p:tgtEl>
                                          <p:spTgt spid="1048884"/>
                                        </p:tgtEl>
                                        <p:attrNameLst>
                                          <p:attrName>style.visibility</p:attrName>
                                        </p:attrNameLst>
                                      </p:cBhvr>
                                      <p:to>
                                        <p:strVal val="visible"/>
                                      </p:to>
                                    </p:set>
                                    <p:anim calcmode="lin" valueType="num">
                                      <p:cBhvr additive="base">
                                        <p:cTn id="7" dur="1000" fill="hold"/>
                                        <p:tgtEl>
                                          <p:spTgt spid="1048884"/>
                                        </p:tgtEl>
                                        <p:attrNameLst>
                                          <p:attrName>ppt_x</p:attrName>
                                        </p:attrNameLst>
                                      </p:cBhvr>
                                      <p:tavLst>
                                        <p:tav tm="0">
                                          <p:val>
                                            <p:strVal val="0-#ppt_w/2"/>
                                          </p:val>
                                        </p:tav>
                                        <p:tav tm="100000">
                                          <p:val>
                                            <p:strVal val="#ppt_x"/>
                                          </p:val>
                                        </p:tav>
                                      </p:tavLst>
                                    </p:anim>
                                    <p:anim calcmode="lin" valueType="num">
                                      <p:cBhvr additive="base">
                                        <p:cTn id="8" dur="1000" fill="hold"/>
                                        <p:tgtEl>
                                          <p:spTgt spid="10488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CA75F30-CE3F-6997-4D13-6A3A8FEC2677}"/>
              </a:ext>
            </a:extLst>
          </p:cNvPr>
          <p:cNvSpPr txBox="1"/>
          <p:nvPr/>
        </p:nvSpPr>
        <p:spPr>
          <a:xfrm>
            <a:off x="723900" y="2153734"/>
            <a:ext cx="10426700" cy="3368871"/>
          </a:xfrm>
          <a:prstGeom prst="rect">
            <a:avLst/>
          </a:prstGeom>
          <a:noFill/>
        </p:spPr>
        <p:txBody>
          <a:bodyPr wrap="square">
            <a:spAutoFit/>
          </a:bodyPr>
          <a:lstStyle/>
          <a:p>
            <a:pPr algn="just">
              <a:lnSpc>
                <a:spcPct val="150000"/>
              </a:lnSpc>
            </a:pPr>
            <a:r>
              <a:rPr lang="zh-CN" altLang="zh-CN" b="1" kern="100" dirty="0">
                <a:latin typeface="微软雅黑" panose="020B0503020204020204" pitchFamily="34" charset="-122"/>
                <a:ea typeface="微软雅黑" panose="020B0503020204020204" pitchFamily="34" charset="-122"/>
              </a:rPr>
              <a:t>其次，要坚持</a:t>
            </a:r>
            <a:r>
              <a:rPr lang="zh-CN" altLang="zh-CN" b="1" kern="100" dirty="0">
                <a:solidFill>
                  <a:srgbClr val="C00000"/>
                </a:solidFill>
                <a:latin typeface="微软雅黑" panose="020B0503020204020204" pitchFamily="34" charset="-122"/>
                <a:ea typeface="微软雅黑" panose="020B0503020204020204" pitchFamily="34" charset="-122"/>
              </a:rPr>
              <a:t>以用户为中心</a:t>
            </a:r>
            <a:r>
              <a:rPr lang="zh-CN" altLang="zh-CN" b="1" kern="100" dirty="0">
                <a:latin typeface="微软雅黑" panose="020B0503020204020204" pitchFamily="34" charset="-122"/>
                <a:ea typeface="微软雅黑" panose="020B0503020204020204" pitchFamily="34" charset="-122"/>
              </a:rPr>
              <a:t>。 海尔坚持以用户为中心的智能制造模式是基于中国国情及网络化时代的特点， 即碎片化、个性化的用户需求。</a:t>
            </a:r>
            <a:endParaRPr lang="en-US" altLang="zh-CN" b="1" kern="100" dirty="0">
              <a:latin typeface="微软雅黑" panose="020B0503020204020204" pitchFamily="34" charset="-122"/>
              <a:ea typeface="微软雅黑" panose="020B0503020204020204" pitchFamily="34" charset="-122"/>
            </a:endParaRPr>
          </a:p>
          <a:p>
            <a:pPr algn="just">
              <a:lnSpc>
                <a:spcPct val="150000"/>
              </a:lnSpc>
            </a:pPr>
            <a:endParaRPr lang="en-US" altLang="zh-CN" b="1" kern="100" dirty="0">
              <a:latin typeface="微软雅黑" panose="020B0503020204020204" pitchFamily="34" charset="-122"/>
              <a:ea typeface="微软雅黑" panose="020B0503020204020204" pitchFamily="34" charset="-122"/>
            </a:endParaRPr>
          </a:p>
          <a:p>
            <a:pPr algn="just">
              <a:lnSpc>
                <a:spcPct val="150000"/>
              </a:lnSpc>
            </a:pPr>
            <a:r>
              <a:rPr lang="zh-CN" altLang="zh-CN" b="1" kern="100" dirty="0">
                <a:latin typeface="微软雅黑" panose="020B0503020204020204" pitchFamily="34" charset="-122"/>
                <a:ea typeface="微软雅黑" panose="020B0503020204020204" pitchFamily="34" charset="-122"/>
              </a:rPr>
              <a:t> 再次，</a:t>
            </a:r>
            <a:r>
              <a:rPr lang="zh-CN" altLang="zh-CN" b="1" kern="100" dirty="0">
                <a:solidFill>
                  <a:srgbClr val="C00000"/>
                </a:solidFill>
                <a:latin typeface="微软雅黑" panose="020B0503020204020204" pitchFamily="34" charset="-122"/>
                <a:ea typeface="微软雅黑" panose="020B0503020204020204" pitchFamily="34" charset="-122"/>
              </a:rPr>
              <a:t>领先企业可以对其他企业提供智能化转型升级服务</a:t>
            </a:r>
            <a:r>
              <a:rPr lang="zh-CN" altLang="zh-CN" b="1" kern="100" dirty="0">
                <a:latin typeface="微软雅黑" panose="020B0503020204020204" pitchFamily="34" charset="-122"/>
                <a:ea typeface="微软雅黑" panose="020B0503020204020204" pitchFamily="34" charset="-122"/>
              </a:rPr>
              <a:t>。 领先企业是后发国家进行全球价值链升级的主要动力源，海尔作为中国家电领域领先的企业，海尔的</a:t>
            </a:r>
            <a:r>
              <a:rPr lang="en-US" altLang="zh-CN" b="1" kern="100" dirty="0">
                <a:latin typeface="微软雅黑" panose="020B0503020204020204" pitchFamily="34" charset="-122"/>
                <a:ea typeface="微软雅黑" panose="020B0503020204020204" pitchFamily="34" charset="-122"/>
              </a:rPr>
              <a:t> COSMO </a:t>
            </a:r>
            <a:r>
              <a:rPr lang="zh-CN" altLang="zh-CN" b="1" kern="100" dirty="0">
                <a:latin typeface="微软雅黑" panose="020B0503020204020204" pitchFamily="34" charset="-122"/>
                <a:ea typeface="微软雅黑" panose="020B0503020204020204" pitchFamily="34" charset="-122"/>
              </a:rPr>
              <a:t>平台的</a:t>
            </a:r>
            <a:r>
              <a:rPr lang="zh-CN" altLang="en-US" b="1" kern="100" dirty="0">
                <a:latin typeface="微软雅黑" panose="020B0503020204020204" pitchFamily="34" charset="-122"/>
                <a:ea typeface="微软雅黑" panose="020B0503020204020204" pitchFamily="34" charset="-122"/>
              </a:rPr>
              <a:t>改</a:t>
            </a:r>
            <a:r>
              <a:rPr lang="zh-CN" altLang="zh-CN" b="1" kern="100" dirty="0">
                <a:latin typeface="微软雅黑" panose="020B0503020204020204" pitchFamily="34" charset="-122"/>
                <a:ea typeface="微软雅黑" panose="020B0503020204020204" pitchFamily="34" charset="-122"/>
              </a:rPr>
              <a:t>革实践可以说是智能制造方面的最佳实践，提升了家电产业技术标准，相关中小型企业可以通过复制海尔模式来降低试错成本。 最后，构建共创共赢的生态系统。 各个企业应该依托自身资源方面的优势，通过不断积累资源，实现服务智能化转型，带动产业集群在全球价值链上的升级</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4" name="深度视觉·原创设计 https://www.docer.com/works?userid=22383862">
            <a:extLst>
              <a:ext uri="{FF2B5EF4-FFF2-40B4-BE49-F238E27FC236}">
                <a16:creationId xmlns:a16="http://schemas.microsoft.com/office/drawing/2014/main" id="{FC7F4105-0FB2-2871-996C-D8133F355D86}"/>
              </a:ext>
            </a:extLst>
          </p:cNvPr>
          <p:cNvPicPr>
            <a:picLocks noChangeAspect="1"/>
          </p:cNvPicPr>
          <p:nvPr/>
        </p:nvPicPr>
        <p:blipFill>
          <a:blip r:embed="rId2"/>
          <a:stretch>
            <a:fillRect/>
          </a:stretch>
        </p:blipFill>
        <p:spPr>
          <a:xfrm>
            <a:off x="333709" y="5788075"/>
            <a:ext cx="80369" cy="653668"/>
          </a:xfrm>
          <a:prstGeom prst="rect">
            <a:avLst/>
          </a:prstGeom>
        </p:spPr>
      </p:pic>
      <p:pic>
        <p:nvPicPr>
          <p:cNvPr id="5" name="深度视觉·原创设计 https://www.docer.com/works?userid=22383862">
            <a:extLst>
              <a:ext uri="{FF2B5EF4-FFF2-40B4-BE49-F238E27FC236}">
                <a16:creationId xmlns:a16="http://schemas.microsoft.com/office/drawing/2014/main" id="{3786B0E2-81E4-31A2-489C-0CA27FE50B58}"/>
              </a:ext>
            </a:extLst>
          </p:cNvPr>
          <p:cNvPicPr>
            <a:picLocks noChangeAspect="1"/>
          </p:cNvPicPr>
          <p:nvPr/>
        </p:nvPicPr>
        <p:blipFill>
          <a:blip r:embed="rId3"/>
          <a:stretch>
            <a:fillRect/>
          </a:stretch>
        </p:blipFill>
        <p:spPr>
          <a:xfrm>
            <a:off x="414078" y="-365763"/>
            <a:ext cx="615190" cy="1469621"/>
          </a:xfrm>
          <a:prstGeom prst="rect">
            <a:avLst/>
          </a:prstGeom>
        </p:spPr>
      </p:pic>
      <p:sp>
        <p:nvSpPr>
          <p:cNvPr id="6" name="深度视觉·原创设计 https://www.docer.com/works?userid=22383862">
            <a:extLst>
              <a:ext uri="{FF2B5EF4-FFF2-40B4-BE49-F238E27FC236}">
                <a16:creationId xmlns:a16="http://schemas.microsoft.com/office/drawing/2014/main" id="{7E5C909A-679C-AF25-54D9-870097B5EB9F}"/>
              </a:ext>
            </a:extLst>
          </p:cNvPr>
          <p:cNvSpPr/>
          <p:nvPr/>
        </p:nvSpPr>
        <p:spPr>
          <a:xfrm>
            <a:off x="1" y="537996"/>
            <a:ext cx="140676" cy="1397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9531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decel="4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32"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234" name="深度视觉·原创设计 https://www.docer.com/works?userid=22383862"/>
          <p:cNvPicPr>
            <a:picLocks noChangeAspect="1"/>
          </p:cNvPicPr>
          <p:nvPr/>
        </p:nvPicPr>
        <p:blipFill>
          <a:blip r:embed="rId3"/>
          <a:stretch>
            <a:fillRect/>
          </a:stretch>
        </p:blipFill>
        <p:spPr>
          <a:xfrm>
            <a:off x="414078" y="-365763"/>
            <a:ext cx="615190" cy="1469621"/>
          </a:xfrm>
          <a:prstGeom prst="rect">
            <a:avLst/>
          </a:prstGeom>
        </p:spPr>
      </p:pic>
      <p:sp>
        <p:nvSpPr>
          <p:cNvPr id="3" name="文本框 2">
            <a:extLst>
              <a:ext uri="{FF2B5EF4-FFF2-40B4-BE49-F238E27FC236}">
                <a16:creationId xmlns:a16="http://schemas.microsoft.com/office/drawing/2014/main" id="{A10426B8-AE25-2DBD-E1BD-C85C9C11BD08}"/>
              </a:ext>
            </a:extLst>
          </p:cNvPr>
          <p:cNvSpPr txBox="1"/>
          <p:nvPr/>
        </p:nvSpPr>
        <p:spPr>
          <a:xfrm>
            <a:off x="333709" y="1386553"/>
            <a:ext cx="11591591" cy="1631216"/>
          </a:xfrm>
          <a:prstGeom prst="rect">
            <a:avLst/>
          </a:prstGeom>
          <a:noFill/>
        </p:spPr>
        <p:txBody>
          <a:bodyPr wrap="square">
            <a:spAutoFit/>
          </a:bodyPr>
          <a:lstStyle/>
          <a:p>
            <a:pPr algn="ctr"/>
            <a:r>
              <a:rPr lang="zh-CN" altLang="zh-CN" sz="20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参考文献</a:t>
            </a:r>
            <a:endParaRPr lang="en-US" altLang="zh-CN" sz="20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ctr"/>
            <a:endParaRPr lang="zh-CN" altLang="zh-CN" sz="20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海尔工业互联网究竟做了什么？</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知乎专栏</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https://zhuanlan.zhihu.com/p/366869471 </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海尔 ：工业互联网平台颠覆模式，赋能企业转型升级和生态共造</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_</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商务频道</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_</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财新网</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(2020, May 18). </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深度视觉·原创设计 https://www.docer.com/works?userid=22383862"/>
          <p:cNvPicPr>
            <a:picLocks noChangeAspect="1"/>
          </p:cNvPicPr>
          <p:nvPr/>
        </p:nvPicPr>
        <p:blipFill>
          <a:blip r:embed="rId2"/>
          <a:stretch>
            <a:fillRect/>
          </a:stretch>
        </p:blipFill>
        <p:spPr>
          <a:xfrm>
            <a:off x="0" y="0"/>
            <a:ext cx="2838576" cy="6858000"/>
          </a:xfrm>
          <a:prstGeom prst="rect">
            <a:avLst/>
          </a:prstGeom>
        </p:spPr>
      </p:pic>
      <p:pic>
        <p:nvPicPr>
          <p:cNvPr id="2097164" name="深度视觉·原创设计 https://www.docer.com/works?userid=22383862"/>
          <p:cNvPicPr>
            <a:picLocks noChangeAspect="1"/>
          </p:cNvPicPr>
          <p:nvPr/>
        </p:nvPicPr>
        <p:blipFill>
          <a:blip r:embed="rId3"/>
          <a:stretch>
            <a:fillRect/>
          </a:stretch>
        </p:blipFill>
        <p:spPr>
          <a:xfrm>
            <a:off x="10813575" y="5214771"/>
            <a:ext cx="884451" cy="884451"/>
          </a:xfrm>
          <a:prstGeom prst="rect">
            <a:avLst/>
          </a:prstGeom>
        </p:spPr>
      </p:pic>
      <p:pic>
        <p:nvPicPr>
          <p:cNvPr id="2097165" name="深度视觉·原创设计 https://www.docer.com/works?userid=22383862"/>
          <p:cNvPicPr>
            <a:picLocks noChangeAspect="1"/>
          </p:cNvPicPr>
          <p:nvPr/>
        </p:nvPicPr>
        <p:blipFill>
          <a:blip r:embed="rId4"/>
          <a:stretch>
            <a:fillRect/>
          </a:stretch>
        </p:blipFill>
        <p:spPr>
          <a:xfrm>
            <a:off x="547428" y="4780507"/>
            <a:ext cx="190500" cy="1549400"/>
          </a:xfrm>
          <a:prstGeom prst="rect">
            <a:avLst/>
          </a:prstGeom>
        </p:spPr>
      </p:pic>
      <p:pic>
        <p:nvPicPr>
          <p:cNvPr id="2097166" name="深度视觉·原创设计 https://www.docer.com/works?userid=22383862"/>
          <p:cNvPicPr>
            <a:picLocks noChangeAspect="1"/>
          </p:cNvPicPr>
          <p:nvPr/>
        </p:nvPicPr>
        <p:blipFill>
          <a:blip r:embed="rId5"/>
          <a:stretch>
            <a:fillRect/>
          </a:stretch>
        </p:blipFill>
        <p:spPr>
          <a:xfrm>
            <a:off x="8825748" y="6441743"/>
            <a:ext cx="3366252" cy="416257"/>
          </a:xfrm>
          <a:prstGeom prst="rect">
            <a:avLst/>
          </a:prstGeom>
        </p:spPr>
      </p:pic>
      <p:pic>
        <p:nvPicPr>
          <p:cNvPr id="2097167" name="深度视觉·原创设计 https://www.docer.com/works?userid=22383862"/>
          <p:cNvPicPr>
            <a:picLocks noChangeAspect="1"/>
          </p:cNvPicPr>
          <p:nvPr/>
        </p:nvPicPr>
        <p:blipFill>
          <a:blip r:embed="rId6"/>
          <a:stretch>
            <a:fillRect/>
          </a:stretch>
        </p:blipFill>
        <p:spPr>
          <a:xfrm>
            <a:off x="414078" y="-365763"/>
            <a:ext cx="615190" cy="1469621"/>
          </a:xfrm>
          <a:prstGeom prst="rect">
            <a:avLst/>
          </a:prstGeom>
        </p:spPr>
      </p:pic>
      <p:pic>
        <p:nvPicPr>
          <p:cNvPr id="2097168" name="深度视觉·原创设计 https://www.docer.com/works?userid=22383862"/>
          <p:cNvPicPr>
            <a:picLocks noChangeAspect="1"/>
          </p:cNvPicPr>
          <p:nvPr/>
        </p:nvPicPr>
        <p:blipFill>
          <a:blip r:embed="rId7"/>
          <a:stretch>
            <a:fillRect/>
          </a:stretch>
        </p:blipFill>
        <p:spPr>
          <a:xfrm>
            <a:off x="10324150" y="406588"/>
            <a:ext cx="1422400" cy="1600200"/>
          </a:xfrm>
          <a:prstGeom prst="rect">
            <a:avLst/>
          </a:prstGeom>
        </p:spPr>
      </p:pic>
      <p:sp>
        <p:nvSpPr>
          <p:cNvPr id="1048597" name="深度视觉·原创设计 https://www.docer.com/works?userid=22383862"/>
          <p:cNvSpPr/>
          <p:nvPr/>
        </p:nvSpPr>
        <p:spPr>
          <a:xfrm>
            <a:off x="1718490" y="2251881"/>
            <a:ext cx="2354240" cy="23542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8" name="深度视觉·原创设计 https://www.docer.com/works?userid=22383862"/>
          <p:cNvSpPr txBox="1"/>
          <p:nvPr/>
        </p:nvSpPr>
        <p:spPr>
          <a:xfrm>
            <a:off x="1955459" y="2875002"/>
            <a:ext cx="1880301" cy="1069340"/>
          </a:xfrm>
          <a:prstGeom prst="rect">
            <a:avLst/>
          </a:prstGeom>
          <a:noFill/>
        </p:spPr>
        <p:txBody>
          <a:bodyPr wrap="square" rtlCol="0">
            <a:spAutoFit/>
          </a:bodyPr>
          <a:lstStyle/>
          <a:p>
            <a:pPr algn="ctr"/>
            <a:r>
              <a:rPr lang="en-US" altLang="zh-CN" sz="6600" dirty="0">
                <a:solidFill>
                  <a:schemeClr val="bg1"/>
                </a:solidFill>
                <a:latin typeface="思源宋体 Heavy" panose="02020900000000000000" pitchFamily="18" charset="-122"/>
                <a:ea typeface="思源宋体 Heavy" panose="02020900000000000000" pitchFamily="18" charset="-122"/>
              </a:rPr>
              <a:t>01</a:t>
            </a:r>
            <a:endParaRPr lang="zh-CN" altLang="en-US" sz="6600" dirty="0">
              <a:solidFill>
                <a:schemeClr val="bg1"/>
              </a:solidFill>
              <a:latin typeface="思源宋体 Heavy" panose="02020900000000000000" pitchFamily="18" charset="-122"/>
              <a:ea typeface="思源宋体 Heavy" panose="02020900000000000000" pitchFamily="18" charset="-122"/>
            </a:endParaRPr>
          </a:p>
        </p:txBody>
      </p:sp>
      <p:sp>
        <p:nvSpPr>
          <p:cNvPr id="1048599" name="深度视觉·原创设计 https://www.docer.com/works?userid=22383862"/>
          <p:cNvSpPr txBox="1"/>
          <p:nvPr/>
        </p:nvSpPr>
        <p:spPr>
          <a:xfrm>
            <a:off x="5373098" y="2818984"/>
            <a:ext cx="4594369" cy="769441"/>
          </a:xfrm>
          <a:prstGeom prst="rect">
            <a:avLst/>
          </a:prstGeom>
          <a:noFill/>
        </p:spPr>
        <p:txBody>
          <a:bodyPr wrap="square" rtlCol="0">
            <a:spAutoFit/>
          </a:bodyPr>
          <a:lstStyle/>
          <a:p>
            <a:r>
              <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背景介绍</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35" name="深度视觉·原创设计 https://www.docer.com/works?userid=22383862"/>
          <p:cNvPicPr>
            <a:picLocks noChangeAspect="1"/>
          </p:cNvPicPr>
          <p:nvPr/>
        </p:nvPicPr>
        <p:blipFill>
          <a:blip r:embed="rId2"/>
          <a:stretch>
            <a:fillRect/>
          </a:stretch>
        </p:blipFill>
        <p:spPr>
          <a:xfrm>
            <a:off x="0" y="0"/>
            <a:ext cx="2838576" cy="6858000"/>
          </a:xfrm>
          <a:prstGeom prst="rect">
            <a:avLst/>
          </a:prstGeom>
        </p:spPr>
      </p:pic>
      <p:pic>
        <p:nvPicPr>
          <p:cNvPr id="2097236" name="深度视觉·原创设计 https://www.docer.com/works?userid=22383862"/>
          <p:cNvPicPr>
            <a:picLocks noChangeAspect="1"/>
          </p:cNvPicPr>
          <p:nvPr/>
        </p:nvPicPr>
        <p:blipFill>
          <a:blip r:embed="rId3"/>
          <a:stretch>
            <a:fillRect/>
          </a:stretch>
        </p:blipFill>
        <p:spPr>
          <a:xfrm>
            <a:off x="10813575" y="5214771"/>
            <a:ext cx="884451" cy="884451"/>
          </a:xfrm>
          <a:prstGeom prst="rect">
            <a:avLst/>
          </a:prstGeom>
        </p:spPr>
      </p:pic>
      <p:sp>
        <p:nvSpPr>
          <p:cNvPr id="1048946" name="深度视觉·原创设计 https://www.docer.com/works?userid=22383862"/>
          <p:cNvSpPr/>
          <p:nvPr/>
        </p:nvSpPr>
        <p:spPr>
          <a:xfrm>
            <a:off x="850658" y="1438185"/>
            <a:ext cx="3975835" cy="3975835"/>
          </a:xfrm>
          <a:custGeom>
            <a:avLst/>
            <a:gdLst>
              <a:gd name="connsiteX0" fmla="*/ 885899 w 885899"/>
              <a:gd name="connsiteY0" fmla="*/ 442950 h 885899"/>
              <a:gd name="connsiteX1" fmla="*/ 442950 w 885899"/>
              <a:gd name="connsiteY1" fmla="*/ 885899 h 885899"/>
              <a:gd name="connsiteX2" fmla="*/ 0 w 885899"/>
              <a:gd name="connsiteY2" fmla="*/ 442950 h 885899"/>
              <a:gd name="connsiteX3" fmla="*/ 442950 w 885899"/>
              <a:gd name="connsiteY3" fmla="*/ 0 h 885899"/>
              <a:gd name="connsiteX4" fmla="*/ 885899 w 885899"/>
              <a:gd name="connsiteY4" fmla="*/ 442950 h 885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99" h="885899">
                <a:moveTo>
                  <a:pt x="885899" y="442950"/>
                </a:moveTo>
                <a:cubicBezTo>
                  <a:pt x="885899" y="687584"/>
                  <a:pt x="687584" y="885899"/>
                  <a:pt x="442950" y="885899"/>
                </a:cubicBezTo>
                <a:cubicBezTo>
                  <a:pt x="198315" y="885899"/>
                  <a:pt x="0" y="687584"/>
                  <a:pt x="0" y="442950"/>
                </a:cubicBezTo>
                <a:cubicBezTo>
                  <a:pt x="0" y="198315"/>
                  <a:pt x="198315" y="0"/>
                  <a:pt x="442950" y="0"/>
                </a:cubicBezTo>
                <a:cubicBezTo>
                  <a:pt x="687584" y="0"/>
                  <a:pt x="885899" y="198315"/>
                  <a:pt x="885899" y="442950"/>
                </a:cubicBezTo>
                <a:close/>
              </a:path>
            </a:pathLst>
          </a:custGeom>
          <a:blipFill>
            <a:blip r:embed="rId4"/>
            <a:stretch>
              <a:fillRect t="-25000" b="-25000"/>
            </a:stretch>
          </a:blipFill>
          <a:ln w="5125" cap="flat">
            <a:noFill/>
            <a:prstDash val="solid"/>
            <a:miter/>
          </a:ln>
        </p:spPr>
        <p:txBody>
          <a:bodyPr rtlCol="0" anchor="ctr"/>
          <a:lstStyle/>
          <a:p>
            <a:endParaRPr lang="zh-CN" altLang="en-US"/>
          </a:p>
        </p:txBody>
      </p:sp>
      <p:pic>
        <p:nvPicPr>
          <p:cNvPr id="2097237" name="深度视觉·原创设计 https://www.docer.com/works?userid=22383862"/>
          <p:cNvPicPr>
            <a:picLocks noChangeAspect="1"/>
          </p:cNvPicPr>
          <p:nvPr/>
        </p:nvPicPr>
        <p:blipFill>
          <a:blip r:embed="rId5"/>
          <a:stretch>
            <a:fillRect/>
          </a:stretch>
        </p:blipFill>
        <p:spPr>
          <a:xfrm>
            <a:off x="547428" y="4780507"/>
            <a:ext cx="190500" cy="1549400"/>
          </a:xfrm>
          <a:prstGeom prst="rect">
            <a:avLst/>
          </a:prstGeom>
        </p:spPr>
      </p:pic>
      <p:pic>
        <p:nvPicPr>
          <p:cNvPr id="2097238" name="深度视觉·原创设计 https://www.docer.com/works?userid=22383862"/>
          <p:cNvPicPr>
            <a:picLocks noChangeAspect="1"/>
          </p:cNvPicPr>
          <p:nvPr/>
        </p:nvPicPr>
        <p:blipFill>
          <a:blip r:embed="rId6"/>
          <a:stretch>
            <a:fillRect/>
          </a:stretch>
        </p:blipFill>
        <p:spPr>
          <a:xfrm>
            <a:off x="8825748" y="6441743"/>
            <a:ext cx="3366252" cy="416257"/>
          </a:xfrm>
          <a:prstGeom prst="rect">
            <a:avLst/>
          </a:prstGeom>
        </p:spPr>
      </p:pic>
      <p:pic>
        <p:nvPicPr>
          <p:cNvPr id="2097239" name="深度视觉·原创设计 https://www.docer.com/works?userid=22383862"/>
          <p:cNvPicPr>
            <a:picLocks noChangeAspect="1"/>
          </p:cNvPicPr>
          <p:nvPr/>
        </p:nvPicPr>
        <p:blipFill>
          <a:blip r:embed="rId7"/>
          <a:stretch>
            <a:fillRect/>
          </a:stretch>
        </p:blipFill>
        <p:spPr>
          <a:xfrm>
            <a:off x="5258909" y="1828802"/>
            <a:ext cx="924969" cy="2201428"/>
          </a:xfrm>
          <a:prstGeom prst="rect">
            <a:avLst/>
          </a:prstGeom>
        </p:spPr>
      </p:pic>
      <p:pic>
        <p:nvPicPr>
          <p:cNvPr id="2097240" name="深度视觉·原创设计 https://www.docer.com/works?userid=22383862"/>
          <p:cNvPicPr>
            <a:picLocks noChangeAspect="1"/>
          </p:cNvPicPr>
          <p:nvPr/>
        </p:nvPicPr>
        <p:blipFill>
          <a:blip r:embed="rId8"/>
          <a:stretch>
            <a:fillRect/>
          </a:stretch>
        </p:blipFill>
        <p:spPr>
          <a:xfrm>
            <a:off x="414078" y="-365763"/>
            <a:ext cx="615190" cy="1469621"/>
          </a:xfrm>
          <a:prstGeom prst="rect">
            <a:avLst/>
          </a:prstGeom>
        </p:spPr>
      </p:pic>
      <p:pic>
        <p:nvPicPr>
          <p:cNvPr id="2097241" name="深度视觉·原创设计 https://www.docer.com/works?userid=22383862"/>
          <p:cNvPicPr>
            <a:picLocks noChangeAspect="1"/>
          </p:cNvPicPr>
          <p:nvPr/>
        </p:nvPicPr>
        <p:blipFill>
          <a:blip r:embed="rId9"/>
          <a:stretch>
            <a:fillRect/>
          </a:stretch>
        </p:blipFill>
        <p:spPr>
          <a:xfrm>
            <a:off x="10324150" y="406588"/>
            <a:ext cx="1422400" cy="1600200"/>
          </a:xfrm>
          <a:prstGeom prst="rect">
            <a:avLst/>
          </a:prstGeom>
        </p:spPr>
      </p:pic>
      <p:cxnSp>
        <p:nvCxnSpPr>
          <p:cNvPr id="3145745" name="深度视觉·原创设计 https://www.docer.com/works?userid=22383862"/>
          <p:cNvCxnSpPr>
            <a:cxnSpLocks/>
          </p:cNvCxnSpPr>
          <p:nvPr/>
        </p:nvCxnSpPr>
        <p:spPr>
          <a:xfrm>
            <a:off x="6704133" y="3901560"/>
            <a:ext cx="6889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947" name="深度视觉·原创设计 https://www.docer.com/works?userid=22383862"/>
          <p:cNvSpPr txBox="1"/>
          <p:nvPr/>
        </p:nvSpPr>
        <p:spPr>
          <a:xfrm>
            <a:off x="6494694" y="2513351"/>
            <a:ext cx="4318881" cy="11079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6600" b="1" dirty="0">
                <a:solidFill>
                  <a:schemeClr val="tx1">
                    <a:lumMod val="75000"/>
                    <a:lumOff val="25000"/>
                  </a:schemeClr>
                </a:solidFill>
                <a:latin typeface="Source Han Sans SC Heavy" panose="020B0500000000000000" pitchFamily="34" charset="-128"/>
                <a:ea typeface="Source Han Sans SC Heavy" panose="020B0500000000000000" pitchFamily="34" charset="-128"/>
                <a:cs typeface="+mn-ea"/>
                <a:sym typeface="+mn-lt"/>
              </a:rPr>
              <a:t>谢谢观看</a:t>
            </a:r>
            <a:endParaRPr lang="zh-CN" altLang="en-US" sz="8800" b="1" dirty="0">
              <a:solidFill>
                <a:schemeClr val="tx1">
                  <a:lumMod val="75000"/>
                  <a:lumOff val="25000"/>
                </a:schemeClr>
              </a:solidFill>
              <a:latin typeface="Source Han Sans SC Heavy" panose="020B0500000000000000" pitchFamily="34" charset="-128"/>
              <a:ea typeface="Source Han Sans SC Heavy" panose="020B0500000000000000" pitchFamily="34" charset="-128"/>
              <a:cs typeface="+mn-ea"/>
              <a:sym typeface="+mn-lt"/>
            </a:endParaRPr>
          </a:p>
        </p:txBody>
      </p:sp>
      <p:sp>
        <p:nvSpPr>
          <p:cNvPr id="1048949" name="深度视觉·原创设计 https://www.docer.com/works?userid=22383862"/>
          <p:cNvSpPr txBox="1"/>
          <p:nvPr/>
        </p:nvSpPr>
        <p:spPr>
          <a:xfrm>
            <a:off x="6494695" y="1711525"/>
            <a:ext cx="4963494"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000" b="1">
                <a:solidFill>
                  <a:schemeClr val="bg1">
                    <a:lumMod val="50000"/>
                  </a:schemeClr>
                </a:solidFill>
                <a:latin typeface="Source Han Sans SC Heavy" panose="020B0500000000000000" pitchFamily="34" charset="-128"/>
                <a:ea typeface="Source Han Sans SC Heavy" panose="020B0500000000000000" pitchFamily="34" charset="-128"/>
                <a:cs typeface="+mn-ea"/>
                <a:sym typeface="+mn-lt"/>
              </a:rPr>
              <a:t>Market Research</a:t>
            </a:r>
            <a:endParaRPr lang="zh-CN" altLang="en-US" sz="5400" b="1" dirty="0">
              <a:solidFill>
                <a:schemeClr val="bg1">
                  <a:lumMod val="50000"/>
                </a:schemeClr>
              </a:solidFill>
              <a:latin typeface="Source Han Sans SC Heavy" panose="020B0500000000000000" pitchFamily="34" charset="-128"/>
              <a:ea typeface="Source Han Sans SC Heavy" panose="020B0500000000000000" pitchFamily="34" charset="-128"/>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深度视觉·原创设计 https://www.docer.com/works?userid=22383862">
            <a:extLst>
              <a:ext uri="{FF2B5EF4-FFF2-40B4-BE49-F238E27FC236}">
                <a16:creationId xmlns:a16="http://schemas.microsoft.com/office/drawing/2014/main" id="{89F74817-AC41-702A-296C-34D4423F3A84}"/>
              </a:ext>
            </a:extLst>
          </p:cNvPr>
          <p:cNvSpPr/>
          <p:nvPr/>
        </p:nvSpPr>
        <p:spPr>
          <a:xfrm>
            <a:off x="359109" y="3533263"/>
            <a:ext cx="10823114" cy="2018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深度视觉·原创设计 https://www.docer.com/works?userid=22383862">
            <a:extLst>
              <a:ext uri="{FF2B5EF4-FFF2-40B4-BE49-F238E27FC236}">
                <a16:creationId xmlns:a16="http://schemas.microsoft.com/office/drawing/2014/main" id="{61E6BEB5-82B1-54DE-4324-FC88BE9EDEB0}"/>
              </a:ext>
            </a:extLst>
          </p:cNvPr>
          <p:cNvSpPr/>
          <p:nvPr/>
        </p:nvSpPr>
        <p:spPr>
          <a:xfrm>
            <a:off x="373893" y="1103859"/>
            <a:ext cx="10823114" cy="1992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097169"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170" name="深度视觉·原创设计 https://www.docer.com/works?userid=22383862"/>
          <p:cNvPicPr>
            <a:picLocks noChangeAspect="1"/>
          </p:cNvPicPr>
          <p:nvPr/>
        </p:nvPicPr>
        <p:blipFill>
          <a:blip r:embed="rId3"/>
          <a:stretch>
            <a:fillRect/>
          </a:stretch>
        </p:blipFill>
        <p:spPr>
          <a:xfrm>
            <a:off x="8825748" y="6578221"/>
            <a:ext cx="3366252" cy="279779"/>
          </a:xfrm>
          <a:prstGeom prst="rect">
            <a:avLst/>
          </a:prstGeom>
        </p:spPr>
      </p:pic>
      <p:pic>
        <p:nvPicPr>
          <p:cNvPr id="2097171" name="深度视觉·原创设计 https://www.docer.com/works?userid=22383862"/>
          <p:cNvPicPr>
            <a:picLocks noChangeAspect="1"/>
          </p:cNvPicPr>
          <p:nvPr/>
        </p:nvPicPr>
        <p:blipFill>
          <a:blip r:embed="rId4"/>
          <a:stretch>
            <a:fillRect/>
          </a:stretch>
        </p:blipFill>
        <p:spPr>
          <a:xfrm>
            <a:off x="414078" y="-365763"/>
            <a:ext cx="615190" cy="1469621"/>
          </a:xfrm>
          <a:prstGeom prst="rect">
            <a:avLst/>
          </a:prstGeom>
        </p:spPr>
      </p:pic>
      <p:sp>
        <p:nvSpPr>
          <p:cNvPr id="3" name="文本框 2">
            <a:extLst>
              <a:ext uri="{FF2B5EF4-FFF2-40B4-BE49-F238E27FC236}">
                <a16:creationId xmlns:a16="http://schemas.microsoft.com/office/drawing/2014/main" id="{E9B2DC24-49FC-39FA-3A24-ECF554E77495}"/>
              </a:ext>
            </a:extLst>
          </p:cNvPr>
          <p:cNvSpPr txBox="1"/>
          <p:nvPr/>
        </p:nvSpPr>
        <p:spPr>
          <a:xfrm>
            <a:off x="654070" y="1306624"/>
            <a:ext cx="9963130" cy="1884618"/>
          </a:xfrm>
          <a:prstGeom prst="rect">
            <a:avLst/>
          </a:prstGeom>
          <a:noFill/>
        </p:spPr>
        <p:txBody>
          <a:bodyPr wrap="square">
            <a:spAutoFit/>
          </a:bodyPr>
          <a:lstStyle/>
          <a:p>
            <a:pPr algn="just">
              <a:lnSpc>
                <a:spcPct val="150000"/>
              </a:lnSpc>
            </a:pPr>
            <a:r>
              <a:rPr lang="zh-CN" altLang="en-US" sz="2000" b="1" kern="100" dirty="0">
                <a:solidFill>
                  <a:srgbClr val="C00000"/>
                </a:solidFill>
                <a:effectLst/>
                <a:latin typeface="微软雅黑" panose="020B0503020204020204" pitchFamily="34" charset="-122"/>
                <a:ea typeface="微软雅黑" panose="020B0503020204020204" pitchFamily="34" charset="-122"/>
                <a:cs typeface="宋体" panose="02010600030101010101" pitchFamily="2" charset="-122"/>
              </a:rPr>
              <a:t>新冠疫情</a:t>
            </a:r>
            <a:endParaRPr lang="en-US" altLang="zh-CN" sz="2000" b="1" kern="100" dirty="0">
              <a:solidFill>
                <a:srgbClr val="C00000"/>
              </a:solidFill>
              <a:effectLst/>
              <a:latin typeface="微软雅黑" panose="020B0503020204020204" pitchFamily="34" charset="-122"/>
              <a:ea typeface="微软雅黑" panose="020B0503020204020204" pitchFamily="34" charset="-122"/>
              <a:cs typeface="宋体" panose="02010600030101010101" pitchFamily="2" charset="-122"/>
            </a:endParaRPr>
          </a:p>
          <a:p>
            <a:pPr algn="just">
              <a:lnSpc>
                <a:spcPct val="150000"/>
              </a:lnSpc>
            </a:pPr>
            <a:r>
              <a:rPr lang="en-US" altLang="zh-CN" sz="2000" b="1" kern="100" dirty="0">
                <a:effectLst/>
                <a:latin typeface="微软雅黑" panose="020B0503020204020204" pitchFamily="34" charset="-122"/>
                <a:ea typeface="微软雅黑" panose="020B0503020204020204" pitchFamily="34" charset="-122"/>
                <a:cs typeface="宋体" panose="02010600030101010101" pitchFamily="2" charset="-122"/>
              </a:rPr>
              <a:t>2020</a:t>
            </a:r>
            <a:r>
              <a:rPr lang="zh-CN" altLang="zh-CN" sz="2000" b="1" kern="100" dirty="0">
                <a:effectLst/>
                <a:latin typeface="微软雅黑" panose="020B0503020204020204" pitchFamily="34" charset="-122"/>
                <a:ea typeface="微软雅黑" panose="020B0503020204020204" pitchFamily="34" charset="-122"/>
                <a:cs typeface="宋体" panose="02010600030101010101" pitchFamily="2" charset="-122"/>
              </a:rPr>
              <a:t>年初爆发的新冠疫情提高了经济环境的不确定性，但同时数字经济展现出顽强的韧性，激发了数字化需求，平台经济也开始崛起。</a:t>
            </a:r>
            <a:endParaRPr lang="en-US" altLang="zh-CN" sz="2000" b="1" kern="100" dirty="0">
              <a:effectLst/>
              <a:latin typeface="微软雅黑" panose="020B0503020204020204" pitchFamily="34" charset="-122"/>
              <a:ea typeface="微软雅黑" panose="020B0503020204020204" pitchFamily="34" charset="-122"/>
              <a:cs typeface="宋体" panose="02010600030101010101" pitchFamily="2" charset="-122"/>
            </a:endParaRPr>
          </a:p>
          <a:p>
            <a:pPr algn="just">
              <a:lnSpc>
                <a:spcPct val="150000"/>
              </a:lnSpc>
            </a:pPr>
            <a:r>
              <a:rPr lang="en-US" altLang="zh-CN" sz="2000" b="1" kern="1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1A553AE4-0CFC-A9DD-19FB-617698B1B518}"/>
              </a:ext>
            </a:extLst>
          </p:cNvPr>
          <p:cNvSpPr txBox="1"/>
          <p:nvPr/>
        </p:nvSpPr>
        <p:spPr>
          <a:xfrm>
            <a:off x="654070" y="3634468"/>
            <a:ext cx="9963130" cy="1706878"/>
          </a:xfrm>
          <a:prstGeom prst="rect">
            <a:avLst/>
          </a:prstGeom>
          <a:noFill/>
        </p:spPr>
        <p:txBody>
          <a:bodyPr wrap="square">
            <a:spAutoFit/>
          </a:bodyPr>
          <a:lstStyle/>
          <a:p>
            <a:pPr algn="just">
              <a:lnSpc>
                <a:spcPct val="150000"/>
              </a:lnSpc>
            </a:pPr>
            <a:r>
              <a:rPr lang="zh-CN" altLang="en-US"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第四次工业革命</a:t>
            </a:r>
            <a:endParaRPr lang="zh-CN" altLang="zh-CN" sz="14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宋体" panose="02010600030101010101" pitchFamily="2" charset="-122"/>
              </a:rPr>
              <a:t>    </a:t>
            </a:r>
            <a:r>
              <a:rPr lang="zh-CN" altLang="zh-CN" sz="1800" b="1" kern="100" dirty="0">
                <a:effectLst/>
                <a:latin typeface="微软雅黑" panose="020B0503020204020204" pitchFamily="34" charset="-122"/>
                <a:ea typeface="微软雅黑" panose="020B0503020204020204" pitchFamily="34" charset="-122"/>
                <a:cs typeface="宋体" panose="02010600030101010101" pitchFamily="2" charset="-122"/>
              </a:rPr>
              <a:t>当前，第四次工业革命推动了工业经济向数字经济过渡，我国信息化和工业化更深层次融合，制造业正以史无前例的速度进入大规模数字化的新阶段，与此同时，对数字化基础设施改善机制水平的要求也不断提高。</a:t>
            </a:r>
            <a:endPar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170" name="深度视觉·原创设计 https://www.docer.com/works?userid=22383862"/>
          <p:cNvPicPr>
            <a:picLocks noChangeAspect="1"/>
          </p:cNvPicPr>
          <p:nvPr/>
        </p:nvPicPr>
        <p:blipFill>
          <a:blip r:embed="rId3"/>
          <a:stretch>
            <a:fillRect/>
          </a:stretch>
        </p:blipFill>
        <p:spPr>
          <a:xfrm>
            <a:off x="8825748" y="6578221"/>
            <a:ext cx="3366252" cy="279779"/>
          </a:xfrm>
          <a:prstGeom prst="rect">
            <a:avLst/>
          </a:prstGeom>
        </p:spPr>
      </p:pic>
      <p:pic>
        <p:nvPicPr>
          <p:cNvPr id="2097171" name="深度视觉·原创设计 https://www.docer.com/works?userid=22383862"/>
          <p:cNvPicPr>
            <a:picLocks noChangeAspect="1"/>
          </p:cNvPicPr>
          <p:nvPr/>
        </p:nvPicPr>
        <p:blipFill>
          <a:blip r:embed="rId4"/>
          <a:stretch>
            <a:fillRect/>
          </a:stretch>
        </p:blipFill>
        <p:spPr>
          <a:xfrm>
            <a:off x="414078" y="-365763"/>
            <a:ext cx="615190" cy="1469621"/>
          </a:xfrm>
          <a:prstGeom prst="rect">
            <a:avLst/>
          </a:prstGeom>
        </p:spPr>
      </p:pic>
      <p:sp>
        <p:nvSpPr>
          <p:cNvPr id="6" name="文本框 5">
            <a:extLst>
              <a:ext uri="{FF2B5EF4-FFF2-40B4-BE49-F238E27FC236}">
                <a16:creationId xmlns:a16="http://schemas.microsoft.com/office/drawing/2014/main" id="{6AFA13C3-A439-F95D-C8DD-12162AB68660}"/>
              </a:ext>
            </a:extLst>
          </p:cNvPr>
          <p:cNvSpPr txBox="1"/>
          <p:nvPr/>
        </p:nvSpPr>
        <p:spPr>
          <a:xfrm>
            <a:off x="721673" y="1549843"/>
            <a:ext cx="10312400" cy="4198393"/>
          </a:xfrm>
          <a:prstGeom prst="rect">
            <a:avLst/>
          </a:prstGeom>
          <a:noFill/>
        </p:spPr>
        <p:txBody>
          <a:bodyPr wrap="square">
            <a:spAutoFit/>
          </a:bodyPr>
          <a:lstStyle/>
          <a:p>
            <a:pPr>
              <a:lnSpc>
                <a:spcPct val="150000"/>
              </a:lnSpc>
            </a:pPr>
            <a:r>
              <a:rPr lang="zh-CN" altLang="zh-CN" b="1" kern="100" dirty="0">
                <a:latin typeface="微软雅黑" panose="020B0503020204020204" pitchFamily="34" charset="-122"/>
                <a:ea typeface="微软雅黑" panose="020B0503020204020204" pitchFamily="34" charset="-122"/>
              </a:rPr>
              <a:t>在构建数字平台的潮流中，</a:t>
            </a:r>
            <a:r>
              <a:rPr lang="zh-CN" altLang="zh-CN" b="1" kern="100" dirty="0">
                <a:solidFill>
                  <a:srgbClr val="C00000"/>
                </a:solidFill>
                <a:latin typeface="微软雅黑" panose="020B0503020204020204" pitchFamily="34" charset="-122"/>
                <a:ea typeface="微软雅黑" panose="020B0503020204020204" pitchFamily="34" charset="-122"/>
              </a:rPr>
              <a:t>美国</a:t>
            </a:r>
            <a:r>
              <a:rPr lang="zh-CN" altLang="zh-CN" b="1" kern="100" dirty="0">
                <a:latin typeface="微软雅黑" panose="020B0503020204020204" pitchFamily="34" charset="-122"/>
                <a:ea typeface="微软雅黑" panose="020B0503020204020204" pitchFamily="34" charset="-122"/>
              </a:rPr>
              <a:t>注重构建凭借夯实的技术基础提升制造的“生产率”产业平台，</a:t>
            </a:r>
            <a:r>
              <a:rPr lang="zh-CN" altLang="zh-CN" b="1" kern="100" dirty="0">
                <a:solidFill>
                  <a:srgbClr val="C00000"/>
                </a:solidFill>
                <a:latin typeface="微软雅黑" panose="020B0503020204020204" pitchFamily="34" charset="-122"/>
                <a:ea typeface="微软雅黑" panose="020B0503020204020204" pitchFamily="34" charset="-122"/>
              </a:rPr>
              <a:t>德国</a:t>
            </a:r>
            <a:r>
              <a:rPr lang="zh-CN" altLang="zh-CN" b="1" kern="100" dirty="0">
                <a:latin typeface="微软雅黑" panose="020B0503020204020204" pitchFamily="34" charset="-122"/>
                <a:ea typeface="微软雅黑" panose="020B0503020204020204" pitchFamily="34" charset="-122"/>
              </a:rPr>
              <a:t>相应提出强调工业的本体地位，重视生产制造的过程“智能化”的工业</a:t>
            </a:r>
            <a:r>
              <a:rPr lang="en-US" altLang="zh-CN" b="1" kern="100" dirty="0">
                <a:latin typeface="微软雅黑" panose="020B0503020204020204" pitchFamily="34" charset="-122"/>
                <a:ea typeface="微软雅黑" panose="020B0503020204020204" pitchFamily="34" charset="-122"/>
              </a:rPr>
              <a:t>4.0</a:t>
            </a:r>
            <a:r>
              <a:rPr lang="zh-CN" altLang="zh-CN" b="1" kern="100" dirty="0">
                <a:latin typeface="微软雅黑" panose="020B0503020204020204" pitchFamily="34" charset="-122"/>
                <a:ea typeface="微软雅黑" panose="020B0503020204020204" pitchFamily="34" charset="-122"/>
              </a:rPr>
              <a:t>战略。</a:t>
            </a:r>
            <a:r>
              <a:rPr lang="zh-CN" altLang="zh-CN" b="1" kern="100" dirty="0">
                <a:solidFill>
                  <a:srgbClr val="C00000"/>
                </a:solidFill>
                <a:latin typeface="微软雅黑" panose="020B0503020204020204" pitchFamily="34" charset="-122"/>
                <a:ea typeface="微软雅黑" panose="020B0503020204020204" pitchFamily="34" charset="-122"/>
              </a:rPr>
              <a:t>我国</a:t>
            </a:r>
            <a:r>
              <a:rPr lang="zh-CN" altLang="zh-CN" b="1" kern="100" dirty="0">
                <a:latin typeface="微软雅黑" panose="020B0503020204020204" pitchFamily="34" charset="-122"/>
                <a:ea typeface="微软雅黑" panose="020B0503020204020204" pitchFamily="34" charset="-122"/>
              </a:rPr>
              <a:t>工业制造水平较高，工业企业数量多、产值高，制造产品种类丰富，背靠两化深度融合以及“中国制造</a:t>
            </a:r>
            <a:r>
              <a:rPr lang="en-US" altLang="zh-CN" b="1" kern="100" dirty="0">
                <a:latin typeface="微软雅黑" panose="020B0503020204020204" pitchFamily="34" charset="-122"/>
                <a:ea typeface="微软雅黑" panose="020B0503020204020204" pitchFamily="34" charset="-122"/>
              </a:rPr>
              <a:t>2025</a:t>
            </a:r>
            <a:r>
              <a:rPr lang="zh-CN" altLang="zh-CN" b="1" kern="100" dirty="0">
                <a:latin typeface="微软雅黑" panose="020B0503020204020204" pitchFamily="34" charset="-122"/>
                <a:ea typeface="微软雅黑" panose="020B0503020204020204" pitchFamily="34" charset="-122"/>
              </a:rPr>
              <a:t>”的政策支持。</a:t>
            </a:r>
            <a:endParaRPr lang="en-US" altLang="zh-CN" b="1" kern="100" dirty="0">
              <a:latin typeface="微软雅黑" panose="020B0503020204020204" pitchFamily="34" charset="-122"/>
              <a:ea typeface="微软雅黑" panose="020B0503020204020204" pitchFamily="34" charset="-122"/>
            </a:endParaRPr>
          </a:p>
          <a:p>
            <a:pPr>
              <a:lnSpc>
                <a:spcPct val="150000"/>
              </a:lnSpc>
            </a:pPr>
            <a:endParaRPr lang="en-US" altLang="zh-CN" b="1" kern="100" dirty="0">
              <a:latin typeface="微软雅黑" panose="020B0503020204020204" pitchFamily="34" charset="-122"/>
              <a:ea typeface="微软雅黑" panose="020B0503020204020204" pitchFamily="34" charset="-122"/>
            </a:endParaRPr>
          </a:p>
          <a:p>
            <a:pPr>
              <a:lnSpc>
                <a:spcPct val="150000"/>
              </a:lnSpc>
            </a:pPr>
            <a:r>
              <a:rPr lang="zh-CN" altLang="zh-CN" b="1" kern="100" dirty="0">
                <a:latin typeface="微软雅黑" panose="020B0503020204020204" pitchFamily="34" charset="-122"/>
                <a:ea typeface="微软雅黑" panose="020B0503020204020204" pitchFamily="34" charset="-122"/>
              </a:rPr>
              <a:t>近年来，我国数字平台数量增长迅速并且领先企业的平台建设初具规模，发展前景广阔，发展成效显著，在数字平台中拥有突出地位的工业互联网平台也呈现出相同的演化趋势。到目前为止，其拥有特定区域和行业影响力的平台超过</a:t>
            </a:r>
            <a:r>
              <a:rPr lang="en-US" altLang="zh-CN" b="1" kern="100" dirty="0">
                <a:latin typeface="微软雅黑" panose="020B0503020204020204" pitchFamily="34" charset="-122"/>
                <a:ea typeface="微软雅黑" panose="020B0503020204020204" pitchFamily="34" charset="-122"/>
              </a:rPr>
              <a:t>200</a:t>
            </a:r>
            <a:r>
              <a:rPr lang="zh-CN" altLang="zh-CN" b="1" kern="100" dirty="0">
                <a:latin typeface="微软雅黑" panose="020B0503020204020204" pitchFamily="34" charset="-122"/>
                <a:ea typeface="微软雅黑" panose="020B0503020204020204" pitchFamily="34" charset="-122"/>
              </a:rPr>
              <a:t>家，工业应用程序超过</a:t>
            </a:r>
            <a:r>
              <a:rPr lang="en-US" altLang="zh-CN" b="1" kern="100" dirty="0">
                <a:latin typeface="微软雅黑" panose="020B0503020204020204" pitchFamily="34" charset="-122"/>
                <a:ea typeface="微软雅黑" panose="020B0503020204020204" pitchFamily="34" charset="-122"/>
              </a:rPr>
              <a:t>60</a:t>
            </a:r>
            <a:r>
              <a:rPr lang="zh-CN" altLang="zh-CN" b="1" kern="100" dirty="0">
                <a:latin typeface="微软雅黑" panose="020B0503020204020204" pitchFamily="34" charset="-122"/>
                <a:ea typeface="微软雅黑" panose="020B0503020204020204" pitchFamily="34" charset="-122"/>
              </a:rPr>
              <a:t>万个。但与发达国家相比，中国仍处于探索阶段，差距主要表现在</a:t>
            </a:r>
            <a:r>
              <a:rPr lang="zh-CN" altLang="zh-CN" b="1" kern="100" dirty="0">
                <a:solidFill>
                  <a:srgbClr val="C00000"/>
                </a:solidFill>
                <a:latin typeface="微软雅黑" panose="020B0503020204020204" pitchFamily="34" charset="-122"/>
                <a:ea typeface="微软雅黑" panose="020B0503020204020204" pitchFamily="34" charset="-122"/>
              </a:rPr>
              <a:t>各企业发展不平衡，核心制造基础与美国、德国差距较大，企业综合集成水平不高，未形成完整的模式与体系</a:t>
            </a:r>
            <a:r>
              <a:rPr lang="zh-CN" altLang="zh-CN" b="1" kern="100" dirty="0">
                <a:latin typeface="微软雅黑" panose="020B0503020204020204" pitchFamily="34" charset="-122"/>
                <a:ea typeface="微软雅黑" panose="020B0503020204020204" pitchFamily="34" charset="-122"/>
              </a:rPr>
              <a:t>。</a:t>
            </a:r>
            <a:endParaRPr lang="zh-CN" altLang="en-US" b="1" kern="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227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170" name="深度视觉·原创设计 https://www.docer.com/works?userid=22383862"/>
          <p:cNvPicPr>
            <a:picLocks noChangeAspect="1"/>
          </p:cNvPicPr>
          <p:nvPr/>
        </p:nvPicPr>
        <p:blipFill>
          <a:blip r:embed="rId3"/>
          <a:stretch>
            <a:fillRect/>
          </a:stretch>
        </p:blipFill>
        <p:spPr>
          <a:xfrm>
            <a:off x="8825748" y="6578221"/>
            <a:ext cx="3366252" cy="279779"/>
          </a:xfrm>
          <a:prstGeom prst="rect">
            <a:avLst/>
          </a:prstGeom>
        </p:spPr>
      </p:pic>
      <p:pic>
        <p:nvPicPr>
          <p:cNvPr id="2097171" name="深度视觉·原创设计 https://www.docer.com/works?userid=22383862"/>
          <p:cNvPicPr>
            <a:picLocks noChangeAspect="1"/>
          </p:cNvPicPr>
          <p:nvPr/>
        </p:nvPicPr>
        <p:blipFill>
          <a:blip r:embed="rId4"/>
          <a:stretch>
            <a:fillRect/>
          </a:stretch>
        </p:blipFill>
        <p:spPr>
          <a:xfrm>
            <a:off x="414078" y="-365763"/>
            <a:ext cx="615190" cy="1469621"/>
          </a:xfrm>
          <a:prstGeom prst="rect">
            <a:avLst/>
          </a:prstGeom>
        </p:spPr>
      </p:pic>
      <p:sp>
        <p:nvSpPr>
          <p:cNvPr id="4" name="文本框 3">
            <a:extLst>
              <a:ext uri="{FF2B5EF4-FFF2-40B4-BE49-F238E27FC236}">
                <a16:creationId xmlns:a16="http://schemas.microsoft.com/office/drawing/2014/main" id="{D89C5E9A-8A0F-BCD9-112D-026FE344D1FE}"/>
              </a:ext>
            </a:extLst>
          </p:cNvPr>
          <p:cNvSpPr txBox="1"/>
          <p:nvPr/>
        </p:nvSpPr>
        <p:spPr>
          <a:xfrm>
            <a:off x="444316" y="2399263"/>
            <a:ext cx="11289732" cy="2536400"/>
          </a:xfrm>
          <a:prstGeom prst="rect">
            <a:avLst/>
          </a:prstGeom>
          <a:noFill/>
        </p:spPr>
        <p:txBody>
          <a:bodyPr wrap="square">
            <a:spAutoFit/>
          </a:bodyPr>
          <a:lstStyle/>
          <a:p>
            <a:pPr>
              <a:lnSpc>
                <a:spcPct val="150000"/>
              </a:lnSpc>
            </a:pPr>
            <a:r>
              <a:rPr lang="zh-CN" altLang="zh-CN" b="1" kern="100" dirty="0">
                <a:latin typeface="微软雅黑" panose="020B0503020204020204" pitchFamily="34" charset="-122"/>
                <a:ea typeface="微软雅黑" panose="020B0503020204020204" pitchFamily="34" charset="-122"/>
              </a:rPr>
              <a:t>根据平台理论发展的历史进程，平台生态系统是数字化转型以及实现企业价值的必然趋势。数字生态系统理论的提出和发展，既是</a:t>
            </a:r>
            <a:r>
              <a:rPr lang="zh-CN" altLang="zh-CN" b="1" kern="100" dirty="0">
                <a:solidFill>
                  <a:srgbClr val="C00000"/>
                </a:solidFill>
                <a:latin typeface="微软雅黑" panose="020B0503020204020204" pitchFamily="34" charset="-122"/>
                <a:ea typeface="微软雅黑" panose="020B0503020204020204" pitchFamily="34" charset="-122"/>
              </a:rPr>
              <a:t>平台结构演进的规律使然，也是商业生态的共同选择</a:t>
            </a:r>
            <a:r>
              <a:rPr lang="zh-CN" altLang="zh-CN" b="1" kern="100" dirty="0">
                <a:latin typeface="微软雅黑" panose="020B0503020204020204" pitchFamily="34" charset="-122"/>
                <a:ea typeface="微软雅黑" panose="020B0503020204020204" pitchFamily="34" charset="-122"/>
              </a:rPr>
              <a:t>。在技术创新平台的生态系统领域中，企业可以选择合适的发展环境，通过参与者的合作形成所需的业务关系。</a:t>
            </a:r>
            <a:endParaRPr lang="en-US" altLang="zh-CN" b="1" kern="100" dirty="0">
              <a:latin typeface="微软雅黑" panose="020B0503020204020204" pitchFamily="34" charset="-122"/>
              <a:ea typeface="微软雅黑" panose="020B0503020204020204" pitchFamily="34" charset="-122"/>
            </a:endParaRPr>
          </a:p>
          <a:p>
            <a:pPr>
              <a:lnSpc>
                <a:spcPct val="150000"/>
              </a:lnSpc>
            </a:pPr>
            <a:endParaRPr lang="en-US" altLang="zh-CN" b="1" kern="100" dirty="0">
              <a:latin typeface="微软雅黑" panose="020B0503020204020204" pitchFamily="34" charset="-122"/>
              <a:ea typeface="微软雅黑" panose="020B0503020204020204" pitchFamily="34" charset="-122"/>
            </a:endParaRPr>
          </a:p>
          <a:p>
            <a:pPr>
              <a:lnSpc>
                <a:spcPct val="150000"/>
              </a:lnSpc>
            </a:pPr>
            <a:r>
              <a:rPr lang="zh-CN" altLang="zh-CN" b="1" kern="100" dirty="0">
                <a:latin typeface="微软雅黑" panose="020B0503020204020204" pitchFamily="34" charset="-122"/>
                <a:ea typeface="微软雅黑" panose="020B0503020204020204" pitchFamily="34" charset="-122"/>
              </a:rPr>
              <a:t>企业的数字生态系统基本特征类似于自然生态系统，最大的区别在于创新平台能够适应数字经济的快速发展，促进物质和能量流动的循环，提高信息传递速度和系统的创新效率。</a:t>
            </a:r>
            <a:endParaRPr lang="zh-CN" altLang="en-US" b="1" kern="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924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2" name="深度视觉·原创设计 https://www.docer.com/works?userid=22383862"/>
          <p:cNvPicPr>
            <a:picLocks noChangeAspect="1"/>
          </p:cNvPicPr>
          <p:nvPr/>
        </p:nvPicPr>
        <p:blipFill>
          <a:blip r:embed="rId2"/>
          <a:stretch>
            <a:fillRect/>
          </a:stretch>
        </p:blipFill>
        <p:spPr>
          <a:xfrm>
            <a:off x="0" y="0"/>
            <a:ext cx="2838576" cy="6858000"/>
          </a:xfrm>
          <a:prstGeom prst="rect">
            <a:avLst/>
          </a:prstGeom>
        </p:spPr>
      </p:pic>
      <p:pic>
        <p:nvPicPr>
          <p:cNvPr id="2097183" name="深度视觉·原创设计 https://www.docer.com/works?userid=22383862"/>
          <p:cNvPicPr>
            <a:picLocks noChangeAspect="1"/>
          </p:cNvPicPr>
          <p:nvPr/>
        </p:nvPicPr>
        <p:blipFill>
          <a:blip r:embed="rId3"/>
          <a:stretch>
            <a:fillRect/>
          </a:stretch>
        </p:blipFill>
        <p:spPr>
          <a:xfrm>
            <a:off x="10813575" y="5214771"/>
            <a:ext cx="884451" cy="884451"/>
          </a:xfrm>
          <a:prstGeom prst="rect">
            <a:avLst/>
          </a:prstGeom>
        </p:spPr>
      </p:pic>
      <p:pic>
        <p:nvPicPr>
          <p:cNvPr id="2097184" name="深度视觉·原创设计 https://www.docer.com/works?userid=22383862"/>
          <p:cNvPicPr>
            <a:picLocks noChangeAspect="1"/>
          </p:cNvPicPr>
          <p:nvPr/>
        </p:nvPicPr>
        <p:blipFill>
          <a:blip r:embed="rId4"/>
          <a:stretch>
            <a:fillRect/>
          </a:stretch>
        </p:blipFill>
        <p:spPr>
          <a:xfrm>
            <a:off x="547428" y="4780507"/>
            <a:ext cx="190500" cy="1549400"/>
          </a:xfrm>
          <a:prstGeom prst="rect">
            <a:avLst/>
          </a:prstGeom>
        </p:spPr>
      </p:pic>
      <p:pic>
        <p:nvPicPr>
          <p:cNvPr id="2097185" name="深度视觉·原创设计 https://www.docer.com/works?userid=22383862"/>
          <p:cNvPicPr>
            <a:picLocks noChangeAspect="1"/>
          </p:cNvPicPr>
          <p:nvPr/>
        </p:nvPicPr>
        <p:blipFill>
          <a:blip r:embed="rId5"/>
          <a:stretch>
            <a:fillRect/>
          </a:stretch>
        </p:blipFill>
        <p:spPr>
          <a:xfrm>
            <a:off x="8825748" y="6441743"/>
            <a:ext cx="3366252" cy="416257"/>
          </a:xfrm>
          <a:prstGeom prst="rect">
            <a:avLst/>
          </a:prstGeom>
        </p:spPr>
      </p:pic>
      <p:pic>
        <p:nvPicPr>
          <p:cNvPr id="2097186" name="深度视觉·原创设计 https://www.docer.com/works?userid=22383862"/>
          <p:cNvPicPr>
            <a:picLocks noChangeAspect="1"/>
          </p:cNvPicPr>
          <p:nvPr/>
        </p:nvPicPr>
        <p:blipFill>
          <a:blip r:embed="rId6"/>
          <a:stretch>
            <a:fillRect/>
          </a:stretch>
        </p:blipFill>
        <p:spPr>
          <a:xfrm>
            <a:off x="414078" y="-365763"/>
            <a:ext cx="615190" cy="1469621"/>
          </a:xfrm>
          <a:prstGeom prst="rect">
            <a:avLst/>
          </a:prstGeom>
        </p:spPr>
      </p:pic>
      <p:pic>
        <p:nvPicPr>
          <p:cNvPr id="2097187" name="深度视觉·原创设计 https://www.docer.com/works?userid=22383862"/>
          <p:cNvPicPr>
            <a:picLocks noChangeAspect="1"/>
          </p:cNvPicPr>
          <p:nvPr/>
        </p:nvPicPr>
        <p:blipFill>
          <a:blip r:embed="rId7"/>
          <a:stretch>
            <a:fillRect/>
          </a:stretch>
        </p:blipFill>
        <p:spPr>
          <a:xfrm>
            <a:off x="10324150" y="406588"/>
            <a:ext cx="1422400" cy="1600200"/>
          </a:xfrm>
          <a:prstGeom prst="rect">
            <a:avLst/>
          </a:prstGeom>
        </p:spPr>
      </p:pic>
      <p:sp>
        <p:nvSpPr>
          <p:cNvPr id="1048684" name="深度视觉·原创设计 https://www.docer.com/works?userid=22383862"/>
          <p:cNvSpPr/>
          <p:nvPr/>
        </p:nvSpPr>
        <p:spPr>
          <a:xfrm>
            <a:off x="1718490" y="2251881"/>
            <a:ext cx="2354240" cy="23542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5" name="深度视觉·原创设计 https://www.docer.com/works?userid=22383862"/>
          <p:cNvSpPr txBox="1"/>
          <p:nvPr/>
        </p:nvSpPr>
        <p:spPr>
          <a:xfrm>
            <a:off x="1955459" y="2875002"/>
            <a:ext cx="1880301" cy="1069340"/>
          </a:xfrm>
          <a:prstGeom prst="rect">
            <a:avLst/>
          </a:prstGeom>
          <a:noFill/>
        </p:spPr>
        <p:txBody>
          <a:bodyPr wrap="square" rtlCol="0">
            <a:spAutoFit/>
          </a:bodyPr>
          <a:lstStyle/>
          <a:p>
            <a:pPr algn="ctr"/>
            <a:r>
              <a:rPr lang="en-US" altLang="zh-CN" sz="6600" dirty="0">
                <a:solidFill>
                  <a:schemeClr val="bg1"/>
                </a:solidFill>
                <a:latin typeface="思源宋体 Heavy" panose="02020900000000000000" pitchFamily="18" charset="-122"/>
                <a:ea typeface="思源宋体 Heavy" panose="02020900000000000000" pitchFamily="18" charset="-122"/>
              </a:rPr>
              <a:t>02</a:t>
            </a:r>
            <a:endParaRPr lang="zh-CN" altLang="en-US" sz="6600" dirty="0">
              <a:solidFill>
                <a:schemeClr val="bg1"/>
              </a:solidFill>
              <a:latin typeface="思源宋体 Heavy" panose="02020900000000000000" pitchFamily="18" charset="-122"/>
              <a:ea typeface="思源宋体 Heavy" panose="02020900000000000000" pitchFamily="18" charset="-122"/>
            </a:endParaRPr>
          </a:p>
        </p:txBody>
      </p:sp>
      <p:sp>
        <p:nvSpPr>
          <p:cNvPr id="1048686" name="深度视觉·原创设计 https://www.docer.com/works?userid=22383862"/>
          <p:cNvSpPr txBox="1"/>
          <p:nvPr/>
        </p:nvSpPr>
        <p:spPr>
          <a:xfrm>
            <a:off x="5373098" y="2818984"/>
            <a:ext cx="6373452" cy="769441"/>
          </a:xfrm>
          <a:prstGeom prst="rect">
            <a:avLst/>
          </a:prstGeom>
          <a:noFill/>
        </p:spPr>
        <p:txBody>
          <a:bodyPr wrap="square" rtlCol="0">
            <a:spAutoFit/>
          </a:bodyPr>
          <a:lstStyle/>
          <a:p>
            <a:r>
              <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海尔</a:t>
            </a:r>
            <a:r>
              <a:rPr lang="de-DE" altLang="zh-CN"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COSMOPlat</a:t>
            </a:r>
            <a:r>
              <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介绍</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5"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176" name="深度视觉·原创设计 https://www.docer.com/works?userid=22383862"/>
          <p:cNvPicPr>
            <a:picLocks noChangeAspect="1"/>
          </p:cNvPicPr>
          <p:nvPr/>
        </p:nvPicPr>
        <p:blipFill>
          <a:blip r:embed="rId3"/>
          <a:stretch>
            <a:fillRect/>
          </a:stretch>
        </p:blipFill>
        <p:spPr>
          <a:xfrm>
            <a:off x="8825748" y="6578221"/>
            <a:ext cx="3366252" cy="279779"/>
          </a:xfrm>
          <a:prstGeom prst="rect">
            <a:avLst/>
          </a:prstGeom>
        </p:spPr>
      </p:pic>
      <p:pic>
        <p:nvPicPr>
          <p:cNvPr id="2097177" name="深度视觉·原创设计 https://www.docer.com/works?userid=22383862"/>
          <p:cNvPicPr>
            <a:picLocks noChangeAspect="1"/>
          </p:cNvPicPr>
          <p:nvPr/>
        </p:nvPicPr>
        <p:blipFill>
          <a:blip r:embed="rId4"/>
          <a:stretch>
            <a:fillRect/>
          </a:stretch>
        </p:blipFill>
        <p:spPr>
          <a:xfrm>
            <a:off x="414078" y="-365763"/>
            <a:ext cx="615190" cy="1469621"/>
          </a:xfrm>
          <a:prstGeom prst="rect">
            <a:avLst/>
          </a:prstGeom>
        </p:spPr>
      </p:pic>
      <p:cxnSp>
        <p:nvCxnSpPr>
          <p:cNvPr id="3145729" name="深度视觉·原创设计 https://www.docer.com/works?userid=22383862"/>
          <p:cNvCxnSpPr>
            <a:cxnSpLocks/>
          </p:cNvCxnSpPr>
          <p:nvPr/>
        </p:nvCxnSpPr>
        <p:spPr>
          <a:xfrm>
            <a:off x="6081491" y="0"/>
            <a:ext cx="0" cy="5373216"/>
          </a:xfrm>
          <a:prstGeom prst="line">
            <a:avLst/>
          </a:prstGeom>
          <a:ln w="2540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646" name="深度视觉·原创设计 https://www.docer.com/works?userid=22383862"/>
          <p:cNvSpPr/>
          <p:nvPr/>
        </p:nvSpPr>
        <p:spPr>
          <a:xfrm>
            <a:off x="5521287" y="5128145"/>
            <a:ext cx="1148995" cy="1148995"/>
          </a:xfrm>
          <a:prstGeom prst="ellipse">
            <a:avLst/>
          </a:prstGeom>
          <a:solidFill>
            <a:schemeClr val="accent1"/>
          </a:solidFill>
          <a:ln w="38100">
            <a:noFill/>
          </a:ln>
          <a:effectLst>
            <a:outerShdw blurRad="342900" dist="533400" dir="7020000" sx="79000" sy="79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Source Han Sans CN" panose="020B0500000000000000" pitchFamily="34" charset="-128"/>
                <a:ea typeface="Source Han Sans CN" panose="020B0500000000000000" pitchFamily="34" charset="-128"/>
              </a:rPr>
              <a:t>END</a:t>
            </a:r>
            <a:endParaRPr lang="en-GB" sz="1200" dirty="0">
              <a:solidFill>
                <a:schemeClr val="bg1"/>
              </a:solidFill>
              <a:latin typeface="Source Han Sans CN" panose="020B0500000000000000" pitchFamily="34" charset="-128"/>
              <a:ea typeface="Source Han Sans CN" panose="020B0500000000000000" pitchFamily="34" charset="-128"/>
            </a:endParaRPr>
          </a:p>
        </p:txBody>
      </p:sp>
      <p:grpSp>
        <p:nvGrpSpPr>
          <p:cNvPr id="49" name="深度视觉·原创设计 https://www.docer.com/works?userid=22383862"/>
          <p:cNvGrpSpPr/>
          <p:nvPr/>
        </p:nvGrpSpPr>
        <p:grpSpPr>
          <a:xfrm>
            <a:off x="4522835" y="482704"/>
            <a:ext cx="1751917" cy="431517"/>
            <a:chOff x="9042494" y="6146417"/>
            <a:chExt cx="3503834" cy="863034"/>
          </a:xfrm>
        </p:grpSpPr>
        <p:sp>
          <p:nvSpPr>
            <p:cNvPr id="1048647" name="深度视觉·原创设计 https://www.docer.com/works?userid=22383862"/>
            <p:cNvSpPr/>
            <p:nvPr/>
          </p:nvSpPr>
          <p:spPr>
            <a:xfrm>
              <a:off x="11736323" y="6172931"/>
              <a:ext cx="810005" cy="810005"/>
            </a:xfrm>
            <a:prstGeom prst="ellipse">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48648" name="深度视觉·原创设计 https://www.docer.com/works?userid=22383862"/>
            <p:cNvSpPr/>
            <p:nvPr/>
          </p:nvSpPr>
          <p:spPr>
            <a:xfrm>
              <a:off x="9042494" y="6146417"/>
              <a:ext cx="3097026" cy="863034"/>
            </a:xfrm>
            <a:custGeom>
              <a:avLst/>
              <a:gdLst>
                <a:gd name="connsiteX0" fmla="*/ 431517 w 3097026"/>
                <a:gd name="connsiteY0" fmla="*/ 0 h 863034"/>
                <a:gd name="connsiteX1" fmla="*/ 2925800 w 3097026"/>
                <a:gd name="connsiteY1" fmla="*/ 0 h 863034"/>
                <a:gd name="connsiteX2" fmla="*/ 3093766 w 3097026"/>
                <a:gd name="connsiteY2" fmla="*/ 33911 h 863034"/>
                <a:gd name="connsiteX3" fmla="*/ 3097026 w 3097026"/>
                <a:gd name="connsiteY3" fmla="*/ 35681 h 863034"/>
                <a:gd name="connsiteX4" fmla="*/ 3068506 w 3097026"/>
                <a:gd name="connsiteY4" fmla="*/ 38556 h 863034"/>
                <a:gd name="connsiteX5" fmla="*/ 2748232 w 3097026"/>
                <a:gd name="connsiteY5" fmla="*/ 431517 h 863034"/>
                <a:gd name="connsiteX6" fmla="*/ 3068506 w 3097026"/>
                <a:gd name="connsiteY6" fmla="*/ 824478 h 863034"/>
                <a:gd name="connsiteX7" fmla="*/ 3097026 w 3097026"/>
                <a:gd name="connsiteY7" fmla="*/ 827353 h 863034"/>
                <a:gd name="connsiteX8" fmla="*/ 3093766 w 3097026"/>
                <a:gd name="connsiteY8" fmla="*/ 829123 h 863034"/>
                <a:gd name="connsiteX9" fmla="*/ 2925800 w 3097026"/>
                <a:gd name="connsiteY9" fmla="*/ 863034 h 863034"/>
                <a:gd name="connsiteX10" fmla="*/ 431517 w 3097026"/>
                <a:gd name="connsiteY10" fmla="*/ 863034 h 863034"/>
                <a:gd name="connsiteX11" fmla="*/ 0 w 3097026"/>
                <a:gd name="connsiteY11" fmla="*/ 431517 h 863034"/>
                <a:gd name="connsiteX12" fmla="*/ 431517 w 3097026"/>
                <a:gd name="connsiteY12" fmla="*/ 0 h 86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97026" h="863034">
                  <a:moveTo>
                    <a:pt x="431517" y="0"/>
                  </a:moveTo>
                  <a:lnTo>
                    <a:pt x="2925800" y="0"/>
                  </a:lnTo>
                  <a:cubicBezTo>
                    <a:pt x="2985380" y="0"/>
                    <a:pt x="3042140" y="12075"/>
                    <a:pt x="3093766" y="33911"/>
                  </a:cubicBezTo>
                  <a:lnTo>
                    <a:pt x="3097026" y="35681"/>
                  </a:lnTo>
                  <a:lnTo>
                    <a:pt x="3068506" y="38556"/>
                  </a:lnTo>
                  <a:cubicBezTo>
                    <a:pt x="2885726" y="75958"/>
                    <a:pt x="2748232" y="237681"/>
                    <a:pt x="2748232" y="431517"/>
                  </a:cubicBezTo>
                  <a:cubicBezTo>
                    <a:pt x="2748232" y="625353"/>
                    <a:pt x="2885726" y="787076"/>
                    <a:pt x="3068506" y="824478"/>
                  </a:cubicBezTo>
                  <a:lnTo>
                    <a:pt x="3097026" y="827353"/>
                  </a:lnTo>
                  <a:lnTo>
                    <a:pt x="3093766" y="829123"/>
                  </a:lnTo>
                  <a:cubicBezTo>
                    <a:pt x="3042140" y="850959"/>
                    <a:pt x="2985380" y="863034"/>
                    <a:pt x="2925800" y="863034"/>
                  </a:cubicBezTo>
                  <a:lnTo>
                    <a:pt x="431517" y="863034"/>
                  </a:lnTo>
                  <a:cubicBezTo>
                    <a:pt x="193197" y="863034"/>
                    <a:pt x="0" y="669837"/>
                    <a:pt x="0" y="431517"/>
                  </a:cubicBezTo>
                  <a:cubicBezTo>
                    <a:pt x="0" y="193197"/>
                    <a:pt x="193197" y="0"/>
                    <a:pt x="431517" y="0"/>
                  </a:cubicBezTo>
                  <a:close/>
                </a:path>
              </a:pathLst>
            </a:custGeom>
            <a:solidFill>
              <a:schemeClr val="accent2"/>
            </a:solidFill>
            <a:ln w="38100">
              <a:noFill/>
            </a:ln>
            <a:effectLst>
              <a:outerShdw blurRad="342900" dist="152400" dir="7680000" sx="94000" sy="94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GB" sz="1600" dirty="0">
                  <a:solidFill>
                    <a:schemeClr val="bg1"/>
                  </a:solidFill>
                </a:rPr>
                <a:t>ITEM 7</a:t>
              </a:r>
              <a:endParaRPr lang="en-GB" sz="1200" dirty="0">
                <a:solidFill>
                  <a:schemeClr val="bg1"/>
                </a:solidFill>
              </a:endParaRPr>
            </a:p>
          </p:txBody>
        </p:sp>
        <p:sp>
          <p:nvSpPr>
            <p:cNvPr id="1048649" name="深度视觉·原创设计 https://www.docer.com/works?userid=22383862"/>
            <p:cNvSpPr/>
            <p:nvPr/>
          </p:nvSpPr>
          <p:spPr>
            <a:xfrm>
              <a:off x="11992373" y="6410500"/>
              <a:ext cx="334868" cy="334868"/>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dirty="0"/>
            </a:p>
          </p:txBody>
        </p:sp>
      </p:grpSp>
      <p:sp>
        <p:nvSpPr>
          <p:cNvPr id="3" name="文本框 2">
            <a:extLst>
              <a:ext uri="{FF2B5EF4-FFF2-40B4-BE49-F238E27FC236}">
                <a16:creationId xmlns:a16="http://schemas.microsoft.com/office/drawing/2014/main" id="{A88A963B-63DB-E87D-52EC-AA62D554D7D8}"/>
              </a:ext>
            </a:extLst>
          </p:cNvPr>
          <p:cNvSpPr txBox="1"/>
          <p:nvPr/>
        </p:nvSpPr>
        <p:spPr>
          <a:xfrm>
            <a:off x="559791" y="1408400"/>
            <a:ext cx="4736042" cy="4198393"/>
          </a:xfrm>
          <a:prstGeom prst="rect">
            <a:avLst/>
          </a:prstGeom>
          <a:noFill/>
        </p:spPr>
        <p:txBody>
          <a:bodyPr wrap="square">
            <a:spAutoFit/>
          </a:bodyPr>
          <a:lstStyle/>
          <a:p>
            <a:pPr algn="just">
              <a:lnSpc>
                <a:spcPct val="150000"/>
              </a:lnSpc>
            </a:pPr>
            <a:r>
              <a:rPr lang="zh-CN" altLang="zh-CN" b="1" kern="100" dirty="0">
                <a:latin typeface="微软雅黑" panose="020B0503020204020204" pitchFamily="34" charset="-122"/>
                <a:ea typeface="微软雅黑" panose="020B0503020204020204" pitchFamily="34" charset="-122"/>
              </a:rPr>
              <a:t>在全球智能制造日益兴起，美国和德国开始探索工业联网平台的背景下， 中国版首个工业互联网平台—</a:t>
            </a:r>
            <a:r>
              <a:rPr lang="en-US" altLang="zh-CN" b="1" kern="100" dirty="0">
                <a:solidFill>
                  <a:srgbClr val="C00000"/>
                </a:solidFill>
                <a:latin typeface="微软雅黑" panose="020B0503020204020204" pitchFamily="34" charset="-122"/>
                <a:ea typeface="微软雅黑" panose="020B0503020204020204" pitchFamily="34" charset="-122"/>
              </a:rPr>
              <a:t>COSMO</a:t>
            </a:r>
            <a:r>
              <a:rPr lang="en-US" altLang="zh-CN" b="1" kern="100" dirty="0">
                <a:latin typeface="微软雅黑" panose="020B0503020204020204" pitchFamily="34" charset="-122"/>
                <a:ea typeface="微软雅黑" panose="020B0503020204020204" pitchFamily="34" charset="-122"/>
              </a:rPr>
              <a:t>(Cloud of Smart Manufacture Operation)</a:t>
            </a:r>
            <a:r>
              <a:rPr lang="zh-CN" altLang="zh-CN" b="1" kern="100" dirty="0">
                <a:latin typeface="微软雅黑" panose="020B0503020204020204" pitchFamily="34" charset="-122"/>
                <a:ea typeface="微软雅黑" panose="020B0503020204020204" pitchFamily="34" charset="-122"/>
              </a:rPr>
              <a:t>平台产生，它可以提供全周期、全流程、零距离的智能制造解决方案。</a:t>
            </a:r>
            <a:endParaRPr lang="en-US" altLang="zh-CN" b="1" kern="100" dirty="0">
              <a:latin typeface="微软雅黑" panose="020B0503020204020204" pitchFamily="34" charset="-122"/>
              <a:ea typeface="微软雅黑" panose="020B0503020204020204" pitchFamily="34" charset="-122"/>
            </a:endParaRPr>
          </a:p>
          <a:p>
            <a:pPr algn="just">
              <a:lnSpc>
                <a:spcPct val="150000"/>
              </a:lnSpc>
            </a:pPr>
            <a:endParaRPr lang="en-US" altLang="zh-CN" b="1" kern="100" dirty="0">
              <a:latin typeface="微软雅黑" panose="020B0503020204020204" pitchFamily="34" charset="-122"/>
              <a:ea typeface="微软雅黑" panose="020B0503020204020204" pitchFamily="34" charset="-122"/>
            </a:endParaRPr>
          </a:p>
          <a:p>
            <a:pPr algn="just">
              <a:lnSpc>
                <a:spcPct val="150000"/>
              </a:lnSpc>
            </a:pPr>
            <a:r>
              <a:rPr lang="en-US" altLang="zh-CN" b="1" kern="100" dirty="0" err="1">
                <a:latin typeface="微软雅黑" panose="020B0503020204020204" pitchFamily="34" charset="-122"/>
                <a:ea typeface="微软雅黑" panose="020B0503020204020204" pitchFamily="34" charset="-122"/>
              </a:rPr>
              <a:t>COSMOPlat</a:t>
            </a:r>
            <a:r>
              <a:rPr lang="en-US" altLang="zh-CN" b="1" kern="100" dirty="0">
                <a:latin typeface="微软雅黑" panose="020B0503020204020204" pitchFamily="34" charset="-122"/>
                <a:ea typeface="微软雅黑" panose="020B0503020204020204" pitchFamily="34" charset="-122"/>
              </a:rPr>
              <a:t> </a:t>
            </a:r>
            <a:r>
              <a:rPr lang="zh-CN" altLang="zh-CN" b="1" kern="100" dirty="0">
                <a:latin typeface="微软雅黑" panose="020B0503020204020204" pitchFamily="34" charset="-122"/>
                <a:ea typeface="微软雅黑" panose="020B0503020204020204" pitchFamily="34" charset="-122"/>
              </a:rPr>
              <a:t>主要采 取把互联网的共性技术与制造业 行业特征相结合的方式， 运转的 时候一切以用户为中心， 实现大规模的定制。</a:t>
            </a:r>
          </a:p>
        </p:txBody>
      </p:sp>
      <p:sp>
        <p:nvSpPr>
          <p:cNvPr id="7" name="文本框 6">
            <a:extLst>
              <a:ext uri="{FF2B5EF4-FFF2-40B4-BE49-F238E27FC236}">
                <a16:creationId xmlns:a16="http://schemas.microsoft.com/office/drawing/2014/main" id="{F99303E6-7208-64C8-2779-3E2CF04F3FD6}"/>
              </a:ext>
            </a:extLst>
          </p:cNvPr>
          <p:cNvSpPr txBox="1"/>
          <p:nvPr/>
        </p:nvSpPr>
        <p:spPr>
          <a:xfrm>
            <a:off x="6757737" y="1327174"/>
            <a:ext cx="4839481" cy="4203651"/>
          </a:xfrm>
          <a:prstGeom prst="rect">
            <a:avLst/>
          </a:prstGeom>
          <a:noFill/>
        </p:spPr>
        <p:txBody>
          <a:bodyPr wrap="square">
            <a:spAutoFit/>
          </a:bodyPr>
          <a:lstStyle/>
          <a:p>
            <a:pPr>
              <a:lnSpc>
                <a:spcPct val="150000"/>
              </a:lnSpc>
            </a:pPr>
            <a:r>
              <a:rPr lang="zh-CN" altLang="zh-CN" b="1" kern="100" dirty="0">
                <a:latin typeface="微软雅黑" panose="020B0503020204020204" pitchFamily="34" charset="-122"/>
                <a:ea typeface="微软雅黑" panose="020B0503020204020204" pitchFamily="34" charset="-122"/>
              </a:rPr>
              <a:t>海尔凭借自身的优势资源</a:t>
            </a:r>
            <a:r>
              <a:rPr lang="en-US" altLang="zh-CN" b="1" kern="100" dirty="0">
                <a:latin typeface="微软雅黑" panose="020B0503020204020204" pitchFamily="34" charset="-122"/>
                <a:ea typeface="微软雅黑" panose="020B0503020204020204" pitchFamily="34" charset="-122"/>
              </a:rPr>
              <a:t>(</a:t>
            </a:r>
            <a:r>
              <a:rPr lang="zh-CN" altLang="zh-CN" b="1" kern="100" dirty="0">
                <a:latin typeface="微软雅黑" panose="020B0503020204020204" pitchFamily="34" charset="-122"/>
                <a:ea typeface="微软雅黑" panose="020B0503020204020204" pitchFamily="34" charset="-122"/>
              </a:rPr>
              <a:t>如</a:t>
            </a:r>
            <a:r>
              <a:rPr lang="en-US" altLang="zh-CN" b="1" kern="100" dirty="0">
                <a:latin typeface="微软雅黑" panose="020B0503020204020204" pitchFamily="34" charset="-122"/>
                <a:ea typeface="微软雅黑" panose="020B0503020204020204" pitchFamily="34" charset="-122"/>
              </a:rPr>
              <a:t> 300 </a:t>
            </a:r>
            <a:r>
              <a:rPr lang="zh-CN" altLang="zh-CN" b="1" kern="100" dirty="0">
                <a:latin typeface="微软雅黑" panose="020B0503020204020204" pitchFamily="34" charset="-122"/>
                <a:ea typeface="微软雅黑" panose="020B0503020204020204" pitchFamily="34" charset="-122"/>
              </a:rPr>
              <a:t>万</a:t>
            </a:r>
            <a:r>
              <a:rPr lang="en-US" altLang="zh-CN" b="1" kern="100" dirty="0">
                <a:latin typeface="微软雅黑" panose="020B0503020204020204" pitchFamily="34" charset="-122"/>
                <a:ea typeface="微软雅黑" panose="020B0503020204020204" pitchFamily="34" charset="-122"/>
              </a:rPr>
              <a:t>+</a:t>
            </a:r>
            <a:r>
              <a:rPr lang="zh-CN" altLang="zh-CN" b="1" kern="100" dirty="0">
                <a:latin typeface="微软雅黑" panose="020B0503020204020204" pitchFamily="34" charset="-122"/>
                <a:ea typeface="微软雅黑" panose="020B0503020204020204" pitchFamily="34" charset="-122"/>
              </a:rPr>
              <a:t>的生态资源</a:t>
            </a:r>
            <a:r>
              <a:rPr lang="en-US" altLang="zh-CN" b="1" kern="100" dirty="0">
                <a:latin typeface="微软雅黑" panose="020B0503020204020204" pitchFamily="34" charset="-122"/>
                <a:ea typeface="微软雅黑" panose="020B0503020204020204" pitchFamily="34" charset="-122"/>
              </a:rPr>
              <a:t>)</a:t>
            </a:r>
            <a:r>
              <a:rPr lang="zh-CN" altLang="zh-CN" b="1" kern="100" dirty="0">
                <a:latin typeface="微软雅黑" panose="020B0503020204020204" pitchFamily="34" charset="-122"/>
                <a:ea typeface="微软雅黑" panose="020B0503020204020204" pitchFamily="34" charset="-122"/>
              </a:rPr>
              <a:t>， 把大型工业基础设施变为一种生态平台。 通过共创共赢的生态架构，</a:t>
            </a:r>
            <a:r>
              <a:rPr lang="en-US" altLang="zh-CN" b="1" kern="100" dirty="0" err="1">
                <a:latin typeface="微软雅黑" panose="020B0503020204020204" pitchFamily="34" charset="-122"/>
                <a:ea typeface="微软雅黑" panose="020B0503020204020204" pitchFamily="34" charset="-122"/>
              </a:rPr>
              <a:t>COSMOPlat</a:t>
            </a:r>
            <a:r>
              <a:rPr lang="en-US" altLang="zh-CN" b="1" kern="100" dirty="0">
                <a:latin typeface="微软雅黑" panose="020B0503020204020204" pitchFamily="34" charset="-122"/>
                <a:ea typeface="微软雅黑" panose="020B0503020204020204" pitchFamily="34" charset="-122"/>
              </a:rPr>
              <a:t> </a:t>
            </a:r>
            <a:r>
              <a:rPr lang="zh-CN" altLang="zh-CN" b="1" kern="100" dirty="0">
                <a:latin typeface="微软雅黑" panose="020B0503020204020204" pitchFamily="34" charset="-122"/>
                <a:ea typeface="微软雅黑" panose="020B0503020204020204" pitchFamily="34" charset="-122"/>
              </a:rPr>
              <a:t>从根本上将整个工业智能体系进行了用户化和社会化的深度再造。</a:t>
            </a:r>
            <a:r>
              <a:rPr lang="en-US" altLang="zh-CN" b="1" kern="100" dirty="0" err="1">
                <a:latin typeface="微软雅黑" panose="020B0503020204020204" pitchFamily="34" charset="-122"/>
                <a:ea typeface="微软雅黑" panose="020B0503020204020204" pitchFamily="34" charset="-122"/>
              </a:rPr>
              <a:t>COSMOPlat</a:t>
            </a:r>
            <a:r>
              <a:rPr lang="en-US" altLang="zh-CN" b="1" kern="100" dirty="0">
                <a:latin typeface="微软雅黑" panose="020B0503020204020204" pitchFamily="34" charset="-122"/>
                <a:ea typeface="微软雅黑" panose="020B0503020204020204" pitchFamily="34" charset="-122"/>
              </a:rPr>
              <a:t> </a:t>
            </a:r>
            <a:r>
              <a:rPr lang="zh-CN" altLang="zh-CN" b="1" kern="100" dirty="0">
                <a:latin typeface="微软雅黑" panose="020B0503020204020204" pitchFamily="34" charset="-122"/>
                <a:ea typeface="微软雅黑" panose="020B0503020204020204" pitchFamily="34" charset="-122"/>
              </a:rPr>
              <a:t>只是一个窗口，是一个集成商，上海中心专门运营这个平台。上面的小微企业都是</a:t>
            </a:r>
            <a:r>
              <a:rPr lang="en-US" altLang="zh-CN" b="1" kern="100" dirty="0">
                <a:latin typeface="微软雅黑" panose="020B0503020204020204" pitchFamily="34" charset="-122"/>
                <a:ea typeface="微软雅黑" panose="020B0503020204020204" pitchFamily="34" charset="-122"/>
              </a:rPr>
              <a:t> </a:t>
            </a:r>
            <a:r>
              <a:rPr lang="en-US" altLang="zh-CN" b="1" kern="100" dirty="0" err="1">
                <a:latin typeface="微软雅黑" panose="020B0503020204020204" pitchFamily="34" charset="-122"/>
                <a:ea typeface="微软雅黑" panose="020B0503020204020204" pitchFamily="34" charset="-122"/>
              </a:rPr>
              <a:t>COSMOPlat</a:t>
            </a:r>
            <a:r>
              <a:rPr lang="zh-CN" altLang="zh-CN" b="1" kern="100" dirty="0">
                <a:latin typeface="微软雅黑" panose="020B0503020204020204" pitchFamily="34" charset="-122"/>
                <a:ea typeface="微软雅黑" panose="020B0503020204020204" pitchFamily="34" charset="-122"/>
              </a:rPr>
              <a:t>的资源部分。小微企业之间以及其与平台之间的合作都是市场关系，这种关系不是强制要求的，平台能提供服务、体现价 值就能生存。</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9" name="深度视觉·原创设计 https://www.docer.com/works?userid=22383862"/>
          <p:cNvPicPr>
            <a:picLocks noChangeAspect="1"/>
          </p:cNvPicPr>
          <p:nvPr/>
        </p:nvPicPr>
        <p:blipFill>
          <a:blip r:embed="rId2"/>
          <a:stretch>
            <a:fillRect/>
          </a:stretch>
        </p:blipFill>
        <p:spPr>
          <a:xfrm>
            <a:off x="333709" y="5788075"/>
            <a:ext cx="80369" cy="653668"/>
          </a:xfrm>
          <a:prstGeom prst="rect">
            <a:avLst/>
          </a:prstGeom>
        </p:spPr>
      </p:pic>
      <p:pic>
        <p:nvPicPr>
          <p:cNvPr id="2097210" name="深度视觉·原创设计 https://www.docer.com/works?userid=22383862"/>
          <p:cNvPicPr>
            <a:picLocks noChangeAspect="1"/>
          </p:cNvPicPr>
          <p:nvPr/>
        </p:nvPicPr>
        <p:blipFill>
          <a:blip r:embed="rId3"/>
          <a:stretch>
            <a:fillRect/>
          </a:stretch>
        </p:blipFill>
        <p:spPr>
          <a:xfrm>
            <a:off x="8825748" y="6578221"/>
            <a:ext cx="3366252" cy="279779"/>
          </a:xfrm>
          <a:prstGeom prst="rect">
            <a:avLst/>
          </a:prstGeom>
        </p:spPr>
      </p:pic>
      <p:pic>
        <p:nvPicPr>
          <p:cNvPr id="2097211" name="深度视觉·原创设计 https://www.docer.com/works?userid=22383862"/>
          <p:cNvPicPr>
            <a:picLocks noChangeAspect="1"/>
          </p:cNvPicPr>
          <p:nvPr/>
        </p:nvPicPr>
        <p:blipFill>
          <a:blip r:embed="rId4"/>
          <a:stretch>
            <a:fillRect/>
          </a:stretch>
        </p:blipFill>
        <p:spPr>
          <a:xfrm>
            <a:off x="414078" y="-365763"/>
            <a:ext cx="615190" cy="1469621"/>
          </a:xfrm>
          <a:prstGeom prst="rect">
            <a:avLst/>
          </a:prstGeom>
        </p:spPr>
      </p:pic>
      <p:pic>
        <p:nvPicPr>
          <p:cNvPr id="2097212" name="深度视觉·原创设计 https://www.docer.com/works?userid=22383862" descr="iPhone-6-Flat-Mockup---Black.png"/>
          <p:cNvPicPr>
            <a:picLocks noChangeAspect="1"/>
          </p:cNvPicPr>
          <p:nvPr/>
        </p:nvPicPr>
        <p:blipFill>
          <a:blip r:embed="rId5"/>
          <a:stretch>
            <a:fillRect/>
          </a:stretch>
        </p:blipFill>
        <p:spPr>
          <a:xfrm>
            <a:off x="8919190" y="755374"/>
            <a:ext cx="2898232" cy="5430950"/>
          </a:xfrm>
          <a:prstGeom prst="rect">
            <a:avLst/>
          </a:prstGeom>
        </p:spPr>
      </p:pic>
      <p:sp>
        <p:nvSpPr>
          <p:cNvPr id="1048811" name="深度视觉·原创设计 https://www.docer.com/works?userid=22383862"/>
          <p:cNvSpPr/>
          <p:nvPr/>
        </p:nvSpPr>
        <p:spPr>
          <a:xfrm>
            <a:off x="414077" y="1928578"/>
            <a:ext cx="6579453" cy="3572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8815" name="深度视觉·原创设计 https://www.docer.com/works?userid=22383862"/>
          <p:cNvSpPr txBox="1"/>
          <p:nvPr/>
        </p:nvSpPr>
        <p:spPr>
          <a:xfrm>
            <a:off x="4518419" y="1546436"/>
            <a:ext cx="3183654" cy="43426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a:solidFill>
                  <a:schemeClr val="bg1"/>
                </a:solidFill>
                <a:latin typeface="Source Han Sans CN" panose="020B0500000000000000" pitchFamily="34" charset="-128"/>
                <a:ea typeface="Source Han Sans CN" panose="020B0500000000000000" pitchFamily="34" charset="-128"/>
                <a:cs typeface="Lato"/>
                <a:sym typeface="Lato"/>
              </a:rPr>
              <a:t>YOUR TITLE HERE</a:t>
            </a:r>
            <a:endParaRPr sz="2400" b="0" i="0" u="none" strike="noStrike" cap="none">
              <a:solidFill>
                <a:schemeClr val="bg1"/>
              </a:solidFill>
              <a:latin typeface="Source Han Sans CN" panose="020B0500000000000000" pitchFamily="34" charset="-128"/>
              <a:ea typeface="Source Han Sans CN" panose="020B0500000000000000" pitchFamily="34" charset="-128"/>
              <a:cs typeface="Lato"/>
              <a:sym typeface="Lato"/>
            </a:endParaRPr>
          </a:p>
        </p:txBody>
      </p:sp>
      <p:sp>
        <p:nvSpPr>
          <p:cNvPr id="1048817" name="深度视觉·原创设计 https://www.docer.com/works?userid=22383862"/>
          <p:cNvSpPr/>
          <p:nvPr/>
        </p:nvSpPr>
        <p:spPr>
          <a:xfrm>
            <a:off x="9139793" y="1516382"/>
            <a:ext cx="2457025" cy="3984306"/>
          </a:xfrm>
          <a:custGeom>
            <a:avLst/>
            <a:gdLst>
              <a:gd name="connsiteX0" fmla="*/ 0 w 4638101"/>
              <a:gd name="connsiteY0" fmla="*/ 0 h 2610997"/>
              <a:gd name="connsiteX1" fmla="*/ 4638101 w 4638101"/>
              <a:gd name="connsiteY1" fmla="*/ 0 h 2610997"/>
              <a:gd name="connsiteX2" fmla="*/ 4638101 w 4638101"/>
              <a:gd name="connsiteY2" fmla="*/ 2610997 h 2610997"/>
              <a:gd name="connsiteX3" fmla="*/ 0 w 4638101"/>
              <a:gd name="connsiteY3" fmla="*/ 2610997 h 2610997"/>
            </a:gdLst>
            <a:ahLst/>
            <a:cxnLst>
              <a:cxn ang="0">
                <a:pos x="connsiteX0" y="connsiteY0"/>
              </a:cxn>
              <a:cxn ang="0">
                <a:pos x="connsiteX1" y="connsiteY1"/>
              </a:cxn>
              <a:cxn ang="0">
                <a:pos x="connsiteX2" y="connsiteY2"/>
              </a:cxn>
              <a:cxn ang="0">
                <a:pos x="connsiteX3" y="connsiteY3"/>
              </a:cxn>
            </a:cxnLst>
            <a:rect l="l" t="t" r="r" b="b"/>
            <a:pathLst>
              <a:path w="4638101" h="2610997">
                <a:moveTo>
                  <a:pt x="0" y="0"/>
                </a:moveTo>
                <a:lnTo>
                  <a:pt x="4638101" y="0"/>
                </a:lnTo>
                <a:lnTo>
                  <a:pt x="4638101" y="2610997"/>
                </a:lnTo>
                <a:lnTo>
                  <a:pt x="0" y="2610997"/>
                </a:lnTo>
                <a:close/>
              </a:path>
            </a:pathLst>
          </a:custGeom>
          <a:blipFill>
            <a:blip r:embed="rId6"/>
            <a:stretch>
              <a:fillRect l="-71652" r="-71652"/>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文本框 1">
            <a:extLst>
              <a:ext uri="{FF2B5EF4-FFF2-40B4-BE49-F238E27FC236}">
                <a16:creationId xmlns:a16="http://schemas.microsoft.com/office/drawing/2014/main" id="{89C60136-49AA-7A73-E74C-3BEBEE84D129}"/>
              </a:ext>
            </a:extLst>
          </p:cNvPr>
          <p:cNvSpPr txBox="1"/>
          <p:nvPr/>
        </p:nvSpPr>
        <p:spPr>
          <a:xfrm>
            <a:off x="535437" y="2238683"/>
            <a:ext cx="6336732" cy="2951898"/>
          </a:xfrm>
          <a:prstGeom prst="rect">
            <a:avLst/>
          </a:prstGeom>
          <a:noFill/>
        </p:spPr>
        <p:txBody>
          <a:bodyPr wrap="square">
            <a:spAutoFit/>
          </a:bodyPr>
          <a:lstStyle/>
          <a:p>
            <a:pPr>
              <a:lnSpc>
                <a:spcPct val="150000"/>
              </a:lnSpc>
            </a:pPr>
            <a:r>
              <a:rPr lang="zh-CN" altLang="zh-CN" b="1" kern="100" dirty="0">
                <a:latin typeface="微软雅黑" panose="020B0503020204020204" pitchFamily="34" charset="-122"/>
                <a:ea typeface="微软雅黑" panose="020B0503020204020204" pitchFamily="34" charset="-122"/>
              </a:rPr>
              <a:t> 在</a:t>
            </a:r>
            <a:r>
              <a:rPr lang="en-US" altLang="zh-CN" b="1" kern="100" dirty="0">
                <a:latin typeface="微软雅黑" panose="020B0503020204020204" pitchFamily="34" charset="-122"/>
                <a:ea typeface="微软雅黑" panose="020B0503020204020204" pitchFamily="34" charset="-122"/>
              </a:rPr>
              <a:t> </a:t>
            </a:r>
            <a:r>
              <a:rPr lang="en-US" altLang="zh-CN" b="1" kern="100" dirty="0" err="1">
                <a:latin typeface="微软雅黑" panose="020B0503020204020204" pitchFamily="34" charset="-122"/>
                <a:ea typeface="微软雅黑" panose="020B0503020204020204" pitchFamily="34" charset="-122"/>
              </a:rPr>
              <a:t>COSMOPlat</a:t>
            </a:r>
            <a:r>
              <a:rPr lang="en-US" altLang="zh-CN" b="1" kern="100" dirty="0">
                <a:latin typeface="微软雅黑" panose="020B0503020204020204" pitchFamily="34" charset="-122"/>
                <a:ea typeface="微软雅黑" panose="020B0503020204020204" pitchFamily="34" charset="-122"/>
              </a:rPr>
              <a:t> </a:t>
            </a:r>
            <a:r>
              <a:rPr lang="zh-CN" altLang="zh-CN" b="1" kern="100" dirty="0">
                <a:latin typeface="微软雅黑" panose="020B0503020204020204" pitchFamily="34" charset="-122"/>
                <a:ea typeface="微软雅黑" panose="020B0503020204020204" pitchFamily="34" charset="-122"/>
              </a:rPr>
              <a:t>上主要有三大平台，</a:t>
            </a:r>
            <a:r>
              <a:rPr lang="zh-CN" altLang="zh-CN" b="1" kern="100" dirty="0">
                <a:solidFill>
                  <a:srgbClr val="C00000"/>
                </a:solidFill>
                <a:latin typeface="微软雅黑" panose="020B0503020204020204" pitchFamily="34" charset="-122"/>
                <a:ea typeface="微软雅黑" panose="020B0503020204020204" pitchFamily="34" charset="-122"/>
              </a:rPr>
              <a:t>智能制造平台</a:t>
            </a:r>
            <a:r>
              <a:rPr lang="zh-CN" altLang="zh-CN" b="1" kern="100" dirty="0">
                <a:latin typeface="微软雅黑" panose="020B0503020204020204" pitchFamily="34" charset="-122"/>
                <a:ea typeface="微软雅黑" panose="020B0503020204020204" pitchFamily="34" charset="-122"/>
              </a:rPr>
              <a:t>主要是生产制造端、 </a:t>
            </a:r>
            <a:r>
              <a:rPr lang="zh-CN" altLang="zh-CN" b="1" kern="100" dirty="0">
                <a:solidFill>
                  <a:srgbClr val="C00000"/>
                </a:solidFill>
                <a:latin typeface="微软雅黑" panose="020B0503020204020204" pitchFamily="34" charset="-122"/>
                <a:ea typeface="微软雅黑" panose="020B0503020204020204" pitchFamily="34" charset="-122"/>
              </a:rPr>
              <a:t>开放式创新平台</a:t>
            </a:r>
            <a:r>
              <a:rPr lang="zh-CN" altLang="zh-CN" b="1" kern="100" dirty="0">
                <a:latin typeface="微软雅黑" panose="020B0503020204020204" pitchFamily="34" charset="-122"/>
                <a:ea typeface="微软雅黑" panose="020B0503020204020204" pitchFamily="34" charset="-122"/>
              </a:rPr>
              <a:t>偏向于技术服 务、</a:t>
            </a:r>
            <a:r>
              <a:rPr lang="zh-CN" altLang="zh-CN" b="1" kern="100" dirty="0">
                <a:solidFill>
                  <a:srgbClr val="C00000"/>
                </a:solidFill>
                <a:latin typeface="微软雅黑" panose="020B0503020204020204" pitchFamily="34" charset="-122"/>
                <a:ea typeface="微软雅黑" panose="020B0503020204020204" pitchFamily="34" charset="-122"/>
              </a:rPr>
              <a:t>用户交互平台</a:t>
            </a:r>
            <a:r>
              <a:rPr lang="zh-CN" altLang="zh-CN" b="1" kern="100" dirty="0">
                <a:latin typeface="微软雅黑" panose="020B0503020204020204" pitchFamily="34" charset="-122"/>
                <a:ea typeface="微软雅黑" panose="020B0503020204020204" pitchFamily="34" charset="-122"/>
              </a:rPr>
              <a:t>用于产品的定制，而在这三大平台中各自又有自己的小平台，如在开放式创新平台中主要有开放创新的</a:t>
            </a:r>
            <a:r>
              <a:rPr lang="en-US" altLang="zh-CN" b="1" kern="100" dirty="0">
                <a:latin typeface="微软雅黑" panose="020B0503020204020204" pitchFamily="34" charset="-122"/>
                <a:ea typeface="微软雅黑" panose="020B0503020204020204" pitchFamily="34" charset="-122"/>
              </a:rPr>
              <a:t> HOPE </a:t>
            </a:r>
            <a:r>
              <a:rPr lang="zh-CN" altLang="zh-CN" b="1" kern="100" dirty="0">
                <a:latin typeface="微软雅黑" panose="020B0503020204020204" pitchFamily="34" charset="-122"/>
                <a:ea typeface="微软雅黑" panose="020B0503020204020204" pitchFamily="34" charset="-122"/>
              </a:rPr>
              <a:t>平台和模块商平台—海达源。 各个大小平台之间都是互融相通的，他们之间的关系是通过市场机制连在一起的，不是隶属关系，是一个共创共赢的生态系统。 </a:t>
            </a:r>
            <a:endParaRPr lang="zh-CN" altLang="en-US" b="1" kern="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415407"/>
      </p:ext>
    </p:extLst>
  </p:cSld>
  <p:clrMapOvr>
    <a:masterClrMapping/>
  </p:clrMapOvr>
</p:sld>
</file>

<file path=ppt/theme/theme1.xml><?xml version="1.0" encoding="utf-8"?>
<a:theme xmlns:a="http://schemas.openxmlformats.org/drawingml/2006/main" name="Office 主题​​">
  <a:themeElements>
    <a:clrScheme name="自定义 17">
      <a:dk1>
        <a:srgbClr val="000000"/>
      </a:dk1>
      <a:lt1>
        <a:srgbClr val="FFFFFF"/>
      </a:lt1>
      <a:dk2>
        <a:srgbClr val="44546A"/>
      </a:dk2>
      <a:lt2>
        <a:srgbClr val="E7E6E6"/>
      </a:lt2>
      <a:accent1>
        <a:srgbClr val="F9AD27"/>
      </a:accent1>
      <a:accent2>
        <a:srgbClr val="09153A"/>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3044</Words>
  <Application>Microsoft Office PowerPoint</Application>
  <PresentationFormat>宽屏</PresentationFormat>
  <Paragraphs>108</Paragraphs>
  <Slides>30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Source Han Sans CN</vt:lpstr>
      <vt:lpstr>Source Han Sans SC</vt:lpstr>
      <vt:lpstr>Source Han Sans SC Heavy</vt:lpstr>
      <vt:lpstr>阿里巴巴普惠体 M</vt:lpstr>
      <vt:lpstr>等线</vt:lpstr>
      <vt:lpstr>等线 Light</vt:lpstr>
      <vt:lpstr>思源黑体 CN Heavy</vt:lpstr>
      <vt:lpstr>思源黑体 CN Normal</vt:lpstr>
      <vt:lpstr>思源宋体 CN Heavy</vt:lpstr>
      <vt:lpstr>思源宋体 Heavy</vt:lpstr>
      <vt:lpstr>微软雅黑</vt:lpstr>
      <vt:lpstr>Arial</vt:lpstr>
      <vt:lpstr>Calibri</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Lily13817776083@163.com</cp:lastModifiedBy>
  <cp:revision>11</cp:revision>
  <dcterms:created xsi:type="dcterms:W3CDTF">2021-01-28T13:52:48Z</dcterms:created>
  <dcterms:modified xsi:type="dcterms:W3CDTF">2023-06-24T07:28:28Z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y fmtid="{D5CDD505-2E9C-101B-9397-08002B2CF9AE}" pid="3" name="KSOTemplateUUID">
    <vt:lpwstr>v1.0_mb_LVQ3ovqyq6GNH2qfBBJ3eQ==</vt:lpwstr>
  </property>
  <property fmtid="{D5CDD505-2E9C-101B-9397-08002B2CF9AE}" pid="4" name="ICV">
    <vt:lpwstr>c52f2f73bf384311bde2673f92f6d1d5_21</vt:lpwstr>
  </property>
</Properties>
</file>