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Questrial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Questria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35d54d3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e35d54d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35d54d3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35d54d3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4473587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4473587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35d54d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35d54d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35d54d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35d54d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f4c8879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f4c8879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4c8879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4c8879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b7bc84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1b7bc84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44735874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44735874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1b7bc84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1b7bc84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3452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6AA"/>
              </a:buClr>
              <a:buSzPts val="3600"/>
              <a:buFont typeface="Montserrat"/>
              <a:buNone/>
              <a:defRPr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1945201" y="468083"/>
            <a:ext cx="65892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Questrial"/>
              <a:buNone/>
              <a:defRPr sz="3600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1942415" y="1600200"/>
            <a:ext cx="65919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ymbol"/>
              <a:buChar char="●"/>
              <a:defRPr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Char char="●"/>
              <a:defRPr sz="16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810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Char char="●"/>
              <a:defRPr sz="1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ymbol"/>
              <a:buChar char="●"/>
              <a:defRPr sz="12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ymbol"/>
              <a:buChar char="●"/>
              <a:defRPr sz="12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ymbol"/>
              <a:buChar char="●"/>
              <a:defRPr sz="12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ymbol"/>
              <a:buChar char="●"/>
              <a:defRPr sz="12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ymbol"/>
              <a:buChar char="●"/>
              <a:defRPr sz="12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ymbol"/>
              <a:buChar char="●"/>
              <a:defRPr sz="12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7772400" y="4601317"/>
            <a:ext cx="7665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1942415" y="4601857"/>
            <a:ext cx="571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Google Shape;73;p20"/>
          <p:cNvSpPr/>
          <p:nvPr/>
        </p:nvSpPr>
        <p:spPr>
          <a:xfrm flipH="1" rot="10800000">
            <a:off x="58" y="533399"/>
            <a:ext cx="1358400" cy="381000"/>
          </a:xfrm>
          <a:custGeom>
            <a:rect b="b" l="l" r="r" t="t"/>
            <a:pathLst>
              <a:path extrusionOk="0" h="120000" w="12000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511228" y="590837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Presenter Name" showMasterSp="0">
  <p:cSld name="Title Slide with Presenter Nam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ctrTitle"/>
          </p:nvPr>
        </p:nvSpPr>
        <p:spPr>
          <a:xfrm>
            <a:off x="457200" y="320040"/>
            <a:ext cx="6858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" type="subTitle"/>
          </p:nvPr>
        </p:nvSpPr>
        <p:spPr>
          <a:xfrm>
            <a:off x="457200" y="1200150"/>
            <a:ext cx="68580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ymbo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457200" y="4343400"/>
            <a:ext cx="2743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est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600">
                <a:solidFill>
                  <a:schemeClr val="lt1"/>
                </a:solidFill>
              </a:defRPr>
            </a:lvl8pPr>
            <a:lvl9pPr indent="-342900" lvl="8" marL="41148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2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3" type="body"/>
          </p:nvPr>
        </p:nvSpPr>
        <p:spPr>
          <a:xfrm>
            <a:off x="457200" y="4560801"/>
            <a:ext cx="2743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est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600">
                <a:solidFill>
                  <a:schemeClr val="lt1"/>
                </a:solidFill>
              </a:defRPr>
            </a:lvl8pPr>
            <a:lvl9pPr indent="-342900" lvl="8" marL="4114800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2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Google Shape;80;p21"/>
          <p:cNvSpPr txBox="1"/>
          <p:nvPr/>
        </p:nvSpPr>
        <p:spPr>
          <a:xfrm>
            <a:off x="6934200" y="4879467"/>
            <a:ext cx="17517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© 2014 VMware Inc. All rights reserved.</a:t>
            </a:r>
            <a:endParaRPr b="0" i="0" sz="7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kaggle.com/c/titanic" TargetMode="External"/><Relationship Id="rId4" Type="http://schemas.openxmlformats.org/officeDocument/2006/relationships/hyperlink" Target="https://www.kaggle.com/c/boston-housing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04" y="606575"/>
            <a:ext cx="7535824" cy="35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7A7C"/>
              </a:solidFill>
            </a:endParaRPr>
          </a:p>
          <a:p>
            <a:pPr indent="45720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7A7C"/>
                </a:solidFill>
              </a:rPr>
              <a:t>Thank</a:t>
            </a:r>
            <a:r>
              <a:rPr lang="en" sz="3600">
                <a:solidFill>
                  <a:schemeClr val="dk1"/>
                </a:solidFill>
              </a:rPr>
              <a:t> </a:t>
            </a:r>
            <a:r>
              <a:rPr b="1" lang="en" sz="3600">
                <a:solidFill>
                  <a:srgbClr val="007A7C"/>
                </a:solidFill>
              </a:rPr>
              <a:t>You</a:t>
            </a:r>
            <a:endParaRPr b="1" sz="3600">
              <a:solidFill>
                <a:srgbClr val="007A7C"/>
              </a:solidFill>
            </a:endParaRPr>
          </a:p>
          <a:p>
            <a:pPr indent="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7A7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7A7C"/>
                </a:solidFill>
              </a:rPr>
              <a:t>We hope you enjoy the series!</a:t>
            </a:r>
            <a:endParaRPr b="1" sz="3600">
              <a:solidFill>
                <a:srgbClr val="007A7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3600">
              <a:solidFill>
                <a:srgbClr val="007A7C"/>
              </a:solidFill>
            </a:endParaRPr>
          </a:p>
        </p:txBody>
      </p:sp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374" y="4653675"/>
            <a:ext cx="768412" cy="373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ctrTitle"/>
          </p:nvPr>
        </p:nvSpPr>
        <p:spPr>
          <a:xfrm>
            <a:off x="235750" y="522650"/>
            <a:ext cx="8802300" cy="11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7A7C"/>
                </a:solidFill>
              </a:rPr>
              <a:t>Python for Data Analysis - 5 Weeks</a:t>
            </a:r>
            <a:endParaRPr sz="3600"/>
          </a:p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311700" y="1930825"/>
            <a:ext cx="8520600" cy="18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WWCode Organizers: Michelle, Anju, Lily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Sponsor Company: Netflix Inc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Sponsor Contacts: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Wifi: </a:t>
            </a:r>
            <a:endParaRPr sz="3000"/>
          </a:p>
        </p:txBody>
      </p:sp>
      <p:pic>
        <p:nvPicPr>
          <p:cNvPr id="92" name="Google Shape;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374" y="4653675"/>
            <a:ext cx="768412" cy="373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379795_703121879717441_1663814019_n.jpg" id="97" name="Google Shape;97;p24"/>
          <p:cNvPicPr preferRelativeResize="0"/>
          <p:nvPr/>
        </p:nvPicPr>
        <p:blipFill rotWithShape="1">
          <a:blip r:embed="rId3">
            <a:alphaModFix/>
          </a:blip>
          <a:srcRect b="48400" l="25514" r="33993" t="3335"/>
          <a:stretch/>
        </p:blipFill>
        <p:spPr>
          <a:xfrm>
            <a:off x="5351525" y="0"/>
            <a:ext cx="38136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4"/>
          <p:cNvSpPr txBox="1"/>
          <p:nvPr/>
        </p:nvSpPr>
        <p:spPr>
          <a:xfrm>
            <a:off x="241325" y="420244"/>
            <a:ext cx="48717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7A7C"/>
                </a:solidFill>
              </a:rPr>
              <a:t>OUR VISION</a:t>
            </a:r>
            <a:endParaRPr b="1" sz="3600">
              <a:solidFill>
                <a:srgbClr val="007A7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7A7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A world where women are representative as technical executives, founders, VCs, board members and software engineers</a:t>
            </a:r>
            <a:r>
              <a:rPr lang="en" sz="3000"/>
              <a:t>.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777777"/>
              </a:solidFill>
            </a:endParaRPr>
          </a:p>
        </p:txBody>
      </p:sp>
      <p:pic>
        <p:nvPicPr>
          <p:cNvPr id="99" name="Google Shape;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624" y="4576600"/>
            <a:ext cx="768412" cy="373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266700" y="193050"/>
            <a:ext cx="83418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7A7C"/>
                </a:solidFill>
              </a:rPr>
              <a:t>OUR CHAPTER’S MISSION</a:t>
            </a:r>
            <a:endParaRPr b="1" sz="3600">
              <a:solidFill>
                <a:srgbClr val="007A7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7A7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4800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ENCOURAGE</a:t>
            </a:r>
            <a:r>
              <a:rPr lang="en" sz="3000">
                <a:solidFill>
                  <a:schemeClr val="dk1"/>
                </a:solidFill>
              </a:rPr>
              <a:t> women to </a:t>
            </a:r>
            <a:r>
              <a:rPr b="1" lang="en" sz="3000">
                <a:solidFill>
                  <a:schemeClr val="dk1"/>
                </a:solidFill>
              </a:rPr>
              <a:t>START/JOIN</a:t>
            </a:r>
            <a:r>
              <a:rPr lang="en" sz="3000">
                <a:solidFill>
                  <a:schemeClr val="dk1"/>
                </a:solidFill>
              </a:rPr>
              <a:t> tech </a:t>
            </a:r>
            <a:endParaRPr sz="3000">
              <a:solidFill>
                <a:schemeClr val="dk1"/>
              </a:solidFill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Help women to </a:t>
            </a:r>
            <a:r>
              <a:rPr b="1" lang="en" sz="3000"/>
              <a:t>EXCEL</a:t>
            </a:r>
            <a:r>
              <a:rPr lang="en" sz="3000"/>
              <a:t> in tech careers.</a:t>
            </a:r>
            <a:endParaRPr sz="3000"/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Help women to </a:t>
            </a:r>
            <a:r>
              <a:rPr b="1" lang="en" sz="3000">
                <a:solidFill>
                  <a:schemeClr val="dk1"/>
                </a:solidFill>
              </a:rPr>
              <a:t>RETURN</a:t>
            </a:r>
            <a:r>
              <a:rPr lang="en" sz="3000">
                <a:solidFill>
                  <a:schemeClr val="dk1"/>
                </a:solidFill>
              </a:rPr>
              <a:t> to their tech careers</a:t>
            </a:r>
            <a:endParaRPr sz="3000">
              <a:solidFill>
                <a:schemeClr val="dk1"/>
              </a:solidFill>
            </a:endParaRPr>
          </a:p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RETAIN</a:t>
            </a:r>
            <a:r>
              <a:rPr lang="en" sz="3000"/>
              <a:t> women in tech careers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374" y="4653675"/>
            <a:ext cx="768412" cy="373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7A7C"/>
                </a:solidFill>
              </a:rPr>
              <a:t>Python for Data Analysis - Instructors</a:t>
            </a:r>
            <a:endParaRPr sz="3600"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Sumana Ravikrishnan</a:t>
            </a:r>
            <a:endParaRPr sz="1400"/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Scientist - ServiceNow</a:t>
            </a:r>
            <a:endParaRPr sz="1400"/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Leader at Women Who Code</a:t>
            </a:r>
            <a:endParaRPr sz="1400"/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University of Washington - M.S., Computer Science and Systems(Data Science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en" sz="1400"/>
              <a:t>Chinmayee Hota</a:t>
            </a:r>
            <a:endParaRPr sz="1400"/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Software Engineer - Google</a:t>
            </a:r>
            <a:endParaRPr sz="1400"/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Illinois Institute of Technology - M.S., Computer Science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374" y="4653675"/>
            <a:ext cx="768412" cy="373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7A7C"/>
                </a:solidFill>
              </a:rPr>
              <a:t>WWC - Python for Data Analysis Team</a:t>
            </a:r>
            <a:endParaRPr b="1" sz="3600">
              <a:solidFill>
                <a:srgbClr val="007A7C"/>
              </a:solidFill>
            </a:endParaRPr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Thank You</a:t>
            </a:r>
            <a:endParaRPr sz="1400"/>
          </a:p>
          <a:p>
            <a:pPr indent="0" lvl="0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Lily Elizabeth John (Leader)</a:t>
            </a:r>
            <a:endParaRPr sz="1400"/>
          </a:p>
          <a:p>
            <a:pPr indent="0" lvl="0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Logan Sargsyan</a:t>
            </a:r>
            <a:endParaRPr sz="1400"/>
          </a:p>
          <a:p>
            <a:pPr indent="0" lvl="0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Ivy Huong Nguyen</a:t>
            </a:r>
            <a:endParaRPr sz="1400"/>
          </a:p>
          <a:p>
            <a:pPr indent="0" lvl="0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Divya Agrawal</a:t>
            </a:r>
            <a:endParaRPr sz="1400"/>
          </a:p>
          <a:p>
            <a:pPr indent="0" lvl="0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Chinmayee Hota</a:t>
            </a:r>
            <a:endParaRPr sz="1400"/>
          </a:p>
          <a:p>
            <a:pPr indent="0" lvl="0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Nishi Gupta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374" y="4653675"/>
            <a:ext cx="768412" cy="373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7A7C"/>
                </a:solidFill>
              </a:rPr>
              <a:t>Mission for the Series</a:t>
            </a:r>
            <a:endParaRPr sz="3600"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</a:t>
            </a:r>
            <a:r>
              <a:rPr b="1" lang="en" sz="1400"/>
              <a:t>Goal of the series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Interactive 5-week Exploratory Data Analysis (EDA) workshop.</a:t>
            </a:r>
            <a:endParaRPr sz="1400">
              <a:solidFill>
                <a:schemeClr val="accen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Before modeling data we need to clean and understand the data; for this workshop we are aiming at giving you a peek into what needs to be done and how to do it.</a:t>
            </a:r>
            <a:endParaRPr sz="1400">
              <a:solidFill>
                <a:schemeClr val="accen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gain practical experience to conduct exploratory data analysis.</a:t>
            </a:r>
            <a:endParaRPr sz="1400">
              <a:solidFill>
                <a:schemeClr val="accen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explore python libraries useful for exploratory analysis</a:t>
            </a:r>
            <a:endParaRPr sz="1400">
              <a:solidFill>
                <a:schemeClr val="accen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	</a:t>
            </a:r>
            <a:endParaRPr sz="1400">
              <a:solidFill>
                <a:schemeClr val="accen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Please note :</a:t>
            </a:r>
            <a:endParaRPr sz="1400">
              <a:solidFill>
                <a:schemeClr val="accen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AutoNum type="arabicParenR"/>
            </a:pP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This is a beginner level program in Python for data analysis.</a:t>
            </a:r>
            <a:endParaRPr sz="1400">
              <a:solidFill>
                <a:schemeClr val="accen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AutoNum type="arabicParenR"/>
            </a:pP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This is not a python programming course.</a:t>
            </a:r>
            <a:endParaRPr sz="1400">
              <a:solidFill>
                <a:schemeClr val="accen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AutoNum type="arabicParenR"/>
            </a:pP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Ensure you have python and jupyter notebooks installed.</a:t>
            </a:r>
            <a:endParaRPr sz="1400"/>
          </a:p>
        </p:txBody>
      </p:sp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374" y="4653675"/>
            <a:ext cx="768412" cy="373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311700" y="28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7A7C"/>
                </a:solidFill>
              </a:rPr>
              <a:t>Series Plan</a:t>
            </a:r>
            <a:endParaRPr sz="3600"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311700" y="1017725"/>
            <a:ext cx="8520600" cy="3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Course Plan</a:t>
            </a:r>
            <a:endParaRPr b="1"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</a:rPr>
              <a:t>Week 1 (Aug 6): Introduction, Data Analysis (Numpy/Pandas)</a:t>
            </a:r>
            <a:endParaRPr sz="14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175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</a:rPr>
              <a:t>Week 2 (Aug 13): Data Visualization (Matplotlib/Seaborn)</a:t>
            </a:r>
            <a:endParaRPr sz="14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175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</a:rPr>
              <a:t>Week 3 (Aug 20): Descriptive Statistics</a:t>
            </a:r>
            <a:endParaRPr sz="14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175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</a:rPr>
              <a:t>Week 4 (Aug 27): Inferential Statistics</a:t>
            </a:r>
            <a:endParaRPr sz="14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175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</a:rPr>
              <a:t>Week 5 (Sep 3): Data preprocessing for modeling.</a:t>
            </a:r>
            <a:endParaRPr sz="14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highlight>
                <a:srgbClr val="F6F7F8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highlight>
                <a:srgbClr val="F6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	</a:t>
            </a:r>
            <a:endParaRPr sz="1400"/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374" y="4653675"/>
            <a:ext cx="768412" cy="373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7A7C"/>
                </a:solidFill>
              </a:rPr>
              <a:t>Agenda</a:t>
            </a:r>
            <a:endParaRPr sz="3600"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	</a:t>
            </a:r>
            <a:r>
              <a:rPr b="1" lang="en" sz="1400">
                <a:highlight>
                  <a:schemeClr val="lt1"/>
                </a:highlight>
              </a:rPr>
              <a:t>Daily Agenda</a:t>
            </a:r>
            <a:endParaRPr b="1" sz="1400">
              <a:highlight>
                <a:schemeClr val="lt1"/>
              </a:highlight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</a:rPr>
              <a:t>6:30 - 6:45 pm - Check in with at-event QR code. Food/Networking.</a:t>
            </a:r>
            <a:endParaRPr sz="14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</a:rPr>
              <a:t>6:45 - 7:00 pm - Presentation by WWCode SV and Host Company/HW Review - Participant Presentation</a:t>
            </a:r>
            <a:endParaRPr sz="14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</a:rPr>
              <a:t>7:00 - 7:45 pm - Hand on Workshop based on topic of the day</a:t>
            </a:r>
            <a:endParaRPr sz="14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</a:rPr>
              <a:t>7:45 - 8:15 pm - Project Presentation - Titanic</a:t>
            </a:r>
            <a:endParaRPr sz="1400"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2"/>
                </a:solidFill>
                <a:highlight>
                  <a:schemeClr val="lt1"/>
                </a:highlight>
              </a:rPr>
              <a:t>Google Colab</a:t>
            </a: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</a:rPr>
              <a:t> :  </a:t>
            </a: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Google colab is a cloud based data science work space similar to the jupyter notebook.</a:t>
            </a: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</a:rPr>
              <a:t>	</a:t>
            </a:r>
            <a:endParaRPr sz="14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accent2"/>
                </a:solidFill>
                <a:highlight>
                  <a:schemeClr val="lt1"/>
                </a:highlight>
              </a:rPr>
              <a:t>Project</a:t>
            </a: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</a:rPr>
              <a:t> : Titanic Dataset - EDA - ht</a:t>
            </a:r>
            <a:r>
              <a:rPr lang="en" sz="1400" u="sng">
                <a:solidFill>
                  <a:schemeClr val="accent5"/>
                </a:solidFill>
                <a:highlight>
                  <a:schemeClr val="lt1"/>
                </a:highlight>
                <a:hlinkClick r:id="rId3"/>
              </a:rPr>
              <a:t>tps://www.kaggle.com/c/titanic</a:t>
            </a:r>
            <a:endParaRPr sz="14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</a:rPr>
              <a:t>	</a:t>
            </a:r>
            <a:r>
              <a:rPr b="1" lang="en" sz="1400">
                <a:solidFill>
                  <a:schemeClr val="accent2"/>
                </a:solidFill>
                <a:highlight>
                  <a:schemeClr val="lt1"/>
                </a:highlight>
              </a:rPr>
              <a:t>Homework</a:t>
            </a: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</a:rPr>
              <a:t> : Boston Housing Dataset - EDA - </a:t>
            </a:r>
            <a:r>
              <a:rPr lang="en" sz="1400" u="sng">
                <a:solidFill>
                  <a:schemeClr val="accent5"/>
                </a:solidFill>
                <a:highlight>
                  <a:schemeClr val="lt1"/>
                </a:highlight>
                <a:hlinkClick r:id="rId4"/>
              </a:rPr>
              <a:t>https://www.kaggle.com/c/boston-housing</a:t>
            </a:r>
            <a:endParaRPr sz="14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</a:rPr>
              <a:t>	</a:t>
            </a:r>
            <a:r>
              <a:rPr b="1" lang="en" sz="1400">
                <a:solidFill>
                  <a:schemeClr val="accent2"/>
                </a:solidFill>
                <a:highlight>
                  <a:schemeClr val="lt1"/>
                </a:highlight>
              </a:rPr>
              <a:t>Github</a:t>
            </a:r>
            <a:r>
              <a:rPr lang="en" sz="1400">
                <a:solidFill>
                  <a:schemeClr val="accent2"/>
                </a:solidFill>
                <a:highlight>
                  <a:schemeClr val="lt1"/>
                </a:highlight>
              </a:rPr>
              <a:t> : Google Colab/Notebooks for each week will be on Github</a:t>
            </a:r>
            <a:endParaRPr sz="1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	</a:t>
            </a:r>
            <a:endParaRPr sz="1400"/>
          </a:p>
        </p:txBody>
      </p:sp>
      <p:pic>
        <p:nvPicPr>
          <p:cNvPr id="140" name="Google Shape;14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7374" y="4653675"/>
            <a:ext cx="768412" cy="373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