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59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-4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8B9-52D5-42DC-A9DE-3BFDDFCE0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4118-3FC4-4C64-8D0A-97B69A887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B67A-846A-47B8-9C5A-8324AF79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5CB3-1847-4652-9399-30461F3E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87A7-D751-4E4C-B05D-D39CBE2A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3CE7-2540-42DF-B305-ACD14CD7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1D19-7814-484B-8C74-13E11ABF1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3B05-4519-4DB2-A770-D5FBBB93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27EA-1871-4F2A-81C2-E1BDADB7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6625-476F-4361-BAC1-B409A3C7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3C01F-3794-4A76-AA68-6C0218FC9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B0B5D-C20C-4264-A9FA-4F10D357A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0C8E-11C9-4C70-96EF-24ED31DD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CE70-8241-4BD2-B44D-8942C0BB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BB3F-2CCB-4912-B524-BC259B2C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01BE-93C6-417D-AA80-0689F5C5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AAB2-6B96-478E-B89B-497A5814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159C-B29C-4F68-9E13-EC431A76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235C-FA91-473E-B345-93CA62F1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E42F-3021-4ACA-90C2-CA3C11A8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C35B-20D8-4402-B17D-8AE8F3E6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AD19-B803-425A-BE46-40FD44E11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A362-C26E-4AAF-8AE4-41EAFA46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A5DB-4C79-42A3-81B5-A0A75E6F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F115-A08C-4ABB-B38A-9633B069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D1BE-EFF6-4F73-A4C1-A42373E3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7BAB-19C5-4067-9F6E-9B723A51F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36925-B52B-4221-AEC8-1CB9E8AE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F746B-24D3-4C20-8EDE-C99E361B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13334-17F9-485A-B9E4-BDAD1449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86311-B4F5-4551-9C9F-3B7D5CF7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CAE0-153F-408F-B05E-4CC1D868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ED8C-27A6-4997-B648-1495D494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8293-6B31-437E-9233-7A3F66590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1099F-CFD9-43BD-939C-6F3F2D11B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CA8F8-86F1-4A64-AA23-E51AFC035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23CE4-42EC-4ED8-9A0E-5A3AD08A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F5293-563D-4CA8-BFC6-5F6E283F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3264-F90B-4258-A406-2646CACB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0F1-7E09-4B65-9505-FBF92A00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2B78A-0F1F-4BE7-B570-F752B2A8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B1F71-3C79-4912-B710-2E156DA4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50C48-375A-4AE8-B51D-9D352B80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639D6-3CE1-4329-A523-D145D83C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1910F-EE29-40FC-8707-C506BBFA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24045-BDEF-469E-986C-F1A97742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715B-C570-4568-8983-1B3DB1DE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E59B-4E20-41C9-A6C9-ECA653F09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A5263-269D-45B0-BBE4-514E0DFB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B9294-3D5D-46F9-989E-6872D5D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5E41-5041-4A9C-BB9D-9FD318F6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E92B-FAAB-4EAE-AC19-BE7C69BC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3B9F-A969-4BDC-B6F2-3658E18F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A477A-FED2-4E28-B9AA-85CCABFB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44E8C-BD85-4E0C-B7CD-C3FDB614D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A530B-8949-4455-926E-8FBA2745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BA6B-88DF-461B-AB5A-3106A89F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4479-4120-4A21-92B1-689DB652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DEBDB-4E1D-45A1-BAF1-5AC36B0C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23F8-3658-4148-952B-D09BF8A1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77EE-CE39-4D73-A31E-E4650B5BD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B535-13B4-4181-B6FD-9ADCCC511B7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5C3-3B94-4DD5-A61A-8472EFAD6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3067-5445-4A1A-B15D-C29E1F296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C38D8-5F0C-405E-AA2C-75945249F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jsrmjhrdwyfb" TargetMode="External"/><Relationship Id="rId2" Type="http://schemas.openxmlformats.org/officeDocument/2006/relationships/hyperlink" Target="https://github.com/LilyHeAsamiko/Biophysics/tree/master/gnome-ts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mD1cDCWHdX73fL5coMF8qa2zhDSZ9ui/view?usp=sharing" TargetMode="External"/><Relationship Id="rId7" Type="http://schemas.openxmlformats.org/officeDocument/2006/relationships/hyperlink" Target="https://drive.google.com/file/d/15Jft4raTKGcsZDXRbp8i0zJBNgVvJoTy/view?usp=sharing" TargetMode="External"/><Relationship Id="rId2" Type="http://schemas.openxmlformats.org/officeDocument/2006/relationships/hyperlink" Target="https://drive.google.com/open?id=1RXb_AKoQXHK3o0_zIzPl4Yh6fzm65q9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b1PfjHf_1odgdJvIw10U3GbSq8I-ZGmQ/view?usp=sharing" TargetMode="External"/><Relationship Id="rId5" Type="http://schemas.openxmlformats.org/officeDocument/2006/relationships/hyperlink" Target="https://drive.google.com/file/d/1HDyi1yJKnPz0cvJPOt-cK0qkcKs6KG4V/view?usp=sharing" TargetMode="External"/><Relationship Id="rId4" Type="http://schemas.openxmlformats.org/officeDocument/2006/relationships/hyperlink" Target="https://drive.google.com/file/d/1ldE0rynZRohdZkFxR-Dn1FqOerdm9bF4/view?usp=shar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lyHeAsamiko/Biophysics/tree/master/experimen2/updated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TUT/neuro%20imaging/brain%20Q%20app/app%20new/somatosensory.mlapp" TargetMode="External"/><Relationship Id="rId2" Type="http://schemas.openxmlformats.org/officeDocument/2006/relationships/hyperlink" Target="NolinearTimeSeriesAnalysis-new/experiment2/updated2/Epilepsy.ml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lyHeAsamiko/Introduction-to-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lyHeAsamiko/Biophysics/tree/master/experimen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lyHeAsamiko/Biophysics/tree/master/single%20cell%20sequencing" TargetMode="External"/><Relationship Id="rId2" Type="http://schemas.openxmlformats.org/officeDocument/2006/relationships/hyperlink" Target="https://github.com/LilyHeAsamiko/Biophysics/tree/master/gnome-ts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10F149-9871-4C48-A218-CAD78CC3C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752" y="3539309"/>
            <a:ext cx="9144000" cy="43760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Qin He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693D1-2BE7-422E-A9A4-6EC1F541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14" y="2130552"/>
            <a:ext cx="9257561" cy="13557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Self-introduction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0D0AB27-B3DA-4EDD-89C3-34D27A161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7" r="20432" b="-2"/>
          <a:stretch/>
        </p:blipFill>
        <p:spPr>
          <a:xfrm>
            <a:off x="0" y="0"/>
            <a:ext cx="5920598" cy="2130941"/>
          </a:xfrm>
          <a:custGeom>
            <a:avLst/>
            <a:gdLst>
              <a:gd name="connsiteX0" fmla="*/ 0 w 5920618"/>
              <a:gd name="connsiteY0" fmla="*/ 0 h 2130951"/>
              <a:gd name="connsiteX1" fmla="*/ 5920618 w 5920618"/>
              <a:gd name="connsiteY1" fmla="*/ 0 h 2130951"/>
              <a:gd name="connsiteX2" fmla="*/ 4933709 w 5920618"/>
              <a:gd name="connsiteY2" fmla="*/ 2130951 h 2130951"/>
              <a:gd name="connsiteX3" fmla="*/ 0 w 5920618"/>
              <a:gd name="connsiteY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0618" h="2130951">
                <a:moveTo>
                  <a:pt x="0" y="0"/>
                </a:moveTo>
                <a:lnTo>
                  <a:pt x="5920618" y="0"/>
                </a:lnTo>
                <a:lnTo>
                  <a:pt x="4933709" y="2130951"/>
                </a:lnTo>
                <a:lnTo>
                  <a:pt x="0" y="2130951"/>
                </a:lnTo>
                <a:close/>
              </a:path>
            </a:pathLst>
          </a:cu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B0BDD275-E79C-4B6F-9875-E474D59DC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752" y="0"/>
            <a:ext cx="7084249" cy="2130552"/>
          </a:xfrm>
          <a:custGeom>
            <a:avLst/>
            <a:gdLst>
              <a:gd name="connsiteX0" fmla="*/ 986725 w 7084249"/>
              <a:gd name="connsiteY0" fmla="*/ 0 h 2130552"/>
              <a:gd name="connsiteX1" fmla="*/ 7084249 w 7084249"/>
              <a:gd name="connsiteY1" fmla="*/ 0 h 2130552"/>
              <a:gd name="connsiteX2" fmla="*/ 7084249 w 7084249"/>
              <a:gd name="connsiteY2" fmla="*/ 2130552 h 2130552"/>
              <a:gd name="connsiteX3" fmla="*/ 0 w 7084249"/>
              <a:gd name="connsiteY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49" h="2130552">
                <a:moveTo>
                  <a:pt x="986725" y="0"/>
                </a:moveTo>
                <a:lnTo>
                  <a:pt x="7084249" y="0"/>
                </a:lnTo>
                <a:lnTo>
                  <a:pt x="7084249" y="2130552"/>
                </a:lnTo>
                <a:lnTo>
                  <a:pt x="0" y="213055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FFE24BB0-6C00-4CD0-B19A-F4151302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045D7A58-411F-4E92-A78E-A6FEB1890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1728"/>
            <a:ext cx="7112212" cy="2176272"/>
          </a:xfrm>
          <a:custGeom>
            <a:avLst/>
            <a:gdLst>
              <a:gd name="connsiteX0" fmla="*/ 0 w 7112212"/>
              <a:gd name="connsiteY0" fmla="*/ 0 h 2176272"/>
              <a:gd name="connsiteX1" fmla="*/ 7112212 w 7112212"/>
              <a:gd name="connsiteY1" fmla="*/ 0 h 2176272"/>
              <a:gd name="connsiteX2" fmla="*/ 6104313 w 7112212"/>
              <a:gd name="connsiteY2" fmla="*/ 2176272 h 2176272"/>
              <a:gd name="connsiteX3" fmla="*/ 0 w 7112212"/>
              <a:gd name="connsiteY3" fmla="*/ 2176272 h 2176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12" h="2176272">
                <a:moveTo>
                  <a:pt x="0" y="0"/>
                </a:moveTo>
                <a:lnTo>
                  <a:pt x="7112212" y="0"/>
                </a:lnTo>
                <a:lnTo>
                  <a:pt x="6104313" y="2176272"/>
                </a:lnTo>
                <a:lnTo>
                  <a:pt x="0" y="217627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4951-42A2-4663-97C2-5FB06188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Genetic, cellular and molecular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0F77-5E0A-4062-A3A9-8A8A2CB1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RNA clustering, biomarker classification</a:t>
            </a:r>
          </a:p>
          <a:p>
            <a:r>
              <a:rPr lang="en-US" dirty="0"/>
              <a:t>Methods: Machine Learning (t-SNE, KNN and etc.)</a:t>
            </a:r>
          </a:p>
          <a:p>
            <a:r>
              <a:rPr lang="en-US" dirty="0"/>
              <a:t>Tool: </a:t>
            </a:r>
            <a:r>
              <a:rPr lang="en-US" dirty="0" err="1"/>
              <a:t>Matlab</a:t>
            </a:r>
            <a:r>
              <a:rPr lang="en-US" dirty="0"/>
              <a:t>(SPM, Brainstorm), python, R</a:t>
            </a:r>
          </a:p>
          <a:p>
            <a:r>
              <a:rPr lang="en-US" u="sng" dirty="0">
                <a:hlinkClick r:id="rId2"/>
              </a:rPr>
              <a:t>https://github.com/LilyHeAsamiko/Biophysics/tree/master/gnome-tsne</a:t>
            </a:r>
            <a:endParaRPr lang="en-US" dirty="0"/>
          </a:p>
          <a:p>
            <a:r>
              <a:rPr lang="en-US" dirty="0">
                <a:hlinkClick r:id="rId3"/>
              </a:rPr>
              <a:t>https://www.overleaf.com/read/jsrmjhrdwyfb</a:t>
            </a:r>
            <a:endParaRPr lang="en-US" dirty="0"/>
          </a:p>
          <a:p>
            <a:r>
              <a:rPr lang="en-US" dirty="0"/>
              <a:t>https://github.com/LilyHeAsamiko/BrainQ3/tree/master/media%20analysis%20project</a:t>
            </a:r>
          </a:p>
          <a:p>
            <a:r>
              <a:rPr lang="en-US" dirty="0"/>
              <a:t>https://github.com/LilyHeAsamiko/Biophysics/tree/master/experiment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3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1380-80EB-4F1D-981B-241F4322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264885"/>
            <a:ext cx="10105571" cy="6328229"/>
          </a:xfrm>
        </p:spPr>
        <p:txBody>
          <a:bodyPr>
            <a:normAutofit fontScale="62500" lnSpcReduction="20000"/>
          </a:bodyPr>
          <a:lstStyle/>
          <a:p>
            <a:r>
              <a:rPr lang="en-US" sz="2500" dirty="0"/>
              <a:t>Clinical Application:</a:t>
            </a:r>
          </a:p>
          <a:p>
            <a:r>
              <a:rPr lang="en-US" sz="2500" dirty="0"/>
              <a:t>Monkey saccade learning with water reward, Finger Stimulation(Somatosensory compare with Thalamus), Epilepsy(Hippocampus, GC, MC)</a:t>
            </a:r>
          </a:p>
          <a:p>
            <a:r>
              <a:rPr lang="en-US" sz="2500" dirty="0"/>
              <a:t>Publication:</a:t>
            </a:r>
          </a:p>
          <a:p>
            <a:r>
              <a:rPr lang="en-US" sz="2500" dirty="0"/>
              <a:t>Granule and mossy cell gene expression study: single cell sequence and alignment monitored by electroencephalography scans with Markov Chain and Bayes Hierarchical Model:</a:t>
            </a:r>
          </a:p>
          <a:p>
            <a:r>
              <a:rPr lang="en-US" sz="2500" u="sng" dirty="0">
                <a:hlinkClick r:id="rId2"/>
              </a:rPr>
              <a:t>https://drive.google.com/open?id=1RXb_AKoQXHK3o0_zIzPl4Yh6fzm65q9J</a:t>
            </a:r>
            <a:endParaRPr lang="en-US" sz="2500" dirty="0"/>
          </a:p>
          <a:p>
            <a:r>
              <a:rPr lang="en-US" sz="2500" u="sng" dirty="0"/>
              <a:t>Bayes Inference in structure detection(applied in seismic waves and t-SNE):</a:t>
            </a:r>
            <a:endParaRPr lang="en-US" sz="2500" dirty="0"/>
          </a:p>
          <a:p>
            <a:r>
              <a:rPr lang="en-US" sz="2500" dirty="0"/>
              <a:t>https://drive.google.com/open?id=1q2w3OWrdqJqhUdAAMayExBrkplDWrX0C</a:t>
            </a:r>
          </a:p>
          <a:p>
            <a:r>
              <a:rPr lang="en-US" sz="2500" dirty="0"/>
              <a:t>An Extended Application 'Brain Q' Processing EEG and MEG Data of Finger Stimulation Extended from '</a:t>
            </a:r>
            <a:r>
              <a:rPr lang="en-US" sz="2500" dirty="0" err="1"/>
              <a:t>Zeffiro</a:t>
            </a:r>
            <a:r>
              <a:rPr lang="en-US" sz="2500" dirty="0"/>
              <a:t>' based on machine learning and signal processing.</a:t>
            </a:r>
          </a:p>
          <a:p>
            <a:r>
              <a:rPr lang="en-US" sz="2500" u="sng" dirty="0">
                <a:hlinkClick r:id="rId3"/>
              </a:rPr>
              <a:t>https://drive.google.com/file/d/1PmD1cDCWHdX73fL5coMF8qa2zhDSZ9ui/view?usp=sharing</a:t>
            </a:r>
            <a:endParaRPr lang="en-US" sz="2500" dirty="0"/>
          </a:p>
          <a:p>
            <a:r>
              <a:rPr lang="en-US" sz="2500" dirty="0"/>
              <a:t>Hierarchical Bayesian inversion of evoked N20 somatosensory current distribution in E/MEG with finite element forward simulation</a:t>
            </a:r>
          </a:p>
          <a:p>
            <a:r>
              <a:rPr lang="en-US" sz="2500" u="sng" dirty="0">
                <a:hlinkClick r:id="rId4"/>
              </a:rPr>
              <a:t>https://drive.google.com/file/d/1ldE0rynZRohdZkFxR-Dn1FqOerdm9bF4/view?usp=sharing</a:t>
            </a:r>
            <a:endParaRPr lang="en-US" sz="2500" dirty="0"/>
          </a:p>
          <a:p>
            <a:r>
              <a:rPr lang="en-US" sz="2500" dirty="0"/>
              <a:t>SOURCE LOCALIZATION APPLYING H(DIV) SOURCE MODEL AND HIERARCHICAL BAYES MODEL IN EEG AND MEG COMBINING MACHINE LEARNING.(Master Thesis)</a:t>
            </a:r>
          </a:p>
          <a:p>
            <a:r>
              <a:rPr lang="en-US" sz="2500" u="sng" dirty="0">
                <a:hlinkClick r:id="rId5"/>
              </a:rPr>
              <a:t>https://drive.google.com/file/d/1HDyi1yJKnPz0cvJPOt-cK0qkcKs6KG4V/view?usp=sharing</a:t>
            </a:r>
            <a:endParaRPr lang="en-US" sz="2500" dirty="0"/>
          </a:p>
          <a:p>
            <a:r>
              <a:rPr lang="en-US" sz="2500" dirty="0" err="1"/>
              <a:t>Zeffiro</a:t>
            </a:r>
            <a:r>
              <a:rPr lang="en-US" sz="2500" dirty="0"/>
              <a:t> user interface for electromagnetic brain imaging: a GPU accelerated FEM tool for forward and inverse computations in </a:t>
            </a:r>
            <a:r>
              <a:rPr lang="en-US" sz="2500" dirty="0" err="1"/>
              <a:t>Matlab</a:t>
            </a:r>
            <a:endParaRPr lang="en-US" sz="2500" dirty="0"/>
          </a:p>
          <a:p>
            <a:r>
              <a:rPr lang="en-US" sz="2500" u="sng" dirty="0">
                <a:hlinkClick r:id="rId6"/>
              </a:rPr>
              <a:t>https://drive.google.com/file/d/1b1PfjHf_1odgdJvIw10U3GbSq8I-ZGmQ/view?usp=sharing</a:t>
            </a:r>
            <a:endParaRPr lang="en-US" sz="2500" dirty="0"/>
          </a:p>
          <a:p>
            <a:r>
              <a:rPr lang="en-US" sz="2500" dirty="0"/>
              <a:t>Artificial Intelligence and Data Mining on basis of Neuronal Network and Granger Prediction(Bachelor Thesis)</a:t>
            </a:r>
          </a:p>
          <a:p>
            <a:r>
              <a:rPr lang="en-US" sz="2500" u="sng" dirty="0">
                <a:hlinkClick r:id="rId7"/>
              </a:rPr>
              <a:t>https://drive.google.com/file/d/15Jft4raTKGcsZDXRbp8i0zJBNgVvJoTy/view?usp=sharing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0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FDEA8-8708-446D-94FB-B057325A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72" y="652123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Application on R with exploration(online biobank data(</a:t>
            </a:r>
            <a:r>
              <a:rPr lang="en-US" sz="2000" dirty="0" err="1"/>
              <a:t>fasta</a:t>
            </a:r>
            <a:r>
              <a:rPr lang="en-US" sz="2000" dirty="0"/>
              <a:t>, microarray and etc.):</a:t>
            </a:r>
          </a:p>
          <a:p>
            <a:endParaRPr lang="en-US" sz="2000" dirty="0"/>
          </a:p>
          <a:p>
            <a:r>
              <a:rPr lang="en-US" sz="2000" dirty="0"/>
              <a:t>Project with GC, MC: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icture containing map, sky&#10;&#10;Description automatically generated">
            <a:extLst>
              <a:ext uri="{FF2B5EF4-FFF2-40B4-BE49-F238E27FC236}">
                <a16:creationId xmlns:a16="http://schemas.microsoft.com/office/drawing/2014/main" id="{7102910A-B67C-4F96-8877-19870B00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904581"/>
            <a:ext cx="2364317" cy="1574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10A2AF-0C18-42C3-96A2-94E350FC0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75" y="916911"/>
            <a:ext cx="2364317" cy="154946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641182-0A84-49DB-B9D7-00104DF9E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9" y="3799875"/>
            <a:ext cx="11387370" cy="27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01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DFFA35-33A5-486D-964F-0E143F6BF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6736"/>
            <a:ext cx="5294716" cy="350452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DFAAF2DF-443D-4B31-A155-4D5D72A04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98331"/>
            <a:ext cx="5294715" cy="38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F07A669-0F3C-49F5-831A-31D849E6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52" y="246901"/>
            <a:ext cx="3894245" cy="38884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E83A6-3670-478F-9527-6879F8E4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13" name="Picture 12" descr="A bunch of different types of map&#10;&#10;Description automatically generated">
            <a:extLst>
              <a:ext uri="{FF2B5EF4-FFF2-40B4-BE49-F238E27FC236}">
                <a16:creationId xmlns:a16="http://schemas.microsoft.com/office/drawing/2014/main" id="{CB32DA21-F8E9-4994-9AD0-BBB045F22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335" y="394670"/>
            <a:ext cx="4266481" cy="3499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35AB8A-A0B1-450B-9B4E-5508D6663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76" y="903085"/>
            <a:ext cx="2646677" cy="264273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sky, bird&#10;&#10;Description automatically generated">
            <a:extLst>
              <a:ext uri="{FF2B5EF4-FFF2-40B4-BE49-F238E27FC236}">
                <a16:creationId xmlns:a16="http://schemas.microsoft.com/office/drawing/2014/main" id="{DF829FD0-0AAB-45F7-ABA9-8ACE6A365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662" y="515233"/>
            <a:ext cx="3376279" cy="335178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24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442635-B332-4F94-9BCA-D9A9CCD17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1" y="-487620"/>
            <a:ext cx="5174571" cy="54183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060D6-963F-45EA-9285-D5993A20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60D11F-AAF7-4858-B8BA-9BCCFAC1F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3" y="477749"/>
            <a:ext cx="5500259" cy="549207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E5BDF5-679F-4203-A397-BED99D01E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06" y="2974596"/>
            <a:ext cx="4086570" cy="4290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7E44E2A-A006-4D43-882C-BAB0B69A6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41" y="247011"/>
            <a:ext cx="5463302" cy="545517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9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C753-CD30-40C2-A969-CF7616A3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kite&#10;&#10;Description automatically generated">
            <a:extLst>
              <a:ext uri="{FF2B5EF4-FFF2-40B4-BE49-F238E27FC236}">
                <a16:creationId xmlns:a16="http://schemas.microsoft.com/office/drawing/2014/main" id="{0CEDF73E-9F96-4C47-A978-54608D903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" b="-7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68952350-B7C5-42F3-86B6-ABAA780E6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r="2453" b="-7"/>
          <a:stretch/>
        </p:blipFill>
        <p:spPr>
          <a:xfrm>
            <a:off x="4116388" y="320511"/>
            <a:ext cx="3794760" cy="3930978"/>
          </a:xfrm>
          <a:prstGeom prst="rect">
            <a:avLst/>
          </a:prstGeom>
        </p:spPr>
      </p:pic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E96DA-DBCD-41DA-9086-083AE56E23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 b="-5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006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8A8E53-B24A-4696-B383-6033A9EC76DF}"/>
              </a:ext>
            </a:extLst>
          </p:cNvPr>
          <p:cNvSpPr txBox="1"/>
          <p:nvPr/>
        </p:nvSpPr>
        <p:spPr>
          <a:xfrm>
            <a:off x="500743" y="335845"/>
            <a:ext cx="111905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Neurodynamic Lab (ECUST), bachelor(</a:t>
            </a:r>
            <a:r>
              <a:rPr lang="en-US" dirty="0" err="1"/>
              <a:t>maths</a:t>
            </a:r>
            <a:r>
              <a:rPr lang="en-US" dirty="0"/>
              <a:t> and applied </a:t>
            </a:r>
            <a:r>
              <a:rPr lang="en-US" dirty="0" err="1"/>
              <a:t>maths</a:t>
            </a:r>
            <a:r>
              <a:rPr lang="en-US" dirty="0"/>
              <a:t>, English)</a:t>
            </a:r>
          </a:p>
          <a:p>
            <a:r>
              <a:rPr lang="en-US" dirty="0"/>
              <a:t>Granger prediction, BIC, DTF, PDC, time serious, stationary wave(normalized), MVAR, jackknife resampling, ANN Striatum and Frontal Cortex, LPFC recorded by EEG, phase-lock signal analysis, functional analysis, monkey saccade experiment, water reward</a:t>
            </a:r>
          </a:p>
          <a:p>
            <a:r>
              <a:rPr lang="en-US" dirty="0"/>
              <a:t>AP, synchronization, ion channel (Hodgkin Model), effect of </a:t>
            </a:r>
            <a:r>
              <a:rPr lang="en-US" dirty="0" err="1"/>
              <a:t>Dopamin</a:t>
            </a:r>
            <a:r>
              <a:rPr lang="en-US" dirty="0"/>
              <a:t>, second transmitter</a:t>
            </a:r>
          </a:p>
          <a:p>
            <a:r>
              <a:rPr lang="en-US" dirty="0"/>
              <a:t>Cognitive and Behavior study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Maths</a:t>
            </a:r>
            <a:r>
              <a:rPr lang="en-US" dirty="0"/>
              <a:t> department (TAU), University Hospital, Biophysics department, master(data engineering and machine learning, Physics)</a:t>
            </a:r>
          </a:p>
          <a:p>
            <a:r>
              <a:rPr lang="en-US" dirty="0"/>
              <a:t>Neural imaging, forward and inverse problem ( dipole reconstruction of neuro source), E/MEG, preprocessing(normalization, baseline correction, onset detection, filter, domain transformation), spectrum analysis, forward simulation, inversion (Bayesian Inference, MAP, MCMC), outlier detection, feature selection, SVM, LDA, GANs, recurrent/regulated/adaptive machine learning methods and etc., pattern detection, signal decomposition, efficiency evaluation (Bayesian Optimization)</a:t>
            </a:r>
          </a:p>
          <a:p>
            <a:r>
              <a:rPr lang="en-US" dirty="0"/>
              <a:t>Image processing (MRI, CT), audio processing(</a:t>
            </a:r>
            <a:r>
              <a:rPr lang="en-US" dirty="0" err="1"/>
              <a:t>segmentatin</a:t>
            </a:r>
            <a:r>
              <a:rPr lang="en-US" dirty="0"/>
              <a:t>, feature extraction, HMM) and </a:t>
            </a:r>
            <a:r>
              <a:rPr lang="en-US" dirty="0" err="1"/>
              <a:t>etc</a:t>
            </a:r>
            <a:r>
              <a:rPr lang="en-US" dirty="0"/>
              <a:t>(deep learning).</a:t>
            </a:r>
          </a:p>
          <a:p>
            <a:r>
              <a:rPr lang="en-US" dirty="0"/>
              <a:t>Spikes/train/bursts detection, AP and network analysis, spectrum analysis, MEA, embedding, phase space analysis, recurrent network analysis.</a:t>
            </a:r>
          </a:p>
          <a:p>
            <a:r>
              <a:rPr lang="en-US" dirty="0"/>
              <a:t>Genetic, cellular and molecular study, </a:t>
            </a:r>
            <a:r>
              <a:rPr lang="en-US" dirty="0" err="1"/>
              <a:t>scRNA</a:t>
            </a:r>
            <a:r>
              <a:rPr lang="en-US" dirty="0"/>
              <a:t> sequencing, protein/RNA alignment, Protein analysis(LOESS normalization, MASS, MDS, FDR correction).</a:t>
            </a:r>
          </a:p>
          <a:p>
            <a:r>
              <a:rPr lang="en-US" dirty="0"/>
              <a:t>Clinical study (Somatosensory, Hippocampus, Epilepsy)</a:t>
            </a:r>
          </a:p>
          <a:p>
            <a:endParaRPr lang="en-US" dirty="0"/>
          </a:p>
          <a:p>
            <a:r>
              <a:rPr lang="en-US" dirty="0"/>
              <a:t>Hobby: biostatistics, machine learning, computation and molding, biomedical, bioinformatics, nature science and etc.</a:t>
            </a:r>
          </a:p>
        </p:txBody>
      </p:sp>
    </p:spTree>
    <p:extLst>
      <p:ext uri="{BB962C8B-B14F-4D97-AF65-F5344CB8AC3E}">
        <p14:creationId xmlns:p14="http://schemas.microsoft.com/office/powerpoint/2010/main" val="26765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4BBA-481C-4F7C-B71B-EDCEF1CC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E/MEG, MEA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9BFB-C49E-431A-A849-4575EA73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Preprocessing(normalization, baseline correction, onset detection, filter, domain transformation)</a:t>
            </a:r>
          </a:p>
          <a:p>
            <a:r>
              <a:rPr lang="en-US" dirty="0"/>
              <a:t>Methods: rotation/translation, Log/Z normalization, autocorrelation analysis, BIC, bandpass filters with different windows (</a:t>
            </a:r>
            <a:r>
              <a:rPr lang="en-US" dirty="0" err="1"/>
              <a:t>hanning</a:t>
            </a:r>
            <a:r>
              <a:rPr lang="en-US" dirty="0"/>
              <a:t>, hamming…), Jack-knife resampling, ERP, GLFP, baseline correction, different masks (Normal/ Laplacian/Power Law and etc. operators)</a:t>
            </a:r>
          </a:p>
          <a:p>
            <a:r>
              <a:rPr lang="en-US" dirty="0"/>
              <a:t>Tool: </a:t>
            </a:r>
            <a:r>
              <a:rPr lang="en-US" dirty="0" err="1"/>
              <a:t>Matlab</a:t>
            </a:r>
            <a:r>
              <a:rPr lang="en-US" dirty="0"/>
              <a:t>(SPM, Brainstorm), python</a:t>
            </a:r>
          </a:p>
          <a:p>
            <a:r>
              <a:rPr lang="en-US" u="sng" dirty="0">
                <a:hlinkClick r:id="rId2"/>
              </a:rPr>
              <a:t>https://github.com/LilyHeAsamiko/Biophysics/tree/master/experimen2/updated2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F8DD-E55B-45BB-AF58-501E5B0C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E/MEG, MEA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BA5A-228C-401F-A81C-E8BBE51E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and inversion</a:t>
            </a:r>
          </a:p>
          <a:p>
            <a:r>
              <a:rPr lang="en-US" dirty="0"/>
              <a:t>Methods: Bayesian modeling(inverse with different given Likelihood/distribution), signal decomposition and generation, feature extraction, MCMC, MAP, machine learning and etc. develop one plugin on my supervisor’s GUI </a:t>
            </a:r>
          </a:p>
          <a:p>
            <a:r>
              <a:rPr lang="en-US" dirty="0"/>
              <a:t>Tool: </a:t>
            </a:r>
            <a:r>
              <a:rPr lang="en-US" dirty="0" err="1"/>
              <a:t>Matlab</a:t>
            </a:r>
            <a:r>
              <a:rPr lang="en-US" dirty="0"/>
              <a:t> (SPM, Brainstorm), python</a:t>
            </a:r>
          </a:p>
          <a:p>
            <a:r>
              <a:rPr lang="en-US" dirty="0"/>
              <a:t> https://github.com/LilyHeAsamiko/BrainQ2</a:t>
            </a:r>
          </a:p>
        </p:txBody>
      </p:sp>
    </p:spTree>
    <p:extLst>
      <p:ext uri="{BB962C8B-B14F-4D97-AF65-F5344CB8AC3E}">
        <p14:creationId xmlns:p14="http://schemas.microsoft.com/office/powerpoint/2010/main" val="86817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493-EE0A-4063-9706-F1907E16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E/MEG, MEA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E745-0F37-4CF4-9DFD-E337DD17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  <a:p>
            <a:r>
              <a:rPr lang="en-US" dirty="0"/>
              <a:t>Methods: SME, SRME, </a:t>
            </a:r>
            <a:r>
              <a:rPr lang="en-US" dirty="0" err="1"/>
              <a:t>residule</a:t>
            </a:r>
            <a:r>
              <a:rPr lang="en-US" dirty="0"/>
              <a:t>(amplitude, angle, prior), machine learning, Bayesian optimization</a:t>
            </a:r>
          </a:p>
          <a:p>
            <a:r>
              <a:rPr lang="en-US" dirty="0"/>
              <a:t>Tool: </a:t>
            </a:r>
            <a:r>
              <a:rPr lang="en-US" dirty="0" err="1"/>
              <a:t>Matlab</a:t>
            </a:r>
            <a:r>
              <a:rPr lang="en-US" dirty="0"/>
              <a:t>, python</a:t>
            </a:r>
          </a:p>
          <a:p>
            <a:r>
              <a:rPr lang="en-US" dirty="0"/>
              <a:t>https://github.com/LilyHeAsamiko/Biophysics/tree/master/Bayes</a:t>
            </a:r>
          </a:p>
        </p:txBody>
      </p:sp>
    </p:spTree>
    <p:extLst>
      <p:ext uri="{BB962C8B-B14F-4D97-AF65-F5344CB8AC3E}">
        <p14:creationId xmlns:p14="http://schemas.microsoft.com/office/powerpoint/2010/main" val="264594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DCE7-52E2-47E2-9860-6EBCCFB8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on Epilepsy: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2CE5-3C57-46FB-AC43-D5F7EB53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743" y="1840139"/>
            <a:ext cx="10515600" cy="990146"/>
          </a:xfrm>
        </p:spPr>
        <p:txBody>
          <a:bodyPr/>
          <a:lstStyle/>
          <a:p>
            <a:r>
              <a:rPr lang="en-US" dirty="0" err="1">
                <a:hlinkClick r:id="rId2" action="ppaction://hlinkfile"/>
              </a:rPr>
              <a:t>NolinearTimeSeriesAnalysis</a:t>
            </a:r>
            <a:r>
              <a:rPr lang="en-US" dirty="0">
                <a:hlinkClick r:id="rId2" action="ppaction://hlinkfile"/>
              </a:rPr>
              <a:t>-new\experiment2\updated2\</a:t>
            </a:r>
            <a:r>
              <a:rPr lang="en-US" dirty="0" err="1">
                <a:hlinkClick r:id="rId2" action="ppaction://hlinkfile"/>
              </a:rPr>
              <a:t>Epilepsy.mlx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905DDD-9199-4287-98C0-0CDAF9E0443E}"/>
              </a:ext>
            </a:extLst>
          </p:cNvPr>
          <p:cNvSpPr txBox="1">
            <a:spLocks/>
          </p:cNvSpPr>
          <p:nvPr/>
        </p:nvSpPr>
        <p:spPr>
          <a:xfrm>
            <a:off x="961572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My plugin on E/MEG :</a:t>
            </a:r>
          </a:p>
          <a:p>
            <a:r>
              <a:rPr lang="en-US" dirty="0"/>
              <a:t>	</a:t>
            </a:r>
            <a:r>
              <a:rPr lang="en-US" dirty="0">
                <a:hlinkClick r:id="rId3" action="ppaction://hlinkfile"/>
              </a:rPr>
              <a:t>..\..\TUT\neuro imaging\brain Q app\app new\</a:t>
            </a:r>
            <a:r>
              <a:rPr lang="en-US" dirty="0" err="1">
                <a:hlinkClick r:id="rId3" action="ppaction://hlinkfile"/>
              </a:rPr>
              <a:t>somatosensory.mlapp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0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4BBA-481C-4F7C-B71B-EDCEF1CC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Genetic, cellular and molecular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9BFB-C49E-431A-A849-4575EA73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Preprocessing(normalization, baseline correction, transformation)</a:t>
            </a:r>
          </a:p>
          <a:p>
            <a:r>
              <a:rPr lang="en-US" dirty="0"/>
              <a:t>Methods: Log/LOESS/MAD normalization, baseline correlation analysis, (MA plot), BIC </a:t>
            </a:r>
          </a:p>
          <a:p>
            <a:r>
              <a:rPr lang="en-US" dirty="0"/>
              <a:t>Tool: </a:t>
            </a:r>
            <a:r>
              <a:rPr lang="en-US" dirty="0" err="1"/>
              <a:t>Matlab</a:t>
            </a:r>
            <a:r>
              <a:rPr lang="en-US" dirty="0"/>
              <a:t>(SPM, Brainstorm), python, R</a:t>
            </a:r>
          </a:p>
          <a:p>
            <a:r>
              <a:rPr lang="en-US" dirty="0">
                <a:hlinkClick r:id="rId2"/>
              </a:rPr>
              <a:t>https://github.com/LilyHeAsamiko/Introduction-to-R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6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4BBA-481C-4F7C-B71B-EDCEF1CC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Genetic, cellular and molecular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9BFB-C49E-431A-A849-4575EA73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DNA, RNA, Protein analysis</a:t>
            </a:r>
          </a:p>
          <a:p>
            <a:r>
              <a:rPr lang="en-US" dirty="0"/>
              <a:t>Methods: QC test(MA plot, T-test, </a:t>
            </a:r>
            <a:r>
              <a:rPr lang="en-US" dirty="0" err="1"/>
              <a:t>ks</a:t>
            </a:r>
            <a:r>
              <a:rPr lang="en-US" dirty="0"/>
              <a:t>-test), FDR correction, MDS plot, dimensional analysis, volcano plot, Amino Acid Analysis, Protein analysis(MASS analysis), VENN, heatmap, sequencing and alignment(WGS, indel model, MCMC, HMM, Bayesian Inference)</a:t>
            </a:r>
          </a:p>
          <a:p>
            <a:r>
              <a:rPr lang="en-US" dirty="0"/>
              <a:t>Tool: </a:t>
            </a:r>
            <a:r>
              <a:rPr lang="en-US" dirty="0" err="1"/>
              <a:t>Matlab</a:t>
            </a:r>
            <a:r>
              <a:rPr lang="en-US" dirty="0"/>
              <a:t>(SPM, Brainstorm), python, R, C++</a:t>
            </a:r>
          </a:p>
          <a:p>
            <a:r>
              <a:rPr lang="en-US" dirty="0">
                <a:hlinkClick r:id="rId2"/>
              </a:rPr>
              <a:t>https://github.com/LilyHeAsamiko/Biophysics/tree/master/experimen2</a:t>
            </a:r>
            <a:endParaRPr lang="en-US" dirty="0"/>
          </a:p>
          <a:p>
            <a:r>
              <a:rPr lang="en-US" dirty="0"/>
              <a:t>https://github.com/LilyHeAsamiko/Biophysics/tree/master/Bayes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7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4BBA-481C-4F7C-B71B-EDCEF1CC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Genetic, cellular and molecular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9BFB-C49E-431A-A849-4575EA73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ScRNA</a:t>
            </a:r>
            <a:r>
              <a:rPr lang="en-US" dirty="0"/>
              <a:t> analysis</a:t>
            </a:r>
          </a:p>
          <a:p>
            <a:r>
              <a:rPr lang="en-US" dirty="0"/>
              <a:t>Methods: TF, expression analysis, pseudo-time analysis</a:t>
            </a:r>
          </a:p>
          <a:p>
            <a:r>
              <a:rPr lang="en-US" dirty="0"/>
              <a:t>Tool: </a:t>
            </a:r>
            <a:r>
              <a:rPr lang="en-US" dirty="0" err="1"/>
              <a:t>Matlab</a:t>
            </a:r>
            <a:r>
              <a:rPr lang="en-US" dirty="0"/>
              <a:t>(SPM, Brainstorm), python, R</a:t>
            </a:r>
          </a:p>
          <a:p>
            <a:r>
              <a:rPr lang="en-US" dirty="0">
                <a:hlinkClick r:id="rId2"/>
              </a:rPr>
              <a:t>https://github.com/LilyHeAsamiko/Biophysics/tree/master/gnome-tsne</a:t>
            </a:r>
            <a:endParaRPr lang="en-US" dirty="0"/>
          </a:p>
          <a:p>
            <a:r>
              <a:rPr lang="en-US" dirty="0">
                <a:hlinkClick r:id="rId3"/>
              </a:rPr>
              <a:t>https://github.com/LilyHeAsamiko/Biophysics/tree/master/single%20cell%20sequencing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3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1161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Self-introduction</vt:lpstr>
      <vt:lpstr>PowerPoint Presentation</vt:lpstr>
      <vt:lpstr>E/MEG, MEA</vt:lpstr>
      <vt:lpstr>E/MEG, MEA</vt:lpstr>
      <vt:lpstr>E/MEG, MEA</vt:lpstr>
      <vt:lpstr>Application on Epilepsy:</vt:lpstr>
      <vt:lpstr>Genetic, cellular and molecular study</vt:lpstr>
      <vt:lpstr>Genetic, cellular and molecular study</vt:lpstr>
      <vt:lpstr>Genetic, cellular and molecular study</vt:lpstr>
      <vt:lpstr>Genetic, cellular and molecular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Self-introduction</dc:title>
  <dc:creator>qin he</dc:creator>
  <cp:lastModifiedBy>qin he</cp:lastModifiedBy>
  <cp:revision>3</cp:revision>
  <dcterms:created xsi:type="dcterms:W3CDTF">2019-09-29T07:26:19Z</dcterms:created>
  <dcterms:modified xsi:type="dcterms:W3CDTF">2019-09-29T08:42:47Z</dcterms:modified>
</cp:coreProperties>
</file>