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43" r:id="rId2"/>
    <p:sldId id="262" r:id="rId3"/>
    <p:sldId id="733" r:id="rId4"/>
    <p:sldId id="272" r:id="rId5"/>
    <p:sldId id="694" r:id="rId6"/>
    <p:sldId id="669" r:id="rId7"/>
    <p:sldId id="673" r:id="rId8"/>
    <p:sldId id="697" r:id="rId9"/>
    <p:sldId id="698" r:id="rId10"/>
    <p:sldId id="699" r:id="rId11"/>
    <p:sldId id="701" r:id="rId12"/>
    <p:sldId id="702" r:id="rId13"/>
    <p:sldId id="703" r:id="rId14"/>
    <p:sldId id="704" r:id="rId15"/>
    <p:sldId id="705" r:id="rId16"/>
    <p:sldId id="674" r:id="rId17"/>
    <p:sldId id="653" r:id="rId18"/>
    <p:sldId id="675" r:id="rId19"/>
    <p:sldId id="648" r:id="rId20"/>
    <p:sldId id="361" r:id="rId21"/>
    <p:sldId id="682" r:id="rId22"/>
    <p:sldId id="678" r:id="rId23"/>
    <p:sldId id="679" r:id="rId24"/>
    <p:sldId id="680" r:id="rId25"/>
    <p:sldId id="681" r:id="rId26"/>
    <p:sldId id="706" r:id="rId27"/>
    <p:sldId id="684" r:id="rId28"/>
    <p:sldId id="683" r:id="rId29"/>
    <p:sldId id="707" r:id="rId30"/>
    <p:sldId id="687" r:id="rId31"/>
    <p:sldId id="686" r:id="rId32"/>
    <p:sldId id="708" r:id="rId33"/>
    <p:sldId id="709" r:id="rId34"/>
    <p:sldId id="690" r:id="rId35"/>
    <p:sldId id="689" r:id="rId36"/>
    <p:sldId id="710" r:id="rId37"/>
    <p:sldId id="711" r:id="rId38"/>
    <p:sldId id="692" r:id="rId39"/>
    <p:sldId id="712" r:id="rId40"/>
    <p:sldId id="713" r:id="rId41"/>
    <p:sldId id="693" r:id="rId42"/>
    <p:sldId id="714" r:id="rId43"/>
    <p:sldId id="695" r:id="rId44"/>
    <p:sldId id="715" r:id="rId45"/>
    <p:sldId id="716" r:id="rId46"/>
    <p:sldId id="691" r:id="rId47"/>
    <p:sldId id="717" r:id="rId48"/>
    <p:sldId id="718" r:id="rId49"/>
    <p:sldId id="719" r:id="rId50"/>
    <p:sldId id="720" r:id="rId51"/>
    <p:sldId id="721" r:id="rId52"/>
    <p:sldId id="696" r:id="rId53"/>
    <p:sldId id="722" r:id="rId54"/>
    <p:sldId id="723" r:id="rId55"/>
    <p:sldId id="724" r:id="rId56"/>
    <p:sldId id="734" r:id="rId57"/>
    <p:sldId id="259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B236F8-BB9F-4F14-A9F1-223D3247D52A}">
          <p14:sldIdLst>
            <p14:sldId id="343"/>
            <p14:sldId id="262"/>
            <p14:sldId id="733"/>
            <p14:sldId id="272"/>
            <p14:sldId id="694"/>
            <p14:sldId id="669"/>
            <p14:sldId id="673"/>
            <p14:sldId id="697"/>
            <p14:sldId id="698"/>
            <p14:sldId id="699"/>
            <p14:sldId id="701"/>
            <p14:sldId id="702"/>
            <p14:sldId id="703"/>
            <p14:sldId id="704"/>
            <p14:sldId id="705"/>
            <p14:sldId id="674"/>
            <p14:sldId id="653"/>
            <p14:sldId id="675"/>
            <p14:sldId id="648"/>
            <p14:sldId id="361"/>
            <p14:sldId id="682"/>
            <p14:sldId id="678"/>
            <p14:sldId id="679"/>
            <p14:sldId id="680"/>
            <p14:sldId id="681"/>
            <p14:sldId id="706"/>
            <p14:sldId id="684"/>
            <p14:sldId id="683"/>
            <p14:sldId id="707"/>
            <p14:sldId id="687"/>
            <p14:sldId id="686"/>
            <p14:sldId id="708"/>
            <p14:sldId id="709"/>
            <p14:sldId id="690"/>
            <p14:sldId id="689"/>
            <p14:sldId id="710"/>
            <p14:sldId id="711"/>
            <p14:sldId id="692"/>
            <p14:sldId id="712"/>
            <p14:sldId id="713"/>
            <p14:sldId id="693"/>
            <p14:sldId id="714"/>
            <p14:sldId id="695"/>
            <p14:sldId id="715"/>
            <p14:sldId id="716"/>
            <p14:sldId id="691"/>
            <p14:sldId id="717"/>
            <p14:sldId id="718"/>
            <p14:sldId id="719"/>
            <p14:sldId id="720"/>
            <p14:sldId id="721"/>
            <p14:sldId id="696"/>
            <p14:sldId id="722"/>
            <p14:sldId id="723"/>
            <p14:sldId id="724"/>
            <p14:sldId id="73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33F50"/>
    <a:srgbClr val="F2F2F2"/>
    <a:srgbClr val="4A7090"/>
    <a:srgbClr val="FFFFFF"/>
    <a:srgbClr val="3494B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76730" autoAdjust="0"/>
  </p:normalViewPr>
  <p:slideViewPr>
    <p:cSldViewPr>
      <p:cViewPr varScale="1">
        <p:scale>
          <a:sx n="87" d="100"/>
          <a:sy n="87" d="100"/>
        </p:scale>
        <p:origin x="7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E1F764-7811-1865-C9F7-E6C25AA182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BC2C6-E0E6-1609-7D3F-F3CE5122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955-6D8E-467F-A407-49104D1782C7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96174-CE84-28AB-425F-3AA5C822C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B006B-15BD-9E86-046C-CECF356CC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63EF-C6EA-44F3-B34A-EC48AAA09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68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2E89-9448-4D5C-8448-9CCF5BBC8E1A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B694-ED52-4167-BA07-0E91353D5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8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0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986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38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34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73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88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52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05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1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6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7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391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46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785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69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65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81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324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263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881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16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04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557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52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054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206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392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76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324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919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881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11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3519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202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164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255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612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3248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776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8737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881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676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9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1033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164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12167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65405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5571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2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14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444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8399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68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 userDrawn="1"/>
        </p:nvSpPr>
        <p:spPr>
          <a:xfrm>
            <a:off x="1588" y="0"/>
            <a:ext cx="9144000" cy="4176000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Shape 9581"/>
          <p:cNvSpPr/>
          <p:nvPr userDrawn="1"/>
        </p:nvSpPr>
        <p:spPr>
          <a:xfrm>
            <a:off x="528803" y="607681"/>
            <a:ext cx="688737" cy="3024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4" h="21347" extrusionOk="0">
                <a:moveTo>
                  <a:pt x="19215" y="6579"/>
                </a:moveTo>
                <a:cubicBezTo>
                  <a:pt x="19290" y="6337"/>
                  <a:pt x="20871" y="5071"/>
                  <a:pt x="20946" y="4810"/>
                </a:cubicBezTo>
                <a:cubicBezTo>
                  <a:pt x="21021" y="4550"/>
                  <a:pt x="21473" y="3749"/>
                  <a:pt x="21097" y="3470"/>
                </a:cubicBezTo>
                <a:cubicBezTo>
                  <a:pt x="20720" y="3172"/>
                  <a:pt x="18463" y="3265"/>
                  <a:pt x="18463" y="3265"/>
                </a:cubicBezTo>
                <a:cubicBezTo>
                  <a:pt x="18463" y="3265"/>
                  <a:pt x="17936" y="2967"/>
                  <a:pt x="16882" y="2892"/>
                </a:cubicBezTo>
                <a:cubicBezTo>
                  <a:pt x="15753" y="2818"/>
                  <a:pt x="17108" y="2464"/>
                  <a:pt x="15904" y="2278"/>
                </a:cubicBezTo>
                <a:cubicBezTo>
                  <a:pt x="15151" y="2147"/>
                  <a:pt x="15377" y="1477"/>
                  <a:pt x="15076" y="1216"/>
                </a:cubicBezTo>
                <a:cubicBezTo>
                  <a:pt x="14850" y="956"/>
                  <a:pt x="14173" y="416"/>
                  <a:pt x="13495" y="192"/>
                </a:cubicBezTo>
                <a:cubicBezTo>
                  <a:pt x="12743" y="-50"/>
                  <a:pt x="11313" y="81"/>
                  <a:pt x="11313" y="81"/>
                </a:cubicBezTo>
                <a:cubicBezTo>
                  <a:pt x="8001" y="-236"/>
                  <a:pt x="6345" y="453"/>
                  <a:pt x="6044" y="825"/>
                </a:cubicBezTo>
                <a:cubicBezTo>
                  <a:pt x="5819" y="1198"/>
                  <a:pt x="6571" y="1887"/>
                  <a:pt x="5668" y="2371"/>
                </a:cubicBezTo>
                <a:cubicBezTo>
                  <a:pt x="4840" y="2836"/>
                  <a:pt x="6722" y="3004"/>
                  <a:pt x="5593" y="3283"/>
                </a:cubicBezTo>
                <a:cubicBezTo>
                  <a:pt x="4389" y="3544"/>
                  <a:pt x="5442" y="3637"/>
                  <a:pt x="4313" y="3767"/>
                </a:cubicBezTo>
                <a:cubicBezTo>
                  <a:pt x="3260" y="3879"/>
                  <a:pt x="2883" y="3935"/>
                  <a:pt x="2883" y="4177"/>
                </a:cubicBezTo>
                <a:cubicBezTo>
                  <a:pt x="2883" y="4419"/>
                  <a:pt x="1980" y="5052"/>
                  <a:pt x="1529" y="5611"/>
                </a:cubicBezTo>
                <a:cubicBezTo>
                  <a:pt x="1002" y="6170"/>
                  <a:pt x="475" y="6374"/>
                  <a:pt x="174" y="6579"/>
                </a:cubicBezTo>
                <a:cubicBezTo>
                  <a:pt x="-127" y="6803"/>
                  <a:pt x="24" y="6877"/>
                  <a:pt x="174" y="6989"/>
                </a:cubicBezTo>
                <a:cubicBezTo>
                  <a:pt x="325" y="7082"/>
                  <a:pt x="400" y="7101"/>
                  <a:pt x="400" y="7436"/>
                </a:cubicBezTo>
                <a:cubicBezTo>
                  <a:pt x="400" y="7790"/>
                  <a:pt x="2733" y="7845"/>
                  <a:pt x="2733" y="7845"/>
                </a:cubicBezTo>
                <a:cubicBezTo>
                  <a:pt x="2733" y="7845"/>
                  <a:pt x="2883" y="8162"/>
                  <a:pt x="2883" y="8460"/>
                </a:cubicBezTo>
                <a:cubicBezTo>
                  <a:pt x="2883" y="8739"/>
                  <a:pt x="2131" y="9558"/>
                  <a:pt x="1980" y="9782"/>
                </a:cubicBezTo>
                <a:cubicBezTo>
                  <a:pt x="1830" y="10005"/>
                  <a:pt x="2507" y="9931"/>
                  <a:pt x="2507" y="9931"/>
                </a:cubicBezTo>
                <a:cubicBezTo>
                  <a:pt x="2507" y="9931"/>
                  <a:pt x="2507" y="10173"/>
                  <a:pt x="2357" y="10527"/>
                </a:cubicBezTo>
                <a:cubicBezTo>
                  <a:pt x="2131" y="10881"/>
                  <a:pt x="1905" y="13245"/>
                  <a:pt x="1905" y="13897"/>
                </a:cubicBezTo>
                <a:cubicBezTo>
                  <a:pt x="1905" y="14549"/>
                  <a:pt x="1604" y="15443"/>
                  <a:pt x="1905" y="15443"/>
                </a:cubicBezTo>
                <a:cubicBezTo>
                  <a:pt x="2281" y="15443"/>
                  <a:pt x="3410" y="15461"/>
                  <a:pt x="3410" y="15461"/>
                </a:cubicBezTo>
                <a:cubicBezTo>
                  <a:pt x="3410" y="15461"/>
                  <a:pt x="3260" y="15890"/>
                  <a:pt x="3335" y="16430"/>
                </a:cubicBezTo>
                <a:cubicBezTo>
                  <a:pt x="3410" y="16951"/>
                  <a:pt x="5141" y="18645"/>
                  <a:pt x="5518" y="19055"/>
                </a:cubicBezTo>
                <a:cubicBezTo>
                  <a:pt x="5819" y="19483"/>
                  <a:pt x="5743" y="19856"/>
                  <a:pt x="5141" y="20079"/>
                </a:cubicBezTo>
                <a:cubicBezTo>
                  <a:pt x="4614" y="20303"/>
                  <a:pt x="4163" y="20582"/>
                  <a:pt x="3184" y="20750"/>
                </a:cubicBezTo>
                <a:cubicBezTo>
                  <a:pt x="2206" y="20936"/>
                  <a:pt x="1830" y="21010"/>
                  <a:pt x="1980" y="21178"/>
                </a:cubicBezTo>
                <a:cubicBezTo>
                  <a:pt x="2131" y="21327"/>
                  <a:pt x="3335" y="21290"/>
                  <a:pt x="5141" y="21271"/>
                </a:cubicBezTo>
                <a:cubicBezTo>
                  <a:pt x="6948" y="21252"/>
                  <a:pt x="6722" y="20973"/>
                  <a:pt x="6948" y="20843"/>
                </a:cubicBezTo>
                <a:cubicBezTo>
                  <a:pt x="7173" y="20712"/>
                  <a:pt x="8001" y="20377"/>
                  <a:pt x="8001" y="20377"/>
                </a:cubicBezTo>
                <a:cubicBezTo>
                  <a:pt x="8001" y="20377"/>
                  <a:pt x="8227" y="20433"/>
                  <a:pt x="8227" y="20582"/>
                </a:cubicBezTo>
                <a:cubicBezTo>
                  <a:pt x="8227" y="20750"/>
                  <a:pt x="7926" y="21010"/>
                  <a:pt x="7926" y="21010"/>
                </a:cubicBezTo>
                <a:cubicBezTo>
                  <a:pt x="8679" y="21010"/>
                  <a:pt x="8679" y="21010"/>
                  <a:pt x="8679" y="21010"/>
                </a:cubicBezTo>
                <a:cubicBezTo>
                  <a:pt x="8679" y="21010"/>
                  <a:pt x="8904" y="20992"/>
                  <a:pt x="8829" y="20843"/>
                </a:cubicBezTo>
                <a:cubicBezTo>
                  <a:pt x="8754" y="20694"/>
                  <a:pt x="9130" y="20358"/>
                  <a:pt x="9431" y="20079"/>
                </a:cubicBezTo>
                <a:cubicBezTo>
                  <a:pt x="9807" y="19781"/>
                  <a:pt x="9130" y="19446"/>
                  <a:pt x="8679" y="19316"/>
                </a:cubicBezTo>
                <a:cubicBezTo>
                  <a:pt x="8302" y="19204"/>
                  <a:pt x="8453" y="18552"/>
                  <a:pt x="8528" y="17901"/>
                </a:cubicBezTo>
                <a:cubicBezTo>
                  <a:pt x="8679" y="17249"/>
                  <a:pt x="8829" y="16541"/>
                  <a:pt x="8528" y="16243"/>
                </a:cubicBezTo>
                <a:cubicBezTo>
                  <a:pt x="8302" y="15927"/>
                  <a:pt x="7926" y="15517"/>
                  <a:pt x="7926" y="15517"/>
                </a:cubicBezTo>
                <a:cubicBezTo>
                  <a:pt x="12442" y="15610"/>
                  <a:pt x="12442" y="15610"/>
                  <a:pt x="12442" y="15610"/>
                </a:cubicBezTo>
                <a:cubicBezTo>
                  <a:pt x="12442" y="15610"/>
                  <a:pt x="12592" y="15834"/>
                  <a:pt x="12592" y="16318"/>
                </a:cubicBezTo>
                <a:cubicBezTo>
                  <a:pt x="12592" y="16821"/>
                  <a:pt x="12592" y="17156"/>
                  <a:pt x="12592" y="17956"/>
                </a:cubicBezTo>
                <a:cubicBezTo>
                  <a:pt x="12592" y="18738"/>
                  <a:pt x="12291" y="19036"/>
                  <a:pt x="11915" y="19334"/>
                </a:cubicBezTo>
                <a:cubicBezTo>
                  <a:pt x="11614" y="19651"/>
                  <a:pt x="11840" y="19874"/>
                  <a:pt x="11463" y="20172"/>
                </a:cubicBezTo>
                <a:cubicBezTo>
                  <a:pt x="11087" y="20489"/>
                  <a:pt x="10410" y="20712"/>
                  <a:pt x="10033" y="20880"/>
                </a:cubicBezTo>
                <a:cubicBezTo>
                  <a:pt x="9582" y="21047"/>
                  <a:pt x="9431" y="21327"/>
                  <a:pt x="11012" y="21345"/>
                </a:cubicBezTo>
                <a:cubicBezTo>
                  <a:pt x="12667" y="21364"/>
                  <a:pt x="14624" y="21178"/>
                  <a:pt x="14624" y="20992"/>
                </a:cubicBezTo>
                <a:cubicBezTo>
                  <a:pt x="14624" y="20824"/>
                  <a:pt x="14775" y="20601"/>
                  <a:pt x="15302" y="20321"/>
                </a:cubicBezTo>
                <a:cubicBezTo>
                  <a:pt x="15904" y="20023"/>
                  <a:pt x="15377" y="19781"/>
                  <a:pt x="15226" y="19670"/>
                </a:cubicBezTo>
                <a:cubicBezTo>
                  <a:pt x="15001" y="19539"/>
                  <a:pt x="15076" y="19409"/>
                  <a:pt x="15076" y="19185"/>
                </a:cubicBezTo>
                <a:cubicBezTo>
                  <a:pt x="15076" y="18962"/>
                  <a:pt x="15904" y="18217"/>
                  <a:pt x="16807" y="17398"/>
                </a:cubicBezTo>
                <a:cubicBezTo>
                  <a:pt x="17710" y="16578"/>
                  <a:pt x="17484" y="15629"/>
                  <a:pt x="17484" y="15629"/>
                </a:cubicBezTo>
                <a:cubicBezTo>
                  <a:pt x="18162" y="15629"/>
                  <a:pt x="18162" y="15629"/>
                  <a:pt x="18162" y="15629"/>
                </a:cubicBezTo>
                <a:cubicBezTo>
                  <a:pt x="18162" y="15629"/>
                  <a:pt x="18237" y="14418"/>
                  <a:pt x="18764" y="13190"/>
                </a:cubicBezTo>
                <a:cubicBezTo>
                  <a:pt x="19290" y="11942"/>
                  <a:pt x="18538" y="10657"/>
                  <a:pt x="18538" y="10303"/>
                </a:cubicBezTo>
                <a:cubicBezTo>
                  <a:pt x="18538" y="9950"/>
                  <a:pt x="19065" y="9801"/>
                  <a:pt x="19817" y="9726"/>
                </a:cubicBezTo>
                <a:cubicBezTo>
                  <a:pt x="20645" y="9633"/>
                  <a:pt x="20720" y="9596"/>
                  <a:pt x="20344" y="9261"/>
                </a:cubicBezTo>
                <a:cubicBezTo>
                  <a:pt x="19893" y="8925"/>
                  <a:pt x="19290" y="8125"/>
                  <a:pt x="19290" y="8125"/>
                </a:cubicBezTo>
                <a:cubicBezTo>
                  <a:pt x="19290" y="8125"/>
                  <a:pt x="19215" y="8013"/>
                  <a:pt x="18764" y="7659"/>
                </a:cubicBezTo>
                <a:cubicBezTo>
                  <a:pt x="18237" y="7324"/>
                  <a:pt x="18237" y="6989"/>
                  <a:pt x="18237" y="6989"/>
                </a:cubicBezTo>
                <a:cubicBezTo>
                  <a:pt x="18237" y="6989"/>
                  <a:pt x="19140" y="6803"/>
                  <a:pt x="19215" y="6579"/>
                </a:cubicBezTo>
                <a:close/>
                <a:moveTo>
                  <a:pt x="7550" y="8181"/>
                </a:moveTo>
                <a:cubicBezTo>
                  <a:pt x="8152" y="7845"/>
                  <a:pt x="8152" y="7845"/>
                  <a:pt x="8152" y="7845"/>
                </a:cubicBezTo>
                <a:cubicBezTo>
                  <a:pt x="8453" y="8181"/>
                  <a:pt x="8453" y="8181"/>
                  <a:pt x="8453" y="8181"/>
                </a:cubicBezTo>
                <a:lnTo>
                  <a:pt x="7550" y="8181"/>
                </a:lnTo>
                <a:close/>
                <a:moveTo>
                  <a:pt x="12517" y="3730"/>
                </a:moveTo>
                <a:cubicBezTo>
                  <a:pt x="11764" y="4047"/>
                  <a:pt x="10485" y="4605"/>
                  <a:pt x="10033" y="5071"/>
                </a:cubicBezTo>
                <a:cubicBezTo>
                  <a:pt x="9506" y="5518"/>
                  <a:pt x="8679" y="6170"/>
                  <a:pt x="8679" y="6170"/>
                </a:cubicBezTo>
                <a:cubicBezTo>
                  <a:pt x="8679" y="6170"/>
                  <a:pt x="8603" y="6058"/>
                  <a:pt x="8528" y="5890"/>
                </a:cubicBezTo>
                <a:cubicBezTo>
                  <a:pt x="8453" y="5723"/>
                  <a:pt x="8453" y="4922"/>
                  <a:pt x="8453" y="4550"/>
                </a:cubicBezTo>
                <a:cubicBezTo>
                  <a:pt x="8453" y="4177"/>
                  <a:pt x="8528" y="3861"/>
                  <a:pt x="8302" y="3842"/>
                </a:cubicBezTo>
                <a:cubicBezTo>
                  <a:pt x="8001" y="3805"/>
                  <a:pt x="7550" y="3581"/>
                  <a:pt x="7550" y="3581"/>
                </a:cubicBezTo>
                <a:cubicBezTo>
                  <a:pt x="9205" y="3023"/>
                  <a:pt x="9205" y="3023"/>
                  <a:pt x="9205" y="3023"/>
                </a:cubicBezTo>
                <a:cubicBezTo>
                  <a:pt x="8679" y="3823"/>
                  <a:pt x="9582" y="3674"/>
                  <a:pt x="9958" y="3916"/>
                </a:cubicBezTo>
                <a:cubicBezTo>
                  <a:pt x="10259" y="4158"/>
                  <a:pt x="9883" y="4773"/>
                  <a:pt x="10109" y="4475"/>
                </a:cubicBezTo>
                <a:cubicBezTo>
                  <a:pt x="10259" y="4196"/>
                  <a:pt x="10861" y="4177"/>
                  <a:pt x="11313" y="3898"/>
                </a:cubicBezTo>
                <a:cubicBezTo>
                  <a:pt x="11840" y="3618"/>
                  <a:pt x="10334" y="3414"/>
                  <a:pt x="10334" y="3414"/>
                </a:cubicBezTo>
                <a:cubicBezTo>
                  <a:pt x="10334" y="3414"/>
                  <a:pt x="11162" y="3339"/>
                  <a:pt x="11840" y="3190"/>
                </a:cubicBezTo>
                <a:cubicBezTo>
                  <a:pt x="12592" y="3023"/>
                  <a:pt x="13571" y="2818"/>
                  <a:pt x="13571" y="2818"/>
                </a:cubicBezTo>
                <a:cubicBezTo>
                  <a:pt x="14097" y="3041"/>
                  <a:pt x="14097" y="3041"/>
                  <a:pt x="14097" y="3041"/>
                </a:cubicBezTo>
                <a:cubicBezTo>
                  <a:pt x="14097" y="3041"/>
                  <a:pt x="13270" y="3414"/>
                  <a:pt x="12517" y="37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7" name="Shape 9582"/>
          <p:cNvSpPr/>
          <p:nvPr userDrawn="1"/>
        </p:nvSpPr>
        <p:spPr>
          <a:xfrm>
            <a:off x="1312112" y="448542"/>
            <a:ext cx="941511" cy="320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36" extrusionOk="0">
                <a:moveTo>
                  <a:pt x="21208" y="9140"/>
                </a:moveTo>
                <a:cubicBezTo>
                  <a:pt x="21544" y="8872"/>
                  <a:pt x="21600" y="8408"/>
                  <a:pt x="21208" y="8283"/>
                </a:cubicBezTo>
                <a:cubicBezTo>
                  <a:pt x="20817" y="8140"/>
                  <a:pt x="21432" y="7373"/>
                  <a:pt x="21040" y="6783"/>
                </a:cubicBezTo>
                <a:cubicBezTo>
                  <a:pt x="20705" y="6194"/>
                  <a:pt x="20425" y="5266"/>
                  <a:pt x="20369" y="4766"/>
                </a:cubicBezTo>
                <a:cubicBezTo>
                  <a:pt x="20369" y="4266"/>
                  <a:pt x="20257" y="3909"/>
                  <a:pt x="18242" y="3749"/>
                </a:cubicBezTo>
                <a:cubicBezTo>
                  <a:pt x="16899" y="3642"/>
                  <a:pt x="15780" y="3517"/>
                  <a:pt x="15053" y="3410"/>
                </a:cubicBezTo>
                <a:cubicBezTo>
                  <a:pt x="15053" y="3410"/>
                  <a:pt x="14269" y="3195"/>
                  <a:pt x="14102" y="2999"/>
                </a:cubicBezTo>
                <a:cubicBezTo>
                  <a:pt x="14046" y="2838"/>
                  <a:pt x="14046" y="2678"/>
                  <a:pt x="14046" y="2588"/>
                </a:cubicBezTo>
                <a:cubicBezTo>
                  <a:pt x="14158" y="2428"/>
                  <a:pt x="14158" y="2303"/>
                  <a:pt x="14158" y="2214"/>
                </a:cubicBezTo>
                <a:cubicBezTo>
                  <a:pt x="14158" y="2106"/>
                  <a:pt x="14773" y="2249"/>
                  <a:pt x="14885" y="2071"/>
                </a:cubicBezTo>
                <a:cubicBezTo>
                  <a:pt x="15053" y="1910"/>
                  <a:pt x="15165" y="1517"/>
                  <a:pt x="15053" y="1500"/>
                </a:cubicBezTo>
                <a:cubicBezTo>
                  <a:pt x="14941" y="1464"/>
                  <a:pt x="14829" y="1464"/>
                  <a:pt x="14717" y="1464"/>
                </a:cubicBezTo>
                <a:cubicBezTo>
                  <a:pt x="14717" y="1410"/>
                  <a:pt x="14829" y="1053"/>
                  <a:pt x="14717" y="678"/>
                </a:cubicBezTo>
                <a:cubicBezTo>
                  <a:pt x="14661" y="321"/>
                  <a:pt x="13542" y="36"/>
                  <a:pt x="11472" y="0"/>
                </a:cubicBezTo>
                <a:cubicBezTo>
                  <a:pt x="10296" y="0"/>
                  <a:pt x="8953" y="286"/>
                  <a:pt x="8785" y="678"/>
                </a:cubicBezTo>
                <a:cubicBezTo>
                  <a:pt x="8618" y="1071"/>
                  <a:pt x="8674" y="1607"/>
                  <a:pt x="8674" y="1607"/>
                </a:cubicBezTo>
                <a:cubicBezTo>
                  <a:pt x="8674" y="1607"/>
                  <a:pt x="8282" y="1874"/>
                  <a:pt x="8618" y="2089"/>
                </a:cubicBezTo>
                <a:cubicBezTo>
                  <a:pt x="8953" y="2303"/>
                  <a:pt x="9737" y="2249"/>
                  <a:pt x="9737" y="2249"/>
                </a:cubicBezTo>
                <a:cubicBezTo>
                  <a:pt x="9737" y="2249"/>
                  <a:pt x="9905" y="2588"/>
                  <a:pt x="9905" y="2767"/>
                </a:cubicBezTo>
                <a:cubicBezTo>
                  <a:pt x="9905" y="2856"/>
                  <a:pt x="9905" y="2928"/>
                  <a:pt x="9849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905" y="2981"/>
                  <a:pt x="9905" y="2981"/>
                </a:cubicBezTo>
                <a:cubicBezTo>
                  <a:pt x="9849" y="2981"/>
                  <a:pt x="9849" y="2981"/>
                  <a:pt x="9849" y="2981"/>
                </a:cubicBezTo>
                <a:cubicBezTo>
                  <a:pt x="9849" y="2981"/>
                  <a:pt x="9177" y="3249"/>
                  <a:pt x="8730" y="3320"/>
                </a:cubicBezTo>
                <a:cubicBezTo>
                  <a:pt x="8002" y="3427"/>
                  <a:pt x="6883" y="3570"/>
                  <a:pt x="5988" y="3660"/>
                </a:cubicBezTo>
                <a:cubicBezTo>
                  <a:pt x="5820" y="3677"/>
                  <a:pt x="5708" y="3677"/>
                  <a:pt x="5540" y="3695"/>
                </a:cubicBezTo>
                <a:cubicBezTo>
                  <a:pt x="4477" y="3802"/>
                  <a:pt x="3637" y="3892"/>
                  <a:pt x="3637" y="4356"/>
                </a:cubicBezTo>
                <a:cubicBezTo>
                  <a:pt x="3581" y="4891"/>
                  <a:pt x="3413" y="5909"/>
                  <a:pt x="3190" y="6605"/>
                </a:cubicBezTo>
                <a:cubicBezTo>
                  <a:pt x="2966" y="7283"/>
                  <a:pt x="2294" y="8747"/>
                  <a:pt x="2294" y="9211"/>
                </a:cubicBezTo>
                <a:cubicBezTo>
                  <a:pt x="2238" y="9675"/>
                  <a:pt x="2070" y="10675"/>
                  <a:pt x="2126" y="10782"/>
                </a:cubicBezTo>
                <a:cubicBezTo>
                  <a:pt x="2126" y="10871"/>
                  <a:pt x="2350" y="10871"/>
                  <a:pt x="2350" y="10979"/>
                </a:cubicBezTo>
                <a:cubicBezTo>
                  <a:pt x="2406" y="10925"/>
                  <a:pt x="2686" y="10675"/>
                  <a:pt x="3805" y="10675"/>
                </a:cubicBezTo>
                <a:cubicBezTo>
                  <a:pt x="5036" y="10675"/>
                  <a:pt x="5036" y="10961"/>
                  <a:pt x="5036" y="10961"/>
                </a:cubicBezTo>
                <a:cubicBezTo>
                  <a:pt x="4645" y="10836"/>
                  <a:pt x="4645" y="10836"/>
                  <a:pt x="3805" y="10836"/>
                </a:cubicBezTo>
                <a:cubicBezTo>
                  <a:pt x="3022" y="10818"/>
                  <a:pt x="2406" y="10961"/>
                  <a:pt x="2350" y="10979"/>
                </a:cubicBezTo>
                <a:cubicBezTo>
                  <a:pt x="2350" y="10996"/>
                  <a:pt x="2350" y="11032"/>
                  <a:pt x="2294" y="11050"/>
                </a:cubicBezTo>
                <a:cubicBezTo>
                  <a:pt x="2182" y="11246"/>
                  <a:pt x="2182" y="11407"/>
                  <a:pt x="2518" y="11532"/>
                </a:cubicBezTo>
                <a:cubicBezTo>
                  <a:pt x="2798" y="11657"/>
                  <a:pt x="2630" y="11818"/>
                  <a:pt x="2630" y="11818"/>
                </a:cubicBezTo>
                <a:cubicBezTo>
                  <a:pt x="0" y="11782"/>
                  <a:pt x="0" y="11782"/>
                  <a:pt x="0" y="11782"/>
                </a:cubicBezTo>
                <a:cubicBezTo>
                  <a:pt x="168" y="15156"/>
                  <a:pt x="168" y="15156"/>
                  <a:pt x="168" y="15156"/>
                </a:cubicBezTo>
                <a:cubicBezTo>
                  <a:pt x="4365" y="16191"/>
                  <a:pt x="4365" y="16191"/>
                  <a:pt x="4365" y="16191"/>
                </a:cubicBezTo>
                <a:cubicBezTo>
                  <a:pt x="4365" y="16191"/>
                  <a:pt x="4980" y="16048"/>
                  <a:pt x="5540" y="16030"/>
                </a:cubicBezTo>
                <a:cubicBezTo>
                  <a:pt x="5596" y="16030"/>
                  <a:pt x="5652" y="16030"/>
                  <a:pt x="5652" y="16030"/>
                </a:cubicBezTo>
                <a:cubicBezTo>
                  <a:pt x="6267" y="16030"/>
                  <a:pt x="6603" y="16048"/>
                  <a:pt x="6603" y="16048"/>
                </a:cubicBezTo>
                <a:cubicBezTo>
                  <a:pt x="6603" y="16048"/>
                  <a:pt x="6435" y="17048"/>
                  <a:pt x="6435" y="17441"/>
                </a:cubicBezTo>
                <a:cubicBezTo>
                  <a:pt x="6435" y="17851"/>
                  <a:pt x="6547" y="18476"/>
                  <a:pt x="7107" y="18762"/>
                </a:cubicBezTo>
                <a:cubicBezTo>
                  <a:pt x="7610" y="19047"/>
                  <a:pt x="7722" y="19154"/>
                  <a:pt x="7722" y="19404"/>
                </a:cubicBezTo>
                <a:cubicBezTo>
                  <a:pt x="7722" y="19654"/>
                  <a:pt x="6547" y="20350"/>
                  <a:pt x="6603" y="20582"/>
                </a:cubicBezTo>
                <a:cubicBezTo>
                  <a:pt x="6603" y="20815"/>
                  <a:pt x="6771" y="21172"/>
                  <a:pt x="8002" y="21172"/>
                </a:cubicBezTo>
                <a:cubicBezTo>
                  <a:pt x="9233" y="21154"/>
                  <a:pt x="10128" y="20993"/>
                  <a:pt x="10128" y="20690"/>
                </a:cubicBezTo>
                <a:cubicBezTo>
                  <a:pt x="10128" y="20368"/>
                  <a:pt x="9961" y="20172"/>
                  <a:pt x="10352" y="20065"/>
                </a:cubicBezTo>
                <a:cubicBezTo>
                  <a:pt x="10800" y="19940"/>
                  <a:pt x="10128" y="19654"/>
                  <a:pt x="10856" y="19351"/>
                </a:cubicBezTo>
                <a:cubicBezTo>
                  <a:pt x="11527" y="19047"/>
                  <a:pt x="10800" y="19029"/>
                  <a:pt x="10968" y="18744"/>
                </a:cubicBezTo>
                <a:cubicBezTo>
                  <a:pt x="11136" y="18458"/>
                  <a:pt x="10800" y="17619"/>
                  <a:pt x="10744" y="17280"/>
                </a:cubicBezTo>
                <a:cubicBezTo>
                  <a:pt x="10688" y="16941"/>
                  <a:pt x="10856" y="16530"/>
                  <a:pt x="11416" y="15102"/>
                </a:cubicBezTo>
                <a:cubicBezTo>
                  <a:pt x="11919" y="13656"/>
                  <a:pt x="12255" y="13014"/>
                  <a:pt x="12423" y="12710"/>
                </a:cubicBezTo>
                <a:cubicBezTo>
                  <a:pt x="12591" y="12389"/>
                  <a:pt x="12815" y="11996"/>
                  <a:pt x="12815" y="11996"/>
                </a:cubicBezTo>
                <a:cubicBezTo>
                  <a:pt x="12815" y="11996"/>
                  <a:pt x="13542" y="13353"/>
                  <a:pt x="14102" y="13692"/>
                </a:cubicBezTo>
                <a:cubicBezTo>
                  <a:pt x="14661" y="14013"/>
                  <a:pt x="15333" y="15691"/>
                  <a:pt x="15501" y="16191"/>
                </a:cubicBezTo>
                <a:cubicBezTo>
                  <a:pt x="15668" y="16673"/>
                  <a:pt x="15556" y="18119"/>
                  <a:pt x="15948" y="18280"/>
                </a:cubicBezTo>
                <a:cubicBezTo>
                  <a:pt x="16284" y="18422"/>
                  <a:pt x="16452" y="18637"/>
                  <a:pt x="16452" y="18637"/>
                </a:cubicBezTo>
                <a:cubicBezTo>
                  <a:pt x="16452" y="18637"/>
                  <a:pt x="15501" y="18815"/>
                  <a:pt x="15501" y="19047"/>
                </a:cubicBezTo>
                <a:cubicBezTo>
                  <a:pt x="15501" y="19297"/>
                  <a:pt x="16228" y="19494"/>
                  <a:pt x="16172" y="19815"/>
                </a:cubicBezTo>
                <a:cubicBezTo>
                  <a:pt x="16172" y="20136"/>
                  <a:pt x="16284" y="20404"/>
                  <a:pt x="16676" y="20458"/>
                </a:cubicBezTo>
                <a:cubicBezTo>
                  <a:pt x="17067" y="20529"/>
                  <a:pt x="17011" y="21064"/>
                  <a:pt x="17515" y="21261"/>
                </a:cubicBezTo>
                <a:cubicBezTo>
                  <a:pt x="18019" y="21439"/>
                  <a:pt x="18858" y="21600"/>
                  <a:pt x="19865" y="21511"/>
                </a:cubicBezTo>
                <a:cubicBezTo>
                  <a:pt x="20873" y="21404"/>
                  <a:pt x="20873" y="20975"/>
                  <a:pt x="20369" y="20565"/>
                </a:cubicBezTo>
                <a:cubicBezTo>
                  <a:pt x="19865" y="20154"/>
                  <a:pt x="19250" y="19886"/>
                  <a:pt x="19418" y="19726"/>
                </a:cubicBezTo>
                <a:cubicBezTo>
                  <a:pt x="19641" y="19565"/>
                  <a:pt x="19809" y="19315"/>
                  <a:pt x="19306" y="19154"/>
                </a:cubicBezTo>
                <a:cubicBezTo>
                  <a:pt x="18802" y="18994"/>
                  <a:pt x="19306" y="18815"/>
                  <a:pt x="19641" y="18672"/>
                </a:cubicBezTo>
                <a:cubicBezTo>
                  <a:pt x="19977" y="18530"/>
                  <a:pt x="19921" y="17887"/>
                  <a:pt x="19921" y="17530"/>
                </a:cubicBezTo>
                <a:cubicBezTo>
                  <a:pt x="19977" y="17173"/>
                  <a:pt x="19809" y="15423"/>
                  <a:pt x="19921" y="14799"/>
                </a:cubicBezTo>
                <a:cubicBezTo>
                  <a:pt x="19977" y="14156"/>
                  <a:pt x="20145" y="12228"/>
                  <a:pt x="19865" y="11693"/>
                </a:cubicBezTo>
                <a:cubicBezTo>
                  <a:pt x="19585" y="11157"/>
                  <a:pt x="19809" y="10764"/>
                  <a:pt x="19809" y="10764"/>
                </a:cubicBezTo>
                <a:cubicBezTo>
                  <a:pt x="19809" y="10764"/>
                  <a:pt x="20481" y="10871"/>
                  <a:pt x="20481" y="10657"/>
                </a:cubicBezTo>
                <a:cubicBezTo>
                  <a:pt x="20481" y="10461"/>
                  <a:pt x="20257" y="10425"/>
                  <a:pt x="20537" y="10086"/>
                </a:cubicBezTo>
                <a:cubicBezTo>
                  <a:pt x="20817" y="9729"/>
                  <a:pt x="20873" y="9408"/>
                  <a:pt x="21208" y="9140"/>
                </a:cubicBezTo>
                <a:close/>
                <a:moveTo>
                  <a:pt x="6099" y="11942"/>
                </a:moveTo>
                <a:cubicBezTo>
                  <a:pt x="5540" y="11925"/>
                  <a:pt x="5540" y="11925"/>
                  <a:pt x="5540" y="11925"/>
                </a:cubicBezTo>
                <a:cubicBezTo>
                  <a:pt x="5092" y="11889"/>
                  <a:pt x="5092" y="11889"/>
                  <a:pt x="5092" y="11889"/>
                </a:cubicBezTo>
                <a:cubicBezTo>
                  <a:pt x="5092" y="11889"/>
                  <a:pt x="5204" y="11657"/>
                  <a:pt x="5036" y="11496"/>
                </a:cubicBezTo>
                <a:cubicBezTo>
                  <a:pt x="4868" y="11336"/>
                  <a:pt x="4924" y="11193"/>
                  <a:pt x="5036" y="11014"/>
                </a:cubicBezTo>
                <a:cubicBezTo>
                  <a:pt x="5036" y="11014"/>
                  <a:pt x="5204" y="11193"/>
                  <a:pt x="5540" y="11211"/>
                </a:cubicBezTo>
                <a:cubicBezTo>
                  <a:pt x="5596" y="11211"/>
                  <a:pt x="5596" y="11211"/>
                  <a:pt x="5652" y="11211"/>
                </a:cubicBezTo>
                <a:cubicBezTo>
                  <a:pt x="6044" y="11211"/>
                  <a:pt x="6211" y="11228"/>
                  <a:pt x="6211" y="11228"/>
                </a:cubicBezTo>
                <a:cubicBezTo>
                  <a:pt x="6211" y="11228"/>
                  <a:pt x="6044" y="11425"/>
                  <a:pt x="6044" y="11585"/>
                </a:cubicBezTo>
                <a:cubicBezTo>
                  <a:pt x="6044" y="11764"/>
                  <a:pt x="6099" y="11942"/>
                  <a:pt x="6099" y="11942"/>
                </a:cubicBezTo>
                <a:close/>
                <a:moveTo>
                  <a:pt x="12479" y="9015"/>
                </a:moveTo>
                <a:cubicBezTo>
                  <a:pt x="12591" y="8283"/>
                  <a:pt x="12535" y="6194"/>
                  <a:pt x="12479" y="5748"/>
                </a:cubicBezTo>
                <a:cubicBezTo>
                  <a:pt x="12479" y="5284"/>
                  <a:pt x="12199" y="4266"/>
                  <a:pt x="12367" y="4141"/>
                </a:cubicBezTo>
                <a:cubicBezTo>
                  <a:pt x="12535" y="3999"/>
                  <a:pt x="12982" y="3892"/>
                  <a:pt x="13486" y="3981"/>
                </a:cubicBezTo>
                <a:cubicBezTo>
                  <a:pt x="13486" y="3981"/>
                  <a:pt x="12926" y="3713"/>
                  <a:pt x="12031" y="3713"/>
                </a:cubicBezTo>
                <a:cubicBezTo>
                  <a:pt x="11136" y="3713"/>
                  <a:pt x="10520" y="3981"/>
                  <a:pt x="10520" y="3981"/>
                </a:cubicBezTo>
                <a:cubicBezTo>
                  <a:pt x="10520" y="3981"/>
                  <a:pt x="11527" y="3909"/>
                  <a:pt x="11472" y="4124"/>
                </a:cubicBezTo>
                <a:cubicBezTo>
                  <a:pt x="11472" y="4338"/>
                  <a:pt x="11136" y="5445"/>
                  <a:pt x="11136" y="6177"/>
                </a:cubicBezTo>
                <a:cubicBezTo>
                  <a:pt x="11136" y="6837"/>
                  <a:pt x="10968" y="8426"/>
                  <a:pt x="11136" y="9015"/>
                </a:cubicBezTo>
                <a:cubicBezTo>
                  <a:pt x="10464" y="8997"/>
                  <a:pt x="10240" y="8979"/>
                  <a:pt x="10240" y="8979"/>
                </a:cubicBezTo>
                <a:cubicBezTo>
                  <a:pt x="10240" y="8979"/>
                  <a:pt x="10856" y="6891"/>
                  <a:pt x="10632" y="5802"/>
                </a:cubicBezTo>
                <a:cubicBezTo>
                  <a:pt x="10408" y="4980"/>
                  <a:pt x="9961" y="3927"/>
                  <a:pt x="9681" y="3356"/>
                </a:cubicBezTo>
                <a:cubicBezTo>
                  <a:pt x="9681" y="3356"/>
                  <a:pt x="9681" y="3356"/>
                  <a:pt x="9681" y="3356"/>
                </a:cubicBezTo>
                <a:cubicBezTo>
                  <a:pt x="9681" y="3356"/>
                  <a:pt x="9961" y="3035"/>
                  <a:pt x="10184" y="3142"/>
                </a:cubicBezTo>
                <a:cubicBezTo>
                  <a:pt x="10184" y="3142"/>
                  <a:pt x="10184" y="3142"/>
                  <a:pt x="10184" y="3142"/>
                </a:cubicBezTo>
                <a:cubicBezTo>
                  <a:pt x="10632" y="3374"/>
                  <a:pt x="11360" y="3642"/>
                  <a:pt x="11863" y="3642"/>
                </a:cubicBezTo>
                <a:cubicBezTo>
                  <a:pt x="12423" y="3642"/>
                  <a:pt x="13318" y="3445"/>
                  <a:pt x="13878" y="3195"/>
                </a:cubicBezTo>
                <a:cubicBezTo>
                  <a:pt x="13878" y="3195"/>
                  <a:pt x="13878" y="3195"/>
                  <a:pt x="13878" y="3195"/>
                </a:cubicBezTo>
                <a:cubicBezTo>
                  <a:pt x="13878" y="3195"/>
                  <a:pt x="14437" y="3249"/>
                  <a:pt x="14493" y="3499"/>
                </a:cubicBezTo>
                <a:cubicBezTo>
                  <a:pt x="14493" y="3517"/>
                  <a:pt x="14437" y="3552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588"/>
                  <a:pt x="14437" y="3588"/>
                  <a:pt x="14437" y="3588"/>
                </a:cubicBezTo>
                <a:cubicBezTo>
                  <a:pt x="14437" y="3802"/>
                  <a:pt x="14437" y="4106"/>
                  <a:pt x="14549" y="4570"/>
                </a:cubicBezTo>
                <a:cubicBezTo>
                  <a:pt x="14717" y="5980"/>
                  <a:pt x="15501" y="7658"/>
                  <a:pt x="15892" y="8033"/>
                </a:cubicBezTo>
                <a:cubicBezTo>
                  <a:pt x="16340" y="8426"/>
                  <a:pt x="16844" y="8711"/>
                  <a:pt x="16844" y="8711"/>
                </a:cubicBezTo>
                <a:cubicBezTo>
                  <a:pt x="16844" y="8711"/>
                  <a:pt x="14046" y="8997"/>
                  <a:pt x="12479" y="9015"/>
                </a:cubicBezTo>
                <a:close/>
                <a:moveTo>
                  <a:pt x="20145" y="10443"/>
                </a:moveTo>
                <a:cubicBezTo>
                  <a:pt x="20033" y="10229"/>
                  <a:pt x="20201" y="10140"/>
                  <a:pt x="19697" y="10015"/>
                </a:cubicBezTo>
                <a:cubicBezTo>
                  <a:pt x="19194" y="9890"/>
                  <a:pt x="18354" y="9890"/>
                  <a:pt x="18354" y="9890"/>
                </a:cubicBezTo>
                <a:cubicBezTo>
                  <a:pt x="18354" y="9890"/>
                  <a:pt x="19585" y="9729"/>
                  <a:pt x="20145" y="9943"/>
                </a:cubicBezTo>
                <a:cubicBezTo>
                  <a:pt x="20649" y="10175"/>
                  <a:pt x="20145" y="10443"/>
                  <a:pt x="20145" y="104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pPr defTabSz="685748">
              <a:defRPr sz="2400"/>
            </a:pPr>
            <a:endParaRPr kern="0">
              <a:solidFill>
                <a:sysClr val="windowText" lastClr="000000"/>
              </a:solidFill>
              <a:uFill>
                <a:solidFill/>
              </a:uFill>
              <a:cs typeface="Calibri"/>
              <a:sym typeface="Calibri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391508" y="1423638"/>
            <a:ext cx="6648270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300" kern="1200" spc="225" baseline="0" dirty="0">
                <a:solidFill>
                  <a:prstClr val="white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10"/>
          </p:nvPr>
        </p:nvSpPr>
        <p:spPr>
          <a:xfrm>
            <a:off x="2419643" y="2652612"/>
            <a:ext cx="6597748" cy="3917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CN" altLang="en-US" sz="2100" b="1" kern="1200" baseline="0" dirty="0" smtClean="0">
                <a:solidFill>
                  <a:srgbClr val="FFFFFF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思源黑体" panose="020B04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59535" y="4081637"/>
            <a:ext cx="9263070" cy="2281"/>
          </a:xfrm>
          <a:prstGeom prst="line">
            <a:avLst/>
          </a:prstGeom>
          <a:ln w="254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/>
          <p:cNvGrpSpPr/>
          <p:nvPr userDrawn="1"/>
        </p:nvGrpSpPr>
        <p:grpSpPr>
          <a:xfrm>
            <a:off x="4716016" y="4428005"/>
            <a:ext cx="260543" cy="308468"/>
            <a:chOff x="1375885" y="1198807"/>
            <a:chExt cx="1009650" cy="1195367"/>
          </a:xfrm>
          <a:solidFill>
            <a:schemeClr val="accent1">
              <a:lumMod val="50000"/>
            </a:schemeClr>
          </a:solidFill>
        </p:grpSpPr>
        <p:grpSp>
          <p:nvGrpSpPr>
            <p:cNvPr id="32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33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7" name="文本占位符 3"/>
          <p:cNvSpPr>
            <a:spLocks noGrp="1"/>
          </p:cNvSpPr>
          <p:nvPr>
            <p:ph type="body" sz="half" idx="2"/>
          </p:nvPr>
        </p:nvSpPr>
        <p:spPr>
          <a:xfrm>
            <a:off x="5220072" y="4350897"/>
            <a:ext cx="3024336" cy="5143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zh-CN" altLang="en-US" sz="1800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algn="l" defTabSz="914400" rtl="0" eaLnBrk="1" latinLnBrk="0" hangingPunct="1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0" y="18000"/>
            <a:ext cx="1570498" cy="60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876563" y="0"/>
            <a:ext cx="5295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文本框 2"/>
          <p:cNvSpPr txBox="1"/>
          <p:nvPr userDrawn="1"/>
        </p:nvSpPr>
        <p:spPr>
          <a:xfrm>
            <a:off x="836538" y="238691"/>
            <a:ext cx="3375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27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382561" y="700673"/>
            <a:ext cx="3162380" cy="2871"/>
          </a:xfrm>
          <a:prstGeom prst="line">
            <a:avLst/>
          </a:prstGeom>
          <a:ln w="25400" cap="rnd">
            <a:solidFill>
              <a:schemeClr val="bg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4154F5-0A5C-484F-9A44-9122325A8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2370" y="156436"/>
            <a:ext cx="5699830" cy="384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 userDrawn="1"/>
        </p:nvSpPr>
        <p:spPr bwMode="auto">
          <a:xfrm>
            <a:off x="215560" y="238691"/>
            <a:ext cx="396000" cy="2916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15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7548" y="627660"/>
            <a:ext cx="8208908" cy="3953116"/>
          </a:xfrm>
          <a:prstGeom prst="rect">
            <a:avLst/>
          </a:prstGeom>
        </p:spPr>
        <p:txBody>
          <a:bodyPr>
            <a:normAutofit/>
          </a:bodyPr>
          <a:lstStyle>
            <a:lvl1pPr marL="308607" indent="-308607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extBox 10"/>
          <p:cNvSpPr txBox="1">
            <a:spLocks noChangeArrowheads="1"/>
          </p:cNvSpPr>
          <p:nvPr userDrawn="1"/>
        </p:nvSpPr>
        <p:spPr bwMode="auto">
          <a:xfrm>
            <a:off x="3917494" y="4797789"/>
            <a:ext cx="948454" cy="25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fld id="{E88608E0-7F47-44EF-BDDA-B28D2AA2C43C}" type="slidenum">
              <a:rPr lang="en-US" altLang="zh-Hans" sz="108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pPr algn="r" eaLnBrk="1" hangingPunct="1">
                <a:spcBef>
                  <a:spcPct val="30000"/>
                </a:spcBef>
                <a:buClr>
                  <a:srgbClr val="800000"/>
                </a:buClr>
                <a:buSzPct val="80000"/>
                <a:buFont typeface="Wingdings" panose="05000000000000000000" pitchFamily="2" charset="2"/>
                <a:buNone/>
              </a:pPr>
              <a:t>‹#›</a:t>
            </a:fld>
            <a:r>
              <a:rPr lang="en-US" altLang="zh-CN" sz="108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-44</a:t>
            </a:r>
            <a:endParaRPr lang="en-US" altLang="zh-Hans" sz="1080" b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28" y="16230"/>
            <a:ext cx="1572482" cy="6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8097"/>
            <a:ext cx="9144000" cy="0"/>
          </a:xfrm>
          <a:prstGeom prst="line">
            <a:avLst/>
          </a:prstGeom>
          <a:ln w="1079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15723" y="5073673"/>
            <a:ext cx="4775981" cy="81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86651" y="5073674"/>
            <a:ext cx="4557351" cy="90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" tIns="30861" rIns="61722" bIns="30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15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5" y="2463938"/>
            <a:ext cx="1428750" cy="1285875"/>
          </a:xfrm>
          <a:prstGeom prst="rect">
            <a:avLst/>
          </a:prstGeom>
        </p:spPr>
      </p:pic>
      <p:sp>
        <p:nvSpPr>
          <p:cNvPr id="13" name="文本框 8"/>
          <p:cNvSpPr txBox="1"/>
          <p:nvPr userDrawn="1"/>
        </p:nvSpPr>
        <p:spPr>
          <a:xfrm>
            <a:off x="2053828" y="1466742"/>
            <a:ext cx="484346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40" dirty="0">
                <a:solidFill>
                  <a:srgbClr val="51515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Thank you!</a:t>
            </a:r>
            <a:endParaRPr lang="zh-CN" altLang="en-US" sz="5940" dirty="0">
              <a:solidFill>
                <a:srgbClr val="51515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822952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7" indent="-308607" algn="l" defTabSz="822952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49" indent="-257172" algn="l" defTabSz="822952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cequant.com/welcome/" TargetMode="External"/><Relationship Id="rId2" Type="http://schemas.openxmlformats.org/officeDocument/2006/relationships/hyperlink" Target="https://www.joinquan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qer.datayes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mentum/backtra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量化交易策略实操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F3A9467-DA86-435F-953E-38F709C787E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dirty="0"/>
              <a:t>量化回测平台介绍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5000766" y="4278889"/>
            <a:ext cx="3963722" cy="669125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zh-CN" altLang="en-US" sz="1400"/>
              <a:t>讲师：张泽亮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8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4DAF7AB-E9D4-74DE-8517-456050D56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案例：完整量化版程序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05051E-98F2-F34C-C13C-DCAEA98F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0" y="738943"/>
            <a:ext cx="4469650" cy="41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3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4DAF7AB-E9D4-74DE-8517-456050D56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案例：完整量化版程序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B2178-031B-75A0-CD59-C4495C45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1" y="1403485"/>
            <a:ext cx="8496944" cy="3362703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373E796B-106D-E1AF-D014-471B5E14EE44}"/>
              </a:ext>
            </a:extLst>
          </p:cNvPr>
          <p:cNvSpPr txBox="1">
            <a:spLocks/>
          </p:cNvSpPr>
          <p:nvPr/>
        </p:nvSpPr>
        <p:spPr>
          <a:xfrm>
            <a:off x="713973" y="627534"/>
            <a:ext cx="3960440" cy="78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b="0" dirty="0"/>
              <a:t>程序运行结果图</a:t>
            </a:r>
            <a:r>
              <a:rPr lang="en-US" altLang="zh-CN" b="0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57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4DAF7AB-E9D4-74DE-8517-456050D56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案例：完整量化版程序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373E796B-106D-E1AF-D014-471B5E14EE44}"/>
              </a:ext>
            </a:extLst>
          </p:cNvPr>
          <p:cNvSpPr txBox="1">
            <a:spLocks/>
          </p:cNvSpPr>
          <p:nvPr/>
        </p:nvSpPr>
        <p:spPr>
          <a:xfrm>
            <a:off x="713973" y="627534"/>
            <a:ext cx="3960440" cy="78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b="0" dirty="0"/>
              <a:t>程序运行结果图</a:t>
            </a:r>
            <a:r>
              <a:rPr lang="en-US" altLang="zh-CN" b="0" dirty="0"/>
              <a:t>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DF27FC-AB0A-A664-73D4-2B585CB8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" y="1275606"/>
            <a:ext cx="8759296" cy="29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4DAF7AB-E9D4-74DE-8517-456050D566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案例：完整量化版程序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373E796B-106D-E1AF-D014-471B5E14EE44}"/>
              </a:ext>
            </a:extLst>
          </p:cNvPr>
          <p:cNvSpPr txBox="1">
            <a:spLocks/>
          </p:cNvSpPr>
          <p:nvPr/>
        </p:nvSpPr>
        <p:spPr>
          <a:xfrm>
            <a:off x="713973" y="627534"/>
            <a:ext cx="3960440" cy="78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b="0" dirty="0"/>
              <a:t>程序运行结果图</a:t>
            </a:r>
            <a:r>
              <a:rPr lang="en-US" altLang="zh-CN" b="0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A6B1D-6794-8147-7085-15AA2A5A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1" y="1203598"/>
            <a:ext cx="8748464" cy="31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987574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17931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i="0" u="none" strike="noStrike" kern="1200" cap="none" spc="0" normalizeH="0" baseline="0" noProof="0" dirty="0" err="1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BackTrader</a:t>
              </a: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平台简介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1779662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买入卖出策略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A5AB9E8-3CC2-4D65-A9A5-F1CB8A6239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74423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EFF2D19-E8F7-F137-EAA4-22361C9674C6}"/>
              </a:ext>
            </a:extLst>
          </p:cNvPr>
          <p:cNvSpPr txBox="1"/>
          <p:nvPr/>
        </p:nvSpPr>
        <p:spPr>
          <a:xfrm>
            <a:off x="2595905" y="263104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985316-0D02-DB45-963A-6F765810FEB7}"/>
              </a:ext>
            </a:extLst>
          </p:cNvPr>
          <p:cNvSpPr/>
          <p:nvPr/>
        </p:nvSpPr>
        <p:spPr>
          <a:xfrm>
            <a:off x="4437967" y="267259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Broker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数字经纪人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5E477C10-49E9-7EFB-A308-F870A1FF28CB}"/>
              </a:ext>
            </a:extLst>
          </p:cNvPr>
          <p:cNvSpPr/>
          <p:nvPr/>
        </p:nvSpPr>
        <p:spPr>
          <a:xfrm>
            <a:off x="3986554" y="257175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CB5C77-4320-540D-7751-B28BE947BF1E}"/>
              </a:ext>
            </a:extLst>
          </p:cNvPr>
          <p:cNvGrpSpPr/>
          <p:nvPr/>
        </p:nvGrpSpPr>
        <p:grpSpPr>
          <a:xfrm>
            <a:off x="2267744" y="3363838"/>
            <a:ext cx="4948660" cy="543313"/>
            <a:chOff x="2257761" y="4108828"/>
            <a:chExt cx="4948660" cy="543313"/>
          </a:xfrm>
        </p:grpSpPr>
        <p:sp>
          <p:nvSpPr>
            <p:cNvPr id="8" name="Freeform 125">
              <a:extLst>
                <a:ext uri="{FF2B5EF4-FFF2-40B4-BE49-F238E27FC236}">
                  <a16:creationId xmlns:a16="http://schemas.microsoft.com/office/drawing/2014/main" id="{059D9AAE-6E98-D97C-75FE-1C267A377B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B4A010AA-A695-9E55-B352-7EB0D68733D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58B28-DEFA-03D8-ED9A-E94F8DEA378F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均线策略</a:t>
              </a:r>
            </a:p>
          </p:txBody>
        </p:sp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818036CA-63DC-FF66-1BB7-0E7FD6E9C68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C7AAD6-C221-A3C2-D618-53A7363CE093}"/>
              </a:ext>
            </a:extLst>
          </p:cNvPr>
          <p:cNvGrpSpPr/>
          <p:nvPr/>
        </p:nvGrpSpPr>
        <p:grpSpPr>
          <a:xfrm>
            <a:off x="2255642" y="4155926"/>
            <a:ext cx="4948660" cy="543313"/>
            <a:chOff x="2257761" y="4108828"/>
            <a:chExt cx="4948660" cy="543313"/>
          </a:xfrm>
        </p:grpSpPr>
        <p:sp>
          <p:nvSpPr>
            <p:cNvPr id="13" name="Freeform 125">
              <a:extLst>
                <a:ext uri="{FF2B5EF4-FFF2-40B4-BE49-F238E27FC236}">
                  <a16:creationId xmlns:a16="http://schemas.microsoft.com/office/drawing/2014/main" id="{30379B0E-B994-7834-EDC8-AEBA3E5D696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2DE0F334-0AB5-6EB0-FCE1-0F61D361C68C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5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C450E-E7C9-5381-7BE4-29DF79469C6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回测结果分析</a:t>
              </a:r>
            </a:p>
          </p:txBody>
        </p:sp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BEED495E-B613-4FFB-870D-521C96578DF8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7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Buy</a:t>
            </a:r>
            <a:r>
              <a:rPr lang="zh-CN" altLang="en-US" dirty="0"/>
              <a:t>买入函数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223224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买入策略编程的核心问题有两个：设置买入价格和买卖时机。最重要的是设置好价格点，因为系统会自动选择时间点。</a:t>
            </a:r>
            <a:endParaRPr lang="en-US" altLang="zh-CN" dirty="0"/>
          </a:p>
          <a:p>
            <a:pPr lvl="1"/>
            <a:r>
              <a:rPr lang="en-US" altLang="zh-CN" dirty="0"/>
              <a:t>Buy</a:t>
            </a:r>
            <a:r>
              <a:rPr lang="zh-CN" altLang="en-US" dirty="0"/>
              <a:t>买入函数的主要子模块库有：</a:t>
            </a:r>
            <a:r>
              <a:rPr lang="en-US" altLang="zh-CN" dirty="0" err="1"/>
              <a:t>SignalStrategy</a:t>
            </a:r>
            <a:r>
              <a:rPr lang="zh-CN" altLang="en-US" dirty="0"/>
              <a:t>、</a:t>
            </a:r>
            <a:r>
              <a:rPr lang="en-US" altLang="zh-CN" dirty="0" err="1"/>
              <a:t>BuySell</a:t>
            </a:r>
            <a:r>
              <a:rPr lang="zh-CN" altLang="en-US" dirty="0"/>
              <a:t>、 </a:t>
            </a:r>
            <a:r>
              <a:rPr lang="en-US" altLang="zh-CN" dirty="0" err="1"/>
              <a:t>BackBroker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31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Buy</a:t>
            </a:r>
            <a:r>
              <a:rPr lang="zh-CN" altLang="en-US" dirty="0"/>
              <a:t>买入策略编程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9F3059-E812-D337-0CB6-418AD5227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3957479" y="771550"/>
            <a:ext cx="5238095" cy="419172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3816424" cy="3384376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1.	</a:t>
            </a:r>
            <a:r>
              <a:rPr lang="zh-CN" altLang="en-US" dirty="0"/>
              <a:t>创建买入策略，命名为</a:t>
            </a:r>
            <a:r>
              <a:rPr lang="en-US" altLang="zh-CN" dirty="0"/>
              <a:t>TQSta001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策略执行函数：是当前时间节点的数据分析和策略执行函数，是一个按时间节点迭代模式调用的函数。</a:t>
            </a:r>
            <a:endParaRPr lang="en-US" altLang="zh-CN" dirty="0"/>
          </a:p>
          <a:p>
            <a:pPr lvl="1"/>
            <a:r>
              <a:rPr lang="zh-CN" altLang="en-US" dirty="0"/>
              <a:t>经典“三连跌”买入策略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EE1ADE-32C4-82A9-E0E1-F749AD0AF142}"/>
              </a:ext>
            </a:extLst>
          </p:cNvPr>
          <p:cNvSpPr/>
          <p:nvPr/>
        </p:nvSpPr>
        <p:spPr>
          <a:xfrm>
            <a:off x="4427984" y="264375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AFA9EA-09F1-1ABF-6B8E-D00F9E8829E6}"/>
              </a:ext>
            </a:extLst>
          </p:cNvPr>
          <p:cNvSpPr/>
          <p:nvPr/>
        </p:nvSpPr>
        <p:spPr>
          <a:xfrm>
            <a:off x="4427983" y="3470564"/>
            <a:ext cx="1889689" cy="181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7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Buy</a:t>
            </a:r>
            <a:r>
              <a:rPr lang="zh-CN" altLang="en-US" dirty="0"/>
              <a:t>买入策略编程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968552" cy="93610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2.	</a:t>
            </a:r>
            <a:r>
              <a:rPr lang="zh-CN" altLang="en-US" dirty="0"/>
              <a:t>运行完整买入策略的程序，完成量化回测运算。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DB3959-6A4A-2E81-41C0-C28406D7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04" y="1395568"/>
            <a:ext cx="2561905" cy="1247619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BB43E75C-A515-1E58-035E-7CCFE744622F}"/>
              </a:ext>
            </a:extLst>
          </p:cNvPr>
          <p:cNvSpPr txBox="1">
            <a:spLocks/>
          </p:cNvSpPr>
          <p:nvPr/>
        </p:nvSpPr>
        <p:spPr>
          <a:xfrm>
            <a:off x="467544" y="2374534"/>
            <a:ext cx="2304256" cy="636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D8D961-CE8A-0A4E-A1C9-C0C08081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64" y="2914024"/>
            <a:ext cx="2609524" cy="178095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3CB50F3-C825-DDF7-7B0B-0B2FAB771D28}"/>
              </a:ext>
            </a:extLst>
          </p:cNvPr>
          <p:cNvSpPr/>
          <p:nvPr/>
        </p:nvSpPr>
        <p:spPr>
          <a:xfrm>
            <a:off x="827584" y="4515966"/>
            <a:ext cx="2376264" cy="17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F0E04A-5822-723A-6223-8F943A23E326}"/>
              </a:ext>
            </a:extLst>
          </p:cNvPr>
          <p:cNvSpPr/>
          <p:nvPr/>
        </p:nvSpPr>
        <p:spPr>
          <a:xfrm>
            <a:off x="917752" y="1347614"/>
            <a:ext cx="2447679" cy="19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85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Buy</a:t>
            </a:r>
            <a:r>
              <a:rPr lang="zh-CN" altLang="en-US" dirty="0"/>
              <a:t>买入策略编程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968552" cy="93610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3.	</a:t>
            </a:r>
            <a:r>
              <a:rPr lang="zh-CN" altLang="en-US" dirty="0"/>
              <a:t>绘制买入策略分析图。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28349-ABC1-4BC7-9C67-DFA3316E7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9" y="1282475"/>
            <a:ext cx="8541441" cy="35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卖出函数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0472B9F-2BA9-885A-60E8-C26E7B3473C5}"/>
              </a:ext>
            </a:extLst>
          </p:cNvPr>
          <p:cNvSpPr txBox="1">
            <a:spLocks/>
          </p:cNvSpPr>
          <p:nvPr/>
        </p:nvSpPr>
        <p:spPr>
          <a:xfrm>
            <a:off x="539552" y="771550"/>
            <a:ext cx="7840743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8649" marR="0" lvl="1" indent="-257172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卖出策略编程的关键点有两个：设置卖出价格和卖出时机。最重要的是设置好卖出价格点，因为系统会自动选择时间点。</a:t>
            </a:r>
          </a:p>
          <a:p>
            <a:pPr marL="668649" marR="0" lvl="1" indent="-257172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Sell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卖出函数的主要子模块库有：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SignalStrategy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BuySell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、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BackBroker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1183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987574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lang="en-US" altLang="zh-CN" sz="189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189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1851789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b="1" dirty="0">
                  <a:solidFill>
                    <a:schemeClr val="bg1">
                      <a:lumMod val="9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量化回测平台简介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1779662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买入卖出策略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A5AB9E8-3CC2-4D65-A9A5-F1CB8A6239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74423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endParaRPr lang="zh-CN" altLang="en-US" sz="1215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EFF2D19-E8F7-F137-EAA4-22361C9674C6}"/>
              </a:ext>
            </a:extLst>
          </p:cNvPr>
          <p:cNvSpPr txBox="1"/>
          <p:nvPr/>
        </p:nvSpPr>
        <p:spPr>
          <a:xfrm>
            <a:off x="2595905" y="263104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lang="en-US" altLang="zh-CN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2160" b="1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985316-0D02-DB45-963A-6F765810FEB7}"/>
              </a:ext>
            </a:extLst>
          </p:cNvPr>
          <p:cNvSpPr/>
          <p:nvPr/>
        </p:nvSpPr>
        <p:spPr>
          <a:xfrm>
            <a:off x="4437967" y="267259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Broker</a:t>
            </a:r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Calibri" panose="020F0502020204030204" pitchFamily="34" charset="0"/>
              </a:rPr>
              <a:t>数字经纪人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5E477C10-49E9-7EFB-A308-F870A1FF28CB}"/>
              </a:ext>
            </a:extLst>
          </p:cNvPr>
          <p:cNvSpPr/>
          <p:nvPr/>
        </p:nvSpPr>
        <p:spPr>
          <a:xfrm>
            <a:off x="3986554" y="257175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617214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15" kern="0">
              <a:solidFill>
                <a:prstClr val="white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CB5C77-4320-540D-7751-B28BE947BF1E}"/>
              </a:ext>
            </a:extLst>
          </p:cNvPr>
          <p:cNvGrpSpPr/>
          <p:nvPr/>
        </p:nvGrpSpPr>
        <p:grpSpPr>
          <a:xfrm>
            <a:off x="2267744" y="3363838"/>
            <a:ext cx="4948660" cy="543313"/>
            <a:chOff x="2257761" y="4108828"/>
            <a:chExt cx="4948660" cy="543313"/>
          </a:xfrm>
        </p:grpSpPr>
        <p:sp>
          <p:nvSpPr>
            <p:cNvPr id="8" name="Freeform 125">
              <a:extLst>
                <a:ext uri="{FF2B5EF4-FFF2-40B4-BE49-F238E27FC236}">
                  <a16:creationId xmlns:a16="http://schemas.microsoft.com/office/drawing/2014/main" id="{059D9AAE-6E98-D97C-75FE-1C267A377B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B4A010AA-A695-9E55-B352-7EB0D68733D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58B28-DEFA-03D8-ED9A-E94F8DEA378F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en-US" altLang="zh-CN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MA</a:t>
              </a:r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均线策略</a:t>
              </a:r>
            </a:p>
          </p:txBody>
        </p:sp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818036CA-63DC-FF66-1BB7-0E7FD6E9C68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C7AAD6-C221-A3C2-D618-53A7363CE093}"/>
              </a:ext>
            </a:extLst>
          </p:cNvPr>
          <p:cNvGrpSpPr/>
          <p:nvPr/>
        </p:nvGrpSpPr>
        <p:grpSpPr>
          <a:xfrm>
            <a:off x="2255642" y="4155926"/>
            <a:ext cx="4948660" cy="543313"/>
            <a:chOff x="2257761" y="4108828"/>
            <a:chExt cx="4948660" cy="543313"/>
          </a:xfrm>
        </p:grpSpPr>
        <p:sp>
          <p:nvSpPr>
            <p:cNvPr id="13" name="Freeform 125">
              <a:extLst>
                <a:ext uri="{FF2B5EF4-FFF2-40B4-BE49-F238E27FC236}">
                  <a16:creationId xmlns:a16="http://schemas.microsoft.com/office/drawing/2014/main" id="{30379B0E-B994-7834-EDC8-AEBA3E5D696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15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2DE0F334-0AB5-6EB0-FCE1-0F61D361C68C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PART 5</a:t>
              </a:r>
              <a:r>
                <a:rPr lang="en-US" altLang="zh-CN" sz="2160" b="1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16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C450E-E7C9-5381-7BE4-29DF79469C6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r>
                <a:rPr lang="zh-CN" altLang="en-US" sz="1620" dirty="0">
                  <a:solidFill>
                    <a:schemeClr val="bg1">
                      <a:lumMod val="50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Calibri" panose="020F0502020204030204" pitchFamily="34" charset="0"/>
                </a:rPr>
                <a:t>回测结果分析</a:t>
              </a:r>
            </a:p>
          </p:txBody>
        </p:sp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BEED495E-B613-4FFB-870D-521C96578DF8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172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15" kern="0">
                <a:solidFill>
                  <a:prstClr val="white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2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6C2E442-B11E-C53A-E5CC-94457799BAC0}"/>
              </a:ext>
            </a:extLst>
          </p:cNvPr>
          <p:cNvSpPr txBox="1">
            <a:spLocks/>
          </p:cNvSpPr>
          <p:nvPr/>
        </p:nvSpPr>
        <p:spPr>
          <a:xfrm>
            <a:off x="21850" y="833992"/>
            <a:ext cx="4323427" cy="33843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1.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相对于买入策略而言，卖出策略多了一个步骤：仓位检查。因为首先要持有股票，然后才能卖出。在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BackTrader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量化程序中，有专门的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position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（仓位管理）函数。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668649" marR="0" lvl="1" indent="-257172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Position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状态不为空，进行卖出策略操作。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668649" marR="0" lvl="1" indent="-257172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Position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状态为空，进行买入策略操作。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411477" marR="0" lvl="1" indent="0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2.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卖出策略限制条件：买入订单成交时间（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bar_executed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）在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个交易日之后。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E9BF4C-90FE-8AE3-E3A8-091E394A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77" y="843558"/>
            <a:ext cx="4776871" cy="38259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DA5610-62E5-CAAF-4A4A-85ADAA9F42BD}"/>
              </a:ext>
            </a:extLst>
          </p:cNvPr>
          <p:cNvSpPr/>
          <p:nvPr/>
        </p:nvSpPr>
        <p:spPr>
          <a:xfrm>
            <a:off x="4860032" y="3795886"/>
            <a:ext cx="2160240" cy="1067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94697E-C50E-E6E3-B341-A4537091B1C1}"/>
              </a:ext>
            </a:extLst>
          </p:cNvPr>
          <p:cNvSpPr/>
          <p:nvPr/>
        </p:nvSpPr>
        <p:spPr>
          <a:xfrm>
            <a:off x="4644008" y="1707654"/>
            <a:ext cx="1224136" cy="1067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25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6C2E442-B11E-C53A-E5CC-94457799BAC0}"/>
              </a:ext>
            </a:extLst>
          </p:cNvPr>
          <p:cNvSpPr txBox="1">
            <a:spLocks/>
          </p:cNvSpPr>
          <p:nvPr/>
        </p:nvSpPr>
        <p:spPr>
          <a:xfrm>
            <a:off x="21850" y="833992"/>
            <a:ext cx="4005543" cy="4042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3.	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notify_order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订单状态检查函数：如果前面设置的交易订单还未执行，那么后面设置的交易订单默认不可执行，防止同一订单被重复执行。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411477" marR="0" lvl="1" indent="0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4.	bar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量化节点数据包变量：在量化软件中，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bar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表示与交易时间节点相关的数据合集。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411477" marR="0" lvl="1" indent="0" algn="just" defTabSz="822952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5.	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len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(self)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：获取当前节点已经执行过的数据时间周期数目。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E9BF4C-90FE-8AE3-E3A8-091E394A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7393" y="1061034"/>
            <a:ext cx="5116607" cy="34825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8DA5610-62E5-CAAF-4A4A-85ADAA9F42BD}"/>
              </a:ext>
            </a:extLst>
          </p:cNvPr>
          <p:cNvSpPr/>
          <p:nvPr/>
        </p:nvSpPr>
        <p:spPr>
          <a:xfrm>
            <a:off x="4345277" y="1059582"/>
            <a:ext cx="2160240" cy="1735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0924DC-0D67-A2D3-562E-A9B1059E044D}"/>
              </a:ext>
            </a:extLst>
          </p:cNvPr>
          <p:cNvSpPr/>
          <p:nvPr/>
        </p:nvSpPr>
        <p:spPr>
          <a:xfrm>
            <a:off x="4932039" y="3507854"/>
            <a:ext cx="1573477" cy="1735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5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32574E9-970B-D461-957E-6D343DB9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1" y="2859782"/>
            <a:ext cx="3152381" cy="1990476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359838-A13A-A5E3-67CD-624D7097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7272808" cy="93610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6.	</a:t>
            </a:r>
            <a:r>
              <a:rPr lang="zh-CN" altLang="en-US" dirty="0"/>
              <a:t>运行完整策略程序，程序包含了买单和卖单，完成量化回测运算。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1DE7FF-20FC-3446-7587-75DA52B4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184091"/>
            <a:ext cx="3019048" cy="1428571"/>
          </a:xfrm>
          <a:prstGeom prst="rect">
            <a:avLst/>
          </a:prstGeom>
        </p:spPr>
      </p:pic>
      <p:sp>
        <p:nvSpPr>
          <p:cNvPr id="7" name="内容占位符 1">
            <a:extLst>
              <a:ext uri="{FF2B5EF4-FFF2-40B4-BE49-F238E27FC236}">
                <a16:creationId xmlns:a16="http://schemas.microsoft.com/office/drawing/2014/main" id="{E7EFD3CB-E0D2-B98B-D79A-880506806D67}"/>
              </a:ext>
            </a:extLst>
          </p:cNvPr>
          <p:cNvSpPr txBox="1">
            <a:spLocks/>
          </p:cNvSpPr>
          <p:nvPr/>
        </p:nvSpPr>
        <p:spPr>
          <a:xfrm>
            <a:off x="539552" y="2337451"/>
            <a:ext cx="2304256" cy="636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801907-F56F-A022-3C67-5AD83DD35B3D}"/>
              </a:ext>
            </a:extLst>
          </p:cNvPr>
          <p:cNvSpPr/>
          <p:nvPr/>
        </p:nvSpPr>
        <p:spPr>
          <a:xfrm>
            <a:off x="971600" y="1131590"/>
            <a:ext cx="2447679" cy="19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AFB83-DBA4-AE02-538B-033FEEBEE773}"/>
              </a:ext>
            </a:extLst>
          </p:cNvPr>
          <p:cNvSpPr/>
          <p:nvPr/>
        </p:nvSpPr>
        <p:spPr>
          <a:xfrm>
            <a:off x="971431" y="4659982"/>
            <a:ext cx="2376264" cy="179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C721C4A-9C2C-CF54-750E-5F276316842F}"/>
              </a:ext>
            </a:extLst>
          </p:cNvPr>
          <p:cNvSpPr txBox="1">
            <a:spLocks/>
          </p:cNvSpPr>
          <p:nvPr/>
        </p:nvSpPr>
        <p:spPr>
          <a:xfrm>
            <a:off x="179512" y="843558"/>
            <a:ext cx="496855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7.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绘制策略分析图。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9ACE74-53BB-ED17-4D45-4AF19682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8568952" cy="35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C721C4A-9C2C-CF54-750E-5F276316842F}"/>
              </a:ext>
            </a:extLst>
          </p:cNvPr>
          <p:cNvSpPr txBox="1">
            <a:spLocks/>
          </p:cNvSpPr>
          <p:nvPr/>
        </p:nvSpPr>
        <p:spPr>
          <a:xfrm>
            <a:off x="179512" y="648874"/>
            <a:ext cx="8083220" cy="11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现金和资产曲线（双边交易辅助图）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668649" marR="0" lvl="1" indent="-257172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蓝色：用户资产总值曲线，较为平缓。</a:t>
            </a:r>
          </a:p>
          <a:p>
            <a:pPr marL="668649" marR="0" lvl="1" indent="-257172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红色：用户持有现金曲线，因买进卖出交易频繁，所以持有的现金波动呈锯齿状。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C21F79-9D2C-9840-6177-1FAA6375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90" y="1851670"/>
            <a:ext cx="8083220" cy="28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DFD4-03E6-4362-A247-27A772AD08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Sell</a:t>
            </a:r>
            <a:r>
              <a:rPr lang="zh-CN" altLang="en-US" dirty="0"/>
              <a:t>卖出策略编程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C721C4A-9C2C-CF54-750E-5F276316842F}"/>
              </a:ext>
            </a:extLst>
          </p:cNvPr>
          <p:cNvSpPr txBox="1">
            <a:spLocks/>
          </p:cNvSpPr>
          <p:nvPr/>
        </p:nvSpPr>
        <p:spPr>
          <a:xfrm>
            <a:off x="179512" y="648875"/>
            <a:ext cx="496855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买卖点图表（实际买卖订单示意图）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C21F79-9D2C-9840-6177-1FAA6375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693" y="1567208"/>
            <a:ext cx="8062614" cy="28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8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>
            <a:extLst>
              <a:ext uri="{FF2B5EF4-FFF2-40B4-BE49-F238E27FC236}">
                <a16:creationId xmlns:a16="http://schemas.microsoft.com/office/drawing/2014/main" id="{5E477C10-49E9-7EFB-A308-F870A1FF28CB}"/>
              </a:ext>
            </a:extLst>
          </p:cNvPr>
          <p:cNvSpPr/>
          <p:nvPr/>
        </p:nvSpPr>
        <p:spPr>
          <a:xfrm>
            <a:off x="3986554" y="257175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rgbClr val="333F5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987574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17931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BackTrader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平台简介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1779662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买入卖出策略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A5AB9E8-3CC2-4D65-A9A5-F1CB8A6239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74423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EFF2D19-E8F7-F137-EAA4-22361C9674C6}"/>
              </a:ext>
            </a:extLst>
          </p:cNvPr>
          <p:cNvSpPr txBox="1"/>
          <p:nvPr/>
        </p:nvSpPr>
        <p:spPr>
          <a:xfrm>
            <a:off x="2595905" y="263104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985316-0D02-DB45-963A-6F765810FEB7}"/>
              </a:ext>
            </a:extLst>
          </p:cNvPr>
          <p:cNvSpPr/>
          <p:nvPr/>
        </p:nvSpPr>
        <p:spPr>
          <a:xfrm>
            <a:off x="4437967" y="267259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Broker</a:t>
            </a:r>
            <a:r>
              <a:rPr kumimoji="0" lang="zh-CN" altLang="en-US" sz="162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数字经纪人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CB5C77-4320-540D-7751-B28BE947BF1E}"/>
              </a:ext>
            </a:extLst>
          </p:cNvPr>
          <p:cNvGrpSpPr/>
          <p:nvPr/>
        </p:nvGrpSpPr>
        <p:grpSpPr>
          <a:xfrm>
            <a:off x="2267744" y="3363838"/>
            <a:ext cx="4948660" cy="543313"/>
            <a:chOff x="2257761" y="4108828"/>
            <a:chExt cx="4948660" cy="543313"/>
          </a:xfrm>
        </p:grpSpPr>
        <p:sp>
          <p:nvSpPr>
            <p:cNvPr id="8" name="Freeform 125">
              <a:extLst>
                <a:ext uri="{FF2B5EF4-FFF2-40B4-BE49-F238E27FC236}">
                  <a16:creationId xmlns:a16="http://schemas.microsoft.com/office/drawing/2014/main" id="{059D9AAE-6E98-D97C-75FE-1C267A377B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B4A010AA-A695-9E55-B352-7EB0D68733D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58B28-DEFA-03D8-ED9A-E94F8DEA378F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均线策略</a:t>
              </a:r>
            </a:p>
          </p:txBody>
        </p:sp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818036CA-63DC-FF66-1BB7-0E7FD6E9C68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C7AAD6-C221-A3C2-D618-53A7363CE093}"/>
              </a:ext>
            </a:extLst>
          </p:cNvPr>
          <p:cNvGrpSpPr/>
          <p:nvPr/>
        </p:nvGrpSpPr>
        <p:grpSpPr>
          <a:xfrm>
            <a:off x="2255642" y="4155926"/>
            <a:ext cx="4948660" cy="543313"/>
            <a:chOff x="2257761" y="4108828"/>
            <a:chExt cx="4948660" cy="543313"/>
          </a:xfrm>
        </p:grpSpPr>
        <p:sp>
          <p:nvSpPr>
            <p:cNvPr id="13" name="Freeform 125">
              <a:extLst>
                <a:ext uri="{FF2B5EF4-FFF2-40B4-BE49-F238E27FC236}">
                  <a16:creationId xmlns:a16="http://schemas.microsoft.com/office/drawing/2014/main" id="{30379B0E-B994-7834-EDC8-AEBA3E5D696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2DE0F334-0AB5-6EB0-FCE1-0F61D361C68C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5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C450E-E7C9-5381-7BE4-29DF79469C6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回测结果分析</a:t>
              </a:r>
            </a:p>
          </p:txBody>
        </p:sp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BEED495E-B613-4FFB-870D-521C96578DF8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434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数字经纪人概述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Broker(</a:t>
            </a:r>
            <a:r>
              <a:rPr lang="zh-CN" altLang="en-US" b="1" dirty="0"/>
              <a:t>经纪人</a:t>
            </a:r>
            <a:r>
              <a:rPr lang="en-US" altLang="zh-CN" b="1" dirty="0"/>
              <a:t>/</a:t>
            </a:r>
            <a:r>
              <a:rPr lang="zh-CN" altLang="en-US" b="1" dirty="0"/>
              <a:t>代理商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 err="1"/>
              <a:t>BackTrader</a:t>
            </a:r>
            <a:r>
              <a:rPr lang="zh-CN" altLang="en-US" dirty="0"/>
              <a:t>量化系统中有独立的</a:t>
            </a:r>
            <a:r>
              <a:rPr lang="en-US" altLang="zh-CN" dirty="0"/>
              <a:t>Broker</a:t>
            </a:r>
            <a:r>
              <a:rPr lang="zh-CN" altLang="en-US" dirty="0"/>
              <a:t>子模块，</a:t>
            </a:r>
            <a:r>
              <a:rPr lang="en-US" altLang="zh-CN" dirty="0"/>
              <a:t>Broker</a:t>
            </a:r>
            <a:r>
              <a:rPr lang="zh-CN" altLang="en-US" dirty="0"/>
              <a:t>可以称为数字经纪人，主要用于计算交易费用，以及对一些辅助事务的管理。</a:t>
            </a:r>
            <a:endParaRPr lang="en-US" altLang="zh-CN" dirty="0"/>
          </a:p>
          <a:p>
            <a:pPr lvl="1"/>
            <a:r>
              <a:rPr lang="en-US" altLang="zh-CN" dirty="0"/>
              <a:t>Broker</a:t>
            </a:r>
            <a:r>
              <a:rPr lang="zh-CN" altLang="en-US" dirty="0"/>
              <a:t>核心模块库是 </a:t>
            </a:r>
            <a:r>
              <a:rPr lang="en-US" altLang="zh-CN" dirty="0" err="1"/>
              <a:t>bbroker</a:t>
            </a:r>
            <a:r>
              <a:rPr lang="zh-CN" altLang="en-US" dirty="0"/>
              <a:t>子模块和</a:t>
            </a:r>
            <a:r>
              <a:rPr lang="en-US" altLang="zh-CN" dirty="0" err="1"/>
              <a:t>comminfo</a:t>
            </a:r>
            <a:r>
              <a:rPr lang="zh-CN" altLang="en-US" dirty="0"/>
              <a:t>佣金数据子模块。</a:t>
            </a:r>
            <a:endParaRPr lang="en-US" altLang="zh-CN" dirty="0"/>
          </a:p>
          <a:p>
            <a:pPr lvl="1"/>
            <a:r>
              <a:rPr lang="en-US" altLang="zh-CN" dirty="0" err="1"/>
              <a:t>bbroker</a:t>
            </a:r>
            <a:r>
              <a:rPr lang="zh-CN" altLang="en-US" dirty="0"/>
              <a:t>子模块的主要函数有：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常规量化操作函数：</a:t>
            </a:r>
            <a:r>
              <a:rPr lang="en-US" altLang="zh-CN" dirty="0"/>
              <a:t>cancel</a:t>
            </a:r>
            <a:r>
              <a:rPr lang="zh-CN" altLang="en-US" dirty="0"/>
              <a:t>、</a:t>
            </a:r>
            <a:r>
              <a:rPr lang="en-US" altLang="zh-CN" dirty="0" err="1"/>
              <a:t>init</a:t>
            </a:r>
            <a:r>
              <a:rPr lang="zh-CN" altLang="en-US" dirty="0"/>
              <a:t>、</a:t>
            </a:r>
            <a:r>
              <a:rPr lang="en-US" altLang="zh-CN" dirty="0"/>
              <a:t>next</a:t>
            </a:r>
            <a:r>
              <a:rPr lang="zh-CN" altLang="en-US" dirty="0"/>
              <a:t>、</a:t>
            </a:r>
            <a:r>
              <a:rPr lang="en-US" altLang="zh-CN" dirty="0"/>
              <a:t>notify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数据设置函数</a:t>
            </a:r>
            <a:r>
              <a:rPr lang="en-US" altLang="zh-CN" dirty="0"/>
              <a:t>:</a:t>
            </a:r>
            <a:r>
              <a:rPr lang="en-US" altLang="zh-CN" dirty="0" err="1"/>
              <a:t>add_cash</a:t>
            </a:r>
            <a:r>
              <a:rPr lang="zh-CN" altLang="en-US" dirty="0"/>
              <a:t>、</a:t>
            </a:r>
            <a:r>
              <a:rPr lang="en-US" altLang="zh-CN" dirty="0" err="1"/>
              <a:t>add_order_history</a:t>
            </a:r>
            <a:r>
              <a:rPr lang="zh-CN" altLang="en-US" dirty="0"/>
              <a:t>、</a:t>
            </a:r>
            <a:r>
              <a:rPr lang="en-US" altLang="zh-CN" dirty="0" err="1"/>
              <a:t>set_cash</a:t>
            </a:r>
            <a:r>
              <a:rPr lang="zh-CN" altLang="en-US" dirty="0"/>
              <a:t>、</a:t>
            </a:r>
            <a:r>
              <a:rPr lang="en-US" altLang="zh-CN" dirty="0" err="1"/>
              <a:t>set_checksubmit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数据获取函数</a:t>
            </a:r>
            <a:r>
              <a:rPr lang="en-US" altLang="zh-CN" dirty="0"/>
              <a:t>: </a:t>
            </a:r>
            <a:r>
              <a:rPr lang="en-US" altLang="zh-CN" dirty="0" err="1"/>
              <a:t>get_cash</a:t>
            </a:r>
            <a:r>
              <a:rPr lang="zh-CN" altLang="en-US" dirty="0"/>
              <a:t>、</a:t>
            </a:r>
            <a:r>
              <a:rPr lang="en-US" altLang="zh-CN" dirty="0" err="1"/>
              <a:t>get_fundmode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其他类函数</a:t>
            </a:r>
            <a:r>
              <a:rPr lang="en-US" altLang="zh-CN" dirty="0"/>
              <a:t>: buy</a:t>
            </a:r>
            <a:r>
              <a:rPr lang="zh-CN" altLang="en-US" dirty="0"/>
              <a:t>、</a:t>
            </a:r>
            <a:r>
              <a:rPr lang="en-US" altLang="zh-CN" dirty="0"/>
              <a:t>sell</a:t>
            </a:r>
            <a:r>
              <a:rPr lang="zh-CN" altLang="en-US" dirty="0"/>
              <a:t>、</a:t>
            </a:r>
            <a:r>
              <a:rPr lang="en-US" altLang="zh-CN" dirty="0" err="1"/>
              <a:t>check_submitted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8888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数字经纪人概述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/>
              <a:t>交易佣金（</a:t>
            </a:r>
            <a:r>
              <a:rPr lang="en-US" altLang="zh-CN" b="1" dirty="0"/>
              <a:t>Commission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dirty="0" err="1"/>
              <a:t>BackTrader</a:t>
            </a:r>
            <a:r>
              <a:rPr lang="zh-CN" altLang="en-US" dirty="0"/>
              <a:t>量化软件设置了多组独立的交易佣金子模块，对与交易佣金相关的数据设置进行了封装。其中</a:t>
            </a:r>
            <a:r>
              <a:rPr lang="en-US" altLang="zh-CN" dirty="0" err="1"/>
              <a:t>comminfo</a:t>
            </a:r>
            <a:r>
              <a:rPr lang="zh-CN" altLang="en-US" dirty="0"/>
              <a:t>佣金数据子模块，用于保存各个交易所的佣金比例等数据，用户只需要设置一个固定的佣金比例即可，交易佣金比例通常是千分之一。</a:t>
            </a:r>
            <a:endParaRPr lang="en-US" altLang="zh-CN" dirty="0"/>
          </a:p>
          <a:p>
            <a:pPr lvl="1"/>
            <a:r>
              <a:rPr lang="zh-CN" altLang="en-US" dirty="0"/>
              <a:t>交易佣金子模块库的主要函数有：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数据获取函数</a:t>
            </a:r>
            <a:r>
              <a:rPr lang="en-US" altLang="zh-CN" dirty="0"/>
              <a:t>: </a:t>
            </a:r>
            <a:r>
              <a:rPr lang="en-US" altLang="zh-CN" dirty="0" err="1"/>
              <a:t>get_margin</a:t>
            </a:r>
            <a:r>
              <a:rPr lang="zh-CN" altLang="en-US" dirty="0"/>
              <a:t>、 </a:t>
            </a:r>
            <a:r>
              <a:rPr lang="en-US" altLang="zh-CN" dirty="0" err="1"/>
              <a:t>get_leverage</a:t>
            </a:r>
            <a:r>
              <a:rPr lang="zh-CN" altLang="en-US" dirty="0"/>
              <a:t>、</a:t>
            </a:r>
            <a:r>
              <a:rPr lang="en-US" altLang="zh-CN" dirty="0" err="1"/>
              <a:t>getsize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其他类函数：</a:t>
            </a:r>
            <a:r>
              <a:rPr lang="en-US" altLang="zh-CN" dirty="0"/>
              <a:t>margin</a:t>
            </a:r>
            <a:r>
              <a:rPr lang="zh-CN" altLang="en-US" dirty="0"/>
              <a:t>、</a:t>
            </a:r>
            <a:r>
              <a:rPr lang="en-US" altLang="zh-CN" dirty="0"/>
              <a:t>commission</a:t>
            </a:r>
            <a:r>
              <a:rPr lang="zh-CN" altLang="en-US" dirty="0"/>
              <a:t>、</a:t>
            </a:r>
            <a:r>
              <a:rPr lang="en-US" altLang="zh-CN" dirty="0" err="1"/>
              <a:t>stocklike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754377" lvl="1" indent="-342900">
              <a:buFont typeface="+mj-ea"/>
              <a:buAutoNum type="circleNumDbPlain"/>
            </a:pPr>
            <a:r>
              <a:rPr lang="zh-CN" altLang="en-US" dirty="0"/>
              <a:t>重要属性：</a:t>
            </a:r>
            <a:r>
              <a:rPr lang="en-US" altLang="zh-CN" dirty="0"/>
              <a:t>COMM_PERC</a:t>
            </a:r>
            <a:r>
              <a:rPr lang="zh-CN" altLang="en-US" dirty="0"/>
              <a:t>、</a:t>
            </a:r>
            <a:r>
              <a:rPr lang="en-US" altLang="zh-CN" dirty="0"/>
              <a:t>COMM_FIXED</a:t>
            </a:r>
            <a:r>
              <a:rPr lang="zh-CN" altLang="en-US" dirty="0"/>
              <a:t>、</a:t>
            </a:r>
            <a:r>
              <a:rPr lang="en-US" altLang="zh-CN" dirty="0"/>
              <a:t>params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6099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案例：添加</a:t>
            </a:r>
            <a:r>
              <a:rPr lang="en-US" altLang="zh-CN" dirty="0"/>
              <a:t>Broker</a:t>
            </a:r>
            <a:r>
              <a:rPr lang="zh-CN" altLang="en-US" dirty="0"/>
              <a:t>经纪人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064896" cy="3384376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1.	</a:t>
            </a:r>
            <a:r>
              <a:rPr lang="zh-CN" altLang="en-US" dirty="0"/>
              <a:t>打开</a:t>
            </a:r>
            <a:r>
              <a:rPr lang="en-US" altLang="zh-CN" dirty="0"/>
              <a:t>broker.py</a:t>
            </a:r>
            <a:r>
              <a:rPr lang="zh-CN" altLang="en-US" dirty="0"/>
              <a:t>程序，程序中增加了</a:t>
            </a:r>
            <a:r>
              <a:rPr lang="en-US" altLang="zh-CN" dirty="0" err="1"/>
              <a:t>setcommision</a:t>
            </a:r>
            <a:r>
              <a:rPr lang="zh-CN" altLang="en-US" dirty="0"/>
              <a:t>佣金设置代码，采用参数是千分之一。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27C588-34B2-F8EE-C05C-059B192D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3439"/>
            <a:ext cx="5112568" cy="28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CD430-97BE-47A5-B4AA-DF8284F5F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量化回测平台综述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EDDA68B-F9E4-E755-351F-64629B7F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30243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量化回测平台的作用。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常见开源免费量化回测平台：</a:t>
            </a:r>
            <a:r>
              <a:rPr lang="en-US" altLang="zh-CN" b="0" dirty="0" err="1"/>
              <a:t>Backtrader</a:t>
            </a:r>
            <a:r>
              <a:rPr lang="zh-CN" altLang="en-US" b="0" dirty="0"/>
              <a:t>、</a:t>
            </a:r>
            <a:r>
              <a:rPr lang="en-US" altLang="zh-CN" b="0" dirty="0"/>
              <a:t>Zipline</a:t>
            </a:r>
            <a:r>
              <a:rPr lang="zh-CN" altLang="en-US" b="0" dirty="0"/>
              <a:t>、</a:t>
            </a:r>
            <a:r>
              <a:rPr lang="en-US" altLang="zh-CN" b="0" dirty="0"/>
              <a:t>VNPY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在线免费量化回测平台：聚宽、米筐、优矿。</a:t>
            </a: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聚宽最化投研平台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>
                <a:hlinkClick r:id="rId2"/>
              </a:rPr>
              <a:t>https://www.joinquant.com/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米筐量化平台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>
                <a:hlinkClick r:id="rId3"/>
              </a:rPr>
              <a:t>https://www.ricequant.com/welcome/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优矿量化平台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>
                <a:hlinkClick r:id="rId4"/>
              </a:rPr>
              <a:t>https://uqer.datayes.com/</a:t>
            </a: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/>
          </a:p>
          <a:p>
            <a:pPr marL="411477" lvl="1" indent="0">
              <a:lnSpc>
                <a:spcPct val="2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67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案例：添加</a:t>
            </a:r>
            <a:r>
              <a:rPr lang="en-US" altLang="zh-CN" dirty="0"/>
              <a:t>Broker</a:t>
            </a:r>
            <a:r>
              <a:rPr lang="zh-CN" altLang="en-US" dirty="0"/>
              <a:t>经纪人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2.	</a:t>
            </a:r>
            <a:r>
              <a:rPr lang="zh-CN" altLang="en-US" dirty="0"/>
              <a:t>在策略类</a:t>
            </a:r>
            <a:r>
              <a:rPr lang="en-US" altLang="zh-CN" dirty="0" err="1"/>
              <a:t>notify_order</a:t>
            </a:r>
            <a:r>
              <a:rPr lang="zh-CN" altLang="en-US" dirty="0"/>
              <a:t>订单管理函数中，当订单执行完成后，在输出数据代码中增加了一组佣金输出数据。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B04C32-A220-35EC-C246-C4A3E4D4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06502"/>
            <a:ext cx="6559742" cy="16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案例：添加</a:t>
            </a:r>
            <a:r>
              <a:rPr lang="en-US" altLang="zh-CN" dirty="0"/>
              <a:t>Broker</a:t>
            </a:r>
            <a:r>
              <a:rPr lang="zh-CN" altLang="en-US" dirty="0"/>
              <a:t>经纪人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424936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3.	</a:t>
            </a:r>
            <a:r>
              <a:rPr lang="zh-CN" altLang="en-US" dirty="0"/>
              <a:t>运行</a:t>
            </a:r>
            <a:r>
              <a:rPr lang="en-US" altLang="zh-CN" dirty="0"/>
              <a:t>broker.py</a:t>
            </a:r>
            <a:r>
              <a:rPr lang="zh-CN" altLang="en-US" dirty="0"/>
              <a:t>完整程序，可以看到输出结果中增加了佣金信息。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EE1ADE-32C4-82A9-E0E1-F749AD0AF142}"/>
              </a:ext>
            </a:extLst>
          </p:cNvPr>
          <p:cNvSpPr/>
          <p:nvPr/>
        </p:nvSpPr>
        <p:spPr>
          <a:xfrm>
            <a:off x="4427984" y="264375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4594C4-252B-97E5-9579-3AACA9F4C792}"/>
              </a:ext>
            </a:extLst>
          </p:cNvPr>
          <p:cNvGrpSpPr/>
          <p:nvPr/>
        </p:nvGrpSpPr>
        <p:grpSpPr>
          <a:xfrm>
            <a:off x="1002445" y="1347614"/>
            <a:ext cx="4289635" cy="3424363"/>
            <a:chOff x="4263951" y="875579"/>
            <a:chExt cx="4700537" cy="37523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7FFEED5-A6A8-D421-D11C-06162F93D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8298" y="875579"/>
              <a:ext cx="4676190" cy="375238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C37BA9-0FB0-90A1-FE49-8759F9248BB2}"/>
                </a:ext>
              </a:extLst>
            </p:cNvPr>
            <p:cNvSpPr/>
            <p:nvPr/>
          </p:nvSpPr>
          <p:spPr>
            <a:xfrm>
              <a:off x="4288298" y="1491631"/>
              <a:ext cx="467619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DBE7F9-9557-A388-ED5E-38848F5CB29D}"/>
                </a:ext>
              </a:extLst>
            </p:cNvPr>
            <p:cNvSpPr/>
            <p:nvPr/>
          </p:nvSpPr>
          <p:spPr>
            <a:xfrm>
              <a:off x="4263951" y="2448538"/>
              <a:ext cx="467619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4C270C-1BEF-8305-2924-29998EB4A8E1}"/>
                </a:ext>
              </a:extLst>
            </p:cNvPr>
            <p:cNvSpPr/>
            <p:nvPr/>
          </p:nvSpPr>
          <p:spPr>
            <a:xfrm>
              <a:off x="4288298" y="3910962"/>
              <a:ext cx="467619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7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Buy</a:t>
            </a:r>
            <a:r>
              <a:rPr lang="zh-CN" altLang="en-US" dirty="0"/>
              <a:t>买入策略编程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968552" cy="93610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4.	</a:t>
            </a:r>
            <a:r>
              <a:rPr lang="zh-CN" altLang="en-US" dirty="0"/>
              <a:t>本案例运行结果图。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F608F9-6D11-CA98-98D8-22500EDA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1610"/>
            <a:ext cx="8244408" cy="32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3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Sizer</a:t>
            </a:r>
            <a:r>
              <a:rPr lang="zh-CN" altLang="en-US" dirty="0"/>
              <a:t>交易数额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316835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 err="1"/>
              <a:t>BackTrader</a:t>
            </a:r>
            <a:r>
              <a:rPr lang="zh-CN" altLang="en-US" dirty="0"/>
              <a:t>量化软件中，</a:t>
            </a:r>
            <a:r>
              <a:rPr lang="en-US" altLang="zh-CN" dirty="0"/>
              <a:t> Sizer</a:t>
            </a:r>
            <a:r>
              <a:rPr lang="zh-CN" altLang="en-US" dirty="0"/>
              <a:t>（交易数额）是一个独立类，用于每手交易数额的设置。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Sizer</a:t>
            </a:r>
            <a:r>
              <a:rPr lang="zh-CN" altLang="en-US" dirty="0"/>
              <a:t>类只有两个主要函数：</a:t>
            </a:r>
            <a:r>
              <a:rPr lang="en-US" altLang="zh-CN" dirty="0"/>
              <a:t>set </a:t>
            </a:r>
            <a:r>
              <a:rPr lang="zh-CN" altLang="en-US" dirty="0"/>
              <a:t>和 </a:t>
            </a:r>
            <a:r>
              <a:rPr lang="en-US" altLang="zh-CN" dirty="0" err="1"/>
              <a:t>getsizing</a:t>
            </a:r>
            <a:r>
              <a:rPr lang="zh-CN" altLang="en-US" dirty="0"/>
              <a:t>，用于设置和获取每手交易数额。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Sizer</a:t>
            </a:r>
            <a:r>
              <a:rPr lang="zh-CN" altLang="en-US" dirty="0"/>
              <a:t>类默认交易数额是</a:t>
            </a:r>
            <a:r>
              <a:rPr lang="en-US" altLang="zh-CN" dirty="0"/>
              <a:t>1</a:t>
            </a:r>
            <a:r>
              <a:rPr lang="zh-CN" altLang="en-US" dirty="0"/>
              <a:t>手，也可以采用百分比参数，通常情况下，</a:t>
            </a:r>
            <a:r>
              <a:rPr lang="en-US" altLang="zh-CN" dirty="0"/>
              <a:t>20%</a:t>
            </a:r>
            <a:r>
              <a:rPr lang="zh-CN" altLang="en-US" dirty="0"/>
              <a:t>的仓位比例是比较稳妥的。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在量化程序中交易数额通常采用定量模式（非动态交易数额），以便于管理和分析，缺点是</a:t>
            </a:r>
            <a:r>
              <a:rPr lang="en-US" altLang="zh-CN" dirty="0"/>
              <a:t>Position</a:t>
            </a:r>
            <a:r>
              <a:rPr lang="zh-CN" altLang="en-US" dirty="0"/>
              <a:t>（仓位控制）不好把握。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BackTrader</a:t>
            </a:r>
            <a:r>
              <a:rPr lang="zh-CN" altLang="en-US" dirty="0"/>
              <a:t>量化软件默认是定量买入，全仓卖出。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965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Sizer</a:t>
            </a:r>
            <a:r>
              <a:rPr lang="zh-CN" altLang="en-US" dirty="0"/>
              <a:t>交易数额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93610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打开</a:t>
            </a:r>
            <a:r>
              <a:rPr lang="en-US" altLang="zh-CN" dirty="0"/>
              <a:t>sizer.py</a:t>
            </a:r>
            <a:r>
              <a:rPr lang="zh-CN" altLang="en-US" dirty="0"/>
              <a:t>程序，需要注意与</a:t>
            </a:r>
            <a:r>
              <a:rPr lang="en-US" altLang="zh-CN" dirty="0" err="1"/>
              <a:t>addsizer</a:t>
            </a:r>
            <a:r>
              <a:rPr lang="zh-CN" altLang="en-US" dirty="0"/>
              <a:t>相关的代码：（默认每次交易数目是</a:t>
            </a:r>
            <a:r>
              <a:rPr lang="en-US" altLang="zh-CN" dirty="0"/>
              <a:t>1</a:t>
            </a:r>
            <a:r>
              <a:rPr lang="zh-CN" altLang="en-US" dirty="0"/>
              <a:t>手）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F2799-66BE-F757-407E-A2CCB0F7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5" y="1491630"/>
            <a:ext cx="4866667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6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Sizer</a:t>
            </a:r>
            <a:r>
              <a:rPr lang="zh-CN" altLang="en-US" dirty="0"/>
              <a:t>交易数额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2F1DA5-4AB0-956A-065C-4DC2F130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93610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执行 </a:t>
            </a:r>
            <a:r>
              <a:rPr lang="en-US" altLang="zh-CN" dirty="0"/>
              <a:t>sizer.py </a:t>
            </a:r>
            <a:r>
              <a:rPr lang="zh-CN" altLang="en-US" dirty="0"/>
              <a:t>完整程序，注意输出结果中相关的资产费用和佣金：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0210C8-0091-7EC2-CB9E-A172CBB5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9622"/>
            <a:ext cx="4695238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89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>
            <a:extLst>
              <a:ext uri="{FF2B5EF4-FFF2-40B4-BE49-F238E27FC236}">
                <a16:creationId xmlns:a16="http://schemas.microsoft.com/office/drawing/2014/main" id="{5E477C10-49E9-7EFB-A308-F870A1FF28CB}"/>
              </a:ext>
            </a:extLst>
          </p:cNvPr>
          <p:cNvSpPr/>
          <p:nvPr/>
        </p:nvSpPr>
        <p:spPr>
          <a:xfrm>
            <a:off x="3986554" y="257175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987574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17931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BackTrader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平台简介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1779662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买入卖出策略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A5AB9E8-3CC2-4D65-A9A5-F1CB8A6239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74423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EFF2D19-E8F7-F137-EAA4-22361C9674C6}"/>
              </a:ext>
            </a:extLst>
          </p:cNvPr>
          <p:cNvSpPr txBox="1"/>
          <p:nvPr/>
        </p:nvSpPr>
        <p:spPr>
          <a:xfrm>
            <a:off x="2595905" y="263104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985316-0D02-DB45-963A-6F765810FEB7}"/>
              </a:ext>
            </a:extLst>
          </p:cNvPr>
          <p:cNvSpPr/>
          <p:nvPr/>
        </p:nvSpPr>
        <p:spPr>
          <a:xfrm>
            <a:off x="4437967" y="267259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Broker</a:t>
            </a:r>
            <a:r>
              <a:rPr kumimoji="0" lang="zh-CN" altLang="en-US" sz="162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数字经纪人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CB5C77-4320-540D-7751-B28BE947BF1E}"/>
              </a:ext>
            </a:extLst>
          </p:cNvPr>
          <p:cNvGrpSpPr/>
          <p:nvPr/>
        </p:nvGrpSpPr>
        <p:grpSpPr>
          <a:xfrm>
            <a:off x="2267744" y="3363838"/>
            <a:ext cx="4948660" cy="543313"/>
            <a:chOff x="2257761" y="4108828"/>
            <a:chExt cx="4948660" cy="543313"/>
          </a:xfrm>
        </p:grpSpPr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818036CA-63DC-FF66-1BB7-0E7FD6E9C68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8" name="Freeform 125">
              <a:extLst>
                <a:ext uri="{FF2B5EF4-FFF2-40B4-BE49-F238E27FC236}">
                  <a16:creationId xmlns:a16="http://schemas.microsoft.com/office/drawing/2014/main" id="{059D9AAE-6E98-D97C-75FE-1C267A377B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B4A010AA-A695-9E55-B352-7EB0D68733D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58B28-DEFA-03D8-ED9A-E94F8DEA378F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</a:t>
              </a: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均线策略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C7AAD6-C221-A3C2-D618-53A7363CE093}"/>
              </a:ext>
            </a:extLst>
          </p:cNvPr>
          <p:cNvGrpSpPr/>
          <p:nvPr/>
        </p:nvGrpSpPr>
        <p:grpSpPr>
          <a:xfrm>
            <a:off x="2255642" y="4155926"/>
            <a:ext cx="4948660" cy="543313"/>
            <a:chOff x="2257761" y="4108828"/>
            <a:chExt cx="4948660" cy="543313"/>
          </a:xfrm>
        </p:grpSpPr>
        <p:sp>
          <p:nvSpPr>
            <p:cNvPr id="13" name="Freeform 125">
              <a:extLst>
                <a:ext uri="{FF2B5EF4-FFF2-40B4-BE49-F238E27FC236}">
                  <a16:creationId xmlns:a16="http://schemas.microsoft.com/office/drawing/2014/main" id="{30379B0E-B994-7834-EDC8-AEBA3E5D696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2DE0F334-0AB5-6EB0-FCE1-0F61D361C68C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5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C450E-E7C9-5381-7BE4-29DF79469C6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回测结果分析</a:t>
              </a:r>
            </a:p>
          </p:txBody>
        </p:sp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BEED495E-B613-4FFB-870D-521C96578DF8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1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</a:t>
            </a:r>
            <a:r>
              <a:rPr lang="zh-CN" altLang="en-US" dirty="0"/>
              <a:t>均线策略及指标简介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/>
              <a:t>MA</a:t>
            </a:r>
            <a:r>
              <a:rPr lang="zh-CN" altLang="en-US" b="1" dirty="0"/>
              <a:t>均线策略</a:t>
            </a:r>
            <a:endParaRPr lang="en-US" altLang="zh-CN" b="1" dirty="0"/>
          </a:p>
          <a:p>
            <a:pPr marL="411477" lvl="1" indent="0">
              <a:buNone/>
            </a:pPr>
            <a:r>
              <a:rPr lang="en-US" altLang="zh-CN" dirty="0"/>
              <a:t>MA</a:t>
            </a:r>
            <a:r>
              <a:rPr lang="zh-CN" altLang="en-US" dirty="0"/>
              <a:t>均线策略也称为</a:t>
            </a:r>
            <a:r>
              <a:rPr lang="en-US" altLang="zh-CN" dirty="0"/>
              <a:t>SMA</a:t>
            </a:r>
            <a:r>
              <a:rPr lang="zh-CN" altLang="en-US" dirty="0"/>
              <a:t>均线策略，是最简单的量化策略之一，也是比较经典的量化交易策略。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MA</a:t>
            </a:r>
            <a:r>
              <a:rPr lang="zh-CN" altLang="en-US" dirty="0"/>
              <a:t>均线指标，即简单移动平均指标，主要相关的子模块库有：</a:t>
            </a:r>
            <a:r>
              <a:rPr lang="en-US" altLang="zh-CN" dirty="0"/>
              <a:t>datetime</a:t>
            </a:r>
            <a:r>
              <a:rPr lang="zh-CN" altLang="en-US" dirty="0"/>
              <a:t>（时间模块）、</a:t>
            </a:r>
            <a:r>
              <a:rPr lang="en-US" altLang="zh-CN" dirty="0"/>
              <a:t>Order</a:t>
            </a:r>
            <a:r>
              <a:rPr lang="zh-CN" altLang="en-US" dirty="0"/>
              <a:t>（订单模块）、</a:t>
            </a:r>
            <a:r>
              <a:rPr lang="en-US" altLang="zh-CN" dirty="0"/>
              <a:t>Queue</a:t>
            </a:r>
            <a:r>
              <a:rPr lang="zh-CN" altLang="en-US" dirty="0"/>
              <a:t>（队列模块）等。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401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MA</a:t>
            </a:r>
            <a:r>
              <a:rPr lang="zh-CN" altLang="en-US" dirty="0"/>
              <a:t>均线策略及指标简介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/>
              <a:t>Backtrader</a:t>
            </a:r>
            <a:r>
              <a:rPr lang="zh-CN" altLang="en-US" b="1" dirty="0"/>
              <a:t>策略函数</a:t>
            </a:r>
            <a:endParaRPr lang="en-US" altLang="zh-CN" b="1" dirty="0"/>
          </a:p>
          <a:p>
            <a:pPr marL="411477" lvl="1" indent="0">
              <a:buNone/>
            </a:pPr>
            <a:r>
              <a:rPr lang="en-US" altLang="zh-CN" dirty="0" err="1"/>
              <a:t>BackTrader</a:t>
            </a:r>
            <a:r>
              <a:rPr lang="zh-CN" altLang="en-US" dirty="0"/>
              <a:t>的策略函数源自</a:t>
            </a:r>
            <a:r>
              <a:rPr lang="en-US" altLang="zh-CN" dirty="0"/>
              <a:t>Strategy</a:t>
            </a:r>
            <a:r>
              <a:rPr lang="zh-CN" altLang="en-US" dirty="0"/>
              <a:t>类函数，一个完整的策略函数至少包括以下两个策略函数：</a:t>
            </a:r>
            <a:endParaRPr lang="en-US" altLang="zh-CN" dirty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init</a:t>
            </a:r>
            <a:r>
              <a:rPr lang="en-US" altLang="zh-CN" dirty="0"/>
              <a:t>_</a:t>
            </a:r>
            <a:r>
              <a:rPr lang="zh-CN" altLang="en-US" dirty="0"/>
              <a:t>：策略初始化函数。 </a:t>
            </a:r>
            <a:endParaRPr lang="en-US" altLang="zh-CN" dirty="0"/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：策略执行</a:t>
            </a:r>
            <a:r>
              <a:rPr lang="en-US" altLang="zh-CN" dirty="0"/>
              <a:t>(run)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此外，较常用策略函数还有以下几个：</a:t>
            </a:r>
            <a:endParaRPr lang="en-US" altLang="zh-CN" dirty="0"/>
          </a:p>
          <a:p>
            <a:pPr lvl="1"/>
            <a:r>
              <a:rPr lang="en-US" altLang="zh-CN" dirty="0" err="1"/>
              <a:t>notify_order</a:t>
            </a:r>
            <a:r>
              <a:rPr lang="zh-CN" altLang="en-US" dirty="0"/>
              <a:t>：订单信息管理函数。</a:t>
            </a:r>
            <a:endParaRPr lang="en-US" altLang="zh-CN" dirty="0"/>
          </a:p>
          <a:p>
            <a:pPr lvl="1"/>
            <a:r>
              <a:rPr lang="en-US" altLang="zh-CN" dirty="0" err="1"/>
              <a:t>notify_trade</a:t>
            </a:r>
            <a:r>
              <a:rPr lang="zh-CN" altLang="en-US" dirty="0"/>
              <a:t>：交易信息管理函数。</a:t>
            </a:r>
            <a:endParaRPr lang="en-US" altLang="zh-CN" dirty="0"/>
          </a:p>
          <a:p>
            <a:pPr lvl="1"/>
            <a:r>
              <a:rPr lang="en-US" altLang="zh-CN" dirty="0"/>
              <a:t>Stop</a:t>
            </a:r>
            <a:r>
              <a:rPr lang="zh-CN" altLang="en-US" dirty="0"/>
              <a:t>：策略回测结束函数。</a:t>
            </a:r>
            <a:endParaRPr lang="en-US" altLang="zh-CN" dirty="0"/>
          </a:p>
          <a:p>
            <a:pPr lvl="1"/>
            <a:r>
              <a:rPr lang="en-US" altLang="zh-CN" dirty="0"/>
              <a:t>log</a:t>
            </a:r>
            <a:r>
              <a:rPr lang="zh-CN" altLang="en-US" dirty="0"/>
              <a:t>：自定义输出函数。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129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1AC6AF3-F417-A849-6447-9B859ED2C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MA</a:t>
            </a:r>
            <a:r>
              <a:rPr lang="zh-CN" altLang="en-US" dirty="0"/>
              <a:t>均线策略编程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26BC4975-7F80-5028-3E1C-BFD8D7A3F26C}"/>
              </a:ext>
            </a:extLst>
          </p:cNvPr>
          <p:cNvSpPr txBox="1">
            <a:spLocks/>
          </p:cNvSpPr>
          <p:nvPr/>
        </p:nvSpPr>
        <p:spPr>
          <a:xfrm>
            <a:off x="331912" y="779934"/>
            <a:ext cx="8064896" cy="78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4377" marR="0" lvl="1" indent="-34290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打开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sma.py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程序，在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_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init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_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初始化函数中，先将订单数和买卖价格都进行清零处理，然后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思源黑体" panose="020B0400000000000000" pitchFamily="34" charset="-122"/>
              <a:cs typeface="Segoe UI" panose="020B0502040204020203" pitchFamily="34" charset="0"/>
            </a:endParaRPr>
          </a:p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 重点增加了一组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MA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均线指标函数。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97BF04-4733-1DDA-5B46-79BE16BE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80042"/>
            <a:ext cx="4752381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BackTrader</a:t>
            </a:r>
            <a:r>
              <a:rPr lang="zh-CN" altLang="en-US" dirty="0"/>
              <a:t>平台简介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331236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 err="1"/>
              <a:t>BackTrader</a:t>
            </a:r>
            <a:r>
              <a:rPr lang="zh-CN" altLang="en-US" dirty="0"/>
              <a:t>是一个源自欧洲的工业级专业量化软件，也是目前金融行业应用最广的量化分析软件。其主要特点主要有：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Python</a:t>
            </a:r>
            <a:r>
              <a:rPr lang="zh-CN" altLang="en-US" b="0" dirty="0"/>
              <a:t>语言开发，结构自然，便于用户自行扩展。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内置大量指标，包括全套</a:t>
            </a:r>
            <a:r>
              <a:rPr lang="en-US" altLang="zh-CN" b="0" dirty="0"/>
              <a:t>TA-Lib</a:t>
            </a:r>
            <a:r>
              <a:rPr lang="zh-CN" altLang="en-US" b="0" dirty="0"/>
              <a:t>金融指标库。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内置专业级分析模块，包括夏普指数、回报率、最大回撤等。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</a:t>
            </a:r>
            <a:r>
              <a:rPr lang="en-US" altLang="zh-CN" b="0" dirty="0"/>
              <a:t>Pandas</a:t>
            </a:r>
            <a:r>
              <a:rPr lang="zh-CN" altLang="en-US" b="0" dirty="0"/>
              <a:t>矢量化高速运算。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支持多数据源。</a:t>
            </a:r>
            <a:endParaRPr lang="en-US" altLang="zh-CN" dirty="0"/>
          </a:p>
          <a:p>
            <a:pPr marL="411477" lvl="1" indent="0" algn="l">
              <a:buNone/>
            </a:pPr>
            <a:endParaRPr lang="zh-CN" altLang="en-US" dirty="0"/>
          </a:p>
          <a:p>
            <a:pPr marL="41147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263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94" y="2283718"/>
            <a:ext cx="6025918" cy="57606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买单操作：设置的条件是当天收盘价低于</a:t>
            </a:r>
            <a:r>
              <a:rPr lang="en-US" altLang="zh-CN" dirty="0"/>
              <a:t>MA</a:t>
            </a:r>
            <a:r>
              <a:rPr lang="zh-CN" altLang="en-US" dirty="0"/>
              <a:t>均线：</a:t>
            </a:r>
            <a:endParaRPr lang="en-US" altLang="zh-CN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1AC6AF3-F417-A849-6447-9B859ED2C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MA</a:t>
            </a:r>
            <a:r>
              <a:rPr lang="zh-CN" altLang="en-US" dirty="0"/>
              <a:t>均线策略编程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C6E44E-8651-7423-B8A9-4A167D87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63" y="1275606"/>
            <a:ext cx="3520389" cy="864096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26BC4975-7F80-5028-3E1C-BFD8D7A3F26C}"/>
              </a:ext>
            </a:extLst>
          </p:cNvPr>
          <p:cNvSpPr txBox="1">
            <a:spLocks/>
          </p:cNvSpPr>
          <p:nvPr/>
        </p:nvSpPr>
        <p:spPr>
          <a:xfrm>
            <a:off x="331912" y="779934"/>
            <a:ext cx="806489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本案例中，时间周期参数是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15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天：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F1D00C-8DF7-EB91-DDBB-AC0566CD0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" y="2787774"/>
            <a:ext cx="6661630" cy="16529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7FF0934-1BFD-8D41-285A-444253F07ABA}"/>
              </a:ext>
            </a:extLst>
          </p:cNvPr>
          <p:cNvSpPr/>
          <p:nvPr/>
        </p:nvSpPr>
        <p:spPr>
          <a:xfrm>
            <a:off x="1259632" y="1631769"/>
            <a:ext cx="2088232" cy="328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8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6025918" cy="576064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卖单操作：设置的条件是当天收盘价高于</a:t>
            </a:r>
            <a:r>
              <a:rPr lang="en-US" altLang="zh-CN" dirty="0"/>
              <a:t>MA</a:t>
            </a:r>
            <a:r>
              <a:rPr lang="zh-CN" altLang="en-US" dirty="0"/>
              <a:t>均线：</a:t>
            </a:r>
            <a:endParaRPr lang="en-US" altLang="zh-CN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1AC6AF3-F417-A849-6447-9B859ED2C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</a:t>
            </a:r>
            <a:r>
              <a:rPr lang="en-US" altLang="zh-CN" dirty="0"/>
              <a:t>MA</a:t>
            </a:r>
            <a:r>
              <a:rPr lang="zh-CN" altLang="en-US" dirty="0"/>
              <a:t>均线策略编程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FAA8E-4745-CCF8-A15A-ECBB7323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66276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案例：添加</a:t>
            </a:r>
            <a:r>
              <a:rPr lang="en-US" altLang="zh-CN" dirty="0"/>
              <a:t>Broker</a:t>
            </a:r>
            <a:r>
              <a:rPr lang="zh-CN" altLang="en-US" dirty="0"/>
              <a:t>经纪人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2.	</a:t>
            </a:r>
            <a:r>
              <a:rPr lang="zh-CN" altLang="en-US" dirty="0"/>
              <a:t>运行</a:t>
            </a:r>
            <a:r>
              <a:rPr lang="en-US" altLang="zh-CN" dirty="0"/>
              <a:t>sma.py</a:t>
            </a:r>
            <a:r>
              <a:rPr lang="zh-CN" altLang="en-US" dirty="0"/>
              <a:t>完整程序，可以得到</a:t>
            </a:r>
            <a:r>
              <a:rPr lang="en-US" altLang="zh-CN" dirty="0"/>
              <a:t>MA</a:t>
            </a:r>
            <a:r>
              <a:rPr lang="zh-CN" altLang="en-US" dirty="0"/>
              <a:t>均线策略回测结果：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F9BD94-2326-E8A0-30D2-F47885F43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9"/>
          <a:stretch/>
        </p:blipFill>
        <p:spPr>
          <a:xfrm>
            <a:off x="1055619" y="1563638"/>
            <a:ext cx="481252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0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案例：添加</a:t>
            </a:r>
            <a:r>
              <a:rPr lang="en-US" altLang="zh-CN" dirty="0"/>
              <a:t>Broker</a:t>
            </a:r>
            <a:r>
              <a:rPr lang="zh-CN" altLang="en-US" dirty="0"/>
              <a:t>经纪人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068" y="4155926"/>
            <a:ext cx="2553863" cy="43204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MA</a:t>
            </a:r>
            <a:r>
              <a:rPr lang="zh-CN" altLang="en-US" dirty="0"/>
              <a:t>均线策略图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6D5-8BE3-1647-DAF1-ABDEA5940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5" y="976810"/>
            <a:ext cx="8124127" cy="31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61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3">
            <a:extLst>
              <a:ext uri="{FF2B5EF4-FFF2-40B4-BE49-F238E27FC236}">
                <a16:creationId xmlns:a16="http://schemas.microsoft.com/office/drawing/2014/main" id="{5E477C10-49E9-7EFB-A308-F870A1FF28CB}"/>
              </a:ext>
            </a:extLst>
          </p:cNvPr>
          <p:cNvSpPr/>
          <p:nvPr/>
        </p:nvSpPr>
        <p:spPr>
          <a:xfrm>
            <a:off x="3986554" y="2571750"/>
            <a:ext cx="3229850" cy="543313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172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8BB46-698A-4BC6-85BC-7D7BFA8DABDF}"/>
              </a:ext>
            </a:extLst>
          </p:cNvPr>
          <p:cNvGrpSpPr/>
          <p:nvPr/>
        </p:nvGrpSpPr>
        <p:grpSpPr>
          <a:xfrm>
            <a:off x="2267744" y="987574"/>
            <a:ext cx="4936558" cy="543313"/>
            <a:chOff x="2257761" y="1606141"/>
            <a:chExt cx="4936558" cy="543313"/>
          </a:xfrm>
        </p:grpSpPr>
        <p:sp>
          <p:nvSpPr>
            <p:cNvPr id="2" name="矩形 3"/>
            <p:cNvSpPr/>
            <p:nvPr/>
          </p:nvSpPr>
          <p:spPr>
            <a:xfrm>
              <a:off x="3976571" y="1606141"/>
              <a:ext cx="3217748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1" name="Freeform 125"/>
            <p:cNvSpPr>
              <a:spLocks noEditPoints="1"/>
            </p:cNvSpPr>
            <p:nvPr/>
          </p:nvSpPr>
          <p:spPr bwMode="auto">
            <a:xfrm rot="5400000">
              <a:off x="2248164" y="1778630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2585922" y="1665431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1</a:t>
              </a:r>
              <a:r>
                <a:rPr kumimoji="0" lang="en-US" altLang="zh-CN" sz="189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189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7984" y="1706981"/>
              <a:ext cx="217931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BackTrader</a:t>
              </a: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平台简介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2AFC8D-E8BA-4B41-AB16-601201030537}"/>
              </a:ext>
            </a:extLst>
          </p:cNvPr>
          <p:cNvGrpSpPr/>
          <p:nvPr/>
        </p:nvGrpSpPr>
        <p:grpSpPr>
          <a:xfrm>
            <a:off x="2267744" y="1779662"/>
            <a:ext cx="4952552" cy="544320"/>
            <a:chOff x="2257761" y="2459223"/>
            <a:chExt cx="4952552" cy="544320"/>
          </a:xfrm>
        </p:grpSpPr>
        <p:sp>
          <p:nvSpPr>
            <p:cNvPr id="3" name="文本框 8"/>
            <p:cNvSpPr txBox="1"/>
            <p:nvPr/>
          </p:nvSpPr>
          <p:spPr>
            <a:xfrm>
              <a:off x="2585922" y="2519017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2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4" name="Freeform 125"/>
            <p:cNvSpPr>
              <a:spLocks noEditPoints="1"/>
            </p:cNvSpPr>
            <p:nvPr/>
          </p:nvSpPr>
          <p:spPr bwMode="auto">
            <a:xfrm rot="5400000">
              <a:off x="2248164" y="2632216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3976571" y="2459223"/>
              <a:ext cx="3233742" cy="544320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27984" y="2560567"/>
              <a:ext cx="1435008" cy="341632"/>
            </a:xfrm>
            <a:prstGeom prst="rect">
              <a:avLst/>
            </a:prstGeom>
            <a:ln w="25400" cap="sq" cmpd="thickThin">
              <a:noFill/>
              <a:prstDash val="dash"/>
              <a:beve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买入卖出策略</a:t>
              </a:r>
            </a:p>
          </p:txBody>
        </p:sp>
      </p:grpSp>
      <p:sp>
        <p:nvSpPr>
          <p:cNvPr id="18" name="Freeform 125">
            <a:extLst>
              <a:ext uri="{FF2B5EF4-FFF2-40B4-BE49-F238E27FC236}">
                <a16:creationId xmlns:a16="http://schemas.microsoft.com/office/drawing/2014/main" id="{2A5AB9E8-3CC2-4D65-A9A5-F1CB8A6239B9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258147" y="2744239"/>
            <a:ext cx="217527" cy="198334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1722" tIns="30861" rIns="61722" bIns="308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AEFF2D19-E8F7-F137-EAA4-22361C9674C6}"/>
              </a:ext>
            </a:extLst>
          </p:cNvPr>
          <p:cNvSpPr txBox="1"/>
          <p:nvPr/>
        </p:nvSpPr>
        <p:spPr>
          <a:xfrm>
            <a:off x="2595905" y="2631040"/>
            <a:ext cx="1388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PART 3</a:t>
            </a:r>
            <a:r>
              <a:rPr kumimoji="0" lang="en-US" altLang="zh-CN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985316-0D02-DB45-963A-6F765810FEB7}"/>
              </a:ext>
            </a:extLst>
          </p:cNvPr>
          <p:cNvSpPr/>
          <p:nvPr/>
        </p:nvSpPr>
        <p:spPr>
          <a:xfrm>
            <a:off x="4437967" y="2672590"/>
            <a:ext cx="2268954" cy="341632"/>
          </a:xfrm>
          <a:prstGeom prst="rect">
            <a:avLst/>
          </a:prstGeom>
          <a:ln w="25400" cap="sq">
            <a:noFill/>
            <a:prstDash val="dash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Broker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Calibri" panose="020F0502020204030204" pitchFamily="34" charset="0"/>
              </a:rPr>
              <a:t>数字经纪人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CB5C77-4320-540D-7751-B28BE947BF1E}"/>
              </a:ext>
            </a:extLst>
          </p:cNvPr>
          <p:cNvGrpSpPr/>
          <p:nvPr/>
        </p:nvGrpSpPr>
        <p:grpSpPr>
          <a:xfrm>
            <a:off x="2267744" y="3363838"/>
            <a:ext cx="4948660" cy="543313"/>
            <a:chOff x="2257761" y="4108828"/>
            <a:chExt cx="4948660" cy="543313"/>
          </a:xfrm>
        </p:grpSpPr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818036CA-63DC-FF66-1BB7-0E7FD6E9C684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8" name="Freeform 125">
              <a:extLst>
                <a:ext uri="{FF2B5EF4-FFF2-40B4-BE49-F238E27FC236}">
                  <a16:creationId xmlns:a16="http://schemas.microsoft.com/office/drawing/2014/main" id="{059D9AAE-6E98-D97C-75FE-1C267A377B1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B4A010AA-A695-9E55-B352-7EB0D68733DD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4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58B28-DEFA-03D8-ED9A-E94F8DEA378F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noFill/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MA</a:t>
              </a:r>
              <a:r>
                <a:rPr kumimoji="0" lang="zh-CN" altLang="en-US" sz="162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均线策略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C7AAD6-C221-A3C2-D618-53A7363CE093}"/>
              </a:ext>
            </a:extLst>
          </p:cNvPr>
          <p:cNvGrpSpPr/>
          <p:nvPr/>
        </p:nvGrpSpPr>
        <p:grpSpPr>
          <a:xfrm>
            <a:off x="2255642" y="4155926"/>
            <a:ext cx="4948660" cy="543313"/>
            <a:chOff x="2257761" y="4108828"/>
            <a:chExt cx="4948660" cy="543313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BEED495E-B613-4FFB-870D-521C96578DF8}"/>
                </a:ext>
              </a:extLst>
            </p:cNvPr>
            <p:cNvSpPr/>
            <p:nvPr/>
          </p:nvSpPr>
          <p:spPr>
            <a:xfrm>
              <a:off x="3976571" y="4108828"/>
              <a:ext cx="3229850" cy="543313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solidFill>
              <a:srgbClr val="333F50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172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3" name="Freeform 125">
              <a:extLst>
                <a:ext uri="{FF2B5EF4-FFF2-40B4-BE49-F238E27FC236}">
                  <a16:creationId xmlns:a16="http://schemas.microsoft.com/office/drawing/2014/main" id="{30379B0E-B994-7834-EDC8-AEBA3E5D696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2248164" y="4281317"/>
              <a:ext cx="217527" cy="198334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1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5" name="文本框 25">
              <a:extLst>
                <a:ext uri="{FF2B5EF4-FFF2-40B4-BE49-F238E27FC236}">
                  <a16:creationId xmlns:a16="http://schemas.microsoft.com/office/drawing/2014/main" id="{2DE0F334-0AB5-6EB0-FCE1-0F61D361C68C}"/>
                </a:ext>
              </a:extLst>
            </p:cNvPr>
            <p:cNvSpPr txBox="1"/>
            <p:nvPr/>
          </p:nvSpPr>
          <p:spPr>
            <a:xfrm>
              <a:off x="2585922" y="4168118"/>
              <a:ext cx="13887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PART 5</a:t>
              </a:r>
              <a:r>
                <a:rPr kumimoji="0" lang="en-US" altLang="zh-CN" sz="216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</a:t>
              </a:r>
              <a:endPara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9C450E-E7C9-5381-7BE4-29DF79469C68}"/>
                </a:ext>
              </a:extLst>
            </p:cNvPr>
            <p:cNvSpPr/>
            <p:nvPr/>
          </p:nvSpPr>
          <p:spPr>
            <a:xfrm>
              <a:off x="4427984" y="4209668"/>
              <a:ext cx="2652195" cy="341632"/>
            </a:xfrm>
            <a:prstGeom prst="rect">
              <a:avLst/>
            </a:prstGeom>
            <a:ln w="25400" cap="sq">
              <a:noFill/>
              <a:prstDash val="dash"/>
              <a:beve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2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Calibri" panose="020F0502020204030204" pitchFamily="34" charset="0"/>
                </a:rPr>
                <a:t>回测结果分析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604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常用量化分析指标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常用的量化分析指标一般分为三类：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Return</a:t>
            </a:r>
            <a:r>
              <a:rPr lang="zh-CN" altLang="en-US" b="1" dirty="0"/>
              <a:t>收益指标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Returns</a:t>
            </a:r>
            <a:r>
              <a:rPr lang="zh-CN" altLang="en-US" dirty="0"/>
              <a:t>收益率，通常为百分比形式的、非累积的年</a:t>
            </a:r>
            <a:r>
              <a:rPr lang="en-US" altLang="zh-CN" dirty="0"/>
              <a:t>/</a:t>
            </a:r>
            <a:r>
              <a:rPr lang="zh-CN" altLang="en-US" dirty="0"/>
              <a:t>月</a:t>
            </a:r>
            <a:r>
              <a:rPr lang="en-US" altLang="zh-CN" dirty="0"/>
              <a:t>/</a:t>
            </a:r>
            <a:r>
              <a:rPr lang="zh-CN" altLang="en-US" dirty="0"/>
              <a:t>日等周期收益率，即每个周期相对于上一个交易周期的收益比率。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ROI</a:t>
            </a:r>
            <a:r>
              <a:rPr lang="zh-CN" altLang="en-US" dirty="0"/>
              <a:t>，投资回报率。</a:t>
            </a:r>
            <a:r>
              <a:rPr lang="zh-CN" altLang="en-US" dirty="0">
                <a:solidFill>
                  <a:srgbClr val="FF0000"/>
                </a:solidFill>
              </a:rPr>
              <a:t>★最重要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cum_returns</a:t>
            </a:r>
            <a:r>
              <a:rPr lang="zh-CN" altLang="en-US" dirty="0"/>
              <a:t>，累计收益。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omega_ratio</a:t>
            </a:r>
            <a:r>
              <a:rPr lang="zh-CN" altLang="en-US" dirty="0"/>
              <a:t>，欧米伽比率，用来分析收益分布，指标数值越高越好，它是对偏度和峰值的一个调整。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benchmark_returns</a:t>
            </a:r>
            <a:r>
              <a:rPr lang="zh-CN" altLang="en-US" dirty="0"/>
              <a:t>，参考</a:t>
            </a:r>
            <a:r>
              <a:rPr lang="en-US" altLang="zh-CN" dirty="0"/>
              <a:t>/</a:t>
            </a:r>
            <a:r>
              <a:rPr lang="zh-CN" altLang="en-US" dirty="0"/>
              <a:t>基准</a:t>
            </a:r>
            <a:r>
              <a:rPr lang="en-US" altLang="zh-CN" dirty="0"/>
              <a:t>(</a:t>
            </a:r>
            <a:r>
              <a:rPr lang="zh-CN" altLang="en-US" dirty="0"/>
              <a:t>年化</a:t>
            </a:r>
            <a:r>
              <a:rPr lang="en-US" altLang="zh-CN" dirty="0"/>
              <a:t>)</a:t>
            </a:r>
            <a:r>
              <a:rPr lang="zh-CN" altLang="en-US" dirty="0"/>
              <a:t>收益率，标准指数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SPY</a:t>
            </a:r>
            <a:r>
              <a:rPr lang="zh-CN" altLang="en-US" dirty="0"/>
              <a:t>标普指数、上证指数</a:t>
            </a:r>
            <a:r>
              <a:rPr lang="en-US" altLang="zh-CN" dirty="0"/>
              <a:t>)</a:t>
            </a:r>
            <a:r>
              <a:rPr lang="zh-CN" altLang="en-US" dirty="0"/>
              <a:t>投资一年的收益率。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07458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常用量化分析指标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b="1" dirty="0"/>
              <a:t>二、</a:t>
            </a:r>
            <a:r>
              <a:rPr lang="en-US" altLang="zh-CN" b="1" dirty="0"/>
              <a:t>Risk</a:t>
            </a:r>
            <a:r>
              <a:rPr lang="zh-CN" altLang="en-US" b="1" dirty="0"/>
              <a:t>风险指标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Alpha</a:t>
            </a:r>
            <a:r>
              <a:rPr lang="zh-CN" altLang="en-US" dirty="0"/>
              <a:t>，阿尔法指数，非系统性风险投资指数。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Beta</a:t>
            </a:r>
            <a:r>
              <a:rPr lang="zh-CN" altLang="en-US" dirty="0"/>
              <a:t>，贝塔指数，系统性风险投资指数，反映了策略对大盘变化的敏感性。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information_ratio</a:t>
            </a:r>
            <a:r>
              <a:rPr lang="zh-CN" altLang="en-US" dirty="0"/>
              <a:t>，信息比率，数值越高，业绩表现持续优于大盘的程度越高。该指标主要用来衡量投资组合所带来的超额收益。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sharpe_ratio</a:t>
            </a:r>
            <a:r>
              <a:rPr lang="zh-CN" altLang="en-US" dirty="0"/>
              <a:t>，夏普比率，是投资回报与风险的比例，数值越大，投资组合越佳。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MaxDown</a:t>
            </a:r>
            <a:r>
              <a:rPr lang="zh-CN" altLang="en-US" dirty="0"/>
              <a:t>，最大回撤数据，用于衡量策略可能出现的最糟糕情况。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SQN</a:t>
            </a:r>
            <a:r>
              <a:rPr lang="zh-CN" altLang="en-US" dirty="0"/>
              <a:t>指数：策略评级指数，用于评估策略优劣。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04910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常用量化分析指标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992888" cy="367240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b="1" dirty="0"/>
              <a:t>三、</a:t>
            </a:r>
            <a:r>
              <a:rPr lang="en-US" altLang="zh-CN" b="1" dirty="0"/>
              <a:t>Factor</a:t>
            </a:r>
            <a:r>
              <a:rPr lang="zh-CN" altLang="en-US" b="1" dirty="0"/>
              <a:t>多因子分析指标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Factor Autocorrelation</a:t>
            </a:r>
            <a:r>
              <a:rPr lang="zh-CN" altLang="en-US" dirty="0"/>
              <a:t>，因子的自回归程度。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mean_return_by_quantile</a:t>
            </a:r>
            <a:r>
              <a:rPr lang="zh-CN" altLang="en-US" dirty="0"/>
              <a:t>，因子平均收益率数据。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Cash-</a:t>
            </a:r>
            <a:r>
              <a:rPr lang="en-US" altLang="zh-CN" dirty="0" err="1"/>
              <a:t>netural</a:t>
            </a:r>
            <a:r>
              <a:rPr lang="en-US" altLang="zh-CN" dirty="0"/>
              <a:t> Investment</a:t>
            </a:r>
            <a:r>
              <a:rPr lang="zh-CN" altLang="en-US" dirty="0"/>
              <a:t>，投资收益现金净值。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规模类因子：总市值、流通市值、自由流通市值。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估值类因子：市盈率、市净率、市销率、市现率、企业价值倍数。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盈利类因子：净资产收益率</a:t>
            </a:r>
            <a:r>
              <a:rPr lang="en-US" altLang="zh-CN" dirty="0"/>
              <a:t>(ROE)</a:t>
            </a:r>
            <a:r>
              <a:rPr lang="zh-CN" altLang="en-US" dirty="0"/>
              <a:t>、总资产报酬率</a:t>
            </a:r>
            <a:r>
              <a:rPr lang="en-US" altLang="zh-CN" dirty="0"/>
              <a:t>(ROA)</a:t>
            </a:r>
            <a:r>
              <a:rPr lang="zh-CN" altLang="en-US" dirty="0"/>
              <a:t>、销售毛利率、销售净利率。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动量反转因子：前</a:t>
            </a:r>
            <a:r>
              <a:rPr lang="en-US" altLang="zh-CN" dirty="0"/>
              <a:t>1~6</a:t>
            </a:r>
            <a:r>
              <a:rPr lang="zh-CN" altLang="en-US" dirty="0"/>
              <a:t>个月涨跌幅。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交投因子：前一个月的日均换手率。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258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Analyzer</a:t>
            </a:r>
            <a:r>
              <a:rPr lang="zh-CN" altLang="en-US" dirty="0"/>
              <a:t>分析类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064896" cy="388843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策略绩效评价是量化交易很重要的一环，投资不仅需要了解策略的收益率， 也需要了解风险。</a:t>
            </a:r>
            <a:r>
              <a:rPr lang="en-US" altLang="zh-CN" dirty="0"/>
              <a:t> </a:t>
            </a:r>
            <a:r>
              <a:rPr lang="en-US" altLang="zh-CN" dirty="0" err="1"/>
              <a:t>BackTrader</a:t>
            </a:r>
            <a:r>
              <a:rPr lang="zh-CN" altLang="en-US" dirty="0"/>
              <a:t>提供多种</a:t>
            </a:r>
            <a:r>
              <a:rPr lang="en-US" altLang="zh-CN" dirty="0"/>
              <a:t>Analyzer</a:t>
            </a:r>
            <a:r>
              <a:rPr lang="zh-CN" altLang="en-US" dirty="0"/>
              <a:t>分析器，可以输出多种绩效指标，用来分析策略回测的效果。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 err="1"/>
              <a:t>BackTrader</a:t>
            </a:r>
            <a:r>
              <a:rPr lang="zh-CN" altLang="en-US" dirty="0"/>
              <a:t>内置 </a:t>
            </a:r>
            <a:r>
              <a:rPr lang="en-US" altLang="zh-CN" dirty="0"/>
              <a:t>Analyzer </a:t>
            </a:r>
            <a:r>
              <a:rPr lang="zh-CN" altLang="en-US" dirty="0"/>
              <a:t>分析类的主要指标如下：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AnnualReturn</a:t>
            </a:r>
            <a:r>
              <a:rPr lang="zh-CN" altLang="en-US" dirty="0"/>
              <a:t>，年化回报率。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DrawDown</a:t>
            </a:r>
            <a:r>
              <a:rPr lang="zh-CN" altLang="en-US" dirty="0"/>
              <a:t>，最大回撤数据。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PositionsValue</a:t>
            </a:r>
            <a:r>
              <a:rPr lang="zh-CN" altLang="en-US" dirty="0"/>
              <a:t>，仓位变化数据。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PyFolio</a:t>
            </a:r>
            <a:r>
              <a:rPr lang="zh-CN" altLang="en-US" dirty="0"/>
              <a:t>，专业</a:t>
            </a:r>
            <a:r>
              <a:rPr lang="en-US" altLang="zh-CN" dirty="0"/>
              <a:t>Folio</a:t>
            </a:r>
            <a:r>
              <a:rPr lang="zh-CN" altLang="en-US" dirty="0"/>
              <a:t>量化图表分析。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PeriodStats</a:t>
            </a:r>
            <a:r>
              <a:rPr lang="zh-CN" altLang="en-US" dirty="0"/>
              <a:t>，周期分析。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SharpeRatio</a:t>
            </a:r>
            <a:r>
              <a:rPr lang="zh-CN" altLang="en-US" dirty="0"/>
              <a:t>，夏普指数。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SQN</a:t>
            </a:r>
            <a:r>
              <a:rPr lang="zh-CN" altLang="en-US" dirty="0"/>
              <a:t>，策略评估指数。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VWR</a:t>
            </a:r>
            <a:r>
              <a:rPr lang="zh-CN" altLang="en-US" dirty="0"/>
              <a:t>，动态加权回报率。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029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Analyzer</a:t>
            </a:r>
            <a:r>
              <a:rPr lang="zh-CN" altLang="en-US" dirty="0"/>
              <a:t>分析类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064896" cy="3384376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Analyzer</a:t>
            </a:r>
            <a:r>
              <a:rPr lang="zh-CN" altLang="en-US" dirty="0"/>
              <a:t>分析模块中，最重要的子模块是 </a:t>
            </a:r>
            <a:r>
              <a:rPr lang="en-US" altLang="zh-CN" dirty="0" err="1"/>
              <a:t>analyzer.Analyzer</a:t>
            </a:r>
            <a:r>
              <a:rPr lang="en-US" altLang="zh-CN" dirty="0"/>
              <a:t> </a:t>
            </a:r>
            <a:r>
              <a:rPr lang="zh-CN" altLang="en-US" dirty="0"/>
              <a:t>子模块。其主要函数有：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常规量化操作函数：</a:t>
            </a:r>
            <a:r>
              <a:rPr lang="en-US" altLang="zh-CN" dirty="0"/>
              <a:t>next</a:t>
            </a:r>
            <a:r>
              <a:rPr lang="zh-CN" altLang="en-US" dirty="0"/>
              <a:t>、</a:t>
            </a:r>
            <a:r>
              <a:rPr lang="en-US" altLang="zh-CN" dirty="0" err="1"/>
              <a:t>prenext</a:t>
            </a:r>
            <a:r>
              <a:rPr lang="zh-CN" altLang="en-US" dirty="0"/>
              <a:t>、</a:t>
            </a:r>
            <a:r>
              <a:rPr lang="en-US" altLang="zh-CN" dirty="0" err="1"/>
              <a:t>nextstart</a:t>
            </a:r>
            <a:r>
              <a:rPr lang="zh-CN" altLang="en-US" dirty="0"/>
              <a:t>、</a:t>
            </a:r>
            <a:r>
              <a:rPr lang="en-US" altLang="zh-CN" dirty="0"/>
              <a:t>start</a:t>
            </a:r>
            <a:r>
              <a:rPr lang="zh-CN" altLang="en-US" dirty="0"/>
              <a:t>、</a:t>
            </a:r>
            <a:r>
              <a:rPr lang="en-US" altLang="zh-CN" dirty="0"/>
              <a:t>stop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数据获取函数：</a:t>
            </a:r>
            <a:r>
              <a:rPr lang="en-US" altLang="zh-CN" dirty="0" err="1"/>
              <a:t>get_analysis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数据传递函数：</a:t>
            </a:r>
            <a:r>
              <a:rPr lang="en-US" altLang="zh-CN" dirty="0" err="1"/>
              <a:t>notify_cashvalue</a:t>
            </a:r>
            <a:r>
              <a:rPr lang="zh-CN" altLang="en-US" dirty="0"/>
              <a:t>、</a:t>
            </a:r>
            <a:r>
              <a:rPr lang="en-US" altLang="zh-CN" dirty="0" err="1"/>
              <a:t>notify_trade</a:t>
            </a:r>
            <a:r>
              <a:rPr lang="zh-CN" altLang="en-US" dirty="0"/>
              <a:t>、</a:t>
            </a:r>
            <a:r>
              <a:rPr lang="en-US" altLang="zh-CN" dirty="0" err="1"/>
              <a:t>notify_order</a:t>
            </a:r>
            <a:r>
              <a:rPr lang="zh-CN" altLang="en-US" dirty="0"/>
              <a:t>、 </a:t>
            </a:r>
            <a:r>
              <a:rPr lang="en-US" altLang="zh-CN" dirty="0" err="1"/>
              <a:t>notify_fund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其他类函数：</a:t>
            </a:r>
            <a:r>
              <a:rPr lang="en-US" altLang="zh-CN" dirty="0" err="1"/>
              <a:t>Create_analysis</a:t>
            </a:r>
            <a:r>
              <a:rPr lang="zh-CN" altLang="en-US" dirty="0"/>
              <a:t>、</a:t>
            </a:r>
            <a:r>
              <a:rPr lang="en-US" altLang="zh-CN" dirty="0"/>
              <a:t>print</a:t>
            </a:r>
            <a:r>
              <a:rPr lang="zh-CN" altLang="en-US" dirty="0"/>
              <a:t>、</a:t>
            </a:r>
            <a:r>
              <a:rPr lang="en-US" altLang="zh-CN" dirty="0" err="1"/>
              <a:t>pprint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此外还有两个重要的函数：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rets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9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1">
            <a:extLst>
              <a:ext uri="{FF2B5EF4-FFF2-40B4-BE49-F238E27FC236}">
                <a16:creationId xmlns:a16="http://schemas.microsoft.com/office/drawing/2014/main" id="{836362A6-16F9-FB2F-86A8-92997EEC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771550"/>
            <a:ext cx="7840743" cy="26642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/>
              <a:t>独立</a:t>
            </a:r>
            <a:r>
              <a:rPr lang="en-US" altLang="zh-CN" b="0" dirty="0"/>
              <a:t>Broker</a:t>
            </a:r>
            <a:r>
              <a:rPr lang="zh-CN" altLang="en-US" b="0" dirty="0"/>
              <a:t>经纪人模块、便于设置交易参数等。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支持实盘交易，内置全球多个交易所的数据，交易接口。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支持多周期数据，可以是</a:t>
            </a:r>
            <a:r>
              <a:rPr lang="en-US" altLang="zh-CN" b="0" dirty="0"/>
              <a:t>Tick</a:t>
            </a:r>
            <a:r>
              <a:rPr lang="zh-CN" altLang="en-US" b="0" dirty="0"/>
              <a:t>数据，也可以是分时数据、日线数据。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支持多策略组合。系统有两种操作模式，即传统策略编程模式和买卖点信号模式，可设置信号权重、多组交易信号叠加。</a:t>
            </a:r>
            <a:endParaRPr lang="en-US" altLang="zh-CN" b="0" dirty="0"/>
          </a:p>
          <a:p>
            <a:pPr>
              <a:lnSpc>
                <a:spcPct val="200000"/>
              </a:lnSpc>
            </a:pPr>
            <a:r>
              <a:rPr lang="zh-CN" altLang="en-US" b="0" dirty="0"/>
              <a:t>内置专业图表绘制模块，支持可视化数据分析。</a:t>
            </a:r>
            <a:endParaRPr lang="en-US" altLang="zh-CN" b="0" dirty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/>
          </a:p>
          <a:p>
            <a:pPr marL="411477" lvl="1" indent="0" algn="l">
              <a:lnSpc>
                <a:spcPct val="200000"/>
              </a:lnSpc>
              <a:buNone/>
            </a:pPr>
            <a:endParaRPr lang="zh-CN" altLang="en-US" dirty="0"/>
          </a:p>
          <a:p>
            <a:pPr marL="411477" lvl="1" indent="0">
              <a:lnSpc>
                <a:spcPct val="200000"/>
              </a:lnSpc>
              <a:buNone/>
            </a:pPr>
            <a:endParaRPr lang="en-US" altLang="zh-CN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16C2A945-F2E0-FB09-6AAC-96685D55E2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973" y="195486"/>
            <a:ext cx="5616624" cy="3133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BackTrader</a:t>
            </a:r>
            <a:r>
              <a:rPr lang="zh-CN" altLang="en-US" dirty="0"/>
              <a:t>平台简介</a:t>
            </a:r>
          </a:p>
        </p:txBody>
      </p:sp>
    </p:spTree>
    <p:extLst>
      <p:ext uri="{BB962C8B-B14F-4D97-AF65-F5344CB8AC3E}">
        <p14:creationId xmlns:p14="http://schemas.microsoft.com/office/powerpoint/2010/main" val="142562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案例：回测数据基本分析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量化分析编程主要有两个环节：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在主程序源码中的数据设置部分，设置各种常用的分析指标，并增加 </a:t>
            </a:r>
            <a:r>
              <a:rPr lang="en-US" altLang="zh-CN" dirty="0" err="1"/>
              <a:t>addanalyzer</a:t>
            </a:r>
            <a:r>
              <a:rPr lang="en-US" altLang="zh-CN" dirty="0"/>
              <a:t> </a:t>
            </a:r>
            <a:r>
              <a:rPr lang="zh-CN" altLang="en-US" dirty="0"/>
              <a:t>分析指标，添加函数块。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打开本案例程序 </a:t>
            </a:r>
            <a:r>
              <a:rPr lang="en-US" altLang="zh-CN" dirty="0"/>
              <a:t>result_anz.py</a:t>
            </a:r>
            <a:r>
              <a:rPr lang="zh-CN" altLang="en-US" dirty="0"/>
              <a:t>，可以看到下面的代码：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87DB8-B2E6-96A1-B9BA-FB85EB9E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5" y="2355726"/>
            <a:ext cx="5477361" cy="19442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6E9734-024C-9F5F-FA57-62992F3209D2}"/>
              </a:ext>
            </a:extLst>
          </p:cNvPr>
          <p:cNvSpPr/>
          <p:nvPr/>
        </p:nvSpPr>
        <p:spPr>
          <a:xfrm>
            <a:off x="1259632" y="3651870"/>
            <a:ext cx="86409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800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案例：回测数据基本分析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当量化程序运行完成时，在量化回测结果数据中提取各种分析数据。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在本案例代码中，增加了一个</a:t>
            </a:r>
            <a:r>
              <a:rPr lang="en-US" altLang="zh-CN" dirty="0"/>
              <a:t>results</a:t>
            </a:r>
            <a:r>
              <a:rPr lang="zh-CN" altLang="en-US" dirty="0"/>
              <a:t>的返回值变量，可以把相关的回测结果数据提取出来：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EFCEEB-6136-2D21-B286-BF94EC84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9" y="1755400"/>
            <a:ext cx="5617724" cy="14401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6900B2-F01E-0698-163A-DA9978B29212}"/>
              </a:ext>
            </a:extLst>
          </p:cNvPr>
          <p:cNvSpPr/>
          <p:nvPr/>
        </p:nvSpPr>
        <p:spPr>
          <a:xfrm>
            <a:off x="539552" y="1851670"/>
            <a:ext cx="79208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39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案例：回测数据基本分析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7848872" cy="1440160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完整运行本案例代码，可以看到输出结果如下：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5CBB15-1827-7C56-C281-35DBC04B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" y="1497291"/>
            <a:ext cx="5449969" cy="13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0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案例：回测数据基本分析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211662-7096-83D5-30B5-5FA483CE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75049"/>
            <a:ext cx="5854068" cy="1981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C12775-ACD0-5D4F-EE33-EE92D04F6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75" y="710578"/>
            <a:ext cx="5722980" cy="1964471"/>
          </a:xfrm>
          <a:prstGeom prst="rect">
            <a:avLst/>
          </a:prstGeom>
        </p:spPr>
      </p:pic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7EFA836E-C6C1-4243-294D-BBDF918D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79" y="3071454"/>
            <a:ext cx="2697821" cy="1152128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（下图）：行情数据图</a:t>
            </a:r>
            <a:endParaRPr lang="en-US" altLang="zh-CN" dirty="0"/>
          </a:p>
          <a:p>
            <a:pPr marL="411477" lvl="1" indent="0">
              <a:buNone/>
            </a:pPr>
            <a:r>
              <a:rPr lang="zh-CN" altLang="en-US" sz="1000" dirty="0"/>
              <a:t>绿色三角：买入做多</a:t>
            </a:r>
            <a:endParaRPr lang="en-US" altLang="zh-CN" sz="1000" dirty="0"/>
          </a:p>
          <a:p>
            <a:pPr marL="411477" lvl="1" indent="0">
              <a:buNone/>
            </a:pPr>
            <a:r>
              <a:rPr lang="zh-CN" altLang="en-US" sz="1000" dirty="0"/>
              <a:t>红色倒三角：卖出做空</a:t>
            </a:r>
            <a:endParaRPr lang="en-US" altLang="zh-CN" sz="1000" dirty="0"/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C1156206-D150-1BFD-FCD4-11CEC7C990DB}"/>
              </a:ext>
            </a:extLst>
          </p:cNvPr>
          <p:cNvSpPr txBox="1">
            <a:spLocks/>
          </p:cNvSpPr>
          <p:nvPr/>
        </p:nvSpPr>
        <p:spPr>
          <a:xfrm>
            <a:off x="6482997" y="1283990"/>
            <a:ext cx="2697821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（上图）：资产分析图</a:t>
            </a:r>
          </a:p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红线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cash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：表示现金价值</a:t>
            </a:r>
          </a:p>
          <a:p>
            <a:pPr marL="411477" marR="0" lvl="1" indent="0" algn="just" defTabSz="82295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蓝线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value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" panose="020B0400000000000000" pitchFamily="34" charset="-122"/>
                <a:cs typeface="Segoe UI" panose="020B0502040204020203" pitchFamily="34" charset="0"/>
              </a:rPr>
              <a:t>：表示总资产</a:t>
            </a:r>
          </a:p>
        </p:txBody>
      </p:sp>
    </p:spTree>
    <p:extLst>
      <p:ext uri="{BB962C8B-B14F-4D97-AF65-F5344CB8AC3E}">
        <p14:creationId xmlns:p14="http://schemas.microsoft.com/office/powerpoint/2010/main" val="1759700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SQN</a:t>
            </a:r>
            <a:r>
              <a:rPr lang="zh-CN" altLang="en-US" dirty="0"/>
              <a:t>指数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424936" cy="352839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SQN</a:t>
            </a:r>
            <a:r>
              <a:rPr lang="zh-CN" altLang="en-US" dirty="0"/>
              <a:t>指数全称是</a:t>
            </a:r>
            <a:r>
              <a:rPr lang="en-US" altLang="zh-CN" dirty="0"/>
              <a:t>System Quality Number</a:t>
            </a:r>
            <a:r>
              <a:rPr lang="zh-CN" altLang="en-US" dirty="0"/>
              <a:t>，即系统质量指数，用来评估量化策略的优劣。</a:t>
            </a:r>
            <a:endParaRPr lang="en-US" altLang="zh-CN" dirty="0"/>
          </a:p>
          <a:p>
            <a:pPr marL="411477" lvl="1" indent="0">
              <a:buNone/>
            </a:pPr>
            <a:r>
              <a:rPr lang="en-US" altLang="zh-CN" dirty="0"/>
              <a:t>SQN</a:t>
            </a:r>
            <a:r>
              <a:rPr lang="zh-CN" altLang="en-US" dirty="0"/>
              <a:t>指数的计算公式：</a:t>
            </a:r>
            <a:endParaRPr lang="en-US" altLang="zh-CN" dirty="0"/>
          </a:p>
          <a:p>
            <a:pPr marL="411477" lvl="1" indent="0">
              <a:buNone/>
            </a:pPr>
            <a:r>
              <a:rPr lang="pt-BR" altLang="zh-CN" dirty="0"/>
              <a:t>                                           SQN=root(n) x expectancy/stdev(R)</a:t>
            </a:r>
          </a:p>
          <a:p>
            <a:pPr marL="411477" lvl="1" indent="0">
              <a:buNone/>
            </a:pPr>
            <a:r>
              <a:rPr lang="zh-CN" altLang="en-US" dirty="0"/>
              <a:t>                 （</a:t>
            </a:r>
            <a:r>
              <a:rPr lang="en-US" altLang="zh-CN" dirty="0"/>
              <a:t>SQN=</a:t>
            </a:r>
            <a:r>
              <a:rPr lang="zh-CN" altLang="en-US" dirty="0"/>
              <a:t>交易次数</a:t>
            </a:r>
            <a:r>
              <a:rPr lang="en-US" altLang="zh-CN" dirty="0"/>
              <a:t>n</a:t>
            </a:r>
            <a:r>
              <a:rPr lang="zh-CN" altLang="en-US" dirty="0"/>
              <a:t>的平方根 </a:t>
            </a:r>
            <a:r>
              <a:rPr lang="pt-BR" altLang="zh-CN" dirty="0"/>
              <a:t>x </a:t>
            </a:r>
            <a:r>
              <a:rPr lang="zh-CN" altLang="en-US" dirty="0"/>
              <a:t>交易系统的期望值 </a:t>
            </a:r>
            <a:r>
              <a:rPr lang="en-US" altLang="zh-CN" dirty="0"/>
              <a:t>/ </a:t>
            </a:r>
            <a:r>
              <a:rPr lang="zh-CN" altLang="en-US" dirty="0"/>
              <a:t>期望值的标准差）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root(n)</a:t>
            </a:r>
            <a:r>
              <a:rPr lang="zh-CN" altLang="en-US" dirty="0"/>
              <a:t>：一年交易次数</a:t>
            </a:r>
            <a:r>
              <a:rPr lang="en-US" altLang="zh-CN" dirty="0"/>
              <a:t>n</a:t>
            </a:r>
            <a:r>
              <a:rPr lang="zh-CN" altLang="en-US" dirty="0"/>
              <a:t>的平方根。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expectancy</a:t>
            </a:r>
            <a:r>
              <a:rPr lang="zh-CN" altLang="en-US" dirty="0"/>
              <a:t>：交易系统的期望值，以倍数</a:t>
            </a:r>
            <a:r>
              <a:rPr lang="en-US" altLang="zh-CN" dirty="0"/>
              <a:t>(</a:t>
            </a:r>
            <a:r>
              <a:rPr lang="zh-CN" altLang="en-US" dirty="0"/>
              <a:t>风险回报比</a:t>
            </a:r>
            <a:r>
              <a:rPr lang="en-US" altLang="zh-CN" dirty="0"/>
              <a:t>)</a:t>
            </a:r>
            <a:r>
              <a:rPr lang="zh-CN" altLang="en-US" dirty="0"/>
              <a:t>表示。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stdev</a:t>
            </a:r>
            <a:r>
              <a:rPr lang="en-US" altLang="zh-CN" dirty="0"/>
              <a:t>(R):</a:t>
            </a:r>
            <a:r>
              <a:rPr lang="zh-CN" altLang="en-US" dirty="0"/>
              <a:t>期望值的标准差。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评测的交易总次数不能少于</a:t>
            </a:r>
            <a:r>
              <a:rPr lang="en-US" altLang="zh-CN" dirty="0"/>
              <a:t>30</a:t>
            </a:r>
            <a:r>
              <a:rPr lang="zh-CN" altLang="en-US" dirty="0"/>
              <a:t>，不能超过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7113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SQN</a:t>
            </a:r>
            <a:r>
              <a:rPr lang="zh-CN" altLang="en-US" dirty="0"/>
              <a:t>指数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7C9D12-89EF-9675-9829-338AE347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424936" cy="352839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en-US" altLang="zh-CN" dirty="0"/>
              <a:t>SQN</a:t>
            </a:r>
            <a:r>
              <a:rPr lang="zh-CN" altLang="en-US" dirty="0"/>
              <a:t>指数具有如下意义</a:t>
            </a:r>
            <a:r>
              <a:rPr lang="en-US" altLang="zh-CN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交易次数越多，获利机会越大。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风险回报比越大越好。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风险回报比的标准差越小，交易结果越具有规律性，回撤越小。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11477" lvl="1" indent="0">
              <a:buNone/>
            </a:pPr>
            <a:r>
              <a:rPr lang="zh-CN" altLang="en-US" dirty="0"/>
              <a:t>优化</a:t>
            </a:r>
            <a:r>
              <a:rPr lang="en-US" altLang="zh-CN" dirty="0"/>
              <a:t>SQN</a:t>
            </a:r>
            <a:r>
              <a:rPr lang="zh-CN" altLang="en-US" dirty="0"/>
              <a:t>指数也很简单：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使交易次数和平均风险回报比的乘积尽可能大。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使公式中的期望值标准差尽可能小。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560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75DE-2AA6-887F-E61D-CD7038367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量化回测练习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280D375-1626-515F-4942-B851CCDB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8424936" cy="3528392"/>
          </a:xfrm>
        </p:spPr>
        <p:txBody>
          <a:bodyPr>
            <a:normAutofit/>
          </a:bodyPr>
          <a:lstStyle/>
          <a:p>
            <a:pPr marL="411477" lvl="1" indent="0">
              <a:buNone/>
            </a:pPr>
            <a:r>
              <a:rPr lang="zh-CN" altLang="en-US" dirty="0"/>
              <a:t>要求</a:t>
            </a:r>
            <a:r>
              <a:rPr lang="en-US" altLang="zh-CN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把历史数据分为训练集和验证集，</a:t>
            </a:r>
            <a:r>
              <a:rPr lang="en-US" altLang="zh-CN" dirty="0"/>
              <a:t>2021</a:t>
            </a:r>
            <a:r>
              <a:rPr lang="zh-CN" altLang="en-US" dirty="0"/>
              <a:t>年数据作为训练集，</a:t>
            </a:r>
            <a:r>
              <a:rPr lang="en-US" altLang="zh-CN" dirty="0"/>
              <a:t>2022</a:t>
            </a:r>
            <a:r>
              <a:rPr lang="zh-CN" altLang="en-US" dirty="0"/>
              <a:t>年数据作为验证集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取</a:t>
            </a:r>
            <a:r>
              <a:rPr lang="en-US" altLang="zh-CN" dirty="0"/>
              <a:t>2021</a:t>
            </a:r>
            <a:r>
              <a:rPr lang="zh-CN" altLang="en-US" dirty="0"/>
              <a:t>年财务数据，选择</a:t>
            </a:r>
            <a:r>
              <a:rPr lang="en-US" altLang="zh-CN" dirty="0"/>
              <a:t>EPS</a:t>
            </a:r>
            <a:r>
              <a:rPr lang="zh-CN" altLang="en-US" dirty="0"/>
              <a:t>和利润率都比较高，</a:t>
            </a:r>
            <a:r>
              <a:rPr lang="en-US" altLang="zh-CN" dirty="0"/>
              <a:t>PE</a:t>
            </a:r>
            <a:r>
              <a:rPr lang="zh-CN" altLang="en-US" dirty="0"/>
              <a:t>比行业平均值低的股票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运用双均线策略进行回测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分析策略绩效指标</a:t>
            </a: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  <a:p>
            <a:pPr marL="411477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9184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0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BackTrader</a:t>
            </a:r>
            <a:endParaRPr lang="en-US" altLang="zh-CN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E98F4E8F-185B-D911-9D37-793EFC19852C}"/>
              </a:ext>
            </a:extLst>
          </p:cNvPr>
          <p:cNvSpPr txBox="1">
            <a:spLocks/>
          </p:cNvSpPr>
          <p:nvPr/>
        </p:nvSpPr>
        <p:spPr>
          <a:xfrm>
            <a:off x="522927" y="699542"/>
            <a:ext cx="5256584" cy="402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以下两种安装方式皆可：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pip</a:t>
            </a:r>
            <a:r>
              <a:rPr lang="zh-CN" altLang="en-US" dirty="0"/>
              <a:t>安装（推荐）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dirty="0"/>
              <a:t>在</a:t>
            </a:r>
            <a:r>
              <a:rPr lang="en-US" altLang="zh-CN" b="0" dirty="0"/>
              <a:t>Windows</a:t>
            </a:r>
            <a:r>
              <a:rPr lang="zh-CN" altLang="en-US" b="0" dirty="0"/>
              <a:t>环境下，最好直接安装</a:t>
            </a:r>
            <a:r>
              <a:rPr lang="en-US" altLang="zh-CN" b="0" dirty="0"/>
              <a:t>Anaconda</a:t>
            </a:r>
            <a:r>
              <a:rPr lang="zh-CN" altLang="en-US" b="0" dirty="0"/>
              <a:t>，之后使用</a:t>
            </a:r>
            <a:r>
              <a:rPr lang="en-US" altLang="zh-CN" b="0" dirty="0"/>
              <a:t>Anaconda prompt</a:t>
            </a:r>
            <a:r>
              <a:rPr lang="zh-CN" altLang="en-US" b="0" dirty="0"/>
              <a:t>来执行如下命令即可：</a:t>
            </a:r>
            <a:endParaRPr lang="en-US" altLang="zh-CN" b="0" dirty="0"/>
          </a:p>
          <a:p>
            <a:pPr marL="0" indent="0" algn="l">
              <a:buNone/>
            </a:pPr>
            <a:r>
              <a:rPr lang="en-US" altLang="zh-CN" b="0" dirty="0"/>
              <a:t>&gt;pip install </a:t>
            </a:r>
            <a:r>
              <a:rPr lang="en-US" altLang="zh-CN" b="0" dirty="0" err="1"/>
              <a:t>backtrader</a:t>
            </a:r>
            <a:r>
              <a:rPr lang="en-US" altLang="zh-CN" b="0" dirty="0"/>
              <a:t> </a:t>
            </a:r>
          </a:p>
          <a:p>
            <a:pPr marL="0" indent="0">
              <a:buNone/>
            </a:pPr>
            <a:endParaRPr lang="en-US" altLang="zh-CN" b="0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github</a:t>
            </a:r>
            <a:r>
              <a:rPr lang="zh-CN" altLang="en-US" dirty="0"/>
              <a:t>源码安装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dirty="0"/>
              <a:t>从</a:t>
            </a:r>
            <a:r>
              <a:rPr lang="en-US" altLang="zh-CN" b="0" dirty="0" err="1"/>
              <a:t>github</a:t>
            </a:r>
            <a:r>
              <a:rPr lang="zh-CN" altLang="en-US" b="0" dirty="0"/>
              <a:t>站点下载版本或最新原始代码：</a:t>
            </a:r>
            <a:r>
              <a:rPr lang="en-US" altLang="zh-CN" b="0" dirty="0">
                <a:hlinkClick r:id="rId3"/>
              </a:rPr>
              <a:t>https://github.com/mementum/backtrader</a:t>
            </a:r>
            <a:r>
              <a:rPr lang="zh-CN" altLang="en-US" b="0" dirty="0"/>
              <a:t>，解压缩包后运行如下命令即可：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&gt;python setup.py install </a:t>
            </a:r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7EF66-792A-F0A4-8812-87227B555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419622"/>
            <a:ext cx="279560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量化回测“四步曲”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E98F4E8F-185B-D911-9D37-793EFC19852C}"/>
              </a:ext>
            </a:extLst>
          </p:cNvPr>
          <p:cNvSpPr txBox="1">
            <a:spLocks/>
          </p:cNvSpPr>
          <p:nvPr/>
        </p:nvSpPr>
        <p:spPr>
          <a:xfrm>
            <a:off x="539552" y="781274"/>
            <a:ext cx="7992888" cy="380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b="0" dirty="0"/>
              <a:t>一个完整的量化回测分析</a:t>
            </a:r>
            <a:r>
              <a:rPr lang="en-US" altLang="zh-CN" b="0" dirty="0"/>
              <a:t>/</a:t>
            </a:r>
            <a:r>
              <a:rPr lang="zh-CN" altLang="en-US" b="0" dirty="0"/>
              <a:t>交易流程可以分为四个步骤：</a:t>
            </a:r>
            <a:endParaRPr lang="en-US" altLang="zh-CN" b="0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dirty="0"/>
              <a:t>设置一个回测</a:t>
            </a:r>
            <a:r>
              <a:rPr lang="en-US" altLang="zh-CN" b="0" dirty="0"/>
              <a:t>main</a:t>
            </a:r>
            <a:r>
              <a:rPr lang="zh-CN" altLang="en-US" b="0" dirty="0"/>
              <a:t>主函数，</a:t>
            </a:r>
            <a:r>
              <a:rPr lang="en-US" altLang="zh-CN" b="0" dirty="0" err="1"/>
              <a:t>init</a:t>
            </a:r>
            <a:r>
              <a:rPr lang="zh-CN" altLang="en-US" b="0" dirty="0"/>
              <a:t>初始化量化运算引擎。</a:t>
            </a:r>
            <a:endParaRPr lang="en-US" altLang="zh-CN" b="0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dirty="0"/>
              <a:t>设置量化回测参数，主要设置金融交易数据源</a:t>
            </a:r>
            <a:r>
              <a:rPr lang="en-US" altLang="zh-CN" b="0" dirty="0"/>
              <a:t>data</a:t>
            </a:r>
            <a:r>
              <a:rPr lang="zh-CN" altLang="en-US" b="0" dirty="0"/>
              <a:t>，包括离线数据、</a:t>
            </a:r>
            <a:r>
              <a:rPr lang="en-US" altLang="zh-CN" b="0" dirty="0"/>
              <a:t>living-data</a:t>
            </a:r>
            <a:r>
              <a:rPr lang="zh-CN" altLang="en-US" b="0" dirty="0"/>
              <a:t>实时交易数据，以及其他参数，比如佣金、分析参数等。</a:t>
            </a:r>
            <a:endParaRPr lang="en-US" altLang="zh-CN" b="0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dirty="0"/>
              <a:t>调用量化回测程序，开始</a:t>
            </a:r>
            <a:r>
              <a:rPr lang="en-US" altLang="zh-CN" b="0" dirty="0"/>
              <a:t>run</a:t>
            </a:r>
            <a:r>
              <a:rPr lang="zh-CN" altLang="en-US" b="0" dirty="0"/>
              <a:t>运行量化回测分析。</a:t>
            </a:r>
            <a:endParaRPr lang="en-US" altLang="zh-CN" b="0" dirty="0"/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dirty="0"/>
              <a:t>回测数据分析，绘制相关分析图表，或者根据回测推荐结果进行交易。</a:t>
            </a:r>
            <a:endParaRPr lang="en-US" altLang="zh-CN" b="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模拟盘：根据回测结果对策略进行优化，积累操盘经验。</a:t>
            </a:r>
            <a:endParaRPr lang="en-US" altLang="zh-CN" b="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实盘操作：根据量化分析结果投入资金进行交易，可以采用人工手动操作，也可以采用程序化交易模式自动下单。</a:t>
            </a:r>
          </a:p>
          <a:p>
            <a:pPr marL="411477" lvl="1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量化回测“四步曲”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E98F4E8F-185B-D911-9D37-793EFC19852C}"/>
              </a:ext>
            </a:extLst>
          </p:cNvPr>
          <p:cNvSpPr txBox="1">
            <a:spLocks/>
          </p:cNvSpPr>
          <p:nvPr/>
        </p:nvSpPr>
        <p:spPr>
          <a:xfrm>
            <a:off x="713972" y="627534"/>
            <a:ext cx="4722123" cy="78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8607" indent="-308607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lang="zh-CN" altLang="en-US" sz="1400" b="1" kern="1200" baseline="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1pPr>
            <a:lvl2pPr marL="668649" indent="-257172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l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2pPr>
            <a:lvl3pPr marL="1028690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3pPr>
            <a:lvl4pPr marL="1440166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u"/>
              <a:defRPr lang="zh-CN" altLang="en-US" sz="1400" b="0" kern="1200" dirty="0" smtClean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4pPr>
            <a:lvl5pPr marL="1851641" indent="-205738" algn="just" defTabSz="822952" rtl="0" eaLnBrk="1" latinLnBrk="0" hangingPunct="1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p"/>
              <a:defRPr lang="zh-CN" altLang="en-US" sz="1400" b="0" kern="1200" baseline="0" dirty="0">
                <a:solidFill>
                  <a:schemeClr val="tx1"/>
                </a:solidFill>
                <a:latin typeface="思源黑体" panose="020B0400000000000000" pitchFamily="34" charset="-122"/>
                <a:ea typeface="思源黑体" panose="020B0400000000000000" pitchFamily="34" charset="-122"/>
                <a:cs typeface="Segoe UI" panose="020B0502040204020203" pitchFamily="34" charset="0"/>
              </a:defRPr>
            </a:lvl5pPr>
            <a:lvl6pPr marL="2263118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593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069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45" indent="-205738" algn="l" defTabSz="8229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b="0" dirty="0"/>
              <a:t>包含以上四个步骤的没有设置策略的量化核心代码：</a:t>
            </a:r>
            <a:endParaRPr lang="en-US" altLang="zh-CN" b="0" dirty="0"/>
          </a:p>
          <a:p>
            <a:pPr marL="411477" lvl="1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D79FF8-B0C8-4E83-3BB2-CD441C4D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" y="1131590"/>
            <a:ext cx="4409524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5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案例：完整量化版程序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0A3E6A-89E6-DF7A-2AE2-D8A5CE50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5" y="771550"/>
            <a:ext cx="7095238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Microsoft Office PowerPoint</Application>
  <PresentationFormat>全屏显示(16:9)</PresentationFormat>
  <Paragraphs>292</Paragraphs>
  <Slides>57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等线</vt:lpstr>
      <vt:lpstr>思源黑体</vt:lpstr>
      <vt:lpstr>思源黑体 CN Bold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2020-07-10T09:02:26Z</dcterms:created>
  <dcterms:modified xsi:type="dcterms:W3CDTF">2023-07-19T12:33:33Z</dcterms:modified>
</cp:coreProperties>
</file>