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3" r:id="rId2"/>
    <p:sldId id="262" r:id="rId3"/>
    <p:sldId id="272" r:id="rId4"/>
    <p:sldId id="683" r:id="rId5"/>
    <p:sldId id="673" r:id="rId6"/>
    <p:sldId id="674" r:id="rId7"/>
    <p:sldId id="653" r:id="rId8"/>
    <p:sldId id="675" r:id="rId9"/>
    <p:sldId id="686" r:id="rId10"/>
    <p:sldId id="684" r:id="rId11"/>
    <p:sldId id="685" r:id="rId12"/>
    <p:sldId id="687" r:id="rId13"/>
    <p:sldId id="688" r:id="rId14"/>
    <p:sldId id="648" r:id="rId15"/>
    <p:sldId id="689" r:id="rId16"/>
    <p:sldId id="690" r:id="rId17"/>
    <p:sldId id="697" r:id="rId18"/>
    <p:sldId id="691" r:id="rId19"/>
    <p:sldId id="692" r:id="rId20"/>
    <p:sldId id="693" r:id="rId21"/>
    <p:sldId id="694" r:id="rId22"/>
    <p:sldId id="695" r:id="rId23"/>
    <p:sldId id="696" r:id="rId24"/>
    <p:sldId id="259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272"/>
            <p14:sldId id="683"/>
            <p14:sldId id="673"/>
            <p14:sldId id="674"/>
            <p14:sldId id="653"/>
            <p14:sldId id="675"/>
            <p14:sldId id="686"/>
            <p14:sldId id="684"/>
            <p14:sldId id="685"/>
            <p14:sldId id="687"/>
            <p14:sldId id="688"/>
            <p14:sldId id="648"/>
            <p14:sldId id="689"/>
            <p14:sldId id="690"/>
            <p14:sldId id="697"/>
            <p14:sldId id="691"/>
            <p14:sldId id="692"/>
            <p14:sldId id="693"/>
            <p14:sldId id="694"/>
            <p14:sldId id="695"/>
            <p14:sldId id="696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  <a:srgbClr val="333F50"/>
    <a:srgbClr val="4A7090"/>
    <a:srgbClr val="FFFFFF"/>
    <a:srgbClr val="3494BA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76730" autoAdjust="0"/>
  </p:normalViewPr>
  <p:slideViewPr>
    <p:cSldViewPr>
      <p:cViewPr varScale="1">
        <p:scale>
          <a:sx n="87" d="100"/>
          <a:sy n="87" d="100"/>
        </p:scale>
        <p:origin x="75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29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78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33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66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282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89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924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888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85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305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317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1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4" y="4797789"/>
            <a:ext cx="948454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-44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量化交易策略实操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技术分析相关策略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/>
              <a:t>讲师：张泽亮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7444B1-6E34-3E7F-6CBF-CB562CF40C2D}"/>
              </a:ext>
            </a:extLst>
          </p:cNvPr>
          <p:cNvSpPr txBox="1"/>
          <p:nvPr/>
        </p:nvSpPr>
        <p:spPr>
          <a:xfrm>
            <a:off x="9684568" y="1999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7B07F-0389-4835-649E-282A975DEC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RSI</a:t>
            </a:r>
            <a:r>
              <a:rPr lang="zh-CN" altLang="en-US" dirty="0"/>
              <a:t>指标判断方法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57E9CA2-3AFD-8B95-60F9-DA7569D4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60" y="868933"/>
            <a:ext cx="2628248" cy="42208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RSI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数值的超买超卖</a:t>
            </a:r>
          </a:p>
          <a:p>
            <a:pPr marL="411477" lvl="1" indent="0">
              <a:buNone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当</a:t>
            </a:r>
            <a:r>
              <a:rPr lang="en-US" altLang="zh-CN" b="1" dirty="0">
                <a:latin typeface="STKaiti" charset="-122"/>
                <a:ea typeface="STKaiti" charset="-122"/>
                <a:cs typeface="STKaiti" charset="-122"/>
              </a:rPr>
              <a:t>RSI</a:t>
            </a:r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值低于</a:t>
            </a:r>
            <a:r>
              <a:rPr lang="en-US" altLang="zh-CN" b="1" dirty="0">
                <a:latin typeface="STKaiti" charset="-122"/>
                <a:ea typeface="STKaiti" charset="-122"/>
                <a:cs typeface="STKaiti" charset="-122"/>
              </a:rPr>
              <a:t>20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时，则表示市场上卖盘多于买盘，空方力量强于多方力量，空方大举进攻后，市场下跌的幅度过大，已处于超卖状态，股价可能出现反弹或转势，投资者可适量建仓、买入股票。</a:t>
            </a:r>
          </a:p>
        </p:txBody>
      </p:sp>
      <p:grpSp>
        <p:nvGrpSpPr>
          <p:cNvPr id="5" name="组 15">
            <a:extLst>
              <a:ext uri="{FF2B5EF4-FFF2-40B4-BE49-F238E27FC236}">
                <a16:creationId xmlns:a16="http://schemas.microsoft.com/office/drawing/2014/main" id="{74DDFA41-7A97-C8F7-EAEF-6C9B2D8CC0E2}"/>
              </a:ext>
            </a:extLst>
          </p:cNvPr>
          <p:cNvGrpSpPr/>
          <p:nvPr/>
        </p:nvGrpSpPr>
        <p:grpSpPr>
          <a:xfrm>
            <a:off x="2843808" y="1226492"/>
            <a:ext cx="6072102" cy="3505696"/>
            <a:chOff x="2843808" y="1226492"/>
            <a:chExt cx="6072102" cy="350569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5608C7F-8ABF-7621-E0AB-3EC511EF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1226492"/>
              <a:ext cx="6072102" cy="3505696"/>
            </a:xfrm>
            <a:prstGeom prst="rect">
              <a:avLst/>
            </a:prstGeom>
          </p:spPr>
        </p:pic>
        <p:cxnSp>
          <p:nvCxnSpPr>
            <p:cNvPr id="7" name="直线连接符 12">
              <a:extLst>
                <a:ext uri="{FF2B5EF4-FFF2-40B4-BE49-F238E27FC236}">
                  <a16:creationId xmlns:a16="http://schemas.microsoft.com/office/drawing/2014/main" id="{1B5E9EE8-9CE0-6016-03DB-36E1D0FACDC2}"/>
                </a:ext>
              </a:extLst>
            </p:cNvPr>
            <p:cNvCxnSpPr/>
            <p:nvPr/>
          </p:nvCxnSpPr>
          <p:spPr>
            <a:xfrm>
              <a:off x="3203848" y="4513684"/>
              <a:ext cx="5400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5C8A2C-BDFB-1EBC-3347-2BC3A64AF295}"/>
                </a:ext>
              </a:extLst>
            </p:cNvPr>
            <p:cNvSpPr/>
            <p:nvPr/>
          </p:nvSpPr>
          <p:spPr>
            <a:xfrm>
              <a:off x="4932040" y="4441676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DA4E10-DC75-B6CB-0BF8-B5B2C79A68CE}"/>
                </a:ext>
              </a:extLst>
            </p:cNvPr>
            <p:cNvSpPr/>
            <p:nvPr/>
          </p:nvSpPr>
          <p:spPr>
            <a:xfrm>
              <a:off x="4932040" y="1417340"/>
              <a:ext cx="792088" cy="309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970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8FF6B-9BE4-EF82-1B60-11FC95C17F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RSI</a:t>
            </a:r>
            <a:r>
              <a:rPr lang="zh-CN" altLang="en-US" dirty="0"/>
              <a:t>指标计算方式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0D1C5C-C1CB-E485-6930-8C53149A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3105243"/>
            <a:ext cx="7812360" cy="1338715"/>
          </a:xfrm>
          <a:prstGeom prst="rect">
            <a:avLst/>
          </a:prstGeom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F634355F-C139-81C5-BDC1-82D85E2D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843558"/>
            <a:ext cx="8581739" cy="1872208"/>
          </a:xfrm>
        </p:spPr>
        <p:txBody>
          <a:bodyPr>
            <a:normAutofit fontScale="85000" lnSpcReduction="10000"/>
          </a:bodyPr>
          <a:lstStyle/>
          <a:p>
            <a:pPr marL="411477" lvl="1" indent="0">
              <a:buNone/>
            </a:pPr>
            <a:r>
              <a:rPr lang="zh-CN" altLang="en-US" dirty="0"/>
              <a:t>基于 </a:t>
            </a:r>
            <a:r>
              <a:rPr lang="en-US" altLang="zh-CN" dirty="0"/>
              <a:t>TA-LIB </a:t>
            </a:r>
            <a:r>
              <a:rPr lang="zh-CN" altLang="en-US" dirty="0"/>
              <a:t>库的计算方式如下：</a:t>
            </a:r>
            <a:endParaRPr lang="en-US" altLang="zh-CN" dirty="0"/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en-US" altLang="zh-CN" dirty="0"/>
              <a:t>real = RSI(close, </a:t>
            </a:r>
            <a:r>
              <a:rPr lang="en-US" altLang="zh-CN" dirty="0" err="1"/>
              <a:t>timeperiod</a:t>
            </a:r>
            <a:r>
              <a:rPr lang="en-US" altLang="zh-CN" dirty="0"/>
              <a:t>=14)</a:t>
            </a:r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en-US" altLang="zh-CN" dirty="0"/>
              <a:t>RSI</a:t>
            </a:r>
            <a:r>
              <a:rPr lang="zh-CN" altLang="en-US" dirty="0"/>
              <a:t>计算函数有两个参数，历史价格和期数期数默认为</a:t>
            </a:r>
            <a:r>
              <a:rPr lang="en-US" altLang="zh-CN" dirty="0"/>
              <a:t>6</a:t>
            </a:r>
            <a:r>
              <a:rPr lang="zh-CN" altLang="en-US" dirty="0"/>
              <a:t>。首先分别过滤出上涨和下跌的数据，然后再计算</a:t>
            </a:r>
            <a:r>
              <a:rPr lang="en-US" altLang="zh-CN" dirty="0"/>
              <a:t>RSI</a:t>
            </a:r>
            <a:r>
              <a:rPr lang="zh-CN" altLang="en-US" dirty="0"/>
              <a:t>值</a:t>
            </a:r>
          </a:p>
          <a:p>
            <a:pPr marL="411477" lvl="1" indent="0">
              <a:buNone/>
            </a:pPr>
            <a:r>
              <a:rPr lang="en-US" altLang="zh-CN" dirty="0"/>
              <a:t>RSI</a:t>
            </a:r>
            <a:r>
              <a:rPr lang="zh-CN" altLang="en-US" dirty="0"/>
              <a:t>的时间跨度推荐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24</a:t>
            </a:r>
            <a:r>
              <a:rPr lang="zh-CN" altLang="en-US" dirty="0"/>
              <a:t>三个值，</a:t>
            </a:r>
            <a:r>
              <a:rPr lang="en-US" altLang="zh-CN" dirty="0"/>
              <a:t>6</a:t>
            </a:r>
            <a:r>
              <a:rPr lang="zh-CN" altLang="en-US" dirty="0"/>
              <a:t>日近似一周的时间周期，</a:t>
            </a:r>
            <a:r>
              <a:rPr lang="en-US" altLang="zh-CN" dirty="0"/>
              <a:t>12</a:t>
            </a:r>
            <a:r>
              <a:rPr lang="zh-CN" altLang="en-US" dirty="0"/>
              <a:t>日可以看作半个月的时间跨度，而</a:t>
            </a:r>
            <a:r>
              <a:rPr lang="en-US" altLang="zh-CN" dirty="0"/>
              <a:t>24</a:t>
            </a:r>
            <a:r>
              <a:rPr lang="zh-CN" altLang="en-US" dirty="0"/>
              <a:t>日约为一个月的时间跨度。短期</a:t>
            </a:r>
            <a:r>
              <a:rPr lang="en-US" altLang="zh-CN" dirty="0"/>
              <a:t>RSI</a:t>
            </a:r>
            <a:r>
              <a:rPr lang="zh-CN" altLang="en-US" dirty="0"/>
              <a:t>对于价格的变化情况反应比较灵敏，</a:t>
            </a:r>
            <a:r>
              <a:rPr lang="en-US" altLang="zh-CN" dirty="0"/>
              <a:t>RSI</a:t>
            </a:r>
            <a:r>
              <a:rPr lang="zh-CN" altLang="en-US" dirty="0"/>
              <a:t>的值波动较大</a:t>
            </a:r>
            <a:r>
              <a:rPr lang="en-US" altLang="zh-CN" dirty="0"/>
              <a:t>;</a:t>
            </a:r>
            <a:r>
              <a:rPr lang="zh-CN" altLang="en-US" dirty="0"/>
              <a:t>长期</a:t>
            </a:r>
            <a:r>
              <a:rPr lang="en-US" altLang="zh-CN" dirty="0"/>
              <a:t>RSI</a:t>
            </a:r>
            <a:r>
              <a:rPr lang="zh-CN" altLang="en-US" dirty="0"/>
              <a:t>值反应相对迟钝，其波动相对较小。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591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B11AA-CD54-A7A4-CEE8-209526E179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RSI</a:t>
            </a:r>
            <a:r>
              <a:rPr lang="zh-CN" altLang="en-US" dirty="0"/>
              <a:t>交易策略分析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2A5D85B-E614-40EC-1449-733BF113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843558"/>
            <a:ext cx="8581739" cy="3240360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买卖点选择</a:t>
            </a:r>
            <a:r>
              <a:rPr lang="en-US" altLang="zh-CN" dirty="0"/>
              <a:t>:RSI</a:t>
            </a:r>
            <a:r>
              <a:rPr lang="zh-CN" altLang="en-US" dirty="0"/>
              <a:t>取值等于</a:t>
            </a:r>
            <a:r>
              <a:rPr lang="en-US" altLang="zh-CN" dirty="0"/>
              <a:t>80</a:t>
            </a:r>
            <a:r>
              <a:rPr lang="zh-CN" altLang="en-US" dirty="0"/>
              <a:t>或</a:t>
            </a:r>
            <a:r>
              <a:rPr lang="en-US" altLang="zh-CN" dirty="0"/>
              <a:t>20</a:t>
            </a:r>
            <a:r>
              <a:rPr lang="zh-CN" altLang="en-US" dirty="0"/>
              <a:t>分别为较常用的“超买线”和“超卖线”的刻画，</a:t>
            </a:r>
            <a:r>
              <a:rPr lang="en-US" altLang="zh-CN" dirty="0"/>
              <a:t>RSI</a:t>
            </a:r>
            <a:r>
              <a:rPr lang="zh-CN" altLang="en-US" dirty="0"/>
              <a:t>值为</a:t>
            </a:r>
            <a:r>
              <a:rPr lang="en-US" altLang="zh-CN" dirty="0"/>
              <a:t>90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zh-CN" altLang="en-US" dirty="0"/>
              <a:t>，或者</a:t>
            </a:r>
            <a:r>
              <a:rPr lang="en-US" altLang="zh-CN" dirty="0"/>
              <a:t>70</a:t>
            </a:r>
            <a:r>
              <a:rPr lang="zh-CN" altLang="en-US" dirty="0"/>
              <a:t>和</a:t>
            </a:r>
            <a:r>
              <a:rPr lang="en-US" altLang="zh-CN" dirty="0"/>
              <a:t>30</a:t>
            </a:r>
            <a:r>
              <a:rPr lang="zh-CN" altLang="en-US" dirty="0"/>
              <a:t>，都可以作为股票超卖或者超买的判定标准。</a:t>
            </a:r>
            <a:endParaRPr lang="en-US" altLang="zh-CN" dirty="0"/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zh-CN" altLang="en-US" dirty="0"/>
              <a:t>交易机会滞后</a:t>
            </a:r>
            <a:r>
              <a:rPr lang="en-US" altLang="zh-CN" dirty="0"/>
              <a:t>:</a:t>
            </a:r>
            <a:r>
              <a:rPr lang="zh-CN" altLang="en-US" dirty="0"/>
              <a:t>经回测发现</a:t>
            </a:r>
            <a:r>
              <a:rPr lang="en-US" altLang="zh-CN" dirty="0"/>
              <a:t>RS</a:t>
            </a:r>
            <a:r>
              <a:rPr lang="zh-CN" altLang="en-US" dirty="0"/>
              <a:t>信号出现后</a:t>
            </a:r>
            <a:r>
              <a:rPr lang="en-US" altLang="zh-CN" dirty="0"/>
              <a:t>1</a:t>
            </a:r>
            <a:r>
              <a:rPr lang="zh-CN" altLang="en-US" dirty="0"/>
              <a:t>天交易，收益并不理解，瑞星在</a:t>
            </a:r>
            <a:r>
              <a:rPr lang="en-US" altLang="zh-CN" dirty="0"/>
              <a:t>RSI</a:t>
            </a:r>
            <a:r>
              <a:rPr lang="zh-CN" altLang="en-US" dirty="0"/>
              <a:t>信号出现</a:t>
            </a:r>
            <a:r>
              <a:rPr lang="en-US" altLang="zh-CN" dirty="0"/>
              <a:t>3</a:t>
            </a:r>
            <a:r>
              <a:rPr lang="zh-CN" altLang="en-US" dirty="0"/>
              <a:t>日内交易，收益反而会增加很多。</a:t>
            </a:r>
            <a:endParaRPr lang="en-US" altLang="zh-CN" dirty="0"/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en-US" altLang="zh-CN" dirty="0"/>
              <a:t>RSI</a:t>
            </a:r>
            <a:r>
              <a:rPr lang="zh-CN" altLang="en-US" dirty="0"/>
              <a:t>指标失效</a:t>
            </a:r>
            <a:r>
              <a:rPr lang="en-US" altLang="zh-CN" dirty="0"/>
              <a:t>:</a:t>
            </a:r>
            <a:r>
              <a:rPr lang="zh-CN" altLang="en-US" dirty="0"/>
              <a:t>当市场处于疯狂的牛市或者熊市时，</a:t>
            </a:r>
            <a:r>
              <a:rPr lang="en-US" altLang="zh-CN" dirty="0"/>
              <a:t>RSI</a:t>
            </a:r>
            <a:r>
              <a:rPr lang="zh-CN" altLang="en-US" dirty="0"/>
              <a:t>指标发出的买入或者卖出信号则失去了意义。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92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">
            <a:extLst>
              <a:ext uri="{FF2B5EF4-FFF2-40B4-BE49-F238E27FC236}">
                <a16:creationId xmlns:a16="http://schemas.microsoft.com/office/drawing/2014/main" id="{A66763F0-654D-940B-913C-6AE255C25B2D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CFB18C66-DA42-007B-67B5-69E536BF748C}"/>
              </a:ext>
            </a:extLst>
          </p:cNvPr>
          <p:cNvSpPr/>
          <p:nvPr/>
        </p:nvSpPr>
        <p:spPr>
          <a:xfrm>
            <a:off x="3986554" y="1365207"/>
            <a:ext cx="3217748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 dirty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" name="Freeform 125">
            <a:extLst>
              <a:ext uri="{FF2B5EF4-FFF2-40B4-BE49-F238E27FC236}">
                <a16:creationId xmlns:a16="http://schemas.microsoft.com/office/drawing/2014/main" id="{65C636C2-18BC-0678-3840-7D350E1B1414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1537696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文本框 23">
            <a:extLst>
              <a:ext uri="{FF2B5EF4-FFF2-40B4-BE49-F238E27FC236}">
                <a16:creationId xmlns:a16="http://schemas.microsoft.com/office/drawing/2014/main" id="{258B72AA-0CCA-BE3F-DF3E-0BAA83BA2314}"/>
              </a:ext>
            </a:extLst>
          </p:cNvPr>
          <p:cNvSpPr txBox="1"/>
          <p:nvPr/>
        </p:nvSpPr>
        <p:spPr>
          <a:xfrm>
            <a:off x="2595905" y="1424497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1</a:t>
            </a:r>
            <a:r>
              <a:rPr lang="en-US" altLang="zh-CN" sz="189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189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BFF4A-136A-3BEB-04C7-A790428D1360}"/>
              </a:ext>
            </a:extLst>
          </p:cNvPr>
          <p:cNvSpPr/>
          <p:nvPr/>
        </p:nvSpPr>
        <p:spPr>
          <a:xfrm>
            <a:off x="4437967" y="1466047"/>
            <a:ext cx="1851789" cy="341632"/>
          </a:xfrm>
          <a:prstGeom prst="rect">
            <a:avLst/>
          </a:prstGeom>
          <a:noFill/>
          <a:ln w="25400" cap="sq">
            <a:noFill/>
            <a:prstDash val="dash"/>
            <a:bevel/>
          </a:ln>
        </p:spPr>
        <p:txBody>
          <a:bodyPr wrap="none">
            <a:spAutoFit/>
          </a:bodyPr>
          <a:lstStyle/>
          <a:p>
            <a:r>
              <a:rPr lang="zh-CN" altLang="en-US" sz="1620" b="1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量化交易策略总览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CF39812-11F0-8A59-5A0C-F9B8A18DF093}"/>
              </a:ext>
            </a:extLst>
          </p:cNvPr>
          <p:cNvSpPr txBox="1"/>
          <p:nvPr/>
        </p:nvSpPr>
        <p:spPr>
          <a:xfrm>
            <a:off x="2595905" y="2258894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2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Freeform 125">
            <a:extLst>
              <a:ext uri="{FF2B5EF4-FFF2-40B4-BE49-F238E27FC236}">
                <a16:creationId xmlns:a16="http://schemas.microsoft.com/office/drawing/2014/main" id="{09D0596D-1DB3-2AD1-4CDF-2CBA5B822AA7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2372093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DAE235B4-4998-B22B-6D04-171A9DDFE5A4}"/>
              </a:ext>
            </a:extLst>
          </p:cNvPr>
          <p:cNvSpPr/>
          <p:nvPr/>
        </p:nvSpPr>
        <p:spPr>
          <a:xfrm>
            <a:off x="3986554" y="2199100"/>
            <a:ext cx="3233742" cy="544320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31FE85E-D2DC-68AB-7968-7C9C923A0C5A}"/>
              </a:ext>
            </a:extLst>
          </p:cNvPr>
          <p:cNvSpPr/>
          <p:nvPr/>
        </p:nvSpPr>
        <p:spPr>
          <a:xfrm>
            <a:off x="4437967" y="2300444"/>
            <a:ext cx="1771511" cy="341632"/>
          </a:xfrm>
          <a:prstGeom prst="rect">
            <a:avLst/>
          </a:prstGeom>
          <a:ln w="25400" cap="sq" cmpd="thickThin">
            <a:noFill/>
            <a:prstDash val="dash"/>
            <a:bevel/>
          </a:ln>
        </p:spPr>
        <p:txBody>
          <a:bodyPr wrap="none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RSI</a:t>
            </a:r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相对强弱指标</a:t>
            </a:r>
          </a:p>
        </p:txBody>
      </p:sp>
      <p:sp>
        <p:nvSpPr>
          <p:cNvPr id="31" name="Freeform 125">
            <a:extLst>
              <a:ext uri="{FF2B5EF4-FFF2-40B4-BE49-F238E27FC236}">
                <a16:creationId xmlns:a16="http://schemas.microsoft.com/office/drawing/2014/main" id="{7A5D564D-9814-2E83-C3C8-4938D7A95C5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2" name="文本框 25">
            <a:extLst>
              <a:ext uri="{FF2B5EF4-FFF2-40B4-BE49-F238E27FC236}">
                <a16:creationId xmlns:a16="http://schemas.microsoft.com/office/drawing/2014/main" id="{C135FF5B-1572-7E08-C3C8-0490BDCC5FC9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8EE71B-1DF9-FB0A-C673-E39EBBFD9DE0}"/>
              </a:ext>
            </a:extLst>
          </p:cNvPr>
          <p:cNvSpPr/>
          <p:nvPr/>
        </p:nvSpPr>
        <p:spPr>
          <a:xfrm>
            <a:off x="4437966" y="3134840"/>
            <a:ext cx="2652195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通道突破策略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D387AF-16CA-DD4C-4E7F-778E8752E8DD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36" name="Freeform 125">
              <a:extLst>
                <a:ext uri="{FF2B5EF4-FFF2-40B4-BE49-F238E27FC236}">
                  <a16:creationId xmlns:a16="http://schemas.microsoft.com/office/drawing/2014/main" id="{5A544A19-5675-ABEA-B182-20D8AA775E6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文本框 25">
              <a:extLst>
                <a:ext uri="{FF2B5EF4-FFF2-40B4-BE49-F238E27FC236}">
                  <a16:creationId xmlns:a16="http://schemas.microsoft.com/office/drawing/2014/main" id="{074F6C24-4C9C-F7F3-A7C2-39041674E6E4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C1D0E65-1FC9-5041-5C39-6F443BCE9FDA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r>
                <a:rPr lang="en-US" altLang="zh-CN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KDJ</a:t>
              </a:r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随机指标交易策略</a:t>
              </a:r>
            </a:p>
          </p:txBody>
        </p:sp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71AA151C-F1A8-A41D-723E-7425A98FE097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08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通道突破简介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0472B9F-2BA9-885A-60E8-C26E7B3473C5}"/>
              </a:ext>
            </a:extLst>
          </p:cNvPr>
          <p:cNvSpPr txBox="1">
            <a:spLocks/>
          </p:cNvSpPr>
          <p:nvPr/>
        </p:nvSpPr>
        <p:spPr>
          <a:xfrm>
            <a:off x="539552" y="771550"/>
            <a:ext cx="7840743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lvl="1" indent="0">
              <a:buNone/>
            </a:pPr>
            <a:r>
              <a:rPr lang="zh-CN" altLang="en-US" dirty="0"/>
              <a:t>股票市场的行情是随机而起的，一个震荡信号到底是隐含了趋势还是只是杂讯，那可真是言人人殊。通道模型适度解决了这一难题。它利用过去一定时间段内的价格信息，绘制出上下两条通道线</a:t>
            </a:r>
            <a:r>
              <a:rPr lang="en-US" altLang="zh-CN" dirty="0"/>
              <a:t>(</a:t>
            </a:r>
            <a:r>
              <a:rPr lang="zh-CN" altLang="en-US" dirty="0"/>
              <a:t>上、下轨</a:t>
            </a:r>
            <a:r>
              <a:rPr lang="en-US" altLang="zh-CN" dirty="0"/>
              <a:t>)</a:t>
            </a:r>
            <a:r>
              <a:rPr lang="zh-CN" altLang="en-US" dirty="0"/>
              <a:t>，以此设定股价的相对高、低界限。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通道线可以包容市场波动行情的部分信息，过滤震荡行情中均线系统“假”突破的信号。通道线除了涵盖市场价格高低的信息以外，两条通道线的距离也体现了股票价格震荡的幅度：当价格波动幅度较小时，通道的带宽较小，当价格震荡较大时，通道的带宽也相应变大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通道突破模型将价格高低与价格震荡的幅度融合在一起，成为判断市场中长期趋势的常用技术分析指标。对于价格通道的刻画，根据数据期数的不同和计算方式的迥异，模型的设定可以有诸多变化。</a:t>
            </a:r>
          </a:p>
        </p:txBody>
      </p:sp>
    </p:spTree>
    <p:extLst>
      <p:ext uri="{BB962C8B-B14F-4D97-AF65-F5344CB8AC3E}">
        <p14:creationId xmlns:p14="http://schemas.microsoft.com/office/powerpoint/2010/main" val="411834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唐奇安通道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1">
                <a:extLst>
                  <a:ext uri="{FF2B5EF4-FFF2-40B4-BE49-F238E27FC236}">
                    <a16:creationId xmlns:a16="http://schemas.microsoft.com/office/drawing/2014/main" id="{F0472B9F-2BA9-885A-60E8-C26E7B3473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771550"/>
                <a:ext cx="8064896" cy="39604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08607" indent="-308607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  <a:defRPr lang="zh-CN" altLang="en-US" sz="1400" b="1" kern="1200" baseline="0" dirty="0" smtClean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1pPr>
                <a:lvl2pPr marL="668649" indent="-257172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SzPct val="75000"/>
                  <a:buFont typeface="Wingdings" panose="05000000000000000000" pitchFamily="2" charset="2"/>
                  <a:buChar char="l"/>
                  <a:defRPr lang="zh-CN" altLang="en-US" sz="1400" b="0" kern="1200" dirty="0" smtClean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2pPr>
                <a:lvl3pPr marL="1028690" indent="-205738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SzPct val="75000"/>
                  <a:buFont typeface="Wingdings" panose="05000000000000000000" pitchFamily="2" charset="2"/>
                  <a:buChar char="ü"/>
                  <a:defRPr lang="zh-CN" altLang="en-US" sz="1400" b="0" kern="1200" dirty="0" smtClean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3pPr>
                <a:lvl4pPr marL="1440166" indent="-205738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SzPct val="75000"/>
                  <a:buFont typeface="Wingdings" panose="05000000000000000000" pitchFamily="2" charset="2"/>
                  <a:buChar char="u"/>
                  <a:defRPr lang="zh-CN" altLang="en-US" sz="1400" b="0" kern="1200" dirty="0" smtClean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4pPr>
                <a:lvl5pPr marL="1851641" indent="-205738" algn="just" defTabSz="822952" rtl="0" eaLnBrk="1" latinLnBrk="0" hangingPunct="1">
                  <a:lnSpc>
                    <a:spcPct val="150000"/>
                  </a:lnSpc>
                  <a:spcBef>
                    <a:spcPts val="0"/>
                  </a:spcBef>
                  <a:buSzPct val="75000"/>
                  <a:buFont typeface="Wingdings" panose="05000000000000000000" pitchFamily="2" charset="2"/>
                  <a:buChar char="p"/>
                  <a:defRPr lang="zh-CN" altLang="en-US" sz="1400" b="0" kern="1200" baseline="0" dirty="0">
                    <a:solidFill>
                      <a:schemeClr val="tx1"/>
                    </a:solidFill>
                    <a:latin typeface="思源黑体" panose="020B0400000000000000" pitchFamily="34" charset="-122"/>
                    <a:ea typeface="思源黑体" panose="020B0400000000000000" pitchFamily="34" charset="-122"/>
                    <a:cs typeface="Segoe UI" panose="020B0502040204020203" pitchFamily="34" charset="0"/>
                  </a:defRPr>
                </a:lvl5pPr>
                <a:lvl6pPr marL="2263118" indent="-205738" algn="l" defTabSz="8229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674593" indent="-205738" algn="l" defTabSz="8229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86069" indent="-205738" algn="l" defTabSz="8229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97545" indent="-205738" algn="l" defTabSz="82295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11477" lvl="1" indent="0">
                  <a:buNone/>
                </a:pPr>
                <a:r>
                  <a:rPr lang="zh-CN" altLang="en-US" dirty="0"/>
                  <a:t>唐奇安通道流行于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世纪</a:t>
                </a:r>
                <a:r>
                  <a:rPr lang="en-US" altLang="zh-CN" dirty="0"/>
                  <a:t>70</a:t>
                </a:r>
                <a:r>
                  <a:rPr lang="zh-CN" altLang="en-US" dirty="0"/>
                  <a:t>年代，由著名的海龟交易员</a:t>
                </a:r>
                <a:r>
                  <a:rPr lang="en-US" altLang="zh-CN" dirty="0"/>
                  <a:t>Richard </a:t>
                </a:r>
                <a:r>
                  <a:rPr lang="en-US" altLang="zh-CN" dirty="0" err="1"/>
                  <a:t>Donchian</a:t>
                </a:r>
                <a:r>
                  <a:rPr lang="zh-CN" altLang="en-US" dirty="0"/>
                  <a:t>发明，最早用于日内交易。其主要思想是寻找一定时间内出现的最高价和最低价，将最高价和最低价分布作为通道的上下轨道。当价格突破通道的上轨道时，说明股价运动较为强势，则释放出买入信号；当价格线向下突破通道的下轨道时，空头市场较为强势，市场下跌趋势较为明显，则释放出卖出信号。</a:t>
                </a:r>
                <a:endParaRPr lang="en-US" altLang="zh-CN" dirty="0"/>
              </a:p>
              <a:p>
                <a:pPr marL="411477" lvl="1" indent="0">
                  <a:buNone/>
                </a:pPr>
                <a:endParaRPr lang="en-US" altLang="zh-CN" dirty="0"/>
              </a:p>
              <a:p>
                <a:pPr marL="411477" lvl="1" indent="0">
                  <a:buNone/>
                </a:pPr>
                <a:r>
                  <a:rPr lang="zh-CN" altLang="en-US" dirty="0"/>
                  <a:t>唐奇安通道由三条轨道线构成，上下轨道分别由 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日的最高价和最低价来刻画，中轨道是上下轨道的平均线，具体计算过程如下：</a:t>
                </a:r>
              </a:p>
              <a:p>
                <a:pPr marL="411477" lvl="1" indent="0">
                  <a:buNone/>
                </a:pPr>
                <a:r>
                  <a:rPr lang="zh-CN" altLang="en-US" dirty="0"/>
                  <a:t>通道上界由 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日的蜡烛图的最高点构成，即</a:t>
                </a:r>
                <a:r>
                  <a:rPr lang="en-US" altLang="zh-CN" dirty="0"/>
                  <a:t>: 	</a:t>
                </a:r>
                <a:r>
                  <a:rPr lang="zh-CN" altLang="en-US" dirty="0"/>
                  <a:t>通道上界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过去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日内的最高价</a:t>
                </a:r>
                <a:endParaRPr lang="en-US" altLang="zh-CN" dirty="0"/>
              </a:p>
              <a:p>
                <a:pPr marL="411477" lvl="1" indent="0">
                  <a:buNone/>
                </a:pPr>
                <a:endParaRPr lang="en-US" altLang="zh-CN" dirty="0"/>
              </a:p>
              <a:p>
                <a:pPr marL="411477" lvl="1" indent="0">
                  <a:buNone/>
                </a:pPr>
                <a:r>
                  <a:rPr lang="zh-CN" altLang="en-US" dirty="0"/>
                  <a:t>通道下界由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日的蜡烛图的最低点构成，即</a:t>
                </a:r>
                <a:r>
                  <a:rPr lang="en-US" altLang="zh-CN" dirty="0"/>
                  <a:t>: 	</a:t>
                </a:r>
                <a:r>
                  <a:rPr lang="zh-CN" altLang="en-US" dirty="0"/>
                  <a:t>通道下界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过去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日内的最低价</a:t>
                </a:r>
                <a:endParaRPr lang="en-US" altLang="zh-CN" dirty="0"/>
              </a:p>
              <a:p>
                <a:pPr marL="411477" lvl="1" indent="0">
                  <a:buNone/>
                </a:pPr>
                <a:endParaRPr lang="en-US" altLang="zh-CN" dirty="0"/>
              </a:p>
              <a:p>
                <a:pPr marL="411477" lvl="1" indent="0">
                  <a:buNone/>
                </a:pPr>
                <a:r>
                  <a:rPr lang="zh-CN" altLang="en-US" dirty="0"/>
                  <a:t>中轨道计算公式为： </a:t>
                </a:r>
                <a:r>
                  <a:rPr lang="en-US" altLang="zh-CN" dirty="0"/>
                  <a:t>			</a:t>
                </a:r>
                <a:r>
                  <a:rPr lang="zh-CN" altLang="en-US" dirty="0"/>
                  <a:t>中轨道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通道上界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通道下界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411477" lvl="1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4" name="内容占位符 1">
                <a:extLst>
                  <a:ext uri="{FF2B5EF4-FFF2-40B4-BE49-F238E27FC236}">
                    <a16:creationId xmlns:a16="http://schemas.microsoft.com/office/drawing/2014/main" id="{F0472B9F-2BA9-885A-60E8-C26E7B347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71550"/>
                <a:ext cx="8064896" cy="3960440"/>
              </a:xfrm>
              <a:prstGeom prst="rect">
                <a:avLst/>
              </a:prstGeom>
              <a:blipFill>
                <a:blip r:embed="rId3"/>
                <a:stretch>
                  <a:fillRect r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72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唐奇安通道策略示例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0C9B94-49BE-367E-1087-BFD7A4AF3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11631"/>
            <a:ext cx="6984776" cy="40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7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7A10F5-C6F8-7BD7-1FFB-FAC18E06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唐奇安通道策略示例演示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465BA-B43D-3252-5F26-C95AE49B8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唐奇安通道策略示例</a:t>
            </a:r>
          </a:p>
        </p:txBody>
      </p:sp>
    </p:spTree>
    <p:extLst>
      <p:ext uri="{BB962C8B-B14F-4D97-AF65-F5344CB8AC3E}">
        <p14:creationId xmlns:p14="http://schemas.microsoft.com/office/powerpoint/2010/main" val="404144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">
            <a:extLst>
              <a:ext uri="{FF2B5EF4-FFF2-40B4-BE49-F238E27FC236}">
                <a16:creationId xmlns:a16="http://schemas.microsoft.com/office/drawing/2014/main" id="{71AA151C-F1A8-A41D-723E-7425A98FE097}"/>
              </a:ext>
            </a:extLst>
          </p:cNvPr>
          <p:cNvSpPr/>
          <p:nvPr/>
        </p:nvSpPr>
        <p:spPr>
          <a:xfrm>
            <a:off x="3986554" y="3867894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矩形 3">
            <a:extLst>
              <a:ext uri="{FF2B5EF4-FFF2-40B4-BE49-F238E27FC236}">
                <a16:creationId xmlns:a16="http://schemas.microsoft.com/office/drawing/2014/main" id="{A66763F0-654D-940B-913C-6AE255C25B2D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CFB18C66-DA42-007B-67B5-69E536BF748C}"/>
              </a:ext>
            </a:extLst>
          </p:cNvPr>
          <p:cNvSpPr/>
          <p:nvPr/>
        </p:nvSpPr>
        <p:spPr>
          <a:xfrm>
            <a:off x="3986554" y="1365207"/>
            <a:ext cx="3217748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 dirty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" name="Freeform 125">
            <a:extLst>
              <a:ext uri="{FF2B5EF4-FFF2-40B4-BE49-F238E27FC236}">
                <a16:creationId xmlns:a16="http://schemas.microsoft.com/office/drawing/2014/main" id="{65C636C2-18BC-0678-3840-7D350E1B1414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1537696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文本框 23">
            <a:extLst>
              <a:ext uri="{FF2B5EF4-FFF2-40B4-BE49-F238E27FC236}">
                <a16:creationId xmlns:a16="http://schemas.microsoft.com/office/drawing/2014/main" id="{258B72AA-0CCA-BE3F-DF3E-0BAA83BA2314}"/>
              </a:ext>
            </a:extLst>
          </p:cNvPr>
          <p:cNvSpPr txBox="1"/>
          <p:nvPr/>
        </p:nvSpPr>
        <p:spPr>
          <a:xfrm>
            <a:off x="2595905" y="1424497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1</a:t>
            </a:r>
            <a:r>
              <a:rPr lang="en-US" altLang="zh-CN" sz="189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189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BFF4A-136A-3BEB-04C7-A790428D1360}"/>
              </a:ext>
            </a:extLst>
          </p:cNvPr>
          <p:cNvSpPr/>
          <p:nvPr/>
        </p:nvSpPr>
        <p:spPr>
          <a:xfrm>
            <a:off x="4437967" y="1466047"/>
            <a:ext cx="1851789" cy="341632"/>
          </a:xfrm>
          <a:prstGeom prst="rect">
            <a:avLst/>
          </a:prstGeom>
          <a:noFill/>
          <a:ln w="25400" cap="sq">
            <a:noFill/>
            <a:prstDash val="dash"/>
            <a:bevel/>
          </a:ln>
        </p:spPr>
        <p:txBody>
          <a:bodyPr wrap="none">
            <a:spAutoFit/>
          </a:bodyPr>
          <a:lstStyle/>
          <a:p>
            <a:r>
              <a:rPr lang="zh-CN" altLang="en-US" sz="1620" b="1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量化交易策略总览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CF39812-11F0-8A59-5A0C-F9B8A18DF093}"/>
              </a:ext>
            </a:extLst>
          </p:cNvPr>
          <p:cNvSpPr txBox="1"/>
          <p:nvPr/>
        </p:nvSpPr>
        <p:spPr>
          <a:xfrm>
            <a:off x="2595905" y="2258894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2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Freeform 125">
            <a:extLst>
              <a:ext uri="{FF2B5EF4-FFF2-40B4-BE49-F238E27FC236}">
                <a16:creationId xmlns:a16="http://schemas.microsoft.com/office/drawing/2014/main" id="{09D0596D-1DB3-2AD1-4CDF-2CBA5B822AA7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2372093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DAE235B4-4998-B22B-6D04-171A9DDFE5A4}"/>
              </a:ext>
            </a:extLst>
          </p:cNvPr>
          <p:cNvSpPr/>
          <p:nvPr/>
        </p:nvSpPr>
        <p:spPr>
          <a:xfrm>
            <a:off x="3986554" y="2199100"/>
            <a:ext cx="3233742" cy="544320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31FE85E-D2DC-68AB-7968-7C9C923A0C5A}"/>
              </a:ext>
            </a:extLst>
          </p:cNvPr>
          <p:cNvSpPr/>
          <p:nvPr/>
        </p:nvSpPr>
        <p:spPr>
          <a:xfrm>
            <a:off x="4437967" y="2300444"/>
            <a:ext cx="1771511" cy="341632"/>
          </a:xfrm>
          <a:prstGeom prst="rect">
            <a:avLst/>
          </a:prstGeom>
          <a:ln w="25400" cap="sq" cmpd="thickThin">
            <a:noFill/>
            <a:prstDash val="dash"/>
            <a:bevel/>
          </a:ln>
        </p:spPr>
        <p:txBody>
          <a:bodyPr wrap="none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RSI</a:t>
            </a:r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相对强弱指标</a:t>
            </a:r>
          </a:p>
        </p:txBody>
      </p:sp>
      <p:sp>
        <p:nvSpPr>
          <p:cNvPr id="31" name="Freeform 125">
            <a:extLst>
              <a:ext uri="{FF2B5EF4-FFF2-40B4-BE49-F238E27FC236}">
                <a16:creationId xmlns:a16="http://schemas.microsoft.com/office/drawing/2014/main" id="{7A5D564D-9814-2E83-C3C8-4938D7A95C5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2" name="文本框 25">
            <a:extLst>
              <a:ext uri="{FF2B5EF4-FFF2-40B4-BE49-F238E27FC236}">
                <a16:creationId xmlns:a16="http://schemas.microsoft.com/office/drawing/2014/main" id="{C135FF5B-1572-7E08-C3C8-0490BDCC5FC9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8EE71B-1DF9-FB0A-C673-E39EBBFD9DE0}"/>
              </a:ext>
            </a:extLst>
          </p:cNvPr>
          <p:cNvSpPr/>
          <p:nvPr/>
        </p:nvSpPr>
        <p:spPr>
          <a:xfrm>
            <a:off x="4437966" y="3134840"/>
            <a:ext cx="2652195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通道突破策略</a:t>
            </a:r>
          </a:p>
        </p:txBody>
      </p:sp>
      <p:sp>
        <p:nvSpPr>
          <p:cNvPr id="36" name="Freeform 125">
            <a:extLst>
              <a:ext uri="{FF2B5EF4-FFF2-40B4-BE49-F238E27FC236}">
                <a16:creationId xmlns:a16="http://schemas.microsoft.com/office/drawing/2014/main" id="{5A544A19-5675-ABEA-B182-20D8AA775E6E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4040383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文本框 25">
            <a:extLst>
              <a:ext uri="{FF2B5EF4-FFF2-40B4-BE49-F238E27FC236}">
                <a16:creationId xmlns:a16="http://schemas.microsoft.com/office/drawing/2014/main" id="{074F6C24-4C9C-F7F3-A7C2-39041674E6E4}"/>
              </a:ext>
            </a:extLst>
          </p:cNvPr>
          <p:cNvSpPr txBox="1"/>
          <p:nvPr/>
        </p:nvSpPr>
        <p:spPr>
          <a:xfrm>
            <a:off x="2595905" y="3927184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4</a:t>
            </a:r>
            <a:r>
              <a:rPr lang="en-US" altLang="zh-CN" sz="216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C1D0E65-1FC9-5041-5C39-6F443BCE9FDA}"/>
              </a:ext>
            </a:extLst>
          </p:cNvPr>
          <p:cNvSpPr/>
          <p:nvPr/>
        </p:nvSpPr>
        <p:spPr>
          <a:xfrm>
            <a:off x="4437967" y="3968734"/>
            <a:ext cx="2652195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en-US" altLang="zh-CN" sz="162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KDJ</a:t>
            </a:r>
            <a:r>
              <a:rPr lang="zh-CN" altLang="en-US" sz="162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随机指标交易策略</a:t>
            </a:r>
          </a:p>
        </p:txBody>
      </p:sp>
    </p:spTree>
    <p:extLst>
      <p:ext uri="{BB962C8B-B14F-4D97-AF65-F5344CB8AC3E}">
        <p14:creationId xmlns:p14="http://schemas.microsoft.com/office/powerpoint/2010/main" val="77665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随机指标 </a:t>
            </a:r>
            <a:r>
              <a:rPr lang="en-US" altLang="zh-CN" dirty="0"/>
              <a:t>KDJ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0472B9F-2BA9-885A-60E8-C26E7B3473C5}"/>
              </a:ext>
            </a:extLst>
          </p:cNvPr>
          <p:cNvSpPr txBox="1">
            <a:spLocks/>
          </p:cNvSpPr>
          <p:nvPr/>
        </p:nvSpPr>
        <p:spPr>
          <a:xfrm>
            <a:off x="539552" y="771550"/>
            <a:ext cx="8064896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lvl="1" indent="0">
              <a:buNone/>
            </a:pPr>
            <a:r>
              <a:rPr lang="en-US" altLang="zh-CN" dirty="0"/>
              <a:t>KDJ</a:t>
            </a:r>
            <a:r>
              <a:rPr lang="zh-CN" altLang="en-US" dirty="0"/>
              <a:t>指标的中文名称又叫随机指标，最早起源于期货市场，由乔治</a:t>
            </a:r>
            <a:r>
              <a:rPr lang="en-US" altLang="zh-CN" dirty="0"/>
              <a:t>·</a:t>
            </a:r>
            <a:r>
              <a:rPr lang="zh-CN" altLang="en-US" dirty="0"/>
              <a:t>莱恩（</a:t>
            </a:r>
            <a:r>
              <a:rPr lang="en-US" altLang="zh-CN" dirty="0"/>
              <a:t>George Lane</a:t>
            </a:r>
            <a:r>
              <a:rPr lang="zh-CN" altLang="en-US" dirty="0"/>
              <a:t>）首创。随机指标</a:t>
            </a:r>
            <a:r>
              <a:rPr lang="en-US" altLang="zh-CN" dirty="0"/>
              <a:t>KDJ</a:t>
            </a:r>
            <a:r>
              <a:rPr lang="zh-CN" altLang="en-US" dirty="0"/>
              <a:t>最早是以</a:t>
            </a:r>
            <a:r>
              <a:rPr lang="en-US" altLang="zh-CN" dirty="0"/>
              <a:t>KD</a:t>
            </a:r>
            <a:r>
              <a:rPr lang="zh-CN" altLang="en-US" dirty="0"/>
              <a:t>指标的形式出现，而</a:t>
            </a:r>
            <a:r>
              <a:rPr lang="en-US" altLang="zh-CN" dirty="0"/>
              <a:t>KD</a:t>
            </a:r>
            <a:r>
              <a:rPr lang="zh-CN" altLang="en-US" dirty="0"/>
              <a:t>指标是在威廉指标的基础上发展起来的。不过</a:t>
            </a:r>
            <a:r>
              <a:rPr lang="en-US" altLang="zh-CN" dirty="0"/>
              <a:t>KD</a:t>
            </a:r>
            <a:r>
              <a:rPr lang="zh-CN" altLang="en-US" dirty="0"/>
              <a:t>指标只判断股票的超买超卖的现象，在</a:t>
            </a:r>
            <a:r>
              <a:rPr lang="en-US" altLang="zh-CN" dirty="0"/>
              <a:t>KDJ</a:t>
            </a:r>
            <a:r>
              <a:rPr lang="zh-CN" altLang="en-US" dirty="0"/>
              <a:t>指标中则融合了移动平均线速度上的观念，形成比较准确的买卖信号依据。在实践中，</a:t>
            </a:r>
            <a:r>
              <a:rPr lang="en-US" altLang="zh-CN" dirty="0"/>
              <a:t>K</a:t>
            </a:r>
            <a:r>
              <a:rPr lang="zh-CN" altLang="en-US" dirty="0"/>
              <a:t>线与</a:t>
            </a:r>
            <a:r>
              <a:rPr lang="en-US" altLang="zh-CN" dirty="0"/>
              <a:t>D</a:t>
            </a:r>
            <a:r>
              <a:rPr lang="zh-CN" altLang="en-US" dirty="0"/>
              <a:t>线配合</a:t>
            </a:r>
            <a:r>
              <a:rPr lang="en-US" altLang="zh-CN" dirty="0"/>
              <a:t>J</a:t>
            </a:r>
            <a:r>
              <a:rPr lang="zh-CN" altLang="en-US" dirty="0"/>
              <a:t>线组成</a:t>
            </a:r>
            <a:r>
              <a:rPr lang="en-US" altLang="zh-CN" dirty="0"/>
              <a:t>KDJ</a:t>
            </a:r>
            <a:r>
              <a:rPr lang="zh-CN" altLang="en-US" dirty="0"/>
              <a:t>指标来使用。</a:t>
            </a:r>
            <a:r>
              <a:rPr lang="en-US" altLang="zh-CN" dirty="0"/>
              <a:t>KDJ</a:t>
            </a:r>
            <a:r>
              <a:rPr lang="zh-CN" altLang="en-US" dirty="0"/>
              <a:t>指标在设计过程中主要是研究最高价、最低价和收盘价之间的关系，同时也融合了动量观念、强弱指标和移动平均线的一些优点。因此，能够比较迅速、快捷、直观地研判行情，被广泛用于股市的中短期趋势分析，是期货和股票市场上最常用的技术分析工具。</a:t>
            </a:r>
            <a:endParaRPr lang="en-US" altLang="zh-CN" dirty="0"/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zh-CN" altLang="en-US" dirty="0"/>
              <a:t>随机指标</a:t>
            </a:r>
            <a:r>
              <a:rPr lang="en-US" altLang="zh-CN" dirty="0"/>
              <a:t>KDJ</a:t>
            </a:r>
            <a:r>
              <a:rPr lang="zh-CN" altLang="en-US" dirty="0"/>
              <a:t>根据统计学原理，通过一个特定的周期（常为</a:t>
            </a:r>
            <a:r>
              <a:rPr lang="en-US" altLang="zh-CN" dirty="0"/>
              <a:t>9</a:t>
            </a:r>
            <a:r>
              <a:rPr lang="zh-CN" altLang="en-US" dirty="0"/>
              <a:t>日、</a:t>
            </a:r>
            <a:r>
              <a:rPr lang="en-US" altLang="zh-CN" dirty="0"/>
              <a:t>9</a:t>
            </a:r>
            <a:r>
              <a:rPr lang="zh-CN" altLang="en-US" dirty="0"/>
              <a:t>周等）内出现过的最高价、最低价及最后一个计算周期的收盘价及这三者之间的比例关系，来计算最后一个计算周期的未成熟随机值</a:t>
            </a:r>
            <a:r>
              <a:rPr lang="en-US" altLang="zh-CN" dirty="0"/>
              <a:t>RSV</a:t>
            </a:r>
            <a:r>
              <a:rPr lang="zh-CN" altLang="en-US" dirty="0"/>
              <a:t>，然后根据平滑移动平均线的方法来计算</a:t>
            </a:r>
            <a:r>
              <a:rPr lang="en-US" altLang="zh-CN" dirty="0"/>
              <a:t>K</a:t>
            </a:r>
            <a:r>
              <a:rPr lang="zh-CN" altLang="en-US" dirty="0"/>
              <a:t>值、</a:t>
            </a:r>
            <a:r>
              <a:rPr lang="en-US" altLang="zh-CN" dirty="0"/>
              <a:t>D</a:t>
            </a:r>
            <a:r>
              <a:rPr lang="zh-CN" altLang="en-US" dirty="0"/>
              <a:t>值与</a:t>
            </a:r>
            <a:r>
              <a:rPr lang="en-US" altLang="zh-CN" dirty="0"/>
              <a:t>J</a:t>
            </a:r>
            <a:r>
              <a:rPr lang="zh-CN" altLang="en-US" dirty="0"/>
              <a:t>值，并绘成曲线图来研判股票价格走势。</a:t>
            </a:r>
          </a:p>
          <a:p>
            <a:pPr marL="4114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986554" y="1365207"/>
            <a:ext cx="3217748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Freeform 125"/>
          <p:cNvSpPr>
            <a:spLocks noEditPoints="1"/>
          </p:cNvSpPr>
          <p:nvPr/>
        </p:nvSpPr>
        <p:spPr bwMode="auto">
          <a:xfrm rot="5400000">
            <a:off x="2258147" y="1537696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文本框 23"/>
          <p:cNvSpPr txBox="1"/>
          <p:nvPr/>
        </p:nvSpPr>
        <p:spPr>
          <a:xfrm>
            <a:off x="2595905" y="1424497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1</a:t>
            </a:r>
            <a:r>
              <a:rPr lang="en-US" altLang="zh-CN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189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37967" y="1466047"/>
            <a:ext cx="1851789" cy="341632"/>
          </a:xfrm>
          <a:prstGeom prst="rect">
            <a:avLst/>
          </a:prstGeom>
          <a:noFill/>
          <a:ln w="25400" cap="sq">
            <a:noFill/>
            <a:prstDash val="dash"/>
            <a:bevel/>
          </a:ln>
        </p:spPr>
        <p:txBody>
          <a:bodyPr wrap="none">
            <a:spAutoFit/>
          </a:bodyPr>
          <a:lstStyle/>
          <a:p>
            <a:r>
              <a:rPr lang="zh-CN" altLang="en-US" sz="1620" b="1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量化交易策略总览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771511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en-US" altLang="zh-CN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RSI</a:t>
              </a:r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相对强弱指标</a:t>
              </a:r>
            </a:p>
          </p:txBody>
        </p:sp>
      </p:grpSp>
      <p:sp>
        <p:nvSpPr>
          <p:cNvPr id="18" name="Freeform 125">
            <a:extLst>
              <a:ext uri="{FF2B5EF4-FFF2-40B4-BE49-F238E27FC236}">
                <a16:creationId xmlns:a16="http://schemas.microsoft.com/office/drawing/2014/main" id="{2CAE09A4-7CB5-2A28-F2D1-E23A4097BA0C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008751A4-2DB1-99C4-C7A5-3CE0BDEECEB0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76A3F5-E265-5D12-28D9-9BFB291ECE92}"/>
              </a:ext>
            </a:extLst>
          </p:cNvPr>
          <p:cNvSpPr/>
          <p:nvPr/>
        </p:nvSpPr>
        <p:spPr>
          <a:xfrm>
            <a:off x="4437966" y="3134840"/>
            <a:ext cx="2652195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通道突破策略</a:t>
            </a: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81B0D8DA-84B6-AA4C-6D69-3EFA888310BD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DB9227-E1DB-4067-09E1-06B9251D9954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26" name="Freeform 125">
              <a:extLst>
                <a:ext uri="{FF2B5EF4-FFF2-40B4-BE49-F238E27FC236}">
                  <a16:creationId xmlns:a16="http://schemas.microsoft.com/office/drawing/2014/main" id="{2DB1D75C-88E3-5520-0900-83866FB75FDC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" name="文本框 25">
              <a:extLst>
                <a:ext uri="{FF2B5EF4-FFF2-40B4-BE49-F238E27FC236}">
                  <a16:creationId xmlns:a16="http://schemas.microsoft.com/office/drawing/2014/main" id="{92F348E5-871F-5834-C0C2-C70D59D349AA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E27BCA3-74BC-6A32-177F-CC8515EA62F8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r>
                <a:rPr lang="en-US" altLang="zh-CN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KDJ</a:t>
              </a:r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随机指标交易策略</a:t>
              </a:r>
            </a:p>
          </p:txBody>
        </p:sp>
        <p:sp>
          <p:nvSpPr>
            <p:cNvPr id="29" name="矩形 3">
              <a:extLst>
                <a:ext uri="{FF2B5EF4-FFF2-40B4-BE49-F238E27FC236}">
                  <a16:creationId xmlns:a16="http://schemas.microsoft.com/office/drawing/2014/main" id="{4B60388F-A5E6-D8ED-C54D-B3014F3E29B4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随机指标 </a:t>
            </a:r>
            <a:r>
              <a:rPr lang="en-US" altLang="zh-CN" dirty="0"/>
              <a:t>KDJ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0472B9F-2BA9-885A-60E8-C26E7B3473C5}"/>
              </a:ext>
            </a:extLst>
          </p:cNvPr>
          <p:cNvSpPr txBox="1">
            <a:spLocks/>
          </p:cNvSpPr>
          <p:nvPr/>
        </p:nvSpPr>
        <p:spPr>
          <a:xfrm>
            <a:off x="539552" y="771550"/>
            <a:ext cx="8064896" cy="3960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lvl="1" indent="0">
              <a:buNone/>
            </a:pPr>
            <a:r>
              <a:rPr lang="en-US" altLang="zh-CN" dirty="0"/>
              <a:t>KDJ</a:t>
            </a:r>
            <a:r>
              <a:rPr lang="zh-CN" altLang="en-US" dirty="0"/>
              <a:t>的计算比较复杂，首先要计算周期（</a:t>
            </a:r>
            <a:r>
              <a:rPr lang="en-US" altLang="zh-CN" dirty="0"/>
              <a:t>n</a:t>
            </a:r>
            <a:r>
              <a:rPr lang="zh-CN" altLang="en-US" dirty="0"/>
              <a:t>日、</a:t>
            </a:r>
            <a:r>
              <a:rPr lang="en-US" altLang="zh-CN" dirty="0"/>
              <a:t>n</a:t>
            </a:r>
            <a:r>
              <a:rPr lang="zh-CN" altLang="en-US" dirty="0"/>
              <a:t>周等）的</a:t>
            </a:r>
            <a:r>
              <a:rPr lang="en-US" altLang="zh-CN" dirty="0"/>
              <a:t>RSV</a:t>
            </a:r>
            <a:r>
              <a:rPr lang="zh-CN" altLang="en-US" dirty="0"/>
              <a:t>值，即未成熟随机指标值，然后再计算</a:t>
            </a:r>
            <a:r>
              <a:rPr lang="en-US" altLang="zh-CN" dirty="0"/>
              <a:t>K</a:t>
            </a:r>
            <a:r>
              <a:rPr lang="zh-CN" altLang="en-US" dirty="0"/>
              <a:t>值、</a:t>
            </a:r>
            <a:r>
              <a:rPr lang="en-US" altLang="zh-CN" dirty="0"/>
              <a:t>D</a:t>
            </a:r>
            <a:r>
              <a:rPr lang="zh-CN" altLang="en-US" dirty="0"/>
              <a:t>值、</a:t>
            </a:r>
            <a:r>
              <a:rPr lang="en-US" altLang="zh-CN" dirty="0"/>
              <a:t>J</a:t>
            </a:r>
            <a:r>
              <a:rPr lang="zh-CN" altLang="en-US" dirty="0"/>
              <a:t>值等。以</a:t>
            </a:r>
            <a:r>
              <a:rPr lang="en-US" altLang="zh-CN" dirty="0"/>
              <a:t>n</a:t>
            </a:r>
            <a:r>
              <a:rPr lang="zh-CN" altLang="en-US" dirty="0"/>
              <a:t>日</a:t>
            </a:r>
            <a:r>
              <a:rPr lang="en-US" altLang="zh-CN" dirty="0"/>
              <a:t>KDJ</a:t>
            </a:r>
            <a:r>
              <a:rPr lang="zh-CN" altLang="en-US" dirty="0"/>
              <a:t>数值的计算为例，其计算公式为：</a:t>
            </a:r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en-US" altLang="zh-CN" b="1" dirty="0"/>
              <a:t>n</a:t>
            </a:r>
            <a:r>
              <a:rPr lang="zh-CN" altLang="en-US" b="1" dirty="0"/>
              <a:t>日</a:t>
            </a:r>
            <a:r>
              <a:rPr lang="en-US" altLang="zh-CN" b="1" dirty="0"/>
              <a:t>RSV=</a:t>
            </a:r>
            <a:r>
              <a:rPr lang="zh-CN" altLang="en-US" b="1" dirty="0"/>
              <a:t>（</a:t>
            </a:r>
            <a:r>
              <a:rPr lang="en-US" altLang="zh-CN" b="1" dirty="0"/>
              <a:t>Cn</a:t>
            </a:r>
            <a:r>
              <a:rPr lang="zh-CN" altLang="en-US" b="1" dirty="0"/>
              <a:t>－</a:t>
            </a:r>
            <a:r>
              <a:rPr lang="en-US" altLang="zh-CN" b="1" dirty="0"/>
              <a:t>Ln</a:t>
            </a:r>
            <a:r>
              <a:rPr lang="zh-CN" altLang="en-US" b="1" dirty="0"/>
              <a:t>）</a:t>
            </a:r>
            <a:r>
              <a:rPr lang="en-US" altLang="zh-CN" b="1" dirty="0"/>
              <a:t>/</a:t>
            </a:r>
            <a:r>
              <a:rPr lang="zh-CN" altLang="en-US" b="1" dirty="0"/>
              <a:t>（</a:t>
            </a:r>
            <a:r>
              <a:rPr lang="en-US" altLang="zh-CN" b="1" dirty="0" err="1"/>
              <a:t>Hn</a:t>
            </a:r>
            <a:r>
              <a:rPr lang="zh-CN" altLang="en-US" b="1" dirty="0"/>
              <a:t>－</a:t>
            </a:r>
            <a:r>
              <a:rPr lang="en-US" altLang="zh-CN" b="1" dirty="0"/>
              <a:t>Ln</a:t>
            </a:r>
            <a:r>
              <a:rPr lang="zh-CN" altLang="en-US" b="1" dirty="0"/>
              <a:t>）</a:t>
            </a:r>
            <a:r>
              <a:rPr lang="en-US" altLang="zh-CN" b="1" dirty="0"/>
              <a:t>×100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公式中，</a:t>
            </a:r>
            <a:r>
              <a:rPr lang="en-US" altLang="zh-CN" dirty="0"/>
              <a:t>Cn</a:t>
            </a:r>
            <a:r>
              <a:rPr lang="zh-CN" altLang="en-US" dirty="0"/>
              <a:t>为第</a:t>
            </a:r>
            <a:r>
              <a:rPr lang="en-US" altLang="zh-CN" dirty="0"/>
              <a:t>n</a:t>
            </a:r>
            <a:r>
              <a:rPr lang="zh-CN" altLang="en-US" dirty="0"/>
              <a:t>日收盘价；</a:t>
            </a:r>
            <a:r>
              <a:rPr lang="en-US" altLang="zh-CN" dirty="0"/>
              <a:t>Ln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日内的最低价；</a:t>
            </a:r>
            <a:r>
              <a:rPr lang="en-US" altLang="zh-CN" dirty="0" err="1"/>
              <a:t>Hn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日内的最高价。</a:t>
            </a:r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其次，计算</a:t>
            </a:r>
            <a:r>
              <a:rPr lang="en-US" altLang="zh-CN" dirty="0"/>
              <a:t>K</a:t>
            </a:r>
            <a:r>
              <a:rPr lang="zh-CN" altLang="en-US" dirty="0"/>
              <a:t>值与</a:t>
            </a:r>
            <a:r>
              <a:rPr lang="en-US" altLang="zh-CN" dirty="0"/>
              <a:t>D</a:t>
            </a:r>
            <a:r>
              <a:rPr lang="zh-CN" altLang="en-US" dirty="0"/>
              <a:t>值（初始值为</a:t>
            </a:r>
            <a:r>
              <a:rPr lang="en-US" altLang="zh-CN" dirty="0"/>
              <a:t>50</a:t>
            </a:r>
            <a:r>
              <a:rPr lang="zh-CN" altLang="en-US" dirty="0"/>
              <a:t>）：</a:t>
            </a:r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zh-CN" altLang="en-US" b="1" dirty="0"/>
              <a:t>当日</a:t>
            </a:r>
            <a:r>
              <a:rPr lang="en-US" altLang="zh-CN" b="1" dirty="0"/>
              <a:t>K</a:t>
            </a:r>
            <a:r>
              <a:rPr lang="zh-CN" altLang="en-US" b="1" dirty="0"/>
              <a:t>值</a:t>
            </a:r>
            <a:r>
              <a:rPr lang="en-US" altLang="zh-CN" b="1" dirty="0"/>
              <a:t>=2/3×</a:t>
            </a:r>
            <a:r>
              <a:rPr lang="zh-CN" altLang="en-US" b="1" dirty="0"/>
              <a:t>前一日</a:t>
            </a:r>
            <a:r>
              <a:rPr lang="en-US" altLang="zh-CN" b="1" dirty="0"/>
              <a:t>K</a:t>
            </a:r>
            <a:r>
              <a:rPr lang="zh-CN" altLang="en-US" b="1" dirty="0"/>
              <a:t>值</a:t>
            </a:r>
            <a:r>
              <a:rPr lang="en-US" altLang="zh-CN" b="1" dirty="0"/>
              <a:t>+1/3×</a:t>
            </a:r>
            <a:r>
              <a:rPr lang="zh-CN" altLang="en-US" b="1" dirty="0"/>
              <a:t>当日</a:t>
            </a:r>
            <a:r>
              <a:rPr lang="en-US" altLang="zh-CN" b="1" dirty="0"/>
              <a:t>RSV</a:t>
            </a:r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b="1" dirty="0"/>
              <a:t>当日</a:t>
            </a:r>
            <a:r>
              <a:rPr lang="en-US" altLang="zh-CN" b="1" dirty="0"/>
              <a:t>D</a:t>
            </a:r>
            <a:r>
              <a:rPr lang="zh-CN" altLang="en-US" b="1" dirty="0"/>
              <a:t>值</a:t>
            </a:r>
            <a:r>
              <a:rPr lang="en-US" altLang="zh-CN" b="1" dirty="0"/>
              <a:t>=2/3×</a:t>
            </a:r>
            <a:r>
              <a:rPr lang="zh-CN" altLang="en-US" b="1" dirty="0"/>
              <a:t>前一日</a:t>
            </a:r>
            <a:r>
              <a:rPr lang="en-US" altLang="zh-CN" b="1" dirty="0"/>
              <a:t>D</a:t>
            </a:r>
            <a:r>
              <a:rPr lang="zh-CN" altLang="en-US" b="1" dirty="0"/>
              <a:t>值</a:t>
            </a:r>
            <a:r>
              <a:rPr lang="en-US" altLang="zh-CN" b="1" dirty="0"/>
              <a:t>+1/3×</a:t>
            </a:r>
            <a:r>
              <a:rPr lang="zh-CN" altLang="en-US" b="1" dirty="0"/>
              <a:t>当日</a:t>
            </a:r>
            <a:r>
              <a:rPr lang="en-US" altLang="zh-CN" b="1" dirty="0"/>
              <a:t>K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en-US" altLang="zh-CN" b="1" dirty="0"/>
              <a:t>J</a:t>
            </a:r>
            <a:r>
              <a:rPr lang="zh-CN" altLang="en-US" b="1" dirty="0"/>
              <a:t>值</a:t>
            </a:r>
            <a:r>
              <a:rPr lang="en-US" altLang="zh-CN" b="1" dirty="0"/>
              <a:t>=3*</a:t>
            </a:r>
            <a:r>
              <a:rPr lang="zh-CN" altLang="en-US" b="1" dirty="0"/>
              <a:t>当日</a:t>
            </a:r>
            <a:r>
              <a:rPr lang="en-US" altLang="zh-CN" b="1" dirty="0"/>
              <a:t>K</a:t>
            </a:r>
            <a:r>
              <a:rPr lang="zh-CN" altLang="en-US" b="1" dirty="0"/>
              <a:t>值</a:t>
            </a:r>
            <a:r>
              <a:rPr lang="en-US" altLang="zh-CN" b="1" dirty="0"/>
              <a:t>-2*</a:t>
            </a:r>
            <a:r>
              <a:rPr lang="zh-CN" altLang="en-US" b="1" dirty="0"/>
              <a:t>当日</a:t>
            </a:r>
            <a:r>
              <a:rPr lang="en-US" altLang="zh-CN" b="1" dirty="0"/>
              <a:t>D</a:t>
            </a:r>
            <a:r>
              <a:rPr lang="zh-CN" altLang="en-US" b="1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83845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65880-5A29-1817-26DF-33A0B7F6E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随机指标 </a:t>
            </a:r>
            <a:r>
              <a:rPr lang="en-US" altLang="zh-CN" dirty="0"/>
              <a:t>KDJ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94423-6170-2691-2688-8149887D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4" y="1198984"/>
            <a:ext cx="85534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1">
            <a:extLst>
              <a:ext uri="{FF2B5EF4-FFF2-40B4-BE49-F238E27FC236}">
                <a16:creationId xmlns:a16="http://schemas.microsoft.com/office/drawing/2014/main" id="{C36AC334-2F59-D943-372E-581EE6FEC892}"/>
              </a:ext>
            </a:extLst>
          </p:cNvPr>
          <p:cNvSpPr txBox="1">
            <a:spLocks/>
          </p:cNvSpPr>
          <p:nvPr/>
        </p:nvSpPr>
        <p:spPr>
          <a:xfrm>
            <a:off x="539552" y="771550"/>
            <a:ext cx="8064896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lvl="1" indent="0">
              <a:buNone/>
            </a:pPr>
            <a:r>
              <a:rPr lang="zh-CN" altLang="en-US" dirty="0"/>
              <a:t>下图是特斯拉最近的</a:t>
            </a:r>
            <a:r>
              <a:rPr lang="en-US" altLang="zh-CN" dirty="0"/>
              <a:t>K</a:t>
            </a:r>
            <a:r>
              <a:rPr lang="zh-CN" altLang="en-US" dirty="0"/>
              <a:t>线和</a:t>
            </a:r>
            <a:r>
              <a:rPr lang="en-US" altLang="zh-CN" dirty="0"/>
              <a:t>KDJ</a:t>
            </a:r>
            <a:r>
              <a:rPr lang="zh-CN" altLang="en-US" dirty="0"/>
              <a:t>指标图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从图中可以看出来， </a:t>
            </a:r>
            <a:r>
              <a:rPr lang="en-US" altLang="zh-CN" dirty="0"/>
              <a:t>KDJ</a:t>
            </a:r>
            <a:r>
              <a:rPr lang="zh-CN" altLang="en-US" dirty="0"/>
              <a:t>有三根线，分别是</a:t>
            </a:r>
            <a:r>
              <a:rPr lang="en-US" altLang="zh-CN" dirty="0"/>
              <a:t>K</a:t>
            </a:r>
            <a:r>
              <a:rPr lang="zh-CN" altLang="en-US" dirty="0"/>
              <a:t>线， </a:t>
            </a:r>
            <a:r>
              <a:rPr lang="en-US" altLang="zh-CN" dirty="0"/>
              <a:t>D</a:t>
            </a:r>
            <a:r>
              <a:rPr lang="zh-CN" altLang="en-US" dirty="0"/>
              <a:t>线， </a:t>
            </a:r>
            <a:r>
              <a:rPr lang="en-US" altLang="zh-CN" dirty="0"/>
              <a:t>J</a:t>
            </a:r>
            <a:r>
              <a:rPr lang="zh-CN" altLang="en-US" dirty="0"/>
              <a:t>线。</a:t>
            </a:r>
            <a:r>
              <a:rPr lang="en-US" altLang="zh-CN" dirty="0"/>
              <a:t>K</a:t>
            </a:r>
            <a:r>
              <a:rPr lang="zh-CN" altLang="en-US" dirty="0"/>
              <a:t>线、</a:t>
            </a:r>
            <a:r>
              <a:rPr lang="en-US" altLang="zh-CN" dirty="0"/>
              <a:t>D</a:t>
            </a:r>
            <a:r>
              <a:rPr lang="zh-CN" altLang="en-US" dirty="0"/>
              <a:t>线的取值范围是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100</a:t>
            </a:r>
            <a:r>
              <a:rPr lang="zh-CN" altLang="en-US" dirty="0"/>
              <a:t>， </a:t>
            </a:r>
            <a:r>
              <a:rPr lang="en-US" altLang="zh-CN" dirty="0"/>
              <a:t>J</a:t>
            </a:r>
            <a:r>
              <a:rPr lang="zh-CN" altLang="en-US" dirty="0"/>
              <a:t>线取值范围可以超过</a:t>
            </a:r>
            <a:r>
              <a:rPr lang="en-US" altLang="zh-CN" dirty="0"/>
              <a:t>100</a:t>
            </a:r>
            <a:r>
              <a:rPr lang="zh-CN" altLang="en-US" dirty="0"/>
              <a:t>和低于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241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随机指标 </a:t>
            </a:r>
            <a:r>
              <a:rPr lang="en-US" altLang="zh-CN" dirty="0"/>
              <a:t>KDJ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0472B9F-2BA9-885A-60E8-C26E7B3473C5}"/>
              </a:ext>
            </a:extLst>
          </p:cNvPr>
          <p:cNvSpPr txBox="1">
            <a:spLocks/>
          </p:cNvSpPr>
          <p:nvPr/>
        </p:nvSpPr>
        <p:spPr>
          <a:xfrm>
            <a:off x="539552" y="771550"/>
            <a:ext cx="8064896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lvl="1" indent="0">
              <a:buNone/>
            </a:pPr>
            <a:r>
              <a:rPr lang="en-US" altLang="zh-CN" dirty="0"/>
              <a:t>KDJ</a:t>
            </a:r>
            <a:r>
              <a:rPr lang="zh-CN" altLang="en-US" dirty="0"/>
              <a:t>指标</a:t>
            </a:r>
            <a:r>
              <a:rPr lang="en-US" altLang="zh-CN" dirty="0"/>
              <a:t>80</a:t>
            </a:r>
            <a:r>
              <a:rPr lang="zh-CN" altLang="en-US" dirty="0"/>
              <a:t>线和</a:t>
            </a:r>
            <a:r>
              <a:rPr lang="en-US" altLang="zh-CN" dirty="0"/>
              <a:t>20</a:t>
            </a:r>
            <a:r>
              <a:rPr lang="zh-CN" altLang="en-US" dirty="0"/>
              <a:t>线作为指标是否已经超买或者超卖的分界线，中轴</a:t>
            </a:r>
            <a:r>
              <a:rPr lang="en-US" altLang="zh-CN" dirty="0"/>
              <a:t>50</a:t>
            </a:r>
            <a:r>
              <a:rPr lang="zh-CN" altLang="en-US" dirty="0"/>
              <a:t>线是正常多空的分界线。</a:t>
            </a:r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两条曲线在低位形成的黄金交叉和在高位形成的死亡交叉，其实对应着正常的均线交叉，只是因为位置关系更能体现低位超卖和高位超买现象。</a:t>
            </a:r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zh-CN" altLang="en-US" b="1" dirty="0"/>
              <a:t>金叉： </a:t>
            </a:r>
            <a:r>
              <a:rPr lang="zh-CN" altLang="en-US" dirty="0"/>
              <a:t>当</a:t>
            </a:r>
            <a:r>
              <a:rPr lang="en-US" altLang="zh-CN" dirty="0"/>
              <a:t>K</a:t>
            </a:r>
            <a:r>
              <a:rPr lang="zh-CN" altLang="en-US" dirty="0"/>
              <a:t>线从</a:t>
            </a:r>
            <a:r>
              <a:rPr lang="en-US" altLang="zh-CN" dirty="0"/>
              <a:t>D</a:t>
            </a:r>
            <a:r>
              <a:rPr lang="zh-CN" altLang="en-US" dirty="0"/>
              <a:t>线的下方向上穿越</a:t>
            </a:r>
            <a:r>
              <a:rPr lang="en-US" altLang="zh-CN" dirty="0"/>
              <a:t>D</a:t>
            </a:r>
            <a:r>
              <a:rPr lang="zh-CN" altLang="en-US" dirty="0"/>
              <a:t>线，同时</a:t>
            </a:r>
            <a:r>
              <a:rPr lang="en-US" altLang="zh-CN" dirty="0"/>
              <a:t>J</a:t>
            </a:r>
            <a:r>
              <a:rPr lang="zh-CN" altLang="en-US" dirty="0"/>
              <a:t>线从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线的下方向上穿越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线，形成</a:t>
            </a:r>
            <a:r>
              <a:rPr lang="en-US" altLang="zh-CN" dirty="0"/>
              <a:t>KDJ</a:t>
            </a:r>
            <a:r>
              <a:rPr lang="zh-CN" altLang="en-US" dirty="0"/>
              <a:t>金叉，是股价转强的信号。若之前</a:t>
            </a:r>
            <a:r>
              <a:rPr lang="en-US" altLang="zh-CN" dirty="0"/>
              <a:t>K</a:t>
            </a:r>
            <a:r>
              <a:rPr lang="zh-CN" altLang="en-US" dirty="0"/>
              <a:t>值小于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值小于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值小于</a:t>
            </a:r>
            <a:r>
              <a:rPr lang="en-US" altLang="zh-CN" dirty="0"/>
              <a:t>0</a:t>
            </a:r>
            <a:r>
              <a:rPr lang="zh-CN" altLang="en-US" dirty="0"/>
              <a:t>，三线在超卖区形成金叉时，股价成功反弹的可能性较高</a:t>
            </a:r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zh-CN" altLang="en-US" b="1" dirty="0"/>
              <a:t>死叉：</a:t>
            </a:r>
            <a:r>
              <a:rPr lang="zh-CN" altLang="en-US" dirty="0"/>
              <a:t>当</a:t>
            </a:r>
            <a:r>
              <a:rPr lang="en-US" altLang="zh-CN" dirty="0"/>
              <a:t>K</a:t>
            </a:r>
            <a:r>
              <a:rPr lang="zh-CN" altLang="en-US" dirty="0"/>
              <a:t>线从</a:t>
            </a:r>
            <a:r>
              <a:rPr lang="en-US" altLang="zh-CN" dirty="0"/>
              <a:t>D</a:t>
            </a:r>
            <a:r>
              <a:rPr lang="zh-CN" altLang="en-US" dirty="0"/>
              <a:t>线上方向下穿越</a:t>
            </a:r>
            <a:r>
              <a:rPr lang="en-US" altLang="zh-CN" dirty="0"/>
              <a:t>D</a:t>
            </a:r>
            <a:r>
              <a:rPr lang="zh-CN" altLang="en-US" dirty="0"/>
              <a:t>线，同时</a:t>
            </a:r>
            <a:r>
              <a:rPr lang="en-US" altLang="zh-CN" dirty="0"/>
              <a:t>J</a:t>
            </a:r>
            <a:r>
              <a:rPr lang="zh-CN" altLang="en-US" dirty="0"/>
              <a:t>线从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线的上方向下穿越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线，形成</a:t>
            </a:r>
            <a:r>
              <a:rPr lang="en-US" altLang="zh-CN" dirty="0"/>
              <a:t>KDJ</a:t>
            </a:r>
            <a:r>
              <a:rPr lang="zh-CN" altLang="en-US" dirty="0"/>
              <a:t>死叉时，是股价转弱的信号。若之前</a:t>
            </a:r>
            <a:r>
              <a:rPr lang="en-US" altLang="zh-CN" dirty="0"/>
              <a:t>K</a:t>
            </a:r>
            <a:r>
              <a:rPr lang="zh-CN" altLang="en-US" dirty="0"/>
              <a:t>值大于</a:t>
            </a:r>
            <a:r>
              <a:rPr lang="en-US" altLang="zh-CN" dirty="0"/>
              <a:t>90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值大于</a:t>
            </a:r>
            <a:r>
              <a:rPr lang="en-US" altLang="zh-CN" dirty="0"/>
              <a:t>80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值大于</a:t>
            </a:r>
            <a:r>
              <a:rPr lang="en-US" altLang="zh-CN" dirty="0"/>
              <a:t>100</a:t>
            </a:r>
            <a:r>
              <a:rPr lang="zh-CN" altLang="en-US" dirty="0"/>
              <a:t>，三线在超买区形成死叉时，股价短期下跌的概率较高</a:t>
            </a:r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zh-CN" altLang="en-US" b="1" dirty="0"/>
              <a:t>顶背离：</a:t>
            </a:r>
            <a:r>
              <a:rPr lang="zh-CN" altLang="en-US" dirty="0"/>
              <a:t>当股价连续上涨并持续创新高但</a:t>
            </a:r>
            <a:r>
              <a:rPr lang="en-US" altLang="zh-CN" dirty="0"/>
              <a:t>KDJ</a:t>
            </a:r>
            <a:r>
              <a:rPr lang="zh-CN" altLang="en-US" dirty="0"/>
              <a:t>并没有同时跟随创出新高时，就会形成</a:t>
            </a:r>
            <a:r>
              <a:rPr lang="en-US" altLang="zh-CN" dirty="0"/>
              <a:t>KDJ</a:t>
            </a:r>
            <a:r>
              <a:rPr lang="zh-CN" altLang="en-US" dirty="0"/>
              <a:t>顶背离，预示股价短期上涨乏力。股价短期内极容易滞涨回落，为短期出局信号</a:t>
            </a:r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zh-CN" altLang="en-US" b="1" dirty="0"/>
              <a:t>底背离：</a:t>
            </a:r>
            <a:r>
              <a:rPr lang="zh-CN" altLang="en-US" dirty="0"/>
              <a:t>当股价连续下跌并持续创新低，而</a:t>
            </a:r>
            <a:r>
              <a:rPr lang="en-US" altLang="zh-CN" dirty="0"/>
              <a:t>KDJ</a:t>
            </a:r>
            <a:r>
              <a:rPr lang="zh-CN" altLang="en-US" dirty="0"/>
              <a:t>并没有同时跟随创出新低时，形成</a:t>
            </a:r>
            <a:r>
              <a:rPr lang="en-US" altLang="zh-CN" dirty="0"/>
              <a:t>KDJ</a:t>
            </a:r>
            <a:r>
              <a:rPr lang="zh-CN" altLang="en-US" dirty="0"/>
              <a:t>底背离，预示股价短期下跌动能减弱。股价短期内极容易止跌反弹，是短线抢反弹择机买进的信号</a:t>
            </a:r>
          </a:p>
          <a:p>
            <a:pPr marL="4114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1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070A06-8F63-0D54-E8DE-AD9D4E9B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Backtrader</a:t>
            </a:r>
            <a:r>
              <a:rPr lang="en-US" altLang="zh-CN" dirty="0"/>
              <a:t> </a:t>
            </a:r>
            <a:r>
              <a:rPr lang="zh-CN" altLang="en-US" dirty="0"/>
              <a:t>回测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C224C-E959-63E7-9FAC-385F425C42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随机指标 </a:t>
            </a:r>
            <a:r>
              <a:rPr lang="en-US" altLang="zh-CN" dirty="0"/>
              <a:t>KDJ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0942E8-8FC7-68C3-F14E-FA2DAC32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590"/>
            <a:ext cx="9144000" cy="32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8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量化投资派别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E76B3549-6187-4735-5A28-667040BF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992888" cy="3672408"/>
          </a:xfrm>
        </p:spPr>
        <p:txBody>
          <a:bodyPr>
            <a:normAutofit fontScale="92500"/>
          </a:bodyPr>
          <a:lstStyle/>
          <a:p>
            <a:pPr marL="411477" lvl="1" indent="0">
              <a:buNone/>
            </a:pPr>
            <a:r>
              <a:rPr lang="zh-CN" altLang="en-US" b="1" dirty="0"/>
              <a:t>一、技术分析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前提假设：</a:t>
            </a:r>
            <a:endParaRPr lang="en-US" altLang="zh-CN" dirty="0"/>
          </a:p>
          <a:p>
            <a:pPr marL="411477" lvl="1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、有效市场理论，即价格反映一切；</a:t>
            </a:r>
            <a:endParaRPr lang="en-US" altLang="zh-CN" dirty="0"/>
          </a:p>
          <a:p>
            <a:pPr marL="411477" lvl="1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、历史会重演。因此技术派强调用技术手段分析和预测价格变化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只适合短线投资，无法判断长期趋势，特别是对于宏观经济与政策因素，难有预见性。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b="1" dirty="0"/>
              <a:t>二、基本面量化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以行业研究、企业财务指标分析等为主要工具，强调长期投资，不关注短期波动；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由基本面因素选出来的股票，大多情况下市值较高，盘子较大，短期收益率较低，但亏损的几率不高，平均一年大约有</a:t>
            </a:r>
            <a:r>
              <a:rPr lang="en-US" altLang="zh-CN" dirty="0"/>
              <a:t>10%</a:t>
            </a:r>
            <a:r>
              <a:rPr lang="zh-CN" altLang="en-US" dirty="0"/>
              <a:t>以上的收益率，是以时间换空间型的。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b="1" dirty="0"/>
              <a:t>三、消息面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基于行为金融学等理论，以市场情绪信号为出发点，利用重大事件对市场影响获取短期超额收益；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采用消息面分析的投资者，一旦获得的资讯正确靠谱，那么投资回报极高，而风险则较低。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94595C-1B3D-5087-D399-734470F3BAA1}"/>
              </a:ext>
            </a:extLst>
          </p:cNvPr>
          <p:cNvSpPr txBox="1"/>
          <p:nvPr/>
        </p:nvSpPr>
        <p:spPr>
          <a:xfrm>
            <a:off x="9756576" y="2139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B9B1B-F275-9FE7-76C7-3E1CF3A620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技术分析策略类型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A3CA00A-602C-3F8F-B7CE-FF810DD5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992888" cy="3672408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b="1" dirty="0"/>
              <a:t>一、趋势类策略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</a:t>
            </a:r>
            <a:r>
              <a:rPr lang="zh-CN" altLang="en-US" dirty="0"/>
              <a:t>线形态判断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技术指标预测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b="1" dirty="0"/>
              <a:t>二、震荡类策略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网格交易策略，以及通过仓位管理获利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b="1" dirty="0"/>
              <a:t>三、套利类策略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无风险套利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统计套利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4821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>
            <a:extLst>
              <a:ext uri="{FF2B5EF4-FFF2-40B4-BE49-F238E27FC236}">
                <a16:creationId xmlns:a16="http://schemas.microsoft.com/office/drawing/2014/main" id="{CFB18C66-DA42-007B-67B5-69E536BF748C}"/>
              </a:ext>
            </a:extLst>
          </p:cNvPr>
          <p:cNvSpPr/>
          <p:nvPr/>
        </p:nvSpPr>
        <p:spPr>
          <a:xfrm>
            <a:off x="3986554" y="1365207"/>
            <a:ext cx="3217748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 dirty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" name="Freeform 125">
            <a:extLst>
              <a:ext uri="{FF2B5EF4-FFF2-40B4-BE49-F238E27FC236}">
                <a16:creationId xmlns:a16="http://schemas.microsoft.com/office/drawing/2014/main" id="{65C636C2-18BC-0678-3840-7D350E1B1414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1537696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文本框 23">
            <a:extLst>
              <a:ext uri="{FF2B5EF4-FFF2-40B4-BE49-F238E27FC236}">
                <a16:creationId xmlns:a16="http://schemas.microsoft.com/office/drawing/2014/main" id="{258B72AA-0CCA-BE3F-DF3E-0BAA83BA2314}"/>
              </a:ext>
            </a:extLst>
          </p:cNvPr>
          <p:cNvSpPr txBox="1"/>
          <p:nvPr/>
        </p:nvSpPr>
        <p:spPr>
          <a:xfrm>
            <a:off x="2595905" y="1424497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1</a:t>
            </a:r>
            <a:r>
              <a:rPr lang="en-US" altLang="zh-CN" sz="189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189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BFF4A-136A-3BEB-04C7-A790428D1360}"/>
              </a:ext>
            </a:extLst>
          </p:cNvPr>
          <p:cNvSpPr/>
          <p:nvPr/>
        </p:nvSpPr>
        <p:spPr>
          <a:xfrm>
            <a:off x="4437967" y="1466047"/>
            <a:ext cx="1851789" cy="341632"/>
          </a:xfrm>
          <a:prstGeom prst="rect">
            <a:avLst/>
          </a:prstGeom>
          <a:noFill/>
          <a:ln w="25400" cap="sq">
            <a:noFill/>
            <a:prstDash val="dash"/>
            <a:bevel/>
          </a:ln>
        </p:spPr>
        <p:txBody>
          <a:bodyPr wrap="none">
            <a:spAutoFit/>
          </a:bodyPr>
          <a:lstStyle/>
          <a:p>
            <a:r>
              <a:rPr lang="zh-CN" altLang="en-US" sz="1620" b="1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量化交易策略总览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CF39812-11F0-8A59-5A0C-F9B8A18DF093}"/>
              </a:ext>
            </a:extLst>
          </p:cNvPr>
          <p:cNvSpPr txBox="1"/>
          <p:nvPr/>
        </p:nvSpPr>
        <p:spPr>
          <a:xfrm>
            <a:off x="2595905" y="2258894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2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Freeform 125">
            <a:extLst>
              <a:ext uri="{FF2B5EF4-FFF2-40B4-BE49-F238E27FC236}">
                <a16:creationId xmlns:a16="http://schemas.microsoft.com/office/drawing/2014/main" id="{09D0596D-1DB3-2AD1-4CDF-2CBA5B822AA7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2372093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DAE235B4-4998-B22B-6D04-171A9DDFE5A4}"/>
              </a:ext>
            </a:extLst>
          </p:cNvPr>
          <p:cNvSpPr/>
          <p:nvPr/>
        </p:nvSpPr>
        <p:spPr>
          <a:xfrm>
            <a:off x="3986554" y="2199100"/>
            <a:ext cx="3233742" cy="544320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31FE85E-D2DC-68AB-7968-7C9C923A0C5A}"/>
              </a:ext>
            </a:extLst>
          </p:cNvPr>
          <p:cNvSpPr/>
          <p:nvPr/>
        </p:nvSpPr>
        <p:spPr>
          <a:xfrm>
            <a:off x="4437967" y="2300444"/>
            <a:ext cx="1771511" cy="341632"/>
          </a:xfrm>
          <a:prstGeom prst="rect">
            <a:avLst/>
          </a:prstGeom>
          <a:ln w="25400" cap="sq" cmpd="thickThin">
            <a:noFill/>
            <a:prstDash val="dash"/>
            <a:bevel/>
          </a:ln>
        </p:spPr>
        <p:txBody>
          <a:bodyPr wrap="none">
            <a:spAutoFit/>
          </a:bodyPr>
          <a:lstStyle/>
          <a:p>
            <a:r>
              <a:rPr lang="en-US" altLang="zh-CN" sz="162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RSI</a:t>
            </a:r>
            <a:r>
              <a:rPr lang="zh-CN" altLang="en-US" sz="162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相对强弱指标</a:t>
            </a:r>
          </a:p>
        </p:txBody>
      </p:sp>
      <p:sp>
        <p:nvSpPr>
          <p:cNvPr id="31" name="Freeform 125">
            <a:extLst>
              <a:ext uri="{FF2B5EF4-FFF2-40B4-BE49-F238E27FC236}">
                <a16:creationId xmlns:a16="http://schemas.microsoft.com/office/drawing/2014/main" id="{7A5D564D-9814-2E83-C3C8-4938D7A95C5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2" name="文本框 25">
            <a:extLst>
              <a:ext uri="{FF2B5EF4-FFF2-40B4-BE49-F238E27FC236}">
                <a16:creationId xmlns:a16="http://schemas.microsoft.com/office/drawing/2014/main" id="{C135FF5B-1572-7E08-C3C8-0490BDCC5FC9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8EE71B-1DF9-FB0A-C673-E39EBBFD9DE0}"/>
              </a:ext>
            </a:extLst>
          </p:cNvPr>
          <p:cNvSpPr/>
          <p:nvPr/>
        </p:nvSpPr>
        <p:spPr>
          <a:xfrm>
            <a:off x="4437966" y="3134840"/>
            <a:ext cx="2652195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通道突破策略</a:t>
            </a:r>
          </a:p>
        </p:txBody>
      </p:sp>
      <p:sp>
        <p:nvSpPr>
          <p:cNvPr id="34" name="矩形 3">
            <a:extLst>
              <a:ext uri="{FF2B5EF4-FFF2-40B4-BE49-F238E27FC236}">
                <a16:creationId xmlns:a16="http://schemas.microsoft.com/office/drawing/2014/main" id="{A66763F0-654D-940B-913C-6AE255C25B2D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D387AF-16CA-DD4C-4E7F-778E8752E8DD}"/>
              </a:ext>
            </a:extLst>
          </p:cNvPr>
          <p:cNvGrpSpPr/>
          <p:nvPr/>
        </p:nvGrpSpPr>
        <p:grpSpPr>
          <a:xfrm>
            <a:off x="2267744" y="3867894"/>
            <a:ext cx="4948660" cy="543313"/>
            <a:chOff x="2257761" y="4108828"/>
            <a:chExt cx="4948660" cy="543313"/>
          </a:xfrm>
        </p:grpSpPr>
        <p:sp>
          <p:nvSpPr>
            <p:cNvPr id="36" name="Freeform 125">
              <a:extLst>
                <a:ext uri="{FF2B5EF4-FFF2-40B4-BE49-F238E27FC236}">
                  <a16:creationId xmlns:a16="http://schemas.microsoft.com/office/drawing/2014/main" id="{5A544A19-5675-ABEA-B182-20D8AA775E6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文本框 25">
              <a:extLst>
                <a:ext uri="{FF2B5EF4-FFF2-40B4-BE49-F238E27FC236}">
                  <a16:creationId xmlns:a16="http://schemas.microsoft.com/office/drawing/2014/main" id="{074F6C24-4C9C-F7F3-A7C2-39041674E6E4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C1D0E65-1FC9-5041-5C39-6F443BCE9FDA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r>
                <a:rPr lang="en-US" altLang="zh-CN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KDJ</a:t>
              </a:r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随机指标交易策略</a:t>
              </a:r>
            </a:p>
          </p:txBody>
        </p:sp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71AA151C-F1A8-A41D-723E-7425A98FE097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99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RSI</a:t>
            </a:r>
            <a:r>
              <a:rPr lang="zh-CN" altLang="en-US" dirty="0"/>
              <a:t>基本概念介绍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8568952" cy="3384376"/>
          </a:xfrm>
        </p:spPr>
        <p:txBody>
          <a:bodyPr>
            <a:normAutofit lnSpcReduction="10000"/>
          </a:bodyPr>
          <a:lstStyle/>
          <a:p>
            <a:pPr marL="411477" lvl="1" indent="0">
              <a:buNone/>
            </a:pPr>
            <a:r>
              <a:rPr lang="zh-CN" altLang="en-US" dirty="0"/>
              <a:t>在股票市场上，买方和卖方力量的消长会影响股票的价格。如果股票的买入力量大于卖出力量，则股票的价格会上涨</a:t>
            </a:r>
            <a:r>
              <a:rPr lang="en-US" altLang="zh-CN" dirty="0"/>
              <a:t>;</a:t>
            </a:r>
            <a:r>
              <a:rPr lang="zh-CN" altLang="en-US" dirty="0"/>
              <a:t>如果股票的卖出力量大于买入力量，则股票的价格会下跌。如何运用一种巧妙的方法来判断股票的买入力量与卖出力量的强弱</a:t>
            </a:r>
            <a:r>
              <a:rPr lang="en-US" altLang="zh-CN" dirty="0"/>
              <a:t>?</a:t>
            </a:r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这个问题早在</a:t>
            </a:r>
            <a:r>
              <a:rPr lang="en-US" altLang="zh-CN" dirty="0"/>
              <a:t>20</a:t>
            </a:r>
            <a:r>
              <a:rPr lang="zh-CN" altLang="en-US" dirty="0"/>
              <a:t>世</a:t>
            </a:r>
            <a:r>
              <a:rPr lang="en-US" altLang="zh-CN" dirty="0"/>
              <a:t>70</a:t>
            </a:r>
            <a:r>
              <a:rPr lang="zh-CN" altLang="en-US" dirty="0"/>
              <a:t>年代被一位投资者提出并最终找到一个解决方案。韦尔斯</a:t>
            </a:r>
            <a:r>
              <a:rPr lang="en-US" altLang="zh-CN" dirty="0"/>
              <a:t>·</a:t>
            </a:r>
            <a:r>
              <a:rPr lang="zh-CN" altLang="en-US" dirty="0"/>
              <a:t>威尔德</a:t>
            </a:r>
            <a:r>
              <a:rPr lang="en-US" altLang="zh-CN" dirty="0"/>
              <a:t>( </a:t>
            </a:r>
            <a:r>
              <a:rPr lang="en-US" altLang="zh-CN" dirty="0" err="1"/>
              <a:t>Wellswilder</a:t>
            </a:r>
            <a:r>
              <a:rPr lang="en-US" altLang="zh-CN" dirty="0"/>
              <a:t>)</a:t>
            </a:r>
            <a:r>
              <a:rPr lang="zh-CN" altLang="en-US" dirty="0"/>
              <a:t>于</a:t>
            </a:r>
            <a:r>
              <a:rPr lang="en-US" altLang="zh-CN" dirty="0"/>
              <a:t>1978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月发表了一种衡量证券自身内在相对强度的指标，即 </a:t>
            </a:r>
            <a:r>
              <a:rPr lang="en-US" altLang="zh-CN" dirty="0"/>
              <a:t>Relative Strength Index</a:t>
            </a:r>
            <a:r>
              <a:rPr lang="zh-CN" altLang="en-US" dirty="0"/>
              <a:t>，简称“</a:t>
            </a:r>
            <a:r>
              <a:rPr lang="en-US" altLang="zh-CN" dirty="0"/>
              <a:t>RSI”</a:t>
            </a:r>
            <a:r>
              <a:rPr lang="zh-CN" altLang="en-US" dirty="0"/>
              <a:t>，中文名为“相对强弱指标”</a:t>
            </a:r>
            <a:endParaRPr lang="en-US" altLang="zh-CN" dirty="0"/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en-US" altLang="zh-CN" dirty="0"/>
              <a:t>RSI</a:t>
            </a:r>
            <a:r>
              <a:rPr lang="zh-CN" altLang="en-US" dirty="0"/>
              <a:t>是用一种特定公式计算出来的值，投资者可以通过</a:t>
            </a:r>
            <a:r>
              <a:rPr lang="en-US" altLang="zh-CN" dirty="0"/>
              <a:t>RSI</a:t>
            </a:r>
            <a:r>
              <a:rPr lang="zh-CN" altLang="en-US" dirty="0"/>
              <a:t>的取值来判断股票的买入和卖出情况，进而预测未来股票的价格走势。例如，如果股票的买入力量大于股票的卖出力量，则可以预测股票未来价格可能会上涨。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97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RSI</a:t>
            </a:r>
            <a:r>
              <a:rPr lang="zh-CN" altLang="en-US" dirty="0"/>
              <a:t>计算公式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4ED7F1-9752-3575-A3CC-F30881E8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915566"/>
            <a:ext cx="3613187" cy="1984053"/>
          </a:xfrm>
          <a:prstGeom prst="rect">
            <a:avLst/>
          </a:prstGeom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id="{BB29D891-FAE1-AE76-27C1-CBB4B367C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843558"/>
            <a:ext cx="8581739" cy="3888432"/>
          </a:xfrm>
        </p:spPr>
        <p:txBody>
          <a:bodyPr>
            <a:normAutofit lnSpcReduction="10000"/>
          </a:bodyPr>
          <a:lstStyle/>
          <a:p>
            <a:pPr marL="411477" lvl="1" indent="0">
              <a:buNone/>
            </a:pPr>
            <a:r>
              <a:rPr lang="zh-CN" altLang="en-US" dirty="0"/>
              <a:t>相对强弱指标</a:t>
            </a:r>
            <a:r>
              <a:rPr lang="en-US" altLang="zh-CN" dirty="0"/>
              <a:t>RSI</a:t>
            </a:r>
            <a:r>
              <a:rPr lang="zh-CN" altLang="en-US" dirty="0"/>
              <a:t>的值的计算公式如下：</a:t>
            </a:r>
            <a:endParaRPr lang="en-US" altLang="zh-CN" dirty="0"/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en-US" altLang="zh-CN" dirty="0"/>
              <a:t>RSI=100XUP)(UP+DOWN)</a:t>
            </a:r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其中，</a:t>
            </a:r>
            <a:r>
              <a:rPr lang="en-US" altLang="zh-CN" dirty="0"/>
              <a:t>UP </a:t>
            </a:r>
            <a:r>
              <a:rPr lang="zh-CN" altLang="en-US" dirty="0"/>
              <a:t>表示</a:t>
            </a:r>
            <a:r>
              <a:rPr lang="en-US" altLang="zh-CN" dirty="0"/>
              <a:t>t</a:t>
            </a:r>
            <a:r>
              <a:rPr lang="zh-CN" altLang="en-US" dirty="0"/>
              <a:t>期内股价上涨幅度的平均值 </a:t>
            </a:r>
            <a:r>
              <a:rPr lang="en-US" altLang="zh-CN" dirty="0"/>
              <a:t>DOWN</a:t>
            </a:r>
          </a:p>
          <a:p>
            <a:pPr marL="411477" lvl="1" indent="0">
              <a:buNone/>
            </a:pPr>
            <a:r>
              <a:rPr lang="zh-CN" altLang="en-US" dirty="0"/>
              <a:t>表示 </a:t>
            </a:r>
            <a:r>
              <a:rPr lang="en-US" altLang="zh-CN" dirty="0"/>
              <a:t>t </a:t>
            </a:r>
            <a:r>
              <a:rPr lang="zh-CN" altLang="en-US" dirty="0"/>
              <a:t>天期内股价下跌幅度的平均值。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以上面表格为例，假设某股票然</a:t>
            </a:r>
            <a:r>
              <a:rPr lang="en-US" altLang="zh-CN" dirty="0"/>
              <a:t>1</a:t>
            </a:r>
            <a:r>
              <a:rPr lang="zh-CN" altLang="en-US" dirty="0"/>
              <a:t>日到</a:t>
            </a:r>
            <a:r>
              <a:rPr lang="en-US" altLang="zh-CN" dirty="0"/>
              <a:t>5</a:t>
            </a:r>
            <a:r>
              <a:rPr lang="zh-CN" altLang="en-US" dirty="0"/>
              <a:t>日的日收盘价分别为</a:t>
            </a:r>
            <a:r>
              <a:rPr lang="en-US" altLang="zh-CN" dirty="0"/>
              <a:t>18</a:t>
            </a:r>
            <a:r>
              <a:rPr lang="zh-CN" altLang="en-US" dirty="0"/>
              <a:t>元、</a:t>
            </a:r>
            <a:r>
              <a:rPr lang="en-US" altLang="zh-CN" dirty="0"/>
              <a:t>23</a:t>
            </a:r>
            <a:r>
              <a:rPr lang="zh-CN" altLang="en-US" dirty="0"/>
              <a:t>元、</a:t>
            </a:r>
            <a:r>
              <a:rPr lang="en-US" altLang="zh-CN" dirty="0"/>
              <a:t>21</a:t>
            </a:r>
            <a:r>
              <a:rPr lang="zh-CN" altLang="en-US" dirty="0"/>
              <a:t>元、</a:t>
            </a:r>
            <a:r>
              <a:rPr lang="en-US" altLang="zh-CN" dirty="0"/>
              <a:t>20</a:t>
            </a:r>
            <a:r>
              <a:rPr lang="zh-CN" altLang="en-US" dirty="0"/>
              <a:t>元、</a:t>
            </a:r>
            <a:r>
              <a:rPr lang="en-US" altLang="zh-CN" dirty="0"/>
              <a:t>19</a:t>
            </a:r>
            <a:r>
              <a:rPr lang="zh-CN" altLang="en-US" dirty="0"/>
              <a:t>元。该股票第</a:t>
            </a:r>
            <a:r>
              <a:rPr lang="en-US" altLang="zh-CN" dirty="0"/>
              <a:t>2</a:t>
            </a:r>
            <a:r>
              <a:rPr lang="zh-CN" altLang="en-US" dirty="0"/>
              <a:t>天上涨</a:t>
            </a:r>
            <a:r>
              <a:rPr lang="en-US" altLang="zh-CN" dirty="0"/>
              <a:t>5</a:t>
            </a:r>
            <a:r>
              <a:rPr lang="zh-CN" altLang="en-US" dirty="0"/>
              <a:t>元，第</a:t>
            </a:r>
            <a:r>
              <a:rPr lang="en-US" altLang="zh-CN" dirty="0"/>
              <a:t>3</a:t>
            </a:r>
            <a:r>
              <a:rPr lang="zh-CN" altLang="en-US" dirty="0"/>
              <a:t>天下跌</a:t>
            </a:r>
            <a:r>
              <a:rPr lang="en-US" altLang="zh-CN" dirty="0"/>
              <a:t>2</a:t>
            </a:r>
            <a:r>
              <a:rPr lang="zh-CN" altLang="en-US" dirty="0"/>
              <a:t>元，第</a:t>
            </a:r>
            <a:r>
              <a:rPr lang="en-US" altLang="zh-CN" dirty="0"/>
              <a:t>4</a:t>
            </a:r>
            <a:r>
              <a:rPr lang="zh-CN" altLang="en-US" dirty="0"/>
              <a:t>天下跌</a:t>
            </a:r>
            <a:r>
              <a:rPr lang="en-US" altLang="zh-CN" dirty="0"/>
              <a:t>1</a:t>
            </a:r>
            <a:r>
              <a:rPr lang="zh-CN" altLang="en-US" dirty="0"/>
              <a:t>元，第</a:t>
            </a:r>
            <a:r>
              <a:rPr lang="en-US" altLang="zh-CN" dirty="0"/>
              <a:t>5</a:t>
            </a:r>
            <a:r>
              <a:rPr lang="zh-CN" altLang="en-US" dirty="0"/>
              <a:t>天下跌</a:t>
            </a:r>
            <a:r>
              <a:rPr lang="en-US" altLang="zh-CN" dirty="0"/>
              <a:t>1</a:t>
            </a:r>
            <a:r>
              <a:rPr lang="zh-CN" altLang="en-US" dirty="0"/>
              <a:t>元。我们利用</a:t>
            </a:r>
            <a:r>
              <a:rPr lang="en-US" altLang="zh-CN" dirty="0"/>
              <a:t>5</a:t>
            </a:r>
            <a:r>
              <a:rPr lang="zh-CN" altLang="en-US" dirty="0"/>
              <a:t>日的股票收盘价数据来求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  <a:r>
              <a:rPr lang="en-US" altLang="zh-CN" dirty="0"/>
              <a:t>RSI</a:t>
            </a:r>
            <a:r>
              <a:rPr lang="zh-CN" altLang="en-US" dirty="0"/>
              <a:t>值，即</a:t>
            </a:r>
            <a:r>
              <a:rPr lang="en-US" altLang="zh-CN" dirty="0"/>
              <a:t>t=4</a:t>
            </a:r>
            <a:r>
              <a:rPr lang="zh-CN" altLang="en-US" dirty="0"/>
              <a:t>，</a:t>
            </a:r>
            <a:r>
              <a:rPr lang="en-US" altLang="zh-CN" dirty="0"/>
              <a:t>UP-5/4=1.25; DOWN=(2+1+1) /4=1</a:t>
            </a:r>
            <a:r>
              <a:rPr lang="zh-CN" altLang="en-US" dirty="0"/>
              <a:t>，由此可见</a:t>
            </a:r>
            <a:r>
              <a:rPr lang="en-US" altLang="zh-CN" dirty="0"/>
              <a:t>:</a:t>
            </a:r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en-US" altLang="zh-CN" dirty="0"/>
              <a:t>RSI=100x1.25/(1+1.25)=55.56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285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RSI</a:t>
            </a:r>
            <a:r>
              <a:rPr lang="zh-CN" altLang="en-US" dirty="0"/>
              <a:t>指标判断方法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31D68017-F0AB-D744-70C4-59F0FA77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843558"/>
            <a:ext cx="8581739" cy="3888432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在计算</a:t>
            </a:r>
            <a:r>
              <a:rPr lang="en-US" altLang="zh-CN" dirty="0"/>
              <a:t>UP</a:t>
            </a:r>
            <a:r>
              <a:rPr lang="zh-CN" altLang="en-US" dirty="0"/>
              <a:t>和</a:t>
            </a:r>
            <a:r>
              <a:rPr lang="en-US" altLang="zh-CN" dirty="0"/>
              <a:t>DOMN</a:t>
            </a:r>
            <a:r>
              <a:rPr lang="zh-CN" altLang="en-US" dirty="0"/>
              <a:t>的值时，需要求出上涨幅度的平均值和下跌幅度的平均值，一般使用算术平均值来求</a:t>
            </a:r>
            <a:r>
              <a:rPr lang="en-US" altLang="zh-CN" dirty="0"/>
              <a:t>UP</a:t>
            </a:r>
            <a:r>
              <a:rPr lang="zh-CN" altLang="en-US" dirty="0"/>
              <a:t>和</a:t>
            </a:r>
            <a:r>
              <a:rPr lang="en-US" altLang="zh-CN" dirty="0"/>
              <a:t>DOWN</a:t>
            </a:r>
            <a:r>
              <a:rPr lang="zh-CN" altLang="en-US" dirty="0"/>
              <a:t>。均值可分为简单移动平均值</a:t>
            </a:r>
            <a:r>
              <a:rPr lang="en-US" altLang="zh-CN" dirty="0"/>
              <a:t>(SMA)</a:t>
            </a:r>
            <a:r>
              <a:rPr lang="zh-CN" altLang="en-US" dirty="0"/>
              <a:t>、加权移动平均值</a:t>
            </a:r>
            <a:r>
              <a:rPr lang="en-US" altLang="zh-CN" dirty="0"/>
              <a:t>《WMA)</a:t>
            </a:r>
            <a:r>
              <a:rPr lang="zh-CN" altLang="en-US" dirty="0"/>
              <a:t>和指数移动平均值</a:t>
            </a:r>
            <a:r>
              <a:rPr lang="en-US" altLang="zh-CN" dirty="0"/>
              <a:t>EMA)</a:t>
            </a:r>
            <a:r>
              <a:rPr lang="zh-CN" altLang="en-US" dirty="0"/>
              <a:t>。在计算上涨幅度和下跌幅度的平均值时，使用不同的均值计算方式求得的平均值大小有差异，最终会使</a:t>
            </a:r>
            <a:r>
              <a:rPr lang="en-US" altLang="zh-CN" dirty="0"/>
              <a:t>RSI</a:t>
            </a:r>
            <a:r>
              <a:rPr lang="zh-CN" altLang="en-US" dirty="0"/>
              <a:t>的取值不同。从</a:t>
            </a:r>
            <a:r>
              <a:rPr lang="en-US" altLang="zh-CN" dirty="0"/>
              <a:t>RSI</a:t>
            </a:r>
            <a:r>
              <a:rPr lang="zh-CN" altLang="en-US" dirty="0"/>
              <a:t>的计算公式可以看出，</a:t>
            </a:r>
            <a:r>
              <a:rPr lang="en-US" altLang="zh-CN" dirty="0"/>
              <a:t>RS1</a:t>
            </a:r>
            <a:r>
              <a:rPr lang="zh-CN" altLang="en-US" dirty="0"/>
              <a:t>的取值范围为</a:t>
            </a:r>
            <a:r>
              <a:rPr lang="en-US" altLang="zh-CN" dirty="0"/>
              <a:t>0~100</a:t>
            </a:r>
          </a:p>
          <a:p>
            <a:pPr marL="411477" lvl="1" indent="0">
              <a:buNone/>
            </a:pPr>
            <a:r>
              <a:rPr lang="zh-CN" altLang="en-US" dirty="0"/>
              <a:t>● 当</a:t>
            </a:r>
            <a:r>
              <a:rPr lang="en-US" altLang="zh-CN" dirty="0"/>
              <a:t>RSI</a:t>
            </a:r>
            <a:r>
              <a:rPr lang="zh-CN" altLang="en-US" dirty="0"/>
              <a:t>接近</a:t>
            </a:r>
            <a:r>
              <a:rPr lang="en-US" altLang="zh-CN" dirty="0"/>
              <a:t>0</a:t>
            </a:r>
            <a:r>
              <a:rPr lang="zh-CN" altLang="en-US" dirty="0"/>
              <a:t>时，说明上涨的幅度远远小于下跌的崛度，即股票价格下跌的力量远远大于上涨力量，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● 当</a:t>
            </a:r>
            <a:r>
              <a:rPr lang="en-US" altLang="zh-CN" dirty="0"/>
              <a:t>RSI</a:t>
            </a:r>
            <a:r>
              <a:rPr lang="zh-CN" altLang="en-US" dirty="0"/>
              <a:t>接近</a:t>
            </a:r>
            <a:r>
              <a:rPr lang="en-US" altLang="zh-CN" dirty="0"/>
              <a:t>100</a:t>
            </a:r>
            <a:r>
              <a:rPr lang="zh-CN" altLang="en-US" dirty="0"/>
              <a:t>时，说明上涨的幅度远远大于下跌的幅度，即股票价格上涨的力量远远大于下跌力量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● 当</a:t>
            </a:r>
            <a:r>
              <a:rPr lang="en-US" altLang="zh-CN" dirty="0"/>
              <a:t>RS</a:t>
            </a:r>
            <a:r>
              <a:rPr lang="zh-CN" altLang="en-US" dirty="0"/>
              <a:t>取值为</a:t>
            </a:r>
            <a:r>
              <a:rPr lang="en-US" altLang="zh-CN" dirty="0"/>
              <a:t>50</a:t>
            </a:r>
            <a:r>
              <a:rPr lang="zh-CN" altLang="en-US" dirty="0"/>
              <a:t>时，说明股票上涨的力量等于下跌的力量。</a:t>
            </a:r>
            <a:endParaRPr lang="en-US" altLang="zh-CN" dirty="0"/>
          </a:p>
          <a:p>
            <a:pPr marL="411477" lvl="1" indent="0">
              <a:buNone/>
            </a:pPr>
            <a:endParaRPr lang="zh-CN" altLang="en-US" dirty="0"/>
          </a:p>
          <a:p>
            <a:pPr marL="411477" lvl="1" indent="0">
              <a:buNone/>
            </a:pPr>
            <a:r>
              <a:rPr lang="zh-CN" altLang="en-US" dirty="0"/>
              <a:t>总而言之，</a:t>
            </a:r>
            <a:r>
              <a:rPr lang="en-US" altLang="zh-CN" dirty="0"/>
              <a:t>RSI</a:t>
            </a:r>
            <a:r>
              <a:rPr lang="zh-CN" altLang="en-US" dirty="0"/>
              <a:t>的取值大于</a:t>
            </a:r>
            <a:r>
              <a:rPr lang="en-US" altLang="zh-CN" dirty="0"/>
              <a:t>50</a:t>
            </a:r>
            <a:r>
              <a:rPr lang="zh-CN" altLang="en-US" dirty="0"/>
              <a:t>越多，则表明股票土涨的力量超过下跌的力量更大。当</a:t>
            </a:r>
            <a:r>
              <a:rPr lang="en-US" altLang="zh-CN" dirty="0"/>
              <a:t>RSI</a:t>
            </a:r>
            <a:r>
              <a:rPr lang="zh-CN" altLang="en-US" dirty="0"/>
              <a:t>的取值小于</a:t>
            </a:r>
            <a:r>
              <a:rPr lang="en-US" altLang="zh-CN" dirty="0"/>
              <a:t>50</a:t>
            </a:r>
            <a:r>
              <a:rPr lang="zh-CN" altLang="en-US" dirty="0"/>
              <a:t>越多则股票的下跌力量超过上涨力量更大。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551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522B4-840B-C1F2-A306-3D025B0DDF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RSI</a:t>
            </a:r>
            <a:r>
              <a:rPr lang="zh-CN" altLang="en-US" dirty="0"/>
              <a:t>指标判断方法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85EF64F6-741F-A44D-5BA9-BB443352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60" y="868933"/>
            <a:ext cx="2628248" cy="42208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RSI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数值的超买超卖</a:t>
            </a:r>
          </a:p>
          <a:p>
            <a:pPr marL="411477" lvl="1" indent="0">
              <a:buNone/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当</a:t>
            </a:r>
            <a:r>
              <a:rPr lang="en-US" altLang="zh-CN" b="1" dirty="0">
                <a:latin typeface="STKaiti" charset="-122"/>
                <a:ea typeface="STKaiti" charset="-122"/>
                <a:cs typeface="STKaiti" charset="-122"/>
              </a:rPr>
              <a:t>RSI</a:t>
            </a:r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值超过</a:t>
            </a:r>
            <a:r>
              <a:rPr lang="en-US" altLang="zh-CN" b="1" dirty="0">
                <a:latin typeface="STKaiti" charset="-122"/>
                <a:ea typeface="STKaiti" charset="-122"/>
                <a:cs typeface="STKaiti" charset="-122"/>
              </a:rPr>
              <a:t>80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时，则表示整个市场力度过强，多方力量远大于空方力量，双方力量对比悬殊，多方大胜，市场处于超买状态，后续行情有可能出现回调或转势，此时，投资者可卖出股票。</a:t>
            </a:r>
          </a:p>
        </p:txBody>
      </p:sp>
      <p:grpSp>
        <p:nvGrpSpPr>
          <p:cNvPr id="5" name="组 8">
            <a:extLst>
              <a:ext uri="{FF2B5EF4-FFF2-40B4-BE49-F238E27FC236}">
                <a16:creationId xmlns:a16="http://schemas.microsoft.com/office/drawing/2014/main" id="{F6E82E5A-0945-0465-5130-4F74285401DB}"/>
              </a:ext>
            </a:extLst>
          </p:cNvPr>
          <p:cNvGrpSpPr/>
          <p:nvPr/>
        </p:nvGrpSpPr>
        <p:grpSpPr>
          <a:xfrm>
            <a:off x="2987824" y="1201316"/>
            <a:ext cx="5984000" cy="3672408"/>
            <a:chOff x="3220505" y="985292"/>
            <a:chExt cx="5895335" cy="345638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534CD92-8742-A54A-C018-B00B340C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505" y="985292"/>
              <a:ext cx="5895335" cy="3456384"/>
            </a:xfrm>
            <a:prstGeom prst="rect">
              <a:avLst/>
            </a:prstGeom>
          </p:spPr>
        </p:pic>
        <p:cxnSp>
          <p:nvCxnSpPr>
            <p:cNvPr id="7" name="直线连接符 5">
              <a:extLst>
                <a:ext uri="{FF2B5EF4-FFF2-40B4-BE49-F238E27FC236}">
                  <a16:creationId xmlns:a16="http://schemas.microsoft.com/office/drawing/2014/main" id="{1F88842F-5E5F-AE1C-3C29-003749932114}"/>
                </a:ext>
              </a:extLst>
            </p:cNvPr>
            <p:cNvCxnSpPr/>
            <p:nvPr/>
          </p:nvCxnSpPr>
          <p:spPr>
            <a:xfrm>
              <a:off x="3563888" y="3649588"/>
              <a:ext cx="532859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D24A85-43BD-F53C-5C13-A33A7E819989}"/>
                </a:ext>
              </a:extLst>
            </p:cNvPr>
            <p:cNvSpPr/>
            <p:nvPr/>
          </p:nvSpPr>
          <p:spPr>
            <a:xfrm>
              <a:off x="4788024" y="985292"/>
              <a:ext cx="576064" cy="33123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210334-6231-3F73-F53E-FF2DE3C157FA}"/>
                </a:ext>
              </a:extLst>
            </p:cNvPr>
            <p:cNvSpPr/>
            <p:nvPr/>
          </p:nvSpPr>
          <p:spPr>
            <a:xfrm>
              <a:off x="7308304" y="1417340"/>
              <a:ext cx="504056" cy="28083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FCDD2A87-7439-2A3A-2829-36C9B3BD1841}"/>
              </a:ext>
            </a:extLst>
          </p:cNvPr>
          <p:cNvSpPr/>
          <p:nvPr/>
        </p:nvSpPr>
        <p:spPr>
          <a:xfrm>
            <a:off x="7020272" y="393762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02871B-D9B9-B681-EDDC-85FD3B0EF559}"/>
              </a:ext>
            </a:extLst>
          </p:cNvPr>
          <p:cNvSpPr/>
          <p:nvPr/>
        </p:nvSpPr>
        <p:spPr>
          <a:xfrm>
            <a:off x="4572000" y="393762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0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2533</Words>
  <Application>Microsoft Office PowerPoint</Application>
  <PresentationFormat>全屏显示(16:9)</PresentationFormat>
  <Paragraphs>166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STKaiti</vt:lpstr>
      <vt:lpstr>思源黑体</vt:lpstr>
      <vt:lpstr>思源黑体 CN Bold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2023-08-20T08:48:26Z</dcterms:modified>
</cp:coreProperties>
</file>