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1"/>
  </p:sldMasterIdLst>
  <p:notesMasterIdLst>
    <p:notesMasterId r:id="rId21"/>
  </p:notesMasterIdLst>
  <p:handoutMasterIdLst>
    <p:handoutMasterId r:id="rId22"/>
  </p:handoutMasterIdLst>
  <p:sldIdLst>
    <p:sldId id="343" r:id="rId2"/>
    <p:sldId id="262" r:id="rId3"/>
    <p:sldId id="272" r:id="rId4"/>
    <p:sldId id="683" r:id="rId5"/>
    <p:sldId id="684" r:id="rId6"/>
    <p:sldId id="685" r:id="rId7"/>
    <p:sldId id="686" r:id="rId8"/>
    <p:sldId id="687" r:id="rId9"/>
    <p:sldId id="688" r:id="rId10"/>
    <p:sldId id="689" r:id="rId11"/>
    <p:sldId id="690" r:id="rId12"/>
    <p:sldId id="691" r:id="rId13"/>
    <p:sldId id="692" r:id="rId14"/>
    <p:sldId id="674" r:id="rId15"/>
    <p:sldId id="693" r:id="rId16"/>
    <p:sldId id="694" r:id="rId17"/>
    <p:sldId id="695" r:id="rId18"/>
    <p:sldId id="696" r:id="rId19"/>
    <p:sldId id="259"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B236F8-BB9F-4F14-A9F1-223D3247D52A}">
          <p14:sldIdLst>
            <p14:sldId id="343"/>
            <p14:sldId id="262"/>
            <p14:sldId id="272"/>
            <p14:sldId id="683"/>
            <p14:sldId id="684"/>
            <p14:sldId id="685"/>
            <p14:sldId id="686"/>
            <p14:sldId id="687"/>
            <p14:sldId id="688"/>
            <p14:sldId id="689"/>
            <p14:sldId id="690"/>
            <p14:sldId id="691"/>
            <p14:sldId id="692"/>
            <p14:sldId id="674"/>
            <p14:sldId id="693"/>
            <p14:sldId id="694"/>
            <p14:sldId id="695"/>
            <p14:sldId id="696"/>
            <p14:sldId id="259"/>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2F2F2"/>
    <a:srgbClr val="333F50"/>
    <a:srgbClr val="4A7090"/>
    <a:srgbClr val="FFFFFF"/>
    <a:srgbClr val="3494BA"/>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8" autoAdjust="0"/>
    <p:restoredTop sz="76730" autoAdjust="0"/>
  </p:normalViewPr>
  <p:slideViewPr>
    <p:cSldViewPr>
      <p:cViewPr varScale="1">
        <p:scale>
          <a:sx n="87" d="100"/>
          <a:sy n="87" d="100"/>
        </p:scale>
        <p:origin x="756" y="60"/>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EE1F764-7811-1865-C9F7-E6C25AA182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C5BC2C6-E0E6-1609-7D3F-F3CE51225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2A6955-6D8E-467F-A407-49104D1782C7}" type="datetimeFigureOut">
              <a:rPr lang="zh-CN" altLang="en-US" smtClean="0"/>
              <a:t>2023/8/19</a:t>
            </a:fld>
            <a:endParaRPr lang="zh-CN" altLang="en-US"/>
          </a:p>
        </p:txBody>
      </p:sp>
      <p:sp>
        <p:nvSpPr>
          <p:cNvPr id="4" name="页脚占位符 3">
            <a:extLst>
              <a:ext uri="{FF2B5EF4-FFF2-40B4-BE49-F238E27FC236}">
                <a16:creationId xmlns:a16="http://schemas.microsoft.com/office/drawing/2014/main" id="{06596174-CE84-28AB-425F-3AA5C822C1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0CB006B-15BD-9E86-046C-CECF356CC8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A763EF-C6EA-44F3-B34A-EC48AAA09FB7}" type="slidenum">
              <a:rPr lang="zh-CN" altLang="en-US" smtClean="0"/>
              <a:t>‹#›</a:t>
            </a:fld>
            <a:endParaRPr lang="zh-CN" altLang="en-US"/>
          </a:p>
        </p:txBody>
      </p:sp>
    </p:spTree>
    <p:extLst>
      <p:ext uri="{BB962C8B-B14F-4D97-AF65-F5344CB8AC3E}">
        <p14:creationId xmlns:p14="http://schemas.microsoft.com/office/powerpoint/2010/main" val="11721687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D2E89-9448-4D5C-8448-9CCF5BBC8E1A}" type="datetimeFigureOut">
              <a:rPr lang="zh-CN" altLang="en-US" smtClean="0"/>
              <a:t>2023/8/19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6B694-ED52-4167-BA07-0E91353D54D2}" type="slidenum">
              <a:rPr lang="zh-CN" altLang="en-US" smtClean="0"/>
              <a:t>‹#›</a:t>
            </a:fld>
            <a:endParaRPr lang="zh-CN" altLang="en-US"/>
          </a:p>
        </p:txBody>
      </p:sp>
    </p:spTree>
    <p:extLst>
      <p:ext uri="{BB962C8B-B14F-4D97-AF65-F5344CB8AC3E}">
        <p14:creationId xmlns:p14="http://schemas.microsoft.com/office/powerpoint/2010/main" val="5210981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Arial" panose="020B0604020202020204" pitchFamily="34" charset="0"/>
              <a:buNone/>
            </a:pPr>
            <a:endParaRPr lang="en-US" altLang="zh-CN" dirty="0"/>
          </a:p>
        </p:txBody>
      </p:sp>
    </p:spTree>
    <p:extLst>
      <p:ext uri="{BB962C8B-B14F-4D97-AF65-F5344CB8AC3E}">
        <p14:creationId xmlns:p14="http://schemas.microsoft.com/office/powerpoint/2010/main" val="244302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4030849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84704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234368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1722337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3538881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2420193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293046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301945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213303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187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155580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355190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134283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152735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2656416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3083124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798295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文本框 1"/>
          <p:cNvSpPr txBox="1"/>
          <p:nvPr userDrawn="1"/>
        </p:nvSpPr>
        <p:spPr>
          <a:xfrm>
            <a:off x="1588" y="0"/>
            <a:ext cx="9144000" cy="4176000"/>
          </a:xfrm>
          <a:prstGeom prst="rect">
            <a:avLst/>
          </a:prstGeom>
          <a:solidFill>
            <a:srgbClr val="44546A"/>
          </a:solidFill>
        </p:spPr>
        <p:txBody>
          <a:bodyPr wrap="square" rtlCol="0">
            <a:spAutoFit/>
          </a:bodyPr>
          <a:lstStyle/>
          <a:p>
            <a:endParaRPr lang="zh-CN" altLang="en-US" dirty="0"/>
          </a:p>
        </p:txBody>
      </p:sp>
      <p:sp>
        <p:nvSpPr>
          <p:cNvPr id="26" name="Shape 9581"/>
          <p:cNvSpPr/>
          <p:nvPr userDrawn="1"/>
        </p:nvSpPr>
        <p:spPr>
          <a:xfrm>
            <a:off x="528803" y="607681"/>
            <a:ext cx="688737" cy="3024570"/>
          </a:xfrm>
          <a:custGeom>
            <a:avLst/>
            <a:gdLst/>
            <a:ahLst/>
            <a:cxnLst>
              <a:cxn ang="0">
                <a:pos x="wd2" y="hd2"/>
              </a:cxn>
              <a:cxn ang="5400000">
                <a:pos x="wd2" y="hd2"/>
              </a:cxn>
              <a:cxn ang="10800000">
                <a:pos x="wd2" y="hd2"/>
              </a:cxn>
              <a:cxn ang="16200000">
                <a:pos x="wd2" y="hd2"/>
              </a:cxn>
            </a:cxnLst>
            <a:rect l="0" t="0" r="r" b="b"/>
            <a:pathLst>
              <a:path w="21244" h="21347" extrusionOk="0">
                <a:moveTo>
                  <a:pt x="19215" y="6579"/>
                </a:moveTo>
                <a:cubicBezTo>
                  <a:pt x="19290" y="6337"/>
                  <a:pt x="20871" y="5071"/>
                  <a:pt x="20946" y="4810"/>
                </a:cubicBezTo>
                <a:cubicBezTo>
                  <a:pt x="21021" y="4550"/>
                  <a:pt x="21473" y="3749"/>
                  <a:pt x="21097" y="3470"/>
                </a:cubicBezTo>
                <a:cubicBezTo>
                  <a:pt x="20720" y="3172"/>
                  <a:pt x="18463" y="3265"/>
                  <a:pt x="18463" y="3265"/>
                </a:cubicBezTo>
                <a:cubicBezTo>
                  <a:pt x="18463" y="3265"/>
                  <a:pt x="17936" y="2967"/>
                  <a:pt x="16882" y="2892"/>
                </a:cubicBezTo>
                <a:cubicBezTo>
                  <a:pt x="15753" y="2818"/>
                  <a:pt x="17108" y="2464"/>
                  <a:pt x="15904" y="2278"/>
                </a:cubicBezTo>
                <a:cubicBezTo>
                  <a:pt x="15151" y="2147"/>
                  <a:pt x="15377" y="1477"/>
                  <a:pt x="15076" y="1216"/>
                </a:cubicBezTo>
                <a:cubicBezTo>
                  <a:pt x="14850" y="956"/>
                  <a:pt x="14173" y="416"/>
                  <a:pt x="13495" y="192"/>
                </a:cubicBezTo>
                <a:cubicBezTo>
                  <a:pt x="12743" y="-50"/>
                  <a:pt x="11313" y="81"/>
                  <a:pt x="11313" y="81"/>
                </a:cubicBezTo>
                <a:cubicBezTo>
                  <a:pt x="8001" y="-236"/>
                  <a:pt x="6345" y="453"/>
                  <a:pt x="6044" y="825"/>
                </a:cubicBezTo>
                <a:cubicBezTo>
                  <a:pt x="5819" y="1198"/>
                  <a:pt x="6571" y="1887"/>
                  <a:pt x="5668" y="2371"/>
                </a:cubicBezTo>
                <a:cubicBezTo>
                  <a:pt x="4840" y="2836"/>
                  <a:pt x="6722" y="3004"/>
                  <a:pt x="5593" y="3283"/>
                </a:cubicBezTo>
                <a:cubicBezTo>
                  <a:pt x="4389" y="3544"/>
                  <a:pt x="5442" y="3637"/>
                  <a:pt x="4313" y="3767"/>
                </a:cubicBezTo>
                <a:cubicBezTo>
                  <a:pt x="3260" y="3879"/>
                  <a:pt x="2883" y="3935"/>
                  <a:pt x="2883" y="4177"/>
                </a:cubicBezTo>
                <a:cubicBezTo>
                  <a:pt x="2883" y="4419"/>
                  <a:pt x="1980" y="5052"/>
                  <a:pt x="1529" y="5611"/>
                </a:cubicBezTo>
                <a:cubicBezTo>
                  <a:pt x="1002" y="6170"/>
                  <a:pt x="475" y="6374"/>
                  <a:pt x="174" y="6579"/>
                </a:cubicBezTo>
                <a:cubicBezTo>
                  <a:pt x="-127" y="6803"/>
                  <a:pt x="24" y="6877"/>
                  <a:pt x="174" y="6989"/>
                </a:cubicBezTo>
                <a:cubicBezTo>
                  <a:pt x="325" y="7082"/>
                  <a:pt x="400" y="7101"/>
                  <a:pt x="400" y="7436"/>
                </a:cubicBezTo>
                <a:cubicBezTo>
                  <a:pt x="400" y="7790"/>
                  <a:pt x="2733" y="7845"/>
                  <a:pt x="2733" y="7845"/>
                </a:cubicBezTo>
                <a:cubicBezTo>
                  <a:pt x="2733" y="7845"/>
                  <a:pt x="2883" y="8162"/>
                  <a:pt x="2883" y="8460"/>
                </a:cubicBezTo>
                <a:cubicBezTo>
                  <a:pt x="2883" y="8739"/>
                  <a:pt x="2131" y="9558"/>
                  <a:pt x="1980" y="9782"/>
                </a:cubicBezTo>
                <a:cubicBezTo>
                  <a:pt x="1830" y="10005"/>
                  <a:pt x="2507" y="9931"/>
                  <a:pt x="2507" y="9931"/>
                </a:cubicBezTo>
                <a:cubicBezTo>
                  <a:pt x="2507" y="9931"/>
                  <a:pt x="2507" y="10173"/>
                  <a:pt x="2357" y="10527"/>
                </a:cubicBezTo>
                <a:cubicBezTo>
                  <a:pt x="2131" y="10881"/>
                  <a:pt x="1905" y="13245"/>
                  <a:pt x="1905" y="13897"/>
                </a:cubicBezTo>
                <a:cubicBezTo>
                  <a:pt x="1905" y="14549"/>
                  <a:pt x="1604" y="15443"/>
                  <a:pt x="1905" y="15443"/>
                </a:cubicBezTo>
                <a:cubicBezTo>
                  <a:pt x="2281" y="15443"/>
                  <a:pt x="3410" y="15461"/>
                  <a:pt x="3410" y="15461"/>
                </a:cubicBezTo>
                <a:cubicBezTo>
                  <a:pt x="3410" y="15461"/>
                  <a:pt x="3260" y="15890"/>
                  <a:pt x="3335" y="16430"/>
                </a:cubicBezTo>
                <a:cubicBezTo>
                  <a:pt x="3410" y="16951"/>
                  <a:pt x="5141" y="18645"/>
                  <a:pt x="5518" y="19055"/>
                </a:cubicBezTo>
                <a:cubicBezTo>
                  <a:pt x="5819" y="19483"/>
                  <a:pt x="5743" y="19856"/>
                  <a:pt x="5141" y="20079"/>
                </a:cubicBezTo>
                <a:cubicBezTo>
                  <a:pt x="4614" y="20303"/>
                  <a:pt x="4163" y="20582"/>
                  <a:pt x="3184" y="20750"/>
                </a:cubicBezTo>
                <a:cubicBezTo>
                  <a:pt x="2206" y="20936"/>
                  <a:pt x="1830" y="21010"/>
                  <a:pt x="1980" y="21178"/>
                </a:cubicBezTo>
                <a:cubicBezTo>
                  <a:pt x="2131" y="21327"/>
                  <a:pt x="3335" y="21290"/>
                  <a:pt x="5141" y="21271"/>
                </a:cubicBezTo>
                <a:cubicBezTo>
                  <a:pt x="6948" y="21252"/>
                  <a:pt x="6722" y="20973"/>
                  <a:pt x="6948" y="20843"/>
                </a:cubicBezTo>
                <a:cubicBezTo>
                  <a:pt x="7173" y="20712"/>
                  <a:pt x="8001" y="20377"/>
                  <a:pt x="8001" y="20377"/>
                </a:cubicBezTo>
                <a:cubicBezTo>
                  <a:pt x="8001" y="20377"/>
                  <a:pt x="8227" y="20433"/>
                  <a:pt x="8227" y="20582"/>
                </a:cubicBezTo>
                <a:cubicBezTo>
                  <a:pt x="8227" y="20750"/>
                  <a:pt x="7926" y="21010"/>
                  <a:pt x="7926" y="21010"/>
                </a:cubicBezTo>
                <a:cubicBezTo>
                  <a:pt x="8679" y="21010"/>
                  <a:pt x="8679" y="21010"/>
                  <a:pt x="8679" y="21010"/>
                </a:cubicBezTo>
                <a:cubicBezTo>
                  <a:pt x="8679" y="21010"/>
                  <a:pt x="8904" y="20992"/>
                  <a:pt x="8829" y="20843"/>
                </a:cubicBezTo>
                <a:cubicBezTo>
                  <a:pt x="8754" y="20694"/>
                  <a:pt x="9130" y="20358"/>
                  <a:pt x="9431" y="20079"/>
                </a:cubicBezTo>
                <a:cubicBezTo>
                  <a:pt x="9807" y="19781"/>
                  <a:pt x="9130" y="19446"/>
                  <a:pt x="8679" y="19316"/>
                </a:cubicBezTo>
                <a:cubicBezTo>
                  <a:pt x="8302" y="19204"/>
                  <a:pt x="8453" y="18552"/>
                  <a:pt x="8528" y="17901"/>
                </a:cubicBezTo>
                <a:cubicBezTo>
                  <a:pt x="8679" y="17249"/>
                  <a:pt x="8829" y="16541"/>
                  <a:pt x="8528" y="16243"/>
                </a:cubicBezTo>
                <a:cubicBezTo>
                  <a:pt x="8302" y="15927"/>
                  <a:pt x="7926" y="15517"/>
                  <a:pt x="7926" y="15517"/>
                </a:cubicBezTo>
                <a:cubicBezTo>
                  <a:pt x="12442" y="15610"/>
                  <a:pt x="12442" y="15610"/>
                  <a:pt x="12442" y="15610"/>
                </a:cubicBezTo>
                <a:cubicBezTo>
                  <a:pt x="12442" y="15610"/>
                  <a:pt x="12592" y="15834"/>
                  <a:pt x="12592" y="16318"/>
                </a:cubicBezTo>
                <a:cubicBezTo>
                  <a:pt x="12592" y="16821"/>
                  <a:pt x="12592" y="17156"/>
                  <a:pt x="12592" y="17956"/>
                </a:cubicBezTo>
                <a:cubicBezTo>
                  <a:pt x="12592" y="18738"/>
                  <a:pt x="12291" y="19036"/>
                  <a:pt x="11915" y="19334"/>
                </a:cubicBezTo>
                <a:cubicBezTo>
                  <a:pt x="11614" y="19651"/>
                  <a:pt x="11840" y="19874"/>
                  <a:pt x="11463" y="20172"/>
                </a:cubicBezTo>
                <a:cubicBezTo>
                  <a:pt x="11087" y="20489"/>
                  <a:pt x="10410" y="20712"/>
                  <a:pt x="10033" y="20880"/>
                </a:cubicBezTo>
                <a:cubicBezTo>
                  <a:pt x="9582" y="21047"/>
                  <a:pt x="9431" y="21327"/>
                  <a:pt x="11012" y="21345"/>
                </a:cubicBezTo>
                <a:cubicBezTo>
                  <a:pt x="12667" y="21364"/>
                  <a:pt x="14624" y="21178"/>
                  <a:pt x="14624" y="20992"/>
                </a:cubicBezTo>
                <a:cubicBezTo>
                  <a:pt x="14624" y="20824"/>
                  <a:pt x="14775" y="20601"/>
                  <a:pt x="15302" y="20321"/>
                </a:cubicBezTo>
                <a:cubicBezTo>
                  <a:pt x="15904" y="20023"/>
                  <a:pt x="15377" y="19781"/>
                  <a:pt x="15226" y="19670"/>
                </a:cubicBezTo>
                <a:cubicBezTo>
                  <a:pt x="15001" y="19539"/>
                  <a:pt x="15076" y="19409"/>
                  <a:pt x="15076" y="19185"/>
                </a:cubicBezTo>
                <a:cubicBezTo>
                  <a:pt x="15076" y="18962"/>
                  <a:pt x="15904" y="18217"/>
                  <a:pt x="16807" y="17398"/>
                </a:cubicBezTo>
                <a:cubicBezTo>
                  <a:pt x="17710" y="16578"/>
                  <a:pt x="17484" y="15629"/>
                  <a:pt x="17484" y="15629"/>
                </a:cubicBezTo>
                <a:cubicBezTo>
                  <a:pt x="18162" y="15629"/>
                  <a:pt x="18162" y="15629"/>
                  <a:pt x="18162" y="15629"/>
                </a:cubicBezTo>
                <a:cubicBezTo>
                  <a:pt x="18162" y="15629"/>
                  <a:pt x="18237" y="14418"/>
                  <a:pt x="18764" y="13190"/>
                </a:cubicBezTo>
                <a:cubicBezTo>
                  <a:pt x="19290" y="11942"/>
                  <a:pt x="18538" y="10657"/>
                  <a:pt x="18538" y="10303"/>
                </a:cubicBezTo>
                <a:cubicBezTo>
                  <a:pt x="18538" y="9950"/>
                  <a:pt x="19065" y="9801"/>
                  <a:pt x="19817" y="9726"/>
                </a:cubicBezTo>
                <a:cubicBezTo>
                  <a:pt x="20645" y="9633"/>
                  <a:pt x="20720" y="9596"/>
                  <a:pt x="20344" y="9261"/>
                </a:cubicBezTo>
                <a:cubicBezTo>
                  <a:pt x="19893" y="8925"/>
                  <a:pt x="19290" y="8125"/>
                  <a:pt x="19290" y="8125"/>
                </a:cubicBezTo>
                <a:cubicBezTo>
                  <a:pt x="19290" y="8125"/>
                  <a:pt x="19215" y="8013"/>
                  <a:pt x="18764" y="7659"/>
                </a:cubicBezTo>
                <a:cubicBezTo>
                  <a:pt x="18237" y="7324"/>
                  <a:pt x="18237" y="6989"/>
                  <a:pt x="18237" y="6989"/>
                </a:cubicBezTo>
                <a:cubicBezTo>
                  <a:pt x="18237" y="6989"/>
                  <a:pt x="19140" y="6803"/>
                  <a:pt x="19215" y="6579"/>
                </a:cubicBezTo>
                <a:close/>
                <a:moveTo>
                  <a:pt x="7550" y="8181"/>
                </a:moveTo>
                <a:cubicBezTo>
                  <a:pt x="8152" y="7845"/>
                  <a:pt x="8152" y="7845"/>
                  <a:pt x="8152" y="7845"/>
                </a:cubicBezTo>
                <a:cubicBezTo>
                  <a:pt x="8453" y="8181"/>
                  <a:pt x="8453" y="8181"/>
                  <a:pt x="8453" y="8181"/>
                </a:cubicBezTo>
                <a:lnTo>
                  <a:pt x="7550" y="8181"/>
                </a:lnTo>
                <a:close/>
                <a:moveTo>
                  <a:pt x="12517" y="3730"/>
                </a:moveTo>
                <a:cubicBezTo>
                  <a:pt x="11764" y="4047"/>
                  <a:pt x="10485" y="4605"/>
                  <a:pt x="10033" y="5071"/>
                </a:cubicBezTo>
                <a:cubicBezTo>
                  <a:pt x="9506" y="5518"/>
                  <a:pt x="8679" y="6170"/>
                  <a:pt x="8679" y="6170"/>
                </a:cubicBezTo>
                <a:cubicBezTo>
                  <a:pt x="8679" y="6170"/>
                  <a:pt x="8603" y="6058"/>
                  <a:pt x="8528" y="5890"/>
                </a:cubicBezTo>
                <a:cubicBezTo>
                  <a:pt x="8453" y="5723"/>
                  <a:pt x="8453" y="4922"/>
                  <a:pt x="8453" y="4550"/>
                </a:cubicBezTo>
                <a:cubicBezTo>
                  <a:pt x="8453" y="4177"/>
                  <a:pt x="8528" y="3861"/>
                  <a:pt x="8302" y="3842"/>
                </a:cubicBezTo>
                <a:cubicBezTo>
                  <a:pt x="8001" y="3805"/>
                  <a:pt x="7550" y="3581"/>
                  <a:pt x="7550" y="3581"/>
                </a:cubicBezTo>
                <a:cubicBezTo>
                  <a:pt x="9205" y="3023"/>
                  <a:pt x="9205" y="3023"/>
                  <a:pt x="9205" y="3023"/>
                </a:cubicBezTo>
                <a:cubicBezTo>
                  <a:pt x="8679" y="3823"/>
                  <a:pt x="9582" y="3674"/>
                  <a:pt x="9958" y="3916"/>
                </a:cubicBezTo>
                <a:cubicBezTo>
                  <a:pt x="10259" y="4158"/>
                  <a:pt x="9883" y="4773"/>
                  <a:pt x="10109" y="4475"/>
                </a:cubicBezTo>
                <a:cubicBezTo>
                  <a:pt x="10259" y="4196"/>
                  <a:pt x="10861" y="4177"/>
                  <a:pt x="11313" y="3898"/>
                </a:cubicBezTo>
                <a:cubicBezTo>
                  <a:pt x="11840" y="3618"/>
                  <a:pt x="10334" y="3414"/>
                  <a:pt x="10334" y="3414"/>
                </a:cubicBezTo>
                <a:cubicBezTo>
                  <a:pt x="10334" y="3414"/>
                  <a:pt x="11162" y="3339"/>
                  <a:pt x="11840" y="3190"/>
                </a:cubicBezTo>
                <a:cubicBezTo>
                  <a:pt x="12592" y="3023"/>
                  <a:pt x="13571" y="2818"/>
                  <a:pt x="13571" y="2818"/>
                </a:cubicBezTo>
                <a:cubicBezTo>
                  <a:pt x="14097" y="3041"/>
                  <a:pt x="14097" y="3041"/>
                  <a:pt x="14097" y="3041"/>
                </a:cubicBezTo>
                <a:cubicBezTo>
                  <a:pt x="14097" y="3041"/>
                  <a:pt x="13270" y="3414"/>
                  <a:pt x="12517" y="3730"/>
                </a:cubicBezTo>
                <a:close/>
              </a:path>
            </a:pathLst>
          </a:custGeom>
          <a:solidFill>
            <a:schemeClr val="bg1">
              <a:lumMod val="95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7" name="Shape 9582"/>
          <p:cNvSpPr/>
          <p:nvPr userDrawn="1"/>
        </p:nvSpPr>
        <p:spPr>
          <a:xfrm>
            <a:off x="1312112" y="448542"/>
            <a:ext cx="941511" cy="3201046"/>
          </a:xfrm>
          <a:custGeom>
            <a:avLst/>
            <a:gdLst/>
            <a:ahLst/>
            <a:cxnLst>
              <a:cxn ang="0">
                <a:pos x="wd2" y="hd2"/>
              </a:cxn>
              <a:cxn ang="5400000">
                <a:pos x="wd2" y="hd2"/>
              </a:cxn>
              <a:cxn ang="10800000">
                <a:pos x="wd2" y="hd2"/>
              </a:cxn>
              <a:cxn ang="16200000">
                <a:pos x="wd2" y="hd2"/>
              </a:cxn>
            </a:cxnLst>
            <a:rect l="0" t="0" r="r" b="b"/>
            <a:pathLst>
              <a:path w="21481" h="21536" extrusionOk="0">
                <a:moveTo>
                  <a:pt x="21208" y="9140"/>
                </a:moveTo>
                <a:cubicBezTo>
                  <a:pt x="21544" y="8872"/>
                  <a:pt x="21600" y="8408"/>
                  <a:pt x="21208" y="8283"/>
                </a:cubicBezTo>
                <a:cubicBezTo>
                  <a:pt x="20817" y="8140"/>
                  <a:pt x="21432" y="7373"/>
                  <a:pt x="21040" y="6783"/>
                </a:cubicBezTo>
                <a:cubicBezTo>
                  <a:pt x="20705" y="6194"/>
                  <a:pt x="20425" y="5266"/>
                  <a:pt x="20369" y="4766"/>
                </a:cubicBezTo>
                <a:cubicBezTo>
                  <a:pt x="20369" y="4266"/>
                  <a:pt x="20257" y="3909"/>
                  <a:pt x="18242" y="3749"/>
                </a:cubicBezTo>
                <a:cubicBezTo>
                  <a:pt x="16899" y="3642"/>
                  <a:pt x="15780" y="3517"/>
                  <a:pt x="15053" y="3410"/>
                </a:cubicBezTo>
                <a:cubicBezTo>
                  <a:pt x="15053" y="3410"/>
                  <a:pt x="14269" y="3195"/>
                  <a:pt x="14102" y="2999"/>
                </a:cubicBezTo>
                <a:cubicBezTo>
                  <a:pt x="14046" y="2838"/>
                  <a:pt x="14046" y="2678"/>
                  <a:pt x="14046" y="2588"/>
                </a:cubicBezTo>
                <a:cubicBezTo>
                  <a:pt x="14158" y="2428"/>
                  <a:pt x="14158" y="2303"/>
                  <a:pt x="14158" y="2214"/>
                </a:cubicBezTo>
                <a:cubicBezTo>
                  <a:pt x="14158" y="2106"/>
                  <a:pt x="14773" y="2249"/>
                  <a:pt x="14885" y="2071"/>
                </a:cubicBezTo>
                <a:cubicBezTo>
                  <a:pt x="15053" y="1910"/>
                  <a:pt x="15165" y="1517"/>
                  <a:pt x="15053" y="1500"/>
                </a:cubicBezTo>
                <a:cubicBezTo>
                  <a:pt x="14941" y="1464"/>
                  <a:pt x="14829" y="1464"/>
                  <a:pt x="14717" y="1464"/>
                </a:cubicBezTo>
                <a:cubicBezTo>
                  <a:pt x="14717" y="1410"/>
                  <a:pt x="14829" y="1053"/>
                  <a:pt x="14717" y="678"/>
                </a:cubicBezTo>
                <a:cubicBezTo>
                  <a:pt x="14661" y="321"/>
                  <a:pt x="13542" y="36"/>
                  <a:pt x="11472" y="0"/>
                </a:cubicBezTo>
                <a:cubicBezTo>
                  <a:pt x="10296" y="0"/>
                  <a:pt x="8953" y="286"/>
                  <a:pt x="8785" y="678"/>
                </a:cubicBezTo>
                <a:cubicBezTo>
                  <a:pt x="8618" y="1071"/>
                  <a:pt x="8674" y="1607"/>
                  <a:pt x="8674" y="1607"/>
                </a:cubicBezTo>
                <a:cubicBezTo>
                  <a:pt x="8674" y="1607"/>
                  <a:pt x="8282" y="1874"/>
                  <a:pt x="8618" y="2089"/>
                </a:cubicBezTo>
                <a:cubicBezTo>
                  <a:pt x="8953" y="2303"/>
                  <a:pt x="9737" y="2249"/>
                  <a:pt x="9737" y="2249"/>
                </a:cubicBezTo>
                <a:cubicBezTo>
                  <a:pt x="9737" y="2249"/>
                  <a:pt x="9905" y="2588"/>
                  <a:pt x="9905" y="2767"/>
                </a:cubicBezTo>
                <a:cubicBezTo>
                  <a:pt x="9905" y="2856"/>
                  <a:pt x="9905" y="2928"/>
                  <a:pt x="9849" y="2981"/>
                </a:cubicBezTo>
                <a:cubicBezTo>
                  <a:pt x="9849" y="2981"/>
                  <a:pt x="9849" y="2981"/>
                  <a:pt x="9849" y="2981"/>
                </a:cubicBezTo>
                <a:cubicBezTo>
                  <a:pt x="9849" y="2981"/>
                  <a:pt x="9905" y="2981"/>
                  <a:pt x="9905" y="2981"/>
                </a:cubicBezTo>
                <a:cubicBezTo>
                  <a:pt x="9849" y="2981"/>
                  <a:pt x="9849" y="2981"/>
                  <a:pt x="9849" y="2981"/>
                </a:cubicBezTo>
                <a:cubicBezTo>
                  <a:pt x="9849" y="2981"/>
                  <a:pt x="9177" y="3249"/>
                  <a:pt x="8730" y="3320"/>
                </a:cubicBezTo>
                <a:cubicBezTo>
                  <a:pt x="8002" y="3427"/>
                  <a:pt x="6883" y="3570"/>
                  <a:pt x="5988" y="3660"/>
                </a:cubicBezTo>
                <a:cubicBezTo>
                  <a:pt x="5820" y="3677"/>
                  <a:pt x="5708" y="3677"/>
                  <a:pt x="5540" y="3695"/>
                </a:cubicBezTo>
                <a:cubicBezTo>
                  <a:pt x="4477" y="3802"/>
                  <a:pt x="3637" y="3892"/>
                  <a:pt x="3637" y="4356"/>
                </a:cubicBezTo>
                <a:cubicBezTo>
                  <a:pt x="3581" y="4891"/>
                  <a:pt x="3413" y="5909"/>
                  <a:pt x="3190" y="6605"/>
                </a:cubicBezTo>
                <a:cubicBezTo>
                  <a:pt x="2966" y="7283"/>
                  <a:pt x="2294" y="8747"/>
                  <a:pt x="2294" y="9211"/>
                </a:cubicBezTo>
                <a:cubicBezTo>
                  <a:pt x="2238" y="9675"/>
                  <a:pt x="2070" y="10675"/>
                  <a:pt x="2126" y="10782"/>
                </a:cubicBezTo>
                <a:cubicBezTo>
                  <a:pt x="2126" y="10871"/>
                  <a:pt x="2350" y="10871"/>
                  <a:pt x="2350" y="10979"/>
                </a:cubicBezTo>
                <a:cubicBezTo>
                  <a:pt x="2406" y="10925"/>
                  <a:pt x="2686" y="10675"/>
                  <a:pt x="3805" y="10675"/>
                </a:cubicBezTo>
                <a:cubicBezTo>
                  <a:pt x="5036" y="10675"/>
                  <a:pt x="5036" y="10961"/>
                  <a:pt x="5036" y="10961"/>
                </a:cubicBezTo>
                <a:cubicBezTo>
                  <a:pt x="4645" y="10836"/>
                  <a:pt x="4645" y="10836"/>
                  <a:pt x="3805" y="10836"/>
                </a:cubicBezTo>
                <a:cubicBezTo>
                  <a:pt x="3022" y="10818"/>
                  <a:pt x="2406" y="10961"/>
                  <a:pt x="2350" y="10979"/>
                </a:cubicBezTo>
                <a:cubicBezTo>
                  <a:pt x="2350" y="10996"/>
                  <a:pt x="2350" y="11032"/>
                  <a:pt x="2294" y="11050"/>
                </a:cubicBezTo>
                <a:cubicBezTo>
                  <a:pt x="2182" y="11246"/>
                  <a:pt x="2182" y="11407"/>
                  <a:pt x="2518" y="11532"/>
                </a:cubicBezTo>
                <a:cubicBezTo>
                  <a:pt x="2798" y="11657"/>
                  <a:pt x="2630" y="11818"/>
                  <a:pt x="2630" y="11818"/>
                </a:cubicBezTo>
                <a:cubicBezTo>
                  <a:pt x="0" y="11782"/>
                  <a:pt x="0" y="11782"/>
                  <a:pt x="0" y="11782"/>
                </a:cubicBezTo>
                <a:cubicBezTo>
                  <a:pt x="168" y="15156"/>
                  <a:pt x="168" y="15156"/>
                  <a:pt x="168" y="15156"/>
                </a:cubicBezTo>
                <a:cubicBezTo>
                  <a:pt x="4365" y="16191"/>
                  <a:pt x="4365" y="16191"/>
                  <a:pt x="4365" y="16191"/>
                </a:cubicBezTo>
                <a:cubicBezTo>
                  <a:pt x="4365" y="16191"/>
                  <a:pt x="4980" y="16048"/>
                  <a:pt x="5540" y="16030"/>
                </a:cubicBezTo>
                <a:cubicBezTo>
                  <a:pt x="5596" y="16030"/>
                  <a:pt x="5652" y="16030"/>
                  <a:pt x="5652" y="16030"/>
                </a:cubicBezTo>
                <a:cubicBezTo>
                  <a:pt x="6267" y="16030"/>
                  <a:pt x="6603" y="16048"/>
                  <a:pt x="6603" y="16048"/>
                </a:cubicBezTo>
                <a:cubicBezTo>
                  <a:pt x="6603" y="16048"/>
                  <a:pt x="6435" y="17048"/>
                  <a:pt x="6435" y="17441"/>
                </a:cubicBezTo>
                <a:cubicBezTo>
                  <a:pt x="6435" y="17851"/>
                  <a:pt x="6547" y="18476"/>
                  <a:pt x="7107" y="18762"/>
                </a:cubicBezTo>
                <a:cubicBezTo>
                  <a:pt x="7610" y="19047"/>
                  <a:pt x="7722" y="19154"/>
                  <a:pt x="7722" y="19404"/>
                </a:cubicBezTo>
                <a:cubicBezTo>
                  <a:pt x="7722" y="19654"/>
                  <a:pt x="6547" y="20350"/>
                  <a:pt x="6603" y="20582"/>
                </a:cubicBezTo>
                <a:cubicBezTo>
                  <a:pt x="6603" y="20815"/>
                  <a:pt x="6771" y="21172"/>
                  <a:pt x="8002" y="21172"/>
                </a:cubicBezTo>
                <a:cubicBezTo>
                  <a:pt x="9233" y="21154"/>
                  <a:pt x="10128" y="20993"/>
                  <a:pt x="10128" y="20690"/>
                </a:cubicBezTo>
                <a:cubicBezTo>
                  <a:pt x="10128" y="20368"/>
                  <a:pt x="9961" y="20172"/>
                  <a:pt x="10352" y="20065"/>
                </a:cubicBezTo>
                <a:cubicBezTo>
                  <a:pt x="10800" y="19940"/>
                  <a:pt x="10128" y="19654"/>
                  <a:pt x="10856" y="19351"/>
                </a:cubicBezTo>
                <a:cubicBezTo>
                  <a:pt x="11527" y="19047"/>
                  <a:pt x="10800" y="19029"/>
                  <a:pt x="10968" y="18744"/>
                </a:cubicBezTo>
                <a:cubicBezTo>
                  <a:pt x="11136" y="18458"/>
                  <a:pt x="10800" y="17619"/>
                  <a:pt x="10744" y="17280"/>
                </a:cubicBezTo>
                <a:cubicBezTo>
                  <a:pt x="10688" y="16941"/>
                  <a:pt x="10856" y="16530"/>
                  <a:pt x="11416" y="15102"/>
                </a:cubicBezTo>
                <a:cubicBezTo>
                  <a:pt x="11919" y="13656"/>
                  <a:pt x="12255" y="13014"/>
                  <a:pt x="12423" y="12710"/>
                </a:cubicBezTo>
                <a:cubicBezTo>
                  <a:pt x="12591" y="12389"/>
                  <a:pt x="12815" y="11996"/>
                  <a:pt x="12815" y="11996"/>
                </a:cubicBezTo>
                <a:cubicBezTo>
                  <a:pt x="12815" y="11996"/>
                  <a:pt x="13542" y="13353"/>
                  <a:pt x="14102" y="13692"/>
                </a:cubicBezTo>
                <a:cubicBezTo>
                  <a:pt x="14661" y="14013"/>
                  <a:pt x="15333" y="15691"/>
                  <a:pt x="15501" y="16191"/>
                </a:cubicBezTo>
                <a:cubicBezTo>
                  <a:pt x="15668" y="16673"/>
                  <a:pt x="15556" y="18119"/>
                  <a:pt x="15948" y="18280"/>
                </a:cubicBezTo>
                <a:cubicBezTo>
                  <a:pt x="16284" y="18422"/>
                  <a:pt x="16452" y="18637"/>
                  <a:pt x="16452" y="18637"/>
                </a:cubicBezTo>
                <a:cubicBezTo>
                  <a:pt x="16452" y="18637"/>
                  <a:pt x="15501" y="18815"/>
                  <a:pt x="15501" y="19047"/>
                </a:cubicBezTo>
                <a:cubicBezTo>
                  <a:pt x="15501" y="19297"/>
                  <a:pt x="16228" y="19494"/>
                  <a:pt x="16172" y="19815"/>
                </a:cubicBezTo>
                <a:cubicBezTo>
                  <a:pt x="16172" y="20136"/>
                  <a:pt x="16284" y="20404"/>
                  <a:pt x="16676" y="20458"/>
                </a:cubicBezTo>
                <a:cubicBezTo>
                  <a:pt x="17067" y="20529"/>
                  <a:pt x="17011" y="21064"/>
                  <a:pt x="17515" y="21261"/>
                </a:cubicBezTo>
                <a:cubicBezTo>
                  <a:pt x="18019" y="21439"/>
                  <a:pt x="18858" y="21600"/>
                  <a:pt x="19865" y="21511"/>
                </a:cubicBezTo>
                <a:cubicBezTo>
                  <a:pt x="20873" y="21404"/>
                  <a:pt x="20873" y="20975"/>
                  <a:pt x="20369" y="20565"/>
                </a:cubicBezTo>
                <a:cubicBezTo>
                  <a:pt x="19865" y="20154"/>
                  <a:pt x="19250" y="19886"/>
                  <a:pt x="19418" y="19726"/>
                </a:cubicBezTo>
                <a:cubicBezTo>
                  <a:pt x="19641" y="19565"/>
                  <a:pt x="19809" y="19315"/>
                  <a:pt x="19306" y="19154"/>
                </a:cubicBezTo>
                <a:cubicBezTo>
                  <a:pt x="18802" y="18994"/>
                  <a:pt x="19306" y="18815"/>
                  <a:pt x="19641" y="18672"/>
                </a:cubicBezTo>
                <a:cubicBezTo>
                  <a:pt x="19977" y="18530"/>
                  <a:pt x="19921" y="17887"/>
                  <a:pt x="19921" y="17530"/>
                </a:cubicBezTo>
                <a:cubicBezTo>
                  <a:pt x="19977" y="17173"/>
                  <a:pt x="19809" y="15423"/>
                  <a:pt x="19921" y="14799"/>
                </a:cubicBezTo>
                <a:cubicBezTo>
                  <a:pt x="19977" y="14156"/>
                  <a:pt x="20145" y="12228"/>
                  <a:pt x="19865" y="11693"/>
                </a:cubicBezTo>
                <a:cubicBezTo>
                  <a:pt x="19585" y="11157"/>
                  <a:pt x="19809" y="10764"/>
                  <a:pt x="19809" y="10764"/>
                </a:cubicBezTo>
                <a:cubicBezTo>
                  <a:pt x="19809" y="10764"/>
                  <a:pt x="20481" y="10871"/>
                  <a:pt x="20481" y="10657"/>
                </a:cubicBezTo>
                <a:cubicBezTo>
                  <a:pt x="20481" y="10461"/>
                  <a:pt x="20257" y="10425"/>
                  <a:pt x="20537" y="10086"/>
                </a:cubicBezTo>
                <a:cubicBezTo>
                  <a:pt x="20817" y="9729"/>
                  <a:pt x="20873" y="9408"/>
                  <a:pt x="21208" y="9140"/>
                </a:cubicBezTo>
                <a:close/>
                <a:moveTo>
                  <a:pt x="6099" y="11942"/>
                </a:moveTo>
                <a:cubicBezTo>
                  <a:pt x="5540" y="11925"/>
                  <a:pt x="5540" y="11925"/>
                  <a:pt x="5540" y="11925"/>
                </a:cubicBezTo>
                <a:cubicBezTo>
                  <a:pt x="5092" y="11889"/>
                  <a:pt x="5092" y="11889"/>
                  <a:pt x="5092" y="11889"/>
                </a:cubicBezTo>
                <a:cubicBezTo>
                  <a:pt x="5092" y="11889"/>
                  <a:pt x="5204" y="11657"/>
                  <a:pt x="5036" y="11496"/>
                </a:cubicBezTo>
                <a:cubicBezTo>
                  <a:pt x="4868" y="11336"/>
                  <a:pt x="4924" y="11193"/>
                  <a:pt x="5036" y="11014"/>
                </a:cubicBezTo>
                <a:cubicBezTo>
                  <a:pt x="5036" y="11014"/>
                  <a:pt x="5204" y="11193"/>
                  <a:pt x="5540" y="11211"/>
                </a:cubicBezTo>
                <a:cubicBezTo>
                  <a:pt x="5596" y="11211"/>
                  <a:pt x="5596" y="11211"/>
                  <a:pt x="5652" y="11211"/>
                </a:cubicBezTo>
                <a:cubicBezTo>
                  <a:pt x="6044" y="11211"/>
                  <a:pt x="6211" y="11228"/>
                  <a:pt x="6211" y="11228"/>
                </a:cubicBezTo>
                <a:cubicBezTo>
                  <a:pt x="6211" y="11228"/>
                  <a:pt x="6044" y="11425"/>
                  <a:pt x="6044" y="11585"/>
                </a:cubicBezTo>
                <a:cubicBezTo>
                  <a:pt x="6044" y="11764"/>
                  <a:pt x="6099" y="11942"/>
                  <a:pt x="6099" y="11942"/>
                </a:cubicBezTo>
                <a:close/>
                <a:moveTo>
                  <a:pt x="12479" y="9015"/>
                </a:moveTo>
                <a:cubicBezTo>
                  <a:pt x="12591" y="8283"/>
                  <a:pt x="12535" y="6194"/>
                  <a:pt x="12479" y="5748"/>
                </a:cubicBezTo>
                <a:cubicBezTo>
                  <a:pt x="12479" y="5284"/>
                  <a:pt x="12199" y="4266"/>
                  <a:pt x="12367" y="4141"/>
                </a:cubicBezTo>
                <a:cubicBezTo>
                  <a:pt x="12535" y="3999"/>
                  <a:pt x="12982" y="3892"/>
                  <a:pt x="13486" y="3981"/>
                </a:cubicBezTo>
                <a:cubicBezTo>
                  <a:pt x="13486" y="3981"/>
                  <a:pt x="12926" y="3713"/>
                  <a:pt x="12031" y="3713"/>
                </a:cubicBezTo>
                <a:cubicBezTo>
                  <a:pt x="11136" y="3713"/>
                  <a:pt x="10520" y="3981"/>
                  <a:pt x="10520" y="3981"/>
                </a:cubicBezTo>
                <a:cubicBezTo>
                  <a:pt x="10520" y="3981"/>
                  <a:pt x="11527" y="3909"/>
                  <a:pt x="11472" y="4124"/>
                </a:cubicBezTo>
                <a:cubicBezTo>
                  <a:pt x="11472" y="4338"/>
                  <a:pt x="11136" y="5445"/>
                  <a:pt x="11136" y="6177"/>
                </a:cubicBezTo>
                <a:cubicBezTo>
                  <a:pt x="11136" y="6837"/>
                  <a:pt x="10968" y="8426"/>
                  <a:pt x="11136" y="9015"/>
                </a:cubicBezTo>
                <a:cubicBezTo>
                  <a:pt x="10464" y="8997"/>
                  <a:pt x="10240" y="8979"/>
                  <a:pt x="10240" y="8979"/>
                </a:cubicBezTo>
                <a:cubicBezTo>
                  <a:pt x="10240" y="8979"/>
                  <a:pt x="10856" y="6891"/>
                  <a:pt x="10632" y="5802"/>
                </a:cubicBezTo>
                <a:cubicBezTo>
                  <a:pt x="10408" y="4980"/>
                  <a:pt x="9961" y="3927"/>
                  <a:pt x="9681" y="3356"/>
                </a:cubicBezTo>
                <a:cubicBezTo>
                  <a:pt x="9681" y="3356"/>
                  <a:pt x="9681" y="3356"/>
                  <a:pt x="9681" y="3356"/>
                </a:cubicBezTo>
                <a:cubicBezTo>
                  <a:pt x="9681" y="3356"/>
                  <a:pt x="9961" y="3035"/>
                  <a:pt x="10184" y="3142"/>
                </a:cubicBezTo>
                <a:cubicBezTo>
                  <a:pt x="10184" y="3142"/>
                  <a:pt x="10184" y="3142"/>
                  <a:pt x="10184" y="3142"/>
                </a:cubicBezTo>
                <a:cubicBezTo>
                  <a:pt x="10632" y="3374"/>
                  <a:pt x="11360" y="3642"/>
                  <a:pt x="11863" y="3642"/>
                </a:cubicBezTo>
                <a:cubicBezTo>
                  <a:pt x="12423" y="3642"/>
                  <a:pt x="13318" y="3445"/>
                  <a:pt x="13878" y="3195"/>
                </a:cubicBezTo>
                <a:cubicBezTo>
                  <a:pt x="13878" y="3195"/>
                  <a:pt x="13878" y="3195"/>
                  <a:pt x="13878" y="3195"/>
                </a:cubicBezTo>
                <a:cubicBezTo>
                  <a:pt x="13878" y="3195"/>
                  <a:pt x="14437" y="3249"/>
                  <a:pt x="14493" y="3499"/>
                </a:cubicBezTo>
                <a:cubicBezTo>
                  <a:pt x="14493" y="3517"/>
                  <a:pt x="14437" y="3552"/>
                  <a:pt x="14437" y="3588"/>
                </a:cubicBezTo>
                <a:cubicBezTo>
                  <a:pt x="14437" y="3588"/>
                  <a:pt x="14437" y="3588"/>
                  <a:pt x="14437" y="3588"/>
                </a:cubicBezTo>
                <a:cubicBezTo>
                  <a:pt x="14437" y="3588"/>
                  <a:pt x="14437" y="3588"/>
                  <a:pt x="14437" y="3588"/>
                </a:cubicBezTo>
                <a:cubicBezTo>
                  <a:pt x="14437" y="3802"/>
                  <a:pt x="14437" y="4106"/>
                  <a:pt x="14549" y="4570"/>
                </a:cubicBezTo>
                <a:cubicBezTo>
                  <a:pt x="14717" y="5980"/>
                  <a:pt x="15501" y="7658"/>
                  <a:pt x="15892" y="8033"/>
                </a:cubicBezTo>
                <a:cubicBezTo>
                  <a:pt x="16340" y="8426"/>
                  <a:pt x="16844" y="8711"/>
                  <a:pt x="16844" y="8711"/>
                </a:cubicBezTo>
                <a:cubicBezTo>
                  <a:pt x="16844" y="8711"/>
                  <a:pt x="14046" y="8997"/>
                  <a:pt x="12479" y="9015"/>
                </a:cubicBezTo>
                <a:close/>
                <a:moveTo>
                  <a:pt x="20145" y="10443"/>
                </a:moveTo>
                <a:cubicBezTo>
                  <a:pt x="20033" y="10229"/>
                  <a:pt x="20201" y="10140"/>
                  <a:pt x="19697" y="10015"/>
                </a:cubicBezTo>
                <a:cubicBezTo>
                  <a:pt x="19194" y="9890"/>
                  <a:pt x="18354" y="9890"/>
                  <a:pt x="18354" y="9890"/>
                </a:cubicBezTo>
                <a:cubicBezTo>
                  <a:pt x="18354" y="9890"/>
                  <a:pt x="19585" y="9729"/>
                  <a:pt x="20145" y="9943"/>
                </a:cubicBezTo>
                <a:cubicBezTo>
                  <a:pt x="20649" y="10175"/>
                  <a:pt x="20145" y="10443"/>
                  <a:pt x="20145" y="10443"/>
                </a:cubicBezTo>
                <a:close/>
              </a:path>
            </a:pathLst>
          </a:custGeom>
          <a:solidFill>
            <a:schemeClr val="accent1">
              <a:lumMod val="60000"/>
              <a:lumOff val="40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8" name="副标题 2"/>
          <p:cNvSpPr>
            <a:spLocks noGrp="1"/>
          </p:cNvSpPr>
          <p:nvPr>
            <p:ph type="subTitle" idx="1"/>
          </p:nvPr>
        </p:nvSpPr>
        <p:spPr>
          <a:xfrm>
            <a:off x="2391508" y="1423638"/>
            <a:ext cx="6648270" cy="576064"/>
          </a:xfrm>
          <a:prstGeom prst="rect">
            <a:avLst/>
          </a:prstGeom>
        </p:spPr>
        <p:txBody>
          <a:bodyPr>
            <a:noAutofit/>
          </a:bodyPr>
          <a:lstStyle>
            <a:lvl1pPr marL="0" indent="0" algn="ctr" defTabSz="914400" rtl="0" eaLnBrk="1" latinLnBrk="0" hangingPunct="1">
              <a:lnSpc>
                <a:spcPct val="90000"/>
              </a:lnSpc>
              <a:spcBef>
                <a:spcPct val="0"/>
              </a:spcBef>
              <a:buNone/>
              <a:defRPr lang="zh-CN" altLang="en-US" sz="3300" kern="1200" spc="225" baseline="0" dirty="0">
                <a:solidFill>
                  <a:prstClr val="white"/>
                </a:solidFill>
                <a:latin typeface="思源黑体" panose="020B0400000000000000" pitchFamily="34" charset="-122"/>
                <a:ea typeface="思源黑体" panose="020B0400000000000000"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29" name="文本占位符 3"/>
          <p:cNvSpPr>
            <a:spLocks noGrp="1"/>
          </p:cNvSpPr>
          <p:nvPr>
            <p:ph type="body" sz="half" idx="10"/>
          </p:nvPr>
        </p:nvSpPr>
        <p:spPr>
          <a:xfrm>
            <a:off x="2419643" y="2652612"/>
            <a:ext cx="6597748" cy="391729"/>
          </a:xfrm>
          <a:prstGeom prst="rect">
            <a:avLst/>
          </a:prstGeom>
        </p:spPr>
        <p:txBody>
          <a:bodyPr>
            <a:noAutofit/>
          </a:bodyPr>
          <a:lstStyle>
            <a:lvl1pPr marL="0" indent="0" algn="ctr">
              <a:buNone/>
              <a:defRPr lang="zh-CN" altLang="en-US" sz="2100" b="1" kern="1200" baseline="0" dirty="0" smtClean="0">
                <a:solidFill>
                  <a:srgbClr val="FFFFFF"/>
                </a:solidFill>
                <a:latin typeface="思源黑体" panose="020B0400000000000000" pitchFamily="34" charset="-122"/>
                <a:ea typeface="思源黑体" panose="020B0400000000000000" pitchFamily="34" charset="-122"/>
                <a:cs typeface="思源黑体" panose="020B0400000000000000"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cxnSp>
        <p:nvCxnSpPr>
          <p:cNvPr id="30" name="直接连接符 29"/>
          <p:cNvCxnSpPr/>
          <p:nvPr userDrawn="1"/>
        </p:nvCxnSpPr>
        <p:spPr>
          <a:xfrm>
            <a:off x="-59535" y="4081637"/>
            <a:ext cx="9263070" cy="2281"/>
          </a:xfrm>
          <a:prstGeom prst="line">
            <a:avLst/>
          </a:prstGeom>
          <a:ln w="25400" cmpd="sng">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1" name="Group 60"/>
          <p:cNvGrpSpPr/>
          <p:nvPr userDrawn="1"/>
        </p:nvGrpSpPr>
        <p:grpSpPr>
          <a:xfrm>
            <a:off x="4716016" y="4428005"/>
            <a:ext cx="260543" cy="308468"/>
            <a:chOff x="1375885" y="1198807"/>
            <a:chExt cx="1009650" cy="1195367"/>
          </a:xfrm>
          <a:solidFill>
            <a:schemeClr val="accent1">
              <a:lumMod val="50000"/>
            </a:schemeClr>
          </a:solidFill>
        </p:grpSpPr>
        <p:grpSp>
          <p:nvGrpSpPr>
            <p:cNvPr id="32" name="Group 61"/>
            <p:cNvGrpSpPr/>
            <p:nvPr/>
          </p:nvGrpSpPr>
          <p:grpSpPr>
            <a:xfrm>
              <a:off x="1375885" y="1198807"/>
              <a:ext cx="1009650" cy="1139826"/>
              <a:chOff x="1368786" y="1195986"/>
              <a:chExt cx="1009650" cy="1139826"/>
            </a:xfrm>
            <a:grpFill/>
          </p:grpSpPr>
          <p:sp>
            <p:nvSpPr>
              <p:cNvPr id="3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3"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7" name="文本占位符 3"/>
          <p:cNvSpPr>
            <a:spLocks noGrp="1"/>
          </p:cNvSpPr>
          <p:nvPr>
            <p:ph type="body" sz="half" idx="2"/>
          </p:nvPr>
        </p:nvSpPr>
        <p:spPr>
          <a:xfrm>
            <a:off x="5220072" y="4350897"/>
            <a:ext cx="3024336" cy="514303"/>
          </a:xfrm>
          <a:prstGeom prst="rect">
            <a:avLst/>
          </a:prstGeom>
        </p:spPr>
        <p:txBody>
          <a:bodyPr anchor="ctr">
            <a:noAutofit/>
          </a:bodyPr>
          <a:lstStyle>
            <a:lvl1pPr marL="0" indent="0" algn="l">
              <a:buNone/>
              <a:defRPr lang="zh-CN" altLang="en-US" sz="1800" kern="1200" baseline="0" dirty="0" smtClean="0">
                <a:solidFill>
                  <a:schemeClr val="tx1"/>
                </a:solidFill>
                <a:latin typeface="思源黑体" panose="020B0400000000000000" pitchFamily="34" charset="-122"/>
                <a:ea typeface="思源黑体" panose="020B0400000000000000" pitchFamily="34" charset="-122"/>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algn="l" defTabSz="914400" rtl="0" eaLnBrk="1" latinLnBrk="0" hangingPunct="1">
              <a:lnSpc>
                <a:spcPct val="150000"/>
              </a:lnSpc>
            </a:pPr>
            <a:r>
              <a:rPr lang="zh-CN" altLang="en-US" dirty="0"/>
              <a:t>单击此处编辑母版文本样式</a:t>
            </a: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3320" y="18000"/>
            <a:ext cx="1570498" cy="601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333F50"/>
        </a:solidFill>
        <a:effectLst/>
      </p:bgPr>
    </p:bg>
    <p:spTree>
      <p:nvGrpSpPr>
        <p:cNvPr id="1" name=""/>
        <p:cNvGrpSpPr/>
        <p:nvPr/>
      </p:nvGrpSpPr>
      <p:grpSpPr>
        <a:xfrm>
          <a:off x="0" y="0"/>
          <a:ext cx="0" cy="0"/>
          <a:chOff x="0" y="0"/>
          <a:chExt cx="0" cy="0"/>
        </a:xfrm>
      </p:grpSpPr>
      <p:sp>
        <p:nvSpPr>
          <p:cNvPr id="7" name="矩形 6"/>
          <p:cNvSpPr/>
          <p:nvPr userDrawn="1"/>
        </p:nvSpPr>
        <p:spPr>
          <a:xfrm>
            <a:off x="3876563" y="0"/>
            <a:ext cx="529538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1722" tIns="30861" rIns="61722" bIns="3086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15">
              <a:solidFill>
                <a:srgbClr val="FFFFFF"/>
              </a:solidFill>
              <a:latin typeface="Calibri" panose="020F0502020204030204" pitchFamily="34" charset="0"/>
              <a:sym typeface="Calibri" panose="020F0502020204030204" pitchFamily="34" charset="0"/>
            </a:endParaRPr>
          </a:p>
        </p:txBody>
      </p:sp>
      <p:sp>
        <p:nvSpPr>
          <p:cNvPr id="8" name="文本框 2"/>
          <p:cNvSpPr txBox="1"/>
          <p:nvPr userDrawn="1"/>
        </p:nvSpPr>
        <p:spPr>
          <a:xfrm>
            <a:off x="836538" y="238691"/>
            <a:ext cx="3375422" cy="507831"/>
          </a:xfrm>
          <a:prstGeom prst="rect">
            <a:avLst/>
          </a:prstGeom>
          <a:noFill/>
        </p:spPr>
        <p:txBody>
          <a:bodyPr wrap="square" rtlCol="0">
            <a:spAutoFit/>
          </a:bodyPr>
          <a:lstStyle/>
          <a:p>
            <a:r>
              <a:rPr lang="en-US" altLang="zh-CN" sz="2700" b="1" dirty="0">
                <a:solidFill>
                  <a:srgbClr val="FFFFFF"/>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2700" b="1"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cxnSp>
        <p:nvCxnSpPr>
          <p:cNvPr id="10" name="直接连接符 9"/>
          <p:cNvCxnSpPr/>
          <p:nvPr userDrawn="1"/>
        </p:nvCxnSpPr>
        <p:spPr>
          <a:xfrm flipV="1">
            <a:off x="382561" y="700673"/>
            <a:ext cx="3162380" cy="2871"/>
          </a:xfrm>
          <a:prstGeom prst="line">
            <a:avLst/>
          </a:prstGeom>
          <a:ln w="25400" cap="rnd">
            <a:solidFill>
              <a:schemeClr val="bg1"/>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4154F5-0A5C-484F-9A44-9122325A86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672370" y="156436"/>
            <a:ext cx="5699830" cy="3848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51" y="5073674"/>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467548" y="627660"/>
            <a:ext cx="8208908" cy="3953116"/>
          </a:xfrm>
          <a:prstGeom prst="rect">
            <a:avLst/>
          </a:prstGeom>
        </p:spPr>
        <p:txBody>
          <a:bodyPr>
            <a:normAutofit/>
          </a:bodyPr>
          <a:lstStyle>
            <a:lvl1pPr marL="308607" indent="-308607" algn="just">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extBox 10"/>
          <p:cNvSpPr txBox="1">
            <a:spLocks noChangeArrowheads="1"/>
          </p:cNvSpPr>
          <p:nvPr userDrawn="1"/>
        </p:nvSpPr>
        <p:spPr bwMode="auto">
          <a:xfrm>
            <a:off x="3917494" y="4797789"/>
            <a:ext cx="948454" cy="2585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Hans" sz="1080" b="0" smtClean="0">
                <a:solidFill>
                  <a:schemeClr val="tx1">
                    <a:lumMod val="65000"/>
                    <a:lumOff val="35000"/>
                  </a:schemeClr>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080" b="0" dirty="0">
                <a:solidFill>
                  <a:schemeClr val="tx1">
                    <a:lumMod val="65000"/>
                    <a:lumOff val="35000"/>
                  </a:schemeClr>
                </a:solidFill>
                <a:latin typeface="Calibri" pitchFamily="34" charset="0"/>
                <a:ea typeface="Segoe UI" pitchFamily="34" charset="0"/>
                <a:cs typeface="Segoe UI" pitchFamily="34" charset="0"/>
              </a:rPr>
              <a:t>-44</a:t>
            </a:r>
            <a:endParaRPr lang="en-US" altLang="zh-Hans" sz="1080" b="0" dirty="0">
              <a:solidFill>
                <a:schemeClr val="tx1">
                  <a:lumMod val="65000"/>
                  <a:lumOff val="35000"/>
                </a:schemeClr>
              </a:solidFill>
              <a:latin typeface="Calibri" pitchFamily="34" charset="0"/>
              <a:ea typeface="Segoe UI" pitchFamily="34" charset="0"/>
              <a:cs typeface="Segoe UI" pitchFamily="34" charset="0"/>
            </a:endParaRPr>
          </a:p>
        </p:txBody>
      </p:sp>
      <p:sp>
        <p:nvSpPr>
          <p:cNvPr id="4" name="文本占位符 3"/>
          <p:cNvSpPr>
            <a:spLocks noGrp="1"/>
          </p:cNvSpPr>
          <p:nvPr>
            <p:ph type="body" sz="quarter" idx="11"/>
          </p:nvPr>
        </p:nvSpPr>
        <p:spPr>
          <a:xfrm>
            <a:off x="713973" y="195486"/>
            <a:ext cx="5616624" cy="313333"/>
          </a:xfrm>
        </p:spPr>
        <p:txBody>
          <a:bodyPr anchor="ctr">
            <a:normAutofit/>
          </a:bodyPr>
          <a:lstStyle>
            <a:lvl1pPr marL="0" indent="0">
              <a:buNone/>
              <a:defRPr sz="1800" b="1">
                <a:solidFill>
                  <a:schemeClr val="bg1"/>
                </a:solidFill>
                <a:latin typeface="思源黑体" panose="020B0400000000000000" pitchFamily="34" charset="-122"/>
                <a:ea typeface="思源黑体" panose="020B0400000000000000" pitchFamily="34" charset="-122"/>
              </a:defRPr>
            </a:lvl1pPr>
          </a:lstStyle>
          <a:p>
            <a:pPr lvl="0"/>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2F2F2"/>
        </a:solid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51" y="5073674"/>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7415" y="2463938"/>
            <a:ext cx="1428750" cy="1285875"/>
          </a:xfrm>
          <a:prstGeom prst="rect">
            <a:avLst/>
          </a:prstGeom>
        </p:spPr>
      </p:pic>
      <p:sp>
        <p:nvSpPr>
          <p:cNvPr id="13" name="文本框 8"/>
          <p:cNvSpPr txBox="1"/>
          <p:nvPr userDrawn="1"/>
        </p:nvSpPr>
        <p:spPr>
          <a:xfrm>
            <a:off x="2053828" y="1466742"/>
            <a:ext cx="4843462" cy="1006429"/>
          </a:xfrm>
          <a:prstGeom prst="rect">
            <a:avLst/>
          </a:prstGeom>
          <a:noFill/>
        </p:spPr>
        <p:txBody>
          <a:bodyPr wrap="square" rtlCol="0">
            <a:spAutoFit/>
          </a:bodyPr>
          <a:lstStyle/>
          <a:p>
            <a:pPr algn="ctr"/>
            <a:r>
              <a:rPr lang="en-US" altLang="zh-CN" sz="5940" dirty="0">
                <a:solidFill>
                  <a:srgbClr val="515151"/>
                </a:solidFill>
                <a:latin typeface="Calibri" panose="020F0502020204030204" pitchFamily="34" charset="0"/>
                <a:sym typeface="Calibri" panose="020F0502020204030204" pitchFamily="34" charset="0"/>
              </a:rPr>
              <a:t>Thank you!</a:t>
            </a:r>
            <a:endParaRPr lang="zh-CN" altLang="en-US" sz="5940" dirty="0">
              <a:solidFill>
                <a:srgbClr val="515151"/>
              </a:solidFill>
              <a:latin typeface="Calibri" panose="020F0502020204030204" pitchFamily="34" charset="0"/>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080">
                <a:solidFill>
                  <a:schemeClr val="tx1">
                    <a:tint val="75000"/>
                  </a:schemeClr>
                </a:solidFill>
              </a:defRPr>
            </a:lvl1pPr>
          </a:lstStyle>
          <a:p>
            <a:fld id="{530820CF-B880-4189-942D-D702A7CBA730}" type="datetimeFigureOut">
              <a:rPr lang="zh-CN" altLang="en-US" smtClean="0"/>
              <a:t>2023/8/19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08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822952" rtl="0" eaLnBrk="1" latinLnBrk="0" hangingPunct="1">
        <a:spcBef>
          <a:spcPct val="0"/>
        </a:spcBef>
        <a:buNone/>
        <a:defRPr sz="3960" kern="1200">
          <a:solidFill>
            <a:schemeClr val="tx1"/>
          </a:solidFill>
          <a:latin typeface="+mj-lt"/>
          <a:ea typeface="+mj-ea"/>
          <a:cs typeface="+mj-cs"/>
        </a:defRPr>
      </a:lvl1pPr>
    </p:titleStyle>
    <p:bodyStyle>
      <a:lvl1pPr marL="308607" indent="-308607" algn="l" defTabSz="822952" rtl="0" eaLnBrk="1" latinLnBrk="0" hangingPunct="1">
        <a:spcBef>
          <a:spcPct val="20000"/>
        </a:spcBef>
        <a:buFont typeface="Arial" pitchFamily="34" charset="0"/>
        <a:buChar char="•"/>
        <a:defRPr sz="2880" kern="1200">
          <a:solidFill>
            <a:schemeClr val="tx1"/>
          </a:solidFill>
          <a:latin typeface="+mn-lt"/>
          <a:ea typeface="+mn-ea"/>
          <a:cs typeface="+mn-cs"/>
        </a:defRPr>
      </a:lvl1pPr>
      <a:lvl2pPr marL="668649" indent="-257172" algn="l" defTabSz="822952" rtl="0" eaLnBrk="1" latinLnBrk="0" hangingPunct="1">
        <a:spcBef>
          <a:spcPct val="20000"/>
        </a:spcBef>
        <a:buFont typeface="Arial" pitchFamily="34" charset="0"/>
        <a:buChar char="–"/>
        <a:defRPr sz="2520" kern="1200">
          <a:solidFill>
            <a:schemeClr val="tx1"/>
          </a:solidFill>
          <a:latin typeface="+mn-lt"/>
          <a:ea typeface="+mn-ea"/>
          <a:cs typeface="+mn-cs"/>
        </a:defRPr>
      </a:lvl2pPr>
      <a:lvl3pPr marL="1028690" indent="-205738" algn="l" defTabSz="822952" rtl="0" eaLnBrk="1" latinLnBrk="0" hangingPunct="1">
        <a:spcBef>
          <a:spcPct val="20000"/>
        </a:spcBef>
        <a:buFont typeface="Arial" pitchFamily="34" charset="0"/>
        <a:buChar char="•"/>
        <a:defRPr sz="2160" kern="1200">
          <a:solidFill>
            <a:schemeClr val="tx1"/>
          </a:solidFill>
          <a:latin typeface="+mn-lt"/>
          <a:ea typeface="+mn-ea"/>
          <a:cs typeface="+mn-cs"/>
        </a:defRPr>
      </a:lvl3pPr>
      <a:lvl4pPr marL="1440166"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41"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a:latin typeface="思源黑体 CN Bold" panose="020B0800000000000000" pitchFamily="34" charset="-122"/>
                <a:ea typeface="思源黑体 CN Bold" panose="020B0800000000000000" pitchFamily="34" charset="-122"/>
              </a:rPr>
              <a:t>量化交易策略实操</a:t>
            </a:r>
          </a:p>
        </p:txBody>
      </p:sp>
      <p:sp>
        <p:nvSpPr>
          <p:cNvPr id="7" name="文本占位符 6">
            <a:extLst>
              <a:ext uri="{FF2B5EF4-FFF2-40B4-BE49-F238E27FC236}">
                <a16:creationId xmlns:a16="http://schemas.microsoft.com/office/drawing/2014/main" id="{3F3A9467-DA86-435F-953E-38F709C787EF}"/>
              </a:ext>
            </a:extLst>
          </p:cNvPr>
          <p:cNvSpPr>
            <a:spLocks noGrp="1"/>
          </p:cNvSpPr>
          <p:nvPr>
            <p:ph type="body" sz="half" idx="10"/>
          </p:nvPr>
        </p:nvSpPr>
        <p:spPr/>
        <p:txBody>
          <a:bodyPr/>
          <a:lstStyle/>
          <a:p>
            <a:r>
              <a:rPr lang="zh-CN" altLang="en-US" dirty="0"/>
              <a:t>多因子模型及实战</a:t>
            </a:r>
          </a:p>
        </p:txBody>
      </p:sp>
      <p:sp>
        <p:nvSpPr>
          <p:cNvPr id="6" name="文本占位符 5"/>
          <p:cNvSpPr>
            <a:spLocks noGrp="1"/>
          </p:cNvSpPr>
          <p:nvPr>
            <p:ph type="body" sz="half" idx="2"/>
          </p:nvPr>
        </p:nvSpPr>
        <p:spPr>
          <a:xfrm>
            <a:off x="5000766" y="4278889"/>
            <a:ext cx="3963722" cy="669125"/>
          </a:xfrm>
        </p:spPr>
        <p:txBody>
          <a:bodyPr>
            <a:normAutofit/>
          </a:bodyPr>
          <a:lstStyle/>
          <a:p>
            <a:pPr>
              <a:lnSpc>
                <a:spcPts val="1500"/>
              </a:lnSpc>
            </a:pPr>
            <a:r>
              <a:rPr lang="zh-CN" altLang="en-US" sz="1400" dirty="0"/>
              <a:t>讲师：张泽亮</a:t>
            </a:r>
          </a:p>
        </p:txBody>
      </p:sp>
    </p:spTree>
    <p:extLst>
      <p:ext uri="{BB962C8B-B14F-4D97-AF65-F5344CB8AC3E}">
        <p14:creationId xmlns:p14="http://schemas.microsoft.com/office/powerpoint/2010/main" val="196380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套利定价理论</a:t>
            </a:r>
            <a:r>
              <a:rPr lang="en-US" altLang="zh-CN" dirty="0"/>
              <a:t>(APT)</a:t>
            </a:r>
            <a:endParaRPr lang="zh-CN" altLang="en-US" dirty="0"/>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8208912" cy="3960440"/>
          </a:xfrm>
        </p:spPr>
        <p:txBody>
          <a:bodyPr>
            <a:normAutofit/>
          </a:bodyPr>
          <a:lstStyle/>
          <a:p>
            <a:pPr marL="411477" lvl="1" indent="0">
              <a:buNone/>
            </a:pPr>
            <a:r>
              <a:rPr lang="en-US" altLang="zh-CN" b="1" dirty="0"/>
              <a:t>CAPM </a:t>
            </a:r>
            <a:r>
              <a:rPr lang="zh-CN" altLang="en-US" b="1" dirty="0"/>
              <a:t>和 </a:t>
            </a:r>
            <a:r>
              <a:rPr lang="en-US" altLang="zh-CN" b="1" dirty="0"/>
              <a:t>APT </a:t>
            </a:r>
            <a:r>
              <a:rPr lang="zh-CN" altLang="en-US" b="1" dirty="0"/>
              <a:t>模型的比较</a:t>
            </a:r>
            <a:endParaRPr lang="en-US" altLang="zh-CN" b="1" dirty="0"/>
          </a:p>
          <a:p>
            <a:pPr marL="411477" lvl="1" indent="0">
              <a:buNone/>
            </a:pPr>
            <a:r>
              <a:rPr lang="en-US" altLang="zh-CN" dirty="0"/>
              <a:t>(1) APT</a:t>
            </a:r>
            <a:r>
              <a:rPr lang="zh-CN" altLang="en-US" dirty="0"/>
              <a:t>模型是 </a:t>
            </a:r>
            <a:r>
              <a:rPr lang="en-US" altLang="zh-CN" dirty="0"/>
              <a:t>CAPM </a:t>
            </a:r>
            <a:r>
              <a:rPr lang="zh-CN" altLang="en-US" dirty="0"/>
              <a:t>的一般形式</a:t>
            </a:r>
            <a:r>
              <a:rPr lang="en-US" altLang="zh-CN" dirty="0"/>
              <a:t>,</a:t>
            </a:r>
            <a:r>
              <a:rPr lang="zh-CN" altLang="en-US" dirty="0"/>
              <a:t>其假设条件比 </a:t>
            </a:r>
            <a:r>
              <a:rPr lang="en-US" altLang="zh-CN" dirty="0"/>
              <a:t>CAPM </a:t>
            </a:r>
            <a:r>
              <a:rPr lang="zh-CN" altLang="en-US" dirty="0"/>
              <a:t>更宽松。当</a:t>
            </a:r>
            <a:r>
              <a:rPr lang="en-US" altLang="zh-CN" dirty="0"/>
              <a:t>APT</a:t>
            </a:r>
            <a:r>
              <a:rPr lang="zh-CN" altLang="en-US" dirty="0"/>
              <a:t>模型只存在一个风险因子，并且这个风险因子是市场风险因子的时候，</a:t>
            </a:r>
            <a:r>
              <a:rPr lang="en-US" altLang="zh-CN" dirty="0"/>
              <a:t>APT </a:t>
            </a:r>
            <a:r>
              <a:rPr lang="zh-CN" altLang="en-US" dirty="0"/>
              <a:t>模型就变成了 </a:t>
            </a:r>
            <a:r>
              <a:rPr lang="en-US" altLang="zh-CN" dirty="0"/>
              <a:t>CAPM</a:t>
            </a:r>
            <a:r>
              <a:rPr lang="zh-CN" altLang="en-US" dirty="0"/>
              <a:t>。</a:t>
            </a:r>
            <a:endParaRPr lang="en-US" altLang="zh-CN" dirty="0"/>
          </a:p>
          <a:p>
            <a:pPr marL="411477" lvl="1" indent="0">
              <a:buNone/>
            </a:pPr>
            <a:endParaRPr lang="en-US" altLang="zh-CN" dirty="0"/>
          </a:p>
          <a:p>
            <a:pPr marL="411477" lvl="1" indent="0">
              <a:buNone/>
            </a:pPr>
            <a:r>
              <a:rPr lang="en-US" altLang="zh-CN" dirty="0"/>
              <a:t>(2) APT </a:t>
            </a:r>
            <a:r>
              <a:rPr lang="zh-CN" altLang="en-US" dirty="0"/>
              <a:t>模型的假设相比于 </a:t>
            </a:r>
            <a:r>
              <a:rPr lang="en-US" altLang="zh-CN" dirty="0"/>
              <a:t>CAPM </a:t>
            </a:r>
            <a:r>
              <a:rPr lang="zh-CN" altLang="en-US" dirty="0"/>
              <a:t>更少，同时没有对风险因子的数量和风险因子的选取进行限制。 </a:t>
            </a:r>
            <a:endParaRPr lang="en-US" altLang="zh-CN" dirty="0"/>
          </a:p>
          <a:p>
            <a:pPr marL="411477" lvl="1" indent="0">
              <a:buNone/>
            </a:pPr>
            <a:endParaRPr lang="en-US" altLang="zh-CN" dirty="0"/>
          </a:p>
          <a:p>
            <a:pPr marL="411477" lvl="1" indent="0">
              <a:buNone/>
            </a:pPr>
            <a:r>
              <a:rPr lang="en-US" altLang="zh-CN" dirty="0"/>
              <a:t>(3) CAPM </a:t>
            </a:r>
            <a:r>
              <a:rPr lang="zh-CN" altLang="en-US" dirty="0"/>
              <a:t>假设投资者有一致的预期保证所有投资者都是在无风险资产和市场组合之间分配权重，因此唯一的系统性风险就是市场风险。</a:t>
            </a:r>
          </a:p>
          <a:p>
            <a:pPr marL="411477" lvl="1" indent="0">
              <a:buNone/>
            </a:pPr>
            <a:endParaRPr lang="en-US" altLang="zh-CN" dirty="0"/>
          </a:p>
          <a:p>
            <a:pPr marL="411477" lvl="1" indent="0">
              <a:buNone/>
            </a:pPr>
            <a:r>
              <a:rPr lang="en-US" altLang="zh-CN" dirty="0"/>
              <a:t>(4)</a:t>
            </a:r>
            <a:r>
              <a:rPr lang="zh-CN" altLang="en-US" dirty="0"/>
              <a:t> </a:t>
            </a:r>
            <a:r>
              <a:rPr lang="en-US" altLang="zh-CN" dirty="0"/>
              <a:t>CAPM</a:t>
            </a:r>
            <a:r>
              <a:rPr lang="zh-CN" altLang="en-US" dirty="0"/>
              <a:t>和</a:t>
            </a:r>
            <a:r>
              <a:rPr lang="en-US" altLang="zh-CN" dirty="0"/>
              <a:t>APT</a:t>
            </a:r>
            <a:r>
              <a:rPr lang="zh-CN" altLang="en-US" dirty="0"/>
              <a:t>计算出来的都是假设市场在均衡情况下的预期回报。</a:t>
            </a:r>
          </a:p>
        </p:txBody>
      </p:sp>
    </p:spTree>
    <p:extLst>
      <p:ext uri="{BB962C8B-B14F-4D97-AF65-F5344CB8AC3E}">
        <p14:creationId xmlns:p14="http://schemas.microsoft.com/office/powerpoint/2010/main" val="75897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a:extLst>
              <a:ext uri="{FF2B5EF4-FFF2-40B4-BE49-F238E27FC236}">
                <a16:creationId xmlns:a16="http://schemas.microsoft.com/office/drawing/2014/main" id="{81B0D8DA-84B6-AA4C-6D69-3EFA888310BD}"/>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2" name="矩形 3"/>
          <p:cNvSpPr/>
          <p:nvPr/>
        </p:nvSpPr>
        <p:spPr>
          <a:xfrm>
            <a:off x="3986554" y="1365207"/>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21" name="Freeform 125"/>
          <p:cNvSpPr>
            <a:spLocks noEditPoints="1"/>
          </p:cNvSpPr>
          <p:nvPr/>
        </p:nvSpPr>
        <p:spPr bwMode="auto">
          <a:xfrm rot="5400000">
            <a:off x="2258147" y="153769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95905" y="142449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37967" y="1466047"/>
            <a:ext cx="1643399" cy="341632"/>
          </a:xfrm>
          <a:prstGeom prst="rect">
            <a:avLst/>
          </a:prstGeom>
          <a:noFill/>
          <a:ln w="25400" cap="sq">
            <a:noFill/>
            <a:prstDash val="dash"/>
            <a:bevel/>
          </a:ln>
        </p:spPr>
        <p:txBody>
          <a:bodyPr wrap="none">
            <a:spAutoFit/>
          </a:bodyPr>
          <a:lstStyle/>
          <a:p>
            <a:r>
              <a:rPr lang="zh-CN" altLang="en-US" sz="1620" b="1"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多因子模型综述</a:t>
            </a:r>
          </a:p>
        </p:txBody>
      </p:sp>
      <p:sp>
        <p:nvSpPr>
          <p:cNvPr id="3" name="文本框 8"/>
          <p:cNvSpPr txBox="1"/>
          <p:nvPr/>
        </p:nvSpPr>
        <p:spPr>
          <a:xfrm>
            <a:off x="2595905" y="225889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58147" y="237209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86554" y="2199100"/>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17" name="矩形 16"/>
          <p:cNvSpPr/>
          <p:nvPr/>
        </p:nvSpPr>
        <p:spPr>
          <a:xfrm>
            <a:off x="4437967" y="2300444"/>
            <a:ext cx="1831784" cy="341632"/>
          </a:xfrm>
          <a:prstGeom prst="rect">
            <a:avLst/>
          </a:prstGeom>
          <a:ln w="25400" cap="sq" cmpd="thickThin">
            <a:noFill/>
            <a:prstDash val="dash"/>
            <a:bevel/>
          </a:ln>
        </p:spPr>
        <p:txBody>
          <a:bodyPr wrap="none">
            <a:spAutoFit/>
          </a:bodyPr>
          <a:lstStyle/>
          <a:p>
            <a:r>
              <a:rPr lang="en-US" altLang="zh-CN"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APT</a:t>
            </a:r>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套利定价理论</a:t>
            </a:r>
          </a:p>
        </p:txBody>
      </p:sp>
      <p:sp>
        <p:nvSpPr>
          <p:cNvPr id="18" name="Freeform 125">
            <a:extLst>
              <a:ext uri="{FF2B5EF4-FFF2-40B4-BE49-F238E27FC236}">
                <a16:creationId xmlns:a16="http://schemas.microsoft.com/office/drawing/2014/main" id="{2CAE09A4-7CB5-2A28-F2D1-E23A4097BA0C}"/>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9" name="文本框 25">
            <a:extLst>
              <a:ext uri="{FF2B5EF4-FFF2-40B4-BE49-F238E27FC236}">
                <a16:creationId xmlns:a16="http://schemas.microsoft.com/office/drawing/2014/main" id="{008751A4-2DB1-99C4-C7A5-3CE0BDEECEB0}"/>
              </a:ext>
            </a:extLst>
          </p:cNvPr>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0" name="矩形 19">
            <a:extLst>
              <a:ext uri="{FF2B5EF4-FFF2-40B4-BE49-F238E27FC236}">
                <a16:creationId xmlns:a16="http://schemas.microsoft.com/office/drawing/2014/main" id="{1B76A3F5-E265-5D12-28D9-9BFB291ECE92}"/>
              </a:ext>
            </a:extLst>
          </p:cNvPr>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solidFill>
                <a:latin typeface="思源黑体 CN Bold" panose="020B0800000000000000" pitchFamily="34" charset="-122"/>
                <a:ea typeface="思源黑体 CN Bold" panose="020B0800000000000000" pitchFamily="34" charset="-122"/>
                <a:sym typeface="Calibri" panose="020F0502020204030204" pitchFamily="34" charset="0"/>
              </a:rPr>
              <a:t>多因子模型及实战</a:t>
            </a:r>
          </a:p>
        </p:txBody>
      </p:sp>
      <p:sp>
        <p:nvSpPr>
          <p:cNvPr id="5" name="文本框 4">
            <a:extLst>
              <a:ext uri="{FF2B5EF4-FFF2-40B4-BE49-F238E27FC236}">
                <a16:creationId xmlns:a16="http://schemas.microsoft.com/office/drawing/2014/main" id="{6DF9144E-ABA6-FA5C-7A0A-22F4F66918AC}"/>
              </a:ext>
            </a:extLst>
          </p:cNvPr>
          <p:cNvSpPr txBox="1"/>
          <p:nvPr/>
        </p:nvSpPr>
        <p:spPr>
          <a:xfrm>
            <a:off x="4145692" y="2113005"/>
            <a:ext cx="914400" cy="9144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02602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多因子模型</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8064896" cy="3960440"/>
          </a:xfrm>
        </p:spPr>
        <p:txBody>
          <a:bodyPr>
            <a:normAutofit fontScale="92500" lnSpcReduction="10000"/>
          </a:bodyPr>
          <a:lstStyle/>
          <a:p>
            <a:pPr marL="411477" lvl="1" indent="0">
              <a:buNone/>
            </a:pPr>
            <a:r>
              <a:rPr lang="zh-CN" altLang="en-US" dirty="0"/>
              <a:t>根据使用因子的不同</a:t>
            </a:r>
            <a:r>
              <a:rPr lang="en-US" altLang="zh-CN" dirty="0"/>
              <a:t>,</a:t>
            </a:r>
            <a:r>
              <a:rPr lang="zh-CN" altLang="en-US" dirty="0"/>
              <a:t>我们可以把多因子模型分为三类：</a:t>
            </a:r>
            <a:endParaRPr lang="en-US" altLang="zh-CN" dirty="0"/>
          </a:p>
          <a:p>
            <a:pPr lvl="1"/>
            <a:r>
              <a:rPr lang="zh-CN" altLang="en-US" dirty="0"/>
              <a:t>宏观经济因子模型 </a:t>
            </a:r>
            <a:r>
              <a:rPr lang="en-US" altLang="zh-CN" dirty="0"/>
              <a:t>(Macroeconomic Factor Model)</a:t>
            </a:r>
          </a:p>
          <a:p>
            <a:pPr marL="411477" lvl="1" indent="0">
              <a:buNone/>
            </a:pPr>
            <a:r>
              <a:rPr lang="zh-CN" altLang="en-US" dirty="0"/>
              <a:t>     宏观因子模型使用的风险因子都是影响宏观经济的变量</a:t>
            </a:r>
            <a:r>
              <a:rPr lang="en-US" altLang="zh-CN" dirty="0"/>
              <a:t>,</a:t>
            </a:r>
            <a:r>
              <a:rPr lang="zh-CN" altLang="en-US" dirty="0"/>
              <a:t>如利率、通货膨胀、信用利差等。这些宏观因子都会显著影响公司未来预期现金流或折现率。但需要指出的是，这些宏观因子在模型中都是以超预期</a:t>
            </a:r>
            <a:r>
              <a:rPr lang="en-US" altLang="zh-CN" dirty="0"/>
              <a:t>(surprise)</a:t>
            </a:r>
            <a:r>
              <a:rPr lang="zh-CN" altLang="en-US" dirty="0"/>
              <a:t>的形式存在的，即用实际值减去预期值。</a:t>
            </a:r>
            <a:endParaRPr lang="en-US" altLang="zh-CN" dirty="0"/>
          </a:p>
          <a:p>
            <a:pPr marL="411477" lvl="1" indent="0">
              <a:buNone/>
            </a:pPr>
            <a:endParaRPr lang="zh-CN" altLang="en-US" dirty="0"/>
          </a:p>
          <a:p>
            <a:pPr lvl="1"/>
            <a:r>
              <a:rPr lang="zh-CN" altLang="en-US" dirty="0"/>
              <a:t>基本面因子模型 </a:t>
            </a:r>
            <a:r>
              <a:rPr lang="en-US" altLang="zh-CN" dirty="0"/>
              <a:t>(Fundamental Factor Model)</a:t>
            </a:r>
          </a:p>
          <a:p>
            <a:pPr marL="411477" lvl="1" indent="0">
              <a:buNone/>
            </a:pPr>
            <a:r>
              <a:rPr lang="zh-CN" altLang="en-US" dirty="0"/>
              <a:t>     基本面因子模型使用的因子是能反映股票基本面的指标，这些指标能够解释影响股价的不同方面</a:t>
            </a:r>
            <a:r>
              <a:rPr lang="en-US" altLang="zh-CN" dirty="0"/>
              <a:t>,</a:t>
            </a:r>
            <a:r>
              <a:rPr lang="zh-CN" altLang="en-US" dirty="0"/>
              <a:t>如市盈率、市净率、财务杠杆、市值等；</a:t>
            </a:r>
            <a:endParaRPr lang="en-US" altLang="zh-CN" dirty="0"/>
          </a:p>
          <a:p>
            <a:pPr marL="411477" lvl="1" indent="0">
              <a:buNone/>
            </a:pPr>
            <a:endParaRPr lang="zh-CN" altLang="en-US" dirty="0"/>
          </a:p>
          <a:p>
            <a:pPr lvl="1"/>
            <a:r>
              <a:rPr lang="zh-CN" altLang="en-US" dirty="0"/>
              <a:t>统计因子模型 </a:t>
            </a:r>
            <a:r>
              <a:rPr lang="en-US" altLang="zh-CN" dirty="0"/>
              <a:t>(Statistical Factor Model)</a:t>
            </a:r>
            <a:endParaRPr lang="zh-CN" altLang="en-US" dirty="0"/>
          </a:p>
          <a:p>
            <a:pPr marL="411477" lvl="1" indent="0">
              <a:buNone/>
            </a:pPr>
            <a:r>
              <a:rPr lang="zh-CN" altLang="en-US" dirty="0"/>
              <a:t>     统计因子模型使用的风险因子是那些根据历史数据在统计学上可以显著解释组合回报的变量。统计因子模型最大的优点是不需要太严格的前提假设，只需根据历史数据找出影响因子。然而</a:t>
            </a:r>
            <a:r>
              <a:rPr lang="en-US" altLang="zh-CN" dirty="0"/>
              <a:t>,</a:t>
            </a:r>
            <a:r>
              <a:rPr lang="zh-CN" altLang="en-US" dirty="0"/>
              <a:t>这同时也是统计因子模型的缺点。</a:t>
            </a:r>
            <a:endParaRPr lang="en-US" altLang="zh-CN" dirty="0"/>
          </a:p>
        </p:txBody>
      </p:sp>
    </p:spTree>
    <p:extLst>
      <p:ext uri="{BB962C8B-B14F-4D97-AF65-F5344CB8AC3E}">
        <p14:creationId xmlns:p14="http://schemas.microsoft.com/office/powerpoint/2010/main" val="136343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多因子模型</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8064896" cy="3960440"/>
          </a:xfrm>
        </p:spPr>
        <p:txBody>
          <a:bodyPr>
            <a:normAutofit/>
          </a:bodyPr>
          <a:lstStyle/>
          <a:p>
            <a:pPr marL="411477" lvl="1" indent="0">
              <a:buNone/>
            </a:pPr>
            <a:r>
              <a:rPr lang="zh-CN" altLang="en-US" dirty="0"/>
              <a:t>因子库建设示例：</a:t>
            </a:r>
            <a:endParaRPr lang="en-US" altLang="zh-CN" dirty="0"/>
          </a:p>
          <a:p>
            <a:pPr marL="411477" lvl="1" indent="0">
              <a:buNone/>
            </a:pPr>
            <a:r>
              <a:rPr lang="en-US" altLang="zh-CN" dirty="0"/>
              <a:t>https://www.joinquant.com/data</a:t>
            </a:r>
          </a:p>
        </p:txBody>
      </p:sp>
      <p:pic>
        <p:nvPicPr>
          <p:cNvPr id="4" name="图片 3">
            <a:extLst>
              <a:ext uri="{FF2B5EF4-FFF2-40B4-BE49-F238E27FC236}">
                <a16:creationId xmlns:a16="http://schemas.microsoft.com/office/drawing/2014/main" id="{E7704217-60B3-A291-16B4-77CF5442BB79}"/>
              </a:ext>
            </a:extLst>
          </p:cNvPr>
          <p:cNvPicPr>
            <a:picLocks noChangeAspect="1"/>
          </p:cNvPicPr>
          <p:nvPr/>
        </p:nvPicPr>
        <p:blipFill>
          <a:blip r:embed="rId3"/>
          <a:stretch>
            <a:fillRect/>
          </a:stretch>
        </p:blipFill>
        <p:spPr>
          <a:xfrm>
            <a:off x="899592" y="1605826"/>
            <a:ext cx="6336704" cy="3126164"/>
          </a:xfrm>
          <a:prstGeom prst="rect">
            <a:avLst/>
          </a:prstGeom>
        </p:spPr>
      </p:pic>
    </p:spTree>
    <p:extLst>
      <p:ext uri="{BB962C8B-B14F-4D97-AF65-F5344CB8AC3E}">
        <p14:creationId xmlns:p14="http://schemas.microsoft.com/office/powerpoint/2010/main" val="205996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基本面多因子模型 </a:t>
            </a:r>
            <a:r>
              <a:rPr lang="en-US" altLang="zh-CN" dirty="0"/>
              <a:t>F-Score </a:t>
            </a:r>
            <a:r>
              <a:rPr lang="zh-CN" altLang="en-US" dirty="0"/>
              <a:t>介绍</a:t>
            </a:r>
          </a:p>
        </p:txBody>
      </p:sp>
      <p:sp>
        <p:nvSpPr>
          <p:cNvPr id="2" name="内容占位符 1">
            <a:extLst>
              <a:ext uri="{FF2B5EF4-FFF2-40B4-BE49-F238E27FC236}">
                <a16:creationId xmlns:a16="http://schemas.microsoft.com/office/drawing/2014/main" id="{687C9D12-89EF-9675-9829-338AE347D72D}"/>
              </a:ext>
            </a:extLst>
          </p:cNvPr>
          <p:cNvSpPr>
            <a:spLocks noGrp="1"/>
          </p:cNvSpPr>
          <p:nvPr>
            <p:ph idx="1"/>
          </p:nvPr>
        </p:nvSpPr>
        <p:spPr>
          <a:xfrm>
            <a:off x="179512" y="843558"/>
            <a:ext cx="8424936" cy="3384376"/>
          </a:xfrm>
        </p:spPr>
        <p:txBody>
          <a:bodyPr>
            <a:normAutofit/>
          </a:bodyPr>
          <a:lstStyle/>
          <a:p>
            <a:pPr marL="411477" lvl="1" indent="0">
              <a:buNone/>
            </a:pPr>
            <a:r>
              <a:rPr lang="en-US" altLang="zh-CN" dirty="0"/>
              <a:t>F-Score</a:t>
            </a:r>
            <a:r>
              <a:rPr lang="zh-CN" altLang="en-US" dirty="0"/>
              <a:t>是一种量化多因子选股模型，最早用于研究了一个简单的基于会计的基本面分析策略，当应用于一个广泛的高账面市值比公司的投资组合时，是否可以改变投资者的收益分配。其中选择了</a:t>
            </a:r>
            <a:r>
              <a:rPr lang="en-US" altLang="zh-CN" dirty="0"/>
              <a:t>9</a:t>
            </a:r>
            <a:r>
              <a:rPr lang="zh-CN" altLang="en-US" dirty="0"/>
              <a:t>个因子来衡量公司财务状况的三个方面：盈利能力、财务杠杆</a:t>
            </a:r>
            <a:r>
              <a:rPr lang="en-US" altLang="zh-CN" dirty="0"/>
              <a:t>/</a:t>
            </a:r>
            <a:r>
              <a:rPr lang="zh-CN" altLang="en-US" dirty="0"/>
              <a:t>流动性和运营效率，所选取的因子易于解释易于实现，并且作为汇总性能统计具有广泛的吸引力。然后将每个公司的相关指标归类为“好”或“坏”，这取决于因子对未来价格和盈利能力的含义。变量的赋值等于</a:t>
            </a:r>
            <a:r>
              <a:rPr lang="en-US" altLang="zh-CN" dirty="0"/>
              <a:t>1</a:t>
            </a:r>
            <a:r>
              <a:rPr lang="zh-CN" altLang="en-US" dirty="0"/>
              <a:t>（或</a:t>
            </a:r>
            <a:r>
              <a:rPr lang="en-US" altLang="zh-CN" dirty="0"/>
              <a:t>0</a:t>
            </a:r>
            <a:r>
              <a:rPr lang="zh-CN" altLang="en-US" dirty="0"/>
              <a:t>），对应相关指标是否是好的</a:t>
            </a:r>
            <a:r>
              <a:rPr lang="en-US" altLang="zh-CN" dirty="0"/>
              <a:t>(</a:t>
            </a:r>
            <a:r>
              <a:rPr lang="zh-CN" altLang="en-US" dirty="0"/>
              <a:t>或坏的</a:t>
            </a:r>
            <a:r>
              <a:rPr lang="en-US" altLang="zh-CN" dirty="0"/>
              <a:t>)</a:t>
            </a:r>
            <a:r>
              <a:rPr lang="zh-CN" altLang="en-US" dirty="0"/>
              <a:t>。定义总度量</a:t>
            </a:r>
            <a:r>
              <a:rPr lang="en-US" altLang="zh-CN" dirty="0"/>
              <a:t>F-SCORE</a:t>
            </a:r>
            <a:r>
              <a:rPr lang="zh-CN" altLang="en-US" dirty="0"/>
              <a:t>为</a:t>
            </a:r>
            <a:r>
              <a:rPr lang="en-US" altLang="zh-CN" dirty="0"/>
              <a:t>9</a:t>
            </a:r>
            <a:r>
              <a:rPr lang="zh-CN" altLang="en-US" dirty="0"/>
              <a:t>个二进制信号的和。</a:t>
            </a:r>
            <a:r>
              <a:rPr lang="en-US" altLang="zh-CN" dirty="0"/>
              <a:t>F-Score</a:t>
            </a:r>
            <a:r>
              <a:rPr lang="zh-CN" altLang="en-US" dirty="0"/>
              <a:t>被设计用来衡量公司财务状况的整体质量或强度，购买标的的决定最终是取决于</a:t>
            </a:r>
            <a:r>
              <a:rPr lang="en-US" altLang="zh-CN" dirty="0"/>
              <a:t>F-Score</a:t>
            </a:r>
            <a:r>
              <a:rPr lang="zh-CN" altLang="en-US" dirty="0"/>
              <a:t>的表现。</a:t>
            </a:r>
            <a:endParaRPr lang="en-US" altLang="zh-CN" dirty="0"/>
          </a:p>
        </p:txBody>
      </p:sp>
    </p:spTree>
    <p:extLst>
      <p:ext uri="{BB962C8B-B14F-4D97-AF65-F5344CB8AC3E}">
        <p14:creationId xmlns:p14="http://schemas.microsoft.com/office/powerpoint/2010/main" val="285797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en-US" altLang="zh-CN" dirty="0"/>
              <a:t>F-Score </a:t>
            </a:r>
            <a:r>
              <a:rPr lang="zh-CN" altLang="en-US" dirty="0"/>
              <a:t>计算方法</a:t>
            </a:r>
          </a:p>
        </p:txBody>
      </p:sp>
      <p:sp>
        <p:nvSpPr>
          <p:cNvPr id="2" name="内容占位符 1">
            <a:extLst>
              <a:ext uri="{FF2B5EF4-FFF2-40B4-BE49-F238E27FC236}">
                <a16:creationId xmlns:a16="http://schemas.microsoft.com/office/drawing/2014/main" id="{687C9D12-89EF-9675-9829-338AE347D72D}"/>
              </a:ext>
            </a:extLst>
          </p:cNvPr>
          <p:cNvSpPr>
            <a:spLocks noGrp="1"/>
          </p:cNvSpPr>
          <p:nvPr>
            <p:ph idx="1"/>
          </p:nvPr>
        </p:nvSpPr>
        <p:spPr>
          <a:xfrm>
            <a:off x="179512" y="843558"/>
            <a:ext cx="8424936" cy="4104456"/>
          </a:xfrm>
        </p:spPr>
        <p:txBody>
          <a:bodyPr>
            <a:normAutofit/>
          </a:bodyPr>
          <a:lstStyle/>
          <a:p>
            <a:pPr marL="411477" lvl="1" indent="0">
              <a:buNone/>
            </a:pPr>
            <a:r>
              <a:rPr lang="zh-CN" altLang="en-US" dirty="0"/>
              <a:t>以下我们介绍</a:t>
            </a:r>
            <a:r>
              <a:rPr lang="en-US" altLang="zh-CN" dirty="0"/>
              <a:t>9</a:t>
            </a:r>
            <a:r>
              <a:rPr lang="zh-CN" altLang="en-US" dirty="0"/>
              <a:t>个因子</a:t>
            </a:r>
            <a:r>
              <a:rPr lang="en-US" altLang="zh-CN" dirty="0"/>
              <a:t>/</a:t>
            </a:r>
            <a:r>
              <a:rPr lang="zh-CN" altLang="en-US" dirty="0"/>
              <a:t>指标的具体含义与计算公式：</a:t>
            </a:r>
          </a:p>
          <a:p>
            <a:pPr marL="411477" lvl="1" indent="0">
              <a:buNone/>
            </a:pPr>
            <a:endParaRPr lang="zh-CN" altLang="en-US" dirty="0"/>
          </a:p>
          <a:p>
            <a:pPr marL="411477" lvl="1" indent="0">
              <a:buNone/>
            </a:pPr>
            <a:r>
              <a:rPr lang="en-US" altLang="zh-CN" dirty="0"/>
              <a:t>1</a:t>
            </a:r>
            <a:r>
              <a:rPr lang="zh-CN" altLang="en-US" dirty="0"/>
              <a:t>、</a:t>
            </a:r>
            <a:r>
              <a:rPr lang="zh-CN" altLang="en-US" b="1" dirty="0"/>
              <a:t>资产收益率</a:t>
            </a:r>
            <a:r>
              <a:rPr lang="zh-CN" altLang="en-US" dirty="0"/>
              <a:t>用来衡量这个企业的盈利能力，“扣非”是为了剔除类似于资产变卖、金融投资带来的盈利，大于零表示企业处于盈利状态。</a:t>
            </a:r>
          </a:p>
          <a:p>
            <a:pPr marL="411477" lvl="1" indent="0">
              <a:buNone/>
            </a:pPr>
            <a:endParaRPr lang="zh-CN" altLang="en-US" dirty="0"/>
          </a:p>
          <a:p>
            <a:pPr marL="411477" lvl="1" indent="0">
              <a:buNone/>
            </a:pPr>
            <a:r>
              <a:rPr lang="en-US" altLang="zh-CN" dirty="0"/>
              <a:t>2</a:t>
            </a:r>
            <a:r>
              <a:rPr lang="zh-CN" altLang="en-US" dirty="0"/>
              <a:t>、</a:t>
            </a:r>
            <a:r>
              <a:rPr lang="zh-CN" altLang="en-US" b="1" dirty="0"/>
              <a:t>经营活动现金流量净额比</a:t>
            </a:r>
            <a:r>
              <a:rPr lang="zh-CN" altLang="en-US" dirty="0"/>
              <a:t>总资产表示经营业务给企业带来的实际现金流入，其中利润可能包含应收票据或应收账款，大于零表示有实际的现金流入，企业真实获得的盈利。</a:t>
            </a:r>
          </a:p>
          <a:p>
            <a:pPr marL="411477" lvl="1" indent="0">
              <a:buNone/>
            </a:pPr>
            <a:endParaRPr lang="zh-CN" altLang="en-US" dirty="0"/>
          </a:p>
          <a:p>
            <a:pPr marL="411477" lvl="1" indent="0">
              <a:buNone/>
            </a:pPr>
            <a:r>
              <a:rPr lang="en-US" altLang="zh-CN" dirty="0"/>
              <a:t>3</a:t>
            </a:r>
            <a:r>
              <a:rPr lang="zh-CN" altLang="en-US" dirty="0"/>
              <a:t>、</a:t>
            </a:r>
            <a:r>
              <a:rPr lang="zh-CN" altLang="en-US" b="1" dirty="0"/>
              <a:t>资产收益率变化</a:t>
            </a:r>
            <a:r>
              <a:rPr lang="zh-CN" altLang="en-US" dirty="0"/>
              <a:t>表示企业盈利能力变化，大于零表示企业盈利加速，处于扩张状态。</a:t>
            </a:r>
          </a:p>
          <a:p>
            <a:pPr marL="411477" lvl="1" indent="0">
              <a:buNone/>
            </a:pPr>
            <a:endParaRPr lang="zh-CN" altLang="en-US" dirty="0"/>
          </a:p>
          <a:p>
            <a:pPr marL="411477" lvl="1" indent="0">
              <a:buNone/>
            </a:pPr>
            <a:r>
              <a:rPr lang="en-US" altLang="zh-CN" dirty="0"/>
              <a:t>4</a:t>
            </a:r>
            <a:r>
              <a:rPr lang="zh-CN" altLang="en-US" dirty="0"/>
              <a:t>、</a:t>
            </a:r>
            <a:r>
              <a:rPr lang="zh-CN" altLang="en-US" b="1" dirty="0"/>
              <a:t>应计收益率</a:t>
            </a:r>
            <a:r>
              <a:rPr lang="zh-CN" altLang="en-US" dirty="0"/>
              <a:t>更进一步地衡量企业真实的盈利能力，大于零表示企业盈利更真实。</a:t>
            </a:r>
          </a:p>
          <a:p>
            <a:pPr marL="411477" lvl="1" indent="0">
              <a:buNone/>
            </a:pPr>
            <a:endParaRPr lang="zh-CN" altLang="en-US" dirty="0"/>
          </a:p>
        </p:txBody>
      </p:sp>
    </p:spTree>
    <p:extLst>
      <p:ext uri="{BB962C8B-B14F-4D97-AF65-F5344CB8AC3E}">
        <p14:creationId xmlns:p14="http://schemas.microsoft.com/office/powerpoint/2010/main" val="42476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en-US" altLang="zh-CN" dirty="0"/>
              <a:t>F-Score </a:t>
            </a:r>
            <a:r>
              <a:rPr lang="zh-CN" altLang="en-US" dirty="0"/>
              <a:t>计算方法</a:t>
            </a:r>
          </a:p>
        </p:txBody>
      </p:sp>
      <p:sp>
        <p:nvSpPr>
          <p:cNvPr id="2" name="内容占位符 1">
            <a:extLst>
              <a:ext uri="{FF2B5EF4-FFF2-40B4-BE49-F238E27FC236}">
                <a16:creationId xmlns:a16="http://schemas.microsoft.com/office/drawing/2014/main" id="{687C9D12-89EF-9675-9829-338AE347D72D}"/>
              </a:ext>
            </a:extLst>
          </p:cNvPr>
          <p:cNvSpPr>
            <a:spLocks noGrp="1"/>
          </p:cNvSpPr>
          <p:nvPr>
            <p:ph idx="1"/>
          </p:nvPr>
        </p:nvSpPr>
        <p:spPr>
          <a:xfrm>
            <a:off x="179512" y="843558"/>
            <a:ext cx="8424936" cy="4104456"/>
          </a:xfrm>
        </p:spPr>
        <p:txBody>
          <a:bodyPr>
            <a:normAutofit fontScale="92500"/>
          </a:bodyPr>
          <a:lstStyle/>
          <a:p>
            <a:pPr marL="411477" lvl="1" indent="0">
              <a:buNone/>
            </a:pPr>
            <a:r>
              <a:rPr lang="en-US" altLang="zh-CN" dirty="0"/>
              <a:t>5</a:t>
            </a:r>
            <a:r>
              <a:rPr lang="zh-CN" altLang="en-US" dirty="0"/>
              <a:t>、</a:t>
            </a:r>
            <a:r>
              <a:rPr lang="zh-CN" altLang="en-US" b="1" dirty="0"/>
              <a:t>长期负债率变化</a:t>
            </a:r>
            <a:r>
              <a:rPr lang="zh-CN" altLang="en-US" dirty="0"/>
              <a:t>用来衡量企业偿债能力的变化，长期负债率</a:t>
            </a:r>
            <a:r>
              <a:rPr lang="en-US" altLang="zh-CN" dirty="0"/>
              <a:t>=</a:t>
            </a:r>
            <a:r>
              <a:rPr lang="zh-CN" altLang="en-US" dirty="0"/>
              <a:t>非流动负债</a:t>
            </a:r>
            <a:r>
              <a:rPr lang="en-US" altLang="zh-CN" dirty="0"/>
              <a:t>/</a:t>
            </a:r>
            <a:r>
              <a:rPr lang="zh-CN" altLang="en-US" dirty="0"/>
              <a:t>资产总额，小于零表示企业偿债能力增强。</a:t>
            </a:r>
          </a:p>
          <a:p>
            <a:pPr marL="411477" lvl="1" indent="0">
              <a:buNone/>
            </a:pPr>
            <a:endParaRPr lang="zh-CN" altLang="en-US" dirty="0"/>
          </a:p>
          <a:p>
            <a:pPr marL="411477" lvl="1" indent="0">
              <a:buNone/>
            </a:pPr>
            <a:r>
              <a:rPr lang="en-US" altLang="zh-CN" dirty="0"/>
              <a:t>6</a:t>
            </a:r>
            <a:r>
              <a:rPr lang="zh-CN" altLang="en-US" dirty="0"/>
              <a:t>、</a:t>
            </a:r>
            <a:r>
              <a:rPr lang="zh-CN" altLang="en-US" b="1" dirty="0"/>
              <a:t>流动比率变化</a:t>
            </a:r>
            <a:r>
              <a:rPr lang="zh-CN" altLang="en-US" dirty="0"/>
              <a:t>用来衡量企业变现能力的变化，流动比率</a:t>
            </a:r>
            <a:r>
              <a:rPr lang="en-US" altLang="zh-CN" dirty="0"/>
              <a:t>=</a:t>
            </a:r>
            <a:r>
              <a:rPr lang="zh-CN" altLang="en-US" dirty="0"/>
              <a:t>流运资产</a:t>
            </a:r>
            <a:r>
              <a:rPr lang="en-US" altLang="zh-CN" dirty="0"/>
              <a:t>/</a:t>
            </a:r>
            <a:r>
              <a:rPr lang="zh-CN" altLang="en-US" dirty="0"/>
              <a:t>流动负债，流动比率数值越大，企业的变现能力就越强，流动比率大于零表示企业的变现能力在增强。</a:t>
            </a:r>
          </a:p>
          <a:p>
            <a:pPr marL="411477" lvl="1" indent="0">
              <a:buNone/>
            </a:pPr>
            <a:endParaRPr lang="zh-CN" altLang="en-US" dirty="0"/>
          </a:p>
          <a:p>
            <a:pPr marL="411477" lvl="1" indent="0">
              <a:buNone/>
            </a:pPr>
            <a:r>
              <a:rPr lang="en-US" altLang="zh-CN" dirty="0"/>
              <a:t>7</a:t>
            </a:r>
            <a:r>
              <a:rPr lang="zh-CN" altLang="en-US" dirty="0"/>
              <a:t>、</a:t>
            </a:r>
            <a:r>
              <a:rPr lang="zh-CN" altLang="en-US" b="1" dirty="0"/>
              <a:t>股票是否增发表</a:t>
            </a:r>
            <a:r>
              <a:rPr lang="zh-CN" altLang="en-US" dirty="0"/>
              <a:t>示企业是否向股市再融资，不融资则表示企业可以自负盈亏，有较为健康的现金流。</a:t>
            </a:r>
          </a:p>
          <a:p>
            <a:pPr marL="411477" lvl="1" indent="0">
              <a:buNone/>
            </a:pPr>
            <a:endParaRPr lang="zh-CN" altLang="en-US" dirty="0"/>
          </a:p>
          <a:p>
            <a:pPr marL="411477" lvl="1" indent="0">
              <a:buNone/>
            </a:pPr>
            <a:r>
              <a:rPr lang="en-US" altLang="zh-CN" dirty="0"/>
              <a:t>8</a:t>
            </a:r>
            <a:r>
              <a:rPr lang="zh-CN" altLang="en-US" dirty="0"/>
              <a:t>、</a:t>
            </a:r>
            <a:r>
              <a:rPr lang="zh-CN" altLang="en-US" b="1" dirty="0"/>
              <a:t>毛利率变化</a:t>
            </a:r>
            <a:r>
              <a:rPr lang="zh-CN" altLang="en-US" dirty="0"/>
              <a:t>衡量企业的竞争力变化，大于零表示企业的竞争力在变强。</a:t>
            </a:r>
          </a:p>
          <a:p>
            <a:pPr marL="411477" lvl="1" indent="0">
              <a:buNone/>
            </a:pPr>
            <a:endParaRPr lang="zh-CN" altLang="en-US" dirty="0"/>
          </a:p>
          <a:p>
            <a:pPr marL="411477" lvl="1" indent="0">
              <a:buNone/>
            </a:pPr>
            <a:r>
              <a:rPr lang="en-US" altLang="zh-CN" dirty="0"/>
              <a:t>9</a:t>
            </a:r>
            <a:r>
              <a:rPr lang="zh-CN" altLang="en-US" dirty="0"/>
              <a:t>、</a:t>
            </a:r>
            <a:r>
              <a:rPr lang="zh-CN" altLang="en-US" b="1" dirty="0"/>
              <a:t>资产周转率变化</a:t>
            </a:r>
            <a:r>
              <a:rPr lang="zh-CN" altLang="en-US" dirty="0"/>
              <a:t>用来衡量企业的营运效率和管理质量，资产周转率</a:t>
            </a:r>
            <a:r>
              <a:rPr lang="en-US" altLang="zh-CN" dirty="0"/>
              <a:t>=</a:t>
            </a:r>
            <a:r>
              <a:rPr lang="zh-CN" altLang="en-US" dirty="0"/>
              <a:t>总营业额</a:t>
            </a:r>
            <a:r>
              <a:rPr lang="en-US" altLang="zh-CN" dirty="0"/>
              <a:t>/</a:t>
            </a:r>
            <a:r>
              <a:rPr lang="zh-CN" altLang="en-US" dirty="0"/>
              <a:t>总资产，资产周转率越高则表示企业能很好地利用自身资产生产商品</a:t>
            </a:r>
            <a:r>
              <a:rPr lang="en-US" altLang="zh-CN" dirty="0"/>
              <a:t>/</a:t>
            </a:r>
            <a:r>
              <a:rPr lang="zh-CN" altLang="en-US" dirty="0"/>
              <a:t>服务并销售出去，大于零则表示企业的营运效率和管理质量在提升。</a:t>
            </a:r>
            <a:endParaRPr lang="en-US" altLang="zh-CN" dirty="0"/>
          </a:p>
        </p:txBody>
      </p:sp>
    </p:spTree>
    <p:extLst>
      <p:ext uri="{BB962C8B-B14F-4D97-AF65-F5344CB8AC3E}">
        <p14:creationId xmlns:p14="http://schemas.microsoft.com/office/powerpoint/2010/main" val="571221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en-US" altLang="zh-CN" dirty="0"/>
              <a:t>F-Score </a:t>
            </a:r>
            <a:r>
              <a:rPr lang="zh-CN" altLang="en-US" dirty="0"/>
              <a:t>计算方法</a:t>
            </a:r>
          </a:p>
        </p:txBody>
      </p:sp>
      <p:sp>
        <p:nvSpPr>
          <p:cNvPr id="2" name="内容占位符 1">
            <a:extLst>
              <a:ext uri="{FF2B5EF4-FFF2-40B4-BE49-F238E27FC236}">
                <a16:creationId xmlns:a16="http://schemas.microsoft.com/office/drawing/2014/main" id="{687C9D12-89EF-9675-9829-338AE347D72D}"/>
              </a:ext>
            </a:extLst>
          </p:cNvPr>
          <p:cNvSpPr>
            <a:spLocks noGrp="1"/>
          </p:cNvSpPr>
          <p:nvPr>
            <p:ph idx="1"/>
          </p:nvPr>
        </p:nvSpPr>
        <p:spPr>
          <a:xfrm>
            <a:off x="179512" y="843558"/>
            <a:ext cx="8424936" cy="4104456"/>
          </a:xfrm>
        </p:spPr>
        <p:txBody>
          <a:bodyPr>
            <a:normAutofit/>
          </a:bodyPr>
          <a:lstStyle/>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r>
              <a:rPr lang="zh-CN" altLang="en-US" dirty="0"/>
              <a:t>当满足条件时各项指标会取到</a:t>
            </a:r>
            <a:r>
              <a:rPr lang="en-US" altLang="zh-CN" dirty="0"/>
              <a:t>0</a:t>
            </a:r>
            <a:r>
              <a:rPr lang="zh-CN" altLang="en-US" dirty="0"/>
              <a:t>或</a:t>
            </a:r>
            <a:r>
              <a:rPr lang="en-US" altLang="zh-CN" dirty="0"/>
              <a:t>1</a:t>
            </a:r>
            <a:r>
              <a:rPr lang="zh-CN" altLang="en-US" dirty="0"/>
              <a:t>的值</a:t>
            </a:r>
            <a:r>
              <a:rPr lang="en-US" altLang="zh-CN" dirty="0"/>
              <a:t>1</a:t>
            </a:r>
            <a:r>
              <a:rPr lang="zh-CN" altLang="en-US" dirty="0"/>
              <a:t>累加起来会得到取值范围在 </a:t>
            </a:r>
            <a:r>
              <a:rPr lang="en-US" altLang="zh-CN" dirty="0"/>
              <a:t>[0,9] </a:t>
            </a:r>
            <a:r>
              <a:rPr lang="zh-CN" altLang="en-US" dirty="0"/>
              <a:t>的</a:t>
            </a:r>
            <a:r>
              <a:rPr lang="en-US" altLang="zh-CN" dirty="0"/>
              <a:t>F-Score</a:t>
            </a:r>
            <a:r>
              <a:rPr lang="zh-CN" altLang="en-US" dirty="0"/>
              <a:t>。</a:t>
            </a:r>
            <a:endParaRPr lang="en-US" altLang="zh-CN" dirty="0"/>
          </a:p>
          <a:p>
            <a:pPr marL="411477" lvl="1" indent="0">
              <a:buNone/>
            </a:pPr>
            <a:endParaRPr lang="en-US" altLang="zh-CN" dirty="0"/>
          </a:p>
          <a:p>
            <a:pPr marL="411477" lvl="1" indent="0">
              <a:buNone/>
            </a:pPr>
            <a:r>
              <a:rPr lang="zh-CN" altLang="en-US" dirty="0"/>
              <a:t>选股结果可以分为三组，</a:t>
            </a:r>
            <a:r>
              <a:rPr lang="en-US" altLang="zh-CN" dirty="0"/>
              <a:t>[0,3] </a:t>
            </a:r>
            <a:r>
              <a:rPr lang="zh-CN" altLang="en-US" dirty="0"/>
              <a:t>为</a:t>
            </a:r>
            <a:r>
              <a:rPr lang="en-US" altLang="zh-CN" dirty="0"/>
              <a:t>low</a:t>
            </a:r>
            <a:r>
              <a:rPr lang="zh-CN" altLang="en-US" dirty="0"/>
              <a:t>组，</a:t>
            </a:r>
            <a:r>
              <a:rPr lang="en-US" altLang="zh-CN" dirty="0"/>
              <a:t>[4,6] </a:t>
            </a:r>
            <a:r>
              <a:rPr lang="zh-CN" altLang="en-US" dirty="0"/>
              <a:t>为</a:t>
            </a:r>
            <a:r>
              <a:rPr lang="en-US" altLang="zh-CN" dirty="0"/>
              <a:t>middle</a:t>
            </a:r>
            <a:r>
              <a:rPr lang="zh-CN" altLang="en-US" dirty="0"/>
              <a:t>组，</a:t>
            </a:r>
            <a:r>
              <a:rPr lang="en-US" altLang="zh-CN" dirty="0"/>
              <a:t>[7,9] </a:t>
            </a:r>
            <a:r>
              <a:rPr lang="zh-CN" altLang="en-US" dirty="0"/>
              <a:t>为</a:t>
            </a:r>
            <a:r>
              <a:rPr lang="en-US" altLang="zh-CN" dirty="0"/>
              <a:t>high</a:t>
            </a:r>
            <a:r>
              <a:rPr lang="zh-CN" altLang="en-US" dirty="0"/>
              <a:t>组。</a:t>
            </a:r>
          </a:p>
        </p:txBody>
      </p:sp>
      <p:pic>
        <p:nvPicPr>
          <p:cNvPr id="2050" name="Picture 2">
            <a:extLst>
              <a:ext uri="{FF2B5EF4-FFF2-40B4-BE49-F238E27FC236}">
                <a16:creationId xmlns:a16="http://schemas.microsoft.com/office/drawing/2014/main" id="{907B1319-F235-6EF9-1616-1C37AFD9D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915566"/>
            <a:ext cx="7416824"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7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en-US" altLang="zh-CN" dirty="0"/>
              <a:t>F-Score </a:t>
            </a:r>
            <a:r>
              <a:rPr lang="zh-CN" altLang="en-US" dirty="0"/>
              <a:t>效果验证</a:t>
            </a:r>
          </a:p>
        </p:txBody>
      </p:sp>
      <p:sp>
        <p:nvSpPr>
          <p:cNvPr id="2" name="内容占位符 1">
            <a:extLst>
              <a:ext uri="{FF2B5EF4-FFF2-40B4-BE49-F238E27FC236}">
                <a16:creationId xmlns:a16="http://schemas.microsoft.com/office/drawing/2014/main" id="{687C9D12-89EF-9675-9829-338AE347D72D}"/>
              </a:ext>
            </a:extLst>
          </p:cNvPr>
          <p:cNvSpPr>
            <a:spLocks noGrp="1"/>
          </p:cNvSpPr>
          <p:nvPr>
            <p:ph idx="1"/>
          </p:nvPr>
        </p:nvSpPr>
        <p:spPr>
          <a:xfrm>
            <a:off x="179512" y="1347614"/>
            <a:ext cx="8424936" cy="3600400"/>
          </a:xfrm>
        </p:spPr>
        <p:txBody>
          <a:bodyPr>
            <a:normAutofit/>
          </a:bodyPr>
          <a:lstStyle/>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r>
              <a:rPr lang="zh-CN" altLang="en-US" dirty="0"/>
              <a:t>从分组收益来看，</a:t>
            </a:r>
            <a:r>
              <a:rPr lang="en-US" altLang="zh-CN" dirty="0"/>
              <a:t>F-Score </a:t>
            </a:r>
            <a:r>
              <a:rPr lang="zh-CN" altLang="en-US" dirty="0"/>
              <a:t>具有显著的收益区分能力，高 </a:t>
            </a:r>
            <a:r>
              <a:rPr lang="en-US" altLang="zh-CN" dirty="0"/>
              <a:t>F-Score </a:t>
            </a:r>
            <a:r>
              <a:rPr lang="zh-CN" altLang="en-US" dirty="0"/>
              <a:t>显著跑赢低 </a:t>
            </a:r>
            <a:r>
              <a:rPr lang="en-US" altLang="zh-CN" dirty="0"/>
              <a:t>F-Score </a:t>
            </a:r>
            <a:r>
              <a:rPr lang="zh-CN" altLang="en-US" dirty="0"/>
              <a:t>组。</a:t>
            </a:r>
          </a:p>
        </p:txBody>
      </p:sp>
      <p:pic>
        <p:nvPicPr>
          <p:cNvPr id="5122" name="Picture 2">
            <a:extLst>
              <a:ext uri="{FF2B5EF4-FFF2-40B4-BE49-F238E27FC236}">
                <a16:creationId xmlns:a16="http://schemas.microsoft.com/office/drawing/2014/main" id="{565F5BFC-4E45-3167-0F29-063F4B7A0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87" y="699542"/>
            <a:ext cx="7899226" cy="317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560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40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A58BB46-698A-4BC6-85BC-7D7BFA8DABDF}"/>
              </a:ext>
            </a:extLst>
          </p:cNvPr>
          <p:cNvGrpSpPr/>
          <p:nvPr/>
        </p:nvGrpSpPr>
        <p:grpSpPr>
          <a:xfrm>
            <a:off x="2267744" y="1365207"/>
            <a:ext cx="4936558" cy="543313"/>
            <a:chOff x="2257761" y="1606141"/>
            <a:chExt cx="4936558" cy="543313"/>
          </a:xfrm>
        </p:grpSpPr>
        <p:sp>
          <p:nvSpPr>
            <p:cNvPr id="2" name="矩形 3"/>
            <p:cNvSpPr/>
            <p:nvPr/>
          </p:nvSpPr>
          <p:spPr>
            <a:xfrm>
              <a:off x="3976571" y="1606141"/>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21" name="Freeform 125"/>
            <p:cNvSpPr>
              <a:spLocks noEditPoints="1"/>
            </p:cNvSpPr>
            <p:nvPr/>
          </p:nvSpPr>
          <p:spPr bwMode="auto">
            <a:xfrm rot="5400000">
              <a:off x="2248164" y="17786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85922" y="1665431"/>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27984" y="1706981"/>
              <a:ext cx="1643399" cy="341632"/>
            </a:xfrm>
            <a:prstGeom prst="rect">
              <a:avLst/>
            </a:prstGeom>
            <a:noFill/>
            <a:ln w="25400" cap="sq">
              <a:noFill/>
              <a:prstDash val="dash"/>
              <a:bevel/>
            </a:ln>
          </p:spPr>
          <p:txBody>
            <a:bodyPr wrap="none">
              <a:spAutoFit/>
            </a:bodyPr>
            <a:lstStyle/>
            <a:p>
              <a:r>
                <a:rPr lang="zh-CN" altLang="en-US" sz="1620" b="1" dirty="0">
                  <a:solidFill>
                    <a:schemeClr val="bg1">
                      <a:lumMod val="95000"/>
                    </a:schemeClr>
                  </a:solidFill>
                  <a:latin typeface="思源黑体 CN Bold" panose="020B0800000000000000" pitchFamily="34" charset="-122"/>
                  <a:ea typeface="思源黑体 CN Bold" panose="020B0800000000000000" pitchFamily="34" charset="-122"/>
                  <a:sym typeface="Calibri" panose="020F0502020204030204" pitchFamily="34" charset="0"/>
                </a:rPr>
                <a:t>多因子模型综述</a:t>
              </a:r>
            </a:p>
          </p:txBody>
        </p:sp>
      </p:grpSp>
      <p:grpSp>
        <p:nvGrpSpPr>
          <p:cNvPr id="7" name="组合 6">
            <a:extLst>
              <a:ext uri="{FF2B5EF4-FFF2-40B4-BE49-F238E27FC236}">
                <a16:creationId xmlns:a16="http://schemas.microsoft.com/office/drawing/2014/main" id="{332AFC8D-E8BA-4B41-AB16-601201030537}"/>
              </a:ext>
            </a:extLst>
          </p:cNvPr>
          <p:cNvGrpSpPr/>
          <p:nvPr/>
        </p:nvGrpSpPr>
        <p:grpSpPr>
          <a:xfrm>
            <a:off x="2267744" y="2199100"/>
            <a:ext cx="4952552" cy="544320"/>
            <a:chOff x="2257761" y="2459223"/>
            <a:chExt cx="4952552" cy="544320"/>
          </a:xfrm>
        </p:grpSpPr>
        <p:sp>
          <p:nvSpPr>
            <p:cNvPr id="3" name="文本框 8"/>
            <p:cNvSpPr txBox="1"/>
            <p:nvPr/>
          </p:nvSpPr>
          <p:spPr>
            <a:xfrm>
              <a:off x="2585922" y="251901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48164" y="263221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76571" y="2459223"/>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17" name="矩形 16"/>
            <p:cNvSpPr/>
            <p:nvPr/>
          </p:nvSpPr>
          <p:spPr>
            <a:xfrm>
              <a:off x="4427984" y="2560567"/>
              <a:ext cx="1831784" cy="341632"/>
            </a:xfrm>
            <a:prstGeom prst="rect">
              <a:avLst/>
            </a:prstGeom>
            <a:ln w="25400" cap="sq" cmpd="thickThin">
              <a:noFill/>
              <a:prstDash val="dash"/>
              <a:bevel/>
            </a:ln>
          </p:spPr>
          <p:txBody>
            <a:bodyPr wrap="none">
              <a:spAutoFit/>
            </a:bodyPr>
            <a:lstStyle/>
            <a:p>
              <a:r>
                <a:rPr lang="en-US" altLang="zh-CN"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APT</a:t>
              </a:r>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套利定价理论</a:t>
              </a:r>
            </a:p>
          </p:txBody>
        </p:sp>
      </p:grpSp>
      <p:sp>
        <p:nvSpPr>
          <p:cNvPr id="18" name="Freeform 125">
            <a:extLst>
              <a:ext uri="{FF2B5EF4-FFF2-40B4-BE49-F238E27FC236}">
                <a16:creationId xmlns:a16="http://schemas.microsoft.com/office/drawing/2014/main" id="{2CAE09A4-7CB5-2A28-F2D1-E23A4097BA0C}"/>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9" name="文本框 25">
            <a:extLst>
              <a:ext uri="{FF2B5EF4-FFF2-40B4-BE49-F238E27FC236}">
                <a16:creationId xmlns:a16="http://schemas.microsoft.com/office/drawing/2014/main" id="{008751A4-2DB1-99C4-C7A5-3CE0BDEECEB0}"/>
              </a:ext>
            </a:extLst>
          </p:cNvPr>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0" name="矩形 19">
            <a:extLst>
              <a:ext uri="{FF2B5EF4-FFF2-40B4-BE49-F238E27FC236}">
                <a16:creationId xmlns:a16="http://schemas.microsoft.com/office/drawing/2014/main" id="{1B76A3F5-E265-5D12-28D9-9BFB291ECE92}"/>
              </a:ext>
            </a:extLst>
          </p:cNvPr>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多因子模型及实战</a:t>
            </a:r>
          </a:p>
        </p:txBody>
      </p:sp>
      <p:sp>
        <p:nvSpPr>
          <p:cNvPr id="24" name="矩形 3">
            <a:extLst>
              <a:ext uri="{FF2B5EF4-FFF2-40B4-BE49-F238E27FC236}">
                <a16:creationId xmlns:a16="http://schemas.microsoft.com/office/drawing/2014/main" id="{81B0D8DA-84B6-AA4C-6D69-3EFA888310BD}"/>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5" name="文本框 4">
            <a:extLst>
              <a:ext uri="{FF2B5EF4-FFF2-40B4-BE49-F238E27FC236}">
                <a16:creationId xmlns:a16="http://schemas.microsoft.com/office/drawing/2014/main" id="{6DF9144E-ABA6-FA5C-7A0A-22F4F66918AC}"/>
              </a:ext>
            </a:extLst>
          </p:cNvPr>
          <p:cNvSpPr txBox="1"/>
          <p:nvPr/>
        </p:nvSpPr>
        <p:spPr>
          <a:xfrm>
            <a:off x="4145692" y="2113005"/>
            <a:ext cx="914400" cy="9144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211952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概述</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0743" cy="3960440"/>
          </a:xfrm>
        </p:spPr>
        <p:txBody>
          <a:bodyPr>
            <a:normAutofit/>
          </a:bodyPr>
          <a:lstStyle/>
          <a:p>
            <a:pPr marL="411477" lvl="1" indent="0">
              <a:buNone/>
            </a:pPr>
            <a:r>
              <a:rPr lang="zh-CN" altLang="en-US" dirty="0"/>
              <a:t>在</a:t>
            </a:r>
            <a:r>
              <a:rPr lang="en-US" altLang="zh-CN" dirty="0"/>
              <a:t>20</a:t>
            </a:r>
            <a:r>
              <a:rPr lang="zh-CN" altLang="en-US" dirty="0"/>
              <a:t>世纪</a:t>
            </a:r>
            <a:r>
              <a:rPr lang="en-US" altLang="zh-CN" dirty="0"/>
              <a:t>50</a:t>
            </a:r>
            <a:r>
              <a:rPr lang="zh-CN" altLang="en-US" dirty="0"/>
              <a:t>年代</a:t>
            </a:r>
            <a:r>
              <a:rPr lang="en-US" altLang="zh-CN" dirty="0"/>
              <a:t>,</a:t>
            </a:r>
            <a:r>
              <a:rPr lang="zh-CN" altLang="en-US" dirty="0"/>
              <a:t>马科维茨提出的现代投资组合理论（</a:t>
            </a:r>
            <a:r>
              <a:rPr lang="en-US" altLang="zh-CN" dirty="0"/>
              <a:t>MPT</a:t>
            </a:r>
            <a:r>
              <a:rPr lang="zh-CN" altLang="en-US" dirty="0"/>
              <a:t>），对现代投资组合管理产生了深远的影响。</a:t>
            </a:r>
            <a:r>
              <a:rPr lang="en-US" altLang="zh-CN" dirty="0"/>
              <a:t>MPT </a:t>
            </a:r>
            <a:r>
              <a:rPr lang="zh-CN" altLang="en-US" dirty="0"/>
              <a:t>最重要的一个理念就是：投资经理必须从整个资产组合的角度，而不是单个资产的角度来构建资产组合。这是因为只要资产之间的相关系数并不为</a:t>
            </a:r>
            <a:r>
              <a:rPr lang="en-US" altLang="zh-CN" dirty="0"/>
              <a:t>1</a:t>
            </a:r>
            <a:r>
              <a:rPr lang="zh-CN" altLang="en-US" dirty="0"/>
              <a:t>，构建资产组合就总是会产生一定的风险分散作用。</a:t>
            </a:r>
            <a:endParaRPr lang="en-US" altLang="zh-CN" dirty="0"/>
          </a:p>
          <a:p>
            <a:pPr marL="411477" lvl="1" indent="0">
              <a:buNone/>
            </a:pPr>
            <a:endParaRPr lang="en-US" altLang="zh-CN" dirty="0"/>
          </a:p>
          <a:p>
            <a:pPr marL="411477" lvl="1" indent="0">
              <a:buNone/>
            </a:pPr>
            <a:r>
              <a:rPr lang="zh-CN" altLang="en-US" dirty="0"/>
              <a:t>在 </a:t>
            </a:r>
            <a:r>
              <a:rPr lang="en-US" altLang="zh-CN" dirty="0"/>
              <a:t>MPT </a:t>
            </a:r>
            <a:r>
              <a:rPr lang="zh-CN" altLang="en-US" dirty="0"/>
              <a:t>的基础上，威廉</a:t>
            </a:r>
            <a:r>
              <a:rPr lang="en-US" altLang="zh-CN" dirty="0"/>
              <a:t>·</a:t>
            </a:r>
            <a:r>
              <a:rPr lang="zh-CN" altLang="en-US" dirty="0"/>
              <a:t>夏普又提出了资本资产定价模型</a:t>
            </a:r>
            <a:r>
              <a:rPr lang="en-US" altLang="zh-CN" dirty="0"/>
              <a:t>(CAPM)</a:t>
            </a:r>
            <a:r>
              <a:rPr lang="zh-CN" altLang="en-US" dirty="0"/>
              <a:t>。该模型引人了</a:t>
            </a:r>
            <a:r>
              <a:rPr lang="en-US" altLang="zh-CN" dirty="0"/>
              <a:t>alpha </a:t>
            </a:r>
            <a:r>
              <a:rPr lang="zh-CN" altLang="en-US" dirty="0"/>
              <a:t>与 </a:t>
            </a:r>
            <a:r>
              <a:rPr lang="en-US" altLang="zh-CN" dirty="0"/>
              <a:t>beta</a:t>
            </a:r>
            <a:r>
              <a:rPr lang="zh-CN" altLang="en-US" dirty="0"/>
              <a:t>，非系统性风险与系统风险的概念。该模型定量地给出了风险资产收益与其风险特征之间的关系，即为了补偿投资者所承担的系统性风险而要求获得多少回报。</a:t>
            </a:r>
            <a:r>
              <a:rPr lang="en-US" altLang="zh-CN" dirty="0"/>
              <a:t>CAPM </a:t>
            </a:r>
            <a:r>
              <a:rPr lang="zh-CN" altLang="en-US" dirty="0"/>
              <a:t>是一个典型的单因子模型。</a:t>
            </a:r>
            <a:endParaRPr lang="en-US" altLang="zh-CN" dirty="0"/>
          </a:p>
          <a:p>
            <a:pPr marL="411477" lvl="1" indent="0">
              <a:buNone/>
            </a:pPr>
            <a:endParaRPr lang="zh-CN" altLang="en-US" dirty="0"/>
          </a:p>
          <a:p>
            <a:pPr marL="411477" lvl="1" indent="0">
              <a:buNone/>
            </a:pPr>
            <a:r>
              <a:rPr lang="zh-CN" altLang="en-US" dirty="0"/>
              <a:t>然而，许多随后的研究表明 </a:t>
            </a:r>
            <a:r>
              <a:rPr lang="en-US" altLang="zh-CN" dirty="0"/>
              <a:t>CAPM </a:t>
            </a:r>
            <a:r>
              <a:rPr lang="zh-CN" altLang="en-US" dirty="0"/>
              <a:t>并不能完整地刻画投资组合的系统风险来源。这就必须引人本章所介绍的多因子模型。</a:t>
            </a:r>
            <a:endParaRPr lang="en-US" altLang="zh-CN" dirty="0"/>
          </a:p>
        </p:txBody>
      </p:sp>
    </p:spTree>
    <p:extLst>
      <p:ext uri="{BB962C8B-B14F-4D97-AF65-F5344CB8AC3E}">
        <p14:creationId xmlns:p14="http://schemas.microsoft.com/office/powerpoint/2010/main" val="258326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因子的背景和用途</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0743" cy="3960440"/>
          </a:xfrm>
        </p:spPr>
        <p:txBody>
          <a:bodyPr>
            <a:normAutofit/>
          </a:bodyPr>
          <a:lstStyle/>
          <a:p>
            <a:pPr marL="411477" lvl="1" indent="0">
              <a:buNone/>
            </a:pPr>
            <a:r>
              <a:rPr lang="zh-CN" altLang="en-US" dirty="0"/>
              <a:t>因子</a:t>
            </a:r>
            <a:r>
              <a:rPr lang="en-US" altLang="zh-CN" dirty="0"/>
              <a:t>(factor)</a:t>
            </a:r>
            <a:r>
              <a:rPr lang="zh-CN" altLang="en-US" dirty="0"/>
              <a:t>是指与个别资产收益相关的变量或特征。多因子模型被用于投资组合构建、投资组合管理、风险管理等。与基于市场风险因子的单因子模型相比，多因子模型提供了更强的解释力和灵活性。多因子模型的优势：</a:t>
            </a:r>
            <a:endParaRPr lang="en-US" altLang="zh-CN" dirty="0"/>
          </a:p>
          <a:p>
            <a:pPr lvl="1"/>
            <a:r>
              <a:rPr lang="zh-CN" altLang="en-US" dirty="0"/>
              <a:t>以期望的方式复制或修改特定索引特征的投资组合；</a:t>
            </a:r>
          </a:p>
          <a:p>
            <a:pPr lvl="1"/>
            <a:r>
              <a:rPr lang="zh-CN" altLang="en-US" dirty="0"/>
              <a:t>投资组合中，建立对一或多个风险因子的预期敞口，包括那些具体宏观预期，如通胀或经济增长的看法；</a:t>
            </a:r>
          </a:p>
          <a:p>
            <a:pPr lvl="1"/>
            <a:r>
              <a:rPr lang="zh-CN" altLang="en-US" dirty="0"/>
              <a:t>对积极管理的投资组合执行详细的风险和回报归因；</a:t>
            </a:r>
          </a:p>
          <a:p>
            <a:pPr lvl="1"/>
            <a:r>
              <a:rPr lang="zh-CN" altLang="en-US" dirty="0"/>
              <a:t>了解股票、固定收益和其他资产类别回报的相对风险敞口；</a:t>
            </a:r>
          </a:p>
          <a:p>
            <a:pPr lvl="1"/>
            <a:r>
              <a:rPr lang="zh-CN" altLang="en-US" dirty="0"/>
              <a:t>确定与基准相关的活动决策，并度量这些决策的规模；</a:t>
            </a:r>
          </a:p>
          <a:p>
            <a:pPr lvl="1"/>
            <a:r>
              <a:rPr lang="zh-CN" altLang="en-US" dirty="0"/>
              <a:t>确保投资者的投资组合达到与投资费用相称的主动风险和回报目标。</a:t>
            </a:r>
            <a:endParaRPr lang="en-US" altLang="zh-CN" dirty="0"/>
          </a:p>
        </p:txBody>
      </p:sp>
    </p:spTree>
    <p:extLst>
      <p:ext uri="{BB962C8B-B14F-4D97-AF65-F5344CB8AC3E}">
        <p14:creationId xmlns:p14="http://schemas.microsoft.com/office/powerpoint/2010/main" val="253310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3986554" y="1365207"/>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21" name="Freeform 125"/>
          <p:cNvSpPr>
            <a:spLocks noEditPoints="1"/>
          </p:cNvSpPr>
          <p:nvPr/>
        </p:nvSpPr>
        <p:spPr bwMode="auto">
          <a:xfrm rot="5400000">
            <a:off x="2258147" y="153769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95905" y="142449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37967" y="1466047"/>
            <a:ext cx="1643399" cy="341632"/>
          </a:xfrm>
          <a:prstGeom prst="rect">
            <a:avLst/>
          </a:prstGeom>
          <a:noFill/>
          <a:ln w="25400" cap="sq">
            <a:noFill/>
            <a:prstDash val="dash"/>
            <a:bevel/>
          </a:ln>
        </p:spPr>
        <p:txBody>
          <a:bodyPr wrap="none">
            <a:spAutoFit/>
          </a:bodyPr>
          <a:lstStyle/>
          <a:p>
            <a:r>
              <a:rPr lang="zh-CN" altLang="en-US" sz="1620" b="1"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多因子模型综述</a:t>
            </a:r>
          </a:p>
        </p:txBody>
      </p:sp>
      <p:sp>
        <p:nvSpPr>
          <p:cNvPr id="3" name="文本框 8"/>
          <p:cNvSpPr txBox="1"/>
          <p:nvPr/>
        </p:nvSpPr>
        <p:spPr>
          <a:xfrm>
            <a:off x="2595905" y="225889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58147" y="237209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86554" y="2199100"/>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17" name="矩形 16"/>
          <p:cNvSpPr/>
          <p:nvPr/>
        </p:nvSpPr>
        <p:spPr>
          <a:xfrm>
            <a:off x="4437967" y="2300444"/>
            <a:ext cx="1831784" cy="341632"/>
          </a:xfrm>
          <a:prstGeom prst="rect">
            <a:avLst/>
          </a:prstGeom>
          <a:ln w="25400" cap="sq" cmpd="thickThin">
            <a:noFill/>
            <a:prstDash val="dash"/>
            <a:bevel/>
          </a:ln>
        </p:spPr>
        <p:txBody>
          <a:bodyPr wrap="none">
            <a:spAutoFit/>
          </a:bodyPr>
          <a:lstStyle/>
          <a:p>
            <a:r>
              <a:rPr lang="en-US" altLang="zh-CN" sz="1620" dirty="0">
                <a:solidFill>
                  <a:schemeClr val="bg1"/>
                </a:solidFill>
                <a:latin typeface="思源黑体 CN Bold" panose="020B0800000000000000" pitchFamily="34" charset="-122"/>
                <a:ea typeface="思源黑体 CN Bold" panose="020B0800000000000000" pitchFamily="34" charset="-122"/>
                <a:sym typeface="Calibri" panose="020F0502020204030204" pitchFamily="34" charset="0"/>
              </a:rPr>
              <a:t>APT</a:t>
            </a:r>
            <a:r>
              <a:rPr lang="zh-CN" altLang="en-US" sz="1620" dirty="0">
                <a:solidFill>
                  <a:schemeClr val="bg1"/>
                </a:solidFill>
                <a:latin typeface="思源黑体 CN Bold" panose="020B0800000000000000" pitchFamily="34" charset="-122"/>
                <a:ea typeface="思源黑体 CN Bold" panose="020B0800000000000000" pitchFamily="34" charset="-122"/>
                <a:sym typeface="Calibri" panose="020F0502020204030204" pitchFamily="34" charset="0"/>
              </a:rPr>
              <a:t>套利定价理论</a:t>
            </a:r>
          </a:p>
        </p:txBody>
      </p:sp>
      <p:sp>
        <p:nvSpPr>
          <p:cNvPr id="18" name="Freeform 125">
            <a:extLst>
              <a:ext uri="{FF2B5EF4-FFF2-40B4-BE49-F238E27FC236}">
                <a16:creationId xmlns:a16="http://schemas.microsoft.com/office/drawing/2014/main" id="{2CAE09A4-7CB5-2A28-F2D1-E23A4097BA0C}"/>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9" name="文本框 25">
            <a:extLst>
              <a:ext uri="{FF2B5EF4-FFF2-40B4-BE49-F238E27FC236}">
                <a16:creationId xmlns:a16="http://schemas.microsoft.com/office/drawing/2014/main" id="{008751A4-2DB1-99C4-C7A5-3CE0BDEECEB0}"/>
              </a:ext>
            </a:extLst>
          </p:cNvPr>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0" name="矩形 19">
            <a:extLst>
              <a:ext uri="{FF2B5EF4-FFF2-40B4-BE49-F238E27FC236}">
                <a16:creationId xmlns:a16="http://schemas.microsoft.com/office/drawing/2014/main" id="{1B76A3F5-E265-5D12-28D9-9BFB291ECE92}"/>
              </a:ext>
            </a:extLst>
          </p:cNvPr>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多因子模型及实战</a:t>
            </a:r>
          </a:p>
        </p:txBody>
      </p:sp>
      <p:sp>
        <p:nvSpPr>
          <p:cNvPr id="24" name="矩形 3">
            <a:extLst>
              <a:ext uri="{FF2B5EF4-FFF2-40B4-BE49-F238E27FC236}">
                <a16:creationId xmlns:a16="http://schemas.microsoft.com/office/drawing/2014/main" id="{81B0D8DA-84B6-AA4C-6D69-3EFA888310BD}"/>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5" name="文本框 4">
            <a:extLst>
              <a:ext uri="{FF2B5EF4-FFF2-40B4-BE49-F238E27FC236}">
                <a16:creationId xmlns:a16="http://schemas.microsoft.com/office/drawing/2014/main" id="{6DF9144E-ABA6-FA5C-7A0A-22F4F66918AC}"/>
              </a:ext>
            </a:extLst>
          </p:cNvPr>
          <p:cNvSpPr txBox="1"/>
          <p:nvPr/>
        </p:nvSpPr>
        <p:spPr>
          <a:xfrm>
            <a:off x="4145692" y="2113005"/>
            <a:ext cx="914400" cy="9144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21457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en-US" altLang="zh-CN" dirty="0"/>
              <a:t>CAPM </a:t>
            </a:r>
            <a:r>
              <a:rPr lang="zh-CN" altLang="en-US" dirty="0"/>
              <a:t>模型简介</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0743" cy="3960440"/>
          </a:xfrm>
        </p:spPr>
        <p:txBody>
          <a:bodyPr>
            <a:normAutofit/>
          </a:bodyPr>
          <a:lstStyle/>
          <a:p>
            <a:pPr marL="411477" lvl="1" indent="0">
              <a:buNone/>
            </a:pPr>
            <a:r>
              <a:rPr lang="en-US" altLang="zh-CN" dirty="0"/>
              <a:t>CAPM </a:t>
            </a:r>
            <a:r>
              <a:rPr lang="zh-CN" altLang="en-US" dirty="0"/>
              <a:t>认为资产的要求回报率</a:t>
            </a:r>
            <a:r>
              <a:rPr lang="en-US" altLang="zh-CN" dirty="0"/>
              <a:t>(</a:t>
            </a:r>
            <a:r>
              <a:rPr lang="zh-CN" altLang="en-US" dirty="0"/>
              <a:t>预期回报率</a:t>
            </a:r>
            <a:r>
              <a:rPr lang="en-US" altLang="zh-CN" dirty="0"/>
              <a:t>)</a:t>
            </a:r>
            <a:r>
              <a:rPr lang="zh-CN" altLang="en-US" dirty="0"/>
              <a:t>等于无风险利率加上资产的</a:t>
            </a:r>
            <a:r>
              <a:rPr lang="el-GR" altLang="zh-CN" b="0" i="0" dirty="0">
                <a:solidFill>
                  <a:srgbClr val="333333"/>
                </a:solidFill>
                <a:effectLst/>
                <a:latin typeface="Helvetica Neue"/>
              </a:rPr>
              <a:t>β</a:t>
            </a:r>
            <a:r>
              <a:rPr lang="zh-CN" altLang="en-US" dirty="0"/>
              <a:t>乘以市场预期风险溢价，其公式如下</a:t>
            </a:r>
            <a:r>
              <a:rPr lang="en-US" altLang="zh-CN" dirty="0"/>
              <a:t>:</a:t>
            </a:r>
          </a:p>
          <a:p>
            <a:pPr marL="411477" lvl="1" indent="0">
              <a:buNone/>
            </a:pPr>
            <a:r>
              <a:rPr lang="en-US" altLang="zh-CN" dirty="0"/>
              <a:t>E(R,)=R,+</a:t>
            </a:r>
            <a:r>
              <a:rPr lang="el-GR" altLang="zh-CN" b="0" i="0" dirty="0">
                <a:solidFill>
                  <a:srgbClr val="333333"/>
                </a:solidFill>
                <a:effectLst/>
                <a:latin typeface="Helvetica Neue"/>
              </a:rPr>
              <a:t>β</a:t>
            </a:r>
            <a:r>
              <a:rPr lang="en-US" altLang="zh-CN" dirty="0"/>
              <a:t>[E(R.-R,)]</a:t>
            </a:r>
          </a:p>
          <a:p>
            <a:pPr marL="411477" lvl="1" indent="0">
              <a:buNone/>
            </a:pPr>
            <a:r>
              <a:rPr lang="zh-CN" altLang="en-US" dirty="0"/>
              <a:t>其中</a:t>
            </a:r>
            <a:r>
              <a:rPr lang="el-GR" altLang="zh-CN" b="0" i="0" dirty="0">
                <a:solidFill>
                  <a:srgbClr val="333333"/>
                </a:solidFill>
                <a:effectLst/>
                <a:latin typeface="Helvetica Neue"/>
              </a:rPr>
              <a:t>β</a:t>
            </a:r>
            <a:r>
              <a:rPr lang="zh-CN" altLang="en-US" dirty="0"/>
              <a:t>用于度量系统性风险，是多元回归里面的系数。</a:t>
            </a:r>
            <a:endParaRPr lang="en-US" altLang="zh-CN" dirty="0"/>
          </a:p>
          <a:p>
            <a:pPr marL="411477" lvl="1" indent="0">
              <a:buNone/>
            </a:pPr>
            <a:endParaRPr lang="en-US" altLang="zh-CN" dirty="0"/>
          </a:p>
          <a:p>
            <a:pPr marL="411477" lvl="1" indent="0">
              <a:buNone/>
            </a:pPr>
            <a:r>
              <a:rPr lang="en-US" altLang="zh-CN" dirty="0"/>
              <a:t>CAPM </a:t>
            </a:r>
            <a:r>
              <a:rPr lang="zh-CN" altLang="en-US" dirty="0"/>
              <a:t>模型的假设条件如下</a:t>
            </a:r>
            <a:r>
              <a:rPr lang="en-US" altLang="zh-CN" dirty="0"/>
              <a:t>:</a:t>
            </a:r>
          </a:p>
          <a:p>
            <a:pPr marL="411477" lvl="1" indent="0">
              <a:buNone/>
            </a:pPr>
            <a:r>
              <a:rPr lang="en-US" altLang="zh-CN" dirty="0"/>
              <a:t>(1) </a:t>
            </a:r>
            <a:r>
              <a:rPr lang="zh-CN" altLang="en-US" dirty="0"/>
              <a:t>投资者是风险规避的、效用最大化的、理性的个体；</a:t>
            </a:r>
            <a:endParaRPr lang="en-US" altLang="zh-CN" dirty="0"/>
          </a:p>
          <a:p>
            <a:pPr marL="411477" lvl="1" indent="0">
              <a:buNone/>
            </a:pPr>
            <a:r>
              <a:rPr lang="en-US" altLang="zh-CN" dirty="0"/>
              <a:t>(2) </a:t>
            </a:r>
            <a:r>
              <a:rPr lang="zh-CN" altLang="en-US" dirty="0"/>
              <a:t>市场是无摩擦的，没有交易成本、税收和准入限制；</a:t>
            </a:r>
            <a:endParaRPr lang="en-US" altLang="zh-CN" dirty="0"/>
          </a:p>
          <a:p>
            <a:pPr marL="411477" lvl="1" indent="0">
              <a:buNone/>
            </a:pPr>
            <a:r>
              <a:rPr lang="en-US" altLang="zh-CN" dirty="0"/>
              <a:t>(3) </a:t>
            </a:r>
            <a:r>
              <a:rPr lang="zh-CN" altLang="en-US" dirty="0"/>
              <a:t>投资者的投资期限是单期的；</a:t>
            </a:r>
            <a:endParaRPr lang="en-US" altLang="zh-CN" dirty="0"/>
          </a:p>
          <a:p>
            <a:pPr marL="411477" lvl="1" indent="0">
              <a:buNone/>
            </a:pPr>
            <a:r>
              <a:rPr lang="en-US" altLang="zh-CN" dirty="0"/>
              <a:t>(4) </a:t>
            </a:r>
            <a:r>
              <a:rPr lang="zh-CN" altLang="en-US" dirty="0"/>
              <a:t>投资者都有一致的预期或信念；</a:t>
            </a:r>
            <a:endParaRPr lang="en-US" altLang="zh-CN" dirty="0"/>
          </a:p>
          <a:p>
            <a:pPr marL="411477" lvl="1" indent="0">
              <a:buNone/>
            </a:pPr>
            <a:r>
              <a:rPr lang="en-US" altLang="zh-CN" dirty="0"/>
              <a:t>(5) </a:t>
            </a:r>
            <a:r>
              <a:rPr lang="zh-CN" altLang="en-US" dirty="0"/>
              <a:t>所有资产可以无限分割；</a:t>
            </a:r>
            <a:endParaRPr lang="en-US" altLang="zh-CN" dirty="0"/>
          </a:p>
          <a:p>
            <a:pPr marL="411477" lvl="1" indent="0">
              <a:buNone/>
            </a:pPr>
            <a:r>
              <a:rPr lang="en-US" altLang="zh-CN" dirty="0"/>
              <a:t>(6) </a:t>
            </a:r>
            <a:r>
              <a:rPr lang="zh-CN" altLang="en-US" dirty="0"/>
              <a:t>投资者都是价格承受者。</a:t>
            </a:r>
            <a:endParaRPr lang="en-US" altLang="zh-CN" dirty="0"/>
          </a:p>
        </p:txBody>
      </p:sp>
    </p:spTree>
    <p:extLst>
      <p:ext uri="{BB962C8B-B14F-4D97-AF65-F5344CB8AC3E}">
        <p14:creationId xmlns:p14="http://schemas.microsoft.com/office/powerpoint/2010/main" val="57847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套利定价理论</a:t>
            </a:r>
            <a:r>
              <a:rPr lang="en-US" altLang="zh-CN" dirty="0"/>
              <a:t>(APT)</a:t>
            </a:r>
            <a:endParaRPr lang="zh-CN" altLang="en-US" dirty="0"/>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0743" cy="3960440"/>
          </a:xfrm>
        </p:spPr>
        <p:txBody>
          <a:bodyPr>
            <a:normAutofit/>
          </a:bodyPr>
          <a:lstStyle/>
          <a:p>
            <a:pPr marL="411477" lvl="1" indent="0">
              <a:buNone/>
            </a:pPr>
            <a:r>
              <a:rPr lang="zh-CN" altLang="en-US" dirty="0"/>
              <a:t>套利是一种无风险的操作，不需要资金的净投资，但可以获得预期的正净利润。套利机会是在没有风险和资金净投资的情况下获得预期的正净利润的机会。当一个投资组合包含多个股票时，单个股票的资产特异性或非系统性风险对投资组合收益的方差几乎没有贡献。</a:t>
            </a:r>
          </a:p>
          <a:p>
            <a:pPr marL="411477" lvl="1" indent="0">
              <a:buNone/>
            </a:pPr>
            <a:endParaRPr lang="zh-CN" altLang="en-US" dirty="0"/>
          </a:p>
          <a:p>
            <a:pPr marL="411477" lvl="1" indent="0">
              <a:buNone/>
            </a:pPr>
            <a:r>
              <a:rPr lang="en-US" altLang="zh-CN" dirty="0"/>
              <a:t>Ross(1976)</a:t>
            </a:r>
            <a:r>
              <a:rPr lang="zh-CN" altLang="en-US" dirty="0"/>
              <a:t>发展了套利定价理论</a:t>
            </a:r>
            <a:r>
              <a:rPr lang="en-US" altLang="zh-CN" dirty="0"/>
              <a:t>(APT)</a:t>
            </a:r>
            <a:r>
              <a:rPr lang="zh-CN" altLang="en-US" dirty="0"/>
              <a:t>。投资组合在均衡状态下的预期收益是投资组合风险的线性函数，相对于捕获系统风险的一组因子。与</a:t>
            </a:r>
            <a:r>
              <a:rPr lang="en-US" altLang="zh-CN" dirty="0"/>
              <a:t>CAPM</a:t>
            </a:r>
            <a:r>
              <a:rPr lang="zh-CN" altLang="en-US" dirty="0"/>
              <a:t>不同的是，</a:t>
            </a:r>
            <a:r>
              <a:rPr lang="en-US" altLang="zh-CN" dirty="0"/>
              <a:t>APT</a:t>
            </a:r>
            <a:r>
              <a:rPr lang="zh-CN" altLang="en-US" dirty="0"/>
              <a:t>并不表明风险因子是什么甚至有多少。相反，对于任何假设产生收益的多因子模型，该理论给出了资产预期收益的相关表达式。假设有 </a:t>
            </a:r>
            <a:r>
              <a:rPr lang="en-US" altLang="zh-CN" dirty="0"/>
              <a:t>K</a:t>
            </a:r>
            <a:r>
              <a:rPr lang="zh-CN" altLang="en-US" dirty="0"/>
              <a:t> 个因子产生收益。然后给出资产 </a:t>
            </a:r>
            <a:r>
              <a:rPr lang="en-US" altLang="zh-CN" dirty="0" err="1"/>
              <a:t>i</a:t>
            </a:r>
            <a:r>
              <a:rPr lang="zh-CN" altLang="en-US" dirty="0"/>
              <a:t> 收益的多因子模型的最简单表达式：</a:t>
            </a:r>
            <a:endParaRPr lang="en-US" altLang="zh-CN" dirty="0"/>
          </a:p>
          <a:p>
            <a:pPr marL="411477" lvl="1" indent="0">
              <a:buNone/>
            </a:pPr>
            <a:endParaRPr lang="en-US" altLang="zh-CN" dirty="0"/>
          </a:p>
        </p:txBody>
      </p:sp>
      <p:pic>
        <p:nvPicPr>
          <p:cNvPr id="4" name="图片 3">
            <a:extLst>
              <a:ext uri="{FF2B5EF4-FFF2-40B4-BE49-F238E27FC236}">
                <a16:creationId xmlns:a16="http://schemas.microsoft.com/office/drawing/2014/main" id="{8253E9D5-8A6B-AD4F-E877-51C89737DF05}"/>
              </a:ext>
            </a:extLst>
          </p:cNvPr>
          <p:cNvPicPr>
            <a:picLocks noChangeAspect="1"/>
          </p:cNvPicPr>
          <p:nvPr/>
        </p:nvPicPr>
        <p:blipFill>
          <a:blip r:embed="rId3"/>
          <a:stretch>
            <a:fillRect/>
          </a:stretch>
        </p:blipFill>
        <p:spPr>
          <a:xfrm>
            <a:off x="2123728" y="3507854"/>
            <a:ext cx="3744416" cy="400956"/>
          </a:xfrm>
          <a:prstGeom prst="rect">
            <a:avLst/>
          </a:prstGeom>
        </p:spPr>
      </p:pic>
    </p:spTree>
    <p:extLst>
      <p:ext uri="{BB962C8B-B14F-4D97-AF65-F5344CB8AC3E}">
        <p14:creationId xmlns:p14="http://schemas.microsoft.com/office/powerpoint/2010/main" val="388247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套利定价理论</a:t>
            </a:r>
            <a:r>
              <a:rPr lang="en-US" altLang="zh-CN" dirty="0"/>
              <a:t>(APT)</a:t>
            </a:r>
            <a:endParaRPr lang="zh-CN" altLang="en-US" dirty="0"/>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0743" cy="3960440"/>
          </a:xfrm>
        </p:spPr>
        <p:txBody>
          <a:bodyPr>
            <a:normAutofit/>
          </a:bodyPr>
          <a:lstStyle/>
          <a:p>
            <a:pPr marL="411477" lvl="1" indent="0">
              <a:buNone/>
            </a:pPr>
            <a:r>
              <a:rPr lang="zh-CN" altLang="en-US" dirty="0"/>
              <a:t>相比于 </a:t>
            </a:r>
            <a:r>
              <a:rPr lang="en-US" altLang="zh-CN" dirty="0"/>
              <a:t>CAPM</a:t>
            </a:r>
            <a:r>
              <a:rPr lang="zh-CN" altLang="en-US" dirty="0"/>
              <a:t>，</a:t>
            </a:r>
            <a:r>
              <a:rPr lang="en-US" altLang="zh-CN" dirty="0"/>
              <a:t>APT </a:t>
            </a:r>
            <a:r>
              <a:rPr lang="zh-CN" altLang="en-US" dirty="0"/>
              <a:t>模型所要求的假设条件更少：</a:t>
            </a:r>
          </a:p>
          <a:p>
            <a:pPr marL="411477" lvl="1" indent="0">
              <a:buNone/>
            </a:pPr>
            <a:r>
              <a:rPr lang="en-US" altLang="zh-CN" dirty="0"/>
              <a:t>(1) </a:t>
            </a:r>
            <a:r>
              <a:rPr lang="zh-CN" altLang="en-US" dirty="0"/>
              <a:t>资产回报可以用</a:t>
            </a:r>
            <a:r>
              <a:rPr lang="en-US" altLang="zh-CN" dirty="0"/>
              <a:t>factor model(</a:t>
            </a:r>
            <a:r>
              <a:rPr lang="zh-CN" altLang="en-US" dirty="0"/>
              <a:t>线性关系</a:t>
            </a:r>
            <a:r>
              <a:rPr lang="en-US" altLang="zh-CN" dirty="0"/>
              <a:t>)</a:t>
            </a:r>
            <a:r>
              <a:rPr lang="zh-CN" altLang="en-US" dirty="0"/>
              <a:t>来描述；</a:t>
            </a:r>
            <a:endParaRPr lang="en-US" altLang="zh-CN" dirty="0"/>
          </a:p>
          <a:p>
            <a:pPr marL="411477" lvl="1" indent="0">
              <a:buNone/>
            </a:pPr>
            <a:r>
              <a:rPr lang="en-US" altLang="zh-CN" dirty="0"/>
              <a:t>(2) </a:t>
            </a:r>
            <a:r>
              <a:rPr lang="zh-CN" altLang="en-US" dirty="0"/>
              <a:t>市场上有许多资产，投资者可以通过构造一个分散化组合来消除特定资产带来的风险；</a:t>
            </a:r>
            <a:endParaRPr lang="en-US" altLang="zh-CN" dirty="0"/>
          </a:p>
          <a:p>
            <a:pPr marL="411477" lvl="1" indent="0">
              <a:buNone/>
            </a:pPr>
            <a:r>
              <a:rPr lang="en-US" altLang="zh-CN" dirty="0"/>
              <a:t>(3) </a:t>
            </a:r>
            <a:r>
              <a:rPr lang="zh-CN" altLang="en-US" dirty="0"/>
              <a:t>在那些充分分散化的投资组合之间，市场上不存在套利的机会。</a:t>
            </a:r>
            <a:endParaRPr lang="en-US" altLang="zh-CN" dirty="0"/>
          </a:p>
          <a:p>
            <a:pPr marL="411477" lvl="1" indent="0">
              <a:buNone/>
            </a:pPr>
            <a:endParaRPr lang="en-US" altLang="zh-CN" dirty="0"/>
          </a:p>
          <a:p>
            <a:pPr marL="411477" lvl="1" indent="0">
              <a:buNone/>
            </a:pPr>
            <a:r>
              <a:rPr lang="zh-CN" altLang="en-US" dirty="0"/>
              <a:t>当某个资产通过 </a:t>
            </a:r>
            <a:r>
              <a:rPr lang="en-US" altLang="zh-CN" dirty="0"/>
              <a:t>APT </a:t>
            </a:r>
            <a:r>
              <a:rPr lang="zh-CN" altLang="en-US" dirty="0"/>
              <a:t>模型计算得到的要求回报和市场实际提供的回报不同时，就会存在套利机会。换言之</a:t>
            </a:r>
            <a:r>
              <a:rPr lang="en-US" altLang="zh-CN" dirty="0"/>
              <a:t>,</a:t>
            </a:r>
            <a:r>
              <a:rPr lang="zh-CN" altLang="en-US" dirty="0"/>
              <a:t>如果两个组合有着完全相同的风险因子和因子敏感度但回报不同时，就会产生套利机会。在这种情况下</a:t>
            </a:r>
            <a:r>
              <a:rPr lang="en-US" altLang="zh-CN" dirty="0"/>
              <a:t>,</a:t>
            </a:r>
            <a:r>
              <a:rPr lang="zh-CN" altLang="en-US" dirty="0"/>
              <a:t>我们可以做多高回报</a:t>
            </a:r>
            <a:r>
              <a:rPr lang="en-US" altLang="zh-CN" dirty="0"/>
              <a:t>(</a:t>
            </a:r>
            <a:r>
              <a:rPr lang="zh-CN" altLang="en-US" dirty="0"/>
              <a:t>价格低</a:t>
            </a:r>
            <a:r>
              <a:rPr lang="en-US" altLang="zh-CN" dirty="0"/>
              <a:t>)</a:t>
            </a:r>
            <a:r>
              <a:rPr lang="zh-CN" altLang="en-US" dirty="0"/>
              <a:t>的组合，做空低回报</a:t>
            </a:r>
            <a:r>
              <a:rPr lang="en-US" altLang="zh-CN" dirty="0"/>
              <a:t>(</a:t>
            </a:r>
            <a:r>
              <a:rPr lang="zh-CN" altLang="en-US" dirty="0"/>
              <a:t>价格高</a:t>
            </a:r>
            <a:r>
              <a:rPr lang="en-US" altLang="zh-CN" dirty="0"/>
              <a:t>)</a:t>
            </a:r>
            <a:r>
              <a:rPr lang="zh-CN" altLang="en-US" dirty="0"/>
              <a:t>的组合</a:t>
            </a:r>
            <a:r>
              <a:rPr lang="en-US" altLang="zh-CN" dirty="0"/>
              <a:t>.</a:t>
            </a:r>
            <a:r>
              <a:rPr lang="zh-CN" altLang="en-US" dirty="0"/>
              <a:t>在没有初始投资且不承担风险的情况下获得回报差。</a:t>
            </a:r>
            <a:endParaRPr lang="en-US" altLang="zh-CN" dirty="0"/>
          </a:p>
        </p:txBody>
      </p:sp>
    </p:spTree>
    <p:extLst>
      <p:ext uri="{BB962C8B-B14F-4D97-AF65-F5344CB8AC3E}">
        <p14:creationId xmlns:p14="http://schemas.microsoft.com/office/powerpoint/2010/main" val="243792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套利定价理论</a:t>
            </a:r>
            <a:r>
              <a:rPr lang="en-US" altLang="zh-CN" dirty="0"/>
              <a:t>(APT)</a:t>
            </a:r>
            <a:endParaRPr lang="zh-CN" altLang="en-US" dirty="0"/>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0743" cy="3960440"/>
          </a:xfrm>
        </p:spPr>
        <p:txBody>
          <a:bodyPr>
            <a:normAutofit/>
          </a:bodyPr>
          <a:lstStyle/>
          <a:p>
            <a:pPr marL="411477" lvl="1" indent="0">
              <a:buNone/>
            </a:pPr>
            <a:r>
              <a:rPr lang="zh-CN" altLang="en-US" dirty="0"/>
              <a:t>例题：</a:t>
            </a:r>
            <a:endParaRPr lang="en-US" altLang="zh-CN" dirty="0"/>
          </a:p>
          <a:p>
            <a:pPr marL="411477" lvl="1" indent="0">
              <a:buNone/>
            </a:pPr>
            <a:r>
              <a:rPr lang="zh-CN" altLang="en-US" dirty="0"/>
              <a:t>假设投资经理手头有三个充分分散的投资组合，并且这三个组合都受同一个风险因子影响，见下表</a:t>
            </a:r>
            <a:r>
              <a:rPr lang="en-US" altLang="zh-CN" dirty="0"/>
              <a:t>:</a:t>
            </a:r>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r>
              <a:rPr lang="zh-CN" altLang="en-US" dirty="0"/>
              <a:t>为方便讨论，我们假设所有投资者对三个组合的期望收益预测都如上表所示，并且投资期限</a:t>
            </a:r>
            <a:endParaRPr lang="en-US" altLang="zh-CN" dirty="0"/>
          </a:p>
          <a:p>
            <a:pPr marL="411477" lvl="1" indent="0">
              <a:buNone/>
            </a:pPr>
            <a:r>
              <a:rPr lang="zh-CN" altLang="en-US" dirty="0"/>
              <a:t>均为一年。求</a:t>
            </a:r>
            <a:r>
              <a:rPr lang="en-US" altLang="zh-CN" dirty="0"/>
              <a:t>R</a:t>
            </a:r>
            <a:r>
              <a:rPr lang="en-US" altLang="zh-CN" baseline="-25000" dirty="0"/>
              <a:t>f</a:t>
            </a:r>
            <a:r>
              <a:rPr lang="zh-CN" altLang="en-US" dirty="0"/>
              <a:t>和</a:t>
            </a:r>
            <a:r>
              <a:rPr lang="el-GR" altLang="zh-CN" dirty="0"/>
              <a:t>λ</a:t>
            </a:r>
            <a:r>
              <a:rPr lang="en-US" altLang="zh-CN" baseline="-25000" dirty="0" err="1"/>
              <a:t>i</a:t>
            </a:r>
            <a:r>
              <a:rPr lang="en-US" altLang="zh-CN" baseline="-25000" dirty="0"/>
              <a:t> </a:t>
            </a:r>
            <a:r>
              <a:rPr lang="zh-CN" altLang="en-US" dirty="0"/>
              <a:t>。</a:t>
            </a:r>
            <a:endParaRPr lang="en-US" altLang="zh-CN" dirty="0"/>
          </a:p>
          <a:p>
            <a:pPr marL="411477" lvl="1" indent="0">
              <a:buNone/>
            </a:pPr>
            <a:r>
              <a:rPr lang="en-US" altLang="zh-CN" dirty="0"/>
              <a:t>	5% = R</a:t>
            </a:r>
            <a:r>
              <a:rPr lang="en-US" altLang="zh-CN" baseline="-25000" dirty="0"/>
              <a:t>f</a:t>
            </a:r>
            <a:r>
              <a:rPr lang="en-US" altLang="zh-CN" dirty="0"/>
              <a:t>+0.3(</a:t>
            </a:r>
            <a:r>
              <a:rPr lang="el-GR" altLang="zh-CN" dirty="0"/>
              <a:t>λ</a:t>
            </a:r>
            <a:r>
              <a:rPr lang="en-US" altLang="zh-CN" baseline="-25000" dirty="0" err="1"/>
              <a:t>i</a:t>
            </a:r>
            <a:r>
              <a:rPr lang="en-US" altLang="zh-CN" dirty="0"/>
              <a:t>)</a:t>
            </a:r>
          </a:p>
          <a:p>
            <a:pPr marL="411477" lvl="1" indent="0">
              <a:buNone/>
            </a:pPr>
            <a:r>
              <a:rPr lang="en-US" altLang="zh-CN" dirty="0"/>
              <a:t>	10%= R</a:t>
            </a:r>
            <a:r>
              <a:rPr lang="en-US" altLang="zh-CN" baseline="-25000" dirty="0"/>
              <a:t>f</a:t>
            </a:r>
            <a:r>
              <a:rPr lang="en-US" altLang="zh-CN" dirty="0"/>
              <a:t>+1.3(</a:t>
            </a:r>
            <a:r>
              <a:rPr lang="el-GR" altLang="zh-CN" dirty="0"/>
              <a:t>λ</a:t>
            </a:r>
            <a:r>
              <a:rPr lang="en-US" altLang="zh-CN" baseline="-25000" dirty="0" err="1"/>
              <a:t>i</a:t>
            </a:r>
            <a:r>
              <a:rPr lang="en-US" altLang="zh-CN" dirty="0"/>
              <a:t>)</a:t>
            </a:r>
          </a:p>
          <a:p>
            <a:pPr marL="411477" lvl="1" indent="0">
              <a:buNone/>
            </a:pPr>
            <a:r>
              <a:rPr lang="en-US" altLang="zh-CN" dirty="0"/>
              <a:t>	=&gt;  R</a:t>
            </a:r>
            <a:r>
              <a:rPr lang="en-US" altLang="zh-CN" baseline="-25000" dirty="0"/>
              <a:t>f</a:t>
            </a:r>
            <a:r>
              <a:rPr lang="en-US" altLang="zh-CN" dirty="0"/>
              <a:t>=3.5%, </a:t>
            </a:r>
            <a:r>
              <a:rPr lang="el-GR" altLang="zh-CN" dirty="0"/>
              <a:t>λ</a:t>
            </a:r>
            <a:r>
              <a:rPr lang="en-US" altLang="zh-CN" baseline="-25000" dirty="0" err="1"/>
              <a:t>i</a:t>
            </a:r>
            <a:r>
              <a:rPr lang="en-US" altLang="zh-CN" dirty="0"/>
              <a:t>=5%</a:t>
            </a:r>
          </a:p>
          <a:p>
            <a:pPr marL="411477" lvl="1" indent="0">
              <a:buNone/>
            </a:pPr>
            <a:endParaRPr lang="en-US" altLang="zh-CN" dirty="0"/>
          </a:p>
          <a:p>
            <a:pPr marL="411477" lvl="1" indent="0">
              <a:buNone/>
            </a:pPr>
            <a:endParaRPr lang="en-US" altLang="zh-CN" baseline="-25000" dirty="0"/>
          </a:p>
          <a:p>
            <a:pPr marL="411477" lvl="1" indent="0">
              <a:buNone/>
            </a:pPr>
            <a:endParaRPr lang="en-US" altLang="zh-CN" baseline="-25000" dirty="0"/>
          </a:p>
        </p:txBody>
      </p:sp>
      <p:graphicFrame>
        <p:nvGraphicFramePr>
          <p:cNvPr id="2" name="表格 3">
            <a:extLst>
              <a:ext uri="{FF2B5EF4-FFF2-40B4-BE49-F238E27FC236}">
                <a16:creationId xmlns:a16="http://schemas.microsoft.com/office/drawing/2014/main" id="{9DC36199-573B-8B31-F86D-4F22B626289C}"/>
              </a:ext>
            </a:extLst>
          </p:cNvPr>
          <p:cNvGraphicFramePr>
            <a:graphicFrameLocks noGrp="1"/>
          </p:cNvGraphicFramePr>
          <p:nvPr>
            <p:extLst>
              <p:ext uri="{D42A27DB-BD31-4B8C-83A1-F6EECF244321}">
                <p14:modId xmlns:p14="http://schemas.microsoft.com/office/powerpoint/2010/main" val="1999572432"/>
              </p:ext>
            </p:extLst>
          </p:nvPr>
        </p:nvGraphicFramePr>
        <p:xfrm>
          <a:off x="1740024" y="1707654"/>
          <a:ext cx="5663952" cy="1245736"/>
        </p:xfrm>
        <a:graphic>
          <a:graphicData uri="http://schemas.openxmlformats.org/drawingml/2006/table">
            <a:tbl>
              <a:tblPr firstRow="1" bandRow="1">
                <a:tableStyleId>{5C22544A-7EE6-4342-B048-85BDC9FD1C3A}</a:tableStyleId>
              </a:tblPr>
              <a:tblGrid>
                <a:gridCol w="1887984">
                  <a:extLst>
                    <a:ext uri="{9D8B030D-6E8A-4147-A177-3AD203B41FA5}">
                      <a16:colId xmlns:a16="http://schemas.microsoft.com/office/drawing/2014/main" val="3596405691"/>
                    </a:ext>
                  </a:extLst>
                </a:gridCol>
                <a:gridCol w="1887984">
                  <a:extLst>
                    <a:ext uri="{9D8B030D-6E8A-4147-A177-3AD203B41FA5}">
                      <a16:colId xmlns:a16="http://schemas.microsoft.com/office/drawing/2014/main" val="827054360"/>
                    </a:ext>
                  </a:extLst>
                </a:gridCol>
                <a:gridCol w="1887984">
                  <a:extLst>
                    <a:ext uri="{9D8B030D-6E8A-4147-A177-3AD203B41FA5}">
                      <a16:colId xmlns:a16="http://schemas.microsoft.com/office/drawing/2014/main" val="737783267"/>
                    </a:ext>
                  </a:extLst>
                </a:gridCol>
              </a:tblGrid>
              <a:tr h="311434">
                <a:tc>
                  <a:txBody>
                    <a:bodyPr/>
                    <a:lstStyle/>
                    <a:p>
                      <a:pPr algn="ctr"/>
                      <a:r>
                        <a:rPr lang="zh-CN" altLang="en-US" sz="1200" dirty="0"/>
                        <a:t>投资组合</a:t>
                      </a:r>
                    </a:p>
                  </a:txBody>
                  <a:tcPr/>
                </a:tc>
                <a:tc>
                  <a:txBody>
                    <a:bodyPr/>
                    <a:lstStyle/>
                    <a:p>
                      <a:pPr algn="ctr"/>
                      <a:r>
                        <a:rPr lang="zh-CN" altLang="en-US" sz="1200" dirty="0"/>
                        <a:t>期望收益</a:t>
                      </a:r>
                    </a:p>
                  </a:txBody>
                  <a:tcPr/>
                </a:tc>
                <a:tc>
                  <a:txBody>
                    <a:bodyPr/>
                    <a:lstStyle/>
                    <a:p>
                      <a:pPr algn="ctr"/>
                      <a:r>
                        <a:rPr lang="zh-CN" altLang="en-US" sz="1200" dirty="0"/>
                        <a:t>因子敏感度</a:t>
                      </a:r>
                    </a:p>
                  </a:txBody>
                  <a:tcPr/>
                </a:tc>
                <a:extLst>
                  <a:ext uri="{0D108BD9-81ED-4DB2-BD59-A6C34878D82A}">
                    <a16:rowId xmlns:a16="http://schemas.microsoft.com/office/drawing/2014/main" val="607035861"/>
                  </a:ext>
                </a:extLst>
              </a:tr>
              <a:tr h="311434">
                <a:tc>
                  <a:txBody>
                    <a:bodyPr/>
                    <a:lstStyle/>
                    <a:p>
                      <a:pPr algn="ctr"/>
                      <a:r>
                        <a:rPr lang="zh-CN" altLang="en-US" sz="1200" dirty="0"/>
                        <a:t>组合</a:t>
                      </a:r>
                      <a:r>
                        <a:rPr lang="en-US" altLang="zh-CN" sz="1200" dirty="0"/>
                        <a:t>1</a:t>
                      </a:r>
                      <a:endParaRPr lang="zh-CN" altLang="en-US" sz="1200" dirty="0"/>
                    </a:p>
                  </a:txBody>
                  <a:tcPr/>
                </a:tc>
                <a:tc>
                  <a:txBody>
                    <a:bodyPr/>
                    <a:lstStyle/>
                    <a:p>
                      <a:pPr algn="ctr"/>
                      <a:r>
                        <a:rPr lang="en-US" altLang="zh-CN" sz="1200" dirty="0"/>
                        <a:t>5%</a:t>
                      </a:r>
                      <a:endParaRPr lang="zh-CN" altLang="en-US" sz="1200" dirty="0"/>
                    </a:p>
                  </a:txBody>
                  <a:tcPr/>
                </a:tc>
                <a:tc>
                  <a:txBody>
                    <a:bodyPr/>
                    <a:lstStyle/>
                    <a:p>
                      <a:pPr algn="ctr"/>
                      <a:r>
                        <a:rPr lang="en-US" altLang="zh-CN" sz="1200" dirty="0"/>
                        <a:t>0.3</a:t>
                      </a:r>
                      <a:endParaRPr lang="zh-CN" altLang="en-US" sz="1200" dirty="0"/>
                    </a:p>
                  </a:txBody>
                  <a:tcPr/>
                </a:tc>
                <a:extLst>
                  <a:ext uri="{0D108BD9-81ED-4DB2-BD59-A6C34878D82A}">
                    <a16:rowId xmlns:a16="http://schemas.microsoft.com/office/drawing/2014/main" val="1301095572"/>
                  </a:ext>
                </a:extLst>
              </a:tr>
              <a:tr h="311434">
                <a:tc>
                  <a:txBody>
                    <a:bodyPr/>
                    <a:lstStyle/>
                    <a:p>
                      <a:pPr algn="ctr"/>
                      <a:r>
                        <a:rPr lang="zh-CN" altLang="en-US" sz="1200" dirty="0"/>
                        <a:t>组合</a:t>
                      </a:r>
                      <a:r>
                        <a:rPr lang="en-US" altLang="zh-CN" sz="1200" dirty="0"/>
                        <a:t>2</a:t>
                      </a:r>
                      <a:endParaRPr lang="zh-CN" altLang="en-US" sz="1200" dirty="0"/>
                    </a:p>
                  </a:txBody>
                  <a:tcPr/>
                </a:tc>
                <a:tc>
                  <a:txBody>
                    <a:bodyPr/>
                    <a:lstStyle/>
                    <a:p>
                      <a:pPr algn="ctr"/>
                      <a:r>
                        <a:rPr lang="en-US" altLang="zh-CN" sz="1200" dirty="0"/>
                        <a:t>10%</a:t>
                      </a:r>
                      <a:endParaRPr lang="zh-CN" altLang="en-US" sz="1200" dirty="0"/>
                    </a:p>
                  </a:txBody>
                  <a:tcPr/>
                </a:tc>
                <a:tc>
                  <a:txBody>
                    <a:bodyPr/>
                    <a:lstStyle/>
                    <a:p>
                      <a:pPr algn="ctr"/>
                      <a:r>
                        <a:rPr lang="en-US" altLang="zh-CN" sz="1200" dirty="0"/>
                        <a:t>1.3</a:t>
                      </a:r>
                      <a:endParaRPr lang="zh-CN" altLang="en-US" sz="1200" dirty="0"/>
                    </a:p>
                  </a:txBody>
                  <a:tcPr/>
                </a:tc>
                <a:extLst>
                  <a:ext uri="{0D108BD9-81ED-4DB2-BD59-A6C34878D82A}">
                    <a16:rowId xmlns:a16="http://schemas.microsoft.com/office/drawing/2014/main" val="1632752824"/>
                  </a:ext>
                </a:extLst>
              </a:tr>
              <a:tr h="311434">
                <a:tc>
                  <a:txBody>
                    <a:bodyPr/>
                    <a:lstStyle/>
                    <a:p>
                      <a:pPr algn="ctr"/>
                      <a:r>
                        <a:rPr lang="zh-CN" altLang="en-US" sz="1200" dirty="0"/>
                        <a:t>组合</a:t>
                      </a:r>
                      <a:r>
                        <a:rPr lang="en-US" altLang="zh-CN" sz="1200" dirty="0"/>
                        <a:t>3</a:t>
                      </a:r>
                      <a:endParaRPr lang="zh-CN" altLang="en-US" sz="1200" dirty="0"/>
                    </a:p>
                  </a:txBody>
                  <a:tcPr/>
                </a:tc>
                <a:tc>
                  <a:txBody>
                    <a:bodyPr/>
                    <a:lstStyle/>
                    <a:p>
                      <a:pPr algn="ctr"/>
                      <a:r>
                        <a:rPr lang="en-US" altLang="zh-CN" sz="1200" dirty="0"/>
                        <a:t>6%</a:t>
                      </a:r>
                      <a:endParaRPr lang="zh-CN" altLang="en-US" sz="1200" dirty="0"/>
                    </a:p>
                  </a:txBody>
                  <a:tcPr/>
                </a:tc>
                <a:tc>
                  <a:txBody>
                    <a:bodyPr/>
                    <a:lstStyle/>
                    <a:p>
                      <a:pPr algn="ctr"/>
                      <a:r>
                        <a:rPr lang="en-US" altLang="zh-CN" sz="1200" dirty="0"/>
                        <a:t>0.5</a:t>
                      </a:r>
                      <a:endParaRPr lang="zh-CN" altLang="en-US" sz="1200" dirty="0"/>
                    </a:p>
                  </a:txBody>
                  <a:tcPr/>
                </a:tc>
                <a:extLst>
                  <a:ext uri="{0D108BD9-81ED-4DB2-BD59-A6C34878D82A}">
                    <a16:rowId xmlns:a16="http://schemas.microsoft.com/office/drawing/2014/main" val="1562442342"/>
                  </a:ext>
                </a:extLst>
              </a:tr>
            </a:tbl>
          </a:graphicData>
        </a:graphic>
      </p:graphicFrame>
    </p:spTree>
    <p:extLst>
      <p:ext uri="{BB962C8B-B14F-4D97-AF65-F5344CB8AC3E}">
        <p14:creationId xmlns:p14="http://schemas.microsoft.com/office/powerpoint/2010/main" val="1695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2025</Words>
  <Application>Microsoft Office PowerPoint</Application>
  <PresentationFormat>全屏显示(16:9)</PresentationFormat>
  <Paragraphs>149</Paragraphs>
  <Slides>19</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Helvetica Neue</vt:lpstr>
      <vt:lpstr>等线</vt:lpstr>
      <vt:lpstr>思源黑体</vt:lpstr>
      <vt:lpstr>思源黑体 CN Bold</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2020-07-10T09:02:26Z</dcterms:created>
  <dcterms:modified xsi:type="dcterms:W3CDTF">2023-08-19T10:07:21Z</dcterms:modified>
</cp:coreProperties>
</file>