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handoutMasterIdLst>
    <p:handoutMasterId r:id="rId32"/>
  </p:handoutMasterIdLst>
  <p:sldIdLst>
    <p:sldId id="343" r:id="rId2"/>
    <p:sldId id="262" r:id="rId3"/>
    <p:sldId id="683" r:id="rId4"/>
    <p:sldId id="272" r:id="rId5"/>
    <p:sldId id="685" r:id="rId6"/>
    <p:sldId id="686" r:id="rId7"/>
    <p:sldId id="674" r:id="rId8"/>
    <p:sldId id="673" r:id="rId9"/>
    <p:sldId id="687" r:id="rId10"/>
    <p:sldId id="653" r:id="rId11"/>
    <p:sldId id="675" r:id="rId12"/>
    <p:sldId id="688" r:id="rId13"/>
    <p:sldId id="689" r:id="rId14"/>
    <p:sldId id="690" r:id="rId15"/>
    <p:sldId id="691" r:id="rId16"/>
    <p:sldId id="692" r:id="rId17"/>
    <p:sldId id="694" r:id="rId18"/>
    <p:sldId id="693" r:id="rId19"/>
    <p:sldId id="648" r:id="rId20"/>
    <p:sldId id="695" r:id="rId21"/>
    <p:sldId id="696" r:id="rId22"/>
    <p:sldId id="361" r:id="rId23"/>
    <p:sldId id="682" r:id="rId24"/>
    <p:sldId id="678" r:id="rId25"/>
    <p:sldId id="679" r:id="rId26"/>
    <p:sldId id="680" r:id="rId27"/>
    <p:sldId id="681" r:id="rId28"/>
    <p:sldId id="697" r:id="rId29"/>
    <p:sldId id="259"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3B236F8-BB9F-4F14-A9F1-223D3247D52A}">
          <p14:sldIdLst>
            <p14:sldId id="343"/>
            <p14:sldId id="262"/>
            <p14:sldId id="683"/>
            <p14:sldId id="272"/>
            <p14:sldId id="685"/>
            <p14:sldId id="686"/>
            <p14:sldId id="674"/>
            <p14:sldId id="673"/>
            <p14:sldId id="687"/>
            <p14:sldId id="653"/>
            <p14:sldId id="675"/>
            <p14:sldId id="688"/>
            <p14:sldId id="689"/>
            <p14:sldId id="690"/>
            <p14:sldId id="691"/>
            <p14:sldId id="692"/>
            <p14:sldId id="694"/>
            <p14:sldId id="693"/>
            <p14:sldId id="648"/>
            <p14:sldId id="695"/>
            <p14:sldId id="696"/>
            <p14:sldId id="361"/>
            <p14:sldId id="682"/>
            <p14:sldId id="678"/>
            <p14:sldId id="679"/>
            <p14:sldId id="680"/>
            <p14:sldId id="681"/>
            <p14:sldId id="697"/>
            <p14:sldId id="259"/>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2F2F2"/>
    <a:srgbClr val="333F50"/>
    <a:srgbClr val="4A7090"/>
    <a:srgbClr val="FFFFFF"/>
    <a:srgbClr val="3494BA"/>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98" autoAdjust="0"/>
    <p:restoredTop sz="76730" autoAdjust="0"/>
  </p:normalViewPr>
  <p:slideViewPr>
    <p:cSldViewPr>
      <p:cViewPr varScale="1">
        <p:scale>
          <a:sx n="87" d="100"/>
          <a:sy n="87" d="100"/>
        </p:scale>
        <p:origin x="756" y="60"/>
      </p:cViewPr>
      <p:guideLst>
        <p:guide orient="horz" pos="162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EE1F764-7811-1865-C9F7-E6C25AA182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C5BC2C6-E0E6-1609-7D3F-F3CE51225E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2A6955-6D8E-467F-A407-49104D1782C7}" type="datetimeFigureOut">
              <a:rPr lang="zh-CN" altLang="en-US" smtClean="0"/>
              <a:t>2023/8/17</a:t>
            </a:fld>
            <a:endParaRPr lang="zh-CN" altLang="en-US"/>
          </a:p>
        </p:txBody>
      </p:sp>
      <p:sp>
        <p:nvSpPr>
          <p:cNvPr id="4" name="页脚占位符 3">
            <a:extLst>
              <a:ext uri="{FF2B5EF4-FFF2-40B4-BE49-F238E27FC236}">
                <a16:creationId xmlns:a16="http://schemas.microsoft.com/office/drawing/2014/main" id="{06596174-CE84-28AB-425F-3AA5C822C1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0CB006B-15BD-9E86-046C-CECF356CC8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A763EF-C6EA-44F3-B34A-EC48AAA09FB7}" type="slidenum">
              <a:rPr lang="zh-CN" altLang="en-US" smtClean="0"/>
              <a:t>‹#›</a:t>
            </a:fld>
            <a:endParaRPr lang="zh-CN" altLang="en-US"/>
          </a:p>
        </p:txBody>
      </p:sp>
    </p:spTree>
    <p:extLst>
      <p:ext uri="{BB962C8B-B14F-4D97-AF65-F5344CB8AC3E}">
        <p14:creationId xmlns:p14="http://schemas.microsoft.com/office/powerpoint/2010/main" val="11721687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D2E89-9448-4D5C-8448-9CCF5BBC8E1A}" type="datetimeFigureOut">
              <a:rPr lang="zh-CN" altLang="en-US" smtClean="0"/>
              <a:t>2023/8/17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6B694-ED52-4167-BA07-0E91353D54D2}" type="slidenum">
              <a:rPr lang="zh-CN" altLang="en-US" smtClean="0"/>
              <a:t>‹#›</a:t>
            </a:fld>
            <a:endParaRPr lang="zh-CN" altLang="en-US"/>
          </a:p>
        </p:txBody>
      </p:sp>
    </p:spTree>
    <p:extLst>
      <p:ext uri="{BB962C8B-B14F-4D97-AF65-F5344CB8AC3E}">
        <p14:creationId xmlns:p14="http://schemas.microsoft.com/office/powerpoint/2010/main" val="52109813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buFont typeface="Arial" panose="020B0604020202020204" pitchFamily="34" charset="0"/>
              <a:buNone/>
            </a:pPr>
            <a:endParaRPr lang="en-US" altLang="zh-CN" dirty="0"/>
          </a:p>
        </p:txBody>
      </p:sp>
    </p:spTree>
    <p:extLst>
      <p:ext uri="{BB962C8B-B14F-4D97-AF65-F5344CB8AC3E}">
        <p14:creationId xmlns:p14="http://schemas.microsoft.com/office/powerpoint/2010/main" val="244302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613229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4368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2139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37846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21785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77369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6046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11870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155580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3538881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31924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20385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p:txBody>
      </p:sp>
    </p:spTree>
    <p:extLst>
      <p:ext uri="{BB962C8B-B14F-4D97-AF65-F5344CB8AC3E}">
        <p14:creationId xmlns:p14="http://schemas.microsoft.com/office/powerpoint/2010/main" val="415305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529158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80116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3" name="文本框 1"/>
          <p:cNvSpPr txBox="1"/>
          <p:nvPr userDrawn="1"/>
        </p:nvSpPr>
        <p:spPr>
          <a:xfrm>
            <a:off x="1588" y="0"/>
            <a:ext cx="9144000" cy="4176000"/>
          </a:xfrm>
          <a:prstGeom prst="rect">
            <a:avLst/>
          </a:prstGeom>
          <a:solidFill>
            <a:srgbClr val="44546A"/>
          </a:solidFill>
        </p:spPr>
        <p:txBody>
          <a:bodyPr wrap="square" rtlCol="0">
            <a:spAutoFit/>
          </a:bodyPr>
          <a:lstStyle/>
          <a:p>
            <a:endParaRPr lang="zh-CN" altLang="en-US" dirty="0"/>
          </a:p>
        </p:txBody>
      </p:sp>
      <p:sp>
        <p:nvSpPr>
          <p:cNvPr id="26" name="Shape 9581"/>
          <p:cNvSpPr/>
          <p:nvPr userDrawn="1"/>
        </p:nvSpPr>
        <p:spPr>
          <a:xfrm>
            <a:off x="528803" y="607681"/>
            <a:ext cx="688737" cy="3024570"/>
          </a:xfrm>
          <a:custGeom>
            <a:avLst/>
            <a:gdLst/>
            <a:ahLst/>
            <a:cxnLst>
              <a:cxn ang="0">
                <a:pos x="wd2" y="hd2"/>
              </a:cxn>
              <a:cxn ang="5400000">
                <a:pos x="wd2" y="hd2"/>
              </a:cxn>
              <a:cxn ang="10800000">
                <a:pos x="wd2" y="hd2"/>
              </a:cxn>
              <a:cxn ang="16200000">
                <a:pos x="wd2" y="hd2"/>
              </a:cxn>
            </a:cxnLst>
            <a:rect l="0" t="0" r="r" b="b"/>
            <a:pathLst>
              <a:path w="21244" h="21347" extrusionOk="0">
                <a:moveTo>
                  <a:pt x="19215" y="6579"/>
                </a:moveTo>
                <a:cubicBezTo>
                  <a:pt x="19290" y="6337"/>
                  <a:pt x="20871" y="5071"/>
                  <a:pt x="20946" y="4810"/>
                </a:cubicBezTo>
                <a:cubicBezTo>
                  <a:pt x="21021" y="4550"/>
                  <a:pt x="21473" y="3749"/>
                  <a:pt x="21097" y="3470"/>
                </a:cubicBezTo>
                <a:cubicBezTo>
                  <a:pt x="20720" y="3172"/>
                  <a:pt x="18463" y="3265"/>
                  <a:pt x="18463" y="3265"/>
                </a:cubicBezTo>
                <a:cubicBezTo>
                  <a:pt x="18463" y="3265"/>
                  <a:pt x="17936" y="2967"/>
                  <a:pt x="16882" y="2892"/>
                </a:cubicBezTo>
                <a:cubicBezTo>
                  <a:pt x="15753" y="2818"/>
                  <a:pt x="17108" y="2464"/>
                  <a:pt x="15904" y="2278"/>
                </a:cubicBezTo>
                <a:cubicBezTo>
                  <a:pt x="15151" y="2147"/>
                  <a:pt x="15377" y="1477"/>
                  <a:pt x="15076" y="1216"/>
                </a:cubicBezTo>
                <a:cubicBezTo>
                  <a:pt x="14850" y="956"/>
                  <a:pt x="14173" y="416"/>
                  <a:pt x="13495" y="192"/>
                </a:cubicBezTo>
                <a:cubicBezTo>
                  <a:pt x="12743" y="-50"/>
                  <a:pt x="11313" y="81"/>
                  <a:pt x="11313" y="81"/>
                </a:cubicBezTo>
                <a:cubicBezTo>
                  <a:pt x="8001" y="-236"/>
                  <a:pt x="6345" y="453"/>
                  <a:pt x="6044" y="825"/>
                </a:cubicBezTo>
                <a:cubicBezTo>
                  <a:pt x="5819" y="1198"/>
                  <a:pt x="6571" y="1887"/>
                  <a:pt x="5668" y="2371"/>
                </a:cubicBezTo>
                <a:cubicBezTo>
                  <a:pt x="4840" y="2836"/>
                  <a:pt x="6722" y="3004"/>
                  <a:pt x="5593" y="3283"/>
                </a:cubicBezTo>
                <a:cubicBezTo>
                  <a:pt x="4389" y="3544"/>
                  <a:pt x="5442" y="3637"/>
                  <a:pt x="4313" y="3767"/>
                </a:cubicBezTo>
                <a:cubicBezTo>
                  <a:pt x="3260" y="3879"/>
                  <a:pt x="2883" y="3935"/>
                  <a:pt x="2883" y="4177"/>
                </a:cubicBezTo>
                <a:cubicBezTo>
                  <a:pt x="2883" y="4419"/>
                  <a:pt x="1980" y="5052"/>
                  <a:pt x="1529" y="5611"/>
                </a:cubicBezTo>
                <a:cubicBezTo>
                  <a:pt x="1002" y="6170"/>
                  <a:pt x="475" y="6374"/>
                  <a:pt x="174" y="6579"/>
                </a:cubicBezTo>
                <a:cubicBezTo>
                  <a:pt x="-127" y="6803"/>
                  <a:pt x="24" y="6877"/>
                  <a:pt x="174" y="6989"/>
                </a:cubicBezTo>
                <a:cubicBezTo>
                  <a:pt x="325" y="7082"/>
                  <a:pt x="400" y="7101"/>
                  <a:pt x="400" y="7436"/>
                </a:cubicBezTo>
                <a:cubicBezTo>
                  <a:pt x="400" y="7790"/>
                  <a:pt x="2733" y="7845"/>
                  <a:pt x="2733" y="7845"/>
                </a:cubicBezTo>
                <a:cubicBezTo>
                  <a:pt x="2733" y="7845"/>
                  <a:pt x="2883" y="8162"/>
                  <a:pt x="2883" y="8460"/>
                </a:cubicBezTo>
                <a:cubicBezTo>
                  <a:pt x="2883" y="8739"/>
                  <a:pt x="2131" y="9558"/>
                  <a:pt x="1980" y="9782"/>
                </a:cubicBezTo>
                <a:cubicBezTo>
                  <a:pt x="1830" y="10005"/>
                  <a:pt x="2507" y="9931"/>
                  <a:pt x="2507" y="9931"/>
                </a:cubicBezTo>
                <a:cubicBezTo>
                  <a:pt x="2507" y="9931"/>
                  <a:pt x="2507" y="10173"/>
                  <a:pt x="2357" y="10527"/>
                </a:cubicBezTo>
                <a:cubicBezTo>
                  <a:pt x="2131" y="10881"/>
                  <a:pt x="1905" y="13245"/>
                  <a:pt x="1905" y="13897"/>
                </a:cubicBezTo>
                <a:cubicBezTo>
                  <a:pt x="1905" y="14549"/>
                  <a:pt x="1604" y="15443"/>
                  <a:pt x="1905" y="15443"/>
                </a:cubicBezTo>
                <a:cubicBezTo>
                  <a:pt x="2281" y="15443"/>
                  <a:pt x="3410" y="15461"/>
                  <a:pt x="3410" y="15461"/>
                </a:cubicBezTo>
                <a:cubicBezTo>
                  <a:pt x="3410" y="15461"/>
                  <a:pt x="3260" y="15890"/>
                  <a:pt x="3335" y="16430"/>
                </a:cubicBezTo>
                <a:cubicBezTo>
                  <a:pt x="3410" y="16951"/>
                  <a:pt x="5141" y="18645"/>
                  <a:pt x="5518" y="19055"/>
                </a:cubicBezTo>
                <a:cubicBezTo>
                  <a:pt x="5819" y="19483"/>
                  <a:pt x="5743" y="19856"/>
                  <a:pt x="5141" y="20079"/>
                </a:cubicBezTo>
                <a:cubicBezTo>
                  <a:pt x="4614" y="20303"/>
                  <a:pt x="4163" y="20582"/>
                  <a:pt x="3184" y="20750"/>
                </a:cubicBezTo>
                <a:cubicBezTo>
                  <a:pt x="2206" y="20936"/>
                  <a:pt x="1830" y="21010"/>
                  <a:pt x="1980" y="21178"/>
                </a:cubicBezTo>
                <a:cubicBezTo>
                  <a:pt x="2131" y="21327"/>
                  <a:pt x="3335" y="21290"/>
                  <a:pt x="5141" y="21271"/>
                </a:cubicBezTo>
                <a:cubicBezTo>
                  <a:pt x="6948" y="21252"/>
                  <a:pt x="6722" y="20973"/>
                  <a:pt x="6948" y="20843"/>
                </a:cubicBezTo>
                <a:cubicBezTo>
                  <a:pt x="7173" y="20712"/>
                  <a:pt x="8001" y="20377"/>
                  <a:pt x="8001" y="20377"/>
                </a:cubicBezTo>
                <a:cubicBezTo>
                  <a:pt x="8001" y="20377"/>
                  <a:pt x="8227" y="20433"/>
                  <a:pt x="8227" y="20582"/>
                </a:cubicBezTo>
                <a:cubicBezTo>
                  <a:pt x="8227" y="20750"/>
                  <a:pt x="7926" y="21010"/>
                  <a:pt x="7926" y="21010"/>
                </a:cubicBezTo>
                <a:cubicBezTo>
                  <a:pt x="8679" y="21010"/>
                  <a:pt x="8679" y="21010"/>
                  <a:pt x="8679" y="21010"/>
                </a:cubicBezTo>
                <a:cubicBezTo>
                  <a:pt x="8679" y="21010"/>
                  <a:pt x="8904" y="20992"/>
                  <a:pt x="8829" y="20843"/>
                </a:cubicBezTo>
                <a:cubicBezTo>
                  <a:pt x="8754" y="20694"/>
                  <a:pt x="9130" y="20358"/>
                  <a:pt x="9431" y="20079"/>
                </a:cubicBezTo>
                <a:cubicBezTo>
                  <a:pt x="9807" y="19781"/>
                  <a:pt x="9130" y="19446"/>
                  <a:pt x="8679" y="19316"/>
                </a:cubicBezTo>
                <a:cubicBezTo>
                  <a:pt x="8302" y="19204"/>
                  <a:pt x="8453" y="18552"/>
                  <a:pt x="8528" y="17901"/>
                </a:cubicBezTo>
                <a:cubicBezTo>
                  <a:pt x="8679" y="17249"/>
                  <a:pt x="8829" y="16541"/>
                  <a:pt x="8528" y="16243"/>
                </a:cubicBezTo>
                <a:cubicBezTo>
                  <a:pt x="8302" y="15927"/>
                  <a:pt x="7926" y="15517"/>
                  <a:pt x="7926" y="15517"/>
                </a:cubicBezTo>
                <a:cubicBezTo>
                  <a:pt x="12442" y="15610"/>
                  <a:pt x="12442" y="15610"/>
                  <a:pt x="12442" y="15610"/>
                </a:cubicBezTo>
                <a:cubicBezTo>
                  <a:pt x="12442" y="15610"/>
                  <a:pt x="12592" y="15834"/>
                  <a:pt x="12592" y="16318"/>
                </a:cubicBezTo>
                <a:cubicBezTo>
                  <a:pt x="12592" y="16821"/>
                  <a:pt x="12592" y="17156"/>
                  <a:pt x="12592" y="17956"/>
                </a:cubicBezTo>
                <a:cubicBezTo>
                  <a:pt x="12592" y="18738"/>
                  <a:pt x="12291" y="19036"/>
                  <a:pt x="11915" y="19334"/>
                </a:cubicBezTo>
                <a:cubicBezTo>
                  <a:pt x="11614" y="19651"/>
                  <a:pt x="11840" y="19874"/>
                  <a:pt x="11463" y="20172"/>
                </a:cubicBezTo>
                <a:cubicBezTo>
                  <a:pt x="11087" y="20489"/>
                  <a:pt x="10410" y="20712"/>
                  <a:pt x="10033" y="20880"/>
                </a:cubicBezTo>
                <a:cubicBezTo>
                  <a:pt x="9582" y="21047"/>
                  <a:pt x="9431" y="21327"/>
                  <a:pt x="11012" y="21345"/>
                </a:cubicBezTo>
                <a:cubicBezTo>
                  <a:pt x="12667" y="21364"/>
                  <a:pt x="14624" y="21178"/>
                  <a:pt x="14624" y="20992"/>
                </a:cubicBezTo>
                <a:cubicBezTo>
                  <a:pt x="14624" y="20824"/>
                  <a:pt x="14775" y="20601"/>
                  <a:pt x="15302" y="20321"/>
                </a:cubicBezTo>
                <a:cubicBezTo>
                  <a:pt x="15904" y="20023"/>
                  <a:pt x="15377" y="19781"/>
                  <a:pt x="15226" y="19670"/>
                </a:cubicBezTo>
                <a:cubicBezTo>
                  <a:pt x="15001" y="19539"/>
                  <a:pt x="15076" y="19409"/>
                  <a:pt x="15076" y="19185"/>
                </a:cubicBezTo>
                <a:cubicBezTo>
                  <a:pt x="15076" y="18962"/>
                  <a:pt x="15904" y="18217"/>
                  <a:pt x="16807" y="17398"/>
                </a:cubicBezTo>
                <a:cubicBezTo>
                  <a:pt x="17710" y="16578"/>
                  <a:pt x="17484" y="15629"/>
                  <a:pt x="17484" y="15629"/>
                </a:cubicBezTo>
                <a:cubicBezTo>
                  <a:pt x="18162" y="15629"/>
                  <a:pt x="18162" y="15629"/>
                  <a:pt x="18162" y="15629"/>
                </a:cubicBezTo>
                <a:cubicBezTo>
                  <a:pt x="18162" y="15629"/>
                  <a:pt x="18237" y="14418"/>
                  <a:pt x="18764" y="13190"/>
                </a:cubicBezTo>
                <a:cubicBezTo>
                  <a:pt x="19290" y="11942"/>
                  <a:pt x="18538" y="10657"/>
                  <a:pt x="18538" y="10303"/>
                </a:cubicBezTo>
                <a:cubicBezTo>
                  <a:pt x="18538" y="9950"/>
                  <a:pt x="19065" y="9801"/>
                  <a:pt x="19817" y="9726"/>
                </a:cubicBezTo>
                <a:cubicBezTo>
                  <a:pt x="20645" y="9633"/>
                  <a:pt x="20720" y="9596"/>
                  <a:pt x="20344" y="9261"/>
                </a:cubicBezTo>
                <a:cubicBezTo>
                  <a:pt x="19893" y="8925"/>
                  <a:pt x="19290" y="8125"/>
                  <a:pt x="19290" y="8125"/>
                </a:cubicBezTo>
                <a:cubicBezTo>
                  <a:pt x="19290" y="8125"/>
                  <a:pt x="19215" y="8013"/>
                  <a:pt x="18764" y="7659"/>
                </a:cubicBezTo>
                <a:cubicBezTo>
                  <a:pt x="18237" y="7324"/>
                  <a:pt x="18237" y="6989"/>
                  <a:pt x="18237" y="6989"/>
                </a:cubicBezTo>
                <a:cubicBezTo>
                  <a:pt x="18237" y="6989"/>
                  <a:pt x="19140" y="6803"/>
                  <a:pt x="19215" y="6579"/>
                </a:cubicBezTo>
                <a:close/>
                <a:moveTo>
                  <a:pt x="7550" y="8181"/>
                </a:moveTo>
                <a:cubicBezTo>
                  <a:pt x="8152" y="7845"/>
                  <a:pt x="8152" y="7845"/>
                  <a:pt x="8152" y="7845"/>
                </a:cubicBezTo>
                <a:cubicBezTo>
                  <a:pt x="8453" y="8181"/>
                  <a:pt x="8453" y="8181"/>
                  <a:pt x="8453" y="8181"/>
                </a:cubicBezTo>
                <a:lnTo>
                  <a:pt x="7550" y="8181"/>
                </a:lnTo>
                <a:close/>
                <a:moveTo>
                  <a:pt x="12517" y="3730"/>
                </a:moveTo>
                <a:cubicBezTo>
                  <a:pt x="11764" y="4047"/>
                  <a:pt x="10485" y="4605"/>
                  <a:pt x="10033" y="5071"/>
                </a:cubicBezTo>
                <a:cubicBezTo>
                  <a:pt x="9506" y="5518"/>
                  <a:pt x="8679" y="6170"/>
                  <a:pt x="8679" y="6170"/>
                </a:cubicBezTo>
                <a:cubicBezTo>
                  <a:pt x="8679" y="6170"/>
                  <a:pt x="8603" y="6058"/>
                  <a:pt x="8528" y="5890"/>
                </a:cubicBezTo>
                <a:cubicBezTo>
                  <a:pt x="8453" y="5723"/>
                  <a:pt x="8453" y="4922"/>
                  <a:pt x="8453" y="4550"/>
                </a:cubicBezTo>
                <a:cubicBezTo>
                  <a:pt x="8453" y="4177"/>
                  <a:pt x="8528" y="3861"/>
                  <a:pt x="8302" y="3842"/>
                </a:cubicBezTo>
                <a:cubicBezTo>
                  <a:pt x="8001" y="3805"/>
                  <a:pt x="7550" y="3581"/>
                  <a:pt x="7550" y="3581"/>
                </a:cubicBezTo>
                <a:cubicBezTo>
                  <a:pt x="9205" y="3023"/>
                  <a:pt x="9205" y="3023"/>
                  <a:pt x="9205" y="3023"/>
                </a:cubicBezTo>
                <a:cubicBezTo>
                  <a:pt x="8679" y="3823"/>
                  <a:pt x="9582" y="3674"/>
                  <a:pt x="9958" y="3916"/>
                </a:cubicBezTo>
                <a:cubicBezTo>
                  <a:pt x="10259" y="4158"/>
                  <a:pt x="9883" y="4773"/>
                  <a:pt x="10109" y="4475"/>
                </a:cubicBezTo>
                <a:cubicBezTo>
                  <a:pt x="10259" y="4196"/>
                  <a:pt x="10861" y="4177"/>
                  <a:pt x="11313" y="3898"/>
                </a:cubicBezTo>
                <a:cubicBezTo>
                  <a:pt x="11840" y="3618"/>
                  <a:pt x="10334" y="3414"/>
                  <a:pt x="10334" y="3414"/>
                </a:cubicBezTo>
                <a:cubicBezTo>
                  <a:pt x="10334" y="3414"/>
                  <a:pt x="11162" y="3339"/>
                  <a:pt x="11840" y="3190"/>
                </a:cubicBezTo>
                <a:cubicBezTo>
                  <a:pt x="12592" y="3023"/>
                  <a:pt x="13571" y="2818"/>
                  <a:pt x="13571" y="2818"/>
                </a:cubicBezTo>
                <a:cubicBezTo>
                  <a:pt x="14097" y="3041"/>
                  <a:pt x="14097" y="3041"/>
                  <a:pt x="14097" y="3041"/>
                </a:cubicBezTo>
                <a:cubicBezTo>
                  <a:pt x="14097" y="3041"/>
                  <a:pt x="13270" y="3414"/>
                  <a:pt x="12517" y="3730"/>
                </a:cubicBezTo>
                <a:close/>
              </a:path>
            </a:pathLst>
          </a:custGeom>
          <a:solidFill>
            <a:schemeClr val="bg1">
              <a:lumMod val="95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7" name="Shape 9582"/>
          <p:cNvSpPr/>
          <p:nvPr userDrawn="1"/>
        </p:nvSpPr>
        <p:spPr>
          <a:xfrm>
            <a:off x="1312112" y="448542"/>
            <a:ext cx="941511" cy="3201046"/>
          </a:xfrm>
          <a:custGeom>
            <a:avLst/>
            <a:gdLst/>
            <a:ahLst/>
            <a:cxnLst>
              <a:cxn ang="0">
                <a:pos x="wd2" y="hd2"/>
              </a:cxn>
              <a:cxn ang="5400000">
                <a:pos x="wd2" y="hd2"/>
              </a:cxn>
              <a:cxn ang="10800000">
                <a:pos x="wd2" y="hd2"/>
              </a:cxn>
              <a:cxn ang="16200000">
                <a:pos x="wd2" y="hd2"/>
              </a:cxn>
            </a:cxnLst>
            <a:rect l="0" t="0" r="r" b="b"/>
            <a:pathLst>
              <a:path w="21481" h="21536" extrusionOk="0">
                <a:moveTo>
                  <a:pt x="21208" y="9140"/>
                </a:moveTo>
                <a:cubicBezTo>
                  <a:pt x="21544" y="8872"/>
                  <a:pt x="21600" y="8408"/>
                  <a:pt x="21208" y="8283"/>
                </a:cubicBezTo>
                <a:cubicBezTo>
                  <a:pt x="20817" y="8140"/>
                  <a:pt x="21432" y="7373"/>
                  <a:pt x="21040" y="6783"/>
                </a:cubicBezTo>
                <a:cubicBezTo>
                  <a:pt x="20705" y="6194"/>
                  <a:pt x="20425" y="5266"/>
                  <a:pt x="20369" y="4766"/>
                </a:cubicBezTo>
                <a:cubicBezTo>
                  <a:pt x="20369" y="4266"/>
                  <a:pt x="20257" y="3909"/>
                  <a:pt x="18242" y="3749"/>
                </a:cubicBezTo>
                <a:cubicBezTo>
                  <a:pt x="16899" y="3642"/>
                  <a:pt x="15780" y="3517"/>
                  <a:pt x="15053" y="3410"/>
                </a:cubicBezTo>
                <a:cubicBezTo>
                  <a:pt x="15053" y="3410"/>
                  <a:pt x="14269" y="3195"/>
                  <a:pt x="14102" y="2999"/>
                </a:cubicBezTo>
                <a:cubicBezTo>
                  <a:pt x="14046" y="2838"/>
                  <a:pt x="14046" y="2678"/>
                  <a:pt x="14046" y="2588"/>
                </a:cubicBezTo>
                <a:cubicBezTo>
                  <a:pt x="14158" y="2428"/>
                  <a:pt x="14158" y="2303"/>
                  <a:pt x="14158" y="2214"/>
                </a:cubicBezTo>
                <a:cubicBezTo>
                  <a:pt x="14158" y="2106"/>
                  <a:pt x="14773" y="2249"/>
                  <a:pt x="14885" y="2071"/>
                </a:cubicBezTo>
                <a:cubicBezTo>
                  <a:pt x="15053" y="1910"/>
                  <a:pt x="15165" y="1517"/>
                  <a:pt x="15053" y="1500"/>
                </a:cubicBezTo>
                <a:cubicBezTo>
                  <a:pt x="14941" y="1464"/>
                  <a:pt x="14829" y="1464"/>
                  <a:pt x="14717" y="1464"/>
                </a:cubicBezTo>
                <a:cubicBezTo>
                  <a:pt x="14717" y="1410"/>
                  <a:pt x="14829" y="1053"/>
                  <a:pt x="14717" y="678"/>
                </a:cubicBezTo>
                <a:cubicBezTo>
                  <a:pt x="14661" y="321"/>
                  <a:pt x="13542" y="36"/>
                  <a:pt x="11472" y="0"/>
                </a:cubicBezTo>
                <a:cubicBezTo>
                  <a:pt x="10296" y="0"/>
                  <a:pt x="8953" y="286"/>
                  <a:pt x="8785" y="678"/>
                </a:cubicBezTo>
                <a:cubicBezTo>
                  <a:pt x="8618" y="1071"/>
                  <a:pt x="8674" y="1607"/>
                  <a:pt x="8674" y="1607"/>
                </a:cubicBezTo>
                <a:cubicBezTo>
                  <a:pt x="8674" y="1607"/>
                  <a:pt x="8282" y="1874"/>
                  <a:pt x="8618" y="2089"/>
                </a:cubicBezTo>
                <a:cubicBezTo>
                  <a:pt x="8953" y="2303"/>
                  <a:pt x="9737" y="2249"/>
                  <a:pt x="9737" y="2249"/>
                </a:cubicBezTo>
                <a:cubicBezTo>
                  <a:pt x="9737" y="2249"/>
                  <a:pt x="9905" y="2588"/>
                  <a:pt x="9905" y="2767"/>
                </a:cubicBezTo>
                <a:cubicBezTo>
                  <a:pt x="9905" y="2856"/>
                  <a:pt x="9905" y="2928"/>
                  <a:pt x="9849" y="2981"/>
                </a:cubicBezTo>
                <a:cubicBezTo>
                  <a:pt x="9849" y="2981"/>
                  <a:pt x="9849" y="2981"/>
                  <a:pt x="9849" y="2981"/>
                </a:cubicBezTo>
                <a:cubicBezTo>
                  <a:pt x="9849" y="2981"/>
                  <a:pt x="9905" y="2981"/>
                  <a:pt x="9905" y="2981"/>
                </a:cubicBezTo>
                <a:cubicBezTo>
                  <a:pt x="9849" y="2981"/>
                  <a:pt x="9849" y="2981"/>
                  <a:pt x="9849" y="2981"/>
                </a:cubicBezTo>
                <a:cubicBezTo>
                  <a:pt x="9849" y="2981"/>
                  <a:pt x="9177" y="3249"/>
                  <a:pt x="8730" y="3320"/>
                </a:cubicBezTo>
                <a:cubicBezTo>
                  <a:pt x="8002" y="3427"/>
                  <a:pt x="6883" y="3570"/>
                  <a:pt x="5988" y="3660"/>
                </a:cubicBezTo>
                <a:cubicBezTo>
                  <a:pt x="5820" y="3677"/>
                  <a:pt x="5708" y="3677"/>
                  <a:pt x="5540" y="3695"/>
                </a:cubicBezTo>
                <a:cubicBezTo>
                  <a:pt x="4477" y="3802"/>
                  <a:pt x="3637" y="3892"/>
                  <a:pt x="3637" y="4356"/>
                </a:cubicBezTo>
                <a:cubicBezTo>
                  <a:pt x="3581" y="4891"/>
                  <a:pt x="3413" y="5909"/>
                  <a:pt x="3190" y="6605"/>
                </a:cubicBezTo>
                <a:cubicBezTo>
                  <a:pt x="2966" y="7283"/>
                  <a:pt x="2294" y="8747"/>
                  <a:pt x="2294" y="9211"/>
                </a:cubicBezTo>
                <a:cubicBezTo>
                  <a:pt x="2238" y="9675"/>
                  <a:pt x="2070" y="10675"/>
                  <a:pt x="2126" y="10782"/>
                </a:cubicBezTo>
                <a:cubicBezTo>
                  <a:pt x="2126" y="10871"/>
                  <a:pt x="2350" y="10871"/>
                  <a:pt x="2350" y="10979"/>
                </a:cubicBezTo>
                <a:cubicBezTo>
                  <a:pt x="2406" y="10925"/>
                  <a:pt x="2686" y="10675"/>
                  <a:pt x="3805" y="10675"/>
                </a:cubicBezTo>
                <a:cubicBezTo>
                  <a:pt x="5036" y="10675"/>
                  <a:pt x="5036" y="10961"/>
                  <a:pt x="5036" y="10961"/>
                </a:cubicBezTo>
                <a:cubicBezTo>
                  <a:pt x="4645" y="10836"/>
                  <a:pt x="4645" y="10836"/>
                  <a:pt x="3805" y="10836"/>
                </a:cubicBezTo>
                <a:cubicBezTo>
                  <a:pt x="3022" y="10818"/>
                  <a:pt x="2406" y="10961"/>
                  <a:pt x="2350" y="10979"/>
                </a:cubicBezTo>
                <a:cubicBezTo>
                  <a:pt x="2350" y="10996"/>
                  <a:pt x="2350" y="11032"/>
                  <a:pt x="2294" y="11050"/>
                </a:cubicBezTo>
                <a:cubicBezTo>
                  <a:pt x="2182" y="11246"/>
                  <a:pt x="2182" y="11407"/>
                  <a:pt x="2518" y="11532"/>
                </a:cubicBezTo>
                <a:cubicBezTo>
                  <a:pt x="2798" y="11657"/>
                  <a:pt x="2630" y="11818"/>
                  <a:pt x="2630" y="11818"/>
                </a:cubicBezTo>
                <a:cubicBezTo>
                  <a:pt x="0" y="11782"/>
                  <a:pt x="0" y="11782"/>
                  <a:pt x="0" y="11782"/>
                </a:cubicBezTo>
                <a:cubicBezTo>
                  <a:pt x="168" y="15156"/>
                  <a:pt x="168" y="15156"/>
                  <a:pt x="168" y="15156"/>
                </a:cubicBezTo>
                <a:cubicBezTo>
                  <a:pt x="4365" y="16191"/>
                  <a:pt x="4365" y="16191"/>
                  <a:pt x="4365" y="16191"/>
                </a:cubicBezTo>
                <a:cubicBezTo>
                  <a:pt x="4365" y="16191"/>
                  <a:pt x="4980" y="16048"/>
                  <a:pt x="5540" y="16030"/>
                </a:cubicBezTo>
                <a:cubicBezTo>
                  <a:pt x="5596" y="16030"/>
                  <a:pt x="5652" y="16030"/>
                  <a:pt x="5652" y="16030"/>
                </a:cubicBezTo>
                <a:cubicBezTo>
                  <a:pt x="6267" y="16030"/>
                  <a:pt x="6603" y="16048"/>
                  <a:pt x="6603" y="16048"/>
                </a:cubicBezTo>
                <a:cubicBezTo>
                  <a:pt x="6603" y="16048"/>
                  <a:pt x="6435" y="17048"/>
                  <a:pt x="6435" y="17441"/>
                </a:cubicBezTo>
                <a:cubicBezTo>
                  <a:pt x="6435" y="17851"/>
                  <a:pt x="6547" y="18476"/>
                  <a:pt x="7107" y="18762"/>
                </a:cubicBezTo>
                <a:cubicBezTo>
                  <a:pt x="7610" y="19047"/>
                  <a:pt x="7722" y="19154"/>
                  <a:pt x="7722" y="19404"/>
                </a:cubicBezTo>
                <a:cubicBezTo>
                  <a:pt x="7722" y="19654"/>
                  <a:pt x="6547" y="20350"/>
                  <a:pt x="6603" y="20582"/>
                </a:cubicBezTo>
                <a:cubicBezTo>
                  <a:pt x="6603" y="20815"/>
                  <a:pt x="6771" y="21172"/>
                  <a:pt x="8002" y="21172"/>
                </a:cubicBezTo>
                <a:cubicBezTo>
                  <a:pt x="9233" y="21154"/>
                  <a:pt x="10128" y="20993"/>
                  <a:pt x="10128" y="20690"/>
                </a:cubicBezTo>
                <a:cubicBezTo>
                  <a:pt x="10128" y="20368"/>
                  <a:pt x="9961" y="20172"/>
                  <a:pt x="10352" y="20065"/>
                </a:cubicBezTo>
                <a:cubicBezTo>
                  <a:pt x="10800" y="19940"/>
                  <a:pt x="10128" y="19654"/>
                  <a:pt x="10856" y="19351"/>
                </a:cubicBezTo>
                <a:cubicBezTo>
                  <a:pt x="11527" y="19047"/>
                  <a:pt x="10800" y="19029"/>
                  <a:pt x="10968" y="18744"/>
                </a:cubicBezTo>
                <a:cubicBezTo>
                  <a:pt x="11136" y="18458"/>
                  <a:pt x="10800" y="17619"/>
                  <a:pt x="10744" y="17280"/>
                </a:cubicBezTo>
                <a:cubicBezTo>
                  <a:pt x="10688" y="16941"/>
                  <a:pt x="10856" y="16530"/>
                  <a:pt x="11416" y="15102"/>
                </a:cubicBezTo>
                <a:cubicBezTo>
                  <a:pt x="11919" y="13656"/>
                  <a:pt x="12255" y="13014"/>
                  <a:pt x="12423" y="12710"/>
                </a:cubicBezTo>
                <a:cubicBezTo>
                  <a:pt x="12591" y="12389"/>
                  <a:pt x="12815" y="11996"/>
                  <a:pt x="12815" y="11996"/>
                </a:cubicBezTo>
                <a:cubicBezTo>
                  <a:pt x="12815" y="11996"/>
                  <a:pt x="13542" y="13353"/>
                  <a:pt x="14102" y="13692"/>
                </a:cubicBezTo>
                <a:cubicBezTo>
                  <a:pt x="14661" y="14013"/>
                  <a:pt x="15333" y="15691"/>
                  <a:pt x="15501" y="16191"/>
                </a:cubicBezTo>
                <a:cubicBezTo>
                  <a:pt x="15668" y="16673"/>
                  <a:pt x="15556" y="18119"/>
                  <a:pt x="15948" y="18280"/>
                </a:cubicBezTo>
                <a:cubicBezTo>
                  <a:pt x="16284" y="18422"/>
                  <a:pt x="16452" y="18637"/>
                  <a:pt x="16452" y="18637"/>
                </a:cubicBezTo>
                <a:cubicBezTo>
                  <a:pt x="16452" y="18637"/>
                  <a:pt x="15501" y="18815"/>
                  <a:pt x="15501" y="19047"/>
                </a:cubicBezTo>
                <a:cubicBezTo>
                  <a:pt x="15501" y="19297"/>
                  <a:pt x="16228" y="19494"/>
                  <a:pt x="16172" y="19815"/>
                </a:cubicBezTo>
                <a:cubicBezTo>
                  <a:pt x="16172" y="20136"/>
                  <a:pt x="16284" y="20404"/>
                  <a:pt x="16676" y="20458"/>
                </a:cubicBezTo>
                <a:cubicBezTo>
                  <a:pt x="17067" y="20529"/>
                  <a:pt x="17011" y="21064"/>
                  <a:pt x="17515" y="21261"/>
                </a:cubicBezTo>
                <a:cubicBezTo>
                  <a:pt x="18019" y="21439"/>
                  <a:pt x="18858" y="21600"/>
                  <a:pt x="19865" y="21511"/>
                </a:cubicBezTo>
                <a:cubicBezTo>
                  <a:pt x="20873" y="21404"/>
                  <a:pt x="20873" y="20975"/>
                  <a:pt x="20369" y="20565"/>
                </a:cubicBezTo>
                <a:cubicBezTo>
                  <a:pt x="19865" y="20154"/>
                  <a:pt x="19250" y="19886"/>
                  <a:pt x="19418" y="19726"/>
                </a:cubicBezTo>
                <a:cubicBezTo>
                  <a:pt x="19641" y="19565"/>
                  <a:pt x="19809" y="19315"/>
                  <a:pt x="19306" y="19154"/>
                </a:cubicBezTo>
                <a:cubicBezTo>
                  <a:pt x="18802" y="18994"/>
                  <a:pt x="19306" y="18815"/>
                  <a:pt x="19641" y="18672"/>
                </a:cubicBezTo>
                <a:cubicBezTo>
                  <a:pt x="19977" y="18530"/>
                  <a:pt x="19921" y="17887"/>
                  <a:pt x="19921" y="17530"/>
                </a:cubicBezTo>
                <a:cubicBezTo>
                  <a:pt x="19977" y="17173"/>
                  <a:pt x="19809" y="15423"/>
                  <a:pt x="19921" y="14799"/>
                </a:cubicBezTo>
                <a:cubicBezTo>
                  <a:pt x="19977" y="14156"/>
                  <a:pt x="20145" y="12228"/>
                  <a:pt x="19865" y="11693"/>
                </a:cubicBezTo>
                <a:cubicBezTo>
                  <a:pt x="19585" y="11157"/>
                  <a:pt x="19809" y="10764"/>
                  <a:pt x="19809" y="10764"/>
                </a:cubicBezTo>
                <a:cubicBezTo>
                  <a:pt x="19809" y="10764"/>
                  <a:pt x="20481" y="10871"/>
                  <a:pt x="20481" y="10657"/>
                </a:cubicBezTo>
                <a:cubicBezTo>
                  <a:pt x="20481" y="10461"/>
                  <a:pt x="20257" y="10425"/>
                  <a:pt x="20537" y="10086"/>
                </a:cubicBezTo>
                <a:cubicBezTo>
                  <a:pt x="20817" y="9729"/>
                  <a:pt x="20873" y="9408"/>
                  <a:pt x="21208" y="9140"/>
                </a:cubicBezTo>
                <a:close/>
                <a:moveTo>
                  <a:pt x="6099" y="11942"/>
                </a:moveTo>
                <a:cubicBezTo>
                  <a:pt x="5540" y="11925"/>
                  <a:pt x="5540" y="11925"/>
                  <a:pt x="5540" y="11925"/>
                </a:cubicBezTo>
                <a:cubicBezTo>
                  <a:pt x="5092" y="11889"/>
                  <a:pt x="5092" y="11889"/>
                  <a:pt x="5092" y="11889"/>
                </a:cubicBezTo>
                <a:cubicBezTo>
                  <a:pt x="5092" y="11889"/>
                  <a:pt x="5204" y="11657"/>
                  <a:pt x="5036" y="11496"/>
                </a:cubicBezTo>
                <a:cubicBezTo>
                  <a:pt x="4868" y="11336"/>
                  <a:pt x="4924" y="11193"/>
                  <a:pt x="5036" y="11014"/>
                </a:cubicBezTo>
                <a:cubicBezTo>
                  <a:pt x="5036" y="11014"/>
                  <a:pt x="5204" y="11193"/>
                  <a:pt x="5540" y="11211"/>
                </a:cubicBezTo>
                <a:cubicBezTo>
                  <a:pt x="5596" y="11211"/>
                  <a:pt x="5596" y="11211"/>
                  <a:pt x="5652" y="11211"/>
                </a:cubicBezTo>
                <a:cubicBezTo>
                  <a:pt x="6044" y="11211"/>
                  <a:pt x="6211" y="11228"/>
                  <a:pt x="6211" y="11228"/>
                </a:cubicBezTo>
                <a:cubicBezTo>
                  <a:pt x="6211" y="11228"/>
                  <a:pt x="6044" y="11425"/>
                  <a:pt x="6044" y="11585"/>
                </a:cubicBezTo>
                <a:cubicBezTo>
                  <a:pt x="6044" y="11764"/>
                  <a:pt x="6099" y="11942"/>
                  <a:pt x="6099" y="11942"/>
                </a:cubicBezTo>
                <a:close/>
                <a:moveTo>
                  <a:pt x="12479" y="9015"/>
                </a:moveTo>
                <a:cubicBezTo>
                  <a:pt x="12591" y="8283"/>
                  <a:pt x="12535" y="6194"/>
                  <a:pt x="12479" y="5748"/>
                </a:cubicBezTo>
                <a:cubicBezTo>
                  <a:pt x="12479" y="5284"/>
                  <a:pt x="12199" y="4266"/>
                  <a:pt x="12367" y="4141"/>
                </a:cubicBezTo>
                <a:cubicBezTo>
                  <a:pt x="12535" y="3999"/>
                  <a:pt x="12982" y="3892"/>
                  <a:pt x="13486" y="3981"/>
                </a:cubicBezTo>
                <a:cubicBezTo>
                  <a:pt x="13486" y="3981"/>
                  <a:pt x="12926" y="3713"/>
                  <a:pt x="12031" y="3713"/>
                </a:cubicBezTo>
                <a:cubicBezTo>
                  <a:pt x="11136" y="3713"/>
                  <a:pt x="10520" y="3981"/>
                  <a:pt x="10520" y="3981"/>
                </a:cubicBezTo>
                <a:cubicBezTo>
                  <a:pt x="10520" y="3981"/>
                  <a:pt x="11527" y="3909"/>
                  <a:pt x="11472" y="4124"/>
                </a:cubicBezTo>
                <a:cubicBezTo>
                  <a:pt x="11472" y="4338"/>
                  <a:pt x="11136" y="5445"/>
                  <a:pt x="11136" y="6177"/>
                </a:cubicBezTo>
                <a:cubicBezTo>
                  <a:pt x="11136" y="6837"/>
                  <a:pt x="10968" y="8426"/>
                  <a:pt x="11136" y="9015"/>
                </a:cubicBezTo>
                <a:cubicBezTo>
                  <a:pt x="10464" y="8997"/>
                  <a:pt x="10240" y="8979"/>
                  <a:pt x="10240" y="8979"/>
                </a:cubicBezTo>
                <a:cubicBezTo>
                  <a:pt x="10240" y="8979"/>
                  <a:pt x="10856" y="6891"/>
                  <a:pt x="10632" y="5802"/>
                </a:cubicBezTo>
                <a:cubicBezTo>
                  <a:pt x="10408" y="4980"/>
                  <a:pt x="9961" y="3927"/>
                  <a:pt x="9681" y="3356"/>
                </a:cubicBezTo>
                <a:cubicBezTo>
                  <a:pt x="9681" y="3356"/>
                  <a:pt x="9681" y="3356"/>
                  <a:pt x="9681" y="3356"/>
                </a:cubicBezTo>
                <a:cubicBezTo>
                  <a:pt x="9681" y="3356"/>
                  <a:pt x="9961" y="3035"/>
                  <a:pt x="10184" y="3142"/>
                </a:cubicBezTo>
                <a:cubicBezTo>
                  <a:pt x="10184" y="3142"/>
                  <a:pt x="10184" y="3142"/>
                  <a:pt x="10184" y="3142"/>
                </a:cubicBezTo>
                <a:cubicBezTo>
                  <a:pt x="10632" y="3374"/>
                  <a:pt x="11360" y="3642"/>
                  <a:pt x="11863" y="3642"/>
                </a:cubicBezTo>
                <a:cubicBezTo>
                  <a:pt x="12423" y="3642"/>
                  <a:pt x="13318" y="3445"/>
                  <a:pt x="13878" y="3195"/>
                </a:cubicBezTo>
                <a:cubicBezTo>
                  <a:pt x="13878" y="3195"/>
                  <a:pt x="13878" y="3195"/>
                  <a:pt x="13878" y="3195"/>
                </a:cubicBezTo>
                <a:cubicBezTo>
                  <a:pt x="13878" y="3195"/>
                  <a:pt x="14437" y="3249"/>
                  <a:pt x="14493" y="3499"/>
                </a:cubicBezTo>
                <a:cubicBezTo>
                  <a:pt x="14493" y="3517"/>
                  <a:pt x="14437" y="3552"/>
                  <a:pt x="14437" y="3588"/>
                </a:cubicBezTo>
                <a:cubicBezTo>
                  <a:pt x="14437" y="3588"/>
                  <a:pt x="14437" y="3588"/>
                  <a:pt x="14437" y="3588"/>
                </a:cubicBezTo>
                <a:cubicBezTo>
                  <a:pt x="14437" y="3588"/>
                  <a:pt x="14437" y="3588"/>
                  <a:pt x="14437" y="3588"/>
                </a:cubicBezTo>
                <a:cubicBezTo>
                  <a:pt x="14437" y="3802"/>
                  <a:pt x="14437" y="4106"/>
                  <a:pt x="14549" y="4570"/>
                </a:cubicBezTo>
                <a:cubicBezTo>
                  <a:pt x="14717" y="5980"/>
                  <a:pt x="15501" y="7658"/>
                  <a:pt x="15892" y="8033"/>
                </a:cubicBezTo>
                <a:cubicBezTo>
                  <a:pt x="16340" y="8426"/>
                  <a:pt x="16844" y="8711"/>
                  <a:pt x="16844" y="8711"/>
                </a:cubicBezTo>
                <a:cubicBezTo>
                  <a:pt x="16844" y="8711"/>
                  <a:pt x="14046" y="8997"/>
                  <a:pt x="12479" y="9015"/>
                </a:cubicBezTo>
                <a:close/>
                <a:moveTo>
                  <a:pt x="20145" y="10443"/>
                </a:moveTo>
                <a:cubicBezTo>
                  <a:pt x="20033" y="10229"/>
                  <a:pt x="20201" y="10140"/>
                  <a:pt x="19697" y="10015"/>
                </a:cubicBezTo>
                <a:cubicBezTo>
                  <a:pt x="19194" y="9890"/>
                  <a:pt x="18354" y="9890"/>
                  <a:pt x="18354" y="9890"/>
                </a:cubicBezTo>
                <a:cubicBezTo>
                  <a:pt x="18354" y="9890"/>
                  <a:pt x="19585" y="9729"/>
                  <a:pt x="20145" y="9943"/>
                </a:cubicBezTo>
                <a:cubicBezTo>
                  <a:pt x="20649" y="10175"/>
                  <a:pt x="20145" y="10443"/>
                  <a:pt x="20145" y="10443"/>
                </a:cubicBezTo>
                <a:close/>
              </a:path>
            </a:pathLst>
          </a:custGeom>
          <a:solidFill>
            <a:schemeClr val="accent1">
              <a:lumMod val="60000"/>
              <a:lumOff val="40000"/>
            </a:schemeClr>
          </a:solidFill>
          <a:ln w="12700">
            <a:solidFill>
              <a:schemeClr val="bg1"/>
            </a:solidFill>
            <a:miter lim="400000"/>
          </a:ln>
        </p:spPr>
        <p:txBody>
          <a:bodyPr lIns="0" tIns="0" rIns="0" bIns="0"/>
          <a:lstStyle/>
          <a:p>
            <a:pPr defTabSz="685748">
              <a:defRPr sz="2400"/>
            </a:pPr>
            <a:endParaRPr kern="0">
              <a:solidFill>
                <a:sysClr val="windowText" lastClr="000000"/>
              </a:solidFill>
              <a:uFill>
                <a:solidFill/>
              </a:uFill>
              <a:cs typeface="Calibri"/>
              <a:sym typeface="Calibri"/>
            </a:endParaRPr>
          </a:p>
        </p:txBody>
      </p:sp>
      <p:sp>
        <p:nvSpPr>
          <p:cNvPr id="28" name="副标题 2"/>
          <p:cNvSpPr>
            <a:spLocks noGrp="1"/>
          </p:cNvSpPr>
          <p:nvPr>
            <p:ph type="subTitle" idx="1"/>
          </p:nvPr>
        </p:nvSpPr>
        <p:spPr>
          <a:xfrm>
            <a:off x="2391508" y="1423638"/>
            <a:ext cx="6648270" cy="576064"/>
          </a:xfrm>
          <a:prstGeom prst="rect">
            <a:avLst/>
          </a:prstGeom>
        </p:spPr>
        <p:txBody>
          <a:bodyPr>
            <a:noAutofit/>
          </a:bodyPr>
          <a:lstStyle>
            <a:lvl1pPr marL="0" indent="0" algn="ctr" defTabSz="914400" rtl="0" eaLnBrk="1" latinLnBrk="0" hangingPunct="1">
              <a:lnSpc>
                <a:spcPct val="90000"/>
              </a:lnSpc>
              <a:spcBef>
                <a:spcPct val="0"/>
              </a:spcBef>
              <a:buNone/>
              <a:defRPr lang="zh-CN" altLang="en-US" sz="3300" kern="1200" spc="225" baseline="0" dirty="0">
                <a:solidFill>
                  <a:prstClr val="white"/>
                </a:solidFill>
                <a:latin typeface="思源黑体" panose="020B0400000000000000" pitchFamily="34" charset="-122"/>
                <a:ea typeface="思源黑体" panose="020B0400000000000000"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
        <p:nvSpPr>
          <p:cNvPr id="29" name="文本占位符 3"/>
          <p:cNvSpPr>
            <a:spLocks noGrp="1"/>
          </p:cNvSpPr>
          <p:nvPr>
            <p:ph type="body" sz="half" idx="10"/>
          </p:nvPr>
        </p:nvSpPr>
        <p:spPr>
          <a:xfrm>
            <a:off x="2419643" y="2652612"/>
            <a:ext cx="6597748" cy="391729"/>
          </a:xfrm>
          <a:prstGeom prst="rect">
            <a:avLst/>
          </a:prstGeom>
        </p:spPr>
        <p:txBody>
          <a:bodyPr>
            <a:noAutofit/>
          </a:bodyPr>
          <a:lstStyle>
            <a:lvl1pPr marL="0" indent="0" algn="ctr">
              <a:buNone/>
              <a:defRPr lang="zh-CN" altLang="en-US" sz="2100" b="1" kern="1200" baseline="0" dirty="0" smtClean="0">
                <a:solidFill>
                  <a:srgbClr val="FFFFFF"/>
                </a:solidFill>
                <a:latin typeface="思源黑体" panose="020B0400000000000000" pitchFamily="34" charset="-122"/>
                <a:ea typeface="思源黑体" panose="020B0400000000000000" pitchFamily="34" charset="-122"/>
                <a:cs typeface="思源黑体" panose="020B0400000000000000"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cxnSp>
        <p:nvCxnSpPr>
          <p:cNvPr id="30" name="直接连接符 29"/>
          <p:cNvCxnSpPr/>
          <p:nvPr userDrawn="1"/>
        </p:nvCxnSpPr>
        <p:spPr>
          <a:xfrm>
            <a:off x="-59535" y="4081637"/>
            <a:ext cx="9263070" cy="2281"/>
          </a:xfrm>
          <a:prstGeom prst="line">
            <a:avLst/>
          </a:prstGeom>
          <a:ln w="25400" cmpd="sng">
            <a:solidFill>
              <a:schemeClr val="bg1">
                <a:lumMod val="9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1" name="Group 60"/>
          <p:cNvGrpSpPr/>
          <p:nvPr userDrawn="1"/>
        </p:nvGrpSpPr>
        <p:grpSpPr>
          <a:xfrm>
            <a:off x="4716016" y="4428005"/>
            <a:ext cx="260543" cy="308468"/>
            <a:chOff x="1375885" y="1198807"/>
            <a:chExt cx="1009650" cy="1195367"/>
          </a:xfrm>
          <a:solidFill>
            <a:schemeClr val="accent1">
              <a:lumMod val="50000"/>
            </a:schemeClr>
          </a:solidFill>
        </p:grpSpPr>
        <p:grpSp>
          <p:nvGrpSpPr>
            <p:cNvPr id="32" name="Group 61"/>
            <p:cNvGrpSpPr/>
            <p:nvPr/>
          </p:nvGrpSpPr>
          <p:grpSpPr>
            <a:xfrm>
              <a:off x="1375885" y="1198807"/>
              <a:ext cx="1009650" cy="1139826"/>
              <a:chOff x="1368786" y="1195986"/>
              <a:chExt cx="1009650" cy="1139826"/>
            </a:xfrm>
            <a:grpFill/>
          </p:grpSpPr>
          <p:sp>
            <p:nvSpPr>
              <p:cNvPr id="34" name="Freeform 6"/>
              <p:cNvSpPr>
                <a:spLocks noEditPoints="1"/>
              </p:cNvSpPr>
              <p:nvPr/>
            </p:nvSpPr>
            <p:spPr bwMode="auto">
              <a:xfrm>
                <a:off x="1643423" y="1195986"/>
                <a:ext cx="460375" cy="598488"/>
              </a:xfrm>
              <a:custGeom>
                <a:avLst/>
                <a:gdLst>
                  <a:gd name="T0" fmla="*/ 41 w 122"/>
                  <a:gd name="T1" fmla="*/ 4 h 159"/>
                  <a:gd name="T2" fmla="*/ 97 w 122"/>
                  <a:gd name="T3" fmla="*/ 12 h 159"/>
                  <a:gd name="T4" fmla="*/ 120 w 122"/>
                  <a:gd name="T5" fmla="*/ 58 h 159"/>
                  <a:gd name="T6" fmla="*/ 121 w 122"/>
                  <a:gd name="T7" fmla="*/ 94 h 159"/>
                  <a:gd name="T8" fmla="*/ 103 w 122"/>
                  <a:gd name="T9" fmla="*/ 126 h 159"/>
                  <a:gd name="T10" fmla="*/ 63 w 122"/>
                  <a:gd name="T11" fmla="*/ 157 h 159"/>
                  <a:gd name="T12" fmla="*/ 19 w 122"/>
                  <a:gd name="T13" fmla="*/ 126 h 159"/>
                  <a:gd name="T14" fmla="*/ 1 w 122"/>
                  <a:gd name="T15" fmla="*/ 94 h 159"/>
                  <a:gd name="T16" fmla="*/ 3 w 122"/>
                  <a:gd name="T17" fmla="*/ 46 h 159"/>
                  <a:gd name="T18" fmla="*/ 41 w 122"/>
                  <a:gd name="T19" fmla="*/ 4 h 159"/>
                  <a:gd name="T20" fmla="*/ 19 w 122"/>
                  <a:gd name="T21" fmla="*/ 80 h 159"/>
                  <a:gd name="T22" fmla="*/ 41 w 122"/>
                  <a:gd name="T23" fmla="*/ 136 h 159"/>
                  <a:gd name="T24" fmla="*/ 77 w 122"/>
                  <a:gd name="T25" fmla="*/ 140 h 159"/>
                  <a:gd name="T26" fmla="*/ 104 w 122"/>
                  <a:gd name="T27" fmla="*/ 73 h 159"/>
                  <a:gd name="T28" fmla="*/ 79 w 122"/>
                  <a:gd name="T29" fmla="*/ 54 h 159"/>
                  <a:gd name="T30" fmla="*/ 19 w 122"/>
                  <a:gd name="T3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59">
                    <a:moveTo>
                      <a:pt x="41" y="4"/>
                    </a:moveTo>
                    <a:cubicBezTo>
                      <a:pt x="59" y="0"/>
                      <a:pt x="80" y="2"/>
                      <a:pt x="97" y="12"/>
                    </a:cubicBezTo>
                    <a:cubicBezTo>
                      <a:pt x="112" y="22"/>
                      <a:pt x="121" y="40"/>
                      <a:pt x="120" y="58"/>
                    </a:cubicBezTo>
                    <a:cubicBezTo>
                      <a:pt x="119" y="70"/>
                      <a:pt x="122" y="82"/>
                      <a:pt x="121" y="94"/>
                    </a:cubicBezTo>
                    <a:cubicBezTo>
                      <a:pt x="117" y="106"/>
                      <a:pt x="108" y="115"/>
                      <a:pt x="103" y="126"/>
                    </a:cubicBezTo>
                    <a:cubicBezTo>
                      <a:pt x="96" y="142"/>
                      <a:pt x="82" y="157"/>
                      <a:pt x="63" y="157"/>
                    </a:cubicBezTo>
                    <a:cubicBezTo>
                      <a:pt x="43" y="159"/>
                      <a:pt x="27" y="143"/>
                      <a:pt x="19" y="126"/>
                    </a:cubicBezTo>
                    <a:cubicBezTo>
                      <a:pt x="14" y="115"/>
                      <a:pt x="5" y="105"/>
                      <a:pt x="1" y="94"/>
                    </a:cubicBezTo>
                    <a:cubicBezTo>
                      <a:pt x="1" y="78"/>
                      <a:pt x="0" y="62"/>
                      <a:pt x="3" y="46"/>
                    </a:cubicBezTo>
                    <a:cubicBezTo>
                      <a:pt x="7" y="27"/>
                      <a:pt x="21" y="9"/>
                      <a:pt x="41" y="4"/>
                    </a:cubicBezTo>
                    <a:close/>
                    <a:moveTo>
                      <a:pt x="19" y="80"/>
                    </a:moveTo>
                    <a:cubicBezTo>
                      <a:pt x="22" y="100"/>
                      <a:pt x="27" y="121"/>
                      <a:pt x="41" y="136"/>
                    </a:cubicBezTo>
                    <a:cubicBezTo>
                      <a:pt x="50" y="145"/>
                      <a:pt x="66" y="148"/>
                      <a:pt x="77" y="140"/>
                    </a:cubicBezTo>
                    <a:cubicBezTo>
                      <a:pt x="97" y="124"/>
                      <a:pt x="101" y="97"/>
                      <a:pt x="104" y="73"/>
                    </a:cubicBezTo>
                    <a:cubicBezTo>
                      <a:pt x="95" y="68"/>
                      <a:pt x="86" y="62"/>
                      <a:pt x="79" y="54"/>
                    </a:cubicBezTo>
                    <a:cubicBezTo>
                      <a:pt x="62" y="69"/>
                      <a:pt x="41" y="78"/>
                      <a:pt x="1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5" name="Freeform 8"/>
              <p:cNvSpPr>
                <a:spLocks noEditPoints="1"/>
              </p:cNvSpPr>
              <p:nvPr/>
            </p:nvSpPr>
            <p:spPr bwMode="auto">
              <a:xfrm>
                <a:off x="1368786" y="1753199"/>
                <a:ext cx="1009650" cy="582613"/>
              </a:xfrm>
              <a:custGeom>
                <a:avLst/>
                <a:gdLst>
                  <a:gd name="T0" fmla="*/ 51 w 268"/>
                  <a:gd name="T1" fmla="*/ 17 h 155"/>
                  <a:gd name="T2" fmla="*/ 92 w 268"/>
                  <a:gd name="T3" fmla="*/ 0 h 155"/>
                  <a:gd name="T4" fmla="*/ 98 w 268"/>
                  <a:gd name="T5" fmla="*/ 10 h 155"/>
                  <a:gd name="T6" fmla="*/ 89 w 268"/>
                  <a:gd name="T7" fmla="*/ 16 h 155"/>
                  <a:gd name="T8" fmla="*/ 122 w 268"/>
                  <a:gd name="T9" fmla="*/ 130 h 155"/>
                  <a:gd name="T10" fmla="*/ 127 w 268"/>
                  <a:gd name="T11" fmla="*/ 55 h 155"/>
                  <a:gd name="T12" fmla="*/ 142 w 268"/>
                  <a:gd name="T13" fmla="*/ 54 h 155"/>
                  <a:gd name="T14" fmla="*/ 146 w 268"/>
                  <a:gd name="T15" fmla="*/ 130 h 155"/>
                  <a:gd name="T16" fmla="*/ 180 w 268"/>
                  <a:gd name="T17" fmla="*/ 16 h 155"/>
                  <a:gd name="T18" fmla="*/ 175 w 268"/>
                  <a:gd name="T19" fmla="*/ 1 h 155"/>
                  <a:gd name="T20" fmla="*/ 239 w 268"/>
                  <a:gd name="T21" fmla="*/ 35 h 155"/>
                  <a:gd name="T22" fmla="*/ 265 w 268"/>
                  <a:gd name="T23" fmla="*/ 114 h 155"/>
                  <a:gd name="T24" fmla="*/ 220 w 268"/>
                  <a:gd name="T25" fmla="*/ 133 h 155"/>
                  <a:gd name="T26" fmla="*/ 124 w 268"/>
                  <a:gd name="T27" fmla="*/ 154 h 155"/>
                  <a:gd name="T28" fmla="*/ 50 w 268"/>
                  <a:gd name="T29" fmla="*/ 133 h 155"/>
                  <a:gd name="T30" fmla="*/ 3 w 268"/>
                  <a:gd name="T31" fmla="*/ 110 h 155"/>
                  <a:gd name="T32" fmla="*/ 51 w 268"/>
                  <a:gd name="T33" fmla="*/ 17 h 155"/>
                  <a:gd name="T34" fmla="*/ 167 w 268"/>
                  <a:gd name="T35" fmla="*/ 107 h 155"/>
                  <a:gd name="T36" fmla="*/ 170 w 268"/>
                  <a:gd name="T37" fmla="*/ 113 h 155"/>
                  <a:gd name="T38" fmla="*/ 205 w 268"/>
                  <a:gd name="T39" fmla="*/ 109 h 155"/>
                  <a:gd name="T40" fmla="*/ 213 w 268"/>
                  <a:gd name="T41" fmla="*/ 100 h 155"/>
                  <a:gd name="T42" fmla="*/ 167 w 268"/>
                  <a:gd name="T43"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8" h="155">
                    <a:moveTo>
                      <a:pt x="51" y="17"/>
                    </a:moveTo>
                    <a:cubicBezTo>
                      <a:pt x="64" y="9"/>
                      <a:pt x="78" y="6"/>
                      <a:pt x="92" y="0"/>
                    </a:cubicBezTo>
                    <a:cubicBezTo>
                      <a:pt x="94" y="3"/>
                      <a:pt x="96" y="8"/>
                      <a:pt x="98" y="10"/>
                    </a:cubicBezTo>
                    <a:cubicBezTo>
                      <a:pt x="95" y="12"/>
                      <a:pt x="91" y="15"/>
                      <a:pt x="89" y="16"/>
                    </a:cubicBezTo>
                    <a:cubicBezTo>
                      <a:pt x="100" y="54"/>
                      <a:pt x="112" y="92"/>
                      <a:pt x="122" y="130"/>
                    </a:cubicBezTo>
                    <a:cubicBezTo>
                      <a:pt x="124" y="105"/>
                      <a:pt x="126" y="80"/>
                      <a:pt x="127" y="55"/>
                    </a:cubicBezTo>
                    <a:cubicBezTo>
                      <a:pt x="132" y="54"/>
                      <a:pt x="137" y="54"/>
                      <a:pt x="142" y="54"/>
                    </a:cubicBezTo>
                    <a:cubicBezTo>
                      <a:pt x="142" y="80"/>
                      <a:pt x="144" y="105"/>
                      <a:pt x="146" y="130"/>
                    </a:cubicBezTo>
                    <a:cubicBezTo>
                      <a:pt x="157" y="92"/>
                      <a:pt x="170" y="54"/>
                      <a:pt x="180" y="16"/>
                    </a:cubicBezTo>
                    <a:cubicBezTo>
                      <a:pt x="170" y="14"/>
                      <a:pt x="172" y="7"/>
                      <a:pt x="175" y="1"/>
                    </a:cubicBezTo>
                    <a:cubicBezTo>
                      <a:pt x="199" y="7"/>
                      <a:pt x="223" y="16"/>
                      <a:pt x="239" y="35"/>
                    </a:cubicBezTo>
                    <a:cubicBezTo>
                      <a:pt x="259" y="56"/>
                      <a:pt x="268" y="86"/>
                      <a:pt x="265" y="114"/>
                    </a:cubicBezTo>
                    <a:cubicBezTo>
                      <a:pt x="256" y="130"/>
                      <a:pt x="236" y="132"/>
                      <a:pt x="220" y="133"/>
                    </a:cubicBezTo>
                    <a:cubicBezTo>
                      <a:pt x="191" y="151"/>
                      <a:pt x="157" y="155"/>
                      <a:pt x="124" y="154"/>
                    </a:cubicBezTo>
                    <a:cubicBezTo>
                      <a:pt x="98" y="153"/>
                      <a:pt x="71" y="149"/>
                      <a:pt x="50" y="133"/>
                    </a:cubicBezTo>
                    <a:cubicBezTo>
                      <a:pt x="32" y="132"/>
                      <a:pt x="9" y="130"/>
                      <a:pt x="3" y="110"/>
                    </a:cubicBezTo>
                    <a:cubicBezTo>
                      <a:pt x="0" y="73"/>
                      <a:pt x="19" y="36"/>
                      <a:pt x="51" y="17"/>
                    </a:cubicBezTo>
                    <a:close/>
                    <a:moveTo>
                      <a:pt x="167" y="107"/>
                    </a:moveTo>
                    <a:cubicBezTo>
                      <a:pt x="168" y="109"/>
                      <a:pt x="169" y="111"/>
                      <a:pt x="170" y="113"/>
                    </a:cubicBezTo>
                    <a:cubicBezTo>
                      <a:pt x="182" y="114"/>
                      <a:pt x="194" y="112"/>
                      <a:pt x="205" y="109"/>
                    </a:cubicBezTo>
                    <a:cubicBezTo>
                      <a:pt x="210" y="108"/>
                      <a:pt x="212" y="104"/>
                      <a:pt x="213" y="100"/>
                    </a:cubicBezTo>
                    <a:cubicBezTo>
                      <a:pt x="198" y="105"/>
                      <a:pt x="182" y="107"/>
                      <a:pt x="1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6" name="Freeform 9"/>
              <p:cNvSpPr>
                <a:spLocks/>
              </p:cNvSpPr>
              <p:nvPr/>
            </p:nvSpPr>
            <p:spPr bwMode="auto">
              <a:xfrm>
                <a:off x="1816461" y="1850036"/>
                <a:ext cx="117475" cy="87313"/>
              </a:xfrm>
              <a:custGeom>
                <a:avLst/>
                <a:gdLst>
                  <a:gd name="T0" fmla="*/ 4 w 31"/>
                  <a:gd name="T1" fmla="*/ 3 h 23"/>
                  <a:gd name="T2" fmla="*/ 26 w 31"/>
                  <a:gd name="T3" fmla="*/ 3 h 23"/>
                  <a:gd name="T4" fmla="*/ 24 w 31"/>
                  <a:gd name="T5" fmla="*/ 23 h 23"/>
                  <a:gd name="T6" fmla="*/ 6 w 31"/>
                  <a:gd name="T7" fmla="*/ 23 h 23"/>
                  <a:gd name="T8" fmla="*/ 4 w 31"/>
                  <a:gd name="T9" fmla="*/ 3 h 23"/>
                </a:gdLst>
                <a:ahLst/>
                <a:cxnLst>
                  <a:cxn ang="0">
                    <a:pos x="T0" y="T1"/>
                  </a:cxn>
                  <a:cxn ang="0">
                    <a:pos x="T2" y="T3"/>
                  </a:cxn>
                  <a:cxn ang="0">
                    <a:pos x="T4" y="T5"/>
                  </a:cxn>
                  <a:cxn ang="0">
                    <a:pos x="T6" y="T7"/>
                  </a:cxn>
                  <a:cxn ang="0">
                    <a:pos x="T8" y="T9"/>
                  </a:cxn>
                </a:cxnLst>
                <a:rect l="0" t="0" r="r" b="b"/>
                <a:pathLst>
                  <a:path w="31" h="23">
                    <a:moveTo>
                      <a:pt x="4" y="3"/>
                    </a:moveTo>
                    <a:cubicBezTo>
                      <a:pt x="11" y="1"/>
                      <a:pt x="19" y="0"/>
                      <a:pt x="26" y="3"/>
                    </a:cubicBezTo>
                    <a:cubicBezTo>
                      <a:pt x="31" y="10"/>
                      <a:pt x="27" y="16"/>
                      <a:pt x="24" y="23"/>
                    </a:cubicBezTo>
                    <a:cubicBezTo>
                      <a:pt x="18" y="23"/>
                      <a:pt x="12" y="23"/>
                      <a:pt x="6" y="23"/>
                    </a:cubicBezTo>
                    <a:cubicBezTo>
                      <a:pt x="3" y="16"/>
                      <a:pt x="0" y="9"/>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33" name="Freeform 62"/>
            <p:cNvSpPr/>
            <p:nvPr/>
          </p:nvSpPr>
          <p:spPr>
            <a:xfrm>
              <a:off x="1408412" y="2208291"/>
              <a:ext cx="944594" cy="185883"/>
            </a:xfrm>
            <a:custGeom>
              <a:avLst/>
              <a:gdLst>
                <a:gd name="connsiteX0" fmla="*/ 0 w 944594"/>
                <a:gd name="connsiteY0" fmla="*/ 0 h 185883"/>
                <a:gd name="connsiteX1" fmla="*/ 944594 w 944594"/>
                <a:gd name="connsiteY1" fmla="*/ 0 h 185883"/>
                <a:gd name="connsiteX2" fmla="*/ 864504 w 944594"/>
                <a:gd name="connsiteY2" fmla="*/ 66080 h 185883"/>
                <a:gd name="connsiteX3" fmla="*/ 472297 w 944594"/>
                <a:gd name="connsiteY3" fmla="*/ 185883 h 185883"/>
                <a:gd name="connsiteX4" fmla="*/ 80090 w 944594"/>
                <a:gd name="connsiteY4" fmla="*/ 66080 h 18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94" h="185883">
                  <a:moveTo>
                    <a:pt x="0" y="0"/>
                  </a:moveTo>
                  <a:lnTo>
                    <a:pt x="944594" y="0"/>
                  </a:lnTo>
                  <a:lnTo>
                    <a:pt x="864504" y="66080"/>
                  </a:lnTo>
                  <a:cubicBezTo>
                    <a:pt x="752546" y="141718"/>
                    <a:pt x="617579" y="185883"/>
                    <a:pt x="472297" y="185883"/>
                  </a:cubicBezTo>
                  <a:cubicBezTo>
                    <a:pt x="327015" y="185883"/>
                    <a:pt x="192048" y="141718"/>
                    <a:pt x="80090" y="660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7" name="文本占位符 3"/>
          <p:cNvSpPr>
            <a:spLocks noGrp="1"/>
          </p:cNvSpPr>
          <p:nvPr>
            <p:ph type="body" sz="half" idx="2"/>
          </p:nvPr>
        </p:nvSpPr>
        <p:spPr>
          <a:xfrm>
            <a:off x="5220072" y="4350897"/>
            <a:ext cx="3024336" cy="514303"/>
          </a:xfrm>
          <a:prstGeom prst="rect">
            <a:avLst/>
          </a:prstGeom>
        </p:spPr>
        <p:txBody>
          <a:bodyPr anchor="ctr">
            <a:noAutofit/>
          </a:bodyPr>
          <a:lstStyle>
            <a:lvl1pPr marL="0" indent="0" algn="l">
              <a:buNone/>
              <a:defRPr lang="zh-CN" altLang="en-US" sz="1800" kern="1200" baseline="0" dirty="0" smtClean="0">
                <a:solidFill>
                  <a:schemeClr val="tx1"/>
                </a:solidFill>
                <a:latin typeface="思源黑体" panose="020B0400000000000000" pitchFamily="34" charset="-122"/>
                <a:ea typeface="思源黑体" panose="020B0400000000000000" pitchFamily="34" charset="-122"/>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algn="l" defTabSz="914400" rtl="0" eaLnBrk="1" latinLnBrk="0" hangingPunct="1">
              <a:lnSpc>
                <a:spcPct val="150000"/>
              </a:lnSpc>
            </a:pPr>
            <a:r>
              <a:rPr lang="zh-CN" altLang="en-US" dirty="0"/>
              <a:t>单击此处编辑母版文本样式</a:t>
            </a: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3320" y="18000"/>
            <a:ext cx="1570498" cy="601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333F50"/>
        </a:solidFill>
        <a:effectLst/>
      </p:bgPr>
    </p:bg>
    <p:spTree>
      <p:nvGrpSpPr>
        <p:cNvPr id="1" name=""/>
        <p:cNvGrpSpPr/>
        <p:nvPr/>
      </p:nvGrpSpPr>
      <p:grpSpPr>
        <a:xfrm>
          <a:off x="0" y="0"/>
          <a:ext cx="0" cy="0"/>
          <a:chOff x="0" y="0"/>
          <a:chExt cx="0" cy="0"/>
        </a:xfrm>
      </p:grpSpPr>
      <p:sp>
        <p:nvSpPr>
          <p:cNvPr id="7" name="矩形 6"/>
          <p:cNvSpPr/>
          <p:nvPr userDrawn="1"/>
        </p:nvSpPr>
        <p:spPr>
          <a:xfrm>
            <a:off x="3876563" y="0"/>
            <a:ext cx="5295389"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1722" tIns="30861" rIns="61722" bIns="30861"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15">
              <a:solidFill>
                <a:srgbClr val="FFFFFF"/>
              </a:solidFill>
              <a:latin typeface="Calibri" panose="020F0502020204030204" pitchFamily="34" charset="0"/>
              <a:sym typeface="Calibri" panose="020F0502020204030204" pitchFamily="34" charset="0"/>
            </a:endParaRPr>
          </a:p>
        </p:txBody>
      </p:sp>
      <p:sp>
        <p:nvSpPr>
          <p:cNvPr id="8" name="文本框 2"/>
          <p:cNvSpPr txBox="1"/>
          <p:nvPr userDrawn="1"/>
        </p:nvSpPr>
        <p:spPr>
          <a:xfrm>
            <a:off x="836538" y="238691"/>
            <a:ext cx="3375422" cy="507831"/>
          </a:xfrm>
          <a:prstGeom prst="rect">
            <a:avLst/>
          </a:prstGeom>
          <a:noFill/>
        </p:spPr>
        <p:txBody>
          <a:bodyPr wrap="square" rtlCol="0">
            <a:spAutoFit/>
          </a:bodyPr>
          <a:lstStyle/>
          <a:p>
            <a:r>
              <a:rPr lang="en-US" altLang="zh-CN" sz="2700" b="1" dirty="0">
                <a:solidFill>
                  <a:srgbClr val="FFFFFF"/>
                </a:solidFill>
                <a:latin typeface="Calibri" panose="020F0502020204030204" pitchFamily="34" charset="0"/>
                <a:cs typeface="Calibri" panose="020F0502020204030204" pitchFamily="34" charset="0"/>
                <a:sym typeface="Calibri" panose="020F0502020204030204" pitchFamily="34" charset="0"/>
              </a:rPr>
              <a:t>CONTENTS</a:t>
            </a:r>
            <a:endParaRPr lang="zh-CN" altLang="en-US" sz="2700" b="1"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cxnSp>
        <p:nvCxnSpPr>
          <p:cNvPr id="10" name="直接连接符 9"/>
          <p:cNvCxnSpPr/>
          <p:nvPr userDrawn="1"/>
        </p:nvCxnSpPr>
        <p:spPr>
          <a:xfrm flipV="1">
            <a:off x="382561" y="700673"/>
            <a:ext cx="3162380" cy="2871"/>
          </a:xfrm>
          <a:prstGeom prst="line">
            <a:avLst/>
          </a:prstGeom>
          <a:ln w="25400" cap="rnd">
            <a:solidFill>
              <a:schemeClr val="bg1"/>
            </a:solidFill>
            <a:headEnd type="diamond" w="lg" len="lg"/>
            <a:tailEnd type="diamond" w="lg" len="lg"/>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F4154F5-0A5C-484F-9A44-9122325A86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a:off x="672370" y="156436"/>
            <a:ext cx="5699830" cy="384825"/>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51" y="5073674"/>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2" name="KSO_Shape"/>
          <p:cNvSpPr>
            <a:spLocks/>
          </p:cNvSpPr>
          <p:nvPr userDrawn="1"/>
        </p:nvSpPr>
        <p:spPr bwMode="auto">
          <a:xfrm>
            <a:off x="215560" y="238691"/>
            <a:ext cx="396000" cy="29160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333F50"/>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sz="1215">
              <a:solidFill>
                <a:srgbClr val="FFFFFF"/>
              </a:solidFill>
              <a:latin typeface="Calibri" panose="020F0502020204030204" pitchFamily="34" charset="0"/>
              <a:ea typeface="宋体" panose="02010600030101010101" pitchFamily="2" charset="-122"/>
              <a:sym typeface="Calibri" panose="020F0502020204030204" pitchFamily="34" charset="0"/>
            </a:endParaRPr>
          </a:p>
        </p:txBody>
      </p:sp>
      <p:sp>
        <p:nvSpPr>
          <p:cNvPr id="13" name="内容占位符 2"/>
          <p:cNvSpPr>
            <a:spLocks noGrp="1"/>
          </p:cNvSpPr>
          <p:nvPr>
            <p:ph idx="1"/>
          </p:nvPr>
        </p:nvSpPr>
        <p:spPr>
          <a:xfrm>
            <a:off x="467548" y="627660"/>
            <a:ext cx="8208908" cy="3953116"/>
          </a:xfrm>
          <a:prstGeom prst="rect">
            <a:avLst/>
          </a:prstGeom>
        </p:spPr>
        <p:txBody>
          <a:bodyPr>
            <a:normAutofit/>
          </a:bodyPr>
          <a:lstStyle>
            <a:lvl1pPr marL="308607" indent="-308607" algn="just">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extBox 10"/>
          <p:cNvSpPr txBox="1">
            <a:spLocks noChangeArrowheads="1"/>
          </p:cNvSpPr>
          <p:nvPr userDrawn="1"/>
        </p:nvSpPr>
        <p:spPr bwMode="auto">
          <a:xfrm>
            <a:off x="3917494" y="4797789"/>
            <a:ext cx="948454" cy="258532"/>
          </a:xfrm>
          <a:prstGeom prst="rect">
            <a:avLst/>
          </a:prstGeom>
          <a:noFill/>
          <a:ln>
            <a:noFill/>
          </a:ln>
        </p:spPr>
        <p:txBody>
          <a:bodyPr wrap="square">
            <a:spAutoFit/>
          </a:bodyPr>
          <a:lstStyle>
            <a:lvl1pPr>
              <a:defRPr sz="2200" b="1">
                <a:solidFill>
                  <a:schemeClr val="tx1"/>
                </a:solidFill>
                <a:latin typeface="Times New Roman" panose="02020603050405020304" pitchFamily="18" charset="0"/>
                <a:ea typeface="宋体" panose="02010600030101010101" pitchFamily="2" charset="-122"/>
              </a:defRPr>
            </a:lvl1pPr>
            <a:lvl2pPr marL="742950" indent="-285750">
              <a:defRPr sz="2200" b="1">
                <a:solidFill>
                  <a:schemeClr val="tx1"/>
                </a:solidFill>
                <a:latin typeface="Times New Roman" panose="02020603050405020304" pitchFamily="18" charset="0"/>
                <a:ea typeface="宋体" panose="02010600030101010101" pitchFamily="2" charset="-122"/>
              </a:defRPr>
            </a:lvl2pPr>
            <a:lvl3pPr marL="1143000" indent="-228600">
              <a:defRPr sz="2200" b="1">
                <a:solidFill>
                  <a:schemeClr val="tx1"/>
                </a:solidFill>
                <a:latin typeface="Times New Roman" panose="02020603050405020304" pitchFamily="18" charset="0"/>
                <a:ea typeface="宋体" panose="02010600030101010101" pitchFamily="2" charset="-122"/>
              </a:defRPr>
            </a:lvl3pPr>
            <a:lvl4pPr marL="1600200" indent="-228600">
              <a:defRPr sz="2200" b="1">
                <a:solidFill>
                  <a:schemeClr val="tx1"/>
                </a:solidFill>
                <a:latin typeface="Times New Roman" panose="02020603050405020304" pitchFamily="18" charset="0"/>
                <a:ea typeface="宋体" panose="02010600030101010101" pitchFamily="2" charset="-122"/>
              </a:defRPr>
            </a:lvl4pPr>
            <a:lvl5pPr marL="2057400" indent="-228600">
              <a:defRPr sz="2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2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30000"/>
              </a:spcBef>
              <a:buClr>
                <a:srgbClr val="800000"/>
              </a:buClr>
              <a:buSzPct val="80000"/>
              <a:buFont typeface="Wingdings" panose="05000000000000000000" pitchFamily="2" charset="2"/>
              <a:buNone/>
            </a:pPr>
            <a:fld id="{E88608E0-7F47-44EF-BDDA-B28D2AA2C43C}" type="slidenum">
              <a:rPr lang="en-US" altLang="zh-Hans" sz="1080" b="0" smtClean="0">
                <a:solidFill>
                  <a:schemeClr val="tx1">
                    <a:lumMod val="65000"/>
                    <a:lumOff val="35000"/>
                  </a:schemeClr>
                </a:solidFill>
                <a:latin typeface="Calibri" pitchFamily="34" charset="0"/>
                <a:ea typeface="Segoe UI" pitchFamily="34" charset="0"/>
                <a:cs typeface="Segoe UI" pitchFamily="34" charset="0"/>
              </a:rPr>
              <a:pPr algn="r" eaLnBrk="1" hangingPunct="1">
                <a:spcBef>
                  <a:spcPct val="30000"/>
                </a:spcBef>
                <a:buClr>
                  <a:srgbClr val="800000"/>
                </a:buClr>
                <a:buSzPct val="80000"/>
                <a:buFont typeface="Wingdings" panose="05000000000000000000" pitchFamily="2" charset="2"/>
                <a:buNone/>
              </a:pPr>
              <a:t>‹#›</a:t>
            </a:fld>
            <a:r>
              <a:rPr lang="en-US" altLang="zh-CN" sz="1080" b="0" dirty="0">
                <a:solidFill>
                  <a:schemeClr val="tx1">
                    <a:lumMod val="65000"/>
                    <a:lumOff val="35000"/>
                  </a:schemeClr>
                </a:solidFill>
                <a:latin typeface="Calibri" pitchFamily="34" charset="0"/>
                <a:ea typeface="Segoe UI" pitchFamily="34" charset="0"/>
                <a:cs typeface="Segoe UI" pitchFamily="34" charset="0"/>
              </a:rPr>
              <a:t>-44</a:t>
            </a:r>
            <a:endParaRPr lang="en-US" altLang="zh-Hans" sz="1080" b="0" dirty="0">
              <a:solidFill>
                <a:schemeClr val="tx1">
                  <a:lumMod val="65000"/>
                  <a:lumOff val="35000"/>
                </a:schemeClr>
              </a:solidFill>
              <a:latin typeface="Calibri" pitchFamily="34" charset="0"/>
              <a:ea typeface="Segoe UI" pitchFamily="34" charset="0"/>
              <a:cs typeface="Segoe UI" pitchFamily="34" charset="0"/>
            </a:endParaRPr>
          </a:p>
        </p:txBody>
      </p:sp>
      <p:sp>
        <p:nvSpPr>
          <p:cNvPr id="4" name="文本占位符 3"/>
          <p:cNvSpPr>
            <a:spLocks noGrp="1"/>
          </p:cNvSpPr>
          <p:nvPr>
            <p:ph type="body" sz="quarter" idx="11"/>
          </p:nvPr>
        </p:nvSpPr>
        <p:spPr>
          <a:xfrm>
            <a:off x="713973" y="195486"/>
            <a:ext cx="5616624" cy="313333"/>
          </a:xfrm>
        </p:spPr>
        <p:txBody>
          <a:bodyPr anchor="ctr">
            <a:normAutofit/>
          </a:bodyPr>
          <a:lstStyle>
            <a:lvl1pPr marL="0" indent="0">
              <a:buNone/>
              <a:defRPr sz="1800" b="1">
                <a:solidFill>
                  <a:schemeClr val="bg1"/>
                </a:solidFill>
                <a:latin typeface="思源黑体" panose="020B0400000000000000" pitchFamily="34" charset="-122"/>
                <a:ea typeface="思源黑体" panose="020B0400000000000000" pitchFamily="34" charset="-122"/>
              </a:defRPr>
            </a:lvl1pPr>
          </a:lstStyle>
          <a:p>
            <a:pPr lvl="0"/>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32328" y="16230"/>
            <a:ext cx="1572482" cy="60275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F2F2F2"/>
        </a:solid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0" y="48097"/>
            <a:ext cx="9144000" cy="0"/>
          </a:xfrm>
          <a:prstGeom prst="line">
            <a:avLst/>
          </a:prstGeom>
          <a:ln w="1079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15723" y="5073673"/>
            <a:ext cx="4775981" cy="812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sp>
        <p:nvSpPr>
          <p:cNvPr id="10" name="矩形 9"/>
          <p:cNvSpPr/>
          <p:nvPr userDrawn="1"/>
        </p:nvSpPr>
        <p:spPr>
          <a:xfrm>
            <a:off x="4586651" y="5073674"/>
            <a:ext cx="4557351" cy="90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 tIns="30861" rIns="61722" bIns="30861" numCol="1" spcCol="0" rtlCol="0" fromWordArt="0" anchor="ctr" anchorCtr="0" forceAA="0" compatLnSpc="1">
            <a:prstTxWarp prst="textNoShape">
              <a:avLst/>
            </a:prstTxWarp>
            <a:noAutofit/>
          </a:bodyPr>
          <a:lstStyle/>
          <a:p>
            <a:pPr algn="ctr"/>
            <a:endParaRPr lang="zh-CN" altLang="en-US" sz="1215">
              <a:solidFill>
                <a:schemeClr val="accent6">
                  <a:lumMod val="75000"/>
                </a:schemeClr>
              </a:solidFill>
              <a:latin typeface="Calibri" panose="020F0502020204030204" pitchFamily="34" charset="0"/>
              <a:sym typeface="Calibri" panose="020F0502020204030204" pitchFamily="34" charset="0"/>
            </a:endParaRPr>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7415" y="2463938"/>
            <a:ext cx="1428750" cy="1285875"/>
          </a:xfrm>
          <a:prstGeom prst="rect">
            <a:avLst/>
          </a:prstGeom>
        </p:spPr>
      </p:pic>
      <p:sp>
        <p:nvSpPr>
          <p:cNvPr id="13" name="文本框 8"/>
          <p:cNvSpPr txBox="1"/>
          <p:nvPr userDrawn="1"/>
        </p:nvSpPr>
        <p:spPr>
          <a:xfrm>
            <a:off x="2053828" y="1466742"/>
            <a:ext cx="4843462" cy="1006429"/>
          </a:xfrm>
          <a:prstGeom prst="rect">
            <a:avLst/>
          </a:prstGeom>
          <a:noFill/>
        </p:spPr>
        <p:txBody>
          <a:bodyPr wrap="square" rtlCol="0">
            <a:spAutoFit/>
          </a:bodyPr>
          <a:lstStyle/>
          <a:p>
            <a:pPr algn="ctr"/>
            <a:r>
              <a:rPr lang="en-US" altLang="zh-CN" sz="5940" dirty="0">
                <a:solidFill>
                  <a:srgbClr val="515151"/>
                </a:solidFill>
                <a:latin typeface="Calibri" panose="020F0502020204030204" pitchFamily="34" charset="0"/>
                <a:sym typeface="Calibri" panose="020F0502020204030204" pitchFamily="34" charset="0"/>
              </a:rPr>
              <a:t>Thank you!</a:t>
            </a:r>
            <a:endParaRPr lang="zh-CN" altLang="en-US" sz="5940" dirty="0">
              <a:solidFill>
                <a:srgbClr val="515151"/>
              </a:solidFill>
              <a:latin typeface="Calibri" panose="020F0502020204030204" pitchFamily="34" charset="0"/>
              <a:sym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080">
                <a:solidFill>
                  <a:schemeClr val="tx1">
                    <a:tint val="75000"/>
                  </a:schemeClr>
                </a:solidFill>
              </a:defRPr>
            </a:lvl1pPr>
          </a:lstStyle>
          <a:p>
            <a:fld id="{530820CF-B880-4189-942D-D702A7CBA730}" type="datetimeFigureOut">
              <a:rPr lang="zh-CN" altLang="en-US" smtClean="0"/>
              <a:t>2023/8/17</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08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822952" rtl="0" eaLnBrk="1" latinLnBrk="0" hangingPunct="1">
        <a:spcBef>
          <a:spcPct val="0"/>
        </a:spcBef>
        <a:buNone/>
        <a:defRPr sz="3960" kern="1200">
          <a:solidFill>
            <a:schemeClr val="tx1"/>
          </a:solidFill>
          <a:latin typeface="+mj-lt"/>
          <a:ea typeface="+mj-ea"/>
          <a:cs typeface="+mj-cs"/>
        </a:defRPr>
      </a:lvl1pPr>
    </p:titleStyle>
    <p:bodyStyle>
      <a:lvl1pPr marL="308607" indent="-308607" algn="l" defTabSz="822952" rtl="0" eaLnBrk="1" latinLnBrk="0" hangingPunct="1">
        <a:spcBef>
          <a:spcPct val="20000"/>
        </a:spcBef>
        <a:buFont typeface="Arial" pitchFamily="34" charset="0"/>
        <a:buChar char="•"/>
        <a:defRPr sz="2880" kern="1200">
          <a:solidFill>
            <a:schemeClr val="tx1"/>
          </a:solidFill>
          <a:latin typeface="+mn-lt"/>
          <a:ea typeface="+mn-ea"/>
          <a:cs typeface="+mn-cs"/>
        </a:defRPr>
      </a:lvl1pPr>
      <a:lvl2pPr marL="668649" indent="-257172" algn="l" defTabSz="822952" rtl="0" eaLnBrk="1" latinLnBrk="0" hangingPunct="1">
        <a:spcBef>
          <a:spcPct val="20000"/>
        </a:spcBef>
        <a:buFont typeface="Arial" pitchFamily="34" charset="0"/>
        <a:buChar char="–"/>
        <a:defRPr sz="2520" kern="1200">
          <a:solidFill>
            <a:schemeClr val="tx1"/>
          </a:solidFill>
          <a:latin typeface="+mn-lt"/>
          <a:ea typeface="+mn-ea"/>
          <a:cs typeface="+mn-cs"/>
        </a:defRPr>
      </a:lvl2pPr>
      <a:lvl3pPr marL="1028690" indent="-205738" algn="l" defTabSz="822952" rtl="0" eaLnBrk="1" latinLnBrk="0" hangingPunct="1">
        <a:spcBef>
          <a:spcPct val="20000"/>
        </a:spcBef>
        <a:buFont typeface="Arial" pitchFamily="34" charset="0"/>
        <a:buChar char="•"/>
        <a:defRPr sz="2160" kern="1200">
          <a:solidFill>
            <a:schemeClr val="tx1"/>
          </a:solidFill>
          <a:latin typeface="+mn-lt"/>
          <a:ea typeface="+mn-ea"/>
          <a:cs typeface="+mn-cs"/>
        </a:defRPr>
      </a:lvl3pPr>
      <a:lvl4pPr marL="1440166"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51641"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22952" rtl="0" eaLnBrk="1" latinLnBrk="0" hangingPunct="1">
        <a:defRPr sz="1620" kern="1200">
          <a:solidFill>
            <a:schemeClr val="tx1"/>
          </a:solidFill>
          <a:latin typeface="+mn-lt"/>
          <a:ea typeface="+mn-ea"/>
          <a:cs typeface="+mn-cs"/>
        </a:defRPr>
      </a:lvl1pPr>
      <a:lvl2pPr marL="411476" algn="l" defTabSz="822952" rtl="0" eaLnBrk="1" latinLnBrk="0" hangingPunct="1">
        <a:defRPr sz="1620" kern="1200">
          <a:solidFill>
            <a:schemeClr val="tx1"/>
          </a:solidFill>
          <a:latin typeface="+mn-lt"/>
          <a:ea typeface="+mn-ea"/>
          <a:cs typeface="+mn-cs"/>
        </a:defRPr>
      </a:lvl2pPr>
      <a:lvl3pPr marL="822952" algn="l" defTabSz="822952" rtl="0" eaLnBrk="1" latinLnBrk="0" hangingPunct="1">
        <a:defRPr sz="1620" kern="1200">
          <a:solidFill>
            <a:schemeClr val="tx1"/>
          </a:solidFill>
          <a:latin typeface="+mn-lt"/>
          <a:ea typeface="+mn-ea"/>
          <a:cs typeface="+mn-cs"/>
        </a:defRPr>
      </a:lvl3pPr>
      <a:lvl4pPr marL="1234427" algn="l" defTabSz="822952" rtl="0" eaLnBrk="1" latinLnBrk="0" hangingPunct="1">
        <a:defRPr sz="1620" kern="1200">
          <a:solidFill>
            <a:schemeClr val="tx1"/>
          </a:solidFill>
          <a:latin typeface="+mn-lt"/>
          <a:ea typeface="+mn-ea"/>
          <a:cs typeface="+mn-cs"/>
        </a:defRPr>
      </a:lvl4pPr>
      <a:lvl5pPr marL="1645904" algn="l" defTabSz="822952" rtl="0" eaLnBrk="1" latinLnBrk="0" hangingPunct="1">
        <a:defRPr sz="1620" kern="1200">
          <a:solidFill>
            <a:schemeClr val="tx1"/>
          </a:solidFill>
          <a:latin typeface="+mn-lt"/>
          <a:ea typeface="+mn-ea"/>
          <a:cs typeface="+mn-cs"/>
        </a:defRPr>
      </a:lvl5pPr>
      <a:lvl6pPr marL="2057379" algn="l" defTabSz="822952" rtl="0" eaLnBrk="1" latinLnBrk="0" hangingPunct="1">
        <a:defRPr sz="1620" kern="1200">
          <a:solidFill>
            <a:schemeClr val="tx1"/>
          </a:solidFill>
          <a:latin typeface="+mn-lt"/>
          <a:ea typeface="+mn-ea"/>
          <a:cs typeface="+mn-cs"/>
        </a:defRPr>
      </a:lvl6pPr>
      <a:lvl7pPr marL="2468856" algn="l" defTabSz="822952" rtl="0" eaLnBrk="1" latinLnBrk="0" hangingPunct="1">
        <a:defRPr sz="1620" kern="1200">
          <a:solidFill>
            <a:schemeClr val="tx1"/>
          </a:solidFill>
          <a:latin typeface="+mn-lt"/>
          <a:ea typeface="+mn-ea"/>
          <a:cs typeface="+mn-cs"/>
        </a:defRPr>
      </a:lvl7pPr>
      <a:lvl8pPr marL="2880331" algn="l" defTabSz="822952" rtl="0" eaLnBrk="1" latinLnBrk="0" hangingPunct="1">
        <a:defRPr sz="1620" kern="1200">
          <a:solidFill>
            <a:schemeClr val="tx1"/>
          </a:solidFill>
          <a:latin typeface="+mn-lt"/>
          <a:ea typeface="+mn-ea"/>
          <a:cs typeface="+mn-cs"/>
        </a:defRPr>
      </a:lvl8pPr>
      <a:lvl9pPr marL="3291807" algn="l" defTabSz="822952"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dirty="0">
                <a:latin typeface="思源黑体 CN Bold" panose="020B0800000000000000" pitchFamily="34" charset="-122"/>
                <a:ea typeface="思源黑体 CN Bold" panose="020B0800000000000000" pitchFamily="34" charset="-122"/>
              </a:rPr>
              <a:t>量化交易策略实操</a:t>
            </a:r>
          </a:p>
        </p:txBody>
      </p:sp>
      <p:sp>
        <p:nvSpPr>
          <p:cNvPr id="7" name="文本占位符 6">
            <a:extLst>
              <a:ext uri="{FF2B5EF4-FFF2-40B4-BE49-F238E27FC236}">
                <a16:creationId xmlns:a16="http://schemas.microsoft.com/office/drawing/2014/main" id="{3F3A9467-DA86-435F-953E-38F709C787EF}"/>
              </a:ext>
            </a:extLst>
          </p:cNvPr>
          <p:cNvSpPr>
            <a:spLocks noGrp="1"/>
          </p:cNvSpPr>
          <p:nvPr>
            <p:ph type="body" sz="half" idx="10"/>
          </p:nvPr>
        </p:nvSpPr>
        <p:spPr/>
        <p:txBody>
          <a:bodyPr/>
          <a:lstStyle/>
          <a:p>
            <a:r>
              <a:rPr lang="zh-CN" altLang="en-US" dirty="0"/>
              <a:t>业绩评估及归因分析</a:t>
            </a:r>
          </a:p>
        </p:txBody>
      </p:sp>
      <p:sp>
        <p:nvSpPr>
          <p:cNvPr id="6" name="文本占位符 5"/>
          <p:cNvSpPr>
            <a:spLocks noGrp="1"/>
          </p:cNvSpPr>
          <p:nvPr>
            <p:ph type="body" sz="half" idx="2"/>
          </p:nvPr>
        </p:nvSpPr>
        <p:spPr>
          <a:xfrm>
            <a:off x="5000766" y="4278889"/>
            <a:ext cx="3963722" cy="669125"/>
          </a:xfrm>
        </p:spPr>
        <p:txBody>
          <a:bodyPr>
            <a:normAutofit/>
          </a:bodyPr>
          <a:lstStyle/>
          <a:p>
            <a:pPr>
              <a:lnSpc>
                <a:spcPts val="1500"/>
              </a:lnSpc>
            </a:pPr>
            <a:r>
              <a:rPr lang="zh-CN" altLang="en-US" sz="1400" dirty="0"/>
              <a:t>讲师：张泽亮</a:t>
            </a:r>
          </a:p>
        </p:txBody>
      </p:sp>
    </p:spTree>
    <p:extLst>
      <p:ext uri="{BB962C8B-B14F-4D97-AF65-F5344CB8AC3E}">
        <p14:creationId xmlns:p14="http://schemas.microsoft.com/office/powerpoint/2010/main" val="196380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2">
            <a:extLst>
              <a:ext uri="{FF2B5EF4-FFF2-40B4-BE49-F238E27FC236}">
                <a16:creationId xmlns:a16="http://schemas.microsoft.com/office/drawing/2014/main" id="{0FBC26F9-F2A4-6A06-1B2B-39DD3DB59228}"/>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业绩归因分类</a:t>
            </a:r>
          </a:p>
        </p:txBody>
      </p:sp>
      <p:sp>
        <p:nvSpPr>
          <p:cNvPr id="10" name="内容占位符 1">
            <a:extLst>
              <a:ext uri="{FF2B5EF4-FFF2-40B4-BE49-F238E27FC236}">
                <a16:creationId xmlns:a16="http://schemas.microsoft.com/office/drawing/2014/main" id="{29B82399-8A23-935F-173A-1781C6709354}"/>
              </a:ext>
            </a:extLst>
          </p:cNvPr>
          <p:cNvSpPr>
            <a:spLocks noGrp="1"/>
          </p:cNvSpPr>
          <p:nvPr>
            <p:ph idx="1"/>
          </p:nvPr>
        </p:nvSpPr>
        <p:spPr>
          <a:xfrm>
            <a:off x="539552" y="771550"/>
            <a:ext cx="7840743" cy="4104456"/>
          </a:xfrm>
        </p:spPr>
        <p:txBody>
          <a:bodyPr>
            <a:normAutofit lnSpcReduction="10000"/>
          </a:bodyPr>
          <a:lstStyle/>
          <a:p>
            <a:pPr lvl="1"/>
            <a:r>
              <a:rPr lang="zh-CN" altLang="en-US" dirty="0"/>
              <a:t>收益归因与风险归因</a:t>
            </a:r>
          </a:p>
          <a:p>
            <a:pPr marL="411477" lvl="1" indent="0">
              <a:buNone/>
            </a:pPr>
            <a:r>
              <a:rPr lang="en-US" altLang="zh-CN" dirty="0"/>
              <a:t>     </a:t>
            </a:r>
            <a:r>
              <a:rPr lang="zh-CN" altLang="en-US" dirty="0"/>
              <a:t>按照归因对象业绩归因可分为收益归因与风险归因。收益归因分析主动的投资决策对组合收益产生的影响，风险归因则分析那些主动决策所带来的风险结果。</a:t>
            </a:r>
            <a:endParaRPr lang="en-US" altLang="zh-CN" dirty="0"/>
          </a:p>
          <a:p>
            <a:pPr marL="411477" lvl="1" indent="0">
              <a:buNone/>
            </a:pPr>
            <a:endParaRPr lang="zh-CN" altLang="en-US" dirty="0"/>
          </a:p>
          <a:p>
            <a:pPr lvl="1"/>
            <a:r>
              <a:rPr lang="zh-CN" altLang="en-US" dirty="0"/>
              <a:t>宏观归因与微观归因</a:t>
            </a:r>
          </a:p>
          <a:p>
            <a:pPr marL="411477" lvl="1" indent="0">
              <a:buNone/>
            </a:pPr>
            <a:r>
              <a:rPr lang="zh-CN" altLang="en-US" dirty="0"/>
              <a:t>     根据归因的不同层级，业绩归因可分为宏观归因与微观归因。宏观归因用于评估资产所有者的决定。在这个过程中，宏观归因关注因发起人偏离战略资产所产生的效应。微观归因则关注如何理解经理收益的驱动因素，以及这些驱动因素是否和事先声明的投资过程保持一致。</a:t>
            </a:r>
            <a:endParaRPr lang="en-US" altLang="zh-CN" dirty="0"/>
          </a:p>
          <a:p>
            <a:pPr lvl="1"/>
            <a:endParaRPr lang="zh-CN" altLang="en-US" dirty="0"/>
          </a:p>
          <a:p>
            <a:pPr lvl="1"/>
            <a:r>
              <a:rPr lang="zh-CN" altLang="en-US" dirty="0"/>
              <a:t>基于收益、持仓、交易的业绩归因</a:t>
            </a:r>
          </a:p>
          <a:p>
            <a:pPr marL="411477" lvl="1" indent="0">
              <a:buNone/>
            </a:pPr>
            <a:r>
              <a:rPr lang="zh-CN" altLang="en-US" dirty="0"/>
              <a:t>     根据输人变量的不同，业绩归因可分为基于收益的业绩归因、基于持仓的业绩归因、以及基于交易的业绩归因。这三类归因方法的选择主要取决于是否可取得足够的数据、数据的质量、投资者对报告的要求，以及投资决策过程的复杂程度。</a:t>
            </a:r>
            <a:endParaRPr lang="en-US" altLang="zh-CN" dirty="0"/>
          </a:p>
          <a:p>
            <a:pPr marL="411477" lvl="1" indent="0">
              <a:buNone/>
            </a:pPr>
            <a:endParaRPr lang="en-US" altLang="zh-CN" dirty="0"/>
          </a:p>
        </p:txBody>
      </p:sp>
    </p:spTree>
    <p:extLst>
      <p:ext uri="{BB962C8B-B14F-4D97-AF65-F5344CB8AC3E}">
        <p14:creationId xmlns:p14="http://schemas.microsoft.com/office/powerpoint/2010/main" val="1282859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2">
            <a:extLst>
              <a:ext uri="{FF2B5EF4-FFF2-40B4-BE49-F238E27FC236}">
                <a16:creationId xmlns:a16="http://schemas.microsoft.com/office/drawing/2014/main" id="{EAB51043-9229-79CF-2BE7-D314FE1C845B}"/>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收益归因计算方法</a:t>
            </a:r>
          </a:p>
        </p:txBody>
      </p:sp>
      <p:sp>
        <p:nvSpPr>
          <p:cNvPr id="10" name="内容占位符 1">
            <a:extLst>
              <a:ext uri="{FF2B5EF4-FFF2-40B4-BE49-F238E27FC236}">
                <a16:creationId xmlns:a16="http://schemas.microsoft.com/office/drawing/2014/main" id="{B38E4B0E-1D65-8906-514D-318F2E61F19C}"/>
              </a:ext>
            </a:extLst>
          </p:cNvPr>
          <p:cNvSpPr>
            <a:spLocks noGrp="1"/>
          </p:cNvSpPr>
          <p:nvPr>
            <p:ph idx="1"/>
          </p:nvPr>
        </p:nvSpPr>
        <p:spPr>
          <a:xfrm>
            <a:off x="539552" y="771550"/>
            <a:ext cx="7840743" cy="4104456"/>
          </a:xfrm>
        </p:spPr>
        <p:txBody>
          <a:bodyPr>
            <a:normAutofit/>
          </a:bodyPr>
          <a:lstStyle/>
          <a:p>
            <a:pPr marL="411477" lvl="1" indent="0">
              <a:buNone/>
            </a:pPr>
            <a:r>
              <a:rPr lang="zh-CN" altLang="en-US" dirty="0"/>
              <a:t>收益归因 </a:t>
            </a:r>
            <a:r>
              <a:rPr lang="en-US" altLang="zh-CN" dirty="0"/>
              <a:t>(return attribution) </a:t>
            </a:r>
            <a:r>
              <a:rPr lang="zh-CN" altLang="en-US" dirty="0"/>
              <a:t>代表一系列用于识别超额收益的技术，这些技术将主动的投资决策所带来的结果进行量化。由于计算超额收益的方法不同，存在两类计量长期归因效应的方法</a:t>
            </a:r>
            <a:r>
              <a:rPr lang="en-US" altLang="zh-CN" dirty="0"/>
              <a:t>:</a:t>
            </a:r>
            <a:r>
              <a:rPr lang="zh-CN" altLang="en-US" dirty="0"/>
              <a:t>算数归因和几何归因。</a:t>
            </a:r>
            <a:endParaRPr lang="en-US" altLang="zh-CN" dirty="0"/>
          </a:p>
          <a:p>
            <a:pPr marL="411477" lvl="1" indent="0">
              <a:buNone/>
            </a:pPr>
            <a:endParaRPr lang="zh-CN" altLang="en-US" dirty="0"/>
          </a:p>
          <a:p>
            <a:pPr marL="411477" lvl="1" indent="0">
              <a:buNone/>
            </a:pPr>
            <a:r>
              <a:rPr lang="zh-CN" altLang="en-US" dirty="0"/>
              <a:t>在算数归因中，算数超额收益 </a:t>
            </a:r>
            <a:r>
              <a:rPr lang="en-US" altLang="zh-CN" dirty="0"/>
              <a:t>(Excess return)</a:t>
            </a:r>
            <a:r>
              <a:rPr lang="zh-CN" altLang="en-US" dirty="0"/>
              <a:t>等于投资组合的收益 </a:t>
            </a:r>
            <a:r>
              <a:rPr lang="en-US" altLang="zh-CN" dirty="0"/>
              <a:t>(R) </a:t>
            </a:r>
            <a:r>
              <a:rPr lang="zh-CN" altLang="en-US" dirty="0"/>
              <a:t>减去其基准的收益</a:t>
            </a:r>
            <a:r>
              <a:rPr lang="en-US" altLang="zh-CN" dirty="0"/>
              <a:t>(B)</a:t>
            </a:r>
            <a:r>
              <a:rPr lang="zh-CN" altLang="en-US" dirty="0"/>
              <a:t>，而归因效果会叠加成为超额收益。此类归因对于单期收益十分简洁明了，因为就单期来讲，归因效果的总和与超额收益相等。</a:t>
            </a:r>
            <a:endParaRPr lang="en-US" altLang="zh-CN" dirty="0"/>
          </a:p>
          <a:p>
            <a:pPr marL="411477" lvl="1" indent="0">
              <a:buNone/>
            </a:pPr>
            <a:endParaRPr lang="en-US" altLang="zh-CN" dirty="0"/>
          </a:p>
          <a:p>
            <a:pPr marL="411477" lvl="1" indent="0">
              <a:buNone/>
            </a:pPr>
            <a:r>
              <a:rPr lang="en-US" altLang="zh-CN" dirty="0"/>
              <a:t>	Excess return </a:t>
            </a:r>
            <a:r>
              <a:rPr lang="en-US" altLang="zh-CN" baseline="-25000" dirty="0"/>
              <a:t>arithmetic</a:t>
            </a:r>
            <a:r>
              <a:rPr lang="en-US" altLang="zh-CN" dirty="0"/>
              <a:t> =</a:t>
            </a:r>
            <a:r>
              <a:rPr lang="zh-CN" altLang="en-US" dirty="0"/>
              <a:t> </a:t>
            </a:r>
            <a:r>
              <a:rPr lang="en-US" altLang="zh-CN" dirty="0"/>
              <a:t>R</a:t>
            </a:r>
            <a:r>
              <a:rPr lang="zh-CN" altLang="en-US" dirty="0"/>
              <a:t> </a:t>
            </a:r>
            <a:r>
              <a:rPr lang="en-US" altLang="zh-CN" dirty="0"/>
              <a:t>-</a:t>
            </a:r>
            <a:r>
              <a:rPr lang="zh-CN" altLang="en-US" dirty="0"/>
              <a:t> </a:t>
            </a:r>
            <a:r>
              <a:rPr lang="en-US" altLang="zh-CN" dirty="0"/>
              <a:t>B</a:t>
            </a:r>
          </a:p>
          <a:p>
            <a:pPr marL="411477" lvl="1" indent="0">
              <a:buNone/>
            </a:pPr>
            <a:endParaRPr lang="en-US" altLang="zh-CN" dirty="0"/>
          </a:p>
          <a:p>
            <a:pPr marL="411477" lvl="1" indent="0">
              <a:buNone/>
            </a:pPr>
            <a:r>
              <a:rPr lang="zh-CN" altLang="en-US" dirty="0"/>
              <a:t>在市场推广的报告中，算数超额收益更加常用。将每期的超额收益进行加总则得到总的超额收益，这种简便算法利于非专业人士理解。</a:t>
            </a:r>
            <a:endParaRPr lang="en-US" altLang="zh-CN" dirty="0"/>
          </a:p>
          <a:p>
            <a:pPr marL="411477" lvl="1" indent="0">
              <a:buNone/>
            </a:pPr>
            <a:endParaRPr lang="zh-CN" altLang="en-US" dirty="0"/>
          </a:p>
        </p:txBody>
      </p:sp>
    </p:spTree>
    <p:extLst>
      <p:ext uri="{BB962C8B-B14F-4D97-AF65-F5344CB8AC3E}">
        <p14:creationId xmlns:p14="http://schemas.microsoft.com/office/powerpoint/2010/main" val="416551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4B91829D-5C38-F81D-27F4-BA5BA5771715}"/>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股票型基金的收益归因</a:t>
            </a:r>
          </a:p>
        </p:txBody>
      </p:sp>
      <mc:AlternateContent xmlns:mc="http://schemas.openxmlformats.org/markup-compatibility/2006" xmlns:a14="http://schemas.microsoft.com/office/drawing/2010/main">
        <mc:Choice Requires="a14">
          <p:sp>
            <p:nvSpPr>
              <p:cNvPr id="5" name="内容占位符 1">
                <a:extLst>
                  <a:ext uri="{FF2B5EF4-FFF2-40B4-BE49-F238E27FC236}">
                    <a16:creationId xmlns:a16="http://schemas.microsoft.com/office/drawing/2014/main" id="{F04AC05B-38DF-49F7-D079-AC1AAC5FD682}"/>
                  </a:ext>
                </a:extLst>
              </p:cNvPr>
              <p:cNvSpPr>
                <a:spLocks noGrp="1"/>
              </p:cNvSpPr>
              <p:nvPr>
                <p:ph idx="1"/>
              </p:nvPr>
            </p:nvSpPr>
            <p:spPr>
              <a:xfrm>
                <a:off x="539552" y="771550"/>
                <a:ext cx="8352928" cy="4104456"/>
              </a:xfrm>
            </p:spPr>
            <p:txBody>
              <a:bodyPr>
                <a:normAutofit/>
              </a:bodyPr>
              <a:lstStyle/>
              <a:p>
                <a:pPr marL="411477" lvl="1" indent="0">
                  <a:buNone/>
                </a:pPr>
                <a:r>
                  <a:rPr lang="zh-CN" altLang="en-US" dirty="0"/>
                  <a:t>由于资产的类别不同，收益分析技术也不尽相同。对于权益投资，两种常用的收益归因为</a:t>
                </a:r>
                <a:r>
                  <a:rPr lang="en-US" altLang="zh-CN" dirty="0"/>
                  <a:t>Brinson </a:t>
                </a:r>
                <a:r>
                  <a:rPr lang="zh-CN" altLang="en-US" dirty="0"/>
                  <a:t>归因模型和基于因子的归因模型：</a:t>
                </a:r>
                <a:endParaRPr lang="en-US" altLang="zh-CN" dirty="0"/>
              </a:p>
              <a:p>
                <a:pPr marL="411477" lvl="1" indent="0">
                  <a:buNone/>
                </a:pPr>
                <a:endParaRPr lang="en-US" altLang="zh-CN" dirty="0"/>
              </a:p>
              <a:p>
                <a:pPr lvl="1"/>
                <a:r>
                  <a:rPr lang="en-US" altLang="zh-CN" dirty="0"/>
                  <a:t>Brinson </a:t>
                </a:r>
                <a:r>
                  <a:rPr lang="zh-CN" altLang="en-US" dirty="0"/>
                  <a:t>归因模型</a:t>
                </a:r>
                <a:endParaRPr lang="en-US" altLang="zh-CN" dirty="0"/>
              </a:p>
              <a:p>
                <a:pPr marL="411477" lvl="1" indent="0">
                  <a:buNone/>
                </a:pPr>
                <a:r>
                  <a:rPr lang="en-US" altLang="zh-CN" dirty="0"/>
                  <a:t>     Brinson </a:t>
                </a:r>
                <a:r>
                  <a:rPr lang="zh-CN" altLang="en-US" dirty="0"/>
                  <a:t>模型假设股票型基金 </a:t>
                </a:r>
                <a:r>
                  <a:rPr lang="en-US" altLang="zh-CN" dirty="0"/>
                  <a:t>(</a:t>
                </a:r>
                <a:r>
                  <a:rPr lang="zh-CN" altLang="en-US" dirty="0"/>
                  <a:t>以下简称组合 </a:t>
                </a:r>
                <a:r>
                  <a:rPr lang="en-US" altLang="zh-CN" dirty="0"/>
                  <a:t>P) </a:t>
                </a:r>
                <a:r>
                  <a:rPr lang="zh-CN" altLang="en-US" dirty="0"/>
                  <a:t>和其对应的基准组合</a:t>
                </a:r>
                <a:r>
                  <a:rPr lang="en-US" altLang="zh-CN" dirty="0"/>
                  <a:t>(</a:t>
                </a:r>
                <a:r>
                  <a:rPr lang="zh-CN" altLang="en-US" dirty="0"/>
                  <a:t>以下简称基准 </a:t>
                </a:r>
                <a:r>
                  <a:rPr lang="en-US" altLang="zh-CN" dirty="0"/>
                  <a:t>B) </a:t>
                </a:r>
                <a:r>
                  <a:rPr lang="zh-CN" altLang="en-US" dirty="0"/>
                  <a:t>的收益通过加权平均的方法来计量。</a:t>
                </a:r>
                <a:endParaRPr lang="en-US" altLang="zh-CN" dirty="0"/>
              </a:p>
              <a:p>
                <a:pPr lvl="1"/>
                <a:endParaRPr lang="zh-CN" altLang="en-US" dirty="0"/>
              </a:p>
              <a:p>
                <a:pPr marL="411477" lvl="1" indent="0">
                  <a:buNone/>
                </a:pPr>
                <a:r>
                  <a:rPr lang="pt-BR" altLang="zh-CN" dirty="0"/>
                  <a:t>	Protfolio return</a:t>
                </a:r>
                <a14:m>
                  <m:oMath xmlns:m="http://schemas.openxmlformats.org/officeDocument/2006/math">
                    <m:d>
                      <m:dPr>
                        <m:ctrlPr>
                          <a:rPr lang="pt-BR" altLang="zh-CN" i="1" smtClean="0">
                            <a:latin typeface="Cambria Math" panose="02040503050406030204" pitchFamily="18" charset="0"/>
                          </a:rPr>
                        </m:ctrlPr>
                      </m:dPr>
                      <m:e>
                        <m:r>
                          <a:rPr lang="en-US" altLang="zh-CN" b="0" i="1" smtClean="0">
                            <a:latin typeface="Cambria Math" panose="02040503050406030204" pitchFamily="18" charset="0"/>
                          </a:rPr>
                          <m:t>𝑅</m:t>
                        </m:r>
                      </m:e>
                    </m:d>
                    <m:r>
                      <a:rPr lang="en-US" altLang="zh-CN" b="0" i="1" smtClean="0">
                        <a:latin typeface="Cambria Math" panose="02040503050406030204" pitchFamily="18" charset="0"/>
                      </a:rPr>
                      <m:t>     </m:t>
                    </m:r>
                    <m:r>
                      <a:rPr lang="pt-BR" altLang="zh-CN" i="1" smtClean="0">
                        <a:latin typeface="Cambria Math" panose="02040503050406030204" pitchFamily="18" charset="0"/>
                      </a:rPr>
                      <m:t>=</m:t>
                    </m:r>
                    <m:r>
                      <a:rPr lang="en-US" altLang="zh-CN" b="0" i="1" smtClean="0">
                        <a:latin typeface="Cambria Math" panose="02040503050406030204" pitchFamily="18" charset="0"/>
                      </a:rPr>
                      <m:t>  </m:t>
                    </m:r>
                    <m:nary>
                      <m:naryPr>
                        <m:chr m:val="∑"/>
                        <m:ctrlPr>
                          <a:rPr lang="pt-BR"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p>
                      <m:e>
                        <m:d>
                          <m:dPr>
                            <m:ctrlPr>
                              <a:rPr lang="pt-BR" altLang="zh-CN" i="1" smtClean="0">
                                <a:latin typeface="Cambria Math" panose="02040503050406030204" pitchFamily="18" charset="0"/>
                              </a:rPr>
                            </m:ctrlPr>
                          </m:dPr>
                          <m:e>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e>
                        </m:d>
                      </m:e>
                    </m:nary>
                  </m:oMath>
                </a14:m>
                <a:endParaRPr lang="en-US" altLang="zh-CN" dirty="0"/>
              </a:p>
              <a:p>
                <a:pPr marL="411477" lvl="1" indent="0">
                  <a:buNone/>
                </a:pPr>
                <a:endParaRPr lang="en-US" altLang="zh-CN" dirty="0"/>
              </a:p>
              <a:p>
                <a:pPr marL="411477" lvl="1" indent="0">
                  <a:buNone/>
                </a:pPr>
                <a:r>
                  <a:rPr lang="pt-BR" altLang="zh-CN" dirty="0"/>
                  <a:t>	Benchmark return</a:t>
                </a:r>
                <a14:m>
                  <m:oMath xmlns:m="http://schemas.openxmlformats.org/officeDocument/2006/math">
                    <m:d>
                      <m:dPr>
                        <m:ctrlPr>
                          <a:rPr lang="pt-BR" altLang="zh-CN" i="1" smtClean="0">
                            <a:latin typeface="Cambria Math" panose="02040503050406030204" pitchFamily="18" charset="0"/>
                          </a:rPr>
                        </m:ctrlPr>
                      </m:dPr>
                      <m:e>
                        <m:r>
                          <a:rPr lang="en-US" altLang="zh-CN" b="0" i="1" smtClean="0">
                            <a:latin typeface="Cambria Math" panose="02040503050406030204" pitchFamily="18" charset="0"/>
                          </a:rPr>
                          <m:t>𝐵</m:t>
                        </m:r>
                      </m:e>
                    </m:d>
                    <m:r>
                      <a:rPr lang="pt-BR" altLang="zh-CN" i="1" smtClean="0">
                        <a:latin typeface="Cambria Math" panose="02040503050406030204" pitchFamily="18" charset="0"/>
                      </a:rPr>
                      <m:t>=</m:t>
                    </m:r>
                    <m:r>
                      <a:rPr lang="en-US" altLang="zh-CN" b="0" i="1" smtClean="0">
                        <a:latin typeface="Cambria Math" panose="02040503050406030204" pitchFamily="18" charset="0"/>
                      </a:rPr>
                      <m:t>  </m:t>
                    </m:r>
                    <m:nary>
                      <m:naryPr>
                        <m:chr m:val="∑"/>
                        <m:ctrlPr>
                          <a:rPr lang="pt-BR"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up>
                      <m:e>
                        <m:d>
                          <m:dPr>
                            <m:ctrlPr>
                              <a:rPr lang="pt-BR" altLang="zh-CN" i="1" smtClean="0">
                                <a:latin typeface="Cambria Math" panose="02040503050406030204" pitchFamily="18" charset="0"/>
                              </a:rPr>
                            </m:ctrlPr>
                          </m:dPr>
                          <m:e>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e>
                        </m:d>
                      </m:e>
                    </m:nary>
                  </m:oMath>
                </a14:m>
                <a:endParaRPr lang="en-US" altLang="zh-CN" dirty="0"/>
              </a:p>
              <a:p>
                <a:pPr lvl="1"/>
                <a:endParaRPr lang="zh-CN" altLang="en-US" dirty="0"/>
              </a:p>
            </p:txBody>
          </p:sp>
        </mc:Choice>
        <mc:Fallback xmlns="">
          <p:sp>
            <p:nvSpPr>
              <p:cNvPr id="5" name="内容占位符 1">
                <a:extLst>
                  <a:ext uri="{FF2B5EF4-FFF2-40B4-BE49-F238E27FC236}">
                    <a16:creationId xmlns:a16="http://schemas.microsoft.com/office/drawing/2014/main" id="{F04AC05B-38DF-49F7-D079-AC1AAC5FD682}"/>
                  </a:ext>
                </a:extLst>
              </p:cNvPr>
              <p:cNvSpPr>
                <a:spLocks noGrp="1" noRot="1" noChangeAspect="1" noMove="1" noResize="1" noEditPoints="1" noAdjustHandles="1" noChangeArrowheads="1" noChangeShapeType="1" noTextEdit="1"/>
              </p:cNvSpPr>
              <p:nvPr>
                <p:ph idx="1"/>
              </p:nvPr>
            </p:nvSpPr>
            <p:spPr>
              <a:xfrm>
                <a:off x="539552" y="771550"/>
                <a:ext cx="8352928" cy="4104456"/>
              </a:xfrm>
              <a:blipFill>
                <a:blip r:embed="rId2"/>
                <a:stretch>
                  <a:fillRect r="-2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5514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31DE64CF-0E82-61B8-B8E5-187C240C4E53}"/>
              </a:ext>
            </a:extLst>
          </p:cNvPr>
          <p:cNvSpPr>
            <a:spLocks noGrp="1"/>
          </p:cNvSpPr>
          <p:nvPr>
            <p:ph type="body" sz="quarter" idx="11"/>
          </p:nvPr>
        </p:nvSpPr>
        <p:spPr>
          <a:xfrm>
            <a:off x="713973" y="195486"/>
            <a:ext cx="5616624" cy="313333"/>
          </a:xfrm>
        </p:spPr>
        <p:txBody>
          <a:bodyPr>
            <a:normAutofit fontScale="92500" lnSpcReduction="20000"/>
          </a:bodyPr>
          <a:lstStyle/>
          <a:p>
            <a:r>
              <a:rPr lang="en-US" altLang="zh-CN" dirty="0"/>
              <a:t>Brinson </a:t>
            </a:r>
            <a:r>
              <a:rPr lang="zh-CN" altLang="en-US" dirty="0"/>
              <a:t>归因模型</a:t>
            </a:r>
          </a:p>
        </p:txBody>
      </p:sp>
      <p:sp>
        <p:nvSpPr>
          <p:cNvPr id="5" name="内容占位符 1">
            <a:extLst>
              <a:ext uri="{FF2B5EF4-FFF2-40B4-BE49-F238E27FC236}">
                <a16:creationId xmlns:a16="http://schemas.microsoft.com/office/drawing/2014/main" id="{72090CDC-7C2B-B92B-31F0-67AF1FCCCCF6}"/>
              </a:ext>
            </a:extLst>
          </p:cNvPr>
          <p:cNvSpPr>
            <a:spLocks noGrp="1"/>
          </p:cNvSpPr>
          <p:nvPr>
            <p:ph idx="1"/>
          </p:nvPr>
        </p:nvSpPr>
        <p:spPr>
          <a:xfrm>
            <a:off x="539552" y="771550"/>
            <a:ext cx="8352928" cy="4104456"/>
          </a:xfrm>
        </p:spPr>
        <p:txBody>
          <a:bodyPr>
            <a:normAutofit/>
          </a:bodyPr>
          <a:lstStyle/>
          <a:p>
            <a:pPr marL="411477" lvl="1" indent="0">
              <a:buNone/>
            </a:pPr>
            <a:r>
              <a:rPr lang="zh-CN" altLang="en-US" dirty="0"/>
              <a:t>为了方便闸述 </a:t>
            </a:r>
            <a:r>
              <a:rPr lang="en-US" altLang="zh-CN" dirty="0"/>
              <a:t>Brinson </a:t>
            </a:r>
            <a:r>
              <a:rPr lang="zh-CN" altLang="en-US" dirty="0"/>
              <a:t>模型，下面将引人案根据前一页的公式可计算得到组合 </a:t>
            </a:r>
            <a:r>
              <a:rPr lang="en-US" altLang="zh-CN" dirty="0"/>
              <a:t>P </a:t>
            </a:r>
            <a:r>
              <a:rPr lang="zh-CN" altLang="en-US" dirty="0"/>
              <a:t>的收益、基准 </a:t>
            </a:r>
            <a:r>
              <a:rPr lang="en-US" altLang="zh-CN" dirty="0"/>
              <a:t>B </a:t>
            </a:r>
            <a:r>
              <a:rPr lang="zh-CN" altLang="en-US" dirty="0"/>
              <a:t>的收益以及组合 </a:t>
            </a:r>
            <a:r>
              <a:rPr lang="en-US" altLang="zh-CN" dirty="0"/>
              <a:t>P </a:t>
            </a:r>
            <a:r>
              <a:rPr lang="zh-CN" altLang="en-US" dirty="0"/>
              <a:t>的超额收益：</a:t>
            </a: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endParaRPr lang="en-US" altLang="zh-CN" dirty="0"/>
          </a:p>
          <a:p>
            <a:pPr marL="411477" lvl="1" indent="0">
              <a:buNone/>
            </a:pPr>
            <a:r>
              <a:rPr lang="en-US" altLang="zh-CN" dirty="0"/>
              <a:t>Portfolio return (R)     = 20%*6%+80%*(-12%) = -8.4%</a:t>
            </a:r>
          </a:p>
          <a:p>
            <a:pPr marL="411477" lvl="1" indent="0">
              <a:buNone/>
            </a:pPr>
            <a:r>
              <a:rPr lang="en-US" altLang="zh-CN" dirty="0"/>
              <a:t>Benchmark return (B) = 50%*4%+50%*2% = 3%</a:t>
            </a:r>
          </a:p>
          <a:p>
            <a:pPr marL="411477" lvl="1" indent="0">
              <a:buNone/>
            </a:pPr>
            <a:r>
              <a:rPr lang="en-US" altLang="zh-CN" dirty="0"/>
              <a:t>Excess return (G)         = R – B =(-8.4%)-3%= -11.4%</a:t>
            </a:r>
          </a:p>
        </p:txBody>
      </p:sp>
      <p:graphicFrame>
        <p:nvGraphicFramePr>
          <p:cNvPr id="7" name="表格 7">
            <a:extLst>
              <a:ext uri="{FF2B5EF4-FFF2-40B4-BE49-F238E27FC236}">
                <a16:creationId xmlns:a16="http://schemas.microsoft.com/office/drawing/2014/main" id="{9B3A809B-440B-A2A1-5FC9-BBD2C8A4114E}"/>
              </a:ext>
            </a:extLst>
          </p:cNvPr>
          <p:cNvGraphicFramePr>
            <a:graphicFrameLocks noGrp="1"/>
          </p:cNvGraphicFramePr>
          <p:nvPr>
            <p:extLst>
              <p:ext uri="{D42A27DB-BD31-4B8C-83A1-F6EECF244321}">
                <p14:modId xmlns:p14="http://schemas.microsoft.com/office/powerpoint/2010/main" val="1378350426"/>
              </p:ext>
            </p:extLst>
          </p:nvPr>
        </p:nvGraphicFramePr>
        <p:xfrm>
          <a:off x="1259632" y="1830070"/>
          <a:ext cx="7416824" cy="1483360"/>
        </p:xfrm>
        <a:graphic>
          <a:graphicData uri="http://schemas.openxmlformats.org/drawingml/2006/table">
            <a:tbl>
              <a:tblPr firstRow="1" bandRow="1">
                <a:tableStyleId>{5C22544A-7EE6-4342-B048-85BDC9FD1C3A}</a:tableStyleId>
              </a:tblPr>
              <a:tblGrid>
                <a:gridCol w="1138930">
                  <a:extLst>
                    <a:ext uri="{9D8B030D-6E8A-4147-A177-3AD203B41FA5}">
                      <a16:colId xmlns:a16="http://schemas.microsoft.com/office/drawing/2014/main" val="653791604"/>
                    </a:ext>
                  </a:extLst>
                </a:gridCol>
                <a:gridCol w="1531128">
                  <a:extLst>
                    <a:ext uri="{9D8B030D-6E8A-4147-A177-3AD203B41FA5}">
                      <a16:colId xmlns:a16="http://schemas.microsoft.com/office/drawing/2014/main" val="3178799712"/>
                    </a:ext>
                  </a:extLst>
                </a:gridCol>
                <a:gridCol w="1558225">
                  <a:extLst>
                    <a:ext uri="{9D8B030D-6E8A-4147-A177-3AD203B41FA5}">
                      <a16:colId xmlns:a16="http://schemas.microsoft.com/office/drawing/2014/main" val="3538314557"/>
                    </a:ext>
                  </a:extLst>
                </a:gridCol>
                <a:gridCol w="1532357">
                  <a:extLst>
                    <a:ext uri="{9D8B030D-6E8A-4147-A177-3AD203B41FA5}">
                      <a16:colId xmlns:a16="http://schemas.microsoft.com/office/drawing/2014/main" val="1812903246"/>
                    </a:ext>
                  </a:extLst>
                </a:gridCol>
                <a:gridCol w="1656184">
                  <a:extLst>
                    <a:ext uri="{9D8B030D-6E8A-4147-A177-3AD203B41FA5}">
                      <a16:colId xmlns:a16="http://schemas.microsoft.com/office/drawing/2014/main" val="1693196465"/>
                    </a:ext>
                  </a:extLst>
                </a:gridCol>
              </a:tblGrid>
              <a:tr h="370840">
                <a:tc>
                  <a:txBody>
                    <a:bodyPr/>
                    <a:lstStyle/>
                    <a:p>
                      <a:pPr algn="ctr"/>
                      <a:r>
                        <a:rPr lang="zh-CN" altLang="en-US" sz="1400" dirty="0"/>
                        <a:t>行业</a:t>
                      </a:r>
                    </a:p>
                  </a:txBody>
                  <a:tcPr/>
                </a:tc>
                <a:tc>
                  <a:txBody>
                    <a:bodyPr/>
                    <a:lstStyle/>
                    <a:p>
                      <a:pPr algn="ctr"/>
                      <a:r>
                        <a:rPr lang="zh-CN" altLang="en-US" sz="1400" dirty="0"/>
                        <a:t>组合</a:t>
                      </a:r>
                      <a:r>
                        <a:rPr lang="en-US" altLang="zh-CN" sz="1400" dirty="0"/>
                        <a:t>P</a:t>
                      </a:r>
                      <a:r>
                        <a:rPr lang="zh-CN" altLang="en-US" sz="1400" dirty="0"/>
                        <a:t>的权重</a:t>
                      </a:r>
                      <a:r>
                        <a:rPr lang="en-US" altLang="zh-CN" sz="1400" dirty="0" err="1"/>
                        <a:t>w</a:t>
                      </a:r>
                      <a:r>
                        <a:rPr lang="en-US" altLang="zh-CN" sz="1400" baseline="-25000" dirty="0" err="1"/>
                        <a:t>i</a:t>
                      </a:r>
                      <a:endParaRPr lang="zh-CN" altLang="en-US" sz="1400" dirty="0"/>
                    </a:p>
                  </a:txBody>
                  <a:tcPr/>
                </a:tc>
                <a:tc>
                  <a:txBody>
                    <a:bodyPr/>
                    <a:lstStyle/>
                    <a:p>
                      <a:pPr algn="ctr"/>
                      <a:r>
                        <a:rPr lang="zh-CN" altLang="en-US" sz="1400" dirty="0"/>
                        <a:t>组合</a:t>
                      </a:r>
                      <a:r>
                        <a:rPr lang="en-US" altLang="zh-CN" sz="1400" dirty="0"/>
                        <a:t>P</a:t>
                      </a:r>
                      <a:r>
                        <a:rPr lang="zh-CN" altLang="en-US" sz="1400" dirty="0"/>
                        <a:t>的收益率</a:t>
                      </a:r>
                      <a:r>
                        <a:rPr lang="en-US" altLang="zh-CN" sz="1400" dirty="0"/>
                        <a:t>R</a:t>
                      </a:r>
                      <a:r>
                        <a:rPr lang="en-US" altLang="zh-CN" sz="1400" baseline="-25000" dirty="0"/>
                        <a:t>i</a:t>
                      </a:r>
                      <a:endParaRPr lang="zh-CN" altLang="en-US" sz="1400" dirty="0"/>
                    </a:p>
                  </a:txBody>
                  <a:tcPr/>
                </a:tc>
                <a:tc>
                  <a:txBody>
                    <a:bodyPr/>
                    <a:lstStyle/>
                    <a:p>
                      <a:pPr algn="ctr"/>
                      <a:r>
                        <a:rPr lang="zh-CN" altLang="en-US" sz="1400" dirty="0"/>
                        <a:t>基准</a:t>
                      </a:r>
                      <a:r>
                        <a:rPr lang="en-US" altLang="zh-CN" sz="1400" dirty="0"/>
                        <a:t>B</a:t>
                      </a:r>
                      <a:r>
                        <a:rPr lang="zh-CN" altLang="en-US" sz="1400" dirty="0"/>
                        <a:t>的权重</a:t>
                      </a:r>
                      <a:r>
                        <a:rPr lang="en-US" altLang="zh-CN" sz="1400" dirty="0"/>
                        <a:t>W</a:t>
                      </a:r>
                      <a:r>
                        <a:rPr lang="en-US" altLang="zh-CN" sz="1400" baseline="-25000" dirty="0"/>
                        <a:t>i</a:t>
                      </a:r>
                      <a:endParaRPr lang="zh-CN" altLang="en-US" sz="1400" dirty="0"/>
                    </a:p>
                  </a:txBody>
                  <a:tcPr/>
                </a:tc>
                <a:tc>
                  <a:txBody>
                    <a:bodyPr/>
                    <a:lstStyle/>
                    <a:p>
                      <a:pPr algn="ctr"/>
                      <a:r>
                        <a:rPr lang="zh-CN" altLang="en-US" sz="1400" dirty="0"/>
                        <a:t>基准</a:t>
                      </a:r>
                      <a:r>
                        <a:rPr lang="en-US" altLang="zh-CN" sz="1400" dirty="0"/>
                        <a:t>B</a:t>
                      </a:r>
                      <a:r>
                        <a:rPr lang="zh-CN" altLang="en-US" sz="1400" dirty="0"/>
                        <a:t>的收益率</a:t>
                      </a:r>
                      <a:r>
                        <a:rPr lang="en-US" altLang="zh-CN" sz="1400" dirty="0"/>
                        <a:t>B</a:t>
                      </a:r>
                      <a:r>
                        <a:rPr lang="en-US" altLang="zh-CN" sz="1400" baseline="-25000" dirty="0"/>
                        <a:t>i</a:t>
                      </a:r>
                      <a:endParaRPr lang="zh-CN" altLang="en-US" sz="1400" dirty="0"/>
                    </a:p>
                  </a:txBody>
                  <a:tcPr/>
                </a:tc>
                <a:extLst>
                  <a:ext uri="{0D108BD9-81ED-4DB2-BD59-A6C34878D82A}">
                    <a16:rowId xmlns:a16="http://schemas.microsoft.com/office/drawing/2014/main" val="656770755"/>
                  </a:ext>
                </a:extLst>
              </a:tr>
              <a:tr h="370840">
                <a:tc>
                  <a:txBody>
                    <a:bodyPr/>
                    <a:lstStyle/>
                    <a:p>
                      <a:pPr algn="ctr"/>
                      <a:r>
                        <a:rPr lang="zh-CN" altLang="en-US" sz="1400" dirty="0"/>
                        <a:t>能源</a:t>
                      </a:r>
                    </a:p>
                  </a:txBody>
                  <a:tcPr/>
                </a:tc>
                <a:tc>
                  <a:txBody>
                    <a:bodyPr/>
                    <a:lstStyle/>
                    <a:p>
                      <a:pPr algn="ctr"/>
                      <a:r>
                        <a:rPr lang="en-US" altLang="zh-CN" sz="1400" dirty="0"/>
                        <a:t>20%</a:t>
                      </a:r>
                      <a:endParaRPr lang="zh-CN" altLang="en-US" sz="1400" dirty="0"/>
                    </a:p>
                  </a:txBody>
                  <a:tcPr/>
                </a:tc>
                <a:tc>
                  <a:txBody>
                    <a:bodyPr/>
                    <a:lstStyle/>
                    <a:p>
                      <a:pPr algn="ctr"/>
                      <a:r>
                        <a:rPr lang="en-US" altLang="zh-CN" sz="1400" dirty="0"/>
                        <a:t>6%</a:t>
                      </a:r>
                      <a:endParaRPr lang="zh-CN" altLang="en-US" sz="1400" dirty="0"/>
                    </a:p>
                  </a:txBody>
                  <a:tcPr/>
                </a:tc>
                <a:tc>
                  <a:txBody>
                    <a:bodyPr/>
                    <a:lstStyle/>
                    <a:p>
                      <a:pPr algn="ctr"/>
                      <a:r>
                        <a:rPr lang="en-US" altLang="zh-CN" sz="1400" dirty="0"/>
                        <a:t>50%</a:t>
                      </a:r>
                      <a:endParaRPr lang="zh-CN" altLang="en-US" sz="1400" dirty="0"/>
                    </a:p>
                  </a:txBody>
                  <a:tcPr/>
                </a:tc>
                <a:tc>
                  <a:txBody>
                    <a:bodyPr/>
                    <a:lstStyle/>
                    <a:p>
                      <a:pPr algn="ctr"/>
                      <a:r>
                        <a:rPr lang="en-US" altLang="zh-CN" sz="1400" dirty="0"/>
                        <a:t>4%</a:t>
                      </a:r>
                      <a:endParaRPr lang="zh-CN" altLang="en-US" sz="1400" dirty="0"/>
                    </a:p>
                  </a:txBody>
                  <a:tcPr/>
                </a:tc>
                <a:extLst>
                  <a:ext uri="{0D108BD9-81ED-4DB2-BD59-A6C34878D82A}">
                    <a16:rowId xmlns:a16="http://schemas.microsoft.com/office/drawing/2014/main" val="3139580337"/>
                  </a:ext>
                </a:extLst>
              </a:tr>
              <a:tr h="370840">
                <a:tc>
                  <a:txBody>
                    <a:bodyPr/>
                    <a:lstStyle/>
                    <a:p>
                      <a:pPr algn="ctr"/>
                      <a:r>
                        <a:rPr lang="zh-CN" altLang="en-US" sz="1400" dirty="0"/>
                        <a:t>科技</a:t>
                      </a:r>
                    </a:p>
                  </a:txBody>
                  <a:tcPr/>
                </a:tc>
                <a:tc>
                  <a:txBody>
                    <a:bodyPr/>
                    <a:lstStyle/>
                    <a:p>
                      <a:pPr algn="ctr"/>
                      <a:r>
                        <a:rPr lang="en-US" altLang="zh-CN" sz="1400" dirty="0"/>
                        <a:t>80%</a:t>
                      </a:r>
                      <a:endParaRPr lang="zh-CN" altLang="en-US" sz="1400" dirty="0"/>
                    </a:p>
                  </a:txBody>
                  <a:tcPr/>
                </a:tc>
                <a:tc>
                  <a:txBody>
                    <a:bodyPr/>
                    <a:lstStyle/>
                    <a:p>
                      <a:pPr algn="ctr"/>
                      <a:r>
                        <a:rPr lang="en-US" altLang="zh-CN" sz="1400" dirty="0"/>
                        <a:t>-12%</a:t>
                      </a:r>
                      <a:endParaRPr lang="zh-CN" altLang="en-US" sz="1400" dirty="0"/>
                    </a:p>
                  </a:txBody>
                  <a:tcPr/>
                </a:tc>
                <a:tc>
                  <a:txBody>
                    <a:bodyPr/>
                    <a:lstStyle/>
                    <a:p>
                      <a:pPr algn="ctr"/>
                      <a:r>
                        <a:rPr lang="en-US" altLang="zh-CN" sz="1400" dirty="0"/>
                        <a:t>50%</a:t>
                      </a:r>
                      <a:endParaRPr lang="zh-CN" altLang="en-US" sz="1400" dirty="0"/>
                    </a:p>
                  </a:txBody>
                  <a:tcPr/>
                </a:tc>
                <a:tc>
                  <a:txBody>
                    <a:bodyPr/>
                    <a:lstStyle/>
                    <a:p>
                      <a:pPr algn="ctr"/>
                      <a:r>
                        <a:rPr lang="en-US" altLang="zh-CN" sz="1400" dirty="0"/>
                        <a:t>2%</a:t>
                      </a:r>
                      <a:endParaRPr lang="zh-CN" altLang="en-US" sz="1400" dirty="0"/>
                    </a:p>
                  </a:txBody>
                  <a:tcPr/>
                </a:tc>
                <a:extLst>
                  <a:ext uri="{0D108BD9-81ED-4DB2-BD59-A6C34878D82A}">
                    <a16:rowId xmlns:a16="http://schemas.microsoft.com/office/drawing/2014/main" val="2978150203"/>
                  </a:ext>
                </a:extLst>
              </a:tr>
              <a:tr h="370840">
                <a:tc>
                  <a:txBody>
                    <a:bodyPr/>
                    <a:lstStyle/>
                    <a:p>
                      <a:pPr algn="ctr"/>
                      <a:r>
                        <a:rPr lang="zh-CN" altLang="en-US" sz="1400" dirty="0"/>
                        <a:t>总和</a:t>
                      </a:r>
                    </a:p>
                  </a:txBody>
                  <a:tcPr/>
                </a:tc>
                <a:tc>
                  <a:txBody>
                    <a:bodyPr/>
                    <a:lstStyle/>
                    <a:p>
                      <a:pPr algn="ctr"/>
                      <a:r>
                        <a:rPr lang="en-US" altLang="zh-CN" sz="1400" dirty="0"/>
                        <a:t>100%</a:t>
                      </a:r>
                      <a:endParaRPr lang="zh-CN" altLang="en-US" sz="1400" dirty="0"/>
                    </a:p>
                  </a:txBody>
                  <a:tcPr/>
                </a:tc>
                <a:tc>
                  <a:txBody>
                    <a:bodyPr/>
                    <a:lstStyle/>
                    <a:p>
                      <a:pPr algn="ctr"/>
                      <a:r>
                        <a:rPr lang="en-US" altLang="zh-CN" sz="1400" dirty="0"/>
                        <a:t>-8.4%</a:t>
                      </a:r>
                      <a:endParaRPr lang="zh-CN" altLang="en-US" sz="1400" dirty="0"/>
                    </a:p>
                  </a:txBody>
                  <a:tcPr/>
                </a:tc>
                <a:tc>
                  <a:txBody>
                    <a:bodyPr/>
                    <a:lstStyle/>
                    <a:p>
                      <a:pPr algn="ctr"/>
                      <a:r>
                        <a:rPr lang="en-US" altLang="zh-CN" sz="1400" dirty="0"/>
                        <a:t>100%</a:t>
                      </a:r>
                      <a:endParaRPr lang="zh-CN" altLang="en-US" sz="1400" dirty="0"/>
                    </a:p>
                  </a:txBody>
                  <a:tcPr/>
                </a:tc>
                <a:tc>
                  <a:txBody>
                    <a:bodyPr/>
                    <a:lstStyle/>
                    <a:p>
                      <a:pPr algn="ctr"/>
                      <a:r>
                        <a:rPr lang="en-US" altLang="zh-CN" sz="1400" dirty="0"/>
                        <a:t>3%</a:t>
                      </a:r>
                      <a:endParaRPr lang="zh-CN" altLang="en-US" sz="1400" dirty="0"/>
                    </a:p>
                  </a:txBody>
                  <a:tcPr/>
                </a:tc>
                <a:extLst>
                  <a:ext uri="{0D108BD9-81ED-4DB2-BD59-A6C34878D82A}">
                    <a16:rowId xmlns:a16="http://schemas.microsoft.com/office/drawing/2014/main" val="2395095607"/>
                  </a:ext>
                </a:extLst>
              </a:tr>
            </a:tbl>
          </a:graphicData>
        </a:graphic>
      </p:graphicFrame>
    </p:spTree>
    <p:extLst>
      <p:ext uri="{BB962C8B-B14F-4D97-AF65-F5344CB8AC3E}">
        <p14:creationId xmlns:p14="http://schemas.microsoft.com/office/powerpoint/2010/main" val="3126244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9D9CDEE2-D8D7-A5BE-05D6-AE3449AD0C81}"/>
              </a:ext>
            </a:extLst>
          </p:cNvPr>
          <p:cNvSpPr>
            <a:spLocks noGrp="1"/>
          </p:cNvSpPr>
          <p:nvPr>
            <p:ph type="body" sz="quarter" idx="11"/>
          </p:nvPr>
        </p:nvSpPr>
        <p:spPr>
          <a:xfrm>
            <a:off x="713973" y="195486"/>
            <a:ext cx="5616624" cy="313333"/>
          </a:xfrm>
        </p:spPr>
        <p:txBody>
          <a:bodyPr>
            <a:normAutofit fontScale="92500" lnSpcReduction="20000"/>
          </a:bodyPr>
          <a:lstStyle/>
          <a:p>
            <a:r>
              <a:rPr lang="en-US" altLang="zh-CN" dirty="0"/>
              <a:t>Brinson </a:t>
            </a:r>
            <a:r>
              <a:rPr lang="zh-CN" altLang="en-US" dirty="0"/>
              <a:t>归因模型</a:t>
            </a:r>
          </a:p>
        </p:txBody>
      </p:sp>
      <p:sp>
        <p:nvSpPr>
          <p:cNvPr id="5" name="内容占位符 1">
            <a:extLst>
              <a:ext uri="{FF2B5EF4-FFF2-40B4-BE49-F238E27FC236}">
                <a16:creationId xmlns:a16="http://schemas.microsoft.com/office/drawing/2014/main" id="{2F76A20F-5B72-FF85-D42C-C05143007863}"/>
              </a:ext>
            </a:extLst>
          </p:cNvPr>
          <p:cNvSpPr>
            <a:spLocks noGrp="1"/>
          </p:cNvSpPr>
          <p:nvPr>
            <p:ph idx="1"/>
          </p:nvPr>
        </p:nvSpPr>
        <p:spPr>
          <a:xfrm>
            <a:off x="539552" y="771550"/>
            <a:ext cx="8352928" cy="4104456"/>
          </a:xfrm>
        </p:spPr>
        <p:txBody>
          <a:bodyPr>
            <a:normAutofit/>
          </a:bodyPr>
          <a:lstStyle/>
          <a:p>
            <a:pPr marL="411477" lvl="1" indent="0">
              <a:buNone/>
            </a:pPr>
            <a:r>
              <a:rPr lang="en-US" altLang="zh-CN" dirty="0"/>
              <a:t>Brinson </a:t>
            </a:r>
            <a:r>
              <a:rPr lang="zh-CN" altLang="en-US" dirty="0"/>
              <a:t>模型强调将基金组合收益与基准收益进行比较，将两者之差的超额收益再次分解为行业配置效应、个股选择效应和交互效应这三种。句话说，前文计算出的超额收益 </a:t>
            </a:r>
            <a:r>
              <a:rPr lang="en-US" altLang="zh-CN" dirty="0"/>
              <a:t>-11.4% </a:t>
            </a:r>
            <a:r>
              <a:rPr lang="zh-CN" altLang="en-US" dirty="0"/>
              <a:t>正是这三种效应共同作用的结果，</a:t>
            </a:r>
            <a:r>
              <a:rPr lang="en-US" altLang="zh-CN" dirty="0"/>
              <a:t>Brinson </a:t>
            </a:r>
            <a:r>
              <a:rPr lang="zh-CN" altLang="en-US" dirty="0"/>
              <a:t>模型被用来探究每种效应分别带来多少超额收益。</a:t>
            </a:r>
            <a:endParaRPr lang="en-US" altLang="zh-CN" dirty="0"/>
          </a:p>
          <a:p>
            <a:pPr marL="411477" lvl="1" indent="0">
              <a:buNone/>
            </a:pPr>
            <a:endParaRPr lang="en-US" altLang="zh-CN" dirty="0"/>
          </a:p>
          <a:p>
            <a:pPr lvl="1"/>
            <a:r>
              <a:rPr lang="zh-CN" altLang="en-US" dirty="0"/>
              <a:t>行业配置效应</a:t>
            </a:r>
            <a:endParaRPr lang="en-US" altLang="zh-CN" dirty="0"/>
          </a:p>
          <a:p>
            <a:pPr marL="411477" lvl="1" indent="0">
              <a:buNone/>
            </a:pPr>
            <a:r>
              <a:rPr lang="zh-CN" altLang="en-US" dirty="0"/>
              <a:t>     行业配置效应指因组合 </a:t>
            </a:r>
            <a:r>
              <a:rPr lang="en-US" altLang="zh-CN" dirty="0"/>
              <a:t>P </a:t>
            </a:r>
            <a:r>
              <a:rPr lang="zh-CN" altLang="en-US" dirty="0"/>
              <a:t>与基准 </a:t>
            </a:r>
            <a:r>
              <a:rPr lang="en-US" altLang="zh-CN" dirty="0"/>
              <a:t>B </a:t>
            </a:r>
            <a:r>
              <a:rPr lang="zh-CN" altLang="en-US" dirty="0"/>
              <a:t>在行业权重上的差异所导的超额收益，衡量投资经理选择行业的能力的高低。在某个行业上，如果组合的权重高于基准</a:t>
            </a:r>
            <a:r>
              <a:rPr lang="en-US" altLang="zh-CN" dirty="0"/>
              <a:t>B</a:t>
            </a:r>
            <a:r>
              <a:rPr lang="zh-CN" altLang="en-US" dirty="0"/>
              <a:t>的权重 </a:t>
            </a:r>
            <a:r>
              <a:rPr lang="en-US" altLang="zh-CN" dirty="0"/>
              <a:t>(r,&gt;w)</a:t>
            </a:r>
            <a:r>
              <a:rPr lang="zh-CN" altLang="en-US" dirty="0"/>
              <a:t>，则称为超配。如果投资组合 </a:t>
            </a:r>
            <a:r>
              <a:rPr lang="en-US" altLang="zh-CN" dirty="0"/>
              <a:t>P </a:t>
            </a:r>
            <a:r>
              <a:rPr lang="zh-CN" altLang="en-US" dirty="0"/>
              <a:t>的权重低于基准 </a:t>
            </a:r>
            <a:r>
              <a:rPr lang="en-US" altLang="zh-CN" dirty="0"/>
              <a:t>B </a:t>
            </a:r>
            <a:r>
              <a:rPr lang="zh-CN" altLang="en-US" dirty="0"/>
              <a:t>的权重</a:t>
            </a:r>
            <a:r>
              <a:rPr lang="en-US" altLang="zh-CN" dirty="0"/>
              <a:t>(r,&lt; W)</a:t>
            </a:r>
            <a:r>
              <a:rPr lang="zh-CN" altLang="en-US" dirty="0"/>
              <a:t>，则称为低配。</a:t>
            </a:r>
            <a:endParaRPr lang="en-US" altLang="zh-CN" dirty="0"/>
          </a:p>
          <a:p>
            <a:pPr lvl="1"/>
            <a:endParaRPr lang="zh-CN" altLang="en-US" dirty="0"/>
          </a:p>
        </p:txBody>
      </p:sp>
    </p:spTree>
    <p:extLst>
      <p:ext uri="{BB962C8B-B14F-4D97-AF65-F5344CB8AC3E}">
        <p14:creationId xmlns:p14="http://schemas.microsoft.com/office/powerpoint/2010/main" val="93387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74E3700B-286D-30AA-5A06-5D8557A54019}"/>
              </a:ext>
            </a:extLst>
          </p:cNvPr>
          <p:cNvSpPr>
            <a:spLocks noGrp="1"/>
          </p:cNvSpPr>
          <p:nvPr>
            <p:ph type="body" sz="quarter" idx="11"/>
          </p:nvPr>
        </p:nvSpPr>
        <p:spPr>
          <a:xfrm>
            <a:off x="713973" y="195486"/>
            <a:ext cx="5616624" cy="313333"/>
          </a:xfrm>
        </p:spPr>
        <p:txBody>
          <a:bodyPr>
            <a:normAutofit fontScale="92500" lnSpcReduction="20000"/>
          </a:bodyPr>
          <a:lstStyle/>
          <a:p>
            <a:r>
              <a:rPr lang="en-US" altLang="zh-CN" dirty="0"/>
              <a:t>Brinson </a:t>
            </a:r>
            <a:r>
              <a:rPr lang="zh-CN" altLang="en-US" dirty="0"/>
              <a:t>归因模型</a:t>
            </a:r>
          </a:p>
        </p:txBody>
      </p:sp>
      <p:sp>
        <p:nvSpPr>
          <p:cNvPr id="8" name="内容占位符 1">
            <a:extLst>
              <a:ext uri="{FF2B5EF4-FFF2-40B4-BE49-F238E27FC236}">
                <a16:creationId xmlns:a16="http://schemas.microsoft.com/office/drawing/2014/main" id="{8E50D79B-7DC7-BBF0-A069-1AED9BAB8567}"/>
              </a:ext>
            </a:extLst>
          </p:cNvPr>
          <p:cNvSpPr>
            <a:spLocks noGrp="1"/>
          </p:cNvSpPr>
          <p:nvPr>
            <p:ph idx="1"/>
          </p:nvPr>
        </p:nvSpPr>
        <p:spPr>
          <a:xfrm>
            <a:off x="539552" y="771550"/>
            <a:ext cx="7840743" cy="4104456"/>
          </a:xfrm>
        </p:spPr>
        <p:txBody>
          <a:bodyPr>
            <a:normAutofit fontScale="92500"/>
          </a:bodyPr>
          <a:lstStyle/>
          <a:p>
            <a:pPr lvl="1"/>
            <a:r>
              <a:rPr lang="zh-CN" altLang="en-US" dirty="0"/>
              <a:t>个股选择效应</a:t>
            </a:r>
          </a:p>
          <a:p>
            <a:pPr marL="411477" lvl="1" indent="0">
              <a:buNone/>
            </a:pPr>
            <a:r>
              <a:rPr lang="zh-CN" altLang="en-US" dirty="0"/>
              <a:t>     个股配置效应指因组合</a:t>
            </a:r>
            <a:r>
              <a:rPr lang="en-US" altLang="zh-CN" dirty="0"/>
              <a:t>P </a:t>
            </a:r>
            <a:r>
              <a:rPr lang="zh-CN" altLang="en-US" dirty="0"/>
              <a:t>与基准 </a:t>
            </a:r>
            <a:r>
              <a:rPr lang="en-US" altLang="zh-CN" dirty="0"/>
              <a:t>B </a:t>
            </a:r>
            <a:r>
              <a:rPr lang="zh-CN" altLang="en-US" dirty="0"/>
              <a:t>在相同行业中投资的具体股票不同所带来的超额收益，衡量投资经理选择个股能力的高低。其计算中涉及的权重为基准 </a:t>
            </a:r>
            <a:r>
              <a:rPr lang="en-US" altLang="zh-CN" dirty="0"/>
              <a:t>B </a:t>
            </a:r>
            <a:r>
              <a:rPr lang="zh-CN" altLang="en-US" dirty="0"/>
              <a:t>的权重</a:t>
            </a:r>
            <a:r>
              <a:rPr lang="en-US" altLang="zh-CN" dirty="0"/>
              <a:t>()</a:t>
            </a:r>
            <a:r>
              <a:rPr lang="zh-CN" altLang="en-US" dirty="0"/>
              <a:t>，涉及的收益率采用组合 </a:t>
            </a:r>
            <a:r>
              <a:rPr lang="en-US" altLang="zh-CN" dirty="0"/>
              <a:t>P </a:t>
            </a:r>
            <a:r>
              <a:rPr lang="zh-CN" altLang="en-US" dirty="0"/>
              <a:t>和基准 </a:t>
            </a:r>
            <a:r>
              <a:rPr lang="en-US" altLang="zh-CN" dirty="0"/>
              <a:t>B </a:t>
            </a:r>
            <a:r>
              <a:rPr lang="zh-CN" altLang="en-US" dirty="0"/>
              <a:t>在各对应行业的收益率之差</a:t>
            </a:r>
            <a:r>
              <a:rPr lang="en-US" altLang="zh-CN" dirty="0"/>
              <a:t>(R-B)</a:t>
            </a:r>
            <a:r>
              <a:rPr lang="zh-CN" altLang="en-US" dirty="0"/>
              <a:t>。</a:t>
            </a:r>
            <a:endParaRPr lang="en-US" altLang="zh-CN" dirty="0"/>
          </a:p>
          <a:p>
            <a:pPr marL="411477" lvl="1" indent="0">
              <a:buNone/>
            </a:pPr>
            <a:endParaRPr lang="zh-CN" altLang="en-US" dirty="0"/>
          </a:p>
          <a:p>
            <a:pPr lvl="1"/>
            <a:r>
              <a:rPr lang="zh-CN" altLang="en-US" dirty="0"/>
              <a:t>交互效应</a:t>
            </a:r>
          </a:p>
          <a:p>
            <a:pPr marL="411477" lvl="1" indent="0">
              <a:buNone/>
            </a:pPr>
            <a:r>
              <a:rPr lang="zh-CN" altLang="en-US" dirty="0"/>
              <a:t>     交互效应是指由行业配置和个股选择两个因素相互作用所带来的超额收益，等于超额收益中既不能被行业配置解释又不能被个股选择解释的部分。其计算中涉及的权重为组合 </a:t>
            </a:r>
            <a:r>
              <a:rPr lang="en-US" altLang="zh-CN" dirty="0"/>
              <a:t>P </a:t>
            </a:r>
            <a:r>
              <a:rPr lang="zh-CN" altLang="en-US" dirty="0"/>
              <a:t>的权重与基准 </a:t>
            </a:r>
            <a:r>
              <a:rPr lang="en-US" altLang="zh-CN" dirty="0"/>
              <a:t>B </a:t>
            </a:r>
            <a:r>
              <a:rPr lang="zh-CN" altLang="en-US" dirty="0"/>
              <a:t>的权重之差 </a:t>
            </a:r>
            <a:r>
              <a:rPr lang="en-US" altLang="zh-CN" dirty="0"/>
              <a:t>(</a:t>
            </a:r>
            <a:r>
              <a:rPr lang="en-US" altLang="zh-CN" dirty="0" err="1"/>
              <a:t>w</a:t>
            </a:r>
            <a:r>
              <a:rPr lang="en-US" altLang="zh-CN" baseline="-25000" dirty="0" err="1"/>
              <a:t>i</a:t>
            </a:r>
            <a:r>
              <a:rPr lang="en-US" altLang="zh-CN" dirty="0"/>
              <a:t>- W</a:t>
            </a:r>
            <a:r>
              <a:rPr lang="en-US" altLang="zh-CN" baseline="-25000" dirty="0"/>
              <a:t>i</a:t>
            </a:r>
            <a:r>
              <a:rPr lang="en-US" altLang="zh-CN" dirty="0"/>
              <a:t>)</a:t>
            </a:r>
            <a:r>
              <a:rPr lang="zh-CN" altLang="en-US" dirty="0"/>
              <a:t>，涉及的收益率采用组合 </a:t>
            </a:r>
            <a:r>
              <a:rPr lang="en-US" altLang="zh-CN" dirty="0"/>
              <a:t>P </a:t>
            </a:r>
            <a:r>
              <a:rPr lang="zh-CN" altLang="en-US" dirty="0"/>
              <a:t>和准 </a:t>
            </a:r>
            <a:r>
              <a:rPr lang="en-US" altLang="zh-CN" dirty="0"/>
              <a:t>B </a:t>
            </a:r>
            <a:r>
              <a:rPr lang="zh-CN" altLang="en-US" dirty="0"/>
              <a:t>在各对应行业的收益率之差</a:t>
            </a:r>
            <a:r>
              <a:rPr lang="en-US" altLang="zh-CN" dirty="0"/>
              <a:t>(R-B)</a:t>
            </a:r>
            <a:r>
              <a:rPr lang="zh-CN" altLang="en-US" dirty="0"/>
              <a:t>。</a:t>
            </a:r>
            <a:endParaRPr lang="en-US" altLang="zh-CN" dirty="0"/>
          </a:p>
          <a:p>
            <a:pPr marL="411477" lvl="1" indent="0">
              <a:buNone/>
            </a:pPr>
            <a:endParaRPr lang="zh-CN" altLang="en-US" dirty="0"/>
          </a:p>
          <a:p>
            <a:pPr marL="411477" lvl="1" indent="0">
              <a:buNone/>
            </a:pPr>
            <a:r>
              <a:rPr lang="zh-CN" altLang="en-US" dirty="0"/>
              <a:t>     若想要交互效应为正，投资经理需要至少要做到以下两点：</a:t>
            </a:r>
            <a:endParaRPr lang="en-US" altLang="zh-CN" dirty="0"/>
          </a:p>
          <a:p>
            <a:pPr marL="411477" lvl="1" indent="0">
              <a:buNone/>
            </a:pPr>
            <a:r>
              <a:rPr lang="zh-CN" altLang="en-US" dirty="0"/>
              <a:t>     第一、在组合</a:t>
            </a:r>
            <a:r>
              <a:rPr lang="en-US" altLang="zh-CN" dirty="0"/>
              <a:t>P</a:t>
            </a:r>
            <a:r>
              <a:rPr lang="zh-CN" altLang="en-US" dirty="0"/>
              <a:t>收益高于基准 </a:t>
            </a:r>
            <a:r>
              <a:rPr lang="en-US" altLang="zh-CN" dirty="0"/>
              <a:t>B </a:t>
            </a:r>
            <a:r>
              <a:rPr lang="zh-CN" altLang="en-US" dirty="0"/>
              <a:t>收益的行业超配，即</a:t>
            </a:r>
            <a:r>
              <a:rPr lang="en-US" altLang="zh-CN" dirty="0" err="1"/>
              <a:t>w</a:t>
            </a:r>
            <a:r>
              <a:rPr lang="en-US" altLang="zh-CN" baseline="-25000" dirty="0" err="1"/>
              <a:t>i</a:t>
            </a:r>
            <a:r>
              <a:rPr lang="en-US" altLang="zh-CN" dirty="0"/>
              <a:t>- W</a:t>
            </a:r>
            <a:r>
              <a:rPr lang="en-US" altLang="zh-CN" baseline="-25000" dirty="0"/>
              <a:t>i</a:t>
            </a:r>
            <a:r>
              <a:rPr lang="en-US" altLang="zh-CN" dirty="0"/>
              <a:t>&gt;0</a:t>
            </a:r>
            <a:r>
              <a:rPr lang="zh-CN" altLang="en-US" dirty="0"/>
              <a:t>且</a:t>
            </a:r>
            <a:r>
              <a:rPr lang="en-US" altLang="zh-CN" dirty="0"/>
              <a:t>R</a:t>
            </a:r>
            <a:r>
              <a:rPr lang="en-US" altLang="zh-CN" baseline="-25000" dirty="0"/>
              <a:t>i</a:t>
            </a:r>
            <a:r>
              <a:rPr lang="en-US" altLang="zh-CN" dirty="0"/>
              <a:t>-B</a:t>
            </a:r>
            <a:r>
              <a:rPr lang="en-US" altLang="zh-CN" baseline="-25000" dirty="0"/>
              <a:t>i</a:t>
            </a:r>
            <a:r>
              <a:rPr lang="en-US" altLang="zh-CN" dirty="0"/>
              <a:t>&gt;0</a:t>
            </a:r>
            <a:r>
              <a:rPr lang="zh-CN" altLang="en-US" dirty="0"/>
              <a:t>。</a:t>
            </a:r>
            <a:endParaRPr lang="en-US" altLang="zh-CN" dirty="0"/>
          </a:p>
          <a:p>
            <a:pPr marL="411477" lvl="1" indent="0">
              <a:buNone/>
            </a:pPr>
            <a:r>
              <a:rPr lang="zh-CN" altLang="en-US" dirty="0"/>
              <a:t>     第二、在组合</a:t>
            </a:r>
            <a:r>
              <a:rPr lang="en-US" altLang="zh-CN" dirty="0"/>
              <a:t>P</a:t>
            </a:r>
            <a:r>
              <a:rPr lang="zh-CN" altLang="en-US" dirty="0"/>
              <a:t>收益低于基准 </a:t>
            </a:r>
            <a:r>
              <a:rPr lang="en-US" altLang="zh-CN" dirty="0"/>
              <a:t>B </a:t>
            </a:r>
            <a:r>
              <a:rPr lang="zh-CN" altLang="en-US" dirty="0"/>
              <a:t>收的行业低配，即</a:t>
            </a:r>
            <a:r>
              <a:rPr lang="en-US" altLang="zh-CN" dirty="0" err="1"/>
              <a:t>w</a:t>
            </a:r>
            <a:r>
              <a:rPr lang="en-US" altLang="zh-CN" baseline="-25000" dirty="0" err="1"/>
              <a:t>i</a:t>
            </a:r>
            <a:r>
              <a:rPr lang="en-US" altLang="zh-CN" dirty="0"/>
              <a:t>-W</a:t>
            </a:r>
            <a:r>
              <a:rPr lang="en-US" altLang="zh-CN" baseline="-25000" dirty="0"/>
              <a:t>i</a:t>
            </a:r>
            <a:r>
              <a:rPr lang="en-US" altLang="zh-CN" dirty="0"/>
              <a:t>&lt;0</a:t>
            </a:r>
            <a:r>
              <a:rPr lang="zh-CN" altLang="en-US" dirty="0"/>
              <a:t>且</a:t>
            </a:r>
            <a:r>
              <a:rPr lang="en-US" altLang="zh-CN" dirty="0"/>
              <a:t>R</a:t>
            </a:r>
            <a:r>
              <a:rPr lang="en-US" altLang="zh-CN" baseline="-25000" dirty="0"/>
              <a:t>i</a:t>
            </a:r>
            <a:r>
              <a:rPr lang="en-US" altLang="zh-CN" dirty="0"/>
              <a:t>-B</a:t>
            </a:r>
            <a:r>
              <a:rPr lang="en-US" altLang="zh-CN" baseline="-25000" dirty="0"/>
              <a:t>i</a:t>
            </a:r>
            <a:r>
              <a:rPr lang="en-US" altLang="zh-CN" dirty="0"/>
              <a:t>&lt;0</a:t>
            </a:r>
            <a:r>
              <a:rPr lang="zh-CN" altLang="en-US" dirty="0"/>
              <a:t>。</a:t>
            </a:r>
            <a:endParaRPr lang="en-US" altLang="zh-CN" dirty="0"/>
          </a:p>
          <a:p>
            <a:pPr marL="411477" lvl="1" indent="0">
              <a:buNone/>
            </a:pPr>
            <a:endParaRPr lang="en-US" altLang="zh-CN" dirty="0"/>
          </a:p>
        </p:txBody>
      </p:sp>
    </p:spTree>
    <p:extLst>
      <p:ext uri="{BB962C8B-B14F-4D97-AF65-F5344CB8AC3E}">
        <p14:creationId xmlns:p14="http://schemas.microsoft.com/office/powerpoint/2010/main" val="2198469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CD4E61F2-5018-2A21-69B2-F29F9CEDEF97}"/>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基于因子的归因模型</a:t>
            </a:r>
          </a:p>
        </p:txBody>
      </p:sp>
      <p:sp>
        <p:nvSpPr>
          <p:cNvPr id="5" name="内容占位符 1">
            <a:extLst>
              <a:ext uri="{FF2B5EF4-FFF2-40B4-BE49-F238E27FC236}">
                <a16:creationId xmlns:a16="http://schemas.microsoft.com/office/drawing/2014/main" id="{E58CDA9B-65EA-9BB2-63F6-7D6BEA84A745}"/>
              </a:ext>
            </a:extLst>
          </p:cNvPr>
          <p:cNvSpPr>
            <a:spLocks noGrp="1"/>
          </p:cNvSpPr>
          <p:nvPr>
            <p:ph idx="1"/>
          </p:nvPr>
        </p:nvSpPr>
        <p:spPr>
          <a:xfrm>
            <a:off x="539552" y="771550"/>
            <a:ext cx="8352928" cy="4104456"/>
          </a:xfrm>
        </p:spPr>
        <p:txBody>
          <a:bodyPr>
            <a:normAutofit/>
          </a:bodyPr>
          <a:lstStyle/>
          <a:p>
            <a:pPr marL="411477" lvl="1" indent="0">
              <a:buNone/>
            </a:pPr>
            <a:r>
              <a:rPr lang="zh-CN" altLang="en-US" dirty="0"/>
              <a:t>基于因子的归因模型通过将超额收益分解到不同的风险因子中的方式进行收益归因。这是因为风险带来收益，不同的风险因子会对收益产生不同的贡献。风险因子分析可以将具体的主动投资决策带来的效果进行量化，得到哪些决策增加了收益，哪些决策降低了收益。</a:t>
            </a:r>
            <a:endParaRPr lang="en-US" altLang="zh-CN" dirty="0"/>
          </a:p>
          <a:p>
            <a:pPr marL="411477" lvl="1" indent="0">
              <a:buNone/>
            </a:pPr>
            <a:endParaRPr lang="en-US" altLang="zh-CN" dirty="0"/>
          </a:p>
          <a:p>
            <a:pPr marL="411477" lvl="1" indent="0">
              <a:buNone/>
            </a:pPr>
            <a:r>
              <a:rPr lang="zh-CN" altLang="en-US" dirty="0"/>
              <a:t>基于因子的归因模型是一个统称，利用不同的因子可建立不同的因子归因模型。常见的可对股票型基金进行业绩归因的模型为 </a:t>
            </a:r>
            <a:r>
              <a:rPr lang="en-US" altLang="zh-CN" dirty="0"/>
              <a:t>Carhart </a:t>
            </a:r>
            <a:r>
              <a:rPr lang="zh-CN" altLang="en-US" dirty="0"/>
              <a:t>四因子模型，简称 </a:t>
            </a:r>
            <a:r>
              <a:rPr lang="en-US" altLang="zh-CN" dirty="0"/>
              <a:t>Carhart </a:t>
            </a:r>
            <a:r>
              <a:rPr lang="zh-CN" altLang="en-US" dirty="0"/>
              <a:t>模型。</a:t>
            </a:r>
          </a:p>
          <a:p>
            <a:pPr marL="411477" lvl="1" indent="0">
              <a:buNone/>
            </a:pPr>
            <a:endParaRPr lang="en-US" altLang="zh-CN" dirty="0"/>
          </a:p>
          <a:p>
            <a:pPr marL="411477" lvl="1" indent="0">
              <a:buNone/>
            </a:pPr>
            <a:r>
              <a:rPr lang="en-US" altLang="zh-CN" dirty="0"/>
              <a:t>Carhart </a:t>
            </a:r>
            <a:r>
              <a:rPr lang="zh-CN" altLang="en-US" dirty="0"/>
              <a:t>在 </a:t>
            </a:r>
            <a:r>
              <a:rPr lang="en-US" altLang="zh-CN" dirty="0" err="1"/>
              <a:t>Fama</a:t>
            </a:r>
            <a:r>
              <a:rPr lang="en-US" altLang="zh-CN" dirty="0"/>
              <a:t>-French </a:t>
            </a:r>
            <a:r>
              <a:rPr lang="zh-CN" altLang="en-US" dirty="0"/>
              <a:t>三因子模型的基础上，通过引人动量因素，构造出四因子模型。它对于基金绩效的解释能力较前者有了很大的提高。四因子模型可将股票型基金的超驾收益拆解为市场因子 </a:t>
            </a:r>
            <a:r>
              <a:rPr lang="en-US" altLang="zh-CN" dirty="0"/>
              <a:t>(RMRF)</a:t>
            </a:r>
            <a:r>
              <a:rPr lang="zh-CN" altLang="en-US" dirty="0"/>
              <a:t>、规模因子</a:t>
            </a:r>
            <a:r>
              <a:rPr lang="en-US" altLang="zh-CN" dirty="0"/>
              <a:t>(SMB)</a:t>
            </a:r>
            <a:r>
              <a:rPr lang="zh-CN" altLang="en-US" dirty="0"/>
              <a:t>、价值因子 </a:t>
            </a:r>
            <a:r>
              <a:rPr lang="en-US" altLang="zh-CN" dirty="0"/>
              <a:t>(HML.) </a:t>
            </a:r>
            <a:r>
              <a:rPr lang="zh-CN" altLang="en-US" dirty="0"/>
              <a:t>与动量因子 </a:t>
            </a:r>
            <a:r>
              <a:rPr lang="en-US" altLang="zh-CN" dirty="0"/>
              <a:t>(WML)</a:t>
            </a:r>
            <a:r>
              <a:rPr lang="zh-CN" altLang="en-US" dirty="0"/>
              <a:t>。模型中新加入的动量因素能够对市场上的“趋势效应”进行有效解释，它所表示的“动量效应”的时间间隔可以长达</a:t>
            </a:r>
            <a:r>
              <a:rPr lang="en-US" altLang="zh-CN" dirty="0"/>
              <a:t>1</a:t>
            </a:r>
            <a:r>
              <a:rPr lang="zh-CN" altLang="en-US" dirty="0"/>
              <a:t>年，也可短至</a:t>
            </a:r>
            <a:r>
              <a:rPr lang="en-US" altLang="zh-CN" dirty="0"/>
              <a:t>1</a:t>
            </a:r>
            <a:r>
              <a:rPr lang="zh-CN" altLang="en-US" dirty="0"/>
              <a:t>个月。</a:t>
            </a:r>
          </a:p>
        </p:txBody>
      </p:sp>
    </p:spTree>
    <p:extLst>
      <p:ext uri="{BB962C8B-B14F-4D97-AF65-F5344CB8AC3E}">
        <p14:creationId xmlns:p14="http://schemas.microsoft.com/office/powerpoint/2010/main" val="200779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CA1AA9FA-BC65-67CF-31B3-A0102D8E5767}"/>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归因分析的类别</a:t>
            </a:r>
          </a:p>
        </p:txBody>
      </p:sp>
      <p:sp>
        <p:nvSpPr>
          <p:cNvPr id="10" name="内容占位符 1">
            <a:extLst>
              <a:ext uri="{FF2B5EF4-FFF2-40B4-BE49-F238E27FC236}">
                <a16:creationId xmlns:a16="http://schemas.microsoft.com/office/drawing/2014/main" id="{4EDF6FE0-B179-BF1D-5F16-BE225C07BBC9}"/>
              </a:ext>
            </a:extLst>
          </p:cNvPr>
          <p:cNvSpPr>
            <a:spLocks noGrp="1"/>
          </p:cNvSpPr>
          <p:nvPr>
            <p:ph idx="1"/>
          </p:nvPr>
        </p:nvSpPr>
        <p:spPr>
          <a:xfrm>
            <a:off x="539552" y="771550"/>
            <a:ext cx="7840743" cy="4104456"/>
          </a:xfrm>
        </p:spPr>
        <p:txBody>
          <a:bodyPr>
            <a:normAutofit/>
          </a:bodyPr>
          <a:lstStyle/>
          <a:p>
            <a:pPr marL="411477" lvl="1" indent="0">
              <a:buNone/>
            </a:pPr>
            <a:r>
              <a:rPr lang="zh-CN" altLang="en-US" dirty="0"/>
              <a:t>基于分析方法和使用数据的不同，归因分析可以划分为以下两大类别：</a:t>
            </a:r>
            <a:endParaRPr lang="en-US" altLang="zh-CN" dirty="0"/>
          </a:p>
          <a:p>
            <a:pPr marL="411477" lvl="1" indent="0">
              <a:buNone/>
            </a:pPr>
            <a:endParaRPr lang="en-US" altLang="zh-CN" dirty="0"/>
          </a:p>
          <a:p>
            <a:pPr lvl="1"/>
            <a:r>
              <a:rPr lang="zh-CN" altLang="en-US" dirty="0"/>
              <a:t>外部评价法是指由第三方借时基金净值截据与基金基准的市场表现，利用统计学方法进行的基金绩效归因分析，通常是基于 </a:t>
            </a:r>
            <a:r>
              <a:rPr lang="en-US" altLang="zh-CN" dirty="0"/>
              <a:t>CAPM </a:t>
            </a:r>
            <a:r>
              <a:rPr lang="zh-CN" altLang="en-US" dirty="0"/>
              <a:t>模型与多因子模型进行拓展，如 </a:t>
            </a:r>
            <a:r>
              <a:rPr lang="en-US" altLang="zh-CN" dirty="0" err="1"/>
              <a:t>Fama</a:t>
            </a:r>
            <a:r>
              <a:rPr lang="en-US" altLang="zh-CN" dirty="0"/>
              <a:t>-French </a:t>
            </a:r>
            <a:r>
              <a:rPr lang="zh-CN" altLang="en-US" dirty="0"/>
              <a:t>三因子模型、</a:t>
            </a:r>
            <a:r>
              <a:rPr lang="en-US" altLang="zh-CN" dirty="0" err="1"/>
              <a:t>Carchart</a:t>
            </a:r>
            <a:r>
              <a:rPr lang="en-US" altLang="zh-CN" dirty="0"/>
              <a:t> </a:t>
            </a:r>
            <a:r>
              <a:rPr lang="zh-CN" altLang="en-US" dirty="0"/>
              <a:t>四因子模型等等；</a:t>
            </a:r>
            <a:endParaRPr lang="en-US" altLang="zh-CN" dirty="0"/>
          </a:p>
          <a:p>
            <a:pPr lvl="1"/>
            <a:endParaRPr lang="zh-CN" altLang="en-US" dirty="0"/>
          </a:p>
          <a:p>
            <a:pPr lvl="1"/>
            <a:r>
              <a:rPr lang="zh-CN" altLang="en-US" dirty="0"/>
              <a:t>内部评价法则是指基于基金组合的真实交易数据而进行的基金绩效分析；</a:t>
            </a:r>
            <a:endParaRPr lang="en-US" altLang="zh-CN" dirty="0"/>
          </a:p>
          <a:p>
            <a:pPr marL="411477" lvl="1" indent="0">
              <a:buNone/>
            </a:pPr>
            <a:endParaRPr lang="zh-CN" altLang="en-US" dirty="0"/>
          </a:p>
        </p:txBody>
      </p:sp>
    </p:spTree>
    <p:extLst>
      <p:ext uri="{BB962C8B-B14F-4D97-AF65-F5344CB8AC3E}">
        <p14:creationId xmlns:p14="http://schemas.microsoft.com/office/powerpoint/2010/main" val="349596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
            <a:extLst>
              <a:ext uri="{FF2B5EF4-FFF2-40B4-BE49-F238E27FC236}">
                <a16:creationId xmlns:a16="http://schemas.microsoft.com/office/drawing/2014/main" id="{7E63AA38-3062-9DD2-B1A2-8F1A5A614437}"/>
              </a:ext>
            </a:extLst>
          </p:cNvPr>
          <p:cNvSpPr/>
          <p:nvPr/>
        </p:nvSpPr>
        <p:spPr>
          <a:xfrm>
            <a:off x="3986554" y="2820525"/>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8" name="矩形 3">
            <a:extLst>
              <a:ext uri="{FF2B5EF4-FFF2-40B4-BE49-F238E27FC236}">
                <a16:creationId xmlns:a16="http://schemas.microsoft.com/office/drawing/2014/main" id="{1D74AE27-A918-30B3-042E-9E35B7CE1950}"/>
              </a:ext>
            </a:extLst>
          </p:cNvPr>
          <p:cNvSpPr/>
          <p:nvPr/>
        </p:nvSpPr>
        <p:spPr>
          <a:xfrm>
            <a:off x="3986554" y="1236349"/>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9" name="Freeform 125">
            <a:extLst>
              <a:ext uri="{FF2B5EF4-FFF2-40B4-BE49-F238E27FC236}">
                <a16:creationId xmlns:a16="http://schemas.microsoft.com/office/drawing/2014/main" id="{380AC6B8-F108-D90F-C2E7-7B2B16959C52}"/>
              </a:ext>
            </a:extLst>
          </p:cNvPr>
          <p:cNvSpPr>
            <a:spLocks noEditPoints="1"/>
          </p:cNvSpPr>
          <p:nvPr/>
        </p:nvSpPr>
        <p:spPr bwMode="auto">
          <a:xfrm rot="5400000">
            <a:off x="2258147" y="1408838"/>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0" name="文本框 23">
            <a:extLst>
              <a:ext uri="{FF2B5EF4-FFF2-40B4-BE49-F238E27FC236}">
                <a16:creationId xmlns:a16="http://schemas.microsoft.com/office/drawing/2014/main" id="{40BF81DD-8AD2-544E-64AF-2753A8DFD847}"/>
              </a:ext>
            </a:extLst>
          </p:cNvPr>
          <p:cNvSpPr txBox="1"/>
          <p:nvPr/>
        </p:nvSpPr>
        <p:spPr>
          <a:xfrm>
            <a:off x="2595905" y="1295639"/>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11" name="矩形 10">
            <a:extLst>
              <a:ext uri="{FF2B5EF4-FFF2-40B4-BE49-F238E27FC236}">
                <a16:creationId xmlns:a16="http://schemas.microsoft.com/office/drawing/2014/main" id="{21B58F5C-A7C4-5FEE-58F4-B7D9EB441C58}"/>
              </a:ext>
            </a:extLst>
          </p:cNvPr>
          <p:cNvSpPr/>
          <p:nvPr/>
        </p:nvSpPr>
        <p:spPr>
          <a:xfrm>
            <a:off x="4437967" y="1337189"/>
            <a:ext cx="1435008" cy="341632"/>
          </a:xfrm>
          <a:prstGeom prst="rect">
            <a:avLst/>
          </a:prstGeom>
          <a:noFill/>
          <a:ln w="25400" cap="sq">
            <a:noFill/>
            <a:prstDash val="dash"/>
            <a:bevel/>
          </a:ln>
        </p:spPr>
        <p:txBody>
          <a:bodyPr wrap="none">
            <a:spAutoFit/>
          </a:bodyPr>
          <a:lstStyle/>
          <a:p>
            <a:r>
              <a:rPr lang="zh-CN" altLang="en-US" sz="1620" b="1"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业绩评估简介</a:t>
            </a:r>
          </a:p>
        </p:txBody>
      </p:sp>
      <p:sp>
        <p:nvSpPr>
          <p:cNvPr id="13" name="文本框 8">
            <a:extLst>
              <a:ext uri="{FF2B5EF4-FFF2-40B4-BE49-F238E27FC236}">
                <a16:creationId xmlns:a16="http://schemas.microsoft.com/office/drawing/2014/main" id="{DD497FC7-5F32-EE04-DF6A-17F44ADAA55E}"/>
              </a:ext>
            </a:extLst>
          </p:cNvPr>
          <p:cNvSpPr txBox="1"/>
          <p:nvPr/>
        </p:nvSpPr>
        <p:spPr>
          <a:xfrm>
            <a:off x="2595905" y="2088231"/>
            <a:ext cx="1388744" cy="424732"/>
          </a:xfrm>
          <a:prstGeom prst="rect">
            <a:avLst/>
          </a:prstGeom>
          <a:noFill/>
        </p:spPr>
        <p:txBody>
          <a:bodyPr wrap="square" rtlCol="0">
            <a:spAutoFit/>
          </a:bodyPr>
          <a:lstStyle/>
          <a:p>
            <a:r>
              <a:rPr lang="en-US" altLang="zh-CN" sz="2160" b="1">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15" name="Freeform 125">
            <a:extLst>
              <a:ext uri="{FF2B5EF4-FFF2-40B4-BE49-F238E27FC236}">
                <a16:creationId xmlns:a16="http://schemas.microsoft.com/office/drawing/2014/main" id="{3D463BD4-42E0-6F9B-4DBB-B032A1E36B8F}"/>
              </a:ext>
            </a:extLst>
          </p:cNvPr>
          <p:cNvSpPr>
            <a:spLocks noEditPoints="1"/>
          </p:cNvSpPr>
          <p:nvPr/>
        </p:nvSpPr>
        <p:spPr bwMode="auto">
          <a:xfrm rot="5400000">
            <a:off x="2258147" y="2201430"/>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6" name="矩形 3">
            <a:extLst>
              <a:ext uri="{FF2B5EF4-FFF2-40B4-BE49-F238E27FC236}">
                <a16:creationId xmlns:a16="http://schemas.microsoft.com/office/drawing/2014/main" id="{6EA827DE-DE10-3783-18FF-D44566588416}"/>
              </a:ext>
            </a:extLst>
          </p:cNvPr>
          <p:cNvSpPr/>
          <p:nvPr/>
        </p:nvSpPr>
        <p:spPr>
          <a:xfrm>
            <a:off x="3986554" y="2028437"/>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30" name="矩形 29">
            <a:extLst>
              <a:ext uri="{FF2B5EF4-FFF2-40B4-BE49-F238E27FC236}">
                <a16:creationId xmlns:a16="http://schemas.microsoft.com/office/drawing/2014/main" id="{9A26F85E-BBE5-EF7B-1BCE-17E4C447DB99}"/>
              </a:ext>
            </a:extLst>
          </p:cNvPr>
          <p:cNvSpPr/>
          <p:nvPr/>
        </p:nvSpPr>
        <p:spPr>
          <a:xfrm>
            <a:off x="4437967" y="2129781"/>
            <a:ext cx="1008609" cy="341632"/>
          </a:xfrm>
          <a:prstGeom prst="rect">
            <a:avLst/>
          </a:prstGeom>
          <a:ln w="25400" cap="sq" cmpd="thickThin">
            <a:noFill/>
            <a:prstDash val="dash"/>
            <a:bevel/>
          </a:ln>
        </p:spPr>
        <p:txBody>
          <a:bodyPr wrap="non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业绩归因</a:t>
            </a:r>
          </a:p>
        </p:txBody>
      </p:sp>
      <p:sp>
        <p:nvSpPr>
          <p:cNvPr id="31" name="Freeform 125">
            <a:extLst>
              <a:ext uri="{FF2B5EF4-FFF2-40B4-BE49-F238E27FC236}">
                <a16:creationId xmlns:a16="http://schemas.microsoft.com/office/drawing/2014/main" id="{CB411830-225A-99E5-2FF5-3A9229086229}"/>
              </a:ext>
            </a:extLst>
          </p:cNvPr>
          <p:cNvSpPr>
            <a:spLocks noEditPoints="1"/>
          </p:cNvSpPr>
          <p:nvPr/>
        </p:nvSpPr>
        <p:spPr bwMode="auto">
          <a:xfrm rot="5400000">
            <a:off x="2258147" y="2993014"/>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32" name="文本框 25">
            <a:extLst>
              <a:ext uri="{FF2B5EF4-FFF2-40B4-BE49-F238E27FC236}">
                <a16:creationId xmlns:a16="http://schemas.microsoft.com/office/drawing/2014/main" id="{0014E125-BA8B-256E-A984-09969766FFCB}"/>
              </a:ext>
            </a:extLst>
          </p:cNvPr>
          <p:cNvSpPr txBox="1"/>
          <p:nvPr/>
        </p:nvSpPr>
        <p:spPr>
          <a:xfrm>
            <a:off x="2595905" y="2879815"/>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33" name="矩形 32">
            <a:extLst>
              <a:ext uri="{FF2B5EF4-FFF2-40B4-BE49-F238E27FC236}">
                <a16:creationId xmlns:a16="http://schemas.microsoft.com/office/drawing/2014/main" id="{4EF93DAA-260C-F575-CCBD-67B39526A340}"/>
              </a:ext>
            </a:extLst>
          </p:cNvPr>
          <p:cNvSpPr/>
          <p:nvPr/>
        </p:nvSpPr>
        <p:spPr>
          <a:xfrm>
            <a:off x="4437967" y="2921365"/>
            <a:ext cx="2268954" cy="341632"/>
          </a:xfrm>
          <a:prstGeom prst="rect">
            <a:avLst/>
          </a:prstGeom>
          <a:ln w="25400" cap="sq">
            <a:noFill/>
            <a:prstDash val="dash"/>
            <a:bevel/>
          </a:ln>
        </p:spPr>
        <p:txBody>
          <a:bodyPr wrap="square">
            <a:spAutoFit/>
          </a:bodyPr>
          <a:lstStyle/>
          <a:p>
            <a:r>
              <a:rPr lang="zh-CN" altLang="en-US" sz="1620" dirty="0">
                <a:solidFill>
                  <a:schemeClr val="bg1"/>
                </a:solidFill>
                <a:latin typeface="思源黑体 CN Bold" panose="020B0800000000000000" pitchFamily="34" charset="-122"/>
                <a:ea typeface="思源黑体 CN Bold" panose="020B0800000000000000" pitchFamily="34" charset="-122"/>
                <a:sym typeface="Calibri" panose="020F0502020204030204" pitchFamily="34" charset="0"/>
              </a:rPr>
              <a:t>评估基准选择</a:t>
            </a:r>
          </a:p>
        </p:txBody>
      </p:sp>
      <p:grpSp>
        <p:nvGrpSpPr>
          <p:cNvPr id="35" name="组合 34">
            <a:extLst>
              <a:ext uri="{FF2B5EF4-FFF2-40B4-BE49-F238E27FC236}">
                <a16:creationId xmlns:a16="http://schemas.microsoft.com/office/drawing/2014/main" id="{37006F5F-7596-38EC-1DF0-038B78998202}"/>
              </a:ext>
            </a:extLst>
          </p:cNvPr>
          <p:cNvGrpSpPr/>
          <p:nvPr/>
        </p:nvGrpSpPr>
        <p:grpSpPr>
          <a:xfrm>
            <a:off x="2267744" y="3612613"/>
            <a:ext cx="4948660" cy="543313"/>
            <a:chOff x="2257761" y="4108828"/>
            <a:chExt cx="4948660" cy="543313"/>
          </a:xfrm>
        </p:grpSpPr>
        <p:sp>
          <p:nvSpPr>
            <p:cNvPr id="36" name="Freeform 125">
              <a:extLst>
                <a:ext uri="{FF2B5EF4-FFF2-40B4-BE49-F238E27FC236}">
                  <a16:creationId xmlns:a16="http://schemas.microsoft.com/office/drawing/2014/main" id="{249A2EF6-DE8E-142F-02CF-11755B18E30D}"/>
                </a:ext>
              </a:extLst>
            </p:cNvPr>
            <p:cNvSpPr>
              <a:spLocks noEditPoints="1"/>
            </p:cNvSpPr>
            <p:nvPr/>
          </p:nvSpPr>
          <p:spPr bwMode="auto">
            <a:xfrm rot="5400000">
              <a:off x="2248164" y="4281317"/>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37" name="文本框 25">
              <a:extLst>
                <a:ext uri="{FF2B5EF4-FFF2-40B4-BE49-F238E27FC236}">
                  <a16:creationId xmlns:a16="http://schemas.microsoft.com/office/drawing/2014/main" id="{7C6826FF-95AC-B526-79AB-2EB3BC33D9FC}"/>
                </a:ext>
              </a:extLst>
            </p:cNvPr>
            <p:cNvSpPr txBox="1"/>
            <p:nvPr/>
          </p:nvSpPr>
          <p:spPr>
            <a:xfrm>
              <a:off x="2585922" y="4168118"/>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4</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38" name="矩形 37">
              <a:extLst>
                <a:ext uri="{FF2B5EF4-FFF2-40B4-BE49-F238E27FC236}">
                  <a16:creationId xmlns:a16="http://schemas.microsoft.com/office/drawing/2014/main" id="{8ACEB0AB-B759-3F30-727D-715B50F8067D}"/>
                </a:ext>
              </a:extLst>
            </p:cNvPr>
            <p:cNvSpPr/>
            <p:nvPr/>
          </p:nvSpPr>
          <p:spPr>
            <a:xfrm>
              <a:off x="4427984" y="4209668"/>
              <a:ext cx="2652195"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业绩评价</a:t>
              </a:r>
            </a:p>
          </p:txBody>
        </p:sp>
        <p:sp>
          <p:nvSpPr>
            <p:cNvPr id="39" name="矩形 3">
              <a:extLst>
                <a:ext uri="{FF2B5EF4-FFF2-40B4-BE49-F238E27FC236}">
                  <a16:creationId xmlns:a16="http://schemas.microsoft.com/office/drawing/2014/main" id="{93FE6A36-55B1-0E84-F267-4305CB469410}"/>
                </a:ext>
              </a:extLst>
            </p:cNvPr>
            <p:cNvSpPr/>
            <p:nvPr/>
          </p:nvSpPr>
          <p:spPr>
            <a:xfrm>
              <a:off x="3976571" y="4108828"/>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grpSp>
    </p:spTree>
    <p:extLst>
      <p:ext uri="{BB962C8B-B14F-4D97-AF65-F5344CB8AC3E}">
        <p14:creationId xmlns:p14="http://schemas.microsoft.com/office/powerpoint/2010/main" val="219736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2A3DFD4-03E6-4362-A247-27A772AD0848}"/>
              </a:ext>
            </a:extLst>
          </p:cNvPr>
          <p:cNvSpPr>
            <a:spLocks noGrp="1"/>
          </p:cNvSpPr>
          <p:nvPr>
            <p:ph type="body" sz="quarter" idx="11"/>
          </p:nvPr>
        </p:nvSpPr>
        <p:spPr/>
        <p:txBody>
          <a:bodyPr>
            <a:normAutofit fontScale="92500" lnSpcReduction="20000"/>
          </a:bodyPr>
          <a:lstStyle/>
          <a:p>
            <a:r>
              <a:rPr lang="zh-CN" altLang="en-US" dirty="0"/>
              <a:t>投资基准</a:t>
            </a:r>
          </a:p>
        </p:txBody>
      </p:sp>
      <p:sp>
        <p:nvSpPr>
          <p:cNvPr id="4" name="内容占位符 1">
            <a:extLst>
              <a:ext uri="{FF2B5EF4-FFF2-40B4-BE49-F238E27FC236}">
                <a16:creationId xmlns:a16="http://schemas.microsoft.com/office/drawing/2014/main" id="{F0472B9F-2BA9-885A-60E8-C26E7B3473C5}"/>
              </a:ext>
            </a:extLst>
          </p:cNvPr>
          <p:cNvSpPr txBox="1">
            <a:spLocks/>
          </p:cNvSpPr>
          <p:nvPr/>
        </p:nvSpPr>
        <p:spPr>
          <a:xfrm>
            <a:off x="539552" y="771550"/>
            <a:ext cx="7840743" cy="3096344"/>
          </a:xfrm>
          <a:prstGeom prst="rect">
            <a:avLst/>
          </a:prstGeom>
        </p:spPr>
        <p:txBody>
          <a:bodyPr vert="horz" lIns="91440" tIns="45720" rIns="91440" bIns="45720" rtlCol="0">
            <a:normAutofit/>
          </a:bodyPr>
          <a:lstStyle>
            <a:lvl1pPr marL="308607" indent="-308607" algn="just" defTabSz="822952" rtl="0" eaLnBrk="1" latinLnBrk="0" hangingPunct="1">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defTabSz="822952" rtl="0" eaLnBrk="1" latinLnBrk="0" hangingPunct="1">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defTabSz="822952" rtl="0" eaLnBrk="1" latinLnBrk="0" hangingPunct="1">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defTabSz="822952" rtl="0" eaLnBrk="1" latinLnBrk="0" hangingPunct="1">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defTabSz="822952" rtl="0" eaLnBrk="1" latinLnBrk="0" hangingPunct="1">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411477" lvl="1" indent="0">
              <a:buNone/>
            </a:pPr>
            <a:r>
              <a:rPr lang="zh-CN" altLang="en-US" dirty="0"/>
              <a:t>在投资领域中，基准是指由一系列证券或风险因子及相应权重所共同构成的投资组合。基准存在的意义在于业绩的计量结果需要有恰当比较的对象才会更加精准。</a:t>
            </a:r>
            <a:endParaRPr lang="en-US" altLang="zh-CN" dirty="0"/>
          </a:p>
          <a:p>
            <a:pPr marL="411477" lvl="1" indent="0">
              <a:buNone/>
            </a:pPr>
            <a:endParaRPr lang="en-US" altLang="zh-CN" dirty="0"/>
          </a:p>
          <a:p>
            <a:pPr marL="411477" lvl="1" indent="0">
              <a:buNone/>
            </a:pPr>
            <a:r>
              <a:rPr lang="zh-CN" altLang="en-US" dirty="0"/>
              <a:t>例如，一位投资者购买的股票型基金在某月份的收益率为 </a:t>
            </a:r>
            <a:r>
              <a:rPr lang="en-US" altLang="zh-CN" dirty="0"/>
              <a:t>8%</a:t>
            </a:r>
            <a:r>
              <a:rPr lang="zh-CN" altLang="en-US" dirty="0"/>
              <a:t>，如果该月份股票市场整体上涨了 </a:t>
            </a:r>
            <a:r>
              <a:rPr lang="en-US" altLang="zh-CN" dirty="0"/>
              <a:t>14%</a:t>
            </a:r>
            <a:r>
              <a:rPr lang="zh-CN" altLang="en-US" dirty="0"/>
              <a:t>，这只基金的收益显然令人失望。但如果该月股票市场整体下跌了 </a:t>
            </a:r>
            <a:r>
              <a:rPr lang="en-US" altLang="zh-CN" dirty="0"/>
              <a:t>14%</a:t>
            </a:r>
            <a:r>
              <a:rPr lang="zh-CN" altLang="en-US" dirty="0"/>
              <a:t>，投资者一定会对该基金的优秀表现印象深刻。因此业绩计量的时候。选取合适的基准是至关重要的。</a:t>
            </a:r>
            <a:endParaRPr lang="en-US" altLang="zh-CN" dirty="0"/>
          </a:p>
          <a:p>
            <a:pPr marL="411477" lvl="1" indent="0">
              <a:buNone/>
            </a:pPr>
            <a:endParaRPr lang="en-US" altLang="zh-CN" dirty="0"/>
          </a:p>
          <a:p>
            <a:pPr marL="411477" lvl="1" indent="0">
              <a:buNone/>
            </a:pPr>
            <a:r>
              <a:rPr lang="zh-CN" altLang="en-US" dirty="0"/>
              <a:t>在实务当中，各种指数 </a:t>
            </a:r>
            <a:r>
              <a:rPr lang="en-US" altLang="zh-CN" dirty="0"/>
              <a:t>(index) </a:t>
            </a:r>
            <a:r>
              <a:rPr lang="zh-CN" altLang="en-US" dirty="0"/>
              <a:t>常常被用作业绩计量的甚准。常见的指数是根据投资标的划分的。在股果市场上，标着 </a:t>
            </a:r>
            <a:r>
              <a:rPr lang="en-US" altLang="zh-CN" dirty="0"/>
              <a:t>500 </a:t>
            </a:r>
            <a:r>
              <a:rPr lang="zh-CN" altLang="en-US" dirty="0"/>
              <a:t>指数和道琼斯工业指数是最常见的大盘股基准。</a:t>
            </a:r>
            <a:endParaRPr lang="en-US" altLang="zh-CN" dirty="0"/>
          </a:p>
        </p:txBody>
      </p:sp>
    </p:spTree>
    <p:extLst>
      <p:ext uri="{BB962C8B-B14F-4D97-AF65-F5344CB8AC3E}">
        <p14:creationId xmlns:p14="http://schemas.microsoft.com/office/powerpoint/2010/main" val="411834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1C7A9647-FD3B-8316-04F2-A9AD4D29F065}"/>
              </a:ext>
            </a:extLst>
          </p:cNvPr>
          <p:cNvGrpSpPr/>
          <p:nvPr/>
        </p:nvGrpSpPr>
        <p:grpSpPr>
          <a:xfrm>
            <a:off x="2267744" y="1236349"/>
            <a:ext cx="4936558" cy="543313"/>
            <a:chOff x="2257761" y="1606141"/>
            <a:chExt cx="4936558" cy="543313"/>
          </a:xfrm>
        </p:grpSpPr>
        <p:sp>
          <p:nvSpPr>
            <p:cNvPr id="9" name="矩形 3">
              <a:extLst>
                <a:ext uri="{FF2B5EF4-FFF2-40B4-BE49-F238E27FC236}">
                  <a16:creationId xmlns:a16="http://schemas.microsoft.com/office/drawing/2014/main" id="{73763401-4F76-9558-9D03-826AF057F5FF}"/>
                </a:ext>
              </a:extLst>
            </p:cNvPr>
            <p:cNvSpPr/>
            <p:nvPr/>
          </p:nvSpPr>
          <p:spPr>
            <a:xfrm>
              <a:off x="3976571" y="1606141"/>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10" name="Freeform 125">
              <a:extLst>
                <a:ext uri="{FF2B5EF4-FFF2-40B4-BE49-F238E27FC236}">
                  <a16:creationId xmlns:a16="http://schemas.microsoft.com/office/drawing/2014/main" id="{6A94E259-EB72-6B08-E70A-EF26F41BF153}"/>
                </a:ext>
              </a:extLst>
            </p:cNvPr>
            <p:cNvSpPr>
              <a:spLocks noEditPoints="1"/>
            </p:cNvSpPr>
            <p:nvPr/>
          </p:nvSpPr>
          <p:spPr bwMode="auto">
            <a:xfrm rot="5400000">
              <a:off x="2248164" y="1778630"/>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1" name="文本框 23">
              <a:extLst>
                <a:ext uri="{FF2B5EF4-FFF2-40B4-BE49-F238E27FC236}">
                  <a16:creationId xmlns:a16="http://schemas.microsoft.com/office/drawing/2014/main" id="{0BE88017-0CBE-B096-56EE-C79602A38A61}"/>
                </a:ext>
              </a:extLst>
            </p:cNvPr>
            <p:cNvSpPr txBox="1"/>
            <p:nvPr/>
          </p:nvSpPr>
          <p:spPr>
            <a:xfrm>
              <a:off x="2585922" y="1665431"/>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12" name="矩形 11">
              <a:extLst>
                <a:ext uri="{FF2B5EF4-FFF2-40B4-BE49-F238E27FC236}">
                  <a16:creationId xmlns:a16="http://schemas.microsoft.com/office/drawing/2014/main" id="{4DE866F1-7057-992C-4DE9-25109D946071}"/>
                </a:ext>
              </a:extLst>
            </p:cNvPr>
            <p:cNvSpPr/>
            <p:nvPr/>
          </p:nvSpPr>
          <p:spPr>
            <a:xfrm>
              <a:off x="4427984" y="1706981"/>
              <a:ext cx="1435008" cy="341632"/>
            </a:xfrm>
            <a:prstGeom prst="rect">
              <a:avLst/>
            </a:prstGeom>
            <a:noFill/>
            <a:ln w="25400" cap="sq">
              <a:noFill/>
              <a:prstDash val="dash"/>
              <a:bevel/>
            </a:ln>
          </p:spPr>
          <p:txBody>
            <a:bodyPr wrap="none">
              <a:spAutoFit/>
            </a:bodyPr>
            <a:lstStyle/>
            <a:p>
              <a:r>
                <a:rPr lang="zh-CN" altLang="en-US" sz="1620" b="1" dirty="0">
                  <a:solidFill>
                    <a:schemeClr val="bg1">
                      <a:lumMod val="95000"/>
                    </a:schemeClr>
                  </a:solidFill>
                  <a:latin typeface="思源黑体 CN Bold" panose="020B0800000000000000" pitchFamily="34" charset="-122"/>
                  <a:ea typeface="思源黑体 CN Bold" panose="020B0800000000000000" pitchFamily="34" charset="-122"/>
                  <a:sym typeface="Calibri" panose="020F0502020204030204" pitchFamily="34" charset="0"/>
                </a:rPr>
                <a:t>业绩评估简介</a:t>
              </a:r>
            </a:p>
          </p:txBody>
        </p:sp>
      </p:grpSp>
      <p:grpSp>
        <p:nvGrpSpPr>
          <p:cNvPr id="13" name="组合 12">
            <a:extLst>
              <a:ext uri="{FF2B5EF4-FFF2-40B4-BE49-F238E27FC236}">
                <a16:creationId xmlns:a16="http://schemas.microsoft.com/office/drawing/2014/main" id="{AC4DFA33-DD9C-09E9-8857-19FD7580E9C3}"/>
              </a:ext>
            </a:extLst>
          </p:cNvPr>
          <p:cNvGrpSpPr/>
          <p:nvPr/>
        </p:nvGrpSpPr>
        <p:grpSpPr>
          <a:xfrm>
            <a:off x="2267744" y="2028437"/>
            <a:ext cx="4952552" cy="544320"/>
            <a:chOff x="2257761" y="2459223"/>
            <a:chExt cx="4952552" cy="544320"/>
          </a:xfrm>
        </p:grpSpPr>
        <p:sp>
          <p:nvSpPr>
            <p:cNvPr id="15" name="文本框 8">
              <a:extLst>
                <a:ext uri="{FF2B5EF4-FFF2-40B4-BE49-F238E27FC236}">
                  <a16:creationId xmlns:a16="http://schemas.microsoft.com/office/drawing/2014/main" id="{3FED5C16-B716-818F-5731-366254789030}"/>
                </a:ext>
              </a:extLst>
            </p:cNvPr>
            <p:cNvSpPr txBox="1"/>
            <p:nvPr/>
          </p:nvSpPr>
          <p:spPr>
            <a:xfrm>
              <a:off x="2585922" y="2519017"/>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16" name="Freeform 125">
              <a:extLst>
                <a:ext uri="{FF2B5EF4-FFF2-40B4-BE49-F238E27FC236}">
                  <a16:creationId xmlns:a16="http://schemas.microsoft.com/office/drawing/2014/main" id="{A5B9BFB4-AD48-5A50-3D5D-3E1B82D8865D}"/>
                </a:ext>
              </a:extLst>
            </p:cNvPr>
            <p:cNvSpPr>
              <a:spLocks noEditPoints="1"/>
            </p:cNvSpPr>
            <p:nvPr/>
          </p:nvSpPr>
          <p:spPr bwMode="auto">
            <a:xfrm rot="5400000">
              <a:off x="2248164" y="2632216"/>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25" name="矩形 3">
              <a:extLst>
                <a:ext uri="{FF2B5EF4-FFF2-40B4-BE49-F238E27FC236}">
                  <a16:creationId xmlns:a16="http://schemas.microsoft.com/office/drawing/2014/main" id="{B18147E8-F638-3ABF-CAF3-4437BAC6BB82}"/>
                </a:ext>
              </a:extLst>
            </p:cNvPr>
            <p:cNvSpPr/>
            <p:nvPr/>
          </p:nvSpPr>
          <p:spPr>
            <a:xfrm>
              <a:off x="3976571" y="2459223"/>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26" name="矩形 25">
              <a:extLst>
                <a:ext uri="{FF2B5EF4-FFF2-40B4-BE49-F238E27FC236}">
                  <a16:creationId xmlns:a16="http://schemas.microsoft.com/office/drawing/2014/main" id="{6F138FB9-F0F8-9D1A-F688-7ED472D15429}"/>
                </a:ext>
              </a:extLst>
            </p:cNvPr>
            <p:cNvSpPr/>
            <p:nvPr/>
          </p:nvSpPr>
          <p:spPr>
            <a:xfrm>
              <a:off x="4427984" y="2560567"/>
              <a:ext cx="1008609" cy="341632"/>
            </a:xfrm>
            <a:prstGeom prst="rect">
              <a:avLst/>
            </a:prstGeom>
            <a:ln w="25400" cap="sq" cmpd="thickThin">
              <a:noFill/>
              <a:prstDash val="dash"/>
              <a:bevel/>
            </a:ln>
          </p:spPr>
          <p:txBody>
            <a:bodyPr wrap="non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业绩归因</a:t>
              </a:r>
            </a:p>
          </p:txBody>
        </p:sp>
      </p:grpSp>
      <p:sp>
        <p:nvSpPr>
          <p:cNvPr id="27" name="Freeform 125">
            <a:extLst>
              <a:ext uri="{FF2B5EF4-FFF2-40B4-BE49-F238E27FC236}">
                <a16:creationId xmlns:a16="http://schemas.microsoft.com/office/drawing/2014/main" id="{BF9DFCE5-2F2B-2478-A280-B2C2B74C69CC}"/>
              </a:ext>
            </a:extLst>
          </p:cNvPr>
          <p:cNvSpPr>
            <a:spLocks noEditPoints="1"/>
          </p:cNvSpPr>
          <p:nvPr/>
        </p:nvSpPr>
        <p:spPr bwMode="auto">
          <a:xfrm rot="5400000">
            <a:off x="2258147" y="2993014"/>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28" name="文本框 25">
            <a:extLst>
              <a:ext uri="{FF2B5EF4-FFF2-40B4-BE49-F238E27FC236}">
                <a16:creationId xmlns:a16="http://schemas.microsoft.com/office/drawing/2014/main" id="{583329F6-14AE-03B0-0693-72F41788843B}"/>
              </a:ext>
            </a:extLst>
          </p:cNvPr>
          <p:cNvSpPr txBox="1"/>
          <p:nvPr/>
        </p:nvSpPr>
        <p:spPr>
          <a:xfrm>
            <a:off x="2595905" y="2879815"/>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29" name="矩形 28">
            <a:extLst>
              <a:ext uri="{FF2B5EF4-FFF2-40B4-BE49-F238E27FC236}">
                <a16:creationId xmlns:a16="http://schemas.microsoft.com/office/drawing/2014/main" id="{C77615CC-0EC0-E110-4CC0-BCB4B14D4142}"/>
              </a:ext>
            </a:extLst>
          </p:cNvPr>
          <p:cNvSpPr/>
          <p:nvPr/>
        </p:nvSpPr>
        <p:spPr>
          <a:xfrm>
            <a:off x="4437967" y="2921365"/>
            <a:ext cx="2268954"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评估基准选择</a:t>
            </a:r>
          </a:p>
        </p:txBody>
      </p:sp>
      <p:sp>
        <p:nvSpPr>
          <p:cNvPr id="30" name="矩形 3">
            <a:extLst>
              <a:ext uri="{FF2B5EF4-FFF2-40B4-BE49-F238E27FC236}">
                <a16:creationId xmlns:a16="http://schemas.microsoft.com/office/drawing/2014/main" id="{70D1AD35-FE86-1CCC-7C4C-5434AA3D568A}"/>
              </a:ext>
            </a:extLst>
          </p:cNvPr>
          <p:cNvSpPr/>
          <p:nvPr/>
        </p:nvSpPr>
        <p:spPr>
          <a:xfrm>
            <a:off x="3986554" y="2820525"/>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grpSp>
        <p:nvGrpSpPr>
          <p:cNvPr id="31" name="组合 30">
            <a:extLst>
              <a:ext uri="{FF2B5EF4-FFF2-40B4-BE49-F238E27FC236}">
                <a16:creationId xmlns:a16="http://schemas.microsoft.com/office/drawing/2014/main" id="{CF852397-D6EB-CC17-98C7-2A6CB070B1C1}"/>
              </a:ext>
            </a:extLst>
          </p:cNvPr>
          <p:cNvGrpSpPr/>
          <p:nvPr/>
        </p:nvGrpSpPr>
        <p:grpSpPr>
          <a:xfrm>
            <a:off x="2267744" y="3612613"/>
            <a:ext cx="4948660" cy="543313"/>
            <a:chOff x="2257761" y="4108828"/>
            <a:chExt cx="4948660" cy="543313"/>
          </a:xfrm>
        </p:grpSpPr>
        <p:sp>
          <p:nvSpPr>
            <p:cNvPr id="32" name="Freeform 125">
              <a:extLst>
                <a:ext uri="{FF2B5EF4-FFF2-40B4-BE49-F238E27FC236}">
                  <a16:creationId xmlns:a16="http://schemas.microsoft.com/office/drawing/2014/main" id="{CA1F4560-D466-5834-847D-E9CF5F421AC4}"/>
                </a:ext>
              </a:extLst>
            </p:cNvPr>
            <p:cNvSpPr>
              <a:spLocks noEditPoints="1"/>
            </p:cNvSpPr>
            <p:nvPr/>
          </p:nvSpPr>
          <p:spPr bwMode="auto">
            <a:xfrm rot="5400000">
              <a:off x="2248164" y="4281317"/>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33" name="文本框 25">
              <a:extLst>
                <a:ext uri="{FF2B5EF4-FFF2-40B4-BE49-F238E27FC236}">
                  <a16:creationId xmlns:a16="http://schemas.microsoft.com/office/drawing/2014/main" id="{B453B9F3-BFED-D554-97F1-B5C00E4170B5}"/>
                </a:ext>
              </a:extLst>
            </p:cNvPr>
            <p:cNvSpPr txBox="1"/>
            <p:nvPr/>
          </p:nvSpPr>
          <p:spPr>
            <a:xfrm>
              <a:off x="2585922" y="4168118"/>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4</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34" name="矩形 33">
              <a:extLst>
                <a:ext uri="{FF2B5EF4-FFF2-40B4-BE49-F238E27FC236}">
                  <a16:creationId xmlns:a16="http://schemas.microsoft.com/office/drawing/2014/main" id="{2533FCFF-142D-91AC-E35A-BBC333EA9887}"/>
                </a:ext>
              </a:extLst>
            </p:cNvPr>
            <p:cNvSpPr/>
            <p:nvPr/>
          </p:nvSpPr>
          <p:spPr>
            <a:xfrm>
              <a:off x="4427984" y="4209668"/>
              <a:ext cx="2652195"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业绩评价</a:t>
              </a:r>
            </a:p>
          </p:txBody>
        </p:sp>
        <p:sp>
          <p:nvSpPr>
            <p:cNvPr id="35" name="矩形 3">
              <a:extLst>
                <a:ext uri="{FF2B5EF4-FFF2-40B4-BE49-F238E27FC236}">
                  <a16:creationId xmlns:a16="http://schemas.microsoft.com/office/drawing/2014/main" id="{FE17A014-739B-A30E-2A1A-E38F910B36D8}"/>
                </a:ext>
              </a:extLst>
            </p:cNvPr>
            <p:cNvSpPr/>
            <p:nvPr/>
          </p:nvSpPr>
          <p:spPr>
            <a:xfrm>
              <a:off x="3976571" y="4108828"/>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grpSp>
    </p:spTree>
    <p:extLst>
      <p:ext uri="{BB962C8B-B14F-4D97-AF65-F5344CB8AC3E}">
        <p14:creationId xmlns:p14="http://schemas.microsoft.com/office/powerpoint/2010/main" val="2119526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6842E9C3-DF17-A3AD-AFA9-813798903EF5}"/>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正确选择基准的重要性</a:t>
            </a:r>
          </a:p>
        </p:txBody>
      </p:sp>
      <p:sp>
        <p:nvSpPr>
          <p:cNvPr id="5" name="内容占位符 1">
            <a:extLst>
              <a:ext uri="{FF2B5EF4-FFF2-40B4-BE49-F238E27FC236}">
                <a16:creationId xmlns:a16="http://schemas.microsoft.com/office/drawing/2014/main" id="{DDE73360-CE32-0D15-A54E-55EBAFD1ED56}"/>
              </a:ext>
            </a:extLst>
          </p:cNvPr>
          <p:cNvSpPr txBox="1">
            <a:spLocks/>
          </p:cNvSpPr>
          <p:nvPr/>
        </p:nvSpPr>
        <p:spPr>
          <a:xfrm>
            <a:off x="539552" y="771550"/>
            <a:ext cx="7840743" cy="3672408"/>
          </a:xfrm>
          <a:prstGeom prst="rect">
            <a:avLst/>
          </a:prstGeom>
        </p:spPr>
        <p:txBody>
          <a:bodyPr vert="horz" lIns="91440" tIns="45720" rIns="91440" bIns="45720" rtlCol="0">
            <a:normAutofit/>
          </a:bodyPr>
          <a:lstStyle>
            <a:lvl1pPr marL="308607" indent="-308607" algn="just" defTabSz="822952" rtl="0" eaLnBrk="1" latinLnBrk="0" hangingPunct="1">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defTabSz="822952" rtl="0" eaLnBrk="1" latinLnBrk="0" hangingPunct="1">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defTabSz="822952" rtl="0" eaLnBrk="1" latinLnBrk="0" hangingPunct="1">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defTabSz="822952" rtl="0" eaLnBrk="1" latinLnBrk="0" hangingPunct="1">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defTabSz="822952" rtl="0" eaLnBrk="1" latinLnBrk="0" hangingPunct="1">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411477" lvl="1" indent="0">
              <a:buNone/>
            </a:pPr>
            <a:r>
              <a:rPr lang="zh-CN" altLang="en-US" dirty="0"/>
              <a:t>在业绩评估中，正确选择基准至关重要。如果基准选择有误。有序的业绩计量、业绩归因以及业绩评价都会毫无价值。</a:t>
            </a:r>
            <a:endParaRPr lang="en-US" altLang="zh-CN" dirty="0"/>
          </a:p>
          <a:p>
            <a:pPr marL="411477" lvl="1" indent="0">
              <a:buNone/>
            </a:pPr>
            <a:endParaRPr lang="en-US" altLang="zh-CN" dirty="0"/>
          </a:p>
          <a:p>
            <a:pPr marL="411477" lvl="1" indent="0">
              <a:buNone/>
            </a:pPr>
            <a:r>
              <a:rPr lang="zh-CN" altLang="en-US" dirty="0"/>
              <a:t>当选择市场指数作为基准时，如果基准中包含大量投资组合不涉及的证券，则该基准并不合适。如果选择同业的收益作为基准，则面临数据透择的问题。</a:t>
            </a:r>
            <a:endParaRPr lang="en-US" altLang="zh-CN" dirty="0"/>
          </a:p>
          <a:p>
            <a:pPr marL="411477" lvl="1" indent="0">
              <a:buNone/>
            </a:pPr>
            <a:endParaRPr lang="en-US" altLang="zh-CN" dirty="0"/>
          </a:p>
          <a:p>
            <a:pPr marL="411477" lvl="1" indent="0">
              <a:buNone/>
            </a:pPr>
            <a:r>
              <a:rPr lang="zh-CN" altLang="en-US" dirty="0"/>
              <a:t>实务中，同业业绩的中位数通常作为基准。因此，中位数也成了众多投资经理的目标，他们会尽力使收益率不要低于中位数，导致众多经理的业绩在中位数附近聚集。这说明，基准的投资决策会受到所选基准的影响。同时，一些基准选择背后的原因并不明确。一些表现不佳的经理曾经试图更改基准来提高其超额收益，这种做法既不合适也不道德。</a:t>
            </a:r>
            <a:endParaRPr lang="en-US" altLang="zh-CN" dirty="0"/>
          </a:p>
        </p:txBody>
      </p:sp>
    </p:spTree>
    <p:extLst>
      <p:ext uri="{BB962C8B-B14F-4D97-AF65-F5344CB8AC3E}">
        <p14:creationId xmlns:p14="http://schemas.microsoft.com/office/powerpoint/2010/main" val="301377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
            <a:extLst>
              <a:ext uri="{FF2B5EF4-FFF2-40B4-BE49-F238E27FC236}">
                <a16:creationId xmlns:a16="http://schemas.microsoft.com/office/drawing/2014/main" id="{93FE6A36-55B1-0E84-F267-4305CB469410}"/>
              </a:ext>
            </a:extLst>
          </p:cNvPr>
          <p:cNvSpPr/>
          <p:nvPr/>
        </p:nvSpPr>
        <p:spPr>
          <a:xfrm>
            <a:off x="3986554" y="3612613"/>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34" name="矩形 3">
            <a:extLst>
              <a:ext uri="{FF2B5EF4-FFF2-40B4-BE49-F238E27FC236}">
                <a16:creationId xmlns:a16="http://schemas.microsoft.com/office/drawing/2014/main" id="{7E63AA38-3062-9DD2-B1A2-8F1A5A614437}"/>
              </a:ext>
            </a:extLst>
          </p:cNvPr>
          <p:cNvSpPr/>
          <p:nvPr/>
        </p:nvSpPr>
        <p:spPr>
          <a:xfrm>
            <a:off x="3986554" y="2820525"/>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8" name="矩形 3">
            <a:extLst>
              <a:ext uri="{FF2B5EF4-FFF2-40B4-BE49-F238E27FC236}">
                <a16:creationId xmlns:a16="http://schemas.microsoft.com/office/drawing/2014/main" id="{1D74AE27-A918-30B3-042E-9E35B7CE1950}"/>
              </a:ext>
            </a:extLst>
          </p:cNvPr>
          <p:cNvSpPr/>
          <p:nvPr/>
        </p:nvSpPr>
        <p:spPr>
          <a:xfrm>
            <a:off x="3986554" y="1236349"/>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9" name="Freeform 125">
            <a:extLst>
              <a:ext uri="{FF2B5EF4-FFF2-40B4-BE49-F238E27FC236}">
                <a16:creationId xmlns:a16="http://schemas.microsoft.com/office/drawing/2014/main" id="{380AC6B8-F108-D90F-C2E7-7B2B16959C52}"/>
              </a:ext>
            </a:extLst>
          </p:cNvPr>
          <p:cNvSpPr>
            <a:spLocks noEditPoints="1"/>
          </p:cNvSpPr>
          <p:nvPr/>
        </p:nvSpPr>
        <p:spPr bwMode="auto">
          <a:xfrm rot="5400000">
            <a:off x="2258147" y="1408838"/>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0" name="文本框 23">
            <a:extLst>
              <a:ext uri="{FF2B5EF4-FFF2-40B4-BE49-F238E27FC236}">
                <a16:creationId xmlns:a16="http://schemas.microsoft.com/office/drawing/2014/main" id="{40BF81DD-8AD2-544E-64AF-2753A8DFD847}"/>
              </a:ext>
            </a:extLst>
          </p:cNvPr>
          <p:cNvSpPr txBox="1"/>
          <p:nvPr/>
        </p:nvSpPr>
        <p:spPr>
          <a:xfrm>
            <a:off x="2595905" y="1295639"/>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11" name="矩形 10">
            <a:extLst>
              <a:ext uri="{FF2B5EF4-FFF2-40B4-BE49-F238E27FC236}">
                <a16:creationId xmlns:a16="http://schemas.microsoft.com/office/drawing/2014/main" id="{21B58F5C-A7C4-5FEE-58F4-B7D9EB441C58}"/>
              </a:ext>
            </a:extLst>
          </p:cNvPr>
          <p:cNvSpPr/>
          <p:nvPr/>
        </p:nvSpPr>
        <p:spPr>
          <a:xfrm>
            <a:off x="4437967" y="1337189"/>
            <a:ext cx="1435008" cy="341632"/>
          </a:xfrm>
          <a:prstGeom prst="rect">
            <a:avLst/>
          </a:prstGeom>
          <a:noFill/>
          <a:ln w="25400" cap="sq">
            <a:noFill/>
            <a:prstDash val="dash"/>
            <a:bevel/>
          </a:ln>
        </p:spPr>
        <p:txBody>
          <a:bodyPr wrap="none">
            <a:spAutoFit/>
          </a:bodyPr>
          <a:lstStyle/>
          <a:p>
            <a:r>
              <a:rPr lang="zh-CN" altLang="en-US" sz="1620" b="1"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业绩评估简介</a:t>
            </a:r>
          </a:p>
        </p:txBody>
      </p:sp>
      <p:sp>
        <p:nvSpPr>
          <p:cNvPr id="13" name="文本框 8">
            <a:extLst>
              <a:ext uri="{FF2B5EF4-FFF2-40B4-BE49-F238E27FC236}">
                <a16:creationId xmlns:a16="http://schemas.microsoft.com/office/drawing/2014/main" id="{DD497FC7-5F32-EE04-DF6A-17F44ADAA55E}"/>
              </a:ext>
            </a:extLst>
          </p:cNvPr>
          <p:cNvSpPr txBox="1"/>
          <p:nvPr/>
        </p:nvSpPr>
        <p:spPr>
          <a:xfrm>
            <a:off x="2595905" y="2088231"/>
            <a:ext cx="1388744" cy="424732"/>
          </a:xfrm>
          <a:prstGeom prst="rect">
            <a:avLst/>
          </a:prstGeom>
          <a:noFill/>
        </p:spPr>
        <p:txBody>
          <a:bodyPr wrap="square" rtlCol="0">
            <a:spAutoFit/>
          </a:bodyPr>
          <a:lstStyle/>
          <a:p>
            <a:r>
              <a:rPr lang="en-US" altLang="zh-CN" sz="2160" b="1">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15" name="Freeform 125">
            <a:extLst>
              <a:ext uri="{FF2B5EF4-FFF2-40B4-BE49-F238E27FC236}">
                <a16:creationId xmlns:a16="http://schemas.microsoft.com/office/drawing/2014/main" id="{3D463BD4-42E0-6F9B-4DBB-B032A1E36B8F}"/>
              </a:ext>
            </a:extLst>
          </p:cNvPr>
          <p:cNvSpPr>
            <a:spLocks noEditPoints="1"/>
          </p:cNvSpPr>
          <p:nvPr/>
        </p:nvSpPr>
        <p:spPr bwMode="auto">
          <a:xfrm rot="5400000">
            <a:off x="2258147" y="2201430"/>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6" name="矩形 3">
            <a:extLst>
              <a:ext uri="{FF2B5EF4-FFF2-40B4-BE49-F238E27FC236}">
                <a16:creationId xmlns:a16="http://schemas.microsoft.com/office/drawing/2014/main" id="{6EA827DE-DE10-3783-18FF-D44566588416}"/>
              </a:ext>
            </a:extLst>
          </p:cNvPr>
          <p:cNvSpPr/>
          <p:nvPr/>
        </p:nvSpPr>
        <p:spPr>
          <a:xfrm>
            <a:off x="3986554" y="2028437"/>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30" name="矩形 29">
            <a:extLst>
              <a:ext uri="{FF2B5EF4-FFF2-40B4-BE49-F238E27FC236}">
                <a16:creationId xmlns:a16="http://schemas.microsoft.com/office/drawing/2014/main" id="{9A26F85E-BBE5-EF7B-1BCE-17E4C447DB99}"/>
              </a:ext>
            </a:extLst>
          </p:cNvPr>
          <p:cNvSpPr/>
          <p:nvPr/>
        </p:nvSpPr>
        <p:spPr>
          <a:xfrm>
            <a:off x="4437967" y="2129781"/>
            <a:ext cx="1008609" cy="341632"/>
          </a:xfrm>
          <a:prstGeom prst="rect">
            <a:avLst/>
          </a:prstGeom>
          <a:ln w="25400" cap="sq" cmpd="thickThin">
            <a:noFill/>
            <a:prstDash val="dash"/>
            <a:bevel/>
          </a:ln>
        </p:spPr>
        <p:txBody>
          <a:bodyPr wrap="non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业绩归因</a:t>
            </a:r>
          </a:p>
        </p:txBody>
      </p:sp>
      <p:sp>
        <p:nvSpPr>
          <p:cNvPr id="31" name="Freeform 125">
            <a:extLst>
              <a:ext uri="{FF2B5EF4-FFF2-40B4-BE49-F238E27FC236}">
                <a16:creationId xmlns:a16="http://schemas.microsoft.com/office/drawing/2014/main" id="{CB411830-225A-99E5-2FF5-3A9229086229}"/>
              </a:ext>
            </a:extLst>
          </p:cNvPr>
          <p:cNvSpPr>
            <a:spLocks noEditPoints="1"/>
          </p:cNvSpPr>
          <p:nvPr/>
        </p:nvSpPr>
        <p:spPr bwMode="auto">
          <a:xfrm rot="5400000">
            <a:off x="2258147" y="2993014"/>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32" name="文本框 25">
            <a:extLst>
              <a:ext uri="{FF2B5EF4-FFF2-40B4-BE49-F238E27FC236}">
                <a16:creationId xmlns:a16="http://schemas.microsoft.com/office/drawing/2014/main" id="{0014E125-BA8B-256E-A984-09969766FFCB}"/>
              </a:ext>
            </a:extLst>
          </p:cNvPr>
          <p:cNvSpPr txBox="1"/>
          <p:nvPr/>
        </p:nvSpPr>
        <p:spPr>
          <a:xfrm>
            <a:off x="2595905" y="2879815"/>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33" name="矩形 32">
            <a:extLst>
              <a:ext uri="{FF2B5EF4-FFF2-40B4-BE49-F238E27FC236}">
                <a16:creationId xmlns:a16="http://schemas.microsoft.com/office/drawing/2014/main" id="{4EF93DAA-260C-F575-CCBD-67B39526A340}"/>
              </a:ext>
            </a:extLst>
          </p:cNvPr>
          <p:cNvSpPr/>
          <p:nvPr/>
        </p:nvSpPr>
        <p:spPr>
          <a:xfrm>
            <a:off x="4437967" y="2921365"/>
            <a:ext cx="2268954"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评估基准选择</a:t>
            </a:r>
          </a:p>
        </p:txBody>
      </p:sp>
      <p:sp>
        <p:nvSpPr>
          <p:cNvPr id="36" name="Freeform 125">
            <a:extLst>
              <a:ext uri="{FF2B5EF4-FFF2-40B4-BE49-F238E27FC236}">
                <a16:creationId xmlns:a16="http://schemas.microsoft.com/office/drawing/2014/main" id="{249A2EF6-DE8E-142F-02CF-11755B18E30D}"/>
              </a:ext>
            </a:extLst>
          </p:cNvPr>
          <p:cNvSpPr>
            <a:spLocks noEditPoints="1"/>
          </p:cNvSpPr>
          <p:nvPr/>
        </p:nvSpPr>
        <p:spPr bwMode="auto">
          <a:xfrm rot="5400000">
            <a:off x="2258147" y="3785102"/>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37" name="文本框 25">
            <a:extLst>
              <a:ext uri="{FF2B5EF4-FFF2-40B4-BE49-F238E27FC236}">
                <a16:creationId xmlns:a16="http://schemas.microsoft.com/office/drawing/2014/main" id="{7C6826FF-95AC-B526-79AB-2EB3BC33D9FC}"/>
              </a:ext>
            </a:extLst>
          </p:cNvPr>
          <p:cNvSpPr txBox="1"/>
          <p:nvPr/>
        </p:nvSpPr>
        <p:spPr>
          <a:xfrm>
            <a:off x="2595905" y="3671903"/>
            <a:ext cx="1388744" cy="424732"/>
          </a:xfrm>
          <a:prstGeom prst="rect">
            <a:avLst/>
          </a:prstGeom>
          <a:noFill/>
        </p:spPr>
        <p:txBody>
          <a:bodyPr wrap="square" rtlCol="0">
            <a:spAutoFit/>
          </a:bodyPr>
          <a:lstStyle/>
          <a:p>
            <a:r>
              <a:rPr lang="en-US" altLang="zh-CN" sz="2160" b="1">
                <a:solidFill>
                  <a:srgbClr val="FFFFFF"/>
                </a:solidFill>
                <a:latin typeface="Calibri" panose="020F0502020204030204" pitchFamily="34" charset="0"/>
                <a:cs typeface="Calibri" panose="020F0502020204030204" pitchFamily="34" charset="0"/>
                <a:sym typeface="Calibri" panose="020F0502020204030204" pitchFamily="34" charset="0"/>
              </a:rPr>
              <a:t>PART 4</a:t>
            </a:r>
            <a:r>
              <a:rPr lang="en-US" altLang="zh-CN" sz="2160" b="1">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38" name="矩形 37">
            <a:extLst>
              <a:ext uri="{FF2B5EF4-FFF2-40B4-BE49-F238E27FC236}">
                <a16:creationId xmlns:a16="http://schemas.microsoft.com/office/drawing/2014/main" id="{8ACEB0AB-B759-3F30-727D-715B50F8067D}"/>
              </a:ext>
            </a:extLst>
          </p:cNvPr>
          <p:cNvSpPr/>
          <p:nvPr/>
        </p:nvSpPr>
        <p:spPr>
          <a:xfrm>
            <a:off x="4437967" y="3713453"/>
            <a:ext cx="2652195" cy="341632"/>
          </a:xfrm>
          <a:prstGeom prst="rect">
            <a:avLst/>
          </a:prstGeom>
          <a:ln w="25400" cap="sq">
            <a:noFill/>
            <a:prstDash val="dash"/>
            <a:bevel/>
          </a:ln>
        </p:spPr>
        <p:txBody>
          <a:bodyPr wrap="square">
            <a:spAutoFit/>
          </a:bodyPr>
          <a:lstStyle/>
          <a:p>
            <a:r>
              <a:rPr lang="zh-CN" altLang="en-US" sz="1620" dirty="0">
                <a:solidFill>
                  <a:schemeClr val="bg1"/>
                </a:solidFill>
                <a:latin typeface="思源黑体 CN Bold" panose="020B0800000000000000" pitchFamily="34" charset="-122"/>
                <a:ea typeface="思源黑体 CN Bold" panose="020B0800000000000000" pitchFamily="34" charset="-122"/>
                <a:sym typeface="Calibri" panose="020F0502020204030204" pitchFamily="34" charset="0"/>
              </a:rPr>
              <a:t>业绩评价</a:t>
            </a:r>
          </a:p>
        </p:txBody>
      </p:sp>
    </p:spTree>
    <p:extLst>
      <p:ext uri="{BB962C8B-B14F-4D97-AF65-F5344CB8AC3E}">
        <p14:creationId xmlns:p14="http://schemas.microsoft.com/office/powerpoint/2010/main" val="3932254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2A3DFD4-03E6-4362-A247-27A772AD0848}"/>
              </a:ext>
            </a:extLst>
          </p:cNvPr>
          <p:cNvSpPr>
            <a:spLocks noGrp="1"/>
          </p:cNvSpPr>
          <p:nvPr>
            <p:ph type="body" sz="quarter" idx="11"/>
          </p:nvPr>
        </p:nvSpPr>
        <p:spPr/>
        <p:txBody>
          <a:bodyPr>
            <a:normAutofit fontScale="92500" lnSpcReduction="20000"/>
          </a:bodyPr>
          <a:lstStyle/>
          <a:p>
            <a:r>
              <a:rPr lang="zh-CN" altLang="en-US" dirty="0"/>
              <a:t>业绩评价</a:t>
            </a:r>
          </a:p>
        </p:txBody>
      </p:sp>
      <p:sp>
        <p:nvSpPr>
          <p:cNvPr id="2" name="内容占位符 1">
            <a:extLst>
              <a:ext uri="{FF2B5EF4-FFF2-40B4-BE49-F238E27FC236}">
                <a16:creationId xmlns:a16="http://schemas.microsoft.com/office/drawing/2014/main" id="{857F9AE6-7B15-D37E-443B-DEE60C212693}"/>
              </a:ext>
            </a:extLst>
          </p:cNvPr>
          <p:cNvSpPr txBox="1">
            <a:spLocks/>
          </p:cNvSpPr>
          <p:nvPr/>
        </p:nvSpPr>
        <p:spPr>
          <a:xfrm>
            <a:off x="539552" y="771550"/>
            <a:ext cx="7840743" cy="3672408"/>
          </a:xfrm>
          <a:prstGeom prst="rect">
            <a:avLst/>
          </a:prstGeom>
        </p:spPr>
        <p:txBody>
          <a:bodyPr vert="horz" lIns="91440" tIns="45720" rIns="91440" bIns="45720" rtlCol="0">
            <a:normAutofit/>
          </a:bodyPr>
          <a:lstStyle>
            <a:lvl1pPr marL="308607" indent="-308607" algn="just" defTabSz="822952" rtl="0" eaLnBrk="1" latinLnBrk="0" hangingPunct="1">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defTabSz="822952" rtl="0" eaLnBrk="1" latinLnBrk="0" hangingPunct="1">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defTabSz="822952" rtl="0" eaLnBrk="1" latinLnBrk="0" hangingPunct="1">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defTabSz="822952" rtl="0" eaLnBrk="1" latinLnBrk="0" hangingPunct="1">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defTabSz="822952" rtl="0" eaLnBrk="1" latinLnBrk="0" hangingPunct="1">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411477" lvl="1" indent="0">
              <a:buNone/>
            </a:pPr>
            <a:r>
              <a:rPr lang="zh-CN" altLang="en-US" dirty="0"/>
              <a:t>面对于投资技巧与幸运的区分，更多是通过观察业绩长期的持续性来进行判断。前文的业绩计量和业绩归因对投资经理的投资技能高低及来源已经进行了深入分析。业绩评价作为业绩评估的最后一步，旨在为基金发起人提供数量上的证据，以便决定投资经理的投资技巧的高低，以及是否需要继续保持当前的投资方式或对投资项目进行修正。</a:t>
            </a:r>
            <a:endParaRPr lang="en-US" altLang="zh-CN" dirty="0"/>
          </a:p>
          <a:p>
            <a:pPr marL="411477" lvl="1" indent="0">
              <a:buNone/>
            </a:pPr>
            <a:endParaRPr lang="en-US" altLang="zh-CN" dirty="0"/>
          </a:p>
          <a:p>
            <a:pPr marL="411477" lvl="1" indent="0">
              <a:buNone/>
            </a:pPr>
            <a:r>
              <a:rPr lang="zh-CN" altLang="en-US" dirty="0"/>
              <a:t>投资经理的技巧是指经理能够持续战胜其基准的能力。当然，任何投资经理都有可能出现业绩不及基准的情况，这是可以理解的。但是，那些技巧高超的投资经理应该能够更频繁地击败其基准。</a:t>
            </a:r>
            <a:endParaRPr lang="en-US" altLang="zh-CN" dirty="0"/>
          </a:p>
          <a:p>
            <a:pPr marL="411477" lvl="1" indent="0">
              <a:buNone/>
            </a:pPr>
            <a:endParaRPr lang="en-US" altLang="zh-CN" dirty="0"/>
          </a:p>
          <a:p>
            <a:pPr marL="411477" lvl="1" indent="0">
              <a:buNone/>
            </a:pPr>
            <a:r>
              <a:rPr lang="zh-CN" altLang="en-US" dirty="0"/>
              <a:t>为了更有效地比较投资经理的业绩在业绩评价中不仅要关注收益，还应关注风险。换而言之，风险调整后的业绩评价指杨更能够说明经理的投资技巧高低</a:t>
            </a:r>
            <a:endParaRPr lang="en-US" altLang="zh-CN" dirty="0"/>
          </a:p>
        </p:txBody>
      </p:sp>
    </p:spTree>
    <p:extLst>
      <p:ext uri="{BB962C8B-B14F-4D97-AF65-F5344CB8AC3E}">
        <p14:creationId xmlns:p14="http://schemas.microsoft.com/office/powerpoint/2010/main" val="3915252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018C69C-3225-BCBB-CAA7-4A537B834E8D}"/>
              </a:ext>
            </a:extLst>
          </p:cNvPr>
          <p:cNvPicPr>
            <a:picLocks noChangeAspect="1"/>
          </p:cNvPicPr>
          <p:nvPr/>
        </p:nvPicPr>
        <p:blipFill>
          <a:blip r:embed="rId3"/>
          <a:stretch>
            <a:fillRect/>
          </a:stretch>
        </p:blipFill>
        <p:spPr>
          <a:xfrm>
            <a:off x="899592" y="3003798"/>
            <a:ext cx="5540022" cy="1835045"/>
          </a:xfrm>
          <a:prstGeom prst="rect">
            <a:avLst/>
          </a:prstGeom>
        </p:spPr>
      </p:pic>
      <p:sp>
        <p:nvSpPr>
          <p:cNvPr id="3" name="文本占位符 2">
            <a:extLst>
              <a:ext uri="{FF2B5EF4-FFF2-40B4-BE49-F238E27FC236}">
                <a16:creationId xmlns:a16="http://schemas.microsoft.com/office/drawing/2014/main" id="{F2A3DFD4-03E6-4362-A247-27A772AD0848}"/>
              </a:ext>
            </a:extLst>
          </p:cNvPr>
          <p:cNvSpPr>
            <a:spLocks noGrp="1"/>
          </p:cNvSpPr>
          <p:nvPr>
            <p:ph type="body" sz="quarter" idx="11"/>
          </p:nvPr>
        </p:nvSpPr>
        <p:spPr/>
        <p:txBody>
          <a:bodyPr>
            <a:normAutofit fontScale="92500" lnSpcReduction="20000"/>
          </a:bodyPr>
          <a:lstStyle/>
          <a:p>
            <a:r>
              <a:rPr lang="zh-CN" altLang="en-US" dirty="0"/>
              <a:t>业绩评价指标</a:t>
            </a:r>
          </a:p>
        </p:txBody>
      </p:sp>
      <p:sp>
        <p:nvSpPr>
          <p:cNvPr id="5" name="内容占位符 1">
            <a:extLst>
              <a:ext uri="{FF2B5EF4-FFF2-40B4-BE49-F238E27FC236}">
                <a16:creationId xmlns:a16="http://schemas.microsoft.com/office/drawing/2014/main" id="{68539CBA-215A-0ACA-6986-EDB8EA2AE138}"/>
              </a:ext>
            </a:extLst>
          </p:cNvPr>
          <p:cNvSpPr>
            <a:spLocks noGrp="1"/>
          </p:cNvSpPr>
          <p:nvPr>
            <p:ph idx="1"/>
          </p:nvPr>
        </p:nvSpPr>
        <p:spPr>
          <a:xfrm>
            <a:off x="539552" y="771550"/>
            <a:ext cx="8064896" cy="4104456"/>
          </a:xfrm>
        </p:spPr>
        <p:txBody>
          <a:bodyPr>
            <a:normAutofit/>
          </a:bodyPr>
          <a:lstStyle/>
          <a:p>
            <a:pPr marL="411477" lvl="1" indent="0">
              <a:buNone/>
            </a:pPr>
            <a:r>
              <a:rPr lang="zh-CN" altLang="en-US" dirty="0"/>
              <a:t>常见的业绩评价指标包括夏普比率、特雷诺比率、信息比率、索提诺比率、捕获率和最大回撤：</a:t>
            </a:r>
            <a:endParaRPr lang="en-US" altLang="zh-CN" dirty="0"/>
          </a:p>
          <a:p>
            <a:pPr marL="411477" lvl="1" indent="0">
              <a:buNone/>
            </a:pPr>
            <a:endParaRPr lang="en-US" altLang="zh-CN" dirty="0"/>
          </a:p>
          <a:p>
            <a:pPr lvl="1"/>
            <a:r>
              <a:rPr lang="zh-CN" altLang="en-US" dirty="0"/>
              <a:t>夏普比率</a:t>
            </a:r>
          </a:p>
          <a:p>
            <a:pPr marL="411477" lvl="1" indent="0">
              <a:buNone/>
            </a:pPr>
            <a:r>
              <a:rPr lang="en-US" altLang="zh-CN" dirty="0"/>
              <a:t>     </a:t>
            </a:r>
            <a:r>
              <a:rPr lang="zh-CN" altLang="en-US" dirty="0"/>
              <a:t>夏普比率</a:t>
            </a:r>
            <a:r>
              <a:rPr lang="en-US" altLang="zh-CN" dirty="0"/>
              <a:t>(Sharpe ratio) </a:t>
            </a:r>
            <a:r>
              <a:rPr lang="zh-CN" altLang="en-US" dirty="0"/>
              <a:t>衡量每</a:t>
            </a:r>
            <a:r>
              <a:rPr lang="en-US" altLang="zh-CN" dirty="0"/>
              <a:t>1</a:t>
            </a:r>
            <a:r>
              <a:rPr lang="zh-CN" altLang="en-US" dirty="0"/>
              <a:t>单位总风险的超额收益率。其中，总体风险用标准差来代表，因此夏普比率适用于任何收益率服从正态分布的资产。换言之，如果某资产的收益率不股从正态分布，那么用标准差来代表总风险则不够准确。另外，该比率的分子部分必须为正数。否则该比率将失去意义。在进行业绩评价时，投资组合的夏普比率越大，则说明投资业绩越好。</a:t>
            </a:r>
          </a:p>
        </p:txBody>
      </p:sp>
    </p:spTree>
    <p:extLst>
      <p:ext uri="{BB962C8B-B14F-4D97-AF65-F5344CB8AC3E}">
        <p14:creationId xmlns:p14="http://schemas.microsoft.com/office/powerpoint/2010/main" val="1824510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1">
            <a:extLst>
              <a:ext uri="{FF2B5EF4-FFF2-40B4-BE49-F238E27FC236}">
                <a16:creationId xmlns:a16="http://schemas.microsoft.com/office/drawing/2014/main" id="{8934429E-698A-FE4B-35E9-BC3E645E2835}"/>
              </a:ext>
            </a:extLst>
          </p:cNvPr>
          <p:cNvSpPr>
            <a:spLocks noGrp="1"/>
          </p:cNvSpPr>
          <p:nvPr>
            <p:ph idx="1"/>
          </p:nvPr>
        </p:nvSpPr>
        <p:spPr>
          <a:xfrm>
            <a:off x="539552" y="771550"/>
            <a:ext cx="7920880" cy="4104456"/>
          </a:xfrm>
        </p:spPr>
        <p:txBody>
          <a:bodyPr>
            <a:normAutofit/>
          </a:bodyPr>
          <a:lstStyle/>
          <a:p>
            <a:pPr lvl="1"/>
            <a:r>
              <a:rPr lang="zh-CN" altLang="en-US" dirty="0"/>
              <a:t>特雷诺比率</a:t>
            </a:r>
          </a:p>
          <a:p>
            <a:pPr marL="411477" lvl="1" indent="0">
              <a:buNone/>
            </a:pPr>
            <a:r>
              <a:rPr lang="en-US" altLang="zh-CN" dirty="0"/>
              <a:t>     </a:t>
            </a:r>
            <a:r>
              <a:rPr lang="zh-CN" altLang="en-US" dirty="0"/>
              <a:t>特雷诺比率 </a:t>
            </a:r>
            <a:r>
              <a:rPr lang="en-US" altLang="zh-CN" dirty="0"/>
              <a:t>(Treynor ratio) </a:t>
            </a:r>
            <a:r>
              <a:rPr lang="zh-CN" altLang="en-US" dirty="0"/>
              <a:t>与夏费比率十分相似，唯一的区别在于特雷诺比率的分母采用系统性风险。因此，只有当不考虑非系统性凤险或组合通过合理分散化消除了非系统性风险后。才能使用此比率。总而言之，特雷诺比率衡量承担单位系统性风险所获得的超额收益率。在进行业绩评价的时候，投资经理的特雷诺比率比市场组合更高</a:t>
            </a:r>
            <a:r>
              <a:rPr lang="en-US" altLang="zh-CN" dirty="0"/>
              <a:t>.</a:t>
            </a:r>
            <a:r>
              <a:rPr lang="zh-CN" altLang="en-US" dirty="0"/>
              <a:t>说明投资业绩优于市场，投资组合的 </a:t>
            </a:r>
            <a:r>
              <a:rPr lang="en-US" altLang="zh-CN" dirty="0"/>
              <a:t>alpha </a:t>
            </a:r>
            <a:r>
              <a:rPr lang="zh-CN" altLang="en-US" dirty="0"/>
              <a:t>为正。否则，如果特雷诺比率低于市场组合，那么</a:t>
            </a:r>
            <a:r>
              <a:rPr lang="en-US" altLang="zh-CN" dirty="0"/>
              <a:t>alpha </a:t>
            </a:r>
            <a:r>
              <a:rPr lang="zh-CN" altLang="en-US" dirty="0"/>
              <a:t>为负。</a:t>
            </a:r>
            <a:endParaRPr lang="en-US" altLang="zh-CN" dirty="0"/>
          </a:p>
          <a:p>
            <a:pPr marL="411477" lvl="1" indent="0">
              <a:buNone/>
            </a:pPr>
            <a:endParaRPr lang="en-US" altLang="zh-CN" dirty="0"/>
          </a:p>
          <a:p>
            <a:pPr lvl="1"/>
            <a:r>
              <a:rPr lang="zh-CN" altLang="en-US" dirty="0"/>
              <a:t>信息比率</a:t>
            </a:r>
          </a:p>
          <a:p>
            <a:pPr marL="411477" lvl="1" indent="0">
              <a:buNone/>
            </a:pPr>
            <a:r>
              <a:rPr lang="zh-CN" altLang="en-US" dirty="0"/>
              <a:t>     信息比率 </a:t>
            </a:r>
            <a:r>
              <a:rPr lang="en-US" altLang="zh-CN" dirty="0"/>
              <a:t>(information ratio</a:t>
            </a:r>
            <a:r>
              <a:rPr lang="zh-CN" altLang="en-US" dirty="0"/>
              <a:t>，</a:t>
            </a:r>
            <a:r>
              <a:rPr lang="en-US" altLang="zh-CN" dirty="0"/>
              <a:t>IR) </a:t>
            </a:r>
            <a:r>
              <a:rPr lang="zh-CN" altLang="en-US" dirty="0"/>
              <a:t>衡量投资组合相对于其基准的业绩情况。该比率的分子为投资账户平均收益与基准平均收益的差额，此差额被称为主动收益。分母为主动收益的标准差，被称为追踪风险或主动风险，这是投资组合相对于基准的相对风险。信息比率越高，说明单位主动风险带来的主动收垄更多，即投资经理业绩越好。</a:t>
            </a:r>
            <a:endParaRPr lang="en-US" altLang="zh-CN" dirty="0"/>
          </a:p>
          <a:p>
            <a:pPr marL="411477" lvl="1" indent="0">
              <a:buNone/>
            </a:pPr>
            <a:endParaRPr lang="zh-CN" altLang="en-US" dirty="0"/>
          </a:p>
        </p:txBody>
      </p:sp>
      <p:sp>
        <p:nvSpPr>
          <p:cNvPr id="3" name="文本占位符 2">
            <a:extLst>
              <a:ext uri="{FF2B5EF4-FFF2-40B4-BE49-F238E27FC236}">
                <a16:creationId xmlns:a16="http://schemas.microsoft.com/office/drawing/2014/main" id="{F2A3DFD4-03E6-4362-A247-27A772AD0848}"/>
              </a:ext>
            </a:extLst>
          </p:cNvPr>
          <p:cNvSpPr>
            <a:spLocks noGrp="1"/>
          </p:cNvSpPr>
          <p:nvPr>
            <p:ph type="body" sz="quarter" idx="11"/>
          </p:nvPr>
        </p:nvSpPr>
        <p:spPr/>
        <p:txBody>
          <a:bodyPr>
            <a:normAutofit fontScale="92500" lnSpcReduction="20000"/>
          </a:bodyPr>
          <a:lstStyle/>
          <a:p>
            <a:r>
              <a:rPr lang="zh-CN" altLang="en-US" dirty="0"/>
              <a:t>业绩评价指标</a:t>
            </a:r>
          </a:p>
        </p:txBody>
      </p:sp>
    </p:spTree>
    <p:extLst>
      <p:ext uri="{BB962C8B-B14F-4D97-AF65-F5344CB8AC3E}">
        <p14:creationId xmlns:p14="http://schemas.microsoft.com/office/powerpoint/2010/main" val="3813159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2A3DFD4-03E6-4362-A247-27A772AD0848}"/>
              </a:ext>
            </a:extLst>
          </p:cNvPr>
          <p:cNvSpPr>
            <a:spLocks noGrp="1"/>
          </p:cNvSpPr>
          <p:nvPr>
            <p:ph type="body" sz="quarter" idx="11"/>
          </p:nvPr>
        </p:nvSpPr>
        <p:spPr/>
        <p:txBody>
          <a:bodyPr>
            <a:normAutofit fontScale="92500" lnSpcReduction="20000"/>
          </a:bodyPr>
          <a:lstStyle/>
          <a:p>
            <a:r>
              <a:rPr lang="zh-CN" altLang="en-US" dirty="0"/>
              <a:t>业绩评价指标</a:t>
            </a:r>
          </a:p>
        </p:txBody>
      </p:sp>
      <p:sp>
        <p:nvSpPr>
          <p:cNvPr id="2" name="内容占位符 1">
            <a:extLst>
              <a:ext uri="{FF2B5EF4-FFF2-40B4-BE49-F238E27FC236}">
                <a16:creationId xmlns:a16="http://schemas.microsoft.com/office/drawing/2014/main" id="{732BC785-4B07-9369-29AC-C17F88653403}"/>
              </a:ext>
            </a:extLst>
          </p:cNvPr>
          <p:cNvSpPr>
            <a:spLocks noGrp="1"/>
          </p:cNvSpPr>
          <p:nvPr>
            <p:ph idx="1"/>
          </p:nvPr>
        </p:nvSpPr>
        <p:spPr>
          <a:xfrm>
            <a:off x="539552" y="771550"/>
            <a:ext cx="7920880" cy="4104456"/>
          </a:xfrm>
        </p:spPr>
        <p:txBody>
          <a:bodyPr>
            <a:normAutofit/>
          </a:bodyPr>
          <a:lstStyle/>
          <a:p>
            <a:pPr lvl="1"/>
            <a:r>
              <a:rPr lang="zh-CN" altLang="en-US" dirty="0"/>
              <a:t>索提诺比率</a:t>
            </a:r>
          </a:p>
          <a:p>
            <a:pPr marL="411477" lvl="1" indent="0">
              <a:buNone/>
            </a:pPr>
            <a:r>
              <a:rPr lang="zh-CN" altLang="en-US" dirty="0"/>
              <a:t>     索提诺比率 </a:t>
            </a:r>
            <a:r>
              <a:rPr lang="en-US" altLang="zh-CN" dirty="0"/>
              <a:t>(Sortino ratio) </a:t>
            </a:r>
            <a:r>
              <a:rPr lang="zh-CN" altLang="en-US" dirty="0"/>
              <a:t>也是一种衡量投资组合相对表现的方法。与夏普比率有相似之处，也存在不同，索提诺比率运用目标收益率和目标半标准差计算得出。其中，目标收益率是投资组合收益率至少需要达到的收益率水平，即最小可接受收益率。目标半标准差则是仅使用低于目标收益率的组合收益数据计算得出的标准差，以便区别不利和有利的波动。</a:t>
            </a:r>
            <a:endParaRPr lang="en-US" altLang="zh-CN" dirty="0"/>
          </a:p>
          <a:p>
            <a:pPr marL="411477" lvl="1" indent="0">
              <a:buNone/>
            </a:pPr>
            <a:endParaRPr lang="en-US" altLang="zh-CN" dirty="0"/>
          </a:p>
          <a:p>
            <a:pPr marL="411477" lvl="1" indent="0">
              <a:buNone/>
            </a:pPr>
            <a:r>
              <a:rPr lang="zh-CN" altLang="en-US" dirty="0"/>
              <a:t>练习：</a:t>
            </a:r>
            <a:endParaRPr lang="en-US" altLang="zh-CN" dirty="0"/>
          </a:p>
          <a:p>
            <a:pPr marL="411477" lvl="1" indent="0">
              <a:buNone/>
            </a:pPr>
            <a:r>
              <a:rPr lang="zh-CN" altLang="en-US" dirty="0"/>
              <a:t>某基金在过去 </a:t>
            </a:r>
            <a:r>
              <a:rPr lang="en-US" altLang="zh-CN" dirty="0"/>
              <a:t>60 </a:t>
            </a:r>
            <a:r>
              <a:rPr lang="zh-CN" altLang="en-US" dirty="0"/>
              <a:t>个月的平均年收益率为 </a:t>
            </a:r>
            <a:r>
              <a:rPr lang="en-US" altLang="zh-CN" dirty="0"/>
              <a:t>10.0%</a:t>
            </a:r>
            <a:r>
              <a:rPr lang="zh-CN" altLang="en-US" dirty="0"/>
              <a:t>，年化标准差为 </a:t>
            </a:r>
            <a:r>
              <a:rPr lang="en-US" altLang="zh-CN" dirty="0"/>
              <a:t>25.0%</a:t>
            </a:r>
            <a:r>
              <a:rPr lang="zh-CN" altLang="en-US" dirty="0"/>
              <a:t>，目标半标准差衡量的下行波动率为 </a:t>
            </a:r>
            <a:r>
              <a:rPr lang="en-US" altLang="zh-CN" dirty="0"/>
              <a:t>14%</a:t>
            </a:r>
            <a:r>
              <a:rPr lang="zh-CN" altLang="en-US" dirty="0"/>
              <a:t>。假设目标收益率为 </a:t>
            </a:r>
            <a:r>
              <a:rPr lang="en-US" altLang="zh-CN" dirty="0"/>
              <a:t>5.0%</a:t>
            </a:r>
            <a:r>
              <a:rPr lang="zh-CN" altLang="en-US" dirty="0"/>
              <a:t>，请问该基金的索提诺比率是多少</a:t>
            </a:r>
            <a:r>
              <a:rPr lang="en-US" altLang="zh-CN" dirty="0"/>
              <a:t>?</a:t>
            </a:r>
          </a:p>
          <a:p>
            <a:pPr marL="411477" lvl="1" indent="0">
              <a:buNone/>
            </a:pPr>
            <a:endParaRPr lang="en-US" altLang="zh-CN" dirty="0"/>
          </a:p>
          <a:p>
            <a:pPr marL="411477" lvl="1" indent="0">
              <a:buNone/>
            </a:pPr>
            <a:r>
              <a:rPr lang="en-US" altLang="zh-CN" dirty="0"/>
              <a:t>SRD = (10%-5%)/14%</a:t>
            </a:r>
          </a:p>
          <a:p>
            <a:pPr marL="411477" lvl="1" indent="0">
              <a:buNone/>
            </a:pPr>
            <a:r>
              <a:rPr lang="en-US" altLang="zh-CN" dirty="0"/>
              <a:t>        = 36%</a:t>
            </a:r>
            <a:endParaRPr lang="zh-CN" altLang="en-US" dirty="0"/>
          </a:p>
        </p:txBody>
      </p:sp>
    </p:spTree>
    <p:extLst>
      <p:ext uri="{BB962C8B-B14F-4D97-AF65-F5344CB8AC3E}">
        <p14:creationId xmlns:p14="http://schemas.microsoft.com/office/powerpoint/2010/main" val="12852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2A3DFD4-03E6-4362-A247-27A772AD0848}"/>
              </a:ext>
            </a:extLst>
          </p:cNvPr>
          <p:cNvSpPr>
            <a:spLocks noGrp="1"/>
          </p:cNvSpPr>
          <p:nvPr>
            <p:ph type="body" sz="quarter" idx="11"/>
          </p:nvPr>
        </p:nvSpPr>
        <p:spPr/>
        <p:txBody>
          <a:bodyPr>
            <a:normAutofit fontScale="92500" lnSpcReduction="20000"/>
          </a:bodyPr>
          <a:lstStyle/>
          <a:p>
            <a:r>
              <a:rPr lang="zh-CN" altLang="en-US" dirty="0"/>
              <a:t>业绩评价指标</a:t>
            </a:r>
          </a:p>
        </p:txBody>
      </p:sp>
      <p:sp>
        <p:nvSpPr>
          <p:cNvPr id="4" name="内容占位符 1">
            <a:extLst>
              <a:ext uri="{FF2B5EF4-FFF2-40B4-BE49-F238E27FC236}">
                <a16:creationId xmlns:a16="http://schemas.microsoft.com/office/drawing/2014/main" id="{9C721C4A-9C2C-CF54-750E-5F276316842F}"/>
              </a:ext>
            </a:extLst>
          </p:cNvPr>
          <p:cNvSpPr txBox="1">
            <a:spLocks/>
          </p:cNvSpPr>
          <p:nvPr/>
        </p:nvSpPr>
        <p:spPr>
          <a:xfrm>
            <a:off x="179512" y="648874"/>
            <a:ext cx="8083220" cy="3939100"/>
          </a:xfrm>
          <a:prstGeom prst="rect">
            <a:avLst/>
          </a:prstGeom>
        </p:spPr>
        <p:txBody>
          <a:bodyPr vert="horz" lIns="91440" tIns="45720" rIns="91440" bIns="45720" rtlCol="0">
            <a:normAutofit fontScale="92500"/>
          </a:bodyPr>
          <a:lstStyle>
            <a:lvl1pPr marL="308607" indent="-308607" algn="just" defTabSz="822952" rtl="0" eaLnBrk="1" latinLnBrk="0" hangingPunct="1">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defTabSz="822952" rtl="0" eaLnBrk="1" latinLnBrk="0" hangingPunct="1">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defTabSz="822952" rtl="0" eaLnBrk="1" latinLnBrk="0" hangingPunct="1">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defTabSz="822952" rtl="0" eaLnBrk="1" latinLnBrk="0" hangingPunct="1">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defTabSz="822952" rtl="0" eaLnBrk="1" latinLnBrk="0" hangingPunct="1">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zh-CN" altLang="en-US" dirty="0"/>
              <a:t>捕获率</a:t>
            </a:r>
            <a:endParaRPr lang="en-US" altLang="zh-CN" dirty="0"/>
          </a:p>
          <a:p>
            <a:pPr marL="411477" lvl="1" indent="0">
              <a:buNone/>
            </a:pPr>
            <a:r>
              <a:rPr lang="zh-CN" altLang="en-US" dirty="0"/>
              <a:t>     捕获率 </a:t>
            </a:r>
            <a:r>
              <a:rPr lang="en-US" altLang="zh-CN" dirty="0"/>
              <a:t>(Capture Ratio</a:t>
            </a:r>
            <a:r>
              <a:rPr lang="zh-CN" altLang="en-US" dirty="0"/>
              <a:t>，</a:t>
            </a:r>
            <a:r>
              <a:rPr lang="en-US" altLang="zh-CN" dirty="0"/>
              <a:t>CR) </a:t>
            </a:r>
            <a:r>
              <a:rPr lang="zh-CN" altLang="en-US" dirty="0"/>
              <a:t>作为一大类评价指标，衡量了与基准相比投资经理市场上行和下行中的相对表现。上</a:t>
            </a:r>
            <a:r>
              <a:rPr lang="en-US" altLang="zh-CN" dirty="0"/>
              <a:t>/</a:t>
            </a:r>
            <a:r>
              <a:rPr lang="zh-CN" altLang="en-US" dirty="0"/>
              <a:t>下行捕获率等于上行捕获率除以下行捕获率。上行捕获率（</a:t>
            </a:r>
            <a:r>
              <a:rPr lang="en-US" altLang="zh-CN" dirty="0"/>
              <a:t>UC</a:t>
            </a:r>
            <a:r>
              <a:rPr lang="zh-CN" altLang="en-US" dirty="0"/>
              <a:t>）和下行捕获率 </a:t>
            </a:r>
            <a:r>
              <a:rPr lang="en-US" altLang="zh-CN" dirty="0"/>
              <a:t>(DC) </a:t>
            </a:r>
            <a:r>
              <a:rPr lang="zh-CN" altLang="en-US" dirty="0"/>
              <a:t>都等于投资组合收益率除以基准收益率。只不过，</a:t>
            </a:r>
            <a:r>
              <a:rPr lang="en-US" altLang="zh-CN" dirty="0"/>
              <a:t>UC </a:t>
            </a:r>
            <a:r>
              <a:rPr lang="zh-CN" altLang="en-US" dirty="0"/>
              <a:t>适用于基准收益为正的情况。</a:t>
            </a:r>
            <a:r>
              <a:rPr lang="en-US" altLang="zh-CN" dirty="0"/>
              <a:t>DC </a:t>
            </a:r>
            <a:r>
              <a:rPr lang="zh-CN" altLang="en-US" dirty="0"/>
              <a:t>适用于基准收益为负的情况。</a:t>
            </a:r>
            <a:endParaRPr lang="en-US" altLang="zh-CN" dirty="0"/>
          </a:p>
          <a:p>
            <a:pPr marL="411477" lvl="1" indent="0">
              <a:buNone/>
            </a:pPr>
            <a:endParaRPr lang="en-US" altLang="zh-CN" dirty="0"/>
          </a:p>
          <a:p>
            <a:pPr marL="411477" lvl="1" indent="0">
              <a:buNone/>
            </a:pPr>
            <a:r>
              <a:rPr lang="zh-CN" altLang="en-US" dirty="0"/>
              <a:t>练习：</a:t>
            </a:r>
            <a:endParaRPr lang="en-US" altLang="zh-CN" dirty="0"/>
          </a:p>
          <a:p>
            <a:pPr marL="411477" lvl="1" indent="0">
              <a:buNone/>
            </a:pPr>
            <a:r>
              <a:rPr lang="zh-CN" altLang="en-US" dirty="0"/>
              <a:t>基金 </a:t>
            </a:r>
            <a:r>
              <a:rPr lang="en-US" altLang="zh-CN" dirty="0"/>
              <a:t>Z </a:t>
            </a:r>
            <a:r>
              <a:rPr lang="zh-CN" altLang="en-US" dirty="0"/>
              <a:t>在过去 </a:t>
            </a:r>
            <a:r>
              <a:rPr lang="en-US" altLang="zh-CN" dirty="0"/>
              <a:t>60 </a:t>
            </a:r>
            <a:r>
              <a:rPr lang="zh-CN" altLang="en-US" dirty="0"/>
              <a:t>个月中。当市场上行时基金的收益为 </a:t>
            </a:r>
            <a:r>
              <a:rPr lang="en-US" altLang="zh-CN" dirty="0"/>
              <a:t>15%</a:t>
            </a:r>
            <a:r>
              <a:rPr lang="zh-CN" altLang="en-US" dirty="0"/>
              <a:t>，基准组合收益率为 </a:t>
            </a:r>
            <a:r>
              <a:rPr lang="en-US" altLang="zh-CN" dirty="0"/>
              <a:t>10%</a:t>
            </a:r>
            <a:r>
              <a:rPr lang="zh-CN" altLang="en-US" dirty="0"/>
              <a:t>，当市场下行时，基金的收益率为 </a:t>
            </a:r>
            <a:r>
              <a:rPr lang="en-US" altLang="zh-CN" dirty="0"/>
              <a:t>- 8%</a:t>
            </a:r>
            <a:r>
              <a:rPr lang="zh-CN" altLang="en-US" dirty="0"/>
              <a:t>，基准组合收益率为 </a:t>
            </a:r>
            <a:r>
              <a:rPr lang="en-US" altLang="zh-CN" dirty="0"/>
              <a:t>-10%</a:t>
            </a:r>
            <a:r>
              <a:rPr lang="zh-CN" altLang="en-US" dirty="0"/>
              <a:t>。请问基金</a:t>
            </a:r>
            <a:r>
              <a:rPr lang="en-US" altLang="zh-CN" dirty="0"/>
              <a:t>Z</a:t>
            </a:r>
            <a:r>
              <a:rPr lang="zh-CN" altLang="en-US" dirty="0"/>
              <a:t>的捕获率是多少</a:t>
            </a:r>
            <a:r>
              <a:rPr lang="en-US" altLang="zh-CN" dirty="0"/>
              <a:t>?</a:t>
            </a:r>
          </a:p>
          <a:p>
            <a:pPr marL="411477" lvl="1" indent="0">
              <a:buNone/>
            </a:pPr>
            <a:endParaRPr lang="en-US" altLang="zh-CN" dirty="0"/>
          </a:p>
          <a:p>
            <a:pPr marL="411477" lvl="1" indent="0">
              <a:buNone/>
            </a:pPr>
            <a:r>
              <a:rPr lang="en-US" altLang="zh-CN" dirty="0"/>
              <a:t>UC = 15%/10% = 1.5</a:t>
            </a:r>
          </a:p>
          <a:p>
            <a:pPr marL="411477" lvl="1" indent="0">
              <a:buNone/>
            </a:pPr>
            <a:r>
              <a:rPr lang="en-US" altLang="zh-CN" dirty="0"/>
              <a:t>DC = -8%/-10% = 0.8</a:t>
            </a:r>
          </a:p>
          <a:p>
            <a:pPr marL="411477" lvl="1" indent="0">
              <a:buNone/>
            </a:pPr>
            <a:r>
              <a:rPr lang="en-US" altLang="zh-CN" dirty="0"/>
              <a:t>CR= UC/DC =1.5/0.8 =1.875</a:t>
            </a:r>
            <a:endParaRPr lang="zh-CN" altLang="en-US" dirty="0"/>
          </a:p>
        </p:txBody>
      </p:sp>
    </p:spTree>
    <p:extLst>
      <p:ext uri="{BB962C8B-B14F-4D97-AF65-F5344CB8AC3E}">
        <p14:creationId xmlns:p14="http://schemas.microsoft.com/office/powerpoint/2010/main" val="82957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a:extLst>
              <a:ext uri="{FF2B5EF4-FFF2-40B4-BE49-F238E27FC236}">
                <a16:creationId xmlns:a16="http://schemas.microsoft.com/office/drawing/2014/main" id="{F9441D01-01EF-60DD-2891-3E2A2B1864D6}"/>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业绩评价指标</a:t>
            </a:r>
          </a:p>
        </p:txBody>
      </p:sp>
      <p:sp>
        <p:nvSpPr>
          <p:cNvPr id="8" name="内容占位符 1">
            <a:extLst>
              <a:ext uri="{FF2B5EF4-FFF2-40B4-BE49-F238E27FC236}">
                <a16:creationId xmlns:a16="http://schemas.microsoft.com/office/drawing/2014/main" id="{E232E158-13F1-1A3A-5642-273F6A65D96A}"/>
              </a:ext>
            </a:extLst>
          </p:cNvPr>
          <p:cNvSpPr txBox="1">
            <a:spLocks/>
          </p:cNvSpPr>
          <p:nvPr/>
        </p:nvSpPr>
        <p:spPr>
          <a:xfrm>
            <a:off x="179512" y="648874"/>
            <a:ext cx="8424936" cy="3867092"/>
          </a:xfrm>
          <a:prstGeom prst="rect">
            <a:avLst/>
          </a:prstGeom>
        </p:spPr>
        <p:txBody>
          <a:bodyPr vert="horz" lIns="91440" tIns="45720" rIns="91440" bIns="45720" rtlCol="0">
            <a:normAutofit lnSpcReduction="10000"/>
          </a:bodyPr>
          <a:lstStyle>
            <a:lvl1pPr marL="308607" indent="-308607" algn="just" defTabSz="822952" rtl="0" eaLnBrk="1" latinLnBrk="0" hangingPunct="1">
              <a:lnSpc>
                <a:spcPct val="150000"/>
              </a:lnSpc>
              <a:spcBef>
                <a:spcPts val="0"/>
              </a:spcBef>
              <a:buFont typeface="Wingdings" panose="05000000000000000000" pitchFamily="2" charset="2"/>
              <a:buChar char="Ø"/>
              <a:defRPr lang="zh-CN" altLang="en-US" sz="1400" b="1" kern="1200" baseline="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1pPr>
            <a:lvl2pPr marL="668649" indent="-257172" algn="just" defTabSz="822952" rtl="0" eaLnBrk="1" latinLnBrk="0" hangingPunct="1">
              <a:lnSpc>
                <a:spcPct val="150000"/>
              </a:lnSpc>
              <a:spcBef>
                <a:spcPts val="0"/>
              </a:spcBef>
              <a:buSzPct val="75000"/>
              <a:buFont typeface="Wingdings" panose="05000000000000000000" pitchFamily="2" charset="2"/>
              <a:buChar char="l"/>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2pPr>
            <a:lvl3pPr marL="1028690" indent="-205738" algn="just" defTabSz="822952" rtl="0" eaLnBrk="1" latinLnBrk="0" hangingPunct="1">
              <a:lnSpc>
                <a:spcPct val="150000"/>
              </a:lnSpc>
              <a:spcBef>
                <a:spcPts val="0"/>
              </a:spcBef>
              <a:buSzPct val="75000"/>
              <a:buFont typeface="Wingdings" panose="05000000000000000000" pitchFamily="2" charset="2"/>
              <a:buChar char="ü"/>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3pPr>
            <a:lvl4pPr marL="1440166" indent="-205738" algn="just" defTabSz="822952" rtl="0" eaLnBrk="1" latinLnBrk="0" hangingPunct="1">
              <a:lnSpc>
                <a:spcPct val="150000"/>
              </a:lnSpc>
              <a:spcBef>
                <a:spcPts val="0"/>
              </a:spcBef>
              <a:buSzPct val="75000"/>
              <a:buFont typeface="Wingdings" panose="05000000000000000000" pitchFamily="2" charset="2"/>
              <a:buChar char="u"/>
              <a:defRPr lang="zh-CN" altLang="en-US" sz="1400" b="0" kern="1200" dirty="0" smtClean="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4pPr>
            <a:lvl5pPr marL="1851641" indent="-205738" algn="just" defTabSz="822952" rtl="0" eaLnBrk="1" latinLnBrk="0" hangingPunct="1">
              <a:lnSpc>
                <a:spcPct val="150000"/>
              </a:lnSpc>
              <a:spcBef>
                <a:spcPts val="0"/>
              </a:spcBef>
              <a:buSzPct val="75000"/>
              <a:buFont typeface="Wingdings" panose="05000000000000000000" pitchFamily="2" charset="2"/>
              <a:buChar char="p"/>
              <a:defRPr lang="zh-CN" altLang="en-US" sz="1400" b="0" kern="1200" baseline="0" dirty="0">
                <a:solidFill>
                  <a:schemeClr val="tx1"/>
                </a:solidFill>
                <a:latin typeface="思源黑体" panose="020B0400000000000000" pitchFamily="34" charset="-122"/>
                <a:ea typeface="思源黑体" panose="020B0400000000000000" pitchFamily="34" charset="-122"/>
                <a:cs typeface="Segoe UI" panose="020B0502040204020203" pitchFamily="34" charset="0"/>
              </a:defRPr>
            </a:lvl5pPr>
            <a:lvl6pPr marL="2263118"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74593"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86069"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97545" indent="-205738" algn="l" defTabSz="822952"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a:r>
              <a:rPr lang="zh-CN" altLang="en-US" dirty="0"/>
              <a:t>回撤</a:t>
            </a:r>
            <a:endParaRPr lang="en-US" altLang="zh-CN" dirty="0"/>
          </a:p>
          <a:p>
            <a:pPr marL="411477" lvl="1" indent="0">
              <a:buNone/>
            </a:pPr>
            <a:r>
              <a:rPr lang="zh-CN" altLang="en-US" dirty="0"/>
              <a:t>     某一特定的时期内，基金的收益率从正转负</a:t>
            </a:r>
            <a:r>
              <a:rPr lang="en-US" altLang="zh-CN" dirty="0"/>
              <a:t>《</a:t>
            </a:r>
            <a:r>
              <a:rPr lang="zh-CN" altLang="en-US" dirty="0"/>
              <a:t>即从赚钱转为亏钱</a:t>
            </a:r>
            <a:r>
              <a:rPr lang="en-US" altLang="zh-CN" dirty="0"/>
              <a:t>)</a:t>
            </a:r>
            <a:r>
              <a:rPr lang="zh-CN" altLang="en-US" dirty="0"/>
              <a:t>，则称为基金开始经历回撤 </a:t>
            </a:r>
            <a:r>
              <a:rPr lang="en-US" altLang="zh-CN" dirty="0"/>
              <a:t>(drawdown</a:t>
            </a:r>
            <a:r>
              <a:rPr lang="zh-CN" altLang="en-US" dirty="0"/>
              <a:t>，</a:t>
            </a:r>
            <a:r>
              <a:rPr lang="en-US" altLang="zh-CN" dirty="0"/>
              <a:t>DD)</a:t>
            </a:r>
            <a:r>
              <a:rPr lang="zh-CN" altLang="en-US" dirty="0"/>
              <a:t>。通俗地讲，回撒就是跌幅。最大回撤</a:t>
            </a:r>
            <a:r>
              <a:rPr lang="en-US" altLang="zh-CN" dirty="0"/>
              <a:t>(maximum drawdown) </a:t>
            </a:r>
            <a:r>
              <a:rPr lang="zh-CN" altLang="en-US" dirty="0"/>
              <a:t>则是指累计亏损的最大值。回撤久期 </a:t>
            </a:r>
            <a:r>
              <a:rPr lang="en-US" altLang="zh-CN" dirty="0"/>
              <a:t>(drawdown duration)</a:t>
            </a:r>
            <a:r>
              <a:rPr lang="zh-CN" altLang="en-US" dirty="0"/>
              <a:t>描述的是基金从开始亏损到累计亏损为 </a:t>
            </a:r>
            <a:r>
              <a:rPr lang="en-US" altLang="zh-CN" dirty="0"/>
              <a:t>0 </a:t>
            </a:r>
            <a:r>
              <a:rPr lang="zh-CN" altLang="en-US" dirty="0"/>
              <a:t>这个过程持续的时间长度。回撒久期是指从亏钱到亏的钱全部被弥补这个过程经历的时间。回撤久期可分为两个阶段：</a:t>
            </a:r>
            <a:endParaRPr lang="en-US" altLang="zh-CN" dirty="0"/>
          </a:p>
          <a:p>
            <a:pPr marL="411477" lvl="1" indent="0">
              <a:buNone/>
            </a:pPr>
            <a:r>
              <a:rPr lang="en-US" altLang="zh-CN" dirty="0"/>
              <a:t>      </a:t>
            </a:r>
            <a:r>
              <a:rPr lang="zh-CN" altLang="en-US" dirty="0"/>
              <a:t>第一阶段，从回撤开始到最大回撤的这段时间，被称为回撤阶段；</a:t>
            </a:r>
            <a:endParaRPr lang="en-US" altLang="zh-CN" dirty="0"/>
          </a:p>
          <a:p>
            <a:pPr marL="411477" lvl="1" indent="0">
              <a:buNone/>
            </a:pPr>
            <a:r>
              <a:rPr lang="en-US" altLang="zh-CN" dirty="0"/>
              <a:t>      </a:t>
            </a:r>
            <a:r>
              <a:rPr lang="zh-CN" altLang="en-US" dirty="0"/>
              <a:t>第二阶段，从来最大回撤到累计亏损转为</a:t>
            </a:r>
            <a:r>
              <a:rPr lang="en-US" altLang="zh-CN" dirty="0"/>
              <a:t>0</a:t>
            </a:r>
            <a:r>
              <a:rPr lang="zh-CN" altLang="en-US" dirty="0"/>
              <a:t>点这段时间，被称为复苏阶段。</a:t>
            </a:r>
            <a:endParaRPr lang="en-US" altLang="zh-CN" dirty="0"/>
          </a:p>
          <a:p>
            <a:pPr marL="411477" lvl="1" indent="0">
              <a:buNone/>
            </a:pPr>
            <a:endParaRPr lang="en-US" altLang="zh-CN" dirty="0"/>
          </a:p>
          <a:p>
            <a:pPr marL="411477" lvl="1" indent="0">
              <a:buNone/>
            </a:pPr>
            <a:r>
              <a:rPr lang="zh-CN" altLang="en-US" dirty="0"/>
              <a:t>练习：</a:t>
            </a:r>
            <a:endParaRPr lang="en-US" altLang="zh-CN" dirty="0"/>
          </a:p>
          <a:p>
            <a:pPr marL="411477" lvl="1" indent="0">
              <a:buNone/>
            </a:pPr>
            <a:r>
              <a:rPr lang="zh-CN" altLang="en-US" dirty="0"/>
              <a:t>某基金在过去 </a:t>
            </a:r>
            <a:r>
              <a:rPr lang="en-US" altLang="zh-CN" dirty="0"/>
              <a:t>14 </a:t>
            </a:r>
            <a:r>
              <a:rPr lang="zh-CN" altLang="en-US" dirty="0"/>
              <a:t>个月中每个月收益率分别为：</a:t>
            </a:r>
            <a:r>
              <a:rPr lang="en-US" altLang="zh-CN" dirty="0"/>
              <a:t>4.37%, 4.23%, 0.02%, 3.86%, -2.23%, -2.69%, -2.43%, -5.55%, -7.53%, 9.83%, -0.14%, 1.12%, 5.58%, 6.32%</a:t>
            </a:r>
            <a:r>
              <a:rPr lang="zh-CN" altLang="en-US" dirty="0"/>
              <a:t>。请问该基金的最大回撤是多少</a:t>
            </a:r>
            <a:r>
              <a:rPr lang="en-US" altLang="zh-CN" dirty="0"/>
              <a:t>?</a:t>
            </a:r>
          </a:p>
          <a:p>
            <a:pPr marL="411477" lvl="1" indent="0">
              <a:buNone/>
            </a:pPr>
            <a:endParaRPr lang="en-US" altLang="zh-CN" dirty="0"/>
          </a:p>
        </p:txBody>
      </p:sp>
    </p:spTree>
    <p:extLst>
      <p:ext uri="{BB962C8B-B14F-4D97-AF65-F5344CB8AC3E}">
        <p14:creationId xmlns:p14="http://schemas.microsoft.com/office/powerpoint/2010/main" val="167218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479D2565-B545-1FC7-9868-2CA30D3FC45A}"/>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最大回撤 </a:t>
            </a:r>
            <a:r>
              <a:rPr lang="en-US" altLang="zh-CN" dirty="0"/>
              <a:t>Python </a:t>
            </a:r>
            <a:r>
              <a:rPr lang="zh-CN" altLang="en-US" dirty="0"/>
              <a:t>实现代码</a:t>
            </a:r>
          </a:p>
        </p:txBody>
      </p:sp>
      <p:pic>
        <p:nvPicPr>
          <p:cNvPr id="13" name="图片 12">
            <a:extLst>
              <a:ext uri="{FF2B5EF4-FFF2-40B4-BE49-F238E27FC236}">
                <a16:creationId xmlns:a16="http://schemas.microsoft.com/office/drawing/2014/main" id="{41938449-A354-F4C0-E26B-DA89FE182DDC}"/>
              </a:ext>
            </a:extLst>
          </p:cNvPr>
          <p:cNvPicPr>
            <a:picLocks noChangeAspect="1"/>
          </p:cNvPicPr>
          <p:nvPr/>
        </p:nvPicPr>
        <p:blipFill>
          <a:blip r:embed="rId2"/>
          <a:stretch>
            <a:fillRect/>
          </a:stretch>
        </p:blipFill>
        <p:spPr>
          <a:xfrm>
            <a:off x="683568" y="699542"/>
            <a:ext cx="7920880" cy="4090882"/>
          </a:xfrm>
          <a:prstGeom prst="rect">
            <a:avLst/>
          </a:prstGeom>
        </p:spPr>
      </p:pic>
    </p:spTree>
    <p:extLst>
      <p:ext uri="{BB962C8B-B14F-4D97-AF65-F5344CB8AC3E}">
        <p14:creationId xmlns:p14="http://schemas.microsoft.com/office/powerpoint/2010/main" val="223350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40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FEE303D2-6ACD-4B33-96F4-8681DB374ABE}"/>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业绩评估的构成</a:t>
            </a:r>
          </a:p>
        </p:txBody>
      </p:sp>
      <p:sp>
        <p:nvSpPr>
          <p:cNvPr id="5" name="内容占位符 1">
            <a:extLst>
              <a:ext uri="{FF2B5EF4-FFF2-40B4-BE49-F238E27FC236}">
                <a16:creationId xmlns:a16="http://schemas.microsoft.com/office/drawing/2014/main" id="{E648C12A-1F11-4E6E-4DF3-052206A55A16}"/>
              </a:ext>
            </a:extLst>
          </p:cNvPr>
          <p:cNvSpPr>
            <a:spLocks noGrp="1"/>
          </p:cNvSpPr>
          <p:nvPr>
            <p:ph idx="1"/>
          </p:nvPr>
        </p:nvSpPr>
        <p:spPr>
          <a:xfrm>
            <a:off x="539552" y="771550"/>
            <a:ext cx="7840743" cy="3744416"/>
          </a:xfrm>
        </p:spPr>
        <p:txBody>
          <a:bodyPr>
            <a:normAutofit/>
          </a:bodyPr>
          <a:lstStyle/>
          <a:p>
            <a:pPr marL="411477" lvl="1" indent="0">
              <a:buNone/>
            </a:pPr>
            <a:r>
              <a:rPr lang="zh-CN" altLang="en-US" dirty="0"/>
              <a:t>从整体上评估基金的表现的过程被称为业绩评估 </a:t>
            </a:r>
            <a:r>
              <a:rPr lang="en-US" altLang="zh-CN" dirty="0"/>
              <a:t>(performance evaluation)</a:t>
            </a:r>
            <a:r>
              <a:rPr lang="zh-CN" altLang="en-US" dirty="0"/>
              <a:t>。从发起人的角度出发，业绩评估的重要性体现在以下 </a:t>
            </a:r>
            <a:r>
              <a:rPr lang="en-US" altLang="zh-CN" dirty="0"/>
              <a:t>4 </a:t>
            </a:r>
            <a:r>
              <a:rPr lang="zh-CN" altLang="en-US" dirty="0"/>
              <a:t>个方面：</a:t>
            </a:r>
          </a:p>
          <a:p>
            <a:pPr lvl="1"/>
            <a:r>
              <a:rPr lang="zh-CN" altLang="en-US" dirty="0"/>
              <a:t>业绩评估用于核查基金投资的质量控制是否到位。质量控制不仅关注基金的业绩，更强调业绩的来源。</a:t>
            </a:r>
            <a:endParaRPr lang="en-US" altLang="zh-CN" dirty="0"/>
          </a:p>
          <a:p>
            <a:pPr lvl="1"/>
            <a:endParaRPr lang="zh-CN" altLang="en-US" dirty="0"/>
          </a:p>
          <a:p>
            <a:pPr lvl="1"/>
            <a:r>
              <a:rPr lang="zh-CN" altLang="en-US" dirty="0"/>
              <a:t>业绩评估可识别投资策略是否有效以及发现那些表现欠佳的投资领域。</a:t>
            </a:r>
            <a:endParaRPr lang="en-US" altLang="zh-CN" dirty="0"/>
          </a:p>
          <a:p>
            <a:pPr lvl="1"/>
            <a:endParaRPr lang="zh-CN" altLang="en-US" dirty="0"/>
          </a:p>
          <a:p>
            <a:pPr lvl="1"/>
            <a:r>
              <a:rPr lang="zh-CN" altLang="en-US" dirty="0"/>
              <a:t>业绩评估可以帮助发起人了解主动管理的结果且有助于判断未来是否有新增投资的需求。</a:t>
            </a:r>
            <a:endParaRPr lang="en-US" altLang="zh-CN" dirty="0"/>
          </a:p>
          <a:p>
            <a:pPr lvl="1"/>
            <a:endParaRPr lang="zh-CN" altLang="en-US" dirty="0"/>
          </a:p>
          <a:p>
            <a:pPr lvl="1"/>
            <a:r>
              <a:rPr lang="zh-CN" altLang="en-US" dirty="0"/>
              <a:t>业绩评估可以针对投资策略说明 </a:t>
            </a:r>
            <a:r>
              <a:rPr lang="en-US" altLang="zh-CN" dirty="0"/>
              <a:t>(investment policy statement</a:t>
            </a:r>
            <a:r>
              <a:rPr lang="zh-CN" altLang="en-US" dirty="0"/>
              <a:t>，</a:t>
            </a:r>
            <a:r>
              <a:rPr lang="en-US" altLang="zh-CN" dirty="0"/>
              <a:t>IPS) </a:t>
            </a:r>
            <a:r>
              <a:rPr lang="zh-CN" altLang="en-US" dirty="0"/>
              <a:t>中的策略是否被持续地遵循给出判断。</a:t>
            </a:r>
            <a:endParaRPr lang="en-US" altLang="zh-CN" dirty="0"/>
          </a:p>
        </p:txBody>
      </p:sp>
    </p:spTree>
    <p:extLst>
      <p:ext uri="{BB962C8B-B14F-4D97-AF65-F5344CB8AC3E}">
        <p14:creationId xmlns:p14="http://schemas.microsoft.com/office/powerpoint/2010/main" val="130975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fontScale="92500" lnSpcReduction="20000"/>
          </a:bodyPr>
          <a:lstStyle/>
          <a:p>
            <a:r>
              <a:rPr lang="zh-CN" altLang="en-US" dirty="0"/>
              <a:t>业绩评估的构成</a:t>
            </a:r>
          </a:p>
        </p:txBody>
      </p:sp>
      <p:sp>
        <p:nvSpPr>
          <p:cNvPr id="9" name="内容占位符 1">
            <a:extLst>
              <a:ext uri="{FF2B5EF4-FFF2-40B4-BE49-F238E27FC236}">
                <a16:creationId xmlns:a16="http://schemas.microsoft.com/office/drawing/2014/main" id="{836362A6-16F9-FB2F-86A8-92997EEC7B3D}"/>
              </a:ext>
            </a:extLst>
          </p:cNvPr>
          <p:cNvSpPr>
            <a:spLocks noGrp="1"/>
          </p:cNvSpPr>
          <p:nvPr>
            <p:ph idx="1"/>
          </p:nvPr>
        </p:nvSpPr>
        <p:spPr>
          <a:xfrm>
            <a:off x="539552" y="771550"/>
            <a:ext cx="7840743" cy="4104456"/>
          </a:xfrm>
        </p:spPr>
        <p:txBody>
          <a:bodyPr>
            <a:normAutofit/>
          </a:bodyPr>
          <a:lstStyle/>
          <a:p>
            <a:pPr marL="411477" lvl="1" indent="0">
              <a:buNone/>
            </a:pPr>
            <a:r>
              <a:rPr lang="zh-CN" altLang="en-US" dirty="0"/>
              <a:t>从投资经理角度出发，业绩评估的重要性表现在以下几个方面：</a:t>
            </a:r>
          </a:p>
          <a:p>
            <a:pPr lvl="1"/>
            <a:r>
              <a:rPr lang="zh-CN" altLang="en-US" dirty="0"/>
              <a:t>首先，所有的基金发起人都坚持要求旗下的投资经理进行投资结果汇报，而汇报内容往往不局限于投资收益、还包括更深入和更复杂的投资分析；</a:t>
            </a:r>
          </a:p>
          <a:p>
            <a:pPr lvl="1"/>
            <a:r>
              <a:rPr lang="zh-CN" altLang="en-US" dirty="0"/>
              <a:t>其次，投资经理要通过业绩评估将其业绩和基准进行比较，同时分析投资过程中各要素的有效性和贡献度；</a:t>
            </a:r>
          </a:p>
          <a:p>
            <a:pPr lvl="1"/>
            <a:r>
              <a:rPr lang="zh-CN" altLang="en-US" dirty="0"/>
              <a:t>最后，将业绩评估作为反馈和控制回路，帮助投资经理监测组合构建过程中不同层面之间的协调熟练程度。</a:t>
            </a:r>
          </a:p>
          <a:p>
            <a:pPr lvl="1"/>
            <a:endParaRPr lang="zh-CN" altLang="en-US" dirty="0"/>
          </a:p>
          <a:p>
            <a:pPr marL="411477" lvl="1" indent="0">
              <a:buNone/>
            </a:pPr>
            <a:r>
              <a:rPr lang="zh-CN" altLang="en-US" dirty="0"/>
              <a:t>业绩评估所研究的主体是投资账户 </a:t>
            </a:r>
            <a:r>
              <a:rPr lang="en-US" altLang="zh-CN" dirty="0"/>
              <a:t>(account)</a:t>
            </a:r>
            <a:r>
              <a:rPr lang="zh-CN" altLang="en-US" dirty="0"/>
              <a:t>，这里的投资账户是指被一个或多个投资经理管理的一个或多个证券组合。业绩评估被划分为业绩计量</a:t>
            </a:r>
            <a:r>
              <a:rPr lang="en-US" altLang="zh-CN" dirty="0"/>
              <a:t>(performance measurement)</a:t>
            </a:r>
            <a:r>
              <a:rPr lang="zh-CN" altLang="en-US" dirty="0"/>
              <a:t>、业绩归因和业绩评价这</a:t>
            </a:r>
            <a:r>
              <a:rPr lang="en-US" altLang="zh-CN" dirty="0"/>
              <a:t>3</a:t>
            </a:r>
            <a:r>
              <a:rPr lang="zh-CN" altLang="en-US" dirty="0"/>
              <a:t>个部分。</a:t>
            </a:r>
            <a:endParaRPr lang="en-US" altLang="zh-CN" dirty="0"/>
          </a:p>
        </p:txBody>
      </p:sp>
    </p:spTree>
    <p:extLst>
      <p:ext uri="{BB962C8B-B14F-4D97-AF65-F5344CB8AC3E}">
        <p14:creationId xmlns:p14="http://schemas.microsoft.com/office/powerpoint/2010/main" val="258326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5E7CFE7F-42DC-8AF5-1A5A-8D072DA3CDAA}"/>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业绩计量</a:t>
            </a:r>
          </a:p>
        </p:txBody>
      </p:sp>
      <p:sp>
        <p:nvSpPr>
          <p:cNvPr id="5" name="内容占位符 1">
            <a:extLst>
              <a:ext uri="{FF2B5EF4-FFF2-40B4-BE49-F238E27FC236}">
                <a16:creationId xmlns:a16="http://schemas.microsoft.com/office/drawing/2014/main" id="{FDA47395-3670-7C71-E1CA-B428C1F38860}"/>
              </a:ext>
            </a:extLst>
          </p:cNvPr>
          <p:cNvSpPr>
            <a:spLocks noGrp="1"/>
          </p:cNvSpPr>
          <p:nvPr>
            <p:ph idx="1"/>
          </p:nvPr>
        </p:nvSpPr>
        <p:spPr>
          <a:xfrm>
            <a:off x="539552" y="771550"/>
            <a:ext cx="7840743" cy="4104456"/>
          </a:xfrm>
        </p:spPr>
        <p:txBody>
          <a:bodyPr>
            <a:normAutofit/>
          </a:bodyPr>
          <a:lstStyle/>
          <a:p>
            <a:pPr marL="411477" lvl="1" indent="0">
              <a:buNone/>
            </a:pPr>
            <a:r>
              <a:rPr lang="zh-CN" altLang="en-US" dirty="0"/>
              <a:t>业绩计量的任务是计算投资组合的业绩表现。业绩计量包括收益计量与风险计量。</a:t>
            </a:r>
            <a:endParaRPr lang="en-US" altLang="zh-CN" dirty="0"/>
          </a:p>
          <a:p>
            <a:pPr marL="411477" lvl="1" indent="0">
              <a:buNone/>
            </a:pPr>
            <a:endParaRPr lang="en-US" altLang="zh-CN" dirty="0"/>
          </a:p>
          <a:p>
            <a:pPr marL="411477" lvl="1" indent="0">
              <a:buNone/>
            </a:pPr>
            <a:r>
              <a:rPr lang="zh-CN" altLang="en-US" dirty="0"/>
              <a:t>收益计量中具体可分为绝对收益 </a:t>
            </a:r>
            <a:r>
              <a:rPr lang="en-US" altLang="zh-CN" dirty="0"/>
              <a:t>(absolute return) </a:t>
            </a:r>
            <a:r>
              <a:rPr lang="zh-CN" altLang="en-US" dirty="0"/>
              <a:t>计量与超额收益 </a:t>
            </a:r>
            <a:r>
              <a:rPr lang="en-US" altLang="zh-CN" dirty="0"/>
              <a:t>(excess return</a:t>
            </a:r>
            <a:r>
              <a:rPr lang="zh-CN" altLang="en-US" dirty="0"/>
              <a:t>）计量：</a:t>
            </a:r>
          </a:p>
          <a:p>
            <a:pPr lvl="1"/>
            <a:r>
              <a:rPr lang="zh-CN" altLang="en-US" dirty="0"/>
              <a:t>绝对收益是投资组合在一段时间内的收益率，不考虑其基准的业绩情况；</a:t>
            </a:r>
          </a:p>
          <a:p>
            <a:pPr lvl="1"/>
            <a:r>
              <a:rPr lang="zh-CN" altLang="en-US" dirty="0"/>
              <a:t>超额收益则是投资组合收益率与其基准收益率之间的差额，属于一种“相对收益”；</a:t>
            </a:r>
            <a:endParaRPr lang="en-US" altLang="zh-CN" dirty="0"/>
          </a:p>
          <a:p>
            <a:pPr marL="411477" lvl="1" indent="0">
              <a:buNone/>
            </a:pPr>
            <a:endParaRPr lang="en-US" altLang="zh-CN" dirty="0"/>
          </a:p>
          <a:p>
            <a:pPr marL="411477" lvl="1" indent="0">
              <a:buNone/>
            </a:pPr>
            <a:r>
              <a:rPr lang="zh-CN" altLang="en-US" dirty="0"/>
              <a:t>风险计量关注达成业绩所承担的风险水平。风险计量包括事后与事前计量两大类：</a:t>
            </a:r>
          </a:p>
          <a:p>
            <a:pPr lvl="1"/>
            <a:r>
              <a:rPr lang="zh-CN" altLang="en-US" dirty="0"/>
              <a:t>事后计量中，常用的方法为用历史收益率的标准差来衡量投资组合波动性；</a:t>
            </a:r>
            <a:endParaRPr lang="en-US" altLang="zh-CN" dirty="0"/>
          </a:p>
          <a:p>
            <a:pPr lvl="1"/>
            <a:r>
              <a:rPr lang="zh-CN" altLang="en-US" dirty="0"/>
              <a:t>事前计量中，常用的方法是计算在险价值 </a:t>
            </a:r>
            <a:r>
              <a:rPr lang="en-US" altLang="zh-CN" dirty="0"/>
              <a:t>(value at risk</a:t>
            </a:r>
            <a:r>
              <a:rPr lang="zh-CN" altLang="en-US" dirty="0"/>
              <a:t>，</a:t>
            </a:r>
            <a:r>
              <a:rPr lang="en-US" altLang="zh-CN" dirty="0" err="1"/>
              <a:t>VaR</a:t>
            </a:r>
            <a:r>
              <a:rPr lang="en-US" altLang="zh-CN" dirty="0"/>
              <a:t>)</a:t>
            </a:r>
            <a:r>
              <a:rPr lang="zh-CN" altLang="en-US" dirty="0"/>
              <a:t>；</a:t>
            </a:r>
          </a:p>
          <a:p>
            <a:pPr lvl="1"/>
            <a:endParaRPr lang="zh-CN" altLang="en-US" dirty="0"/>
          </a:p>
          <a:p>
            <a:pPr marL="411477" lvl="1" indent="0">
              <a:buNone/>
            </a:pPr>
            <a:r>
              <a:rPr lang="zh-CN" altLang="en-US" dirty="0"/>
              <a:t>综上所述，业绩计量是整个业绩评估的基础，是后续的业绩归因与业绩评价的铺垫。</a:t>
            </a:r>
            <a:endParaRPr lang="en-US" altLang="zh-CN" dirty="0"/>
          </a:p>
        </p:txBody>
      </p:sp>
    </p:spTree>
    <p:extLst>
      <p:ext uri="{BB962C8B-B14F-4D97-AF65-F5344CB8AC3E}">
        <p14:creationId xmlns:p14="http://schemas.microsoft.com/office/powerpoint/2010/main" val="409576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41D35D4E-8A5A-CD5E-B6E6-7EA9979D7055}"/>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业绩计量指标</a:t>
            </a:r>
          </a:p>
        </p:txBody>
      </p:sp>
      <p:sp>
        <p:nvSpPr>
          <p:cNvPr id="5" name="内容占位符 1">
            <a:extLst>
              <a:ext uri="{FF2B5EF4-FFF2-40B4-BE49-F238E27FC236}">
                <a16:creationId xmlns:a16="http://schemas.microsoft.com/office/drawing/2014/main" id="{10B10F92-A3F7-0CAD-3622-0769C76B712D}"/>
              </a:ext>
            </a:extLst>
          </p:cNvPr>
          <p:cNvSpPr>
            <a:spLocks noGrp="1"/>
          </p:cNvSpPr>
          <p:nvPr>
            <p:ph idx="1"/>
          </p:nvPr>
        </p:nvSpPr>
        <p:spPr>
          <a:xfrm>
            <a:off x="539552" y="771550"/>
            <a:ext cx="7840743" cy="4104456"/>
          </a:xfrm>
        </p:spPr>
        <p:txBody>
          <a:bodyPr>
            <a:normAutofit fontScale="92500"/>
          </a:bodyPr>
          <a:lstStyle/>
          <a:p>
            <a:pPr marL="411477" lvl="1" indent="0">
              <a:buNone/>
            </a:pPr>
            <a:r>
              <a:rPr lang="zh-CN" altLang="en-US" dirty="0"/>
              <a:t>业绩计量主要有以下指标：</a:t>
            </a:r>
          </a:p>
          <a:p>
            <a:pPr lvl="1"/>
            <a:r>
              <a:rPr lang="zh-CN" altLang="en-US" dirty="0"/>
              <a:t>持有期收益率：是指投资账户在业绩评估期间市场价值的变化率。值得注意的是，这里市场价值的变化，仅仅考虑与投资相关的因素所导致的资本增值、资本减值与投资收入；</a:t>
            </a:r>
          </a:p>
          <a:p>
            <a:pPr lvl="1"/>
            <a:r>
              <a:rPr lang="zh-CN" altLang="en-US" dirty="0"/>
              <a:t>总体收益率：衡量投资者从投资收益 </a:t>
            </a:r>
            <a:r>
              <a:rPr lang="en-US" altLang="zh-CN" dirty="0"/>
              <a:t>(investment income)</a:t>
            </a:r>
            <a:r>
              <a:rPr lang="zh-CN" altLang="en-US" dirty="0"/>
              <a:t>和资本利得 </a:t>
            </a:r>
            <a:r>
              <a:rPr lang="en-US" altLang="zh-CN" dirty="0"/>
              <a:t>(capital gain) </a:t>
            </a:r>
            <a:r>
              <a:rPr lang="zh-CN" altLang="en-US" dirty="0"/>
              <a:t>两方面获得的财富增加。从投资中获得的分红和利息收入属于投资收益。而资本利得既包括已实现损益，也包括未实现损益。总体收益率主要包括时间加权收益率与货币加权收益率；</a:t>
            </a:r>
          </a:p>
          <a:p>
            <a:pPr lvl="1"/>
            <a:r>
              <a:rPr lang="zh-CN" altLang="en-US" dirty="0"/>
              <a:t>年化收益率：为了利于比较收益率往往以年为单位进行报告。年化收益率代表业绩评估期间复利形式的平均年收益。然而，如果评估期间不足一年，一般不将其收益率进行年化。对于股票账户而言，收益可能在剩余的期间产生剧烈的波动，那么实际的收益与年化收益率之间可能存在巨大差异，即这里的年化收益率实际上是不切实际的，并不能代表真实的业绩。</a:t>
            </a:r>
          </a:p>
          <a:p>
            <a:pPr lvl="1"/>
            <a:endParaRPr lang="zh-CN" altLang="en-US" dirty="0"/>
          </a:p>
          <a:p>
            <a:pPr marL="411477" lvl="1" indent="0">
              <a:buNone/>
            </a:pPr>
            <a:r>
              <a:rPr lang="zh-CN" altLang="en-US" dirty="0"/>
              <a:t>业绩评估中的数据质量至关重要。业绩的计量过程和结果是否准确取决于输入的数据是否真实可靠地反映了证券的价值。除了数据质量把控，获取数据的流程也影响着业绩计量的可靠性。</a:t>
            </a:r>
            <a:endParaRPr lang="en-US" altLang="zh-CN" dirty="0"/>
          </a:p>
        </p:txBody>
      </p:sp>
    </p:spTree>
    <p:extLst>
      <p:ext uri="{BB962C8B-B14F-4D97-AF65-F5344CB8AC3E}">
        <p14:creationId xmlns:p14="http://schemas.microsoft.com/office/powerpoint/2010/main" val="246123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2">
            <a:extLst>
              <a:ext uri="{FF2B5EF4-FFF2-40B4-BE49-F238E27FC236}">
                <a16:creationId xmlns:a16="http://schemas.microsoft.com/office/drawing/2014/main" id="{416A89DF-A5EC-8D50-007C-371EEA7A0C83}"/>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业绩归因与评价</a:t>
            </a:r>
          </a:p>
        </p:txBody>
      </p:sp>
      <p:sp>
        <p:nvSpPr>
          <p:cNvPr id="11" name="内容占位符 1">
            <a:extLst>
              <a:ext uri="{FF2B5EF4-FFF2-40B4-BE49-F238E27FC236}">
                <a16:creationId xmlns:a16="http://schemas.microsoft.com/office/drawing/2014/main" id="{64B887E0-B237-9360-6D69-AA41525FFC58}"/>
              </a:ext>
            </a:extLst>
          </p:cNvPr>
          <p:cNvSpPr>
            <a:spLocks noGrp="1"/>
          </p:cNvSpPr>
          <p:nvPr>
            <p:ph idx="1"/>
          </p:nvPr>
        </p:nvSpPr>
        <p:spPr>
          <a:xfrm>
            <a:off x="539552" y="771550"/>
            <a:ext cx="7840743" cy="4104456"/>
          </a:xfrm>
        </p:spPr>
        <p:txBody>
          <a:bodyPr>
            <a:normAutofit/>
          </a:bodyPr>
          <a:lstStyle/>
          <a:p>
            <a:pPr marL="411477" lvl="1" indent="0">
              <a:buNone/>
            </a:pPr>
            <a:r>
              <a:rPr lang="zh-CN" altLang="en-US" dirty="0"/>
              <a:t>业绩归因 </a:t>
            </a:r>
            <a:r>
              <a:rPr lang="en-US" altLang="zh-CN" dirty="0"/>
              <a:t>(performance attribution) </a:t>
            </a:r>
            <a:r>
              <a:rPr lang="zh-CN" altLang="en-US" dirty="0"/>
              <a:t>主要探讨投资组合历史收益和风险的来源，包括收益归因 </a:t>
            </a:r>
            <a:r>
              <a:rPr lang="en-US" altLang="zh-CN" dirty="0"/>
              <a:t>(return attribution) </a:t>
            </a:r>
            <a:r>
              <a:rPr lang="zh-CN" altLang="en-US" dirty="0"/>
              <a:t>与风险归因 </a:t>
            </a:r>
            <a:r>
              <a:rPr lang="en-US" altLang="zh-CN" dirty="0"/>
              <a:t>(risk attribution)</a:t>
            </a:r>
            <a:r>
              <a:rPr lang="zh-CN" altLang="en-US" dirty="0"/>
              <a:t>：</a:t>
            </a:r>
            <a:endParaRPr lang="en-US" altLang="zh-CN" dirty="0"/>
          </a:p>
          <a:p>
            <a:pPr marL="411477" lvl="1" indent="0">
              <a:buNone/>
            </a:pPr>
            <a:endParaRPr lang="en-US" altLang="zh-CN" dirty="0"/>
          </a:p>
          <a:p>
            <a:pPr lvl="1"/>
            <a:r>
              <a:rPr lang="zh-CN" altLang="en-US" dirty="0"/>
              <a:t>收益归因既可对投资组合的绝对收益进行归因，也可对相对收益进行归因。对于投资组合的超额收益，业绩归因可将其分解为多个来源，用于解释一个投资经理的收益高于或低于基准的原因；</a:t>
            </a:r>
            <a:endParaRPr lang="en-US" altLang="zh-CN" dirty="0"/>
          </a:p>
          <a:p>
            <a:pPr lvl="1"/>
            <a:endParaRPr lang="en-US" altLang="zh-CN" dirty="0"/>
          </a:p>
          <a:p>
            <a:pPr lvl="1"/>
            <a:r>
              <a:rPr lang="zh-CN" altLang="en-US" dirty="0"/>
              <a:t>风险归因则可将投资组合的风险分解为多个来源，用于解释风险高低的原因；</a:t>
            </a:r>
            <a:endParaRPr lang="en-US" altLang="zh-CN" dirty="0"/>
          </a:p>
          <a:p>
            <a:pPr lvl="1"/>
            <a:endParaRPr lang="en-US" altLang="zh-CN" dirty="0"/>
          </a:p>
          <a:p>
            <a:pPr marL="411477" lvl="1" indent="0">
              <a:buNone/>
            </a:pPr>
            <a:r>
              <a:rPr lang="zh-CN" altLang="en-US" dirty="0"/>
              <a:t>业绩评价（</a:t>
            </a:r>
            <a:r>
              <a:rPr lang="en-US" altLang="zh-CN" dirty="0"/>
              <a:t>performance appraisal</a:t>
            </a:r>
            <a:r>
              <a:rPr lang="zh-CN" altLang="en-US" dirty="0"/>
              <a:t>）利用业绩计量与业绩归因的结论，揭示了投资组合获得的业绩到底是源于幸运还是投资经理的技能。业绩评价分为定性与定量两种手段。如果优秀的业绩源于投资经理的技术，那么这种优秀的表现在未来很可能持续。</a:t>
            </a:r>
            <a:endParaRPr lang="en-US" altLang="zh-CN" dirty="0"/>
          </a:p>
        </p:txBody>
      </p:sp>
    </p:spTree>
    <p:extLst>
      <p:ext uri="{BB962C8B-B14F-4D97-AF65-F5344CB8AC3E}">
        <p14:creationId xmlns:p14="http://schemas.microsoft.com/office/powerpoint/2010/main" val="2857979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a:extLst>
              <a:ext uri="{FF2B5EF4-FFF2-40B4-BE49-F238E27FC236}">
                <a16:creationId xmlns:a16="http://schemas.microsoft.com/office/drawing/2014/main" id="{1D74AE27-A918-30B3-042E-9E35B7CE1950}"/>
              </a:ext>
            </a:extLst>
          </p:cNvPr>
          <p:cNvSpPr/>
          <p:nvPr/>
        </p:nvSpPr>
        <p:spPr>
          <a:xfrm>
            <a:off x="3986554" y="1236349"/>
            <a:ext cx="3217748"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sp>
        <p:nvSpPr>
          <p:cNvPr id="9" name="Freeform 125">
            <a:extLst>
              <a:ext uri="{FF2B5EF4-FFF2-40B4-BE49-F238E27FC236}">
                <a16:creationId xmlns:a16="http://schemas.microsoft.com/office/drawing/2014/main" id="{380AC6B8-F108-D90F-C2E7-7B2B16959C52}"/>
              </a:ext>
            </a:extLst>
          </p:cNvPr>
          <p:cNvSpPr>
            <a:spLocks noEditPoints="1"/>
          </p:cNvSpPr>
          <p:nvPr/>
        </p:nvSpPr>
        <p:spPr bwMode="auto">
          <a:xfrm rot="5400000">
            <a:off x="2258147" y="1408838"/>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0" name="文本框 23">
            <a:extLst>
              <a:ext uri="{FF2B5EF4-FFF2-40B4-BE49-F238E27FC236}">
                <a16:creationId xmlns:a16="http://schemas.microsoft.com/office/drawing/2014/main" id="{40BF81DD-8AD2-544E-64AF-2753A8DFD847}"/>
              </a:ext>
            </a:extLst>
          </p:cNvPr>
          <p:cNvSpPr txBox="1"/>
          <p:nvPr/>
        </p:nvSpPr>
        <p:spPr>
          <a:xfrm>
            <a:off x="2595905" y="1295639"/>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1</a:t>
            </a:r>
            <a:r>
              <a:rPr lang="en-US" altLang="zh-CN" sz="1890" b="1" dirty="0">
                <a:solidFill>
                  <a:srgbClr val="FFFFFF"/>
                </a:solidFill>
                <a:latin typeface="Calibri" panose="020F0502020204030204" pitchFamily="34" charset="0"/>
                <a:sym typeface="Calibri" panose="020F0502020204030204" pitchFamily="34" charset="0"/>
              </a:rPr>
              <a:t> </a:t>
            </a:r>
            <a:endParaRPr lang="zh-CN" altLang="en-US" sz="1890" b="1" dirty="0">
              <a:solidFill>
                <a:srgbClr val="FFFFFF"/>
              </a:solidFill>
              <a:latin typeface="Calibri" panose="020F0502020204030204" pitchFamily="34" charset="0"/>
              <a:sym typeface="Calibri" panose="020F0502020204030204" pitchFamily="34" charset="0"/>
            </a:endParaRPr>
          </a:p>
        </p:txBody>
      </p:sp>
      <p:sp>
        <p:nvSpPr>
          <p:cNvPr id="11" name="矩形 10">
            <a:extLst>
              <a:ext uri="{FF2B5EF4-FFF2-40B4-BE49-F238E27FC236}">
                <a16:creationId xmlns:a16="http://schemas.microsoft.com/office/drawing/2014/main" id="{21B58F5C-A7C4-5FEE-58F4-B7D9EB441C58}"/>
              </a:ext>
            </a:extLst>
          </p:cNvPr>
          <p:cNvSpPr/>
          <p:nvPr/>
        </p:nvSpPr>
        <p:spPr>
          <a:xfrm>
            <a:off x="4437967" y="1337189"/>
            <a:ext cx="1435008" cy="341632"/>
          </a:xfrm>
          <a:prstGeom prst="rect">
            <a:avLst/>
          </a:prstGeom>
          <a:noFill/>
          <a:ln w="25400" cap="sq">
            <a:noFill/>
            <a:prstDash val="dash"/>
            <a:bevel/>
          </a:ln>
        </p:spPr>
        <p:txBody>
          <a:bodyPr wrap="none">
            <a:spAutoFit/>
          </a:bodyPr>
          <a:lstStyle/>
          <a:p>
            <a:r>
              <a:rPr lang="zh-CN" altLang="en-US" sz="1620" b="1"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业绩评估简介</a:t>
            </a:r>
          </a:p>
        </p:txBody>
      </p:sp>
      <p:sp>
        <p:nvSpPr>
          <p:cNvPr id="13" name="文本框 8">
            <a:extLst>
              <a:ext uri="{FF2B5EF4-FFF2-40B4-BE49-F238E27FC236}">
                <a16:creationId xmlns:a16="http://schemas.microsoft.com/office/drawing/2014/main" id="{DD497FC7-5F32-EE04-DF6A-17F44ADAA55E}"/>
              </a:ext>
            </a:extLst>
          </p:cNvPr>
          <p:cNvSpPr txBox="1"/>
          <p:nvPr/>
        </p:nvSpPr>
        <p:spPr>
          <a:xfrm>
            <a:off x="2595905" y="2088231"/>
            <a:ext cx="1388744" cy="424732"/>
          </a:xfrm>
          <a:prstGeom prst="rect">
            <a:avLst/>
          </a:prstGeom>
          <a:noFill/>
        </p:spPr>
        <p:txBody>
          <a:bodyPr wrap="square" rtlCol="0">
            <a:spAutoFit/>
          </a:bodyPr>
          <a:lstStyle/>
          <a:p>
            <a:r>
              <a:rPr lang="en-US" altLang="zh-CN" sz="2160" b="1">
                <a:solidFill>
                  <a:srgbClr val="FFFFFF"/>
                </a:solidFill>
                <a:latin typeface="Calibri" panose="020F0502020204030204" pitchFamily="34" charset="0"/>
                <a:cs typeface="Calibri" panose="020F0502020204030204" pitchFamily="34" charset="0"/>
                <a:sym typeface="Calibri" panose="020F0502020204030204" pitchFamily="34" charset="0"/>
              </a:rPr>
              <a:t>PART 2</a:t>
            </a:r>
            <a:r>
              <a:rPr lang="en-US" altLang="zh-CN" sz="2160" b="1">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15" name="Freeform 125">
            <a:extLst>
              <a:ext uri="{FF2B5EF4-FFF2-40B4-BE49-F238E27FC236}">
                <a16:creationId xmlns:a16="http://schemas.microsoft.com/office/drawing/2014/main" id="{3D463BD4-42E0-6F9B-4DBB-B032A1E36B8F}"/>
              </a:ext>
            </a:extLst>
          </p:cNvPr>
          <p:cNvSpPr>
            <a:spLocks noEditPoints="1"/>
          </p:cNvSpPr>
          <p:nvPr/>
        </p:nvSpPr>
        <p:spPr bwMode="auto">
          <a:xfrm rot="5400000">
            <a:off x="2258147" y="2201430"/>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16" name="矩形 3">
            <a:extLst>
              <a:ext uri="{FF2B5EF4-FFF2-40B4-BE49-F238E27FC236}">
                <a16:creationId xmlns:a16="http://schemas.microsoft.com/office/drawing/2014/main" id="{6EA827DE-DE10-3783-18FF-D44566588416}"/>
              </a:ext>
            </a:extLst>
          </p:cNvPr>
          <p:cNvSpPr/>
          <p:nvPr/>
        </p:nvSpPr>
        <p:spPr>
          <a:xfrm>
            <a:off x="3986554" y="2028437"/>
            <a:ext cx="3233742" cy="544320"/>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solidFill>
            <a:srgbClr val="333F50"/>
          </a:solid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pPr>
            <a:endParaRPr lang="zh-CN" altLang="en-US" sz="1215" kern="0">
              <a:solidFill>
                <a:prstClr val="white"/>
              </a:solidFill>
              <a:latin typeface="思源黑体 CN Bold" panose="020B0800000000000000" pitchFamily="34" charset="-122"/>
              <a:ea typeface="思源黑体 CN Bold" panose="020B0800000000000000" pitchFamily="34" charset="-122"/>
              <a:sym typeface="Calibri" panose="020F0502020204030204" pitchFamily="34" charset="0"/>
            </a:endParaRPr>
          </a:p>
        </p:txBody>
      </p:sp>
      <p:sp>
        <p:nvSpPr>
          <p:cNvPr id="30" name="矩形 29">
            <a:extLst>
              <a:ext uri="{FF2B5EF4-FFF2-40B4-BE49-F238E27FC236}">
                <a16:creationId xmlns:a16="http://schemas.microsoft.com/office/drawing/2014/main" id="{9A26F85E-BBE5-EF7B-1BCE-17E4C447DB99}"/>
              </a:ext>
            </a:extLst>
          </p:cNvPr>
          <p:cNvSpPr/>
          <p:nvPr/>
        </p:nvSpPr>
        <p:spPr>
          <a:xfrm>
            <a:off x="4437967" y="2129781"/>
            <a:ext cx="1008609" cy="341632"/>
          </a:xfrm>
          <a:prstGeom prst="rect">
            <a:avLst/>
          </a:prstGeom>
          <a:ln w="25400" cap="sq" cmpd="thickThin">
            <a:noFill/>
            <a:prstDash val="dash"/>
            <a:bevel/>
          </a:ln>
        </p:spPr>
        <p:txBody>
          <a:bodyPr wrap="none">
            <a:spAutoFit/>
          </a:bodyPr>
          <a:lstStyle/>
          <a:p>
            <a:r>
              <a:rPr lang="zh-CN" altLang="en-US" sz="1620" dirty="0">
                <a:solidFill>
                  <a:schemeClr val="bg1"/>
                </a:solidFill>
                <a:latin typeface="思源黑体 CN Bold" panose="020B0800000000000000" pitchFamily="34" charset="-122"/>
                <a:ea typeface="思源黑体 CN Bold" panose="020B0800000000000000" pitchFamily="34" charset="-122"/>
                <a:sym typeface="Calibri" panose="020F0502020204030204" pitchFamily="34" charset="0"/>
              </a:rPr>
              <a:t>业绩归因</a:t>
            </a:r>
          </a:p>
        </p:txBody>
      </p:sp>
      <p:sp>
        <p:nvSpPr>
          <p:cNvPr id="31" name="Freeform 125">
            <a:extLst>
              <a:ext uri="{FF2B5EF4-FFF2-40B4-BE49-F238E27FC236}">
                <a16:creationId xmlns:a16="http://schemas.microsoft.com/office/drawing/2014/main" id="{CB411830-225A-99E5-2FF5-3A9229086229}"/>
              </a:ext>
            </a:extLst>
          </p:cNvPr>
          <p:cNvSpPr>
            <a:spLocks noEditPoints="1"/>
          </p:cNvSpPr>
          <p:nvPr/>
        </p:nvSpPr>
        <p:spPr bwMode="auto">
          <a:xfrm rot="5400000">
            <a:off x="2258147" y="2993014"/>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32" name="文本框 25">
            <a:extLst>
              <a:ext uri="{FF2B5EF4-FFF2-40B4-BE49-F238E27FC236}">
                <a16:creationId xmlns:a16="http://schemas.microsoft.com/office/drawing/2014/main" id="{0014E125-BA8B-256E-A984-09969766FFCB}"/>
              </a:ext>
            </a:extLst>
          </p:cNvPr>
          <p:cNvSpPr txBox="1"/>
          <p:nvPr/>
        </p:nvSpPr>
        <p:spPr>
          <a:xfrm>
            <a:off x="2595905" y="2879815"/>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3</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33" name="矩形 32">
            <a:extLst>
              <a:ext uri="{FF2B5EF4-FFF2-40B4-BE49-F238E27FC236}">
                <a16:creationId xmlns:a16="http://schemas.microsoft.com/office/drawing/2014/main" id="{4EF93DAA-260C-F575-CCBD-67B39526A340}"/>
              </a:ext>
            </a:extLst>
          </p:cNvPr>
          <p:cNvSpPr/>
          <p:nvPr/>
        </p:nvSpPr>
        <p:spPr>
          <a:xfrm>
            <a:off x="4437967" y="2921365"/>
            <a:ext cx="2268954"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评估基准选择</a:t>
            </a:r>
          </a:p>
        </p:txBody>
      </p:sp>
      <p:sp>
        <p:nvSpPr>
          <p:cNvPr id="34" name="矩形 3">
            <a:extLst>
              <a:ext uri="{FF2B5EF4-FFF2-40B4-BE49-F238E27FC236}">
                <a16:creationId xmlns:a16="http://schemas.microsoft.com/office/drawing/2014/main" id="{7E63AA38-3062-9DD2-B1A2-8F1A5A614437}"/>
              </a:ext>
            </a:extLst>
          </p:cNvPr>
          <p:cNvSpPr/>
          <p:nvPr/>
        </p:nvSpPr>
        <p:spPr>
          <a:xfrm>
            <a:off x="3986554" y="2820525"/>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grpSp>
        <p:nvGrpSpPr>
          <p:cNvPr id="35" name="组合 34">
            <a:extLst>
              <a:ext uri="{FF2B5EF4-FFF2-40B4-BE49-F238E27FC236}">
                <a16:creationId xmlns:a16="http://schemas.microsoft.com/office/drawing/2014/main" id="{37006F5F-7596-38EC-1DF0-038B78998202}"/>
              </a:ext>
            </a:extLst>
          </p:cNvPr>
          <p:cNvGrpSpPr/>
          <p:nvPr/>
        </p:nvGrpSpPr>
        <p:grpSpPr>
          <a:xfrm>
            <a:off x="2267744" y="3612613"/>
            <a:ext cx="4948660" cy="543313"/>
            <a:chOff x="2257761" y="4108828"/>
            <a:chExt cx="4948660" cy="543313"/>
          </a:xfrm>
        </p:grpSpPr>
        <p:sp>
          <p:nvSpPr>
            <p:cNvPr id="36" name="Freeform 125">
              <a:extLst>
                <a:ext uri="{FF2B5EF4-FFF2-40B4-BE49-F238E27FC236}">
                  <a16:creationId xmlns:a16="http://schemas.microsoft.com/office/drawing/2014/main" id="{249A2EF6-DE8E-142F-02CF-11755B18E30D}"/>
                </a:ext>
              </a:extLst>
            </p:cNvPr>
            <p:cNvSpPr>
              <a:spLocks noEditPoints="1"/>
            </p:cNvSpPr>
            <p:nvPr/>
          </p:nvSpPr>
          <p:spPr bwMode="auto">
            <a:xfrm rot="5400000">
              <a:off x="2248164" y="4281317"/>
              <a:ext cx="217527" cy="198334"/>
            </a:xfrm>
            <a:custGeom>
              <a:avLst/>
              <a:gdLst>
                <a:gd name="T0" fmla="*/ 9 w 115"/>
                <a:gd name="T1" fmla="*/ 89 h 105"/>
                <a:gd name="T2" fmla="*/ 105 w 115"/>
                <a:gd name="T3" fmla="*/ 89 h 105"/>
                <a:gd name="T4" fmla="*/ 112 w 115"/>
                <a:gd name="T5" fmla="*/ 79 h 105"/>
                <a:gd name="T6" fmla="*/ 63 w 115"/>
                <a:gd name="T7" fmla="*/ 3 h 105"/>
                <a:gd name="T8" fmla="*/ 51 w 115"/>
                <a:gd name="T9" fmla="*/ 3 h 105"/>
                <a:gd name="T10" fmla="*/ 2 w 115"/>
                <a:gd name="T11" fmla="*/ 79 h 105"/>
                <a:gd name="T12" fmla="*/ 9 w 115"/>
                <a:gd name="T13" fmla="*/ 89 h 105"/>
                <a:gd name="T14" fmla="*/ 57 w 115"/>
                <a:gd name="T15" fmla="*/ 12 h 105"/>
                <a:gd name="T16" fmla="*/ 102 w 115"/>
                <a:gd name="T17" fmla="*/ 81 h 105"/>
                <a:gd name="T18" fmla="*/ 12 w 115"/>
                <a:gd name="T19" fmla="*/ 81 h 105"/>
                <a:gd name="T20" fmla="*/ 57 w 115"/>
                <a:gd name="T21" fmla="*/ 12 h 105"/>
                <a:gd name="T22" fmla="*/ 109 w 115"/>
                <a:gd name="T23" fmla="*/ 97 h 105"/>
                <a:gd name="T24" fmla="*/ 5 w 115"/>
                <a:gd name="T25" fmla="*/ 97 h 105"/>
                <a:gd name="T26" fmla="*/ 1 w 115"/>
                <a:gd name="T27" fmla="*/ 101 h 105"/>
                <a:gd name="T28" fmla="*/ 5 w 115"/>
                <a:gd name="T29" fmla="*/ 105 h 105"/>
                <a:gd name="T30" fmla="*/ 109 w 115"/>
                <a:gd name="T31" fmla="*/ 105 h 105"/>
                <a:gd name="T32" fmla="*/ 113 w 115"/>
                <a:gd name="T33" fmla="*/ 101 h 105"/>
                <a:gd name="T34" fmla="*/ 109 w 115"/>
                <a:gd name="T35" fmla="*/ 9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105">
                  <a:moveTo>
                    <a:pt x="9" y="89"/>
                  </a:moveTo>
                  <a:cubicBezTo>
                    <a:pt x="105" y="89"/>
                    <a:pt x="105" y="89"/>
                    <a:pt x="105" y="89"/>
                  </a:cubicBezTo>
                  <a:cubicBezTo>
                    <a:pt x="115" y="89"/>
                    <a:pt x="114" y="83"/>
                    <a:pt x="112" y="79"/>
                  </a:cubicBezTo>
                  <a:cubicBezTo>
                    <a:pt x="63" y="3"/>
                    <a:pt x="63" y="3"/>
                    <a:pt x="63" y="3"/>
                  </a:cubicBezTo>
                  <a:cubicBezTo>
                    <a:pt x="61" y="0"/>
                    <a:pt x="54" y="0"/>
                    <a:pt x="51" y="3"/>
                  </a:cubicBezTo>
                  <a:cubicBezTo>
                    <a:pt x="2" y="79"/>
                    <a:pt x="2" y="79"/>
                    <a:pt x="2" y="79"/>
                  </a:cubicBezTo>
                  <a:cubicBezTo>
                    <a:pt x="0" y="84"/>
                    <a:pt x="0" y="89"/>
                    <a:pt x="9" y="89"/>
                  </a:cubicBezTo>
                  <a:close/>
                  <a:moveTo>
                    <a:pt x="57" y="12"/>
                  </a:moveTo>
                  <a:cubicBezTo>
                    <a:pt x="102" y="81"/>
                    <a:pt x="102" y="81"/>
                    <a:pt x="102" y="81"/>
                  </a:cubicBezTo>
                  <a:cubicBezTo>
                    <a:pt x="100" y="81"/>
                    <a:pt x="19" y="81"/>
                    <a:pt x="12" y="81"/>
                  </a:cubicBezTo>
                  <a:lnTo>
                    <a:pt x="57" y="12"/>
                  </a:lnTo>
                  <a:close/>
                  <a:moveTo>
                    <a:pt x="109" y="97"/>
                  </a:moveTo>
                  <a:cubicBezTo>
                    <a:pt x="5" y="97"/>
                    <a:pt x="5" y="97"/>
                    <a:pt x="5" y="97"/>
                  </a:cubicBezTo>
                  <a:cubicBezTo>
                    <a:pt x="3" y="97"/>
                    <a:pt x="1" y="99"/>
                    <a:pt x="1" y="101"/>
                  </a:cubicBezTo>
                  <a:cubicBezTo>
                    <a:pt x="1" y="103"/>
                    <a:pt x="3" y="105"/>
                    <a:pt x="5" y="105"/>
                  </a:cubicBezTo>
                  <a:cubicBezTo>
                    <a:pt x="109" y="105"/>
                    <a:pt x="109" y="105"/>
                    <a:pt x="109" y="105"/>
                  </a:cubicBezTo>
                  <a:cubicBezTo>
                    <a:pt x="111" y="105"/>
                    <a:pt x="113" y="103"/>
                    <a:pt x="113" y="101"/>
                  </a:cubicBezTo>
                  <a:cubicBezTo>
                    <a:pt x="113" y="99"/>
                    <a:pt x="111" y="97"/>
                    <a:pt x="109" y="97"/>
                  </a:cubicBezTo>
                  <a:close/>
                </a:path>
              </a:pathLst>
            </a:custGeom>
            <a:solidFill>
              <a:schemeClr val="bg1"/>
            </a:solidFill>
            <a:ln>
              <a:noFill/>
            </a:ln>
          </p:spPr>
          <p:txBody>
            <a:bodyPr vert="horz" wrap="square" lIns="61722" tIns="30861" rIns="61722" bIns="30861" numCol="1" anchor="t" anchorCtr="0" compatLnSpc="1">
              <a:prstTxWarp prst="textNoShape">
                <a:avLst/>
              </a:prstTxWarp>
            </a:bodyPr>
            <a:lstStyle/>
            <a:p>
              <a:endParaRPr lang="zh-CN" altLang="en-US" sz="1215">
                <a:solidFill>
                  <a:srgbClr val="000000"/>
                </a:solidFill>
                <a:latin typeface="Calibri" panose="020F0502020204030204" pitchFamily="34" charset="0"/>
                <a:sym typeface="Calibri" panose="020F0502020204030204" pitchFamily="34" charset="0"/>
              </a:endParaRPr>
            </a:p>
          </p:txBody>
        </p:sp>
        <p:sp>
          <p:nvSpPr>
            <p:cNvPr id="37" name="文本框 25">
              <a:extLst>
                <a:ext uri="{FF2B5EF4-FFF2-40B4-BE49-F238E27FC236}">
                  <a16:creationId xmlns:a16="http://schemas.microsoft.com/office/drawing/2014/main" id="{7C6826FF-95AC-B526-79AB-2EB3BC33D9FC}"/>
                </a:ext>
              </a:extLst>
            </p:cNvPr>
            <p:cNvSpPr txBox="1"/>
            <p:nvPr/>
          </p:nvSpPr>
          <p:spPr>
            <a:xfrm>
              <a:off x="2585922" y="4168118"/>
              <a:ext cx="1388744" cy="424732"/>
            </a:xfrm>
            <a:prstGeom prst="rect">
              <a:avLst/>
            </a:prstGeom>
            <a:noFill/>
          </p:spPr>
          <p:txBody>
            <a:bodyPr wrap="square" rtlCol="0">
              <a:spAutoFit/>
            </a:bodyPr>
            <a:lstStyle/>
            <a:p>
              <a:r>
                <a:rPr lang="en-US" altLang="zh-CN" sz="2160" b="1" dirty="0">
                  <a:solidFill>
                    <a:srgbClr val="FFFFFF"/>
                  </a:solidFill>
                  <a:latin typeface="Calibri" panose="020F0502020204030204" pitchFamily="34" charset="0"/>
                  <a:cs typeface="Calibri" panose="020F0502020204030204" pitchFamily="34" charset="0"/>
                  <a:sym typeface="Calibri" panose="020F0502020204030204" pitchFamily="34" charset="0"/>
                </a:rPr>
                <a:t>PART 4</a:t>
              </a:r>
              <a:r>
                <a:rPr lang="en-US" altLang="zh-CN" sz="2160" b="1" dirty="0">
                  <a:solidFill>
                    <a:srgbClr val="FFFFFF"/>
                  </a:solidFill>
                  <a:latin typeface="Calibri" panose="020F0502020204030204" pitchFamily="34" charset="0"/>
                  <a:sym typeface="Calibri" panose="020F0502020204030204" pitchFamily="34" charset="0"/>
                </a:rPr>
                <a:t> </a:t>
              </a:r>
              <a:endParaRPr lang="zh-CN" altLang="en-US" sz="2160" b="1" dirty="0">
                <a:solidFill>
                  <a:srgbClr val="FFFFFF"/>
                </a:solidFill>
                <a:latin typeface="Calibri" panose="020F0502020204030204" pitchFamily="34" charset="0"/>
                <a:sym typeface="Calibri" panose="020F0502020204030204" pitchFamily="34" charset="0"/>
              </a:endParaRPr>
            </a:p>
          </p:txBody>
        </p:sp>
        <p:sp>
          <p:nvSpPr>
            <p:cNvPr id="38" name="矩形 37">
              <a:extLst>
                <a:ext uri="{FF2B5EF4-FFF2-40B4-BE49-F238E27FC236}">
                  <a16:creationId xmlns:a16="http://schemas.microsoft.com/office/drawing/2014/main" id="{8ACEB0AB-B759-3F30-727D-715B50F8067D}"/>
                </a:ext>
              </a:extLst>
            </p:cNvPr>
            <p:cNvSpPr/>
            <p:nvPr/>
          </p:nvSpPr>
          <p:spPr>
            <a:xfrm>
              <a:off x="4427984" y="4209668"/>
              <a:ext cx="2652195" cy="341632"/>
            </a:xfrm>
            <a:prstGeom prst="rect">
              <a:avLst/>
            </a:prstGeom>
            <a:ln w="25400" cap="sq">
              <a:noFill/>
              <a:prstDash val="dash"/>
              <a:bevel/>
            </a:ln>
          </p:spPr>
          <p:txBody>
            <a:bodyPr wrap="square">
              <a:spAutoFit/>
            </a:bodyPr>
            <a:lstStyle/>
            <a:p>
              <a:r>
                <a:rPr lang="zh-CN" altLang="en-US" sz="1620" dirty="0">
                  <a:solidFill>
                    <a:schemeClr val="bg1">
                      <a:lumMod val="50000"/>
                    </a:schemeClr>
                  </a:solidFill>
                  <a:latin typeface="思源黑体 CN Bold" panose="020B0800000000000000" pitchFamily="34" charset="-122"/>
                  <a:ea typeface="思源黑体 CN Bold" panose="020B0800000000000000" pitchFamily="34" charset="-122"/>
                  <a:sym typeface="Calibri" panose="020F0502020204030204" pitchFamily="34" charset="0"/>
                </a:rPr>
                <a:t>业绩评价</a:t>
              </a:r>
            </a:p>
          </p:txBody>
        </p:sp>
        <p:sp>
          <p:nvSpPr>
            <p:cNvPr id="39" name="矩形 3">
              <a:extLst>
                <a:ext uri="{FF2B5EF4-FFF2-40B4-BE49-F238E27FC236}">
                  <a16:creationId xmlns:a16="http://schemas.microsoft.com/office/drawing/2014/main" id="{93FE6A36-55B1-0E84-F267-4305CB469410}"/>
                </a:ext>
              </a:extLst>
            </p:cNvPr>
            <p:cNvSpPr/>
            <p:nvPr/>
          </p:nvSpPr>
          <p:spPr>
            <a:xfrm>
              <a:off x="3976571" y="4108828"/>
              <a:ext cx="3229850" cy="543313"/>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cap="flat" cmpd="sng" algn="ctr">
              <a:solidFill>
                <a:schemeClr val="bg2">
                  <a:lumMod val="50000"/>
                </a:schemeClr>
              </a:solidFill>
              <a:prstDash val="solid"/>
            </a:ln>
            <a:effectLst/>
          </p:spPr>
          <p:txBody>
            <a:bodyPr rtlCol="0" anchor="ctr"/>
            <a:lstStyle/>
            <a:p>
              <a:pPr algn="ctr" defTabSz="617214" fontAlgn="base">
                <a:spcBef>
                  <a:spcPct val="0"/>
                </a:spcBef>
                <a:spcAft>
                  <a:spcPct val="0"/>
                </a:spcAft>
                <a:defRPr/>
              </a:pPr>
              <a:endParaRPr lang="zh-CN" altLang="en-US" sz="1215" kern="0">
                <a:solidFill>
                  <a:prstClr val="white"/>
                </a:solidFill>
                <a:latin typeface="Calibri" panose="020F0502020204030204" pitchFamily="34" charset="0"/>
                <a:ea typeface="宋体" panose="02010600030101010101" pitchFamily="2" charset="-122"/>
                <a:sym typeface="Calibri" panose="020F0502020204030204" pitchFamily="34" charset="0"/>
              </a:endParaRPr>
            </a:p>
          </p:txBody>
        </p:sp>
      </p:grpSp>
    </p:spTree>
    <p:extLst>
      <p:ext uri="{BB962C8B-B14F-4D97-AF65-F5344CB8AC3E}">
        <p14:creationId xmlns:p14="http://schemas.microsoft.com/office/powerpoint/2010/main" val="1518995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4B91829D-5C38-F81D-27F4-BA5BA5771715}"/>
              </a:ext>
            </a:extLst>
          </p:cNvPr>
          <p:cNvSpPr>
            <a:spLocks noGrp="1"/>
          </p:cNvSpPr>
          <p:nvPr>
            <p:ph type="body" sz="quarter" idx="11"/>
          </p:nvPr>
        </p:nvSpPr>
        <p:spPr>
          <a:xfrm>
            <a:off x="713973" y="195486"/>
            <a:ext cx="5616624" cy="313333"/>
          </a:xfrm>
        </p:spPr>
        <p:txBody>
          <a:bodyPr>
            <a:normAutofit fontScale="92500" lnSpcReduction="20000"/>
          </a:bodyPr>
          <a:lstStyle/>
          <a:p>
            <a:r>
              <a:rPr lang="zh-CN" altLang="en-US" dirty="0"/>
              <a:t>有效归因流程</a:t>
            </a:r>
          </a:p>
        </p:txBody>
      </p:sp>
      <p:sp>
        <p:nvSpPr>
          <p:cNvPr id="5" name="内容占位符 1">
            <a:extLst>
              <a:ext uri="{FF2B5EF4-FFF2-40B4-BE49-F238E27FC236}">
                <a16:creationId xmlns:a16="http://schemas.microsoft.com/office/drawing/2014/main" id="{F04AC05B-38DF-49F7-D079-AC1AAC5FD682}"/>
              </a:ext>
            </a:extLst>
          </p:cNvPr>
          <p:cNvSpPr>
            <a:spLocks noGrp="1"/>
          </p:cNvSpPr>
          <p:nvPr>
            <p:ph idx="1"/>
          </p:nvPr>
        </p:nvSpPr>
        <p:spPr>
          <a:xfrm>
            <a:off x="539552" y="771550"/>
            <a:ext cx="7840743" cy="4104456"/>
          </a:xfrm>
        </p:spPr>
        <p:txBody>
          <a:bodyPr>
            <a:normAutofit/>
          </a:bodyPr>
          <a:lstStyle/>
          <a:p>
            <a:pPr marL="411477" lvl="1" indent="0">
              <a:buNone/>
            </a:pPr>
            <a:r>
              <a:rPr lang="zh-CN" altLang="en-US" dirty="0"/>
              <a:t>业绩归因是业绩评估中的关键环节，有效的业绩归因分析需要对投资决策过程有全面的理解。</a:t>
            </a:r>
            <a:endParaRPr lang="en-US" altLang="zh-CN" dirty="0"/>
          </a:p>
          <a:p>
            <a:pPr marL="411477" lvl="1" indent="0">
              <a:buNone/>
            </a:pPr>
            <a:r>
              <a:rPr lang="zh-CN" altLang="en-US" dirty="0"/>
              <a:t>一个有效的归因流程必须同时满足以下四个条件：</a:t>
            </a:r>
            <a:endParaRPr lang="en-US" altLang="zh-CN" dirty="0"/>
          </a:p>
          <a:p>
            <a:pPr marL="411477" lvl="1" indent="0">
              <a:buNone/>
            </a:pPr>
            <a:endParaRPr lang="en-US" altLang="zh-CN" dirty="0"/>
          </a:p>
          <a:p>
            <a:pPr lvl="1"/>
            <a:r>
              <a:rPr lang="zh-CN" altLang="en-US" dirty="0"/>
              <a:t>归因必须考虑投资组合全部的收益或风险敞口；</a:t>
            </a:r>
            <a:endParaRPr lang="en-US" altLang="zh-CN" dirty="0"/>
          </a:p>
          <a:p>
            <a:pPr lvl="1"/>
            <a:endParaRPr lang="zh-CN" altLang="en-US" dirty="0"/>
          </a:p>
          <a:p>
            <a:pPr lvl="1"/>
            <a:r>
              <a:rPr lang="zh-CN" altLang="en-US" dirty="0"/>
              <a:t>归因必须反映投资决策过程；</a:t>
            </a:r>
            <a:endParaRPr lang="en-US" altLang="zh-CN" dirty="0"/>
          </a:p>
          <a:p>
            <a:pPr lvl="1"/>
            <a:endParaRPr lang="zh-CN" altLang="en-US" dirty="0"/>
          </a:p>
          <a:p>
            <a:pPr lvl="1"/>
            <a:r>
              <a:rPr lang="zh-CN" altLang="en-US" dirty="0"/>
              <a:t>归因必须能够对投资经理主动的投资决策 </a:t>
            </a:r>
            <a:r>
              <a:rPr lang="en-US" altLang="zh-CN" dirty="0"/>
              <a:t>(active decisions) </a:t>
            </a:r>
            <a:r>
              <a:rPr lang="zh-CN" altLang="en-US" dirty="0"/>
              <a:t>进行量化；</a:t>
            </a:r>
            <a:endParaRPr lang="en-US" altLang="zh-CN" dirty="0"/>
          </a:p>
          <a:p>
            <a:pPr lvl="1"/>
            <a:endParaRPr lang="en-US" altLang="zh-CN" dirty="0"/>
          </a:p>
          <a:p>
            <a:pPr lvl="1"/>
            <a:r>
              <a:rPr lang="zh-CN" altLang="en-US" dirty="0"/>
              <a:t>归因必须对投资组合的超额收益或风险有一个完整的解释。</a:t>
            </a:r>
          </a:p>
        </p:txBody>
      </p:sp>
    </p:spTree>
    <p:extLst>
      <p:ext uri="{BB962C8B-B14F-4D97-AF65-F5344CB8AC3E}">
        <p14:creationId xmlns:p14="http://schemas.microsoft.com/office/powerpoint/2010/main" val="812966696"/>
      </p:ext>
    </p:extLst>
  </p:cSld>
  <p:clrMapOvr>
    <a:masterClrMapping/>
  </p:clrMapOvr>
</p:sld>
</file>

<file path=ppt/theme/theme1.xml><?xml version="1.0" encoding="utf-8"?>
<a:theme xmlns:a="http://schemas.openxmlformats.org/drawingml/2006/main" name="Office 主题">
  <a:themeElements>
    <a:clrScheme name="蓝绿">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3913</Words>
  <Application>Microsoft Office PowerPoint</Application>
  <PresentationFormat>全屏显示(16:9)</PresentationFormat>
  <Paragraphs>231</Paragraphs>
  <Slides>29</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思源黑体</vt:lpstr>
      <vt:lpstr>思源黑体 CN Bold</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2020-07-10T09:02:26Z</dcterms:created>
  <dcterms:modified xsi:type="dcterms:W3CDTF">2023-08-17T17:30:02Z</dcterms:modified>
</cp:coreProperties>
</file>