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262" r:id="rId3"/>
    <p:sldId id="272" r:id="rId4"/>
    <p:sldId id="653" r:id="rId5"/>
    <p:sldId id="654" r:id="rId6"/>
    <p:sldId id="655" r:id="rId7"/>
    <p:sldId id="656" r:id="rId8"/>
    <p:sldId id="648" r:id="rId9"/>
    <p:sldId id="657" r:id="rId10"/>
    <p:sldId id="361" r:id="rId11"/>
    <p:sldId id="658" r:id="rId12"/>
    <p:sldId id="643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53"/>
            <p14:sldId id="654"/>
            <p14:sldId id="655"/>
            <p14:sldId id="656"/>
            <p14:sldId id="648"/>
            <p14:sldId id="657"/>
            <p14:sldId id="361"/>
            <p14:sldId id="658"/>
            <p14:sldId id="64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5" d="100"/>
          <a:sy n="85" d="100"/>
        </p:scale>
        <p:origin x="7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1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717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55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83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6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4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-44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简单移动平均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8280920" cy="2457211"/>
          </a:xfrm>
        </p:spPr>
        <p:txBody>
          <a:bodyPr>
            <a:normAutofit/>
          </a:bodyPr>
          <a:lstStyle/>
          <a:p>
            <a:r>
              <a:rPr lang="zh-CN" altLang="en-US" dirty="0"/>
              <a:t>要确定移动平均的期数，一般需要从以下三个方面考虑：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dirty="0"/>
              <a:t>事件发展的周期性。如果事件的发展具有周期性，一般应以周期长度作为移动平均的间隔长度。</a:t>
            </a:r>
            <a:endParaRPr lang="en-US" altLang="zh-CN" b="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dirty="0"/>
              <a:t>对趋势平均性的要求。一般来说，移动平均的期数越多，修匀效果越平均，表现出的趋势就越清晰。</a:t>
            </a:r>
            <a:endParaRPr lang="en-US" altLang="zh-CN" b="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dirty="0"/>
              <a:t>对趋势反映近期变化敏感程度的要求。如果想得到长期趋势，最好做期数比较大的移动平均；如果想密切关注序列的短期趋势，最好做期数比较小的移动平均。</a:t>
            </a:r>
            <a:endParaRPr lang="en-US" altLang="zh-CN" b="0" dirty="0"/>
          </a:p>
          <a:p>
            <a:pPr marL="342900" indent="-342900">
              <a:buFont typeface="+mj-lt"/>
              <a:buAutoNum type="arabicPeriod"/>
            </a:pP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期数选择</a:t>
            </a:r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期数选择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58E534-AF99-1D99-D99D-91D0F3C8A785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28ED8B18-DD85-0029-0518-046B84D81DFE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D38864AC-DB2B-19F0-FA90-7587CCB8375C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5B88B69E-32E2-59B8-4634-14FEE612D8C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EF2243-039F-677E-AAE3-F5E557A7B25D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本节练习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13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074FF-C6B2-4B78-BA30-E56E28216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7F1497-562E-6FE8-9750-9366F1877B69}"/>
              </a:ext>
            </a:extLst>
          </p:cNvPr>
          <p:cNvSpPr txBox="1"/>
          <p:nvPr/>
        </p:nvSpPr>
        <p:spPr>
          <a:xfrm>
            <a:off x="107504" y="693161"/>
            <a:ext cx="8424936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使用在线数据库，自己寻找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1-3 </a:t>
            </a:r>
            <a:r>
              <a:rPr lang="zh-CN" altLang="en-US" sz="1400" dirty="0">
                <a:solidFill>
                  <a:prstClr val="black"/>
                </a:solidFill>
                <a:latin typeface="Calibri"/>
                <a:ea typeface="思源黑体" panose="020B0400000000000000"/>
              </a:rPr>
              <a:t>支股票并对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2021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一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2022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年数据进行分析，计算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30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日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SMA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的值，并绘制均线图。</a:t>
            </a: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思源黑体" panose="020B04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21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简单移动平均数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简单移动平均函数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期数选择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6DF7274-2EB7-53F1-0B50-2D2D5153D9E8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F5101F8A-3B0A-52A8-A4B4-0BB1FCE50D0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4E4589EF-B77D-6D60-A13E-8D50E57376C2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00B419-533E-E4DD-4C89-DB402C8596D0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E452F744-46AA-5A18-AD91-A5BF2EA17AF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简单移动平均数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776864" cy="324036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捕捉趋势最普遍的方法为移动平均线，根据求平均的方式不同，可以有简单移动平均数、指数加权移动平均数和指数移动平均数。</a:t>
            </a:r>
            <a:endParaRPr lang="en-US" altLang="zh-CN" dirty="0"/>
          </a:p>
          <a:p>
            <a:pPr lvl="1"/>
            <a:r>
              <a:rPr lang="zh-CN" altLang="en-US" dirty="0"/>
              <a:t>一般来说我们以日、周为单位，比如求</a:t>
            </a:r>
            <a:r>
              <a:rPr lang="en-US" altLang="zh-CN" dirty="0"/>
              <a:t>5</a:t>
            </a:r>
            <a:r>
              <a:rPr lang="zh-CN" altLang="en-US" dirty="0"/>
              <a:t>日的平均数，</a:t>
            </a:r>
            <a:r>
              <a:rPr lang="en-US" altLang="zh-CN" dirty="0"/>
              <a:t>10</a:t>
            </a:r>
            <a:r>
              <a:rPr lang="zh-CN" altLang="en-US" dirty="0"/>
              <a:t>日的平均数，</a:t>
            </a:r>
            <a:r>
              <a:rPr lang="en-US" altLang="zh-CN" dirty="0"/>
              <a:t>20</a:t>
            </a:r>
            <a:r>
              <a:rPr lang="zh-CN" altLang="en-US" dirty="0"/>
              <a:t>日的平均数或者</a:t>
            </a:r>
            <a:r>
              <a:rPr lang="en-US" altLang="zh-CN" dirty="0"/>
              <a:t>3</a:t>
            </a:r>
            <a:r>
              <a:rPr lang="zh-CN" altLang="en-US" dirty="0"/>
              <a:t>周的平均数。</a:t>
            </a:r>
            <a:endParaRPr lang="en-US" altLang="zh-CN" dirty="0"/>
          </a:p>
          <a:p>
            <a:pPr lvl="1"/>
            <a:r>
              <a:rPr lang="zh-CN" altLang="en-US" dirty="0"/>
              <a:t>为了体现“移动”两个字的作用，在求得第一个平均数以后，若要求第二个平均数，就要把原来的一组数的最早一项股价减去，再加上一项新的股价，求和后再除以股价的个数，以得到第二个平均数。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简单移动平均数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8064896" cy="324036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根据定义，股票在第</a:t>
            </a:r>
            <a:r>
              <a:rPr lang="en-US" altLang="zh-CN" dirty="0"/>
              <a:t>1</a:t>
            </a:r>
            <a:r>
              <a:rPr lang="zh-CN" altLang="en-US" dirty="0"/>
              <a:t>天到第</a:t>
            </a:r>
            <a:r>
              <a:rPr lang="en-US" altLang="zh-CN" dirty="0"/>
              <a:t>4</a:t>
            </a:r>
            <a:r>
              <a:rPr lang="zh-CN" altLang="en-US" dirty="0"/>
              <a:t>天无法求出</a:t>
            </a:r>
            <a:r>
              <a:rPr lang="en-US" altLang="zh-CN" dirty="0"/>
              <a:t>5</a:t>
            </a:r>
            <a:r>
              <a:rPr lang="zh-CN" altLang="en-US" dirty="0"/>
              <a:t>日价格简单移动平均数。第</a:t>
            </a:r>
            <a:r>
              <a:rPr lang="en-US" altLang="zh-CN" dirty="0"/>
              <a:t>5</a:t>
            </a:r>
            <a:r>
              <a:rPr lang="zh-CN" altLang="en-US" dirty="0"/>
              <a:t>天的简单平均数为：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sz="1800" dirty="0"/>
          </a:p>
          <a:p>
            <a:pPr lvl="1"/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天的</a:t>
            </a:r>
            <a:r>
              <a:rPr lang="en-US" altLang="zh-CN" dirty="0"/>
              <a:t>5</a:t>
            </a:r>
            <a:r>
              <a:rPr lang="zh-CN" altLang="en-US" dirty="0"/>
              <a:t>日简单移动平均数则为：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561B6-62E6-42AF-7006-735F8E48C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57511"/>
            <a:ext cx="327660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2D1194-9630-AD0D-47BC-F38388DDD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3229720"/>
            <a:ext cx="3305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简单移动平均数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064896" cy="100811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首先，读取青岛啤酒 </a:t>
            </a:r>
            <a:r>
              <a:rPr lang="en-US" altLang="zh-CN" dirty="0"/>
              <a:t>2014</a:t>
            </a:r>
            <a:r>
              <a:rPr lang="zh-CN" altLang="en-US" dirty="0"/>
              <a:t>年以来的交易数据，提取收盘价，并绘制收盘价时序图。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33EDB-AD37-7D63-B6C7-5F8E99D4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" y="1419622"/>
            <a:ext cx="3615314" cy="33900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2EB452-E492-EC44-C98A-985467EC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790" y="2139702"/>
            <a:ext cx="5529706" cy="29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简单移动平均数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" y="626400"/>
            <a:ext cx="8064896" cy="1008112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接下来，用</a:t>
            </a:r>
            <a:r>
              <a:rPr lang="en-US" altLang="zh-CN" dirty="0"/>
              <a:t>Python </a:t>
            </a:r>
            <a:r>
              <a:rPr lang="zh-CN" altLang="en-US" dirty="0"/>
              <a:t>编写代码演示青岛啤酒收盘价的简单移动平均数的求值过程。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33EDB-AD37-7D63-B6C7-5F8E99D4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600" y="1418400"/>
            <a:ext cx="3791348" cy="3362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94125-863A-28F7-A6D2-40DE939CB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00" y="2066400"/>
            <a:ext cx="5483733" cy="28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期数选择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2DAC81-5DE4-75E4-C032-0A6690F35860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44D2B846-23DB-E275-9B73-3E7622AE96E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BB76E0F0-2A60-8D06-5C2A-E462D31C8722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F4C1F8-93D4-F2D0-6075-2778B9DE7F29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798BD3D2-1D4A-AEFC-F0DD-4E532C0461CD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3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简单移动平均函数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53DB5DD-6381-7DB2-1135-C62F2E12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30" y="508819"/>
            <a:ext cx="4029075" cy="2162175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Python </a:t>
            </a:r>
            <a:r>
              <a:rPr lang="zh-CN" altLang="en-US" dirty="0"/>
              <a:t>编写一个计算</a:t>
            </a:r>
            <a:r>
              <a:rPr lang="en-US" altLang="zh-CN" dirty="0"/>
              <a:t>k</a:t>
            </a:r>
            <a:r>
              <a:rPr lang="zh-CN" altLang="en-US" dirty="0"/>
              <a:t>期简单移动平均函数</a:t>
            </a:r>
            <a:r>
              <a:rPr lang="en-US" altLang="zh-CN" dirty="0"/>
              <a:t>smaCal()</a:t>
            </a:r>
            <a:r>
              <a:rPr lang="zh-CN" altLang="en-US" dirty="0"/>
              <a:t>，以实现数据的简单移动平均。具体代码如下</a:t>
            </a:r>
            <a:r>
              <a:rPr lang="en-US" altLang="zh-CN" dirty="0"/>
              <a:t>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633032-81DF-2596-12E9-B48166C2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1" y="1969486"/>
            <a:ext cx="4029075" cy="1543050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C74FC62F-4D03-1F2C-58CF-7186B9EF9CD3}"/>
              </a:ext>
            </a:extLst>
          </p:cNvPr>
          <p:cNvSpPr txBox="1">
            <a:spLocks/>
          </p:cNvSpPr>
          <p:nvPr/>
        </p:nvSpPr>
        <p:spPr>
          <a:xfrm>
            <a:off x="4720218" y="508819"/>
            <a:ext cx="412582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  <a:p>
            <a:pPr lvl="1"/>
            <a:r>
              <a:rPr lang="zh-CN" altLang="en-US" dirty="0"/>
              <a:t>运用</a:t>
            </a:r>
            <a:r>
              <a:rPr lang="en-US" altLang="zh-CN" dirty="0"/>
              <a:t>smaCal()</a:t>
            </a:r>
            <a:r>
              <a:rPr lang="zh-CN" altLang="en-US" dirty="0"/>
              <a:t>函数算简单移动平均价格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D8D3B3-FF47-86F4-F570-DA4685282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02575"/>
            <a:ext cx="2406034" cy="18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简单移动平均函数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期数选择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58E534-AF99-1D99-D99D-91D0F3C8A785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D38864AC-DB2B-19F0-FA90-7587CCB8375C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5B88B69E-32E2-59B8-4634-14FEE612D8C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EF2243-039F-677E-AAE3-F5E557A7B25D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本节练习</a:t>
              </a: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28ED8B18-DD85-0029-0518-046B84D81DFE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90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全屏显示(16:9)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思源黑体</vt:lpstr>
      <vt:lpstr>思源黑体 CN Bold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2023-03-03T11:02:28Z</dcterms:modified>
</cp:coreProperties>
</file>