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3" r:id="rId2"/>
    <p:sldId id="262" r:id="rId3"/>
    <p:sldId id="272" r:id="rId4"/>
    <p:sldId id="658" r:id="rId5"/>
    <p:sldId id="659" r:id="rId6"/>
    <p:sldId id="660" r:id="rId7"/>
    <p:sldId id="648" r:id="rId8"/>
    <p:sldId id="661" r:id="rId9"/>
    <p:sldId id="662" r:id="rId10"/>
    <p:sldId id="361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58"/>
            <p14:sldId id="659"/>
            <p14:sldId id="660"/>
            <p14:sldId id="648"/>
            <p14:sldId id="661"/>
            <p14:sldId id="662"/>
            <p14:sldId id="3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93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03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03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98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29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-44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加权移动平均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8280920" cy="2457211"/>
          </a:xfrm>
        </p:spPr>
        <p:txBody>
          <a:bodyPr>
            <a:normAutofit/>
          </a:bodyPr>
          <a:lstStyle/>
          <a:p>
            <a:r>
              <a:rPr lang="zh-CN" altLang="en-US" b="0" dirty="0"/>
              <a:t>使用在线数据库计算上证综指</a:t>
            </a:r>
            <a:r>
              <a:rPr lang="en-US" altLang="zh-CN" b="0" dirty="0"/>
              <a:t>2020</a:t>
            </a:r>
            <a:r>
              <a:rPr lang="zh-CN" altLang="en-US" b="0" dirty="0"/>
              <a:t>年一</a:t>
            </a:r>
            <a:r>
              <a:rPr lang="en-US" altLang="zh-CN" b="0" dirty="0"/>
              <a:t>2022</a:t>
            </a:r>
            <a:r>
              <a:rPr lang="zh-CN" altLang="en-US" b="0" dirty="0"/>
              <a:t>年数据进行分析，计算</a:t>
            </a:r>
            <a:r>
              <a:rPr lang="en-US" altLang="zh-CN" b="0" dirty="0"/>
              <a:t>5</a:t>
            </a:r>
            <a:r>
              <a:rPr lang="zh-CN" altLang="en-US" b="0" dirty="0"/>
              <a:t>日、</a:t>
            </a:r>
            <a:r>
              <a:rPr lang="en-US" altLang="zh-CN" b="0" dirty="0"/>
              <a:t>20</a:t>
            </a:r>
            <a:r>
              <a:rPr lang="zh-CN" altLang="en-US" b="0" dirty="0"/>
              <a:t>日</a:t>
            </a:r>
            <a:r>
              <a:rPr lang="en-US" altLang="zh-CN" b="0" dirty="0"/>
              <a:t>WMA</a:t>
            </a:r>
            <a:r>
              <a:rPr lang="zh-CN" altLang="en-US" b="0" dirty="0"/>
              <a:t>的值，并绘制曲线图。</a:t>
            </a:r>
            <a:endParaRPr lang="en-US" altLang="zh-CN" b="0" dirty="0"/>
          </a:p>
          <a:p>
            <a:pPr marL="342900" indent="-342900">
              <a:buFont typeface="+mj-lt"/>
              <a:buAutoNum type="arabicPeriod"/>
            </a:pP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加权移动平均数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776864" cy="129633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在预测股价时，不同时期的股价数据具有不同的代表性。为了表示其代表性的高低，可以考虑先对股价赋予一定的权重，再求平均值。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5</a:t>
            </a:r>
            <a:r>
              <a:rPr lang="zh-CN" altLang="en-US" dirty="0"/>
              <a:t>日的时间长度为例，</a:t>
            </a:r>
            <a:r>
              <a:rPr lang="en-US" altLang="zh-CN" dirty="0"/>
              <a:t>5</a:t>
            </a:r>
            <a:r>
              <a:rPr lang="zh-CN" altLang="en-US" dirty="0"/>
              <a:t>日加权移动平均值的计算公式为：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76FB92-FE41-865B-2C66-B68F3496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2067880"/>
            <a:ext cx="450532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">
                <a:extLst>
                  <a:ext uri="{FF2B5EF4-FFF2-40B4-BE49-F238E27FC236}">
                    <a16:creationId xmlns:a16="http://schemas.microsoft.com/office/drawing/2014/main" id="{8BCC122B-20CA-A09A-FF6C-F79D8974E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4" y="3075620"/>
                <a:ext cx="7776864" cy="1296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08607" indent="-308607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  <a:defRPr lang="zh-CN" altLang="en-US" sz="1400" b="1" kern="1200" baseline="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1pPr>
                <a:lvl2pPr marL="668649" indent="-257172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l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2pPr>
                <a:lvl3pPr marL="1028690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ü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3pPr>
                <a:lvl4pPr marL="1440166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u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4pPr>
                <a:lvl5pPr marL="1851641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p"/>
                  <a:defRPr lang="zh-CN" altLang="en-US" sz="1400" b="0" kern="1200" baseline="0" dirty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5pPr>
                <a:lvl6pPr marL="2263118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74593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86069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97545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1477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为股价数据的权重，且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 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1">
                <a:extLst>
                  <a:ext uri="{FF2B5EF4-FFF2-40B4-BE49-F238E27FC236}">
                    <a16:creationId xmlns:a16="http://schemas.microsoft.com/office/drawing/2014/main" id="{8BCC122B-20CA-A09A-FF6C-F79D8974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75620"/>
                <a:ext cx="7776864" cy="1296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加权移动平均数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776864" cy="86409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以青岛啤酒股票数据为例，定义权重，求加权移动平均值。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4D2949-6ACE-2487-9F0B-79C7B488E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0"/>
          <a:stretch/>
        </p:blipFill>
        <p:spPr>
          <a:xfrm>
            <a:off x="539552" y="1563638"/>
            <a:ext cx="4780534" cy="2499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F368DB-8EA9-C46F-24D9-3BCE9F9D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0" r="26192"/>
          <a:stretch/>
        </p:blipFill>
        <p:spPr>
          <a:xfrm>
            <a:off x="5508105" y="1507802"/>
            <a:ext cx="3528392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加权移动平均数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C30E9-8247-7F4D-453D-9663B8B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76" y="2022610"/>
            <a:ext cx="5616624" cy="29525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F8DFD4-FDB5-64BE-4F82-30E657141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1" y="843559"/>
            <a:ext cx="498823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6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加权移动平均函数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53DB5DD-6381-7DB2-1135-C62F2E12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30" y="508819"/>
            <a:ext cx="7465222" cy="2162175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Python </a:t>
            </a:r>
            <a:r>
              <a:rPr lang="zh-CN" altLang="en-US" dirty="0"/>
              <a:t>编写一个加权移动平均的函数 </a:t>
            </a:r>
            <a:r>
              <a:rPr lang="en-US" altLang="zh-CN" dirty="0" err="1"/>
              <a:t>wmaCal</a:t>
            </a:r>
            <a:r>
              <a:rPr lang="en-US" altLang="zh-CN" dirty="0"/>
              <a:t>()</a:t>
            </a:r>
            <a:r>
              <a:rPr lang="zh-CN" altLang="en-US" dirty="0"/>
              <a:t>，以实现数据的加权移动平均。</a:t>
            </a:r>
            <a:r>
              <a:rPr lang="en-US" altLang="zh-CN" dirty="0" err="1"/>
              <a:t>wmaCal</a:t>
            </a:r>
            <a:r>
              <a:rPr lang="en-US" altLang="zh-CN" dirty="0"/>
              <a:t>()</a:t>
            </a:r>
            <a:r>
              <a:rPr lang="zh-CN" altLang="en-US" dirty="0"/>
              <a:t>函数定义代码如下</a:t>
            </a:r>
            <a:r>
              <a:rPr lang="en-US" altLang="zh-CN" dirty="0"/>
              <a:t>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633032-81DF-2596-12E9-B48166C2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252" y="1779662"/>
            <a:ext cx="5284940" cy="26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加权移动平均函数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C74FC62F-4D03-1F2C-58CF-7186B9EF9CD3}"/>
              </a:ext>
            </a:extLst>
          </p:cNvPr>
          <p:cNvSpPr txBox="1">
            <a:spLocks/>
          </p:cNvSpPr>
          <p:nvPr/>
        </p:nvSpPr>
        <p:spPr>
          <a:xfrm>
            <a:off x="255233" y="508819"/>
            <a:ext cx="859080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  <a:p>
            <a:pPr lvl="1"/>
            <a:r>
              <a:rPr lang="zh-CN" altLang="en-US" dirty="0"/>
              <a:t>用青岛啤酒股票的日收盘价数据来说明 </a:t>
            </a:r>
            <a:r>
              <a:rPr lang="en-US" altLang="zh-CN" dirty="0" err="1"/>
              <a:t>wmaCal</a:t>
            </a:r>
            <a:r>
              <a:rPr lang="en-US" altLang="zh-CN" dirty="0"/>
              <a:t>()</a:t>
            </a:r>
            <a:r>
              <a:rPr lang="zh-CN" altLang="en-US" dirty="0"/>
              <a:t>函数的使用方法。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4E2B1-9171-CB4A-6C53-4106A5E64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6"/>
          <a:stretch/>
        </p:blipFill>
        <p:spPr>
          <a:xfrm>
            <a:off x="899592" y="1779662"/>
            <a:ext cx="4523110" cy="240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1C2CF6-A01D-0FC7-B97D-A0783CBC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5015"/>
            <a:ext cx="2310737" cy="1917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723A43-FFEB-9E80-E7D6-E9623677D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56"/>
          <a:stretch/>
        </p:blipFill>
        <p:spPr>
          <a:xfrm>
            <a:off x="4183435" y="1779662"/>
            <a:ext cx="4225405" cy="3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64339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加权移动平均数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851789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加权移动平均函数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26716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全屏显示(16:9)</PresentationFormat>
  <Paragraphs>36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思源黑体</vt:lpstr>
      <vt:lpstr>思源黑体 CN Bold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2023-03-06T10:58:31Z</dcterms:modified>
</cp:coreProperties>
</file>