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3" r:id="rId2"/>
    <p:sldId id="262" r:id="rId3"/>
    <p:sldId id="272" r:id="rId4"/>
    <p:sldId id="663" r:id="rId5"/>
    <p:sldId id="658" r:id="rId6"/>
    <p:sldId id="659" r:id="rId7"/>
    <p:sldId id="660" r:id="rId8"/>
    <p:sldId id="648" r:id="rId9"/>
    <p:sldId id="662" r:id="rId10"/>
    <p:sldId id="361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63"/>
            <p14:sldId id="658"/>
            <p14:sldId id="659"/>
            <p14:sldId id="660"/>
            <p14:sldId id="648"/>
            <p14:sldId id="662"/>
            <p14:sldId id="3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48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93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03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03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29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3" y="4797789"/>
            <a:ext cx="952049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-11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指数加权移动平均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8280920" cy="2457211"/>
          </a:xfrm>
        </p:spPr>
        <p:txBody>
          <a:bodyPr>
            <a:normAutofit/>
          </a:bodyPr>
          <a:lstStyle/>
          <a:p>
            <a:r>
              <a:rPr lang="zh-CN" altLang="en-US" b="0" dirty="0"/>
              <a:t>使用在线数据库对上证综指</a:t>
            </a:r>
            <a:r>
              <a:rPr lang="en-US" altLang="zh-CN" b="0" dirty="0"/>
              <a:t>2020</a:t>
            </a:r>
            <a:r>
              <a:rPr lang="zh-CN" altLang="en-US" b="0" dirty="0"/>
              <a:t>年一</a:t>
            </a:r>
            <a:r>
              <a:rPr lang="en-US" altLang="zh-CN" b="0" dirty="0"/>
              <a:t>2022</a:t>
            </a:r>
            <a:r>
              <a:rPr lang="zh-CN" altLang="en-US" b="0" dirty="0"/>
              <a:t>年数据进行分析，计算</a:t>
            </a:r>
            <a:r>
              <a:rPr lang="en-US" altLang="zh-CN" b="0" dirty="0"/>
              <a:t>30</a:t>
            </a:r>
            <a:r>
              <a:rPr lang="zh-CN" altLang="en-US" b="0" dirty="0"/>
              <a:t>日</a:t>
            </a:r>
            <a:r>
              <a:rPr lang="en-US" altLang="zh-CN" b="0" dirty="0"/>
              <a:t>EMA</a:t>
            </a:r>
            <a:r>
              <a:rPr lang="zh-CN" altLang="en-US" b="0" dirty="0"/>
              <a:t>的值，并绘制曲线图。</a:t>
            </a:r>
            <a:endParaRPr lang="en-US" altLang="zh-CN" b="0" dirty="0"/>
          </a:p>
          <a:p>
            <a:pPr marL="342900" indent="-342900">
              <a:buFont typeface="+mj-lt"/>
              <a:buAutoNum type="arabicPeriod"/>
            </a:pP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06017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指数加权移动平均数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指数加权移动平均函数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指数加权移动平均数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836362A6-16F9-FB2F-86A8-92997EEC7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771550"/>
                <a:ext cx="7776864" cy="129633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指数加权移动平均数相当于一种特别的加权移动平均。</a:t>
                </a:r>
                <a:endParaRPr lang="en-US" altLang="zh-CN" dirty="0"/>
              </a:p>
              <a:p>
                <a:pPr marL="411477" lvl="1" indent="0">
                  <a:buNone/>
                </a:pPr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表示股票第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期的价格，我们从第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期开始计算股价的加权移动平均数，则第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期的平均数为：</a:t>
                </a:r>
                <a:endParaRPr lang="en-US" altLang="zh-CN" dirty="0"/>
              </a:p>
              <a:p>
                <a:pPr marL="411477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836362A6-16F9-FB2F-86A8-92997EEC7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71550"/>
                <a:ext cx="7776864" cy="1296330"/>
              </a:xfrm>
              <a:blipFill>
                <a:blip r:embed="rId3"/>
                <a:stretch>
                  <a:fillRect r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376FB92-FE41-865B-2C66-B68F3496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737" y="2067880"/>
            <a:ext cx="3399432" cy="583335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BCC122B-20CA-A09A-FF6C-F79D8974E400}"/>
              </a:ext>
            </a:extLst>
          </p:cNvPr>
          <p:cNvSpPr txBox="1">
            <a:spLocks/>
          </p:cNvSpPr>
          <p:nvPr/>
        </p:nvSpPr>
        <p:spPr>
          <a:xfrm>
            <a:off x="578860" y="3008648"/>
            <a:ext cx="7776864" cy="87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zh-CN" altLang="en-US" dirty="0"/>
              <a:t>从第 </a:t>
            </a:r>
            <a:r>
              <a:rPr lang="en-US" altLang="zh-CN" dirty="0"/>
              <a:t>k+1</a:t>
            </a:r>
            <a:r>
              <a:rPr lang="zh-CN" altLang="en-US" dirty="0"/>
              <a:t>期开始，每一期的移动平均数为当期股价与上一期移动平均数之加权平均，权重分别为 </a:t>
            </a:r>
            <a:r>
              <a:rPr lang="el-GR" altLang="zh-CN" dirty="0"/>
              <a:t>α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1-</a:t>
            </a:r>
            <a:r>
              <a:rPr lang="el-GR" altLang="zh-CN" dirty="0"/>
              <a:t> α </a:t>
            </a:r>
            <a:r>
              <a:rPr lang="zh-CN" altLang="en-US" dirty="0"/>
              <a:t>，即：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2B14A2-0F5E-07AF-15BB-DE5E29D5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19" y="3999881"/>
            <a:ext cx="4619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指数加权移动平均数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776864" cy="583335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k+2</a:t>
            </a:r>
            <a:r>
              <a:rPr lang="zh-CN" altLang="en-US" dirty="0"/>
              <a:t>期的指数加权移动平均数为：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6FB92-FE41-865B-2C66-B68F3496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262927"/>
            <a:ext cx="4694909" cy="583335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BCC122B-20CA-A09A-FF6C-F79D8974E400}"/>
              </a:ext>
            </a:extLst>
          </p:cNvPr>
          <p:cNvSpPr txBox="1">
            <a:spLocks/>
          </p:cNvSpPr>
          <p:nvPr/>
        </p:nvSpPr>
        <p:spPr>
          <a:xfrm>
            <a:off x="578860" y="3008648"/>
            <a:ext cx="7776864" cy="47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zh-CN" altLang="en-US" dirty="0"/>
              <a:t>依此类推，我们可以得出之后各期加权移动平均数。总的来说，当 </a:t>
            </a:r>
            <a:r>
              <a:rPr lang="en-US" altLang="zh-CN" dirty="0"/>
              <a:t>t&gt;k+1 </a:t>
            </a:r>
            <a:r>
              <a:rPr lang="zh-CN" altLang="en-US" dirty="0"/>
              <a:t>时，有：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2B14A2-0F5E-07AF-15BB-DE5E29D54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492911"/>
            <a:ext cx="7564340" cy="732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5E31C7-F1CC-14E5-DE77-FFB74B48E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01" y="1894882"/>
            <a:ext cx="4738079" cy="6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指数加权移动平均数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776864" cy="86409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以青岛啤酒股票为例，计算该股票收盘价的指数移动平均数，并绘制股价的指数移动平均曲线。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2E5FE-A17D-D8AE-98DF-F85C84D4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7" y="1647241"/>
            <a:ext cx="4843317" cy="2757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0AD3D-6BF9-9EB4-036D-D122B247F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5" y="1491630"/>
            <a:ext cx="3522181" cy="30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指数加权移动平均数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911745-B3E9-46BF-CD7F-7A6538A7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6"/>
            <a:ext cx="8208912" cy="42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06017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指数加权移动平均数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指数加权移动平均函数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6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指数加权移动平均函数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53DB5DD-6381-7DB2-1135-C62F2E12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30" y="705288"/>
            <a:ext cx="7465222" cy="85835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定义指数加权移动平均函数</a:t>
            </a:r>
            <a:r>
              <a:rPr lang="en-US" altLang="zh-CN" dirty="0" err="1"/>
              <a:t>ewmaCal</a:t>
            </a:r>
            <a:r>
              <a:rPr lang="en-US" altLang="zh-CN" dirty="0"/>
              <a:t>()</a:t>
            </a:r>
            <a:r>
              <a:rPr lang="zh-CN" altLang="en-US" dirty="0"/>
              <a:t>，函数定义及使用代码如下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616E5-7B97-3ABD-1732-72152CBE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6" y="1152482"/>
            <a:ext cx="5122812" cy="37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06017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指数加权移动平均数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指数加权移动平均函数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26716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全屏显示(16:9)</PresentationFormat>
  <Paragraphs>35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思源黑体</vt:lpstr>
      <vt:lpstr>思源黑体 CN Bold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2023-03-06T11:42:49Z</dcterms:modified>
</cp:coreProperties>
</file>