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343" r:id="rId2"/>
    <p:sldId id="262" r:id="rId3"/>
    <p:sldId id="272" r:id="rId4"/>
    <p:sldId id="664" r:id="rId5"/>
    <p:sldId id="666" r:id="rId6"/>
    <p:sldId id="667" r:id="rId7"/>
    <p:sldId id="668" r:id="rId8"/>
    <p:sldId id="669" r:id="rId9"/>
    <p:sldId id="361" r:id="rId10"/>
    <p:sldId id="259"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343"/>
            <p14:sldId id="262"/>
            <p14:sldId id="272"/>
            <p14:sldId id="664"/>
            <p14:sldId id="666"/>
            <p14:sldId id="667"/>
            <p14:sldId id="668"/>
            <p14:sldId id="669"/>
            <p14:sldId id="361"/>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A7090"/>
    <a:srgbClr val="FFFFFF"/>
    <a:srgbClr val="333F50"/>
    <a:srgbClr val="3494BA"/>
    <a:srgbClr val="F2F2F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8" autoAdjust="0"/>
    <p:restoredTop sz="84887" autoAdjust="0"/>
  </p:normalViewPr>
  <p:slideViewPr>
    <p:cSldViewPr>
      <p:cViewPr varScale="1">
        <p:scale>
          <a:sx n="87" d="100"/>
          <a:sy n="87" d="100"/>
        </p:scale>
        <p:origin x="756" y="6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E1F764-7811-1865-C9F7-E6C25AA182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5BC2C6-E0E6-1609-7D3F-F3CE51225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A6955-6D8E-467F-A407-49104D1782C7}" type="datetimeFigureOut">
              <a:rPr lang="zh-CN" altLang="en-US" smtClean="0"/>
              <a:t>2023/3/6</a:t>
            </a:fld>
            <a:endParaRPr lang="zh-CN" altLang="en-US"/>
          </a:p>
        </p:txBody>
      </p:sp>
      <p:sp>
        <p:nvSpPr>
          <p:cNvPr id="4" name="页脚占位符 3">
            <a:extLst>
              <a:ext uri="{FF2B5EF4-FFF2-40B4-BE49-F238E27FC236}">
                <a16:creationId xmlns:a16="http://schemas.microsoft.com/office/drawing/2014/main" id="{06596174-CE84-28AB-425F-3AA5C822C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0CB006B-15BD-9E86-046C-CECF356CC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A763EF-C6EA-44F3-B34A-EC48AAA09FB7}" type="slidenum">
              <a:rPr lang="zh-CN" altLang="en-US" smtClean="0"/>
              <a:t>‹#›</a:t>
            </a:fld>
            <a:endParaRPr lang="zh-CN" altLang="en-US"/>
          </a:p>
        </p:txBody>
      </p:sp>
    </p:spTree>
    <p:extLst>
      <p:ext uri="{BB962C8B-B14F-4D97-AF65-F5344CB8AC3E}">
        <p14:creationId xmlns:p14="http://schemas.microsoft.com/office/powerpoint/2010/main" val="11721687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Arial" panose="020B0604020202020204" pitchFamily="34" charset="0"/>
              <a:buNone/>
            </a:pPr>
            <a:endParaRPr lang="en-US" altLang="zh-CN" dirty="0"/>
          </a:p>
        </p:txBody>
      </p:sp>
    </p:spTree>
    <p:extLst>
      <p:ext uri="{BB962C8B-B14F-4D97-AF65-F5344CB8AC3E}">
        <p14:creationId xmlns:p14="http://schemas.microsoft.com/office/powerpoint/2010/main" val="244302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187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55580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40167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68959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37274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44135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91751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3683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-10</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2023/3/6</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latin typeface="思源黑体 CN Bold" panose="020B0800000000000000" pitchFamily="34" charset="-122"/>
                <a:ea typeface="思源黑体 CN Bold" panose="020B0800000000000000" pitchFamily="34" charset="-122"/>
              </a:rPr>
              <a:t>均线系统策略</a:t>
            </a:r>
          </a:p>
        </p:txBody>
      </p:sp>
      <p:sp>
        <p:nvSpPr>
          <p:cNvPr id="7" name="文本占位符 6">
            <a:extLst>
              <a:ext uri="{FF2B5EF4-FFF2-40B4-BE49-F238E27FC236}">
                <a16:creationId xmlns:a16="http://schemas.microsoft.com/office/drawing/2014/main" id="{3F3A9467-DA86-435F-953E-38F709C787EF}"/>
              </a:ext>
            </a:extLst>
          </p:cNvPr>
          <p:cNvSpPr>
            <a:spLocks noGrp="1"/>
          </p:cNvSpPr>
          <p:nvPr>
            <p:ph type="body" sz="half" idx="10"/>
          </p:nvPr>
        </p:nvSpPr>
        <p:spPr/>
        <p:txBody>
          <a:bodyPr/>
          <a:lstStyle/>
          <a:p>
            <a:r>
              <a:rPr lang="zh-CN" altLang="en-US" dirty="0"/>
              <a:t>创建 </a:t>
            </a:r>
            <a:r>
              <a:rPr lang="en-US" altLang="zh-CN" dirty="0" err="1"/>
              <a:t>movingAverage</a:t>
            </a:r>
            <a:r>
              <a:rPr lang="en-US" altLang="zh-CN" dirty="0"/>
              <a:t> </a:t>
            </a:r>
            <a:r>
              <a:rPr lang="zh-CN" altLang="en-US" dirty="0"/>
              <a:t>模组</a:t>
            </a:r>
          </a:p>
        </p:txBody>
      </p:sp>
      <p:sp>
        <p:nvSpPr>
          <p:cNvPr id="6" name="文本占位符 5"/>
          <p:cNvSpPr>
            <a:spLocks noGrp="1"/>
          </p:cNvSpPr>
          <p:nvPr>
            <p:ph type="body" sz="half" idx="2"/>
          </p:nvPr>
        </p:nvSpPr>
        <p:spPr>
          <a:xfrm>
            <a:off x="5000766" y="4278889"/>
            <a:ext cx="3963722" cy="669125"/>
          </a:xfrm>
        </p:spPr>
        <p:txBody>
          <a:bodyPr>
            <a:normAutofit/>
          </a:bodyPr>
          <a:lstStyle/>
          <a:p>
            <a:pPr>
              <a:lnSpc>
                <a:spcPts val="1500"/>
              </a:lnSpc>
            </a:pPr>
            <a:r>
              <a:rPr lang="zh-CN" altLang="en-US" sz="1400" dirty="0"/>
              <a:t>讲师：张泽亮</a:t>
            </a:r>
          </a:p>
        </p:txBody>
      </p:sp>
    </p:spTree>
    <p:extLst>
      <p:ext uri="{BB962C8B-B14F-4D97-AF65-F5344CB8AC3E}">
        <p14:creationId xmlns:p14="http://schemas.microsoft.com/office/powerpoint/2010/main" val="1963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A58BB46-698A-4BC6-85BC-7D7BFA8DABDF}"/>
              </a:ext>
            </a:extLst>
          </p:cNvPr>
          <p:cNvGrpSpPr/>
          <p:nvPr/>
        </p:nvGrpSpPr>
        <p:grpSpPr>
          <a:xfrm>
            <a:off x="2267744" y="1365207"/>
            <a:ext cx="4936558" cy="543313"/>
            <a:chOff x="2257761" y="1606141"/>
            <a:chExt cx="4936558" cy="543313"/>
          </a:xfrm>
        </p:grpSpPr>
        <p:sp>
          <p:nvSpPr>
            <p:cNvPr id="2" name="矩形 3"/>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1" name="Freeform 125"/>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85922" y="1665431"/>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27984" y="1706981"/>
              <a:ext cx="1851789"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创建移动平均模型</a:t>
              </a:r>
            </a:p>
          </p:txBody>
        </p:sp>
      </p:grpSp>
      <p:grpSp>
        <p:nvGrpSpPr>
          <p:cNvPr id="7" name="组合 6">
            <a:extLst>
              <a:ext uri="{FF2B5EF4-FFF2-40B4-BE49-F238E27FC236}">
                <a16:creationId xmlns:a16="http://schemas.microsoft.com/office/drawing/2014/main" id="{332AFC8D-E8BA-4B41-AB16-601201030537}"/>
              </a:ext>
            </a:extLst>
          </p:cNvPr>
          <p:cNvGrpSpPr/>
          <p:nvPr/>
        </p:nvGrpSpPr>
        <p:grpSpPr>
          <a:xfrm>
            <a:off x="2267744" y="2199100"/>
            <a:ext cx="4952552" cy="544320"/>
            <a:chOff x="2257761" y="2459223"/>
            <a:chExt cx="4952552" cy="544320"/>
          </a:xfrm>
        </p:grpSpPr>
        <p:sp>
          <p:nvSpPr>
            <p:cNvPr id="3" name="文本框 8"/>
            <p:cNvSpPr txBox="1"/>
            <p:nvPr/>
          </p:nvSpPr>
          <p:spPr>
            <a:xfrm>
              <a:off x="2585922" y="251901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27984" y="2560567"/>
              <a:ext cx="1851789"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常用平均方法比较</a:t>
              </a:r>
            </a:p>
          </p:txBody>
        </p:sp>
      </p:grpSp>
      <p:sp>
        <p:nvSpPr>
          <p:cNvPr id="5" name="Freeform 125">
            <a:extLst>
              <a:ext uri="{FF2B5EF4-FFF2-40B4-BE49-F238E27FC236}">
                <a16:creationId xmlns:a16="http://schemas.microsoft.com/office/drawing/2014/main" id="{6F5F1C1D-4512-89F4-B90D-4891FC35995B}"/>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8" name="文本框 25">
            <a:extLst>
              <a:ext uri="{FF2B5EF4-FFF2-40B4-BE49-F238E27FC236}">
                <a16:creationId xmlns:a16="http://schemas.microsoft.com/office/drawing/2014/main" id="{4D499141-BF66-0F57-5B84-586891DFEB0F}"/>
              </a:ext>
            </a:extLst>
          </p:cNvPr>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9" name="矩形 8">
            <a:extLst>
              <a:ext uri="{FF2B5EF4-FFF2-40B4-BE49-F238E27FC236}">
                <a16:creationId xmlns:a16="http://schemas.microsoft.com/office/drawing/2014/main" id="{9811FABC-23BA-D8A4-B7D3-9E67FFB9B6C6}"/>
              </a:ext>
            </a:extLst>
          </p:cNvPr>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本节练习</a:t>
            </a:r>
          </a:p>
        </p:txBody>
      </p:sp>
      <p:sp>
        <p:nvSpPr>
          <p:cNvPr id="10" name="矩形 3">
            <a:extLst>
              <a:ext uri="{FF2B5EF4-FFF2-40B4-BE49-F238E27FC236}">
                <a16:creationId xmlns:a16="http://schemas.microsoft.com/office/drawing/2014/main" id="{8EFBAEF1-63F0-1BD5-9BF6-B9984DEC80D2}"/>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11952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创建移动平均模型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3888432" cy="2736304"/>
          </a:xfrm>
        </p:spPr>
        <p:txBody>
          <a:bodyPr>
            <a:normAutofit/>
          </a:bodyPr>
          <a:lstStyle/>
          <a:p>
            <a:pPr lvl="1"/>
            <a:r>
              <a:rPr lang="zh-CN" altLang="en-US" dirty="0"/>
              <a:t>为了方便调用函数，可以把求简单移动平均、加权移动平均和指数加权移动平均的三个函数综合在一个新的模组中。创建一个</a:t>
            </a:r>
            <a:r>
              <a:rPr lang="en-US" altLang="zh-CN" dirty="0" err="1"/>
              <a:t>py</a:t>
            </a:r>
            <a:r>
              <a:rPr lang="zh-CN" altLang="en-US" dirty="0"/>
              <a:t>文件，并将文件命名为“</a:t>
            </a:r>
            <a:r>
              <a:rPr lang="en-US" altLang="zh-CN" dirty="0"/>
              <a:t>movingAverage.py”</a:t>
            </a:r>
            <a:r>
              <a:rPr lang="zh-CN" altLang="en-US" dirty="0"/>
              <a:t>，在该文件中输入以下代码：</a:t>
            </a:r>
            <a:endParaRPr lang="en-US" altLang="zh-CN" dirty="0"/>
          </a:p>
        </p:txBody>
      </p:sp>
      <p:pic>
        <p:nvPicPr>
          <p:cNvPr id="7" name="图片 6">
            <a:extLst>
              <a:ext uri="{FF2B5EF4-FFF2-40B4-BE49-F238E27FC236}">
                <a16:creationId xmlns:a16="http://schemas.microsoft.com/office/drawing/2014/main" id="{E777532E-8B99-A628-23A7-0781CCD4A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32" y="699542"/>
            <a:ext cx="3600400" cy="4042949"/>
          </a:xfrm>
          <a:prstGeom prst="rect">
            <a:avLst/>
          </a:prstGeom>
        </p:spPr>
      </p:pic>
    </p:spTree>
    <p:extLst>
      <p:ext uri="{BB962C8B-B14F-4D97-AF65-F5344CB8AC3E}">
        <p14:creationId xmlns:p14="http://schemas.microsoft.com/office/powerpoint/2010/main" val="25832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创建移动平均模型</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6984776" cy="2736304"/>
          </a:xfrm>
        </p:spPr>
        <p:txBody>
          <a:bodyPr>
            <a:normAutofit/>
          </a:bodyPr>
          <a:lstStyle/>
          <a:p>
            <a:pPr lvl="1"/>
            <a:r>
              <a:rPr lang="zh-CN" altLang="en-US" dirty="0"/>
              <a:t>通过导入 </a:t>
            </a:r>
            <a:r>
              <a:rPr lang="en-US" altLang="zh-CN" dirty="0"/>
              <a:t>movingAverage </a:t>
            </a:r>
            <a:r>
              <a:rPr lang="zh-CN" altLang="en-US" dirty="0"/>
              <a:t>模组来调用这些函数。若要求青岛啤酒收盘价的 </a:t>
            </a:r>
            <a:r>
              <a:rPr lang="en-US" altLang="zh-CN" dirty="0"/>
              <a:t>10</a:t>
            </a:r>
            <a:r>
              <a:rPr lang="zh-CN" altLang="en-US" dirty="0"/>
              <a:t>日加权移动平均价，则可以通过以下代码实现：</a:t>
            </a:r>
            <a:endParaRPr lang="en-US" altLang="zh-CN" dirty="0"/>
          </a:p>
        </p:txBody>
      </p:sp>
      <p:pic>
        <p:nvPicPr>
          <p:cNvPr id="7" name="图片 6">
            <a:extLst>
              <a:ext uri="{FF2B5EF4-FFF2-40B4-BE49-F238E27FC236}">
                <a16:creationId xmlns:a16="http://schemas.microsoft.com/office/drawing/2014/main" id="{E777532E-8B99-A628-23A7-0781CCD4AB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59631" y="1738578"/>
            <a:ext cx="4027991" cy="2273331"/>
          </a:xfrm>
          <a:prstGeom prst="rect">
            <a:avLst/>
          </a:prstGeom>
        </p:spPr>
      </p:pic>
    </p:spTree>
    <p:extLst>
      <p:ext uri="{BB962C8B-B14F-4D97-AF65-F5344CB8AC3E}">
        <p14:creationId xmlns:p14="http://schemas.microsoft.com/office/powerpoint/2010/main" val="237360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A58BB46-698A-4BC6-85BC-7D7BFA8DABDF}"/>
              </a:ext>
            </a:extLst>
          </p:cNvPr>
          <p:cNvGrpSpPr/>
          <p:nvPr/>
        </p:nvGrpSpPr>
        <p:grpSpPr>
          <a:xfrm>
            <a:off x="2267744" y="1365207"/>
            <a:ext cx="4936558" cy="543313"/>
            <a:chOff x="2257761" y="1606141"/>
            <a:chExt cx="4936558" cy="543313"/>
          </a:xfrm>
        </p:grpSpPr>
        <p:sp>
          <p:nvSpPr>
            <p:cNvPr id="2" name="矩形 3"/>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endParaRPr>
            </a:p>
          </p:txBody>
        </p:sp>
        <p:sp>
          <p:nvSpPr>
            <p:cNvPr id="21" name="Freeform 125"/>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2" name="文本框 23"/>
            <p:cNvSpPr txBox="1"/>
            <p:nvPr/>
          </p:nvSpPr>
          <p:spPr>
            <a:xfrm>
              <a:off x="2585922" y="1665431"/>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1</a:t>
              </a:r>
              <a:r>
                <a:rPr kumimoji="0" lang="en-US" altLang="zh-CN" sz="189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189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3" name="矩形 22"/>
            <p:cNvSpPr/>
            <p:nvPr/>
          </p:nvSpPr>
          <p:spPr>
            <a:xfrm>
              <a:off x="4427984" y="1706981"/>
              <a:ext cx="1851789" cy="341632"/>
            </a:xfrm>
            <a:prstGeom prst="rect">
              <a:avLst/>
            </a:prstGeom>
            <a:noFill/>
            <a:ln w="25400" cap="sq">
              <a:noFill/>
              <a:prstDash val="dash"/>
              <a:beve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创建移动平均模型</a:t>
              </a:r>
            </a:p>
          </p:txBody>
        </p:sp>
      </p:grpSp>
      <p:grpSp>
        <p:nvGrpSpPr>
          <p:cNvPr id="7" name="组合 6">
            <a:extLst>
              <a:ext uri="{FF2B5EF4-FFF2-40B4-BE49-F238E27FC236}">
                <a16:creationId xmlns:a16="http://schemas.microsoft.com/office/drawing/2014/main" id="{332AFC8D-E8BA-4B41-AB16-601201030537}"/>
              </a:ext>
            </a:extLst>
          </p:cNvPr>
          <p:cNvGrpSpPr/>
          <p:nvPr/>
        </p:nvGrpSpPr>
        <p:grpSpPr>
          <a:xfrm>
            <a:off x="2267744" y="2199100"/>
            <a:ext cx="4952552" cy="544320"/>
            <a:chOff x="2257761" y="2459223"/>
            <a:chExt cx="4952552" cy="544320"/>
          </a:xfrm>
        </p:grpSpPr>
        <p:sp>
          <p:nvSpPr>
            <p:cNvPr id="3" name="文本框 8"/>
            <p:cNvSpPr txBox="1"/>
            <p:nvPr/>
          </p:nvSpPr>
          <p:spPr>
            <a:xfrm>
              <a:off x="2585922" y="2519017"/>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2</a:t>
              </a: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 name="Freeform 125"/>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矩形 3"/>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7" name="矩形 16"/>
            <p:cNvSpPr/>
            <p:nvPr/>
          </p:nvSpPr>
          <p:spPr>
            <a:xfrm>
              <a:off x="4427984" y="2560567"/>
              <a:ext cx="1851789" cy="341632"/>
            </a:xfrm>
            <a:prstGeom prst="rect">
              <a:avLst/>
            </a:prstGeom>
            <a:ln w="25400" cap="sq" cmpd="thickThin">
              <a:noFill/>
              <a:prstDash val="dash"/>
              <a:beve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常用平均方法比较</a:t>
              </a:r>
            </a:p>
          </p:txBody>
        </p:sp>
      </p:grpSp>
      <p:sp>
        <p:nvSpPr>
          <p:cNvPr id="5" name="Freeform 125">
            <a:extLst>
              <a:ext uri="{FF2B5EF4-FFF2-40B4-BE49-F238E27FC236}">
                <a16:creationId xmlns:a16="http://schemas.microsoft.com/office/drawing/2014/main" id="{6F5F1C1D-4512-89F4-B90D-4891FC35995B}"/>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文本框 25">
            <a:extLst>
              <a:ext uri="{FF2B5EF4-FFF2-40B4-BE49-F238E27FC236}">
                <a16:creationId xmlns:a16="http://schemas.microsoft.com/office/drawing/2014/main" id="{4D499141-BF66-0F57-5B84-586891DFEB0F}"/>
              </a:ext>
            </a:extLst>
          </p:cNvPr>
          <p:cNvSpPr txBox="1"/>
          <p:nvPr/>
        </p:nvSpPr>
        <p:spPr>
          <a:xfrm>
            <a:off x="2595905" y="3093290"/>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3</a:t>
            </a: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矩形 8">
            <a:extLst>
              <a:ext uri="{FF2B5EF4-FFF2-40B4-BE49-F238E27FC236}">
                <a16:creationId xmlns:a16="http://schemas.microsoft.com/office/drawing/2014/main" id="{9811FABC-23BA-D8A4-B7D3-9E67FFB9B6C6}"/>
              </a:ext>
            </a:extLst>
          </p:cNvPr>
          <p:cNvSpPr/>
          <p:nvPr/>
        </p:nvSpPr>
        <p:spPr>
          <a:xfrm>
            <a:off x="4437967" y="3134840"/>
            <a:ext cx="2268954" cy="341632"/>
          </a:xfrm>
          <a:prstGeom prst="rect">
            <a:avLst/>
          </a:prstGeom>
          <a:ln w="25400" cap="sq">
            <a:noFill/>
            <a:prstDash val="dash"/>
            <a:beve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b="0" i="0" u="none" strike="noStrike" kern="1200" cap="none" spc="0" normalizeH="0" baseline="0" noProof="0" dirty="0">
                <a:ln>
                  <a:noFill/>
                </a:ln>
                <a:solidFill>
                  <a:prstClr val="white">
                    <a:lumMod val="50000"/>
                  </a:prstClr>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本节练习</a:t>
            </a:r>
          </a:p>
        </p:txBody>
      </p:sp>
      <p:sp>
        <p:nvSpPr>
          <p:cNvPr id="10" name="矩形 3">
            <a:extLst>
              <a:ext uri="{FF2B5EF4-FFF2-40B4-BE49-F238E27FC236}">
                <a16:creationId xmlns:a16="http://schemas.microsoft.com/office/drawing/2014/main" id="{8EFBAEF1-63F0-1BD5-9BF6-B9984DEC80D2}"/>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13901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常用平均方法比较</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8872" cy="2232248"/>
          </a:xfrm>
        </p:spPr>
        <p:txBody>
          <a:bodyPr>
            <a:normAutofit/>
          </a:bodyPr>
          <a:lstStyle/>
          <a:p>
            <a:pPr lvl="1"/>
            <a:r>
              <a:rPr lang="zh-CN" altLang="en-US" dirty="0"/>
              <a:t>简单移动平均</a:t>
            </a:r>
            <a:r>
              <a:rPr lang="en-US" altLang="zh-CN" dirty="0"/>
              <a:t>(SMA)</a:t>
            </a:r>
            <a:r>
              <a:rPr lang="zh-CN" altLang="en-US" dirty="0"/>
              <a:t>、加权移动平均</a:t>
            </a:r>
            <a:r>
              <a:rPr lang="en-US" altLang="zh-CN" dirty="0"/>
              <a:t>(WMA)</a:t>
            </a:r>
            <a:r>
              <a:rPr lang="zh-CN" altLang="en-US" dirty="0"/>
              <a:t>和指数加权移动平均</a:t>
            </a:r>
            <a:r>
              <a:rPr lang="en-US" altLang="zh-CN" dirty="0"/>
              <a:t>(EMA)</a:t>
            </a:r>
            <a:r>
              <a:rPr lang="zh-CN" altLang="en-US" dirty="0"/>
              <a:t>的区别主要体现在以下两个方面：</a:t>
            </a:r>
            <a:endParaRPr lang="en-US" altLang="zh-CN" dirty="0"/>
          </a:p>
          <a:p>
            <a:pPr marL="754377" lvl="1" indent="-342900">
              <a:buFont typeface="+mj-lt"/>
              <a:buAutoNum type="arabicPeriod"/>
            </a:pPr>
            <a:r>
              <a:rPr lang="zh-CN" altLang="en-US" b="1" dirty="0"/>
              <a:t>使用全局数据还是局部数据</a:t>
            </a:r>
            <a:endParaRPr lang="en-US" altLang="zh-CN" b="1" dirty="0"/>
          </a:p>
          <a:p>
            <a:pPr lvl="1">
              <a:buFont typeface="Wingdings" panose="05000000000000000000" pitchFamily="2" charset="2"/>
              <a:buChar char="Ø"/>
            </a:pPr>
            <a:r>
              <a:rPr lang="en-US" altLang="zh-CN" dirty="0"/>
              <a:t>SMA</a:t>
            </a:r>
            <a:r>
              <a:rPr lang="zh-CN" altLang="en-US" dirty="0"/>
              <a:t>和</a:t>
            </a:r>
            <a:r>
              <a:rPr lang="en-US" altLang="zh-CN" dirty="0"/>
              <a:t>WMA</a:t>
            </a:r>
            <a:r>
              <a:rPr lang="zh-CN" altLang="en-US" dirty="0"/>
              <a:t>所利用的数据都是局部的，使用过去</a:t>
            </a:r>
            <a:r>
              <a:rPr lang="en-US" altLang="zh-CN" dirty="0"/>
              <a:t>n</a:t>
            </a:r>
            <a:r>
              <a:rPr lang="zh-CN" altLang="en-US" dirty="0"/>
              <a:t>期的数据进行平均。</a:t>
            </a:r>
            <a:endParaRPr lang="en-US" altLang="zh-CN" dirty="0"/>
          </a:p>
          <a:p>
            <a:pPr lvl="1">
              <a:buFont typeface="Wingdings" panose="05000000000000000000" pitchFamily="2" charset="2"/>
              <a:buChar char="Ø"/>
            </a:pPr>
            <a:r>
              <a:rPr lang="en-US" altLang="zh-CN" dirty="0"/>
              <a:t>EMA</a:t>
            </a:r>
            <a:r>
              <a:rPr lang="zh-CN" altLang="en-US" dirty="0"/>
              <a:t>则使用的是全局</a:t>
            </a:r>
            <a:r>
              <a:rPr lang="en-US" altLang="zh-CN" dirty="0"/>
              <a:t>(</a:t>
            </a:r>
            <a:r>
              <a:rPr lang="zh-CN" altLang="en-US" dirty="0"/>
              <a:t>全部</a:t>
            </a:r>
            <a:r>
              <a:rPr lang="en-US" altLang="zh-CN" dirty="0"/>
              <a:t>)</a:t>
            </a:r>
            <a:r>
              <a:rPr lang="zh-CN" altLang="en-US" dirty="0"/>
              <a:t>数据，将所有历史数据考虑在内的一个权重平均。</a:t>
            </a: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p:txBody>
      </p:sp>
      <p:pic>
        <p:nvPicPr>
          <p:cNvPr id="4" name="图片 3">
            <a:extLst>
              <a:ext uri="{FF2B5EF4-FFF2-40B4-BE49-F238E27FC236}">
                <a16:creationId xmlns:a16="http://schemas.microsoft.com/office/drawing/2014/main" id="{BF1A1848-D46F-6735-E8B7-5D1B46701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853" y="2852191"/>
            <a:ext cx="5534025" cy="828675"/>
          </a:xfrm>
          <a:prstGeom prst="rect">
            <a:avLst/>
          </a:prstGeom>
        </p:spPr>
      </p:pic>
      <p:pic>
        <p:nvPicPr>
          <p:cNvPr id="6" name="图片 5">
            <a:extLst>
              <a:ext uri="{FF2B5EF4-FFF2-40B4-BE49-F238E27FC236}">
                <a16:creationId xmlns:a16="http://schemas.microsoft.com/office/drawing/2014/main" id="{3D773BB6-3BB3-FA32-4AEA-571A3004E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699" y="3579862"/>
            <a:ext cx="6943725" cy="438150"/>
          </a:xfrm>
          <a:prstGeom prst="rect">
            <a:avLst/>
          </a:prstGeom>
        </p:spPr>
      </p:pic>
    </p:spTree>
    <p:extLst>
      <p:ext uri="{BB962C8B-B14F-4D97-AF65-F5344CB8AC3E}">
        <p14:creationId xmlns:p14="http://schemas.microsoft.com/office/powerpoint/2010/main" val="324539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常用平均方法比较</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8136904" cy="2232248"/>
          </a:xfrm>
        </p:spPr>
        <p:txBody>
          <a:bodyPr>
            <a:normAutofit/>
          </a:bodyPr>
          <a:lstStyle/>
          <a:p>
            <a:pPr marL="411477" lvl="1" indent="0">
              <a:buNone/>
            </a:pPr>
            <a:r>
              <a:rPr lang="en-US" altLang="zh-CN" b="1" dirty="0"/>
              <a:t>2.	</a:t>
            </a:r>
            <a:r>
              <a:rPr lang="zh-CN" altLang="en-US" b="1" dirty="0"/>
              <a:t>使用同等权重还是差别权重</a:t>
            </a:r>
            <a:endParaRPr lang="en-US" altLang="zh-CN" b="1" dirty="0"/>
          </a:p>
          <a:p>
            <a:pPr lvl="1">
              <a:buFont typeface="Wingdings" panose="05000000000000000000" pitchFamily="2" charset="2"/>
              <a:buChar char="Ø"/>
            </a:pPr>
            <a:r>
              <a:rPr lang="en-US" altLang="zh-CN" dirty="0"/>
              <a:t>SMA</a:t>
            </a:r>
            <a:r>
              <a:rPr lang="zh-CN" altLang="en-US" dirty="0"/>
              <a:t>对每一个历史数据都赋予相同的权重。</a:t>
            </a:r>
            <a:endParaRPr lang="en-US" altLang="zh-CN" dirty="0"/>
          </a:p>
          <a:p>
            <a:pPr lvl="1">
              <a:buFont typeface="Wingdings" panose="05000000000000000000" pitchFamily="2" charset="2"/>
              <a:buChar char="Ø"/>
            </a:pPr>
            <a:r>
              <a:rPr lang="en-US" altLang="zh-CN" dirty="0"/>
              <a:t>WMA</a:t>
            </a:r>
            <a:r>
              <a:rPr lang="zh-CN" altLang="en-US" dirty="0"/>
              <a:t>和</a:t>
            </a:r>
            <a:r>
              <a:rPr lang="en-US" altLang="zh-CN" dirty="0"/>
              <a:t>EMA</a:t>
            </a:r>
            <a:r>
              <a:rPr lang="zh-CN" altLang="en-US" dirty="0"/>
              <a:t>对于较近的数据赋予较大的权重，而对于时间间隔较远的数据赋予较小的权重。</a:t>
            </a:r>
            <a:endParaRPr lang="en-US" altLang="zh-CN" dirty="0"/>
          </a:p>
          <a:p>
            <a:pPr marL="411477" lvl="1" indent="0">
              <a:buNone/>
            </a:pPr>
            <a:endParaRPr lang="en-US" altLang="zh-CN" dirty="0"/>
          </a:p>
          <a:p>
            <a:pPr marL="411477" lvl="1" indent="0">
              <a:buNone/>
            </a:pPr>
            <a:endParaRPr lang="en-US" altLang="zh-CN" dirty="0"/>
          </a:p>
        </p:txBody>
      </p:sp>
    </p:spTree>
    <p:extLst>
      <p:ext uri="{BB962C8B-B14F-4D97-AF65-F5344CB8AC3E}">
        <p14:creationId xmlns:p14="http://schemas.microsoft.com/office/powerpoint/2010/main" val="29257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3">
            <a:extLst>
              <a:ext uri="{FF2B5EF4-FFF2-40B4-BE49-F238E27FC236}">
                <a16:creationId xmlns:a16="http://schemas.microsoft.com/office/drawing/2014/main" id="{8EFBAEF1-63F0-1BD5-9BF6-B9984DEC80D2}"/>
              </a:ext>
            </a:extLst>
          </p:cNvPr>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6" name="组合 5">
            <a:extLst>
              <a:ext uri="{FF2B5EF4-FFF2-40B4-BE49-F238E27FC236}">
                <a16:creationId xmlns:a16="http://schemas.microsoft.com/office/drawing/2014/main" id="{FA58BB46-698A-4BC6-85BC-7D7BFA8DABDF}"/>
              </a:ext>
            </a:extLst>
          </p:cNvPr>
          <p:cNvGrpSpPr/>
          <p:nvPr/>
        </p:nvGrpSpPr>
        <p:grpSpPr>
          <a:xfrm>
            <a:off x="2267744" y="1365207"/>
            <a:ext cx="4936558" cy="543313"/>
            <a:chOff x="2257761" y="1606141"/>
            <a:chExt cx="4936558" cy="543313"/>
          </a:xfrm>
        </p:grpSpPr>
        <p:sp>
          <p:nvSpPr>
            <p:cNvPr id="2" name="矩形 3"/>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endParaRPr>
            </a:p>
          </p:txBody>
        </p:sp>
        <p:sp>
          <p:nvSpPr>
            <p:cNvPr id="21" name="Freeform 125"/>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2" name="文本框 23"/>
            <p:cNvSpPr txBox="1"/>
            <p:nvPr/>
          </p:nvSpPr>
          <p:spPr>
            <a:xfrm>
              <a:off x="2585922" y="1665431"/>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1</a:t>
              </a:r>
              <a:r>
                <a:rPr kumimoji="0" lang="en-US" altLang="zh-CN" sz="189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189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3" name="矩形 22"/>
            <p:cNvSpPr/>
            <p:nvPr/>
          </p:nvSpPr>
          <p:spPr>
            <a:xfrm>
              <a:off x="4427984" y="1706981"/>
              <a:ext cx="1851789" cy="341632"/>
            </a:xfrm>
            <a:prstGeom prst="rect">
              <a:avLst/>
            </a:prstGeom>
            <a:noFill/>
            <a:ln w="25400" cap="sq">
              <a:noFill/>
              <a:prstDash val="dash"/>
              <a:beve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b="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创建移动平均模型</a:t>
              </a:r>
            </a:p>
          </p:txBody>
        </p:sp>
      </p:grpSp>
      <p:grpSp>
        <p:nvGrpSpPr>
          <p:cNvPr id="7" name="组合 6">
            <a:extLst>
              <a:ext uri="{FF2B5EF4-FFF2-40B4-BE49-F238E27FC236}">
                <a16:creationId xmlns:a16="http://schemas.microsoft.com/office/drawing/2014/main" id="{332AFC8D-E8BA-4B41-AB16-601201030537}"/>
              </a:ext>
            </a:extLst>
          </p:cNvPr>
          <p:cNvGrpSpPr/>
          <p:nvPr/>
        </p:nvGrpSpPr>
        <p:grpSpPr>
          <a:xfrm>
            <a:off x="2267744" y="2199100"/>
            <a:ext cx="4952552" cy="544320"/>
            <a:chOff x="2257761" y="2459223"/>
            <a:chExt cx="4952552" cy="544320"/>
          </a:xfrm>
        </p:grpSpPr>
        <p:sp>
          <p:nvSpPr>
            <p:cNvPr id="3" name="文本框 8"/>
            <p:cNvSpPr txBox="1"/>
            <p:nvPr/>
          </p:nvSpPr>
          <p:spPr>
            <a:xfrm>
              <a:off x="2585922" y="2519017"/>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2</a:t>
              </a: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 name="Freeform 125"/>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矩形 3"/>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marL="0" marR="0" lvl="0" indent="0" algn="ctr" defTabSz="617214" rtl="0" eaLnBrk="1" fontAlgn="base" latinLnBrk="0" hangingPunct="1">
                <a:lnSpc>
                  <a:spcPct val="100000"/>
                </a:lnSpc>
                <a:spcBef>
                  <a:spcPct val="0"/>
                </a:spcBef>
                <a:spcAft>
                  <a:spcPct val="0"/>
                </a:spcAft>
                <a:buClrTx/>
                <a:buSzTx/>
                <a:buFontTx/>
                <a:buNone/>
                <a:tabLst/>
                <a:defRPr/>
              </a:pPr>
              <a:endParaRPr kumimoji="0" lang="zh-CN" altLang="en-US" sz="1215"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7" name="矩形 16"/>
            <p:cNvSpPr/>
            <p:nvPr/>
          </p:nvSpPr>
          <p:spPr>
            <a:xfrm>
              <a:off x="4427984" y="2560567"/>
              <a:ext cx="1851789" cy="341632"/>
            </a:xfrm>
            <a:prstGeom prst="rect">
              <a:avLst/>
            </a:prstGeom>
            <a:ln w="25400" cap="sq" cmpd="thickThin">
              <a:noFill/>
              <a:prstDash val="dash"/>
              <a:beve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常用平均方法比较</a:t>
              </a:r>
            </a:p>
          </p:txBody>
        </p:sp>
      </p:grpSp>
      <p:sp>
        <p:nvSpPr>
          <p:cNvPr id="5" name="Freeform 125">
            <a:extLst>
              <a:ext uri="{FF2B5EF4-FFF2-40B4-BE49-F238E27FC236}">
                <a16:creationId xmlns:a16="http://schemas.microsoft.com/office/drawing/2014/main" id="{6F5F1C1D-4512-89F4-B90D-4891FC35995B}"/>
              </a:ext>
            </a:extLst>
          </p:cNvPr>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15"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文本框 25">
            <a:extLst>
              <a:ext uri="{FF2B5EF4-FFF2-40B4-BE49-F238E27FC236}">
                <a16:creationId xmlns:a16="http://schemas.microsoft.com/office/drawing/2014/main" id="{4D499141-BF66-0F57-5B84-586891DFEB0F}"/>
              </a:ext>
            </a:extLst>
          </p:cNvPr>
          <p:cNvSpPr txBox="1"/>
          <p:nvPr/>
        </p:nvSpPr>
        <p:spPr>
          <a:xfrm>
            <a:off x="2595905" y="3093290"/>
            <a:ext cx="1388744" cy="424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PART 3</a:t>
            </a:r>
            <a:r>
              <a:rPr kumimoji="0" lang="en-US" altLang="zh-CN"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endParaRPr kumimoji="0" lang="zh-CN" altLang="en-US" sz="216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矩形 8">
            <a:extLst>
              <a:ext uri="{FF2B5EF4-FFF2-40B4-BE49-F238E27FC236}">
                <a16:creationId xmlns:a16="http://schemas.microsoft.com/office/drawing/2014/main" id="{9811FABC-23BA-D8A4-B7D3-9E67FFB9B6C6}"/>
              </a:ext>
            </a:extLst>
          </p:cNvPr>
          <p:cNvSpPr/>
          <p:nvPr/>
        </p:nvSpPr>
        <p:spPr>
          <a:xfrm>
            <a:off x="4437967" y="3134840"/>
            <a:ext cx="2268954" cy="341632"/>
          </a:xfrm>
          <a:prstGeom prst="rect">
            <a:avLst/>
          </a:prstGeom>
          <a:ln w="25400" cap="sq">
            <a:noFill/>
            <a:prstDash val="dash"/>
            <a:beve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2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sym typeface="Calibri" panose="020F0502020204030204" pitchFamily="34" charset="0"/>
              </a:rPr>
              <a:t>本节练习</a:t>
            </a:r>
          </a:p>
        </p:txBody>
      </p:sp>
    </p:spTree>
    <p:extLst>
      <p:ext uri="{BB962C8B-B14F-4D97-AF65-F5344CB8AC3E}">
        <p14:creationId xmlns:p14="http://schemas.microsoft.com/office/powerpoint/2010/main" val="426900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F56B8A-88B8-49E1-B067-5A7CDE81E174}"/>
              </a:ext>
            </a:extLst>
          </p:cNvPr>
          <p:cNvSpPr>
            <a:spLocks noGrp="1"/>
          </p:cNvSpPr>
          <p:nvPr>
            <p:ph idx="1"/>
          </p:nvPr>
        </p:nvSpPr>
        <p:spPr>
          <a:xfrm>
            <a:off x="467544" y="906627"/>
            <a:ext cx="8280920" cy="2457211"/>
          </a:xfrm>
        </p:spPr>
        <p:txBody>
          <a:bodyPr>
            <a:normAutofit/>
          </a:bodyPr>
          <a:lstStyle/>
          <a:p>
            <a:r>
              <a:rPr lang="zh-CN" altLang="en-US" b="0" dirty="0"/>
              <a:t>编写代码，生成一组长短周期组合，短周期从</a:t>
            </a:r>
            <a:r>
              <a:rPr lang="en-US" altLang="zh-CN" b="0" dirty="0"/>
              <a:t>5-50</a:t>
            </a:r>
            <a:r>
              <a:rPr lang="zh-CN" altLang="en-US" b="0" dirty="0"/>
              <a:t>，长周期从</a:t>
            </a:r>
            <a:r>
              <a:rPr lang="en-US" altLang="zh-CN" b="0" dirty="0"/>
              <a:t>20-65</a:t>
            </a:r>
            <a:r>
              <a:rPr lang="zh-CN" altLang="en-US" b="0" dirty="0"/>
              <a:t>，要求间距大于</a:t>
            </a:r>
            <a:r>
              <a:rPr lang="en-US" altLang="zh-CN" b="0" dirty="0"/>
              <a:t>10</a:t>
            </a:r>
            <a:r>
              <a:rPr lang="zh-CN" altLang="en-US" b="0" dirty="0"/>
              <a:t>天。</a:t>
            </a:r>
            <a:endParaRPr lang="en-US" altLang="zh-CN" b="0" dirty="0"/>
          </a:p>
        </p:txBody>
      </p:sp>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本节练习</a:t>
            </a:r>
          </a:p>
        </p:txBody>
      </p:sp>
    </p:spTree>
    <p:extLst>
      <p:ext uri="{BB962C8B-B14F-4D97-AF65-F5344CB8AC3E}">
        <p14:creationId xmlns:p14="http://schemas.microsoft.com/office/powerpoint/2010/main" val="3915252665"/>
      </p:ext>
    </p:extLst>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全屏显示(16:9)</PresentationFormat>
  <Paragraphs>38</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思源黑体</vt:lpstr>
      <vt:lpstr>思源黑体 CN Bold</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2023-03-07T07:35:19Z</dcterms:modified>
</cp:coreProperties>
</file>