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43" r:id="rId2"/>
    <p:sldId id="262" r:id="rId3"/>
    <p:sldId id="272" r:id="rId4"/>
    <p:sldId id="689" r:id="rId5"/>
    <p:sldId id="688" r:id="rId6"/>
    <p:sldId id="690" r:id="rId7"/>
    <p:sldId id="691" r:id="rId8"/>
    <p:sldId id="692" r:id="rId9"/>
    <p:sldId id="693" r:id="rId10"/>
    <p:sldId id="677" r:id="rId11"/>
    <p:sldId id="694" r:id="rId12"/>
    <p:sldId id="695" r:id="rId13"/>
    <p:sldId id="696" r:id="rId14"/>
    <p:sldId id="697" r:id="rId15"/>
    <p:sldId id="361" r:id="rId16"/>
    <p:sldId id="259" r:id="rId1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3B236F8-BB9F-4F14-A9F1-223D3247D52A}">
          <p14:sldIdLst>
            <p14:sldId id="343"/>
            <p14:sldId id="262"/>
            <p14:sldId id="272"/>
            <p14:sldId id="689"/>
            <p14:sldId id="688"/>
            <p14:sldId id="690"/>
            <p14:sldId id="691"/>
            <p14:sldId id="692"/>
            <p14:sldId id="693"/>
            <p14:sldId id="677"/>
            <p14:sldId id="694"/>
            <p14:sldId id="695"/>
            <p14:sldId id="696"/>
            <p14:sldId id="697"/>
            <p14:sldId id="361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4A7090"/>
    <a:srgbClr val="FFFFFF"/>
    <a:srgbClr val="333F50"/>
    <a:srgbClr val="3494BA"/>
    <a:srgbClr val="F2F2F2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98" autoAdjust="0"/>
    <p:restoredTop sz="84887" autoAdjust="0"/>
  </p:normalViewPr>
  <p:slideViewPr>
    <p:cSldViewPr>
      <p:cViewPr varScale="1">
        <p:scale>
          <a:sx n="87" d="100"/>
          <a:sy n="87" d="100"/>
        </p:scale>
        <p:origin x="756" y="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EE1F764-7811-1865-C9F7-E6C25AA1828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C5BC2C6-E0E6-1609-7D3F-F3CE51225E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2A6955-6D8E-467F-A407-49104D1782C7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596174-CE84-28AB-425F-3AA5C822C1F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CB006B-15BD-9E86-046C-CECF356CC88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A763EF-C6EA-44F3-B34A-EC48AAA09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16875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3D2E89-9448-4D5C-8448-9CCF5BBC8E1A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6B694-ED52-4167-BA07-0E91353D54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09813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>
              <a:buFont typeface="Arial" panose="020B0604020202020204" pitchFamily="34" charset="0"/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430263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641256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976475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182029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909965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487323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3683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1870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55804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6252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37242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47693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278772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482682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13228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1"/>
          <p:cNvSpPr txBox="1"/>
          <p:nvPr userDrawn="1"/>
        </p:nvSpPr>
        <p:spPr>
          <a:xfrm>
            <a:off x="1588" y="0"/>
            <a:ext cx="9144000" cy="4176000"/>
          </a:xfrm>
          <a:prstGeom prst="rect">
            <a:avLst/>
          </a:prstGeom>
          <a:solidFill>
            <a:srgbClr val="44546A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6" name="Shape 9581"/>
          <p:cNvSpPr/>
          <p:nvPr userDrawn="1"/>
        </p:nvSpPr>
        <p:spPr>
          <a:xfrm>
            <a:off x="528803" y="607681"/>
            <a:ext cx="688737" cy="30245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44" h="21347" extrusionOk="0">
                <a:moveTo>
                  <a:pt x="19215" y="6579"/>
                </a:moveTo>
                <a:cubicBezTo>
                  <a:pt x="19290" y="6337"/>
                  <a:pt x="20871" y="5071"/>
                  <a:pt x="20946" y="4810"/>
                </a:cubicBezTo>
                <a:cubicBezTo>
                  <a:pt x="21021" y="4550"/>
                  <a:pt x="21473" y="3749"/>
                  <a:pt x="21097" y="3470"/>
                </a:cubicBezTo>
                <a:cubicBezTo>
                  <a:pt x="20720" y="3172"/>
                  <a:pt x="18463" y="3265"/>
                  <a:pt x="18463" y="3265"/>
                </a:cubicBezTo>
                <a:cubicBezTo>
                  <a:pt x="18463" y="3265"/>
                  <a:pt x="17936" y="2967"/>
                  <a:pt x="16882" y="2892"/>
                </a:cubicBezTo>
                <a:cubicBezTo>
                  <a:pt x="15753" y="2818"/>
                  <a:pt x="17108" y="2464"/>
                  <a:pt x="15904" y="2278"/>
                </a:cubicBezTo>
                <a:cubicBezTo>
                  <a:pt x="15151" y="2147"/>
                  <a:pt x="15377" y="1477"/>
                  <a:pt x="15076" y="1216"/>
                </a:cubicBezTo>
                <a:cubicBezTo>
                  <a:pt x="14850" y="956"/>
                  <a:pt x="14173" y="416"/>
                  <a:pt x="13495" y="192"/>
                </a:cubicBezTo>
                <a:cubicBezTo>
                  <a:pt x="12743" y="-50"/>
                  <a:pt x="11313" y="81"/>
                  <a:pt x="11313" y="81"/>
                </a:cubicBezTo>
                <a:cubicBezTo>
                  <a:pt x="8001" y="-236"/>
                  <a:pt x="6345" y="453"/>
                  <a:pt x="6044" y="825"/>
                </a:cubicBezTo>
                <a:cubicBezTo>
                  <a:pt x="5819" y="1198"/>
                  <a:pt x="6571" y="1887"/>
                  <a:pt x="5668" y="2371"/>
                </a:cubicBezTo>
                <a:cubicBezTo>
                  <a:pt x="4840" y="2836"/>
                  <a:pt x="6722" y="3004"/>
                  <a:pt x="5593" y="3283"/>
                </a:cubicBezTo>
                <a:cubicBezTo>
                  <a:pt x="4389" y="3544"/>
                  <a:pt x="5442" y="3637"/>
                  <a:pt x="4313" y="3767"/>
                </a:cubicBezTo>
                <a:cubicBezTo>
                  <a:pt x="3260" y="3879"/>
                  <a:pt x="2883" y="3935"/>
                  <a:pt x="2883" y="4177"/>
                </a:cubicBezTo>
                <a:cubicBezTo>
                  <a:pt x="2883" y="4419"/>
                  <a:pt x="1980" y="5052"/>
                  <a:pt x="1529" y="5611"/>
                </a:cubicBezTo>
                <a:cubicBezTo>
                  <a:pt x="1002" y="6170"/>
                  <a:pt x="475" y="6374"/>
                  <a:pt x="174" y="6579"/>
                </a:cubicBezTo>
                <a:cubicBezTo>
                  <a:pt x="-127" y="6803"/>
                  <a:pt x="24" y="6877"/>
                  <a:pt x="174" y="6989"/>
                </a:cubicBezTo>
                <a:cubicBezTo>
                  <a:pt x="325" y="7082"/>
                  <a:pt x="400" y="7101"/>
                  <a:pt x="400" y="7436"/>
                </a:cubicBezTo>
                <a:cubicBezTo>
                  <a:pt x="400" y="7790"/>
                  <a:pt x="2733" y="7845"/>
                  <a:pt x="2733" y="7845"/>
                </a:cubicBezTo>
                <a:cubicBezTo>
                  <a:pt x="2733" y="7845"/>
                  <a:pt x="2883" y="8162"/>
                  <a:pt x="2883" y="8460"/>
                </a:cubicBezTo>
                <a:cubicBezTo>
                  <a:pt x="2883" y="8739"/>
                  <a:pt x="2131" y="9558"/>
                  <a:pt x="1980" y="9782"/>
                </a:cubicBezTo>
                <a:cubicBezTo>
                  <a:pt x="1830" y="10005"/>
                  <a:pt x="2507" y="9931"/>
                  <a:pt x="2507" y="9931"/>
                </a:cubicBezTo>
                <a:cubicBezTo>
                  <a:pt x="2507" y="9931"/>
                  <a:pt x="2507" y="10173"/>
                  <a:pt x="2357" y="10527"/>
                </a:cubicBezTo>
                <a:cubicBezTo>
                  <a:pt x="2131" y="10881"/>
                  <a:pt x="1905" y="13245"/>
                  <a:pt x="1905" y="13897"/>
                </a:cubicBezTo>
                <a:cubicBezTo>
                  <a:pt x="1905" y="14549"/>
                  <a:pt x="1604" y="15443"/>
                  <a:pt x="1905" y="15443"/>
                </a:cubicBezTo>
                <a:cubicBezTo>
                  <a:pt x="2281" y="15443"/>
                  <a:pt x="3410" y="15461"/>
                  <a:pt x="3410" y="15461"/>
                </a:cubicBezTo>
                <a:cubicBezTo>
                  <a:pt x="3410" y="15461"/>
                  <a:pt x="3260" y="15890"/>
                  <a:pt x="3335" y="16430"/>
                </a:cubicBezTo>
                <a:cubicBezTo>
                  <a:pt x="3410" y="16951"/>
                  <a:pt x="5141" y="18645"/>
                  <a:pt x="5518" y="19055"/>
                </a:cubicBezTo>
                <a:cubicBezTo>
                  <a:pt x="5819" y="19483"/>
                  <a:pt x="5743" y="19856"/>
                  <a:pt x="5141" y="20079"/>
                </a:cubicBezTo>
                <a:cubicBezTo>
                  <a:pt x="4614" y="20303"/>
                  <a:pt x="4163" y="20582"/>
                  <a:pt x="3184" y="20750"/>
                </a:cubicBezTo>
                <a:cubicBezTo>
                  <a:pt x="2206" y="20936"/>
                  <a:pt x="1830" y="21010"/>
                  <a:pt x="1980" y="21178"/>
                </a:cubicBezTo>
                <a:cubicBezTo>
                  <a:pt x="2131" y="21327"/>
                  <a:pt x="3335" y="21290"/>
                  <a:pt x="5141" y="21271"/>
                </a:cubicBezTo>
                <a:cubicBezTo>
                  <a:pt x="6948" y="21252"/>
                  <a:pt x="6722" y="20973"/>
                  <a:pt x="6948" y="20843"/>
                </a:cubicBezTo>
                <a:cubicBezTo>
                  <a:pt x="7173" y="20712"/>
                  <a:pt x="8001" y="20377"/>
                  <a:pt x="8001" y="20377"/>
                </a:cubicBezTo>
                <a:cubicBezTo>
                  <a:pt x="8001" y="20377"/>
                  <a:pt x="8227" y="20433"/>
                  <a:pt x="8227" y="20582"/>
                </a:cubicBezTo>
                <a:cubicBezTo>
                  <a:pt x="8227" y="20750"/>
                  <a:pt x="7926" y="21010"/>
                  <a:pt x="7926" y="21010"/>
                </a:cubicBezTo>
                <a:cubicBezTo>
                  <a:pt x="8679" y="21010"/>
                  <a:pt x="8679" y="21010"/>
                  <a:pt x="8679" y="21010"/>
                </a:cubicBezTo>
                <a:cubicBezTo>
                  <a:pt x="8679" y="21010"/>
                  <a:pt x="8904" y="20992"/>
                  <a:pt x="8829" y="20843"/>
                </a:cubicBezTo>
                <a:cubicBezTo>
                  <a:pt x="8754" y="20694"/>
                  <a:pt x="9130" y="20358"/>
                  <a:pt x="9431" y="20079"/>
                </a:cubicBezTo>
                <a:cubicBezTo>
                  <a:pt x="9807" y="19781"/>
                  <a:pt x="9130" y="19446"/>
                  <a:pt x="8679" y="19316"/>
                </a:cubicBezTo>
                <a:cubicBezTo>
                  <a:pt x="8302" y="19204"/>
                  <a:pt x="8453" y="18552"/>
                  <a:pt x="8528" y="17901"/>
                </a:cubicBezTo>
                <a:cubicBezTo>
                  <a:pt x="8679" y="17249"/>
                  <a:pt x="8829" y="16541"/>
                  <a:pt x="8528" y="16243"/>
                </a:cubicBezTo>
                <a:cubicBezTo>
                  <a:pt x="8302" y="15927"/>
                  <a:pt x="7926" y="15517"/>
                  <a:pt x="7926" y="15517"/>
                </a:cubicBezTo>
                <a:cubicBezTo>
                  <a:pt x="12442" y="15610"/>
                  <a:pt x="12442" y="15610"/>
                  <a:pt x="12442" y="15610"/>
                </a:cubicBezTo>
                <a:cubicBezTo>
                  <a:pt x="12442" y="15610"/>
                  <a:pt x="12592" y="15834"/>
                  <a:pt x="12592" y="16318"/>
                </a:cubicBezTo>
                <a:cubicBezTo>
                  <a:pt x="12592" y="16821"/>
                  <a:pt x="12592" y="17156"/>
                  <a:pt x="12592" y="17956"/>
                </a:cubicBezTo>
                <a:cubicBezTo>
                  <a:pt x="12592" y="18738"/>
                  <a:pt x="12291" y="19036"/>
                  <a:pt x="11915" y="19334"/>
                </a:cubicBezTo>
                <a:cubicBezTo>
                  <a:pt x="11614" y="19651"/>
                  <a:pt x="11840" y="19874"/>
                  <a:pt x="11463" y="20172"/>
                </a:cubicBezTo>
                <a:cubicBezTo>
                  <a:pt x="11087" y="20489"/>
                  <a:pt x="10410" y="20712"/>
                  <a:pt x="10033" y="20880"/>
                </a:cubicBezTo>
                <a:cubicBezTo>
                  <a:pt x="9582" y="21047"/>
                  <a:pt x="9431" y="21327"/>
                  <a:pt x="11012" y="21345"/>
                </a:cubicBezTo>
                <a:cubicBezTo>
                  <a:pt x="12667" y="21364"/>
                  <a:pt x="14624" y="21178"/>
                  <a:pt x="14624" y="20992"/>
                </a:cubicBezTo>
                <a:cubicBezTo>
                  <a:pt x="14624" y="20824"/>
                  <a:pt x="14775" y="20601"/>
                  <a:pt x="15302" y="20321"/>
                </a:cubicBezTo>
                <a:cubicBezTo>
                  <a:pt x="15904" y="20023"/>
                  <a:pt x="15377" y="19781"/>
                  <a:pt x="15226" y="19670"/>
                </a:cubicBezTo>
                <a:cubicBezTo>
                  <a:pt x="15001" y="19539"/>
                  <a:pt x="15076" y="19409"/>
                  <a:pt x="15076" y="19185"/>
                </a:cubicBezTo>
                <a:cubicBezTo>
                  <a:pt x="15076" y="18962"/>
                  <a:pt x="15904" y="18217"/>
                  <a:pt x="16807" y="17398"/>
                </a:cubicBezTo>
                <a:cubicBezTo>
                  <a:pt x="17710" y="16578"/>
                  <a:pt x="17484" y="15629"/>
                  <a:pt x="17484" y="15629"/>
                </a:cubicBezTo>
                <a:cubicBezTo>
                  <a:pt x="18162" y="15629"/>
                  <a:pt x="18162" y="15629"/>
                  <a:pt x="18162" y="15629"/>
                </a:cubicBezTo>
                <a:cubicBezTo>
                  <a:pt x="18162" y="15629"/>
                  <a:pt x="18237" y="14418"/>
                  <a:pt x="18764" y="13190"/>
                </a:cubicBezTo>
                <a:cubicBezTo>
                  <a:pt x="19290" y="11942"/>
                  <a:pt x="18538" y="10657"/>
                  <a:pt x="18538" y="10303"/>
                </a:cubicBezTo>
                <a:cubicBezTo>
                  <a:pt x="18538" y="9950"/>
                  <a:pt x="19065" y="9801"/>
                  <a:pt x="19817" y="9726"/>
                </a:cubicBezTo>
                <a:cubicBezTo>
                  <a:pt x="20645" y="9633"/>
                  <a:pt x="20720" y="9596"/>
                  <a:pt x="20344" y="9261"/>
                </a:cubicBezTo>
                <a:cubicBezTo>
                  <a:pt x="19893" y="8925"/>
                  <a:pt x="19290" y="8125"/>
                  <a:pt x="19290" y="8125"/>
                </a:cubicBezTo>
                <a:cubicBezTo>
                  <a:pt x="19290" y="8125"/>
                  <a:pt x="19215" y="8013"/>
                  <a:pt x="18764" y="7659"/>
                </a:cubicBezTo>
                <a:cubicBezTo>
                  <a:pt x="18237" y="7324"/>
                  <a:pt x="18237" y="6989"/>
                  <a:pt x="18237" y="6989"/>
                </a:cubicBezTo>
                <a:cubicBezTo>
                  <a:pt x="18237" y="6989"/>
                  <a:pt x="19140" y="6803"/>
                  <a:pt x="19215" y="6579"/>
                </a:cubicBezTo>
                <a:close/>
                <a:moveTo>
                  <a:pt x="7550" y="8181"/>
                </a:moveTo>
                <a:cubicBezTo>
                  <a:pt x="8152" y="7845"/>
                  <a:pt x="8152" y="7845"/>
                  <a:pt x="8152" y="7845"/>
                </a:cubicBezTo>
                <a:cubicBezTo>
                  <a:pt x="8453" y="8181"/>
                  <a:pt x="8453" y="8181"/>
                  <a:pt x="8453" y="8181"/>
                </a:cubicBezTo>
                <a:lnTo>
                  <a:pt x="7550" y="8181"/>
                </a:lnTo>
                <a:close/>
                <a:moveTo>
                  <a:pt x="12517" y="3730"/>
                </a:moveTo>
                <a:cubicBezTo>
                  <a:pt x="11764" y="4047"/>
                  <a:pt x="10485" y="4605"/>
                  <a:pt x="10033" y="5071"/>
                </a:cubicBezTo>
                <a:cubicBezTo>
                  <a:pt x="9506" y="5518"/>
                  <a:pt x="8679" y="6170"/>
                  <a:pt x="8679" y="6170"/>
                </a:cubicBezTo>
                <a:cubicBezTo>
                  <a:pt x="8679" y="6170"/>
                  <a:pt x="8603" y="6058"/>
                  <a:pt x="8528" y="5890"/>
                </a:cubicBezTo>
                <a:cubicBezTo>
                  <a:pt x="8453" y="5723"/>
                  <a:pt x="8453" y="4922"/>
                  <a:pt x="8453" y="4550"/>
                </a:cubicBezTo>
                <a:cubicBezTo>
                  <a:pt x="8453" y="4177"/>
                  <a:pt x="8528" y="3861"/>
                  <a:pt x="8302" y="3842"/>
                </a:cubicBezTo>
                <a:cubicBezTo>
                  <a:pt x="8001" y="3805"/>
                  <a:pt x="7550" y="3581"/>
                  <a:pt x="7550" y="3581"/>
                </a:cubicBezTo>
                <a:cubicBezTo>
                  <a:pt x="9205" y="3023"/>
                  <a:pt x="9205" y="3023"/>
                  <a:pt x="9205" y="3023"/>
                </a:cubicBezTo>
                <a:cubicBezTo>
                  <a:pt x="8679" y="3823"/>
                  <a:pt x="9582" y="3674"/>
                  <a:pt x="9958" y="3916"/>
                </a:cubicBezTo>
                <a:cubicBezTo>
                  <a:pt x="10259" y="4158"/>
                  <a:pt x="9883" y="4773"/>
                  <a:pt x="10109" y="4475"/>
                </a:cubicBezTo>
                <a:cubicBezTo>
                  <a:pt x="10259" y="4196"/>
                  <a:pt x="10861" y="4177"/>
                  <a:pt x="11313" y="3898"/>
                </a:cubicBezTo>
                <a:cubicBezTo>
                  <a:pt x="11840" y="3618"/>
                  <a:pt x="10334" y="3414"/>
                  <a:pt x="10334" y="3414"/>
                </a:cubicBezTo>
                <a:cubicBezTo>
                  <a:pt x="10334" y="3414"/>
                  <a:pt x="11162" y="3339"/>
                  <a:pt x="11840" y="3190"/>
                </a:cubicBezTo>
                <a:cubicBezTo>
                  <a:pt x="12592" y="3023"/>
                  <a:pt x="13571" y="2818"/>
                  <a:pt x="13571" y="2818"/>
                </a:cubicBezTo>
                <a:cubicBezTo>
                  <a:pt x="14097" y="3041"/>
                  <a:pt x="14097" y="3041"/>
                  <a:pt x="14097" y="3041"/>
                </a:cubicBezTo>
                <a:cubicBezTo>
                  <a:pt x="14097" y="3041"/>
                  <a:pt x="13270" y="3414"/>
                  <a:pt x="12517" y="373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  <a:miter lim="400000"/>
          </a:ln>
        </p:spPr>
        <p:txBody>
          <a:bodyPr lIns="0" tIns="0" rIns="0" bIns="0"/>
          <a:lstStyle/>
          <a:p>
            <a:pPr defTabSz="685748">
              <a:defRPr sz="2400"/>
            </a:pPr>
            <a:endParaRPr kern="0">
              <a:solidFill>
                <a:sysClr val="windowText" lastClr="000000"/>
              </a:solidFill>
              <a:uFill>
                <a:solidFill/>
              </a:uFill>
              <a:cs typeface="Calibri"/>
              <a:sym typeface="Calibri"/>
            </a:endParaRPr>
          </a:p>
        </p:txBody>
      </p:sp>
      <p:sp>
        <p:nvSpPr>
          <p:cNvPr id="27" name="Shape 9582"/>
          <p:cNvSpPr/>
          <p:nvPr userDrawn="1"/>
        </p:nvSpPr>
        <p:spPr>
          <a:xfrm>
            <a:off x="1312112" y="448542"/>
            <a:ext cx="941511" cy="32010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1" h="21536" extrusionOk="0">
                <a:moveTo>
                  <a:pt x="21208" y="9140"/>
                </a:moveTo>
                <a:cubicBezTo>
                  <a:pt x="21544" y="8872"/>
                  <a:pt x="21600" y="8408"/>
                  <a:pt x="21208" y="8283"/>
                </a:cubicBezTo>
                <a:cubicBezTo>
                  <a:pt x="20817" y="8140"/>
                  <a:pt x="21432" y="7373"/>
                  <a:pt x="21040" y="6783"/>
                </a:cubicBezTo>
                <a:cubicBezTo>
                  <a:pt x="20705" y="6194"/>
                  <a:pt x="20425" y="5266"/>
                  <a:pt x="20369" y="4766"/>
                </a:cubicBezTo>
                <a:cubicBezTo>
                  <a:pt x="20369" y="4266"/>
                  <a:pt x="20257" y="3909"/>
                  <a:pt x="18242" y="3749"/>
                </a:cubicBezTo>
                <a:cubicBezTo>
                  <a:pt x="16899" y="3642"/>
                  <a:pt x="15780" y="3517"/>
                  <a:pt x="15053" y="3410"/>
                </a:cubicBezTo>
                <a:cubicBezTo>
                  <a:pt x="15053" y="3410"/>
                  <a:pt x="14269" y="3195"/>
                  <a:pt x="14102" y="2999"/>
                </a:cubicBezTo>
                <a:cubicBezTo>
                  <a:pt x="14046" y="2838"/>
                  <a:pt x="14046" y="2678"/>
                  <a:pt x="14046" y="2588"/>
                </a:cubicBezTo>
                <a:cubicBezTo>
                  <a:pt x="14158" y="2428"/>
                  <a:pt x="14158" y="2303"/>
                  <a:pt x="14158" y="2214"/>
                </a:cubicBezTo>
                <a:cubicBezTo>
                  <a:pt x="14158" y="2106"/>
                  <a:pt x="14773" y="2249"/>
                  <a:pt x="14885" y="2071"/>
                </a:cubicBezTo>
                <a:cubicBezTo>
                  <a:pt x="15053" y="1910"/>
                  <a:pt x="15165" y="1517"/>
                  <a:pt x="15053" y="1500"/>
                </a:cubicBezTo>
                <a:cubicBezTo>
                  <a:pt x="14941" y="1464"/>
                  <a:pt x="14829" y="1464"/>
                  <a:pt x="14717" y="1464"/>
                </a:cubicBezTo>
                <a:cubicBezTo>
                  <a:pt x="14717" y="1410"/>
                  <a:pt x="14829" y="1053"/>
                  <a:pt x="14717" y="678"/>
                </a:cubicBezTo>
                <a:cubicBezTo>
                  <a:pt x="14661" y="321"/>
                  <a:pt x="13542" y="36"/>
                  <a:pt x="11472" y="0"/>
                </a:cubicBezTo>
                <a:cubicBezTo>
                  <a:pt x="10296" y="0"/>
                  <a:pt x="8953" y="286"/>
                  <a:pt x="8785" y="678"/>
                </a:cubicBezTo>
                <a:cubicBezTo>
                  <a:pt x="8618" y="1071"/>
                  <a:pt x="8674" y="1607"/>
                  <a:pt x="8674" y="1607"/>
                </a:cubicBezTo>
                <a:cubicBezTo>
                  <a:pt x="8674" y="1607"/>
                  <a:pt x="8282" y="1874"/>
                  <a:pt x="8618" y="2089"/>
                </a:cubicBezTo>
                <a:cubicBezTo>
                  <a:pt x="8953" y="2303"/>
                  <a:pt x="9737" y="2249"/>
                  <a:pt x="9737" y="2249"/>
                </a:cubicBezTo>
                <a:cubicBezTo>
                  <a:pt x="9737" y="2249"/>
                  <a:pt x="9905" y="2588"/>
                  <a:pt x="9905" y="2767"/>
                </a:cubicBezTo>
                <a:cubicBezTo>
                  <a:pt x="9905" y="2856"/>
                  <a:pt x="9905" y="2928"/>
                  <a:pt x="9849" y="2981"/>
                </a:cubicBezTo>
                <a:cubicBezTo>
                  <a:pt x="9849" y="2981"/>
                  <a:pt x="9849" y="2981"/>
                  <a:pt x="9849" y="2981"/>
                </a:cubicBezTo>
                <a:cubicBezTo>
                  <a:pt x="9849" y="2981"/>
                  <a:pt x="9905" y="2981"/>
                  <a:pt x="9905" y="2981"/>
                </a:cubicBezTo>
                <a:cubicBezTo>
                  <a:pt x="9849" y="2981"/>
                  <a:pt x="9849" y="2981"/>
                  <a:pt x="9849" y="2981"/>
                </a:cubicBezTo>
                <a:cubicBezTo>
                  <a:pt x="9849" y="2981"/>
                  <a:pt x="9177" y="3249"/>
                  <a:pt x="8730" y="3320"/>
                </a:cubicBezTo>
                <a:cubicBezTo>
                  <a:pt x="8002" y="3427"/>
                  <a:pt x="6883" y="3570"/>
                  <a:pt x="5988" y="3660"/>
                </a:cubicBezTo>
                <a:cubicBezTo>
                  <a:pt x="5820" y="3677"/>
                  <a:pt x="5708" y="3677"/>
                  <a:pt x="5540" y="3695"/>
                </a:cubicBezTo>
                <a:cubicBezTo>
                  <a:pt x="4477" y="3802"/>
                  <a:pt x="3637" y="3892"/>
                  <a:pt x="3637" y="4356"/>
                </a:cubicBezTo>
                <a:cubicBezTo>
                  <a:pt x="3581" y="4891"/>
                  <a:pt x="3413" y="5909"/>
                  <a:pt x="3190" y="6605"/>
                </a:cubicBezTo>
                <a:cubicBezTo>
                  <a:pt x="2966" y="7283"/>
                  <a:pt x="2294" y="8747"/>
                  <a:pt x="2294" y="9211"/>
                </a:cubicBezTo>
                <a:cubicBezTo>
                  <a:pt x="2238" y="9675"/>
                  <a:pt x="2070" y="10675"/>
                  <a:pt x="2126" y="10782"/>
                </a:cubicBezTo>
                <a:cubicBezTo>
                  <a:pt x="2126" y="10871"/>
                  <a:pt x="2350" y="10871"/>
                  <a:pt x="2350" y="10979"/>
                </a:cubicBezTo>
                <a:cubicBezTo>
                  <a:pt x="2406" y="10925"/>
                  <a:pt x="2686" y="10675"/>
                  <a:pt x="3805" y="10675"/>
                </a:cubicBezTo>
                <a:cubicBezTo>
                  <a:pt x="5036" y="10675"/>
                  <a:pt x="5036" y="10961"/>
                  <a:pt x="5036" y="10961"/>
                </a:cubicBezTo>
                <a:cubicBezTo>
                  <a:pt x="4645" y="10836"/>
                  <a:pt x="4645" y="10836"/>
                  <a:pt x="3805" y="10836"/>
                </a:cubicBezTo>
                <a:cubicBezTo>
                  <a:pt x="3022" y="10818"/>
                  <a:pt x="2406" y="10961"/>
                  <a:pt x="2350" y="10979"/>
                </a:cubicBezTo>
                <a:cubicBezTo>
                  <a:pt x="2350" y="10996"/>
                  <a:pt x="2350" y="11032"/>
                  <a:pt x="2294" y="11050"/>
                </a:cubicBezTo>
                <a:cubicBezTo>
                  <a:pt x="2182" y="11246"/>
                  <a:pt x="2182" y="11407"/>
                  <a:pt x="2518" y="11532"/>
                </a:cubicBezTo>
                <a:cubicBezTo>
                  <a:pt x="2798" y="11657"/>
                  <a:pt x="2630" y="11818"/>
                  <a:pt x="2630" y="11818"/>
                </a:cubicBezTo>
                <a:cubicBezTo>
                  <a:pt x="0" y="11782"/>
                  <a:pt x="0" y="11782"/>
                  <a:pt x="0" y="11782"/>
                </a:cubicBezTo>
                <a:cubicBezTo>
                  <a:pt x="168" y="15156"/>
                  <a:pt x="168" y="15156"/>
                  <a:pt x="168" y="15156"/>
                </a:cubicBezTo>
                <a:cubicBezTo>
                  <a:pt x="4365" y="16191"/>
                  <a:pt x="4365" y="16191"/>
                  <a:pt x="4365" y="16191"/>
                </a:cubicBezTo>
                <a:cubicBezTo>
                  <a:pt x="4365" y="16191"/>
                  <a:pt x="4980" y="16048"/>
                  <a:pt x="5540" y="16030"/>
                </a:cubicBezTo>
                <a:cubicBezTo>
                  <a:pt x="5596" y="16030"/>
                  <a:pt x="5652" y="16030"/>
                  <a:pt x="5652" y="16030"/>
                </a:cubicBezTo>
                <a:cubicBezTo>
                  <a:pt x="6267" y="16030"/>
                  <a:pt x="6603" y="16048"/>
                  <a:pt x="6603" y="16048"/>
                </a:cubicBezTo>
                <a:cubicBezTo>
                  <a:pt x="6603" y="16048"/>
                  <a:pt x="6435" y="17048"/>
                  <a:pt x="6435" y="17441"/>
                </a:cubicBezTo>
                <a:cubicBezTo>
                  <a:pt x="6435" y="17851"/>
                  <a:pt x="6547" y="18476"/>
                  <a:pt x="7107" y="18762"/>
                </a:cubicBezTo>
                <a:cubicBezTo>
                  <a:pt x="7610" y="19047"/>
                  <a:pt x="7722" y="19154"/>
                  <a:pt x="7722" y="19404"/>
                </a:cubicBezTo>
                <a:cubicBezTo>
                  <a:pt x="7722" y="19654"/>
                  <a:pt x="6547" y="20350"/>
                  <a:pt x="6603" y="20582"/>
                </a:cubicBezTo>
                <a:cubicBezTo>
                  <a:pt x="6603" y="20815"/>
                  <a:pt x="6771" y="21172"/>
                  <a:pt x="8002" y="21172"/>
                </a:cubicBezTo>
                <a:cubicBezTo>
                  <a:pt x="9233" y="21154"/>
                  <a:pt x="10128" y="20993"/>
                  <a:pt x="10128" y="20690"/>
                </a:cubicBezTo>
                <a:cubicBezTo>
                  <a:pt x="10128" y="20368"/>
                  <a:pt x="9961" y="20172"/>
                  <a:pt x="10352" y="20065"/>
                </a:cubicBezTo>
                <a:cubicBezTo>
                  <a:pt x="10800" y="19940"/>
                  <a:pt x="10128" y="19654"/>
                  <a:pt x="10856" y="19351"/>
                </a:cubicBezTo>
                <a:cubicBezTo>
                  <a:pt x="11527" y="19047"/>
                  <a:pt x="10800" y="19029"/>
                  <a:pt x="10968" y="18744"/>
                </a:cubicBezTo>
                <a:cubicBezTo>
                  <a:pt x="11136" y="18458"/>
                  <a:pt x="10800" y="17619"/>
                  <a:pt x="10744" y="17280"/>
                </a:cubicBezTo>
                <a:cubicBezTo>
                  <a:pt x="10688" y="16941"/>
                  <a:pt x="10856" y="16530"/>
                  <a:pt x="11416" y="15102"/>
                </a:cubicBezTo>
                <a:cubicBezTo>
                  <a:pt x="11919" y="13656"/>
                  <a:pt x="12255" y="13014"/>
                  <a:pt x="12423" y="12710"/>
                </a:cubicBezTo>
                <a:cubicBezTo>
                  <a:pt x="12591" y="12389"/>
                  <a:pt x="12815" y="11996"/>
                  <a:pt x="12815" y="11996"/>
                </a:cubicBezTo>
                <a:cubicBezTo>
                  <a:pt x="12815" y="11996"/>
                  <a:pt x="13542" y="13353"/>
                  <a:pt x="14102" y="13692"/>
                </a:cubicBezTo>
                <a:cubicBezTo>
                  <a:pt x="14661" y="14013"/>
                  <a:pt x="15333" y="15691"/>
                  <a:pt x="15501" y="16191"/>
                </a:cubicBezTo>
                <a:cubicBezTo>
                  <a:pt x="15668" y="16673"/>
                  <a:pt x="15556" y="18119"/>
                  <a:pt x="15948" y="18280"/>
                </a:cubicBezTo>
                <a:cubicBezTo>
                  <a:pt x="16284" y="18422"/>
                  <a:pt x="16452" y="18637"/>
                  <a:pt x="16452" y="18637"/>
                </a:cubicBezTo>
                <a:cubicBezTo>
                  <a:pt x="16452" y="18637"/>
                  <a:pt x="15501" y="18815"/>
                  <a:pt x="15501" y="19047"/>
                </a:cubicBezTo>
                <a:cubicBezTo>
                  <a:pt x="15501" y="19297"/>
                  <a:pt x="16228" y="19494"/>
                  <a:pt x="16172" y="19815"/>
                </a:cubicBezTo>
                <a:cubicBezTo>
                  <a:pt x="16172" y="20136"/>
                  <a:pt x="16284" y="20404"/>
                  <a:pt x="16676" y="20458"/>
                </a:cubicBezTo>
                <a:cubicBezTo>
                  <a:pt x="17067" y="20529"/>
                  <a:pt x="17011" y="21064"/>
                  <a:pt x="17515" y="21261"/>
                </a:cubicBezTo>
                <a:cubicBezTo>
                  <a:pt x="18019" y="21439"/>
                  <a:pt x="18858" y="21600"/>
                  <a:pt x="19865" y="21511"/>
                </a:cubicBezTo>
                <a:cubicBezTo>
                  <a:pt x="20873" y="21404"/>
                  <a:pt x="20873" y="20975"/>
                  <a:pt x="20369" y="20565"/>
                </a:cubicBezTo>
                <a:cubicBezTo>
                  <a:pt x="19865" y="20154"/>
                  <a:pt x="19250" y="19886"/>
                  <a:pt x="19418" y="19726"/>
                </a:cubicBezTo>
                <a:cubicBezTo>
                  <a:pt x="19641" y="19565"/>
                  <a:pt x="19809" y="19315"/>
                  <a:pt x="19306" y="19154"/>
                </a:cubicBezTo>
                <a:cubicBezTo>
                  <a:pt x="18802" y="18994"/>
                  <a:pt x="19306" y="18815"/>
                  <a:pt x="19641" y="18672"/>
                </a:cubicBezTo>
                <a:cubicBezTo>
                  <a:pt x="19977" y="18530"/>
                  <a:pt x="19921" y="17887"/>
                  <a:pt x="19921" y="17530"/>
                </a:cubicBezTo>
                <a:cubicBezTo>
                  <a:pt x="19977" y="17173"/>
                  <a:pt x="19809" y="15423"/>
                  <a:pt x="19921" y="14799"/>
                </a:cubicBezTo>
                <a:cubicBezTo>
                  <a:pt x="19977" y="14156"/>
                  <a:pt x="20145" y="12228"/>
                  <a:pt x="19865" y="11693"/>
                </a:cubicBezTo>
                <a:cubicBezTo>
                  <a:pt x="19585" y="11157"/>
                  <a:pt x="19809" y="10764"/>
                  <a:pt x="19809" y="10764"/>
                </a:cubicBezTo>
                <a:cubicBezTo>
                  <a:pt x="19809" y="10764"/>
                  <a:pt x="20481" y="10871"/>
                  <a:pt x="20481" y="10657"/>
                </a:cubicBezTo>
                <a:cubicBezTo>
                  <a:pt x="20481" y="10461"/>
                  <a:pt x="20257" y="10425"/>
                  <a:pt x="20537" y="10086"/>
                </a:cubicBezTo>
                <a:cubicBezTo>
                  <a:pt x="20817" y="9729"/>
                  <a:pt x="20873" y="9408"/>
                  <a:pt x="21208" y="9140"/>
                </a:cubicBezTo>
                <a:close/>
                <a:moveTo>
                  <a:pt x="6099" y="11942"/>
                </a:moveTo>
                <a:cubicBezTo>
                  <a:pt x="5540" y="11925"/>
                  <a:pt x="5540" y="11925"/>
                  <a:pt x="5540" y="11925"/>
                </a:cubicBezTo>
                <a:cubicBezTo>
                  <a:pt x="5092" y="11889"/>
                  <a:pt x="5092" y="11889"/>
                  <a:pt x="5092" y="11889"/>
                </a:cubicBezTo>
                <a:cubicBezTo>
                  <a:pt x="5092" y="11889"/>
                  <a:pt x="5204" y="11657"/>
                  <a:pt x="5036" y="11496"/>
                </a:cubicBezTo>
                <a:cubicBezTo>
                  <a:pt x="4868" y="11336"/>
                  <a:pt x="4924" y="11193"/>
                  <a:pt x="5036" y="11014"/>
                </a:cubicBezTo>
                <a:cubicBezTo>
                  <a:pt x="5036" y="11014"/>
                  <a:pt x="5204" y="11193"/>
                  <a:pt x="5540" y="11211"/>
                </a:cubicBezTo>
                <a:cubicBezTo>
                  <a:pt x="5596" y="11211"/>
                  <a:pt x="5596" y="11211"/>
                  <a:pt x="5652" y="11211"/>
                </a:cubicBezTo>
                <a:cubicBezTo>
                  <a:pt x="6044" y="11211"/>
                  <a:pt x="6211" y="11228"/>
                  <a:pt x="6211" y="11228"/>
                </a:cubicBezTo>
                <a:cubicBezTo>
                  <a:pt x="6211" y="11228"/>
                  <a:pt x="6044" y="11425"/>
                  <a:pt x="6044" y="11585"/>
                </a:cubicBezTo>
                <a:cubicBezTo>
                  <a:pt x="6044" y="11764"/>
                  <a:pt x="6099" y="11942"/>
                  <a:pt x="6099" y="11942"/>
                </a:cubicBezTo>
                <a:close/>
                <a:moveTo>
                  <a:pt x="12479" y="9015"/>
                </a:moveTo>
                <a:cubicBezTo>
                  <a:pt x="12591" y="8283"/>
                  <a:pt x="12535" y="6194"/>
                  <a:pt x="12479" y="5748"/>
                </a:cubicBezTo>
                <a:cubicBezTo>
                  <a:pt x="12479" y="5284"/>
                  <a:pt x="12199" y="4266"/>
                  <a:pt x="12367" y="4141"/>
                </a:cubicBezTo>
                <a:cubicBezTo>
                  <a:pt x="12535" y="3999"/>
                  <a:pt x="12982" y="3892"/>
                  <a:pt x="13486" y="3981"/>
                </a:cubicBezTo>
                <a:cubicBezTo>
                  <a:pt x="13486" y="3981"/>
                  <a:pt x="12926" y="3713"/>
                  <a:pt x="12031" y="3713"/>
                </a:cubicBezTo>
                <a:cubicBezTo>
                  <a:pt x="11136" y="3713"/>
                  <a:pt x="10520" y="3981"/>
                  <a:pt x="10520" y="3981"/>
                </a:cubicBezTo>
                <a:cubicBezTo>
                  <a:pt x="10520" y="3981"/>
                  <a:pt x="11527" y="3909"/>
                  <a:pt x="11472" y="4124"/>
                </a:cubicBezTo>
                <a:cubicBezTo>
                  <a:pt x="11472" y="4338"/>
                  <a:pt x="11136" y="5445"/>
                  <a:pt x="11136" y="6177"/>
                </a:cubicBezTo>
                <a:cubicBezTo>
                  <a:pt x="11136" y="6837"/>
                  <a:pt x="10968" y="8426"/>
                  <a:pt x="11136" y="9015"/>
                </a:cubicBezTo>
                <a:cubicBezTo>
                  <a:pt x="10464" y="8997"/>
                  <a:pt x="10240" y="8979"/>
                  <a:pt x="10240" y="8979"/>
                </a:cubicBezTo>
                <a:cubicBezTo>
                  <a:pt x="10240" y="8979"/>
                  <a:pt x="10856" y="6891"/>
                  <a:pt x="10632" y="5802"/>
                </a:cubicBezTo>
                <a:cubicBezTo>
                  <a:pt x="10408" y="4980"/>
                  <a:pt x="9961" y="3927"/>
                  <a:pt x="9681" y="3356"/>
                </a:cubicBezTo>
                <a:cubicBezTo>
                  <a:pt x="9681" y="3356"/>
                  <a:pt x="9681" y="3356"/>
                  <a:pt x="9681" y="3356"/>
                </a:cubicBezTo>
                <a:cubicBezTo>
                  <a:pt x="9681" y="3356"/>
                  <a:pt x="9961" y="3035"/>
                  <a:pt x="10184" y="3142"/>
                </a:cubicBezTo>
                <a:cubicBezTo>
                  <a:pt x="10184" y="3142"/>
                  <a:pt x="10184" y="3142"/>
                  <a:pt x="10184" y="3142"/>
                </a:cubicBezTo>
                <a:cubicBezTo>
                  <a:pt x="10632" y="3374"/>
                  <a:pt x="11360" y="3642"/>
                  <a:pt x="11863" y="3642"/>
                </a:cubicBezTo>
                <a:cubicBezTo>
                  <a:pt x="12423" y="3642"/>
                  <a:pt x="13318" y="3445"/>
                  <a:pt x="13878" y="3195"/>
                </a:cubicBezTo>
                <a:cubicBezTo>
                  <a:pt x="13878" y="3195"/>
                  <a:pt x="13878" y="3195"/>
                  <a:pt x="13878" y="3195"/>
                </a:cubicBezTo>
                <a:cubicBezTo>
                  <a:pt x="13878" y="3195"/>
                  <a:pt x="14437" y="3249"/>
                  <a:pt x="14493" y="3499"/>
                </a:cubicBezTo>
                <a:cubicBezTo>
                  <a:pt x="14493" y="3517"/>
                  <a:pt x="14437" y="3552"/>
                  <a:pt x="14437" y="3588"/>
                </a:cubicBezTo>
                <a:cubicBezTo>
                  <a:pt x="14437" y="3588"/>
                  <a:pt x="14437" y="3588"/>
                  <a:pt x="14437" y="3588"/>
                </a:cubicBezTo>
                <a:cubicBezTo>
                  <a:pt x="14437" y="3588"/>
                  <a:pt x="14437" y="3588"/>
                  <a:pt x="14437" y="3588"/>
                </a:cubicBezTo>
                <a:cubicBezTo>
                  <a:pt x="14437" y="3802"/>
                  <a:pt x="14437" y="4106"/>
                  <a:pt x="14549" y="4570"/>
                </a:cubicBezTo>
                <a:cubicBezTo>
                  <a:pt x="14717" y="5980"/>
                  <a:pt x="15501" y="7658"/>
                  <a:pt x="15892" y="8033"/>
                </a:cubicBezTo>
                <a:cubicBezTo>
                  <a:pt x="16340" y="8426"/>
                  <a:pt x="16844" y="8711"/>
                  <a:pt x="16844" y="8711"/>
                </a:cubicBezTo>
                <a:cubicBezTo>
                  <a:pt x="16844" y="8711"/>
                  <a:pt x="14046" y="8997"/>
                  <a:pt x="12479" y="9015"/>
                </a:cubicBezTo>
                <a:close/>
                <a:moveTo>
                  <a:pt x="20145" y="10443"/>
                </a:moveTo>
                <a:cubicBezTo>
                  <a:pt x="20033" y="10229"/>
                  <a:pt x="20201" y="10140"/>
                  <a:pt x="19697" y="10015"/>
                </a:cubicBezTo>
                <a:cubicBezTo>
                  <a:pt x="19194" y="9890"/>
                  <a:pt x="18354" y="9890"/>
                  <a:pt x="18354" y="9890"/>
                </a:cubicBezTo>
                <a:cubicBezTo>
                  <a:pt x="18354" y="9890"/>
                  <a:pt x="19585" y="9729"/>
                  <a:pt x="20145" y="9943"/>
                </a:cubicBezTo>
                <a:cubicBezTo>
                  <a:pt x="20649" y="10175"/>
                  <a:pt x="20145" y="10443"/>
                  <a:pt x="20145" y="10443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bg1"/>
            </a:solidFill>
            <a:miter lim="400000"/>
          </a:ln>
        </p:spPr>
        <p:txBody>
          <a:bodyPr lIns="0" tIns="0" rIns="0" bIns="0"/>
          <a:lstStyle/>
          <a:p>
            <a:pPr defTabSz="685748">
              <a:defRPr sz="2400"/>
            </a:pPr>
            <a:endParaRPr kern="0">
              <a:solidFill>
                <a:sysClr val="windowText" lastClr="000000"/>
              </a:solidFill>
              <a:uFill>
                <a:solidFill/>
              </a:uFill>
              <a:cs typeface="Calibri"/>
              <a:sym typeface="Calibri"/>
            </a:endParaRPr>
          </a:p>
        </p:txBody>
      </p:sp>
      <p:sp>
        <p:nvSpPr>
          <p:cNvPr id="28" name="副标题 2"/>
          <p:cNvSpPr>
            <a:spLocks noGrp="1"/>
          </p:cNvSpPr>
          <p:nvPr>
            <p:ph type="subTitle" idx="1"/>
          </p:nvPr>
        </p:nvSpPr>
        <p:spPr>
          <a:xfrm>
            <a:off x="2391508" y="1423638"/>
            <a:ext cx="6648270" cy="57606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300" kern="1200" spc="225" baseline="0" dirty="0">
                <a:solidFill>
                  <a:prstClr val="white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zh-CN" altLang="en-US" dirty="0"/>
          </a:p>
        </p:txBody>
      </p:sp>
      <p:sp>
        <p:nvSpPr>
          <p:cNvPr id="29" name="文本占位符 3"/>
          <p:cNvSpPr>
            <a:spLocks noGrp="1"/>
          </p:cNvSpPr>
          <p:nvPr>
            <p:ph type="body" sz="half" idx="10"/>
          </p:nvPr>
        </p:nvSpPr>
        <p:spPr>
          <a:xfrm>
            <a:off x="2419643" y="2652612"/>
            <a:ext cx="6597748" cy="3917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zh-CN" altLang="en-US" sz="2100" b="1" kern="1200" baseline="0" dirty="0" smtClean="0">
                <a:solidFill>
                  <a:srgbClr val="FFFFFF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思源黑体" panose="020B0400000000000000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cxnSp>
        <p:nvCxnSpPr>
          <p:cNvPr id="30" name="直接连接符 29"/>
          <p:cNvCxnSpPr/>
          <p:nvPr userDrawn="1"/>
        </p:nvCxnSpPr>
        <p:spPr>
          <a:xfrm>
            <a:off x="-59535" y="4081637"/>
            <a:ext cx="9263070" cy="2281"/>
          </a:xfrm>
          <a:prstGeom prst="line">
            <a:avLst/>
          </a:prstGeom>
          <a:ln w="25400" cmpd="sng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60"/>
          <p:cNvGrpSpPr/>
          <p:nvPr userDrawn="1"/>
        </p:nvGrpSpPr>
        <p:grpSpPr>
          <a:xfrm>
            <a:off x="4716016" y="4428005"/>
            <a:ext cx="260543" cy="308468"/>
            <a:chOff x="1375885" y="1198807"/>
            <a:chExt cx="1009650" cy="1195367"/>
          </a:xfrm>
          <a:solidFill>
            <a:schemeClr val="accent1">
              <a:lumMod val="50000"/>
            </a:schemeClr>
          </a:solidFill>
        </p:grpSpPr>
        <p:grpSp>
          <p:nvGrpSpPr>
            <p:cNvPr id="32" name="Group 61"/>
            <p:cNvGrpSpPr/>
            <p:nvPr/>
          </p:nvGrpSpPr>
          <p:grpSpPr>
            <a:xfrm>
              <a:off x="1375885" y="1198807"/>
              <a:ext cx="1009650" cy="1139826"/>
              <a:chOff x="1368786" y="1195986"/>
              <a:chExt cx="1009650" cy="1139826"/>
            </a:xfrm>
            <a:grpFill/>
          </p:grpSpPr>
          <p:sp>
            <p:nvSpPr>
              <p:cNvPr id="34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35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36" name="Freeform 9"/>
              <p:cNvSpPr>
                <a:spLocks/>
              </p:cNvSpPr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</p:grpSp>
        <p:sp>
          <p:nvSpPr>
            <p:cNvPr id="33" name="Freeform 62"/>
            <p:cNvSpPr/>
            <p:nvPr/>
          </p:nvSpPr>
          <p:spPr>
            <a:xfrm>
              <a:off x="1408412" y="2208291"/>
              <a:ext cx="944594" cy="185883"/>
            </a:xfrm>
            <a:custGeom>
              <a:avLst/>
              <a:gdLst>
                <a:gd name="connsiteX0" fmla="*/ 0 w 944594"/>
                <a:gd name="connsiteY0" fmla="*/ 0 h 185883"/>
                <a:gd name="connsiteX1" fmla="*/ 944594 w 944594"/>
                <a:gd name="connsiteY1" fmla="*/ 0 h 185883"/>
                <a:gd name="connsiteX2" fmla="*/ 864504 w 944594"/>
                <a:gd name="connsiteY2" fmla="*/ 66080 h 185883"/>
                <a:gd name="connsiteX3" fmla="*/ 472297 w 944594"/>
                <a:gd name="connsiteY3" fmla="*/ 185883 h 185883"/>
                <a:gd name="connsiteX4" fmla="*/ 80090 w 944594"/>
                <a:gd name="connsiteY4" fmla="*/ 66080 h 18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4594" h="185883">
                  <a:moveTo>
                    <a:pt x="0" y="0"/>
                  </a:moveTo>
                  <a:lnTo>
                    <a:pt x="944594" y="0"/>
                  </a:lnTo>
                  <a:lnTo>
                    <a:pt x="864504" y="66080"/>
                  </a:lnTo>
                  <a:cubicBezTo>
                    <a:pt x="752546" y="141718"/>
                    <a:pt x="617579" y="185883"/>
                    <a:pt x="472297" y="185883"/>
                  </a:cubicBezTo>
                  <a:cubicBezTo>
                    <a:pt x="327015" y="185883"/>
                    <a:pt x="192048" y="141718"/>
                    <a:pt x="80090" y="6608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7" name="文本占位符 3"/>
          <p:cNvSpPr>
            <a:spLocks noGrp="1"/>
          </p:cNvSpPr>
          <p:nvPr>
            <p:ph type="body" sz="half" idx="2"/>
          </p:nvPr>
        </p:nvSpPr>
        <p:spPr>
          <a:xfrm>
            <a:off x="5220072" y="4350897"/>
            <a:ext cx="3024336" cy="51430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lang="zh-CN" altLang="en-US" sz="1800" kern="1200" baseline="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algn="l" defTabSz="914400" rtl="0" eaLnBrk="1" latinLnBrk="0" hangingPunct="1">
              <a:lnSpc>
                <a:spcPct val="150000"/>
              </a:lnSpc>
            </a:pPr>
            <a:r>
              <a:rPr lang="zh-CN" altLang="en-US" dirty="0"/>
              <a:t>单击此处编辑母版文本样式</a:t>
            </a: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320" y="18000"/>
            <a:ext cx="1570498" cy="601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3876563" y="0"/>
            <a:ext cx="5295389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1722" tIns="30861" rIns="61722" bIns="30861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15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" name="文本框 2"/>
          <p:cNvSpPr txBox="1"/>
          <p:nvPr userDrawn="1"/>
        </p:nvSpPr>
        <p:spPr>
          <a:xfrm>
            <a:off x="836538" y="238691"/>
            <a:ext cx="337542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CONTENTS</a:t>
            </a:r>
            <a:endParaRPr lang="zh-CN" altLang="en-US" sz="27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cxnSp>
        <p:nvCxnSpPr>
          <p:cNvPr id="10" name="直接连接符 9"/>
          <p:cNvCxnSpPr/>
          <p:nvPr userDrawn="1"/>
        </p:nvCxnSpPr>
        <p:spPr>
          <a:xfrm flipV="1">
            <a:off x="382561" y="700673"/>
            <a:ext cx="3162380" cy="2871"/>
          </a:xfrm>
          <a:prstGeom prst="line">
            <a:avLst/>
          </a:prstGeom>
          <a:ln w="25400" cap="rnd">
            <a:solidFill>
              <a:schemeClr val="bg1"/>
            </a:solidFill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FF4154F5-0A5C-484F-9A44-9122325A869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328" y="16230"/>
            <a:ext cx="1572482" cy="6027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672370" y="156436"/>
            <a:ext cx="5699830" cy="38482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48097"/>
            <a:ext cx="9144000" cy="0"/>
          </a:xfrm>
          <a:prstGeom prst="line">
            <a:avLst/>
          </a:prstGeom>
          <a:ln w="1079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 userDrawn="1"/>
        </p:nvSpPr>
        <p:spPr>
          <a:xfrm>
            <a:off x="-15723" y="5073673"/>
            <a:ext cx="4775981" cy="812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22" tIns="30861" rIns="61722" bIns="308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15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4586651" y="5073674"/>
            <a:ext cx="4557351" cy="9036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22" tIns="30861" rIns="61722" bIns="308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15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" name="KSO_Shape"/>
          <p:cNvSpPr>
            <a:spLocks/>
          </p:cNvSpPr>
          <p:nvPr userDrawn="1"/>
        </p:nvSpPr>
        <p:spPr bwMode="auto">
          <a:xfrm>
            <a:off x="215560" y="238691"/>
            <a:ext cx="396000" cy="291600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rgbClr val="333F50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215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467548" y="627660"/>
            <a:ext cx="8208908" cy="3953116"/>
          </a:xfrm>
          <a:prstGeom prst="rect">
            <a:avLst/>
          </a:prstGeom>
        </p:spPr>
        <p:txBody>
          <a:bodyPr>
            <a:normAutofit/>
          </a:bodyPr>
          <a:lstStyle>
            <a:lvl1pPr marL="308607" indent="-308607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 lang="zh-CN" altLang="en-US" sz="1400" b="1" kern="1200" baseline="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1pPr>
            <a:lvl2pPr marL="668649" indent="-257172" algn="just">
              <a:lnSpc>
                <a:spcPct val="15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l"/>
              <a:defRPr lang="zh-CN" altLang="en-US" sz="1400" b="0" kern="120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2pPr>
            <a:lvl3pPr marL="1028690" indent="-205738" algn="just">
              <a:lnSpc>
                <a:spcPct val="15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ü"/>
              <a:defRPr lang="zh-CN" altLang="en-US" sz="1400" b="0" kern="120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3pPr>
            <a:lvl4pPr marL="1440166" indent="-205738" algn="just">
              <a:lnSpc>
                <a:spcPct val="15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u"/>
              <a:defRPr lang="zh-CN" altLang="en-US" sz="1400" b="0" kern="120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4pPr>
            <a:lvl5pPr marL="1851641" indent="-205738" algn="just">
              <a:lnSpc>
                <a:spcPct val="15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p"/>
              <a:defRPr lang="zh-CN" altLang="en-US" sz="1400" b="0" kern="1200" baseline="0" dirty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TextBox 10"/>
          <p:cNvSpPr txBox="1">
            <a:spLocks noChangeArrowheads="1"/>
          </p:cNvSpPr>
          <p:nvPr userDrawn="1"/>
        </p:nvSpPr>
        <p:spPr bwMode="auto">
          <a:xfrm>
            <a:off x="3917494" y="4797789"/>
            <a:ext cx="948454" cy="2585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30000"/>
              </a:spcBef>
              <a:buClr>
                <a:srgbClr val="800000"/>
              </a:buClr>
              <a:buSzPct val="80000"/>
              <a:buFont typeface="Wingdings" panose="05000000000000000000" pitchFamily="2" charset="2"/>
              <a:buNone/>
            </a:pPr>
            <a:fld id="{E88608E0-7F47-44EF-BDDA-B28D2AA2C43C}" type="slidenum">
              <a:rPr lang="en-US" altLang="zh-Hans" sz="108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Segoe UI" pitchFamily="34" charset="0"/>
                <a:cs typeface="Segoe UI" pitchFamily="34" charset="0"/>
              </a:rPr>
              <a:pPr algn="r" eaLnBrk="1" hangingPunct="1">
                <a:spcBef>
                  <a:spcPct val="30000"/>
                </a:spcBef>
                <a:buClr>
                  <a:srgbClr val="800000"/>
                </a:buClr>
                <a:buSzPct val="80000"/>
                <a:buFont typeface="Wingdings" panose="05000000000000000000" pitchFamily="2" charset="2"/>
                <a:buNone/>
              </a:pPr>
              <a:t>‹#›</a:t>
            </a:fld>
            <a:r>
              <a:rPr lang="en-US" altLang="zh-CN" sz="108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Segoe UI" pitchFamily="34" charset="0"/>
                <a:cs typeface="Segoe UI" pitchFamily="34" charset="0"/>
              </a:rPr>
              <a:t>-16</a:t>
            </a:r>
            <a:endParaRPr lang="en-US" altLang="zh-Hans" sz="1080" b="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3973" y="195486"/>
            <a:ext cx="5616624" cy="313333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思源黑体" panose="020B0400000000000000" pitchFamily="34" charset="-122"/>
                <a:ea typeface="思源黑体" panose="020B0400000000000000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328" y="16230"/>
            <a:ext cx="1572482" cy="6027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0" y="48097"/>
            <a:ext cx="9144000" cy="0"/>
          </a:xfrm>
          <a:prstGeom prst="line">
            <a:avLst/>
          </a:prstGeom>
          <a:ln w="1079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 userDrawn="1"/>
        </p:nvSpPr>
        <p:spPr>
          <a:xfrm>
            <a:off x="-15723" y="5073673"/>
            <a:ext cx="4775981" cy="812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22" tIns="30861" rIns="61722" bIns="308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15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4586651" y="5073674"/>
            <a:ext cx="4557351" cy="9036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22" tIns="30861" rIns="61722" bIns="308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15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415" y="2463938"/>
            <a:ext cx="1428750" cy="1285875"/>
          </a:xfrm>
          <a:prstGeom prst="rect">
            <a:avLst/>
          </a:prstGeom>
        </p:spPr>
      </p:pic>
      <p:sp>
        <p:nvSpPr>
          <p:cNvPr id="13" name="文本框 8"/>
          <p:cNvSpPr txBox="1"/>
          <p:nvPr userDrawn="1"/>
        </p:nvSpPr>
        <p:spPr>
          <a:xfrm>
            <a:off x="2053828" y="1466742"/>
            <a:ext cx="4843462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940" dirty="0">
                <a:solidFill>
                  <a:srgbClr val="51515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Thank you!</a:t>
            </a:r>
            <a:endParaRPr lang="zh-CN" altLang="en-US" sz="5940" dirty="0">
              <a:solidFill>
                <a:srgbClr val="515151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822952" rtl="0" eaLnBrk="1" latinLnBrk="0" hangingPunct="1"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8607" indent="-308607" algn="l" defTabSz="822952" rtl="0" eaLnBrk="1" latinLnBrk="0" hangingPunct="1">
        <a:spcBef>
          <a:spcPct val="20000"/>
        </a:spcBef>
        <a:buFont typeface="Arial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668649" indent="-257172" algn="l" defTabSz="822952" rtl="0" eaLnBrk="1" latinLnBrk="0" hangingPunct="1">
        <a:spcBef>
          <a:spcPct val="20000"/>
        </a:spcBef>
        <a:buFont typeface="Arial" pitchFamily="34" charset="0"/>
        <a:buChar char="–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028690" indent="-205738" algn="l" defTabSz="822952" rtl="0" eaLnBrk="1" latinLnBrk="0" hangingPunct="1">
        <a:spcBef>
          <a:spcPct val="20000"/>
        </a:spcBef>
        <a:buFont typeface="Arial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66" indent="-205738" algn="l" defTabSz="822952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41" indent="-205738" algn="l" defTabSz="822952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18" indent="-205738" algn="l" defTabSz="82295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593" indent="-205738" algn="l" defTabSz="82295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069" indent="-205738" algn="l" defTabSz="82295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45" indent="-205738" algn="l" defTabSz="82295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22952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76" algn="l" defTabSz="822952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52" algn="l" defTabSz="822952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27" algn="l" defTabSz="822952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04" algn="l" defTabSz="822952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379" algn="l" defTabSz="822952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56" algn="l" defTabSz="822952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31" algn="l" defTabSz="822952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07" algn="l" defTabSz="822952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均线系统策略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3F3A9467-DA86-435F-953E-38F709C787EF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zh-CN" altLang="en-US" dirty="0"/>
              <a:t>  异同移动平均线（</a:t>
            </a:r>
            <a:r>
              <a:rPr lang="en-US" altLang="zh-CN" dirty="0"/>
              <a:t>MACD</a:t>
            </a:r>
            <a:r>
              <a:rPr lang="zh-CN" altLang="en-US" dirty="0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>
          <a:xfrm>
            <a:off x="5000766" y="4278889"/>
            <a:ext cx="3963722" cy="669125"/>
          </a:xfrm>
        </p:spPr>
        <p:txBody>
          <a:bodyPr>
            <a:normAutofit/>
          </a:bodyPr>
          <a:lstStyle/>
          <a:p>
            <a:pPr>
              <a:lnSpc>
                <a:spcPts val="1500"/>
              </a:lnSpc>
            </a:pPr>
            <a:r>
              <a:rPr lang="zh-CN" altLang="en-US" sz="1400" dirty="0"/>
              <a:t>讲师：张泽亮</a:t>
            </a:r>
          </a:p>
        </p:txBody>
      </p:sp>
    </p:spTree>
    <p:extLst>
      <p:ext uri="{BB962C8B-B14F-4D97-AF65-F5344CB8AC3E}">
        <p14:creationId xmlns:p14="http://schemas.microsoft.com/office/powerpoint/2010/main" val="1963807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MACD</a:t>
            </a:r>
            <a:r>
              <a:rPr lang="zh-CN" altLang="en-US" dirty="0"/>
              <a:t>捕捉股票买卖点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B7312AF-EA79-42E8-D5FE-652CB134F9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352922"/>
            <a:ext cx="3257550" cy="77152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B9CBB62-EC20-22B3-AF2F-7A68BEC449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012616"/>
            <a:ext cx="5010150" cy="1866900"/>
          </a:xfrm>
          <a:prstGeom prst="rect">
            <a:avLst/>
          </a:prstGeom>
        </p:spPr>
      </p:pic>
      <p:sp>
        <p:nvSpPr>
          <p:cNvPr id="14" name="内容占位符 1">
            <a:extLst>
              <a:ext uri="{FF2B5EF4-FFF2-40B4-BE49-F238E27FC236}">
                <a16:creationId xmlns:a16="http://schemas.microsoft.com/office/drawing/2014/main" id="{1518B1B3-D120-0F36-7E46-83073836D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771550"/>
            <a:ext cx="6048672" cy="978335"/>
          </a:xfrm>
        </p:spPr>
        <p:txBody>
          <a:bodyPr>
            <a:normAutofit/>
          </a:bodyPr>
          <a:lstStyle/>
          <a:p>
            <a:pPr lvl="1"/>
            <a:r>
              <a:rPr lang="en-US" altLang="zh-CN" dirty="0"/>
              <a:t>MACD</a:t>
            </a:r>
            <a:r>
              <a:rPr lang="zh-CN" altLang="en-US" dirty="0"/>
              <a:t>捕捉中国银行股票的买卖点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38497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MACD</a:t>
            </a:r>
            <a:r>
              <a:rPr lang="zh-CN" altLang="en-US" dirty="0"/>
              <a:t>捕捉股票买卖点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4C8AA44-83E8-33A7-C6D5-3D11C8A7A5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678284"/>
            <a:ext cx="6676005" cy="378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25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MACD</a:t>
            </a:r>
            <a:r>
              <a:rPr lang="zh-CN" altLang="en-US" dirty="0"/>
              <a:t>捕捉股票买卖点</a:t>
            </a:r>
          </a:p>
        </p:txBody>
      </p:sp>
      <p:sp>
        <p:nvSpPr>
          <p:cNvPr id="14" name="内容占位符 1">
            <a:extLst>
              <a:ext uri="{FF2B5EF4-FFF2-40B4-BE49-F238E27FC236}">
                <a16:creationId xmlns:a16="http://schemas.microsoft.com/office/drawing/2014/main" id="{1518B1B3-D120-0F36-7E46-83073836D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771550"/>
            <a:ext cx="7848872" cy="3096344"/>
          </a:xfrm>
        </p:spPr>
        <p:txBody>
          <a:bodyPr>
            <a:normAutofit/>
          </a:bodyPr>
          <a:lstStyle/>
          <a:p>
            <a:pPr lvl="1"/>
            <a:r>
              <a:rPr lang="zh-CN" altLang="en-US" dirty="0"/>
              <a:t>常用的 </a:t>
            </a:r>
            <a:r>
              <a:rPr lang="en-US" altLang="zh-CN" dirty="0"/>
              <a:t>MACD </a:t>
            </a:r>
            <a:r>
              <a:rPr lang="zh-CN" altLang="en-US" dirty="0"/>
              <a:t>交易思想：</a:t>
            </a:r>
            <a:endParaRPr lang="en-US" altLang="zh-CN" dirty="0"/>
          </a:p>
          <a:p>
            <a:pPr marL="754377" lvl="1" indent="-342900">
              <a:buFont typeface="+mj-lt"/>
              <a:buAutoNum type="arabicPeriod"/>
            </a:pPr>
            <a:r>
              <a:rPr lang="zh-CN" altLang="en-US" dirty="0"/>
              <a:t>当</a:t>
            </a:r>
            <a:r>
              <a:rPr lang="en-US" altLang="zh-CN" dirty="0"/>
              <a:t>DIF</a:t>
            </a:r>
            <a:r>
              <a:rPr lang="zh-CN" altLang="en-US" dirty="0"/>
              <a:t>和</a:t>
            </a:r>
            <a:r>
              <a:rPr lang="en-US" altLang="zh-CN" dirty="0"/>
              <a:t>DEA</a:t>
            </a:r>
            <a:r>
              <a:rPr lang="zh-CN" altLang="en-US" dirty="0"/>
              <a:t>都在零刻度线上方时</a:t>
            </a:r>
            <a:r>
              <a:rPr lang="en-US" altLang="zh-CN" dirty="0"/>
              <a:t>,</a:t>
            </a:r>
            <a:r>
              <a:rPr lang="zh-CN" altLang="en-US" dirty="0"/>
              <a:t>表明市场可能是多头行情；反之当</a:t>
            </a:r>
            <a:r>
              <a:rPr lang="en-US" altLang="zh-CN" dirty="0"/>
              <a:t>DIF</a:t>
            </a:r>
            <a:r>
              <a:rPr lang="zh-CN" altLang="en-US" dirty="0"/>
              <a:t>和</a:t>
            </a:r>
            <a:r>
              <a:rPr lang="en-US" altLang="zh-CN" dirty="0"/>
              <a:t>DEA</a:t>
            </a:r>
            <a:r>
              <a:rPr lang="zh-CN" altLang="en-US" dirty="0"/>
              <a:t>都在零刻度下方时，表明市场可能处于空头行情。</a:t>
            </a:r>
            <a:endParaRPr lang="en-US" altLang="zh-CN" dirty="0"/>
          </a:p>
          <a:p>
            <a:pPr marL="754377" lvl="1" indent="-342900">
              <a:buFont typeface="+mj-lt"/>
              <a:buAutoNum type="arabicPeriod"/>
            </a:pPr>
            <a:r>
              <a:rPr lang="zh-CN" altLang="en-US" dirty="0"/>
              <a:t>当</a:t>
            </a:r>
            <a:r>
              <a:rPr lang="en-US" altLang="zh-CN" dirty="0"/>
              <a:t>DIF</a:t>
            </a:r>
            <a:r>
              <a:rPr lang="zh-CN" altLang="en-US" dirty="0"/>
              <a:t>下穿信号线</a:t>
            </a:r>
            <a:r>
              <a:rPr lang="en-US" altLang="zh-CN" dirty="0"/>
              <a:t>DEA</a:t>
            </a:r>
            <a:r>
              <a:rPr lang="zh-CN" altLang="en-US" dirty="0"/>
              <a:t>时，释放出买入信号；当</a:t>
            </a:r>
            <a:r>
              <a:rPr lang="en-US" altLang="zh-CN" dirty="0"/>
              <a:t>DIF</a:t>
            </a:r>
            <a:r>
              <a:rPr lang="zh-CN" altLang="en-US" dirty="0"/>
              <a:t>向上穿过信号线</a:t>
            </a:r>
            <a:r>
              <a:rPr lang="en-US" altLang="zh-CN" dirty="0"/>
              <a:t>DEA</a:t>
            </a:r>
            <a:r>
              <a:rPr lang="zh-CN" altLang="en-US" dirty="0"/>
              <a:t>时，释放出卖出信号。</a:t>
            </a:r>
            <a:endParaRPr lang="en-US" altLang="zh-CN" dirty="0"/>
          </a:p>
          <a:p>
            <a:pPr marL="754377" lvl="1" indent="-342900">
              <a:buFont typeface="+mj-lt"/>
              <a:buAutoNum type="arabicPeriod"/>
            </a:pPr>
            <a:r>
              <a:rPr lang="en-US" altLang="zh-CN" dirty="0"/>
              <a:t>MACD</a:t>
            </a:r>
            <a:r>
              <a:rPr lang="zh-CN" altLang="en-US" dirty="0"/>
              <a:t>中的柱形图表示 </a:t>
            </a:r>
            <a:r>
              <a:rPr lang="en-US" altLang="zh-CN" dirty="0"/>
              <a:t>DIF</a:t>
            </a:r>
            <a:r>
              <a:rPr lang="zh-CN" altLang="en-US" dirty="0"/>
              <a:t>与</a:t>
            </a:r>
            <a:r>
              <a:rPr lang="en-US" altLang="zh-CN" dirty="0"/>
              <a:t>DEA</a:t>
            </a:r>
            <a:r>
              <a:rPr lang="zh-CN" altLang="en-US" dirty="0"/>
              <a:t>的差值。</a:t>
            </a:r>
            <a:endParaRPr lang="en-US" altLang="zh-CN" dirty="0"/>
          </a:p>
          <a:p>
            <a:pPr marL="754377" lvl="1" indent="-342900">
              <a:buFont typeface="+mj-lt"/>
              <a:buAutoNum type="arabicPeriod"/>
            </a:pPr>
            <a:r>
              <a:rPr lang="zh-CN" altLang="en-US" dirty="0"/>
              <a:t>在投资实战中，柱形图的形态是投资者关注的一大焦点。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76813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MACD</a:t>
            </a:r>
            <a:r>
              <a:rPr lang="zh-CN" altLang="en-US" dirty="0"/>
              <a:t>捕捉股票买卖点</a:t>
            </a:r>
          </a:p>
        </p:txBody>
      </p:sp>
      <p:sp>
        <p:nvSpPr>
          <p:cNvPr id="14" name="内容占位符 1">
            <a:extLst>
              <a:ext uri="{FF2B5EF4-FFF2-40B4-BE49-F238E27FC236}">
                <a16:creationId xmlns:a16="http://schemas.microsoft.com/office/drawing/2014/main" id="{1518B1B3-D120-0F36-7E46-83073836D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591900"/>
            <a:ext cx="7848872" cy="1800200"/>
          </a:xfrm>
        </p:spPr>
        <p:txBody>
          <a:bodyPr>
            <a:normAutofit/>
          </a:bodyPr>
          <a:lstStyle/>
          <a:p>
            <a:pPr lvl="1"/>
            <a:r>
              <a:rPr lang="en-US" altLang="zh-CN" dirty="0"/>
              <a:t>DIF</a:t>
            </a:r>
            <a:r>
              <a:rPr lang="zh-CN" altLang="en-US" dirty="0"/>
              <a:t>与</a:t>
            </a:r>
            <a:r>
              <a:rPr lang="en-US" altLang="zh-CN" dirty="0"/>
              <a:t>DEA </a:t>
            </a:r>
            <a:r>
              <a:rPr lang="zh-CN" altLang="en-US" dirty="0"/>
              <a:t>线的交叉与背离策略的分析过程包括</a:t>
            </a:r>
            <a:r>
              <a:rPr lang="en-US" altLang="zh-CN" dirty="0"/>
              <a:t>3</a:t>
            </a:r>
            <a:r>
              <a:rPr lang="zh-CN" altLang="en-US" dirty="0"/>
              <a:t>个步骤：</a:t>
            </a:r>
            <a:endParaRPr lang="en-US" altLang="zh-CN" dirty="0"/>
          </a:p>
          <a:p>
            <a:pPr marL="754377" lvl="1" indent="-342900">
              <a:buFont typeface="+mj-lt"/>
              <a:buAutoNum type="arabicPeriod"/>
            </a:pPr>
            <a:r>
              <a:rPr lang="zh-CN" altLang="en-US" dirty="0"/>
              <a:t>先求出 </a:t>
            </a:r>
            <a:r>
              <a:rPr lang="en-US" altLang="zh-CN" dirty="0"/>
              <a:t>DIF(</a:t>
            </a:r>
            <a:r>
              <a:rPr lang="zh-CN" altLang="en-US" dirty="0"/>
              <a:t>差离值，快线</a:t>
            </a:r>
            <a:r>
              <a:rPr lang="en-US" altLang="zh-CN" dirty="0"/>
              <a:t>)</a:t>
            </a:r>
            <a:r>
              <a:rPr lang="zh-CN" altLang="en-US" dirty="0"/>
              <a:t>、</a:t>
            </a:r>
            <a:r>
              <a:rPr lang="en-US" altLang="zh-CN" dirty="0"/>
              <a:t>DEA(</a:t>
            </a:r>
            <a:r>
              <a:rPr lang="zh-CN" altLang="en-US" dirty="0"/>
              <a:t>信号线，慢线</a:t>
            </a:r>
            <a:r>
              <a:rPr lang="en-US" altLang="zh-CN" dirty="0"/>
              <a:t>)</a:t>
            </a:r>
            <a:r>
              <a:rPr lang="zh-CN" altLang="en-US" dirty="0"/>
              <a:t>的值；</a:t>
            </a:r>
            <a:endParaRPr lang="en-US" altLang="zh-CN" dirty="0"/>
          </a:p>
          <a:p>
            <a:pPr marL="754377" lvl="1" indent="-342900">
              <a:buFont typeface="+mj-lt"/>
              <a:buAutoNum type="arabicPeriod"/>
            </a:pPr>
            <a:r>
              <a:rPr lang="en-US" altLang="zh-CN" dirty="0"/>
              <a:t>DIF</a:t>
            </a:r>
            <a:r>
              <a:rPr lang="zh-CN" altLang="en-US" dirty="0"/>
              <a:t>、</a:t>
            </a:r>
            <a:r>
              <a:rPr lang="en-US" altLang="zh-CN" dirty="0"/>
              <a:t>DEA </a:t>
            </a:r>
            <a:r>
              <a:rPr lang="zh-CN" altLang="en-US" dirty="0"/>
              <a:t>均为正，</a:t>
            </a:r>
            <a:r>
              <a:rPr lang="en-US" altLang="zh-CN" dirty="0"/>
              <a:t>DIF</a:t>
            </a:r>
            <a:r>
              <a:rPr lang="zh-CN" altLang="en-US" dirty="0"/>
              <a:t>向上突破</a:t>
            </a:r>
            <a:r>
              <a:rPr lang="en-US" altLang="zh-CN" dirty="0"/>
              <a:t>DEA</a:t>
            </a:r>
            <a:r>
              <a:rPr lang="zh-CN" altLang="en-US" dirty="0"/>
              <a:t>，买入信号；</a:t>
            </a:r>
            <a:endParaRPr lang="en-US" altLang="zh-CN" dirty="0"/>
          </a:p>
          <a:p>
            <a:pPr marL="754377" lvl="1" indent="-342900">
              <a:buFont typeface="+mj-lt"/>
              <a:buAutoNum type="arabicPeriod"/>
            </a:pPr>
            <a:r>
              <a:rPr lang="en-US" altLang="zh-CN" dirty="0"/>
              <a:t>DIF</a:t>
            </a:r>
            <a:r>
              <a:rPr lang="zh-CN" altLang="en-US" dirty="0"/>
              <a:t>、</a:t>
            </a:r>
            <a:r>
              <a:rPr lang="en-US" altLang="zh-CN" dirty="0"/>
              <a:t>DEA </a:t>
            </a:r>
            <a:r>
              <a:rPr lang="zh-CN" altLang="en-US" dirty="0"/>
              <a:t>均为负，</a:t>
            </a:r>
            <a:r>
              <a:rPr lang="en-US" altLang="zh-CN" dirty="0"/>
              <a:t>DIF</a:t>
            </a:r>
            <a:r>
              <a:rPr lang="zh-CN" altLang="en-US" dirty="0"/>
              <a:t>向下跌破</a:t>
            </a:r>
            <a:r>
              <a:rPr lang="en-US" altLang="zh-CN" dirty="0"/>
              <a:t>DEA</a:t>
            </a:r>
            <a:r>
              <a:rPr lang="zh-CN" altLang="en-US" dirty="0"/>
              <a:t>，卖出信号。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4616B59-721F-F742-4A14-E9AACEFF97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96" y="2139702"/>
            <a:ext cx="3672408" cy="27003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66DD6E1-AB52-C4B5-7692-517F5E7203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2099265"/>
            <a:ext cx="4445052" cy="139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046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">
            <a:extLst>
              <a:ext uri="{FF2B5EF4-FFF2-40B4-BE49-F238E27FC236}">
                <a16:creationId xmlns:a16="http://schemas.microsoft.com/office/drawing/2014/main" id="{8EFBAEF1-63F0-1BD5-9BF6-B9984DEC80D2}"/>
              </a:ext>
            </a:extLst>
          </p:cNvPr>
          <p:cNvSpPr/>
          <p:nvPr/>
        </p:nvSpPr>
        <p:spPr>
          <a:xfrm>
            <a:off x="3986554" y="3034000"/>
            <a:ext cx="3229850" cy="543313"/>
          </a:xfrm>
          <a:custGeom>
            <a:avLst/>
            <a:gdLst/>
            <a:ahLst/>
            <a:cxnLst/>
            <a:rect l="l" t="t" r="r" b="b"/>
            <a:pathLst>
              <a:path w="6025861" h="1158747">
                <a:moveTo>
                  <a:pt x="575194" y="0"/>
                </a:moveTo>
                <a:lnTo>
                  <a:pt x="1992514" y="0"/>
                </a:lnTo>
                <a:lnTo>
                  <a:pt x="4154179" y="0"/>
                </a:lnTo>
                <a:lnTo>
                  <a:pt x="5571499" y="0"/>
                </a:lnTo>
                <a:lnTo>
                  <a:pt x="5571499" y="474"/>
                </a:lnTo>
                <a:lnTo>
                  <a:pt x="5639364" y="474"/>
                </a:lnTo>
                <a:cubicBezTo>
                  <a:pt x="5661410" y="0"/>
                  <a:pt x="5683924" y="5211"/>
                  <a:pt x="5704562" y="17528"/>
                </a:cubicBezTo>
                <a:cubicBezTo>
                  <a:pt x="5723793" y="28424"/>
                  <a:pt x="5739272" y="44057"/>
                  <a:pt x="5749591" y="62533"/>
                </a:cubicBezTo>
                <a:lnTo>
                  <a:pt x="6008038" y="514473"/>
                </a:lnTo>
                <a:cubicBezTo>
                  <a:pt x="6019294" y="533422"/>
                  <a:pt x="6025861" y="555687"/>
                  <a:pt x="6025861" y="579374"/>
                </a:cubicBezTo>
                <a:cubicBezTo>
                  <a:pt x="6025861" y="603534"/>
                  <a:pt x="6019294" y="625799"/>
                  <a:pt x="6007568" y="644749"/>
                </a:cubicBezTo>
                <a:lnTo>
                  <a:pt x="5749591" y="1096688"/>
                </a:lnTo>
                <a:cubicBezTo>
                  <a:pt x="5738803" y="1114690"/>
                  <a:pt x="5723793" y="1130324"/>
                  <a:pt x="5704562" y="1141693"/>
                </a:cubicBezTo>
                <a:cubicBezTo>
                  <a:pt x="5684393" y="1153536"/>
                  <a:pt x="5662348" y="1158747"/>
                  <a:pt x="5640302" y="1158273"/>
                </a:cubicBezTo>
                <a:lnTo>
                  <a:pt x="5571499" y="1158273"/>
                </a:lnTo>
                <a:lnTo>
                  <a:pt x="5571499" y="1158747"/>
                </a:lnTo>
                <a:lnTo>
                  <a:pt x="4154179" y="1158747"/>
                </a:lnTo>
                <a:lnTo>
                  <a:pt x="1992514" y="1158747"/>
                </a:lnTo>
                <a:lnTo>
                  <a:pt x="575194" y="1158747"/>
                </a:lnTo>
                <a:lnTo>
                  <a:pt x="575194" y="1158273"/>
                </a:lnTo>
                <a:lnTo>
                  <a:pt x="382745" y="1158273"/>
                </a:lnTo>
                <a:cubicBezTo>
                  <a:pt x="362107" y="1158273"/>
                  <a:pt x="340530" y="1153062"/>
                  <a:pt x="321299" y="1141693"/>
                </a:cubicBezTo>
                <a:cubicBezTo>
                  <a:pt x="302069" y="1130324"/>
                  <a:pt x="286590" y="1114690"/>
                  <a:pt x="276270" y="1096215"/>
                </a:cubicBezTo>
                <a:lnTo>
                  <a:pt x="16886" y="642380"/>
                </a:lnTo>
                <a:cubicBezTo>
                  <a:pt x="6098" y="623904"/>
                  <a:pt x="0" y="602587"/>
                  <a:pt x="0" y="579374"/>
                </a:cubicBezTo>
                <a:cubicBezTo>
                  <a:pt x="0" y="556161"/>
                  <a:pt x="6098" y="534843"/>
                  <a:pt x="16886" y="515894"/>
                </a:cubicBezTo>
                <a:lnTo>
                  <a:pt x="275332" y="63954"/>
                </a:lnTo>
                <a:cubicBezTo>
                  <a:pt x="286120" y="45478"/>
                  <a:pt x="301599" y="28898"/>
                  <a:pt x="321299" y="17528"/>
                </a:cubicBezTo>
                <a:cubicBezTo>
                  <a:pt x="339592" y="6633"/>
                  <a:pt x="359762" y="948"/>
                  <a:pt x="379930" y="474"/>
                </a:cubicBezTo>
                <a:lnTo>
                  <a:pt x="575194" y="474"/>
                </a:lnTo>
                <a:close/>
              </a:path>
            </a:pathLst>
          </a:custGeom>
          <a:solidFill>
            <a:srgbClr val="333F50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1721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15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FA58BB46-698A-4BC6-85BC-7D7BFA8DABDF}"/>
              </a:ext>
            </a:extLst>
          </p:cNvPr>
          <p:cNvGrpSpPr/>
          <p:nvPr/>
        </p:nvGrpSpPr>
        <p:grpSpPr>
          <a:xfrm>
            <a:off x="2267744" y="1365207"/>
            <a:ext cx="4936558" cy="543313"/>
            <a:chOff x="2257761" y="1606141"/>
            <a:chExt cx="4936558" cy="543313"/>
          </a:xfrm>
        </p:grpSpPr>
        <p:sp>
          <p:nvSpPr>
            <p:cNvPr id="2" name="矩形 3"/>
            <p:cNvSpPr/>
            <p:nvPr/>
          </p:nvSpPr>
          <p:spPr>
            <a:xfrm>
              <a:off x="3976571" y="1606141"/>
              <a:ext cx="3217748" cy="543313"/>
            </a:xfrm>
            <a:custGeom>
              <a:avLst/>
              <a:gdLst/>
              <a:ahLst/>
              <a:cxnLst/>
              <a:rect l="l" t="t" r="r" b="b"/>
              <a:pathLst>
                <a:path w="6025861" h="1158747">
                  <a:moveTo>
                    <a:pt x="575194" y="0"/>
                  </a:moveTo>
                  <a:lnTo>
                    <a:pt x="1992514" y="0"/>
                  </a:lnTo>
                  <a:lnTo>
                    <a:pt x="4154179" y="0"/>
                  </a:lnTo>
                  <a:lnTo>
                    <a:pt x="5571499" y="0"/>
                  </a:lnTo>
                  <a:lnTo>
                    <a:pt x="5571499" y="474"/>
                  </a:lnTo>
                  <a:lnTo>
                    <a:pt x="5639364" y="474"/>
                  </a:lnTo>
                  <a:cubicBezTo>
                    <a:pt x="5661410" y="0"/>
                    <a:pt x="5683924" y="5211"/>
                    <a:pt x="5704562" y="17528"/>
                  </a:cubicBezTo>
                  <a:cubicBezTo>
                    <a:pt x="5723793" y="28424"/>
                    <a:pt x="5739272" y="44057"/>
                    <a:pt x="5749591" y="62533"/>
                  </a:cubicBezTo>
                  <a:lnTo>
                    <a:pt x="6008038" y="514473"/>
                  </a:lnTo>
                  <a:cubicBezTo>
                    <a:pt x="6019294" y="533422"/>
                    <a:pt x="6025861" y="555687"/>
                    <a:pt x="6025861" y="579374"/>
                  </a:cubicBezTo>
                  <a:cubicBezTo>
                    <a:pt x="6025861" y="603534"/>
                    <a:pt x="6019294" y="625799"/>
                    <a:pt x="6007568" y="644749"/>
                  </a:cubicBezTo>
                  <a:lnTo>
                    <a:pt x="5749591" y="1096688"/>
                  </a:lnTo>
                  <a:cubicBezTo>
                    <a:pt x="5738803" y="1114690"/>
                    <a:pt x="5723793" y="1130324"/>
                    <a:pt x="5704562" y="1141693"/>
                  </a:cubicBezTo>
                  <a:cubicBezTo>
                    <a:pt x="5684393" y="1153536"/>
                    <a:pt x="5662348" y="1158747"/>
                    <a:pt x="5640302" y="1158273"/>
                  </a:cubicBezTo>
                  <a:lnTo>
                    <a:pt x="5571499" y="1158273"/>
                  </a:lnTo>
                  <a:lnTo>
                    <a:pt x="5571499" y="1158747"/>
                  </a:lnTo>
                  <a:lnTo>
                    <a:pt x="4154179" y="1158747"/>
                  </a:lnTo>
                  <a:lnTo>
                    <a:pt x="1992514" y="1158747"/>
                  </a:lnTo>
                  <a:lnTo>
                    <a:pt x="575194" y="1158747"/>
                  </a:lnTo>
                  <a:lnTo>
                    <a:pt x="575194" y="1158273"/>
                  </a:lnTo>
                  <a:lnTo>
                    <a:pt x="382745" y="1158273"/>
                  </a:lnTo>
                  <a:cubicBezTo>
                    <a:pt x="362107" y="1158273"/>
                    <a:pt x="340530" y="1153062"/>
                    <a:pt x="321299" y="1141693"/>
                  </a:cubicBezTo>
                  <a:cubicBezTo>
                    <a:pt x="302069" y="1130324"/>
                    <a:pt x="286590" y="1114690"/>
                    <a:pt x="276270" y="1096215"/>
                  </a:cubicBezTo>
                  <a:lnTo>
                    <a:pt x="16886" y="642380"/>
                  </a:lnTo>
                  <a:cubicBezTo>
                    <a:pt x="6098" y="623904"/>
                    <a:pt x="0" y="602587"/>
                    <a:pt x="0" y="579374"/>
                  </a:cubicBezTo>
                  <a:cubicBezTo>
                    <a:pt x="0" y="556161"/>
                    <a:pt x="6098" y="534843"/>
                    <a:pt x="16886" y="515894"/>
                  </a:cubicBezTo>
                  <a:lnTo>
                    <a:pt x="275332" y="63954"/>
                  </a:lnTo>
                  <a:cubicBezTo>
                    <a:pt x="286120" y="45478"/>
                    <a:pt x="301599" y="28898"/>
                    <a:pt x="321299" y="17528"/>
                  </a:cubicBezTo>
                  <a:cubicBezTo>
                    <a:pt x="339592" y="6633"/>
                    <a:pt x="359762" y="948"/>
                    <a:pt x="379930" y="474"/>
                  </a:cubicBezTo>
                  <a:lnTo>
                    <a:pt x="575194" y="47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1721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1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21" name="Freeform 125"/>
            <p:cNvSpPr>
              <a:spLocks noEditPoints="1"/>
            </p:cNvSpPr>
            <p:nvPr/>
          </p:nvSpPr>
          <p:spPr bwMode="auto">
            <a:xfrm rot="5400000">
              <a:off x="2248164" y="1778630"/>
              <a:ext cx="217527" cy="198334"/>
            </a:xfrm>
            <a:custGeom>
              <a:avLst/>
              <a:gdLst>
                <a:gd name="T0" fmla="*/ 9 w 115"/>
                <a:gd name="T1" fmla="*/ 89 h 105"/>
                <a:gd name="T2" fmla="*/ 105 w 115"/>
                <a:gd name="T3" fmla="*/ 89 h 105"/>
                <a:gd name="T4" fmla="*/ 112 w 115"/>
                <a:gd name="T5" fmla="*/ 79 h 105"/>
                <a:gd name="T6" fmla="*/ 63 w 115"/>
                <a:gd name="T7" fmla="*/ 3 h 105"/>
                <a:gd name="T8" fmla="*/ 51 w 115"/>
                <a:gd name="T9" fmla="*/ 3 h 105"/>
                <a:gd name="T10" fmla="*/ 2 w 115"/>
                <a:gd name="T11" fmla="*/ 79 h 105"/>
                <a:gd name="T12" fmla="*/ 9 w 115"/>
                <a:gd name="T13" fmla="*/ 89 h 105"/>
                <a:gd name="T14" fmla="*/ 57 w 115"/>
                <a:gd name="T15" fmla="*/ 12 h 105"/>
                <a:gd name="T16" fmla="*/ 102 w 115"/>
                <a:gd name="T17" fmla="*/ 81 h 105"/>
                <a:gd name="T18" fmla="*/ 12 w 115"/>
                <a:gd name="T19" fmla="*/ 81 h 105"/>
                <a:gd name="T20" fmla="*/ 57 w 115"/>
                <a:gd name="T21" fmla="*/ 12 h 105"/>
                <a:gd name="T22" fmla="*/ 109 w 115"/>
                <a:gd name="T23" fmla="*/ 97 h 105"/>
                <a:gd name="T24" fmla="*/ 5 w 115"/>
                <a:gd name="T25" fmla="*/ 97 h 105"/>
                <a:gd name="T26" fmla="*/ 1 w 115"/>
                <a:gd name="T27" fmla="*/ 101 h 105"/>
                <a:gd name="T28" fmla="*/ 5 w 115"/>
                <a:gd name="T29" fmla="*/ 105 h 105"/>
                <a:gd name="T30" fmla="*/ 109 w 115"/>
                <a:gd name="T31" fmla="*/ 105 h 105"/>
                <a:gd name="T32" fmla="*/ 113 w 115"/>
                <a:gd name="T33" fmla="*/ 101 h 105"/>
                <a:gd name="T34" fmla="*/ 109 w 115"/>
                <a:gd name="T35" fmla="*/ 9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105">
                  <a:moveTo>
                    <a:pt x="9" y="89"/>
                  </a:moveTo>
                  <a:cubicBezTo>
                    <a:pt x="105" y="89"/>
                    <a:pt x="105" y="89"/>
                    <a:pt x="105" y="89"/>
                  </a:cubicBezTo>
                  <a:cubicBezTo>
                    <a:pt x="115" y="89"/>
                    <a:pt x="114" y="83"/>
                    <a:pt x="112" y="7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1" y="0"/>
                    <a:pt x="54" y="0"/>
                    <a:pt x="51" y="3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0" y="84"/>
                    <a:pt x="0" y="89"/>
                    <a:pt x="9" y="89"/>
                  </a:cubicBezTo>
                  <a:close/>
                  <a:moveTo>
                    <a:pt x="57" y="12"/>
                  </a:moveTo>
                  <a:cubicBezTo>
                    <a:pt x="102" y="81"/>
                    <a:pt x="102" y="81"/>
                    <a:pt x="102" y="81"/>
                  </a:cubicBezTo>
                  <a:cubicBezTo>
                    <a:pt x="100" y="81"/>
                    <a:pt x="19" y="81"/>
                    <a:pt x="12" y="81"/>
                  </a:cubicBezTo>
                  <a:lnTo>
                    <a:pt x="57" y="12"/>
                  </a:lnTo>
                  <a:close/>
                  <a:moveTo>
                    <a:pt x="109" y="97"/>
                  </a:moveTo>
                  <a:cubicBezTo>
                    <a:pt x="5" y="97"/>
                    <a:pt x="5" y="97"/>
                    <a:pt x="5" y="97"/>
                  </a:cubicBezTo>
                  <a:cubicBezTo>
                    <a:pt x="3" y="97"/>
                    <a:pt x="1" y="99"/>
                    <a:pt x="1" y="101"/>
                  </a:cubicBezTo>
                  <a:cubicBezTo>
                    <a:pt x="1" y="103"/>
                    <a:pt x="3" y="105"/>
                    <a:pt x="5" y="105"/>
                  </a:cubicBezTo>
                  <a:cubicBezTo>
                    <a:pt x="109" y="105"/>
                    <a:pt x="109" y="105"/>
                    <a:pt x="109" y="105"/>
                  </a:cubicBezTo>
                  <a:cubicBezTo>
                    <a:pt x="111" y="105"/>
                    <a:pt x="113" y="103"/>
                    <a:pt x="113" y="101"/>
                  </a:cubicBezTo>
                  <a:cubicBezTo>
                    <a:pt x="113" y="99"/>
                    <a:pt x="111" y="97"/>
                    <a:pt x="109" y="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1722" tIns="30861" rIns="61722" bIns="3086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1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22" name="文本框 23"/>
            <p:cNvSpPr txBox="1"/>
            <p:nvPr/>
          </p:nvSpPr>
          <p:spPr>
            <a:xfrm>
              <a:off x="2585922" y="1665431"/>
              <a:ext cx="1388744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16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  <a:sym typeface="Calibri" panose="020F0502020204030204" pitchFamily="34" charset="0"/>
                </a:rPr>
                <a:t>PART 1</a:t>
              </a:r>
              <a:r>
                <a:rPr kumimoji="0" lang="en-US" altLang="zh-CN" sz="189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  <a:sym typeface="Calibri" panose="020F0502020204030204" pitchFamily="34" charset="0"/>
                </a:rPr>
                <a:t> </a:t>
              </a:r>
              <a:endParaRPr kumimoji="0" lang="zh-CN" altLang="en-US" sz="189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4427984" y="1706981"/>
              <a:ext cx="1896545" cy="341632"/>
            </a:xfrm>
            <a:prstGeom prst="rect">
              <a:avLst/>
            </a:prstGeom>
            <a:noFill/>
            <a:ln w="25400" cap="sq">
              <a:noFill/>
              <a:prstDash val="dash"/>
              <a:bevel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20" b="0" i="0" u="none" strike="noStrike" kern="1200" cap="none" spc="0" normalizeH="0" baseline="0" noProof="0" dirty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  <a:sym typeface="Calibri" panose="020F0502020204030204" pitchFamily="34" charset="0"/>
                </a:rPr>
                <a:t>MACD</a:t>
              </a:r>
              <a:r>
                <a:rPr kumimoji="0" lang="zh-CN" altLang="en-US" sz="1620" b="0" i="0" u="none" strike="noStrike" kern="1200" cap="none" spc="0" normalizeH="0" baseline="0" noProof="0" dirty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  <a:sym typeface="Calibri" panose="020F0502020204030204" pitchFamily="34" charset="0"/>
                </a:rPr>
                <a:t>的求值过程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332AFC8D-E8BA-4B41-AB16-601201030537}"/>
              </a:ext>
            </a:extLst>
          </p:cNvPr>
          <p:cNvGrpSpPr/>
          <p:nvPr/>
        </p:nvGrpSpPr>
        <p:grpSpPr>
          <a:xfrm>
            <a:off x="2267744" y="2199100"/>
            <a:ext cx="4952552" cy="544320"/>
            <a:chOff x="2257761" y="2459223"/>
            <a:chExt cx="4952552" cy="544320"/>
          </a:xfrm>
        </p:grpSpPr>
        <p:sp>
          <p:nvSpPr>
            <p:cNvPr id="3" name="文本框 8"/>
            <p:cNvSpPr txBox="1"/>
            <p:nvPr/>
          </p:nvSpPr>
          <p:spPr>
            <a:xfrm>
              <a:off x="2585922" y="2519017"/>
              <a:ext cx="1388744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16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  <a:sym typeface="Calibri" panose="020F0502020204030204" pitchFamily="34" charset="0"/>
                </a:rPr>
                <a:t>PART 2</a:t>
              </a:r>
              <a:r>
                <a:rPr kumimoji="0" lang="en-US" altLang="zh-CN" sz="216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  <a:sym typeface="Calibri" panose="020F0502020204030204" pitchFamily="34" charset="0"/>
                </a:rPr>
                <a:t> </a:t>
              </a:r>
              <a:endParaRPr kumimoji="0" lang="zh-CN" altLang="en-US" sz="216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4" name="Freeform 125"/>
            <p:cNvSpPr>
              <a:spLocks noEditPoints="1"/>
            </p:cNvSpPr>
            <p:nvPr/>
          </p:nvSpPr>
          <p:spPr bwMode="auto">
            <a:xfrm rot="5400000">
              <a:off x="2248164" y="2632216"/>
              <a:ext cx="217527" cy="198334"/>
            </a:xfrm>
            <a:custGeom>
              <a:avLst/>
              <a:gdLst>
                <a:gd name="T0" fmla="*/ 9 w 115"/>
                <a:gd name="T1" fmla="*/ 89 h 105"/>
                <a:gd name="T2" fmla="*/ 105 w 115"/>
                <a:gd name="T3" fmla="*/ 89 h 105"/>
                <a:gd name="T4" fmla="*/ 112 w 115"/>
                <a:gd name="T5" fmla="*/ 79 h 105"/>
                <a:gd name="T6" fmla="*/ 63 w 115"/>
                <a:gd name="T7" fmla="*/ 3 h 105"/>
                <a:gd name="T8" fmla="*/ 51 w 115"/>
                <a:gd name="T9" fmla="*/ 3 h 105"/>
                <a:gd name="T10" fmla="*/ 2 w 115"/>
                <a:gd name="T11" fmla="*/ 79 h 105"/>
                <a:gd name="T12" fmla="*/ 9 w 115"/>
                <a:gd name="T13" fmla="*/ 89 h 105"/>
                <a:gd name="T14" fmla="*/ 57 w 115"/>
                <a:gd name="T15" fmla="*/ 12 h 105"/>
                <a:gd name="T16" fmla="*/ 102 w 115"/>
                <a:gd name="T17" fmla="*/ 81 h 105"/>
                <a:gd name="T18" fmla="*/ 12 w 115"/>
                <a:gd name="T19" fmla="*/ 81 h 105"/>
                <a:gd name="T20" fmla="*/ 57 w 115"/>
                <a:gd name="T21" fmla="*/ 12 h 105"/>
                <a:gd name="T22" fmla="*/ 109 w 115"/>
                <a:gd name="T23" fmla="*/ 97 h 105"/>
                <a:gd name="T24" fmla="*/ 5 w 115"/>
                <a:gd name="T25" fmla="*/ 97 h 105"/>
                <a:gd name="T26" fmla="*/ 1 w 115"/>
                <a:gd name="T27" fmla="*/ 101 h 105"/>
                <a:gd name="T28" fmla="*/ 5 w 115"/>
                <a:gd name="T29" fmla="*/ 105 h 105"/>
                <a:gd name="T30" fmla="*/ 109 w 115"/>
                <a:gd name="T31" fmla="*/ 105 h 105"/>
                <a:gd name="T32" fmla="*/ 113 w 115"/>
                <a:gd name="T33" fmla="*/ 101 h 105"/>
                <a:gd name="T34" fmla="*/ 109 w 115"/>
                <a:gd name="T35" fmla="*/ 9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105">
                  <a:moveTo>
                    <a:pt x="9" y="89"/>
                  </a:moveTo>
                  <a:cubicBezTo>
                    <a:pt x="105" y="89"/>
                    <a:pt x="105" y="89"/>
                    <a:pt x="105" y="89"/>
                  </a:cubicBezTo>
                  <a:cubicBezTo>
                    <a:pt x="115" y="89"/>
                    <a:pt x="114" y="83"/>
                    <a:pt x="112" y="7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1" y="0"/>
                    <a:pt x="54" y="0"/>
                    <a:pt x="51" y="3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0" y="84"/>
                    <a:pt x="0" y="89"/>
                    <a:pt x="9" y="89"/>
                  </a:cubicBezTo>
                  <a:close/>
                  <a:moveTo>
                    <a:pt x="57" y="12"/>
                  </a:moveTo>
                  <a:cubicBezTo>
                    <a:pt x="102" y="81"/>
                    <a:pt x="102" y="81"/>
                    <a:pt x="102" y="81"/>
                  </a:cubicBezTo>
                  <a:cubicBezTo>
                    <a:pt x="100" y="81"/>
                    <a:pt x="19" y="81"/>
                    <a:pt x="12" y="81"/>
                  </a:cubicBezTo>
                  <a:lnTo>
                    <a:pt x="57" y="12"/>
                  </a:lnTo>
                  <a:close/>
                  <a:moveTo>
                    <a:pt x="109" y="97"/>
                  </a:moveTo>
                  <a:cubicBezTo>
                    <a:pt x="5" y="97"/>
                    <a:pt x="5" y="97"/>
                    <a:pt x="5" y="97"/>
                  </a:cubicBezTo>
                  <a:cubicBezTo>
                    <a:pt x="3" y="97"/>
                    <a:pt x="1" y="99"/>
                    <a:pt x="1" y="101"/>
                  </a:cubicBezTo>
                  <a:cubicBezTo>
                    <a:pt x="1" y="103"/>
                    <a:pt x="3" y="105"/>
                    <a:pt x="5" y="105"/>
                  </a:cubicBezTo>
                  <a:cubicBezTo>
                    <a:pt x="109" y="105"/>
                    <a:pt x="109" y="105"/>
                    <a:pt x="109" y="105"/>
                  </a:cubicBezTo>
                  <a:cubicBezTo>
                    <a:pt x="111" y="105"/>
                    <a:pt x="113" y="103"/>
                    <a:pt x="113" y="101"/>
                  </a:cubicBezTo>
                  <a:cubicBezTo>
                    <a:pt x="113" y="99"/>
                    <a:pt x="111" y="97"/>
                    <a:pt x="109" y="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1722" tIns="30861" rIns="61722" bIns="3086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1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14" name="矩形 3"/>
            <p:cNvSpPr/>
            <p:nvPr/>
          </p:nvSpPr>
          <p:spPr>
            <a:xfrm>
              <a:off x="3976571" y="2459223"/>
              <a:ext cx="3233742" cy="544320"/>
            </a:xfrm>
            <a:custGeom>
              <a:avLst/>
              <a:gdLst/>
              <a:ahLst/>
              <a:cxnLst/>
              <a:rect l="l" t="t" r="r" b="b"/>
              <a:pathLst>
                <a:path w="6025861" h="1158747">
                  <a:moveTo>
                    <a:pt x="575194" y="0"/>
                  </a:moveTo>
                  <a:lnTo>
                    <a:pt x="1992514" y="0"/>
                  </a:lnTo>
                  <a:lnTo>
                    <a:pt x="4154179" y="0"/>
                  </a:lnTo>
                  <a:lnTo>
                    <a:pt x="5571499" y="0"/>
                  </a:lnTo>
                  <a:lnTo>
                    <a:pt x="5571499" y="474"/>
                  </a:lnTo>
                  <a:lnTo>
                    <a:pt x="5639364" y="474"/>
                  </a:lnTo>
                  <a:cubicBezTo>
                    <a:pt x="5661410" y="0"/>
                    <a:pt x="5683924" y="5211"/>
                    <a:pt x="5704562" y="17528"/>
                  </a:cubicBezTo>
                  <a:cubicBezTo>
                    <a:pt x="5723793" y="28424"/>
                    <a:pt x="5739272" y="44057"/>
                    <a:pt x="5749591" y="62533"/>
                  </a:cubicBezTo>
                  <a:lnTo>
                    <a:pt x="6008038" y="514473"/>
                  </a:lnTo>
                  <a:cubicBezTo>
                    <a:pt x="6019294" y="533422"/>
                    <a:pt x="6025861" y="555687"/>
                    <a:pt x="6025861" y="579374"/>
                  </a:cubicBezTo>
                  <a:cubicBezTo>
                    <a:pt x="6025861" y="603534"/>
                    <a:pt x="6019294" y="625799"/>
                    <a:pt x="6007568" y="644749"/>
                  </a:cubicBezTo>
                  <a:lnTo>
                    <a:pt x="5749591" y="1096688"/>
                  </a:lnTo>
                  <a:cubicBezTo>
                    <a:pt x="5738803" y="1114690"/>
                    <a:pt x="5723793" y="1130324"/>
                    <a:pt x="5704562" y="1141693"/>
                  </a:cubicBezTo>
                  <a:cubicBezTo>
                    <a:pt x="5684393" y="1153536"/>
                    <a:pt x="5662348" y="1158747"/>
                    <a:pt x="5640302" y="1158273"/>
                  </a:cubicBezTo>
                  <a:lnTo>
                    <a:pt x="5571499" y="1158273"/>
                  </a:lnTo>
                  <a:lnTo>
                    <a:pt x="5571499" y="1158747"/>
                  </a:lnTo>
                  <a:lnTo>
                    <a:pt x="4154179" y="1158747"/>
                  </a:lnTo>
                  <a:lnTo>
                    <a:pt x="1992514" y="1158747"/>
                  </a:lnTo>
                  <a:lnTo>
                    <a:pt x="575194" y="1158747"/>
                  </a:lnTo>
                  <a:lnTo>
                    <a:pt x="575194" y="1158273"/>
                  </a:lnTo>
                  <a:lnTo>
                    <a:pt x="382745" y="1158273"/>
                  </a:lnTo>
                  <a:cubicBezTo>
                    <a:pt x="362107" y="1158273"/>
                    <a:pt x="340530" y="1153062"/>
                    <a:pt x="321299" y="1141693"/>
                  </a:cubicBezTo>
                  <a:cubicBezTo>
                    <a:pt x="302069" y="1130324"/>
                    <a:pt x="286590" y="1114690"/>
                    <a:pt x="276270" y="1096215"/>
                  </a:cubicBezTo>
                  <a:lnTo>
                    <a:pt x="16886" y="642380"/>
                  </a:lnTo>
                  <a:cubicBezTo>
                    <a:pt x="6098" y="623904"/>
                    <a:pt x="0" y="602587"/>
                    <a:pt x="0" y="579374"/>
                  </a:cubicBezTo>
                  <a:cubicBezTo>
                    <a:pt x="0" y="556161"/>
                    <a:pt x="6098" y="534843"/>
                    <a:pt x="16886" y="515894"/>
                  </a:cubicBezTo>
                  <a:lnTo>
                    <a:pt x="275332" y="63954"/>
                  </a:lnTo>
                  <a:cubicBezTo>
                    <a:pt x="286120" y="45478"/>
                    <a:pt x="301599" y="28898"/>
                    <a:pt x="321299" y="17528"/>
                  </a:cubicBezTo>
                  <a:cubicBezTo>
                    <a:pt x="339592" y="6633"/>
                    <a:pt x="359762" y="948"/>
                    <a:pt x="379930" y="474"/>
                  </a:cubicBezTo>
                  <a:lnTo>
                    <a:pt x="575194" y="47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1721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1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27984" y="2560567"/>
              <a:ext cx="2311338" cy="341632"/>
            </a:xfrm>
            <a:prstGeom prst="rect">
              <a:avLst/>
            </a:prstGeom>
            <a:ln w="25400" cap="sq" cmpd="thickThin">
              <a:noFill/>
              <a:prstDash val="dash"/>
              <a:bevel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20" i="0" u="none" strike="noStrike" kern="1200" cap="none" spc="0" normalizeH="0" baseline="0" noProof="0" dirty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  <a:sym typeface="Calibri" panose="020F0502020204030204" pitchFamily="34" charset="0"/>
                </a:rPr>
                <a:t>MACD</a:t>
              </a:r>
              <a:r>
                <a:rPr kumimoji="0" lang="zh-CN" altLang="en-US" sz="1620" i="0" u="none" strike="noStrike" kern="1200" cap="none" spc="0" normalizeH="0" baseline="0" noProof="0" dirty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  <a:sym typeface="Calibri" panose="020F0502020204030204" pitchFamily="34" charset="0"/>
                </a:rPr>
                <a:t>捕捉股票买卖点</a:t>
              </a:r>
            </a:p>
          </p:txBody>
        </p:sp>
      </p:grpSp>
      <p:sp>
        <p:nvSpPr>
          <p:cNvPr id="5" name="Freeform 125">
            <a:extLst>
              <a:ext uri="{FF2B5EF4-FFF2-40B4-BE49-F238E27FC236}">
                <a16:creationId xmlns:a16="http://schemas.microsoft.com/office/drawing/2014/main" id="{6F5F1C1D-4512-89F4-B90D-4891FC35995B}"/>
              </a:ext>
            </a:extLst>
          </p:cNvPr>
          <p:cNvSpPr>
            <a:spLocks noEditPoints="1"/>
          </p:cNvSpPr>
          <p:nvPr/>
        </p:nvSpPr>
        <p:spPr bwMode="auto">
          <a:xfrm rot="5400000">
            <a:off x="2258147" y="3206489"/>
            <a:ext cx="217527" cy="198334"/>
          </a:xfrm>
          <a:custGeom>
            <a:avLst/>
            <a:gdLst>
              <a:gd name="T0" fmla="*/ 9 w 115"/>
              <a:gd name="T1" fmla="*/ 89 h 105"/>
              <a:gd name="T2" fmla="*/ 105 w 115"/>
              <a:gd name="T3" fmla="*/ 89 h 105"/>
              <a:gd name="T4" fmla="*/ 112 w 115"/>
              <a:gd name="T5" fmla="*/ 79 h 105"/>
              <a:gd name="T6" fmla="*/ 63 w 115"/>
              <a:gd name="T7" fmla="*/ 3 h 105"/>
              <a:gd name="T8" fmla="*/ 51 w 115"/>
              <a:gd name="T9" fmla="*/ 3 h 105"/>
              <a:gd name="T10" fmla="*/ 2 w 115"/>
              <a:gd name="T11" fmla="*/ 79 h 105"/>
              <a:gd name="T12" fmla="*/ 9 w 115"/>
              <a:gd name="T13" fmla="*/ 89 h 105"/>
              <a:gd name="T14" fmla="*/ 57 w 115"/>
              <a:gd name="T15" fmla="*/ 12 h 105"/>
              <a:gd name="T16" fmla="*/ 102 w 115"/>
              <a:gd name="T17" fmla="*/ 81 h 105"/>
              <a:gd name="T18" fmla="*/ 12 w 115"/>
              <a:gd name="T19" fmla="*/ 81 h 105"/>
              <a:gd name="T20" fmla="*/ 57 w 115"/>
              <a:gd name="T21" fmla="*/ 12 h 105"/>
              <a:gd name="T22" fmla="*/ 109 w 115"/>
              <a:gd name="T23" fmla="*/ 97 h 105"/>
              <a:gd name="T24" fmla="*/ 5 w 115"/>
              <a:gd name="T25" fmla="*/ 97 h 105"/>
              <a:gd name="T26" fmla="*/ 1 w 115"/>
              <a:gd name="T27" fmla="*/ 101 h 105"/>
              <a:gd name="T28" fmla="*/ 5 w 115"/>
              <a:gd name="T29" fmla="*/ 105 h 105"/>
              <a:gd name="T30" fmla="*/ 109 w 115"/>
              <a:gd name="T31" fmla="*/ 105 h 105"/>
              <a:gd name="T32" fmla="*/ 113 w 115"/>
              <a:gd name="T33" fmla="*/ 101 h 105"/>
              <a:gd name="T34" fmla="*/ 109 w 115"/>
              <a:gd name="T35" fmla="*/ 97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5" h="105">
                <a:moveTo>
                  <a:pt x="9" y="89"/>
                </a:moveTo>
                <a:cubicBezTo>
                  <a:pt x="105" y="89"/>
                  <a:pt x="105" y="89"/>
                  <a:pt x="105" y="89"/>
                </a:cubicBezTo>
                <a:cubicBezTo>
                  <a:pt x="115" y="89"/>
                  <a:pt x="114" y="83"/>
                  <a:pt x="112" y="79"/>
                </a:cubicBezTo>
                <a:cubicBezTo>
                  <a:pt x="63" y="3"/>
                  <a:pt x="63" y="3"/>
                  <a:pt x="63" y="3"/>
                </a:cubicBezTo>
                <a:cubicBezTo>
                  <a:pt x="61" y="0"/>
                  <a:pt x="54" y="0"/>
                  <a:pt x="51" y="3"/>
                </a:cubicBezTo>
                <a:cubicBezTo>
                  <a:pt x="2" y="79"/>
                  <a:pt x="2" y="79"/>
                  <a:pt x="2" y="79"/>
                </a:cubicBezTo>
                <a:cubicBezTo>
                  <a:pt x="0" y="84"/>
                  <a:pt x="0" y="89"/>
                  <a:pt x="9" y="89"/>
                </a:cubicBezTo>
                <a:close/>
                <a:moveTo>
                  <a:pt x="57" y="12"/>
                </a:moveTo>
                <a:cubicBezTo>
                  <a:pt x="102" y="81"/>
                  <a:pt x="102" y="81"/>
                  <a:pt x="102" y="81"/>
                </a:cubicBezTo>
                <a:cubicBezTo>
                  <a:pt x="100" y="81"/>
                  <a:pt x="19" y="81"/>
                  <a:pt x="12" y="81"/>
                </a:cubicBezTo>
                <a:lnTo>
                  <a:pt x="57" y="12"/>
                </a:lnTo>
                <a:close/>
                <a:moveTo>
                  <a:pt x="109" y="97"/>
                </a:moveTo>
                <a:cubicBezTo>
                  <a:pt x="5" y="97"/>
                  <a:pt x="5" y="97"/>
                  <a:pt x="5" y="97"/>
                </a:cubicBezTo>
                <a:cubicBezTo>
                  <a:pt x="3" y="97"/>
                  <a:pt x="1" y="99"/>
                  <a:pt x="1" y="101"/>
                </a:cubicBezTo>
                <a:cubicBezTo>
                  <a:pt x="1" y="103"/>
                  <a:pt x="3" y="105"/>
                  <a:pt x="5" y="105"/>
                </a:cubicBezTo>
                <a:cubicBezTo>
                  <a:pt x="109" y="105"/>
                  <a:pt x="109" y="105"/>
                  <a:pt x="109" y="105"/>
                </a:cubicBezTo>
                <a:cubicBezTo>
                  <a:pt x="111" y="105"/>
                  <a:pt x="113" y="103"/>
                  <a:pt x="113" y="101"/>
                </a:cubicBezTo>
                <a:cubicBezTo>
                  <a:pt x="113" y="99"/>
                  <a:pt x="111" y="97"/>
                  <a:pt x="109" y="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1722" tIns="30861" rIns="61722" bIns="3086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1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8" name="文本框 25">
            <a:extLst>
              <a:ext uri="{FF2B5EF4-FFF2-40B4-BE49-F238E27FC236}">
                <a16:creationId xmlns:a16="http://schemas.microsoft.com/office/drawing/2014/main" id="{4D499141-BF66-0F57-5B84-586891DFEB0F}"/>
              </a:ext>
            </a:extLst>
          </p:cNvPr>
          <p:cNvSpPr txBox="1"/>
          <p:nvPr/>
        </p:nvSpPr>
        <p:spPr>
          <a:xfrm>
            <a:off x="2595905" y="3093290"/>
            <a:ext cx="138874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16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Calibri" panose="020F0502020204030204" pitchFamily="34" charset="0"/>
              </a:rPr>
              <a:t>PART 3</a:t>
            </a:r>
            <a:r>
              <a:rPr kumimoji="0" lang="en-US" altLang="zh-CN" sz="216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</a:t>
            </a:r>
            <a:endParaRPr kumimoji="0" lang="zh-CN" altLang="en-US" sz="216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1FABC-23BA-D8A4-B7D3-9E67FFB9B6C6}"/>
              </a:ext>
            </a:extLst>
          </p:cNvPr>
          <p:cNvSpPr/>
          <p:nvPr/>
        </p:nvSpPr>
        <p:spPr>
          <a:xfrm>
            <a:off x="4437967" y="3134840"/>
            <a:ext cx="2268954" cy="341632"/>
          </a:xfrm>
          <a:prstGeom prst="rect">
            <a:avLst/>
          </a:prstGeom>
          <a:ln w="25400" cap="sq">
            <a:noFill/>
            <a:prstDash val="dash"/>
            <a:beve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2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  <a:sym typeface="Calibri" panose="020F0502020204030204" pitchFamily="34" charset="0"/>
              </a:rPr>
              <a:t>本节练习</a:t>
            </a:r>
          </a:p>
        </p:txBody>
      </p:sp>
    </p:spTree>
    <p:extLst>
      <p:ext uri="{BB962C8B-B14F-4D97-AF65-F5344CB8AC3E}">
        <p14:creationId xmlns:p14="http://schemas.microsoft.com/office/powerpoint/2010/main" val="1197084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3F56B8A-88B8-49E1-B067-5A7CDE81E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906627"/>
            <a:ext cx="8280920" cy="3321307"/>
          </a:xfrm>
        </p:spPr>
        <p:txBody>
          <a:bodyPr>
            <a:normAutofit/>
          </a:bodyPr>
          <a:lstStyle/>
          <a:p>
            <a:r>
              <a:rPr lang="zh-CN" altLang="en-US" b="0" dirty="0"/>
              <a:t>通过在线数据库获取万科公司股票，代码为“</a:t>
            </a:r>
            <a:r>
              <a:rPr lang="en-US" altLang="zh-CN" b="0" dirty="0"/>
              <a:t>000002”</a:t>
            </a:r>
            <a:r>
              <a:rPr lang="zh-CN" altLang="en-US" b="0" dirty="0"/>
              <a:t>，</a:t>
            </a:r>
            <a:r>
              <a:rPr lang="en-US" altLang="zh-CN" b="0" dirty="0"/>
              <a:t>2020</a:t>
            </a:r>
            <a:r>
              <a:rPr lang="zh-CN" altLang="en-US" b="0" dirty="0"/>
              <a:t>年</a:t>
            </a:r>
            <a:r>
              <a:rPr lang="en-US" altLang="zh-CN" b="0" dirty="0"/>
              <a:t>1</a:t>
            </a:r>
            <a:r>
              <a:rPr lang="zh-CN" altLang="en-US" b="0" dirty="0"/>
              <a:t>月</a:t>
            </a:r>
            <a:r>
              <a:rPr lang="en-US" altLang="zh-CN" b="0" dirty="0"/>
              <a:t>1</a:t>
            </a:r>
            <a:r>
              <a:rPr lang="zh-CN" altLang="en-US" b="0" dirty="0"/>
              <a:t>日到</a:t>
            </a:r>
            <a:r>
              <a:rPr lang="en-US" altLang="zh-CN" b="0" dirty="0"/>
              <a:t>2022</a:t>
            </a:r>
            <a:r>
              <a:rPr lang="zh-CN" altLang="en-US" b="0" dirty="0"/>
              <a:t>年</a:t>
            </a:r>
            <a:r>
              <a:rPr lang="en-US" altLang="zh-CN" b="0" dirty="0"/>
              <a:t>12</a:t>
            </a:r>
            <a:r>
              <a:rPr lang="zh-CN" altLang="en-US" b="0" dirty="0"/>
              <a:t>月</a:t>
            </a:r>
            <a:r>
              <a:rPr lang="en-US" altLang="zh-CN" b="0" dirty="0"/>
              <a:t>31</a:t>
            </a:r>
            <a:r>
              <a:rPr lang="zh-CN" altLang="en-US" b="0" dirty="0"/>
              <a:t>日的交易数据。</a:t>
            </a:r>
            <a:endParaRPr lang="en-US" altLang="zh-CN" b="0" dirty="0"/>
          </a:p>
          <a:p>
            <a:pPr marL="342900" indent="-342900">
              <a:buFont typeface="+mj-lt"/>
              <a:buAutoNum type="alphaLcParenR"/>
            </a:pPr>
            <a:r>
              <a:rPr lang="zh-CN" altLang="en-US" b="0" dirty="0"/>
              <a:t>先绘制 </a:t>
            </a:r>
            <a:r>
              <a:rPr lang="en-US" altLang="zh-CN" b="0" dirty="0"/>
              <a:t>2020</a:t>
            </a:r>
            <a:r>
              <a:rPr lang="zh-CN" altLang="en-US" b="0" dirty="0"/>
              <a:t>年前两个月的日</a:t>
            </a:r>
            <a:r>
              <a:rPr lang="en-US" altLang="zh-CN" b="0" dirty="0"/>
              <a:t>K</a:t>
            </a:r>
            <a:r>
              <a:rPr lang="zh-CN" altLang="en-US" b="0" dirty="0"/>
              <a:t>线图，再提取前两个月的收盘价数据，在蜡烛图的基础上绘制收盘价曲线图</a:t>
            </a:r>
            <a:r>
              <a:rPr lang="en-US" altLang="zh-CN" b="0" dirty="0"/>
              <a:t>;</a:t>
            </a:r>
          </a:p>
          <a:p>
            <a:pPr marL="342900" indent="-342900">
              <a:buFont typeface="+mj-lt"/>
              <a:buAutoNum type="alphaLcParenR"/>
            </a:pPr>
            <a:r>
              <a:rPr lang="zh-CN" altLang="en-US" b="0" dirty="0"/>
              <a:t>提取前</a:t>
            </a:r>
            <a:r>
              <a:rPr lang="en-US" altLang="zh-CN" b="0" dirty="0"/>
              <a:t>5</a:t>
            </a:r>
            <a:r>
              <a:rPr lang="zh-CN" altLang="en-US" b="0" dirty="0"/>
              <a:t>个月的数据，求离差值 </a:t>
            </a:r>
            <a:r>
              <a:rPr lang="en-US" altLang="zh-CN" b="0" dirty="0"/>
              <a:t>DIF</a:t>
            </a:r>
            <a:r>
              <a:rPr lang="zh-CN" altLang="en-US" b="0" dirty="0"/>
              <a:t>、信号线 </a:t>
            </a:r>
            <a:r>
              <a:rPr lang="en-US" altLang="zh-CN" b="0" dirty="0"/>
              <a:t>DEA </a:t>
            </a:r>
            <a:r>
              <a:rPr lang="zh-CN" altLang="en-US" b="0" dirty="0"/>
              <a:t>和 </a:t>
            </a:r>
            <a:r>
              <a:rPr lang="en-US" altLang="zh-CN" b="0" dirty="0"/>
              <a:t>MACD </a:t>
            </a:r>
            <a:r>
              <a:rPr lang="zh-CN" altLang="en-US" b="0" dirty="0"/>
              <a:t>的值，绘制</a:t>
            </a:r>
            <a:r>
              <a:rPr lang="en-US" altLang="zh-CN" b="0" dirty="0"/>
              <a:t>DIF</a:t>
            </a:r>
            <a:r>
              <a:rPr lang="zh-CN" altLang="en-US" b="0" dirty="0"/>
              <a:t>和</a:t>
            </a:r>
            <a:r>
              <a:rPr lang="en-US" altLang="zh-CN" b="0" dirty="0"/>
              <a:t>DEA</a:t>
            </a:r>
            <a:r>
              <a:rPr lang="zh-CN" altLang="en-US" b="0" dirty="0"/>
              <a:t>的曲线图和 </a:t>
            </a:r>
            <a:r>
              <a:rPr lang="en-US" altLang="zh-CN" b="0" dirty="0"/>
              <a:t>MACD </a:t>
            </a:r>
            <a:r>
              <a:rPr lang="zh-CN" altLang="en-US" b="0" dirty="0"/>
              <a:t>的柱状图；</a:t>
            </a:r>
            <a:endParaRPr lang="en-US" altLang="zh-CN" b="0" dirty="0"/>
          </a:p>
          <a:p>
            <a:pPr marL="342900" indent="-342900">
              <a:buFont typeface="+mj-lt"/>
              <a:buAutoNum type="alphaLcParenR"/>
            </a:pPr>
            <a:r>
              <a:rPr lang="zh-CN" altLang="en-US" b="0" dirty="0"/>
              <a:t>根据本节课介绍的</a:t>
            </a:r>
            <a:r>
              <a:rPr lang="en-US" altLang="zh-CN" b="0" dirty="0"/>
              <a:t>DIF</a:t>
            </a:r>
            <a:r>
              <a:rPr lang="zh-CN" altLang="en-US" b="0" dirty="0"/>
              <a:t>与</a:t>
            </a:r>
            <a:r>
              <a:rPr lang="en-US" altLang="zh-CN" b="0" dirty="0"/>
              <a:t>DEA</a:t>
            </a:r>
            <a:r>
              <a:rPr lang="zh-CN" altLang="en-US" b="0" dirty="0"/>
              <a:t>线的交叉与背离策略，用 </a:t>
            </a:r>
            <a:r>
              <a:rPr lang="en-US" altLang="zh-CN" b="0" dirty="0"/>
              <a:t>Python </a:t>
            </a:r>
            <a:r>
              <a:rPr lang="zh-CN" altLang="en-US" b="0" dirty="0"/>
              <a:t>编写代码对万科公司股价数据进行交易实测。</a:t>
            </a:r>
            <a:endParaRPr lang="en-US" altLang="zh-CN" b="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A3DFD4-03E6-4362-A247-27A772AD08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本节练习</a:t>
            </a:r>
          </a:p>
        </p:txBody>
      </p:sp>
    </p:spTree>
    <p:extLst>
      <p:ext uri="{BB962C8B-B14F-4D97-AF65-F5344CB8AC3E}">
        <p14:creationId xmlns:p14="http://schemas.microsoft.com/office/powerpoint/2010/main" val="3915252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7402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FA58BB46-698A-4BC6-85BC-7D7BFA8DABDF}"/>
              </a:ext>
            </a:extLst>
          </p:cNvPr>
          <p:cNvGrpSpPr/>
          <p:nvPr/>
        </p:nvGrpSpPr>
        <p:grpSpPr>
          <a:xfrm>
            <a:off x="2267744" y="1365207"/>
            <a:ext cx="4936558" cy="543313"/>
            <a:chOff x="2257761" y="1606141"/>
            <a:chExt cx="4936558" cy="543313"/>
          </a:xfrm>
        </p:grpSpPr>
        <p:sp>
          <p:nvSpPr>
            <p:cNvPr id="2" name="矩形 3"/>
            <p:cNvSpPr/>
            <p:nvPr/>
          </p:nvSpPr>
          <p:spPr>
            <a:xfrm>
              <a:off x="3976571" y="1606141"/>
              <a:ext cx="3217748" cy="543313"/>
            </a:xfrm>
            <a:custGeom>
              <a:avLst/>
              <a:gdLst/>
              <a:ahLst/>
              <a:cxnLst/>
              <a:rect l="l" t="t" r="r" b="b"/>
              <a:pathLst>
                <a:path w="6025861" h="1158747">
                  <a:moveTo>
                    <a:pt x="575194" y="0"/>
                  </a:moveTo>
                  <a:lnTo>
                    <a:pt x="1992514" y="0"/>
                  </a:lnTo>
                  <a:lnTo>
                    <a:pt x="4154179" y="0"/>
                  </a:lnTo>
                  <a:lnTo>
                    <a:pt x="5571499" y="0"/>
                  </a:lnTo>
                  <a:lnTo>
                    <a:pt x="5571499" y="474"/>
                  </a:lnTo>
                  <a:lnTo>
                    <a:pt x="5639364" y="474"/>
                  </a:lnTo>
                  <a:cubicBezTo>
                    <a:pt x="5661410" y="0"/>
                    <a:pt x="5683924" y="5211"/>
                    <a:pt x="5704562" y="17528"/>
                  </a:cubicBezTo>
                  <a:cubicBezTo>
                    <a:pt x="5723793" y="28424"/>
                    <a:pt x="5739272" y="44057"/>
                    <a:pt x="5749591" y="62533"/>
                  </a:cubicBezTo>
                  <a:lnTo>
                    <a:pt x="6008038" y="514473"/>
                  </a:lnTo>
                  <a:cubicBezTo>
                    <a:pt x="6019294" y="533422"/>
                    <a:pt x="6025861" y="555687"/>
                    <a:pt x="6025861" y="579374"/>
                  </a:cubicBezTo>
                  <a:cubicBezTo>
                    <a:pt x="6025861" y="603534"/>
                    <a:pt x="6019294" y="625799"/>
                    <a:pt x="6007568" y="644749"/>
                  </a:cubicBezTo>
                  <a:lnTo>
                    <a:pt x="5749591" y="1096688"/>
                  </a:lnTo>
                  <a:cubicBezTo>
                    <a:pt x="5738803" y="1114690"/>
                    <a:pt x="5723793" y="1130324"/>
                    <a:pt x="5704562" y="1141693"/>
                  </a:cubicBezTo>
                  <a:cubicBezTo>
                    <a:pt x="5684393" y="1153536"/>
                    <a:pt x="5662348" y="1158747"/>
                    <a:pt x="5640302" y="1158273"/>
                  </a:cubicBezTo>
                  <a:lnTo>
                    <a:pt x="5571499" y="1158273"/>
                  </a:lnTo>
                  <a:lnTo>
                    <a:pt x="5571499" y="1158747"/>
                  </a:lnTo>
                  <a:lnTo>
                    <a:pt x="4154179" y="1158747"/>
                  </a:lnTo>
                  <a:lnTo>
                    <a:pt x="1992514" y="1158747"/>
                  </a:lnTo>
                  <a:lnTo>
                    <a:pt x="575194" y="1158747"/>
                  </a:lnTo>
                  <a:lnTo>
                    <a:pt x="575194" y="1158273"/>
                  </a:lnTo>
                  <a:lnTo>
                    <a:pt x="382745" y="1158273"/>
                  </a:lnTo>
                  <a:cubicBezTo>
                    <a:pt x="362107" y="1158273"/>
                    <a:pt x="340530" y="1153062"/>
                    <a:pt x="321299" y="1141693"/>
                  </a:cubicBezTo>
                  <a:cubicBezTo>
                    <a:pt x="302069" y="1130324"/>
                    <a:pt x="286590" y="1114690"/>
                    <a:pt x="276270" y="1096215"/>
                  </a:cubicBezTo>
                  <a:lnTo>
                    <a:pt x="16886" y="642380"/>
                  </a:lnTo>
                  <a:cubicBezTo>
                    <a:pt x="6098" y="623904"/>
                    <a:pt x="0" y="602587"/>
                    <a:pt x="0" y="579374"/>
                  </a:cubicBezTo>
                  <a:cubicBezTo>
                    <a:pt x="0" y="556161"/>
                    <a:pt x="6098" y="534843"/>
                    <a:pt x="16886" y="515894"/>
                  </a:cubicBezTo>
                  <a:lnTo>
                    <a:pt x="275332" y="63954"/>
                  </a:lnTo>
                  <a:cubicBezTo>
                    <a:pt x="286120" y="45478"/>
                    <a:pt x="301599" y="28898"/>
                    <a:pt x="321299" y="17528"/>
                  </a:cubicBezTo>
                  <a:cubicBezTo>
                    <a:pt x="339592" y="6633"/>
                    <a:pt x="359762" y="948"/>
                    <a:pt x="379930" y="474"/>
                  </a:cubicBezTo>
                  <a:lnTo>
                    <a:pt x="575194" y="474"/>
                  </a:lnTo>
                  <a:close/>
                </a:path>
              </a:pathLst>
            </a:custGeom>
            <a:solidFill>
              <a:srgbClr val="333F50"/>
            </a:solidFill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1721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15" kern="0">
                <a:solidFill>
                  <a:prstClr val="white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21" name="Freeform 125"/>
            <p:cNvSpPr>
              <a:spLocks noEditPoints="1"/>
            </p:cNvSpPr>
            <p:nvPr/>
          </p:nvSpPr>
          <p:spPr bwMode="auto">
            <a:xfrm rot="5400000">
              <a:off x="2248164" y="1778630"/>
              <a:ext cx="217527" cy="198334"/>
            </a:xfrm>
            <a:custGeom>
              <a:avLst/>
              <a:gdLst>
                <a:gd name="T0" fmla="*/ 9 w 115"/>
                <a:gd name="T1" fmla="*/ 89 h 105"/>
                <a:gd name="T2" fmla="*/ 105 w 115"/>
                <a:gd name="T3" fmla="*/ 89 h 105"/>
                <a:gd name="T4" fmla="*/ 112 w 115"/>
                <a:gd name="T5" fmla="*/ 79 h 105"/>
                <a:gd name="T6" fmla="*/ 63 w 115"/>
                <a:gd name="T7" fmla="*/ 3 h 105"/>
                <a:gd name="T8" fmla="*/ 51 w 115"/>
                <a:gd name="T9" fmla="*/ 3 h 105"/>
                <a:gd name="T10" fmla="*/ 2 w 115"/>
                <a:gd name="T11" fmla="*/ 79 h 105"/>
                <a:gd name="T12" fmla="*/ 9 w 115"/>
                <a:gd name="T13" fmla="*/ 89 h 105"/>
                <a:gd name="T14" fmla="*/ 57 w 115"/>
                <a:gd name="T15" fmla="*/ 12 h 105"/>
                <a:gd name="T16" fmla="*/ 102 w 115"/>
                <a:gd name="T17" fmla="*/ 81 h 105"/>
                <a:gd name="T18" fmla="*/ 12 w 115"/>
                <a:gd name="T19" fmla="*/ 81 h 105"/>
                <a:gd name="T20" fmla="*/ 57 w 115"/>
                <a:gd name="T21" fmla="*/ 12 h 105"/>
                <a:gd name="T22" fmla="*/ 109 w 115"/>
                <a:gd name="T23" fmla="*/ 97 h 105"/>
                <a:gd name="T24" fmla="*/ 5 w 115"/>
                <a:gd name="T25" fmla="*/ 97 h 105"/>
                <a:gd name="T26" fmla="*/ 1 w 115"/>
                <a:gd name="T27" fmla="*/ 101 h 105"/>
                <a:gd name="T28" fmla="*/ 5 w 115"/>
                <a:gd name="T29" fmla="*/ 105 h 105"/>
                <a:gd name="T30" fmla="*/ 109 w 115"/>
                <a:gd name="T31" fmla="*/ 105 h 105"/>
                <a:gd name="T32" fmla="*/ 113 w 115"/>
                <a:gd name="T33" fmla="*/ 101 h 105"/>
                <a:gd name="T34" fmla="*/ 109 w 115"/>
                <a:gd name="T35" fmla="*/ 9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105">
                  <a:moveTo>
                    <a:pt x="9" y="89"/>
                  </a:moveTo>
                  <a:cubicBezTo>
                    <a:pt x="105" y="89"/>
                    <a:pt x="105" y="89"/>
                    <a:pt x="105" y="89"/>
                  </a:cubicBezTo>
                  <a:cubicBezTo>
                    <a:pt x="115" y="89"/>
                    <a:pt x="114" y="83"/>
                    <a:pt x="112" y="7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1" y="0"/>
                    <a:pt x="54" y="0"/>
                    <a:pt x="51" y="3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0" y="84"/>
                    <a:pt x="0" y="89"/>
                    <a:pt x="9" y="89"/>
                  </a:cubicBezTo>
                  <a:close/>
                  <a:moveTo>
                    <a:pt x="57" y="12"/>
                  </a:moveTo>
                  <a:cubicBezTo>
                    <a:pt x="102" y="81"/>
                    <a:pt x="102" y="81"/>
                    <a:pt x="102" y="81"/>
                  </a:cubicBezTo>
                  <a:cubicBezTo>
                    <a:pt x="100" y="81"/>
                    <a:pt x="19" y="81"/>
                    <a:pt x="12" y="81"/>
                  </a:cubicBezTo>
                  <a:lnTo>
                    <a:pt x="57" y="12"/>
                  </a:lnTo>
                  <a:close/>
                  <a:moveTo>
                    <a:pt x="109" y="97"/>
                  </a:moveTo>
                  <a:cubicBezTo>
                    <a:pt x="5" y="97"/>
                    <a:pt x="5" y="97"/>
                    <a:pt x="5" y="97"/>
                  </a:cubicBezTo>
                  <a:cubicBezTo>
                    <a:pt x="3" y="97"/>
                    <a:pt x="1" y="99"/>
                    <a:pt x="1" y="101"/>
                  </a:cubicBezTo>
                  <a:cubicBezTo>
                    <a:pt x="1" y="103"/>
                    <a:pt x="3" y="105"/>
                    <a:pt x="5" y="105"/>
                  </a:cubicBezTo>
                  <a:cubicBezTo>
                    <a:pt x="109" y="105"/>
                    <a:pt x="109" y="105"/>
                    <a:pt x="109" y="105"/>
                  </a:cubicBezTo>
                  <a:cubicBezTo>
                    <a:pt x="111" y="105"/>
                    <a:pt x="113" y="103"/>
                    <a:pt x="113" y="101"/>
                  </a:cubicBezTo>
                  <a:cubicBezTo>
                    <a:pt x="113" y="99"/>
                    <a:pt x="111" y="97"/>
                    <a:pt x="109" y="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1722" tIns="30861" rIns="61722" bIns="3086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15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2" name="文本框 23"/>
            <p:cNvSpPr txBox="1"/>
            <p:nvPr/>
          </p:nvSpPr>
          <p:spPr>
            <a:xfrm>
              <a:off x="2585922" y="1665431"/>
              <a:ext cx="1388744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160" b="1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PART 1</a:t>
              </a:r>
              <a:r>
                <a:rPr lang="en-US" altLang="zh-CN" sz="1890" b="1" dirty="0">
                  <a:solidFill>
                    <a:srgbClr val="FFFFFF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 </a:t>
              </a:r>
              <a:endParaRPr lang="zh-CN" altLang="en-US" sz="1890" b="1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4427984" y="1706981"/>
              <a:ext cx="1896545" cy="341632"/>
            </a:xfrm>
            <a:prstGeom prst="rect">
              <a:avLst/>
            </a:prstGeom>
            <a:noFill/>
            <a:ln w="25400" cap="sq">
              <a:noFill/>
              <a:prstDash val="dash"/>
              <a:bevel/>
            </a:ln>
          </p:spPr>
          <p:txBody>
            <a:bodyPr wrap="none">
              <a:spAutoFit/>
            </a:bodyPr>
            <a:lstStyle/>
            <a:p>
              <a:r>
                <a:rPr lang="en-US" altLang="zh-CN" sz="1620" b="1" dirty="0">
                  <a:solidFill>
                    <a:schemeClr val="bg1">
                      <a:lumMod val="9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Calibri" panose="020F0502020204030204" pitchFamily="34" charset="0"/>
                </a:rPr>
                <a:t>MACD</a:t>
              </a:r>
              <a:r>
                <a:rPr lang="zh-CN" altLang="en-US" sz="1620" b="1" dirty="0">
                  <a:solidFill>
                    <a:schemeClr val="bg1">
                      <a:lumMod val="9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Calibri" panose="020F0502020204030204" pitchFamily="34" charset="0"/>
                </a:rPr>
                <a:t>的求值过程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332AFC8D-E8BA-4B41-AB16-601201030537}"/>
              </a:ext>
            </a:extLst>
          </p:cNvPr>
          <p:cNvGrpSpPr/>
          <p:nvPr/>
        </p:nvGrpSpPr>
        <p:grpSpPr>
          <a:xfrm>
            <a:off x="2267744" y="2199100"/>
            <a:ext cx="4952552" cy="544320"/>
            <a:chOff x="2257761" y="2459223"/>
            <a:chExt cx="4952552" cy="544320"/>
          </a:xfrm>
        </p:grpSpPr>
        <p:sp>
          <p:nvSpPr>
            <p:cNvPr id="3" name="文本框 8"/>
            <p:cNvSpPr txBox="1"/>
            <p:nvPr/>
          </p:nvSpPr>
          <p:spPr>
            <a:xfrm>
              <a:off x="2585922" y="2519017"/>
              <a:ext cx="1388744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160" b="1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PART 2</a:t>
              </a:r>
              <a:r>
                <a:rPr lang="en-US" altLang="zh-CN" sz="2160" b="1" dirty="0">
                  <a:solidFill>
                    <a:srgbClr val="FFFFFF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 </a:t>
              </a:r>
              <a:endParaRPr lang="zh-CN" altLang="en-US" sz="2160" b="1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" name="Freeform 125"/>
            <p:cNvSpPr>
              <a:spLocks noEditPoints="1"/>
            </p:cNvSpPr>
            <p:nvPr/>
          </p:nvSpPr>
          <p:spPr bwMode="auto">
            <a:xfrm rot="5400000">
              <a:off x="2248164" y="2632216"/>
              <a:ext cx="217527" cy="198334"/>
            </a:xfrm>
            <a:custGeom>
              <a:avLst/>
              <a:gdLst>
                <a:gd name="T0" fmla="*/ 9 w 115"/>
                <a:gd name="T1" fmla="*/ 89 h 105"/>
                <a:gd name="T2" fmla="*/ 105 w 115"/>
                <a:gd name="T3" fmla="*/ 89 h 105"/>
                <a:gd name="T4" fmla="*/ 112 w 115"/>
                <a:gd name="T5" fmla="*/ 79 h 105"/>
                <a:gd name="T6" fmla="*/ 63 w 115"/>
                <a:gd name="T7" fmla="*/ 3 h 105"/>
                <a:gd name="T8" fmla="*/ 51 w 115"/>
                <a:gd name="T9" fmla="*/ 3 h 105"/>
                <a:gd name="T10" fmla="*/ 2 w 115"/>
                <a:gd name="T11" fmla="*/ 79 h 105"/>
                <a:gd name="T12" fmla="*/ 9 w 115"/>
                <a:gd name="T13" fmla="*/ 89 h 105"/>
                <a:gd name="T14" fmla="*/ 57 w 115"/>
                <a:gd name="T15" fmla="*/ 12 h 105"/>
                <a:gd name="T16" fmla="*/ 102 w 115"/>
                <a:gd name="T17" fmla="*/ 81 h 105"/>
                <a:gd name="T18" fmla="*/ 12 w 115"/>
                <a:gd name="T19" fmla="*/ 81 h 105"/>
                <a:gd name="T20" fmla="*/ 57 w 115"/>
                <a:gd name="T21" fmla="*/ 12 h 105"/>
                <a:gd name="T22" fmla="*/ 109 w 115"/>
                <a:gd name="T23" fmla="*/ 97 h 105"/>
                <a:gd name="T24" fmla="*/ 5 w 115"/>
                <a:gd name="T25" fmla="*/ 97 h 105"/>
                <a:gd name="T26" fmla="*/ 1 w 115"/>
                <a:gd name="T27" fmla="*/ 101 h 105"/>
                <a:gd name="T28" fmla="*/ 5 w 115"/>
                <a:gd name="T29" fmla="*/ 105 h 105"/>
                <a:gd name="T30" fmla="*/ 109 w 115"/>
                <a:gd name="T31" fmla="*/ 105 h 105"/>
                <a:gd name="T32" fmla="*/ 113 w 115"/>
                <a:gd name="T33" fmla="*/ 101 h 105"/>
                <a:gd name="T34" fmla="*/ 109 w 115"/>
                <a:gd name="T35" fmla="*/ 9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105">
                  <a:moveTo>
                    <a:pt x="9" y="89"/>
                  </a:moveTo>
                  <a:cubicBezTo>
                    <a:pt x="105" y="89"/>
                    <a:pt x="105" y="89"/>
                    <a:pt x="105" y="89"/>
                  </a:cubicBezTo>
                  <a:cubicBezTo>
                    <a:pt x="115" y="89"/>
                    <a:pt x="114" y="83"/>
                    <a:pt x="112" y="7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1" y="0"/>
                    <a:pt x="54" y="0"/>
                    <a:pt x="51" y="3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0" y="84"/>
                    <a:pt x="0" y="89"/>
                    <a:pt x="9" y="89"/>
                  </a:cubicBezTo>
                  <a:close/>
                  <a:moveTo>
                    <a:pt x="57" y="12"/>
                  </a:moveTo>
                  <a:cubicBezTo>
                    <a:pt x="102" y="81"/>
                    <a:pt x="102" y="81"/>
                    <a:pt x="102" y="81"/>
                  </a:cubicBezTo>
                  <a:cubicBezTo>
                    <a:pt x="100" y="81"/>
                    <a:pt x="19" y="81"/>
                    <a:pt x="12" y="81"/>
                  </a:cubicBezTo>
                  <a:lnTo>
                    <a:pt x="57" y="12"/>
                  </a:lnTo>
                  <a:close/>
                  <a:moveTo>
                    <a:pt x="109" y="97"/>
                  </a:moveTo>
                  <a:cubicBezTo>
                    <a:pt x="5" y="97"/>
                    <a:pt x="5" y="97"/>
                    <a:pt x="5" y="97"/>
                  </a:cubicBezTo>
                  <a:cubicBezTo>
                    <a:pt x="3" y="97"/>
                    <a:pt x="1" y="99"/>
                    <a:pt x="1" y="101"/>
                  </a:cubicBezTo>
                  <a:cubicBezTo>
                    <a:pt x="1" y="103"/>
                    <a:pt x="3" y="105"/>
                    <a:pt x="5" y="105"/>
                  </a:cubicBezTo>
                  <a:cubicBezTo>
                    <a:pt x="109" y="105"/>
                    <a:pt x="109" y="105"/>
                    <a:pt x="109" y="105"/>
                  </a:cubicBezTo>
                  <a:cubicBezTo>
                    <a:pt x="111" y="105"/>
                    <a:pt x="113" y="103"/>
                    <a:pt x="113" y="101"/>
                  </a:cubicBezTo>
                  <a:cubicBezTo>
                    <a:pt x="113" y="99"/>
                    <a:pt x="111" y="97"/>
                    <a:pt x="109" y="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1722" tIns="30861" rIns="61722" bIns="3086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15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4" name="矩形 3"/>
            <p:cNvSpPr/>
            <p:nvPr/>
          </p:nvSpPr>
          <p:spPr>
            <a:xfrm>
              <a:off x="3976571" y="2459223"/>
              <a:ext cx="3233742" cy="544320"/>
            </a:xfrm>
            <a:custGeom>
              <a:avLst/>
              <a:gdLst/>
              <a:ahLst/>
              <a:cxnLst/>
              <a:rect l="l" t="t" r="r" b="b"/>
              <a:pathLst>
                <a:path w="6025861" h="1158747">
                  <a:moveTo>
                    <a:pt x="575194" y="0"/>
                  </a:moveTo>
                  <a:lnTo>
                    <a:pt x="1992514" y="0"/>
                  </a:lnTo>
                  <a:lnTo>
                    <a:pt x="4154179" y="0"/>
                  </a:lnTo>
                  <a:lnTo>
                    <a:pt x="5571499" y="0"/>
                  </a:lnTo>
                  <a:lnTo>
                    <a:pt x="5571499" y="474"/>
                  </a:lnTo>
                  <a:lnTo>
                    <a:pt x="5639364" y="474"/>
                  </a:lnTo>
                  <a:cubicBezTo>
                    <a:pt x="5661410" y="0"/>
                    <a:pt x="5683924" y="5211"/>
                    <a:pt x="5704562" y="17528"/>
                  </a:cubicBezTo>
                  <a:cubicBezTo>
                    <a:pt x="5723793" y="28424"/>
                    <a:pt x="5739272" y="44057"/>
                    <a:pt x="5749591" y="62533"/>
                  </a:cubicBezTo>
                  <a:lnTo>
                    <a:pt x="6008038" y="514473"/>
                  </a:lnTo>
                  <a:cubicBezTo>
                    <a:pt x="6019294" y="533422"/>
                    <a:pt x="6025861" y="555687"/>
                    <a:pt x="6025861" y="579374"/>
                  </a:cubicBezTo>
                  <a:cubicBezTo>
                    <a:pt x="6025861" y="603534"/>
                    <a:pt x="6019294" y="625799"/>
                    <a:pt x="6007568" y="644749"/>
                  </a:cubicBezTo>
                  <a:lnTo>
                    <a:pt x="5749591" y="1096688"/>
                  </a:lnTo>
                  <a:cubicBezTo>
                    <a:pt x="5738803" y="1114690"/>
                    <a:pt x="5723793" y="1130324"/>
                    <a:pt x="5704562" y="1141693"/>
                  </a:cubicBezTo>
                  <a:cubicBezTo>
                    <a:pt x="5684393" y="1153536"/>
                    <a:pt x="5662348" y="1158747"/>
                    <a:pt x="5640302" y="1158273"/>
                  </a:cubicBezTo>
                  <a:lnTo>
                    <a:pt x="5571499" y="1158273"/>
                  </a:lnTo>
                  <a:lnTo>
                    <a:pt x="5571499" y="1158747"/>
                  </a:lnTo>
                  <a:lnTo>
                    <a:pt x="4154179" y="1158747"/>
                  </a:lnTo>
                  <a:lnTo>
                    <a:pt x="1992514" y="1158747"/>
                  </a:lnTo>
                  <a:lnTo>
                    <a:pt x="575194" y="1158747"/>
                  </a:lnTo>
                  <a:lnTo>
                    <a:pt x="575194" y="1158273"/>
                  </a:lnTo>
                  <a:lnTo>
                    <a:pt x="382745" y="1158273"/>
                  </a:lnTo>
                  <a:cubicBezTo>
                    <a:pt x="362107" y="1158273"/>
                    <a:pt x="340530" y="1153062"/>
                    <a:pt x="321299" y="1141693"/>
                  </a:cubicBezTo>
                  <a:cubicBezTo>
                    <a:pt x="302069" y="1130324"/>
                    <a:pt x="286590" y="1114690"/>
                    <a:pt x="276270" y="1096215"/>
                  </a:cubicBezTo>
                  <a:lnTo>
                    <a:pt x="16886" y="642380"/>
                  </a:lnTo>
                  <a:cubicBezTo>
                    <a:pt x="6098" y="623904"/>
                    <a:pt x="0" y="602587"/>
                    <a:pt x="0" y="579374"/>
                  </a:cubicBezTo>
                  <a:cubicBezTo>
                    <a:pt x="0" y="556161"/>
                    <a:pt x="6098" y="534843"/>
                    <a:pt x="16886" y="515894"/>
                  </a:cubicBezTo>
                  <a:lnTo>
                    <a:pt x="275332" y="63954"/>
                  </a:lnTo>
                  <a:cubicBezTo>
                    <a:pt x="286120" y="45478"/>
                    <a:pt x="301599" y="28898"/>
                    <a:pt x="321299" y="17528"/>
                  </a:cubicBezTo>
                  <a:cubicBezTo>
                    <a:pt x="339592" y="6633"/>
                    <a:pt x="359762" y="948"/>
                    <a:pt x="379930" y="474"/>
                  </a:cubicBezTo>
                  <a:lnTo>
                    <a:pt x="575194" y="47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1721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15" kern="0">
                <a:solidFill>
                  <a:prstClr val="white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27984" y="2560567"/>
              <a:ext cx="2311338" cy="341632"/>
            </a:xfrm>
            <a:prstGeom prst="rect">
              <a:avLst/>
            </a:prstGeom>
            <a:ln w="25400" cap="sq" cmpd="thickThin">
              <a:noFill/>
              <a:prstDash val="dash"/>
              <a:bevel/>
            </a:ln>
          </p:spPr>
          <p:txBody>
            <a:bodyPr wrap="none">
              <a:spAutoFit/>
            </a:bodyPr>
            <a:lstStyle/>
            <a:p>
              <a:r>
                <a:rPr lang="en-US" altLang="zh-CN" sz="1620" dirty="0">
                  <a:solidFill>
                    <a:schemeClr val="bg1">
                      <a:lumMod val="50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Calibri" panose="020F0502020204030204" pitchFamily="34" charset="0"/>
                </a:rPr>
                <a:t>MACD</a:t>
              </a:r>
              <a:r>
                <a:rPr lang="zh-CN" altLang="en-US" sz="1620" dirty="0">
                  <a:solidFill>
                    <a:schemeClr val="bg1">
                      <a:lumMod val="50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Calibri" panose="020F0502020204030204" pitchFamily="34" charset="0"/>
                </a:rPr>
                <a:t>捕捉股票买卖点</a:t>
              </a:r>
            </a:p>
          </p:txBody>
        </p:sp>
      </p:grpSp>
      <p:sp>
        <p:nvSpPr>
          <p:cNvPr id="5" name="Freeform 125">
            <a:extLst>
              <a:ext uri="{FF2B5EF4-FFF2-40B4-BE49-F238E27FC236}">
                <a16:creationId xmlns:a16="http://schemas.microsoft.com/office/drawing/2014/main" id="{6F5F1C1D-4512-89F4-B90D-4891FC35995B}"/>
              </a:ext>
            </a:extLst>
          </p:cNvPr>
          <p:cNvSpPr>
            <a:spLocks noEditPoints="1"/>
          </p:cNvSpPr>
          <p:nvPr/>
        </p:nvSpPr>
        <p:spPr bwMode="auto">
          <a:xfrm rot="5400000">
            <a:off x="2258147" y="3206489"/>
            <a:ext cx="217527" cy="198334"/>
          </a:xfrm>
          <a:custGeom>
            <a:avLst/>
            <a:gdLst>
              <a:gd name="T0" fmla="*/ 9 w 115"/>
              <a:gd name="T1" fmla="*/ 89 h 105"/>
              <a:gd name="T2" fmla="*/ 105 w 115"/>
              <a:gd name="T3" fmla="*/ 89 h 105"/>
              <a:gd name="T4" fmla="*/ 112 w 115"/>
              <a:gd name="T5" fmla="*/ 79 h 105"/>
              <a:gd name="T6" fmla="*/ 63 w 115"/>
              <a:gd name="T7" fmla="*/ 3 h 105"/>
              <a:gd name="T8" fmla="*/ 51 w 115"/>
              <a:gd name="T9" fmla="*/ 3 h 105"/>
              <a:gd name="T10" fmla="*/ 2 w 115"/>
              <a:gd name="T11" fmla="*/ 79 h 105"/>
              <a:gd name="T12" fmla="*/ 9 w 115"/>
              <a:gd name="T13" fmla="*/ 89 h 105"/>
              <a:gd name="T14" fmla="*/ 57 w 115"/>
              <a:gd name="T15" fmla="*/ 12 h 105"/>
              <a:gd name="T16" fmla="*/ 102 w 115"/>
              <a:gd name="T17" fmla="*/ 81 h 105"/>
              <a:gd name="T18" fmla="*/ 12 w 115"/>
              <a:gd name="T19" fmla="*/ 81 h 105"/>
              <a:gd name="T20" fmla="*/ 57 w 115"/>
              <a:gd name="T21" fmla="*/ 12 h 105"/>
              <a:gd name="T22" fmla="*/ 109 w 115"/>
              <a:gd name="T23" fmla="*/ 97 h 105"/>
              <a:gd name="T24" fmla="*/ 5 w 115"/>
              <a:gd name="T25" fmla="*/ 97 h 105"/>
              <a:gd name="T26" fmla="*/ 1 w 115"/>
              <a:gd name="T27" fmla="*/ 101 h 105"/>
              <a:gd name="T28" fmla="*/ 5 w 115"/>
              <a:gd name="T29" fmla="*/ 105 h 105"/>
              <a:gd name="T30" fmla="*/ 109 w 115"/>
              <a:gd name="T31" fmla="*/ 105 h 105"/>
              <a:gd name="T32" fmla="*/ 113 w 115"/>
              <a:gd name="T33" fmla="*/ 101 h 105"/>
              <a:gd name="T34" fmla="*/ 109 w 115"/>
              <a:gd name="T35" fmla="*/ 97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5" h="105">
                <a:moveTo>
                  <a:pt x="9" y="89"/>
                </a:moveTo>
                <a:cubicBezTo>
                  <a:pt x="105" y="89"/>
                  <a:pt x="105" y="89"/>
                  <a:pt x="105" y="89"/>
                </a:cubicBezTo>
                <a:cubicBezTo>
                  <a:pt x="115" y="89"/>
                  <a:pt x="114" y="83"/>
                  <a:pt x="112" y="79"/>
                </a:cubicBezTo>
                <a:cubicBezTo>
                  <a:pt x="63" y="3"/>
                  <a:pt x="63" y="3"/>
                  <a:pt x="63" y="3"/>
                </a:cubicBezTo>
                <a:cubicBezTo>
                  <a:pt x="61" y="0"/>
                  <a:pt x="54" y="0"/>
                  <a:pt x="51" y="3"/>
                </a:cubicBezTo>
                <a:cubicBezTo>
                  <a:pt x="2" y="79"/>
                  <a:pt x="2" y="79"/>
                  <a:pt x="2" y="79"/>
                </a:cubicBezTo>
                <a:cubicBezTo>
                  <a:pt x="0" y="84"/>
                  <a:pt x="0" y="89"/>
                  <a:pt x="9" y="89"/>
                </a:cubicBezTo>
                <a:close/>
                <a:moveTo>
                  <a:pt x="57" y="12"/>
                </a:moveTo>
                <a:cubicBezTo>
                  <a:pt x="102" y="81"/>
                  <a:pt x="102" y="81"/>
                  <a:pt x="102" y="81"/>
                </a:cubicBezTo>
                <a:cubicBezTo>
                  <a:pt x="100" y="81"/>
                  <a:pt x="19" y="81"/>
                  <a:pt x="12" y="81"/>
                </a:cubicBezTo>
                <a:lnTo>
                  <a:pt x="57" y="12"/>
                </a:lnTo>
                <a:close/>
                <a:moveTo>
                  <a:pt x="109" y="97"/>
                </a:moveTo>
                <a:cubicBezTo>
                  <a:pt x="5" y="97"/>
                  <a:pt x="5" y="97"/>
                  <a:pt x="5" y="97"/>
                </a:cubicBezTo>
                <a:cubicBezTo>
                  <a:pt x="3" y="97"/>
                  <a:pt x="1" y="99"/>
                  <a:pt x="1" y="101"/>
                </a:cubicBezTo>
                <a:cubicBezTo>
                  <a:pt x="1" y="103"/>
                  <a:pt x="3" y="105"/>
                  <a:pt x="5" y="105"/>
                </a:cubicBezTo>
                <a:cubicBezTo>
                  <a:pt x="109" y="105"/>
                  <a:pt x="109" y="105"/>
                  <a:pt x="109" y="105"/>
                </a:cubicBezTo>
                <a:cubicBezTo>
                  <a:pt x="111" y="105"/>
                  <a:pt x="113" y="103"/>
                  <a:pt x="113" y="101"/>
                </a:cubicBezTo>
                <a:cubicBezTo>
                  <a:pt x="113" y="99"/>
                  <a:pt x="111" y="97"/>
                  <a:pt x="109" y="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1722" tIns="30861" rIns="61722" bIns="30861" numCol="1" anchor="t" anchorCtr="0" compatLnSpc="1">
            <a:prstTxWarp prst="textNoShape">
              <a:avLst/>
            </a:prstTxWarp>
          </a:bodyPr>
          <a:lstStyle/>
          <a:p>
            <a:endParaRPr lang="zh-CN" altLang="en-US" sz="1215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" name="文本框 25">
            <a:extLst>
              <a:ext uri="{FF2B5EF4-FFF2-40B4-BE49-F238E27FC236}">
                <a16:creationId xmlns:a16="http://schemas.microsoft.com/office/drawing/2014/main" id="{4D499141-BF66-0F57-5B84-586891DFEB0F}"/>
              </a:ext>
            </a:extLst>
          </p:cNvPr>
          <p:cNvSpPr txBox="1"/>
          <p:nvPr/>
        </p:nvSpPr>
        <p:spPr>
          <a:xfrm>
            <a:off x="2595905" y="3093290"/>
            <a:ext cx="138874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PART 3</a:t>
            </a:r>
            <a:r>
              <a:rPr lang="en-US" altLang="zh-CN" sz="2160" b="1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</a:t>
            </a:r>
            <a:endParaRPr lang="zh-CN" altLang="en-US" sz="2160" b="1" dirty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1FABC-23BA-D8A4-B7D3-9E67FFB9B6C6}"/>
              </a:ext>
            </a:extLst>
          </p:cNvPr>
          <p:cNvSpPr/>
          <p:nvPr/>
        </p:nvSpPr>
        <p:spPr>
          <a:xfrm>
            <a:off x="4437967" y="3134840"/>
            <a:ext cx="2268954" cy="341632"/>
          </a:xfrm>
          <a:prstGeom prst="rect">
            <a:avLst/>
          </a:prstGeom>
          <a:ln w="25400" cap="sq">
            <a:noFill/>
            <a:prstDash val="dash"/>
            <a:bevel/>
          </a:ln>
        </p:spPr>
        <p:txBody>
          <a:bodyPr wrap="square">
            <a:spAutoFit/>
          </a:bodyPr>
          <a:lstStyle/>
          <a:p>
            <a:r>
              <a:rPr lang="zh-CN" altLang="en-US" sz="1620" dirty="0">
                <a:solidFill>
                  <a:schemeClr val="bg1">
                    <a:lumMod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Calibri" panose="020F0502020204030204" pitchFamily="34" charset="0"/>
              </a:rPr>
              <a:t>本节练习</a:t>
            </a:r>
          </a:p>
        </p:txBody>
      </p:sp>
      <p:sp>
        <p:nvSpPr>
          <p:cNvPr id="10" name="矩形 3">
            <a:extLst>
              <a:ext uri="{FF2B5EF4-FFF2-40B4-BE49-F238E27FC236}">
                <a16:creationId xmlns:a16="http://schemas.microsoft.com/office/drawing/2014/main" id="{8EFBAEF1-63F0-1BD5-9BF6-B9984DEC80D2}"/>
              </a:ext>
            </a:extLst>
          </p:cNvPr>
          <p:cNvSpPr/>
          <p:nvPr/>
        </p:nvSpPr>
        <p:spPr>
          <a:xfrm>
            <a:off x="3986554" y="3034000"/>
            <a:ext cx="3229850" cy="543313"/>
          </a:xfrm>
          <a:custGeom>
            <a:avLst/>
            <a:gdLst/>
            <a:ahLst/>
            <a:cxnLst/>
            <a:rect l="l" t="t" r="r" b="b"/>
            <a:pathLst>
              <a:path w="6025861" h="1158747">
                <a:moveTo>
                  <a:pt x="575194" y="0"/>
                </a:moveTo>
                <a:lnTo>
                  <a:pt x="1992514" y="0"/>
                </a:lnTo>
                <a:lnTo>
                  <a:pt x="4154179" y="0"/>
                </a:lnTo>
                <a:lnTo>
                  <a:pt x="5571499" y="0"/>
                </a:lnTo>
                <a:lnTo>
                  <a:pt x="5571499" y="474"/>
                </a:lnTo>
                <a:lnTo>
                  <a:pt x="5639364" y="474"/>
                </a:lnTo>
                <a:cubicBezTo>
                  <a:pt x="5661410" y="0"/>
                  <a:pt x="5683924" y="5211"/>
                  <a:pt x="5704562" y="17528"/>
                </a:cubicBezTo>
                <a:cubicBezTo>
                  <a:pt x="5723793" y="28424"/>
                  <a:pt x="5739272" y="44057"/>
                  <a:pt x="5749591" y="62533"/>
                </a:cubicBezTo>
                <a:lnTo>
                  <a:pt x="6008038" y="514473"/>
                </a:lnTo>
                <a:cubicBezTo>
                  <a:pt x="6019294" y="533422"/>
                  <a:pt x="6025861" y="555687"/>
                  <a:pt x="6025861" y="579374"/>
                </a:cubicBezTo>
                <a:cubicBezTo>
                  <a:pt x="6025861" y="603534"/>
                  <a:pt x="6019294" y="625799"/>
                  <a:pt x="6007568" y="644749"/>
                </a:cubicBezTo>
                <a:lnTo>
                  <a:pt x="5749591" y="1096688"/>
                </a:lnTo>
                <a:cubicBezTo>
                  <a:pt x="5738803" y="1114690"/>
                  <a:pt x="5723793" y="1130324"/>
                  <a:pt x="5704562" y="1141693"/>
                </a:cubicBezTo>
                <a:cubicBezTo>
                  <a:pt x="5684393" y="1153536"/>
                  <a:pt x="5662348" y="1158747"/>
                  <a:pt x="5640302" y="1158273"/>
                </a:cubicBezTo>
                <a:lnTo>
                  <a:pt x="5571499" y="1158273"/>
                </a:lnTo>
                <a:lnTo>
                  <a:pt x="5571499" y="1158747"/>
                </a:lnTo>
                <a:lnTo>
                  <a:pt x="4154179" y="1158747"/>
                </a:lnTo>
                <a:lnTo>
                  <a:pt x="1992514" y="1158747"/>
                </a:lnTo>
                <a:lnTo>
                  <a:pt x="575194" y="1158747"/>
                </a:lnTo>
                <a:lnTo>
                  <a:pt x="575194" y="1158273"/>
                </a:lnTo>
                <a:lnTo>
                  <a:pt x="382745" y="1158273"/>
                </a:lnTo>
                <a:cubicBezTo>
                  <a:pt x="362107" y="1158273"/>
                  <a:pt x="340530" y="1153062"/>
                  <a:pt x="321299" y="1141693"/>
                </a:cubicBezTo>
                <a:cubicBezTo>
                  <a:pt x="302069" y="1130324"/>
                  <a:pt x="286590" y="1114690"/>
                  <a:pt x="276270" y="1096215"/>
                </a:cubicBezTo>
                <a:lnTo>
                  <a:pt x="16886" y="642380"/>
                </a:lnTo>
                <a:cubicBezTo>
                  <a:pt x="6098" y="623904"/>
                  <a:pt x="0" y="602587"/>
                  <a:pt x="0" y="579374"/>
                </a:cubicBezTo>
                <a:cubicBezTo>
                  <a:pt x="0" y="556161"/>
                  <a:pt x="6098" y="534843"/>
                  <a:pt x="16886" y="515894"/>
                </a:cubicBezTo>
                <a:lnTo>
                  <a:pt x="275332" y="63954"/>
                </a:lnTo>
                <a:cubicBezTo>
                  <a:pt x="286120" y="45478"/>
                  <a:pt x="301599" y="28898"/>
                  <a:pt x="321299" y="17528"/>
                </a:cubicBezTo>
                <a:cubicBezTo>
                  <a:pt x="339592" y="6633"/>
                  <a:pt x="359762" y="948"/>
                  <a:pt x="379930" y="474"/>
                </a:cubicBezTo>
                <a:lnTo>
                  <a:pt x="575194" y="474"/>
                </a:lnTo>
                <a:close/>
              </a:path>
            </a:pathLst>
          </a:custGeom>
          <a:noFill/>
          <a:ln w="9525" cap="flat" cmpd="sng" algn="ctr">
            <a:solidFill>
              <a:schemeClr val="bg2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 defTabSz="617214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15" kern="0">
              <a:solidFill>
                <a:prstClr val="white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526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MACD</a:t>
            </a:r>
            <a:r>
              <a:rPr lang="zh-CN" altLang="en-US" dirty="0"/>
              <a:t>的求值过程</a:t>
            </a:r>
          </a:p>
        </p:txBody>
      </p:sp>
      <p:sp>
        <p:nvSpPr>
          <p:cNvPr id="9" name="内容占位符 1">
            <a:extLst>
              <a:ext uri="{FF2B5EF4-FFF2-40B4-BE49-F238E27FC236}">
                <a16:creationId xmlns:a16="http://schemas.microsoft.com/office/drawing/2014/main" id="{836362A6-16F9-FB2F-86A8-92997EEC7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771550"/>
            <a:ext cx="7992888" cy="2736304"/>
          </a:xfrm>
        </p:spPr>
        <p:txBody>
          <a:bodyPr>
            <a:normAutofit/>
          </a:bodyPr>
          <a:lstStyle/>
          <a:p>
            <a:pPr marL="411477" lvl="1" indent="0">
              <a:buNone/>
            </a:pPr>
            <a:r>
              <a:rPr lang="zh-CN" altLang="en-US" dirty="0"/>
              <a:t>异同均线</a:t>
            </a:r>
            <a:r>
              <a:rPr lang="en-US" altLang="zh-CN" dirty="0"/>
              <a:t>(Moving Average Convergence / Divergence)</a:t>
            </a:r>
            <a:r>
              <a:rPr lang="zh-CN" altLang="en-US" dirty="0"/>
              <a:t> 由两线一柱组合起来形成，快速线为</a:t>
            </a:r>
            <a:r>
              <a:rPr lang="en-US" altLang="zh-CN" dirty="0"/>
              <a:t>DIF</a:t>
            </a:r>
            <a:r>
              <a:rPr lang="zh-CN" altLang="en-US" dirty="0"/>
              <a:t>，慢速线为</a:t>
            </a:r>
            <a:r>
              <a:rPr lang="en-US" altLang="zh-CN" dirty="0"/>
              <a:t>DEA</a:t>
            </a:r>
            <a:r>
              <a:rPr lang="zh-CN" altLang="en-US" dirty="0"/>
              <a:t>，柱状图为</a:t>
            </a:r>
            <a:r>
              <a:rPr lang="en-US" altLang="zh-CN" dirty="0"/>
              <a:t>MACD</a:t>
            </a:r>
            <a:r>
              <a:rPr lang="zh-CN" altLang="en-US" dirty="0"/>
              <a:t>。一般默认</a:t>
            </a:r>
            <a:r>
              <a:rPr lang="en-US" altLang="zh-CN" dirty="0"/>
              <a:t>MACD </a:t>
            </a:r>
            <a:r>
              <a:rPr lang="zh-CN" altLang="en-US" dirty="0"/>
              <a:t>的求值参数为</a:t>
            </a:r>
            <a:r>
              <a:rPr lang="en-US" altLang="zh-CN" dirty="0"/>
              <a:t>12</a:t>
            </a:r>
            <a:r>
              <a:rPr lang="zh-CN" altLang="en-US" dirty="0"/>
              <a:t>、</a:t>
            </a:r>
            <a:r>
              <a:rPr lang="en-US" altLang="zh-CN" dirty="0"/>
              <a:t>26 </a:t>
            </a:r>
            <a:r>
              <a:rPr lang="zh-CN" altLang="en-US" dirty="0"/>
              <a:t>和</a:t>
            </a:r>
            <a:r>
              <a:rPr lang="en-US" altLang="zh-CN" dirty="0"/>
              <a:t>9</a:t>
            </a:r>
            <a:r>
              <a:rPr lang="zh-CN" altLang="en-US" dirty="0"/>
              <a:t>，在投资实践中，可以对这些参数进行优化。</a:t>
            </a:r>
            <a:endParaRPr lang="en-US" altLang="zh-CN" dirty="0"/>
          </a:p>
          <a:p>
            <a:pPr marL="411477" lvl="1" indent="0">
              <a:buNone/>
            </a:pP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 dirty="0"/>
              <a:t>MACD</a:t>
            </a:r>
            <a:r>
              <a:rPr lang="zh-CN" altLang="en-US" b="1" dirty="0"/>
              <a:t>的求值过程</a:t>
            </a:r>
            <a:endParaRPr lang="en-US" altLang="zh-CN" b="1" dirty="0"/>
          </a:p>
          <a:p>
            <a:pPr lvl="1"/>
            <a:r>
              <a:rPr lang="zh-CN" altLang="en-US" dirty="0"/>
              <a:t>计算离差值 </a:t>
            </a:r>
            <a:r>
              <a:rPr lang="en-US" altLang="zh-CN" dirty="0"/>
              <a:t>DIF</a:t>
            </a:r>
            <a:r>
              <a:rPr lang="zh-CN" altLang="en-US" dirty="0"/>
              <a:t>，</a:t>
            </a:r>
            <a:r>
              <a:rPr lang="en-US" altLang="zh-CN" dirty="0"/>
              <a:t>DIF </a:t>
            </a:r>
            <a:r>
              <a:rPr lang="zh-CN" altLang="en-US" dirty="0"/>
              <a:t>的计算方式为</a:t>
            </a:r>
            <a:r>
              <a:rPr lang="en-US" altLang="zh-CN" dirty="0"/>
              <a:t>12</a:t>
            </a:r>
            <a:r>
              <a:rPr lang="zh-CN" altLang="en-US" dirty="0"/>
              <a:t>日指移动平均值 </a:t>
            </a:r>
            <a:r>
              <a:rPr lang="en-US" altLang="zh-CN" dirty="0"/>
              <a:t>EMA(close</a:t>
            </a:r>
            <a:r>
              <a:rPr lang="zh-CN" altLang="en-US" dirty="0"/>
              <a:t>，</a:t>
            </a:r>
            <a:r>
              <a:rPr lang="en-US" altLang="zh-CN" dirty="0"/>
              <a:t>12)</a:t>
            </a:r>
            <a:r>
              <a:rPr lang="zh-CN" altLang="en-US" dirty="0"/>
              <a:t>减去</a:t>
            </a:r>
            <a:r>
              <a:rPr lang="en-US" altLang="zh-CN" dirty="0"/>
              <a:t>26</a:t>
            </a:r>
            <a:r>
              <a:rPr lang="zh-CN" altLang="en-US" dirty="0"/>
              <a:t>日指数移动平均值</a:t>
            </a:r>
            <a:r>
              <a:rPr lang="en-US" altLang="zh-CN" dirty="0"/>
              <a:t>EMA(close,26)</a:t>
            </a:r>
            <a:r>
              <a:rPr lang="zh-CN" altLang="en-US" dirty="0"/>
              <a:t>，数学公式表达为</a:t>
            </a:r>
            <a:r>
              <a:rPr lang="en-US" altLang="zh-CN" dirty="0"/>
              <a:t>: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1AD41FC-5D92-C2AF-6DEF-766C1FB57B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3363838"/>
            <a:ext cx="4053861" cy="62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263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MACD</a:t>
            </a:r>
            <a:r>
              <a:rPr lang="zh-CN" altLang="en-US" dirty="0"/>
              <a:t>的求值过程</a:t>
            </a:r>
          </a:p>
        </p:txBody>
      </p:sp>
      <p:sp>
        <p:nvSpPr>
          <p:cNvPr id="9" name="内容占位符 1">
            <a:extLst>
              <a:ext uri="{FF2B5EF4-FFF2-40B4-BE49-F238E27FC236}">
                <a16:creationId xmlns:a16="http://schemas.microsoft.com/office/drawing/2014/main" id="{836362A6-16F9-FB2F-86A8-92997EEC7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771550"/>
            <a:ext cx="7992888" cy="3600400"/>
          </a:xfrm>
        </p:spPr>
        <p:txBody>
          <a:bodyPr>
            <a:normAutofit/>
          </a:bodyPr>
          <a:lstStyle/>
          <a:p>
            <a:pPr marL="411477" lvl="1" indent="0">
              <a:buNone/>
            </a:pPr>
            <a:r>
              <a:rPr lang="zh-CN" altLang="en-US" dirty="0"/>
              <a:t>以中国银行股票交易数据为例，用</a:t>
            </a:r>
            <a:r>
              <a:rPr lang="en-US" altLang="zh-CN" dirty="0"/>
              <a:t>Python </a:t>
            </a:r>
            <a:r>
              <a:rPr lang="zh-CN" altLang="en-US" dirty="0"/>
              <a:t>来计算离差值 </a:t>
            </a:r>
            <a:r>
              <a:rPr lang="en-US" altLang="zh-CN" dirty="0"/>
              <a:t>DIF</a:t>
            </a:r>
            <a:r>
              <a:rPr lang="zh-CN" altLang="en-US" dirty="0"/>
              <a:t>。</a:t>
            </a:r>
            <a:endParaRPr lang="en-US" altLang="zh-CN" dirty="0"/>
          </a:p>
          <a:p>
            <a:pPr marL="411477" lvl="1" indent="0">
              <a:buNone/>
            </a:pPr>
            <a:endParaRPr lang="en-US" altLang="zh-CN" dirty="0"/>
          </a:p>
          <a:p>
            <a:pPr marL="411477" lvl="1" indent="0">
              <a:buNone/>
            </a:pPr>
            <a:endParaRPr lang="en-US" altLang="zh-CN" dirty="0"/>
          </a:p>
          <a:p>
            <a:pPr marL="411477" lvl="1" indent="0">
              <a:buNone/>
            </a:pPr>
            <a:endParaRPr lang="en-US" altLang="zh-CN" dirty="0"/>
          </a:p>
          <a:p>
            <a:pPr marL="411477" lvl="1" indent="0">
              <a:buNone/>
            </a:pPr>
            <a:endParaRPr lang="en-US" altLang="zh-CN" dirty="0"/>
          </a:p>
          <a:p>
            <a:pPr marL="411477" lvl="1" indent="0">
              <a:buNone/>
            </a:pPr>
            <a:endParaRPr lang="en-US" altLang="zh-CN" dirty="0"/>
          </a:p>
          <a:p>
            <a:pPr marL="411477" lvl="1" indent="0">
              <a:buNone/>
            </a:pPr>
            <a:endParaRPr lang="en-US" altLang="zh-CN" dirty="0"/>
          </a:p>
          <a:p>
            <a:pPr marL="411477" lvl="1" indent="0">
              <a:buNone/>
            </a:pPr>
            <a:endParaRPr lang="en-US" altLang="zh-CN" dirty="0"/>
          </a:p>
          <a:p>
            <a:pPr marL="411477" lvl="1" indent="0">
              <a:buNone/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C908D55-D282-68C1-CCC0-E421D56519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275606"/>
            <a:ext cx="4067175" cy="16287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885484B-006F-697A-11D5-E4BE559A254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96"/>
          <a:stretch/>
        </p:blipFill>
        <p:spPr>
          <a:xfrm>
            <a:off x="537617" y="2904381"/>
            <a:ext cx="2162175" cy="45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98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MACD</a:t>
            </a:r>
            <a:r>
              <a:rPr lang="zh-CN" altLang="en-US" dirty="0"/>
              <a:t>的求值过程</a:t>
            </a:r>
          </a:p>
        </p:txBody>
      </p:sp>
      <p:sp>
        <p:nvSpPr>
          <p:cNvPr id="9" name="内容占位符 1">
            <a:extLst>
              <a:ext uri="{FF2B5EF4-FFF2-40B4-BE49-F238E27FC236}">
                <a16:creationId xmlns:a16="http://schemas.microsoft.com/office/drawing/2014/main" id="{836362A6-16F9-FB2F-86A8-92997EEC7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771550"/>
            <a:ext cx="3997722" cy="978335"/>
          </a:xfrm>
        </p:spPr>
        <p:txBody>
          <a:bodyPr>
            <a:normAutofit/>
          </a:bodyPr>
          <a:lstStyle/>
          <a:p>
            <a:pPr lvl="1"/>
            <a:r>
              <a:rPr lang="zh-CN" altLang="en-US" dirty="0"/>
              <a:t>计算</a:t>
            </a:r>
            <a:r>
              <a:rPr lang="en-US" altLang="zh-CN" dirty="0"/>
              <a:t>DEA </a:t>
            </a:r>
            <a:r>
              <a:rPr lang="zh-CN" altLang="en-US" dirty="0"/>
              <a:t>的值。</a:t>
            </a:r>
            <a:endParaRPr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EF1B569-EA65-C628-A612-3BD63F5C63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178385"/>
            <a:ext cx="2409825" cy="5715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585AA1F-A29A-D733-2FF6-AA0EEB9DDF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73" y="2172228"/>
            <a:ext cx="371475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75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MACD</a:t>
            </a:r>
            <a:r>
              <a:rPr lang="zh-CN" altLang="en-US" dirty="0"/>
              <a:t>的求值过程</a:t>
            </a:r>
          </a:p>
        </p:txBody>
      </p:sp>
      <p:sp>
        <p:nvSpPr>
          <p:cNvPr id="9" name="内容占位符 1">
            <a:extLst>
              <a:ext uri="{FF2B5EF4-FFF2-40B4-BE49-F238E27FC236}">
                <a16:creationId xmlns:a16="http://schemas.microsoft.com/office/drawing/2014/main" id="{836362A6-16F9-FB2F-86A8-92997EEC7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771550"/>
            <a:ext cx="3997722" cy="978335"/>
          </a:xfrm>
        </p:spPr>
        <p:txBody>
          <a:bodyPr>
            <a:normAutofit/>
          </a:bodyPr>
          <a:lstStyle/>
          <a:p>
            <a:pPr lvl="1"/>
            <a:r>
              <a:rPr lang="zh-CN" altLang="en-US" dirty="0"/>
              <a:t>计算</a:t>
            </a:r>
            <a:r>
              <a:rPr lang="en-US" altLang="zh-CN" dirty="0"/>
              <a:t>MACD</a:t>
            </a:r>
            <a:r>
              <a:rPr lang="zh-CN" altLang="en-US" dirty="0"/>
              <a:t>的值。</a:t>
            </a:r>
            <a:endParaRPr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EF1B569-EA65-C628-A612-3BD63F5C63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31840" y="1234152"/>
            <a:ext cx="2409825" cy="45996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585AA1F-A29A-D733-2FF6-AA0EEB9DDF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9688" y="2156721"/>
            <a:ext cx="2380575" cy="175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873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MACD</a:t>
            </a:r>
            <a:r>
              <a:rPr lang="zh-CN" altLang="en-US" dirty="0"/>
              <a:t>的求值过程</a:t>
            </a:r>
          </a:p>
        </p:txBody>
      </p:sp>
      <p:sp>
        <p:nvSpPr>
          <p:cNvPr id="9" name="内容占位符 1">
            <a:extLst>
              <a:ext uri="{FF2B5EF4-FFF2-40B4-BE49-F238E27FC236}">
                <a16:creationId xmlns:a16="http://schemas.microsoft.com/office/drawing/2014/main" id="{836362A6-16F9-FB2F-86A8-92997EEC7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771550"/>
            <a:ext cx="6048672" cy="978335"/>
          </a:xfrm>
        </p:spPr>
        <p:txBody>
          <a:bodyPr>
            <a:normAutofit/>
          </a:bodyPr>
          <a:lstStyle/>
          <a:p>
            <a:pPr lvl="1"/>
            <a:r>
              <a:rPr lang="zh-CN" altLang="en-US" dirty="0"/>
              <a:t>绘制两条信号线</a:t>
            </a:r>
            <a:r>
              <a:rPr lang="en-US" altLang="zh-CN" dirty="0"/>
              <a:t>DIF</a:t>
            </a:r>
            <a:r>
              <a:rPr lang="zh-CN" altLang="en-US" dirty="0"/>
              <a:t>和</a:t>
            </a:r>
            <a:r>
              <a:rPr lang="en-US" altLang="zh-CN" dirty="0"/>
              <a:t>DEA </a:t>
            </a:r>
            <a:r>
              <a:rPr lang="zh-CN" altLang="en-US" dirty="0"/>
              <a:t>与一个柱状图</a:t>
            </a:r>
            <a:r>
              <a:rPr lang="en-US" altLang="zh-CN" dirty="0"/>
              <a:t>MACD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585AA1F-A29A-D733-2FF6-AA0EEB9DDF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3914" y="1347614"/>
            <a:ext cx="3996118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909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MACD</a:t>
            </a:r>
            <a:r>
              <a:rPr lang="zh-CN" altLang="en-US" dirty="0"/>
              <a:t>的求值过程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D6356DE-4995-6919-A397-7D490122A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348" y="622332"/>
            <a:ext cx="8147304" cy="418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927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FA58BB46-698A-4BC6-85BC-7D7BFA8DABDF}"/>
              </a:ext>
            </a:extLst>
          </p:cNvPr>
          <p:cNvGrpSpPr/>
          <p:nvPr/>
        </p:nvGrpSpPr>
        <p:grpSpPr>
          <a:xfrm>
            <a:off x="2267744" y="1365207"/>
            <a:ext cx="4936558" cy="543313"/>
            <a:chOff x="2257761" y="1606141"/>
            <a:chExt cx="4936558" cy="543313"/>
          </a:xfrm>
        </p:grpSpPr>
        <p:sp>
          <p:nvSpPr>
            <p:cNvPr id="2" name="矩形 3"/>
            <p:cNvSpPr/>
            <p:nvPr/>
          </p:nvSpPr>
          <p:spPr>
            <a:xfrm>
              <a:off x="3976571" y="1606141"/>
              <a:ext cx="3217748" cy="543313"/>
            </a:xfrm>
            <a:custGeom>
              <a:avLst/>
              <a:gdLst/>
              <a:ahLst/>
              <a:cxnLst/>
              <a:rect l="l" t="t" r="r" b="b"/>
              <a:pathLst>
                <a:path w="6025861" h="1158747">
                  <a:moveTo>
                    <a:pt x="575194" y="0"/>
                  </a:moveTo>
                  <a:lnTo>
                    <a:pt x="1992514" y="0"/>
                  </a:lnTo>
                  <a:lnTo>
                    <a:pt x="4154179" y="0"/>
                  </a:lnTo>
                  <a:lnTo>
                    <a:pt x="5571499" y="0"/>
                  </a:lnTo>
                  <a:lnTo>
                    <a:pt x="5571499" y="474"/>
                  </a:lnTo>
                  <a:lnTo>
                    <a:pt x="5639364" y="474"/>
                  </a:lnTo>
                  <a:cubicBezTo>
                    <a:pt x="5661410" y="0"/>
                    <a:pt x="5683924" y="5211"/>
                    <a:pt x="5704562" y="17528"/>
                  </a:cubicBezTo>
                  <a:cubicBezTo>
                    <a:pt x="5723793" y="28424"/>
                    <a:pt x="5739272" y="44057"/>
                    <a:pt x="5749591" y="62533"/>
                  </a:cubicBezTo>
                  <a:lnTo>
                    <a:pt x="6008038" y="514473"/>
                  </a:lnTo>
                  <a:cubicBezTo>
                    <a:pt x="6019294" y="533422"/>
                    <a:pt x="6025861" y="555687"/>
                    <a:pt x="6025861" y="579374"/>
                  </a:cubicBezTo>
                  <a:cubicBezTo>
                    <a:pt x="6025861" y="603534"/>
                    <a:pt x="6019294" y="625799"/>
                    <a:pt x="6007568" y="644749"/>
                  </a:cubicBezTo>
                  <a:lnTo>
                    <a:pt x="5749591" y="1096688"/>
                  </a:lnTo>
                  <a:cubicBezTo>
                    <a:pt x="5738803" y="1114690"/>
                    <a:pt x="5723793" y="1130324"/>
                    <a:pt x="5704562" y="1141693"/>
                  </a:cubicBezTo>
                  <a:cubicBezTo>
                    <a:pt x="5684393" y="1153536"/>
                    <a:pt x="5662348" y="1158747"/>
                    <a:pt x="5640302" y="1158273"/>
                  </a:cubicBezTo>
                  <a:lnTo>
                    <a:pt x="5571499" y="1158273"/>
                  </a:lnTo>
                  <a:lnTo>
                    <a:pt x="5571499" y="1158747"/>
                  </a:lnTo>
                  <a:lnTo>
                    <a:pt x="4154179" y="1158747"/>
                  </a:lnTo>
                  <a:lnTo>
                    <a:pt x="1992514" y="1158747"/>
                  </a:lnTo>
                  <a:lnTo>
                    <a:pt x="575194" y="1158747"/>
                  </a:lnTo>
                  <a:lnTo>
                    <a:pt x="575194" y="1158273"/>
                  </a:lnTo>
                  <a:lnTo>
                    <a:pt x="382745" y="1158273"/>
                  </a:lnTo>
                  <a:cubicBezTo>
                    <a:pt x="362107" y="1158273"/>
                    <a:pt x="340530" y="1153062"/>
                    <a:pt x="321299" y="1141693"/>
                  </a:cubicBezTo>
                  <a:cubicBezTo>
                    <a:pt x="302069" y="1130324"/>
                    <a:pt x="286590" y="1114690"/>
                    <a:pt x="276270" y="1096215"/>
                  </a:cubicBezTo>
                  <a:lnTo>
                    <a:pt x="16886" y="642380"/>
                  </a:lnTo>
                  <a:cubicBezTo>
                    <a:pt x="6098" y="623904"/>
                    <a:pt x="0" y="602587"/>
                    <a:pt x="0" y="579374"/>
                  </a:cubicBezTo>
                  <a:cubicBezTo>
                    <a:pt x="0" y="556161"/>
                    <a:pt x="6098" y="534843"/>
                    <a:pt x="16886" y="515894"/>
                  </a:cubicBezTo>
                  <a:lnTo>
                    <a:pt x="275332" y="63954"/>
                  </a:lnTo>
                  <a:cubicBezTo>
                    <a:pt x="286120" y="45478"/>
                    <a:pt x="301599" y="28898"/>
                    <a:pt x="321299" y="17528"/>
                  </a:cubicBezTo>
                  <a:cubicBezTo>
                    <a:pt x="339592" y="6633"/>
                    <a:pt x="359762" y="948"/>
                    <a:pt x="379930" y="474"/>
                  </a:cubicBezTo>
                  <a:lnTo>
                    <a:pt x="575194" y="47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1721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1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21" name="Freeform 125"/>
            <p:cNvSpPr>
              <a:spLocks noEditPoints="1"/>
            </p:cNvSpPr>
            <p:nvPr/>
          </p:nvSpPr>
          <p:spPr bwMode="auto">
            <a:xfrm rot="5400000">
              <a:off x="2248164" y="1778630"/>
              <a:ext cx="217527" cy="198334"/>
            </a:xfrm>
            <a:custGeom>
              <a:avLst/>
              <a:gdLst>
                <a:gd name="T0" fmla="*/ 9 w 115"/>
                <a:gd name="T1" fmla="*/ 89 h 105"/>
                <a:gd name="T2" fmla="*/ 105 w 115"/>
                <a:gd name="T3" fmla="*/ 89 h 105"/>
                <a:gd name="T4" fmla="*/ 112 w 115"/>
                <a:gd name="T5" fmla="*/ 79 h 105"/>
                <a:gd name="T6" fmla="*/ 63 w 115"/>
                <a:gd name="T7" fmla="*/ 3 h 105"/>
                <a:gd name="T8" fmla="*/ 51 w 115"/>
                <a:gd name="T9" fmla="*/ 3 h 105"/>
                <a:gd name="T10" fmla="*/ 2 w 115"/>
                <a:gd name="T11" fmla="*/ 79 h 105"/>
                <a:gd name="T12" fmla="*/ 9 w 115"/>
                <a:gd name="T13" fmla="*/ 89 h 105"/>
                <a:gd name="T14" fmla="*/ 57 w 115"/>
                <a:gd name="T15" fmla="*/ 12 h 105"/>
                <a:gd name="T16" fmla="*/ 102 w 115"/>
                <a:gd name="T17" fmla="*/ 81 h 105"/>
                <a:gd name="T18" fmla="*/ 12 w 115"/>
                <a:gd name="T19" fmla="*/ 81 h 105"/>
                <a:gd name="T20" fmla="*/ 57 w 115"/>
                <a:gd name="T21" fmla="*/ 12 h 105"/>
                <a:gd name="T22" fmla="*/ 109 w 115"/>
                <a:gd name="T23" fmla="*/ 97 h 105"/>
                <a:gd name="T24" fmla="*/ 5 w 115"/>
                <a:gd name="T25" fmla="*/ 97 h 105"/>
                <a:gd name="T26" fmla="*/ 1 w 115"/>
                <a:gd name="T27" fmla="*/ 101 h 105"/>
                <a:gd name="T28" fmla="*/ 5 w 115"/>
                <a:gd name="T29" fmla="*/ 105 h 105"/>
                <a:gd name="T30" fmla="*/ 109 w 115"/>
                <a:gd name="T31" fmla="*/ 105 h 105"/>
                <a:gd name="T32" fmla="*/ 113 w 115"/>
                <a:gd name="T33" fmla="*/ 101 h 105"/>
                <a:gd name="T34" fmla="*/ 109 w 115"/>
                <a:gd name="T35" fmla="*/ 9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105">
                  <a:moveTo>
                    <a:pt x="9" y="89"/>
                  </a:moveTo>
                  <a:cubicBezTo>
                    <a:pt x="105" y="89"/>
                    <a:pt x="105" y="89"/>
                    <a:pt x="105" y="89"/>
                  </a:cubicBezTo>
                  <a:cubicBezTo>
                    <a:pt x="115" y="89"/>
                    <a:pt x="114" y="83"/>
                    <a:pt x="112" y="7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1" y="0"/>
                    <a:pt x="54" y="0"/>
                    <a:pt x="51" y="3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0" y="84"/>
                    <a:pt x="0" y="89"/>
                    <a:pt x="9" y="89"/>
                  </a:cubicBezTo>
                  <a:close/>
                  <a:moveTo>
                    <a:pt x="57" y="12"/>
                  </a:moveTo>
                  <a:cubicBezTo>
                    <a:pt x="102" y="81"/>
                    <a:pt x="102" y="81"/>
                    <a:pt x="102" y="81"/>
                  </a:cubicBezTo>
                  <a:cubicBezTo>
                    <a:pt x="100" y="81"/>
                    <a:pt x="19" y="81"/>
                    <a:pt x="12" y="81"/>
                  </a:cubicBezTo>
                  <a:lnTo>
                    <a:pt x="57" y="12"/>
                  </a:lnTo>
                  <a:close/>
                  <a:moveTo>
                    <a:pt x="109" y="97"/>
                  </a:moveTo>
                  <a:cubicBezTo>
                    <a:pt x="5" y="97"/>
                    <a:pt x="5" y="97"/>
                    <a:pt x="5" y="97"/>
                  </a:cubicBezTo>
                  <a:cubicBezTo>
                    <a:pt x="3" y="97"/>
                    <a:pt x="1" y="99"/>
                    <a:pt x="1" y="101"/>
                  </a:cubicBezTo>
                  <a:cubicBezTo>
                    <a:pt x="1" y="103"/>
                    <a:pt x="3" y="105"/>
                    <a:pt x="5" y="105"/>
                  </a:cubicBezTo>
                  <a:cubicBezTo>
                    <a:pt x="109" y="105"/>
                    <a:pt x="109" y="105"/>
                    <a:pt x="109" y="105"/>
                  </a:cubicBezTo>
                  <a:cubicBezTo>
                    <a:pt x="111" y="105"/>
                    <a:pt x="113" y="103"/>
                    <a:pt x="113" y="101"/>
                  </a:cubicBezTo>
                  <a:cubicBezTo>
                    <a:pt x="113" y="99"/>
                    <a:pt x="111" y="97"/>
                    <a:pt x="109" y="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1722" tIns="30861" rIns="61722" bIns="3086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1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22" name="文本框 23"/>
            <p:cNvSpPr txBox="1"/>
            <p:nvPr/>
          </p:nvSpPr>
          <p:spPr>
            <a:xfrm>
              <a:off x="2585922" y="1665431"/>
              <a:ext cx="1388744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16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  <a:sym typeface="Calibri" panose="020F0502020204030204" pitchFamily="34" charset="0"/>
                </a:rPr>
                <a:t>PART 1</a:t>
              </a:r>
              <a:r>
                <a:rPr kumimoji="0" lang="en-US" altLang="zh-CN" sz="189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  <a:sym typeface="Calibri" panose="020F0502020204030204" pitchFamily="34" charset="0"/>
                </a:rPr>
                <a:t> </a:t>
              </a:r>
              <a:endParaRPr kumimoji="0" lang="zh-CN" altLang="en-US" sz="189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4427984" y="1706981"/>
              <a:ext cx="1896545" cy="341632"/>
            </a:xfrm>
            <a:prstGeom prst="rect">
              <a:avLst/>
            </a:prstGeom>
            <a:noFill/>
            <a:ln w="25400" cap="sq">
              <a:noFill/>
              <a:prstDash val="dash"/>
              <a:bevel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20" i="0" u="none" strike="noStrike" kern="1200" cap="none" spc="0" normalizeH="0" baseline="0" noProof="0" dirty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  <a:sym typeface="Calibri" panose="020F0502020204030204" pitchFamily="34" charset="0"/>
                </a:rPr>
                <a:t>MACD</a:t>
              </a:r>
              <a:r>
                <a:rPr kumimoji="0" lang="zh-CN" altLang="en-US" sz="1620" i="0" u="none" strike="noStrike" kern="1200" cap="none" spc="0" normalizeH="0" baseline="0" noProof="0" dirty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  <a:sym typeface="Calibri" panose="020F0502020204030204" pitchFamily="34" charset="0"/>
                </a:rPr>
                <a:t>的求值过程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332AFC8D-E8BA-4B41-AB16-601201030537}"/>
              </a:ext>
            </a:extLst>
          </p:cNvPr>
          <p:cNvGrpSpPr/>
          <p:nvPr/>
        </p:nvGrpSpPr>
        <p:grpSpPr>
          <a:xfrm>
            <a:off x="2267744" y="2199100"/>
            <a:ext cx="4952552" cy="544320"/>
            <a:chOff x="2257761" y="2459223"/>
            <a:chExt cx="4952552" cy="544320"/>
          </a:xfrm>
        </p:grpSpPr>
        <p:sp>
          <p:nvSpPr>
            <p:cNvPr id="3" name="文本框 8"/>
            <p:cNvSpPr txBox="1"/>
            <p:nvPr/>
          </p:nvSpPr>
          <p:spPr>
            <a:xfrm>
              <a:off x="2585922" y="2519017"/>
              <a:ext cx="1388744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16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  <a:sym typeface="Calibri" panose="020F0502020204030204" pitchFamily="34" charset="0"/>
                </a:rPr>
                <a:t>PART 2</a:t>
              </a:r>
              <a:r>
                <a:rPr kumimoji="0" lang="en-US" altLang="zh-CN" sz="216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  <a:sym typeface="Calibri" panose="020F0502020204030204" pitchFamily="34" charset="0"/>
                </a:rPr>
                <a:t> </a:t>
              </a:r>
              <a:endParaRPr kumimoji="0" lang="zh-CN" altLang="en-US" sz="216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4" name="Freeform 125"/>
            <p:cNvSpPr>
              <a:spLocks noEditPoints="1"/>
            </p:cNvSpPr>
            <p:nvPr/>
          </p:nvSpPr>
          <p:spPr bwMode="auto">
            <a:xfrm rot="5400000">
              <a:off x="2248164" y="2632216"/>
              <a:ext cx="217527" cy="198334"/>
            </a:xfrm>
            <a:custGeom>
              <a:avLst/>
              <a:gdLst>
                <a:gd name="T0" fmla="*/ 9 w 115"/>
                <a:gd name="T1" fmla="*/ 89 h 105"/>
                <a:gd name="T2" fmla="*/ 105 w 115"/>
                <a:gd name="T3" fmla="*/ 89 h 105"/>
                <a:gd name="T4" fmla="*/ 112 w 115"/>
                <a:gd name="T5" fmla="*/ 79 h 105"/>
                <a:gd name="T6" fmla="*/ 63 w 115"/>
                <a:gd name="T7" fmla="*/ 3 h 105"/>
                <a:gd name="T8" fmla="*/ 51 w 115"/>
                <a:gd name="T9" fmla="*/ 3 h 105"/>
                <a:gd name="T10" fmla="*/ 2 w 115"/>
                <a:gd name="T11" fmla="*/ 79 h 105"/>
                <a:gd name="T12" fmla="*/ 9 w 115"/>
                <a:gd name="T13" fmla="*/ 89 h 105"/>
                <a:gd name="T14" fmla="*/ 57 w 115"/>
                <a:gd name="T15" fmla="*/ 12 h 105"/>
                <a:gd name="T16" fmla="*/ 102 w 115"/>
                <a:gd name="T17" fmla="*/ 81 h 105"/>
                <a:gd name="T18" fmla="*/ 12 w 115"/>
                <a:gd name="T19" fmla="*/ 81 h 105"/>
                <a:gd name="T20" fmla="*/ 57 w 115"/>
                <a:gd name="T21" fmla="*/ 12 h 105"/>
                <a:gd name="T22" fmla="*/ 109 w 115"/>
                <a:gd name="T23" fmla="*/ 97 h 105"/>
                <a:gd name="T24" fmla="*/ 5 w 115"/>
                <a:gd name="T25" fmla="*/ 97 h 105"/>
                <a:gd name="T26" fmla="*/ 1 w 115"/>
                <a:gd name="T27" fmla="*/ 101 h 105"/>
                <a:gd name="T28" fmla="*/ 5 w 115"/>
                <a:gd name="T29" fmla="*/ 105 h 105"/>
                <a:gd name="T30" fmla="*/ 109 w 115"/>
                <a:gd name="T31" fmla="*/ 105 h 105"/>
                <a:gd name="T32" fmla="*/ 113 w 115"/>
                <a:gd name="T33" fmla="*/ 101 h 105"/>
                <a:gd name="T34" fmla="*/ 109 w 115"/>
                <a:gd name="T35" fmla="*/ 9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105">
                  <a:moveTo>
                    <a:pt x="9" y="89"/>
                  </a:moveTo>
                  <a:cubicBezTo>
                    <a:pt x="105" y="89"/>
                    <a:pt x="105" y="89"/>
                    <a:pt x="105" y="89"/>
                  </a:cubicBezTo>
                  <a:cubicBezTo>
                    <a:pt x="115" y="89"/>
                    <a:pt x="114" y="83"/>
                    <a:pt x="112" y="7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1" y="0"/>
                    <a:pt x="54" y="0"/>
                    <a:pt x="51" y="3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0" y="84"/>
                    <a:pt x="0" y="89"/>
                    <a:pt x="9" y="89"/>
                  </a:cubicBezTo>
                  <a:close/>
                  <a:moveTo>
                    <a:pt x="57" y="12"/>
                  </a:moveTo>
                  <a:cubicBezTo>
                    <a:pt x="102" y="81"/>
                    <a:pt x="102" y="81"/>
                    <a:pt x="102" y="81"/>
                  </a:cubicBezTo>
                  <a:cubicBezTo>
                    <a:pt x="100" y="81"/>
                    <a:pt x="19" y="81"/>
                    <a:pt x="12" y="81"/>
                  </a:cubicBezTo>
                  <a:lnTo>
                    <a:pt x="57" y="12"/>
                  </a:lnTo>
                  <a:close/>
                  <a:moveTo>
                    <a:pt x="109" y="97"/>
                  </a:moveTo>
                  <a:cubicBezTo>
                    <a:pt x="5" y="97"/>
                    <a:pt x="5" y="97"/>
                    <a:pt x="5" y="97"/>
                  </a:cubicBezTo>
                  <a:cubicBezTo>
                    <a:pt x="3" y="97"/>
                    <a:pt x="1" y="99"/>
                    <a:pt x="1" y="101"/>
                  </a:cubicBezTo>
                  <a:cubicBezTo>
                    <a:pt x="1" y="103"/>
                    <a:pt x="3" y="105"/>
                    <a:pt x="5" y="105"/>
                  </a:cubicBezTo>
                  <a:cubicBezTo>
                    <a:pt x="109" y="105"/>
                    <a:pt x="109" y="105"/>
                    <a:pt x="109" y="105"/>
                  </a:cubicBezTo>
                  <a:cubicBezTo>
                    <a:pt x="111" y="105"/>
                    <a:pt x="113" y="103"/>
                    <a:pt x="113" y="101"/>
                  </a:cubicBezTo>
                  <a:cubicBezTo>
                    <a:pt x="113" y="99"/>
                    <a:pt x="111" y="97"/>
                    <a:pt x="109" y="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1722" tIns="30861" rIns="61722" bIns="3086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1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14" name="矩形 3"/>
            <p:cNvSpPr/>
            <p:nvPr/>
          </p:nvSpPr>
          <p:spPr>
            <a:xfrm>
              <a:off x="3976571" y="2459223"/>
              <a:ext cx="3233742" cy="544320"/>
            </a:xfrm>
            <a:custGeom>
              <a:avLst/>
              <a:gdLst/>
              <a:ahLst/>
              <a:cxnLst/>
              <a:rect l="l" t="t" r="r" b="b"/>
              <a:pathLst>
                <a:path w="6025861" h="1158747">
                  <a:moveTo>
                    <a:pt x="575194" y="0"/>
                  </a:moveTo>
                  <a:lnTo>
                    <a:pt x="1992514" y="0"/>
                  </a:lnTo>
                  <a:lnTo>
                    <a:pt x="4154179" y="0"/>
                  </a:lnTo>
                  <a:lnTo>
                    <a:pt x="5571499" y="0"/>
                  </a:lnTo>
                  <a:lnTo>
                    <a:pt x="5571499" y="474"/>
                  </a:lnTo>
                  <a:lnTo>
                    <a:pt x="5639364" y="474"/>
                  </a:lnTo>
                  <a:cubicBezTo>
                    <a:pt x="5661410" y="0"/>
                    <a:pt x="5683924" y="5211"/>
                    <a:pt x="5704562" y="17528"/>
                  </a:cubicBezTo>
                  <a:cubicBezTo>
                    <a:pt x="5723793" y="28424"/>
                    <a:pt x="5739272" y="44057"/>
                    <a:pt x="5749591" y="62533"/>
                  </a:cubicBezTo>
                  <a:lnTo>
                    <a:pt x="6008038" y="514473"/>
                  </a:lnTo>
                  <a:cubicBezTo>
                    <a:pt x="6019294" y="533422"/>
                    <a:pt x="6025861" y="555687"/>
                    <a:pt x="6025861" y="579374"/>
                  </a:cubicBezTo>
                  <a:cubicBezTo>
                    <a:pt x="6025861" y="603534"/>
                    <a:pt x="6019294" y="625799"/>
                    <a:pt x="6007568" y="644749"/>
                  </a:cubicBezTo>
                  <a:lnTo>
                    <a:pt x="5749591" y="1096688"/>
                  </a:lnTo>
                  <a:cubicBezTo>
                    <a:pt x="5738803" y="1114690"/>
                    <a:pt x="5723793" y="1130324"/>
                    <a:pt x="5704562" y="1141693"/>
                  </a:cubicBezTo>
                  <a:cubicBezTo>
                    <a:pt x="5684393" y="1153536"/>
                    <a:pt x="5662348" y="1158747"/>
                    <a:pt x="5640302" y="1158273"/>
                  </a:cubicBezTo>
                  <a:lnTo>
                    <a:pt x="5571499" y="1158273"/>
                  </a:lnTo>
                  <a:lnTo>
                    <a:pt x="5571499" y="1158747"/>
                  </a:lnTo>
                  <a:lnTo>
                    <a:pt x="4154179" y="1158747"/>
                  </a:lnTo>
                  <a:lnTo>
                    <a:pt x="1992514" y="1158747"/>
                  </a:lnTo>
                  <a:lnTo>
                    <a:pt x="575194" y="1158747"/>
                  </a:lnTo>
                  <a:lnTo>
                    <a:pt x="575194" y="1158273"/>
                  </a:lnTo>
                  <a:lnTo>
                    <a:pt x="382745" y="1158273"/>
                  </a:lnTo>
                  <a:cubicBezTo>
                    <a:pt x="362107" y="1158273"/>
                    <a:pt x="340530" y="1153062"/>
                    <a:pt x="321299" y="1141693"/>
                  </a:cubicBezTo>
                  <a:cubicBezTo>
                    <a:pt x="302069" y="1130324"/>
                    <a:pt x="286590" y="1114690"/>
                    <a:pt x="276270" y="1096215"/>
                  </a:cubicBezTo>
                  <a:lnTo>
                    <a:pt x="16886" y="642380"/>
                  </a:lnTo>
                  <a:cubicBezTo>
                    <a:pt x="6098" y="623904"/>
                    <a:pt x="0" y="602587"/>
                    <a:pt x="0" y="579374"/>
                  </a:cubicBezTo>
                  <a:cubicBezTo>
                    <a:pt x="0" y="556161"/>
                    <a:pt x="6098" y="534843"/>
                    <a:pt x="16886" y="515894"/>
                  </a:cubicBezTo>
                  <a:lnTo>
                    <a:pt x="275332" y="63954"/>
                  </a:lnTo>
                  <a:cubicBezTo>
                    <a:pt x="286120" y="45478"/>
                    <a:pt x="301599" y="28898"/>
                    <a:pt x="321299" y="17528"/>
                  </a:cubicBezTo>
                  <a:cubicBezTo>
                    <a:pt x="339592" y="6633"/>
                    <a:pt x="359762" y="948"/>
                    <a:pt x="379930" y="474"/>
                  </a:cubicBezTo>
                  <a:lnTo>
                    <a:pt x="575194" y="474"/>
                  </a:lnTo>
                  <a:close/>
                </a:path>
              </a:pathLst>
            </a:custGeom>
            <a:solidFill>
              <a:srgbClr val="333F50"/>
            </a:solidFill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1721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1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27984" y="2560567"/>
              <a:ext cx="2311338" cy="341632"/>
            </a:xfrm>
            <a:prstGeom prst="rect">
              <a:avLst/>
            </a:prstGeom>
            <a:ln w="25400" cap="sq" cmpd="thickThin">
              <a:noFill/>
              <a:prstDash val="dash"/>
              <a:bevel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2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  <a:sym typeface="Calibri" panose="020F0502020204030204" pitchFamily="34" charset="0"/>
                </a:rPr>
                <a:t>MACD</a:t>
              </a:r>
              <a:r>
                <a:rPr kumimoji="0" lang="zh-CN" altLang="en-US" sz="162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  <a:sym typeface="Calibri" panose="020F0502020204030204" pitchFamily="34" charset="0"/>
                </a:rPr>
                <a:t>捕捉股票买卖点</a:t>
              </a:r>
            </a:p>
          </p:txBody>
        </p:sp>
      </p:grpSp>
      <p:sp>
        <p:nvSpPr>
          <p:cNvPr id="5" name="Freeform 125">
            <a:extLst>
              <a:ext uri="{FF2B5EF4-FFF2-40B4-BE49-F238E27FC236}">
                <a16:creationId xmlns:a16="http://schemas.microsoft.com/office/drawing/2014/main" id="{6F5F1C1D-4512-89F4-B90D-4891FC35995B}"/>
              </a:ext>
            </a:extLst>
          </p:cNvPr>
          <p:cNvSpPr>
            <a:spLocks noEditPoints="1"/>
          </p:cNvSpPr>
          <p:nvPr/>
        </p:nvSpPr>
        <p:spPr bwMode="auto">
          <a:xfrm rot="5400000">
            <a:off x="2258147" y="3206489"/>
            <a:ext cx="217527" cy="198334"/>
          </a:xfrm>
          <a:custGeom>
            <a:avLst/>
            <a:gdLst>
              <a:gd name="T0" fmla="*/ 9 w 115"/>
              <a:gd name="T1" fmla="*/ 89 h 105"/>
              <a:gd name="T2" fmla="*/ 105 w 115"/>
              <a:gd name="T3" fmla="*/ 89 h 105"/>
              <a:gd name="T4" fmla="*/ 112 w 115"/>
              <a:gd name="T5" fmla="*/ 79 h 105"/>
              <a:gd name="T6" fmla="*/ 63 w 115"/>
              <a:gd name="T7" fmla="*/ 3 h 105"/>
              <a:gd name="T8" fmla="*/ 51 w 115"/>
              <a:gd name="T9" fmla="*/ 3 h 105"/>
              <a:gd name="T10" fmla="*/ 2 w 115"/>
              <a:gd name="T11" fmla="*/ 79 h 105"/>
              <a:gd name="T12" fmla="*/ 9 w 115"/>
              <a:gd name="T13" fmla="*/ 89 h 105"/>
              <a:gd name="T14" fmla="*/ 57 w 115"/>
              <a:gd name="T15" fmla="*/ 12 h 105"/>
              <a:gd name="T16" fmla="*/ 102 w 115"/>
              <a:gd name="T17" fmla="*/ 81 h 105"/>
              <a:gd name="T18" fmla="*/ 12 w 115"/>
              <a:gd name="T19" fmla="*/ 81 h 105"/>
              <a:gd name="T20" fmla="*/ 57 w 115"/>
              <a:gd name="T21" fmla="*/ 12 h 105"/>
              <a:gd name="T22" fmla="*/ 109 w 115"/>
              <a:gd name="T23" fmla="*/ 97 h 105"/>
              <a:gd name="T24" fmla="*/ 5 w 115"/>
              <a:gd name="T25" fmla="*/ 97 h 105"/>
              <a:gd name="T26" fmla="*/ 1 w 115"/>
              <a:gd name="T27" fmla="*/ 101 h 105"/>
              <a:gd name="T28" fmla="*/ 5 w 115"/>
              <a:gd name="T29" fmla="*/ 105 h 105"/>
              <a:gd name="T30" fmla="*/ 109 w 115"/>
              <a:gd name="T31" fmla="*/ 105 h 105"/>
              <a:gd name="T32" fmla="*/ 113 w 115"/>
              <a:gd name="T33" fmla="*/ 101 h 105"/>
              <a:gd name="T34" fmla="*/ 109 w 115"/>
              <a:gd name="T35" fmla="*/ 97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5" h="105">
                <a:moveTo>
                  <a:pt x="9" y="89"/>
                </a:moveTo>
                <a:cubicBezTo>
                  <a:pt x="105" y="89"/>
                  <a:pt x="105" y="89"/>
                  <a:pt x="105" y="89"/>
                </a:cubicBezTo>
                <a:cubicBezTo>
                  <a:pt x="115" y="89"/>
                  <a:pt x="114" y="83"/>
                  <a:pt x="112" y="79"/>
                </a:cubicBezTo>
                <a:cubicBezTo>
                  <a:pt x="63" y="3"/>
                  <a:pt x="63" y="3"/>
                  <a:pt x="63" y="3"/>
                </a:cubicBezTo>
                <a:cubicBezTo>
                  <a:pt x="61" y="0"/>
                  <a:pt x="54" y="0"/>
                  <a:pt x="51" y="3"/>
                </a:cubicBezTo>
                <a:cubicBezTo>
                  <a:pt x="2" y="79"/>
                  <a:pt x="2" y="79"/>
                  <a:pt x="2" y="79"/>
                </a:cubicBezTo>
                <a:cubicBezTo>
                  <a:pt x="0" y="84"/>
                  <a:pt x="0" y="89"/>
                  <a:pt x="9" y="89"/>
                </a:cubicBezTo>
                <a:close/>
                <a:moveTo>
                  <a:pt x="57" y="12"/>
                </a:moveTo>
                <a:cubicBezTo>
                  <a:pt x="102" y="81"/>
                  <a:pt x="102" y="81"/>
                  <a:pt x="102" y="81"/>
                </a:cubicBezTo>
                <a:cubicBezTo>
                  <a:pt x="100" y="81"/>
                  <a:pt x="19" y="81"/>
                  <a:pt x="12" y="81"/>
                </a:cubicBezTo>
                <a:lnTo>
                  <a:pt x="57" y="12"/>
                </a:lnTo>
                <a:close/>
                <a:moveTo>
                  <a:pt x="109" y="97"/>
                </a:moveTo>
                <a:cubicBezTo>
                  <a:pt x="5" y="97"/>
                  <a:pt x="5" y="97"/>
                  <a:pt x="5" y="97"/>
                </a:cubicBezTo>
                <a:cubicBezTo>
                  <a:pt x="3" y="97"/>
                  <a:pt x="1" y="99"/>
                  <a:pt x="1" y="101"/>
                </a:cubicBezTo>
                <a:cubicBezTo>
                  <a:pt x="1" y="103"/>
                  <a:pt x="3" y="105"/>
                  <a:pt x="5" y="105"/>
                </a:cubicBezTo>
                <a:cubicBezTo>
                  <a:pt x="109" y="105"/>
                  <a:pt x="109" y="105"/>
                  <a:pt x="109" y="105"/>
                </a:cubicBezTo>
                <a:cubicBezTo>
                  <a:pt x="111" y="105"/>
                  <a:pt x="113" y="103"/>
                  <a:pt x="113" y="101"/>
                </a:cubicBezTo>
                <a:cubicBezTo>
                  <a:pt x="113" y="99"/>
                  <a:pt x="111" y="97"/>
                  <a:pt x="109" y="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1722" tIns="30861" rIns="61722" bIns="3086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1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8" name="文本框 25">
            <a:extLst>
              <a:ext uri="{FF2B5EF4-FFF2-40B4-BE49-F238E27FC236}">
                <a16:creationId xmlns:a16="http://schemas.microsoft.com/office/drawing/2014/main" id="{4D499141-BF66-0F57-5B84-586891DFEB0F}"/>
              </a:ext>
            </a:extLst>
          </p:cNvPr>
          <p:cNvSpPr txBox="1"/>
          <p:nvPr/>
        </p:nvSpPr>
        <p:spPr>
          <a:xfrm>
            <a:off x="2595905" y="3093290"/>
            <a:ext cx="138874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16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Calibri" panose="020F0502020204030204" pitchFamily="34" charset="0"/>
              </a:rPr>
              <a:t>PART 3</a:t>
            </a:r>
            <a:r>
              <a:rPr kumimoji="0" lang="en-US" altLang="zh-CN" sz="216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</a:t>
            </a:r>
            <a:endParaRPr kumimoji="0" lang="zh-CN" altLang="en-US" sz="216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1FABC-23BA-D8A4-B7D3-9E67FFB9B6C6}"/>
              </a:ext>
            </a:extLst>
          </p:cNvPr>
          <p:cNvSpPr/>
          <p:nvPr/>
        </p:nvSpPr>
        <p:spPr>
          <a:xfrm>
            <a:off x="4437967" y="3134840"/>
            <a:ext cx="2268954" cy="341632"/>
          </a:xfrm>
          <a:prstGeom prst="rect">
            <a:avLst/>
          </a:prstGeom>
          <a:ln w="25400" cap="sq">
            <a:noFill/>
            <a:prstDash val="dash"/>
            <a:beve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2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  <a:sym typeface="Calibri" panose="020F0502020204030204" pitchFamily="34" charset="0"/>
              </a:rPr>
              <a:t>本节练习</a:t>
            </a:r>
          </a:p>
        </p:txBody>
      </p:sp>
      <p:sp>
        <p:nvSpPr>
          <p:cNvPr id="10" name="矩形 3">
            <a:extLst>
              <a:ext uri="{FF2B5EF4-FFF2-40B4-BE49-F238E27FC236}">
                <a16:creationId xmlns:a16="http://schemas.microsoft.com/office/drawing/2014/main" id="{8EFBAEF1-63F0-1BD5-9BF6-B9984DEC80D2}"/>
              </a:ext>
            </a:extLst>
          </p:cNvPr>
          <p:cNvSpPr/>
          <p:nvPr/>
        </p:nvSpPr>
        <p:spPr>
          <a:xfrm>
            <a:off x="3986554" y="3034000"/>
            <a:ext cx="3229850" cy="543313"/>
          </a:xfrm>
          <a:custGeom>
            <a:avLst/>
            <a:gdLst/>
            <a:ahLst/>
            <a:cxnLst/>
            <a:rect l="l" t="t" r="r" b="b"/>
            <a:pathLst>
              <a:path w="6025861" h="1158747">
                <a:moveTo>
                  <a:pt x="575194" y="0"/>
                </a:moveTo>
                <a:lnTo>
                  <a:pt x="1992514" y="0"/>
                </a:lnTo>
                <a:lnTo>
                  <a:pt x="4154179" y="0"/>
                </a:lnTo>
                <a:lnTo>
                  <a:pt x="5571499" y="0"/>
                </a:lnTo>
                <a:lnTo>
                  <a:pt x="5571499" y="474"/>
                </a:lnTo>
                <a:lnTo>
                  <a:pt x="5639364" y="474"/>
                </a:lnTo>
                <a:cubicBezTo>
                  <a:pt x="5661410" y="0"/>
                  <a:pt x="5683924" y="5211"/>
                  <a:pt x="5704562" y="17528"/>
                </a:cubicBezTo>
                <a:cubicBezTo>
                  <a:pt x="5723793" y="28424"/>
                  <a:pt x="5739272" y="44057"/>
                  <a:pt x="5749591" y="62533"/>
                </a:cubicBezTo>
                <a:lnTo>
                  <a:pt x="6008038" y="514473"/>
                </a:lnTo>
                <a:cubicBezTo>
                  <a:pt x="6019294" y="533422"/>
                  <a:pt x="6025861" y="555687"/>
                  <a:pt x="6025861" y="579374"/>
                </a:cubicBezTo>
                <a:cubicBezTo>
                  <a:pt x="6025861" y="603534"/>
                  <a:pt x="6019294" y="625799"/>
                  <a:pt x="6007568" y="644749"/>
                </a:cubicBezTo>
                <a:lnTo>
                  <a:pt x="5749591" y="1096688"/>
                </a:lnTo>
                <a:cubicBezTo>
                  <a:pt x="5738803" y="1114690"/>
                  <a:pt x="5723793" y="1130324"/>
                  <a:pt x="5704562" y="1141693"/>
                </a:cubicBezTo>
                <a:cubicBezTo>
                  <a:pt x="5684393" y="1153536"/>
                  <a:pt x="5662348" y="1158747"/>
                  <a:pt x="5640302" y="1158273"/>
                </a:cubicBezTo>
                <a:lnTo>
                  <a:pt x="5571499" y="1158273"/>
                </a:lnTo>
                <a:lnTo>
                  <a:pt x="5571499" y="1158747"/>
                </a:lnTo>
                <a:lnTo>
                  <a:pt x="4154179" y="1158747"/>
                </a:lnTo>
                <a:lnTo>
                  <a:pt x="1992514" y="1158747"/>
                </a:lnTo>
                <a:lnTo>
                  <a:pt x="575194" y="1158747"/>
                </a:lnTo>
                <a:lnTo>
                  <a:pt x="575194" y="1158273"/>
                </a:lnTo>
                <a:lnTo>
                  <a:pt x="382745" y="1158273"/>
                </a:lnTo>
                <a:cubicBezTo>
                  <a:pt x="362107" y="1158273"/>
                  <a:pt x="340530" y="1153062"/>
                  <a:pt x="321299" y="1141693"/>
                </a:cubicBezTo>
                <a:cubicBezTo>
                  <a:pt x="302069" y="1130324"/>
                  <a:pt x="286590" y="1114690"/>
                  <a:pt x="276270" y="1096215"/>
                </a:cubicBezTo>
                <a:lnTo>
                  <a:pt x="16886" y="642380"/>
                </a:lnTo>
                <a:cubicBezTo>
                  <a:pt x="6098" y="623904"/>
                  <a:pt x="0" y="602587"/>
                  <a:pt x="0" y="579374"/>
                </a:cubicBezTo>
                <a:cubicBezTo>
                  <a:pt x="0" y="556161"/>
                  <a:pt x="6098" y="534843"/>
                  <a:pt x="16886" y="515894"/>
                </a:cubicBezTo>
                <a:lnTo>
                  <a:pt x="275332" y="63954"/>
                </a:lnTo>
                <a:cubicBezTo>
                  <a:pt x="286120" y="45478"/>
                  <a:pt x="301599" y="28898"/>
                  <a:pt x="321299" y="17528"/>
                </a:cubicBezTo>
                <a:cubicBezTo>
                  <a:pt x="339592" y="6633"/>
                  <a:pt x="359762" y="948"/>
                  <a:pt x="379930" y="474"/>
                </a:cubicBezTo>
                <a:lnTo>
                  <a:pt x="575194" y="474"/>
                </a:lnTo>
                <a:close/>
              </a:path>
            </a:pathLst>
          </a:custGeom>
          <a:noFill/>
          <a:ln w="9525" cap="flat" cmpd="sng" algn="ctr">
            <a:solidFill>
              <a:schemeClr val="bg2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1721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15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681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蓝绿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572</Words>
  <Application>Microsoft Office PowerPoint</Application>
  <PresentationFormat>全屏显示(16:9)</PresentationFormat>
  <Paragraphs>60</Paragraphs>
  <Slides>16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等线</vt:lpstr>
      <vt:lpstr>思源黑体</vt:lpstr>
      <vt:lpstr>思源黑体 CN Bold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2020-07-10T09:02:26Z</dcterms:created>
  <dcterms:modified xsi:type="dcterms:W3CDTF">2023-03-07T11:24:22Z</dcterms:modified>
</cp:coreProperties>
</file>