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文本框 1"/>
          <p:cNvSpPr/>
          <p:nvPr/>
        </p:nvSpPr>
        <p:spPr>
          <a:xfrm>
            <a:off x="1440" y="0"/>
            <a:ext cx="9143640" cy="4175640"/>
          </a:xfrm>
          <a:prstGeom prst="rect">
            <a:avLst/>
          </a:prstGeom>
          <a:solidFill>
            <a:srgbClr val="44546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Shape 9581"/>
          <p:cNvSpPr/>
          <p:nvPr/>
        </p:nvSpPr>
        <p:spPr>
          <a:xfrm>
            <a:off x="528840" y="607680"/>
            <a:ext cx="688320" cy="3024360"/>
          </a:xfrm>
          <a:custGeom>
            <a:avLst/>
            <a:gdLst>
              <a:gd name="textAreaLeft" fmla="*/ 0 w 688320"/>
              <a:gd name="textAreaRight" fmla="*/ 688680 w 688320"/>
              <a:gd name="textAreaTop" fmla="*/ 0 h 3024360"/>
              <a:gd name="textAreaBottom" fmla="*/ 3024720 h 3024360"/>
            </a:gdLst>
            <a:ahLst/>
            <a:rect l="textAreaLeft" t="textAreaTop" r="textAreaRight" b="textAreaBottom"/>
            <a:pathLst>
              <a:path w="21244" h="21347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Shape 9582"/>
          <p:cNvSpPr/>
          <p:nvPr/>
        </p:nvSpPr>
        <p:spPr>
          <a:xfrm>
            <a:off x="1312200" y="448560"/>
            <a:ext cx="941040" cy="3200760"/>
          </a:xfrm>
          <a:custGeom>
            <a:avLst/>
            <a:gdLst>
              <a:gd name="textAreaLeft" fmla="*/ 0 w 941040"/>
              <a:gd name="textAreaRight" fmla="*/ 941400 w 941040"/>
              <a:gd name="textAreaTop" fmla="*/ 0 h 3200760"/>
              <a:gd name="textAreaBottom" fmla="*/ 3201120 h 3200760"/>
            </a:gdLst>
            <a:ahLst/>
            <a:rect l="textAreaLeft" t="textAreaTop" r="textAreaRight" b="textAreaBottom"/>
            <a:pathLst>
              <a:path w="21481" h="21536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2419560" y="2652480"/>
            <a:ext cx="659736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82296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1" lang="zh-CN" sz="2100" spc="-1" strike="noStrike">
                <a:solidFill>
                  <a:srgbClr val="ffffff"/>
                </a:solidFill>
                <a:latin typeface="思源黑体"/>
                <a:ea typeface="思源黑体"/>
              </a:rPr>
              <a:t>单击此处编辑母版文本样式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4" name="直接连接符 29"/>
          <p:cNvCxnSpPr/>
          <p:nvPr/>
        </p:nvCxnSpPr>
        <p:spPr>
          <a:xfrm>
            <a:off x="-59400" y="4081320"/>
            <a:ext cx="9263160" cy="2880"/>
          </a:xfrm>
          <a:prstGeom prst="straightConnector1">
            <a:avLst/>
          </a:prstGeom>
          <a:ln w="25400">
            <a:solidFill>
              <a:srgbClr val="ffffff">
                <a:lumMod val="95000"/>
              </a:srgbClr>
            </a:solidFill>
            <a:round/>
          </a:ln>
        </p:spPr>
      </p:cxnSp>
      <p:grpSp>
        <p:nvGrpSpPr>
          <p:cNvPr id="5" name="Group 60"/>
          <p:cNvGrpSpPr/>
          <p:nvPr/>
        </p:nvGrpSpPr>
        <p:grpSpPr>
          <a:xfrm>
            <a:off x="4716000" y="4428000"/>
            <a:ext cx="260280" cy="308160"/>
            <a:chOff x="4716000" y="4428000"/>
            <a:chExt cx="260280" cy="308160"/>
          </a:xfrm>
        </p:grpSpPr>
        <p:grpSp>
          <p:nvGrpSpPr>
            <p:cNvPr id="6" name="Group 61"/>
            <p:cNvGrpSpPr/>
            <p:nvPr/>
          </p:nvGrpSpPr>
          <p:grpSpPr>
            <a:xfrm>
              <a:off x="4716000" y="4428000"/>
              <a:ext cx="260280" cy="293760"/>
              <a:chOff x="4716000" y="4428000"/>
              <a:chExt cx="260280" cy="293760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4786920" y="4428000"/>
                <a:ext cx="118440" cy="154080"/>
              </a:xfrm>
              <a:custGeom>
                <a:avLst/>
                <a:gdLst>
                  <a:gd name="textAreaLeft" fmla="*/ 0 w 118440"/>
                  <a:gd name="textAreaRight" fmla="*/ 118800 w 118440"/>
                  <a:gd name="textAreaTop" fmla="*/ 0 h 154080"/>
                  <a:gd name="textAreaBottom" fmla="*/ 154440 h 154080"/>
                </a:gdLst>
                <a:ahLst/>
                <a:rect l="textAreaLeft" t="textAreaTop" r="textAreaRight" b="textAreaBottom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68760" rIns="68760" tIns="34200" bIns="342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35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4716000" y="4571640"/>
                <a:ext cx="260280" cy="150120"/>
              </a:xfrm>
              <a:custGeom>
                <a:avLst/>
                <a:gdLst>
                  <a:gd name="textAreaLeft" fmla="*/ 0 w 260280"/>
                  <a:gd name="textAreaRight" fmla="*/ 260640 w 260280"/>
                  <a:gd name="textAreaTop" fmla="*/ 0 h 150120"/>
                  <a:gd name="textAreaBottom" fmla="*/ 150480 h 150120"/>
                </a:gdLst>
                <a:ahLst/>
                <a:rect l="textAreaLeft" t="textAreaTop" r="textAreaRight" b="textAreaBottom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68760" rIns="68760" tIns="34200" bIns="342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35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4831560" y="4596840"/>
                <a:ext cx="29880" cy="22320"/>
              </a:xfrm>
              <a:custGeom>
                <a:avLst/>
                <a:gdLst>
                  <a:gd name="textAreaLeft" fmla="*/ 0 w 29880"/>
                  <a:gd name="textAreaRight" fmla="*/ 30240 w 29880"/>
                  <a:gd name="textAreaTop" fmla="*/ 0 h 22320"/>
                  <a:gd name="textAreaBottom" fmla="*/ 22680 h 22320"/>
                </a:gdLst>
                <a:ahLst/>
                <a:rect l="textAreaLeft" t="textAreaTop" r="textAreaRight" b="textAreaBottom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68760" rIns="68760" tIns="11160" bIns="1116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35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sp>
          <p:nvSpPr>
            <p:cNvPr id="10" name="Freeform 62"/>
            <p:cNvSpPr/>
            <p:nvPr/>
          </p:nvSpPr>
          <p:spPr>
            <a:xfrm>
              <a:off x="4724280" y="4688640"/>
              <a:ext cx="243360" cy="47520"/>
            </a:xfrm>
            <a:custGeom>
              <a:avLst/>
              <a:gdLst>
                <a:gd name="textAreaLeft" fmla="*/ 0 w 243360"/>
                <a:gd name="textAreaRight" fmla="*/ 243720 w 243360"/>
                <a:gd name="textAreaTop" fmla="*/ 0 h 47520"/>
                <a:gd name="textAreaBottom" fmla="*/ 47880 h 47520"/>
              </a:gdLst>
              <a:ahLst/>
              <a:rect l="textAreaLeft" t="textAreaTop" r="textAreaRight" b="textAreaBottom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880" bIns="288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35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220000" y="4350960"/>
            <a:ext cx="3024000" cy="5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5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zh-CN" sz="1800" spc="-1" strike="noStrike">
                <a:solidFill>
                  <a:schemeClr val="dk1"/>
                </a:solidFill>
                <a:latin typeface="思源黑体"/>
                <a:ea typeface="思源黑体"/>
              </a:rPr>
              <a:t>单击此处编辑母版文本样式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" name="图片 14" descr=""/>
          <p:cNvPicPr/>
          <p:nvPr/>
        </p:nvPicPr>
        <p:blipFill>
          <a:blip r:embed="rId2"/>
          <a:stretch/>
        </p:blipFill>
        <p:spPr>
          <a:xfrm>
            <a:off x="7633440" y="18000"/>
            <a:ext cx="1569960" cy="60084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单击以编辑标题文本格式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6"/>
          <p:cNvSpPr/>
          <p:nvPr/>
        </p:nvSpPr>
        <p:spPr>
          <a:xfrm>
            <a:off x="3876480" y="0"/>
            <a:ext cx="5294880" cy="514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61560" rIns="61560" tIns="30960" bIns="309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2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文本框 2"/>
          <p:cNvSpPr/>
          <p:nvPr/>
        </p:nvSpPr>
        <p:spPr>
          <a:xfrm>
            <a:off x="836640" y="238680"/>
            <a:ext cx="337500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Calibri"/>
              </a:rPr>
              <a:t>CONTENTS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" name="直接连接符 9"/>
          <p:cNvCxnSpPr/>
          <p:nvPr/>
        </p:nvCxnSpPr>
        <p:spPr>
          <a:xfrm flipV="1">
            <a:off x="382320" y="700560"/>
            <a:ext cx="3162960" cy="3240"/>
          </a:xfrm>
          <a:prstGeom prst="straightConnector1">
            <a:avLst/>
          </a:prstGeom>
          <a:ln cap="rnd" w="25400">
            <a:solidFill>
              <a:srgbClr val="ffffff"/>
            </a:solidFill>
            <a:round/>
            <a:headEnd len="lg" type="diamond" w="lg"/>
            <a:tailEnd len="lg" type="diamond" w="lg"/>
          </a:ln>
        </p:spPr>
      </p:cxnSp>
      <p:pic>
        <p:nvPicPr>
          <p:cNvPr id="17" name="图片 2" descr=""/>
          <p:cNvPicPr/>
          <p:nvPr/>
        </p:nvPicPr>
        <p:blipFill>
          <a:blip r:embed="rId2"/>
          <a:stretch/>
        </p:blipFill>
        <p:spPr>
          <a:xfrm>
            <a:off x="7632360" y="16200"/>
            <a:ext cx="1572120" cy="60228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单击以编辑标题文本格式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880" spc="-1" strike="noStrike">
                <a:solidFill>
                  <a:schemeClr val="dk1"/>
                </a:solidFill>
                <a:latin typeface="Calibri"/>
              </a:rPr>
              <a:t>点击以编辑提纲文本格式</a:t>
            </a:r>
            <a:endParaRPr b="0" lang="en-US" sz="288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CN" sz="2160" spc="-1" strike="noStrike">
                <a:solidFill>
                  <a:schemeClr val="dk1"/>
                </a:solidFill>
                <a:latin typeface="Calibri"/>
              </a:rPr>
              <a:t>第二提纲级别</a:t>
            </a:r>
            <a:endParaRPr b="0" lang="en-US" sz="216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第三提纲级别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第四提纲级别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chemeClr val="dk1"/>
                </a:solidFill>
                <a:latin typeface="Calibri"/>
              </a:rPr>
              <a:t>第五提纲级别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chemeClr val="dk1"/>
                </a:solidFill>
                <a:latin typeface="Calibri"/>
              </a:rPr>
              <a:t>第六提纲级别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chemeClr val="dk1"/>
                </a:solidFill>
                <a:latin typeface="Calibri"/>
              </a:rPr>
              <a:t>第七提纲级别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"/>
          <p:cNvSpPr/>
          <p:nvPr/>
        </p:nvSpPr>
        <p:spPr>
          <a:xfrm>
            <a:off x="672480" y="156600"/>
            <a:ext cx="5699520" cy="3844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cedbe6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1" name="直接连接符 7"/>
          <p:cNvCxnSpPr/>
          <p:nvPr/>
        </p:nvCxnSpPr>
        <p:spPr>
          <a:xfrm>
            <a:off x="0" y="47880"/>
            <a:ext cx="9144360" cy="360"/>
          </a:xfrm>
          <a:prstGeom prst="straightConnector1">
            <a:avLst/>
          </a:prstGeom>
          <a:ln w="107950">
            <a:solidFill>
              <a:srgbClr val="3494ba">
                <a:lumMod val="50000"/>
              </a:srgbClr>
            </a:solidFill>
            <a:round/>
          </a:ln>
        </p:spPr>
      </p:cxnSp>
      <p:sp>
        <p:nvSpPr>
          <p:cNvPr id="22" name="矩形 8"/>
          <p:cNvSpPr/>
          <p:nvPr/>
        </p:nvSpPr>
        <p:spPr>
          <a:xfrm>
            <a:off x="-15840" y="5073840"/>
            <a:ext cx="4775760" cy="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1560" rIns="61560" tIns="30960" bIns="309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20" spc="-1" strike="noStrike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4586760" y="5073840"/>
            <a:ext cx="4556880" cy="9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1560" rIns="61560" tIns="30960" bIns="309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20" spc="-1" strike="noStrike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215640" y="238680"/>
            <a:ext cx="395640" cy="291240"/>
          </a:xfrm>
          <a:custGeom>
            <a:avLst/>
            <a:gdLst>
              <a:gd name="textAreaLeft" fmla="*/ 0 w 395640"/>
              <a:gd name="textAreaRight" fmla="*/ 396000 w 395640"/>
              <a:gd name="textAreaTop" fmla="*/ 0 h 291240"/>
              <a:gd name="textAreaBottom" fmla="*/ 291600 h 291240"/>
            </a:gdLst>
            <a:ahLst/>
            <a:rect l="textAreaLeft" t="textAreaTop" r="textAreaRight" b="textAreaBottom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" rig="threePt"/>
            </a:scene3d>
            <a:sp3d contourW="12700">
              <a:contourClr>
                <a:srgbClr val="ffffff"/>
              </a:contourClr>
            </a:sp3d>
          </a:bodyPr>
          <a:p>
            <a:pPr algn="ctr" defTabSz="914400">
              <a:lnSpc>
                <a:spcPct val="100000"/>
              </a:lnSpc>
            </a:pPr>
            <a:endParaRPr b="0" lang="en-US" sz="1220" spc="-1" strike="noStrike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body"/>
          </p:nvPr>
        </p:nvSpPr>
        <p:spPr>
          <a:xfrm>
            <a:off x="467640" y="627840"/>
            <a:ext cx="8208720" cy="39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单击此处编辑母版文本样式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第二级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2" marL="1028520" indent="-20556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第三级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3" marL="1440000" indent="-20556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第四级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4" marL="1851480" indent="-20556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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第五级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TextBox 10"/>
          <p:cNvSpPr/>
          <p:nvPr/>
        </p:nvSpPr>
        <p:spPr>
          <a:xfrm>
            <a:off x="3917520" y="4797720"/>
            <a:ext cx="948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  <a:spcBef>
                <a:spcPts val="323"/>
              </a:spcBef>
            </a:pPr>
            <a:fld id="{EF1A740E-C294-42B2-B3A8-C90B459A0A26}" type="slidenum">
              <a:rPr b="0" lang="en-US" sz="108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  <a:ea typeface="Segoe UI"/>
              </a:rPr>
              <a:t>&lt;编号&gt;</a:t>
            </a:fld>
            <a:r>
              <a:rPr b="0" lang="en-US" sz="108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  <a:ea typeface="Segoe UI"/>
              </a:rPr>
              <a:t>-16</a:t>
            </a:r>
            <a:endParaRPr b="0" lang="en-US" sz="10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13880" y="195480"/>
            <a:ext cx="5616360" cy="31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点击以编辑提纲文本格式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第二提纲级别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第三提纲级别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第四提纲级别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第五提纲级别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第六提纲级别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第七提纲级别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8" name="图片 2" descr=""/>
          <p:cNvPicPr/>
          <p:nvPr/>
        </p:nvPicPr>
        <p:blipFill>
          <a:blip r:embed="rId2"/>
          <a:stretch/>
        </p:blipFill>
        <p:spPr>
          <a:xfrm>
            <a:off x="7632360" y="16200"/>
            <a:ext cx="1572120" cy="60228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单击以编辑标题文本格式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7"/>
          <p:cNvCxnSpPr/>
          <p:nvPr/>
        </p:nvCxnSpPr>
        <p:spPr>
          <a:xfrm>
            <a:off x="0" y="47880"/>
            <a:ext cx="9144360" cy="360"/>
          </a:xfrm>
          <a:prstGeom prst="straightConnector1">
            <a:avLst/>
          </a:prstGeom>
          <a:ln w="107950">
            <a:solidFill>
              <a:srgbClr val="3494ba">
                <a:lumMod val="50000"/>
              </a:srgbClr>
            </a:solidFill>
            <a:round/>
          </a:ln>
        </p:spPr>
      </p:cxnSp>
      <p:sp>
        <p:nvSpPr>
          <p:cNvPr id="31" name="矩形 8"/>
          <p:cNvSpPr/>
          <p:nvPr/>
        </p:nvSpPr>
        <p:spPr>
          <a:xfrm>
            <a:off x="-15840" y="5073840"/>
            <a:ext cx="4775760" cy="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1560" rIns="61560" tIns="30960" bIns="309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20" spc="-1" strike="noStrike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32" name="矩形 9"/>
          <p:cNvSpPr/>
          <p:nvPr/>
        </p:nvSpPr>
        <p:spPr>
          <a:xfrm>
            <a:off x="4586760" y="5073840"/>
            <a:ext cx="4556880" cy="9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1560" rIns="61560" tIns="30960" bIns="309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20" spc="-1" strike="noStrike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pic>
        <p:nvPicPr>
          <p:cNvPr id="33" name="图片 11" descr=""/>
          <p:cNvPicPr/>
          <p:nvPr/>
        </p:nvPicPr>
        <p:blipFill>
          <a:blip r:embed="rId2"/>
          <a:stretch/>
        </p:blipFill>
        <p:spPr>
          <a:xfrm>
            <a:off x="3777480" y="2463840"/>
            <a:ext cx="1428480" cy="1285560"/>
          </a:xfrm>
          <a:prstGeom prst="rect">
            <a:avLst/>
          </a:prstGeom>
          <a:ln w="0">
            <a:noFill/>
          </a:ln>
        </p:spPr>
      </p:pic>
      <p:sp>
        <p:nvSpPr>
          <p:cNvPr id="34" name="文本框 8"/>
          <p:cNvSpPr/>
          <p:nvPr/>
        </p:nvSpPr>
        <p:spPr>
          <a:xfrm>
            <a:off x="2053800" y="1466640"/>
            <a:ext cx="484308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5940" spc="-1" strike="noStrike">
                <a:solidFill>
                  <a:srgbClr val="515151"/>
                </a:solidFill>
                <a:latin typeface="Calibri"/>
              </a:rPr>
              <a:t>Thank you!</a:t>
            </a:r>
            <a:endParaRPr b="0" lang="en-US" sz="5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单击以编辑标题文本格式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80" spc="-1" strike="noStrike">
                <a:solidFill>
                  <a:schemeClr val="dk1"/>
                </a:solidFill>
                <a:latin typeface="Calibri"/>
              </a:rPr>
              <a:t>点击以编辑提纲文本格式</a:t>
            </a:r>
            <a:endParaRPr b="0" lang="en-US" sz="288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160" spc="-1" strike="noStrike">
                <a:solidFill>
                  <a:schemeClr val="dk1"/>
                </a:solidFill>
                <a:latin typeface="Calibri"/>
              </a:rPr>
              <a:t>第二提纲级别</a:t>
            </a:r>
            <a:endParaRPr b="0" lang="en-US" sz="216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第三提纲级别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第四提纲级别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chemeClr val="dk1"/>
                </a:solidFill>
                <a:latin typeface="Calibri"/>
              </a:rPr>
              <a:t>第五提纲级别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chemeClr val="dk1"/>
                </a:solidFill>
                <a:latin typeface="Calibri"/>
              </a:rPr>
              <a:t>第六提纲级别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chemeClr val="dk1"/>
                </a:solidFill>
                <a:latin typeface="Calibri"/>
              </a:rPr>
              <a:t>第七提纲级别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2391480" y="1423800"/>
            <a:ext cx="664776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zh-CN" sz="3300" spc="222" strike="noStrike">
                <a:solidFill>
                  <a:srgbClr val="ffffff"/>
                </a:solidFill>
                <a:latin typeface="思源黑体 CN Bold"/>
                <a:ea typeface="思源黑体 CN Bold"/>
              </a:rPr>
              <a:t>技术分析介绍与指标分类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419560" y="2652480"/>
            <a:ext cx="659736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82296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思源黑体"/>
                <a:ea typeface="思源黑体"/>
              </a:rPr>
              <a:t>K</a:t>
            </a:r>
            <a:r>
              <a:rPr b="1" lang="zh-CN" sz="2100" spc="-1" strike="noStrike">
                <a:solidFill>
                  <a:srgbClr val="ffffff"/>
                </a:solidFill>
                <a:latin typeface="思源黑体"/>
                <a:ea typeface="思源黑体"/>
              </a:rPr>
              <a:t>线图简介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000760" y="4278960"/>
            <a:ext cx="3963240" cy="66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822960">
              <a:lnSpc>
                <a:spcPts val="15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讲师：张泽亮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713880" y="195480"/>
            <a:ext cx="5616360" cy="31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defTabSz="82296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K</a:t>
            </a: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线数据来源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67640" y="627840"/>
            <a:ext cx="6768360" cy="39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CSV </a:t>
            </a:r>
            <a:r>
              <a:rPr b="1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示例数据文件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日线行情数据以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CSV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文件格式保存，可以用记事本或者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Excel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打开。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tushare </a:t>
            </a:r>
            <a:r>
              <a:rPr b="1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数据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http://tushare.pro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，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python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调用     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tushare API 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数据需要注册并获得积分。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在线数据库 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http://mysql.bizanaly.cn 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用户名：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test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，密码：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Aa123456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，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python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调用需要安装 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pymysql 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库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.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822960">
              <a:lnSpc>
                <a:spcPct val="150000"/>
              </a:lnSpc>
              <a:buNone/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图片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02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713880" y="195480"/>
            <a:ext cx="5616360" cy="31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defTabSz="82296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集成开发环境</a:t>
            </a:r>
            <a:r>
              <a:rPr b="1" lang="en-US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Spyder</a:t>
            </a: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简介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67640" y="627840"/>
            <a:ext cx="7704360" cy="39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集成开发环境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集成开发环境（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I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ntegrated Development Environment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，简称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IDE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）一般具备代码编辑器、代码除错以及一些内置工具等功能。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在这三大功能的基础上，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Spyder 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还具有查看和修改数组变量、对象、文件管理等功能。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Spyder </a:t>
            </a:r>
            <a:r>
              <a:rPr b="1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特色功能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整合了科学计算功能的典型函数库。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内置安装了 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Python 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交互环境库 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Ipython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。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713880" y="195480"/>
            <a:ext cx="5616360" cy="31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defTabSz="82296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集成开发环境</a:t>
            </a:r>
            <a:r>
              <a:rPr b="1" lang="en-US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Spyder</a:t>
            </a: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简介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8" name="图片 6" descr=""/>
          <p:cNvPicPr/>
          <p:nvPr/>
        </p:nvPicPr>
        <p:blipFill>
          <a:blip r:embed="rId1"/>
          <a:stretch/>
        </p:blipFill>
        <p:spPr>
          <a:xfrm>
            <a:off x="107640" y="1600560"/>
            <a:ext cx="3868560" cy="3395160"/>
          </a:xfrm>
          <a:prstGeom prst="rect">
            <a:avLst/>
          </a:prstGeom>
          <a:ln w="0">
            <a:noFill/>
          </a:ln>
        </p:spPr>
      </p:pic>
      <p:sp>
        <p:nvSpPr>
          <p:cNvPr id="129" name="矩形 7"/>
          <p:cNvSpPr/>
          <p:nvPr/>
        </p:nvSpPr>
        <p:spPr>
          <a:xfrm>
            <a:off x="529920" y="4326120"/>
            <a:ext cx="1656000" cy="215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0" name="图片 10" descr=""/>
          <p:cNvPicPr/>
          <p:nvPr/>
        </p:nvPicPr>
        <p:blipFill>
          <a:blip r:embed="rId2"/>
          <a:stretch/>
        </p:blipFill>
        <p:spPr>
          <a:xfrm>
            <a:off x="2843640" y="1600560"/>
            <a:ext cx="6036120" cy="3395160"/>
          </a:xfrm>
          <a:prstGeom prst="rect">
            <a:avLst/>
          </a:prstGeom>
          <a:ln w="0">
            <a:noFill/>
          </a:ln>
        </p:spPr>
      </p:pic>
      <p:sp>
        <p:nvSpPr>
          <p:cNvPr id="131" name="内容占位符 1"/>
          <p:cNvSpPr/>
          <p:nvPr/>
        </p:nvSpPr>
        <p:spPr>
          <a:xfrm>
            <a:off x="467640" y="627840"/>
            <a:ext cx="7704360" cy="39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打开</a:t>
            </a:r>
            <a:r>
              <a:rPr b="1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Spyder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Windows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环境下安装好 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Anaconda 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后，在目录树下面点击最后一个节点即可打开 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Spyder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。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3"/>
          <p:cNvSpPr/>
          <p:nvPr/>
        </p:nvSpPr>
        <p:spPr>
          <a:xfrm>
            <a:off x="3986640" y="3034080"/>
            <a:ext cx="3229560" cy="542880"/>
          </a:xfrm>
          <a:custGeom>
            <a:avLst/>
            <a:gdLst>
              <a:gd name="textAreaLeft" fmla="*/ 0 w 3229560"/>
              <a:gd name="textAreaRight" fmla="*/ 3229920 w 3229560"/>
              <a:gd name="textAreaTop" fmla="*/ 0 h 542880"/>
              <a:gd name="textAreaBottom" fmla="*/ 543240 h 54288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</a:pPr>
            <a:endParaRPr b="0" lang="en-US" sz="1220" spc="-1" strike="noStrike">
              <a:solidFill>
                <a:srgbClr val="ffffff"/>
              </a:solidFill>
              <a:latin typeface="Calibri"/>
              <a:ea typeface="思源黑体 CN Bold"/>
            </a:endParaRPr>
          </a:p>
        </p:txBody>
      </p:sp>
      <p:sp>
        <p:nvSpPr>
          <p:cNvPr id="133" name="矩形 3"/>
          <p:cNvSpPr/>
          <p:nvPr/>
        </p:nvSpPr>
        <p:spPr>
          <a:xfrm>
            <a:off x="3986640" y="1365120"/>
            <a:ext cx="3217320" cy="542880"/>
          </a:xfrm>
          <a:custGeom>
            <a:avLst/>
            <a:gdLst>
              <a:gd name="textAreaLeft" fmla="*/ 0 w 3217320"/>
              <a:gd name="textAreaRight" fmla="*/ 3217680 w 3217320"/>
              <a:gd name="textAreaTop" fmla="*/ 0 h 542880"/>
              <a:gd name="textAreaBottom" fmla="*/ 543240 h 54288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  <a:tabLst>
                <a:tab algn="l" pos="0"/>
              </a:tabLst>
            </a:pPr>
            <a:endParaRPr b="0" lang="en-US" sz="1220" spc="-1" strike="noStrike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34" name="Freeform 125"/>
          <p:cNvSpPr/>
          <p:nvPr/>
        </p:nvSpPr>
        <p:spPr>
          <a:xfrm rot="5400000">
            <a:off x="2258280" y="153756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220" spc="-1" strike="noStrike">
              <a:solidFill>
                <a:srgbClr val="000000"/>
              </a:solidFill>
              <a:latin typeface="Calibri"/>
              <a:ea typeface="宋体"/>
            </a:endParaRPr>
          </a:p>
        </p:txBody>
      </p:sp>
      <p:sp>
        <p:nvSpPr>
          <p:cNvPr id="135" name="文本框 23"/>
          <p:cNvSpPr/>
          <p:nvPr/>
        </p:nvSpPr>
        <p:spPr>
          <a:xfrm>
            <a:off x="2595960" y="142452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  <a:ea typeface="宋体"/>
              </a:rPr>
              <a:t>PART 1</a:t>
            </a:r>
            <a:r>
              <a:rPr b="1" lang="en-US" sz="1890" spc="-1" strike="noStrike">
                <a:solidFill>
                  <a:srgbClr val="ffffff"/>
                </a:solidFill>
                <a:latin typeface="Calibri"/>
                <a:ea typeface="宋体"/>
              </a:rPr>
              <a:t> </a:t>
            </a:r>
            <a:endParaRPr b="0" lang="en-US" sz="18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矩形 5"/>
          <p:cNvSpPr/>
          <p:nvPr/>
        </p:nvSpPr>
        <p:spPr>
          <a:xfrm>
            <a:off x="4438080" y="1465920"/>
            <a:ext cx="193392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620" spc="-1" strike="noStrike">
                <a:solidFill>
                  <a:srgbClr val="808080"/>
                </a:solidFill>
                <a:latin typeface="思源黑体 CN Bold"/>
                <a:ea typeface="思源黑体 CN Bold"/>
              </a:rPr>
              <a:t>K</a:t>
            </a:r>
            <a:r>
              <a:rPr b="0" lang="zh-CN" sz="1620" spc="-1" strike="noStrike">
                <a:solidFill>
                  <a:srgbClr val="808080"/>
                </a:solidFill>
                <a:latin typeface="思源黑体 CN Bold"/>
                <a:ea typeface="思源黑体 CN Bold"/>
              </a:rPr>
              <a:t>线图历史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文本框 8"/>
          <p:cNvSpPr/>
          <p:nvPr/>
        </p:nvSpPr>
        <p:spPr>
          <a:xfrm>
            <a:off x="2595960" y="225900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  <a:ea typeface="宋体"/>
              </a:rPr>
              <a:t>PART 2 </a:t>
            </a:r>
            <a:endParaRPr b="0" lang="en-US" sz="21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Freeform 125"/>
          <p:cNvSpPr/>
          <p:nvPr/>
        </p:nvSpPr>
        <p:spPr>
          <a:xfrm rot="5400000">
            <a:off x="2258280" y="237168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220" spc="-1" strike="noStrike">
              <a:solidFill>
                <a:srgbClr val="000000"/>
              </a:solidFill>
              <a:latin typeface="Calibri"/>
              <a:ea typeface="宋体"/>
            </a:endParaRPr>
          </a:p>
        </p:txBody>
      </p:sp>
      <p:sp>
        <p:nvSpPr>
          <p:cNvPr id="139" name="矩形 3"/>
          <p:cNvSpPr/>
          <p:nvPr/>
        </p:nvSpPr>
        <p:spPr>
          <a:xfrm>
            <a:off x="3986640" y="2199240"/>
            <a:ext cx="3233520" cy="543960"/>
          </a:xfrm>
          <a:custGeom>
            <a:avLst/>
            <a:gdLst>
              <a:gd name="textAreaLeft" fmla="*/ 0 w 3233520"/>
              <a:gd name="textAreaRight" fmla="*/ 3233880 w 3233520"/>
              <a:gd name="textAreaTop" fmla="*/ 0 h 543960"/>
              <a:gd name="textAreaBottom" fmla="*/ 544320 h 54396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  <a:tabLst>
                <a:tab algn="l" pos="0"/>
              </a:tabLst>
            </a:pPr>
            <a:endParaRPr b="0" lang="en-US" sz="1220" spc="-1" strike="noStrike">
              <a:solidFill>
                <a:srgbClr val="ffffff"/>
              </a:solidFill>
              <a:latin typeface="思源黑体 CN Bold"/>
              <a:ea typeface="思源黑体 CN Bold"/>
            </a:endParaRPr>
          </a:p>
        </p:txBody>
      </p:sp>
      <p:sp>
        <p:nvSpPr>
          <p:cNvPr id="140" name="矩形 9"/>
          <p:cNvSpPr/>
          <p:nvPr/>
        </p:nvSpPr>
        <p:spPr>
          <a:xfrm>
            <a:off x="4398840" y="2300400"/>
            <a:ext cx="144900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zh-CN" sz="1620" spc="-1" strike="noStrike">
                <a:solidFill>
                  <a:srgbClr val="7f7f7f"/>
                </a:solidFill>
                <a:latin typeface="思源黑体 CN Bold"/>
                <a:ea typeface="思源黑体 CN Bold"/>
              </a:rPr>
              <a:t>常见</a:t>
            </a:r>
            <a:r>
              <a:rPr b="0" lang="en-US" sz="1620" spc="-1" strike="noStrike">
                <a:solidFill>
                  <a:srgbClr val="7f7f7f"/>
                </a:solidFill>
                <a:latin typeface="思源黑体 CN Bold"/>
                <a:ea typeface="思源黑体 CN Bold"/>
              </a:rPr>
              <a:t>K</a:t>
            </a:r>
            <a:r>
              <a:rPr b="0" lang="zh-CN" sz="1620" spc="-1" strike="noStrike">
                <a:solidFill>
                  <a:srgbClr val="7f7f7f"/>
                </a:solidFill>
                <a:latin typeface="思源黑体 CN Bold"/>
                <a:ea typeface="思源黑体 CN Bold"/>
              </a:rPr>
              <a:t>线形态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Freeform 125"/>
          <p:cNvSpPr/>
          <p:nvPr/>
        </p:nvSpPr>
        <p:spPr>
          <a:xfrm rot="5400000">
            <a:off x="2258280" y="320616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220" spc="-1" strike="noStrike">
              <a:solidFill>
                <a:srgbClr val="000000"/>
              </a:solidFill>
              <a:latin typeface="Calibri"/>
              <a:ea typeface="宋体"/>
            </a:endParaRPr>
          </a:p>
        </p:txBody>
      </p:sp>
      <p:sp>
        <p:nvSpPr>
          <p:cNvPr id="142" name="文本框 25"/>
          <p:cNvSpPr/>
          <p:nvPr/>
        </p:nvSpPr>
        <p:spPr>
          <a:xfrm>
            <a:off x="2595960" y="309312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  <a:ea typeface="宋体"/>
              </a:rPr>
              <a:t>PART 3 </a:t>
            </a:r>
            <a:endParaRPr b="0" lang="en-US" sz="21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矩形 12"/>
          <p:cNvSpPr/>
          <p:nvPr/>
        </p:nvSpPr>
        <p:spPr>
          <a:xfrm>
            <a:off x="4459680" y="3134880"/>
            <a:ext cx="239436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20" spc="-1" strike="noStrike">
                <a:solidFill>
                  <a:srgbClr val="7f7f7f"/>
                </a:solidFill>
                <a:latin typeface="Calibri"/>
                <a:ea typeface="思源黑体 CN Bold"/>
              </a:rPr>
              <a:t>K</a:t>
            </a:r>
            <a:r>
              <a:rPr b="0" lang="zh-CN" sz="1620" spc="-1" strike="noStrike">
                <a:solidFill>
                  <a:srgbClr val="7f7f7f"/>
                </a:solidFill>
                <a:latin typeface="Calibri"/>
                <a:ea typeface="思源黑体 CN Bold"/>
              </a:rPr>
              <a:t>线数据来源及编程环境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Freeform 125"/>
          <p:cNvSpPr/>
          <p:nvPr/>
        </p:nvSpPr>
        <p:spPr>
          <a:xfrm rot="5400000">
            <a:off x="2258280" y="407304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</a:pPr>
            <a:endParaRPr b="0" lang="en-US" sz="12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文本框 25"/>
          <p:cNvSpPr/>
          <p:nvPr/>
        </p:nvSpPr>
        <p:spPr>
          <a:xfrm>
            <a:off x="2595960" y="396000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</a:rPr>
              <a:t>PART 4 </a:t>
            </a:r>
            <a:endParaRPr b="0" lang="en-US" sz="21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矩形 3"/>
          <p:cNvSpPr/>
          <p:nvPr/>
        </p:nvSpPr>
        <p:spPr>
          <a:xfrm>
            <a:off x="3986640" y="3900600"/>
            <a:ext cx="3229560" cy="542880"/>
          </a:xfrm>
          <a:custGeom>
            <a:avLst/>
            <a:gdLst>
              <a:gd name="textAreaLeft" fmla="*/ 0 w 3229560"/>
              <a:gd name="textAreaRight" fmla="*/ 3229920 w 3229560"/>
              <a:gd name="textAreaTop" fmla="*/ 0 h 542880"/>
              <a:gd name="textAreaBottom" fmla="*/ 543240 h 54288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</a:pPr>
            <a:endParaRPr b="0" lang="en-US" sz="1220" spc="-1" strike="noStrike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47" name="矩形 15"/>
          <p:cNvSpPr/>
          <p:nvPr/>
        </p:nvSpPr>
        <p:spPr>
          <a:xfrm>
            <a:off x="4438080" y="4011840"/>
            <a:ext cx="226872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zh-CN" sz="1620" spc="-1" strike="noStrike">
                <a:solidFill>
                  <a:schemeClr val="lt1"/>
                </a:solidFill>
                <a:latin typeface="Calibri"/>
                <a:ea typeface="思源黑体 CN Bold"/>
              </a:rPr>
              <a:t>本节练习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713880" y="195480"/>
            <a:ext cx="5616360" cy="31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defTabSz="82296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本节练习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9" name="图片 3" descr=""/>
          <p:cNvPicPr/>
          <p:nvPr/>
        </p:nvPicPr>
        <p:blipFill>
          <a:blip r:embed="rId1"/>
          <a:stretch/>
        </p:blipFill>
        <p:spPr>
          <a:xfrm>
            <a:off x="179640" y="1635480"/>
            <a:ext cx="8856720" cy="3254760"/>
          </a:xfrm>
          <a:prstGeom prst="rect">
            <a:avLst/>
          </a:prstGeom>
          <a:ln w="0">
            <a:noFill/>
          </a:ln>
        </p:spPr>
      </p:pic>
      <p:sp>
        <p:nvSpPr>
          <p:cNvPr id="150" name="内容占位符 1"/>
          <p:cNvSpPr/>
          <p:nvPr/>
        </p:nvSpPr>
        <p:spPr>
          <a:xfrm>
            <a:off x="467640" y="627840"/>
            <a:ext cx="7704360" cy="39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请找出近两个月内上证指数日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K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线图中的十字星、锤子线与吊顶线，并根据其四种价格的关系，尝试分析当日买方市场与卖方市场的力量较量。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5"/>
          <p:cNvGrpSpPr/>
          <p:nvPr/>
        </p:nvGrpSpPr>
        <p:grpSpPr>
          <a:xfrm>
            <a:off x="2268000" y="1365120"/>
            <a:ext cx="4935960" cy="542880"/>
            <a:chOff x="2268000" y="1365120"/>
            <a:chExt cx="4935960" cy="542880"/>
          </a:xfrm>
        </p:grpSpPr>
        <p:sp>
          <p:nvSpPr>
            <p:cNvPr id="41" name="矩形 3"/>
            <p:cNvSpPr/>
            <p:nvPr/>
          </p:nvSpPr>
          <p:spPr>
            <a:xfrm>
              <a:off x="3986640" y="1365120"/>
              <a:ext cx="3217320" cy="542880"/>
            </a:xfrm>
            <a:custGeom>
              <a:avLst/>
              <a:gdLst>
                <a:gd name="textAreaLeft" fmla="*/ 0 w 3217320"/>
                <a:gd name="textAreaRight" fmla="*/ 3217680 w 3217320"/>
                <a:gd name="textAreaTop" fmla="*/ 0 h 542880"/>
                <a:gd name="textAreaBottom" fmla="*/ 543240 h 542880"/>
              </a:gdLst>
              <a:ahLst/>
              <a:rect l="textAreaLeft" t="textAreaTop" r="textAreaRight" b="textAreaBottom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>
              <a:solidFill>
                <a:srgbClr val="cedbe6">
                  <a:lumMod val="5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617040">
                <a:lnSpc>
                  <a:spcPct val="100000"/>
                </a:lnSpc>
              </a:pPr>
              <a:endParaRPr b="0" lang="en-US" sz="1220" spc="-1" strike="noStrike">
                <a:solidFill>
                  <a:srgbClr val="ffffff"/>
                </a:solidFill>
                <a:latin typeface="思源黑体 CN Bold"/>
                <a:ea typeface="思源黑体 CN Bold"/>
              </a:endParaRPr>
            </a:p>
          </p:txBody>
        </p:sp>
        <p:sp>
          <p:nvSpPr>
            <p:cNvPr id="42" name="Freeform 125"/>
            <p:cNvSpPr/>
            <p:nvPr/>
          </p:nvSpPr>
          <p:spPr>
            <a:xfrm rot="5400000">
              <a:off x="2258280" y="1537560"/>
              <a:ext cx="217080" cy="198000"/>
            </a:xfrm>
            <a:custGeom>
              <a:avLst/>
              <a:gdLst>
                <a:gd name="textAreaLeft" fmla="*/ 0 w 217080"/>
                <a:gd name="textAreaRight" fmla="*/ 217440 w 217080"/>
                <a:gd name="textAreaTop" fmla="*/ 0 h 198000"/>
                <a:gd name="textAreaBottom" fmla="*/ 198360 h 198000"/>
              </a:gdLst>
              <a:ahLst/>
              <a:rect l="textAreaLeft" t="textAreaTop" r="textAreaRight" b="textAreaBottom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61560" rIns="61560" tIns="30960" bIns="3096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22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" name="文本框 23"/>
            <p:cNvSpPr/>
            <p:nvPr/>
          </p:nvSpPr>
          <p:spPr>
            <a:xfrm>
              <a:off x="2595960" y="1424520"/>
              <a:ext cx="1388520" cy="41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2160" spc="-1" strike="noStrike">
                  <a:solidFill>
                    <a:srgbClr val="ffffff"/>
                  </a:solidFill>
                  <a:latin typeface="Calibri"/>
                </a:rPr>
                <a:t>PART 1</a:t>
              </a:r>
              <a:r>
                <a:rPr b="1" lang="en-US" sz="189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9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4422240" y="1465920"/>
              <a:ext cx="1193760" cy="3366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620" spc="-1" strike="noStrike">
                  <a:solidFill>
                    <a:schemeClr val="lt1">
                      <a:lumMod val="95000"/>
                    </a:schemeClr>
                  </a:solidFill>
                  <a:latin typeface="思源黑体 CN Bold"/>
                  <a:ea typeface="思源黑体 CN Bold"/>
                </a:rPr>
                <a:t>K</a:t>
              </a:r>
              <a:r>
                <a:rPr b="1" lang="zh-CN" sz="1620" spc="-1" strike="noStrike">
                  <a:solidFill>
                    <a:schemeClr val="lt1">
                      <a:lumMod val="95000"/>
                    </a:schemeClr>
                  </a:solidFill>
                  <a:latin typeface="思源黑体 CN Bold"/>
                  <a:ea typeface="思源黑体 CN Bold"/>
                </a:rPr>
                <a:t>线图历史</a:t>
              </a:r>
              <a:endParaRPr b="0" lang="en-US" sz="162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5" name="组合 6"/>
          <p:cNvGrpSpPr/>
          <p:nvPr/>
        </p:nvGrpSpPr>
        <p:grpSpPr>
          <a:xfrm>
            <a:off x="2268000" y="2199240"/>
            <a:ext cx="4952160" cy="543960"/>
            <a:chOff x="2268000" y="2199240"/>
            <a:chExt cx="4952160" cy="543960"/>
          </a:xfrm>
        </p:grpSpPr>
        <p:sp>
          <p:nvSpPr>
            <p:cNvPr id="46" name="文本框 8"/>
            <p:cNvSpPr/>
            <p:nvPr/>
          </p:nvSpPr>
          <p:spPr>
            <a:xfrm>
              <a:off x="2595960" y="2259000"/>
              <a:ext cx="1388520" cy="41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2160" spc="-1" strike="noStrike">
                  <a:solidFill>
                    <a:srgbClr val="ffffff"/>
                  </a:solidFill>
                  <a:latin typeface="Calibri"/>
                </a:rPr>
                <a:t>PART 2 </a:t>
              </a:r>
              <a:endParaRPr b="0" lang="en-US" sz="216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Freeform 125"/>
            <p:cNvSpPr/>
            <p:nvPr/>
          </p:nvSpPr>
          <p:spPr>
            <a:xfrm rot="5400000">
              <a:off x="2258280" y="2371680"/>
              <a:ext cx="217080" cy="198000"/>
            </a:xfrm>
            <a:custGeom>
              <a:avLst/>
              <a:gdLst>
                <a:gd name="textAreaLeft" fmla="*/ 0 w 217080"/>
                <a:gd name="textAreaRight" fmla="*/ 217440 w 217080"/>
                <a:gd name="textAreaTop" fmla="*/ 0 h 198000"/>
                <a:gd name="textAreaBottom" fmla="*/ 198360 h 198000"/>
              </a:gdLst>
              <a:ahLst/>
              <a:rect l="textAreaLeft" t="textAreaTop" r="textAreaRight" b="textAreaBottom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61560" rIns="61560" tIns="30960" bIns="3096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22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" name="矩形 3"/>
            <p:cNvSpPr/>
            <p:nvPr/>
          </p:nvSpPr>
          <p:spPr>
            <a:xfrm>
              <a:off x="3986640" y="2199240"/>
              <a:ext cx="3233520" cy="543960"/>
            </a:xfrm>
            <a:custGeom>
              <a:avLst/>
              <a:gdLst>
                <a:gd name="textAreaLeft" fmla="*/ 0 w 3233520"/>
                <a:gd name="textAreaRight" fmla="*/ 3233880 w 3233520"/>
                <a:gd name="textAreaTop" fmla="*/ 0 h 543960"/>
                <a:gd name="textAreaBottom" fmla="*/ 544320 h 543960"/>
              </a:gdLst>
              <a:ahLst/>
              <a:rect l="textAreaLeft" t="textAreaTop" r="textAreaRight" b="textAreaBottom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>
              <a:solidFill>
                <a:srgbClr val="cedbe6">
                  <a:lumMod val="5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617040">
                <a:lnSpc>
                  <a:spcPct val="100000"/>
                </a:lnSpc>
              </a:pPr>
              <a:endParaRPr b="0" lang="en-US" sz="1220" spc="-1" strike="noStrike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9" name="矩形 16"/>
            <p:cNvSpPr/>
            <p:nvPr/>
          </p:nvSpPr>
          <p:spPr>
            <a:xfrm>
              <a:off x="4392360" y="2300400"/>
              <a:ext cx="1449000" cy="3366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zh-CN" sz="1620" spc="-1" strike="noStrike">
                  <a:solidFill>
                    <a:schemeClr val="lt1">
                      <a:lumMod val="50000"/>
                    </a:schemeClr>
                  </a:solidFill>
                  <a:latin typeface="思源黑体 CN Bold"/>
                  <a:ea typeface="思源黑体 CN Bold"/>
                </a:rPr>
                <a:t>常见</a:t>
              </a:r>
              <a:r>
                <a:rPr b="0" lang="en-US" sz="1620" spc="-1" strike="noStrike">
                  <a:solidFill>
                    <a:schemeClr val="lt1">
                      <a:lumMod val="50000"/>
                    </a:schemeClr>
                  </a:solidFill>
                  <a:latin typeface="思源黑体 CN Bold"/>
                  <a:ea typeface="思源黑体 CN Bold"/>
                </a:rPr>
                <a:t>K</a:t>
              </a:r>
              <a:r>
                <a:rPr b="0" lang="zh-CN" sz="1620" spc="-1" strike="noStrike">
                  <a:solidFill>
                    <a:schemeClr val="lt1">
                      <a:lumMod val="50000"/>
                    </a:schemeClr>
                  </a:solidFill>
                  <a:latin typeface="思源黑体 CN Bold"/>
                  <a:ea typeface="思源黑体 CN Bold"/>
                </a:rPr>
                <a:t>线形态</a:t>
              </a:r>
              <a:endParaRPr b="0" lang="en-US" sz="162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0" name="Freeform 125"/>
          <p:cNvSpPr/>
          <p:nvPr/>
        </p:nvSpPr>
        <p:spPr>
          <a:xfrm rot="5400000">
            <a:off x="2258280" y="320616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</a:pPr>
            <a:endParaRPr b="0" lang="en-US" sz="12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文本框 25"/>
          <p:cNvSpPr/>
          <p:nvPr/>
        </p:nvSpPr>
        <p:spPr>
          <a:xfrm>
            <a:off x="2595960" y="309312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</a:rPr>
              <a:t>PART 3 </a:t>
            </a:r>
            <a:endParaRPr b="0" lang="en-US" sz="21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矩形 8"/>
          <p:cNvSpPr/>
          <p:nvPr/>
        </p:nvSpPr>
        <p:spPr>
          <a:xfrm>
            <a:off x="4438080" y="3134880"/>
            <a:ext cx="243792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20" spc="-1" strike="noStrike">
                <a:solidFill>
                  <a:schemeClr val="lt1">
                    <a:lumMod val="50000"/>
                  </a:schemeClr>
                </a:solidFill>
                <a:latin typeface="思源黑体 CN Bold"/>
                <a:ea typeface="思源黑体 CN Bold"/>
              </a:rPr>
              <a:t>K</a:t>
            </a:r>
            <a:r>
              <a:rPr b="0" lang="zh-CN" sz="1620" spc="-1" strike="noStrike">
                <a:solidFill>
                  <a:schemeClr val="lt1">
                    <a:lumMod val="50000"/>
                  </a:schemeClr>
                </a:solidFill>
                <a:latin typeface="思源黑体 CN Bold"/>
                <a:ea typeface="思源黑体 CN Bold"/>
              </a:rPr>
              <a:t>线数据来源及编程环境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矩形 3"/>
          <p:cNvSpPr/>
          <p:nvPr/>
        </p:nvSpPr>
        <p:spPr>
          <a:xfrm>
            <a:off x="3986640" y="3034080"/>
            <a:ext cx="3229560" cy="542880"/>
          </a:xfrm>
          <a:custGeom>
            <a:avLst/>
            <a:gdLst>
              <a:gd name="textAreaLeft" fmla="*/ 0 w 3229560"/>
              <a:gd name="textAreaRight" fmla="*/ 3229920 w 3229560"/>
              <a:gd name="textAreaTop" fmla="*/ 0 h 542880"/>
              <a:gd name="textAreaBottom" fmla="*/ 543240 h 54288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</a:pPr>
            <a:endParaRPr b="0" lang="en-US" sz="1220" spc="-1" strike="noStrike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54" name="Freeform 125"/>
          <p:cNvSpPr/>
          <p:nvPr/>
        </p:nvSpPr>
        <p:spPr>
          <a:xfrm rot="5400000">
            <a:off x="2258280" y="407304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</a:pPr>
            <a:endParaRPr b="0" lang="en-US" sz="12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文本框 25"/>
          <p:cNvSpPr/>
          <p:nvPr/>
        </p:nvSpPr>
        <p:spPr>
          <a:xfrm>
            <a:off x="2595960" y="396000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</a:rPr>
              <a:t>PART 4 </a:t>
            </a:r>
            <a:endParaRPr b="0" lang="en-US" sz="21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矩形 12"/>
          <p:cNvSpPr/>
          <p:nvPr/>
        </p:nvSpPr>
        <p:spPr>
          <a:xfrm>
            <a:off x="4438080" y="4001400"/>
            <a:ext cx="226872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620" spc="-1" strike="noStrike">
                <a:solidFill>
                  <a:schemeClr val="lt1">
                    <a:lumMod val="50000"/>
                  </a:schemeClr>
                </a:solidFill>
                <a:latin typeface="思源黑体 CN Bold"/>
                <a:ea typeface="思源黑体 CN Bold"/>
              </a:rPr>
              <a:t>本节练习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矩形 3"/>
          <p:cNvSpPr/>
          <p:nvPr/>
        </p:nvSpPr>
        <p:spPr>
          <a:xfrm>
            <a:off x="3986640" y="3900600"/>
            <a:ext cx="3229560" cy="542880"/>
          </a:xfrm>
          <a:custGeom>
            <a:avLst/>
            <a:gdLst>
              <a:gd name="textAreaLeft" fmla="*/ 0 w 3229560"/>
              <a:gd name="textAreaRight" fmla="*/ 3229920 w 3229560"/>
              <a:gd name="textAreaTop" fmla="*/ 0 h 542880"/>
              <a:gd name="textAreaBottom" fmla="*/ 543240 h 54288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</a:pPr>
            <a:endParaRPr b="0" lang="en-US" sz="1220" spc="-1" strike="noStrike">
              <a:solidFill>
                <a:srgbClr val="ffffff"/>
              </a:solidFill>
              <a:latin typeface="Calibri"/>
              <a:ea typeface="宋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467640" y="627840"/>
            <a:ext cx="4104000" cy="39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起源于日本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K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线图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(Candlestick Charts)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又被称为“蜡烛图”、“阴阳线”等，它起源于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17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世纪日本德川幕府时代。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K</a:t>
            </a:r>
            <a:r>
              <a:rPr b="1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线图主要特征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K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线图主要通过开盘价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(Open Price)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、最高价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(High Price)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、最低价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(Low Price)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和收盘价 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(Close Price)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这四个数据值来勾勒交易市场的轮廓。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在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K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线作图的时间选择上，常见的时间跨度有小时、日、周以及月。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713880" y="195480"/>
            <a:ext cx="5616360" cy="31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defTabSz="82296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K</a:t>
            </a: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线图历史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0" name="图片 4" descr=""/>
          <p:cNvPicPr/>
          <p:nvPr/>
        </p:nvPicPr>
        <p:blipFill>
          <a:blip r:embed="rId1"/>
          <a:stretch/>
        </p:blipFill>
        <p:spPr>
          <a:xfrm>
            <a:off x="4650480" y="1779840"/>
            <a:ext cx="4104000" cy="244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/>
          </p:nvPr>
        </p:nvSpPr>
        <p:spPr>
          <a:xfrm>
            <a:off x="467640" y="627840"/>
            <a:ext cx="4104000" cy="39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K</a:t>
            </a:r>
            <a:r>
              <a:rPr b="1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线图主要特征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无论颜色是红色还是绿色，每一个蜡烛图都由“矩形实体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(Real Body)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和“竖直线段的影线 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(Shadow)”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两大部分构成。矩形实体的两端分别表示收盘价和开盘价。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蜡烛图的影线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(Shadow)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可以分为上影线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(Upper Shadow)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和下影线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(Lower Shadow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两部分。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蜡烛图记录了某种资产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(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比如股票</a:t>
            </a:r>
            <a:r>
              <a:rPr b="0" lang="en-US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) </a:t>
            </a: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的四种价格。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713880" y="195480"/>
            <a:ext cx="5616360" cy="31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defTabSz="82296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K</a:t>
            </a: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线图历史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63" name="直接连接符 7"/>
          <p:cNvCxnSpPr/>
          <p:nvPr/>
        </p:nvCxnSpPr>
        <p:spPr>
          <a:xfrm>
            <a:off x="5976000" y="1543680"/>
            <a:ext cx="360" cy="2016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64" name="矩形 3"/>
          <p:cNvSpPr/>
          <p:nvPr/>
        </p:nvSpPr>
        <p:spPr>
          <a:xfrm>
            <a:off x="5868000" y="1851840"/>
            <a:ext cx="215640" cy="1367640"/>
          </a:xfrm>
          <a:prstGeom prst="rect">
            <a:avLst/>
          </a:prstGeom>
          <a:solidFill>
            <a:srgbClr val="ff0000"/>
          </a:solidFill>
          <a:ln>
            <a:solidFill>
              <a:srgbClr val="266d8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5" name="直接连接符 8"/>
          <p:cNvCxnSpPr/>
          <p:nvPr/>
        </p:nvCxnSpPr>
        <p:spPr>
          <a:xfrm>
            <a:off x="7558560" y="1543680"/>
            <a:ext cx="360" cy="2016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66" name="矩形 4"/>
          <p:cNvSpPr/>
          <p:nvPr/>
        </p:nvSpPr>
        <p:spPr>
          <a:xfrm>
            <a:off x="7452360" y="1851840"/>
            <a:ext cx="215640" cy="1367640"/>
          </a:xfrm>
          <a:prstGeom prst="rect">
            <a:avLst/>
          </a:prstGeom>
          <a:solidFill>
            <a:srgbClr val="00b050"/>
          </a:solidFill>
          <a:ln>
            <a:solidFill>
              <a:srgbClr val="266d8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文本框 9"/>
          <p:cNvSpPr/>
          <p:nvPr/>
        </p:nvSpPr>
        <p:spPr>
          <a:xfrm>
            <a:off x="5652000" y="1256040"/>
            <a:ext cx="71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400" spc="-1" strike="noStrike">
                <a:solidFill>
                  <a:schemeClr val="dk1"/>
                </a:solidFill>
                <a:latin typeface="Calibri"/>
                <a:ea typeface="思源黑体"/>
              </a:rPr>
              <a:t>最高价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文本框 10"/>
          <p:cNvSpPr/>
          <p:nvPr/>
        </p:nvSpPr>
        <p:spPr>
          <a:xfrm>
            <a:off x="7200360" y="1256040"/>
            <a:ext cx="71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400" spc="-1" strike="noStrike">
                <a:solidFill>
                  <a:schemeClr val="dk1"/>
                </a:solidFill>
                <a:latin typeface="Calibri"/>
                <a:ea typeface="思源黑体"/>
              </a:rPr>
              <a:t>最高价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文本框 11"/>
          <p:cNvSpPr/>
          <p:nvPr/>
        </p:nvSpPr>
        <p:spPr>
          <a:xfrm>
            <a:off x="5655240" y="3560040"/>
            <a:ext cx="71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400" spc="-1" strike="noStrike">
                <a:solidFill>
                  <a:schemeClr val="dk1"/>
                </a:solidFill>
                <a:latin typeface="Calibri"/>
                <a:ea typeface="思源黑体"/>
              </a:rPr>
              <a:t>最低价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文本框 12"/>
          <p:cNvSpPr/>
          <p:nvPr/>
        </p:nvSpPr>
        <p:spPr>
          <a:xfrm>
            <a:off x="7236360" y="3560040"/>
            <a:ext cx="71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400" spc="-1" strike="noStrike">
                <a:solidFill>
                  <a:schemeClr val="dk1"/>
                </a:solidFill>
                <a:latin typeface="Calibri"/>
                <a:ea typeface="思源黑体"/>
              </a:rPr>
              <a:t>最低价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文本框 13"/>
          <p:cNvSpPr/>
          <p:nvPr/>
        </p:nvSpPr>
        <p:spPr>
          <a:xfrm>
            <a:off x="6084360" y="1707480"/>
            <a:ext cx="71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400" spc="-1" strike="noStrike">
                <a:solidFill>
                  <a:schemeClr val="dk1"/>
                </a:solidFill>
                <a:latin typeface="Calibri"/>
                <a:ea typeface="思源黑体"/>
              </a:rPr>
              <a:t>收盘价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文本框 14"/>
          <p:cNvSpPr/>
          <p:nvPr/>
        </p:nvSpPr>
        <p:spPr>
          <a:xfrm>
            <a:off x="6087240" y="3075840"/>
            <a:ext cx="71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400" spc="-1" strike="noStrike">
                <a:solidFill>
                  <a:schemeClr val="dk1"/>
                </a:solidFill>
                <a:latin typeface="Calibri"/>
                <a:ea typeface="思源黑体"/>
              </a:rPr>
              <a:t>开盘价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文本框 15"/>
          <p:cNvSpPr/>
          <p:nvPr/>
        </p:nvSpPr>
        <p:spPr>
          <a:xfrm>
            <a:off x="7668360" y="3056040"/>
            <a:ext cx="71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400" spc="-1" strike="noStrike">
                <a:solidFill>
                  <a:schemeClr val="dk1"/>
                </a:solidFill>
                <a:latin typeface="Calibri"/>
                <a:ea typeface="思源黑体"/>
              </a:rPr>
              <a:t>收盘价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文本框 16"/>
          <p:cNvSpPr/>
          <p:nvPr/>
        </p:nvSpPr>
        <p:spPr>
          <a:xfrm>
            <a:off x="7668360" y="1707480"/>
            <a:ext cx="71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400" spc="-1" strike="noStrike">
                <a:solidFill>
                  <a:schemeClr val="dk1"/>
                </a:solidFill>
                <a:latin typeface="Calibri"/>
                <a:ea typeface="思源黑体"/>
              </a:rPr>
              <a:t>开盘价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文本框 17"/>
          <p:cNvSpPr/>
          <p:nvPr/>
        </p:nvSpPr>
        <p:spPr>
          <a:xfrm>
            <a:off x="6525360" y="4136040"/>
            <a:ext cx="71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400" spc="-1" strike="noStrike">
                <a:solidFill>
                  <a:schemeClr val="dk1"/>
                </a:solidFill>
                <a:latin typeface="Calibri"/>
                <a:ea typeface="思源黑体"/>
              </a:rPr>
              <a:t>蜡烛图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3"/>
          <p:cNvSpPr/>
          <p:nvPr/>
        </p:nvSpPr>
        <p:spPr>
          <a:xfrm>
            <a:off x="3986640" y="1365120"/>
            <a:ext cx="3217320" cy="542880"/>
          </a:xfrm>
          <a:custGeom>
            <a:avLst/>
            <a:gdLst>
              <a:gd name="textAreaLeft" fmla="*/ 0 w 3217320"/>
              <a:gd name="textAreaRight" fmla="*/ 3217680 w 3217320"/>
              <a:gd name="textAreaTop" fmla="*/ 0 h 542880"/>
              <a:gd name="textAreaBottom" fmla="*/ 543240 h 54288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</a:pPr>
            <a:endParaRPr b="0" lang="en-US" sz="1220" spc="-1" strike="noStrike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77" name="Freeform 125"/>
          <p:cNvSpPr/>
          <p:nvPr/>
        </p:nvSpPr>
        <p:spPr>
          <a:xfrm rot="5400000">
            <a:off x="2258280" y="153756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</a:pPr>
            <a:endParaRPr b="0" lang="en-US" sz="12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文本框 23"/>
          <p:cNvSpPr/>
          <p:nvPr/>
        </p:nvSpPr>
        <p:spPr>
          <a:xfrm>
            <a:off x="2595960" y="142452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</a:rPr>
              <a:t>PART 1</a:t>
            </a:r>
            <a:r>
              <a:rPr b="1" lang="en-US" sz="189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8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矩形 22"/>
          <p:cNvSpPr/>
          <p:nvPr/>
        </p:nvSpPr>
        <p:spPr>
          <a:xfrm>
            <a:off x="4438080" y="1465920"/>
            <a:ext cx="193392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20" spc="-1" strike="noStrike">
                <a:solidFill>
                  <a:schemeClr val="lt1">
                    <a:lumMod val="50000"/>
                  </a:schemeClr>
                </a:solidFill>
                <a:latin typeface="思源黑体 CN Bold"/>
                <a:ea typeface="思源黑体 CN Bold"/>
              </a:rPr>
              <a:t>K</a:t>
            </a:r>
            <a:r>
              <a:rPr b="0" lang="zh-CN" sz="1620" spc="-1" strike="noStrike">
                <a:solidFill>
                  <a:schemeClr val="lt1">
                    <a:lumMod val="50000"/>
                  </a:schemeClr>
                </a:solidFill>
                <a:latin typeface="思源黑体 CN Bold"/>
                <a:ea typeface="思源黑体 CN Bold"/>
              </a:rPr>
              <a:t>线图历史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文本框 8"/>
          <p:cNvSpPr/>
          <p:nvPr/>
        </p:nvSpPr>
        <p:spPr>
          <a:xfrm>
            <a:off x="2595960" y="225900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</a:rPr>
              <a:t>PART 2 </a:t>
            </a:r>
            <a:endParaRPr b="0" lang="en-US" sz="21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Freeform 125"/>
          <p:cNvSpPr/>
          <p:nvPr/>
        </p:nvSpPr>
        <p:spPr>
          <a:xfrm rot="5400000">
            <a:off x="2258280" y="237168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</a:pPr>
            <a:endParaRPr b="0" lang="en-US" sz="12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矩形 3"/>
          <p:cNvSpPr/>
          <p:nvPr/>
        </p:nvSpPr>
        <p:spPr>
          <a:xfrm>
            <a:off x="3986640" y="2199240"/>
            <a:ext cx="3233520" cy="543960"/>
          </a:xfrm>
          <a:custGeom>
            <a:avLst/>
            <a:gdLst>
              <a:gd name="textAreaLeft" fmla="*/ 0 w 3233520"/>
              <a:gd name="textAreaRight" fmla="*/ 3233880 w 3233520"/>
              <a:gd name="textAreaTop" fmla="*/ 0 h 543960"/>
              <a:gd name="textAreaBottom" fmla="*/ 544320 h 54396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</a:pPr>
            <a:endParaRPr b="0" lang="en-US" sz="1220" spc="-1" strike="noStrike">
              <a:solidFill>
                <a:srgbClr val="ffffff"/>
              </a:solidFill>
              <a:latin typeface="思源黑体 CN Bold"/>
              <a:ea typeface="思源黑体 CN Bold"/>
            </a:endParaRPr>
          </a:p>
        </p:txBody>
      </p:sp>
      <p:sp>
        <p:nvSpPr>
          <p:cNvPr id="83" name="矩形 16"/>
          <p:cNvSpPr/>
          <p:nvPr/>
        </p:nvSpPr>
        <p:spPr>
          <a:xfrm>
            <a:off x="4398840" y="2300400"/>
            <a:ext cx="144900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zh-CN" sz="1620" spc="-1" strike="noStrike">
                <a:solidFill>
                  <a:schemeClr val="lt1">
                    <a:lumMod val="95000"/>
                  </a:schemeClr>
                </a:solidFill>
                <a:latin typeface="思源黑体 CN Bold"/>
                <a:ea typeface="思源黑体 CN Bold"/>
              </a:rPr>
              <a:t>常见</a:t>
            </a:r>
            <a:r>
              <a:rPr b="1" lang="en-US" sz="1620" spc="-1" strike="noStrike">
                <a:solidFill>
                  <a:schemeClr val="lt1">
                    <a:lumMod val="95000"/>
                  </a:schemeClr>
                </a:solidFill>
                <a:latin typeface="思源黑体 CN Bold"/>
                <a:ea typeface="思源黑体 CN Bold"/>
              </a:rPr>
              <a:t>K</a:t>
            </a:r>
            <a:r>
              <a:rPr b="1" lang="zh-CN" sz="1620" spc="-1" strike="noStrike">
                <a:solidFill>
                  <a:schemeClr val="lt1">
                    <a:lumMod val="95000"/>
                  </a:schemeClr>
                </a:solidFill>
                <a:latin typeface="思源黑体 CN Bold"/>
                <a:ea typeface="思源黑体 CN Bold"/>
              </a:rPr>
              <a:t>线形态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Freeform 125"/>
          <p:cNvSpPr/>
          <p:nvPr/>
        </p:nvSpPr>
        <p:spPr>
          <a:xfrm rot="5400000">
            <a:off x="2258280" y="320616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</a:pPr>
            <a:endParaRPr b="0" lang="en-US" sz="12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文本框 25"/>
          <p:cNvSpPr/>
          <p:nvPr/>
        </p:nvSpPr>
        <p:spPr>
          <a:xfrm>
            <a:off x="2595960" y="309312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</a:rPr>
              <a:t>PART 3 </a:t>
            </a:r>
            <a:endParaRPr b="0" lang="en-US" sz="21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矩形 10"/>
          <p:cNvSpPr/>
          <p:nvPr/>
        </p:nvSpPr>
        <p:spPr>
          <a:xfrm>
            <a:off x="4438080" y="3134880"/>
            <a:ext cx="243792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20" spc="-1" strike="noStrike">
                <a:solidFill>
                  <a:schemeClr val="lt1">
                    <a:lumMod val="50000"/>
                  </a:schemeClr>
                </a:solidFill>
                <a:latin typeface="思源黑体 CN Bold"/>
                <a:ea typeface="思源黑体 CN Bold"/>
              </a:rPr>
              <a:t>K</a:t>
            </a:r>
            <a:r>
              <a:rPr b="0" lang="zh-CN" sz="1620" spc="-1" strike="noStrike">
                <a:solidFill>
                  <a:schemeClr val="lt1">
                    <a:lumMod val="50000"/>
                  </a:schemeClr>
                </a:solidFill>
                <a:latin typeface="思源黑体 CN Bold"/>
                <a:ea typeface="思源黑体 CN Bold"/>
              </a:rPr>
              <a:t>线数据来源及编程环境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矩形 3"/>
          <p:cNvSpPr/>
          <p:nvPr/>
        </p:nvSpPr>
        <p:spPr>
          <a:xfrm>
            <a:off x="3986640" y="3034080"/>
            <a:ext cx="3229560" cy="542880"/>
          </a:xfrm>
          <a:custGeom>
            <a:avLst/>
            <a:gdLst>
              <a:gd name="textAreaLeft" fmla="*/ 0 w 3229560"/>
              <a:gd name="textAreaRight" fmla="*/ 3229920 w 3229560"/>
              <a:gd name="textAreaTop" fmla="*/ 0 h 542880"/>
              <a:gd name="textAreaBottom" fmla="*/ 543240 h 54288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</a:pPr>
            <a:endParaRPr b="0" lang="en-US" sz="1220" spc="-1" strike="noStrike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88" name="Freeform 125"/>
          <p:cNvSpPr/>
          <p:nvPr/>
        </p:nvSpPr>
        <p:spPr>
          <a:xfrm rot="5400000">
            <a:off x="2258280" y="407304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</a:pPr>
            <a:endParaRPr b="0" lang="en-US" sz="12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文本框 25"/>
          <p:cNvSpPr/>
          <p:nvPr/>
        </p:nvSpPr>
        <p:spPr>
          <a:xfrm>
            <a:off x="2595960" y="396000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</a:rPr>
              <a:t>PART 4 </a:t>
            </a:r>
            <a:endParaRPr b="0" lang="en-US" sz="21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矩形 15"/>
          <p:cNvSpPr/>
          <p:nvPr/>
        </p:nvSpPr>
        <p:spPr>
          <a:xfrm>
            <a:off x="4438080" y="4001400"/>
            <a:ext cx="226872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620" spc="-1" strike="noStrike">
                <a:solidFill>
                  <a:schemeClr val="lt1">
                    <a:lumMod val="50000"/>
                  </a:schemeClr>
                </a:solidFill>
                <a:latin typeface="思源黑体 CN Bold"/>
                <a:ea typeface="思源黑体 CN Bold"/>
              </a:rPr>
              <a:t>本节练习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矩形 3"/>
          <p:cNvSpPr/>
          <p:nvPr/>
        </p:nvSpPr>
        <p:spPr>
          <a:xfrm>
            <a:off x="3986640" y="3900600"/>
            <a:ext cx="3229560" cy="542880"/>
          </a:xfrm>
          <a:custGeom>
            <a:avLst/>
            <a:gdLst>
              <a:gd name="textAreaLeft" fmla="*/ 0 w 3229560"/>
              <a:gd name="textAreaRight" fmla="*/ 3229920 w 3229560"/>
              <a:gd name="textAreaTop" fmla="*/ 0 h 542880"/>
              <a:gd name="textAreaBottom" fmla="*/ 543240 h 54288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</a:pPr>
            <a:endParaRPr b="0" lang="en-US" sz="1220" spc="-1" strike="noStrike">
              <a:solidFill>
                <a:srgbClr val="ffffff"/>
              </a:solidFill>
              <a:latin typeface="Calibri"/>
              <a:ea typeface="宋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713880" y="195480"/>
            <a:ext cx="5616360" cy="31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defTabSz="82296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常见</a:t>
            </a:r>
            <a:r>
              <a:rPr b="1" lang="en-US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K</a:t>
            </a: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线形态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3" name="图片 4" descr=""/>
          <p:cNvPicPr/>
          <p:nvPr/>
        </p:nvPicPr>
        <p:blipFill>
          <a:blip r:embed="rId1"/>
          <a:stretch/>
        </p:blipFill>
        <p:spPr>
          <a:xfrm>
            <a:off x="1979640" y="2021040"/>
            <a:ext cx="5396400" cy="2926800"/>
          </a:xfrm>
          <a:prstGeom prst="rect">
            <a:avLst/>
          </a:prstGeom>
          <a:ln w="0">
            <a:noFill/>
          </a:ln>
        </p:spPr>
      </p:pic>
      <p:sp>
        <p:nvSpPr>
          <p:cNvPr id="94" name="矩形 5"/>
          <p:cNvSpPr/>
          <p:nvPr/>
        </p:nvSpPr>
        <p:spPr>
          <a:xfrm>
            <a:off x="6424560" y="2723760"/>
            <a:ext cx="235440" cy="4316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文本框 6"/>
          <p:cNvSpPr/>
          <p:nvPr/>
        </p:nvSpPr>
        <p:spPr>
          <a:xfrm>
            <a:off x="6193800" y="2363760"/>
            <a:ext cx="71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400" spc="-1" strike="noStrike">
                <a:solidFill>
                  <a:schemeClr val="dk1"/>
                </a:solidFill>
                <a:latin typeface="Calibri"/>
                <a:ea typeface="思源黑体"/>
              </a:rPr>
              <a:t>十字星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内容占位符 1"/>
          <p:cNvSpPr/>
          <p:nvPr/>
        </p:nvSpPr>
        <p:spPr>
          <a:xfrm>
            <a:off x="467640" y="627840"/>
            <a:ext cx="7742160" cy="39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十字星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该蜡烛图的实体部分非常小，矩形被压缩成近似一条水平线，说明收盘价与开盘价的差别较小，呈现出“十字形”。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十字星的上下影线也有一定的要求，一般来说，上下影线的长度相似。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713880" y="195480"/>
            <a:ext cx="5616360" cy="31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defTabSz="82296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常见</a:t>
            </a:r>
            <a:r>
              <a:rPr b="1" lang="en-US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K</a:t>
            </a: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线形态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713880" y="2119320"/>
            <a:ext cx="3788640" cy="244728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2" descr=""/>
          <p:cNvPicPr/>
          <p:nvPr/>
        </p:nvPicPr>
        <p:blipFill>
          <a:blip r:embed="rId2"/>
          <a:stretch/>
        </p:blipFill>
        <p:spPr>
          <a:xfrm>
            <a:off x="5290560" y="2119320"/>
            <a:ext cx="2872440" cy="2447280"/>
          </a:xfrm>
          <a:prstGeom prst="rect">
            <a:avLst/>
          </a:prstGeom>
          <a:ln w="0">
            <a:noFill/>
          </a:ln>
        </p:spPr>
      </p:pic>
      <p:sp>
        <p:nvSpPr>
          <p:cNvPr id="100" name="内容占位符 1"/>
          <p:cNvSpPr/>
          <p:nvPr/>
        </p:nvSpPr>
        <p:spPr>
          <a:xfrm>
            <a:off x="467640" y="627840"/>
            <a:ext cx="4104000" cy="39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锤子线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有些蜡烛图的上影线或下影线比较短或者不存在，而呈现出一种“锤子”的形态。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713880" y="195480"/>
            <a:ext cx="5616360" cy="31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defTabSz="82296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常见</a:t>
            </a:r>
            <a:r>
              <a:rPr b="1" lang="en-US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K</a:t>
            </a:r>
            <a:r>
              <a:rPr b="1" lang="zh-CN" sz="1800" spc="-1" strike="noStrike">
                <a:solidFill>
                  <a:schemeClr val="lt1"/>
                </a:solidFill>
                <a:latin typeface="思源黑体"/>
                <a:ea typeface="思源黑体"/>
              </a:rPr>
              <a:t>线形态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2" name="图片 4" descr=""/>
          <p:cNvPicPr/>
          <p:nvPr/>
        </p:nvPicPr>
        <p:blipFill>
          <a:blip r:embed="rId1"/>
          <a:stretch/>
        </p:blipFill>
        <p:spPr>
          <a:xfrm>
            <a:off x="1763640" y="1779840"/>
            <a:ext cx="5396400" cy="2926800"/>
          </a:xfrm>
          <a:prstGeom prst="rect">
            <a:avLst/>
          </a:prstGeom>
          <a:ln w="0">
            <a:noFill/>
          </a:ln>
        </p:spPr>
      </p:pic>
      <p:sp>
        <p:nvSpPr>
          <p:cNvPr id="103" name="矩形 9"/>
          <p:cNvSpPr/>
          <p:nvPr/>
        </p:nvSpPr>
        <p:spPr>
          <a:xfrm>
            <a:off x="2339640" y="3706920"/>
            <a:ext cx="253440" cy="4316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文本框 10"/>
          <p:cNvSpPr/>
          <p:nvPr/>
        </p:nvSpPr>
        <p:spPr>
          <a:xfrm>
            <a:off x="2113560" y="3346920"/>
            <a:ext cx="71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400" spc="-1" strike="noStrike">
                <a:solidFill>
                  <a:schemeClr val="dk1"/>
                </a:solidFill>
                <a:latin typeface="Calibri"/>
                <a:ea typeface="思源黑体"/>
              </a:rPr>
              <a:t>吊顶线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内容占位符 1"/>
          <p:cNvSpPr/>
          <p:nvPr/>
        </p:nvSpPr>
        <p:spPr>
          <a:xfrm>
            <a:off x="467640" y="627480"/>
            <a:ext cx="8204760" cy="39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08520" indent="-308520" algn="just" defTabSz="8229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吊顶线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668520" indent="-257040" algn="just" defTabSz="82296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1400" spc="-1" strike="noStrike">
                <a:solidFill>
                  <a:schemeClr val="dk1"/>
                </a:solidFill>
                <a:latin typeface="思源黑体"/>
                <a:ea typeface="思源黑体"/>
              </a:rPr>
              <a:t>还有一种“锤子”形态的蜡烛图上影线较短或者不存在，有时把这种形状的蜡烛图称为“吊顶线”，吊顶线一般出现在价格顶部。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3"/>
          <p:cNvSpPr/>
          <p:nvPr/>
        </p:nvSpPr>
        <p:spPr>
          <a:xfrm>
            <a:off x="3986640" y="3034080"/>
            <a:ext cx="3229560" cy="542880"/>
          </a:xfrm>
          <a:custGeom>
            <a:avLst/>
            <a:gdLst>
              <a:gd name="textAreaLeft" fmla="*/ 0 w 3229560"/>
              <a:gd name="textAreaRight" fmla="*/ 3229920 w 3229560"/>
              <a:gd name="textAreaTop" fmla="*/ 0 h 542880"/>
              <a:gd name="textAreaBottom" fmla="*/ 543240 h 54288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  <a:tabLst>
                <a:tab algn="l" pos="0"/>
              </a:tabLst>
            </a:pPr>
            <a:endParaRPr b="0" lang="en-US" sz="1220" spc="-1" strike="noStrike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07" name="矩形 3"/>
          <p:cNvSpPr/>
          <p:nvPr/>
        </p:nvSpPr>
        <p:spPr>
          <a:xfrm>
            <a:off x="3986640" y="1365120"/>
            <a:ext cx="3217320" cy="542880"/>
          </a:xfrm>
          <a:custGeom>
            <a:avLst/>
            <a:gdLst>
              <a:gd name="textAreaLeft" fmla="*/ 0 w 3217320"/>
              <a:gd name="textAreaRight" fmla="*/ 3217680 w 3217320"/>
              <a:gd name="textAreaTop" fmla="*/ 0 h 542880"/>
              <a:gd name="textAreaBottom" fmla="*/ 543240 h 54288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  <a:tabLst>
                <a:tab algn="l" pos="0"/>
              </a:tabLst>
            </a:pPr>
            <a:endParaRPr b="0" lang="en-US" sz="1220" spc="-1" strike="noStrike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08" name="Freeform 125"/>
          <p:cNvSpPr/>
          <p:nvPr/>
        </p:nvSpPr>
        <p:spPr>
          <a:xfrm rot="5400000">
            <a:off x="2258280" y="153756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220" spc="-1" strike="noStrike">
              <a:solidFill>
                <a:srgbClr val="000000"/>
              </a:solidFill>
              <a:latin typeface="Calibri"/>
              <a:ea typeface="宋体"/>
            </a:endParaRPr>
          </a:p>
        </p:txBody>
      </p:sp>
      <p:sp>
        <p:nvSpPr>
          <p:cNvPr id="109" name="文本框 23"/>
          <p:cNvSpPr/>
          <p:nvPr/>
        </p:nvSpPr>
        <p:spPr>
          <a:xfrm>
            <a:off x="2595960" y="142452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  <a:ea typeface="宋体"/>
              </a:rPr>
              <a:t>PART 1</a:t>
            </a:r>
            <a:r>
              <a:rPr b="1" lang="en-US" sz="1890" spc="-1" strike="noStrike">
                <a:solidFill>
                  <a:srgbClr val="ffffff"/>
                </a:solidFill>
                <a:latin typeface="Calibri"/>
                <a:ea typeface="宋体"/>
              </a:rPr>
              <a:t> </a:t>
            </a:r>
            <a:endParaRPr b="0" lang="en-US" sz="18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矩形 22"/>
          <p:cNvSpPr/>
          <p:nvPr/>
        </p:nvSpPr>
        <p:spPr>
          <a:xfrm>
            <a:off x="4438080" y="1465920"/>
            <a:ext cx="193392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620" spc="-1" strike="noStrike">
                <a:solidFill>
                  <a:srgbClr val="808080"/>
                </a:solidFill>
                <a:latin typeface="思源黑体 CN Bold"/>
                <a:ea typeface="思源黑体 CN Bold"/>
              </a:rPr>
              <a:t>K</a:t>
            </a:r>
            <a:r>
              <a:rPr b="0" lang="zh-CN" sz="1620" spc="-1" strike="noStrike">
                <a:solidFill>
                  <a:srgbClr val="808080"/>
                </a:solidFill>
                <a:latin typeface="思源黑体 CN Bold"/>
                <a:ea typeface="思源黑体 CN Bold"/>
              </a:rPr>
              <a:t>线图历史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文本框 8"/>
          <p:cNvSpPr/>
          <p:nvPr/>
        </p:nvSpPr>
        <p:spPr>
          <a:xfrm>
            <a:off x="2595960" y="225900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  <a:ea typeface="宋体"/>
              </a:rPr>
              <a:t>PART 2 </a:t>
            </a:r>
            <a:endParaRPr b="0" lang="en-US" sz="21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Freeform 125"/>
          <p:cNvSpPr/>
          <p:nvPr/>
        </p:nvSpPr>
        <p:spPr>
          <a:xfrm rot="5400000">
            <a:off x="2258280" y="237168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220" spc="-1" strike="noStrike">
              <a:solidFill>
                <a:srgbClr val="000000"/>
              </a:solidFill>
              <a:latin typeface="Calibri"/>
              <a:ea typeface="宋体"/>
            </a:endParaRPr>
          </a:p>
        </p:txBody>
      </p:sp>
      <p:sp>
        <p:nvSpPr>
          <p:cNvPr id="113" name="矩形 3"/>
          <p:cNvSpPr/>
          <p:nvPr/>
        </p:nvSpPr>
        <p:spPr>
          <a:xfrm>
            <a:off x="3986640" y="2199240"/>
            <a:ext cx="3233520" cy="543960"/>
          </a:xfrm>
          <a:custGeom>
            <a:avLst/>
            <a:gdLst>
              <a:gd name="textAreaLeft" fmla="*/ 0 w 3233520"/>
              <a:gd name="textAreaRight" fmla="*/ 3233880 w 3233520"/>
              <a:gd name="textAreaTop" fmla="*/ 0 h 543960"/>
              <a:gd name="textAreaBottom" fmla="*/ 544320 h 54396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  <a:tabLst>
                <a:tab algn="l" pos="0"/>
              </a:tabLst>
            </a:pPr>
            <a:endParaRPr b="0" lang="en-US" sz="1220" spc="-1" strike="noStrike">
              <a:solidFill>
                <a:srgbClr val="ffffff"/>
              </a:solidFill>
              <a:latin typeface="思源黑体 CN Bold"/>
              <a:ea typeface="思源黑体 CN Bold"/>
            </a:endParaRPr>
          </a:p>
        </p:txBody>
      </p:sp>
      <p:sp>
        <p:nvSpPr>
          <p:cNvPr id="114" name="矩形 16"/>
          <p:cNvSpPr/>
          <p:nvPr/>
        </p:nvSpPr>
        <p:spPr>
          <a:xfrm>
            <a:off x="4398840" y="2300400"/>
            <a:ext cx="144900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zh-CN" sz="1620" spc="-1" strike="noStrike">
                <a:solidFill>
                  <a:srgbClr val="7f7f7f"/>
                </a:solidFill>
                <a:latin typeface="思源黑体 CN Bold"/>
                <a:ea typeface="思源黑体 CN Bold"/>
              </a:rPr>
              <a:t>常见</a:t>
            </a:r>
            <a:r>
              <a:rPr b="0" lang="en-US" sz="1620" spc="-1" strike="noStrike">
                <a:solidFill>
                  <a:srgbClr val="7f7f7f"/>
                </a:solidFill>
                <a:latin typeface="思源黑体 CN Bold"/>
                <a:ea typeface="思源黑体 CN Bold"/>
              </a:rPr>
              <a:t>K</a:t>
            </a:r>
            <a:r>
              <a:rPr b="0" lang="zh-CN" sz="1620" spc="-1" strike="noStrike">
                <a:solidFill>
                  <a:srgbClr val="7f7f7f"/>
                </a:solidFill>
                <a:latin typeface="思源黑体 CN Bold"/>
                <a:ea typeface="思源黑体 CN Bold"/>
              </a:rPr>
              <a:t>线形态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Freeform 125"/>
          <p:cNvSpPr/>
          <p:nvPr/>
        </p:nvSpPr>
        <p:spPr>
          <a:xfrm rot="5400000">
            <a:off x="2258280" y="320616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220" spc="-1" strike="noStrike">
              <a:solidFill>
                <a:srgbClr val="000000"/>
              </a:solidFill>
              <a:latin typeface="Calibri"/>
              <a:ea typeface="宋体"/>
            </a:endParaRPr>
          </a:p>
        </p:txBody>
      </p:sp>
      <p:sp>
        <p:nvSpPr>
          <p:cNvPr id="116" name="文本框 25"/>
          <p:cNvSpPr/>
          <p:nvPr/>
        </p:nvSpPr>
        <p:spPr>
          <a:xfrm>
            <a:off x="2595960" y="309312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  <a:ea typeface="宋体"/>
              </a:rPr>
              <a:t>PART 3 </a:t>
            </a:r>
            <a:endParaRPr b="0" lang="en-US" sz="21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矩形 7"/>
          <p:cNvSpPr/>
          <p:nvPr/>
        </p:nvSpPr>
        <p:spPr>
          <a:xfrm>
            <a:off x="4438080" y="3134880"/>
            <a:ext cx="243792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20" spc="-1" strike="noStrike">
                <a:solidFill>
                  <a:schemeClr val="lt1"/>
                </a:solidFill>
                <a:latin typeface="思源黑体 CN Bold"/>
                <a:ea typeface="思源黑体 CN Bold"/>
              </a:rPr>
              <a:t>K</a:t>
            </a:r>
            <a:r>
              <a:rPr b="1" lang="zh-CN" sz="1620" spc="-1" strike="noStrike">
                <a:solidFill>
                  <a:schemeClr val="lt1"/>
                </a:solidFill>
                <a:latin typeface="思源黑体 CN Bold"/>
                <a:ea typeface="思源黑体 CN Bold"/>
              </a:rPr>
              <a:t>线数据来源及编程环境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Freeform 125"/>
          <p:cNvSpPr/>
          <p:nvPr/>
        </p:nvSpPr>
        <p:spPr>
          <a:xfrm rot="5400000">
            <a:off x="2258280" y="4073040"/>
            <a:ext cx="217080" cy="198000"/>
          </a:xfrm>
          <a:custGeom>
            <a:avLst/>
            <a:gdLst>
              <a:gd name="textAreaLeft" fmla="*/ 0 w 217080"/>
              <a:gd name="textAreaRight" fmla="*/ 217440 w 217080"/>
              <a:gd name="textAreaTop" fmla="*/ 0 h 198000"/>
              <a:gd name="textAreaBottom" fmla="*/ 198360 h 198000"/>
            </a:gdLst>
            <a:ahLst/>
            <a:rect l="textAreaLeft" t="textAreaTop" r="textAreaRight" b="textAreaBottom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61560" rIns="61560" tIns="30960" bIns="30960" anchor="t">
            <a:noAutofit/>
          </a:bodyPr>
          <a:p>
            <a:pPr defTabSz="914400">
              <a:lnSpc>
                <a:spcPct val="100000"/>
              </a:lnSpc>
            </a:pPr>
            <a:endParaRPr b="0" lang="en-US" sz="12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文本框 25"/>
          <p:cNvSpPr/>
          <p:nvPr/>
        </p:nvSpPr>
        <p:spPr>
          <a:xfrm>
            <a:off x="2595960" y="3960000"/>
            <a:ext cx="1388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160" spc="-1" strike="noStrike">
                <a:solidFill>
                  <a:srgbClr val="ffffff"/>
                </a:solidFill>
                <a:latin typeface="Calibri"/>
              </a:rPr>
              <a:t>PART 4 </a:t>
            </a:r>
            <a:endParaRPr b="0" lang="en-US" sz="21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矩形 10"/>
          <p:cNvSpPr/>
          <p:nvPr/>
        </p:nvSpPr>
        <p:spPr>
          <a:xfrm>
            <a:off x="4438080" y="4001400"/>
            <a:ext cx="2268720" cy="336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1620" spc="-1" strike="noStrike">
                <a:solidFill>
                  <a:schemeClr val="lt1">
                    <a:lumMod val="50000"/>
                  </a:schemeClr>
                </a:solidFill>
                <a:latin typeface="思源黑体 CN Bold"/>
                <a:ea typeface="思源黑体 CN Bold"/>
              </a:rPr>
              <a:t>本节练习</a:t>
            </a:r>
            <a:endParaRPr b="0" lang="en-US" sz="16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矩形 3"/>
          <p:cNvSpPr/>
          <p:nvPr/>
        </p:nvSpPr>
        <p:spPr>
          <a:xfrm>
            <a:off x="3986640" y="3900600"/>
            <a:ext cx="3229560" cy="542880"/>
          </a:xfrm>
          <a:custGeom>
            <a:avLst/>
            <a:gdLst>
              <a:gd name="textAreaLeft" fmla="*/ 0 w 3229560"/>
              <a:gd name="textAreaRight" fmla="*/ 3229920 w 3229560"/>
              <a:gd name="textAreaTop" fmla="*/ 0 h 542880"/>
              <a:gd name="textAreaBottom" fmla="*/ 543240 h 542880"/>
            </a:gdLst>
            <a:ahLst/>
            <a:rect l="textAreaLeft" t="textAreaTop" r="textAreaRight" b="textAreaBottom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rgbClr val="cedbe6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617040">
              <a:lnSpc>
                <a:spcPct val="100000"/>
              </a:lnSpc>
            </a:pPr>
            <a:endParaRPr b="0" lang="en-US" sz="1220" spc="-1" strike="noStrike">
              <a:solidFill>
                <a:srgbClr val="ffffff"/>
              </a:solidFill>
              <a:latin typeface="Calibri"/>
              <a:ea typeface="宋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蓝绿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蓝绿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蓝绿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">
  <a:themeElements>
    <a:clrScheme name="蓝绿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Application>LibreOffice/24.2.1.2$Windows_X86_64 LibreOffice_project/db4def46b0453cc22e2d0305797cf981b68ef5ac</Application>
  <AppVersion>15.0000</AppVersion>
  <Words>678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2020-07-10T09:02:26Z</dcterms:created>
  <dc:creator/>
  <dc:description/>
  <dc:language>en-US</dc:language>
  <cp:lastModifiedBy/>
  <dcterms:modified xsi:type="dcterms:W3CDTF">2024-08-18T07:31:46Z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全屏显示(16:9)</vt:lpwstr>
  </property>
  <property fmtid="{D5CDD505-2E9C-101B-9397-08002B2CF9AE}" pid="4" name="Slides">
    <vt:i4>16</vt:i4>
  </property>
</Properties>
</file>