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262" r:id="rId3"/>
    <p:sldId id="272" r:id="rId4"/>
    <p:sldId id="344" r:id="rId5"/>
    <p:sldId id="648" r:id="rId6"/>
    <p:sldId id="361" r:id="rId7"/>
    <p:sldId id="649" r:id="rId8"/>
    <p:sldId id="650" r:id="rId9"/>
    <p:sldId id="651" r:id="rId10"/>
    <p:sldId id="652" r:id="rId11"/>
    <p:sldId id="647" r:id="rId12"/>
    <p:sldId id="643" r:id="rId13"/>
    <p:sldId id="25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344"/>
            <p14:sldId id="648"/>
            <p14:sldId id="361"/>
            <p14:sldId id="649"/>
            <p14:sldId id="650"/>
            <p14:sldId id="651"/>
            <p14:sldId id="652"/>
            <p14:sldId id="647"/>
            <p14:sldId id="64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090"/>
    <a:srgbClr val="FFFFFF"/>
    <a:srgbClr val="7F7F7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81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52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54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60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95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0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-44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技术分析介绍与指标分类</a:t>
            </a:r>
          </a:p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绘制上证综指 </a:t>
            </a:r>
            <a:r>
              <a:rPr lang="en-US" altLang="zh-CN" dirty="0"/>
              <a:t>K </a:t>
            </a:r>
            <a:r>
              <a:rPr lang="zh-CN" altLang="en-US" dirty="0"/>
              <a:t>线图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7CD316-0DC4-7F91-E951-23E9D22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012774"/>
            <a:ext cx="3743847" cy="2443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922D81-F431-92B5-E1CD-31480BFD7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13" y="942190"/>
            <a:ext cx="357237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DC6D8D3A-B2A6-1740-9CC5-B2599960BE50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1" name="Freeform 125"/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kumimoji="0" lang="en-US" altLang="zh-CN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18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7966" y="1466047"/>
            <a:ext cx="2438291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20" dirty="0">
                <a:solidFill>
                  <a:prstClr val="white">
                    <a:lumMod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Python</a:t>
            </a:r>
            <a:r>
              <a:rPr lang="zh-CN" altLang="en-US" sz="1620" dirty="0">
                <a:solidFill>
                  <a:prstClr val="white">
                    <a:lumMod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绘图函数概览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2595905" y="225889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2</a:t>
            </a:r>
            <a:r>
              <a:rPr kumimoji="0" lang="en-US" altLang="zh-CN" sz="216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Freeform 125"/>
          <p:cNvSpPr>
            <a:spLocks noEditPoints="1"/>
          </p:cNvSpPr>
          <p:nvPr/>
        </p:nvSpPr>
        <p:spPr bwMode="auto">
          <a:xfrm rot="5400000">
            <a:off x="2258147" y="237209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3986554" y="2199100"/>
            <a:ext cx="3233742" cy="54432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7967" y="2300444"/>
            <a:ext cx="1018227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绘图案例</a:t>
            </a:r>
          </a:p>
        </p:txBody>
      </p:sp>
      <p:sp>
        <p:nvSpPr>
          <p:cNvPr id="6" name="Freeform 125">
            <a:extLst>
              <a:ext uri="{FF2B5EF4-FFF2-40B4-BE49-F238E27FC236}">
                <a16:creationId xmlns:a16="http://schemas.microsoft.com/office/drawing/2014/main" id="{15E65648-0A11-17DD-3126-E871A5FBB8AC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文本框 25">
            <a:extLst>
              <a:ext uri="{FF2B5EF4-FFF2-40B4-BE49-F238E27FC236}">
                <a16:creationId xmlns:a16="http://schemas.microsoft.com/office/drawing/2014/main" id="{3CA05EC7-7465-7EDF-106A-106E9FCB2D3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E33247-F8D5-B2AE-233B-F03F938AB040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92006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074FF-C6B2-4B78-BA30-E56E28216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7F1497-562E-6FE8-9750-9366F1877B69}"/>
              </a:ext>
            </a:extLst>
          </p:cNvPr>
          <p:cNvSpPr txBox="1"/>
          <p:nvPr/>
        </p:nvSpPr>
        <p:spPr>
          <a:xfrm>
            <a:off x="107504" y="1131590"/>
            <a:ext cx="8424936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ea typeface="思源黑体" panose="020B0400000000000000"/>
              </a:rPr>
              <a:t>使用在线数据绘制上证综指</a:t>
            </a:r>
            <a:r>
              <a:rPr lang="en-US" altLang="zh-CN" sz="1400" dirty="0">
                <a:ea typeface="思源黑体" panose="020B0400000000000000"/>
              </a:rPr>
              <a:t>2023</a:t>
            </a:r>
            <a:r>
              <a:rPr lang="zh-CN" altLang="en-US" sz="1400" dirty="0">
                <a:ea typeface="思源黑体" panose="020B0400000000000000"/>
              </a:rPr>
              <a:t>年</a:t>
            </a:r>
            <a:r>
              <a:rPr lang="en-US" altLang="zh-CN" sz="1400" dirty="0">
                <a:ea typeface="思源黑体" panose="020B0400000000000000"/>
              </a:rPr>
              <a:t>1</a:t>
            </a:r>
            <a:r>
              <a:rPr lang="zh-CN" altLang="en-US" sz="1400" dirty="0">
                <a:ea typeface="思源黑体" panose="020B0400000000000000"/>
              </a:rPr>
              <a:t>月</a:t>
            </a:r>
            <a:r>
              <a:rPr lang="en-US" altLang="zh-CN" sz="1400" dirty="0">
                <a:ea typeface="思源黑体" panose="020B0400000000000000"/>
              </a:rPr>
              <a:t>1</a:t>
            </a:r>
            <a:r>
              <a:rPr lang="zh-CN" altLang="en-US" sz="1400" dirty="0">
                <a:ea typeface="思源黑体" panose="020B0400000000000000"/>
              </a:rPr>
              <a:t>日到</a:t>
            </a:r>
            <a:r>
              <a:rPr lang="en-US" altLang="zh-CN" sz="1400" dirty="0">
                <a:ea typeface="思源黑体" panose="020B0400000000000000"/>
              </a:rPr>
              <a:t>1</a:t>
            </a:r>
            <a:r>
              <a:rPr lang="zh-CN" altLang="en-US" sz="1400" dirty="0">
                <a:ea typeface="思源黑体" panose="020B0400000000000000"/>
              </a:rPr>
              <a:t>月</a:t>
            </a:r>
            <a:r>
              <a:rPr lang="en-US" altLang="zh-CN" sz="1400" dirty="0">
                <a:ea typeface="思源黑体" panose="020B0400000000000000"/>
              </a:rPr>
              <a:t>31</a:t>
            </a:r>
            <a:r>
              <a:rPr lang="zh-CN" altLang="en-US" sz="1400" dirty="0">
                <a:ea typeface="思源黑体" panose="020B0400000000000000"/>
              </a:rPr>
              <a:t>日的日</a:t>
            </a:r>
            <a:r>
              <a:rPr lang="en-US" altLang="zh-CN" sz="1400" dirty="0">
                <a:ea typeface="思源黑体" panose="020B0400000000000000"/>
              </a:rPr>
              <a:t>K</a:t>
            </a:r>
            <a:r>
              <a:rPr lang="zh-CN" altLang="en-US" sz="1400" dirty="0">
                <a:ea typeface="思源黑体" panose="020B0400000000000000"/>
              </a:rPr>
              <a:t>线图。</a:t>
            </a:r>
            <a:endParaRPr lang="en-US" altLang="zh-CN" sz="1400" dirty="0">
              <a:ea typeface="思源黑体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7421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182392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en-US" altLang="zh-CN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Python</a:t>
              </a:r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绘图函数概览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018227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绘图案例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C974B3F3-6F3F-9C6D-4ADC-7068D198ADF0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B806B2F7-475F-A3F7-D7A7-96127AABDC5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FCA35-968D-D432-1779-9C6FBF9CA3AF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19AEC475-E399-47ED-2148-22AFCC7C2875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绘图函数概览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89" y="1636477"/>
            <a:ext cx="3571550" cy="2051611"/>
          </a:xfrm>
        </p:spPr>
        <p:txBody>
          <a:bodyPr/>
          <a:lstStyle/>
          <a:p>
            <a:r>
              <a:rPr lang="en-US" altLang="zh-CN" dirty="0" err="1"/>
              <a:t>mpl_finance</a:t>
            </a:r>
            <a:r>
              <a:rPr lang="en-US" altLang="zh-CN" dirty="0"/>
              <a:t> </a:t>
            </a:r>
            <a:r>
              <a:rPr lang="zh-CN" altLang="en-US" dirty="0"/>
              <a:t>绘制</a:t>
            </a:r>
            <a:r>
              <a:rPr lang="en-US" altLang="zh-CN" dirty="0"/>
              <a:t>K</a:t>
            </a:r>
            <a:r>
              <a:rPr lang="zh-CN" altLang="en-US" dirty="0"/>
              <a:t>线图的相关函数</a:t>
            </a:r>
          </a:p>
          <a:p>
            <a:pPr lvl="1"/>
            <a:r>
              <a:rPr lang="en-US" altLang="zh-CN" dirty="0" err="1"/>
              <a:t>candlestick_ohlc</a:t>
            </a:r>
            <a:r>
              <a:rPr lang="en-US" altLang="zh-CN" dirty="0"/>
              <a:t>()</a:t>
            </a: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31DABB31-9E96-BCAC-5BAC-7D57E1002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"/>
          <a:stretch/>
        </p:blipFill>
        <p:spPr>
          <a:xfrm>
            <a:off x="4439236" y="1672267"/>
            <a:ext cx="4085075" cy="20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986554" y="1365207"/>
            <a:ext cx="3217748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1" name="Freeform 125"/>
          <p:cNvSpPr>
            <a:spLocks noEditPoints="1"/>
          </p:cNvSpPr>
          <p:nvPr/>
        </p:nvSpPr>
        <p:spPr bwMode="auto">
          <a:xfrm rot="5400000">
            <a:off x="2258147" y="1537696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2595905" y="1424497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1</a:t>
            </a:r>
            <a:r>
              <a:rPr lang="en-US" altLang="zh-CN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89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7966" y="1466047"/>
            <a:ext cx="2268955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Python</a:t>
            </a:r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绘图函数概览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2595905" y="2258894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2</a:t>
            </a:r>
            <a:r>
              <a:rPr lang="en-US" altLang="zh-CN" sz="216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Freeform 125"/>
          <p:cNvSpPr>
            <a:spLocks noEditPoints="1"/>
          </p:cNvSpPr>
          <p:nvPr/>
        </p:nvSpPr>
        <p:spPr bwMode="auto">
          <a:xfrm rot="5400000">
            <a:off x="2258147" y="2372093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3986554" y="2199100"/>
            <a:ext cx="3233742" cy="54432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</a:pPr>
            <a:endParaRPr lang="zh-CN" altLang="en-US" sz="1215" kern="0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7967" y="2300444"/>
            <a:ext cx="1018227" cy="341632"/>
          </a:xfrm>
          <a:prstGeom prst="rect">
            <a:avLst/>
          </a:prstGeom>
          <a:noFill/>
          <a:ln w="25400" cap="sq">
            <a:noFill/>
            <a:prstDash val="dash"/>
            <a:bevel/>
          </a:ln>
        </p:spPr>
        <p:txBody>
          <a:bodyPr wrap="none">
            <a:spAutoFit/>
          </a:bodyPr>
          <a:lstStyle/>
          <a:p>
            <a:r>
              <a:rPr lang="zh-CN" altLang="en-US" sz="1620" b="1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绘图案例</a:t>
            </a:r>
          </a:p>
        </p:txBody>
      </p:sp>
      <p:sp>
        <p:nvSpPr>
          <p:cNvPr id="6" name="Freeform 125">
            <a:extLst>
              <a:ext uri="{FF2B5EF4-FFF2-40B4-BE49-F238E27FC236}">
                <a16:creationId xmlns:a16="http://schemas.microsoft.com/office/drawing/2014/main" id="{15E65648-0A11-17DD-3126-E871A5FBB8AC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文本框 25">
            <a:extLst>
              <a:ext uri="{FF2B5EF4-FFF2-40B4-BE49-F238E27FC236}">
                <a16:creationId xmlns:a16="http://schemas.microsoft.com/office/drawing/2014/main" id="{3CA05EC7-7465-7EDF-106A-106E9FCB2D3E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E33247-F8D5-B2AE-233B-F03F938AB040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DC6D8D3A-B2A6-1740-9CC5-B2599960BE50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71676"/>
            <a:ext cx="3456384" cy="2232122"/>
          </a:xfrm>
        </p:spPr>
        <p:txBody>
          <a:bodyPr>
            <a:normAutofit/>
          </a:bodyPr>
          <a:lstStyle/>
          <a:p>
            <a:r>
              <a:rPr lang="zh-CN" altLang="en-US" dirty="0"/>
              <a:t>首先，</a:t>
            </a:r>
            <a:r>
              <a:rPr lang="zh-CN" altLang="en-US" b="0" dirty="0"/>
              <a:t>利用 </a:t>
            </a:r>
            <a:r>
              <a:rPr lang="en-US" altLang="zh-CN" b="0" dirty="0"/>
              <a:t>pandas </a:t>
            </a:r>
            <a:r>
              <a:rPr lang="zh-CN" altLang="en-US" b="0" dirty="0"/>
              <a:t>第三方库中的</a:t>
            </a:r>
            <a:r>
              <a:rPr lang="en-US" altLang="zh-CN" b="0" dirty="0" err="1"/>
              <a:t>read_csv</a:t>
            </a:r>
            <a:r>
              <a:rPr lang="en-US" altLang="zh-CN" b="0" dirty="0"/>
              <a:t>()</a:t>
            </a:r>
            <a:r>
              <a:rPr lang="zh-CN" altLang="en-US" b="0" dirty="0"/>
              <a:t>函数读取外部</a:t>
            </a:r>
            <a:r>
              <a:rPr lang="en-US" altLang="zh-CN" b="0" dirty="0"/>
              <a:t>csv </a:t>
            </a:r>
            <a:r>
              <a:rPr lang="zh-CN" altLang="en-US" b="0" dirty="0"/>
              <a:t>文件，</a:t>
            </a:r>
            <a:r>
              <a:rPr lang="en-US" altLang="zh-CN" b="0" dirty="0"/>
              <a:t>ssec2015.csv</a:t>
            </a:r>
            <a:r>
              <a:rPr lang="zh-CN" altLang="en-US" b="0" dirty="0"/>
              <a:t>文件内存储了上证综指</a:t>
            </a:r>
            <a:r>
              <a:rPr lang="en-US" altLang="zh-CN" b="0" dirty="0"/>
              <a:t>2015</a:t>
            </a:r>
            <a:r>
              <a:rPr lang="zh-CN" altLang="en-US" b="0" dirty="0"/>
              <a:t>年</a:t>
            </a:r>
            <a:r>
              <a:rPr lang="en-US" altLang="zh-CN" b="0" dirty="0"/>
              <a:t>3</a:t>
            </a:r>
            <a:r>
              <a:rPr lang="zh-CN" altLang="en-US" b="0" dirty="0"/>
              <a:t>月份的日交易数据。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545C23-CF4E-43BC-B3B9-FCDE3FBD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2823" y="1707655"/>
            <a:ext cx="5035681" cy="24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7344816" cy="657011"/>
          </a:xfrm>
        </p:spPr>
        <p:txBody>
          <a:bodyPr>
            <a:normAutofit/>
          </a:bodyPr>
          <a:lstStyle/>
          <a:p>
            <a:r>
              <a:rPr lang="zh-CN" altLang="en-US" dirty="0"/>
              <a:t>其次，</a:t>
            </a:r>
            <a:r>
              <a:rPr lang="zh-CN" altLang="en-US" b="0" dirty="0"/>
              <a:t>将时间由字符串格式转换成浮点格式，并按照年、月、日进行切分。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545C23-CF4E-43BC-B3B9-FCDE3FBD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074" y="1779662"/>
            <a:ext cx="546640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D5F8F8-CAAA-2DA8-D7F1-4B316948BF80}"/>
              </a:ext>
            </a:extLst>
          </p:cNvPr>
          <p:cNvSpPr txBox="1"/>
          <p:nvPr/>
        </p:nvSpPr>
        <p:spPr>
          <a:xfrm>
            <a:off x="539552" y="915566"/>
            <a:ext cx="7674452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>
                <a:ea typeface="思源黑体" panose="020B0400000000000000"/>
              </a:rPr>
              <a:t>此外，用</a:t>
            </a:r>
            <a:r>
              <a:rPr lang="en-US" altLang="zh-CN" sz="1400" b="0" dirty="0">
                <a:ea typeface="思源黑体" panose="020B0400000000000000"/>
              </a:rPr>
              <a:t>pandas</a:t>
            </a:r>
            <a:r>
              <a:rPr lang="zh-CN" altLang="en-US" sz="1400" b="0" dirty="0">
                <a:ea typeface="思源黑体" panose="020B0400000000000000"/>
              </a:rPr>
              <a:t>库中的</a:t>
            </a:r>
            <a:r>
              <a:rPr lang="en-US" altLang="zh-CN" sz="1400" b="0" dirty="0" err="1">
                <a:ea typeface="思源黑体" panose="020B0400000000000000"/>
              </a:rPr>
              <a:t>read_csv</a:t>
            </a:r>
            <a:r>
              <a:rPr lang="en-US" altLang="zh-CN" sz="1400" b="0" dirty="0">
                <a:ea typeface="思源黑体" panose="020B0400000000000000"/>
              </a:rPr>
              <a:t>()</a:t>
            </a:r>
            <a:r>
              <a:rPr lang="zh-CN" altLang="en-US" sz="1400" b="0" dirty="0">
                <a:ea typeface="思源黑体" panose="020B0400000000000000"/>
              </a:rPr>
              <a:t>函数读进来的数据存储为数据框</a:t>
            </a:r>
            <a:r>
              <a:rPr lang="en-US" altLang="zh-CN" sz="1400" b="0" dirty="0">
                <a:ea typeface="思源黑体" panose="020B0400000000000000"/>
              </a:rPr>
              <a:t>(</a:t>
            </a:r>
            <a:r>
              <a:rPr lang="en-US" altLang="zh-CN" sz="1400" b="0" dirty="0" err="1">
                <a:ea typeface="思源黑体" panose="020B0400000000000000"/>
              </a:rPr>
              <a:t>DataFrame</a:t>
            </a:r>
            <a:r>
              <a:rPr lang="en-US" altLang="zh-CN" sz="1400" b="0" dirty="0">
                <a:ea typeface="思源黑体" panose="020B0400000000000000"/>
              </a:rPr>
              <a:t>)</a:t>
            </a:r>
            <a:r>
              <a:rPr lang="zh-CN" altLang="en-US" sz="1400" b="0" dirty="0">
                <a:ea typeface="思源黑体" panose="020B0400000000000000"/>
              </a:rPr>
              <a:t>形式，即</a:t>
            </a:r>
            <a:r>
              <a:rPr lang="en-US" altLang="zh-CN" sz="1400" b="0" dirty="0">
                <a:ea typeface="思源黑体" panose="020B0400000000000000"/>
              </a:rPr>
              <a:t>ssec2015</a:t>
            </a:r>
            <a:r>
              <a:rPr lang="zh-CN" altLang="en-US" sz="1400" b="0" dirty="0">
                <a:ea typeface="思源黑体" panose="020B0400000000000000"/>
              </a:rPr>
              <a:t>的数据类型为 </a:t>
            </a:r>
            <a:r>
              <a:rPr lang="en-US" altLang="zh-CN" sz="1400" b="0" dirty="0" err="1">
                <a:ea typeface="思源黑体" panose="020B0400000000000000"/>
              </a:rPr>
              <a:t>DataFrame</a:t>
            </a:r>
            <a:r>
              <a:rPr lang="zh-CN" altLang="en-US" sz="1400" b="0" dirty="0">
                <a:ea typeface="思源黑体" panose="020B0400000000000000"/>
              </a:rPr>
              <a:t>形式。</a:t>
            </a:r>
            <a:endParaRPr lang="zh-CN" altLang="en-US" sz="1400" dirty="0">
              <a:ea typeface="思源黑体" panose="020B040000000000000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CBB7B-5211-CF85-A9CD-61FA3724339B}"/>
              </a:ext>
            </a:extLst>
          </p:cNvPr>
          <p:cNvSpPr txBox="1"/>
          <p:nvPr/>
        </p:nvSpPr>
        <p:spPr>
          <a:xfrm>
            <a:off x="539552" y="2571750"/>
            <a:ext cx="7674452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 err="1">
                <a:ea typeface="思源黑体" panose="020B0400000000000000"/>
              </a:rPr>
              <a:t>candlestick_ohlc</a:t>
            </a:r>
            <a:r>
              <a:rPr lang="en-US" altLang="zh-CN" sz="1400" b="0" dirty="0">
                <a:ea typeface="思源黑体" panose="020B0400000000000000"/>
              </a:rPr>
              <a:t>()</a:t>
            </a:r>
            <a:r>
              <a:rPr lang="zh-CN" altLang="en-US" sz="1400" b="0" dirty="0">
                <a:ea typeface="思源黑体" panose="020B0400000000000000"/>
              </a:rPr>
              <a:t>函数所传入的数据对象类型为序列类型，需要将 </a:t>
            </a:r>
            <a:r>
              <a:rPr lang="en-US" altLang="zh-CN" sz="1400" b="0" dirty="0" err="1">
                <a:ea typeface="思源黑体" panose="020B0400000000000000"/>
              </a:rPr>
              <a:t>DataFrame</a:t>
            </a:r>
            <a:r>
              <a:rPr lang="zh-CN" altLang="en-US" sz="1400" b="0" dirty="0">
                <a:ea typeface="思源黑体" panose="020B0400000000000000"/>
              </a:rPr>
              <a:t>类型的 </a:t>
            </a:r>
            <a:r>
              <a:rPr lang="en-US" altLang="zh-CN" sz="1400" b="0" dirty="0">
                <a:ea typeface="思源黑体" panose="020B0400000000000000"/>
              </a:rPr>
              <a:t>ssec2015</a:t>
            </a:r>
            <a:r>
              <a:rPr lang="zh-CN" altLang="en-US" sz="1400" b="0" dirty="0">
                <a:ea typeface="思源黑体" panose="020B0400000000000000"/>
              </a:rPr>
              <a:t>转换成列表 </a:t>
            </a:r>
            <a:r>
              <a:rPr lang="en-US" altLang="zh-CN" sz="1400" b="0" dirty="0">
                <a:ea typeface="思源黑体" panose="020B0400000000000000"/>
              </a:rPr>
              <a:t>ssec15list</a:t>
            </a:r>
            <a:r>
              <a:rPr lang="zh-CN" altLang="en-US" sz="1400" b="0" dirty="0">
                <a:ea typeface="思源黑体" panose="020B0400000000000000"/>
              </a:rPr>
              <a:t>。</a:t>
            </a:r>
            <a:endParaRPr lang="zh-CN" altLang="en-US" sz="1400" dirty="0">
              <a:ea typeface="思源黑体" panose="020B040000000000000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797F8F-2B69-2964-6B2F-3833003E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423" y="3531549"/>
            <a:ext cx="4068593" cy="77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90EDC4-C00E-FBB0-7923-AC202B3FA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3" y="1738994"/>
            <a:ext cx="2988473" cy="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56B8A-88B8-49E1-B067-5A7CDE81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06627"/>
            <a:ext cx="7344816" cy="657011"/>
          </a:xfrm>
        </p:spPr>
        <p:txBody>
          <a:bodyPr>
            <a:normAutofit/>
          </a:bodyPr>
          <a:lstStyle/>
          <a:p>
            <a:r>
              <a:rPr lang="zh-CN" altLang="en-US" dirty="0"/>
              <a:t>最后，</a:t>
            </a:r>
            <a:r>
              <a:rPr lang="zh-CN" altLang="en-US" b="0" dirty="0"/>
              <a:t>设定图像参数并绘制蜡烛图。</a:t>
            </a:r>
            <a:endParaRPr lang="en-US" altLang="zh-CN" b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545C23-CF4E-43BC-B3B9-FCDE3FBD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563640"/>
            <a:ext cx="5747607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7ADB6-D0EA-A462-E769-3ADB0657A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18" y="1368640"/>
            <a:ext cx="2837610" cy="2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绘图案例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D5F8F8-CAAA-2DA8-D7F1-4B316948BF80}"/>
              </a:ext>
            </a:extLst>
          </p:cNvPr>
          <p:cNvSpPr txBox="1"/>
          <p:nvPr/>
        </p:nvSpPr>
        <p:spPr>
          <a:xfrm>
            <a:off x="539552" y="680257"/>
            <a:ext cx="7632848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为了更方便地对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DataFrame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类型的数据绘制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线图，我们将上述代码整合到一个函数中，创建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candlePlot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函数，并存储在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candle.py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模组中，下次绘制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线图时，通过导入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candle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模组调用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candlePlot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思源黑体" panose="020B0400000000000000"/>
                <a:cs typeface="+mn-cs"/>
              </a:rPr>
              <a:t>函数来进行绘制。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797F8F-2B69-2964-6B2F-3833003E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1" y="1995686"/>
            <a:ext cx="549841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3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全屏显示(16:9)</PresentationFormat>
  <Paragraphs>38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思源黑体</vt:lpstr>
      <vt:lpstr>思源黑体 CN Bold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2023-02-27T10:39:42Z</dcterms:modified>
</cp:coreProperties>
</file>