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3" r:id="rId2"/>
    <p:sldId id="262" r:id="rId3"/>
    <p:sldId id="272" r:id="rId4"/>
    <p:sldId id="653" r:id="rId5"/>
    <p:sldId id="654" r:id="rId6"/>
    <p:sldId id="655" r:id="rId7"/>
    <p:sldId id="648" r:id="rId8"/>
    <p:sldId id="361" r:id="rId9"/>
    <p:sldId id="656" r:id="rId10"/>
    <p:sldId id="657" r:id="rId11"/>
    <p:sldId id="658" r:id="rId12"/>
    <p:sldId id="659" r:id="rId13"/>
    <p:sldId id="660" r:id="rId14"/>
    <p:sldId id="670" r:id="rId15"/>
    <p:sldId id="661" r:id="rId16"/>
    <p:sldId id="662" r:id="rId17"/>
    <p:sldId id="663" r:id="rId18"/>
    <p:sldId id="664" r:id="rId19"/>
    <p:sldId id="665" r:id="rId20"/>
    <p:sldId id="671" r:id="rId21"/>
    <p:sldId id="666" r:id="rId22"/>
    <p:sldId id="672" r:id="rId23"/>
    <p:sldId id="667" r:id="rId24"/>
    <p:sldId id="643" r:id="rId25"/>
    <p:sldId id="259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B236F8-BB9F-4F14-A9F1-223D3247D52A}">
          <p14:sldIdLst>
            <p14:sldId id="343"/>
            <p14:sldId id="262"/>
            <p14:sldId id="272"/>
            <p14:sldId id="653"/>
            <p14:sldId id="654"/>
            <p14:sldId id="655"/>
            <p14:sldId id="648"/>
            <p14:sldId id="361"/>
            <p14:sldId id="656"/>
            <p14:sldId id="657"/>
            <p14:sldId id="658"/>
            <p14:sldId id="659"/>
            <p14:sldId id="660"/>
            <p14:sldId id="670"/>
            <p14:sldId id="661"/>
            <p14:sldId id="662"/>
            <p14:sldId id="663"/>
            <p14:sldId id="664"/>
            <p14:sldId id="665"/>
            <p14:sldId id="671"/>
            <p14:sldId id="666"/>
            <p14:sldId id="672"/>
            <p14:sldId id="667"/>
            <p14:sldId id="64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  <a:srgbClr val="333F50"/>
    <a:srgbClr val="4A7090"/>
    <a:srgbClr val="FFFFFF"/>
    <a:srgbClr val="3494BA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76730" autoAdjust="0"/>
  </p:normalViewPr>
  <p:slideViewPr>
    <p:cSldViewPr>
      <p:cViewPr varScale="1">
        <p:scale>
          <a:sx n="85" d="100"/>
          <a:sy n="85" d="100"/>
        </p:scale>
        <p:origin x="7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E1F764-7811-1865-C9F7-E6C25AA18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BC2C6-E0E6-1609-7D3F-F3CE5122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955-6D8E-467F-A407-49104D1782C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96174-CE84-28AB-425F-3AA5C822C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B006B-15BD-9E86-046C-CECF356CC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63EF-C6EA-44F3-B34A-EC48AAA0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2E89-9448-4D5C-8448-9CCF5BBC8E1A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B694-ED52-4167-BA07-0E91353D5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8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36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26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79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57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256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2443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318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312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91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07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70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40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026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155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665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85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815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97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11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68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27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 userDrawn="1"/>
        </p:nvSpPr>
        <p:spPr>
          <a:xfrm>
            <a:off x="1588" y="0"/>
            <a:ext cx="9144000" cy="4176000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Shape 9581"/>
          <p:cNvSpPr/>
          <p:nvPr userDrawn="1"/>
        </p:nvSpPr>
        <p:spPr>
          <a:xfrm>
            <a:off x="528803" y="607681"/>
            <a:ext cx="688737" cy="302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7" name="Shape 9582"/>
          <p:cNvSpPr/>
          <p:nvPr userDrawn="1"/>
        </p:nvSpPr>
        <p:spPr>
          <a:xfrm>
            <a:off x="1312112" y="448542"/>
            <a:ext cx="941511" cy="320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391508" y="1423638"/>
            <a:ext cx="664827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300" kern="1200" spc="225" baseline="0" dirty="0">
                <a:solidFill>
                  <a:prstClr val="white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10"/>
          </p:nvPr>
        </p:nvSpPr>
        <p:spPr>
          <a:xfrm>
            <a:off x="2419643" y="2652612"/>
            <a:ext cx="6597748" cy="39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CN" altLang="en-US" sz="2100" b="1" kern="1200" baseline="0" dirty="0" smtClean="0">
                <a:solidFill>
                  <a:srgbClr val="FFFFFF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思源黑体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59535" y="4081637"/>
            <a:ext cx="9263070" cy="2281"/>
          </a:xfrm>
          <a:prstGeom prst="line">
            <a:avLst/>
          </a:prstGeom>
          <a:ln w="254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/>
          <p:cNvGrpSpPr/>
          <p:nvPr userDrawn="1"/>
        </p:nvGrpSpPr>
        <p:grpSpPr>
          <a:xfrm>
            <a:off x="4716016" y="4428005"/>
            <a:ext cx="260543" cy="308468"/>
            <a:chOff x="1375885" y="1198807"/>
            <a:chExt cx="1009650" cy="1195367"/>
          </a:xfrm>
          <a:solidFill>
            <a:schemeClr val="accent1">
              <a:lumMod val="50000"/>
            </a:schemeClr>
          </a:solidFill>
        </p:grpSpPr>
        <p:grpSp>
          <p:nvGrpSpPr>
            <p:cNvPr id="32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33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072" y="4350897"/>
            <a:ext cx="3024336" cy="5143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zh-CN" altLang="en-US" sz="1800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algn="l" defTabSz="914400" rtl="0" eaLnBrk="1" latinLnBrk="0" hangingPunct="1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0" y="18000"/>
            <a:ext cx="1570498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76563" y="0"/>
            <a:ext cx="5295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"/>
          <p:cNvSpPr txBox="1"/>
          <p:nvPr userDrawn="1"/>
        </p:nvSpPr>
        <p:spPr>
          <a:xfrm>
            <a:off x="836538" y="238691"/>
            <a:ext cx="3375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27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382561" y="700673"/>
            <a:ext cx="3162380" cy="2871"/>
          </a:xfrm>
          <a:prstGeom prst="line">
            <a:avLst/>
          </a:prstGeom>
          <a:ln w="25400" cap="rnd">
            <a:solidFill>
              <a:schemeClr val="bg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4154F5-0A5C-484F-9A44-9122325A8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2370" y="156436"/>
            <a:ext cx="5699830" cy="384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 userDrawn="1"/>
        </p:nvSpPr>
        <p:spPr bwMode="auto">
          <a:xfrm>
            <a:off x="215560" y="238691"/>
            <a:ext cx="396000" cy="2916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8" y="627660"/>
            <a:ext cx="8208908" cy="3953116"/>
          </a:xfrm>
          <a:prstGeom prst="rect">
            <a:avLst/>
          </a:prstGeom>
        </p:spPr>
        <p:txBody>
          <a:bodyPr>
            <a:normAutofit/>
          </a:bodyPr>
          <a:lstStyle>
            <a:lvl1pPr marL="308607" indent="-30860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3917494" y="4797789"/>
            <a:ext cx="948454" cy="25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fld id="{E88608E0-7F47-44EF-BDDA-B28D2AA2C43C}" type="slidenum">
              <a:rPr lang="en-US" altLang="zh-Hans" sz="108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pPr algn="r" eaLnBrk="1" hangingPunct="1">
                <a:spcBef>
                  <a:spcPct val="30000"/>
                </a:spcBef>
                <a:buClr>
                  <a:srgbClr val="800000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zh-CN" sz="108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-25</a:t>
            </a:r>
            <a:endParaRPr lang="en-US" altLang="zh-Hans" sz="108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5" y="2463938"/>
            <a:ext cx="1428750" cy="1285875"/>
          </a:xfrm>
          <a:prstGeom prst="rect">
            <a:avLst/>
          </a:prstGeom>
        </p:spPr>
      </p:pic>
      <p:sp>
        <p:nvSpPr>
          <p:cNvPr id="13" name="文本框 8"/>
          <p:cNvSpPr txBox="1"/>
          <p:nvPr userDrawn="1"/>
        </p:nvSpPr>
        <p:spPr>
          <a:xfrm>
            <a:off x="2053828" y="1466742"/>
            <a:ext cx="484346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40" dirty="0">
                <a:solidFill>
                  <a:srgbClr val="51515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lang="zh-CN" altLang="en-US" sz="5940" dirty="0">
              <a:solidFill>
                <a:srgbClr val="51515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822952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7" indent="-308607" algn="l" defTabSz="822952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822952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K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线图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A9467-DA86-435F-953E-38F709C787E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捕捉</a:t>
            </a:r>
            <a:r>
              <a:rPr lang="en-US" altLang="zh-CN" dirty="0"/>
              <a:t>K</a:t>
            </a:r>
            <a:r>
              <a:rPr lang="zh-CN" altLang="en-US" dirty="0"/>
              <a:t>线图的形态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000766" y="4278889"/>
            <a:ext cx="3963722" cy="669125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/>
              <a:t>上海财经大学金融学院量化金融研究中心副主任</a:t>
            </a:r>
            <a:endParaRPr lang="en-US" altLang="zh-CN" sz="1400" dirty="0"/>
          </a:p>
          <a:p>
            <a:pPr>
              <a:lnSpc>
                <a:spcPts val="1500"/>
              </a:lnSpc>
            </a:pPr>
            <a:r>
              <a:rPr lang="zh-CN" altLang="en-US" sz="1400" dirty="0"/>
              <a:t>张泽亮</a:t>
            </a:r>
          </a:p>
        </p:txBody>
      </p:sp>
    </p:spTree>
    <p:extLst>
      <p:ext uri="{BB962C8B-B14F-4D97-AF65-F5344CB8AC3E}">
        <p14:creationId xmlns:p14="http://schemas.microsoft.com/office/powerpoint/2010/main" val="19638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62611"/>
            <a:ext cx="7704856" cy="657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然后，定义十字星实体的位置，十字星实体要在其前后绿色实体和红色实体的下方。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捕捉反转形态之“早晨之星”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871BC2-2D66-92F2-5DEA-46C8787A1106}"/>
              </a:ext>
            </a:extLst>
          </p:cNvPr>
          <p:cNvSpPr txBox="1"/>
          <p:nvPr/>
        </p:nvSpPr>
        <p:spPr>
          <a:xfrm>
            <a:off x="783185" y="1365875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准备数据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5C0DEC-A754-8D95-A190-38B51BA173CF}"/>
              </a:ext>
            </a:extLst>
          </p:cNvPr>
          <p:cNvSpPr txBox="1"/>
          <p:nvPr/>
        </p:nvSpPr>
        <p:spPr>
          <a:xfrm>
            <a:off x="794605" y="2331574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捕捉符合十字星位置的蜡烛图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F28EA2-465B-9BC4-6D7D-1813E989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563638"/>
            <a:ext cx="2335784" cy="5769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342F8C-8C05-DB56-2F4A-0EA020C11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2571750"/>
            <a:ext cx="4390616" cy="16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62611"/>
            <a:ext cx="7704856" cy="657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接下来，我们尝试刻画下跌趋势。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捕捉反转形态之“早晨之星”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0B9BD0-6D6C-C752-9158-7DA64D45E58C}"/>
              </a:ext>
            </a:extLst>
          </p:cNvPr>
          <p:cNvSpPr txBox="1"/>
          <p:nvPr/>
        </p:nvSpPr>
        <p:spPr>
          <a:xfrm>
            <a:off x="827584" y="1304082"/>
            <a:ext cx="284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定义下跌趋势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先计算收益率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21F7D3-4581-F806-E4E2-7866C170EEB6}"/>
              </a:ext>
            </a:extLst>
          </p:cNvPr>
          <p:cNvSpPr txBox="1"/>
          <p:nvPr/>
        </p:nvSpPr>
        <p:spPr>
          <a:xfrm>
            <a:off x="866176" y="2740906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寻找向下趋势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08B980-4620-CB43-EB3C-D7EF40077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74" y="1673414"/>
            <a:ext cx="2495898" cy="714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EB6D19-5D10-E5BB-156A-EE232F92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47" y="2931790"/>
            <a:ext cx="337232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62611"/>
            <a:ext cx="7704856" cy="657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上述</a:t>
            </a:r>
            <a:r>
              <a:rPr lang="en-US" altLang="zh-CN" b="0" dirty="0"/>
              <a:t>3</a:t>
            </a:r>
            <a:r>
              <a:rPr lang="zh-CN" altLang="en-US" b="0" dirty="0"/>
              <a:t>个条件刻画完以后，用 </a:t>
            </a:r>
            <a:r>
              <a:rPr lang="en-US" altLang="zh-CN" b="0" dirty="0"/>
              <a:t>python </a:t>
            </a:r>
            <a:r>
              <a:rPr lang="zh-CN" altLang="en-US" b="0" dirty="0"/>
              <a:t>自动寻找“早晨之星”形态。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捕捉反转形态之“早晨之星”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BCCEF1-8A21-3558-CB2F-E99A905578BE}"/>
              </a:ext>
            </a:extLst>
          </p:cNvPr>
          <p:cNvSpPr txBox="1"/>
          <p:nvPr/>
        </p:nvSpPr>
        <p:spPr>
          <a:xfrm>
            <a:off x="840200" y="2859782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捕捉上证综指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2012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年出现“早晨之星”形态的日期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12BB20-9353-72B7-B935-63F8CD64C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0" y="1419622"/>
            <a:ext cx="3982006" cy="1124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BA5405-3ECD-9C5E-9F89-A05157316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90614"/>
            <a:ext cx="288647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62611"/>
            <a:ext cx="7704856" cy="6570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从代码结果中可以看出，</a:t>
            </a:r>
            <a:r>
              <a:rPr lang="en-US" altLang="zh-CN" b="0" dirty="0"/>
              <a:t>2012</a:t>
            </a:r>
            <a:r>
              <a:rPr lang="zh-CN" altLang="en-US" b="0" dirty="0"/>
              <a:t>年上证综指的</a:t>
            </a:r>
            <a:r>
              <a:rPr lang="en-US" altLang="zh-CN" b="0" dirty="0"/>
              <a:t>K</a:t>
            </a:r>
            <a:r>
              <a:rPr lang="zh-CN" altLang="en-US" b="0" dirty="0"/>
              <a:t>线图上只出现了</a:t>
            </a:r>
            <a:r>
              <a:rPr lang="en-US" altLang="zh-CN" b="0" dirty="0"/>
              <a:t>1 </a:t>
            </a:r>
            <a:r>
              <a:rPr lang="zh-CN" altLang="en-US" b="0" dirty="0"/>
              <a:t>次“早晨之星”形态，日期为</a:t>
            </a:r>
            <a:r>
              <a:rPr lang="en-US" altLang="zh-CN" b="0" dirty="0"/>
              <a:t>2012</a:t>
            </a:r>
            <a:r>
              <a:rPr lang="zh-CN" altLang="en-US" b="0" dirty="0"/>
              <a:t>年</a:t>
            </a:r>
            <a:r>
              <a:rPr lang="en-US" altLang="zh-CN" b="0" dirty="0"/>
              <a:t>9</a:t>
            </a:r>
            <a:r>
              <a:rPr lang="zh-CN" altLang="en-US" b="0" dirty="0"/>
              <a:t>月</a:t>
            </a:r>
            <a:r>
              <a:rPr lang="en-US" altLang="zh-CN" b="0" dirty="0"/>
              <a:t>6</a:t>
            </a:r>
            <a:r>
              <a:rPr lang="zh-CN" altLang="en-US" b="0" dirty="0"/>
              <a:t>日，我们绘制出</a:t>
            </a:r>
            <a:r>
              <a:rPr lang="en-US" altLang="zh-CN" b="0" dirty="0"/>
              <a:t>2012</a:t>
            </a:r>
            <a:r>
              <a:rPr lang="zh-CN" altLang="en-US" b="0" dirty="0"/>
              <a:t>年</a:t>
            </a:r>
            <a:r>
              <a:rPr lang="en-US" altLang="zh-CN" b="0" dirty="0"/>
              <a:t>9</a:t>
            </a:r>
            <a:r>
              <a:rPr lang="zh-CN" altLang="en-US" b="0" dirty="0"/>
              <a:t>月</a:t>
            </a:r>
            <a:r>
              <a:rPr lang="en-US" altLang="zh-CN" b="0" dirty="0"/>
              <a:t>6</a:t>
            </a:r>
            <a:r>
              <a:rPr lang="zh-CN" altLang="en-US" b="0" dirty="0"/>
              <a:t>日附近的</a:t>
            </a:r>
            <a:r>
              <a:rPr lang="en-US" altLang="zh-CN" b="0" dirty="0"/>
              <a:t>K</a:t>
            </a:r>
            <a:r>
              <a:rPr lang="zh-CN" altLang="en-US" b="0" dirty="0"/>
              <a:t>线图。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捕捉反转形态之“早晨之星”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7CBA4D-65AC-B21D-6F1E-E1D2695C67E5}"/>
              </a:ext>
            </a:extLst>
          </p:cNvPr>
          <p:cNvSpPr txBox="1"/>
          <p:nvPr/>
        </p:nvSpPr>
        <p:spPr>
          <a:xfrm>
            <a:off x="740291" y="1673414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提取交易数据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8B8E2D-55A6-1FD3-C619-3653CC450BC8}"/>
              </a:ext>
            </a:extLst>
          </p:cNvPr>
          <p:cNvSpPr txBox="1"/>
          <p:nvPr/>
        </p:nvSpPr>
        <p:spPr>
          <a:xfrm>
            <a:off x="740291" y="2559244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绘制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K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线图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353633-27D3-B358-392B-4986894B0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1670"/>
            <a:ext cx="3886742" cy="2857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EC87F3-22E0-998B-8F61-73F634BFA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5" y="2797582"/>
            <a:ext cx="511563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3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捕捉反转形态之“早晨之星”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07818-E338-28E9-89A3-C4A00C12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2" y="508819"/>
            <a:ext cx="8316416" cy="42661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A81630-8C5D-DD85-2312-57833BF1EBDF}"/>
              </a:ext>
            </a:extLst>
          </p:cNvPr>
          <p:cNvSpPr/>
          <p:nvPr/>
        </p:nvSpPr>
        <p:spPr>
          <a:xfrm>
            <a:off x="3521860" y="2787774"/>
            <a:ext cx="64807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52A587-A1C6-6A9C-9DD8-E4A866C4C9B2}"/>
              </a:ext>
            </a:extLst>
          </p:cNvPr>
          <p:cNvSpPr txBox="1"/>
          <p:nvPr/>
        </p:nvSpPr>
        <p:spPr>
          <a:xfrm>
            <a:off x="3392834" y="363212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" panose="020B0400000000000000" pitchFamily="34" charset="-122"/>
                <a:cs typeface="Segoe UI" panose="020B0502040204020203" pitchFamily="34" charset="0"/>
              </a:rPr>
              <a:t>早晨之星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4D6B9C-B986-B0A6-9C38-199A2D39D7CE}"/>
              </a:ext>
            </a:extLst>
          </p:cNvPr>
          <p:cNvCxnSpPr>
            <a:cxnSpLocks/>
          </p:cNvCxnSpPr>
          <p:nvPr/>
        </p:nvCxnSpPr>
        <p:spPr>
          <a:xfrm flipV="1">
            <a:off x="4241940" y="1635646"/>
            <a:ext cx="690100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78766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K</a:t>
              </a: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线反转形态概述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5137830" cy="544320"/>
            <a:chOff x="2257761" y="2459223"/>
            <a:chExt cx="5137830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967607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捕捉反转形态之“早晨之星”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捕捉“乌云盖顶”形态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24006B-7ECC-390D-33F1-E09B6DFE3C89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12" name="Freeform 125">
              <a:extLst>
                <a:ext uri="{FF2B5EF4-FFF2-40B4-BE49-F238E27FC236}">
                  <a16:creationId xmlns:a16="http://schemas.microsoft.com/office/drawing/2014/main" id="{77C14248-B3A0-FF65-A968-72F3AB1A884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3" name="文本框 25">
              <a:extLst>
                <a:ext uri="{FF2B5EF4-FFF2-40B4-BE49-F238E27FC236}">
                  <a16:creationId xmlns:a16="http://schemas.microsoft.com/office/drawing/2014/main" id="{0BB4788C-5A86-3C4F-3C2B-46331024CF55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9525A4-1247-FDAC-5534-7DD11B7522A6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本节练习</a:t>
              </a:r>
            </a:p>
          </p:txBody>
        </p:sp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DC42DB80-1A0B-979D-2BBD-B71DA6AFB92A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93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38675"/>
            <a:ext cx="4896544" cy="3033275"/>
          </a:xfrm>
        </p:spPr>
        <p:txBody>
          <a:bodyPr>
            <a:normAutofit/>
          </a:bodyPr>
          <a:lstStyle/>
          <a:p>
            <a:r>
              <a:rPr lang="zh-CN" altLang="en-US" dirty="0"/>
              <a:t>“乌云盖顶”与“抱线”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“乌云盖顶”形态一般由两个不同矩形实体的蜡烛图组成。第</a:t>
            </a:r>
            <a:r>
              <a:rPr lang="en-US" altLang="zh-CN" b="0" dirty="0"/>
              <a:t>1</a:t>
            </a:r>
            <a:r>
              <a:rPr lang="zh-CN" altLang="en-US" b="0" dirty="0"/>
              <a:t>个蜡烛图属于上升趋势的阳线，第</a:t>
            </a:r>
            <a:r>
              <a:rPr lang="en-US" altLang="zh-CN" b="0" dirty="0"/>
              <a:t>2</a:t>
            </a:r>
            <a:r>
              <a:rPr lang="zh-CN" altLang="en-US" b="0" dirty="0"/>
              <a:t>个蜡图是阴线，也有一个较长的实体，且实体上端</a:t>
            </a:r>
            <a:r>
              <a:rPr lang="en-US" altLang="zh-CN" b="0" dirty="0"/>
              <a:t>(</a:t>
            </a:r>
            <a:r>
              <a:rPr lang="zh-CN" altLang="en-US" b="0" dirty="0"/>
              <a:t>开盘价</a:t>
            </a:r>
            <a:r>
              <a:rPr lang="en-US" altLang="zh-CN" b="0" dirty="0"/>
              <a:t>)</a:t>
            </a:r>
            <a:r>
              <a:rPr lang="zh-CN" altLang="en-US" b="0" dirty="0"/>
              <a:t>一般要高于前一个蜡烛图的实体上端</a:t>
            </a:r>
            <a:r>
              <a:rPr lang="en-US" altLang="zh-CN" b="0" dirty="0"/>
              <a:t>(</a:t>
            </a:r>
            <a:r>
              <a:rPr lang="zh-CN" altLang="en-US" b="0" dirty="0"/>
              <a:t>收盘价</a:t>
            </a:r>
            <a:r>
              <a:rPr lang="en-US" altLang="zh-CN" b="0" dirty="0"/>
              <a:t>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“抱线”有很多种形态，如图所示是“阴抱阳”形态。这种形态的抱线也常被叫作“看跌吞没”形态。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捕捉“乌云盖顶”形态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5ED3BF0-D135-09B5-576C-89CD75BB7A6A}"/>
              </a:ext>
            </a:extLst>
          </p:cNvPr>
          <p:cNvCxnSpPr/>
          <p:nvPr/>
        </p:nvCxnSpPr>
        <p:spPr>
          <a:xfrm>
            <a:off x="6550722" y="1707654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90359D7-8825-D1D9-6DBD-D38A254E1DAA}"/>
              </a:ext>
            </a:extLst>
          </p:cNvPr>
          <p:cNvSpPr/>
          <p:nvPr/>
        </p:nvSpPr>
        <p:spPr>
          <a:xfrm>
            <a:off x="6444208" y="2139702"/>
            <a:ext cx="211925" cy="1080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7C8D71-EBF1-D155-48C2-F40C9D43F9A9}"/>
              </a:ext>
            </a:extLst>
          </p:cNvPr>
          <p:cNvSpPr txBox="1"/>
          <p:nvPr/>
        </p:nvSpPr>
        <p:spPr>
          <a:xfrm>
            <a:off x="5724128" y="13476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" panose="020B0400000000000000" pitchFamily="34" charset="-122"/>
                <a:cs typeface="Segoe UI" panose="020B0502040204020203" pitchFamily="34" charset="0"/>
              </a:rPr>
              <a:t>乌云盖顶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DBC7D2F-EED0-60A2-7182-8D220CA1511C}"/>
              </a:ext>
            </a:extLst>
          </p:cNvPr>
          <p:cNvCxnSpPr/>
          <p:nvPr/>
        </p:nvCxnSpPr>
        <p:spPr>
          <a:xfrm>
            <a:off x="5908248" y="1851670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48D229C-85BB-DB6F-CA43-9096F7B39342}"/>
              </a:ext>
            </a:extLst>
          </p:cNvPr>
          <p:cNvSpPr/>
          <p:nvPr/>
        </p:nvSpPr>
        <p:spPr>
          <a:xfrm>
            <a:off x="5800236" y="2159447"/>
            <a:ext cx="216024" cy="1368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3D28F0-B1A5-F011-75CE-3CC187BEC1A6}"/>
              </a:ext>
            </a:extLst>
          </p:cNvPr>
          <p:cNvCxnSpPr/>
          <p:nvPr/>
        </p:nvCxnSpPr>
        <p:spPr>
          <a:xfrm>
            <a:off x="8138997" y="1779662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81203B7-4DDE-6433-9404-E2C62521F8D5}"/>
              </a:ext>
            </a:extLst>
          </p:cNvPr>
          <p:cNvSpPr/>
          <p:nvPr/>
        </p:nvSpPr>
        <p:spPr>
          <a:xfrm>
            <a:off x="8032484" y="2139702"/>
            <a:ext cx="211924" cy="14729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7150E2-AD25-65E2-123F-D2DB71D21941}"/>
              </a:ext>
            </a:extLst>
          </p:cNvPr>
          <p:cNvSpPr txBox="1"/>
          <p:nvPr/>
        </p:nvSpPr>
        <p:spPr>
          <a:xfrm>
            <a:off x="7524328" y="1347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" panose="020B0400000000000000" pitchFamily="34" charset="-122"/>
                <a:cs typeface="Segoe UI" panose="020B0502040204020203" pitchFamily="34" charset="0"/>
              </a:rPr>
              <a:t>抱线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07CE792-963E-F0E9-B5B7-E5A619FA6390}"/>
              </a:ext>
            </a:extLst>
          </p:cNvPr>
          <p:cNvCxnSpPr/>
          <p:nvPr/>
        </p:nvCxnSpPr>
        <p:spPr>
          <a:xfrm>
            <a:off x="7496523" y="1851670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8D0398E-D600-75BE-FD84-4EF141858312}"/>
              </a:ext>
            </a:extLst>
          </p:cNvPr>
          <p:cNvSpPr/>
          <p:nvPr/>
        </p:nvSpPr>
        <p:spPr>
          <a:xfrm>
            <a:off x="7388510" y="2211709"/>
            <a:ext cx="212400" cy="1224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3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07654"/>
            <a:ext cx="3816424" cy="1872208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捕捉上证综指“乌云盖顶”形态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定义“乌云盖顶”形态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使用上证综指</a:t>
            </a:r>
            <a:r>
              <a:rPr lang="en-US" altLang="zh-CN" b="0" dirty="0"/>
              <a:t>2011</a:t>
            </a:r>
            <a:r>
              <a:rPr lang="zh-CN" altLang="en-US" b="0" dirty="0"/>
              <a:t>年的日交易数据，编写</a:t>
            </a:r>
            <a:r>
              <a:rPr lang="en-US" altLang="zh-CN" b="0" dirty="0"/>
              <a:t>Python</a:t>
            </a:r>
            <a:r>
              <a:rPr lang="zh-CN" altLang="en-US" b="0" dirty="0"/>
              <a:t>代码捕捉“乌云盖顶”形态。</a:t>
            </a:r>
            <a:r>
              <a:rPr lang="en-US" altLang="zh-CN" b="0" dirty="0"/>
              <a:t>	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捕捉“乌云盖顶”形态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607E3F-64A5-B386-4E02-B9A829F43FFE}"/>
              </a:ext>
            </a:extLst>
          </p:cNvPr>
          <p:cNvSpPr txBox="1"/>
          <p:nvPr/>
        </p:nvSpPr>
        <p:spPr>
          <a:xfrm>
            <a:off x="4525124" y="761988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提取读入上证综指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2011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年的日交易数据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496E1-628C-268F-D966-FDA1A2B38E4D}"/>
              </a:ext>
            </a:extLst>
          </p:cNvPr>
          <p:cNvSpPr txBox="1"/>
          <p:nvPr/>
        </p:nvSpPr>
        <p:spPr>
          <a:xfrm>
            <a:off x="4525124" y="1995686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提取价格数据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08744E-F242-E5A5-A8A5-5A9A0A822E7E}"/>
              </a:ext>
            </a:extLst>
          </p:cNvPr>
          <p:cNvSpPr txBox="1"/>
          <p:nvPr/>
        </p:nvSpPr>
        <p:spPr>
          <a:xfrm>
            <a:off x="4499992" y="2859782"/>
            <a:ext cx="3116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刻画捕捉符合“乌云盖顶”形态的连续两个蜡烛实体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CB0918-A116-EE75-9E75-A79D360C1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76" y="1001978"/>
            <a:ext cx="4391890" cy="8583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1F522A-E93A-3AB4-4540-759E02F17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78" y="2221579"/>
            <a:ext cx="1984246" cy="4221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346F1F-2057-211F-FA56-95303A424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78" y="3090614"/>
            <a:ext cx="4026274" cy="15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3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3651870"/>
            <a:ext cx="7704856" cy="6570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代码结果显示，在</a:t>
            </a:r>
            <a:r>
              <a:rPr lang="en-US" altLang="zh-CN" b="0" dirty="0"/>
              <a:t>2011</a:t>
            </a:r>
            <a:r>
              <a:rPr lang="zh-CN" altLang="en-US" b="0" dirty="0"/>
              <a:t>年上证综指日</a:t>
            </a:r>
            <a:r>
              <a:rPr lang="en-US" altLang="zh-CN" b="0" dirty="0"/>
              <a:t>K</a:t>
            </a:r>
            <a:r>
              <a:rPr lang="zh-CN" altLang="en-US" b="0" dirty="0"/>
              <a:t>线图中，“乌云盖顶”形态出现两次，交易日分别为</a:t>
            </a:r>
            <a:r>
              <a:rPr lang="en-US" altLang="zh-CN" b="0" dirty="0"/>
              <a:t>2011 </a:t>
            </a:r>
            <a:r>
              <a:rPr lang="zh-CN" altLang="en-US" b="0" dirty="0"/>
              <a:t>年</a:t>
            </a:r>
            <a:r>
              <a:rPr lang="en-US" altLang="zh-CN" b="0" dirty="0"/>
              <a:t>5</a:t>
            </a:r>
            <a:r>
              <a:rPr lang="zh-CN" altLang="en-US" b="0" dirty="0"/>
              <a:t>月</a:t>
            </a:r>
            <a:r>
              <a:rPr lang="en-US" altLang="zh-CN" b="0" dirty="0"/>
              <a:t>19 </a:t>
            </a:r>
            <a:r>
              <a:rPr lang="zh-CN" altLang="en-US" b="0" dirty="0"/>
              <a:t>日和</a:t>
            </a:r>
            <a:r>
              <a:rPr lang="en-US" altLang="zh-CN" b="0" dirty="0"/>
              <a:t>8</a:t>
            </a:r>
            <a:r>
              <a:rPr lang="zh-CN" altLang="en-US" b="0" dirty="0"/>
              <a:t>月</a:t>
            </a:r>
            <a:r>
              <a:rPr lang="en-US" altLang="zh-CN" b="0" dirty="0"/>
              <a:t>16 </a:t>
            </a:r>
            <a:r>
              <a:rPr lang="zh-CN" altLang="en-US" b="0" dirty="0"/>
              <a:t>日。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捕捉“乌云盖顶”形态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FF244E-A47F-1EC1-8A79-E2099C37F994}"/>
              </a:ext>
            </a:extLst>
          </p:cNvPr>
          <p:cNvSpPr txBox="1"/>
          <p:nvPr/>
        </p:nvSpPr>
        <p:spPr>
          <a:xfrm>
            <a:off x="611560" y="771550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定义前期上升趋势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9594DA-BEA0-BFB5-1BEB-062176247BEF}"/>
              </a:ext>
            </a:extLst>
          </p:cNvPr>
          <p:cNvSpPr txBox="1"/>
          <p:nvPr/>
        </p:nvSpPr>
        <p:spPr>
          <a:xfrm>
            <a:off x="611560" y="2067309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寻找“乌云盖顶”形态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BBACBD-4F56-E104-7FC0-267704A3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3" y="1003374"/>
            <a:ext cx="3772426" cy="8002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38AB57-F391-0D78-4E1D-B3BE7AADF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2" y="2283718"/>
            <a:ext cx="2417868" cy="11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3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47" y="699542"/>
            <a:ext cx="6840760" cy="657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接下来，分别绘制这两个交易日的</a:t>
            </a:r>
            <a:r>
              <a:rPr lang="en-US" altLang="zh-CN" b="0" dirty="0"/>
              <a:t>K</a:t>
            </a:r>
            <a:r>
              <a:rPr lang="zh-CN" altLang="en-US" b="0" dirty="0"/>
              <a:t>线图并进行分析。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捕捉“乌云盖顶”形态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A261C-EBBD-98D5-106C-FA55F8649AAC}"/>
              </a:ext>
            </a:extLst>
          </p:cNvPr>
          <p:cNvSpPr txBox="1"/>
          <p:nvPr/>
        </p:nvSpPr>
        <p:spPr>
          <a:xfrm>
            <a:off x="685473" y="1253796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绘制上证综指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2011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年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5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月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19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日附近的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K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线图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DAF8D0-ACE2-BA6B-1967-565DCAB09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6" y="1419622"/>
            <a:ext cx="514421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lang="en-US" altLang="zh-CN" sz="189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78766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en-US" altLang="zh-CN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K</a:t>
              </a:r>
              <a:r>
                <a:rPr lang="zh-CN" altLang="en-US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线反转形态概述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5137830" cy="544320"/>
            <a:chOff x="2257761" y="2459223"/>
            <a:chExt cx="5137830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967607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捕捉反转形态之“早晨之星”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捕捉“乌云盖顶”形态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24006B-7ECC-390D-33F1-E09B6DFE3C89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12" name="Freeform 125">
              <a:extLst>
                <a:ext uri="{FF2B5EF4-FFF2-40B4-BE49-F238E27FC236}">
                  <a16:creationId xmlns:a16="http://schemas.microsoft.com/office/drawing/2014/main" id="{77C14248-B3A0-FF65-A968-72F3AB1A884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文本框 25">
              <a:extLst>
                <a:ext uri="{FF2B5EF4-FFF2-40B4-BE49-F238E27FC236}">
                  <a16:creationId xmlns:a16="http://schemas.microsoft.com/office/drawing/2014/main" id="{0BB4788C-5A86-3C4F-3C2B-46331024CF55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9525A4-1247-FDAC-5534-7DD11B7522A6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本节练习</a:t>
              </a:r>
            </a:p>
          </p:txBody>
        </p:sp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DC42DB80-1A0B-979D-2BBD-B71DA6AFB92A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52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9FEEF00-B2E5-5192-D5A7-ADF04014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" y="507600"/>
            <a:ext cx="8065008" cy="4233101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捕捉“乌云盖顶”形态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7E896E-0D3F-6501-5132-7CE8292A59AB}"/>
              </a:ext>
            </a:extLst>
          </p:cNvPr>
          <p:cNvSpPr/>
          <p:nvPr/>
        </p:nvSpPr>
        <p:spPr>
          <a:xfrm>
            <a:off x="4734319" y="1563638"/>
            <a:ext cx="64807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708074-2A92-4264-8DE0-E5FF7A32C2E5}"/>
              </a:ext>
            </a:extLst>
          </p:cNvPr>
          <p:cNvSpPr txBox="1"/>
          <p:nvPr/>
        </p:nvSpPr>
        <p:spPr>
          <a:xfrm>
            <a:off x="4605293" y="2407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" panose="020B0400000000000000" pitchFamily="34" charset="-122"/>
                <a:cs typeface="Segoe UI" panose="020B0502040204020203" pitchFamily="34" charset="0"/>
              </a:rPr>
              <a:t>乌云盖顶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A6A5989-479F-616C-18D9-474013ECEDE1}"/>
              </a:ext>
            </a:extLst>
          </p:cNvPr>
          <p:cNvCxnSpPr/>
          <p:nvPr/>
        </p:nvCxnSpPr>
        <p:spPr>
          <a:xfrm>
            <a:off x="5477618" y="2381857"/>
            <a:ext cx="648072" cy="667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5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47" y="699542"/>
            <a:ext cx="6840760" cy="657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然后，绘制</a:t>
            </a:r>
            <a:r>
              <a:rPr lang="en-US" altLang="zh-CN" b="0" dirty="0"/>
              <a:t>2011</a:t>
            </a:r>
            <a:r>
              <a:rPr lang="zh-CN" altLang="en-US" b="0" dirty="0"/>
              <a:t>年</a:t>
            </a:r>
            <a:r>
              <a:rPr lang="en-US" altLang="zh-CN" b="0" dirty="0"/>
              <a:t>8</a:t>
            </a:r>
            <a:r>
              <a:rPr lang="zh-CN" altLang="en-US" b="0" dirty="0"/>
              <a:t>月</a:t>
            </a:r>
            <a:r>
              <a:rPr lang="en-US" altLang="zh-CN" b="0" dirty="0"/>
              <a:t>16</a:t>
            </a:r>
            <a:r>
              <a:rPr lang="zh-CN" altLang="en-US" b="0" dirty="0"/>
              <a:t>日附近的线图，并进行简要分析。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捕捉“乌云盖顶”形态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D38D55-BE6F-FF76-E49A-01DE8D304D6B}"/>
              </a:ext>
            </a:extLst>
          </p:cNvPr>
          <p:cNvSpPr txBox="1"/>
          <p:nvPr/>
        </p:nvSpPr>
        <p:spPr>
          <a:xfrm>
            <a:off x="685473" y="1253796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绘制上证综指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2011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年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8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月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16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日附近的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K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线图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C3D838-6C51-44FE-5BC9-4D2B2F893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3" y="1416048"/>
            <a:ext cx="512516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捕捉“乌云盖顶”形态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0B7F4C-E1A9-1C27-E73D-9369E0AD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" y="507600"/>
            <a:ext cx="8106156" cy="42845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342ADA-BB32-113C-EDF5-EEAC25BF3506}"/>
              </a:ext>
            </a:extLst>
          </p:cNvPr>
          <p:cNvSpPr/>
          <p:nvPr/>
        </p:nvSpPr>
        <p:spPr>
          <a:xfrm>
            <a:off x="4196970" y="1733786"/>
            <a:ext cx="64807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234123-3C11-EF13-9E02-1B4C7B23CBBD}"/>
              </a:ext>
            </a:extLst>
          </p:cNvPr>
          <p:cNvSpPr txBox="1"/>
          <p:nvPr/>
        </p:nvSpPr>
        <p:spPr>
          <a:xfrm>
            <a:off x="4067944" y="25781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" panose="020B0400000000000000" pitchFamily="34" charset="-122"/>
                <a:cs typeface="Segoe UI" panose="020B0502040204020203" pitchFamily="34" charset="0"/>
              </a:rPr>
              <a:t>乌云盖顶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38A161-E2A7-FA2C-D849-10F7648826EF}"/>
              </a:ext>
            </a:extLst>
          </p:cNvPr>
          <p:cNvCxnSpPr>
            <a:cxnSpLocks/>
          </p:cNvCxnSpPr>
          <p:nvPr/>
        </p:nvCxnSpPr>
        <p:spPr>
          <a:xfrm>
            <a:off x="4932040" y="2624013"/>
            <a:ext cx="351811" cy="451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78766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K</a:t>
              </a: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线反转形态概述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5137830" cy="544320"/>
            <a:chOff x="2257761" y="2459223"/>
            <a:chExt cx="5137830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967607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捕捉反转形态之“早晨之星”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捕捉“乌云盖顶”形态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24006B-7ECC-390D-33F1-E09B6DFE3C89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DC42DB80-1A0B-979D-2BBD-B71DA6AFB92A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2" name="Freeform 125">
              <a:extLst>
                <a:ext uri="{FF2B5EF4-FFF2-40B4-BE49-F238E27FC236}">
                  <a16:creationId xmlns:a16="http://schemas.microsoft.com/office/drawing/2014/main" id="{77C14248-B3A0-FF65-A968-72F3AB1A884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3" name="文本框 25">
              <a:extLst>
                <a:ext uri="{FF2B5EF4-FFF2-40B4-BE49-F238E27FC236}">
                  <a16:creationId xmlns:a16="http://schemas.microsoft.com/office/drawing/2014/main" id="{0BB4788C-5A86-3C4F-3C2B-46331024CF55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9525A4-1247-FDAC-5534-7DD11B7522A6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本节练习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41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074FF-C6B2-4B78-BA30-E56E282169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本节练习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01E97-2625-877E-B6F8-BFCF73A12192}"/>
              </a:ext>
            </a:extLst>
          </p:cNvPr>
          <p:cNvSpPr txBox="1"/>
          <p:nvPr/>
        </p:nvSpPr>
        <p:spPr>
          <a:xfrm>
            <a:off x="107504" y="1131590"/>
            <a:ext cx="8424936" cy="38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ea typeface="思源黑体" panose="020B0400000000000000"/>
              </a:rPr>
              <a:t>使用在线数据捕捉上证综指</a:t>
            </a:r>
            <a:r>
              <a:rPr lang="en-US" altLang="zh-CN" sz="1400" dirty="0">
                <a:ea typeface="思源黑体" panose="020B0400000000000000"/>
              </a:rPr>
              <a:t>2022</a:t>
            </a:r>
            <a:r>
              <a:rPr lang="zh-CN" altLang="en-US" sz="1400" dirty="0">
                <a:ea typeface="思源黑体" panose="020B0400000000000000"/>
              </a:rPr>
              <a:t>年</a:t>
            </a:r>
            <a:r>
              <a:rPr lang="en-US" altLang="zh-CN" sz="1400" dirty="0">
                <a:ea typeface="思源黑体" panose="020B0400000000000000"/>
              </a:rPr>
              <a:t>1</a:t>
            </a:r>
            <a:r>
              <a:rPr lang="zh-CN" altLang="en-US" sz="1400" dirty="0">
                <a:ea typeface="思源黑体" panose="020B0400000000000000"/>
              </a:rPr>
              <a:t>月</a:t>
            </a:r>
            <a:r>
              <a:rPr lang="en-US" altLang="zh-CN" sz="1400" dirty="0">
                <a:ea typeface="思源黑体" panose="020B0400000000000000"/>
              </a:rPr>
              <a:t>1</a:t>
            </a:r>
            <a:r>
              <a:rPr lang="zh-CN" altLang="en-US" sz="1400" dirty="0">
                <a:ea typeface="思源黑体" panose="020B0400000000000000"/>
              </a:rPr>
              <a:t>日到</a:t>
            </a:r>
            <a:r>
              <a:rPr lang="en-US" altLang="zh-CN" sz="1400" dirty="0">
                <a:ea typeface="思源黑体" panose="020B0400000000000000"/>
              </a:rPr>
              <a:t>12</a:t>
            </a:r>
            <a:r>
              <a:rPr lang="zh-CN" altLang="en-US" sz="1400" dirty="0">
                <a:ea typeface="思源黑体" panose="020B0400000000000000"/>
              </a:rPr>
              <a:t>月</a:t>
            </a:r>
            <a:r>
              <a:rPr lang="en-US" altLang="zh-CN" sz="1400" dirty="0">
                <a:ea typeface="思源黑体" panose="020B0400000000000000"/>
              </a:rPr>
              <a:t>31</a:t>
            </a:r>
            <a:r>
              <a:rPr lang="zh-CN" altLang="en-US" sz="1400" dirty="0">
                <a:ea typeface="思源黑体" panose="020B0400000000000000"/>
              </a:rPr>
              <a:t>日的“乌云盖顶”形态。</a:t>
            </a:r>
            <a:endParaRPr lang="en-US" altLang="zh-CN" sz="1400" dirty="0">
              <a:ea typeface="思源黑体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7421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线反转形态概述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840743" cy="2051611"/>
          </a:xfrm>
        </p:spPr>
        <p:txBody>
          <a:bodyPr>
            <a:normAutofit/>
          </a:bodyPr>
          <a:lstStyle/>
          <a:p>
            <a:r>
              <a:rPr lang="zh-CN" altLang="en-US" dirty="0"/>
              <a:t>反转形态概述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1~5</a:t>
            </a:r>
            <a:r>
              <a:rPr lang="zh-CN" altLang="en-US" dirty="0"/>
              <a:t>个蜡烛图排列组合在一起，往往可以形成一些特殊“形态”。一般而言，</a:t>
            </a:r>
            <a:r>
              <a:rPr lang="en-US" altLang="zh-CN" dirty="0"/>
              <a:t>K</a:t>
            </a:r>
            <a:r>
              <a:rPr lang="zh-CN" altLang="en-US" dirty="0"/>
              <a:t>线形态可分为“持续形态</a:t>
            </a:r>
            <a:r>
              <a:rPr lang="en-US" altLang="zh-CN" dirty="0"/>
              <a:t>”</a:t>
            </a:r>
            <a:r>
              <a:rPr lang="zh-CN" altLang="en-US" dirty="0"/>
              <a:t>和“反转形态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“早晨之星”和“黄昏之星”是反转形态分析中较为常用的形态，它们分别释放出下跌趋势的反转信号与上涨趋势的反转信号。</a:t>
            </a:r>
          </a:p>
          <a:p>
            <a:pPr lvl="1"/>
            <a:endParaRPr lang="en-US" alt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3909850-034A-0060-B0C1-B70E524622B3}"/>
              </a:ext>
            </a:extLst>
          </p:cNvPr>
          <p:cNvCxnSpPr/>
          <p:nvPr/>
        </p:nvCxnSpPr>
        <p:spPr>
          <a:xfrm>
            <a:off x="3959932" y="2643758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9DC5792-0633-F9D9-A8BD-D4373AB83658}"/>
              </a:ext>
            </a:extLst>
          </p:cNvPr>
          <p:cNvSpPr/>
          <p:nvPr/>
        </p:nvSpPr>
        <p:spPr>
          <a:xfrm>
            <a:off x="3851919" y="3075806"/>
            <a:ext cx="216017" cy="1080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8F2A8E7-D826-AA8A-821D-F1CC48FF1415}"/>
              </a:ext>
            </a:extLst>
          </p:cNvPr>
          <p:cNvCxnSpPr/>
          <p:nvPr/>
        </p:nvCxnSpPr>
        <p:spPr>
          <a:xfrm>
            <a:off x="6682310" y="2931790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743E7EA-8F0D-FF1B-F3DC-155CC10933D9}"/>
              </a:ext>
            </a:extLst>
          </p:cNvPr>
          <p:cNvSpPr/>
          <p:nvPr/>
        </p:nvSpPr>
        <p:spPr>
          <a:xfrm>
            <a:off x="6575796" y="3363838"/>
            <a:ext cx="211925" cy="1080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EA5501-B4AE-635D-709F-BF7B4C584D88}"/>
              </a:ext>
            </a:extLst>
          </p:cNvPr>
          <p:cNvSpPr txBox="1"/>
          <p:nvPr/>
        </p:nvSpPr>
        <p:spPr>
          <a:xfrm>
            <a:off x="2990701" y="249769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" panose="020B0400000000000000" pitchFamily="34" charset="-122"/>
                <a:cs typeface="Segoe UI" panose="020B0502040204020203" pitchFamily="34" charset="0"/>
              </a:rPr>
              <a:t>早晨之星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12A929-4DD3-81A1-FFA9-9BF41DF9F64E}"/>
              </a:ext>
            </a:extLst>
          </p:cNvPr>
          <p:cNvSpPr txBox="1"/>
          <p:nvPr/>
        </p:nvSpPr>
        <p:spPr>
          <a:xfrm>
            <a:off x="5652120" y="249974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" panose="020B0400000000000000" pitchFamily="34" charset="-122"/>
                <a:cs typeface="Segoe UI" panose="020B0502040204020203" pitchFamily="34" charset="0"/>
              </a:rPr>
              <a:t>黄昏之星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ED6D441-E337-76BD-AB99-998BD5F7D5E3}"/>
              </a:ext>
            </a:extLst>
          </p:cNvPr>
          <p:cNvCxnSpPr/>
          <p:nvPr/>
        </p:nvCxnSpPr>
        <p:spPr>
          <a:xfrm>
            <a:off x="5531681" y="2787774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8D38EA9-CF3B-B981-9DA6-5501C8CB81F0}"/>
              </a:ext>
            </a:extLst>
          </p:cNvPr>
          <p:cNvSpPr/>
          <p:nvPr/>
        </p:nvSpPr>
        <p:spPr>
          <a:xfrm>
            <a:off x="5423669" y="3095551"/>
            <a:ext cx="216024" cy="1368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7AA8154-A5D3-9565-86E4-BD6AEF9FD63E}"/>
              </a:ext>
            </a:extLst>
          </p:cNvPr>
          <p:cNvCxnSpPr/>
          <p:nvPr/>
        </p:nvCxnSpPr>
        <p:spPr>
          <a:xfrm>
            <a:off x="2806305" y="2787774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EEF11B-001B-61A5-54C4-134D473471DD}"/>
              </a:ext>
            </a:extLst>
          </p:cNvPr>
          <p:cNvSpPr/>
          <p:nvPr/>
        </p:nvSpPr>
        <p:spPr>
          <a:xfrm>
            <a:off x="2699792" y="3095551"/>
            <a:ext cx="216024" cy="1368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ADDE378-BDA7-6732-7BCF-194332ECDE9E}"/>
              </a:ext>
            </a:extLst>
          </p:cNvPr>
          <p:cNvCxnSpPr>
            <a:cxnSpLocks/>
          </p:cNvCxnSpPr>
          <p:nvPr/>
        </p:nvCxnSpPr>
        <p:spPr>
          <a:xfrm flipH="1">
            <a:off x="3378269" y="4227934"/>
            <a:ext cx="410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43CAA34-06ED-55F4-2F9F-19CCE4ECE768}"/>
              </a:ext>
            </a:extLst>
          </p:cNvPr>
          <p:cNvSpPr/>
          <p:nvPr/>
        </p:nvSpPr>
        <p:spPr>
          <a:xfrm>
            <a:off x="3275856" y="4515965"/>
            <a:ext cx="214417" cy="36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5853C6F-5EF7-5286-7689-729FB8147D18}"/>
              </a:ext>
            </a:extLst>
          </p:cNvPr>
          <p:cNvCxnSpPr>
            <a:cxnSpLocks/>
          </p:cNvCxnSpPr>
          <p:nvPr/>
        </p:nvCxnSpPr>
        <p:spPr>
          <a:xfrm flipH="1">
            <a:off x="6103753" y="2715766"/>
            <a:ext cx="410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A6B4A59-C5DE-C055-737C-739CE992F9A2}"/>
              </a:ext>
            </a:extLst>
          </p:cNvPr>
          <p:cNvSpPr/>
          <p:nvPr/>
        </p:nvSpPr>
        <p:spPr>
          <a:xfrm>
            <a:off x="6001340" y="3003797"/>
            <a:ext cx="214417" cy="36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线反转形态概述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840743" cy="2051611"/>
          </a:xfrm>
        </p:spPr>
        <p:txBody>
          <a:bodyPr>
            <a:normAutofit/>
          </a:bodyPr>
          <a:lstStyle/>
          <a:p>
            <a:r>
              <a:rPr lang="zh-CN" altLang="en-US" dirty="0"/>
              <a:t>“早晨之星”特征</a:t>
            </a:r>
            <a:endParaRPr lang="en-US" altLang="zh-CN" dirty="0"/>
          </a:p>
          <a:p>
            <a:pPr lvl="1"/>
            <a:r>
              <a:rPr lang="zh-CN" altLang="en-US" dirty="0"/>
              <a:t>一般由连续</a:t>
            </a:r>
            <a:r>
              <a:rPr lang="en-US" altLang="zh-CN" dirty="0"/>
              <a:t>3</a:t>
            </a:r>
            <a:r>
              <a:rPr lang="zh-CN" altLang="en-US" dirty="0"/>
              <a:t>根蜡烛图组成。绿色实体</a:t>
            </a:r>
            <a:r>
              <a:rPr lang="en-US" altLang="zh-CN" dirty="0"/>
              <a:t>(</a:t>
            </a:r>
            <a:r>
              <a:rPr lang="zh-CN" altLang="en-US" dirty="0"/>
              <a:t>阴线</a:t>
            </a:r>
            <a:r>
              <a:rPr lang="en-US" altLang="zh-CN" dirty="0"/>
              <a:t>)——</a:t>
            </a:r>
            <a:r>
              <a:rPr lang="zh-CN" altLang="en-US" dirty="0"/>
              <a:t>十字星线</a:t>
            </a:r>
            <a:r>
              <a:rPr lang="en-US" altLang="zh-CN" dirty="0"/>
              <a:t>——</a:t>
            </a:r>
            <a:r>
              <a:rPr lang="zh-CN" altLang="en-US" dirty="0"/>
              <a:t>红色实体</a:t>
            </a:r>
            <a:r>
              <a:rPr lang="en-US" altLang="zh-CN" dirty="0"/>
              <a:t>(</a:t>
            </a:r>
            <a:r>
              <a:rPr lang="zh-CN" altLang="en-US" dirty="0"/>
              <a:t>阳线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一般释放出下跌行情趋势反转上涨的信号。</a:t>
            </a:r>
          </a:p>
          <a:p>
            <a:pPr lvl="1"/>
            <a:endParaRPr lang="en-US" alt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B691474-159F-3E21-AEB1-B751F110ED75}"/>
              </a:ext>
            </a:extLst>
          </p:cNvPr>
          <p:cNvCxnSpPr/>
          <p:nvPr/>
        </p:nvCxnSpPr>
        <p:spPr>
          <a:xfrm>
            <a:off x="5184076" y="2285769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319BB1A-726B-AB2A-7069-99F8BB56546E}"/>
              </a:ext>
            </a:extLst>
          </p:cNvPr>
          <p:cNvSpPr/>
          <p:nvPr/>
        </p:nvSpPr>
        <p:spPr>
          <a:xfrm>
            <a:off x="5076063" y="2717817"/>
            <a:ext cx="216017" cy="1080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632932-09B7-EB97-F9F4-8BD0F1A7ED88}"/>
              </a:ext>
            </a:extLst>
          </p:cNvPr>
          <p:cNvSpPr txBox="1"/>
          <p:nvPr/>
        </p:nvSpPr>
        <p:spPr>
          <a:xfrm>
            <a:off x="4214845" y="1995686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" panose="020B0400000000000000" pitchFamily="34" charset="-122"/>
                <a:cs typeface="Segoe UI" panose="020B0502040204020203" pitchFamily="34" charset="0"/>
              </a:rPr>
              <a:t>早晨之星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71FA4C8-89F7-993F-AE72-0C910E80DD57}"/>
              </a:ext>
            </a:extLst>
          </p:cNvPr>
          <p:cNvCxnSpPr/>
          <p:nvPr/>
        </p:nvCxnSpPr>
        <p:spPr>
          <a:xfrm>
            <a:off x="4030449" y="2429785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5E9489D-5D03-DABC-ED6B-BC5024CAD7E1}"/>
              </a:ext>
            </a:extLst>
          </p:cNvPr>
          <p:cNvSpPr/>
          <p:nvPr/>
        </p:nvSpPr>
        <p:spPr>
          <a:xfrm>
            <a:off x="3923936" y="2737562"/>
            <a:ext cx="216024" cy="1368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3620C7-427B-E6E0-94E8-6BCE1A8E6E5A}"/>
              </a:ext>
            </a:extLst>
          </p:cNvPr>
          <p:cNvCxnSpPr>
            <a:cxnSpLocks/>
          </p:cNvCxnSpPr>
          <p:nvPr/>
        </p:nvCxnSpPr>
        <p:spPr>
          <a:xfrm flipH="1">
            <a:off x="4602413" y="3869945"/>
            <a:ext cx="410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3C9ABA0-6490-912D-1D0E-CD4433EFA762}"/>
              </a:ext>
            </a:extLst>
          </p:cNvPr>
          <p:cNvSpPr/>
          <p:nvPr/>
        </p:nvSpPr>
        <p:spPr>
          <a:xfrm>
            <a:off x="4500000" y="4157976"/>
            <a:ext cx="214417" cy="36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85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线反转形态概述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840743" cy="2051611"/>
          </a:xfrm>
        </p:spPr>
        <p:txBody>
          <a:bodyPr>
            <a:normAutofit/>
          </a:bodyPr>
          <a:lstStyle/>
          <a:p>
            <a:r>
              <a:rPr lang="zh-CN" altLang="en-US" dirty="0"/>
              <a:t>“黄昏之星”特征</a:t>
            </a:r>
            <a:endParaRPr lang="en-US" altLang="zh-CN" dirty="0"/>
          </a:p>
          <a:p>
            <a:pPr lvl="1"/>
            <a:r>
              <a:rPr lang="zh-CN" altLang="en-US" dirty="0"/>
              <a:t>一般由连续</a:t>
            </a:r>
            <a:r>
              <a:rPr lang="en-US" altLang="zh-CN" dirty="0"/>
              <a:t>3</a:t>
            </a:r>
            <a:r>
              <a:rPr lang="zh-CN" altLang="en-US" dirty="0"/>
              <a:t>根蜡烛图组成。红色实体</a:t>
            </a:r>
            <a:r>
              <a:rPr lang="en-US" altLang="zh-CN" dirty="0"/>
              <a:t>(</a:t>
            </a:r>
            <a:r>
              <a:rPr lang="zh-CN" altLang="en-US" dirty="0"/>
              <a:t>阳线</a:t>
            </a:r>
            <a:r>
              <a:rPr lang="en-US" altLang="zh-CN" dirty="0"/>
              <a:t>)——</a:t>
            </a:r>
            <a:r>
              <a:rPr lang="zh-CN" altLang="en-US" dirty="0"/>
              <a:t>十字星线</a:t>
            </a:r>
            <a:r>
              <a:rPr lang="en-US" altLang="zh-CN" dirty="0"/>
              <a:t>——</a:t>
            </a:r>
            <a:r>
              <a:rPr lang="zh-CN" altLang="en-US" dirty="0"/>
              <a:t>绿色实体</a:t>
            </a:r>
            <a:r>
              <a:rPr lang="en-US" altLang="zh-CN" dirty="0"/>
              <a:t>(</a:t>
            </a:r>
            <a:r>
              <a:rPr lang="zh-CN" altLang="en-US" dirty="0"/>
              <a:t>阴线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一般释放出上涨行情趋势反转下跌的信号。</a:t>
            </a:r>
            <a:endParaRPr lang="en-US" altLang="zh-CN" dirty="0"/>
          </a:p>
          <a:p>
            <a:pPr marL="411477" lvl="1" indent="0">
              <a:buNone/>
            </a:pPr>
            <a:r>
              <a:rPr lang="zh-CN" altLang="en-US" sz="1200" dirty="0">
                <a:solidFill>
                  <a:srgbClr val="FF0000"/>
                </a:solidFill>
              </a:rPr>
              <a:t>注意：“早晨之星”和“黄昏之星”只是反转形态的一个信号，并不能作为反转形态的唯一依据。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22B1FBD-C515-42D6-5882-BD2BB4D24ABF}"/>
              </a:ext>
            </a:extLst>
          </p:cNvPr>
          <p:cNvCxnSpPr/>
          <p:nvPr/>
        </p:nvCxnSpPr>
        <p:spPr>
          <a:xfrm>
            <a:off x="5254577" y="2931790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10F9733-CBD4-8451-E35C-3D771396DD5F}"/>
              </a:ext>
            </a:extLst>
          </p:cNvPr>
          <p:cNvSpPr/>
          <p:nvPr/>
        </p:nvSpPr>
        <p:spPr>
          <a:xfrm>
            <a:off x="5148063" y="3363838"/>
            <a:ext cx="211925" cy="1080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16F91A-3CD1-703A-DD28-F9A7D2EF5CFB}"/>
              </a:ext>
            </a:extLst>
          </p:cNvPr>
          <p:cNvSpPr txBox="1"/>
          <p:nvPr/>
        </p:nvSpPr>
        <p:spPr>
          <a:xfrm>
            <a:off x="4235635" y="2283718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" panose="020B0400000000000000" pitchFamily="34" charset="-122"/>
                <a:cs typeface="Segoe UI" panose="020B0502040204020203" pitchFamily="34" charset="0"/>
              </a:rPr>
              <a:t>黄昏之星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AEEA48-4A43-A189-2EE7-C7F1511EC165}"/>
              </a:ext>
            </a:extLst>
          </p:cNvPr>
          <p:cNvCxnSpPr/>
          <p:nvPr/>
        </p:nvCxnSpPr>
        <p:spPr>
          <a:xfrm>
            <a:off x="4103948" y="2787774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D5EFB9D-9A2D-9A76-C592-DC4E70A619AB}"/>
              </a:ext>
            </a:extLst>
          </p:cNvPr>
          <p:cNvSpPr/>
          <p:nvPr/>
        </p:nvSpPr>
        <p:spPr>
          <a:xfrm>
            <a:off x="3995936" y="3095551"/>
            <a:ext cx="216024" cy="1368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0225BD2-6BC9-8101-960A-BC1B66B6AC19}"/>
              </a:ext>
            </a:extLst>
          </p:cNvPr>
          <p:cNvCxnSpPr>
            <a:cxnSpLocks/>
          </p:cNvCxnSpPr>
          <p:nvPr/>
        </p:nvCxnSpPr>
        <p:spPr>
          <a:xfrm flipH="1">
            <a:off x="4676020" y="2715766"/>
            <a:ext cx="410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6CE18EC-C37C-B0EF-DEB3-46524ABD3C54}"/>
              </a:ext>
            </a:extLst>
          </p:cNvPr>
          <p:cNvSpPr/>
          <p:nvPr/>
        </p:nvSpPr>
        <p:spPr>
          <a:xfrm>
            <a:off x="4573607" y="3003797"/>
            <a:ext cx="214417" cy="36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6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78766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K</a:t>
              </a: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线反转形态概述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5137830" cy="544320"/>
            <a:chOff x="2257761" y="2459223"/>
            <a:chExt cx="5137830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967607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捕捉反转形态之“早晨之星”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捕捉“乌云盖顶”形态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24006B-7ECC-390D-33F1-E09B6DFE3C89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12" name="Freeform 125">
              <a:extLst>
                <a:ext uri="{FF2B5EF4-FFF2-40B4-BE49-F238E27FC236}">
                  <a16:creationId xmlns:a16="http://schemas.microsoft.com/office/drawing/2014/main" id="{77C14248-B3A0-FF65-A968-72F3AB1A884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3" name="文本框 25">
              <a:extLst>
                <a:ext uri="{FF2B5EF4-FFF2-40B4-BE49-F238E27FC236}">
                  <a16:creationId xmlns:a16="http://schemas.microsoft.com/office/drawing/2014/main" id="{0BB4788C-5A86-3C4F-3C2B-46331024CF55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9525A4-1247-FDAC-5534-7DD11B7522A6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本节练习</a:t>
              </a:r>
            </a:p>
          </p:txBody>
        </p:sp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DC42DB80-1A0B-979D-2BBD-B71DA6AFB92A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02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4176464" cy="3168352"/>
          </a:xfrm>
        </p:spPr>
        <p:txBody>
          <a:bodyPr>
            <a:normAutofit/>
          </a:bodyPr>
          <a:lstStyle/>
          <a:p>
            <a:r>
              <a:rPr lang="zh-CN" altLang="en-US" b="0" dirty="0"/>
              <a:t>确定“早晨之星”的形态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对连续</a:t>
            </a:r>
            <a:r>
              <a:rPr lang="en-US" altLang="zh-CN" b="0" dirty="0"/>
              <a:t>3</a:t>
            </a:r>
            <a:r>
              <a:rPr lang="zh-CN" altLang="en-US" b="0" dirty="0"/>
              <a:t>天的日度数据进行如下分析：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刻画蜡烛实体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定义十字星实体位置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定义下跌趋势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r>
              <a:rPr lang="en-US" altLang="zh-CN" b="0" dirty="0"/>
              <a:t>Python</a:t>
            </a:r>
            <a:r>
              <a:rPr lang="zh-CN" altLang="en-US" b="0" dirty="0"/>
              <a:t>捕捉“早晨之星”的形态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首先，获取上证综指 </a:t>
            </a:r>
            <a:r>
              <a:rPr lang="en-US" altLang="zh-CN" b="0" dirty="0"/>
              <a:t>2012</a:t>
            </a:r>
            <a:r>
              <a:rPr lang="zh-CN" altLang="en-US" b="0" dirty="0"/>
              <a:t>年的日度交易数据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捕捉反转形态之“早晨之星”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52403-D857-DE65-C482-AE7E5C5C6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32181"/>
            <a:ext cx="4055803" cy="17281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FA7A98-EA08-0931-5521-734A43FD4244}"/>
              </a:ext>
            </a:extLst>
          </p:cNvPr>
          <p:cNvSpPr txBox="1"/>
          <p:nvPr/>
        </p:nvSpPr>
        <p:spPr>
          <a:xfrm>
            <a:off x="4830842" y="845813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获取上证综指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2012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年日度交易数据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日期为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2012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年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1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月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1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日到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2012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年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12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月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31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EFD0BF-9A25-07E9-D897-CD4D688E7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11" y="3079546"/>
            <a:ext cx="3777753" cy="6888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C8E89C-08CE-A4FA-6029-417C94E4E380}"/>
              </a:ext>
            </a:extLst>
          </p:cNvPr>
          <p:cNvSpPr txBox="1"/>
          <p:nvPr/>
        </p:nvSpPr>
        <p:spPr>
          <a:xfrm>
            <a:off x="4935502" y="3858602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提取收盘价数据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79892B-623E-D742-77F5-50B185563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49" y="4034325"/>
            <a:ext cx="1550254" cy="17717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80503D-EA67-1566-1902-D3A00E3312CC}"/>
              </a:ext>
            </a:extLst>
          </p:cNvPr>
          <p:cNvSpPr txBox="1"/>
          <p:nvPr/>
        </p:nvSpPr>
        <p:spPr>
          <a:xfrm>
            <a:off x="4935502" y="4260578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提取开盘价数据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8EC90C-9E5C-1552-82F7-8E1F44E2A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43958"/>
            <a:ext cx="1550254" cy="1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06627"/>
            <a:ext cx="7704856" cy="6570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/>
              <a:t>接着，用</a:t>
            </a:r>
            <a:r>
              <a:rPr lang="en-US" altLang="zh-CN" b="0" dirty="0"/>
              <a:t>python </a:t>
            </a:r>
            <a:r>
              <a:rPr lang="zh-CN" altLang="en-US" b="0" dirty="0"/>
              <a:t>捕捉蜡烛绿色实体、红色实体和十字星的实体部分，为此需要计算每一个交易日期的收盘价与开盘价的差值 </a:t>
            </a:r>
            <a:r>
              <a:rPr lang="en-US" altLang="zh-CN" b="0" dirty="0" err="1"/>
              <a:t>ClOp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捕捉反转形态之“早晨之星”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34825E-0632-C989-CC7B-E02FE2960083}"/>
              </a:ext>
            </a:extLst>
          </p:cNvPr>
          <p:cNvSpPr txBox="1"/>
          <p:nvPr/>
        </p:nvSpPr>
        <p:spPr>
          <a:xfrm>
            <a:off x="899592" y="1846030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计算每一个交易日期的收盘价与开盘价的差值</a:t>
            </a:r>
            <a:r>
              <a:rPr lang="en-US" altLang="zh-CN" sz="900" i="1" dirty="0" err="1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ClOp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E84461-1921-509E-CA1E-238AD5DE5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11142"/>
            <a:ext cx="2242278" cy="16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捕捉反转形态之“早晨之星”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556724-024F-3D73-41A1-372889C71407}"/>
              </a:ext>
            </a:extLst>
          </p:cNvPr>
          <p:cNvSpPr txBox="1"/>
          <p:nvPr/>
        </p:nvSpPr>
        <p:spPr>
          <a:xfrm>
            <a:off x="578144" y="900758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简要总结收盘价与开盘价差值的分布情况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D0B231-BA41-FD85-4A3C-02602B1B216D}"/>
              </a:ext>
            </a:extLst>
          </p:cNvPr>
          <p:cNvSpPr txBox="1"/>
          <p:nvPr/>
        </p:nvSpPr>
        <p:spPr>
          <a:xfrm>
            <a:off x="4593237" y="909556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捕捉绿色实体、十字星和红色实体</a:t>
            </a:r>
            <a:endParaRPr lang="en-US" altLang="zh-CN" sz="900" i="1" dirty="0">
              <a:solidFill>
                <a:schemeClr val="bg1">
                  <a:lumMod val="50000"/>
                </a:schemeClr>
              </a:solidFill>
              <a:latin typeface="正楷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6C532B-2B73-C468-1527-4AF7A77B1827}"/>
              </a:ext>
            </a:extLst>
          </p:cNvPr>
          <p:cNvSpPr txBox="1"/>
          <p:nvPr/>
        </p:nvSpPr>
        <p:spPr>
          <a:xfrm>
            <a:off x="4644008" y="3205014"/>
            <a:ext cx="284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#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查看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Shape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中元素第一次取值为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1</a:t>
            </a:r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所在的</a:t>
            </a:r>
            <a:r>
              <a:rPr lang="en-US" altLang="zh-CN" sz="900" i="1" dirty="0">
                <a:solidFill>
                  <a:schemeClr val="bg1">
                    <a:lumMod val="50000"/>
                  </a:schemeClr>
                </a:solidFill>
                <a:latin typeface="正楷"/>
                <a:ea typeface="楷体" panose="02010609060101010101" pitchFamily="49" charset="-122"/>
              </a:rPr>
              <a:t>index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508A26-51E6-A69D-63E2-BD5CF42D8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3" y="1140388"/>
            <a:ext cx="2015082" cy="18634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86B486-7CE2-09CC-73C1-02053C4FD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63248"/>
            <a:ext cx="4048690" cy="18195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873179-AFFF-D8E9-5757-C5A434B7D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435846"/>
            <a:ext cx="1676634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Office PowerPoint</Application>
  <PresentationFormat>全屏显示(16:9)</PresentationFormat>
  <Paragraphs>120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思源黑体</vt:lpstr>
      <vt:lpstr>思源黑体 CN Bold</vt:lpstr>
      <vt:lpstr>正楷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2020-07-10T09:02:26Z</dcterms:created>
  <dcterms:modified xsi:type="dcterms:W3CDTF">2023-02-27T10:38:25Z</dcterms:modified>
</cp:coreProperties>
</file>