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A444313-E067-4324-BFA6-4F7C190EE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E8D11EC-247A-499E-B571-83420FB8D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6CC2BC1-4B5C-4E3F-B5FC-EFD07CC8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4F0-52B4-48ED-A06C-82E9B9A37BE4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8968019-4D7D-4852-8D87-4E4B7865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BC89324-501A-478D-8B61-CCDCA4C6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529-DB61-4409-B16D-AC2EF39CB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1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D50BA48-6F8F-42B4-8F12-CF189034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C5178DCD-73ED-47C7-9942-696AB699B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F9C6561-AE18-42F2-B554-7EFD0D85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4F0-52B4-48ED-A06C-82E9B9A37BE4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434E54C-3F75-46C8-8A7B-F282B51B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877A6E3-CF86-426E-B58A-CD6B8E28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529-DB61-4409-B16D-AC2EF39CB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85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49837DFE-A9FB-4436-BC7A-FC9347CC5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ADBE2BD-21C6-481B-9202-38FC1C6F5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3E3CAEC-DF69-49C6-B249-957F403A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4F0-52B4-48ED-A06C-82E9B9A37BE4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DE46542-5A34-4EED-AFF5-40C88346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371A512-DF81-4C2A-BEC1-7AE6E5FD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529-DB61-4409-B16D-AC2EF39CB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84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695E63-9D3A-4B67-8E80-DD1ABB62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4B9B943-3D1A-46F2-A81C-2D3B29129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FAF0E4D-7B4E-4225-B1D9-0A171D41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4F0-52B4-48ED-A06C-82E9B9A37BE4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0070A28-41EE-45FF-9C99-477AF60D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5CA9BDE-C46E-4437-95BF-A6AB4370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529-DB61-4409-B16D-AC2EF39CB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6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1DEF7FA-5521-46CF-8A62-51BEF6F4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F082A08-5B60-4E9A-9D9F-DDCB461B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ED4F3E0-F2F4-4110-8DEE-A064C4EE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4F0-52B4-48ED-A06C-82E9B9A37BE4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0A29B00-C195-4CA1-9E9A-D072375A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03AA46E-DD72-4D7A-808B-8405839F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529-DB61-4409-B16D-AC2EF39CB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32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6CD585D-5B7A-45B4-995D-120ABEF9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11C0A2A-20A6-4C7D-8EFC-E62A95D54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7A3D605-6FF3-4201-8BBB-C4B0023EF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C6419F1-ACD3-4AA6-82F3-CCF32438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4F0-52B4-48ED-A06C-82E9B9A37BE4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CD1C325-4891-4F66-95D9-697D5762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447BE8A-FBFE-43A5-85E2-FAE2E11A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529-DB61-4409-B16D-AC2EF39CB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89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7F315FB-B41A-497A-8307-1D377D69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DC98960-A9D8-42BB-8FFB-7E89B6779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D5FEED5-32CC-4A97-B4FD-97CE8550B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7DF42E67-666E-4029-B390-2242361FE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4FE9D7D-9604-4971-A773-F094AB1FD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63CEDC48-B696-478F-8B07-31A616E7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4F0-52B4-48ED-A06C-82E9B9A37BE4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C9FDB85B-CCB3-4E3C-BF9D-7D8A3D25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5E033FB-D32A-46DB-846E-359BB43B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529-DB61-4409-B16D-AC2EF39CB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41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D6D4686-BA14-4EAF-9B83-9363BA4F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0899D784-7150-4D36-948D-7258589B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4F0-52B4-48ED-A06C-82E9B9A37BE4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A57170B-085E-4C53-AF1A-0A431A07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8E022BD4-5B63-4801-ADB2-6CF4B6F0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529-DB61-4409-B16D-AC2EF39CB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63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73F05B36-7247-47C7-A18D-6C06B33C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4F0-52B4-48ED-A06C-82E9B9A37BE4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EC188B84-6C56-40AE-9506-6FFB9593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2B186A67-6DC3-419D-AA72-CC819709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529-DB61-4409-B16D-AC2EF39CB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06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ED15352-2B6B-45FF-897D-C06D6A87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6B22032-02F1-492F-9ED0-FB317C517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6F4BD300-13FD-4A41-A04D-FC4446AF0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95FF3C9-C150-4C0F-A993-ECAD799C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4F0-52B4-48ED-A06C-82E9B9A37BE4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2A968EA-2769-48A0-AB1C-7E63948B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F617955-7308-414D-AAA0-E41832CC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529-DB61-4409-B16D-AC2EF39CB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90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46C3AAE-D151-493A-82E6-71D851FC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C65A4F88-68B5-4A18-8AC7-A418A5D14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E187455-C85B-47FE-BBDF-B50308292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3DED267-AAE2-4DFB-B946-E2DF68C7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4F0-52B4-48ED-A06C-82E9B9A37BE4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00FDAC0-A729-40EB-800B-7BAD6BC4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7BD610C7-0D95-480E-96F3-98A6170F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529-DB61-4409-B16D-AC2EF39CB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50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EAC7921-0A95-418E-ABC8-6DA0CD55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4767E5F-CCF9-4EB1-AD98-294B838A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A99ADDB-F801-46F7-8776-31B2BD20A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0C4F0-52B4-48ED-A06C-82E9B9A37BE4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1A38C56-F479-42F4-94F7-C03076A15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D58AA9B-4819-487C-8582-A66761256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CB529-DB61-4409-B16D-AC2EF39CB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52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B3DDDAA5-F943-4FE0-88D8-A7735F78C5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5" t="-2641" r="-613" b="-2639"/>
          <a:stretch/>
        </p:blipFill>
        <p:spPr>
          <a:xfrm>
            <a:off x="397080" y="167780"/>
            <a:ext cx="11414620" cy="6690220"/>
          </a:xfrm>
          <a:prstGeom prst="rect">
            <a:avLst/>
          </a:prstGeom>
        </p:spPr>
      </p:pic>
      <p:sp>
        <p:nvSpPr>
          <p:cNvPr id="6" name="Suorakulmio 5">
            <a:extLst>
              <a:ext uri="{FF2B5EF4-FFF2-40B4-BE49-F238E27FC236}">
                <a16:creationId xmlns:a16="http://schemas.microsoft.com/office/drawing/2014/main" id="{8E8CAB36-6589-479B-BB8A-EC81F054C468}"/>
              </a:ext>
            </a:extLst>
          </p:cNvPr>
          <p:cNvSpPr/>
          <p:nvPr/>
        </p:nvSpPr>
        <p:spPr>
          <a:xfrm>
            <a:off x="10095722" y="5645020"/>
            <a:ext cx="1268964" cy="681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78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B383F6F9-6296-4F7E-B32B-1FE697E51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823" y="2032943"/>
            <a:ext cx="3261827" cy="987736"/>
          </a:xfrm>
          <a:prstGeom prst="rect">
            <a:avLst/>
          </a:prstGeom>
        </p:spPr>
      </p:pic>
      <p:sp>
        <p:nvSpPr>
          <p:cNvPr id="6" name="Suorakulmio 5">
            <a:extLst>
              <a:ext uri="{FF2B5EF4-FFF2-40B4-BE49-F238E27FC236}">
                <a16:creationId xmlns:a16="http://schemas.microsoft.com/office/drawing/2014/main" id="{8E8CAB36-6589-479B-BB8A-EC81F054C468}"/>
              </a:ext>
            </a:extLst>
          </p:cNvPr>
          <p:cNvSpPr/>
          <p:nvPr/>
        </p:nvSpPr>
        <p:spPr>
          <a:xfrm>
            <a:off x="10095722" y="5645020"/>
            <a:ext cx="1268964" cy="681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1CDB0FBF-6F66-4AEE-9419-35AEA6CB8FDA}"/>
              </a:ext>
            </a:extLst>
          </p:cNvPr>
          <p:cNvSpPr/>
          <p:nvPr/>
        </p:nvSpPr>
        <p:spPr>
          <a:xfrm>
            <a:off x="9521505" y="5529190"/>
            <a:ext cx="1510018" cy="427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Ryhmä 9">
            <a:extLst>
              <a:ext uri="{FF2B5EF4-FFF2-40B4-BE49-F238E27FC236}">
                <a16:creationId xmlns:a16="http://schemas.microsoft.com/office/drawing/2014/main" id="{39F7AD81-30C8-4D67-A9A2-49096923CA6B}"/>
              </a:ext>
            </a:extLst>
          </p:cNvPr>
          <p:cNvGrpSpPr/>
          <p:nvPr/>
        </p:nvGrpSpPr>
        <p:grpSpPr>
          <a:xfrm>
            <a:off x="137686" y="-42872"/>
            <a:ext cx="11414620" cy="6428791"/>
            <a:chOff x="80779" y="83975"/>
            <a:chExt cx="11414620" cy="6428791"/>
          </a:xfrm>
        </p:grpSpPr>
        <p:grpSp>
          <p:nvGrpSpPr>
            <p:cNvPr id="15" name="Ryhmä 14">
              <a:extLst>
                <a:ext uri="{FF2B5EF4-FFF2-40B4-BE49-F238E27FC236}">
                  <a16:creationId xmlns:a16="http://schemas.microsoft.com/office/drawing/2014/main" id="{2CF8923C-E016-4629-A468-EBFEC36243DE}"/>
                </a:ext>
              </a:extLst>
            </p:cNvPr>
            <p:cNvGrpSpPr/>
            <p:nvPr/>
          </p:nvGrpSpPr>
          <p:grpSpPr>
            <a:xfrm>
              <a:off x="80779" y="83975"/>
              <a:ext cx="11414620" cy="6428791"/>
              <a:chOff x="80779" y="83975"/>
              <a:chExt cx="11414620" cy="6428791"/>
            </a:xfrm>
          </p:grpSpPr>
          <p:pic>
            <p:nvPicPr>
              <p:cNvPr id="5" name="Kuva 4">
                <a:extLst>
                  <a:ext uri="{FF2B5EF4-FFF2-40B4-BE49-F238E27FC236}">
                    <a16:creationId xmlns:a16="http://schemas.microsoft.com/office/drawing/2014/main" id="{B3DDDAA5-F943-4FE0-88D8-A7735F78C5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65" t="-2641" r="-613" b="-2639"/>
              <a:stretch/>
            </p:blipFill>
            <p:spPr>
              <a:xfrm>
                <a:off x="80779" y="83975"/>
                <a:ext cx="11414620" cy="6428791"/>
              </a:xfrm>
              <a:prstGeom prst="rect">
                <a:avLst/>
              </a:prstGeom>
            </p:spPr>
          </p:pic>
          <p:sp>
            <p:nvSpPr>
              <p:cNvPr id="2" name="Tekstiruutu 1">
                <a:extLst>
                  <a:ext uri="{FF2B5EF4-FFF2-40B4-BE49-F238E27FC236}">
                    <a16:creationId xmlns:a16="http://schemas.microsoft.com/office/drawing/2014/main" id="{924E4BC2-1731-4E86-A34D-4DCAD74B9BDB}"/>
                  </a:ext>
                </a:extLst>
              </p:cNvPr>
              <p:cNvSpPr txBox="1"/>
              <p:nvPr/>
            </p:nvSpPr>
            <p:spPr>
              <a:xfrm>
                <a:off x="1190134" y="1444349"/>
                <a:ext cx="9496338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i-FI" dirty="0" err="1"/>
                  <a:t>When</a:t>
                </a:r>
                <a:r>
                  <a:rPr lang="fi-FI" dirty="0"/>
                  <a:t> </a:t>
                </a:r>
                <a:r>
                  <a:rPr lang="fi-FI" dirty="0" err="1"/>
                  <a:t>the</a:t>
                </a:r>
                <a:r>
                  <a:rPr lang="fi-FI" dirty="0"/>
                  <a:t> </a:t>
                </a:r>
                <a:r>
                  <a:rPr lang="fi-FI" dirty="0" err="1"/>
                  <a:t>atmospheric</a:t>
                </a:r>
                <a:r>
                  <a:rPr lang="fi-FI" dirty="0"/>
                  <a:t> </a:t>
                </a:r>
                <a:r>
                  <a:rPr lang="fi-FI" dirty="0" err="1"/>
                  <a:t>Light</a:t>
                </a:r>
                <a:r>
                  <a:rPr lang="fi-FI" dirty="0"/>
                  <a:t> is </a:t>
                </a:r>
                <a:r>
                  <a:rPr lang="fi-FI" dirty="0" err="1"/>
                  <a:t>given</a:t>
                </a:r>
                <a:r>
                  <a:rPr lang="fi-FI" dirty="0"/>
                  <a:t> </a:t>
                </a:r>
                <a:r>
                  <a:rPr lang="fi-FI" dirty="0" err="1"/>
                  <a:t>the</a:t>
                </a:r>
                <a:r>
                  <a:rPr lang="fi-FI" dirty="0"/>
                  <a:t> </a:t>
                </a:r>
                <a:r>
                  <a:rPr lang="fi-FI" dirty="0" err="1"/>
                  <a:t>bintensity</a:t>
                </a:r>
                <a:r>
                  <a:rPr lang="fi-FI" dirty="0"/>
                  <a:t> </a:t>
                </a:r>
                <a:r>
                  <a:rPr lang="fi-FI" dirty="0" err="1"/>
                  <a:t>can</a:t>
                </a:r>
                <a:r>
                  <a:rPr lang="fi-FI" dirty="0"/>
                  <a:t> </a:t>
                </a:r>
                <a:r>
                  <a:rPr lang="fi-FI" dirty="0" err="1"/>
                  <a:t>be</a:t>
                </a:r>
                <a:r>
                  <a:rPr lang="fi-FI" dirty="0"/>
                  <a:t> </a:t>
                </a:r>
                <a:r>
                  <a:rPr lang="fi-FI" dirty="0" err="1"/>
                  <a:t>finally</a:t>
                </a:r>
                <a:r>
                  <a:rPr lang="fi-FI" dirty="0"/>
                  <a:t> </a:t>
                </a:r>
                <a:r>
                  <a:rPr lang="fi-FI" dirty="0" err="1"/>
                  <a:t>estimated</a:t>
                </a:r>
                <a:r>
                  <a:rPr lang="fi-FI" dirty="0"/>
                  <a:t> </a:t>
                </a:r>
                <a:r>
                  <a:rPr lang="fi-FI" dirty="0" err="1"/>
                  <a:t>by</a:t>
                </a:r>
                <a:r>
                  <a:rPr lang="fi-FI" dirty="0"/>
                  <a:t>:</a:t>
                </a:r>
              </a:p>
              <a:p>
                <a:endParaRPr lang="fi-FI" dirty="0"/>
              </a:p>
              <a:p>
                <a:endParaRPr lang="en-GB" dirty="0"/>
              </a:p>
            </p:txBody>
          </p:sp>
        </p:grpSp>
        <p:sp>
          <p:nvSpPr>
            <p:cNvPr id="8" name="Suorakulmio 7">
              <a:extLst>
                <a:ext uri="{FF2B5EF4-FFF2-40B4-BE49-F238E27FC236}">
                  <a16:creationId xmlns:a16="http://schemas.microsoft.com/office/drawing/2014/main" id="{4C909A54-1930-4A93-B518-D9B2EA661F4D}"/>
                </a:ext>
              </a:extLst>
            </p:cNvPr>
            <p:cNvSpPr/>
            <p:nvPr/>
          </p:nvSpPr>
          <p:spPr>
            <a:xfrm>
              <a:off x="562276" y="2921164"/>
              <a:ext cx="6764694" cy="3390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Kuva 16">
              <a:extLst>
                <a:ext uri="{FF2B5EF4-FFF2-40B4-BE49-F238E27FC236}">
                  <a16:creationId xmlns:a16="http://schemas.microsoft.com/office/drawing/2014/main" id="{03C71BE9-4084-432D-BDB1-06DD6DEED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5461" y="2032943"/>
              <a:ext cx="3261827" cy="987736"/>
            </a:xfrm>
            <a:prstGeom prst="rect">
              <a:avLst/>
            </a:prstGeom>
          </p:spPr>
        </p:pic>
      </p:grpSp>
      <p:sp>
        <p:nvSpPr>
          <p:cNvPr id="18" name="Suorakulmio 17">
            <a:extLst>
              <a:ext uri="{FF2B5EF4-FFF2-40B4-BE49-F238E27FC236}">
                <a16:creationId xmlns:a16="http://schemas.microsoft.com/office/drawing/2014/main" id="{C42DF590-5C5C-4791-9D92-BACDC621BCDE}"/>
              </a:ext>
            </a:extLst>
          </p:cNvPr>
          <p:cNvSpPr/>
          <p:nvPr/>
        </p:nvSpPr>
        <p:spPr>
          <a:xfrm>
            <a:off x="9396954" y="5499834"/>
            <a:ext cx="1510018" cy="427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3151C437-5C55-40E5-BA1D-3A6DA578AAE2}"/>
              </a:ext>
            </a:extLst>
          </p:cNvPr>
          <p:cNvSpPr txBox="1"/>
          <p:nvPr/>
        </p:nvSpPr>
        <p:spPr>
          <a:xfrm>
            <a:off x="1285028" y="3298370"/>
            <a:ext cx="9119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err="1"/>
              <a:t>Algorithm</a:t>
            </a:r>
            <a:r>
              <a:rPr lang="fi-FI" sz="2400" dirty="0"/>
              <a:t>:</a:t>
            </a:r>
          </a:p>
          <a:p>
            <a:pPr marL="342900" indent="-342900">
              <a:buAutoNum type="arabicPeriod"/>
            </a:pPr>
            <a:r>
              <a:rPr lang="fi-FI" sz="2400" dirty="0" err="1"/>
              <a:t>First</a:t>
            </a:r>
            <a:r>
              <a:rPr lang="fi-FI" sz="2400" dirty="0"/>
              <a:t> </a:t>
            </a:r>
            <a:r>
              <a:rPr lang="fi-FI" sz="2400" dirty="0" err="1"/>
              <a:t>read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image x1,x2,…</a:t>
            </a:r>
            <a:r>
              <a:rPr lang="fi-FI" sz="2400" dirty="0" err="1"/>
              <a:t>xn</a:t>
            </a:r>
            <a:r>
              <a:rPr lang="fi-FI" sz="2400" dirty="0"/>
              <a:t> and </a:t>
            </a:r>
            <a:r>
              <a:rPr lang="fi-FI" sz="2400" dirty="0" err="1"/>
              <a:t>normalize</a:t>
            </a:r>
            <a:r>
              <a:rPr lang="fi-FI" sz="2400" dirty="0"/>
              <a:t> </a:t>
            </a:r>
            <a:r>
              <a:rPr lang="fi-FI" sz="2400" dirty="0" err="1"/>
              <a:t>them</a:t>
            </a:r>
            <a:r>
              <a:rPr lang="fi-FI" sz="2400" dirty="0"/>
              <a:t> </a:t>
            </a:r>
            <a:r>
              <a:rPr lang="fi-FI" sz="2400" dirty="0" err="1"/>
              <a:t>separately</a:t>
            </a:r>
            <a:r>
              <a:rPr lang="fi-FI" sz="2400" dirty="0"/>
              <a:t>.</a:t>
            </a:r>
          </a:p>
          <a:p>
            <a:pPr marL="342900" indent="-342900">
              <a:buAutoNum type="arabicPeriod"/>
            </a:pPr>
            <a:r>
              <a:rPr lang="fi-FI" sz="2400" dirty="0" err="1"/>
              <a:t>Calculate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dark</a:t>
            </a:r>
            <a:r>
              <a:rPr lang="fi-FI" sz="2400" dirty="0"/>
              <a:t> </a:t>
            </a:r>
            <a:r>
              <a:rPr lang="fi-FI" sz="2400" dirty="0" err="1"/>
              <a:t>channel</a:t>
            </a:r>
            <a:r>
              <a:rPr lang="fi-FI" sz="2400" dirty="0"/>
              <a:t> </a:t>
            </a:r>
            <a:r>
              <a:rPr lang="fi-FI" sz="2400" dirty="0" err="1"/>
              <a:t>prior</a:t>
            </a:r>
            <a:r>
              <a:rPr lang="fi-FI" sz="2400" dirty="0"/>
              <a:t> </a:t>
            </a:r>
            <a:r>
              <a:rPr lang="fi-FI" sz="2400" dirty="0" err="1"/>
              <a:t>Jdark</a:t>
            </a:r>
            <a:endParaRPr lang="fi-FI" sz="2400" dirty="0"/>
          </a:p>
          <a:p>
            <a:pPr marL="342900" indent="-342900">
              <a:buAutoNum type="arabicPeriod"/>
            </a:pPr>
            <a:r>
              <a:rPr lang="fi-FI" sz="2400" dirty="0" err="1"/>
              <a:t>Estimate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atmosphere</a:t>
            </a:r>
            <a:r>
              <a:rPr lang="fi-FI" sz="2400" dirty="0"/>
              <a:t> </a:t>
            </a:r>
            <a:r>
              <a:rPr lang="fi-FI" sz="2400" dirty="0" err="1"/>
              <a:t>light</a:t>
            </a:r>
            <a:r>
              <a:rPr lang="fi-FI" sz="2400" dirty="0"/>
              <a:t> </a:t>
            </a:r>
            <a:r>
              <a:rPr lang="fi-FI" sz="2400" dirty="0" err="1"/>
              <a:t>which</a:t>
            </a:r>
            <a:r>
              <a:rPr lang="fi-FI" sz="2400" dirty="0"/>
              <a:t> </a:t>
            </a:r>
            <a:r>
              <a:rPr lang="fi-FI" sz="2400" dirty="0" err="1"/>
              <a:t>can</a:t>
            </a:r>
            <a:r>
              <a:rPr lang="fi-FI" sz="2400" dirty="0"/>
              <a:t> </a:t>
            </a:r>
            <a:r>
              <a:rPr lang="fi-FI" sz="2400" dirty="0" err="1"/>
              <a:t>be</a:t>
            </a:r>
            <a:r>
              <a:rPr lang="fi-FI" sz="2400" dirty="0"/>
              <a:t> </a:t>
            </a:r>
            <a:r>
              <a:rPr lang="fi-FI" sz="2400" dirty="0" err="1"/>
              <a:t>measured</a:t>
            </a:r>
            <a:r>
              <a:rPr lang="fi-FI" sz="2400" dirty="0"/>
              <a:t>.</a:t>
            </a:r>
          </a:p>
          <a:p>
            <a:pPr marL="342900" indent="-342900">
              <a:buAutoNum type="arabicPeriod"/>
            </a:pPr>
            <a:r>
              <a:rPr lang="fi-FI" sz="2400" dirty="0"/>
              <a:t>Soft </a:t>
            </a:r>
            <a:r>
              <a:rPr lang="fi-FI" sz="2400" dirty="0" err="1"/>
              <a:t>matting</a:t>
            </a:r>
            <a:r>
              <a:rPr lang="fi-FI" sz="2400" dirty="0"/>
              <a:t> </a:t>
            </a:r>
            <a:r>
              <a:rPr lang="fi-FI" sz="2400" dirty="0" err="1"/>
              <a:t>related</a:t>
            </a:r>
            <a:r>
              <a:rPr lang="fi-FI" sz="2400" dirty="0"/>
              <a:t> to t0, and </a:t>
            </a:r>
            <a:r>
              <a:rPr lang="fi-FI" sz="2400" dirty="0" err="1"/>
              <a:t>minimize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cost</a:t>
            </a:r>
            <a:r>
              <a:rPr lang="fi-FI" sz="2400" dirty="0"/>
              <a:t> </a:t>
            </a:r>
            <a:r>
              <a:rPr lang="fi-FI" sz="2400" dirty="0" err="1"/>
              <a:t>funtion</a:t>
            </a:r>
            <a:endParaRPr lang="fi-FI" sz="2400" dirty="0"/>
          </a:p>
          <a:p>
            <a:pPr marL="342900" indent="-342900">
              <a:buAutoNum type="arabicPeriod"/>
            </a:pPr>
            <a:r>
              <a:rPr lang="fi-FI" sz="2400" dirty="0" err="1"/>
              <a:t>Get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finall</a:t>
            </a:r>
            <a:r>
              <a:rPr lang="fi-FI" sz="2400" dirty="0"/>
              <a:t> </a:t>
            </a:r>
            <a:r>
              <a:rPr lang="fi-FI" sz="2400" dirty="0" err="1"/>
              <a:t>radience</a:t>
            </a:r>
            <a:r>
              <a:rPr lang="fi-FI" sz="2400" dirty="0"/>
              <a:t> J of </a:t>
            </a:r>
            <a:r>
              <a:rPr lang="fi-FI" sz="2400" dirty="0" err="1"/>
              <a:t>the</a:t>
            </a:r>
            <a:r>
              <a:rPr lang="fi-FI" sz="2400" dirty="0"/>
              <a:t> image as </a:t>
            </a:r>
            <a:r>
              <a:rPr lang="fi-FI" sz="2400" dirty="0" err="1"/>
              <a:t>the</a:t>
            </a:r>
            <a:r>
              <a:rPr lang="fi-FI" sz="2400" dirty="0"/>
              <a:t> formula (*) at </a:t>
            </a:r>
            <a:r>
              <a:rPr lang="fi-FI" sz="2400" dirty="0" err="1"/>
              <a:t>the</a:t>
            </a:r>
            <a:r>
              <a:rPr lang="fi-FI" sz="2400" dirty="0"/>
              <a:t> top.</a:t>
            </a:r>
          </a:p>
          <a:p>
            <a:pPr marL="342900" indent="-342900">
              <a:buAutoNum type="arabicPeriod"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4147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76FE8DA-9045-4179-8C82-E3DEE486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62131B2-E685-44F1-B3E7-BCA6B8E32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Thank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898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orakulmio 5">
            <a:extLst>
              <a:ext uri="{FF2B5EF4-FFF2-40B4-BE49-F238E27FC236}">
                <a16:creationId xmlns:a16="http://schemas.microsoft.com/office/drawing/2014/main" id="{8E8CAB36-6589-479B-BB8A-EC81F054C468}"/>
              </a:ext>
            </a:extLst>
          </p:cNvPr>
          <p:cNvSpPr/>
          <p:nvPr/>
        </p:nvSpPr>
        <p:spPr>
          <a:xfrm>
            <a:off x="10095722" y="5645020"/>
            <a:ext cx="1268964" cy="681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Ryhmä 7">
            <a:extLst>
              <a:ext uri="{FF2B5EF4-FFF2-40B4-BE49-F238E27FC236}">
                <a16:creationId xmlns:a16="http://schemas.microsoft.com/office/drawing/2014/main" id="{09B4D34F-2891-4C3B-A5B9-1B0C0855F895}"/>
              </a:ext>
            </a:extLst>
          </p:cNvPr>
          <p:cNvGrpSpPr/>
          <p:nvPr/>
        </p:nvGrpSpPr>
        <p:grpSpPr>
          <a:xfrm>
            <a:off x="271246" y="268448"/>
            <a:ext cx="11414620" cy="6690220"/>
            <a:chOff x="271246" y="268448"/>
            <a:chExt cx="11414620" cy="6690220"/>
          </a:xfrm>
        </p:grpSpPr>
        <p:pic>
          <p:nvPicPr>
            <p:cNvPr id="5" name="Kuva 4">
              <a:extLst>
                <a:ext uri="{FF2B5EF4-FFF2-40B4-BE49-F238E27FC236}">
                  <a16:creationId xmlns:a16="http://schemas.microsoft.com/office/drawing/2014/main" id="{B3DDDAA5-F943-4FE0-88D8-A7735F78C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5" t="-2641" r="-613" b="-2639"/>
            <a:stretch/>
          </p:blipFill>
          <p:spPr>
            <a:xfrm>
              <a:off x="271246" y="268448"/>
              <a:ext cx="11414620" cy="6690220"/>
            </a:xfrm>
            <a:prstGeom prst="rect">
              <a:avLst/>
            </a:prstGeom>
          </p:spPr>
        </p:pic>
        <p:sp>
          <p:nvSpPr>
            <p:cNvPr id="3" name="Tekstiruutu 2">
              <a:extLst>
                <a:ext uri="{FF2B5EF4-FFF2-40B4-BE49-F238E27FC236}">
                  <a16:creationId xmlns:a16="http://schemas.microsoft.com/office/drawing/2014/main" id="{52521BEE-C002-47A7-AF4E-B8F5C0DC9118}"/>
                </a:ext>
              </a:extLst>
            </p:cNvPr>
            <p:cNvSpPr txBox="1"/>
            <p:nvPr/>
          </p:nvSpPr>
          <p:spPr>
            <a:xfrm>
              <a:off x="841981" y="2211355"/>
              <a:ext cx="9888223" cy="36625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i-FI" sz="2000" dirty="0" err="1"/>
                <a:t>Goal</a:t>
              </a:r>
              <a:r>
                <a:rPr lang="fi-FI" sz="2000" dirty="0"/>
                <a:t>: </a:t>
              </a:r>
              <a:r>
                <a:rPr lang="fi-FI" sz="2000" dirty="0" err="1"/>
                <a:t>recover</a:t>
              </a:r>
              <a:r>
                <a:rPr lang="fi-FI" sz="2000" dirty="0"/>
                <a:t> J,A and t </a:t>
              </a:r>
              <a:r>
                <a:rPr lang="fi-FI" sz="2000" dirty="0" err="1"/>
                <a:t>from</a:t>
              </a:r>
              <a:r>
                <a:rPr lang="fi-FI" sz="2000" dirty="0"/>
                <a:t> I</a:t>
              </a:r>
            </a:p>
            <a:p>
              <a:endParaRPr lang="fi-FI" sz="2000" dirty="0"/>
            </a:p>
            <a:p>
              <a:r>
                <a:rPr lang="fi-FI" sz="2000" dirty="0"/>
                <a:t>In </a:t>
              </a:r>
              <a:r>
                <a:rPr lang="fi-FI" sz="2000" dirty="0" err="1"/>
                <a:t>computer</a:t>
              </a:r>
              <a:r>
                <a:rPr lang="fi-FI" sz="2000" dirty="0"/>
                <a:t> vision and </a:t>
              </a:r>
              <a:r>
                <a:rPr lang="fi-FI" sz="2000" dirty="0" err="1"/>
                <a:t>computer</a:t>
              </a:r>
              <a:r>
                <a:rPr lang="fi-FI" sz="2000" dirty="0"/>
                <a:t> </a:t>
              </a:r>
              <a:r>
                <a:rPr lang="fi-FI" sz="2000" dirty="0" err="1"/>
                <a:t>graphics</a:t>
              </a:r>
              <a:r>
                <a:rPr lang="fi-FI" sz="2000" dirty="0"/>
                <a:t>, </a:t>
              </a:r>
              <a:r>
                <a:rPr lang="fi-FI" sz="2000" dirty="0" err="1"/>
                <a:t>the</a:t>
              </a:r>
              <a:r>
                <a:rPr lang="fi-FI" sz="2000" dirty="0"/>
                <a:t> </a:t>
              </a:r>
              <a:r>
                <a:rPr lang="fi-FI" sz="2000" dirty="0" err="1"/>
                <a:t>model</a:t>
              </a:r>
              <a:r>
                <a:rPr lang="fi-FI" sz="2000" dirty="0"/>
                <a:t> </a:t>
              </a:r>
              <a:r>
                <a:rPr lang="fi-FI" sz="2000" dirty="0" err="1"/>
                <a:t>widely</a:t>
              </a:r>
              <a:r>
                <a:rPr lang="fi-FI" sz="2000" dirty="0"/>
                <a:t> </a:t>
              </a:r>
              <a:r>
                <a:rPr lang="fi-FI" sz="2000" dirty="0" err="1"/>
                <a:t>used</a:t>
              </a:r>
              <a:r>
                <a:rPr lang="fi-FI" sz="2000" dirty="0"/>
                <a:t> in </a:t>
              </a:r>
              <a:r>
                <a:rPr lang="fi-FI" sz="2000" dirty="0" err="1"/>
                <a:t>the</a:t>
              </a:r>
              <a:r>
                <a:rPr lang="fi-FI" sz="2000" dirty="0"/>
                <a:t> </a:t>
              </a:r>
              <a:r>
                <a:rPr lang="fi-FI" sz="2000" dirty="0" err="1"/>
                <a:t>formation</a:t>
              </a:r>
              <a:r>
                <a:rPr lang="fi-FI" sz="2000" dirty="0"/>
                <a:t> of a </a:t>
              </a:r>
              <a:r>
                <a:rPr lang="fi-FI" sz="2000" dirty="0" err="1"/>
                <a:t>hazy</a:t>
              </a:r>
              <a:r>
                <a:rPr lang="fi-FI" sz="2000" dirty="0"/>
                <a:t> </a:t>
              </a:r>
              <a:r>
                <a:rPr lang="fi-FI" sz="2000" dirty="0" err="1"/>
                <a:t>inage</a:t>
              </a:r>
              <a:r>
                <a:rPr lang="fi-FI" sz="2000" dirty="0"/>
                <a:t> is :</a:t>
              </a:r>
            </a:p>
            <a:p>
              <a:pPr algn="ctr"/>
              <a:r>
                <a:rPr lang="fi-FI" sz="2000" dirty="0"/>
                <a:t>I(x) = J(x)t(x)+A(1-t(x)),</a:t>
              </a:r>
            </a:p>
            <a:p>
              <a:r>
                <a:rPr lang="fi-FI" sz="2000" dirty="0" err="1"/>
                <a:t>Where</a:t>
              </a:r>
              <a:r>
                <a:rPr lang="fi-FI" sz="2000" dirty="0"/>
                <a:t> I is </a:t>
              </a:r>
              <a:r>
                <a:rPr lang="fi-FI" sz="2000" dirty="0" err="1"/>
                <a:t>the</a:t>
              </a:r>
              <a:r>
                <a:rPr lang="fi-FI" sz="2000" dirty="0"/>
                <a:t> </a:t>
              </a:r>
              <a:r>
                <a:rPr lang="fi-FI" sz="2000" dirty="0" err="1"/>
                <a:t>observed</a:t>
              </a:r>
              <a:r>
                <a:rPr lang="fi-FI" sz="2000" dirty="0"/>
                <a:t> </a:t>
              </a:r>
              <a:r>
                <a:rPr lang="fi-FI" sz="2000" dirty="0" err="1"/>
                <a:t>intensity</a:t>
              </a:r>
              <a:r>
                <a:rPr lang="fi-FI" sz="2000" dirty="0"/>
                <a:t>, J is </a:t>
              </a:r>
              <a:r>
                <a:rPr lang="fi-FI" sz="2000" dirty="0" err="1"/>
                <a:t>the</a:t>
              </a:r>
              <a:r>
                <a:rPr lang="fi-FI" sz="2000" dirty="0"/>
                <a:t> </a:t>
              </a:r>
              <a:r>
                <a:rPr lang="fi-FI" sz="2000" dirty="0" err="1"/>
                <a:t>scence</a:t>
              </a:r>
              <a:r>
                <a:rPr lang="fi-FI" sz="2000" dirty="0"/>
                <a:t> </a:t>
              </a:r>
              <a:r>
                <a:rPr lang="fi-FI" sz="2000" dirty="0" err="1"/>
                <a:t>radiance</a:t>
              </a:r>
              <a:r>
                <a:rPr lang="fi-FI" sz="2000" dirty="0"/>
                <a:t>, A is </a:t>
              </a:r>
              <a:r>
                <a:rPr lang="fi-FI" sz="2000" dirty="0" err="1"/>
                <a:t>the</a:t>
              </a:r>
              <a:r>
                <a:rPr lang="fi-FI" sz="2000" dirty="0"/>
                <a:t> </a:t>
              </a:r>
              <a:r>
                <a:rPr lang="fi-FI" sz="2000" dirty="0" err="1"/>
                <a:t>global</a:t>
              </a:r>
              <a:r>
                <a:rPr lang="fi-FI" sz="2000" dirty="0"/>
                <a:t> </a:t>
              </a:r>
              <a:r>
                <a:rPr lang="fi-FI" sz="2000" dirty="0" err="1"/>
                <a:t>atmospheric</a:t>
              </a:r>
              <a:r>
                <a:rPr lang="fi-FI" sz="2000" dirty="0"/>
                <a:t> </a:t>
              </a:r>
              <a:r>
                <a:rPr lang="fi-FI" sz="2000" dirty="0" err="1"/>
                <a:t>light</a:t>
              </a:r>
              <a:r>
                <a:rPr lang="fi-FI" sz="2000" dirty="0"/>
                <a:t>, and t is </a:t>
              </a:r>
              <a:r>
                <a:rPr lang="fi-FI" sz="2000" dirty="0" err="1"/>
                <a:t>the</a:t>
              </a:r>
              <a:r>
                <a:rPr lang="fi-FI" sz="2000" dirty="0"/>
                <a:t> medium transmission </a:t>
              </a:r>
              <a:r>
                <a:rPr lang="fi-FI" sz="2000" dirty="0" err="1"/>
                <a:t>describing</a:t>
              </a:r>
              <a:r>
                <a:rPr lang="fi-FI" sz="2000" dirty="0"/>
                <a:t> </a:t>
              </a:r>
              <a:r>
                <a:rPr lang="fi-FI" sz="2000" dirty="0" err="1"/>
                <a:t>the</a:t>
              </a:r>
              <a:r>
                <a:rPr lang="fi-FI" sz="2000" dirty="0"/>
                <a:t> </a:t>
              </a:r>
              <a:r>
                <a:rPr lang="fi-FI" sz="2000" dirty="0" err="1"/>
                <a:t>portion</a:t>
              </a:r>
              <a:r>
                <a:rPr lang="fi-FI" sz="2000" dirty="0"/>
                <a:t> of </a:t>
              </a:r>
              <a:r>
                <a:rPr lang="fi-FI" sz="2000" dirty="0" err="1"/>
                <a:t>the</a:t>
              </a:r>
              <a:r>
                <a:rPr lang="fi-FI" sz="2000" dirty="0"/>
                <a:t> </a:t>
              </a:r>
              <a:r>
                <a:rPr lang="fi-FI" sz="2000" dirty="0" err="1"/>
                <a:t>light</a:t>
              </a:r>
              <a:r>
                <a:rPr lang="fi-FI" sz="2000" dirty="0"/>
                <a:t> </a:t>
              </a:r>
              <a:r>
                <a:rPr lang="fi-FI" sz="2000" dirty="0" err="1"/>
                <a:t>that</a:t>
              </a:r>
              <a:r>
                <a:rPr lang="fi-FI" sz="2000" dirty="0"/>
                <a:t> is </a:t>
              </a:r>
              <a:r>
                <a:rPr lang="fi-FI" sz="2000" dirty="0" err="1"/>
                <a:t>not</a:t>
              </a:r>
              <a:r>
                <a:rPr lang="fi-FI" sz="2000" dirty="0"/>
                <a:t> </a:t>
              </a:r>
              <a:r>
                <a:rPr lang="fi-FI" sz="2000" dirty="0" err="1"/>
                <a:t>scatttered</a:t>
              </a:r>
              <a:r>
                <a:rPr lang="fi-FI" sz="2000" dirty="0"/>
                <a:t> and </a:t>
              </a:r>
              <a:r>
                <a:rPr lang="fi-FI" sz="2000" dirty="0" err="1"/>
                <a:t>reaches</a:t>
              </a:r>
              <a:r>
                <a:rPr lang="fi-FI" sz="2000" dirty="0"/>
                <a:t> </a:t>
              </a:r>
              <a:r>
                <a:rPr lang="fi-FI" sz="2000" dirty="0" err="1"/>
                <a:t>the</a:t>
              </a:r>
              <a:r>
                <a:rPr lang="fi-FI" sz="2000" dirty="0"/>
                <a:t> </a:t>
              </a:r>
              <a:r>
                <a:rPr lang="fi-FI" sz="2000" dirty="0" err="1"/>
                <a:t>camera</a:t>
              </a:r>
              <a:r>
                <a:rPr lang="fi-FI" sz="2000" dirty="0"/>
                <a:t>.</a:t>
              </a:r>
            </a:p>
            <a:p>
              <a:endParaRPr lang="fi-FI" dirty="0"/>
            </a:p>
            <a:p>
              <a:r>
                <a:rPr lang="fi-FI" dirty="0" err="1"/>
                <a:t>The</a:t>
              </a:r>
              <a:r>
                <a:rPr lang="fi-FI" dirty="0"/>
                <a:t> J(x)t(x) is </a:t>
              </a:r>
              <a:r>
                <a:rPr lang="fi-FI" dirty="0" err="1"/>
                <a:t>the</a:t>
              </a:r>
              <a:r>
                <a:rPr lang="fi-FI" dirty="0"/>
                <a:t> </a:t>
              </a:r>
              <a:r>
                <a:rPr lang="fi-FI" dirty="0" err="1"/>
                <a:t>direct</a:t>
              </a:r>
              <a:r>
                <a:rPr lang="fi-FI" dirty="0"/>
                <a:t> </a:t>
              </a:r>
              <a:r>
                <a:rPr lang="fi-FI" dirty="0" err="1"/>
                <a:t>attenuation</a:t>
              </a:r>
              <a:r>
                <a:rPr lang="fi-FI" dirty="0"/>
                <a:t> </a:t>
              </a:r>
            </a:p>
            <a:p>
              <a:r>
                <a:rPr lang="fi-FI" dirty="0" err="1"/>
                <a:t>the</a:t>
              </a:r>
              <a:r>
                <a:rPr lang="fi-FI" dirty="0"/>
                <a:t> A(1-t(x)) s </a:t>
              </a:r>
              <a:r>
                <a:rPr lang="fi-FI" dirty="0" err="1"/>
                <a:t>called</a:t>
              </a:r>
              <a:r>
                <a:rPr lang="fi-FI" dirty="0"/>
                <a:t> </a:t>
              </a:r>
              <a:r>
                <a:rPr lang="fi-FI" dirty="0" err="1"/>
                <a:t>airlight</a:t>
              </a:r>
              <a:r>
                <a:rPr lang="fi-FI" dirty="0"/>
                <a:t>.</a:t>
              </a:r>
            </a:p>
            <a:p>
              <a:endParaRPr lang="en-GB" dirty="0"/>
            </a:p>
          </p:txBody>
        </p:sp>
      </p:grpSp>
      <p:sp>
        <p:nvSpPr>
          <p:cNvPr id="9" name="Suorakulmio 8">
            <a:extLst>
              <a:ext uri="{FF2B5EF4-FFF2-40B4-BE49-F238E27FC236}">
                <a16:creationId xmlns:a16="http://schemas.microsoft.com/office/drawing/2014/main" id="{B57E3D15-DC2E-4121-9D0E-CD79F5F8FA6A}"/>
              </a:ext>
            </a:extLst>
          </p:cNvPr>
          <p:cNvSpPr/>
          <p:nvPr/>
        </p:nvSpPr>
        <p:spPr>
          <a:xfrm>
            <a:off x="9504727" y="6082018"/>
            <a:ext cx="1510018" cy="427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12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orakulmio 5">
            <a:extLst>
              <a:ext uri="{FF2B5EF4-FFF2-40B4-BE49-F238E27FC236}">
                <a16:creationId xmlns:a16="http://schemas.microsoft.com/office/drawing/2014/main" id="{8E8CAB36-6589-479B-BB8A-EC81F054C468}"/>
              </a:ext>
            </a:extLst>
          </p:cNvPr>
          <p:cNvSpPr/>
          <p:nvPr/>
        </p:nvSpPr>
        <p:spPr>
          <a:xfrm>
            <a:off x="10095722" y="5645020"/>
            <a:ext cx="1268964" cy="681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Ryhmä 9">
            <a:extLst>
              <a:ext uri="{FF2B5EF4-FFF2-40B4-BE49-F238E27FC236}">
                <a16:creationId xmlns:a16="http://schemas.microsoft.com/office/drawing/2014/main" id="{2372A533-B498-48A6-8E37-2F0ECBC26835}"/>
              </a:ext>
            </a:extLst>
          </p:cNvPr>
          <p:cNvGrpSpPr/>
          <p:nvPr/>
        </p:nvGrpSpPr>
        <p:grpSpPr>
          <a:xfrm>
            <a:off x="181420" y="45204"/>
            <a:ext cx="11414620" cy="6690220"/>
            <a:chOff x="181420" y="45204"/>
            <a:chExt cx="11414620" cy="6690220"/>
          </a:xfrm>
        </p:grpSpPr>
        <p:pic>
          <p:nvPicPr>
            <p:cNvPr id="5" name="Kuva 4">
              <a:extLst>
                <a:ext uri="{FF2B5EF4-FFF2-40B4-BE49-F238E27FC236}">
                  <a16:creationId xmlns:a16="http://schemas.microsoft.com/office/drawing/2014/main" id="{B3DDDAA5-F943-4FE0-88D8-A7735F78C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5" t="-2641" r="-613" b="-2639"/>
            <a:stretch/>
          </p:blipFill>
          <p:spPr>
            <a:xfrm>
              <a:off x="181420" y="45204"/>
              <a:ext cx="11414620" cy="6690220"/>
            </a:xfrm>
            <a:prstGeom prst="rect">
              <a:avLst/>
            </a:prstGeom>
          </p:spPr>
        </p:pic>
        <p:sp>
          <p:nvSpPr>
            <p:cNvPr id="3" name="Tekstiruutu 2">
              <a:extLst>
                <a:ext uri="{FF2B5EF4-FFF2-40B4-BE49-F238E27FC236}">
                  <a16:creationId xmlns:a16="http://schemas.microsoft.com/office/drawing/2014/main" id="{52521BEE-C002-47A7-AF4E-B8F5C0DC9118}"/>
                </a:ext>
              </a:extLst>
            </p:cNvPr>
            <p:cNvSpPr txBox="1"/>
            <p:nvPr/>
          </p:nvSpPr>
          <p:spPr>
            <a:xfrm>
              <a:off x="897965" y="1705329"/>
              <a:ext cx="9981530" cy="31085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i-FI" sz="2000" dirty="0"/>
                <a:t>In </a:t>
              </a:r>
              <a:r>
                <a:rPr lang="fi-FI" sz="2000" dirty="0" err="1"/>
                <a:t>the</a:t>
              </a:r>
              <a:r>
                <a:rPr lang="fi-FI" sz="2000" dirty="0"/>
                <a:t> RGB </a:t>
              </a:r>
              <a:r>
                <a:rPr lang="fi-FI" sz="2000" dirty="0" err="1"/>
                <a:t>color</a:t>
              </a:r>
              <a:r>
                <a:rPr lang="fi-FI" sz="2000" dirty="0"/>
                <a:t> </a:t>
              </a:r>
              <a:r>
                <a:rPr lang="fi-FI" sz="2000" dirty="0" err="1"/>
                <a:t>channel</a:t>
              </a:r>
              <a:r>
                <a:rPr lang="fi-FI" sz="2000" dirty="0"/>
                <a:t> </a:t>
              </a:r>
              <a:r>
                <a:rPr lang="fi-FI" sz="2000" dirty="0" err="1"/>
                <a:t>with</a:t>
              </a:r>
              <a:r>
                <a:rPr lang="fi-FI" sz="2000" dirty="0"/>
                <a:t> </a:t>
              </a:r>
              <a:r>
                <a:rPr lang="fi-FI" sz="2000" dirty="0" err="1"/>
                <a:t>index</a:t>
              </a:r>
              <a:r>
                <a:rPr lang="fi-FI" sz="2000" dirty="0"/>
                <a:t>: c </a:t>
              </a:r>
              <a:r>
                <a:rPr lang="fi-FI" sz="2000" dirty="0" err="1"/>
                <a:t>belongs</a:t>
              </a:r>
              <a:r>
                <a:rPr lang="fi-FI" sz="2000" dirty="0"/>
                <a:t> to {</a:t>
              </a:r>
              <a:r>
                <a:rPr lang="fi-FI" sz="2000" dirty="0" err="1"/>
                <a:t>r,g,b</a:t>
              </a:r>
              <a:r>
                <a:rPr lang="fi-FI" sz="2000" dirty="0"/>
                <a:t>}</a:t>
              </a:r>
            </a:p>
            <a:p>
              <a:r>
                <a:rPr lang="fi-FI" sz="2000" dirty="0" err="1"/>
                <a:t>Geometrically</a:t>
              </a:r>
              <a:r>
                <a:rPr lang="fi-FI" sz="2000" dirty="0"/>
                <a:t>, </a:t>
              </a:r>
              <a:r>
                <a:rPr lang="fi-FI" sz="2000" dirty="0" err="1"/>
                <a:t>this</a:t>
              </a:r>
              <a:r>
                <a:rPr lang="fi-FI" sz="2000" dirty="0"/>
                <a:t> </a:t>
              </a:r>
              <a:r>
                <a:rPr lang="fi-FI" sz="2000" dirty="0" err="1"/>
                <a:t>means</a:t>
              </a:r>
              <a:r>
                <a:rPr lang="fi-FI" sz="2000" dirty="0"/>
                <a:t> </a:t>
              </a:r>
              <a:r>
                <a:rPr lang="fi-FI" sz="2000" dirty="0" err="1"/>
                <a:t>that</a:t>
              </a:r>
              <a:r>
                <a:rPr lang="fi-FI" sz="2000" dirty="0"/>
                <a:t> in RGB </a:t>
              </a:r>
              <a:r>
                <a:rPr lang="fi-FI" sz="2000" dirty="0" err="1"/>
                <a:t>color</a:t>
              </a:r>
              <a:r>
                <a:rPr lang="fi-FI" sz="2000" dirty="0"/>
                <a:t> </a:t>
              </a:r>
              <a:r>
                <a:rPr lang="fi-FI" sz="2000" dirty="0" err="1"/>
                <a:t>space</a:t>
              </a:r>
              <a:r>
                <a:rPr lang="fi-FI" sz="2000" dirty="0"/>
                <a:t>, A, I(x) and J(x) </a:t>
              </a:r>
              <a:r>
                <a:rPr lang="fi-FI" sz="2000" dirty="0" err="1"/>
                <a:t>are</a:t>
              </a:r>
              <a:r>
                <a:rPr lang="fi-FI" sz="2000" dirty="0"/>
                <a:t> </a:t>
              </a:r>
              <a:r>
                <a:rPr lang="fi-FI" sz="2000" dirty="0" err="1"/>
                <a:t>coplanar</a:t>
              </a:r>
              <a:r>
                <a:rPr lang="fi-FI" sz="2000" dirty="0"/>
                <a:t> and </a:t>
              </a:r>
              <a:r>
                <a:rPr lang="fi-FI" sz="2000" dirty="0" err="1"/>
                <a:t>their</a:t>
              </a:r>
              <a:r>
                <a:rPr lang="fi-FI" sz="2000" dirty="0"/>
                <a:t> </a:t>
              </a:r>
              <a:r>
                <a:rPr lang="fi-FI" sz="2000" dirty="0" err="1"/>
                <a:t>end</a:t>
              </a:r>
              <a:r>
                <a:rPr lang="fi-FI" sz="2000" dirty="0"/>
                <a:t> </a:t>
              </a:r>
              <a:r>
                <a:rPr lang="fi-FI" sz="2000" dirty="0" err="1"/>
                <a:t>points</a:t>
              </a:r>
              <a:r>
                <a:rPr lang="fi-FI" sz="2000" dirty="0"/>
                <a:t> </a:t>
              </a:r>
              <a:r>
                <a:rPr lang="fi-FI" sz="2000" dirty="0" err="1"/>
                <a:t>are</a:t>
              </a:r>
              <a:r>
                <a:rPr lang="fi-FI" sz="2000" dirty="0"/>
                <a:t> </a:t>
              </a:r>
              <a:r>
                <a:rPr lang="fi-FI" sz="2000" dirty="0" err="1"/>
                <a:t>collinear</a:t>
              </a:r>
              <a:r>
                <a:rPr lang="fi-FI" sz="2000" dirty="0"/>
                <a:t>.</a:t>
              </a:r>
            </a:p>
            <a:p>
              <a:endParaRPr lang="fi-FI" sz="2000" dirty="0"/>
            </a:p>
            <a:p>
              <a:endParaRPr lang="fi-FI" sz="2000" dirty="0"/>
            </a:p>
            <a:p>
              <a:endParaRPr lang="fi-FI" sz="2000" dirty="0"/>
            </a:p>
            <a:p>
              <a:endParaRPr lang="fi-FI" sz="2000" dirty="0"/>
            </a:p>
            <a:p>
              <a:endParaRPr lang="fi-FI" sz="2000" dirty="0"/>
            </a:p>
            <a:p>
              <a:endParaRPr lang="fi-FI" dirty="0"/>
            </a:p>
            <a:p>
              <a:endParaRPr lang="en-GB" dirty="0"/>
            </a:p>
          </p:txBody>
        </p:sp>
        <p:pic>
          <p:nvPicPr>
            <p:cNvPr id="7" name="Kuva 6">
              <a:extLst>
                <a:ext uri="{FF2B5EF4-FFF2-40B4-BE49-F238E27FC236}">
                  <a16:creationId xmlns:a16="http://schemas.microsoft.com/office/drawing/2014/main" id="{E5FA87CD-B4E8-440D-A3B4-D6766F6AC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6736" y="3614561"/>
              <a:ext cx="4565780" cy="1076590"/>
            </a:xfrm>
            <a:prstGeom prst="rect">
              <a:avLst/>
            </a:prstGeom>
          </p:spPr>
        </p:pic>
        <p:pic>
          <p:nvPicPr>
            <p:cNvPr id="9" name="Kuva 8">
              <a:extLst>
                <a:ext uri="{FF2B5EF4-FFF2-40B4-BE49-F238E27FC236}">
                  <a16:creationId xmlns:a16="http://schemas.microsoft.com/office/drawing/2014/main" id="{74C50DF2-7659-4408-A6FA-31F504453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236" y="2877493"/>
              <a:ext cx="2463054" cy="2897155"/>
            </a:xfrm>
            <a:prstGeom prst="rect">
              <a:avLst/>
            </a:prstGeom>
          </p:spPr>
        </p:pic>
      </p:grpSp>
      <p:sp>
        <p:nvSpPr>
          <p:cNvPr id="11" name="Suorakulmio 10">
            <a:extLst>
              <a:ext uri="{FF2B5EF4-FFF2-40B4-BE49-F238E27FC236}">
                <a16:creationId xmlns:a16="http://schemas.microsoft.com/office/drawing/2014/main" id="{AF98DF3A-99AA-4265-B585-D7895678EF71}"/>
              </a:ext>
            </a:extLst>
          </p:cNvPr>
          <p:cNvSpPr/>
          <p:nvPr/>
        </p:nvSpPr>
        <p:spPr>
          <a:xfrm>
            <a:off x="9533746" y="5774648"/>
            <a:ext cx="1510018" cy="427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46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AF423BA-AA94-4A20-A3CE-0131E19D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713D385-1A8F-4D72-83ED-4C0AB3166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6" name="Ryhmä 5">
            <a:extLst>
              <a:ext uri="{FF2B5EF4-FFF2-40B4-BE49-F238E27FC236}">
                <a16:creationId xmlns:a16="http://schemas.microsoft.com/office/drawing/2014/main" id="{1CFFF7DC-FED7-4DA0-A2D1-0221B418FB36}"/>
              </a:ext>
            </a:extLst>
          </p:cNvPr>
          <p:cNvGrpSpPr/>
          <p:nvPr/>
        </p:nvGrpSpPr>
        <p:grpSpPr>
          <a:xfrm>
            <a:off x="143953" y="0"/>
            <a:ext cx="11904093" cy="6696053"/>
            <a:chOff x="143953" y="0"/>
            <a:chExt cx="11904093" cy="6696053"/>
          </a:xfrm>
        </p:grpSpPr>
        <p:pic>
          <p:nvPicPr>
            <p:cNvPr id="4" name="Kuva 3">
              <a:extLst>
                <a:ext uri="{FF2B5EF4-FFF2-40B4-BE49-F238E27FC236}">
                  <a16:creationId xmlns:a16="http://schemas.microsoft.com/office/drawing/2014/main" id="{91EF05C2-3051-4067-8D3B-52B352730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953" y="0"/>
              <a:ext cx="11904093" cy="6696053"/>
            </a:xfrm>
            <a:prstGeom prst="rect">
              <a:avLst/>
            </a:prstGeom>
          </p:spPr>
        </p:pic>
        <p:sp>
          <p:nvSpPr>
            <p:cNvPr id="5" name="Tekstiruutu 4">
              <a:extLst>
                <a:ext uri="{FF2B5EF4-FFF2-40B4-BE49-F238E27FC236}">
                  <a16:creationId xmlns:a16="http://schemas.microsoft.com/office/drawing/2014/main" id="{270F580D-EAF3-44CA-8CB2-35E306792B29}"/>
                </a:ext>
              </a:extLst>
            </p:cNvPr>
            <p:cNvSpPr txBox="1"/>
            <p:nvPr/>
          </p:nvSpPr>
          <p:spPr>
            <a:xfrm>
              <a:off x="1005980" y="1496547"/>
              <a:ext cx="32556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i-FI" sz="2800" dirty="0" err="1"/>
                <a:t>Atmosphere</a:t>
              </a:r>
              <a:r>
                <a:rPr lang="fi-FI" sz="2800" dirty="0"/>
                <a:t> </a:t>
              </a:r>
              <a:r>
                <a:rPr lang="fi-FI" sz="2800" dirty="0" err="1"/>
                <a:t>light</a:t>
              </a:r>
              <a:endParaRPr lang="en-GB" sz="2800" dirty="0"/>
            </a:p>
          </p:txBody>
        </p:sp>
      </p:grpSp>
      <p:sp>
        <p:nvSpPr>
          <p:cNvPr id="7" name="Suorakulmio 6">
            <a:extLst>
              <a:ext uri="{FF2B5EF4-FFF2-40B4-BE49-F238E27FC236}">
                <a16:creationId xmlns:a16="http://schemas.microsoft.com/office/drawing/2014/main" id="{3F1AD60C-40A8-48FF-A398-C40A576F06C7}"/>
              </a:ext>
            </a:extLst>
          </p:cNvPr>
          <p:cNvSpPr/>
          <p:nvPr/>
        </p:nvSpPr>
        <p:spPr>
          <a:xfrm>
            <a:off x="9843782" y="6008979"/>
            <a:ext cx="1510018" cy="427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90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orakulmio 5">
            <a:extLst>
              <a:ext uri="{FF2B5EF4-FFF2-40B4-BE49-F238E27FC236}">
                <a16:creationId xmlns:a16="http://schemas.microsoft.com/office/drawing/2014/main" id="{8E8CAB36-6589-479B-BB8A-EC81F054C468}"/>
              </a:ext>
            </a:extLst>
          </p:cNvPr>
          <p:cNvSpPr/>
          <p:nvPr/>
        </p:nvSpPr>
        <p:spPr>
          <a:xfrm>
            <a:off x="10095722" y="5645020"/>
            <a:ext cx="1268964" cy="681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Ryhmä 7">
            <a:extLst>
              <a:ext uri="{FF2B5EF4-FFF2-40B4-BE49-F238E27FC236}">
                <a16:creationId xmlns:a16="http://schemas.microsoft.com/office/drawing/2014/main" id="{A1566037-BC7F-4D58-8616-F97C4387E1CB}"/>
              </a:ext>
            </a:extLst>
          </p:cNvPr>
          <p:cNvGrpSpPr/>
          <p:nvPr/>
        </p:nvGrpSpPr>
        <p:grpSpPr>
          <a:xfrm>
            <a:off x="271246" y="268448"/>
            <a:ext cx="11414620" cy="6690220"/>
            <a:chOff x="271246" y="268448"/>
            <a:chExt cx="11414620" cy="6690220"/>
          </a:xfrm>
        </p:grpSpPr>
        <p:pic>
          <p:nvPicPr>
            <p:cNvPr id="5" name="Kuva 4">
              <a:extLst>
                <a:ext uri="{FF2B5EF4-FFF2-40B4-BE49-F238E27FC236}">
                  <a16:creationId xmlns:a16="http://schemas.microsoft.com/office/drawing/2014/main" id="{B3DDDAA5-F943-4FE0-88D8-A7735F78C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5" t="-2641" r="-613" b="-2639"/>
            <a:stretch/>
          </p:blipFill>
          <p:spPr>
            <a:xfrm>
              <a:off x="271246" y="268448"/>
              <a:ext cx="11414620" cy="6690220"/>
            </a:xfrm>
            <a:prstGeom prst="rect">
              <a:avLst/>
            </a:prstGeom>
          </p:spPr>
        </p:pic>
        <p:sp>
          <p:nvSpPr>
            <p:cNvPr id="3" name="Tekstiruutu 2">
              <a:extLst>
                <a:ext uri="{FF2B5EF4-FFF2-40B4-BE49-F238E27FC236}">
                  <a16:creationId xmlns:a16="http://schemas.microsoft.com/office/drawing/2014/main" id="{52521BEE-C002-47A7-AF4E-B8F5C0DC9118}"/>
                </a:ext>
              </a:extLst>
            </p:cNvPr>
            <p:cNvSpPr txBox="1"/>
            <p:nvPr/>
          </p:nvSpPr>
          <p:spPr>
            <a:xfrm>
              <a:off x="841981" y="2211355"/>
              <a:ext cx="9888223" cy="187743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i-FI" sz="2000" dirty="0" err="1"/>
                <a:t>Dark</a:t>
              </a:r>
              <a:r>
                <a:rPr lang="fi-FI" sz="2000" dirty="0"/>
                <a:t> Channel </a:t>
              </a:r>
              <a:r>
                <a:rPr lang="fi-FI" sz="2000" dirty="0" err="1"/>
                <a:t>Prior</a:t>
              </a:r>
              <a:r>
                <a:rPr lang="fi-FI" sz="2000" dirty="0"/>
                <a:t>:</a:t>
              </a:r>
            </a:p>
            <a:p>
              <a:r>
                <a:rPr lang="fi-FI" sz="2000" dirty="0"/>
                <a:t>In </a:t>
              </a:r>
              <a:r>
                <a:rPr lang="fi-FI" sz="2000" dirty="0" err="1"/>
                <a:t>most</a:t>
              </a:r>
              <a:r>
                <a:rPr lang="fi-FI" sz="2000" dirty="0"/>
                <a:t> of </a:t>
              </a:r>
              <a:r>
                <a:rPr lang="fi-FI" sz="2000" dirty="0" err="1"/>
                <a:t>the</a:t>
              </a:r>
              <a:r>
                <a:rPr lang="fi-FI" sz="2000" dirty="0"/>
                <a:t> </a:t>
              </a:r>
              <a:r>
                <a:rPr lang="fi-FI" sz="2000" dirty="0" err="1"/>
                <a:t>nonsky</a:t>
              </a:r>
              <a:r>
                <a:rPr lang="fi-FI" sz="2000" dirty="0"/>
                <a:t> </a:t>
              </a:r>
              <a:r>
                <a:rPr lang="fi-FI" sz="2000" dirty="0" err="1"/>
                <a:t>patches</a:t>
              </a:r>
              <a:r>
                <a:rPr lang="fi-FI" sz="2000" dirty="0"/>
                <a:t>, at </a:t>
              </a:r>
              <a:r>
                <a:rPr lang="fi-FI" sz="2000" dirty="0" err="1"/>
                <a:t>least</a:t>
              </a:r>
              <a:r>
                <a:rPr lang="fi-FI" sz="2000" dirty="0"/>
                <a:t> </a:t>
              </a:r>
              <a:r>
                <a:rPr lang="fi-FI" sz="2000" dirty="0" err="1"/>
                <a:t>one</a:t>
              </a:r>
              <a:r>
                <a:rPr lang="fi-FI" sz="2000" dirty="0"/>
                <a:t> </a:t>
              </a:r>
              <a:r>
                <a:rPr lang="fi-FI" sz="2000" dirty="0" err="1"/>
                <a:t>color</a:t>
              </a:r>
              <a:r>
                <a:rPr lang="fi-FI" sz="2000" dirty="0"/>
                <a:t> </a:t>
              </a:r>
              <a:r>
                <a:rPr lang="fi-FI" sz="2000" dirty="0" err="1"/>
                <a:t>channel</a:t>
              </a:r>
              <a:r>
                <a:rPr lang="fi-FI" sz="2000" dirty="0"/>
                <a:t> </a:t>
              </a:r>
              <a:r>
                <a:rPr lang="fi-FI" sz="2000" dirty="0" err="1"/>
                <a:t>has</a:t>
              </a:r>
              <a:r>
                <a:rPr lang="fi-FI" sz="2000" dirty="0"/>
                <a:t> some </a:t>
              </a:r>
              <a:r>
                <a:rPr lang="fi-FI" sz="2000" dirty="0" err="1"/>
                <a:t>pixels</a:t>
              </a:r>
              <a:r>
                <a:rPr lang="fi-FI" sz="2000" dirty="0"/>
                <a:t> </a:t>
              </a:r>
              <a:r>
                <a:rPr lang="fi-FI" sz="2000" dirty="0" err="1"/>
                <a:t>whose</a:t>
              </a:r>
              <a:r>
                <a:rPr lang="fi-FI" sz="2000" dirty="0"/>
                <a:t> </a:t>
              </a:r>
              <a:r>
                <a:rPr lang="fi-FI" sz="2000" dirty="0" err="1"/>
                <a:t>intensity</a:t>
              </a:r>
              <a:r>
                <a:rPr lang="fi-FI" sz="2000" dirty="0"/>
                <a:t> </a:t>
              </a:r>
              <a:r>
                <a:rPr lang="fi-FI" sz="2000" dirty="0" err="1"/>
                <a:t>are</a:t>
              </a:r>
              <a:r>
                <a:rPr lang="fi-FI" sz="2000" dirty="0"/>
                <a:t> </a:t>
              </a:r>
              <a:r>
                <a:rPr lang="fi-FI" sz="2000" dirty="0" err="1"/>
                <a:t>very</a:t>
              </a:r>
              <a:r>
                <a:rPr lang="fi-FI" sz="2000" dirty="0"/>
                <a:t> </a:t>
              </a:r>
              <a:r>
                <a:rPr lang="fi-FI" sz="2000" dirty="0" err="1"/>
                <a:t>low</a:t>
              </a:r>
              <a:r>
                <a:rPr lang="fi-FI" sz="2000" dirty="0"/>
                <a:t> and </a:t>
              </a:r>
              <a:r>
                <a:rPr lang="fi-FI" sz="2000" dirty="0" err="1"/>
                <a:t>close</a:t>
              </a:r>
              <a:r>
                <a:rPr lang="fi-FI" sz="2000" dirty="0"/>
                <a:t> to </a:t>
              </a:r>
              <a:r>
                <a:rPr lang="fi-FI" sz="2000" dirty="0" err="1"/>
                <a:t>zero</a:t>
              </a:r>
              <a:r>
                <a:rPr lang="fi-FI" sz="2000" dirty="0"/>
                <a:t>. </a:t>
              </a:r>
              <a:r>
                <a:rPr lang="fi-FI" sz="2000" dirty="0" err="1"/>
                <a:t>Equivalently</a:t>
              </a:r>
              <a:r>
                <a:rPr lang="fi-FI" sz="2000" dirty="0"/>
                <a:t>, </a:t>
              </a:r>
              <a:r>
                <a:rPr lang="fi-FI" sz="2000" dirty="0" err="1"/>
                <a:t>the</a:t>
              </a:r>
              <a:r>
                <a:rPr lang="fi-FI" sz="2000" dirty="0"/>
                <a:t> </a:t>
              </a:r>
              <a:r>
                <a:rPr lang="fi-FI" sz="2000" dirty="0" err="1"/>
                <a:t>minimum</a:t>
              </a:r>
              <a:r>
                <a:rPr lang="fi-FI" sz="2000" dirty="0"/>
                <a:t> </a:t>
              </a:r>
              <a:r>
                <a:rPr lang="fi-FI" sz="2000" dirty="0" err="1"/>
                <a:t>intensity</a:t>
              </a:r>
              <a:r>
                <a:rPr lang="fi-FI" sz="2000" dirty="0"/>
                <a:t> in </a:t>
              </a:r>
              <a:r>
                <a:rPr lang="fi-FI" sz="2000" dirty="0" err="1"/>
                <a:t>such</a:t>
              </a:r>
              <a:r>
                <a:rPr lang="fi-FI" sz="2000" dirty="0"/>
                <a:t> a </a:t>
              </a:r>
              <a:r>
                <a:rPr lang="fi-FI" sz="2000" dirty="0" err="1"/>
                <a:t>patch</a:t>
              </a:r>
              <a:r>
                <a:rPr lang="fi-FI" sz="2000" dirty="0"/>
                <a:t> is </a:t>
              </a:r>
              <a:r>
                <a:rPr lang="fi-FI" sz="2000" dirty="0" err="1"/>
                <a:t>close</a:t>
              </a:r>
              <a:r>
                <a:rPr lang="fi-FI" sz="2000" dirty="0"/>
                <a:t> to </a:t>
              </a:r>
              <a:r>
                <a:rPr lang="fi-FI" sz="2000" dirty="0" err="1"/>
                <a:t>zero</a:t>
              </a:r>
              <a:r>
                <a:rPr lang="fi-FI" sz="2000" dirty="0"/>
                <a:t>.</a:t>
              </a:r>
            </a:p>
            <a:p>
              <a:r>
                <a:rPr lang="fi-FI" dirty="0"/>
                <a:t>To </a:t>
              </a:r>
              <a:r>
                <a:rPr lang="fi-FI" dirty="0" err="1"/>
                <a:t>formally</a:t>
              </a:r>
              <a:r>
                <a:rPr lang="fi-FI" dirty="0"/>
                <a:t> </a:t>
              </a:r>
              <a:r>
                <a:rPr lang="fi-FI" dirty="0" err="1"/>
                <a:t>describe</a:t>
              </a:r>
              <a:r>
                <a:rPr lang="fi-FI" dirty="0"/>
                <a:t> </a:t>
              </a:r>
              <a:r>
                <a:rPr lang="fi-FI" dirty="0" err="1"/>
                <a:t>the</a:t>
              </a:r>
              <a:r>
                <a:rPr lang="fi-FI" dirty="0"/>
                <a:t> </a:t>
              </a:r>
              <a:r>
                <a:rPr lang="fi-FI" dirty="0" err="1"/>
                <a:t>concept</a:t>
              </a:r>
              <a:r>
                <a:rPr lang="fi-FI" dirty="0"/>
                <a:t> of </a:t>
              </a:r>
              <a:r>
                <a:rPr lang="fi-FI" dirty="0" err="1"/>
                <a:t>the</a:t>
              </a:r>
              <a:r>
                <a:rPr lang="fi-FI" dirty="0"/>
                <a:t> </a:t>
              </a:r>
              <a:r>
                <a:rPr lang="fi-FI" dirty="0" err="1"/>
                <a:t>dark</a:t>
              </a:r>
              <a:r>
                <a:rPr lang="fi-FI" dirty="0"/>
                <a:t> </a:t>
              </a:r>
              <a:r>
                <a:rPr lang="fi-FI" dirty="0" err="1"/>
                <a:t>channel</a:t>
              </a:r>
              <a:r>
                <a:rPr lang="fi-FI" dirty="0"/>
                <a:t>, for an </a:t>
              </a:r>
              <a:r>
                <a:rPr lang="fi-FI" dirty="0" err="1"/>
                <a:t>arbirary</a:t>
              </a:r>
              <a:r>
                <a:rPr lang="fi-FI" dirty="0"/>
                <a:t> image J, </a:t>
              </a:r>
              <a:r>
                <a:rPr lang="fi-FI" dirty="0" err="1"/>
                <a:t>its</a:t>
              </a:r>
              <a:r>
                <a:rPr lang="fi-FI" dirty="0"/>
                <a:t> </a:t>
              </a:r>
              <a:r>
                <a:rPr lang="fi-FI" dirty="0" err="1"/>
                <a:t>dark</a:t>
              </a:r>
              <a:r>
                <a:rPr lang="fi-FI" dirty="0"/>
                <a:t> </a:t>
              </a:r>
              <a:r>
                <a:rPr lang="fi-FI" dirty="0" err="1"/>
                <a:t>channel</a:t>
              </a:r>
              <a:r>
                <a:rPr lang="fi-FI" dirty="0"/>
                <a:t> is </a:t>
              </a:r>
              <a:r>
                <a:rPr lang="fi-FI" dirty="0" err="1"/>
                <a:t>given</a:t>
              </a:r>
              <a:r>
                <a:rPr lang="fi-FI" dirty="0"/>
                <a:t> </a:t>
              </a:r>
              <a:r>
                <a:rPr lang="fi-FI" dirty="0" err="1"/>
                <a:t>by</a:t>
              </a:r>
              <a:endParaRPr lang="fi-FI" dirty="0"/>
            </a:p>
            <a:p>
              <a:endParaRPr lang="en-GB" dirty="0"/>
            </a:p>
          </p:txBody>
        </p:sp>
        <p:pic>
          <p:nvPicPr>
            <p:cNvPr id="2" name="Kuva 1">
              <a:extLst>
                <a:ext uri="{FF2B5EF4-FFF2-40B4-BE49-F238E27FC236}">
                  <a16:creationId xmlns:a16="http://schemas.microsoft.com/office/drawing/2014/main" id="{EF01A552-F820-4F76-B52A-C74540E5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3238" y="3782221"/>
              <a:ext cx="4781570" cy="967059"/>
            </a:xfrm>
            <a:prstGeom prst="rect">
              <a:avLst/>
            </a:prstGeom>
          </p:spPr>
        </p:pic>
        <p:sp>
          <p:nvSpPr>
            <p:cNvPr id="7" name="Tekstiruutu 6">
              <a:extLst>
                <a:ext uri="{FF2B5EF4-FFF2-40B4-BE49-F238E27FC236}">
                  <a16:creationId xmlns:a16="http://schemas.microsoft.com/office/drawing/2014/main" id="{E809016E-FE4B-4415-AE7B-7856BDF9DCFC}"/>
                </a:ext>
              </a:extLst>
            </p:cNvPr>
            <p:cNvSpPr txBox="1"/>
            <p:nvPr/>
          </p:nvSpPr>
          <p:spPr>
            <a:xfrm>
              <a:off x="1151888" y="4802895"/>
              <a:ext cx="9888223" cy="12618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i-FI" sz="2000" dirty="0" err="1"/>
                <a:t>Where</a:t>
              </a:r>
              <a:r>
                <a:rPr lang="fi-FI" sz="2000" dirty="0"/>
                <a:t> J is a </a:t>
              </a:r>
              <a:r>
                <a:rPr lang="fi-FI" sz="2000" dirty="0" err="1"/>
                <a:t>color</a:t>
              </a:r>
              <a:r>
                <a:rPr lang="fi-FI" sz="2000" dirty="0"/>
                <a:t> </a:t>
              </a:r>
              <a:r>
                <a:rPr lang="fi-FI" sz="2000" dirty="0" err="1"/>
                <a:t>channel</a:t>
              </a:r>
              <a:r>
                <a:rPr lang="fi-FI" sz="2000" dirty="0"/>
                <a:t> of J and           is a </a:t>
              </a:r>
              <a:r>
                <a:rPr lang="fi-FI" sz="2000" dirty="0" err="1"/>
                <a:t>oxal</a:t>
              </a:r>
              <a:r>
                <a:rPr lang="fi-FI" sz="2000" dirty="0"/>
                <a:t> </a:t>
              </a:r>
              <a:r>
                <a:rPr lang="fi-FI" sz="2000" dirty="0" err="1"/>
                <a:t>patch</a:t>
              </a:r>
              <a:r>
                <a:rPr lang="fi-FI" sz="2000" dirty="0"/>
                <a:t> </a:t>
              </a:r>
              <a:r>
                <a:rPr lang="fi-FI" sz="2000" dirty="0" err="1"/>
                <a:t>centered</a:t>
              </a:r>
              <a:r>
                <a:rPr lang="fi-FI" sz="2000" dirty="0"/>
                <a:t> at x. </a:t>
              </a:r>
              <a:r>
                <a:rPr lang="fi-FI" sz="2000" dirty="0" err="1"/>
                <a:t>When</a:t>
              </a:r>
              <a:r>
                <a:rPr lang="fi-FI" sz="2000" dirty="0"/>
                <a:t> </a:t>
              </a:r>
              <a:r>
                <a:rPr lang="fi-FI" sz="2000" dirty="0" err="1"/>
                <a:t>the</a:t>
              </a:r>
              <a:r>
                <a:rPr lang="fi-FI" sz="2000" dirty="0"/>
                <a:t> </a:t>
              </a:r>
              <a:r>
                <a:rPr lang="fi-FI" sz="2000" dirty="0" err="1"/>
                <a:t>low</a:t>
              </a:r>
              <a:r>
                <a:rPr lang="fi-FI" sz="2000" dirty="0"/>
                <a:t> </a:t>
              </a:r>
              <a:r>
                <a:rPr lang="fi-FI" sz="2000" dirty="0" err="1"/>
                <a:t>intensity</a:t>
              </a:r>
              <a:r>
                <a:rPr lang="fi-FI" sz="2000" dirty="0"/>
                <a:t> of </a:t>
              </a:r>
              <a:r>
                <a:rPr lang="fi-FI" sz="2000" dirty="0" err="1"/>
                <a:t>J’s</a:t>
              </a:r>
              <a:r>
                <a:rPr lang="fi-FI" sz="2000" dirty="0"/>
                <a:t> </a:t>
              </a:r>
              <a:r>
                <a:rPr lang="fi-FI" sz="2000" dirty="0" err="1"/>
                <a:t>dark</a:t>
              </a:r>
              <a:r>
                <a:rPr lang="fi-FI" sz="2000" dirty="0"/>
                <a:t> </a:t>
              </a:r>
              <a:r>
                <a:rPr lang="fi-FI" sz="2000" dirty="0" err="1"/>
                <a:t>channel</a:t>
              </a:r>
              <a:r>
                <a:rPr lang="fi-FI" sz="2000" dirty="0"/>
                <a:t> is </a:t>
              </a:r>
              <a:r>
                <a:rPr lang="fi-FI" sz="2000" dirty="0" err="1"/>
                <a:t>low</a:t>
              </a:r>
              <a:r>
                <a:rPr lang="fi-FI" sz="2000" dirty="0"/>
                <a:t> and </a:t>
              </a:r>
              <a:r>
                <a:rPr lang="fi-FI" sz="2000" dirty="0" err="1"/>
                <a:t>tends</a:t>
              </a:r>
              <a:r>
                <a:rPr lang="fi-FI" sz="2000" dirty="0"/>
                <a:t> to </a:t>
              </a:r>
              <a:r>
                <a:rPr lang="fi-FI" sz="2000" dirty="0" err="1"/>
                <a:t>be</a:t>
              </a:r>
              <a:r>
                <a:rPr lang="fi-FI" sz="2000" dirty="0"/>
                <a:t> </a:t>
              </a:r>
              <a:r>
                <a:rPr lang="fi-FI" sz="2000" dirty="0" err="1"/>
                <a:t>zero</a:t>
              </a:r>
              <a:r>
                <a:rPr lang="fi-FI" sz="2000" dirty="0"/>
                <a:t>.</a:t>
              </a:r>
            </a:p>
            <a:p>
              <a:endParaRPr lang="fi-FI" dirty="0"/>
            </a:p>
            <a:p>
              <a:endParaRPr lang="en-GB" dirty="0"/>
            </a:p>
          </p:txBody>
        </p:sp>
      </p:grpSp>
      <p:pic>
        <p:nvPicPr>
          <p:cNvPr id="4" name="Kuva 3">
            <a:extLst>
              <a:ext uri="{FF2B5EF4-FFF2-40B4-BE49-F238E27FC236}">
                <a16:creationId xmlns:a16="http://schemas.microsoft.com/office/drawing/2014/main" id="{C937EF9C-3B6F-4451-B467-69AF66177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263" y="4871746"/>
            <a:ext cx="533400" cy="342900"/>
          </a:xfrm>
          <a:prstGeom prst="rect">
            <a:avLst/>
          </a:prstGeom>
        </p:spPr>
      </p:pic>
      <p:sp>
        <p:nvSpPr>
          <p:cNvPr id="9" name="Suorakulmio 8">
            <a:extLst>
              <a:ext uri="{FF2B5EF4-FFF2-40B4-BE49-F238E27FC236}">
                <a16:creationId xmlns:a16="http://schemas.microsoft.com/office/drawing/2014/main" id="{86B85E14-FF6F-4A3A-A8BC-D4EDFB9E9BE5}"/>
              </a:ext>
            </a:extLst>
          </p:cNvPr>
          <p:cNvSpPr/>
          <p:nvPr/>
        </p:nvSpPr>
        <p:spPr>
          <a:xfrm>
            <a:off x="9504727" y="6082018"/>
            <a:ext cx="1510018" cy="427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4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orakulmio 5">
            <a:extLst>
              <a:ext uri="{FF2B5EF4-FFF2-40B4-BE49-F238E27FC236}">
                <a16:creationId xmlns:a16="http://schemas.microsoft.com/office/drawing/2014/main" id="{8E8CAB36-6589-479B-BB8A-EC81F054C468}"/>
              </a:ext>
            </a:extLst>
          </p:cNvPr>
          <p:cNvSpPr/>
          <p:nvPr/>
        </p:nvSpPr>
        <p:spPr>
          <a:xfrm>
            <a:off x="10095722" y="5645020"/>
            <a:ext cx="1268964" cy="681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Ryhmä 12">
            <a:extLst>
              <a:ext uri="{FF2B5EF4-FFF2-40B4-BE49-F238E27FC236}">
                <a16:creationId xmlns:a16="http://schemas.microsoft.com/office/drawing/2014/main" id="{10F97B26-401C-4E15-87B4-90BCAB640F78}"/>
              </a:ext>
            </a:extLst>
          </p:cNvPr>
          <p:cNvGrpSpPr/>
          <p:nvPr/>
        </p:nvGrpSpPr>
        <p:grpSpPr>
          <a:xfrm>
            <a:off x="280577" y="167780"/>
            <a:ext cx="11414620" cy="6690220"/>
            <a:chOff x="280577" y="167780"/>
            <a:chExt cx="11414620" cy="6690220"/>
          </a:xfrm>
        </p:grpSpPr>
        <p:grpSp>
          <p:nvGrpSpPr>
            <p:cNvPr id="12" name="Ryhmä 11">
              <a:extLst>
                <a:ext uri="{FF2B5EF4-FFF2-40B4-BE49-F238E27FC236}">
                  <a16:creationId xmlns:a16="http://schemas.microsoft.com/office/drawing/2014/main" id="{67194526-2950-49D3-82A7-8281F3994A3C}"/>
                </a:ext>
              </a:extLst>
            </p:cNvPr>
            <p:cNvGrpSpPr/>
            <p:nvPr/>
          </p:nvGrpSpPr>
          <p:grpSpPr>
            <a:xfrm>
              <a:off x="280577" y="167780"/>
              <a:ext cx="11414620" cy="6690220"/>
              <a:chOff x="280577" y="167780"/>
              <a:chExt cx="11414620" cy="6690220"/>
            </a:xfrm>
          </p:grpSpPr>
          <p:pic>
            <p:nvPicPr>
              <p:cNvPr id="5" name="Kuva 4">
                <a:extLst>
                  <a:ext uri="{FF2B5EF4-FFF2-40B4-BE49-F238E27FC236}">
                    <a16:creationId xmlns:a16="http://schemas.microsoft.com/office/drawing/2014/main" id="{B3DDDAA5-F943-4FE0-88D8-A7735F78C5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65" t="-2641" r="-613" b="-2639"/>
              <a:stretch/>
            </p:blipFill>
            <p:spPr>
              <a:xfrm>
                <a:off x="280577" y="167780"/>
                <a:ext cx="11414620" cy="6690220"/>
              </a:xfrm>
              <a:prstGeom prst="rect">
                <a:avLst/>
              </a:prstGeom>
            </p:spPr>
          </p:pic>
          <p:pic>
            <p:nvPicPr>
              <p:cNvPr id="8" name="Kuva 7">
                <a:extLst>
                  <a:ext uri="{FF2B5EF4-FFF2-40B4-BE49-F238E27FC236}">
                    <a16:creationId xmlns:a16="http://schemas.microsoft.com/office/drawing/2014/main" id="{19D2CA2E-F1B1-4AFB-84B7-A983AAD764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9935" y="600621"/>
                <a:ext cx="2082787" cy="5878088"/>
              </a:xfrm>
              <a:prstGeom prst="rect">
                <a:avLst/>
              </a:prstGeom>
            </p:spPr>
          </p:pic>
          <p:pic>
            <p:nvPicPr>
              <p:cNvPr id="10" name="Kuva 9">
                <a:extLst>
                  <a:ext uri="{FF2B5EF4-FFF2-40B4-BE49-F238E27FC236}">
                    <a16:creationId xmlns:a16="http://schemas.microsoft.com/office/drawing/2014/main" id="{2754B1E4-3B71-499D-981D-E2A40561D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2199" y="5268281"/>
                <a:ext cx="4910303" cy="1110886"/>
              </a:xfrm>
              <a:prstGeom prst="rect">
                <a:avLst/>
              </a:prstGeom>
            </p:spPr>
          </p:pic>
        </p:grpSp>
        <p:pic>
          <p:nvPicPr>
            <p:cNvPr id="9" name="Kuva 8">
              <a:extLst>
                <a:ext uri="{FF2B5EF4-FFF2-40B4-BE49-F238E27FC236}">
                  <a16:creationId xmlns:a16="http://schemas.microsoft.com/office/drawing/2014/main" id="{3BE698D4-55B2-4BCF-9A1C-577E0702C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2722" y="600620"/>
              <a:ext cx="5429780" cy="4762004"/>
            </a:xfrm>
            <a:prstGeom prst="rect">
              <a:avLst/>
            </a:prstGeom>
          </p:spPr>
        </p:pic>
      </p:grpSp>
      <p:sp>
        <p:nvSpPr>
          <p:cNvPr id="11" name="Suorakulmio 10">
            <a:extLst>
              <a:ext uri="{FF2B5EF4-FFF2-40B4-BE49-F238E27FC236}">
                <a16:creationId xmlns:a16="http://schemas.microsoft.com/office/drawing/2014/main" id="{8129E162-8310-4638-88AD-2790C6BA7E28}"/>
              </a:ext>
            </a:extLst>
          </p:cNvPr>
          <p:cNvSpPr/>
          <p:nvPr/>
        </p:nvSpPr>
        <p:spPr>
          <a:xfrm>
            <a:off x="4468399" y="5456966"/>
            <a:ext cx="681135" cy="1765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67171C18-45CC-4609-B1FB-853A7643A7A1}"/>
              </a:ext>
            </a:extLst>
          </p:cNvPr>
          <p:cNvSpPr/>
          <p:nvPr/>
        </p:nvSpPr>
        <p:spPr>
          <a:xfrm>
            <a:off x="9595426" y="5899172"/>
            <a:ext cx="1510018" cy="427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60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orakulmio 5">
            <a:extLst>
              <a:ext uri="{FF2B5EF4-FFF2-40B4-BE49-F238E27FC236}">
                <a16:creationId xmlns:a16="http://schemas.microsoft.com/office/drawing/2014/main" id="{8E8CAB36-6589-479B-BB8A-EC81F054C468}"/>
              </a:ext>
            </a:extLst>
          </p:cNvPr>
          <p:cNvSpPr/>
          <p:nvPr/>
        </p:nvSpPr>
        <p:spPr>
          <a:xfrm>
            <a:off x="10095722" y="5645020"/>
            <a:ext cx="1268964" cy="681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Ryhmä 11">
            <a:extLst>
              <a:ext uri="{FF2B5EF4-FFF2-40B4-BE49-F238E27FC236}">
                <a16:creationId xmlns:a16="http://schemas.microsoft.com/office/drawing/2014/main" id="{D231116F-AEC8-4077-9B5F-8AB14DE1E777}"/>
              </a:ext>
            </a:extLst>
          </p:cNvPr>
          <p:cNvGrpSpPr/>
          <p:nvPr/>
        </p:nvGrpSpPr>
        <p:grpSpPr>
          <a:xfrm>
            <a:off x="146094" y="0"/>
            <a:ext cx="11414620" cy="6690220"/>
            <a:chOff x="146094" y="0"/>
            <a:chExt cx="11414620" cy="6690220"/>
          </a:xfrm>
        </p:grpSpPr>
        <p:pic>
          <p:nvPicPr>
            <p:cNvPr id="5" name="Kuva 4">
              <a:extLst>
                <a:ext uri="{FF2B5EF4-FFF2-40B4-BE49-F238E27FC236}">
                  <a16:creationId xmlns:a16="http://schemas.microsoft.com/office/drawing/2014/main" id="{B3DDDAA5-F943-4FE0-88D8-A7735F78C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5" t="-2641" r="-613" b="-2639"/>
            <a:stretch/>
          </p:blipFill>
          <p:spPr>
            <a:xfrm>
              <a:off x="146094" y="0"/>
              <a:ext cx="11414620" cy="6690220"/>
            </a:xfrm>
            <a:prstGeom prst="rect">
              <a:avLst/>
            </a:prstGeom>
          </p:spPr>
        </p:pic>
        <p:sp>
          <p:nvSpPr>
            <p:cNvPr id="3" name="Tekstiruutu 2">
              <a:extLst>
                <a:ext uri="{FF2B5EF4-FFF2-40B4-BE49-F238E27FC236}">
                  <a16:creationId xmlns:a16="http://schemas.microsoft.com/office/drawing/2014/main" id="{52521BEE-C002-47A7-AF4E-B8F5C0DC9118}"/>
                </a:ext>
              </a:extLst>
            </p:cNvPr>
            <p:cNvSpPr txBox="1"/>
            <p:nvPr/>
          </p:nvSpPr>
          <p:spPr>
            <a:xfrm>
              <a:off x="841981" y="2211355"/>
              <a:ext cx="9888223" cy="31700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i-FI" sz="2000" dirty="0" err="1"/>
                <a:t>Haze</a:t>
              </a:r>
              <a:r>
                <a:rPr lang="fi-FI" sz="2000" dirty="0"/>
                <a:t> </a:t>
              </a:r>
              <a:r>
                <a:rPr lang="fi-FI" sz="2000" dirty="0" err="1"/>
                <a:t>Removal</a:t>
              </a:r>
              <a:r>
                <a:rPr lang="fi-FI" sz="2000" dirty="0"/>
                <a:t> Using </a:t>
              </a:r>
              <a:r>
                <a:rPr lang="fi-FI" sz="2000" dirty="0" err="1"/>
                <a:t>Dark</a:t>
              </a:r>
              <a:r>
                <a:rPr lang="fi-FI" sz="2000" dirty="0"/>
                <a:t> Channel </a:t>
              </a:r>
              <a:r>
                <a:rPr lang="fi-FI" sz="2000" dirty="0" err="1"/>
                <a:t>Prior</a:t>
              </a:r>
              <a:r>
                <a:rPr lang="fi-FI" sz="2000" dirty="0"/>
                <a:t>:</a:t>
              </a:r>
            </a:p>
            <a:p>
              <a:endParaRPr lang="fi-FI" dirty="0"/>
            </a:p>
            <a:p>
              <a:r>
                <a:rPr lang="fi-FI" dirty="0" err="1"/>
                <a:t>After</a:t>
              </a:r>
              <a:r>
                <a:rPr lang="fi-FI" dirty="0"/>
                <a:t> </a:t>
              </a:r>
              <a:r>
                <a:rPr lang="fi-FI" dirty="0" err="1"/>
                <a:t>normalize</a:t>
              </a:r>
              <a:r>
                <a:rPr lang="fi-FI" dirty="0"/>
                <a:t> </a:t>
              </a:r>
              <a:r>
                <a:rPr lang="fi-FI" dirty="0" err="1"/>
                <a:t>each</a:t>
              </a:r>
              <a:r>
                <a:rPr lang="fi-FI" dirty="0"/>
                <a:t> </a:t>
              </a:r>
              <a:r>
                <a:rPr lang="fi-FI" dirty="0" err="1"/>
                <a:t>color</a:t>
              </a:r>
              <a:r>
                <a:rPr lang="fi-FI" dirty="0"/>
                <a:t> </a:t>
              </a:r>
              <a:r>
                <a:rPr lang="fi-FI" dirty="0" err="1"/>
                <a:t>channel</a:t>
              </a:r>
              <a:r>
                <a:rPr lang="fi-FI" dirty="0"/>
                <a:t> </a:t>
              </a:r>
              <a:r>
                <a:rPr lang="fi-FI" dirty="0" err="1"/>
                <a:t>independently</a:t>
              </a:r>
              <a:r>
                <a:rPr lang="fi-FI" dirty="0"/>
                <a:t>, </a:t>
              </a:r>
              <a:r>
                <a:rPr lang="fi-FI" dirty="0" err="1"/>
                <a:t>we</a:t>
              </a:r>
              <a:r>
                <a:rPr lang="fi-FI" dirty="0"/>
                <a:t> </a:t>
              </a:r>
              <a:r>
                <a:rPr lang="fi-FI" dirty="0" err="1"/>
                <a:t>assume</a:t>
              </a:r>
              <a:r>
                <a:rPr lang="fi-FI" dirty="0"/>
                <a:t> </a:t>
              </a:r>
              <a:r>
                <a:rPr lang="fi-FI" dirty="0" err="1"/>
                <a:t>that</a:t>
              </a:r>
              <a:r>
                <a:rPr lang="fi-FI" dirty="0"/>
                <a:t> </a:t>
              </a:r>
              <a:r>
                <a:rPr lang="fi-FI" dirty="0" err="1"/>
                <a:t>the</a:t>
              </a:r>
              <a:r>
                <a:rPr lang="fi-FI" dirty="0"/>
                <a:t> transmission </a:t>
              </a:r>
              <a:r>
                <a:rPr lang="fi-FI" dirty="0" err="1"/>
                <a:t>ina</a:t>
              </a:r>
              <a:r>
                <a:rPr lang="fi-FI" dirty="0"/>
                <a:t> </a:t>
              </a:r>
              <a:r>
                <a:rPr lang="fi-FI" dirty="0" err="1"/>
                <a:t>local</a:t>
              </a:r>
              <a:r>
                <a:rPr lang="fi-FI" dirty="0"/>
                <a:t> </a:t>
              </a:r>
              <a:r>
                <a:rPr lang="fi-FI" dirty="0" err="1"/>
                <a:t>parch</a:t>
              </a:r>
              <a:r>
                <a:rPr lang="fi-FI" dirty="0"/>
                <a:t> is </a:t>
              </a:r>
              <a:r>
                <a:rPr lang="fi-FI" dirty="0" err="1"/>
                <a:t>constant</a:t>
              </a:r>
              <a:r>
                <a:rPr lang="fi-FI" dirty="0"/>
                <a:t>. </a:t>
              </a:r>
              <a:r>
                <a:rPr lang="fi-FI" dirty="0" err="1"/>
                <a:t>Then</a:t>
              </a:r>
              <a:r>
                <a:rPr lang="fi-FI" dirty="0"/>
                <a:t> </a:t>
              </a:r>
              <a:r>
                <a:rPr lang="fi-FI" dirty="0" err="1"/>
                <a:t>we</a:t>
              </a:r>
              <a:r>
                <a:rPr lang="fi-FI" dirty="0"/>
                <a:t> </a:t>
              </a:r>
              <a:r>
                <a:rPr lang="fi-FI" dirty="0" err="1"/>
                <a:t>minimize</a:t>
              </a:r>
              <a:r>
                <a:rPr lang="fi-FI" dirty="0"/>
                <a:t> it as:</a:t>
              </a:r>
            </a:p>
            <a:p>
              <a:endParaRPr lang="fi-FI" dirty="0"/>
            </a:p>
            <a:p>
              <a:endParaRPr lang="fi-FI" dirty="0"/>
            </a:p>
            <a:p>
              <a:endParaRPr lang="fi-FI" dirty="0"/>
            </a:p>
            <a:p>
              <a:r>
                <a:rPr lang="fi-FI" dirty="0"/>
                <a:t>As </a:t>
              </a:r>
              <a:r>
                <a:rPr lang="fi-FI" dirty="0" err="1"/>
                <a:t>the</a:t>
              </a:r>
              <a:r>
                <a:rPr lang="fi-FI" dirty="0"/>
                <a:t> </a:t>
              </a:r>
              <a:r>
                <a:rPr lang="fi-FI" dirty="0" err="1"/>
                <a:t>scene</a:t>
              </a:r>
              <a:r>
                <a:rPr lang="fi-FI" dirty="0"/>
                <a:t> </a:t>
              </a:r>
              <a:r>
                <a:rPr lang="fi-FI" dirty="0" err="1"/>
                <a:t>radiance</a:t>
              </a:r>
              <a:r>
                <a:rPr lang="fi-FI" dirty="0"/>
                <a:t> J is a </a:t>
              </a:r>
              <a:r>
                <a:rPr lang="fi-FI" dirty="0" err="1"/>
                <a:t>haze-free</a:t>
              </a:r>
              <a:r>
                <a:rPr lang="fi-FI" dirty="0"/>
                <a:t> image, </a:t>
              </a:r>
              <a:r>
                <a:rPr lang="fi-FI" dirty="0" err="1"/>
                <a:t>the</a:t>
              </a:r>
              <a:r>
                <a:rPr lang="fi-FI" dirty="0"/>
                <a:t> </a:t>
              </a:r>
              <a:r>
                <a:rPr lang="fi-FI" dirty="0" err="1"/>
                <a:t>dark</a:t>
              </a:r>
              <a:r>
                <a:rPr lang="fi-FI" dirty="0"/>
                <a:t> </a:t>
              </a:r>
              <a:r>
                <a:rPr lang="fi-FI" dirty="0" err="1"/>
                <a:t>channel</a:t>
              </a:r>
              <a:r>
                <a:rPr lang="fi-FI" dirty="0"/>
                <a:t> of J  is </a:t>
              </a:r>
              <a:r>
                <a:rPr lang="fi-FI" dirty="0" err="1"/>
                <a:t>close</a:t>
              </a:r>
              <a:r>
                <a:rPr lang="fi-FI" dirty="0"/>
                <a:t> to </a:t>
              </a:r>
              <a:r>
                <a:rPr lang="fi-FI" dirty="0" err="1"/>
                <a:t>zero</a:t>
              </a:r>
              <a:r>
                <a:rPr lang="fi-FI" dirty="0"/>
                <a:t> </a:t>
              </a:r>
              <a:r>
                <a:rPr lang="fi-FI" dirty="0" err="1"/>
                <a:t>due</a:t>
              </a:r>
              <a:r>
                <a:rPr lang="fi-FI" dirty="0"/>
                <a:t> to </a:t>
              </a:r>
              <a:r>
                <a:rPr lang="fi-FI" dirty="0" err="1"/>
                <a:t>the</a:t>
              </a:r>
              <a:r>
                <a:rPr lang="fi-FI" dirty="0"/>
                <a:t> </a:t>
              </a:r>
              <a:r>
                <a:rPr lang="fi-FI" dirty="0" err="1"/>
                <a:t>dark</a:t>
              </a:r>
              <a:r>
                <a:rPr lang="fi-FI" dirty="0"/>
                <a:t> </a:t>
              </a:r>
              <a:r>
                <a:rPr lang="fi-FI" dirty="0" err="1"/>
                <a:t>channel</a:t>
              </a:r>
              <a:r>
                <a:rPr lang="fi-FI" dirty="0"/>
                <a:t> </a:t>
              </a:r>
              <a:r>
                <a:rPr lang="fi-FI" dirty="0" err="1"/>
                <a:t>prior</a:t>
              </a:r>
              <a:r>
                <a:rPr lang="fi-FI" dirty="0"/>
                <a:t>:</a:t>
              </a:r>
            </a:p>
            <a:p>
              <a:endParaRPr lang="fi-FI" dirty="0"/>
            </a:p>
            <a:p>
              <a:endParaRPr lang="en-GB" dirty="0"/>
            </a:p>
          </p:txBody>
        </p:sp>
        <p:pic>
          <p:nvPicPr>
            <p:cNvPr id="8" name="Kuva 7">
              <a:extLst>
                <a:ext uri="{FF2B5EF4-FFF2-40B4-BE49-F238E27FC236}">
                  <a16:creationId xmlns:a16="http://schemas.microsoft.com/office/drawing/2014/main" id="{6E03ECC2-13F4-441D-AD8A-A9B60E08C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2875" y="3470988"/>
              <a:ext cx="4286250" cy="619125"/>
            </a:xfrm>
            <a:prstGeom prst="rect">
              <a:avLst/>
            </a:prstGeom>
          </p:spPr>
        </p:pic>
        <p:pic>
          <p:nvPicPr>
            <p:cNvPr id="9" name="Kuva 8">
              <a:extLst>
                <a:ext uri="{FF2B5EF4-FFF2-40B4-BE49-F238E27FC236}">
                  <a16:creationId xmlns:a16="http://schemas.microsoft.com/office/drawing/2014/main" id="{F3984029-715C-445E-B8C3-6B78E80DF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9306" y="4692521"/>
              <a:ext cx="3238500" cy="657225"/>
            </a:xfrm>
            <a:prstGeom prst="rect">
              <a:avLst/>
            </a:prstGeom>
          </p:spPr>
        </p:pic>
        <p:sp>
          <p:nvSpPr>
            <p:cNvPr id="10" name="Tekstiruutu 9">
              <a:extLst>
                <a:ext uri="{FF2B5EF4-FFF2-40B4-BE49-F238E27FC236}">
                  <a16:creationId xmlns:a16="http://schemas.microsoft.com/office/drawing/2014/main" id="{AC692FD6-D833-4157-8F30-0E7534EB0CC4}"/>
                </a:ext>
              </a:extLst>
            </p:cNvPr>
            <p:cNvSpPr txBox="1"/>
            <p:nvPr/>
          </p:nvSpPr>
          <p:spPr>
            <a:xfrm>
              <a:off x="546953" y="5564855"/>
              <a:ext cx="1047827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i-FI" dirty="0" err="1"/>
                <a:t>The</a:t>
              </a:r>
              <a:r>
                <a:rPr lang="fi-FI" dirty="0"/>
                <a:t> </a:t>
              </a:r>
              <a:r>
                <a:rPr lang="fi-FI" dirty="0" err="1"/>
                <a:t>final</a:t>
              </a:r>
              <a:r>
                <a:rPr lang="fi-FI" dirty="0"/>
                <a:t> </a:t>
              </a:r>
              <a:r>
                <a:rPr lang="fi-FI" dirty="0" err="1"/>
                <a:t>estimation</a:t>
              </a:r>
              <a:r>
                <a:rPr lang="fi-FI" dirty="0"/>
                <a:t> of </a:t>
              </a:r>
              <a:r>
                <a:rPr lang="fi-FI" dirty="0" err="1"/>
                <a:t>the</a:t>
              </a:r>
              <a:r>
                <a:rPr lang="fi-FI" dirty="0"/>
                <a:t> transmission is:                                                             </a:t>
              </a:r>
              <a:r>
                <a:rPr lang="fi-FI" dirty="0" err="1"/>
                <a:t>with</a:t>
              </a:r>
              <a:r>
                <a:rPr lang="fi-FI" dirty="0"/>
                <a:t> </a:t>
              </a:r>
              <a:r>
                <a:rPr lang="fi-FI" dirty="0" err="1"/>
                <a:t>still</a:t>
              </a:r>
              <a:r>
                <a:rPr lang="fi-FI" dirty="0"/>
                <a:t> a </a:t>
              </a:r>
              <a:r>
                <a:rPr lang="fi-FI" dirty="0" err="1"/>
                <a:t>very</a:t>
              </a:r>
              <a:r>
                <a:rPr lang="fi-FI" dirty="0"/>
                <a:t> </a:t>
              </a:r>
              <a:r>
                <a:rPr lang="fi-FI" dirty="0" err="1"/>
                <a:t>small</a:t>
              </a:r>
              <a:r>
                <a:rPr lang="fi-FI" dirty="0"/>
                <a:t> </a:t>
              </a:r>
              <a:r>
                <a:rPr lang="fi-FI" dirty="0" err="1"/>
                <a:t>amount</a:t>
              </a:r>
              <a:r>
                <a:rPr lang="fi-FI" dirty="0"/>
                <a:t> of </a:t>
              </a:r>
              <a:r>
                <a:rPr lang="fi-FI" dirty="0" err="1"/>
                <a:t>haze</a:t>
              </a:r>
              <a:r>
                <a:rPr lang="fi-FI" dirty="0"/>
                <a:t>.</a:t>
              </a:r>
              <a:endParaRPr lang="en-GB" dirty="0"/>
            </a:p>
          </p:txBody>
        </p:sp>
        <p:pic>
          <p:nvPicPr>
            <p:cNvPr id="11" name="Kuva 10">
              <a:extLst>
                <a:ext uri="{FF2B5EF4-FFF2-40B4-BE49-F238E27FC236}">
                  <a16:creationId xmlns:a16="http://schemas.microsoft.com/office/drawing/2014/main" id="{D9695A84-4B65-490F-A425-FB29E4348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5704" y="5381454"/>
              <a:ext cx="3105150" cy="647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227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orakulmio 5">
            <a:extLst>
              <a:ext uri="{FF2B5EF4-FFF2-40B4-BE49-F238E27FC236}">
                <a16:creationId xmlns:a16="http://schemas.microsoft.com/office/drawing/2014/main" id="{8E8CAB36-6589-479B-BB8A-EC81F054C468}"/>
              </a:ext>
            </a:extLst>
          </p:cNvPr>
          <p:cNvSpPr/>
          <p:nvPr/>
        </p:nvSpPr>
        <p:spPr>
          <a:xfrm>
            <a:off x="10095722" y="5645020"/>
            <a:ext cx="1268964" cy="681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Ryhmä 14">
            <a:extLst>
              <a:ext uri="{FF2B5EF4-FFF2-40B4-BE49-F238E27FC236}">
                <a16:creationId xmlns:a16="http://schemas.microsoft.com/office/drawing/2014/main" id="{2CF8923C-E016-4629-A468-EBFEC36243DE}"/>
              </a:ext>
            </a:extLst>
          </p:cNvPr>
          <p:cNvGrpSpPr/>
          <p:nvPr/>
        </p:nvGrpSpPr>
        <p:grpSpPr>
          <a:xfrm>
            <a:off x="80779" y="83975"/>
            <a:ext cx="11414620" cy="6428791"/>
            <a:chOff x="80779" y="83975"/>
            <a:chExt cx="11414620" cy="6428791"/>
          </a:xfrm>
        </p:grpSpPr>
        <p:pic>
          <p:nvPicPr>
            <p:cNvPr id="5" name="Kuva 4">
              <a:extLst>
                <a:ext uri="{FF2B5EF4-FFF2-40B4-BE49-F238E27FC236}">
                  <a16:creationId xmlns:a16="http://schemas.microsoft.com/office/drawing/2014/main" id="{B3DDDAA5-F943-4FE0-88D8-A7735F78C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5" t="-2641" r="-613" b="-2639"/>
            <a:stretch/>
          </p:blipFill>
          <p:spPr>
            <a:xfrm>
              <a:off x="80779" y="83975"/>
              <a:ext cx="11414620" cy="6428791"/>
            </a:xfrm>
            <a:prstGeom prst="rect">
              <a:avLst/>
            </a:prstGeom>
          </p:spPr>
        </p:pic>
        <p:sp>
          <p:nvSpPr>
            <p:cNvPr id="2" name="Tekstiruutu 1">
              <a:extLst>
                <a:ext uri="{FF2B5EF4-FFF2-40B4-BE49-F238E27FC236}">
                  <a16:creationId xmlns:a16="http://schemas.microsoft.com/office/drawing/2014/main" id="{924E4BC2-1731-4E86-A34D-4DCAD74B9BDB}"/>
                </a:ext>
              </a:extLst>
            </p:cNvPr>
            <p:cNvSpPr txBox="1"/>
            <p:nvPr/>
          </p:nvSpPr>
          <p:spPr>
            <a:xfrm>
              <a:off x="1190134" y="1444349"/>
              <a:ext cx="949633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i-FI" dirty="0"/>
                <a:t>For </a:t>
              </a:r>
              <a:r>
                <a:rPr lang="fi-FI" dirty="0" err="1"/>
                <a:t>the</a:t>
              </a:r>
              <a:r>
                <a:rPr lang="fi-FI" dirty="0"/>
                <a:t> </a:t>
              </a:r>
              <a:r>
                <a:rPr lang="fi-FI" dirty="0" err="1"/>
                <a:t>further</a:t>
              </a:r>
              <a:r>
                <a:rPr lang="fi-FI" dirty="0"/>
                <a:t> </a:t>
              </a:r>
              <a:r>
                <a:rPr lang="fi-FI" dirty="0" err="1"/>
                <a:t>generalization</a:t>
              </a:r>
              <a:r>
                <a:rPr lang="fi-FI" dirty="0"/>
                <a:t> into </a:t>
              </a:r>
              <a:r>
                <a:rPr lang="fi-FI" dirty="0" err="1"/>
                <a:t>multi</a:t>
              </a:r>
              <a:r>
                <a:rPr lang="fi-FI" dirty="0"/>
                <a:t> </a:t>
              </a:r>
              <a:r>
                <a:rPr lang="fi-FI" dirty="0" err="1"/>
                <a:t>channel</a:t>
              </a:r>
              <a:r>
                <a:rPr lang="fi-FI" dirty="0"/>
                <a:t>, </a:t>
              </a:r>
              <a:r>
                <a:rPr lang="fi-FI" dirty="0" err="1"/>
                <a:t>the</a:t>
              </a:r>
              <a:r>
                <a:rPr lang="fi-FI" dirty="0"/>
                <a:t> I </a:t>
              </a:r>
              <a:r>
                <a:rPr lang="fi-FI" dirty="0" err="1"/>
                <a:t>can</a:t>
              </a:r>
              <a:r>
                <a:rPr lang="fi-FI" dirty="0"/>
                <a:t> </a:t>
              </a:r>
              <a:r>
                <a:rPr lang="fi-FI" dirty="0" err="1"/>
                <a:t>be</a:t>
              </a:r>
              <a:r>
                <a:rPr lang="fi-FI" dirty="0"/>
                <a:t> :</a:t>
              </a:r>
            </a:p>
            <a:p>
              <a:endParaRPr lang="en-GB" dirty="0"/>
            </a:p>
          </p:txBody>
        </p:sp>
        <p:pic>
          <p:nvPicPr>
            <p:cNvPr id="4" name="Kuva 3">
              <a:extLst>
                <a:ext uri="{FF2B5EF4-FFF2-40B4-BE49-F238E27FC236}">
                  <a16:creationId xmlns:a16="http://schemas.microsoft.com/office/drawing/2014/main" id="{D266C60F-4412-4595-825B-75841C0DA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6521" y="1939225"/>
              <a:ext cx="3286125" cy="790575"/>
            </a:xfrm>
            <a:prstGeom prst="rect">
              <a:avLst/>
            </a:prstGeom>
          </p:spPr>
        </p:pic>
        <p:pic>
          <p:nvPicPr>
            <p:cNvPr id="7" name="Kuva 6">
              <a:extLst>
                <a:ext uri="{FF2B5EF4-FFF2-40B4-BE49-F238E27FC236}">
                  <a16:creationId xmlns:a16="http://schemas.microsoft.com/office/drawing/2014/main" id="{C38FBF0E-E376-47E1-88BD-26C32AFD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9397" y="3378710"/>
              <a:ext cx="3000375" cy="647700"/>
            </a:xfrm>
            <a:prstGeom prst="rect">
              <a:avLst/>
            </a:prstGeom>
          </p:spPr>
        </p:pic>
        <p:sp>
          <p:nvSpPr>
            <p:cNvPr id="12" name="Tekstiruutu 11">
              <a:extLst>
                <a:ext uri="{FF2B5EF4-FFF2-40B4-BE49-F238E27FC236}">
                  <a16:creationId xmlns:a16="http://schemas.microsoft.com/office/drawing/2014/main" id="{6124CB49-5B4D-48C3-8E39-EA684F1AFBDD}"/>
                </a:ext>
              </a:extLst>
            </p:cNvPr>
            <p:cNvSpPr txBox="1"/>
            <p:nvPr/>
          </p:nvSpPr>
          <p:spPr>
            <a:xfrm>
              <a:off x="1039920" y="2778970"/>
              <a:ext cx="949633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i-FI" dirty="0"/>
                <a:t>To </a:t>
              </a:r>
              <a:r>
                <a:rPr lang="fi-FI" dirty="0" err="1"/>
                <a:t>minimize</a:t>
              </a:r>
              <a:r>
                <a:rPr lang="fi-FI" dirty="0"/>
                <a:t> </a:t>
              </a:r>
              <a:r>
                <a:rPr lang="fi-FI" dirty="0" err="1"/>
                <a:t>the</a:t>
              </a:r>
              <a:r>
                <a:rPr lang="fi-FI" dirty="0"/>
                <a:t> </a:t>
              </a:r>
              <a:r>
                <a:rPr lang="fi-FI" dirty="0" err="1"/>
                <a:t>cost</a:t>
              </a:r>
              <a:r>
                <a:rPr lang="fi-FI" dirty="0"/>
                <a:t> </a:t>
              </a:r>
              <a:r>
                <a:rPr lang="fi-FI" dirty="0" err="1"/>
                <a:t>function</a:t>
              </a:r>
              <a:r>
                <a:rPr lang="fi-FI" dirty="0"/>
                <a:t> </a:t>
              </a:r>
              <a:r>
                <a:rPr lang="fi-FI" dirty="0" err="1"/>
                <a:t>with</a:t>
              </a:r>
              <a:r>
                <a:rPr lang="fi-FI" dirty="0"/>
                <a:t> soft </a:t>
              </a:r>
              <a:r>
                <a:rPr lang="fi-FI" dirty="0" err="1"/>
                <a:t>matting</a:t>
              </a:r>
              <a:r>
                <a:rPr lang="fi-FI" dirty="0"/>
                <a:t>:</a:t>
              </a:r>
            </a:p>
            <a:p>
              <a:endParaRPr lang="en-GB" dirty="0"/>
            </a:p>
          </p:txBody>
        </p:sp>
        <p:sp>
          <p:nvSpPr>
            <p:cNvPr id="13" name="Tekstiruutu 12">
              <a:extLst>
                <a:ext uri="{FF2B5EF4-FFF2-40B4-BE49-F238E27FC236}">
                  <a16:creationId xmlns:a16="http://schemas.microsoft.com/office/drawing/2014/main" id="{ACF3E4D7-26A9-493E-9451-0346B4A2B7A6}"/>
                </a:ext>
              </a:extLst>
            </p:cNvPr>
            <p:cNvSpPr txBox="1"/>
            <p:nvPr/>
          </p:nvSpPr>
          <p:spPr>
            <a:xfrm>
              <a:off x="946073" y="4137399"/>
              <a:ext cx="9496338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i-FI" dirty="0"/>
                <a:t>To </a:t>
              </a:r>
              <a:r>
                <a:rPr lang="fi-FI" dirty="0" err="1"/>
                <a:t>finally</a:t>
              </a:r>
              <a:r>
                <a:rPr lang="fi-FI" dirty="0"/>
                <a:t> </a:t>
              </a:r>
              <a:r>
                <a:rPr lang="fi-FI" dirty="0" err="1"/>
                <a:t>obtain</a:t>
              </a:r>
              <a:r>
                <a:rPr lang="fi-FI" dirty="0"/>
                <a:t> </a:t>
              </a:r>
              <a:r>
                <a:rPr lang="fi-FI" dirty="0" err="1"/>
                <a:t>the</a:t>
              </a:r>
              <a:r>
                <a:rPr lang="fi-FI" dirty="0"/>
                <a:t> </a:t>
              </a:r>
              <a:r>
                <a:rPr lang="fi-FI" dirty="0" err="1"/>
                <a:t>optimal</a:t>
              </a:r>
              <a:r>
                <a:rPr lang="fi-FI" dirty="0"/>
                <a:t> t , </a:t>
              </a:r>
              <a:r>
                <a:rPr lang="fi-FI" dirty="0" err="1"/>
                <a:t>the</a:t>
              </a:r>
              <a:r>
                <a:rPr lang="fi-FI" dirty="0"/>
                <a:t> </a:t>
              </a:r>
              <a:r>
                <a:rPr lang="fi-FI" dirty="0" err="1"/>
                <a:t>linear</a:t>
              </a:r>
              <a:r>
                <a:rPr lang="fi-FI" dirty="0"/>
                <a:t> </a:t>
              </a:r>
              <a:r>
                <a:rPr lang="fi-FI" dirty="0" err="1"/>
                <a:t>system</a:t>
              </a:r>
              <a:r>
                <a:rPr lang="fi-FI" dirty="0"/>
                <a:t> </a:t>
              </a:r>
              <a:r>
                <a:rPr lang="fi-FI" dirty="0" err="1"/>
                <a:t>can</a:t>
              </a:r>
              <a:r>
                <a:rPr lang="fi-FI" dirty="0"/>
                <a:t> </a:t>
              </a:r>
              <a:r>
                <a:rPr lang="fi-FI" dirty="0" err="1"/>
                <a:t>be</a:t>
              </a:r>
              <a:r>
                <a:rPr lang="fi-FI" dirty="0"/>
                <a:t> </a:t>
              </a:r>
              <a:r>
                <a:rPr lang="fi-FI" dirty="0" err="1"/>
                <a:t>soled</a:t>
              </a:r>
              <a:r>
                <a:rPr lang="fi-FI" dirty="0"/>
                <a:t> </a:t>
              </a:r>
              <a:r>
                <a:rPr lang="fi-FI" dirty="0" err="1"/>
                <a:t>with</a:t>
              </a:r>
              <a:r>
                <a:rPr lang="fi-FI" dirty="0"/>
                <a:t> </a:t>
              </a:r>
              <a:r>
                <a:rPr lang="fi-FI" dirty="0" err="1"/>
                <a:t>laplatian</a:t>
              </a:r>
              <a:r>
                <a:rPr lang="fi-FI" dirty="0"/>
                <a:t> </a:t>
              </a:r>
              <a:r>
                <a:rPr lang="fi-FI" dirty="0" err="1"/>
                <a:t>matrix</a:t>
              </a:r>
              <a:r>
                <a:rPr lang="fi-FI" dirty="0"/>
                <a:t>:</a:t>
              </a:r>
            </a:p>
            <a:p>
              <a:endParaRPr lang="fi-FI" dirty="0"/>
            </a:p>
            <a:p>
              <a:endParaRPr lang="en-GB" dirty="0"/>
            </a:p>
          </p:txBody>
        </p:sp>
        <p:pic>
          <p:nvPicPr>
            <p:cNvPr id="14" name="Kuva 13">
              <a:extLst>
                <a:ext uri="{FF2B5EF4-FFF2-40B4-BE49-F238E27FC236}">
                  <a16:creationId xmlns:a16="http://schemas.microsoft.com/office/drawing/2014/main" id="{1F3E998F-5412-4971-94D9-639417004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1365" y="4785675"/>
              <a:ext cx="2473876" cy="743515"/>
            </a:xfrm>
            <a:prstGeom prst="rect">
              <a:avLst/>
            </a:prstGeom>
          </p:spPr>
        </p:pic>
      </p:grpSp>
      <p:sp>
        <p:nvSpPr>
          <p:cNvPr id="16" name="Suorakulmio 15">
            <a:extLst>
              <a:ext uri="{FF2B5EF4-FFF2-40B4-BE49-F238E27FC236}">
                <a16:creationId xmlns:a16="http://schemas.microsoft.com/office/drawing/2014/main" id="{1CDB0FBF-6F66-4AEE-9419-35AEA6CB8FDA}"/>
              </a:ext>
            </a:extLst>
          </p:cNvPr>
          <p:cNvSpPr/>
          <p:nvPr/>
        </p:nvSpPr>
        <p:spPr>
          <a:xfrm>
            <a:off x="9521505" y="5529190"/>
            <a:ext cx="1510018" cy="427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41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orakulmio 5">
            <a:extLst>
              <a:ext uri="{FF2B5EF4-FFF2-40B4-BE49-F238E27FC236}">
                <a16:creationId xmlns:a16="http://schemas.microsoft.com/office/drawing/2014/main" id="{8E8CAB36-6589-479B-BB8A-EC81F054C468}"/>
              </a:ext>
            </a:extLst>
          </p:cNvPr>
          <p:cNvSpPr/>
          <p:nvPr/>
        </p:nvSpPr>
        <p:spPr>
          <a:xfrm>
            <a:off x="10095722" y="5645020"/>
            <a:ext cx="1268964" cy="681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B3DDDAA5-F943-4FE0-88D8-A7735F78C5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5" t="-2641" r="-613" b="-2639"/>
          <a:stretch/>
        </p:blipFill>
        <p:spPr>
          <a:xfrm>
            <a:off x="80778" y="83975"/>
            <a:ext cx="12027599" cy="6774025"/>
          </a:xfrm>
          <a:prstGeom prst="rect">
            <a:avLst/>
          </a:prstGeom>
        </p:spPr>
      </p:pic>
      <p:sp>
        <p:nvSpPr>
          <p:cNvPr id="16" name="Suorakulmio 15">
            <a:extLst>
              <a:ext uri="{FF2B5EF4-FFF2-40B4-BE49-F238E27FC236}">
                <a16:creationId xmlns:a16="http://schemas.microsoft.com/office/drawing/2014/main" id="{1CDB0FBF-6F66-4AEE-9419-35AEA6CB8FDA}"/>
              </a:ext>
            </a:extLst>
          </p:cNvPr>
          <p:cNvSpPr/>
          <p:nvPr/>
        </p:nvSpPr>
        <p:spPr>
          <a:xfrm>
            <a:off x="9521505" y="5529190"/>
            <a:ext cx="1510018" cy="427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Kuva 17">
            <a:extLst>
              <a:ext uri="{FF2B5EF4-FFF2-40B4-BE49-F238E27FC236}">
                <a16:creationId xmlns:a16="http://schemas.microsoft.com/office/drawing/2014/main" id="{94086C34-3CBE-4009-8602-B4A40DC9F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03" y="1664678"/>
            <a:ext cx="4997019" cy="2595193"/>
          </a:xfrm>
          <a:prstGeom prst="rect">
            <a:avLst/>
          </a:prstGeom>
        </p:spPr>
      </p:pic>
      <p:pic>
        <p:nvPicPr>
          <p:cNvPr id="3" name="Kuva 2">
            <a:extLst>
              <a:ext uri="{FF2B5EF4-FFF2-40B4-BE49-F238E27FC236}">
                <a16:creationId xmlns:a16="http://schemas.microsoft.com/office/drawing/2014/main" id="{54F82012-B69F-4427-A4DB-FC4206D2A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77" y="4096090"/>
            <a:ext cx="5121345" cy="2449798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DB7AF041-DAD2-40E2-B297-351ED49D0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878" y="1664678"/>
            <a:ext cx="6525543" cy="488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3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450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Lily</dc:creator>
  <cp:lastModifiedBy>qin he</cp:lastModifiedBy>
  <cp:revision>13</cp:revision>
  <dcterms:created xsi:type="dcterms:W3CDTF">2018-11-23T08:47:19Z</dcterms:created>
  <dcterms:modified xsi:type="dcterms:W3CDTF">2018-11-23T10:59:57Z</dcterms:modified>
</cp:coreProperties>
</file>