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7" r:id="rId8"/>
    <p:sldId id="268" r:id="rId9"/>
    <p:sldId id="275" r:id="rId10"/>
    <p:sldId id="269" r:id="rId11"/>
    <p:sldId id="270" r:id="rId12"/>
    <p:sldId id="271" r:id="rId13"/>
    <p:sldId id="278" r:id="rId14"/>
    <p:sldId id="263" r:id="rId15"/>
    <p:sldId id="264" r:id="rId16"/>
    <p:sldId id="265" r:id="rId17"/>
    <p:sldId id="272" r:id="rId18"/>
    <p:sldId id="273" r:id="rId19"/>
    <p:sldId id="274" r:id="rId20"/>
    <p:sldId id="277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136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94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42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2607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0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086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147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9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196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51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90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76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8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02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0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33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096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817FD7-9EB7-465C-AB36-5C2A7EFFF5DE}" type="datetimeFigureOut">
              <a:rPr lang="fi-FI" smtClean="0"/>
              <a:t>16.5.2019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250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4265"/>
            <a:ext cx="9144000" cy="2387600"/>
          </a:xfrm>
        </p:spPr>
        <p:txBody>
          <a:bodyPr/>
          <a:lstStyle/>
          <a:p>
            <a:r>
              <a:rPr lang="fi-FI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533" y="3395136"/>
            <a:ext cx="9787467" cy="2133599"/>
          </a:xfrm>
        </p:spPr>
        <p:txBody>
          <a:bodyPr>
            <a:normAutofit/>
          </a:bodyPr>
          <a:lstStyle/>
          <a:p>
            <a:r>
              <a:rPr lang="fi-FI" dirty="0"/>
              <a:t>Qin He 272486</a:t>
            </a:r>
          </a:p>
          <a:p>
            <a:r>
              <a:rPr lang="fi-FI" dirty="0" err="1"/>
              <a:t>Completed</a:t>
            </a:r>
            <a:r>
              <a:rPr lang="fi-FI" dirty="0"/>
              <a:t>: </a:t>
            </a:r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+ </a:t>
            </a:r>
            <a:r>
              <a:rPr lang="fi-FI" dirty="0" err="1"/>
              <a:t>Problem</a:t>
            </a:r>
            <a:r>
              <a:rPr lang="fi-FI" dirty="0"/>
              <a:t> 5</a:t>
            </a:r>
          </a:p>
          <a:p>
            <a:r>
              <a:rPr lang="fi-FI" dirty="0"/>
              <a:t>Extra: 6,7,9</a:t>
            </a:r>
          </a:p>
        </p:txBody>
      </p:sp>
    </p:spTree>
    <p:extLst>
      <p:ext uri="{BB962C8B-B14F-4D97-AF65-F5344CB8AC3E}">
        <p14:creationId xmlns:p14="http://schemas.microsoft.com/office/powerpoint/2010/main" val="18362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73528" y="1607921"/>
            <a:ext cx="64104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</a:p>
          <a:p>
            <a:pPr algn="ctr"/>
            <a:r>
              <a:rPr lang="fi-FI" sz="3200" dirty="0"/>
              <a:t>Energy</a:t>
            </a:r>
            <a:r>
              <a:rPr lang="fi-FI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D60125-61A3-435F-A904-DA516694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7" y="3589748"/>
            <a:ext cx="4586071" cy="305738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9F26FA-3E25-47E0-9CF9-C82CFDC0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7" y="371619"/>
            <a:ext cx="4586071" cy="3057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CB9BFC-47AA-4EB1-AF59-22C714694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3856"/>
            <a:ext cx="5299908" cy="35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8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0427" y="0"/>
            <a:ext cx="64104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</a:p>
          <a:p>
            <a:pPr algn="ctr"/>
            <a:r>
              <a:rPr lang="fi-FI" sz="3200" dirty="0" err="1"/>
              <a:t>Heat</a:t>
            </a:r>
            <a:r>
              <a:rPr lang="fi-FI" sz="3200" dirty="0"/>
              <a:t> </a:t>
            </a:r>
            <a:r>
              <a:rPr lang="fi-FI" sz="3200" dirty="0" err="1"/>
              <a:t>Capacity</a:t>
            </a:r>
            <a:r>
              <a:rPr lang="fi-FI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650E1-A33A-4A73-B050-DEB9733A4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" y="643368"/>
            <a:ext cx="4346616" cy="28977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3A5DA-32A2-49CB-A935-D340A2BC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53" y="3336167"/>
            <a:ext cx="5282747" cy="3521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02D88-D302-4FAA-85A7-837445B4E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4" y="3336167"/>
            <a:ext cx="5282746" cy="3521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22E390-9184-4E18-B9E5-DF88AC061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9" y="643370"/>
            <a:ext cx="4346615" cy="28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61534" y="0"/>
            <a:ext cx="64104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</a:p>
          <a:p>
            <a:pPr algn="ctr"/>
            <a:r>
              <a:rPr lang="fi-FI" sz="3200" dirty="0" err="1"/>
              <a:t>Magnetization</a:t>
            </a:r>
            <a:r>
              <a:rPr lang="fi-FI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337CC9-0FF3-48F1-BB54-18EAEECA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0" y="538609"/>
            <a:ext cx="4396216" cy="29308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D2B6A-96CE-40CB-A536-EBA3BCBCF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59" y="498189"/>
            <a:ext cx="4396214" cy="293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1FCA2-43FB-4F5A-BE0B-65D379B7A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7" y="3428999"/>
            <a:ext cx="4892824" cy="3261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35D549-D063-4895-8654-9E356B67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54" y="3537122"/>
            <a:ext cx="4892824" cy="32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6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61534" y="0"/>
            <a:ext cx="64104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</a:p>
          <a:p>
            <a:pPr algn="ctr"/>
            <a:r>
              <a:rPr lang="fi-FI" sz="3200" dirty="0" err="1"/>
              <a:t>Susceptibility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2D506-E3CE-495A-9120-27C2FB7F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702"/>
            <a:ext cx="5485946" cy="3657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D7CD7-27B1-47AE-81A5-E05FB9A9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37" y="3200702"/>
            <a:ext cx="5485946" cy="3657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74FC6-F92D-4523-9DC7-495E80ED3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23" y="598477"/>
            <a:ext cx="4245783" cy="28305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2FFCCA-BBFE-4E6A-8810-D4169ABC3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460158"/>
            <a:ext cx="4453262" cy="29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4554" y="381119"/>
            <a:ext cx="2813579" cy="1456267"/>
          </a:xfrm>
        </p:spPr>
        <p:txBody>
          <a:bodyPr/>
          <a:lstStyle/>
          <a:p>
            <a:r>
              <a:rPr lang="fi-FI" b="1" dirty="0"/>
              <a:t>Problem6</a:t>
            </a:r>
            <a:r>
              <a:rPr lang="fi-FI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54" y="1378081"/>
            <a:ext cx="5284808" cy="45861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i-FI" sz="7200" b="1" dirty="0" err="1"/>
              <a:t>Modify</a:t>
            </a:r>
            <a:r>
              <a:rPr lang="fi-FI" sz="7200" b="1" dirty="0"/>
              <a:t> </a:t>
            </a:r>
            <a:r>
              <a:rPr lang="fi-FI" sz="7200" b="1" dirty="0" err="1"/>
              <a:t>the</a:t>
            </a:r>
            <a:r>
              <a:rPr lang="fi-FI" sz="7200" b="1" dirty="0"/>
              <a:t> </a:t>
            </a:r>
            <a:r>
              <a:rPr lang="fi-FI" sz="7200" b="1" dirty="0" err="1"/>
              <a:t>H,He,Li,Be,B</a:t>
            </a:r>
            <a:r>
              <a:rPr lang="fi-FI" sz="7200" b="1" dirty="0"/>
              <a:t> OCC and </a:t>
            </a:r>
            <a:r>
              <a:rPr lang="fi-FI" sz="7200" b="1" dirty="0" err="1"/>
              <a:t>Atoms</a:t>
            </a:r>
            <a:r>
              <a:rPr lang="fi-FI" sz="7200" b="1" dirty="0"/>
              <a:t>:</a:t>
            </a:r>
          </a:p>
          <a:p>
            <a:pPr marL="0" indent="0">
              <a:buNone/>
            </a:pPr>
            <a:r>
              <a:rPr lang="en-US" sz="7200" dirty="0"/>
              <a:t>B:  </a:t>
            </a:r>
            <a:r>
              <a:rPr lang="en-US" sz="7200" dirty="0" err="1"/>
              <a:t>N_e</a:t>
            </a:r>
            <a:r>
              <a:rPr lang="en-US" sz="7200" dirty="0"/>
              <a:t> = 5 </a:t>
            </a:r>
          </a:p>
          <a:p>
            <a:pPr marL="0" indent="0">
              <a:buNone/>
            </a:pPr>
            <a:r>
              <a:rPr lang="en-US" sz="7200" dirty="0" err="1"/>
              <a:t>occ</a:t>
            </a:r>
            <a:r>
              <a:rPr lang="en-US" sz="7200" dirty="0"/>
              <a:t> = [0,0,1,1,2]</a:t>
            </a:r>
          </a:p>
          <a:p>
            <a:pPr marL="0" indent="0">
              <a:buNone/>
            </a:pPr>
            <a:r>
              <a:rPr lang="en-US" sz="7200" dirty="0"/>
              <a:t>Spin = [0,0,1,1,1] </a:t>
            </a:r>
            <a:r>
              <a:rPr lang="en-US" sz="7200" dirty="0" err="1"/>
              <a:t>ududu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# e.g., means lowest up and down, next lowest up and </a:t>
            </a:r>
            <a:r>
              <a:rPr lang="en-US" sz="7200" dirty="0" err="1"/>
              <a:t>down,next</a:t>
            </a:r>
            <a:r>
              <a:rPr lang="en-US" sz="7200" dirty="0"/>
              <a:t> up</a:t>
            </a:r>
          </a:p>
          <a:p>
            <a:pPr marL="0" indent="0">
              <a:buNone/>
            </a:pPr>
            <a:r>
              <a:rPr lang="en-US" sz="7200" dirty="0"/>
              <a:t>Be: </a:t>
            </a:r>
            <a:r>
              <a:rPr lang="en-US" sz="7200" dirty="0" err="1"/>
              <a:t>N_e</a:t>
            </a:r>
            <a:r>
              <a:rPr lang="en-US" sz="7200" dirty="0"/>
              <a:t> =4</a:t>
            </a:r>
          </a:p>
          <a:p>
            <a:pPr marL="0" indent="0">
              <a:buNone/>
            </a:pPr>
            <a:r>
              <a:rPr lang="en-US" sz="7200" dirty="0" err="1"/>
              <a:t>occ</a:t>
            </a:r>
            <a:r>
              <a:rPr lang="en-US" sz="7200" dirty="0"/>
              <a:t> = [0,0,1,1]  # </a:t>
            </a:r>
            <a:r>
              <a:rPr lang="en-US" sz="7200" dirty="0" err="1"/>
              <a:t>occ</a:t>
            </a:r>
            <a:r>
              <a:rPr lang="en-US" sz="7200" dirty="0"/>
              <a:t> = [0,1,2,3] means all spin up</a:t>
            </a:r>
          </a:p>
          <a:p>
            <a:pPr marL="0" indent="0">
              <a:buNone/>
            </a:pPr>
            <a:r>
              <a:rPr lang="en-US" sz="7200" dirty="0"/>
              <a:t>Spin = [0,0,1,1] </a:t>
            </a:r>
            <a:r>
              <a:rPr lang="en-US" sz="7200" dirty="0" err="1"/>
              <a:t>udud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Li:</a:t>
            </a:r>
          </a:p>
          <a:p>
            <a:pPr marL="0" indent="0">
              <a:buNone/>
            </a:pPr>
            <a:r>
              <a:rPr lang="en-US" sz="7200" dirty="0" err="1"/>
              <a:t>occ</a:t>
            </a:r>
            <a:r>
              <a:rPr lang="en-US" sz="7200" dirty="0"/>
              <a:t> = [0,0,1] </a:t>
            </a:r>
          </a:p>
          <a:p>
            <a:pPr marL="0" indent="0">
              <a:buNone/>
            </a:pPr>
            <a:r>
              <a:rPr lang="en-US" sz="7200" dirty="0"/>
              <a:t>Spin = [0,1,1] </a:t>
            </a:r>
            <a:r>
              <a:rPr lang="en-US" sz="7200" dirty="0" err="1"/>
              <a:t>udu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He:</a:t>
            </a:r>
          </a:p>
          <a:p>
            <a:pPr marL="0" indent="0">
              <a:buNone/>
            </a:pPr>
            <a:r>
              <a:rPr lang="en-US" sz="7200" dirty="0" err="1"/>
              <a:t>occ</a:t>
            </a:r>
            <a:r>
              <a:rPr lang="en-US" sz="7200" dirty="0"/>
              <a:t> = [0,1] </a:t>
            </a:r>
          </a:p>
          <a:p>
            <a:pPr marL="0" indent="0">
              <a:buNone/>
            </a:pPr>
            <a:r>
              <a:rPr lang="en-US" sz="7200" dirty="0"/>
              <a:t>Spin = [0,1] </a:t>
            </a:r>
            <a:r>
              <a:rPr lang="en-US" sz="7200" dirty="0" err="1"/>
              <a:t>ud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H:</a:t>
            </a:r>
          </a:p>
          <a:p>
            <a:pPr marL="0" indent="0">
              <a:buNone/>
            </a:pPr>
            <a:r>
              <a:rPr lang="en-US" sz="7200" dirty="0" err="1"/>
              <a:t>occ</a:t>
            </a:r>
            <a:r>
              <a:rPr lang="en-US" sz="7200" dirty="0"/>
              <a:t> = [0] </a:t>
            </a:r>
          </a:p>
          <a:p>
            <a:pPr marL="0" indent="0">
              <a:buNone/>
            </a:pPr>
            <a:r>
              <a:rPr lang="en-US" sz="7200" dirty="0"/>
              <a:t>Spin = [0] u/d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3171" y="3060561"/>
            <a:ext cx="5604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 err="1"/>
              <a:t>Modify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columb</a:t>
            </a:r>
            <a:r>
              <a:rPr lang="fi-FI" b="1" dirty="0"/>
              <a:t> </a:t>
            </a:r>
            <a:r>
              <a:rPr lang="fi-FI" b="1" dirty="0" err="1"/>
              <a:t>external</a:t>
            </a:r>
            <a:r>
              <a:rPr lang="fi-FI" b="1" dirty="0"/>
              <a:t> </a:t>
            </a:r>
            <a:r>
              <a:rPr lang="fi-FI" b="1" dirty="0" err="1"/>
              <a:t>potential</a:t>
            </a:r>
            <a:r>
              <a:rPr lang="fi-FI" b="1" dirty="0"/>
              <a:t>:</a:t>
            </a:r>
          </a:p>
          <a:p>
            <a:r>
              <a:rPr lang="fi-FI" dirty="0" err="1"/>
              <a:t>def</a:t>
            </a:r>
            <a:r>
              <a:rPr lang="fi-FI" dirty="0"/>
              <a:t> </a:t>
            </a:r>
            <a:r>
              <a:rPr lang="fi-FI" dirty="0" err="1"/>
              <a:t>Coulumb_potential</a:t>
            </a:r>
            <a:r>
              <a:rPr lang="fi-FI" dirty="0"/>
              <a:t>(</a:t>
            </a:r>
            <a:r>
              <a:rPr lang="fi-FI" dirty="0" err="1"/>
              <a:t>N_e</a:t>
            </a:r>
            <a:r>
              <a:rPr lang="fi-FI" dirty="0"/>
              <a:t>, x):</a:t>
            </a:r>
          </a:p>
          <a:p>
            <a:r>
              <a:rPr lang="fi-FI" dirty="0"/>
              <a:t>    """</a:t>
            </a:r>
          </a:p>
          <a:p>
            <a:r>
              <a:rPr lang="fi-FI" dirty="0"/>
              <a:t>    Exchange </a:t>
            </a:r>
            <a:r>
              <a:rPr lang="fi-FI" dirty="0" err="1"/>
              <a:t>potential</a:t>
            </a:r>
            <a:r>
              <a:rPr lang="fi-FI" dirty="0"/>
              <a:t> of </a:t>
            </a:r>
            <a:r>
              <a:rPr lang="fi-FI" dirty="0" err="1"/>
              <a:t>Hartree-Fock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Columb</a:t>
            </a:r>
            <a:endParaRPr lang="fi-FI" dirty="0"/>
          </a:p>
          <a:p>
            <a:r>
              <a:rPr lang="fi-FI" dirty="0"/>
              <a:t>    """</a:t>
            </a:r>
          </a:p>
          <a:p>
            <a:r>
              <a:rPr lang="fi-FI" dirty="0"/>
              <a:t>    U = 0.0</a:t>
            </a:r>
          </a:p>
          <a:p>
            <a:r>
              <a:rPr lang="fi-FI" dirty="0"/>
              <a:t>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len</a:t>
            </a:r>
            <a:r>
              <a:rPr lang="fi-FI" dirty="0"/>
              <a:t>(x)):</a:t>
            </a:r>
          </a:p>
          <a:p>
            <a:r>
              <a:rPr lang="fi-FI" dirty="0"/>
              <a:t>        </a:t>
            </a:r>
            <a:r>
              <a:rPr lang="fi-FI" dirty="0" err="1"/>
              <a:t>fo</a:t>
            </a:r>
            <a:endParaRPr lang="fi-FI" dirty="0"/>
          </a:p>
          <a:p>
            <a:r>
              <a:rPr lang="fi-FI" dirty="0"/>
              <a:t>             j in </a:t>
            </a:r>
            <a:r>
              <a:rPr lang="fi-FI" dirty="0" err="1"/>
              <a:t>range</a:t>
            </a:r>
            <a:r>
              <a:rPr lang="fi-FI" dirty="0"/>
              <a:t>(i+1, </a:t>
            </a:r>
            <a:r>
              <a:rPr lang="fi-FI" dirty="0" err="1"/>
              <a:t>len</a:t>
            </a:r>
            <a:r>
              <a:rPr lang="fi-FI" dirty="0"/>
              <a:t>(x)):</a:t>
            </a:r>
          </a:p>
          <a:p>
            <a:r>
              <a:rPr lang="fi-FI" dirty="0"/>
              <a:t>            U += -</a:t>
            </a:r>
            <a:r>
              <a:rPr lang="fi-FI" dirty="0" err="1"/>
              <a:t>N_e</a:t>
            </a:r>
            <a:r>
              <a:rPr lang="fi-FI" dirty="0"/>
              <a:t>**2 / </a:t>
            </a:r>
            <a:r>
              <a:rPr lang="fi-FI" dirty="0" err="1"/>
              <a:t>sqrt</a:t>
            </a:r>
            <a:r>
              <a:rPr lang="fi-FI" dirty="0"/>
              <a:t>((x[i] - x[j])**2+1)</a:t>
            </a:r>
          </a:p>
          <a:p>
            <a:r>
              <a:rPr lang="fi-FI" dirty="0"/>
              <a:t>    </a:t>
            </a:r>
            <a:r>
              <a:rPr lang="fi-FI" dirty="0" err="1"/>
              <a:t>return</a:t>
            </a:r>
            <a:r>
              <a:rPr lang="fi-FI" dirty="0"/>
              <a:t> U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28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994" y="-3981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</a:t>
            </a:r>
            <a:r>
              <a:rPr lang="fi-FI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fi-FI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hartree</a:t>
            </a:r>
            <a:r>
              <a:rPr lang="fi-FI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</a:t>
            </a:r>
            <a:endParaRPr lang="fi-FI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i-FI" sz="1800" dirty="0"/>
              <a:t>    </a:t>
            </a:r>
            <a:r>
              <a:rPr lang="fi-FI" sz="1800" dirty="0" err="1"/>
              <a:t>Vhartree</a:t>
            </a:r>
            <a:r>
              <a:rPr lang="fi-FI" sz="1800" dirty="0"/>
              <a:t>=</a:t>
            </a:r>
            <a:r>
              <a:rPr lang="fi-FI" sz="1800" dirty="0" err="1"/>
              <a:t>hartree_potential</a:t>
            </a:r>
            <a:r>
              <a:rPr lang="fi-FI" sz="1800" dirty="0"/>
              <a:t>(</a:t>
            </a:r>
            <a:r>
              <a:rPr lang="fi-FI" sz="1800" dirty="0" err="1"/>
              <a:t>N_e,ns,x</a:t>
            </a:r>
            <a:r>
              <a:rPr lang="fi-FI" sz="1800" dirty="0"/>
              <a:t>)</a:t>
            </a:r>
          </a:p>
          <a:p>
            <a:pPr marL="0" indent="0">
              <a:buNone/>
            </a:pPr>
            <a:r>
              <a:rPr lang="fi-FI" sz="1800" dirty="0"/>
              <a:t>    VSIC=[]</a:t>
            </a:r>
          </a:p>
          <a:p>
            <a:pPr marL="0" indent="0">
              <a:buNone/>
            </a:pPr>
            <a:r>
              <a:rPr lang="fi-FI" sz="1800" dirty="0"/>
              <a:t>    for i in </a:t>
            </a:r>
            <a:r>
              <a:rPr lang="fi-FI" sz="1800" dirty="0" err="1"/>
              <a:t>range</a:t>
            </a:r>
            <a:r>
              <a:rPr lang="fi-FI" sz="1800" dirty="0"/>
              <a:t>(</a:t>
            </a:r>
            <a:r>
              <a:rPr lang="fi-FI" sz="1800" dirty="0" err="1"/>
              <a:t>N_e</a:t>
            </a:r>
            <a:r>
              <a:rPr lang="fi-FI" sz="1800" dirty="0"/>
              <a:t>):</a:t>
            </a:r>
          </a:p>
          <a:p>
            <a:pPr marL="0" indent="0">
              <a:buNone/>
            </a:pPr>
            <a:r>
              <a:rPr lang="fi-FI" sz="1800" dirty="0"/>
              <a:t>        </a:t>
            </a:r>
            <a:r>
              <a:rPr lang="fi-FI" sz="1800" dirty="0" err="1"/>
              <a:t>VSIC.append</a:t>
            </a:r>
            <a:r>
              <a:rPr lang="fi-FI" sz="1800" dirty="0"/>
              <a:t>(</a:t>
            </a:r>
            <a:r>
              <a:rPr lang="fi-FI" sz="1800" dirty="0" err="1"/>
              <a:t>ns</a:t>
            </a:r>
            <a:r>
              <a:rPr lang="fi-FI" sz="1800" dirty="0"/>
              <a:t>*0.0)    </a:t>
            </a:r>
          </a:p>
          <a:p>
            <a:pPr marL="0" indent="0">
              <a:buNone/>
            </a:pPr>
            <a:r>
              <a:rPr lang="fi-FI" sz="1800" dirty="0"/>
              <a:t>    </a:t>
            </a:r>
            <a:r>
              <a:rPr lang="fi-FI" sz="1800" dirty="0" err="1"/>
              <a:t>Veff</a:t>
            </a:r>
            <a:r>
              <a:rPr lang="fi-FI" sz="1800" dirty="0"/>
              <a:t>=</a:t>
            </a:r>
            <a:r>
              <a:rPr lang="fi-FI" sz="1800" dirty="0" err="1"/>
              <a:t>sp.diags</a:t>
            </a:r>
            <a:r>
              <a:rPr lang="fi-FI" sz="1800" dirty="0"/>
              <a:t>(Vext+Vhartree,0)</a:t>
            </a:r>
          </a:p>
          <a:p>
            <a:pPr marL="0" indent="0">
              <a:buNone/>
            </a:pPr>
            <a:r>
              <a:rPr lang="fi-FI" sz="1800" dirty="0"/>
              <a:t>    H=</a:t>
            </a:r>
            <a:r>
              <a:rPr lang="fi-FI" sz="1800" dirty="0" err="1"/>
              <a:t>T+Veff</a:t>
            </a:r>
            <a:endParaRPr lang="fi-FI" sz="1800" dirty="0"/>
          </a:p>
        </p:txBody>
      </p:sp>
      <p:sp>
        <p:nvSpPr>
          <p:cNvPr id="7" name="Rectangle 6"/>
          <p:cNvSpPr/>
          <p:nvPr/>
        </p:nvSpPr>
        <p:spPr>
          <a:xfrm>
            <a:off x="6870739" y="1275512"/>
            <a:ext cx="44306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Update </a:t>
            </a:r>
          </a:p>
          <a:p>
            <a:r>
              <a:rPr lang="fi-FI" dirty="0" err="1"/>
              <a:t>Veff_old</a:t>
            </a:r>
            <a:r>
              <a:rPr lang="fi-FI" dirty="0"/>
              <a:t> = </a:t>
            </a:r>
            <a:r>
              <a:rPr lang="fi-FI" dirty="0" err="1"/>
              <a:t>Veff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ns</a:t>
            </a:r>
            <a:r>
              <a:rPr lang="fi-FI" dirty="0"/>
              <a:t>=</a:t>
            </a:r>
            <a:r>
              <a:rPr lang="fi-FI" dirty="0" err="1"/>
              <a:t>density</a:t>
            </a:r>
            <a:r>
              <a:rPr lang="fi-FI" dirty="0"/>
              <a:t>(</a:t>
            </a:r>
            <a:r>
              <a:rPr lang="fi-FI" dirty="0" err="1"/>
              <a:t>orbitals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Vhartree</a:t>
            </a:r>
            <a:r>
              <a:rPr lang="fi-FI" dirty="0"/>
              <a:t>=</a:t>
            </a:r>
            <a:r>
              <a:rPr lang="fi-FI" dirty="0" err="1"/>
              <a:t>hartree_potential</a:t>
            </a:r>
            <a:r>
              <a:rPr lang="fi-FI" dirty="0"/>
              <a:t>(</a:t>
            </a:r>
            <a:r>
              <a:rPr lang="fi-FI" dirty="0" err="1"/>
              <a:t>N_e,ns,x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if</a:t>
            </a:r>
            <a:r>
              <a:rPr lang="fi-FI" dirty="0"/>
              <a:t> (</a:t>
            </a:r>
            <a:r>
              <a:rPr lang="fi-FI" dirty="0" err="1"/>
              <a:t>HF_run</a:t>
            </a:r>
            <a:r>
              <a:rPr lang="fi-FI" dirty="0"/>
              <a:t>):</a:t>
            </a:r>
          </a:p>
          <a:p>
            <a:r>
              <a:rPr lang="fi-FI" dirty="0"/>
              <a:t>            """</a:t>
            </a:r>
            <a:r>
              <a:rPr lang="fi-FI" dirty="0" err="1"/>
              <a:t>Hartree-Fock</a:t>
            </a:r>
            <a:r>
              <a:rPr lang="fi-FI" dirty="0"/>
              <a:t>"""</a:t>
            </a:r>
          </a:p>
          <a:p>
            <a:r>
              <a:rPr lang="fi-FI" dirty="0"/>
              <a:t>            VSIC=</a:t>
            </a:r>
            <a:r>
              <a:rPr lang="fi-FI" dirty="0" err="1"/>
              <a:t>calculate_Vx</a:t>
            </a:r>
            <a:r>
              <a:rPr lang="fi-FI" dirty="0"/>
              <a:t>(</a:t>
            </a:r>
            <a:r>
              <a:rPr lang="fi-FI" dirty="0" err="1"/>
              <a:t>orbitals,spin,x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else</a:t>
            </a:r>
            <a:r>
              <a:rPr lang="fi-FI" dirty="0"/>
              <a:t>:</a:t>
            </a:r>
          </a:p>
          <a:p>
            <a:r>
              <a:rPr lang="fi-FI" dirty="0"/>
              <a:t>            """</a:t>
            </a:r>
            <a:r>
              <a:rPr lang="fi-FI" dirty="0" err="1"/>
              <a:t>Hartree</a:t>
            </a:r>
            <a:r>
              <a:rPr lang="fi-FI" dirty="0"/>
              <a:t>"""</a:t>
            </a:r>
          </a:p>
          <a:p>
            <a:r>
              <a:rPr lang="fi-FI" dirty="0"/>
              <a:t>            VSIC=</a:t>
            </a:r>
            <a:r>
              <a:rPr lang="fi-FI" dirty="0" err="1"/>
              <a:t>calculate_SIC</a:t>
            </a:r>
            <a:r>
              <a:rPr lang="fi-FI" dirty="0"/>
              <a:t>(</a:t>
            </a:r>
            <a:r>
              <a:rPr lang="fi-FI" dirty="0" err="1"/>
              <a:t>N_e</a:t>
            </a:r>
            <a:r>
              <a:rPr lang="fi-FI" dirty="0"/>
              <a:t>, </a:t>
            </a:r>
            <a:r>
              <a:rPr lang="fi-FI" dirty="0" err="1"/>
              <a:t>orbitals</a:t>
            </a:r>
            <a:r>
              <a:rPr lang="fi-FI" dirty="0"/>
              <a:t>, x)</a:t>
            </a:r>
          </a:p>
          <a:p>
            <a:r>
              <a:rPr lang="fi-FI" dirty="0"/>
              <a:t>        </a:t>
            </a:r>
            <a:r>
              <a:rPr lang="fi-FI" dirty="0" err="1"/>
              <a:t>Veff_new</a:t>
            </a:r>
            <a:r>
              <a:rPr lang="fi-FI" dirty="0"/>
              <a:t>=</a:t>
            </a:r>
            <a:r>
              <a:rPr lang="fi-FI" dirty="0" err="1"/>
              <a:t>sp.diags</a:t>
            </a:r>
            <a:r>
              <a:rPr lang="fi-FI" dirty="0"/>
              <a:t>(Vext+Vhartree,0)</a:t>
            </a:r>
          </a:p>
          <a:p>
            <a:r>
              <a:rPr lang="fi-FI" dirty="0"/>
              <a:t>       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check_convergence</a:t>
            </a:r>
            <a:r>
              <a:rPr lang="fi-FI" dirty="0"/>
              <a:t>(</a:t>
            </a:r>
            <a:r>
              <a:rPr lang="fi-FI" dirty="0" err="1"/>
              <a:t>Veff_old,Veff_new,threshold</a:t>
            </a:r>
            <a:r>
              <a:rPr lang="fi-FI" dirty="0"/>
              <a:t>):</a:t>
            </a:r>
          </a:p>
          <a:p>
            <a:r>
              <a:rPr lang="fi-FI" dirty="0"/>
              <a:t>            </a:t>
            </a:r>
            <a:r>
              <a:rPr lang="fi-FI" dirty="0" err="1"/>
              <a:t>break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else</a:t>
            </a:r>
            <a:r>
              <a:rPr lang="fi-FI" dirty="0"/>
              <a:t>:</a:t>
            </a:r>
          </a:p>
          <a:p>
            <a:r>
              <a:rPr lang="fi-FI" dirty="0"/>
              <a:t>            </a:t>
            </a:r>
            <a:r>
              <a:rPr lang="fi-FI" dirty="0" err="1"/>
              <a:t>Veff</a:t>
            </a:r>
            <a:r>
              <a:rPr lang="fi-FI" dirty="0"/>
              <a:t>=(1.0-mix)*</a:t>
            </a:r>
            <a:r>
              <a:rPr lang="fi-FI" dirty="0" err="1"/>
              <a:t>Veff_new+mix</a:t>
            </a:r>
            <a:r>
              <a:rPr lang="fi-FI" dirty="0"/>
              <a:t>*</a:t>
            </a:r>
            <a:r>
              <a:rPr lang="fi-FI" dirty="0" err="1"/>
              <a:t>Veff_old</a:t>
            </a:r>
            <a:endParaRPr lang="fi-FI" dirty="0"/>
          </a:p>
          <a:p>
            <a:r>
              <a:rPr lang="fi-FI" dirty="0"/>
              <a:t>            H = </a:t>
            </a:r>
            <a:r>
              <a:rPr lang="fi-FI" dirty="0" err="1"/>
              <a:t>T+Veff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23061" y="3353964"/>
            <a:ext cx="7265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hartree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hartree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fock</a:t>
            </a:r>
            <a:endParaRPr lang="fi-FI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/>
              <a:t>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maxiters</a:t>
            </a:r>
            <a:r>
              <a:rPr lang="fi-FI" dirty="0"/>
              <a:t>):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('\n\</a:t>
            </a:r>
            <a:r>
              <a:rPr lang="fi-FI" dirty="0" err="1"/>
              <a:t>nIteration</a:t>
            </a:r>
            <a:r>
              <a:rPr lang="fi-FI" dirty="0"/>
              <a:t> #{0}'.</a:t>
            </a:r>
            <a:r>
              <a:rPr lang="fi-FI" dirty="0" err="1"/>
              <a:t>format</a:t>
            </a:r>
            <a:r>
              <a:rPr lang="fi-FI" dirty="0"/>
              <a:t>(i))</a:t>
            </a:r>
          </a:p>
          <a:p>
            <a:r>
              <a:rPr lang="fi-FI" dirty="0"/>
              <a:t>        </a:t>
            </a:r>
            <a:r>
              <a:rPr lang="fi-FI" dirty="0" err="1"/>
              <a:t>orbitals</a:t>
            </a:r>
            <a:r>
              <a:rPr lang="fi-FI" dirty="0"/>
              <a:t>=[]</a:t>
            </a:r>
          </a:p>
          <a:p>
            <a:r>
              <a:rPr lang="fi-FI" dirty="0"/>
              <a:t>    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N_e</a:t>
            </a:r>
            <a:r>
              <a:rPr lang="fi-FI" dirty="0"/>
              <a:t>):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orbitals</a:t>
            </a:r>
            <a:r>
              <a:rPr lang="fi-FI" dirty="0"/>
              <a:t> for </a:t>
            </a:r>
            <a:r>
              <a:rPr lang="fi-FI" dirty="0" err="1"/>
              <a:t>electron</a:t>
            </a:r>
            <a:r>
              <a:rPr lang="fi-FI" dirty="0"/>
              <a:t> ', i+1)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, </a:t>
            </a:r>
            <a:r>
              <a:rPr lang="fi-FI" dirty="0" err="1"/>
              <a:t>evecs</a:t>
            </a:r>
            <a:r>
              <a:rPr lang="fi-FI" dirty="0"/>
              <a:t> = </a:t>
            </a:r>
            <a:r>
              <a:rPr lang="fi-FI" dirty="0" err="1"/>
              <a:t>sla.eigs</a:t>
            </a:r>
            <a:r>
              <a:rPr lang="fi-FI" dirty="0"/>
              <a:t>(</a:t>
            </a:r>
            <a:r>
              <a:rPr lang="fi-FI" dirty="0" err="1"/>
              <a:t>H+sp.diags</a:t>
            </a:r>
            <a:r>
              <a:rPr lang="fi-FI" dirty="0"/>
              <a:t>(VSIC[i],0), k=</a:t>
            </a:r>
            <a:r>
              <a:rPr lang="fi-FI" dirty="0" err="1"/>
              <a:t>N_e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='SR')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  </a:t>
            </a:r>
            <a:r>
              <a:rPr lang="fi-FI" dirty="0" err="1"/>
              <a:t>eigenvalues</a:t>
            </a:r>
            <a:r>
              <a:rPr lang="fi-FI" dirty="0"/>
              <a:t>', 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[i]]=</a:t>
            </a:r>
            <a:r>
              <a:rPr lang="fi-FI" dirty="0" err="1"/>
              <a:t>normalize_orbital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[i]],dx)</a:t>
            </a:r>
          </a:p>
          <a:p>
            <a:r>
              <a:rPr lang="fi-FI" dirty="0"/>
              <a:t>            </a:t>
            </a:r>
            <a:r>
              <a:rPr lang="fi-FI" dirty="0" err="1"/>
              <a:t>orbitals.append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4384" y="305068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Problem6 (</a:t>
            </a:r>
            <a:r>
              <a:rPr lang="fi-FI" sz="3200" dirty="0" err="1"/>
              <a:t>Hartree</a:t>
            </a:r>
            <a:r>
              <a:rPr lang="fi-FI" sz="3200" dirty="0"/>
              <a:t>, </a:t>
            </a:r>
            <a:r>
              <a:rPr lang="fi-FI" sz="3200" dirty="0" err="1"/>
              <a:t>Hartree</a:t>
            </a:r>
            <a:r>
              <a:rPr lang="fi-FI" sz="3200" dirty="0"/>
              <a:t> </a:t>
            </a:r>
            <a:r>
              <a:rPr lang="fi-FI" sz="3200" dirty="0" err="1"/>
              <a:t>Flock</a:t>
            </a:r>
            <a:r>
              <a:rPr lang="fi-FI" sz="3200" dirty="0"/>
              <a:t>)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32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90986"/>
              </p:ext>
            </p:extLst>
          </p:nvPr>
        </p:nvGraphicFramePr>
        <p:xfrm>
          <a:off x="4047375" y="33528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375" y="3352800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Problem6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95170"/>
              </p:ext>
            </p:extLst>
          </p:nvPr>
        </p:nvGraphicFramePr>
        <p:xfrm>
          <a:off x="3527836" y="4540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7836" y="4540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2567"/>
              </p:ext>
            </p:extLst>
          </p:nvPr>
        </p:nvGraphicFramePr>
        <p:xfrm>
          <a:off x="7806052" y="48335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06052" y="483350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6590"/>
              </p:ext>
            </p:extLst>
          </p:nvPr>
        </p:nvGraphicFramePr>
        <p:xfrm>
          <a:off x="-2767" y="33575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767" y="33575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28465"/>
              </p:ext>
            </p:extLst>
          </p:nvPr>
        </p:nvGraphicFramePr>
        <p:xfrm>
          <a:off x="8066922" y="3345948"/>
          <a:ext cx="4125078" cy="275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6922" y="3345948"/>
                        <a:ext cx="4125078" cy="2750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431622" y="1100550"/>
            <a:ext cx="0" cy="42128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1622" y="1126527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53457" y="1076430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391646" y="1027906"/>
            <a:ext cx="23150" cy="3870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18968" y="1041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9551" y="4015112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4481" y="3976317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7753" y="3990135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40410" y="3990135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5207" y="3992871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86824" y="400129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0096" y="4015112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32753" y="401511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76025" y="4017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99109" y="4441760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2s 2p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700467" y="4019716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826806" y="403353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46396" y="403353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89668" y="4036146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231922" y="398868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07" y="-27950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/>
              <a:t>Problem7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934"/>
            <a:ext cx="6492240" cy="4586133"/>
          </a:xfrm>
        </p:spPr>
        <p:txBody>
          <a:bodyPr>
            <a:normAutofit/>
          </a:bodyPr>
          <a:lstStyle/>
          <a:p>
            <a:r>
              <a:rPr lang="fi-FI" b="1" dirty="0" err="1"/>
              <a:t>Modify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H_He</a:t>
            </a:r>
            <a:r>
              <a:rPr lang="fi-FI" b="1" dirty="0"/>
              <a:t> </a:t>
            </a:r>
            <a:r>
              <a:rPr lang="fi-FI" b="1" dirty="0" err="1"/>
              <a:t>pimc</a:t>
            </a:r>
            <a:r>
              <a:rPr lang="fi-FI" b="1" dirty="0"/>
              <a:t> :</a:t>
            </a:r>
          </a:p>
          <a:p>
            <a:r>
              <a:rPr lang="fi-FI" b="1" dirty="0"/>
              <a:t> for i in [0,2,4,6]:            </a:t>
            </a:r>
          </a:p>
          <a:p>
            <a:r>
              <a:rPr lang="fi-FI" dirty="0"/>
              <a:t>        tau1 = 1.0*</a:t>
            </a:r>
            <a:r>
              <a:rPr lang="fi-FI" dirty="0" err="1"/>
              <a:t>Walkers</a:t>
            </a:r>
            <a:r>
              <a:rPr lang="fi-FI" dirty="0"/>
              <a:t>[i].tau</a:t>
            </a:r>
          </a:p>
          <a:p>
            <a:r>
              <a:rPr lang="fi-FI" dirty="0"/>
              <a:t>    lambda1 = 921+1  # </a:t>
            </a:r>
            <a:r>
              <a:rPr lang="fi-FI" dirty="0" err="1"/>
              <a:t>Mass</a:t>
            </a:r>
            <a:r>
              <a:rPr lang="fi-FI" dirty="0"/>
              <a:t> of #</a:t>
            </a:r>
            <a:r>
              <a:rPr lang="fi-FI" dirty="0" err="1"/>
              <a:t>hydrogen</a:t>
            </a:r>
            <a:r>
              <a:rPr lang="fi-FI" dirty="0"/>
              <a:t>: proton + </a:t>
            </a:r>
            <a:r>
              <a:rPr lang="fi-FI" dirty="0" err="1"/>
              <a:t>electron</a:t>
            </a:r>
            <a:endParaRPr lang="fi-FI" dirty="0"/>
          </a:p>
          <a:p>
            <a:r>
              <a:rPr lang="fi-FI" b="1" dirty="0"/>
              <a:t>    for i in [1,3,5,7]:            </a:t>
            </a:r>
          </a:p>
          <a:p>
            <a:r>
              <a:rPr lang="fi-FI" dirty="0"/>
              <a:t>        tau2 = 1.0*</a:t>
            </a:r>
            <a:r>
              <a:rPr lang="fi-FI" dirty="0" err="1"/>
              <a:t>Walkers</a:t>
            </a:r>
            <a:r>
              <a:rPr lang="fi-FI" dirty="0"/>
              <a:t>[i].tau</a:t>
            </a:r>
          </a:p>
          <a:p>
            <a:r>
              <a:rPr lang="fi-FI" dirty="0"/>
              <a:t>    lambda2 =  1450  # </a:t>
            </a:r>
            <a:r>
              <a:rPr lang="fi-FI" dirty="0" err="1"/>
              <a:t>Mass</a:t>
            </a:r>
            <a:r>
              <a:rPr lang="fi-FI" dirty="0"/>
              <a:t> of #helium: proton He</a:t>
            </a:r>
          </a:p>
          <a:p>
            <a:r>
              <a:rPr lang="en-US" b="1" dirty="0" err="1"/>
              <a:t>Lennard_jones_potential</a:t>
            </a:r>
            <a:r>
              <a:rPr lang="en-US" b="1" dirty="0"/>
              <a:t>:</a:t>
            </a:r>
          </a:p>
          <a:p>
            <a:r>
              <a:rPr lang="en-US" dirty="0"/>
              <a:t> return 4 * epsilon * ((sig/r)**12 - (sig/r)**6)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887" y="4169915"/>
            <a:ext cx="8138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b="1" dirty="0"/>
              <a:t>#</a:t>
            </a:r>
            <a:r>
              <a:rPr lang="fi-FI" sz="1600" b="1" dirty="0" err="1"/>
              <a:t>calculate</a:t>
            </a:r>
            <a:r>
              <a:rPr lang="fi-FI" sz="1600" b="1" dirty="0"/>
              <a:t> </a:t>
            </a:r>
            <a:r>
              <a:rPr lang="fi-FI" sz="1600" b="1" dirty="0" err="1"/>
              <a:t>the</a:t>
            </a:r>
            <a:r>
              <a:rPr lang="fi-FI" sz="1600" b="1" dirty="0"/>
              <a:t> </a:t>
            </a:r>
            <a:r>
              <a:rPr lang="fi-FI" sz="1600" b="1" dirty="0" err="1"/>
              <a:t>energy</a:t>
            </a:r>
            <a:endParaRPr lang="fi-FI" sz="1600" b="1" dirty="0"/>
          </a:p>
          <a:p>
            <a:r>
              <a:rPr lang="fi-FI" sz="1600" b="1" dirty="0" err="1"/>
              <a:t>def</a:t>
            </a:r>
            <a:r>
              <a:rPr lang="fi-FI" sz="1600" b="1" dirty="0"/>
              <a:t> Energy(</a:t>
            </a:r>
            <a:r>
              <a:rPr lang="fi-FI" sz="1600" b="1" dirty="0" err="1"/>
              <a:t>Walkers</a:t>
            </a:r>
            <a:r>
              <a:rPr lang="fi-FI" sz="1600" b="1" dirty="0"/>
              <a:t>):</a:t>
            </a:r>
          </a:p>
          <a:p>
            <a:r>
              <a:rPr lang="fi-FI" sz="1600" b="1" dirty="0"/>
              <a:t>    M = </a:t>
            </a:r>
            <a:r>
              <a:rPr lang="fi-FI" sz="1600" b="1" dirty="0" err="1"/>
              <a:t>len</a:t>
            </a:r>
            <a:r>
              <a:rPr lang="fi-FI" sz="1600" b="1" dirty="0"/>
              <a:t>(</a:t>
            </a:r>
            <a:r>
              <a:rPr lang="fi-FI" sz="1600" b="1" dirty="0" err="1"/>
              <a:t>Walkers</a:t>
            </a:r>
            <a:r>
              <a:rPr lang="fi-FI" sz="1600" b="1" dirty="0"/>
              <a:t>)</a:t>
            </a:r>
          </a:p>
          <a:p>
            <a:r>
              <a:rPr lang="fi-FI" sz="1600" b="1" dirty="0"/>
              <a:t>    d = 1.0*</a:t>
            </a:r>
            <a:r>
              <a:rPr lang="fi-FI" sz="1600" b="1" dirty="0" err="1"/>
              <a:t>Walkers</a:t>
            </a:r>
            <a:r>
              <a:rPr lang="fi-FI" sz="1600" b="1" dirty="0"/>
              <a:t>[0].</a:t>
            </a:r>
            <a:r>
              <a:rPr lang="fi-FI" sz="1600" b="1" dirty="0" err="1"/>
              <a:t>sys_dim</a:t>
            </a:r>
            <a:endParaRPr lang="fi-FI" sz="1600" b="1" dirty="0"/>
          </a:p>
          <a:p>
            <a:r>
              <a:rPr lang="fi-FI" sz="1600" b="1" dirty="0"/>
              <a:t>    tau1 = </a:t>
            </a:r>
            <a:r>
              <a:rPr lang="fi-FI" sz="1600" b="1" dirty="0" err="1"/>
              <a:t>Walkers</a:t>
            </a:r>
            <a:r>
              <a:rPr lang="fi-FI" sz="1600" b="1" dirty="0"/>
              <a:t>[0].tau</a:t>
            </a:r>
          </a:p>
          <a:p>
            <a:r>
              <a:rPr lang="fi-FI" sz="1600" b="1" dirty="0"/>
              <a:t>    tau2 = </a:t>
            </a:r>
            <a:r>
              <a:rPr lang="fi-FI" sz="1600" b="1" dirty="0" err="1"/>
              <a:t>Walkers</a:t>
            </a:r>
            <a:r>
              <a:rPr lang="fi-FI" sz="1600" b="1" dirty="0"/>
              <a:t>[1].tau    </a:t>
            </a:r>
          </a:p>
          <a:p>
            <a:r>
              <a:rPr lang="fi-FI" sz="1600" b="1" dirty="0"/>
              <a:t>    lambda1 =922</a:t>
            </a:r>
          </a:p>
          <a:p>
            <a:r>
              <a:rPr lang="fi-FI" sz="1600" b="1" dirty="0"/>
              <a:t>    lambda2 =1450</a:t>
            </a:r>
          </a:p>
          <a:p>
            <a:r>
              <a:rPr lang="fi-FI" sz="1600" b="1" dirty="0"/>
              <a:t>    U = 0.0</a:t>
            </a:r>
          </a:p>
          <a:p>
            <a:r>
              <a:rPr lang="fi-FI" sz="1600" b="1" dirty="0"/>
              <a:t>    K =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240" y="41699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err="1"/>
              <a:t>elif</a:t>
            </a:r>
            <a:r>
              <a:rPr lang="fi-FI" sz="1400" dirty="0"/>
              <a:t> 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Nn</a:t>
            </a:r>
            <a:r>
              <a:rPr lang="fi-FI" sz="1400" dirty="0"/>
              <a:t> == 2 &amp; </a:t>
            </a:r>
            <a:r>
              <a:rPr lang="fi-FI" sz="1400" dirty="0" err="1"/>
              <a:t>Walkers</a:t>
            </a:r>
            <a:r>
              <a:rPr lang="fi-FI" sz="1400" dirty="0"/>
              <a:t>[i+1].</a:t>
            </a:r>
            <a:r>
              <a:rPr lang="fi-FI" sz="1400" dirty="0" err="1"/>
              <a:t>Nn</a:t>
            </a:r>
            <a:r>
              <a:rPr lang="fi-FI" sz="1400" dirty="0"/>
              <a:t> ==1):</a:t>
            </a:r>
            <a:br>
              <a:rPr lang="fi-FI" sz="1400" dirty="0"/>
            </a:br>
            <a:r>
              <a:rPr lang="fi-FI" sz="1400" dirty="0"/>
              <a:t>            for j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Nn</a:t>
            </a:r>
            <a:r>
              <a:rPr lang="fi-FI" sz="1400" dirty="0"/>
              <a:t>*1):</a:t>
            </a:r>
            <a:br>
              <a:rPr lang="fi-FI" sz="1400" dirty="0"/>
            </a:br>
            <a:r>
              <a:rPr lang="fi-FI" sz="1400" dirty="0"/>
              <a:t>                </a:t>
            </a:r>
            <a:r>
              <a:rPr lang="fi-FI" sz="1400" dirty="0" err="1"/>
              <a:t>if</a:t>
            </a:r>
            <a:r>
              <a:rPr lang="fi-FI" sz="1400" dirty="0"/>
              <a:t> (i&lt;M-1):</a:t>
            </a:r>
            <a:br>
              <a:rPr lang="fi-FI" sz="1400" dirty="0"/>
            </a:br>
            <a:r>
              <a:rPr lang="fi-FI" sz="1400" dirty="0"/>
              <a:t>                   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Rn</a:t>
            </a:r>
            <a:r>
              <a:rPr lang="fi-FI" sz="1400" dirty="0"/>
              <a:t>[j]-</a:t>
            </a:r>
            <a:r>
              <a:rPr lang="fi-FI" sz="1400" dirty="0" err="1"/>
              <a:t>Walkers</a:t>
            </a:r>
            <a:r>
              <a:rPr lang="fi-FI" sz="1400" dirty="0"/>
              <a:t>[i+1].</a:t>
            </a:r>
            <a:r>
              <a:rPr lang="fi-FI" sz="1400" dirty="0" err="1"/>
              <a:t>Rn</a:t>
            </a:r>
            <a:r>
              <a:rPr lang="fi-FI" sz="1400" dirty="0"/>
              <a:t>)**2)/4/lambda1/tau**2</a:t>
            </a:r>
            <a:br>
              <a:rPr lang="fi-FI" sz="1400" dirty="0"/>
            </a:br>
            <a:r>
              <a:rPr lang="fi-FI" sz="1400" dirty="0"/>
              <a:t>    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  <a:br>
              <a:rPr lang="fi-FI" sz="1400" dirty="0"/>
            </a:br>
            <a:r>
              <a:rPr lang="fi-FI" sz="1400" dirty="0"/>
              <a:t>                   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Rn</a:t>
            </a:r>
            <a:r>
              <a:rPr lang="fi-FI" sz="1400" dirty="0"/>
              <a:t>[j]-</a:t>
            </a:r>
            <a:r>
              <a:rPr lang="fi-FI" sz="1400" dirty="0" err="1"/>
              <a:t>Walkers</a:t>
            </a:r>
            <a:r>
              <a:rPr lang="fi-FI" sz="1400" dirty="0"/>
              <a:t>[0].</a:t>
            </a:r>
            <a:r>
              <a:rPr lang="fi-FI" sz="1400" dirty="0" err="1"/>
              <a:t>Rn</a:t>
            </a:r>
            <a:r>
              <a:rPr lang="fi-FI" sz="1400" dirty="0"/>
              <a:t>)**2)/4/lambda1/tau**2</a:t>
            </a:r>
            <a:br>
              <a:rPr lang="fi-FI" sz="1400" dirty="0"/>
            </a:br>
            <a:r>
              <a:rPr lang="fi-FI" sz="1400" dirty="0"/>
              <a:t>            </a:t>
            </a:r>
            <a:br>
              <a:rPr lang="fi-FI" sz="1400" dirty="0"/>
            </a:br>
            <a:r>
              <a:rPr lang="fi-FI" sz="1400" dirty="0"/>
              <a:t>    </a:t>
            </a:r>
            <a:r>
              <a:rPr lang="fi-FI" sz="1400" dirty="0" err="1"/>
              <a:t>return</a:t>
            </a:r>
            <a:r>
              <a:rPr lang="fi-FI" sz="1400" dirty="0"/>
              <a:t> K/M,U/M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2240" y="460522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/>
              <a:t> for i in </a:t>
            </a:r>
            <a:r>
              <a:rPr lang="fi-FI" sz="1400" dirty="0" err="1"/>
              <a:t>range</a:t>
            </a:r>
            <a:r>
              <a:rPr lang="fi-FI" sz="1400" dirty="0"/>
              <a:t>(M):</a:t>
            </a:r>
          </a:p>
          <a:p>
            <a:r>
              <a:rPr lang="fi-FI" sz="1400" dirty="0"/>
              <a:t>        U += </a:t>
            </a:r>
            <a:r>
              <a:rPr lang="fi-FI" sz="1400" dirty="0" err="1"/>
              <a:t>potential</a:t>
            </a:r>
            <a:r>
              <a:rPr lang="fi-FI" sz="1400" dirty="0"/>
              <a:t>(</a:t>
            </a:r>
            <a:r>
              <a:rPr lang="fi-FI" sz="1400" dirty="0" err="1"/>
              <a:t>Walkers</a:t>
            </a:r>
            <a:r>
              <a:rPr lang="fi-FI" sz="1400" dirty="0"/>
              <a:t>[i])</a:t>
            </a:r>
          </a:p>
          <a:p>
            <a:r>
              <a:rPr lang="fi-FI" sz="1400" dirty="0"/>
              <a:t>        </a:t>
            </a:r>
            <a:r>
              <a:rPr lang="fi-FI" sz="1400" dirty="0" err="1"/>
              <a:t>if</a:t>
            </a:r>
            <a:r>
              <a:rPr lang="fi-FI" sz="1400" dirty="0"/>
              <a:t> (</a:t>
            </a:r>
            <a:r>
              <a:rPr lang="fi-FI" sz="1400" dirty="0" err="1"/>
              <a:t>Walkers</a:t>
            </a:r>
            <a:r>
              <a:rPr lang="fi-FI" sz="1400" dirty="0"/>
              <a:t>[i].Ne == 1 &amp; 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Nn</a:t>
            </a:r>
            <a:r>
              <a:rPr lang="fi-FI" sz="1400" dirty="0"/>
              <a:t> ==1):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(i&lt;M-1):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Re-Walkers</a:t>
            </a:r>
            <a:r>
              <a:rPr lang="fi-FI" sz="1400" dirty="0"/>
              <a:t>[i+1].</a:t>
            </a:r>
            <a:r>
              <a:rPr lang="fi-FI" sz="1400" dirty="0" err="1"/>
              <a:t>Rn</a:t>
            </a:r>
            <a:r>
              <a:rPr lang="fi-FI" sz="1400" dirty="0"/>
              <a:t>)**2)/4/lambda1/tau**2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Re-Walkers</a:t>
            </a:r>
            <a:r>
              <a:rPr lang="fi-FI" sz="1400" dirty="0"/>
              <a:t>[0].</a:t>
            </a:r>
            <a:r>
              <a:rPr lang="fi-FI" sz="1400" dirty="0" err="1"/>
              <a:t>Rn</a:t>
            </a:r>
            <a:r>
              <a:rPr lang="fi-FI" sz="1400" dirty="0"/>
              <a:t>)**2)/4/lambda1/tau**2</a:t>
            </a:r>
          </a:p>
          <a:p>
            <a:r>
              <a:rPr lang="fi-FI" sz="1400" dirty="0"/>
              <a:t>        </a:t>
            </a:r>
            <a:r>
              <a:rPr lang="fi-FI" sz="1400" dirty="0" err="1"/>
              <a:t>elif</a:t>
            </a:r>
            <a:r>
              <a:rPr lang="fi-FI" sz="1400" dirty="0"/>
              <a:t> 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Nn</a:t>
            </a:r>
            <a:r>
              <a:rPr lang="fi-FI" sz="1400" dirty="0"/>
              <a:t> == 2 &amp; </a:t>
            </a:r>
            <a:r>
              <a:rPr lang="fi-FI" sz="1400" dirty="0" err="1"/>
              <a:t>Walkers</a:t>
            </a:r>
            <a:r>
              <a:rPr lang="fi-FI" sz="1400" dirty="0"/>
              <a:t>[i+1].</a:t>
            </a:r>
            <a:r>
              <a:rPr lang="fi-FI" sz="1400" dirty="0" err="1"/>
              <a:t>Nn</a:t>
            </a:r>
            <a:r>
              <a:rPr lang="fi-FI" sz="1400" dirty="0"/>
              <a:t> ==2):    </a:t>
            </a:r>
          </a:p>
          <a:p>
            <a:r>
              <a:rPr lang="fi-FI" sz="1400" dirty="0"/>
              <a:t>            for j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Nn</a:t>
            </a:r>
            <a:r>
              <a:rPr lang="fi-FI" sz="1400" dirty="0"/>
              <a:t>*1):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if</a:t>
            </a:r>
            <a:r>
              <a:rPr lang="fi-FI" sz="1400" dirty="0"/>
              <a:t> (i&lt;M-1):</a:t>
            </a:r>
          </a:p>
          <a:p>
            <a:r>
              <a:rPr lang="fi-FI" sz="1400" dirty="0"/>
              <a:t>                   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Rn</a:t>
            </a:r>
            <a:r>
              <a:rPr lang="fi-FI" sz="1400" dirty="0"/>
              <a:t>[j]-</a:t>
            </a:r>
            <a:r>
              <a:rPr lang="fi-FI" sz="1400" dirty="0" err="1"/>
              <a:t>Walkers</a:t>
            </a:r>
            <a:r>
              <a:rPr lang="fi-FI" sz="1400" dirty="0"/>
              <a:t>[i+1].</a:t>
            </a:r>
            <a:r>
              <a:rPr lang="fi-FI" sz="1400" dirty="0" err="1"/>
              <a:t>Rn</a:t>
            </a:r>
            <a:r>
              <a:rPr lang="fi-FI" sz="1400" dirty="0"/>
              <a:t>[j])**2)/4/lambda1/tau**2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    K += d/2/</a:t>
            </a:r>
            <a:r>
              <a:rPr lang="fi-FI" sz="1400" dirty="0" err="1"/>
              <a:t>Walkers</a:t>
            </a:r>
            <a:r>
              <a:rPr lang="fi-FI" sz="1400" dirty="0"/>
              <a:t>[i].tau-</a:t>
            </a:r>
            <a:r>
              <a:rPr lang="fi-FI" sz="1400" dirty="0" err="1"/>
              <a:t>sum</a:t>
            </a:r>
            <a:r>
              <a:rPr lang="fi-FI" sz="1400" dirty="0"/>
              <a:t>((</a:t>
            </a:r>
            <a:r>
              <a:rPr lang="fi-FI" sz="1400" dirty="0" err="1"/>
              <a:t>Walkers</a:t>
            </a:r>
            <a:r>
              <a:rPr lang="fi-FI" sz="1400" dirty="0"/>
              <a:t>[i].</a:t>
            </a:r>
            <a:r>
              <a:rPr lang="fi-FI" sz="1400" dirty="0" err="1"/>
              <a:t>Rn</a:t>
            </a:r>
            <a:r>
              <a:rPr lang="fi-FI" sz="1400" dirty="0"/>
              <a:t>[j]-</a:t>
            </a:r>
            <a:r>
              <a:rPr lang="fi-FI" sz="1400" dirty="0" err="1"/>
              <a:t>Walkers</a:t>
            </a:r>
            <a:r>
              <a:rPr lang="fi-FI" sz="1400" dirty="0"/>
              <a:t>[0].</a:t>
            </a:r>
            <a:r>
              <a:rPr lang="fi-FI" sz="1400" dirty="0" err="1"/>
              <a:t>Rn</a:t>
            </a:r>
            <a:r>
              <a:rPr lang="fi-FI" sz="1400" dirty="0"/>
              <a:t>)**2)/4/lambda1/tau**2</a:t>
            </a:r>
          </a:p>
        </p:txBody>
      </p:sp>
    </p:spTree>
    <p:extLst>
      <p:ext uri="{BB962C8B-B14F-4D97-AF65-F5344CB8AC3E}">
        <p14:creationId xmlns:p14="http://schemas.microsoft.com/office/powerpoint/2010/main" val="243425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8210" y="385443"/>
            <a:ext cx="12443460" cy="58781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b="1" dirty="0" err="1"/>
              <a:t>def</a:t>
            </a:r>
            <a:r>
              <a:rPr lang="fi-FI" b="1" dirty="0"/>
              <a:t> </a:t>
            </a:r>
            <a:r>
              <a:rPr lang="fi-FI" b="1" dirty="0" err="1"/>
              <a:t>potential</a:t>
            </a:r>
            <a:r>
              <a:rPr lang="fi-FI" b="1" dirty="0"/>
              <a:t>(</a:t>
            </a:r>
            <a:r>
              <a:rPr lang="fi-FI" b="1" dirty="0" err="1"/>
              <a:t>walker</a:t>
            </a:r>
            <a:r>
              <a:rPr lang="fi-FI" b="1" dirty="0"/>
              <a:t>):</a:t>
            </a:r>
          </a:p>
          <a:p>
            <a:pPr marL="0" indent="0">
              <a:buNone/>
            </a:pPr>
            <a:r>
              <a:rPr lang="fi-FI" dirty="0"/>
              <a:t>    V = 0.0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r_cut</a:t>
            </a:r>
            <a:r>
              <a:rPr lang="fi-FI" dirty="0"/>
              <a:t> = 1.0e-12</a:t>
            </a:r>
          </a:p>
          <a:p>
            <a:pPr marL="0" indent="0">
              <a:buNone/>
            </a:pPr>
            <a:r>
              <a:rPr lang="fi-FI" dirty="0"/>
              <a:t>    # e-</a:t>
            </a:r>
            <a:r>
              <a:rPr lang="fi-FI" dirty="0" err="1"/>
              <a:t>ion</a:t>
            </a:r>
            <a:r>
              <a:rPr lang="fi-FI" dirty="0"/>
              <a:t>  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if</a:t>
            </a:r>
            <a:r>
              <a:rPr lang="fi-FI" dirty="0"/>
              <a:t> (</a:t>
            </a:r>
            <a:r>
              <a:rPr lang="fi-FI" dirty="0" err="1"/>
              <a:t>walker.Ne</a:t>
            </a:r>
            <a:r>
              <a:rPr lang="fi-FI" dirty="0"/>
              <a:t> == 1): a = </a:t>
            </a:r>
            <a:r>
              <a:rPr lang="fi-FI" dirty="0" err="1"/>
              <a:t>walker.Re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elif</a:t>
            </a:r>
            <a:r>
              <a:rPr lang="fi-FI" dirty="0"/>
              <a:t> (</a:t>
            </a:r>
            <a:r>
              <a:rPr lang="fi-FI" dirty="0" err="1"/>
              <a:t>walker.Nn</a:t>
            </a:r>
            <a:r>
              <a:rPr lang="fi-FI" dirty="0"/>
              <a:t> == 1): b = </a:t>
            </a:r>
            <a:r>
              <a:rPr lang="fi-FI" dirty="0" err="1"/>
              <a:t>walker.Rn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elif</a:t>
            </a:r>
            <a:r>
              <a:rPr lang="fi-FI" dirty="0"/>
              <a:t>(</a:t>
            </a:r>
            <a:r>
              <a:rPr lang="fi-FI" dirty="0" err="1"/>
              <a:t>walker.Ne</a:t>
            </a:r>
            <a:r>
              <a:rPr lang="fi-FI" dirty="0"/>
              <a:t> == 2 &amp; </a:t>
            </a:r>
            <a:r>
              <a:rPr lang="fi-FI" dirty="0" err="1"/>
              <a:t>walker.Nn</a:t>
            </a:r>
            <a:r>
              <a:rPr lang="fi-FI" dirty="0"/>
              <a:t> == 2):       </a:t>
            </a:r>
          </a:p>
          <a:p>
            <a:pPr marL="0" indent="0">
              <a:buNone/>
            </a:pPr>
            <a:r>
              <a:rPr lang="fi-FI" dirty="0"/>
              <a:t>    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walker.Ne</a:t>
            </a:r>
            <a:r>
              <a:rPr lang="fi-FI" dirty="0"/>
              <a:t>*1):</a:t>
            </a:r>
          </a:p>
          <a:p>
            <a:pPr marL="0" indent="0">
              <a:buNone/>
            </a:pPr>
            <a:r>
              <a:rPr lang="fi-FI" dirty="0"/>
              <a:t>            for j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walker.Nn</a:t>
            </a:r>
            <a:r>
              <a:rPr lang="fi-FI" dirty="0"/>
              <a:t>*1):</a:t>
            </a:r>
          </a:p>
          <a:p>
            <a:pPr marL="0" indent="0">
              <a:buNone/>
            </a:pPr>
            <a:r>
              <a:rPr lang="fi-FI" dirty="0"/>
              <a:t>                a = </a:t>
            </a:r>
            <a:r>
              <a:rPr lang="fi-FI" dirty="0" err="1"/>
              <a:t>walker.Re</a:t>
            </a:r>
            <a:r>
              <a:rPr lang="fi-FI" dirty="0"/>
              <a:t>[i]</a:t>
            </a:r>
          </a:p>
          <a:p>
            <a:pPr marL="0" indent="0">
              <a:buNone/>
            </a:pPr>
            <a:r>
              <a:rPr lang="fi-FI" dirty="0"/>
              <a:t>                b = </a:t>
            </a:r>
            <a:r>
              <a:rPr lang="fi-FI" dirty="0" err="1"/>
              <a:t>walker.Rn</a:t>
            </a:r>
            <a:r>
              <a:rPr lang="fi-FI" dirty="0"/>
              <a:t>[j]</a:t>
            </a:r>
          </a:p>
          <a:p>
            <a:pPr marL="0" indent="0">
              <a:buNone/>
            </a:pPr>
            <a:r>
              <a:rPr lang="fi-FI" dirty="0"/>
              <a:t>                r = </a:t>
            </a:r>
            <a:r>
              <a:rPr lang="fi-FI" dirty="0" err="1"/>
              <a:t>sqrt</a:t>
            </a:r>
            <a:r>
              <a:rPr lang="fi-FI" dirty="0"/>
              <a:t>(</a:t>
            </a:r>
            <a:r>
              <a:rPr lang="fi-FI" dirty="0" err="1"/>
              <a:t>sum</a:t>
            </a:r>
            <a:r>
              <a:rPr lang="fi-FI" dirty="0"/>
              <a:t>((a-b)**2))</a:t>
            </a:r>
          </a:p>
          <a:p>
            <a:pPr marL="0" indent="0">
              <a:buNone/>
            </a:pPr>
            <a:r>
              <a:rPr lang="fi-FI" dirty="0"/>
              <a:t>                epsilon = </a:t>
            </a:r>
            <a:r>
              <a:rPr lang="fi-FI" dirty="0" err="1"/>
              <a:t>walker.epsilon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               </a:t>
            </a:r>
            <a:r>
              <a:rPr lang="fi-FI" dirty="0" err="1"/>
              <a:t>sig</a:t>
            </a:r>
            <a:r>
              <a:rPr lang="fi-FI" dirty="0"/>
              <a:t> = </a:t>
            </a:r>
            <a:r>
              <a:rPr lang="fi-FI" dirty="0" err="1"/>
              <a:t>walker.sig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             V += </a:t>
            </a:r>
            <a:r>
              <a:rPr lang="fi-FI" dirty="0" err="1"/>
              <a:t>lennard_jones_potential</a:t>
            </a:r>
            <a:r>
              <a:rPr lang="fi-FI" dirty="0"/>
              <a:t>(r, epsilon, </a:t>
            </a:r>
            <a:r>
              <a:rPr lang="fi-FI" dirty="0" err="1"/>
              <a:t>sig</a:t>
            </a:r>
            <a:r>
              <a:rPr lang="fi-FI" dirty="0"/>
              <a:t>)    </a:t>
            </a:r>
          </a:p>
          <a:p>
            <a:pPr marL="0" indent="0">
              <a:buNone/>
            </a:pPr>
            <a:r>
              <a:rPr lang="fi-FI" dirty="0"/>
              <a:t>Return V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7274" y="462218"/>
            <a:ext cx="49644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/>
              <a:t># </a:t>
            </a:r>
            <a:r>
              <a:rPr lang="fi-FI" b="1" dirty="0" err="1"/>
              <a:t>calculate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intra-</a:t>
            </a:r>
            <a:r>
              <a:rPr lang="fi-FI" b="1" dirty="0" err="1"/>
              <a:t>distance</a:t>
            </a:r>
            <a:endParaRPr lang="fi-FI" b="1" dirty="0"/>
          </a:p>
          <a:p>
            <a:r>
              <a:rPr lang="fi-FI" dirty="0" err="1"/>
              <a:t>def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(</a:t>
            </a:r>
            <a:r>
              <a:rPr lang="fi-FI" dirty="0" err="1"/>
              <a:t>Walkers</a:t>
            </a:r>
            <a:r>
              <a:rPr lang="fi-FI" dirty="0"/>
              <a:t>):</a:t>
            </a:r>
          </a:p>
          <a:p>
            <a:r>
              <a:rPr lang="fi-FI" dirty="0"/>
              <a:t>    d = 0.0</a:t>
            </a:r>
          </a:p>
          <a:p>
            <a:r>
              <a:rPr lang="fi-FI" dirty="0"/>
              <a:t>    for </a:t>
            </a:r>
            <a:r>
              <a:rPr lang="fi-FI" dirty="0" err="1"/>
              <a:t>walker</a:t>
            </a:r>
            <a:r>
              <a:rPr lang="fi-FI" dirty="0"/>
              <a:t> in </a:t>
            </a:r>
            <a:r>
              <a:rPr lang="fi-FI" dirty="0" err="1"/>
              <a:t>Walkers</a:t>
            </a:r>
            <a:r>
              <a:rPr lang="fi-FI" dirty="0"/>
              <a:t>:</a:t>
            </a:r>
          </a:p>
          <a:p>
            <a:r>
              <a:rPr lang="fi-FI" dirty="0"/>
              <a:t>#        </a:t>
            </a:r>
            <a:r>
              <a:rPr lang="fi-FI" dirty="0" err="1"/>
              <a:t>assert</a:t>
            </a:r>
            <a:r>
              <a:rPr lang="fi-FI" dirty="0"/>
              <a:t>(</a:t>
            </a:r>
            <a:r>
              <a:rPr lang="fi-FI" dirty="0" err="1"/>
              <a:t>walker.Ne</a:t>
            </a:r>
            <a:r>
              <a:rPr lang="fi-FI" dirty="0"/>
              <a:t> == 2)</a:t>
            </a:r>
          </a:p>
          <a:p>
            <a:r>
              <a:rPr lang="fi-FI" dirty="0"/>
              <a:t>        </a:t>
            </a:r>
            <a:r>
              <a:rPr lang="fi-FI" dirty="0" err="1"/>
              <a:t>if</a:t>
            </a:r>
            <a:r>
              <a:rPr lang="fi-FI" dirty="0"/>
              <a:t> (</a:t>
            </a:r>
            <a:r>
              <a:rPr lang="fi-FI" dirty="0" err="1"/>
              <a:t>walker.Ne</a:t>
            </a:r>
            <a:r>
              <a:rPr lang="fi-FI" dirty="0"/>
              <a:t> == 2):</a:t>
            </a:r>
          </a:p>
          <a:p>
            <a:r>
              <a:rPr lang="fi-FI" dirty="0"/>
              <a:t>            d += </a:t>
            </a:r>
            <a:r>
              <a:rPr lang="fi-FI" dirty="0" err="1"/>
              <a:t>sqrt</a:t>
            </a:r>
            <a:r>
              <a:rPr lang="fi-FI" dirty="0"/>
              <a:t>(</a:t>
            </a:r>
            <a:r>
              <a:rPr lang="fi-FI" dirty="0" err="1"/>
              <a:t>sum</a:t>
            </a:r>
            <a:r>
              <a:rPr lang="fi-FI" dirty="0"/>
              <a:t>((</a:t>
            </a:r>
            <a:r>
              <a:rPr lang="fi-FI" dirty="0" err="1"/>
              <a:t>walker.Re</a:t>
            </a:r>
            <a:r>
              <a:rPr lang="fi-FI" dirty="0"/>
              <a:t>[0]-</a:t>
            </a:r>
            <a:r>
              <a:rPr lang="fi-FI" dirty="0" err="1"/>
              <a:t>walker.Re</a:t>
            </a:r>
            <a:r>
              <a:rPr lang="fi-FI" dirty="0"/>
              <a:t>[1])**2))</a:t>
            </a:r>
          </a:p>
          <a:p>
            <a:r>
              <a:rPr lang="fi-FI" dirty="0"/>
              <a:t>    </a:t>
            </a:r>
            <a:r>
              <a:rPr lang="fi-FI" dirty="0" err="1"/>
              <a:t>return</a:t>
            </a:r>
            <a:r>
              <a:rPr lang="fi-FI" dirty="0"/>
              <a:t> d / </a:t>
            </a:r>
            <a:r>
              <a:rPr lang="fi-FI" dirty="0" err="1"/>
              <a:t>len</a:t>
            </a:r>
            <a:r>
              <a:rPr lang="fi-FI" dirty="0"/>
              <a:t>(</a:t>
            </a:r>
            <a:r>
              <a:rPr lang="fi-FI" dirty="0" err="1"/>
              <a:t>Walkers</a:t>
            </a:r>
            <a:r>
              <a:rPr lang="fi-FI" dirty="0"/>
              <a:t>)</a:t>
            </a:r>
          </a:p>
          <a:p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6547274" y="36448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/>
              <a:t># </a:t>
            </a:r>
            <a:r>
              <a:rPr lang="fi-FI" b="1" dirty="0" err="1"/>
              <a:t>calculate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magnetization</a:t>
            </a:r>
            <a:endParaRPr lang="fi-FI" b="1" dirty="0"/>
          </a:p>
          <a:p>
            <a:r>
              <a:rPr lang="fi-FI" dirty="0" err="1"/>
              <a:t>def</a:t>
            </a:r>
            <a:r>
              <a:rPr lang="fi-FI" dirty="0"/>
              <a:t> </a:t>
            </a:r>
            <a:r>
              <a:rPr lang="fi-FI" dirty="0" err="1"/>
              <a:t>magnetization</a:t>
            </a:r>
            <a:r>
              <a:rPr lang="fi-FI" dirty="0"/>
              <a:t>(</a:t>
            </a:r>
            <a:r>
              <a:rPr lang="fi-FI" dirty="0" err="1"/>
              <a:t>Walkers</a:t>
            </a:r>
            <a:r>
              <a:rPr lang="fi-FI" dirty="0"/>
              <a:t>):</a:t>
            </a:r>
          </a:p>
          <a:p>
            <a:r>
              <a:rPr lang="fi-FI" dirty="0"/>
              <a:t>    m = 0.0</a:t>
            </a:r>
          </a:p>
          <a:p>
            <a:r>
              <a:rPr lang="fi-FI" dirty="0"/>
              <a:t>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len</a:t>
            </a:r>
            <a:r>
              <a:rPr lang="fi-FI" dirty="0"/>
              <a:t>(</a:t>
            </a:r>
            <a:r>
              <a:rPr lang="fi-FI" dirty="0" err="1"/>
              <a:t>Walkers</a:t>
            </a:r>
            <a:r>
              <a:rPr lang="fi-FI" dirty="0"/>
              <a:t>)):</a:t>
            </a:r>
          </a:p>
          <a:p>
            <a:r>
              <a:rPr lang="fi-FI" dirty="0"/>
              <a:t>        m += </a:t>
            </a:r>
            <a:r>
              <a:rPr lang="fi-FI" dirty="0" err="1"/>
              <a:t>Walkers</a:t>
            </a:r>
            <a:r>
              <a:rPr lang="fi-FI" dirty="0"/>
              <a:t>[i].</a:t>
            </a:r>
            <a:r>
              <a:rPr lang="fi-FI" dirty="0" err="1"/>
              <a:t>spins</a:t>
            </a:r>
            <a:endParaRPr lang="fi-FI" dirty="0"/>
          </a:p>
          <a:p>
            <a:r>
              <a:rPr lang="fi-FI" dirty="0"/>
              <a:t>    </a:t>
            </a:r>
            <a:r>
              <a:rPr lang="fi-FI" dirty="0" err="1"/>
              <a:t>return</a:t>
            </a:r>
            <a:r>
              <a:rPr lang="fi-FI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400986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3323"/>
              </p:ext>
            </p:extLst>
          </p:nvPr>
        </p:nvGraphicFramePr>
        <p:xfrm>
          <a:off x="8583146" y="-22437"/>
          <a:ext cx="3501638" cy="233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3146" y="-22437"/>
                        <a:ext cx="3501638" cy="233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74280"/>
              </p:ext>
            </p:extLst>
          </p:nvPr>
        </p:nvGraphicFramePr>
        <p:xfrm>
          <a:off x="4135602" y="383390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602" y="383390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5939"/>
              </p:ext>
            </p:extLst>
          </p:nvPr>
        </p:nvGraphicFramePr>
        <p:xfrm>
          <a:off x="8528377" y="2279506"/>
          <a:ext cx="3580280" cy="238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28377" y="2279506"/>
                        <a:ext cx="3580280" cy="238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97358"/>
              </p:ext>
            </p:extLst>
          </p:nvPr>
        </p:nvGraphicFramePr>
        <p:xfrm>
          <a:off x="8528377" y="4526436"/>
          <a:ext cx="3501638" cy="233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8377" y="4526436"/>
                        <a:ext cx="3501638" cy="233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61985" y="280895"/>
            <a:ext cx="91297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 </a:t>
            </a:r>
            <a:r>
              <a:rPr lang="fi-FI" dirty="0" err="1"/>
              <a:t>Walkers</a:t>
            </a:r>
            <a:r>
              <a:rPr lang="fi-FI" dirty="0"/>
              <a:t>= []</a:t>
            </a:r>
          </a:p>
          <a:p>
            <a:endParaRPr lang="fi-FI" dirty="0"/>
          </a:p>
          <a:p>
            <a:r>
              <a:rPr lang="fi-FI" dirty="0"/>
              <a:t>    T = 300.15</a:t>
            </a:r>
          </a:p>
          <a:p>
            <a:r>
              <a:rPr lang="fi-FI" dirty="0"/>
              <a:t>    Ms = 2**</a:t>
            </a:r>
            <a:r>
              <a:rPr lang="fi-FI" dirty="0" err="1"/>
              <a:t>np.arange</a:t>
            </a:r>
            <a:r>
              <a:rPr lang="fi-FI" dirty="0"/>
              <a:t>(6)  # [1,2,4,8...]</a:t>
            </a:r>
          </a:p>
          <a:p>
            <a:r>
              <a:rPr lang="fi-FI" dirty="0"/>
              <a:t>    taus = 1 / (T*Ms)</a:t>
            </a:r>
          </a:p>
          <a:p>
            <a:endParaRPr lang="fi-FI" dirty="0"/>
          </a:p>
          <a:p>
            <a:r>
              <a:rPr lang="fi-FI" dirty="0"/>
              <a:t>    # </a:t>
            </a:r>
            <a:r>
              <a:rPr lang="fi-FI" dirty="0" err="1"/>
              <a:t>initialize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walkers</a:t>
            </a:r>
            <a:endParaRPr lang="fi-FI" dirty="0"/>
          </a:p>
          <a:p>
            <a:r>
              <a:rPr lang="fi-FI" dirty="0"/>
              <a:t>    for i in [0,2,4,6]:</a:t>
            </a:r>
          </a:p>
          <a:p>
            <a:r>
              <a:rPr lang="fi-FI" dirty="0"/>
              <a:t>        </a:t>
            </a:r>
            <a:r>
              <a:rPr lang="fi-FI" dirty="0" err="1"/>
              <a:t>walker</a:t>
            </a:r>
            <a:r>
              <a:rPr lang="fi-FI" dirty="0"/>
              <a:t> = </a:t>
            </a:r>
            <a:r>
              <a:rPr lang="fi-FI" dirty="0" err="1"/>
              <a:t>Walkers.append</a:t>
            </a:r>
            <a:r>
              <a:rPr lang="fi-FI" dirty="0"/>
              <a:t>(Walker(Ne=2*1,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Re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([0.5,-0.5]),</a:t>
            </a:r>
          </a:p>
          <a:p>
            <a:r>
              <a:rPr lang="fi-FI" dirty="0"/>
              <a:t>                        epsilon=</a:t>
            </a:r>
            <a:r>
              <a:rPr lang="fi-FI" dirty="0" err="1"/>
              <a:t>sqrt</a:t>
            </a:r>
            <a:r>
              <a:rPr lang="fi-FI" dirty="0"/>
              <a:t>(0.1745*3.2*10**(-5)),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sig</a:t>
            </a:r>
            <a:r>
              <a:rPr lang="fi-FI" dirty="0"/>
              <a:t>=(4.73+1.25)/2,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spins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([0,1]),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Nn</a:t>
            </a:r>
            <a:r>
              <a:rPr lang="fi-FI" dirty="0"/>
              <a:t>=2, 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Rn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([0.7,-0.7]), 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Zn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([1.0,1.0]), </a:t>
            </a:r>
          </a:p>
          <a:p>
            <a:r>
              <a:rPr lang="fi-FI" dirty="0"/>
              <a:t>                        tau = 0.5,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dim</a:t>
            </a:r>
            <a:r>
              <a:rPr lang="fi-FI" dirty="0"/>
              <a:t>=1))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7627" y="0"/>
            <a:ext cx="68532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 </a:t>
            </a:r>
          </a:p>
          <a:p>
            <a:r>
              <a:rPr lang="fi-FI" dirty="0"/>
              <a:t>    for i in [1,3,5,7]:</a:t>
            </a:r>
          </a:p>
          <a:p>
            <a:r>
              <a:rPr lang="fi-FI" dirty="0"/>
              <a:t>        </a:t>
            </a:r>
            <a:r>
              <a:rPr lang="fi-FI" dirty="0" err="1"/>
              <a:t>walker</a:t>
            </a:r>
            <a:r>
              <a:rPr lang="fi-FI" dirty="0"/>
              <a:t> = </a:t>
            </a:r>
            <a:r>
              <a:rPr lang="fi-FI" dirty="0" err="1"/>
              <a:t>Walkers.append</a:t>
            </a:r>
            <a:r>
              <a:rPr lang="fi-FI" dirty="0"/>
              <a:t>(Walker(Ne=1*1,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Re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(0.3),</a:t>
            </a:r>
          </a:p>
          <a:p>
            <a:r>
              <a:rPr lang="fi-FI" dirty="0"/>
              <a:t>                        epsilon=</a:t>
            </a:r>
            <a:r>
              <a:rPr lang="fi-FI" dirty="0" err="1"/>
              <a:t>sqrt</a:t>
            </a:r>
            <a:r>
              <a:rPr lang="fi-FI" dirty="0"/>
              <a:t>(0.1745*3.2*10**(-5)),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sig</a:t>
            </a:r>
            <a:r>
              <a:rPr lang="fi-FI" dirty="0"/>
              <a:t>=(4.73+1.25)/2,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spins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(0),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Nn</a:t>
            </a:r>
            <a:r>
              <a:rPr lang="fi-FI" dirty="0"/>
              <a:t>=1, 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Rn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(0.1), 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Zn</a:t>
            </a:r>
            <a:r>
              <a:rPr lang="fi-FI" dirty="0"/>
              <a:t>=2.0, </a:t>
            </a:r>
          </a:p>
          <a:p>
            <a:r>
              <a:rPr lang="fi-FI" dirty="0"/>
              <a:t>                        tau = 0.1,</a:t>
            </a:r>
          </a:p>
          <a:p>
            <a:r>
              <a:rPr lang="fi-FI" dirty="0"/>
              <a:t>                        </a:t>
            </a:r>
            <a:r>
              <a:rPr lang="fi-FI" dirty="0" err="1"/>
              <a:t>dim</a:t>
            </a:r>
            <a:r>
              <a:rPr lang="fi-FI" dirty="0"/>
              <a:t>=1))</a:t>
            </a:r>
          </a:p>
        </p:txBody>
      </p:sp>
    </p:spTree>
    <p:extLst>
      <p:ext uri="{BB962C8B-B14F-4D97-AF65-F5344CB8AC3E}">
        <p14:creationId xmlns:p14="http://schemas.microsoft.com/office/powerpoint/2010/main" val="36270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041" y="1555038"/>
            <a:ext cx="9144000" cy="572397"/>
          </a:xfrm>
        </p:spPr>
        <p:txBody>
          <a:bodyPr/>
          <a:lstStyle/>
          <a:p>
            <a:r>
              <a:rPr lang="fi-FI" dirty="0"/>
              <a:t>Read data </a:t>
            </a:r>
            <a:r>
              <a:rPr lang="fi-FI" dirty="0" err="1"/>
              <a:t>from</a:t>
            </a:r>
            <a:r>
              <a:rPr lang="fi-FI" dirty="0"/>
              <a:t> h5fp to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9788" y="2381435"/>
            <a:ext cx="10290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 f1 = h5py.File('P:\</a:t>
            </a:r>
            <a:r>
              <a:rPr lang="fi-FI" dirty="0" err="1"/>
              <a:t>computational</a:t>
            </a:r>
            <a:r>
              <a:rPr lang="fi-FI" dirty="0"/>
              <a:t> </a:t>
            </a:r>
            <a:r>
              <a:rPr lang="fi-FI" dirty="0" err="1"/>
              <a:t>physics</a:t>
            </a:r>
            <a:r>
              <a:rPr lang="fi-FI" dirty="0"/>
              <a:t>\</a:t>
            </a:r>
            <a:r>
              <a:rPr lang="fi-FI" dirty="0" err="1"/>
              <a:t>computational-physics-master</a:t>
            </a:r>
            <a:r>
              <a:rPr lang="fi-FI" dirty="0"/>
              <a:t>\</a:t>
            </a:r>
            <a:r>
              <a:rPr lang="fi-FI" dirty="0" err="1"/>
              <a:t>computational-physics-master</a:t>
            </a:r>
            <a:r>
              <a:rPr lang="fi-FI" dirty="0"/>
              <a:t>\project2\warm_up_data.h5','r+');</a:t>
            </a:r>
          </a:p>
          <a:p>
            <a:r>
              <a:rPr lang="fi-FI" dirty="0"/>
              <a:t>    data = [];</a:t>
            </a:r>
          </a:p>
          <a:p>
            <a:r>
              <a:rPr lang="fi-FI" dirty="0"/>
              <a:t>    x = [];</a:t>
            </a:r>
          </a:p>
          <a:p>
            <a:r>
              <a:rPr lang="fi-FI" dirty="0"/>
              <a:t>    y = [];</a:t>
            </a:r>
          </a:p>
          <a:p>
            <a:r>
              <a:rPr lang="fi-FI" dirty="0"/>
              <a:t>    #  </a:t>
            </a:r>
            <a:r>
              <a:rPr lang="fi-FI" dirty="0" err="1"/>
              <a:t>write</a:t>
            </a:r>
            <a:r>
              <a:rPr lang="fi-FI" dirty="0"/>
              <a:t> into </a:t>
            </a:r>
            <a:r>
              <a:rPr lang="fi-FI" dirty="0" err="1"/>
              <a:t>array</a:t>
            </a:r>
            <a:r>
              <a:rPr lang="fi-FI" dirty="0"/>
              <a:t>    </a:t>
            </a:r>
          </a:p>
          <a:p>
            <a:r>
              <a:rPr lang="fi-FI" dirty="0"/>
              <a:t>    for d in f1["data"]:</a:t>
            </a:r>
          </a:p>
          <a:p>
            <a:r>
              <a:rPr lang="fi-FI" dirty="0"/>
              <a:t>        </a:t>
            </a:r>
            <a:r>
              <a:rPr lang="fi-FI" dirty="0" err="1"/>
              <a:t>data.append</a:t>
            </a:r>
            <a:r>
              <a:rPr lang="fi-FI" dirty="0"/>
              <a:t>(</a:t>
            </a:r>
            <a:r>
              <a:rPr lang="fi-FI" dirty="0" err="1"/>
              <a:t>d.T</a:t>
            </a:r>
            <a:r>
              <a:rPr lang="fi-FI" dirty="0"/>
              <a:t>);</a:t>
            </a:r>
          </a:p>
          <a:p>
            <a:r>
              <a:rPr lang="fi-FI" dirty="0"/>
              <a:t>    for </a:t>
            </a:r>
            <a:r>
              <a:rPr lang="fi-FI" dirty="0" err="1"/>
              <a:t>xg</a:t>
            </a:r>
            <a:r>
              <a:rPr lang="fi-FI" dirty="0"/>
              <a:t> in f1["</a:t>
            </a:r>
            <a:r>
              <a:rPr lang="fi-FI" dirty="0" err="1"/>
              <a:t>x_grid</a:t>
            </a:r>
            <a:r>
              <a:rPr lang="fi-FI" dirty="0"/>
              <a:t>"]:</a:t>
            </a:r>
          </a:p>
          <a:p>
            <a:r>
              <a:rPr lang="fi-FI" dirty="0"/>
              <a:t>        </a:t>
            </a:r>
            <a:r>
              <a:rPr lang="fi-FI" dirty="0" err="1"/>
              <a:t>x.append</a:t>
            </a:r>
            <a:r>
              <a:rPr lang="fi-FI" dirty="0"/>
              <a:t>(</a:t>
            </a:r>
            <a:r>
              <a:rPr lang="fi-FI" dirty="0" err="1"/>
              <a:t>xg</a:t>
            </a:r>
            <a:r>
              <a:rPr lang="fi-FI" dirty="0"/>
              <a:t>)</a:t>
            </a:r>
          </a:p>
          <a:p>
            <a:r>
              <a:rPr lang="fi-FI" dirty="0"/>
              <a:t>    for </a:t>
            </a:r>
            <a:r>
              <a:rPr lang="fi-FI" dirty="0" err="1"/>
              <a:t>yg</a:t>
            </a:r>
            <a:r>
              <a:rPr lang="fi-FI" dirty="0"/>
              <a:t> in f1["</a:t>
            </a:r>
            <a:r>
              <a:rPr lang="fi-FI" dirty="0" err="1"/>
              <a:t>y_grid</a:t>
            </a:r>
            <a:r>
              <a:rPr lang="fi-FI" dirty="0"/>
              <a:t>"]:</a:t>
            </a:r>
          </a:p>
          <a:p>
            <a:r>
              <a:rPr lang="fi-FI" dirty="0"/>
              <a:t>        </a:t>
            </a:r>
            <a:r>
              <a:rPr lang="fi-FI" dirty="0" err="1"/>
              <a:t>y.append</a:t>
            </a:r>
            <a:r>
              <a:rPr lang="fi-FI" dirty="0"/>
              <a:t>(</a:t>
            </a:r>
            <a:r>
              <a:rPr lang="fi-FI" dirty="0" err="1"/>
              <a:t>yg</a:t>
            </a:r>
            <a:r>
              <a:rPr lang="fi-FI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1742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933" y="-453588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/>
              <a:t>Problem9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7" y="-160972"/>
            <a:ext cx="2945014" cy="45861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analytical solution of magnetic field on x field</a:t>
            </a:r>
          </a:p>
          <a:p>
            <a:pPr marL="0" indent="0">
              <a:buNone/>
            </a:pPr>
            <a:r>
              <a:rPr lang="en-US" sz="5600" dirty="0"/>
              <a:t>def Bx(x, a, b, I):</a:t>
            </a:r>
          </a:p>
          <a:p>
            <a:pPr marL="0" indent="0">
              <a:buNone/>
            </a:pPr>
            <a:r>
              <a:rPr lang="en-US" sz="5600" dirty="0"/>
              <a:t>    B = b*4*</a:t>
            </a:r>
            <a:r>
              <a:rPr lang="en-US" sz="5600" dirty="0" err="1"/>
              <a:t>np.pi</a:t>
            </a:r>
            <a:r>
              <a:rPr lang="en-US" sz="5600" dirty="0"/>
              <a:t>*I*a**2/(2*(x**2+a**2)**(3/2))</a:t>
            </a:r>
          </a:p>
          <a:p>
            <a:pPr marL="0" indent="0">
              <a:buNone/>
            </a:pPr>
            <a:r>
              <a:rPr lang="en-US" sz="5600" dirty="0"/>
              <a:t>    return B</a:t>
            </a:r>
          </a:p>
          <a:p>
            <a:pPr marL="0" indent="0">
              <a:buNone/>
            </a:pPr>
            <a:r>
              <a:rPr lang="en-US" sz="5600" dirty="0"/>
              <a:t>def </a:t>
            </a:r>
            <a:r>
              <a:rPr lang="en-US" sz="5600" dirty="0" err="1"/>
              <a:t>diff_field</a:t>
            </a:r>
            <a:r>
              <a:rPr lang="en-US" sz="5600" dirty="0"/>
              <a:t>(dl, </a:t>
            </a:r>
            <a:r>
              <a:rPr lang="en-US" sz="5600" dirty="0" err="1"/>
              <a:t>r_hat</a:t>
            </a:r>
            <a:r>
              <a:rPr lang="en-US" sz="5600" dirty="0"/>
              <a:t>, r, b, I):</a:t>
            </a:r>
          </a:p>
          <a:p>
            <a:pPr marL="0" indent="0">
              <a:buNone/>
            </a:pPr>
            <a:r>
              <a:rPr lang="en-US" sz="5600" dirty="0"/>
              <a:t>    dB = b*I*</a:t>
            </a:r>
            <a:r>
              <a:rPr lang="en-US" sz="5600" dirty="0" err="1"/>
              <a:t>np.cross</a:t>
            </a:r>
            <a:r>
              <a:rPr lang="en-US" sz="5600" dirty="0"/>
              <a:t>(dl, </a:t>
            </a:r>
            <a:r>
              <a:rPr lang="en-US" sz="5600" dirty="0" err="1"/>
              <a:t>r_hat</a:t>
            </a:r>
            <a:r>
              <a:rPr lang="en-US" sz="5600" dirty="0"/>
              <a:t>)/(</a:t>
            </a:r>
            <a:r>
              <a:rPr lang="en-US" sz="5600" dirty="0" err="1"/>
              <a:t>LA.norm</a:t>
            </a:r>
            <a:r>
              <a:rPr lang="en-US" sz="5600" dirty="0"/>
              <a:t>(r))**2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dBx</a:t>
            </a:r>
            <a:r>
              <a:rPr lang="en-US" sz="5600" dirty="0"/>
              <a:t> = </a:t>
            </a:r>
            <a:r>
              <a:rPr lang="en-US" sz="5600" dirty="0" err="1"/>
              <a:t>np.zeros</a:t>
            </a:r>
            <a:r>
              <a:rPr lang="en-US" sz="5600" dirty="0"/>
              <a:t>((</a:t>
            </a:r>
            <a:r>
              <a:rPr lang="en-US" sz="5600" dirty="0" err="1"/>
              <a:t>len</a:t>
            </a:r>
            <a:r>
              <a:rPr lang="en-US" sz="5600" dirty="0"/>
              <a:t>(</a:t>
            </a:r>
            <a:r>
              <a:rPr lang="en-US" sz="5600" dirty="0" err="1"/>
              <a:t>r_hat</a:t>
            </a:r>
            <a:r>
              <a:rPr lang="en-US" sz="5600" dirty="0"/>
              <a:t>),3))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dBy</a:t>
            </a:r>
            <a:r>
              <a:rPr lang="en-US" sz="5600" dirty="0"/>
              <a:t> = </a:t>
            </a:r>
            <a:r>
              <a:rPr lang="en-US" sz="5600" dirty="0" err="1"/>
              <a:t>np.zeros</a:t>
            </a:r>
            <a:r>
              <a:rPr lang="en-US" sz="5600" dirty="0"/>
              <a:t>((</a:t>
            </a:r>
            <a:r>
              <a:rPr lang="en-US" sz="5600" dirty="0" err="1"/>
              <a:t>len</a:t>
            </a:r>
            <a:r>
              <a:rPr lang="en-US" sz="5600" dirty="0"/>
              <a:t>(</a:t>
            </a:r>
            <a:r>
              <a:rPr lang="en-US" sz="5600" dirty="0" err="1"/>
              <a:t>r_hat</a:t>
            </a:r>
            <a:r>
              <a:rPr lang="en-US" sz="5600" dirty="0"/>
              <a:t>),3))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dBz</a:t>
            </a:r>
            <a:r>
              <a:rPr lang="en-US" sz="5600" dirty="0"/>
              <a:t> = </a:t>
            </a:r>
            <a:r>
              <a:rPr lang="en-US" sz="5600" dirty="0" err="1"/>
              <a:t>np.zeros</a:t>
            </a:r>
            <a:r>
              <a:rPr lang="en-US" sz="5600" dirty="0"/>
              <a:t>((</a:t>
            </a:r>
            <a:r>
              <a:rPr lang="en-US" sz="5600" dirty="0" err="1"/>
              <a:t>len</a:t>
            </a:r>
            <a:r>
              <a:rPr lang="en-US" sz="5600" dirty="0"/>
              <a:t>(</a:t>
            </a:r>
            <a:r>
              <a:rPr lang="en-US" sz="5600" dirty="0" err="1"/>
              <a:t>r_hat</a:t>
            </a:r>
            <a:r>
              <a:rPr lang="en-US" sz="5600" dirty="0"/>
              <a:t>),3))  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2064" y="2578968"/>
            <a:ext cx="466163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err="1"/>
              <a:t>def</a:t>
            </a:r>
            <a:r>
              <a:rPr lang="fi-FI" sz="1600" dirty="0"/>
              <a:t> </a:t>
            </a:r>
            <a:r>
              <a:rPr lang="fi-FI" sz="1600" dirty="0" err="1"/>
              <a:t>field_yz_loop_x</a:t>
            </a:r>
            <a:r>
              <a:rPr lang="fi-FI" sz="1600" dirty="0"/>
              <a:t>(O, a, b, I, P):</a:t>
            </a:r>
          </a:p>
          <a:p>
            <a:r>
              <a:rPr lang="fi-FI" sz="1600" dirty="0"/>
              <a:t># </a:t>
            </a:r>
            <a:r>
              <a:rPr lang="fi-FI" sz="1600" dirty="0" err="1"/>
              <a:t>electric</a:t>
            </a:r>
            <a:r>
              <a:rPr lang="fi-FI" sz="1600" dirty="0"/>
              <a:t> </a:t>
            </a:r>
            <a:r>
              <a:rPr lang="fi-FI" sz="1600" dirty="0" err="1"/>
              <a:t>circle</a:t>
            </a:r>
            <a:r>
              <a:rPr lang="fi-FI" sz="1600" dirty="0"/>
              <a:t> </a:t>
            </a:r>
            <a:r>
              <a:rPr lang="fi-FI" sz="1600" dirty="0" err="1"/>
              <a:t>coordinates</a:t>
            </a:r>
            <a:r>
              <a:rPr lang="fi-FI" sz="1600" dirty="0"/>
              <a:t>: (y-O[1])**2 + (z-O[2])**2= a**2</a:t>
            </a:r>
          </a:p>
          <a:p>
            <a:r>
              <a:rPr lang="fi-FI" sz="1600" dirty="0"/>
              <a:t>    x = </a:t>
            </a:r>
            <a:r>
              <a:rPr lang="fi-FI" sz="1600" dirty="0" err="1"/>
              <a:t>np.repeat</a:t>
            </a:r>
            <a:r>
              <a:rPr lang="fi-FI" sz="1600" dirty="0"/>
              <a:t>(O[0],</a:t>
            </a:r>
            <a:r>
              <a:rPr lang="fi-FI" sz="1600" dirty="0" err="1"/>
              <a:t>len</a:t>
            </a:r>
            <a:r>
              <a:rPr lang="fi-FI" sz="1600" dirty="0"/>
              <a:t>(P))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theta</a:t>
            </a:r>
            <a:r>
              <a:rPr lang="fi-FI" sz="1600" dirty="0"/>
              <a:t> = </a:t>
            </a:r>
            <a:r>
              <a:rPr lang="fi-FI" sz="1600" dirty="0" err="1"/>
              <a:t>np.linspace</a:t>
            </a:r>
            <a:r>
              <a:rPr lang="fi-FI" sz="1600" dirty="0"/>
              <a:t>(0,2*</a:t>
            </a:r>
            <a:r>
              <a:rPr lang="fi-FI" sz="1600" dirty="0" err="1"/>
              <a:t>np.pi,len</a:t>
            </a:r>
            <a:r>
              <a:rPr lang="fi-FI" sz="1600" dirty="0"/>
              <a:t>(P))</a:t>
            </a:r>
          </a:p>
          <a:p>
            <a:r>
              <a:rPr lang="fi-FI" sz="1600" dirty="0"/>
              <a:t>#    y = </a:t>
            </a:r>
            <a:r>
              <a:rPr lang="fi-FI" sz="1600" dirty="0" err="1"/>
              <a:t>np.linspace</a:t>
            </a:r>
            <a:r>
              <a:rPr lang="fi-FI" sz="1600" dirty="0"/>
              <a:t>(O[1]-a, O[1]+a, </a:t>
            </a:r>
            <a:r>
              <a:rPr lang="fi-FI" sz="1600" dirty="0" err="1"/>
              <a:t>len</a:t>
            </a:r>
            <a:r>
              <a:rPr lang="fi-FI" sz="1600" dirty="0"/>
              <a:t>(P))</a:t>
            </a:r>
          </a:p>
          <a:p>
            <a:r>
              <a:rPr lang="fi-FI" sz="1600" dirty="0"/>
              <a:t>    for i in </a:t>
            </a:r>
            <a:r>
              <a:rPr lang="fi-FI" sz="1600" dirty="0" err="1"/>
              <a:t>range</a:t>
            </a:r>
            <a:r>
              <a:rPr lang="fi-FI" sz="1600" dirty="0"/>
              <a:t>(0, 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theta</a:t>
            </a:r>
            <a:r>
              <a:rPr lang="fi-FI" sz="1600" dirty="0"/>
              <a:t>)):</a:t>
            </a:r>
          </a:p>
          <a:p>
            <a:r>
              <a:rPr lang="fi-FI" sz="1600" dirty="0"/>
              <a:t>        y = a*</a:t>
            </a:r>
            <a:r>
              <a:rPr lang="fi-FI" sz="1600" dirty="0" err="1"/>
              <a:t>np.cos</a:t>
            </a:r>
            <a:r>
              <a:rPr lang="fi-FI" sz="1600" dirty="0"/>
              <a:t>(</a:t>
            </a:r>
            <a:r>
              <a:rPr lang="fi-FI" sz="1600" dirty="0" err="1"/>
              <a:t>theta</a:t>
            </a:r>
            <a:r>
              <a:rPr lang="fi-FI" sz="1600" dirty="0"/>
              <a:t>)</a:t>
            </a:r>
          </a:p>
          <a:p>
            <a:r>
              <a:rPr lang="fi-FI" sz="1600" dirty="0"/>
              <a:t>        z = a*</a:t>
            </a:r>
            <a:r>
              <a:rPr lang="fi-FI" sz="1600" dirty="0" err="1"/>
              <a:t>np.sin</a:t>
            </a:r>
            <a:r>
              <a:rPr lang="fi-FI" sz="1600" dirty="0"/>
              <a:t>(</a:t>
            </a:r>
            <a:r>
              <a:rPr lang="fi-FI" sz="1600" dirty="0" err="1"/>
              <a:t>theta</a:t>
            </a:r>
            <a:r>
              <a:rPr lang="fi-FI" sz="1600" dirty="0"/>
              <a:t>)</a:t>
            </a:r>
          </a:p>
          <a:p>
            <a:r>
              <a:rPr lang="fi-FI" sz="1600" dirty="0"/>
              <a:t>#        z = -</a:t>
            </a:r>
            <a:r>
              <a:rPr lang="fi-FI" sz="1600" dirty="0" err="1"/>
              <a:t>np.sqrt</a:t>
            </a:r>
            <a:r>
              <a:rPr lang="fi-FI" sz="1600" dirty="0"/>
              <a:t>(a**2 - (y-O[1])**2) + O[2]</a:t>
            </a:r>
          </a:p>
          <a:p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r>
              <a:rPr lang="fi-FI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fi-FI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sz="1600" dirty="0"/>
              <a:t>    </a:t>
            </a:r>
            <a:r>
              <a:rPr lang="fi-FI" sz="1600" dirty="0" err="1"/>
              <a:t>rc</a:t>
            </a:r>
            <a:r>
              <a:rPr lang="fi-FI" sz="1600" dirty="0"/>
              <a:t> = </a:t>
            </a:r>
            <a:r>
              <a:rPr lang="fi-FI" sz="1600" dirty="0" err="1"/>
              <a:t>np.array</a:t>
            </a:r>
            <a:r>
              <a:rPr lang="fi-FI" sz="1600" dirty="0"/>
              <a:t>([x, y, z]).T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r_hat</a:t>
            </a:r>
            <a:r>
              <a:rPr lang="fi-FI" sz="1600" dirty="0"/>
              <a:t> = </a:t>
            </a:r>
            <a:r>
              <a:rPr lang="fi-FI" sz="1600" dirty="0" err="1"/>
              <a:t>np.zeros</a:t>
            </a:r>
            <a:r>
              <a:rPr lang="fi-FI" sz="1600" dirty="0"/>
              <a:t>((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rc</a:t>
            </a:r>
            <a:r>
              <a:rPr lang="fi-FI" sz="1600" dirty="0"/>
              <a:t>),3))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diff</a:t>
            </a:r>
            <a:r>
              <a:rPr lang="fi-FI" sz="1600" dirty="0"/>
              <a:t> = </a:t>
            </a:r>
            <a:r>
              <a:rPr lang="fi-FI" sz="1600" dirty="0" err="1"/>
              <a:t>np.zeros</a:t>
            </a:r>
            <a:r>
              <a:rPr lang="fi-FI" sz="1600" dirty="0"/>
              <a:t>((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rc</a:t>
            </a:r>
            <a:r>
              <a:rPr lang="fi-FI" sz="1600" dirty="0"/>
              <a:t>),3))</a:t>
            </a:r>
          </a:p>
          <a:p>
            <a:r>
              <a:rPr lang="fi-FI" sz="1600" dirty="0"/>
              <a:t>    dB = []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dBy</a:t>
            </a:r>
            <a:r>
              <a:rPr lang="fi-FI" sz="1600" dirty="0"/>
              <a:t> = []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dBz</a:t>
            </a:r>
            <a:r>
              <a:rPr lang="fi-FI" sz="1600" dirty="0"/>
              <a:t> = []</a:t>
            </a:r>
          </a:p>
          <a:p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8139968" y="1387472"/>
            <a:ext cx="4052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 for i in </a:t>
            </a:r>
            <a:r>
              <a:rPr lang="fi-FI" sz="1600" dirty="0" err="1"/>
              <a:t>range</a:t>
            </a:r>
            <a:r>
              <a:rPr lang="fi-FI" sz="1600" dirty="0"/>
              <a:t> (0, 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rc</a:t>
            </a:r>
            <a:r>
              <a:rPr lang="fi-FI" sz="1600" dirty="0"/>
              <a:t>)-1):</a:t>
            </a:r>
          </a:p>
          <a:p>
            <a:r>
              <a:rPr lang="fi-FI" sz="1600" dirty="0"/>
              <a:t>        #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segmentation</a:t>
            </a:r>
            <a:r>
              <a:rPr lang="fi-FI" sz="1600" dirty="0"/>
              <a:t> of </a:t>
            </a:r>
            <a:r>
              <a:rPr lang="fi-FI" sz="1600" dirty="0" err="1"/>
              <a:t>electric</a:t>
            </a:r>
            <a:r>
              <a:rPr lang="fi-FI" sz="1600" dirty="0"/>
              <a:t> </a:t>
            </a:r>
            <a:r>
              <a:rPr lang="fi-FI" sz="1600" dirty="0" err="1"/>
              <a:t>circuit</a:t>
            </a:r>
            <a:endParaRPr lang="fi-FI" sz="1600" dirty="0"/>
          </a:p>
          <a:p>
            <a:r>
              <a:rPr lang="fi-FI" sz="1600" dirty="0"/>
              <a:t>        dl = </a:t>
            </a:r>
            <a:r>
              <a:rPr lang="fi-FI" sz="1600" dirty="0" err="1"/>
              <a:t>rc</a:t>
            </a:r>
            <a:r>
              <a:rPr lang="fi-FI" sz="1600" dirty="0"/>
              <a:t>[i+1,:]-</a:t>
            </a:r>
            <a:r>
              <a:rPr lang="fi-FI" sz="1600" dirty="0" err="1"/>
              <a:t>rc</a:t>
            </a:r>
            <a:r>
              <a:rPr lang="fi-FI" sz="1600" dirty="0"/>
              <a:t>[i,:]</a:t>
            </a:r>
          </a:p>
          <a:p>
            <a:r>
              <a:rPr lang="fi-FI" sz="1600" dirty="0"/>
              <a:t>        #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r_hat</a:t>
            </a:r>
            <a:r>
              <a:rPr lang="fi-FI" sz="1600" dirty="0"/>
              <a:t> is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normalized</a:t>
            </a:r>
            <a:r>
              <a:rPr lang="fi-FI" sz="1600" dirty="0"/>
              <a:t> </a:t>
            </a:r>
            <a:r>
              <a:rPr lang="fi-FI" sz="1600" dirty="0" err="1"/>
              <a:t>unit</a:t>
            </a:r>
            <a:r>
              <a:rPr lang="fi-FI" sz="1600" dirty="0"/>
              <a:t> </a:t>
            </a:r>
            <a:r>
              <a:rPr lang="fi-FI" sz="1600" dirty="0" err="1"/>
              <a:t>electric</a:t>
            </a:r>
            <a:r>
              <a:rPr lang="fi-FI" sz="1600" dirty="0"/>
              <a:t> </a:t>
            </a:r>
            <a:r>
              <a:rPr lang="fi-FI" sz="1600" dirty="0" err="1"/>
              <a:t>circuit</a:t>
            </a:r>
            <a:endParaRPr lang="fi-FI" sz="1600" dirty="0"/>
          </a:p>
          <a:p>
            <a:r>
              <a:rPr lang="fi-FI" sz="1600" dirty="0"/>
              <a:t>        </a:t>
            </a:r>
            <a:r>
              <a:rPr lang="fi-FI" sz="1600" dirty="0" err="1"/>
              <a:t>r_hat</a:t>
            </a:r>
            <a:r>
              <a:rPr lang="fi-FI" sz="1600" dirty="0"/>
              <a:t>[i,:] = </a:t>
            </a:r>
            <a:r>
              <a:rPr lang="fi-FI" sz="1600" dirty="0" err="1"/>
              <a:t>rc</a:t>
            </a:r>
            <a:r>
              <a:rPr lang="fi-FI" sz="1600" dirty="0"/>
              <a:t>[i,:]/</a:t>
            </a:r>
            <a:r>
              <a:rPr lang="fi-FI" sz="1600" dirty="0" err="1"/>
              <a:t>LA.norm</a:t>
            </a:r>
            <a:r>
              <a:rPr lang="fi-FI" sz="1600" dirty="0"/>
              <a:t>(</a:t>
            </a:r>
            <a:r>
              <a:rPr lang="fi-FI" sz="1600" dirty="0" err="1"/>
              <a:t>rc</a:t>
            </a:r>
            <a:r>
              <a:rPr lang="fi-FI" sz="1600" dirty="0"/>
              <a:t>[i,:])</a:t>
            </a:r>
          </a:p>
          <a:p>
            <a:r>
              <a:rPr lang="fi-FI" sz="1600" dirty="0"/>
              <a:t>        #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difference</a:t>
            </a:r>
            <a:r>
              <a:rPr lang="fi-FI" sz="1600" dirty="0"/>
              <a:t> </a:t>
            </a:r>
            <a:r>
              <a:rPr lang="fi-FI" sz="1600" dirty="0" err="1"/>
              <a:t>between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P and </a:t>
            </a:r>
            <a:r>
              <a:rPr lang="fi-FI" sz="1600" dirty="0" err="1"/>
              <a:t>rc</a:t>
            </a:r>
            <a:endParaRPr lang="fi-FI" sz="1600" dirty="0"/>
          </a:p>
          <a:p>
            <a:r>
              <a:rPr lang="fi-FI" sz="1600" dirty="0"/>
              <a:t>        </a:t>
            </a:r>
            <a:r>
              <a:rPr lang="fi-FI" sz="1600" dirty="0" err="1"/>
              <a:t>diff</a:t>
            </a:r>
            <a:r>
              <a:rPr lang="fi-FI" sz="1600" dirty="0"/>
              <a:t>[i,:] = P[i,:] - </a:t>
            </a:r>
            <a:r>
              <a:rPr lang="fi-FI" sz="1600" dirty="0" err="1"/>
              <a:t>rc</a:t>
            </a:r>
            <a:r>
              <a:rPr lang="fi-FI" sz="1600" dirty="0"/>
              <a:t>[i,:]</a:t>
            </a:r>
          </a:p>
          <a:p>
            <a:endParaRPr lang="fi-FI" sz="1600" dirty="0"/>
          </a:p>
          <a:p>
            <a:r>
              <a:rPr lang="fi-FI" sz="1600" dirty="0"/>
              <a:t>dB, </a:t>
            </a:r>
            <a:r>
              <a:rPr lang="fi-FI" sz="1600" dirty="0" err="1"/>
              <a:t>dBx</a:t>
            </a:r>
            <a:r>
              <a:rPr lang="fi-FI" sz="1600" dirty="0"/>
              <a:t>, </a:t>
            </a:r>
            <a:r>
              <a:rPr lang="fi-FI" sz="1600" dirty="0" err="1"/>
              <a:t>dBy</a:t>
            </a:r>
            <a:r>
              <a:rPr lang="fi-FI" sz="1600" dirty="0"/>
              <a:t>, </a:t>
            </a:r>
            <a:r>
              <a:rPr lang="fi-FI" sz="1600" dirty="0" err="1"/>
              <a:t>dBz</a:t>
            </a:r>
            <a:r>
              <a:rPr lang="fi-FI" sz="1600" dirty="0"/>
              <a:t> = </a:t>
            </a:r>
            <a:r>
              <a:rPr lang="fi-FI" sz="1600" dirty="0" err="1"/>
              <a:t>diff_field</a:t>
            </a:r>
            <a:r>
              <a:rPr lang="fi-FI" sz="1600" dirty="0"/>
              <a:t>(dl, </a:t>
            </a:r>
            <a:r>
              <a:rPr lang="fi-FI" sz="1600" dirty="0" err="1"/>
              <a:t>r_hat</a:t>
            </a:r>
            <a:r>
              <a:rPr lang="fi-FI" sz="1600" dirty="0"/>
              <a:t>[i,:],</a:t>
            </a:r>
          </a:p>
          <a:p>
            <a:r>
              <a:rPr lang="fi-FI" sz="1600" dirty="0"/>
              <a:t> </a:t>
            </a:r>
            <a:r>
              <a:rPr lang="fi-FI" sz="1600" dirty="0" err="1"/>
              <a:t>np.transpose</a:t>
            </a:r>
            <a:r>
              <a:rPr lang="fi-FI" sz="1600" dirty="0"/>
              <a:t>(</a:t>
            </a:r>
            <a:r>
              <a:rPr lang="fi-FI" sz="1600" dirty="0" err="1"/>
              <a:t>diff</a:t>
            </a:r>
            <a:r>
              <a:rPr lang="fi-FI" sz="1600" dirty="0"/>
              <a:t>[i,:]), b, I)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dB.append</a:t>
            </a:r>
            <a:r>
              <a:rPr lang="fi-FI" sz="1600" dirty="0"/>
              <a:t>(dB)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dBx.append</a:t>
            </a:r>
            <a:r>
              <a:rPr lang="fi-FI" sz="1600" dirty="0"/>
              <a:t>(</a:t>
            </a:r>
            <a:r>
              <a:rPr lang="fi-FI" sz="1600" dirty="0" err="1"/>
              <a:t>dBx</a:t>
            </a:r>
            <a:r>
              <a:rPr lang="fi-FI" sz="1600" dirty="0"/>
              <a:t>)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dBy.append</a:t>
            </a:r>
            <a:r>
              <a:rPr lang="fi-FI" sz="1600" dirty="0"/>
              <a:t>(</a:t>
            </a:r>
            <a:r>
              <a:rPr lang="fi-FI" sz="1600" dirty="0" err="1"/>
              <a:t>dBy</a:t>
            </a:r>
            <a:r>
              <a:rPr lang="fi-FI" sz="1600" dirty="0"/>
              <a:t>)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dBz.append</a:t>
            </a:r>
            <a:r>
              <a:rPr lang="fi-FI" sz="1600" dirty="0"/>
              <a:t>(</a:t>
            </a:r>
            <a:r>
              <a:rPr lang="fi-FI" sz="1600" dirty="0" err="1"/>
              <a:t>dBz</a:t>
            </a:r>
            <a:r>
              <a:rPr lang="fi-FI" sz="1600" dirty="0"/>
              <a:t>)</a:t>
            </a:r>
          </a:p>
          <a:p>
            <a:r>
              <a:rPr lang="fi-FI" sz="1600" dirty="0"/>
              <a:t>    By = </a:t>
            </a:r>
            <a:r>
              <a:rPr lang="fi-FI" sz="1600" dirty="0" err="1"/>
              <a:t>np.zeros</a:t>
            </a:r>
            <a:r>
              <a:rPr lang="fi-FI" sz="1600" dirty="0"/>
              <a:t>((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dBx</a:t>
            </a:r>
            <a:r>
              <a:rPr lang="fi-FI" sz="1600" dirty="0"/>
              <a:t>)))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Bz</a:t>
            </a:r>
            <a:r>
              <a:rPr lang="fi-FI" sz="1600" dirty="0"/>
              <a:t> = </a:t>
            </a:r>
            <a:r>
              <a:rPr lang="fi-FI" sz="1600" dirty="0" err="1"/>
              <a:t>np.zeros</a:t>
            </a:r>
            <a:r>
              <a:rPr lang="fi-FI" sz="1600" dirty="0"/>
              <a:t>((</a:t>
            </a:r>
            <a:r>
              <a:rPr lang="fi-FI" sz="1600" dirty="0" err="1"/>
              <a:t>len</a:t>
            </a:r>
            <a:r>
              <a:rPr lang="fi-FI" sz="1600" dirty="0"/>
              <a:t>(</a:t>
            </a:r>
            <a:r>
              <a:rPr lang="fi-FI" sz="1600" dirty="0" err="1"/>
              <a:t>dBx</a:t>
            </a:r>
            <a:r>
              <a:rPr lang="fi-FI" sz="1600" dirty="0"/>
              <a:t>)))    </a:t>
            </a:r>
          </a:p>
          <a:p>
            <a:r>
              <a:rPr lang="fi-FI" sz="1600" dirty="0"/>
              <a:t>    for i in </a:t>
            </a:r>
            <a:r>
              <a:rPr lang="fi-FI" sz="1600" dirty="0" err="1"/>
              <a:t>range</a:t>
            </a:r>
            <a:r>
              <a:rPr lang="fi-FI" sz="1600" dirty="0"/>
              <a:t> (0,len(</a:t>
            </a:r>
            <a:r>
              <a:rPr lang="fi-FI" sz="1600" dirty="0" err="1"/>
              <a:t>dBx</a:t>
            </a:r>
            <a:r>
              <a:rPr lang="fi-FI" sz="1600" dirty="0"/>
              <a:t>)):</a:t>
            </a:r>
          </a:p>
          <a:p>
            <a:r>
              <a:rPr lang="fi-FI" sz="1600" dirty="0"/>
              <a:t>        B[i] = </a:t>
            </a:r>
            <a:r>
              <a:rPr lang="fi-FI" sz="1600" dirty="0" err="1"/>
              <a:t>sum</a:t>
            </a:r>
            <a:r>
              <a:rPr lang="fi-FI" sz="1600" dirty="0"/>
              <a:t>(dB[i])        </a:t>
            </a:r>
          </a:p>
          <a:p>
            <a:r>
              <a:rPr lang="fi-FI" sz="1600" dirty="0"/>
              <a:t>        By[i] = </a:t>
            </a:r>
            <a:r>
              <a:rPr lang="fi-FI" sz="1600" dirty="0" err="1"/>
              <a:t>sum</a:t>
            </a:r>
            <a:r>
              <a:rPr lang="fi-FI" sz="1600" dirty="0"/>
              <a:t>(</a:t>
            </a:r>
            <a:r>
              <a:rPr lang="fi-FI" sz="1600" dirty="0" err="1"/>
              <a:t>dBy</a:t>
            </a:r>
            <a:r>
              <a:rPr lang="fi-FI" sz="1600" dirty="0"/>
              <a:t>[i])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Bz</a:t>
            </a:r>
            <a:r>
              <a:rPr lang="fi-FI" sz="1600" dirty="0"/>
              <a:t>[i] = </a:t>
            </a:r>
            <a:r>
              <a:rPr lang="fi-FI" sz="1600" dirty="0" err="1"/>
              <a:t>sum</a:t>
            </a:r>
            <a:r>
              <a:rPr lang="fi-FI" sz="1600" dirty="0"/>
              <a:t>(</a:t>
            </a:r>
            <a:r>
              <a:rPr lang="fi-FI" sz="1600" dirty="0" err="1"/>
              <a:t>dBz</a:t>
            </a:r>
            <a:r>
              <a:rPr lang="fi-FI" sz="1600" dirty="0"/>
              <a:t>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31200" y="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/>
              <a:t> y = </a:t>
            </a:r>
            <a:r>
              <a:rPr lang="fi-FI" dirty="0" err="1"/>
              <a:t>np.linspace</a:t>
            </a:r>
            <a:r>
              <a:rPr lang="fi-FI" dirty="0"/>
              <a:t>(-5, 5, 10)</a:t>
            </a:r>
          </a:p>
          <a:p>
            <a:r>
              <a:rPr lang="fi-FI" dirty="0"/>
              <a:t>    z = </a:t>
            </a:r>
            <a:r>
              <a:rPr lang="fi-FI" dirty="0" err="1"/>
              <a:t>np.linspace</a:t>
            </a:r>
            <a:r>
              <a:rPr lang="fi-FI" dirty="0"/>
              <a:t>(-5, 5, 10)</a:t>
            </a:r>
          </a:p>
          <a:p>
            <a:r>
              <a:rPr lang="fi-FI" dirty="0"/>
              <a:t>    [Y, Z] = </a:t>
            </a:r>
            <a:r>
              <a:rPr lang="fi-FI" dirty="0" err="1"/>
              <a:t>np.meshgrid</a:t>
            </a:r>
            <a:r>
              <a:rPr lang="fi-FI" dirty="0"/>
              <a:t>(y, z)</a:t>
            </a:r>
          </a:p>
          <a:p>
            <a:r>
              <a:rPr lang="fi-FI" dirty="0"/>
              <a:t>    </a:t>
            </a:r>
            <a:r>
              <a:rPr lang="fi-FI" dirty="0" err="1"/>
              <a:t>plt.quiver</a:t>
            </a:r>
            <a:r>
              <a:rPr lang="fi-FI" dirty="0"/>
              <a:t>(</a:t>
            </a:r>
            <a:r>
              <a:rPr lang="fi-FI" dirty="0" err="1"/>
              <a:t>Y,Z,By,Bz</a:t>
            </a:r>
            <a:r>
              <a:rPr lang="fi-FI" dirty="0"/>
              <a:t>)</a:t>
            </a:r>
          </a:p>
          <a:p>
            <a:r>
              <a:rPr lang="fi-FI" dirty="0"/>
              <a:t>    </a:t>
            </a:r>
            <a:r>
              <a:rPr lang="fi-FI" dirty="0" err="1"/>
              <a:t>plt.savefig</a:t>
            </a:r>
            <a:r>
              <a:rPr lang="fi-FI" dirty="0"/>
              <a:t>('B_yz.pdf',</a:t>
            </a:r>
            <a:r>
              <a:rPr lang="fi-FI" dirty="0" err="1"/>
              <a:t>dpi</a:t>
            </a:r>
            <a:r>
              <a:rPr lang="fi-FI" dirty="0"/>
              <a:t>=200)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4BA2-7CE6-41F5-8DF8-EC709B899CBE}"/>
              </a:ext>
            </a:extLst>
          </p:cNvPr>
          <p:cNvSpPr/>
          <p:nvPr/>
        </p:nvSpPr>
        <p:spPr>
          <a:xfrm>
            <a:off x="87881" y="3870323"/>
            <a:ext cx="3993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r_hat</a:t>
            </a:r>
            <a:r>
              <a:rPr lang="en-US" dirty="0"/>
              <a:t>)-1):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#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r_hatx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unit r on x direction</a:t>
            </a:r>
          </a:p>
          <a:p>
            <a:r>
              <a:rPr lang="en-US" dirty="0"/>
              <a:t>        </a:t>
            </a:r>
            <a:r>
              <a:rPr lang="en-US" dirty="0" err="1"/>
              <a:t>r_hatx</a:t>
            </a:r>
            <a:r>
              <a:rPr lang="en-US" dirty="0"/>
              <a:t> = [</a:t>
            </a:r>
            <a:r>
              <a:rPr lang="en-US" dirty="0" err="1"/>
              <a:t>r_hat</a:t>
            </a:r>
            <a:r>
              <a:rPr lang="en-US" dirty="0"/>
              <a:t>[i+1,0]-</a:t>
            </a:r>
            <a:r>
              <a:rPr lang="en-US" dirty="0" err="1"/>
              <a:t>r_hat</a:t>
            </a:r>
            <a:r>
              <a:rPr lang="en-US" dirty="0"/>
              <a:t>[i,0], 0, 0]/</a:t>
            </a:r>
            <a:r>
              <a:rPr lang="en-US" dirty="0" err="1"/>
              <a:t>LA.norm</a:t>
            </a:r>
            <a:r>
              <a:rPr lang="en-US" dirty="0"/>
              <a:t>(</a:t>
            </a:r>
            <a:r>
              <a:rPr lang="en-US" dirty="0" err="1"/>
              <a:t>r_hat</a:t>
            </a:r>
            <a:r>
              <a:rPr lang="en-US" dirty="0"/>
              <a:t>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#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r_haty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unit r on y direction  </a:t>
            </a:r>
          </a:p>
          <a:p>
            <a:r>
              <a:rPr lang="en-US" dirty="0"/>
              <a:t>        </a:t>
            </a:r>
            <a:r>
              <a:rPr lang="en-US" dirty="0" err="1"/>
              <a:t>r_haty</a:t>
            </a:r>
            <a:r>
              <a:rPr lang="en-US" dirty="0"/>
              <a:t> = [0, </a:t>
            </a:r>
            <a:r>
              <a:rPr lang="en-US" dirty="0" err="1"/>
              <a:t>r_hat</a:t>
            </a:r>
            <a:r>
              <a:rPr lang="en-US" dirty="0"/>
              <a:t>[i+1,1]-</a:t>
            </a:r>
            <a:r>
              <a:rPr lang="en-US" dirty="0" err="1"/>
              <a:t>r_hat</a:t>
            </a:r>
            <a:r>
              <a:rPr lang="en-US" dirty="0"/>
              <a:t>[i,1], 0]/</a:t>
            </a:r>
            <a:r>
              <a:rPr lang="en-US" dirty="0" err="1"/>
              <a:t>LA.norm</a:t>
            </a:r>
            <a:r>
              <a:rPr lang="en-US" dirty="0"/>
              <a:t>(</a:t>
            </a:r>
            <a:r>
              <a:rPr lang="en-US" dirty="0" err="1"/>
              <a:t>r_hat</a:t>
            </a:r>
            <a:r>
              <a:rPr lang="en-US" dirty="0"/>
              <a:t>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#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r_hatz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unit r on z direction  </a:t>
            </a:r>
          </a:p>
          <a:p>
            <a:r>
              <a:rPr lang="en-US" dirty="0"/>
              <a:t>        </a:t>
            </a:r>
            <a:r>
              <a:rPr lang="en-US" dirty="0" err="1"/>
              <a:t>r_hatz</a:t>
            </a:r>
            <a:r>
              <a:rPr lang="en-US" dirty="0"/>
              <a:t> = [0, </a:t>
            </a:r>
            <a:r>
              <a:rPr lang="en-US" dirty="0" err="1"/>
              <a:t>r_hat</a:t>
            </a:r>
            <a:r>
              <a:rPr lang="en-US" dirty="0"/>
              <a:t>[i+1,2]-</a:t>
            </a:r>
            <a:r>
              <a:rPr lang="en-US" dirty="0" err="1"/>
              <a:t>r_hat</a:t>
            </a:r>
            <a:r>
              <a:rPr lang="en-US" dirty="0"/>
              <a:t>[i,2], 0]/</a:t>
            </a:r>
            <a:r>
              <a:rPr lang="en-US" dirty="0" err="1"/>
              <a:t>LA.norm</a:t>
            </a:r>
            <a:r>
              <a:rPr lang="en-US" dirty="0"/>
              <a:t>(</a:t>
            </a:r>
            <a:r>
              <a:rPr lang="en-US" dirty="0" err="1"/>
              <a:t>r_hat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9E2C1-BC02-4DFF-B755-55F67D91B5CB}"/>
              </a:ext>
            </a:extLst>
          </p:cNvPr>
          <p:cNvSpPr/>
          <p:nvPr/>
        </p:nvSpPr>
        <p:spPr>
          <a:xfrm>
            <a:off x="3208377" y="461665"/>
            <a:ext cx="51953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#magnetic field on x direction     </a:t>
            </a:r>
          </a:p>
          <a:p>
            <a:r>
              <a:rPr lang="en-US" dirty="0"/>
              <a:t>        </a:t>
            </a:r>
            <a:r>
              <a:rPr lang="en-US" dirty="0" err="1"/>
              <a:t>dBx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b*I*</a:t>
            </a:r>
            <a:r>
              <a:rPr lang="en-US" dirty="0" err="1"/>
              <a:t>np.cross</a:t>
            </a:r>
            <a:r>
              <a:rPr lang="en-US" dirty="0"/>
              <a:t>(dl, </a:t>
            </a:r>
            <a:r>
              <a:rPr lang="en-US" dirty="0" err="1"/>
              <a:t>r_hatx</a:t>
            </a:r>
            <a:r>
              <a:rPr lang="en-US" dirty="0"/>
              <a:t>)/(</a:t>
            </a:r>
            <a:r>
              <a:rPr lang="en-US" dirty="0" err="1"/>
              <a:t>LA.norm</a:t>
            </a:r>
            <a:r>
              <a:rPr lang="en-US" dirty="0"/>
              <a:t>(r))**2</a:t>
            </a:r>
          </a:p>
          <a:p>
            <a:r>
              <a:rPr lang="en-US" dirty="0"/>
              <a:t>        #</a:t>
            </a:r>
            <a:r>
              <a:rPr lang="en-US" dirty="0" err="1"/>
              <a:t>magntic</a:t>
            </a:r>
            <a:r>
              <a:rPr lang="en-US" dirty="0"/>
              <a:t> field on y direction    </a:t>
            </a:r>
          </a:p>
          <a:p>
            <a:r>
              <a:rPr lang="en-US" dirty="0"/>
              <a:t>        </a:t>
            </a:r>
            <a:r>
              <a:rPr lang="en-US" dirty="0" err="1"/>
              <a:t>dBy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b*I*</a:t>
            </a:r>
            <a:r>
              <a:rPr lang="en-US" dirty="0" err="1"/>
              <a:t>np.cross</a:t>
            </a:r>
            <a:r>
              <a:rPr lang="en-US" dirty="0"/>
              <a:t>(dl, </a:t>
            </a:r>
            <a:r>
              <a:rPr lang="en-US" dirty="0" err="1"/>
              <a:t>r_haty</a:t>
            </a:r>
            <a:r>
              <a:rPr lang="en-US" dirty="0"/>
              <a:t>)/(</a:t>
            </a:r>
            <a:r>
              <a:rPr lang="en-US" dirty="0" err="1"/>
              <a:t>LA.norm</a:t>
            </a:r>
            <a:r>
              <a:rPr lang="en-US" dirty="0"/>
              <a:t>(r))**2  </a:t>
            </a:r>
          </a:p>
          <a:p>
            <a:r>
              <a:rPr lang="en-US" dirty="0"/>
              <a:t>        #</a:t>
            </a:r>
            <a:r>
              <a:rPr lang="en-US" dirty="0" err="1"/>
              <a:t>magntic</a:t>
            </a:r>
            <a:r>
              <a:rPr lang="en-US" dirty="0"/>
              <a:t> field on z direction    </a:t>
            </a:r>
          </a:p>
          <a:p>
            <a:r>
              <a:rPr lang="en-US" dirty="0"/>
              <a:t>        </a:t>
            </a:r>
            <a:r>
              <a:rPr lang="en-US" dirty="0" err="1"/>
              <a:t>dBz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b*I*</a:t>
            </a:r>
            <a:r>
              <a:rPr lang="en-US" dirty="0" err="1"/>
              <a:t>np.cross</a:t>
            </a:r>
            <a:r>
              <a:rPr lang="en-US" dirty="0"/>
              <a:t>(dl, </a:t>
            </a:r>
            <a:r>
              <a:rPr lang="en-US" dirty="0" err="1"/>
              <a:t>r_hatz</a:t>
            </a:r>
            <a:r>
              <a:rPr lang="en-US" dirty="0"/>
              <a:t>)/(</a:t>
            </a:r>
            <a:r>
              <a:rPr lang="en-US" dirty="0" err="1"/>
              <a:t>LA.norm</a:t>
            </a:r>
            <a:r>
              <a:rPr lang="en-US" dirty="0"/>
              <a:t>(r))**2</a:t>
            </a:r>
          </a:p>
          <a:p>
            <a:r>
              <a:rPr lang="en-US" dirty="0"/>
              <a:t>    return dB, </a:t>
            </a:r>
            <a:r>
              <a:rPr lang="en-US" dirty="0" err="1"/>
              <a:t>dBx</a:t>
            </a:r>
            <a:r>
              <a:rPr lang="en-US" dirty="0"/>
              <a:t>, </a:t>
            </a:r>
            <a:r>
              <a:rPr lang="en-US" dirty="0" err="1"/>
              <a:t>dBy</a:t>
            </a:r>
            <a:r>
              <a:rPr lang="en-US" dirty="0"/>
              <a:t>, </a:t>
            </a:r>
            <a:r>
              <a:rPr lang="en-US" dirty="0" err="1"/>
              <a:t>dBz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460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3776133"/>
            <a:ext cx="3938501" cy="2876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2" y="179907"/>
            <a:ext cx="2838450" cy="2876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C6B95C-2E6C-424C-A650-6852F630055D}"/>
              </a:ext>
            </a:extLst>
          </p:cNvPr>
          <p:cNvSpPr/>
          <p:nvPr/>
        </p:nvSpPr>
        <p:spPr>
          <a:xfrm>
            <a:off x="4385733" y="179907"/>
            <a:ext cx="756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color_array</a:t>
            </a:r>
            <a:endParaRPr lang="fi-FI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/>
              <a:t>c = </a:t>
            </a:r>
            <a:r>
              <a:rPr lang="fi-FI" dirty="0" err="1"/>
              <a:t>np.zeros</a:t>
            </a:r>
            <a:r>
              <a:rPr lang="fi-FI" dirty="0"/>
              <a:t>(</a:t>
            </a:r>
            <a:r>
              <a:rPr lang="fi-FI" dirty="0" err="1"/>
              <a:t>shape</a:t>
            </a:r>
            <a:r>
              <a:rPr lang="fi-FI" dirty="0"/>
              <a:t>=(</a:t>
            </a:r>
            <a:r>
              <a:rPr lang="fi-FI" dirty="0" err="1"/>
              <a:t>len</a:t>
            </a:r>
            <a:r>
              <a:rPr lang="fi-FI" dirty="0"/>
              <a:t>(B_0x), </a:t>
            </a:r>
            <a:r>
              <a:rPr lang="fi-FI" dirty="0" err="1"/>
              <a:t>len</a:t>
            </a:r>
            <a:r>
              <a:rPr lang="fi-FI" dirty="0"/>
              <a:t>(B_0y), </a:t>
            </a:r>
            <a:r>
              <a:rPr lang="fi-FI" dirty="0" err="1"/>
              <a:t>len</a:t>
            </a:r>
            <a:r>
              <a:rPr lang="fi-FI" dirty="0"/>
              <a:t>(B_0z), 4)) </a:t>
            </a:r>
          </a:p>
          <a:p>
            <a:r>
              <a:rPr lang="fi-FI" dirty="0"/>
              <a:t>c[:, :, :, 0] = u    c[:, :, :, 1] = v    c[:, :, :, 2] = w    c[:, :, :, 3] = </a:t>
            </a:r>
            <a:r>
              <a:rPr lang="fi-FI" dirty="0" err="1"/>
              <a:t>np.ones</a:t>
            </a:r>
            <a:r>
              <a:rPr lang="fi-FI" dirty="0"/>
              <a:t>(</a:t>
            </a:r>
            <a:r>
              <a:rPr lang="fi-FI" dirty="0" err="1"/>
              <a:t>shape</a:t>
            </a:r>
            <a:r>
              <a:rPr lang="fi-FI" dirty="0"/>
              <a:t>=(</a:t>
            </a:r>
            <a:r>
              <a:rPr lang="fi-FI" dirty="0" err="1"/>
              <a:t>len</a:t>
            </a:r>
            <a:r>
              <a:rPr lang="fi-FI" dirty="0"/>
              <a:t>(B_0x), </a:t>
            </a:r>
            <a:r>
              <a:rPr lang="fi-FI" dirty="0" err="1"/>
              <a:t>len</a:t>
            </a:r>
            <a:r>
              <a:rPr lang="fi-FI" dirty="0"/>
              <a:t>(B_0y), </a:t>
            </a:r>
            <a:r>
              <a:rPr lang="fi-FI" dirty="0" err="1"/>
              <a:t>len</a:t>
            </a:r>
            <a:r>
              <a:rPr lang="fi-FI" dirty="0"/>
              <a:t>(B_0z)))</a:t>
            </a:r>
          </a:p>
          <a:p>
            <a:r>
              <a:rPr lang="fi-FI" dirty="0"/>
              <a:t>c = </a:t>
            </a:r>
            <a:r>
              <a:rPr lang="fi-FI" dirty="0" err="1"/>
              <a:t>np.abs</a:t>
            </a:r>
            <a:r>
              <a:rPr lang="fi-FI" dirty="0"/>
              <a:t>(c)    </a:t>
            </a:r>
          </a:p>
          <a:p>
            <a:r>
              <a:rPr lang="fi-FI" dirty="0"/>
              <a:t>c2 = </a:t>
            </a:r>
            <a:r>
              <a:rPr lang="fi-FI" dirty="0" err="1"/>
              <a:t>np.zeros</a:t>
            </a:r>
            <a:r>
              <a:rPr lang="fi-FI" dirty="0"/>
              <a:t>(</a:t>
            </a:r>
            <a:r>
              <a:rPr lang="fi-FI" dirty="0" err="1"/>
              <a:t>shape</a:t>
            </a:r>
            <a:r>
              <a:rPr lang="fi-FI" dirty="0"/>
              <a:t>=(</a:t>
            </a:r>
            <a:r>
              <a:rPr lang="fi-FI" dirty="0" err="1"/>
              <a:t>len</a:t>
            </a:r>
            <a:r>
              <a:rPr lang="fi-FI" dirty="0"/>
              <a:t>(B_0x)*</a:t>
            </a:r>
            <a:r>
              <a:rPr lang="fi-FI" dirty="0" err="1"/>
              <a:t>len</a:t>
            </a:r>
            <a:r>
              <a:rPr lang="fi-FI" dirty="0"/>
              <a:t>(B_0y)*</a:t>
            </a:r>
            <a:r>
              <a:rPr lang="fi-FI" dirty="0" err="1"/>
              <a:t>len</a:t>
            </a:r>
            <a:r>
              <a:rPr lang="fi-FI" dirty="0"/>
              <a:t>(B_0z), 4))    </a:t>
            </a:r>
          </a:p>
          <a:p>
            <a:r>
              <a:rPr lang="fi-FI" dirty="0"/>
              <a:t>l = 0    </a:t>
            </a:r>
          </a:p>
          <a:p>
            <a:r>
              <a:rPr lang="fi-FI" dirty="0"/>
              <a:t>for </a:t>
            </a:r>
            <a:r>
              <a:rPr lang="fi-FI" dirty="0" err="1"/>
              <a:t>i,j,k</a:t>
            </a:r>
            <a:r>
              <a:rPr lang="fi-FI" dirty="0"/>
              <a:t> in </a:t>
            </a:r>
            <a:r>
              <a:rPr lang="fi-FI" dirty="0" err="1"/>
              <a:t>np.ndindex</a:t>
            </a:r>
            <a:r>
              <a:rPr lang="fi-FI" dirty="0"/>
              <a:t>((</a:t>
            </a:r>
            <a:r>
              <a:rPr lang="fi-FI" dirty="0" err="1"/>
              <a:t>len</a:t>
            </a:r>
            <a:r>
              <a:rPr lang="fi-FI" dirty="0"/>
              <a:t>(B_0x), </a:t>
            </a:r>
            <a:r>
              <a:rPr lang="fi-FI" dirty="0" err="1"/>
              <a:t>len</a:t>
            </a:r>
            <a:r>
              <a:rPr lang="fi-FI" dirty="0"/>
              <a:t>(B_0y), </a:t>
            </a:r>
            <a:r>
              <a:rPr lang="fi-FI" dirty="0" err="1"/>
              <a:t>len</a:t>
            </a:r>
            <a:r>
              <a:rPr lang="fi-FI" dirty="0"/>
              <a:t>(B_0z))):        c2[l]=c[</a:t>
            </a:r>
            <a:r>
              <a:rPr lang="fi-FI" dirty="0" err="1"/>
              <a:t>i,j,k</a:t>
            </a:r>
            <a:r>
              <a:rPr lang="fi-FI" dirty="0"/>
              <a:t>]        l+=1    c3 = </a:t>
            </a:r>
            <a:r>
              <a:rPr lang="fi-FI" dirty="0" err="1"/>
              <a:t>np.concatenate</a:t>
            </a:r>
            <a:r>
              <a:rPr lang="fi-FI" dirty="0"/>
              <a:t>((c2, </a:t>
            </a:r>
            <a:r>
              <a:rPr lang="fi-FI" dirty="0" err="1"/>
              <a:t>np.repeat</a:t>
            </a:r>
            <a:r>
              <a:rPr lang="fi-FI" dirty="0"/>
              <a:t>(c2,2, </a:t>
            </a:r>
            <a:r>
              <a:rPr lang="fi-FI" dirty="0" err="1"/>
              <a:t>axis</a:t>
            </a:r>
            <a:r>
              <a:rPr lang="fi-FI" dirty="0"/>
              <a:t>=0)), </a:t>
            </a:r>
            <a:r>
              <a:rPr lang="fi-FI" dirty="0" err="1"/>
              <a:t>axis</a:t>
            </a:r>
            <a:r>
              <a:rPr lang="fi-FI" dirty="0"/>
              <a:t>=0)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9DEC8F-AC7D-4FE7-8D71-6DFF7485A9A6}"/>
              </a:ext>
            </a:extLst>
          </p:cNvPr>
          <p:cNvSpPr/>
          <p:nvPr/>
        </p:nvSpPr>
        <p:spPr>
          <a:xfrm>
            <a:off x="4385733" y="2959364"/>
            <a:ext cx="756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3D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quiver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fi-FI" dirty="0" err="1"/>
              <a:t>fig</a:t>
            </a:r>
            <a:r>
              <a:rPr lang="fi-FI" dirty="0"/>
              <a:t> = </a:t>
            </a:r>
            <a:r>
              <a:rPr lang="fi-FI" dirty="0" err="1"/>
              <a:t>plt.figure</a:t>
            </a:r>
            <a:r>
              <a:rPr lang="fi-FI" dirty="0"/>
              <a:t>()    ax = </a:t>
            </a:r>
            <a:r>
              <a:rPr lang="fi-FI" dirty="0" err="1"/>
              <a:t>fig.gca</a:t>
            </a:r>
            <a:r>
              <a:rPr lang="fi-FI" dirty="0"/>
              <a:t>(</a:t>
            </a:r>
            <a:r>
              <a:rPr lang="fi-FI" dirty="0" err="1"/>
              <a:t>projection</a:t>
            </a:r>
            <a:r>
              <a:rPr lang="fi-FI" dirty="0"/>
              <a:t>='3d')    </a:t>
            </a:r>
            <a:r>
              <a:rPr lang="fi-FI" dirty="0" err="1"/>
              <a:t>ax.quiver</a:t>
            </a:r>
            <a:r>
              <a:rPr lang="fi-FI" dirty="0"/>
              <a:t>(P[0:8,0],P[0:8,1],P[0:8,2],B_0x,B_0y,B_0z,pivot = '</a:t>
            </a:r>
            <a:r>
              <a:rPr lang="fi-FI" dirty="0" err="1"/>
              <a:t>middle</a:t>
            </a:r>
            <a:r>
              <a:rPr lang="fi-FI" dirty="0"/>
              <a:t>', </a:t>
            </a:r>
            <a:r>
              <a:rPr lang="fi-FI" dirty="0" err="1"/>
              <a:t>color</a:t>
            </a:r>
            <a:r>
              <a:rPr lang="fi-FI" dirty="0"/>
              <a:t> = c3)    </a:t>
            </a:r>
            <a:r>
              <a:rPr lang="fi-FI" dirty="0" err="1"/>
              <a:t>plt.savefig</a:t>
            </a:r>
            <a:r>
              <a:rPr lang="fi-FI" dirty="0"/>
              <a:t>('B_3D_quiver.pdf',dpi=200)    </a:t>
            </a:r>
            <a:r>
              <a:rPr lang="fi-FI" dirty="0" err="1"/>
              <a:t>print</a:t>
            </a:r>
            <a:r>
              <a:rPr lang="fi-FI" dirty="0"/>
              <a:t>('B_3D_y_z:')    </a:t>
            </a:r>
            <a:r>
              <a:rPr lang="fi-FI" dirty="0" err="1"/>
              <a:t>print</a:t>
            </a:r>
            <a:r>
              <a:rPr lang="fi-FI" dirty="0"/>
              <a:t>(B)  </a:t>
            </a:r>
          </a:p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3D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fi-FI" dirty="0"/>
              <a:t>fig2 = </a:t>
            </a:r>
            <a:r>
              <a:rPr lang="fi-FI" dirty="0" err="1"/>
              <a:t>plt.figure</a:t>
            </a:r>
            <a:r>
              <a:rPr lang="fi-FI" dirty="0"/>
              <a:t>()    ax1 = fig2.add_subplot(211, </a:t>
            </a:r>
            <a:r>
              <a:rPr lang="fi-FI" dirty="0" err="1"/>
              <a:t>projection</a:t>
            </a:r>
            <a:r>
              <a:rPr lang="fi-FI" dirty="0"/>
              <a:t>='3d')   </a:t>
            </a:r>
          </a:p>
          <a:p>
            <a:r>
              <a:rPr lang="fi-FI" dirty="0"/>
              <a:t>ax1.plot_wireframe(B_0x,B_0y, </a:t>
            </a:r>
            <a:r>
              <a:rPr lang="fi-FI" dirty="0" err="1"/>
              <a:t>np.array</a:t>
            </a:r>
            <a:r>
              <a:rPr lang="fi-FI" dirty="0"/>
              <a:t>([B_0z,B_0z]))    </a:t>
            </a:r>
            <a:r>
              <a:rPr lang="fi-FI" dirty="0" err="1"/>
              <a:t>plt.savefig</a:t>
            </a:r>
            <a:r>
              <a:rPr lang="fi-FI" dirty="0"/>
              <a:t>('B_3D_framewire.pdf',dpi=200)   </a:t>
            </a:r>
          </a:p>
          <a:p>
            <a:r>
              <a:rPr lang="fi-FI" dirty="0"/>
              <a:t>ax2 = fig2.add_subplot(212, </a:t>
            </a:r>
            <a:r>
              <a:rPr lang="fi-FI" dirty="0" err="1"/>
              <a:t>projection</a:t>
            </a:r>
            <a:r>
              <a:rPr lang="fi-FI" dirty="0"/>
              <a:t>='3d')    </a:t>
            </a:r>
          </a:p>
          <a:p>
            <a:r>
              <a:rPr lang="fi-FI" dirty="0"/>
              <a:t>X,Y = </a:t>
            </a:r>
            <a:r>
              <a:rPr lang="fi-FI" dirty="0" err="1"/>
              <a:t>np.meshgrid</a:t>
            </a:r>
            <a:r>
              <a:rPr lang="fi-FI" dirty="0"/>
              <a:t>(B_0x,B_0y)    ax2.contour(X, Y, </a:t>
            </a:r>
            <a:r>
              <a:rPr lang="fi-FI" dirty="0" err="1"/>
              <a:t>np.array</a:t>
            </a:r>
            <a:r>
              <a:rPr lang="fi-FI" dirty="0"/>
              <a:t>([B_0z,B_0z]))        </a:t>
            </a:r>
            <a:r>
              <a:rPr lang="fi-FI" dirty="0" err="1"/>
              <a:t>plt.savefig</a:t>
            </a:r>
            <a:r>
              <a:rPr lang="fi-FI" dirty="0"/>
              <a:t>('B_3D.pdf',dpi=200)    </a:t>
            </a:r>
          </a:p>
          <a:p>
            <a:r>
              <a:rPr lang="fi-FI" dirty="0" err="1"/>
              <a:t>plt.show</a:t>
            </a:r>
            <a:r>
              <a:rPr lang="fi-FI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351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5FD87F-76A5-4B11-8FBD-B972C3BF5FCA}"/>
              </a:ext>
            </a:extLst>
          </p:cNvPr>
          <p:cNvSpPr/>
          <p:nvPr/>
        </p:nvSpPr>
        <p:spPr>
          <a:xfrm>
            <a:off x="-406402" y="2921000"/>
            <a:ext cx="120904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i-FI" sz="3200" dirty="0" err="1"/>
              <a:t>Learned</a:t>
            </a:r>
            <a:r>
              <a:rPr lang="fi-FI" sz="3200" dirty="0"/>
              <a:t> a </a:t>
            </a:r>
            <a:r>
              <a:rPr lang="fi-FI" sz="3200" dirty="0" err="1"/>
              <a:t>lot</a:t>
            </a:r>
            <a:r>
              <a:rPr lang="fi-FI" sz="3200" dirty="0"/>
              <a:t> </a:t>
            </a:r>
            <a:r>
              <a:rPr lang="fi-FI" sz="3200" dirty="0" err="1"/>
              <a:t>from</a:t>
            </a:r>
            <a:r>
              <a:rPr lang="fi-FI" sz="3200" dirty="0"/>
              <a:t> </a:t>
            </a:r>
            <a:r>
              <a:rPr lang="fi-FI" sz="3200" dirty="0" err="1"/>
              <a:t>basic</a:t>
            </a:r>
            <a:r>
              <a:rPr lang="fi-FI" sz="3200" dirty="0"/>
              <a:t> to </a:t>
            </a:r>
            <a:r>
              <a:rPr lang="fi-FI" sz="3200" dirty="0" err="1"/>
              <a:t>advance</a:t>
            </a:r>
            <a:r>
              <a:rPr lang="fi-FI" sz="3200" dirty="0"/>
              <a:t>, for </a:t>
            </a:r>
            <a:r>
              <a:rPr lang="fi-FI" sz="3200" dirty="0" err="1"/>
              <a:t>instances</a:t>
            </a:r>
            <a:r>
              <a:rPr lang="fi-FI" sz="3200" dirty="0"/>
              <a:t>: </a:t>
            </a:r>
            <a:r>
              <a:rPr lang="fi-FI" sz="3200" dirty="0" err="1"/>
              <a:t>interpolation</a:t>
            </a:r>
            <a:r>
              <a:rPr lang="fi-FI" sz="3200" dirty="0"/>
              <a:t>, (</a:t>
            </a:r>
            <a:r>
              <a:rPr lang="fi-FI" sz="3200" dirty="0" err="1"/>
              <a:t>linear</a:t>
            </a:r>
            <a:r>
              <a:rPr lang="fi-FI" sz="3200" dirty="0"/>
              <a:t>/</a:t>
            </a:r>
            <a:r>
              <a:rPr lang="fi-FI" sz="3200" dirty="0" err="1"/>
              <a:t>spline</a:t>
            </a:r>
            <a:r>
              <a:rPr lang="fi-FI" sz="3200" dirty="0"/>
              <a:t>), </a:t>
            </a:r>
          </a:p>
          <a:p>
            <a:pPr lvl="2"/>
            <a:r>
              <a:rPr lang="fi-FI" sz="3200" dirty="0" err="1"/>
              <a:t>integral</a:t>
            </a:r>
            <a:r>
              <a:rPr lang="fi-FI" sz="3200" dirty="0"/>
              <a:t>(</a:t>
            </a:r>
            <a:r>
              <a:rPr lang="fi-FI" sz="3200" dirty="0" err="1"/>
              <a:t>simpson</a:t>
            </a:r>
            <a:r>
              <a:rPr lang="fi-FI" sz="3200" dirty="0"/>
              <a:t> </a:t>
            </a:r>
            <a:r>
              <a:rPr lang="fi-FI" sz="3200" dirty="0" err="1"/>
              <a:t>tripzoid</a:t>
            </a:r>
            <a:r>
              <a:rPr lang="fi-FI" sz="3200" dirty="0"/>
              <a:t>, and </a:t>
            </a:r>
            <a:r>
              <a:rPr lang="fi-FI" sz="3200" dirty="0" err="1"/>
              <a:t>etc</a:t>
            </a:r>
            <a:r>
              <a:rPr lang="fi-FI" sz="3200" dirty="0"/>
              <a:t>),</a:t>
            </a:r>
          </a:p>
          <a:p>
            <a:pPr lvl="2"/>
            <a:r>
              <a:rPr lang="fi-FI" sz="3200" dirty="0" err="1"/>
              <a:t>electric</a:t>
            </a:r>
            <a:r>
              <a:rPr lang="fi-FI" sz="3200" dirty="0"/>
              <a:t>/</a:t>
            </a:r>
            <a:r>
              <a:rPr lang="fi-FI" sz="3200" dirty="0" err="1"/>
              <a:t>magnetic</a:t>
            </a:r>
            <a:r>
              <a:rPr lang="fi-FI" sz="3200" dirty="0"/>
              <a:t> </a:t>
            </a:r>
            <a:r>
              <a:rPr lang="fi-FI" sz="3200" dirty="0" err="1"/>
              <a:t>field</a:t>
            </a:r>
            <a:r>
              <a:rPr lang="fi-FI" sz="3200" dirty="0"/>
              <a:t> (2d, 3d, QUIVER),</a:t>
            </a:r>
          </a:p>
          <a:p>
            <a:pPr lvl="2"/>
            <a:r>
              <a:rPr lang="fi-FI" sz="3200" dirty="0" err="1"/>
              <a:t>atom</a:t>
            </a:r>
            <a:r>
              <a:rPr lang="fi-FI" sz="3200" dirty="0"/>
              <a:t> </a:t>
            </a:r>
            <a:r>
              <a:rPr lang="fi-FI" sz="3200" dirty="0" err="1"/>
              <a:t>structures</a:t>
            </a:r>
            <a:r>
              <a:rPr lang="fi-FI" sz="3200" dirty="0"/>
              <a:t>(spin, </a:t>
            </a:r>
            <a:r>
              <a:rPr lang="fi-FI" sz="3200" dirty="0" err="1"/>
              <a:t>occ</a:t>
            </a:r>
            <a:r>
              <a:rPr lang="fi-FI" sz="3200" dirty="0"/>
              <a:t>),</a:t>
            </a:r>
          </a:p>
          <a:p>
            <a:pPr lvl="2"/>
            <a:r>
              <a:rPr lang="fi-FI" sz="3200" dirty="0" err="1"/>
              <a:t>Hartree</a:t>
            </a:r>
            <a:r>
              <a:rPr lang="fi-FI" sz="3200" dirty="0"/>
              <a:t>, </a:t>
            </a:r>
            <a:r>
              <a:rPr lang="fi-FI" sz="3200" dirty="0" err="1"/>
              <a:t>Hartree</a:t>
            </a:r>
            <a:r>
              <a:rPr lang="fi-FI" sz="3200" dirty="0"/>
              <a:t> </a:t>
            </a:r>
            <a:r>
              <a:rPr lang="fi-FI" sz="3200" dirty="0" err="1"/>
              <a:t>Flock</a:t>
            </a:r>
            <a:endParaRPr lang="fi-FI" sz="3200" dirty="0"/>
          </a:p>
          <a:p>
            <a:pPr lvl="2"/>
            <a:r>
              <a:rPr lang="fi-FI" sz="3200" dirty="0" err="1"/>
              <a:t>Marcov</a:t>
            </a:r>
            <a:r>
              <a:rPr lang="fi-FI" sz="3200" dirty="0"/>
              <a:t> Chain(</a:t>
            </a:r>
            <a:r>
              <a:rPr lang="fi-FI" sz="3200" dirty="0" err="1"/>
              <a:t>path</a:t>
            </a:r>
            <a:r>
              <a:rPr lang="fi-FI" sz="3200" dirty="0"/>
              <a:t> </a:t>
            </a:r>
            <a:r>
              <a:rPr lang="fi-FI" sz="3200" dirty="0" err="1"/>
              <a:t>integral</a:t>
            </a:r>
            <a:r>
              <a:rPr lang="fi-FI" sz="3200" dirty="0"/>
              <a:t>/</a:t>
            </a:r>
            <a:r>
              <a:rPr lang="fi-FI" sz="3200" dirty="0" err="1"/>
              <a:t>classical</a:t>
            </a:r>
            <a:r>
              <a:rPr lang="fi-FI" sz="3200" dirty="0"/>
              <a:t>/spin and </a:t>
            </a:r>
            <a:r>
              <a:rPr lang="fi-FI" sz="3200" dirty="0" err="1"/>
              <a:t>etc</a:t>
            </a:r>
            <a:r>
              <a:rPr lang="fi-FI" sz="3200" dirty="0"/>
              <a:t>…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083C3-DC39-4B14-9C8C-A83484E82DA6}"/>
              </a:ext>
            </a:extLst>
          </p:cNvPr>
          <p:cNvSpPr txBox="1"/>
          <p:nvPr/>
        </p:nvSpPr>
        <p:spPr>
          <a:xfrm>
            <a:off x="7635582" y="1769870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6000" dirty="0" err="1"/>
              <a:t>Thank</a:t>
            </a:r>
            <a:r>
              <a:rPr lang="fi-FI" sz="6000" dirty="0"/>
              <a:t> </a:t>
            </a:r>
            <a:r>
              <a:rPr lang="fi-FI" sz="6000" dirty="0" err="1"/>
              <a:t>you</a:t>
            </a:r>
            <a:r>
              <a:rPr lang="fi-FI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50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/>
              <a:t>1D </a:t>
            </a:r>
            <a:r>
              <a:rPr lang="fi-FI" dirty="0" err="1"/>
              <a:t>interpolation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30457"/>
              </p:ext>
            </p:extLst>
          </p:nvPr>
        </p:nvGraphicFramePr>
        <p:xfrm>
          <a:off x="1524546" y="1156755"/>
          <a:ext cx="7109740" cy="533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546" y="1156755"/>
                        <a:ext cx="7109740" cy="533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11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3570" y="941303"/>
            <a:ext cx="9144000" cy="985424"/>
          </a:xfrm>
        </p:spPr>
        <p:txBody>
          <a:bodyPr/>
          <a:lstStyle/>
          <a:p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544" y="2339098"/>
            <a:ext cx="3005959" cy="2242002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1D </a:t>
            </a:r>
            <a:r>
              <a:rPr lang="fi-FI" dirty="0" err="1"/>
              <a:t>itest</a:t>
            </a:r>
            <a:r>
              <a:rPr lang="fi-FI" dirty="0"/>
              <a:t> on </a:t>
            </a:r>
            <a:r>
              <a:rPr lang="fi-FI" dirty="0" err="1"/>
              <a:t>line</a:t>
            </a:r>
            <a:r>
              <a:rPr lang="fi-FI" dirty="0"/>
              <a:t> y = x</a:t>
            </a:r>
          </a:p>
          <a:p>
            <a:r>
              <a:rPr lang="pt-BR" dirty="0"/>
              <a:t>def fun1(r_0, r_1, t): </a:t>
            </a:r>
          </a:p>
          <a:p>
            <a:r>
              <a:rPr lang="pt-BR" dirty="0"/>
              <a:t>    r = zeros((np.size(t,0),1))</a:t>
            </a:r>
          </a:p>
          <a:p>
            <a:r>
              <a:rPr lang="pt-BR" dirty="0"/>
              <a:t>    for i in range(0,len(t)):</a:t>
            </a:r>
          </a:p>
          <a:p>
            <a:r>
              <a:rPr lang="pt-BR" dirty="0"/>
              <a:t>        r[i] = r_0+t[i]*(r_1-r_0)</a:t>
            </a:r>
          </a:p>
          <a:p>
            <a:r>
              <a:rPr lang="pt-BR" dirty="0"/>
              <a:t>    return r 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6612"/>
              </p:ext>
            </p:extLst>
          </p:nvPr>
        </p:nvGraphicFramePr>
        <p:xfrm>
          <a:off x="4127104" y="2089261"/>
          <a:ext cx="3652927" cy="274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104" y="2089261"/>
                        <a:ext cx="3652927" cy="2741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24267"/>
              </p:ext>
            </p:extLst>
          </p:nvPr>
        </p:nvGraphicFramePr>
        <p:xfrm>
          <a:off x="8064897" y="2122454"/>
          <a:ext cx="4012935" cy="267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4897" y="2122454"/>
                        <a:ext cx="4012935" cy="2675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40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298028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/>
              <a:t> spl1d = </a:t>
            </a:r>
            <a:r>
              <a:rPr lang="fi-FI" dirty="0" err="1"/>
              <a:t>spline</a:t>
            </a:r>
            <a:r>
              <a:rPr lang="fi-FI" dirty="0"/>
              <a:t>(x=</a:t>
            </a:r>
            <a:r>
              <a:rPr lang="fi-FI" dirty="0" err="1"/>
              <a:t>x,f</a:t>
            </a:r>
            <a:r>
              <a:rPr lang="fi-FI" dirty="0"/>
              <a:t>=</a:t>
            </a:r>
            <a:r>
              <a:rPr lang="fi-FI" dirty="0" err="1"/>
              <a:t>mean</a:t>
            </a:r>
            <a:r>
              <a:rPr lang="fi-FI" dirty="0"/>
              <a:t>(data,1), </a:t>
            </a:r>
            <a:r>
              <a:rPr lang="fi-FI" dirty="0" err="1"/>
              <a:t>dims</a:t>
            </a:r>
            <a:r>
              <a:rPr lang="fi-FI" dirty="0"/>
              <a:t>=1)    </a:t>
            </a:r>
          </a:p>
          <a:p>
            <a:r>
              <a:rPr lang="fi-FI" dirty="0"/>
              <a:t>    </a:t>
            </a:r>
            <a:r>
              <a:rPr lang="fi-FI" dirty="0" err="1"/>
              <a:t>fig</a:t>
            </a:r>
            <a:r>
              <a:rPr lang="fi-FI" dirty="0"/>
              <a:t> = </a:t>
            </a:r>
            <a:r>
              <a:rPr lang="fi-FI" dirty="0" err="1"/>
              <a:t>plt.figure</a:t>
            </a:r>
            <a:r>
              <a:rPr lang="fi-FI" dirty="0"/>
              <a:t>()</a:t>
            </a:r>
          </a:p>
          <a:p>
            <a:r>
              <a:rPr lang="fi-FI" dirty="0"/>
              <a:t>    </a:t>
            </a:r>
            <a:r>
              <a:rPr lang="fi-FI" dirty="0" err="1"/>
              <a:t>plt.plot</a:t>
            </a:r>
            <a:r>
              <a:rPr lang="fi-FI" dirty="0"/>
              <a:t>(x,spl1d.eval1d(x),'r--',</a:t>
            </a:r>
            <a:r>
              <a:rPr lang="fi-FI" dirty="0" err="1"/>
              <a:t>x,y</a:t>
            </a:r>
            <a:r>
              <a:rPr lang="fi-FI" dirty="0"/>
              <a:t>[1:8],'o')</a:t>
            </a:r>
          </a:p>
          <a:p>
            <a:r>
              <a:rPr lang="fi-FI" dirty="0"/>
              <a:t>    </a:t>
            </a:r>
            <a:r>
              <a:rPr lang="fi-FI" dirty="0" err="1"/>
              <a:t>plt.title</a:t>
            </a:r>
            <a:r>
              <a:rPr lang="fi-FI" dirty="0"/>
              <a:t>('interpolation1D of data')</a:t>
            </a:r>
          </a:p>
          <a:p>
            <a:r>
              <a:rPr lang="fi-FI" dirty="0"/>
              <a:t>    </a:t>
            </a:r>
            <a:r>
              <a:rPr lang="fi-FI" dirty="0" err="1"/>
              <a:t>plt.savefig</a:t>
            </a:r>
            <a:r>
              <a:rPr lang="fi-FI" dirty="0"/>
              <a:t>('interp1D.pdf',dpi=200)</a:t>
            </a:r>
          </a:p>
          <a:p>
            <a:r>
              <a:rPr lang="fi-FI" dirty="0"/>
              <a:t>    # </a:t>
            </a:r>
            <a:r>
              <a:rPr lang="fi-FI" dirty="0" err="1"/>
              <a:t>initialize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2d </a:t>
            </a:r>
            <a:r>
              <a:rPr lang="fi-FI" dirty="0" err="1"/>
              <a:t>interpolation</a:t>
            </a:r>
            <a:r>
              <a:rPr lang="fi-FI" dirty="0"/>
              <a:t>  </a:t>
            </a:r>
          </a:p>
          <a:p>
            <a:r>
              <a:rPr lang="fi-FI" dirty="0"/>
              <a:t>    spl2d = </a:t>
            </a:r>
            <a:r>
              <a:rPr lang="fi-FI" dirty="0" err="1"/>
              <a:t>spline</a:t>
            </a:r>
            <a:r>
              <a:rPr lang="fi-FI" dirty="0"/>
              <a:t>(x=</a:t>
            </a:r>
            <a:r>
              <a:rPr lang="fi-FI" dirty="0" err="1"/>
              <a:t>x,y</a:t>
            </a:r>
            <a:r>
              <a:rPr lang="fi-FI" dirty="0"/>
              <a:t>=</a:t>
            </a:r>
            <a:r>
              <a:rPr lang="fi-FI" dirty="0" err="1"/>
              <a:t>y,f</a:t>
            </a:r>
            <a:r>
              <a:rPr lang="fi-FI" dirty="0"/>
              <a:t>=</a:t>
            </a:r>
            <a:r>
              <a:rPr lang="fi-FI" dirty="0" err="1"/>
              <a:t>array</a:t>
            </a:r>
            <a:r>
              <a:rPr lang="fi-FI" dirty="0"/>
              <a:t>(data), </a:t>
            </a:r>
            <a:r>
              <a:rPr lang="fi-FI" dirty="0" err="1"/>
              <a:t>dims</a:t>
            </a:r>
            <a:r>
              <a:rPr lang="fi-FI" dirty="0"/>
              <a:t>=2)  </a:t>
            </a:r>
          </a:p>
          <a:p>
            <a:r>
              <a:rPr lang="fi-FI" dirty="0"/>
              <a:t>    X,Y = </a:t>
            </a:r>
            <a:r>
              <a:rPr lang="fi-FI" dirty="0" err="1"/>
              <a:t>np.meshgrid</a:t>
            </a:r>
            <a:r>
              <a:rPr lang="fi-FI" dirty="0"/>
              <a:t>(</a:t>
            </a:r>
            <a:r>
              <a:rPr lang="fi-FI" dirty="0" err="1"/>
              <a:t>x,y</a:t>
            </a:r>
            <a:r>
              <a:rPr lang="fi-FI" dirty="0"/>
              <a:t>)</a:t>
            </a:r>
          </a:p>
          <a:p>
            <a:r>
              <a:rPr lang="fi-FI" dirty="0"/>
              <a:t>    </a:t>
            </a:r>
            <a:r>
              <a:rPr lang="fi-FI" dirty="0" err="1"/>
              <a:t>fig</a:t>
            </a:r>
            <a:r>
              <a:rPr lang="fi-FI" dirty="0"/>
              <a:t> = </a:t>
            </a:r>
            <a:r>
              <a:rPr lang="fi-FI" dirty="0" err="1"/>
              <a:t>plt.figure</a:t>
            </a:r>
            <a:r>
              <a:rPr lang="fi-FI" dirty="0"/>
              <a:t>()</a:t>
            </a:r>
          </a:p>
          <a:p>
            <a:r>
              <a:rPr lang="fi-FI" dirty="0"/>
              <a:t>    </a:t>
            </a:r>
            <a:r>
              <a:rPr lang="fi-FI" dirty="0" err="1"/>
              <a:t>plt.pcolor</a:t>
            </a:r>
            <a:r>
              <a:rPr lang="fi-FI" dirty="0"/>
              <a:t>(X,Y,spl2d.eval2d(</a:t>
            </a:r>
            <a:r>
              <a:rPr lang="fi-FI" dirty="0" err="1"/>
              <a:t>x,y</a:t>
            </a:r>
            <a:r>
              <a:rPr lang="fi-FI" dirty="0"/>
              <a:t>).T)</a:t>
            </a:r>
          </a:p>
          <a:p>
            <a:r>
              <a:rPr lang="fi-FI" dirty="0"/>
              <a:t>    </a:t>
            </a:r>
            <a:r>
              <a:rPr lang="fi-FI" dirty="0" err="1"/>
              <a:t>plt.title</a:t>
            </a:r>
            <a:r>
              <a:rPr lang="fi-FI" dirty="0"/>
              <a:t>('interpolation2D of data')</a:t>
            </a:r>
          </a:p>
          <a:p>
            <a:r>
              <a:rPr lang="fi-FI" dirty="0"/>
              <a:t>    </a:t>
            </a:r>
            <a:r>
              <a:rPr lang="fi-FI" dirty="0" err="1"/>
              <a:t>plt.savefig</a:t>
            </a:r>
            <a:r>
              <a:rPr lang="fi-FI" dirty="0"/>
              <a:t>('interp2D.pdf',dpi=200)</a:t>
            </a:r>
          </a:p>
          <a:p>
            <a:r>
              <a:rPr lang="fi-FI" dirty="0"/>
              <a:t>    </a:t>
            </a:r>
            <a:r>
              <a:rPr lang="fi-FI" dirty="0" err="1"/>
              <a:t>tol</a:t>
            </a:r>
            <a:r>
              <a:rPr lang="fi-FI" dirty="0"/>
              <a:t> = 0.1</a:t>
            </a:r>
          </a:p>
          <a:p>
            <a:r>
              <a:rPr lang="fi-FI" dirty="0"/>
              <a:t>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/>
              <a:t># </a:t>
            </a:r>
            <a:r>
              <a:rPr lang="fi-FI" dirty="0" err="1"/>
              <a:t>contour</a:t>
            </a:r>
            <a:endParaRPr lang="fi-FI" dirty="0"/>
          </a:p>
          <a:p>
            <a:r>
              <a:rPr lang="fi-FI" dirty="0"/>
              <a:t>    t = </a:t>
            </a:r>
            <a:r>
              <a:rPr lang="fi-FI" dirty="0" err="1"/>
              <a:t>linspace</a:t>
            </a:r>
            <a:r>
              <a:rPr lang="fi-FI" dirty="0"/>
              <a:t>(0, 1, 100)</a:t>
            </a:r>
          </a:p>
          <a:p>
            <a:r>
              <a:rPr lang="fi-FI" dirty="0"/>
              <a:t>    r_0 = -1.5</a:t>
            </a:r>
          </a:p>
          <a:p>
            <a:r>
              <a:rPr lang="fi-FI" dirty="0"/>
              <a:t>    r_1 = 1.5</a:t>
            </a:r>
          </a:p>
          <a:p>
            <a:r>
              <a:rPr lang="fi-FI" dirty="0"/>
              <a:t>    x = fun1(r_0, r_1, t)</a:t>
            </a:r>
          </a:p>
          <a:p>
            <a:r>
              <a:rPr lang="fi-FI" dirty="0"/>
              <a:t>    </a:t>
            </a:r>
            <a:r>
              <a:rPr lang="fi-FI" dirty="0" err="1"/>
              <a:t>fig</a:t>
            </a:r>
            <a:r>
              <a:rPr lang="fi-FI" dirty="0"/>
              <a:t> = </a:t>
            </a:r>
            <a:r>
              <a:rPr lang="fi-FI" dirty="0" err="1"/>
              <a:t>plt.figure</a:t>
            </a:r>
            <a:r>
              <a:rPr lang="fi-FI" dirty="0"/>
              <a:t>()</a:t>
            </a:r>
          </a:p>
          <a:p>
            <a:r>
              <a:rPr lang="fi-FI" dirty="0"/>
              <a:t>    X,Y = </a:t>
            </a:r>
            <a:r>
              <a:rPr lang="fi-FI" dirty="0" err="1"/>
              <a:t>meshgrid</a:t>
            </a:r>
            <a:r>
              <a:rPr lang="fi-FI" dirty="0"/>
              <a:t>(</a:t>
            </a:r>
            <a:r>
              <a:rPr lang="fi-FI" dirty="0" err="1"/>
              <a:t>x,y</a:t>
            </a:r>
            <a:r>
              <a:rPr lang="fi-FI" dirty="0"/>
              <a:t>)</a:t>
            </a:r>
          </a:p>
          <a:p>
            <a:r>
              <a:rPr lang="fi-FI" dirty="0"/>
              <a:t>    # </a:t>
            </a:r>
            <a:r>
              <a:rPr lang="fi-FI" dirty="0" err="1"/>
              <a:t>contour</a:t>
            </a:r>
            <a:r>
              <a:rPr lang="fi-FI" dirty="0"/>
              <a:t> </a:t>
            </a:r>
            <a:r>
              <a:rPr lang="fi-FI" dirty="0" err="1"/>
              <a:t>plot</a:t>
            </a:r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fig</a:t>
            </a:r>
            <a:r>
              <a:rPr lang="fi-FI" dirty="0"/>
              <a:t> = </a:t>
            </a:r>
            <a:r>
              <a:rPr lang="fi-FI" dirty="0" err="1"/>
              <a:t>plt.figure</a:t>
            </a:r>
            <a:r>
              <a:rPr lang="fi-FI" dirty="0"/>
              <a:t>()</a:t>
            </a:r>
          </a:p>
          <a:p>
            <a:r>
              <a:rPr lang="fi-FI" dirty="0"/>
              <a:t>    </a:t>
            </a:r>
            <a:r>
              <a:rPr lang="fi-FI" dirty="0" err="1"/>
              <a:t>plt.contourf</a:t>
            </a:r>
            <a:r>
              <a:rPr lang="fi-FI" dirty="0"/>
              <a:t>(X,Y,spl2d.eval2d(</a:t>
            </a:r>
            <a:r>
              <a:rPr lang="fi-FI" dirty="0" err="1"/>
              <a:t>x,y</a:t>
            </a:r>
            <a:r>
              <a:rPr lang="fi-FI" dirty="0"/>
              <a:t>).T,30)</a:t>
            </a:r>
          </a:p>
          <a:p>
            <a:r>
              <a:rPr lang="fi-FI" dirty="0"/>
              <a:t>    </a:t>
            </a:r>
            <a:r>
              <a:rPr lang="fi-FI" dirty="0" err="1"/>
              <a:t>plt.title</a:t>
            </a:r>
            <a:r>
              <a:rPr lang="fi-FI" dirty="0"/>
              <a:t>('</a:t>
            </a:r>
            <a:r>
              <a:rPr lang="fi-FI" dirty="0" err="1"/>
              <a:t>contourfinterp</a:t>
            </a:r>
            <a:r>
              <a:rPr lang="fi-FI" dirty="0"/>
              <a:t>')</a:t>
            </a:r>
          </a:p>
          <a:p>
            <a:r>
              <a:rPr lang="fi-FI" dirty="0"/>
              <a:t>    </a:t>
            </a:r>
            <a:r>
              <a:rPr lang="fi-FI" dirty="0" err="1"/>
              <a:t>plt.savefig</a:t>
            </a:r>
            <a:r>
              <a:rPr lang="fi-FI" dirty="0"/>
              <a:t>('contouf.pdf',</a:t>
            </a:r>
            <a:r>
              <a:rPr lang="fi-FI" dirty="0" err="1"/>
              <a:t>dpi</a:t>
            </a:r>
            <a:r>
              <a:rPr lang="fi-FI" dirty="0"/>
              <a:t>=200) </a:t>
            </a:r>
          </a:p>
          <a:p>
            <a:r>
              <a:rPr lang="fi-FI" dirty="0"/>
              <a:t>    </a:t>
            </a:r>
            <a:r>
              <a:rPr lang="fi-FI" dirty="0" err="1"/>
              <a:t>plt.savefig</a:t>
            </a:r>
            <a:r>
              <a:rPr lang="fi-FI" dirty="0"/>
              <a:t>('</a:t>
            </a:r>
            <a:r>
              <a:rPr lang="fi-FI" dirty="0" err="1"/>
              <a:t>contorf</a:t>
            </a:r>
            <a:r>
              <a:rPr lang="fi-FI" dirty="0"/>
              <a:t> 2D.pdf',dpi=200)</a:t>
            </a:r>
          </a:p>
          <a:p>
            <a:r>
              <a:rPr lang="fi-FI" dirty="0"/>
              <a:t>#  data </a:t>
            </a:r>
            <a:r>
              <a:rPr lang="fi-FI" dirty="0" err="1"/>
              <a:t>interpolation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09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/>
              <a:t>2D </a:t>
            </a:r>
            <a:r>
              <a:rPr lang="fi-FI" dirty="0" err="1"/>
              <a:t>interpolation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598"/>
              </p:ext>
            </p:extLst>
          </p:nvPr>
        </p:nvGraphicFramePr>
        <p:xfrm>
          <a:off x="3046849" y="1442953"/>
          <a:ext cx="6876065" cy="51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849" y="1442953"/>
                        <a:ext cx="6876065" cy="51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18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85938"/>
            <a:ext cx="10515600" cy="4351338"/>
          </a:xfrm>
        </p:spPr>
        <p:txBody>
          <a:bodyPr>
            <a:noAutofit/>
          </a:bodyPr>
          <a:lstStyle/>
          <a:p>
            <a:pPr marL="0"/>
            <a:r>
              <a:rPr lang="fi-FI" sz="1800" b="1" dirty="0"/>
              <a:t> #</a:t>
            </a:r>
            <a:r>
              <a:rPr lang="fi-FI" sz="1800" b="1" dirty="0" err="1"/>
              <a:t>Initialize</a:t>
            </a:r>
            <a:r>
              <a:rPr lang="fi-FI" sz="1800" b="1" dirty="0"/>
              <a:t> </a:t>
            </a:r>
            <a:r>
              <a:rPr lang="fi-FI" sz="1800" b="1" dirty="0" err="1"/>
              <a:t>the</a:t>
            </a:r>
            <a:r>
              <a:rPr lang="fi-FI" sz="1800" b="1" dirty="0"/>
              <a:t> E, </a:t>
            </a:r>
            <a:r>
              <a:rPr lang="fi-FI" sz="1800" b="1" dirty="0" err="1"/>
              <a:t>observables</a:t>
            </a:r>
            <a:r>
              <a:rPr lang="fi-FI" sz="1800" b="1" dirty="0"/>
              <a:t>, </a:t>
            </a:r>
            <a:r>
              <a:rPr lang="fi-FI" sz="1800" b="1" dirty="0" err="1"/>
              <a:t>Walkers</a:t>
            </a:r>
            <a:endParaRPr lang="fi-FI" sz="1800" b="1" dirty="0"/>
          </a:p>
          <a:p>
            <a:pPr marL="0"/>
            <a:r>
              <a:rPr lang="fi-FI" sz="1800" dirty="0"/>
              <a:t> #</a:t>
            </a:r>
            <a:r>
              <a:rPr lang="fi-FI" sz="1800" dirty="0" err="1"/>
              <a:t>length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Walkers</a:t>
            </a:r>
            <a:endParaRPr lang="fi-FI" sz="1800" dirty="0"/>
          </a:p>
          <a:p>
            <a:pPr marL="0"/>
            <a:r>
              <a:rPr lang="fi-FI" sz="1800" dirty="0"/>
              <a:t>    M = </a:t>
            </a:r>
            <a:r>
              <a:rPr lang="fi-FI" sz="1800" dirty="0" err="1"/>
              <a:t>len</a:t>
            </a:r>
            <a:r>
              <a:rPr lang="fi-FI" sz="1800" dirty="0"/>
              <a:t>(</a:t>
            </a:r>
            <a:r>
              <a:rPr lang="fi-FI" sz="1800" dirty="0" err="1"/>
              <a:t>Walkers</a:t>
            </a:r>
            <a:r>
              <a:rPr lang="fi-FI" sz="1800" dirty="0"/>
              <a:t>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initialize</a:t>
            </a:r>
            <a:r>
              <a:rPr lang="fi-FI" sz="1800" dirty="0"/>
              <a:t> </a:t>
            </a:r>
            <a:r>
              <a:rPr lang="fi-FI" sz="1800" dirty="0" err="1"/>
              <a:t>the</a:t>
            </a:r>
            <a:r>
              <a:rPr lang="fi-FI" sz="1800" dirty="0"/>
              <a:t> Energy</a:t>
            </a:r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Eb</a:t>
            </a:r>
            <a:r>
              <a:rPr lang="fi-FI" sz="1800" dirty="0"/>
              <a:t> = 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initialize</a:t>
            </a:r>
            <a:r>
              <a:rPr lang="fi-FI" sz="1800" dirty="0"/>
              <a:t> </a:t>
            </a:r>
            <a:r>
              <a:rPr lang="fi-FI" sz="1800" dirty="0" err="1"/>
              <a:t>the</a:t>
            </a:r>
            <a:r>
              <a:rPr lang="fi-FI" sz="1800" dirty="0"/>
              <a:t> square of </a:t>
            </a:r>
            <a:r>
              <a:rPr lang="fi-FI" sz="1800" dirty="0" err="1"/>
              <a:t>the</a:t>
            </a:r>
            <a:r>
              <a:rPr lang="fi-FI" sz="1800" dirty="0"/>
              <a:t> Energy</a:t>
            </a:r>
          </a:p>
          <a:p>
            <a:pPr marL="0"/>
            <a:r>
              <a:rPr lang="fi-FI" sz="1800" dirty="0"/>
              <a:t>    Eb2 = 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initialize</a:t>
            </a:r>
            <a:r>
              <a:rPr lang="fi-FI" sz="1800" dirty="0"/>
              <a:t>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magnetization</a:t>
            </a:r>
            <a:endParaRPr lang="fi-FI" sz="1800" dirty="0"/>
          </a:p>
          <a:p>
            <a:pPr marL="0"/>
            <a:r>
              <a:rPr lang="fi-FI" sz="1800" dirty="0"/>
              <a:t>    mb = 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initialize</a:t>
            </a:r>
            <a:r>
              <a:rPr lang="fi-FI" sz="1800" dirty="0"/>
              <a:t> </a:t>
            </a:r>
            <a:r>
              <a:rPr lang="fi-FI" sz="1800" dirty="0" err="1"/>
              <a:t>the</a:t>
            </a:r>
            <a:r>
              <a:rPr lang="fi-FI" sz="1800" dirty="0"/>
              <a:t> square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magnetization</a:t>
            </a:r>
            <a:endParaRPr lang="fi-FI" sz="1800" dirty="0"/>
          </a:p>
          <a:p>
            <a:pPr marL="0"/>
            <a:r>
              <a:rPr lang="fi-FI" sz="1800" dirty="0"/>
              <a:t>    mb2 = 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initialize</a:t>
            </a:r>
            <a:r>
              <a:rPr lang="fi-FI" sz="1800" dirty="0"/>
              <a:t>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count</a:t>
            </a:r>
            <a:endParaRPr lang="fi-FI" sz="1800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Accept</a:t>
            </a:r>
            <a:r>
              <a:rPr lang="fi-FI" sz="1800" dirty="0"/>
              <a:t>=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AccCount</a:t>
            </a:r>
            <a:r>
              <a:rPr lang="fi-FI" sz="1800" dirty="0"/>
              <a:t>=</a:t>
            </a:r>
            <a:r>
              <a:rPr lang="fi-FI" sz="1800" dirty="0" err="1"/>
              <a:t>zeros</a:t>
            </a:r>
            <a:r>
              <a:rPr lang="fi-FI" sz="1800" dirty="0"/>
              <a:t>((</a:t>
            </a:r>
            <a:r>
              <a:rPr lang="fi-FI" sz="1800" dirty="0" err="1"/>
              <a:t>Nblocks</a:t>
            </a:r>
            <a:r>
              <a:rPr lang="fi-FI" sz="1800" dirty="0"/>
              <a:t>,))</a:t>
            </a:r>
          </a:p>
          <a:p>
            <a:pPr marL="0"/>
            <a:r>
              <a:rPr lang="fi-FI" sz="1800" dirty="0"/>
              <a:t>    #</a:t>
            </a:r>
            <a:r>
              <a:rPr lang="fi-FI" sz="1800" dirty="0" err="1"/>
              <a:t>observables</a:t>
            </a:r>
            <a:r>
              <a:rPr lang="fi-FI" sz="1800" dirty="0"/>
              <a:t> </a:t>
            </a:r>
            <a:r>
              <a:rPr lang="fi-FI" sz="1800" dirty="0" err="1"/>
              <a:t>interval</a:t>
            </a:r>
            <a:endParaRPr lang="fi-FI" sz="1800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obs_interval</a:t>
            </a:r>
            <a:r>
              <a:rPr lang="fi-FI" sz="1800" dirty="0"/>
              <a:t> = 5 #</a:t>
            </a:r>
            <a:r>
              <a:rPr lang="fi-FI" sz="1800" dirty="0" err="1"/>
              <a:t>H,He,Li,Be,B</a:t>
            </a:r>
            <a:endParaRPr lang="fi-FI" sz="1800" dirty="0"/>
          </a:p>
        </p:txBody>
      </p:sp>
      <p:sp>
        <p:nvSpPr>
          <p:cNvPr id="7" name="Rectangle 6"/>
          <p:cNvSpPr/>
          <p:nvPr/>
        </p:nvSpPr>
        <p:spPr>
          <a:xfrm>
            <a:off x="4282664" y="511715"/>
            <a:ext cx="6135531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/>
              <a:t>  for i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Nblocks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#</a:t>
            </a:r>
            <a:r>
              <a:rPr lang="fi-FI" sz="1400" dirty="0" err="1"/>
              <a:t>count</a:t>
            </a:r>
            <a:endParaRPr lang="fi-FI" sz="1400" dirty="0"/>
          </a:p>
          <a:p>
            <a:r>
              <a:rPr lang="fi-FI" sz="1400" dirty="0"/>
              <a:t>        </a:t>
            </a:r>
            <a:r>
              <a:rPr lang="fi-FI" sz="1400" dirty="0" err="1"/>
              <a:t>EbCount</a:t>
            </a:r>
            <a:r>
              <a:rPr lang="fi-FI" sz="1400" dirty="0"/>
              <a:t> = 0</a:t>
            </a:r>
          </a:p>
          <a:p>
            <a:r>
              <a:rPr lang="fi-FI" sz="1400" dirty="0"/>
              <a:t>        </a:t>
            </a:r>
            <a:r>
              <a:rPr lang="fi-FI" sz="1400" b="1" dirty="0"/>
              <a:t>#</a:t>
            </a:r>
            <a:r>
              <a:rPr lang="fi-FI" sz="1400" b="1" dirty="0" err="1"/>
              <a:t>iter</a:t>
            </a:r>
            <a:r>
              <a:rPr lang="fi-FI" sz="1400" b="1" dirty="0"/>
              <a:t> in </a:t>
            </a:r>
            <a:r>
              <a:rPr lang="fi-FI" sz="1400" b="1" dirty="0" err="1"/>
              <a:t>Niters</a:t>
            </a:r>
            <a:r>
              <a:rPr lang="fi-FI" sz="1400" b="1" dirty="0"/>
              <a:t> </a:t>
            </a:r>
            <a:r>
              <a:rPr lang="fi-FI" sz="1400" b="1" dirty="0" err="1"/>
              <a:t>steps</a:t>
            </a:r>
            <a:endParaRPr lang="fi-FI" sz="1400" b="1" dirty="0"/>
          </a:p>
          <a:p>
            <a:r>
              <a:rPr lang="fi-FI" sz="1400" dirty="0"/>
              <a:t>        for j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Niters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site</a:t>
            </a:r>
            <a:r>
              <a:rPr lang="fi-FI" sz="1400" dirty="0"/>
              <a:t> = </a:t>
            </a:r>
            <a:r>
              <a:rPr lang="fi-FI" sz="1400" dirty="0" err="1"/>
              <a:t>int</a:t>
            </a:r>
            <a:r>
              <a:rPr lang="fi-FI" sz="1400" dirty="0"/>
              <a:t>(</a:t>
            </a:r>
            <a:r>
              <a:rPr lang="fi-FI" sz="1400" dirty="0" err="1"/>
              <a:t>random.rand</a:t>
            </a:r>
            <a:r>
              <a:rPr lang="fi-FI" sz="1400" dirty="0"/>
              <a:t>()*M)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spin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s_old</a:t>
            </a:r>
            <a:r>
              <a:rPr lang="fi-FI" sz="1400" dirty="0"/>
              <a:t> = 1.0*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E_old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</a:t>
            </a:r>
            <a:r>
              <a:rPr lang="fi-FI" sz="1400" dirty="0" err="1"/>
              <a:t>choose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spin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</a:t>
            </a:r>
            <a:r>
              <a:rPr lang="fi-FI" sz="1400" dirty="0" err="1"/>
              <a:t>random.rand</a:t>
            </a:r>
            <a:r>
              <a:rPr lang="fi-FI" sz="1400" dirty="0"/>
              <a:t>()&gt;0.5: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0.5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-0.5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spin   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 = 1.0*</a:t>
            </a:r>
            <a:r>
              <a:rPr lang="fi-FI" sz="1400" dirty="0" err="1"/>
              <a:t>s_new</a:t>
            </a:r>
            <a:endParaRPr lang="fi-FI" sz="1400" dirty="0"/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E_new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difference</a:t>
            </a:r>
            <a:r>
              <a:rPr lang="fi-FI" sz="1400" dirty="0"/>
              <a:t> of E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deltaE</a:t>
            </a:r>
            <a:r>
              <a:rPr lang="fi-FI" sz="1400" dirty="0"/>
              <a:t> = </a:t>
            </a:r>
            <a:r>
              <a:rPr lang="fi-FI" sz="1400" dirty="0" err="1"/>
              <a:t>E_new-E_old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q_s_sp</a:t>
            </a:r>
            <a:r>
              <a:rPr lang="fi-FI" sz="1400" dirty="0"/>
              <a:t> = </a:t>
            </a:r>
            <a:r>
              <a:rPr lang="fi-FI" sz="1400" dirty="0" err="1"/>
              <a:t>exp</a:t>
            </a:r>
            <a:r>
              <a:rPr lang="fi-FI" sz="1400" dirty="0"/>
              <a:t>(-</a:t>
            </a:r>
            <a:r>
              <a:rPr lang="fi-FI" sz="1400" dirty="0" err="1"/>
              <a:t>beta</a:t>
            </a:r>
            <a:r>
              <a:rPr lang="fi-FI" sz="1400" dirty="0"/>
              <a:t>*</a:t>
            </a:r>
            <a:r>
              <a:rPr lang="fi-FI" sz="1400" dirty="0" err="1"/>
              <a:t>deltaE</a:t>
            </a:r>
            <a:r>
              <a:rPr lang="fi-FI" sz="1400" dirty="0"/>
              <a:t>)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A_s_sp</a:t>
            </a:r>
            <a:r>
              <a:rPr lang="fi-FI" sz="1400" dirty="0"/>
              <a:t> = min(1.0,q_s_sp)</a:t>
            </a:r>
          </a:p>
          <a:p>
            <a:r>
              <a:rPr lang="fi-FI" sz="2000" b="1" dirty="0"/>
              <a:t>        # </a:t>
            </a:r>
            <a:r>
              <a:rPr lang="fi-FI" sz="2000" b="1" dirty="0" err="1"/>
              <a:t>configuration</a:t>
            </a:r>
            <a:r>
              <a:rPr lang="fi-FI" sz="2000" b="1" dirty="0"/>
              <a:t>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(</a:t>
            </a:r>
            <a:r>
              <a:rPr lang="fi-FI" sz="1400" dirty="0" err="1"/>
              <a:t>A_s_sp</a:t>
            </a:r>
            <a:r>
              <a:rPr lang="fi-FI" sz="1400" dirty="0"/>
              <a:t> &gt; </a:t>
            </a:r>
            <a:r>
              <a:rPr lang="fi-FI" sz="1400" dirty="0" err="1"/>
              <a:t>random.rand</a:t>
            </a:r>
            <a:r>
              <a:rPr lang="fi-FI" sz="1400" dirty="0"/>
              <a:t>()):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Accept</a:t>
            </a:r>
            <a:r>
              <a:rPr lang="fi-FI" sz="1400" dirty="0"/>
              <a:t>[i] += 1.0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].spin=1.0*</a:t>
            </a:r>
            <a:r>
              <a:rPr lang="fi-FI" sz="1400" dirty="0" err="1"/>
              <a:t>s_old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AccCount</a:t>
            </a:r>
            <a:r>
              <a:rPr lang="fi-FI" sz="1400" dirty="0"/>
              <a:t>[i] += 1</a:t>
            </a:r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  <a:r>
              <a:rPr lang="fi-FI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3663" y="717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/>
              <a:t>#Update </a:t>
            </a:r>
            <a:r>
              <a:rPr lang="fi-FI" b="1" dirty="0" err="1"/>
              <a:t>energy</a:t>
            </a:r>
            <a:r>
              <a:rPr lang="fi-FI" b="1" dirty="0"/>
              <a:t> and </a:t>
            </a:r>
            <a:r>
              <a:rPr lang="fi-FI" b="1" dirty="0" err="1"/>
              <a:t>observables</a:t>
            </a:r>
            <a:r>
              <a:rPr lang="fi-FI" b="1" dirty="0"/>
              <a:t>  </a:t>
            </a:r>
          </a:p>
          <a:p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j % </a:t>
            </a:r>
            <a:r>
              <a:rPr lang="fi-FI" dirty="0" err="1"/>
              <a:t>obs_interval</a:t>
            </a:r>
            <a:r>
              <a:rPr lang="fi-FI" dirty="0"/>
              <a:t> == 0:</a:t>
            </a:r>
          </a:p>
          <a:p>
            <a:r>
              <a:rPr lang="fi-FI" dirty="0"/>
              <a:t>                </a:t>
            </a:r>
            <a:r>
              <a:rPr lang="fi-FI" dirty="0" err="1"/>
              <a:t>E_tot</a:t>
            </a:r>
            <a:r>
              <a:rPr lang="fi-FI" dirty="0"/>
              <a:t> = Energy(</a:t>
            </a:r>
            <a:r>
              <a:rPr lang="fi-FI" dirty="0" err="1"/>
              <a:t>Walkers</a:t>
            </a:r>
            <a:r>
              <a:rPr lang="fi-FI" dirty="0"/>
              <a:t>)</a:t>
            </a:r>
          </a:p>
          <a:p>
            <a:r>
              <a:rPr lang="fi-FI" dirty="0"/>
              <a:t>                </a:t>
            </a:r>
            <a:r>
              <a:rPr lang="fi-FI" dirty="0" err="1"/>
              <a:t>Eb</a:t>
            </a:r>
            <a:r>
              <a:rPr lang="fi-FI" dirty="0"/>
              <a:t>[i] += </a:t>
            </a:r>
            <a:r>
              <a:rPr lang="fi-FI" dirty="0" err="1"/>
              <a:t>E_tot</a:t>
            </a:r>
            <a:endParaRPr lang="fi-FI" dirty="0"/>
          </a:p>
          <a:p>
            <a:r>
              <a:rPr lang="fi-FI" dirty="0"/>
              <a:t>                Eb2[i] += </a:t>
            </a:r>
            <a:r>
              <a:rPr lang="fi-FI" dirty="0" err="1"/>
              <a:t>E_tot</a:t>
            </a:r>
            <a:r>
              <a:rPr lang="fi-FI" dirty="0"/>
              <a:t>**2</a:t>
            </a:r>
          </a:p>
          <a:p>
            <a:r>
              <a:rPr lang="fi-FI" dirty="0"/>
              <a:t>                </a:t>
            </a:r>
            <a:r>
              <a:rPr lang="fi-FI" dirty="0" err="1"/>
              <a:t>mag</a:t>
            </a:r>
            <a:r>
              <a:rPr lang="fi-FI" dirty="0"/>
              <a:t> = </a:t>
            </a:r>
            <a:r>
              <a:rPr lang="fi-FI" dirty="0" err="1"/>
              <a:t>magnetization</a:t>
            </a:r>
            <a:r>
              <a:rPr lang="fi-FI" dirty="0"/>
              <a:t>(</a:t>
            </a:r>
            <a:r>
              <a:rPr lang="fi-FI" dirty="0" err="1"/>
              <a:t>Walkers</a:t>
            </a:r>
            <a:r>
              <a:rPr lang="fi-FI" dirty="0"/>
              <a:t>)</a:t>
            </a:r>
          </a:p>
          <a:p>
            <a:r>
              <a:rPr lang="fi-FI" dirty="0"/>
              <a:t>                mb[i] += </a:t>
            </a:r>
            <a:r>
              <a:rPr lang="fi-FI" dirty="0" err="1"/>
              <a:t>mag</a:t>
            </a:r>
            <a:endParaRPr lang="fi-FI" dirty="0"/>
          </a:p>
          <a:p>
            <a:r>
              <a:rPr lang="fi-FI" dirty="0"/>
              <a:t>                mb2[i] += </a:t>
            </a:r>
            <a:r>
              <a:rPr lang="fi-FI" dirty="0" err="1"/>
              <a:t>mag</a:t>
            </a:r>
            <a:r>
              <a:rPr lang="fi-FI" dirty="0"/>
              <a:t>**2</a:t>
            </a:r>
          </a:p>
          <a:p>
            <a:r>
              <a:rPr lang="fi-FI" dirty="0"/>
              <a:t>                </a:t>
            </a:r>
            <a:r>
              <a:rPr lang="fi-FI" dirty="0" err="1"/>
              <a:t>EbCount</a:t>
            </a:r>
            <a:r>
              <a:rPr lang="fi-FI" dirty="0"/>
              <a:t> += 1</a:t>
            </a:r>
          </a:p>
          <a:p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Eb</a:t>
            </a:r>
            <a:r>
              <a:rPr lang="fi-FI" dirty="0"/>
              <a:t>[i] /= </a:t>
            </a:r>
            <a:r>
              <a:rPr lang="fi-FI" dirty="0" err="1"/>
              <a:t>EbCount</a:t>
            </a:r>
            <a:endParaRPr lang="fi-FI" dirty="0"/>
          </a:p>
          <a:p>
            <a:r>
              <a:rPr lang="fi-FI" dirty="0"/>
              <a:t>        Eb2[i] /= </a:t>
            </a:r>
            <a:r>
              <a:rPr lang="fi-FI" dirty="0" err="1"/>
              <a:t>EbCount</a:t>
            </a:r>
            <a:endParaRPr lang="fi-FI" dirty="0"/>
          </a:p>
          <a:p>
            <a:r>
              <a:rPr lang="fi-FI" dirty="0"/>
              <a:t>        mb[i] /= </a:t>
            </a:r>
            <a:r>
              <a:rPr lang="fi-FI" dirty="0" err="1"/>
              <a:t>EbCount</a:t>
            </a:r>
            <a:endParaRPr lang="fi-FI" dirty="0"/>
          </a:p>
          <a:p>
            <a:r>
              <a:rPr lang="fi-FI" dirty="0"/>
              <a:t>        mb2[i] /= </a:t>
            </a:r>
            <a:r>
              <a:rPr lang="fi-FI" dirty="0" err="1"/>
              <a:t>EbCount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Accept</a:t>
            </a:r>
            <a:r>
              <a:rPr lang="fi-FI" dirty="0"/>
              <a:t>[i] /= </a:t>
            </a:r>
            <a:r>
              <a:rPr lang="fi-FI" dirty="0" err="1"/>
              <a:t>AccCount</a:t>
            </a:r>
            <a:r>
              <a:rPr lang="fi-FI" dirty="0"/>
              <a:t>[i]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</a:t>
            </a:r>
            <a:r>
              <a:rPr lang="fi-FI" dirty="0" err="1"/>
              <a:t>Block</a:t>
            </a:r>
            <a:r>
              <a:rPr lang="fi-FI" dirty="0"/>
              <a:t> {0}/{1}'.</a:t>
            </a:r>
            <a:r>
              <a:rPr lang="fi-FI" dirty="0" err="1"/>
              <a:t>format</a:t>
            </a:r>
            <a:r>
              <a:rPr lang="fi-FI" dirty="0"/>
              <a:t>(i+1,Nblocks))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    E   = {0:.5f}'.</a:t>
            </a:r>
            <a:r>
              <a:rPr lang="fi-FI" dirty="0" err="1"/>
              <a:t>format</a:t>
            </a:r>
            <a:r>
              <a:rPr lang="fi-FI" dirty="0"/>
              <a:t>(</a:t>
            </a:r>
            <a:r>
              <a:rPr lang="fi-FI" dirty="0" err="1"/>
              <a:t>Eb</a:t>
            </a:r>
            <a:r>
              <a:rPr lang="fi-FI" dirty="0"/>
              <a:t>[i]))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    </a:t>
            </a:r>
            <a:r>
              <a:rPr lang="fi-FI" dirty="0" err="1"/>
              <a:t>Acc</a:t>
            </a:r>
            <a:r>
              <a:rPr lang="fi-FI" dirty="0"/>
              <a:t> = {0:.5f}'.</a:t>
            </a:r>
            <a:r>
              <a:rPr lang="fi-FI" dirty="0" err="1"/>
              <a:t>format</a:t>
            </a:r>
            <a:r>
              <a:rPr lang="fi-FI" dirty="0"/>
              <a:t>(</a:t>
            </a:r>
            <a:r>
              <a:rPr lang="fi-FI" dirty="0" err="1"/>
              <a:t>Accept</a:t>
            </a:r>
            <a:r>
              <a:rPr lang="fi-FI" dirty="0"/>
              <a:t>[i]))</a:t>
            </a:r>
          </a:p>
        </p:txBody>
      </p:sp>
    </p:spTree>
    <p:extLst>
      <p:ext uri="{BB962C8B-B14F-4D97-AF65-F5344CB8AC3E}">
        <p14:creationId xmlns:p14="http://schemas.microsoft.com/office/powerpoint/2010/main" val="133759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0" y="-48330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  <a:r>
              <a:rPr lang="fi-FI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9388"/>
            <a:ext cx="6410476" cy="4351338"/>
          </a:xfrm>
        </p:spPr>
        <p:txBody>
          <a:bodyPr>
            <a:noAutofit/>
          </a:bodyPr>
          <a:lstStyle/>
          <a:p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() 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fi-FI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/>
              <a:t>        Cv = (Edata2[:,0]-</a:t>
            </a:r>
            <a:r>
              <a:rPr lang="fi-FI" dirty="0" err="1"/>
              <a:t>Edata</a:t>
            </a:r>
            <a:r>
              <a:rPr lang="fi-FI" dirty="0"/>
              <a:t>[:,0]**2)/T**2/</a:t>
            </a:r>
            <a:r>
              <a:rPr lang="fi-FI" dirty="0" err="1"/>
              <a:t>grid_size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plot</a:t>
            </a:r>
            <a:r>
              <a:rPr lang="fi-FI" dirty="0"/>
              <a:t>(</a:t>
            </a:r>
            <a:r>
              <a:rPr lang="fi-FI" dirty="0" err="1"/>
              <a:t>T,Cv</a:t>
            </a:r>
            <a:r>
              <a:rPr lang="fi-FI" dirty="0"/>
              <a:t>,'-o')</a:t>
            </a:r>
          </a:p>
          <a:p>
            <a:r>
              <a:rPr lang="fi-FI" dirty="0"/>
              <a:t>        </a:t>
            </a:r>
            <a:r>
              <a:rPr lang="fi-FI" dirty="0" err="1"/>
              <a:t>plot</a:t>
            </a:r>
            <a:r>
              <a:rPr lang="fi-FI" dirty="0"/>
              <a:t>([2.27, 2.27],[0.0, 1.03*</a:t>
            </a:r>
            <a:r>
              <a:rPr lang="fi-FI" dirty="0" err="1"/>
              <a:t>amax</a:t>
            </a:r>
            <a:r>
              <a:rPr lang="fi-FI" dirty="0"/>
              <a:t>(Cv)],'k--')</a:t>
            </a:r>
          </a:p>
          <a:p>
            <a:r>
              <a:rPr lang="fi-FI" dirty="0"/>
              <a:t>        </a:t>
            </a:r>
            <a:r>
              <a:rPr lang="fi-FI" dirty="0" err="1"/>
              <a:t>ylabel</a:t>
            </a:r>
            <a:r>
              <a:rPr lang="fi-FI" dirty="0"/>
              <a:t>('</a:t>
            </a:r>
            <a:r>
              <a:rPr lang="fi-FI" dirty="0" err="1"/>
              <a:t>Heat</a:t>
            </a:r>
            <a:r>
              <a:rPr lang="fi-FI" dirty="0"/>
              <a:t> </a:t>
            </a:r>
            <a:r>
              <a:rPr lang="fi-FI" dirty="0" err="1"/>
              <a:t>Capacity</a:t>
            </a:r>
            <a:r>
              <a:rPr lang="fi-FI" dirty="0"/>
              <a:t> per spin2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grid_size</a:t>
            </a:r>
            <a:r>
              <a:rPr lang="fi-FI" dirty="0"/>
              <a:t> ' )</a:t>
            </a:r>
          </a:p>
          <a:p>
            <a:r>
              <a:rPr lang="fi-FI" dirty="0"/>
              <a:t>        </a:t>
            </a:r>
            <a:r>
              <a:rPr lang="fi-FI" dirty="0" err="1"/>
              <a:t>xlabel</a:t>
            </a:r>
            <a:r>
              <a:rPr lang="fi-FI" dirty="0"/>
              <a:t>('</a:t>
            </a:r>
            <a:r>
              <a:rPr lang="fi-FI" dirty="0" err="1"/>
              <a:t>Temperature</a:t>
            </a:r>
            <a:r>
              <a:rPr lang="fi-FI" dirty="0"/>
              <a:t>')</a:t>
            </a:r>
          </a:p>
          <a:p>
            <a:r>
              <a:rPr lang="fi-FI" dirty="0"/>
              <a:t>        </a:t>
            </a:r>
            <a:r>
              <a:rPr lang="fi-FI" dirty="0" err="1"/>
              <a:t>savefig</a:t>
            </a:r>
            <a:r>
              <a:rPr lang="fi-FI" dirty="0"/>
              <a:t>('</a:t>
            </a:r>
            <a:r>
              <a:rPr lang="fi-FI" dirty="0" err="1"/>
              <a:t>Heat</a:t>
            </a:r>
            <a:r>
              <a:rPr lang="fi-FI" dirty="0"/>
              <a:t> </a:t>
            </a:r>
            <a:r>
              <a:rPr lang="fi-FI" dirty="0" err="1"/>
              <a:t>Capacity</a:t>
            </a:r>
            <a:r>
              <a:rPr lang="fi-FI" dirty="0"/>
              <a:t> per spin2 </a:t>
            </a:r>
            <a:r>
              <a:rPr lang="fi-FI" dirty="0" err="1"/>
              <a:t>with</a:t>
            </a:r>
            <a:r>
              <a:rPr lang="fi-FI" dirty="0"/>
              <a:t> grid_size.pdf'), </a:t>
            </a:r>
            <a:r>
              <a:rPr lang="fi-FI" dirty="0" err="1"/>
              <a:t>mpi</a:t>
            </a:r>
            <a:r>
              <a:rPr lang="fi-FI" dirty="0"/>
              <a:t> = 200)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1021" y="2705875"/>
            <a:ext cx="64104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/>
              <a:t>figure</a:t>
            </a:r>
            <a:r>
              <a:rPr lang="fi-FI" dirty="0"/>
              <a:t>()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Suscibility</a:t>
            </a:r>
            <a:endParaRPr lang="fi-FI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dirty="0"/>
              <a:t>        </a:t>
            </a:r>
            <a:r>
              <a:rPr lang="fi-FI" dirty="0" err="1"/>
              <a:t>chi</a:t>
            </a:r>
            <a:r>
              <a:rPr lang="fi-FI" dirty="0"/>
              <a:t> = (Mdata2[:,0]-</a:t>
            </a:r>
            <a:r>
              <a:rPr lang="fi-FI" dirty="0" err="1"/>
              <a:t>Mdata</a:t>
            </a:r>
            <a:r>
              <a:rPr lang="fi-FI" dirty="0"/>
              <a:t>[:,0]**2)/T**2/</a:t>
            </a:r>
            <a:r>
              <a:rPr lang="fi-FI" dirty="0" err="1"/>
              <a:t>grid_size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plot</a:t>
            </a:r>
            <a:r>
              <a:rPr lang="fi-FI" dirty="0"/>
              <a:t>(</a:t>
            </a:r>
            <a:r>
              <a:rPr lang="fi-FI" dirty="0" err="1"/>
              <a:t>T,chi</a:t>
            </a:r>
            <a:r>
              <a:rPr lang="fi-FI" dirty="0"/>
              <a:t>,'-o')</a:t>
            </a:r>
          </a:p>
          <a:p>
            <a:r>
              <a:rPr lang="fi-FI" dirty="0"/>
              <a:t>        </a:t>
            </a:r>
            <a:r>
              <a:rPr lang="fi-FI" dirty="0" err="1"/>
              <a:t>plot</a:t>
            </a:r>
            <a:r>
              <a:rPr lang="fi-FI" dirty="0"/>
              <a:t>([2.27, 2.27],[0.0, 1.03*</a:t>
            </a:r>
            <a:r>
              <a:rPr lang="fi-FI" dirty="0" err="1"/>
              <a:t>amax</a:t>
            </a:r>
            <a:r>
              <a:rPr lang="fi-FI" dirty="0"/>
              <a:t>(</a:t>
            </a:r>
            <a:r>
              <a:rPr lang="fi-FI" dirty="0" err="1"/>
              <a:t>chi</a:t>
            </a:r>
            <a:r>
              <a:rPr lang="fi-FI" dirty="0"/>
              <a:t>)],'k--')</a:t>
            </a:r>
          </a:p>
          <a:p>
            <a:r>
              <a:rPr lang="fi-FI" dirty="0"/>
              <a:t>        </a:t>
            </a:r>
            <a:r>
              <a:rPr lang="fi-FI" dirty="0" err="1"/>
              <a:t>ylabel</a:t>
            </a:r>
            <a:r>
              <a:rPr lang="fi-FI" dirty="0"/>
              <a:t>('</a:t>
            </a:r>
            <a:r>
              <a:rPr lang="fi-FI" dirty="0" err="1"/>
              <a:t>Susceptibility</a:t>
            </a:r>
            <a:r>
              <a:rPr lang="fi-FI" dirty="0"/>
              <a:t> per spin2 ')</a:t>
            </a:r>
          </a:p>
          <a:p>
            <a:r>
              <a:rPr lang="fi-FI" dirty="0"/>
              <a:t>        </a:t>
            </a:r>
            <a:r>
              <a:rPr lang="fi-FI" dirty="0" err="1"/>
              <a:t>xlabel</a:t>
            </a:r>
            <a:r>
              <a:rPr lang="fi-FI" dirty="0"/>
              <a:t>('</a:t>
            </a:r>
            <a:r>
              <a:rPr lang="fi-FI" dirty="0" err="1"/>
              <a:t>Temperature</a:t>
            </a:r>
            <a:r>
              <a:rPr lang="fi-FI" dirty="0"/>
              <a:t>')</a:t>
            </a:r>
          </a:p>
          <a:p>
            <a:r>
              <a:rPr lang="fi-FI" dirty="0"/>
              <a:t>        </a:t>
            </a:r>
            <a:r>
              <a:rPr lang="fi-FI" dirty="0" err="1"/>
              <a:t>savefig</a:t>
            </a:r>
            <a:r>
              <a:rPr lang="fi-FI" dirty="0"/>
              <a:t>('</a:t>
            </a:r>
            <a:r>
              <a:rPr lang="fi-FI" dirty="0" err="1"/>
              <a:t>Susceptibility</a:t>
            </a:r>
            <a:r>
              <a:rPr lang="fi-FI" dirty="0"/>
              <a:t> per spin2 </a:t>
            </a:r>
            <a:r>
              <a:rPr lang="fi-FI" dirty="0" err="1"/>
              <a:t>with</a:t>
            </a:r>
            <a:r>
              <a:rPr lang="fi-FI" dirty="0"/>
              <a:t> grid_size.pdf', </a:t>
            </a:r>
            <a:r>
              <a:rPr lang="fi-FI" dirty="0" err="1"/>
              <a:t>mpi</a:t>
            </a:r>
            <a:r>
              <a:rPr lang="fi-FI" dirty="0"/>
              <a:t> = 200) </a:t>
            </a:r>
          </a:p>
          <a:p>
            <a:r>
              <a:rPr lang="fi-FI" dirty="0"/>
              <a:t>        show()</a:t>
            </a:r>
          </a:p>
          <a:p>
            <a:r>
              <a:rPr lang="fi-FI" sz="1400" dirty="0"/>
              <a:t>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6B080-9208-4ADB-A296-46D1AFD72853}"/>
              </a:ext>
            </a:extLst>
          </p:cNvPr>
          <p:cNvSpPr/>
          <p:nvPr/>
        </p:nvSpPr>
        <p:spPr>
          <a:xfrm>
            <a:off x="0" y="3542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() 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Energy</a:t>
            </a:r>
          </a:p>
          <a:p>
            <a:r>
              <a:rPr lang="fi-FI" dirty="0"/>
              <a:t>        </a:t>
            </a:r>
            <a:r>
              <a:rPr lang="fi-FI" dirty="0" err="1"/>
              <a:t>errorbar</a:t>
            </a:r>
            <a:r>
              <a:rPr lang="fi-FI" dirty="0"/>
              <a:t>(</a:t>
            </a:r>
            <a:r>
              <a:rPr lang="fi-FI" dirty="0" err="1"/>
              <a:t>T,Edata</a:t>
            </a:r>
            <a:r>
              <a:rPr lang="fi-FI" dirty="0"/>
              <a:t>[:,0]/</a:t>
            </a:r>
            <a:r>
              <a:rPr lang="fi-FI" dirty="0" err="1"/>
              <a:t>grid_size,Edata</a:t>
            </a:r>
            <a:r>
              <a:rPr lang="fi-FI" dirty="0"/>
              <a:t>[:,1]/</a:t>
            </a:r>
            <a:r>
              <a:rPr lang="fi-FI" dirty="0" err="1"/>
              <a:t>grid_size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ylabel</a:t>
            </a:r>
            <a:r>
              <a:rPr lang="fi-FI" dirty="0"/>
              <a:t>('Energy per spin2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grid_size</a:t>
            </a:r>
            <a:r>
              <a:rPr lang="fi-FI" dirty="0"/>
              <a:t>')</a:t>
            </a:r>
          </a:p>
          <a:p>
            <a:r>
              <a:rPr lang="fi-FI" dirty="0"/>
              <a:t>        </a:t>
            </a:r>
            <a:r>
              <a:rPr lang="fi-FI" dirty="0" err="1"/>
              <a:t>xlabel</a:t>
            </a:r>
            <a:r>
              <a:rPr lang="fi-FI" dirty="0"/>
              <a:t>('</a:t>
            </a:r>
            <a:r>
              <a:rPr lang="fi-FI" dirty="0" err="1"/>
              <a:t>Temperature</a:t>
            </a:r>
            <a:r>
              <a:rPr lang="fi-FI" dirty="0"/>
              <a:t>')</a:t>
            </a:r>
          </a:p>
          <a:p>
            <a:r>
              <a:rPr lang="fi-FI" dirty="0"/>
              <a:t>        </a:t>
            </a:r>
            <a:r>
              <a:rPr lang="fi-FI" dirty="0" err="1"/>
              <a:t>savefig</a:t>
            </a:r>
            <a:r>
              <a:rPr lang="fi-FI" dirty="0"/>
              <a:t>('Energy per spin2 </a:t>
            </a:r>
            <a:r>
              <a:rPr lang="fi-FI" dirty="0" err="1"/>
              <a:t>with</a:t>
            </a:r>
            <a:r>
              <a:rPr lang="fi-FI" dirty="0"/>
              <a:t> grid_size.pdf' % </a:t>
            </a:r>
            <a:r>
              <a:rPr lang="fi-FI" dirty="0" err="1"/>
              <a:t>str</a:t>
            </a:r>
            <a:r>
              <a:rPr lang="fi-FI" dirty="0"/>
              <a:t>(</a:t>
            </a:r>
            <a:r>
              <a:rPr lang="fi-FI" dirty="0" err="1"/>
              <a:t>grid_side</a:t>
            </a:r>
            <a:r>
              <a:rPr lang="fi-FI" dirty="0"/>
              <a:t>), </a:t>
            </a:r>
            <a:r>
              <a:rPr lang="fi-FI" dirty="0" err="1"/>
              <a:t>mpi</a:t>
            </a:r>
            <a:r>
              <a:rPr lang="fi-FI" dirty="0"/>
              <a:t> = 200)</a:t>
            </a:r>
          </a:p>
          <a:p>
            <a:r>
              <a:rPr lang="fi-FI" dirty="0"/>
              <a:t>    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len</a:t>
            </a:r>
            <a:r>
              <a:rPr lang="fi-FI" dirty="0"/>
              <a:t>(T)):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80451-39AD-4461-91BF-C560A072E37F}"/>
              </a:ext>
            </a:extLst>
          </p:cNvPr>
          <p:cNvSpPr/>
          <p:nvPr/>
        </p:nvSpPr>
        <p:spPr>
          <a:xfrm>
            <a:off x="2601501" y="5325000"/>
            <a:ext cx="11589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transition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tamperature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i-FI" dirty="0"/>
              <a:t># </a:t>
            </a:r>
            <a:r>
              <a:rPr lang="fi-FI" dirty="0" err="1"/>
              <a:t>Notice</a:t>
            </a:r>
            <a:r>
              <a:rPr lang="fi-FI" dirty="0"/>
              <a:t>: </a:t>
            </a:r>
            <a:r>
              <a:rPr lang="fi-FI" dirty="0" err="1"/>
              <a:t>T_c_exact</a:t>
            </a:r>
            <a:r>
              <a:rPr lang="fi-FI" dirty="0"/>
              <a:t> = 2.27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Tc</a:t>
            </a:r>
            <a:r>
              <a:rPr lang="fi-FI" dirty="0"/>
              <a:t> = 1.0/(3.16681*10**(-6)*M)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</a:t>
            </a:r>
            <a:r>
              <a:rPr lang="fi-FI" dirty="0" err="1"/>
              <a:t>The</a:t>
            </a:r>
            <a:r>
              <a:rPr lang="fi-FI" dirty="0"/>
              <a:t> transition </a:t>
            </a:r>
            <a:r>
              <a:rPr lang="fi-FI" dirty="0" err="1"/>
              <a:t>tamperature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grid_size</a:t>
            </a:r>
            <a:r>
              <a:rPr lang="fi-FI" dirty="0"/>
              <a:t> ’)</a:t>
            </a:r>
          </a:p>
          <a:p>
            <a:r>
              <a:rPr lang="fi-FI" dirty="0"/>
              <a:t>        </a:t>
            </a:r>
            <a:r>
              <a:rPr lang="fi-FI" dirty="0" err="1"/>
              <a:t>plot</a:t>
            </a:r>
            <a:r>
              <a:rPr lang="fi-FI" dirty="0"/>
              <a:t>(</a:t>
            </a:r>
            <a:r>
              <a:rPr lang="fi-FI" dirty="0" err="1"/>
              <a:t>Tc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savefig</a:t>
            </a:r>
            <a:r>
              <a:rPr lang="fi-FI" dirty="0"/>
              <a:t>('</a:t>
            </a:r>
            <a:r>
              <a:rPr lang="fi-FI" dirty="0" err="1"/>
              <a:t>The</a:t>
            </a:r>
            <a:r>
              <a:rPr lang="fi-FI" dirty="0"/>
              <a:t> transition </a:t>
            </a:r>
            <a:r>
              <a:rPr lang="fi-FI" dirty="0" err="1"/>
              <a:t>tamperature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grid_size.pdf'), </a:t>
            </a:r>
            <a:r>
              <a:rPr lang="fi-FI" dirty="0" err="1"/>
              <a:t>mpi</a:t>
            </a:r>
            <a:r>
              <a:rPr lang="fi-FI" dirty="0"/>
              <a:t> = 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5339E-5F4B-4496-8EB3-6BBA2B9F7FE9}"/>
              </a:ext>
            </a:extLst>
          </p:cNvPr>
          <p:cNvSpPr/>
          <p:nvPr/>
        </p:nvSpPr>
        <p:spPr>
          <a:xfrm>
            <a:off x="5841021" y="5211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figure</a:t>
            </a:r>
            <a:r>
              <a:rPr lang="fi-FI" dirty="0"/>
              <a:t>() </a:t>
            </a:r>
            <a:r>
              <a:rPr lang="fi-F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fi-F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Magnetization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errorbar</a:t>
            </a:r>
            <a:r>
              <a:rPr lang="fi-FI" dirty="0"/>
              <a:t>(</a:t>
            </a:r>
            <a:r>
              <a:rPr lang="fi-FI" dirty="0" err="1"/>
              <a:t>T,Mdata</a:t>
            </a:r>
            <a:r>
              <a:rPr lang="fi-FI" dirty="0"/>
              <a:t>[:,0]/</a:t>
            </a:r>
            <a:r>
              <a:rPr lang="fi-FI" dirty="0" err="1"/>
              <a:t>grid_size,Mdata</a:t>
            </a:r>
            <a:r>
              <a:rPr lang="fi-FI" dirty="0"/>
              <a:t>[:,1]/</a:t>
            </a:r>
            <a:r>
              <a:rPr lang="fi-FI" dirty="0" err="1"/>
              <a:t>grid_size</a:t>
            </a:r>
            <a:r>
              <a:rPr lang="fi-FI" dirty="0"/>
              <a:t>)</a:t>
            </a:r>
          </a:p>
          <a:p>
            <a:r>
              <a:rPr lang="fi-FI" dirty="0"/>
              <a:t>        </a:t>
            </a:r>
            <a:r>
              <a:rPr lang="fi-FI" dirty="0" err="1"/>
              <a:t>ylabel</a:t>
            </a:r>
            <a:r>
              <a:rPr lang="fi-FI" dirty="0"/>
              <a:t>('</a:t>
            </a:r>
            <a:r>
              <a:rPr lang="fi-FI" dirty="0" err="1"/>
              <a:t>Magnetization</a:t>
            </a:r>
            <a:r>
              <a:rPr lang="fi-FI" dirty="0"/>
              <a:t> per spin2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grid_size</a:t>
            </a:r>
            <a:r>
              <a:rPr lang="fi-FI" dirty="0"/>
              <a:t> %s' % </a:t>
            </a:r>
            <a:r>
              <a:rPr lang="fi-FI" dirty="0" err="1"/>
              <a:t>str</a:t>
            </a:r>
            <a:r>
              <a:rPr lang="fi-FI" dirty="0"/>
              <a:t>(</a:t>
            </a:r>
            <a:r>
              <a:rPr lang="fi-FI" dirty="0" err="1"/>
              <a:t>grid_side</a:t>
            </a:r>
            <a:r>
              <a:rPr lang="fi-FI" dirty="0"/>
              <a:t>))</a:t>
            </a:r>
          </a:p>
          <a:p>
            <a:r>
              <a:rPr lang="fi-FI" dirty="0"/>
              <a:t>        </a:t>
            </a:r>
            <a:r>
              <a:rPr lang="fi-FI" dirty="0" err="1"/>
              <a:t>xlabel</a:t>
            </a:r>
            <a:r>
              <a:rPr lang="fi-FI" dirty="0"/>
              <a:t>('</a:t>
            </a:r>
            <a:r>
              <a:rPr lang="fi-FI" dirty="0" err="1"/>
              <a:t>Temperature</a:t>
            </a:r>
            <a:r>
              <a:rPr lang="fi-FI" dirty="0"/>
              <a:t>')</a:t>
            </a:r>
          </a:p>
          <a:p>
            <a:r>
              <a:rPr lang="fi-FI" dirty="0"/>
              <a:t>        </a:t>
            </a:r>
            <a:r>
              <a:rPr lang="fi-FI" dirty="0" err="1"/>
              <a:t>savefig</a:t>
            </a:r>
            <a:r>
              <a:rPr lang="fi-FI" dirty="0"/>
              <a:t>('</a:t>
            </a:r>
            <a:r>
              <a:rPr lang="fi-FI" dirty="0" err="1"/>
              <a:t>Magnetization</a:t>
            </a:r>
            <a:r>
              <a:rPr lang="fi-FI" dirty="0"/>
              <a:t> per spin2 </a:t>
            </a:r>
            <a:r>
              <a:rPr lang="fi-FI" dirty="0" err="1"/>
              <a:t>with</a:t>
            </a:r>
            <a:r>
              <a:rPr lang="fi-FI" dirty="0"/>
              <a:t> grid_</a:t>
            </a:r>
            <a:r>
              <a:rPr lang="fi-FI" dirty="0" err="1"/>
              <a:t>size</a:t>
            </a:r>
            <a:r>
              <a:rPr lang="fi-FI" dirty="0"/>
              <a:t>’,</a:t>
            </a:r>
            <a:r>
              <a:rPr lang="fi-FI" dirty="0" err="1"/>
              <a:t>mpi</a:t>
            </a:r>
            <a:r>
              <a:rPr lang="fi-FI" dirty="0"/>
              <a:t> = 200)</a:t>
            </a:r>
          </a:p>
        </p:txBody>
      </p:sp>
    </p:spTree>
    <p:extLst>
      <p:ext uri="{BB962C8B-B14F-4D97-AF65-F5344CB8AC3E}">
        <p14:creationId xmlns:p14="http://schemas.microsoft.com/office/powerpoint/2010/main" val="30250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/>
              <a:t>Problem5 (</a:t>
            </a:r>
            <a:r>
              <a:rPr lang="fi-FI" sz="3200" dirty="0" err="1"/>
              <a:t>Ising</a:t>
            </a:r>
            <a:r>
              <a:rPr lang="fi-FI" sz="3200" dirty="0"/>
              <a:t> </a:t>
            </a:r>
            <a:r>
              <a:rPr lang="fi-FI" sz="3200" dirty="0" err="1"/>
              <a:t>Model</a:t>
            </a:r>
            <a:r>
              <a:rPr lang="fi-FI" sz="3200" dirty="0"/>
              <a:t>)</a:t>
            </a:r>
            <a:r>
              <a:rPr lang="fi-FI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2800" y="1931860"/>
            <a:ext cx="584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For spin </a:t>
            </a:r>
            <a:r>
              <a:rPr lang="fi-FI" dirty="0" err="1"/>
              <a:t>models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finite</a:t>
            </a:r>
            <a:r>
              <a:rPr lang="fi-FI" dirty="0"/>
              <a:t> d-</a:t>
            </a:r>
            <a:r>
              <a:rPr lang="fi-FI" dirty="0" err="1"/>
              <a:t>dimensional</a:t>
            </a:r>
            <a:r>
              <a:rPr lang="fi-FI" dirty="0"/>
              <a:t> </a:t>
            </a:r>
            <a:r>
              <a:rPr lang="fi-FI" dirty="0" err="1"/>
              <a:t>lattice</a:t>
            </a:r>
            <a:r>
              <a:rPr lang="fi-FI" dirty="0"/>
              <a:t> of  </a:t>
            </a:r>
            <a:r>
              <a:rPr lang="fi-FI" dirty="0" err="1"/>
              <a:t>sites</a:t>
            </a:r>
            <a:r>
              <a:rPr lang="fi-FI" dirty="0"/>
              <a:t>.</a:t>
            </a:r>
          </a:p>
          <a:p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a </a:t>
            </a:r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phase</a:t>
            </a:r>
            <a:r>
              <a:rPr lang="fi-FI" dirty="0"/>
              <a:t> transition (i.e., </a:t>
            </a:r>
            <a:r>
              <a:rPr lang="fi-FI" dirty="0" err="1"/>
              <a:t>divergence</a:t>
            </a:r>
            <a:r>
              <a:rPr lang="fi-FI" dirty="0"/>
              <a:t>).</a:t>
            </a:r>
          </a:p>
          <a:p>
            <a:r>
              <a:rPr lang="fi-FI" dirty="0"/>
              <a:t> For a </a:t>
            </a:r>
            <a:r>
              <a:rPr lang="fi-FI" dirty="0" err="1"/>
              <a:t>finite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,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rounded</a:t>
            </a:r>
            <a:r>
              <a:rPr lang="fi-FI" dirty="0"/>
              <a:t> </a:t>
            </a:r>
            <a:r>
              <a:rPr lang="fi-FI" dirty="0" err="1"/>
              <a:t>peaks</a:t>
            </a:r>
            <a:r>
              <a:rPr lang="fi-FI" dirty="0"/>
              <a:t> </a:t>
            </a:r>
            <a:r>
              <a:rPr lang="fi-FI" dirty="0" err="1"/>
              <a:t>rather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divergences</a:t>
            </a:r>
            <a:r>
              <a:rPr lang="fi-FI" dirty="0"/>
              <a:t>.</a:t>
            </a:r>
          </a:p>
          <a:p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peaks</a:t>
            </a:r>
            <a:r>
              <a:rPr lang="fi-FI" dirty="0"/>
              <a:t> </a:t>
            </a:r>
            <a:r>
              <a:rPr lang="fi-FI" dirty="0" err="1"/>
              <a:t>narrow</a:t>
            </a:r>
            <a:r>
              <a:rPr lang="fi-FI" dirty="0"/>
              <a:t> and </a:t>
            </a:r>
            <a:r>
              <a:rPr lang="fi-FI" dirty="0" err="1"/>
              <a:t>increase</a:t>
            </a:r>
            <a:r>
              <a:rPr lang="fi-FI" dirty="0"/>
              <a:t> in </a:t>
            </a:r>
            <a:r>
              <a:rPr lang="fi-FI" dirty="0" err="1"/>
              <a:t>height</a:t>
            </a:r>
            <a:r>
              <a:rPr lang="fi-FI" dirty="0"/>
              <a:t> as L is </a:t>
            </a:r>
            <a:r>
              <a:rPr lang="fi-FI" dirty="0" err="1"/>
              <a:t>increased</a:t>
            </a:r>
            <a:r>
              <a:rPr lang="fi-FI" dirty="0"/>
              <a:t>, </a:t>
            </a:r>
          </a:p>
          <a:p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location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peak</a:t>
            </a:r>
            <a:r>
              <a:rPr lang="fi-FI" dirty="0"/>
              <a:t> </a:t>
            </a:r>
            <a:r>
              <a:rPr lang="fi-FI" dirty="0" err="1"/>
              <a:t>shifts</a:t>
            </a:r>
            <a:r>
              <a:rPr lang="fi-FI" dirty="0"/>
              <a:t> </a:t>
            </a:r>
            <a:r>
              <a:rPr lang="fi-FI" dirty="0" err="1"/>
              <a:t>slightly</a:t>
            </a:r>
            <a:r>
              <a:rPr lang="fi-FI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68AFB-7F40-4734-8C56-014ED064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2" y="1644241"/>
            <a:ext cx="4325347" cy="2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332</TotalTime>
  <Words>4258</Words>
  <Application>Microsoft Office PowerPoint</Application>
  <PresentationFormat>Widescreen</PresentationFormat>
  <Paragraphs>420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Acrobat Document</vt:lpstr>
      <vt:lpstr>Project 2</vt:lpstr>
      <vt:lpstr>Warm up</vt:lpstr>
      <vt:lpstr>Warm up</vt:lpstr>
      <vt:lpstr>Warm up</vt:lpstr>
      <vt:lpstr>Warm up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Problem6 </vt:lpstr>
      <vt:lpstr>PowerPoint Presentation</vt:lpstr>
      <vt:lpstr>Problem6 </vt:lpstr>
      <vt:lpstr>Problem7</vt:lpstr>
      <vt:lpstr>PowerPoint Presentation</vt:lpstr>
      <vt:lpstr>PowerPoint Presentation</vt:lpstr>
      <vt:lpstr>Problem9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Qin He</dc:creator>
  <cp:lastModifiedBy>Qin He</cp:lastModifiedBy>
  <cp:revision>35</cp:revision>
  <dcterms:created xsi:type="dcterms:W3CDTF">2019-05-14T05:55:39Z</dcterms:created>
  <dcterms:modified xsi:type="dcterms:W3CDTF">2019-05-16T09:30:25Z</dcterms:modified>
</cp:coreProperties>
</file>