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59" r:id="rId7"/>
    <p:sldId id="262" r:id="rId8"/>
    <p:sldId id="267" r:id="rId9"/>
    <p:sldId id="268" r:id="rId10"/>
    <p:sldId id="264" r:id="rId11"/>
    <p:sldId id="275" r:id="rId12"/>
    <p:sldId id="269" r:id="rId13"/>
    <p:sldId id="270" r:id="rId14"/>
    <p:sldId id="271" r:id="rId15"/>
    <p:sldId id="263" r:id="rId16"/>
    <p:sldId id="265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4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6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7FD7-9EB7-465C-AB36-5C2A7EFFF5DE}" type="datetimeFigureOut">
              <a:rPr lang="fi-FI" smtClean="0"/>
              <a:t>14.5.2019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37A6-2E5B-4913-8732-BD9163CC67D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8593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7FD7-9EB7-465C-AB36-5C2A7EFFF5DE}" type="datetimeFigureOut">
              <a:rPr lang="fi-FI" smtClean="0"/>
              <a:t>14.5.2019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37A6-2E5B-4913-8732-BD9163CC67D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5520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7FD7-9EB7-465C-AB36-5C2A7EFFF5DE}" type="datetimeFigureOut">
              <a:rPr lang="fi-FI" smtClean="0"/>
              <a:t>14.5.2019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37A6-2E5B-4913-8732-BD9163CC67D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7626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7FD7-9EB7-465C-AB36-5C2A7EFFF5DE}" type="datetimeFigureOut">
              <a:rPr lang="fi-FI" smtClean="0"/>
              <a:t>14.5.2019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37A6-2E5B-4913-8732-BD9163CC67D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5032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7FD7-9EB7-465C-AB36-5C2A7EFFF5DE}" type="datetimeFigureOut">
              <a:rPr lang="fi-FI" smtClean="0"/>
              <a:t>14.5.2019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37A6-2E5B-4913-8732-BD9163CC67D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3820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7FD7-9EB7-465C-AB36-5C2A7EFFF5DE}" type="datetimeFigureOut">
              <a:rPr lang="fi-FI" smtClean="0"/>
              <a:t>14.5.2019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37A6-2E5B-4913-8732-BD9163CC67D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6642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7FD7-9EB7-465C-AB36-5C2A7EFFF5DE}" type="datetimeFigureOut">
              <a:rPr lang="fi-FI" smtClean="0"/>
              <a:t>14.5.2019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37A6-2E5B-4913-8732-BD9163CC67D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3947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7FD7-9EB7-465C-AB36-5C2A7EFFF5DE}" type="datetimeFigureOut">
              <a:rPr lang="fi-FI" smtClean="0"/>
              <a:t>14.5.2019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37A6-2E5B-4913-8732-BD9163CC67D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1701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7FD7-9EB7-465C-AB36-5C2A7EFFF5DE}" type="datetimeFigureOut">
              <a:rPr lang="fi-FI" smtClean="0"/>
              <a:t>14.5.2019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37A6-2E5B-4913-8732-BD9163CC67D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8709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7FD7-9EB7-465C-AB36-5C2A7EFFF5DE}" type="datetimeFigureOut">
              <a:rPr lang="fi-FI" smtClean="0"/>
              <a:t>14.5.2019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37A6-2E5B-4913-8732-BD9163CC67D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038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7FD7-9EB7-465C-AB36-5C2A7EFFF5DE}" type="datetimeFigureOut">
              <a:rPr lang="fi-FI" smtClean="0"/>
              <a:t>14.5.2019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37A6-2E5B-4913-8732-BD9163CC67D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5261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17FD7-9EB7-465C-AB36-5C2A7EFFF5DE}" type="datetimeFigureOut">
              <a:rPr lang="fi-FI" smtClean="0"/>
              <a:t>14.5.2019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437A6-2E5B-4913-8732-BD9163CC67D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4347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e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e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2.emf"/><Relationship Id="rId4" Type="http://schemas.openxmlformats.org/officeDocument/2006/relationships/image" Target="../media/image19.e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2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e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28.emf"/><Relationship Id="rId4" Type="http://schemas.openxmlformats.org/officeDocument/2006/relationships/image" Target="../media/image25.emf"/><Relationship Id="rId9" Type="http://schemas.openxmlformats.org/officeDocument/2006/relationships/oleObject" Target="../embeddings/oleObject29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13.emf"/><Relationship Id="rId4" Type="http://schemas.openxmlformats.org/officeDocument/2006/relationships/image" Target="../media/image30.emf"/><Relationship Id="rId9" Type="http://schemas.openxmlformats.org/officeDocument/2006/relationships/oleObject" Target="../embeddings/oleObject3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Project 2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72397"/>
          </a:xfrm>
        </p:spPr>
        <p:txBody>
          <a:bodyPr/>
          <a:lstStyle/>
          <a:p>
            <a:r>
              <a:rPr lang="fi-FI" dirty="0" smtClean="0"/>
              <a:t>Qin He 272486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36233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4329" y="639408"/>
            <a:ext cx="10515600" cy="4351338"/>
          </a:xfrm>
        </p:spPr>
        <p:txBody>
          <a:bodyPr>
            <a:noAutofit/>
          </a:bodyPr>
          <a:lstStyle/>
          <a:p>
            <a:pPr marL="0"/>
            <a:r>
              <a:rPr lang="fi-FI" sz="1800" b="1" dirty="0"/>
              <a:t> #</a:t>
            </a:r>
            <a:r>
              <a:rPr lang="fi-FI" sz="1800" b="1" dirty="0" err="1"/>
              <a:t>calculate</a:t>
            </a:r>
            <a:r>
              <a:rPr lang="fi-FI" sz="1800" b="1" dirty="0"/>
              <a:t> </a:t>
            </a:r>
            <a:r>
              <a:rPr lang="fi-FI" sz="1800" b="1" dirty="0" err="1"/>
              <a:t>hartree</a:t>
            </a:r>
            <a:r>
              <a:rPr lang="fi-FI" sz="1800" b="1" dirty="0"/>
              <a:t> </a:t>
            </a:r>
            <a:r>
              <a:rPr lang="fi-FI" sz="1800" b="1" dirty="0" err="1"/>
              <a:t>potential</a:t>
            </a:r>
            <a:endParaRPr lang="fi-FI" sz="1800" b="1" dirty="0"/>
          </a:p>
          <a:p>
            <a:pPr marL="0"/>
            <a:r>
              <a:rPr lang="fi-FI" sz="1800" dirty="0"/>
              <a:t>    </a:t>
            </a:r>
            <a:r>
              <a:rPr lang="fi-FI" sz="1800" dirty="0" err="1"/>
              <a:t>Vhartree</a:t>
            </a:r>
            <a:r>
              <a:rPr lang="fi-FI" sz="1800" dirty="0"/>
              <a:t>=</a:t>
            </a:r>
            <a:r>
              <a:rPr lang="fi-FI" sz="1800" dirty="0" err="1"/>
              <a:t>hartree_potential</a:t>
            </a:r>
            <a:r>
              <a:rPr lang="fi-FI" sz="1800" dirty="0"/>
              <a:t>(</a:t>
            </a:r>
            <a:r>
              <a:rPr lang="fi-FI" sz="1800" dirty="0" err="1"/>
              <a:t>N_e,ns,x</a:t>
            </a:r>
            <a:r>
              <a:rPr lang="fi-FI" sz="1800" dirty="0"/>
              <a:t>)</a:t>
            </a:r>
          </a:p>
          <a:p>
            <a:pPr marL="0"/>
            <a:r>
              <a:rPr lang="fi-FI" sz="1800" dirty="0"/>
              <a:t>    VSIC=[]</a:t>
            </a:r>
          </a:p>
          <a:p>
            <a:pPr marL="0"/>
            <a:r>
              <a:rPr lang="fi-FI" sz="1800" dirty="0"/>
              <a:t>    for i in </a:t>
            </a:r>
            <a:r>
              <a:rPr lang="fi-FI" sz="1800" dirty="0" err="1"/>
              <a:t>range</a:t>
            </a:r>
            <a:r>
              <a:rPr lang="fi-FI" sz="1800" dirty="0"/>
              <a:t>(</a:t>
            </a:r>
            <a:r>
              <a:rPr lang="fi-FI" sz="1800" dirty="0" err="1"/>
              <a:t>N_e</a:t>
            </a:r>
            <a:r>
              <a:rPr lang="fi-FI" sz="1800" dirty="0"/>
              <a:t>):</a:t>
            </a:r>
          </a:p>
          <a:p>
            <a:pPr marL="0"/>
            <a:r>
              <a:rPr lang="fi-FI" sz="1800" dirty="0"/>
              <a:t>        </a:t>
            </a:r>
            <a:r>
              <a:rPr lang="fi-FI" sz="1800" dirty="0" err="1"/>
              <a:t>VSIC.append</a:t>
            </a:r>
            <a:r>
              <a:rPr lang="fi-FI" sz="1800" dirty="0"/>
              <a:t>(</a:t>
            </a:r>
            <a:r>
              <a:rPr lang="fi-FI" sz="1800" dirty="0" err="1"/>
              <a:t>ns</a:t>
            </a:r>
            <a:r>
              <a:rPr lang="fi-FI" sz="1800" dirty="0"/>
              <a:t>*0.0</a:t>
            </a:r>
            <a:r>
              <a:rPr lang="fi-FI" sz="1800" dirty="0" smtClean="0"/>
              <a:t>)    </a:t>
            </a:r>
            <a:endParaRPr lang="fi-FI" sz="1800" dirty="0"/>
          </a:p>
          <a:p>
            <a:pPr marL="0"/>
            <a:r>
              <a:rPr lang="fi-FI" sz="1800" dirty="0"/>
              <a:t>    </a:t>
            </a:r>
            <a:r>
              <a:rPr lang="fi-FI" sz="1800" dirty="0" err="1"/>
              <a:t>Veff</a:t>
            </a:r>
            <a:r>
              <a:rPr lang="fi-FI" sz="1800" dirty="0"/>
              <a:t>=</a:t>
            </a:r>
            <a:r>
              <a:rPr lang="fi-FI" sz="1800" dirty="0" err="1"/>
              <a:t>sp.diags</a:t>
            </a:r>
            <a:r>
              <a:rPr lang="fi-FI" sz="1800" dirty="0"/>
              <a:t>(Vext+Vhartree,0)</a:t>
            </a:r>
          </a:p>
          <a:p>
            <a:pPr marL="0"/>
            <a:r>
              <a:rPr lang="fi-FI" sz="1800" dirty="0"/>
              <a:t>    </a:t>
            </a:r>
            <a:r>
              <a:rPr lang="fi-FI" sz="1800" dirty="0" smtClean="0"/>
              <a:t>H=</a:t>
            </a:r>
            <a:r>
              <a:rPr lang="fi-FI" sz="1800" dirty="0" err="1" smtClean="0"/>
              <a:t>T+Veff</a:t>
            </a:r>
            <a:endParaRPr lang="fi-FI" sz="1800" dirty="0"/>
          </a:p>
        </p:txBody>
      </p:sp>
      <p:sp>
        <p:nvSpPr>
          <p:cNvPr id="7" name="Rectangle 6"/>
          <p:cNvSpPr/>
          <p:nvPr/>
        </p:nvSpPr>
        <p:spPr>
          <a:xfrm>
            <a:off x="6667018" y="1229429"/>
            <a:ext cx="542852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 smtClean="0"/>
              <a:t> </a:t>
            </a:r>
            <a:r>
              <a:rPr lang="fi-FI" dirty="0" err="1" smtClean="0"/>
              <a:t>Veff_old</a:t>
            </a:r>
            <a:r>
              <a:rPr lang="fi-FI" dirty="0" smtClean="0"/>
              <a:t> = </a:t>
            </a:r>
            <a:r>
              <a:rPr lang="fi-FI" dirty="0" err="1" smtClean="0"/>
              <a:t>Veff</a:t>
            </a:r>
            <a:endParaRPr lang="fi-FI" dirty="0" smtClean="0"/>
          </a:p>
          <a:p>
            <a:r>
              <a:rPr lang="fi-FI" dirty="0" smtClean="0"/>
              <a:t>        </a:t>
            </a:r>
            <a:r>
              <a:rPr lang="fi-FI" dirty="0" err="1" smtClean="0"/>
              <a:t>ns</a:t>
            </a:r>
            <a:r>
              <a:rPr lang="fi-FI" dirty="0" smtClean="0"/>
              <a:t>=</a:t>
            </a:r>
            <a:r>
              <a:rPr lang="fi-FI" dirty="0" err="1" smtClean="0"/>
              <a:t>density</a:t>
            </a:r>
            <a:r>
              <a:rPr lang="fi-FI" dirty="0" smtClean="0"/>
              <a:t>(</a:t>
            </a:r>
            <a:r>
              <a:rPr lang="fi-FI" dirty="0" err="1" smtClean="0"/>
              <a:t>orbitals</a:t>
            </a:r>
            <a:r>
              <a:rPr lang="fi-FI" dirty="0" smtClean="0"/>
              <a:t>)</a:t>
            </a:r>
          </a:p>
          <a:p>
            <a:r>
              <a:rPr lang="fi-FI" dirty="0" smtClean="0"/>
              <a:t>        </a:t>
            </a:r>
            <a:r>
              <a:rPr lang="fi-FI" dirty="0" err="1" smtClean="0"/>
              <a:t>Vhartree</a:t>
            </a:r>
            <a:r>
              <a:rPr lang="fi-FI" dirty="0" smtClean="0"/>
              <a:t>=</a:t>
            </a:r>
            <a:r>
              <a:rPr lang="fi-FI" dirty="0" err="1" smtClean="0"/>
              <a:t>hartree_potential</a:t>
            </a:r>
            <a:r>
              <a:rPr lang="fi-FI" dirty="0" smtClean="0"/>
              <a:t>(</a:t>
            </a:r>
            <a:r>
              <a:rPr lang="fi-FI" dirty="0" err="1" smtClean="0"/>
              <a:t>N_e,ns,x</a:t>
            </a:r>
            <a:r>
              <a:rPr lang="fi-FI" dirty="0" smtClean="0"/>
              <a:t>)</a:t>
            </a:r>
          </a:p>
          <a:p>
            <a:r>
              <a:rPr lang="fi-FI" dirty="0" smtClean="0"/>
              <a:t>        </a:t>
            </a:r>
            <a:r>
              <a:rPr lang="fi-FI" dirty="0" err="1" smtClean="0"/>
              <a:t>if</a:t>
            </a:r>
            <a:r>
              <a:rPr lang="fi-FI" dirty="0" smtClean="0"/>
              <a:t> (</a:t>
            </a:r>
            <a:r>
              <a:rPr lang="fi-FI" dirty="0" err="1" smtClean="0"/>
              <a:t>HF_run</a:t>
            </a:r>
            <a:r>
              <a:rPr lang="fi-FI" dirty="0" smtClean="0"/>
              <a:t>):</a:t>
            </a:r>
          </a:p>
          <a:p>
            <a:r>
              <a:rPr lang="fi-FI" dirty="0" smtClean="0"/>
              <a:t>            """</a:t>
            </a:r>
            <a:r>
              <a:rPr lang="fi-FI" dirty="0" err="1" smtClean="0"/>
              <a:t>Hartree-Fock</a:t>
            </a:r>
            <a:r>
              <a:rPr lang="fi-FI" dirty="0" smtClean="0"/>
              <a:t>"""</a:t>
            </a:r>
          </a:p>
          <a:p>
            <a:r>
              <a:rPr lang="fi-FI" dirty="0" smtClean="0"/>
              <a:t>            VSIC=</a:t>
            </a:r>
            <a:r>
              <a:rPr lang="fi-FI" dirty="0" err="1" smtClean="0"/>
              <a:t>calculate_Vx</a:t>
            </a:r>
            <a:r>
              <a:rPr lang="fi-FI" dirty="0" smtClean="0"/>
              <a:t>(</a:t>
            </a:r>
            <a:r>
              <a:rPr lang="fi-FI" dirty="0" err="1" smtClean="0"/>
              <a:t>orbitals,spin,x</a:t>
            </a:r>
            <a:r>
              <a:rPr lang="fi-FI" dirty="0" smtClean="0"/>
              <a:t>)</a:t>
            </a:r>
          </a:p>
          <a:p>
            <a:r>
              <a:rPr lang="fi-FI" dirty="0" smtClean="0"/>
              <a:t>        </a:t>
            </a:r>
            <a:r>
              <a:rPr lang="fi-FI" dirty="0" err="1" smtClean="0"/>
              <a:t>else</a:t>
            </a:r>
            <a:r>
              <a:rPr lang="fi-FI" dirty="0" smtClean="0"/>
              <a:t>:</a:t>
            </a:r>
          </a:p>
          <a:p>
            <a:r>
              <a:rPr lang="fi-FI" dirty="0" smtClean="0"/>
              <a:t>            """</a:t>
            </a:r>
            <a:r>
              <a:rPr lang="fi-FI" dirty="0" err="1" smtClean="0"/>
              <a:t>Hartree</a:t>
            </a:r>
            <a:r>
              <a:rPr lang="fi-FI" dirty="0" smtClean="0"/>
              <a:t>"""</a:t>
            </a:r>
          </a:p>
          <a:p>
            <a:r>
              <a:rPr lang="fi-FI" dirty="0" smtClean="0"/>
              <a:t>            VSIC=</a:t>
            </a:r>
            <a:r>
              <a:rPr lang="fi-FI" dirty="0" err="1" smtClean="0"/>
              <a:t>calculate_SIC</a:t>
            </a:r>
            <a:r>
              <a:rPr lang="fi-FI" dirty="0" smtClean="0"/>
              <a:t>(</a:t>
            </a:r>
            <a:r>
              <a:rPr lang="fi-FI" dirty="0" err="1" smtClean="0"/>
              <a:t>N_e</a:t>
            </a:r>
            <a:r>
              <a:rPr lang="fi-FI" dirty="0" smtClean="0"/>
              <a:t>, </a:t>
            </a:r>
            <a:r>
              <a:rPr lang="fi-FI" dirty="0" err="1" smtClean="0"/>
              <a:t>orbitals</a:t>
            </a:r>
            <a:r>
              <a:rPr lang="fi-FI" dirty="0" smtClean="0"/>
              <a:t>, x)</a:t>
            </a:r>
          </a:p>
          <a:p>
            <a:r>
              <a:rPr lang="fi-FI" dirty="0" smtClean="0"/>
              <a:t>        </a:t>
            </a:r>
            <a:r>
              <a:rPr lang="fi-FI" dirty="0" err="1" smtClean="0"/>
              <a:t>Veff_new</a:t>
            </a:r>
            <a:r>
              <a:rPr lang="fi-FI" dirty="0" smtClean="0"/>
              <a:t>=</a:t>
            </a:r>
            <a:r>
              <a:rPr lang="fi-FI" dirty="0" err="1" smtClean="0"/>
              <a:t>sp.diags</a:t>
            </a:r>
            <a:r>
              <a:rPr lang="fi-FI" dirty="0" smtClean="0"/>
              <a:t>(Vext+Vhartree,0)</a:t>
            </a:r>
          </a:p>
          <a:p>
            <a:r>
              <a:rPr lang="fi-FI" dirty="0" smtClean="0"/>
              <a:t>        </a:t>
            </a:r>
            <a:r>
              <a:rPr lang="fi-FI" dirty="0" err="1" smtClean="0"/>
              <a:t>if</a:t>
            </a:r>
            <a:r>
              <a:rPr lang="fi-FI" dirty="0"/>
              <a:t> </a:t>
            </a:r>
            <a:r>
              <a:rPr lang="fi-FI" dirty="0" err="1" smtClean="0"/>
              <a:t>check_convergence</a:t>
            </a:r>
            <a:r>
              <a:rPr lang="fi-FI" dirty="0" smtClean="0"/>
              <a:t>(</a:t>
            </a:r>
            <a:r>
              <a:rPr lang="fi-FI" dirty="0" err="1" smtClean="0"/>
              <a:t>Veff_old,Veff_new,threshold</a:t>
            </a:r>
            <a:r>
              <a:rPr lang="fi-FI" dirty="0" smtClean="0"/>
              <a:t>):</a:t>
            </a:r>
          </a:p>
          <a:p>
            <a:r>
              <a:rPr lang="fi-FI" dirty="0" smtClean="0"/>
              <a:t>            </a:t>
            </a:r>
            <a:r>
              <a:rPr lang="fi-FI" dirty="0" err="1" smtClean="0"/>
              <a:t>break</a:t>
            </a:r>
            <a:endParaRPr lang="fi-FI" dirty="0" smtClean="0"/>
          </a:p>
          <a:p>
            <a:r>
              <a:rPr lang="fi-FI" dirty="0" smtClean="0"/>
              <a:t>        </a:t>
            </a:r>
            <a:r>
              <a:rPr lang="fi-FI" dirty="0" err="1" smtClean="0"/>
              <a:t>else</a:t>
            </a:r>
            <a:r>
              <a:rPr lang="fi-FI" dirty="0" smtClean="0"/>
              <a:t>:</a:t>
            </a:r>
          </a:p>
          <a:p>
            <a:r>
              <a:rPr lang="fi-FI" dirty="0" smtClean="0"/>
              <a:t>            </a:t>
            </a:r>
            <a:r>
              <a:rPr lang="fi-FI" dirty="0" err="1" smtClean="0"/>
              <a:t>Veff</a:t>
            </a:r>
            <a:r>
              <a:rPr lang="fi-FI" dirty="0" smtClean="0"/>
              <a:t>=(1.0-mix)*</a:t>
            </a:r>
            <a:r>
              <a:rPr lang="fi-FI" dirty="0" err="1" smtClean="0"/>
              <a:t>Veff_new+mix</a:t>
            </a:r>
            <a:r>
              <a:rPr lang="fi-FI" dirty="0" smtClean="0"/>
              <a:t>*</a:t>
            </a:r>
            <a:r>
              <a:rPr lang="fi-FI" dirty="0" err="1" smtClean="0"/>
              <a:t>Veff_old</a:t>
            </a:r>
            <a:endParaRPr lang="fi-FI" dirty="0" smtClean="0"/>
          </a:p>
          <a:p>
            <a:r>
              <a:rPr lang="fi-FI" dirty="0" smtClean="0"/>
              <a:t>            H = </a:t>
            </a:r>
            <a:r>
              <a:rPr lang="fi-FI" dirty="0" err="1" smtClean="0"/>
              <a:t>T+Veff</a:t>
            </a:r>
            <a:endParaRPr lang="fi-FI" dirty="0"/>
          </a:p>
        </p:txBody>
      </p:sp>
      <p:sp>
        <p:nvSpPr>
          <p:cNvPr id="8" name="Rectangle 7"/>
          <p:cNvSpPr/>
          <p:nvPr/>
        </p:nvSpPr>
        <p:spPr>
          <a:xfrm>
            <a:off x="439838" y="3164681"/>
            <a:ext cx="663229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b="1" dirty="0"/>
              <a:t> #</a:t>
            </a:r>
            <a:r>
              <a:rPr lang="fi-FI" b="1" dirty="0" err="1"/>
              <a:t>calculate</a:t>
            </a:r>
            <a:r>
              <a:rPr lang="fi-FI" b="1" dirty="0"/>
              <a:t> </a:t>
            </a:r>
            <a:r>
              <a:rPr lang="fi-FI" b="1" dirty="0" err="1"/>
              <a:t>hartree</a:t>
            </a:r>
            <a:r>
              <a:rPr lang="fi-FI" b="1" dirty="0"/>
              <a:t> </a:t>
            </a:r>
            <a:r>
              <a:rPr lang="fi-FI" b="1" dirty="0" err="1"/>
              <a:t>energy</a:t>
            </a:r>
            <a:r>
              <a:rPr lang="fi-FI" b="1" dirty="0"/>
              <a:t> </a:t>
            </a:r>
            <a:r>
              <a:rPr lang="fi-FI" b="1" dirty="0" err="1"/>
              <a:t>with</a:t>
            </a:r>
            <a:r>
              <a:rPr lang="fi-FI" b="1" dirty="0"/>
              <a:t> </a:t>
            </a:r>
            <a:r>
              <a:rPr lang="fi-FI" b="1" dirty="0" err="1"/>
              <a:t>hartree</a:t>
            </a:r>
            <a:r>
              <a:rPr lang="fi-FI" b="1" dirty="0"/>
              <a:t> </a:t>
            </a:r>
            <a:r>
              <a:rPr lang="fi-FI" b="1" dirty="0" err="1"/>
              <a:t>fock</a:t>
            </a:r>
            <a:endParaRPr lang="fi-FI" b="1" dirty="0"/>
          </a:p>
          <a:p>
            <a:r>
              <a:rPr lang="fi-FI" dirty="0"/>
              <a:t>    for i in </a:t>
            </a:r>
            <a:r>
              <a:rPr lang="fi-FI" dirty="0" err="1"/>
              <a:t>range</a:t>
            </a:r>
            <a:r>
              <a:rPr lang="fi-FI" dirty="0"/>
              <a:t>(</a:t>
            </a:r>
            <a:r>
              <a:rPr lang="fi-FI" dirty="0" err="1"/>
              <a:t>maxiters</a:t>
            </a:r>
            <a:r>
              <a:rPr lang="fi-FI" dirty="0"/>
              <a:t>):</a:t>
            </a:r>
          </a:p>
          <a:p>
            <a:r>
              <a:rPr lang="fi-FI" dirty="0"/>
              <a:t>        </a:t>
            </a:r>
            <a:r>
              <a:rPr lang="fi-FI" dirty="0" err="1"/>
              <a:t>print</a:t>
            </a:r>
            <a:r>
              <a:rPr lang="fi-FI" dirty="0"/>
              <a:t>('\n\</a:t>
            </a:r>
            <a:r>
              <a:rPr lang="fi-FI" dirty="0" err="1"/>
              <a:t>nIteration</a:t>
            </a:r>
            <a:r>
              <a:rPr lang="fi-FI" dirty="0"/>
              <a:t> #{0}'.</a:t>
            </a:r>
            <a:r>
              <a:rPr lang="fi-FI" dirty="0" err="1"/>
              <a:t>format</a:t>
            </a:r>
            <a:r>
              <a:rPr lang="fi-FI" dirty="0"/>
              <a:t>(i))</a:t>
            </a:r>
          </a:p>
          <a:p>
            <a:r>
              <a:rPr lang="fi-FI" dirty="0"/>
              <a:t>        </a:t>
            </a:r>
            <a:r>
              <a:rPr lang="fi-FI" dirty="0" err="1"/>
              <a:t>orbitals</a:t>
            </a:r>
            <a:r>
              <a:rPr lang="fi-FI" dirty="0"/>
              <a:t>=[]</a:t>
            </a:r>
          </a:p>
          <a:p>
            <a:r>
              <a:rPr lang="fi-FI" dirty="0"/>
              <a:t>        for i in </a:t>
            </a:r>
            <a:r>
              <a:rPr lang="fi-FI" dirty="0" err="1"/>
              <a:t>range</a:t>
            </a:r>
            <a:r>
              <a:rPr lang="fi-FI" dirty="0"/>
              <a:t>(</a:t>
            </a:r>
            <a:r>
              <a:rPr lang="fi-FI" dirty="0" err="1"/>
              <a:t>N_e</a:t>
            </a:r>
            <a:r>
              <a:rPr lang="fi-FI" dirty="0"/>
              <a:t>):</a:t>
            </a:r>
          </a:p>
          <a:p>
            <a:r>
              <a:rPr lang="fi-FI" dirty="0"/>
              <a:t>            </a:t>
            </a:r>
            <a:r>
              <a:rPr lang="fi-FI" dirty="0" err="1"/>
              <a:t>print</a:t>
            </a:r>
            <a:r>
              <a:rPr lang="fi-FI" dirty="0"/>
              <a:t>('  </a:t>
            </a:r>
            <a:r>
              <a:rPr lang="fi-FI" dirty="0" err="1"/>
              <a:t>Calculating</a:t>
            </a:r>
            <a:r>
              <a:rPr lang="fi-FI" dirty="0"/>
              <a:t> </a:t>
            </a:r>
            <a:r>
              <a:rPr lang="fi-FI" dirty="0" err="1"/>
              <a:t>orbitals</a:t>
            </a:r>
            <a:r>
              <a:rPr lang="fi-FI" dirty="0"/>
              <a:t> for </a:t>
            </a:r>
            <a:r>
              <a:rPr lang="fi-FI" dirty="0" err="1"/>
              <a:t>electron</a:t>
            </a:r>
            <a:r>
              <a:rPr lang="fi-FI" dirty="0"/>
              <a:t> ', i+1)</a:t>
            </a:r>
          </a:p>
          <a:p>
            <a:r>
              <a:rPr lang="fi-FI" dirty="0"/>
              <a:t>            </a:t>
            </a:r>
            <a:r>
              <a:rPr lang="fi-FI" dirty="0" err="1"/>
              <a:t>eigs</a:t>
            </a:r>
            <a:r>
              <a:rPr lang="fi-FI" dirty="0"/>
              <a:t>, </a:t>
            </a:r>
            <a:r>
              <a:rPr lang="fi-FI" dirty="0" err="1"/>
              <a:t>evecs</a:t>
            </a:r>
            <a:r>
              <a:rPr lang="fi-FI" dirty="0"/>
              <a:t> = </a:t>
            </a:r>
            <a:r>
              <a:rPr lang="fi-FI" dirty="0" err="1"/>
              <a:t>sla.eigs</a:t>
            </a:r>
            <a:r>
              <a:rPr lang="fi-FI" dirty="0"/>
              <a:t>(</a:t>
            </a:r>
            <a:r>
              <a:rPr lang="fi-FI" dirty="0" err="1"/>
              <a:t>H+sp.diags</a:t>
            </a:r>
            <a:r>
              <a:rPr lang="fi-FI" dirty="0"/>
              <a:t>(VSIC[i],0), k=</a:t>
            </a:r>
            <a:r>
              <a:rPr lang="fi-FI" dirty="0" err="1"/>
              <a:t>N_e</a:t>
            </a:r>
            <a:r>
              <a:rPr lang="fi-FI" dirty="0"/>
              <a:t>, </a:t>
            </a:r>
            <a:r>
              <a:rPr lang="fi-FI" dirty="0" err="1"/>
              <a:t>which</a:t>
            </a:r>
            <a:r>
              <a:rPr lang="fi-FI" dirty="0"/>
              <a:t>='SR')</a:t>
            </a:r>
          </a:p>
          <a:p>
            <a:r>
              <a:rPr lang="fi-FI" dirty="0"/>
              <a:t>            </a:t>
            </a:r>
            <a:r>
              <a:rPr lang="fi-FI" dirty="0" err="1"/>
              <a:t>eigs</a:t>
            </a:r>
            <a:r>
              <a:rPr lang="fi-FI" dirty="0"/>
              <a:t>=</a:t>
            </a:r>
            <a:r>
              <a:rPr lang="fi-FI" dirty="0" err="1"/>
              <a:t>real</a:t>
            </a:r>
            <a:r>
              <a:rPr lang="fi-FI" dirty="0"/>
              <a:t>(</a:t>
            </a:r>
            <a:r>
              <a:rPr lang="fi-FI" dirty="0" err="1"/>
              <a:t>eigs</a:t>
            </a:r>
            <a:r>
              <a:rPr lang="fi-FI" dirty="0"/>
              <a:t>)</a:t>
            </a:r>
          </a:p>
          <a:p>
            <a:r>
              <a:rPr lang="fi-FI" dirty="0"/>
              <a:t>            </a:t>
            </a:r>
            <a:r>
              <a:rPr lang="fi-FI" dirty="0" err="1"/>
              <a:t>evecs</a:t>
            </a:r>
            <a:r>
              <a:rPr lang="fi-FI" dirty="0"/>
              <a:t>=</a:t>
            </a:r>
            <a:r>
              <a:rPr lang="fi-FI" dirty="0" err="1"/>
              <a:t>real</a:t>
            </a:r>
            <a:r>
              <a:rPr lang="fi-FI" dirty="0"/>
              <a:t>(</a:t>
            </a:r>
            <a:r>
              <a:rPr lang="fi-FI" dirty="0" err="1"/>
              <a:t>evecs</a:t>
            </a:r>
            <a:r>
              <a:rPr lang="fi-FI" dirty="0"/>
              <a:t>)</a:t>
            </a:r>
          </a:p>
          <a:p>
            <a:r>
              <a:rPr lang="fi-FI" dirty="0"/>
              <a:t>            </a:t>
            </a:r>
            <a:r>
              <a:rPr lang="fi-FI" dirty="0" err="1"/>
              <a:t>print</a:t>
            </a:r>
            <a:r>
              <a:rPr lang="fi-FI" dirty="0"/>
              <a:t>('    </a:t>
            </a:r>
            <a:r>
              <a:rPr lang="fi-FI" dirty="0" err="1"/>
              <a:t>eigenvalues</a:t>
            </a:r>
            <a:r>
              <a:rPr lang="fi-FI" dirty="0"/>
              <a:t>', </a:t>
            </a:r>
            <a:r>
              <a:rPr lang="fi-FI" dirty="0" err="1"/>
              <a:t>eigs</a:t>
            </a:r>
            <a:r>
              <a:rPr lang="fi-FI" dirty="0"/>
              <a:t>)</a:t>
            </a:r>
          </a:p>
          <a:p>
            <a:r>
              <a:rPr lang="fi-FI" dirty="0"/>
              <a:t>            </a:t>
            </a:r>
            <a:r>
              <a:rPr lang="fi-FI" dirty="0" err="1"/>
              <a:t>evecs</a:t>
            </a:r>
            <a:r>
              <a:rPr lang="fi-FI" dirty="0"/>
              <a:t>[:,</a:t>
            </a:r>
            <a:r>
              <a:rPr lang="fi-FI" dirty="0" err="1"/>
              <a:t>occ</a:t>
            </a:r>
            <a:r>
              <a:rPr lang="fi-FI" dirty="0"/>
              <a:t>[i]]=</a:t>
            </a:r>
            <a:r>
              <a:rPr lang="fi-FI" dirty="0" err="1"/>
              <a:t>normalize_orbital</a:t>
            </a:r>
            <a:r>
              <a:rPr lang="fi-FI" dirty="0"/>
              <a:t>(</a:t>
            </a:r>
            <a:r>
              <a:rPr lang="fi-FI" dirty="0" err="1"/>
              <a:t>evecs</a:t>
            </a:r>
            <a:r>
              <a:rPr lang="fi-FI" dirty="0"/>
              <a:t>[:,</a:t>
            </a:r>
            <a:r>
              <a:rPr lang="fi-FI" dirty="0" err="1"/>
              <a:t>occ</a:t>
            </a:r>
            <a:r>
              <a:rPr lang="fi-FI" dirty="0"/>
              <a:t>[i]],dx)</a:t>
            </a:r>
          </a:p>
          <a:p>
            <a:r>
              <a:rPr lang="fi-FI" dirty="0"/>
              <a:t>            </a:t>
            </a:r>
            <a:r>
              <a:rPr lang="fi-FI" dirty="0" err="1"/>
              <a:t>orbitals.append</a:t>
            </a:r>
            <a:r>
              <a:rPr lang="fi-FI" dirty="0"/>
              <a:t>(</a:t>
            </a:r>
            <a:r>
              <a:rPr lang="fi-FI" dirty="0" err="1"/>
              <a:t>evecs</a:t>
            </a:r>
            <a:r>
              <a:rPr lang="fi-FI" dirty="0"/>
              <a:t>[:,</a:t>
            </a:r>
            <a:r>
              <a:rPr lang="fi-FI" dirty="0" err="1"/>
              <a:t>occ</a:t>
            </a:r>
            <a:r>
              <a:rPr lang="fi-FI" dirty="0"/>
              <a:t>[i]])</a:t>
            </a:r>
          </a:p>
        </p:txBody>
      </p:sp>
      <p:sp>
        <p:nvSpPr>
          <p:cNvPr id="9" name="Rectangle 8"/>
          <p:cNvSpPr/>
          <p:nvPr/>
        </p:nvSpPr>
        <p:spPr>
          <a:xfrm>
            <a:off x="3755985" y="158654"/>
            <a:ext cx="64104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3200" dirty="0" smtClean="0"/>
              <a:t>Problem6 (</a:t>
            </a:r>
            <a:r>
              <a:rPr lang="fi-FI" sz="3200" dirty="0" err="1" smtClean="0"/>
              <a:t>Hartree</a:t>
            </a:r>
            <a:r>
              <a:rPr lang="fi-FI" sz="3200" dirty="0" smtClean="0"/>
              <a:t>, </a:t>
            </a:r>
            <a:r>
              <a:rPr lang="fi-FI" sz="3200" dirty="0" err="1" smtClean="0"/>
              <a:t>Hartree</a:t>
            </a:r>
            <a:r>
              <a:rPr lang="fi-FI" sz="3200" dirty="0" smtClean="0"/>
              <a:t> </a:t>
            </a:r>
            <a:r>
              <a:rPr lang="fi-FI" sz="3200" dirty="0" err="1" smtClean="0"/>
              <a:t>Flock</a:t>
            </a:r>
            <a:r>
              <a:rPr lang="fi-FI" sz="3200" dirty="0" smtClean="0"/>
              <a:t>)</a:t>
            </a:r>
            <a:r>
              <a:rPr lang="fi-FI" dirty="0" smtClean="0"/>
              <a:t>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3132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779134" y="54633"/>
            <a:ext cx="64104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3200" dirty="0" smtClean="0"/>
              <a:t>Problem5 (</a:t>
            </a:r>
            <a:r>
              <a:rPr lang="fi-FI" sz="3200" dirty="0" err="1" smtClean="0"/>
              <a:t>Ising</a:t>
            </a:r>
            <a:r>
              <a:rPr lang="fi-FI" sz="3200" dirty="0" smtClean="0"/>
              <a:t> </a:t>
            </a:r>
            <a:r>
              <a:rPr lang="fi-FI" sz="3200" dirty="0" err="1" smtClean="0"/>
              <a:t>Model</a:t>
            </a:r>
            <a:r>
              <a:rPr lang="fi-FI" sz="3200" dirty="0" smtClean="0"/>
              <a:t>)</a:t>
            </a:r>
            <a:r>
              <a:rPr lang="fi-FI" dirty="0" smtClean="0"/>
              <a:t> </a:t>
            </a:r>
            <a:endParaRPr lang="fi-FI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272209"/>
              </p:ext>
            </p:extLst>
          </p:nvPr>
        </p:nvGraphicFramePr>
        <p:xfrm>
          <a:off x="838200" y="1825625"/>
          <a:ext cx="4114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Acrobat Document" r:id="rId3" imgW="4114665" imgH="2743200" progId="Acrobat.Document.DC">
                  <p:embed/>
                </p:oleObj>
              </mc:Choice>
              <mc:Fallback>
                <p:oleObj name="Acrobat Document" r:id="rId3" imgW="4114665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825625"/>
                        <a:ext cx="41148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5143499" y="2458561"/>
            <a:ext cx="62388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 smtClean="0"/>
              <a:t>For spin </a:t>
            </a:r>
            <a:r>
              <a:rPr lang="fi-FI" dirty="0" err="1" smtClean="0"/>
              <a:t>models</a:t>
            </a:r>
            <a:r>
              <a:rPr lang="fi-FI" dirty="0" smtClean="0"/>
              <a:t>,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have</a:t>
            </a:r>
            <a:r>
              <a:rPr lang="fi-FI" dirty="0" smtClean="0"/>
              <a:t> a </a:t>
            </a:r>
            <a:r>
              <a:rPr lang="fi-FI" dirty="0" err="1" smtClean="0"/>
              <a:t>finite</a:t>
            </a:r>
            <a:r>
              <a:rPr lang="fi-FI" dirty="0" smtClean="0"/>
              <a:t> d-</a:t>
            </a:r>
            <a:r>
              <a:rPr lang="fi-FI" dirty="0" err="1" smtClean="0"/>
              <a:t>dimensional</a:t>
            </a:r>
            <a:r>
              <a:rPr lang="fi-FI" dirty="0" smtClean="0"/>
              <a:t> </a:t>
            </a:r>
            <a:r>
              <a:rPr lang="fi-FI" dirty="0" err="1" smtClean="0"/>
              <a:t>lattice</a:t>
            </a:r>
            <a:r>
              <a:rPr lang="fi-FI" dirty="0" smtClean="0"/>
              <a:t> of  </a:t>
            </a:r>
            <a:r>
              <a:rPr lang="fi-FI" dirty="0" err="1" smtClean="0"/>
              <a:t>sites</a:t>
            </a:r>
            <a:r>
              <a:rPr lang="fi-FI" dirty="0" smtClean="0"/>
              <a:t>.</a:t>
            </a:r>
          </a:p>
          <a:p>
            <a:r>
              <a:rPr lang="fi-FI" dirty="0" smtClean="0"/>
              <a:t> </a:t>
            </a:r>
            <a:r>
              <a:rPr lang="fi-FI" dirty="0" err="1" smtClean="0"/>
              <a:t>But</a:t>
            </a:r>
            <a:r>
              <a:rPr lang="fi-FI" dirty="0" smtClean="0"/>
              <a:t> </a:t>
            </a:r>
            <a:r>
              <a:rPr lang="fi-FI" dirty="0" err="1" smtClean="0"/>
              <a:t>only</a:t>
            </a:r>
            <a:r>
              <a:rPr lang="fi-FI" dirty="0" smtClean="0"/>
              <a:t> </a:t>
            </a:r>
            <a:r>
              <a:rPr lang="fi-FI" dirty="0" err="1" smtClean="0"/>
              <a:t>get</a:t>
            </a:r>
            <a:r>
              <a:rPr lang="fi-FI" dirty="0" smtClean="0"/>
              <a:t> a </a:t>
            </a:r>
            <a:r>
              <a:rPr lang="fi-FI" dirty="0" err="1" smtClean="0"/>
              <a:t>true</a:t>
            </a:r>
            <a:r>
              <a:rPr lang="fi-FI" dirty="0" smtClean="0"/>
              <a:t> </a:t>
            </a:r>
            <a:r>
              <a:rPr lang="fi-FI" dirty="0" err="1" smtClean="0"/>
              <a:t>phase</a:t>
            </a:r>
            <a:r>
              <a:rPr lang="fi-FI" dirty="0" smtClean="0"/>
              <a:t> </a:t>
            </a:r>
            <a:r>
              <a:rPr lang="fi-FI" dirty="0" err="1" smtClean="0"/>
              <a:t>transition</a:t>
            </a:r>
            <a:r>
              <a:rPr lang="fi-FI" dirty="0" smtClean="0"/>
              <a:t> (i.e., </a:t>
            </a:r>
            <a:r>
              <a:rPr lang="fi-FI" dirty="0" err="1" smtClean="0"/>
              <a:t>divergence</a:t>
            </a:r>
            <a:r>
              <a:rPr lang="fi-FI" dirty="0" smtClean="0"/>
              <a:t>) </a:t>
            </a:r>
            <a:r>
              <a:rPr lang="fi-FI" dirty="0" err="1" smtClean="0"/>
              <a:t>when</a:t>
            </a:r>
            <a:r>
              <a:rPr lang="fi-FI" dirty="0" smtClean="0"/>
              <a:t>  .</a:t>
            </a:r>
          </a:p>
          <a:p>
            <a:r>
              <a:rPr lang="fi-FI" dirty="0" smtClean="0"/>
              <a:t> For a </a:t>
            </a:r>
            <a:r>
              <a:rPr lang="fi-FI" dirty="0" err="1" smtClean="0"/>
              <a:t>finite</a:t>
            </a:r>
            <a:r>
              <a:rPr lang="fi-FI" dirty="0" smtClean="0"/>
              <a:t> </a:t>
            </a:r>
            <a:r>
              <a:rPr lang="fi-FI" dirty="0" err="1" smtClean="0"/>
              <a:t>system</a:t>
            </a:r>
            <a:r>
              <a:rPr lang="fi-FI" dirty="0" smtClean="0"/>
              <a:t>, </a:t>
            </a:r>
            <a:r>
              <a:rPr lang="fi-FI" dirty="0" err="1" smtClean="0"/>
              <a:t>get</a:t>
            </a:r>
            <a:r>
              <a:rPr lang="fi-FI" dirty="0" smtClean="0"/>
              <a:t> </a:t>
            </a:r>
            <a:r>
              <a:rPr lang="fi-FI" dirty="0" err="1" smtClean="0"/>
              <a:t>rounded</a:t>
            </a:r>
            <a:r>
              <a:rPr lang="fi-FI" dirty="0" smtClean="0"/>
              <a:t> </a:t>
            </a:r>
            <a:r>
              <a:rPr lang="fi-FI" dirty="0" err="1" smtClean="0"/>
              <a:t>peaks</a:t>
            </a:r>
            <a:r>
              <a:rPr lang="fi-FI" dirty="0" smtClean="0"/>
              <a:t> </a:t>
            </a:r>
            <a:r>
              <a:rPr lang="fi-FI" dirty="0" err="1" smtClean="0"/>
              <a:t>rather</a:t>
            </a:r>
            <a:r>
              <a:rPr lang="fi-FI" dirty="0" smtClean="0"/>
              <a:t> </a:t>
            </a:r>
            <a:r>
              <a:rPr lang="fi-FI" dirty="0" err="1" smtClean="0"/>
              <a:t>than</a:t>
            </a:r>
            <a:r>
              <a:rPr lang="fi-FI" dirty="0" smtClean="0"/>
              <a:t> </a:t>
            </a:r>
            <a:r>
              <a:rPr lang="fi-FI" dirty="0" err="1" smtClean="0"/>
              <a:t>divergences</a:t>
            </a:r>
            <a:r>
              <a:rPr lang="fi-FI" dirty="0" smtClean="0"/>
              <a:t>.</a:t>
            </a:r>
          </a:p>
          <a:p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peaks</a:t>
            </a:r>
            <a:r>
              <a:rPr lang="fi-FI" dirty="0" smtClean="0"/>
              <a:t> </a:t>
            </a:r>
            <a:r>
              <a:rPr lang="fi-FI" dirty="0" err="1" smtClean="0"/>
              <a:t>narrow</a:t>
            </a:r>
            <a:r>
              <a:rPr lang="fi-FI" dirty="0" smtClean="0"/>
              <a:t> and </a:t>
            </a:r>
            <a:r>
              <a:rPr lang="fi-FI" dirty="0" err="1" smtClean="0"/>
              <a:t>increase</a:t>
            </a:r>
            <a:r>
              <a:rPr lang="fi-FI" dirty="0" smtClean="0"/>
              <a:t> in </a:t>
            </a:r>
            <a:r>
              <a:rPr lang="fi-FI" dirty="0" err="1" smtClean="0"/>
              <a:t>height</a:t>
            </a:r>
            <a:r>
              <a:rPr lang="fi-FI" dirty="0" smtClean="0"/>
              <a:t> as L is </a:t>
            </a:r>
            <a:r>
              <a:rPr lang="fi-FI" dirty="0" err="1" smtClean="0"/>
              <a:t>increased</a:t>
            </a:r>
            <a:r>
              <a:rPr lang="fi-FI" dirty="0" smtClean="0"/>
              <a:t>, </a:t>
            </a:r>
          </a:p>
          <a:p>
            <a:r>
              <a:rPr lang="fi-FI" dirty="0" smtClean="0"/>
              <a:t> and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location</a:t>
            </a:r>
            <a:r>
              <a:rPr lang="fi-FI" dirty="0" smtClean="0"/>
              <a:t> of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peak</a:t>
            </a:r>
            <a:r>
              <a:rPr lang="fi-FI" dirty="0" smtClean="0"/>
              <a:t> </a:t>
            </a:r>
            <a:r>
              <a:rPr lang="fi-FI" dirty="0" err="1" smtClean="0"/>
              <a:t>shifts</a:t>
            </a:r>
            <a:r>
              <a:rPr lang="fi-FI" dirty="0" smtClean="0"/>
              <a:t> </a:t>
            </a:r>
            <a:r>
              <a:rPr lang="fi-FI" dirty="0" err="1" smtClean="0"/>
              <a:t>slightly</a:t>
            </a:r>
            <a:r>
              <a:rPr lang="fi-FI" dirty="0" smtClean="0"/>
              <a:t>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5704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779134" y="54633"/>
            <a:ext cx="64104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3200" dirty="0" smtClean="0"/>
              <a:t>Problem5 (</a:t>
            </a:r>
            <a:r>
              <a:rPr lang="fi-FI" sz="3200" dirty="0" err="1" smtClean="0"/>
              <a:t>Ising</a:t>
            </a:r>
            <a:r>
              <a:rPr lang="fi-FI" sz="3200" dirty="0" smtClean="0"/>
              <a:t> </a:t>
            </a:r>
            <a:r>
              <a:rPr lang="fi-FI" sz="3200" dirty="0" err="1" smtClean="0"/>
              <a:t>Model</a:t>
            </a:r>
            <a:r>
              <a:rPr lang="fi-FI" sz="3200" dirty="0" smtClean="0"/>
              <a:t>)</a:t>
            </a:r>
            <a:r>
              <a:rPr lang="fi-FI" dirty="0" smtClean="0"/>
              <a:t> </a:t>
            </a:r>
            <a:endParaRPr lang="fi-FI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997474"/>
              </p:ext>
            </p:extLst>
          </p:nvPr>
        </p:nvGraphicFramePr>
        <p:xfrm>
          <a:off x="71186" y="738919"/>
          <a:ext cx="4114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Acrobat Document" r:id="rId3" imgW="4114665" imgH="2743200" progId="Acrobat.Document.DC">
                  <p:embed/>
                </p:oleObj>
              </mc:Choice>
              <mc:Fallback>
                <p:oleObj name="Acrobat Document" r:id="rId3" imgW="4114665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86" y="738919"/>
                        <a:ext cx="41148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199522"/>
              </p:ext>
            </p:extLst>
          </p:nvPr>
        </p:nvGraphicFramePr>
        <p:xfrm>
          <a:off x="3875781" y="738919"/>
          <a:ext cx="4114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Acrobat Document" r:id="rId5" imgW="4114665" imgH="2743200" progId="Acrobat.Document.DC">
                  <p:embed/>
                </p:oleObj>
              </mc:Choice>
              <mc:Fallback>
                <p:oleObj name="Acrobat Document" r:id="rId5" imgW="4114665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75781" y="738919"/>
                        <a:ext cx="41148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2278441"/>
              </p:ext>
            </p:extLst>
          </p:nvPr>
        </p:nvGraphicFramePr>
        <p:xfrm>
          <a:off x="7782428" y="763097"/>
          <a:ext cx="4114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Acrobat Document" r:id="rId7" imgW="4114665" imgH="2743200" progId="Acrobat.Document.DC">
                  <p:embed/>
                </p:oleObj>
              </mc:Choice>
              <mc:Fallback>
                <p:oleObj name="Acrobat Document" r:id="rId7" imgW="4114665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82428" y="763097"/>
                        <a:ext cx="41148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824991"/>
              </p:ext>
            </p:extLst>
          </p:nvPr>
        </p:nvGraphicFramePr>
        <p:xfrm>
          <a:off x="0" y="3433763"/>
          <a:ext cx="4114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Acrobat Document" r:id="rId9" imgW="4114665" imgH="2743200" progId="Acrobat.Document.DC">
                  <p:embed/>
                </p:oleObj>
              </mc:Choice>
              <mc:Fallback>
                <p:oleObj name="Acrobat Document" r:id="rId9" imgW="4114665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0" y="3433763"/>
                        <a:ext cx="41148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556758"/>
              </p:ext>
            </p:extLst>
          </p:nvPr>
        </p:nvGraphicFramePr>
        <p:xfrm>
          <a:off x="3891214" y="3482119"/>
          <a:ext cx="4114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Acrobat Document" r:id="rId11" imgW="4114665" imgH="2743200" progId="Acrobat.Document.DC">
                  <p:embed/>
                </p:oleObj>
              </mc:Choice>
              <mc:Fallback>
                <p:oleObj name="Acrobat Document" r:id="rId11" imgW="4114665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91214" y="3482119"/>
                        <a:ext cx="41148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289914"/>
              </p:ext>
            </p:extLst>
          </p:nvPr>
        </p:nvGraphicFramePr>
        <p:xfrm>
          <a:off x="7782428" y="3482119"/>
          <a:ext cx="4114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Acrobat Document" r:id="rId13" imgW="4114665" imgH="2743200" progId="Acrobat.Document.DC">
                  <p:embed/>
                </p:oleObj>
              </mc:Choice>
              <mc:Fallback>
                <p:oleObj name="Acrobat Document" r:id="rId13" imgW="4114665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782428" y="3482119"/>
                        <a:ext cx="41148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668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779134" y="54633"/>
            <a:ext cx="64104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3200" dirty="0" smtClean="0"/>
              <a:t>Problem5 (</a:t>
            </a:r>
            <a:r>
              <a:rPr lang="fi-FI" sz="3200" dirty="0" err="1" smtClean="0"/>
              <a:t>Ising</a:t>
            </a:r>
            <a:r>
              <a:rPr lang="fi-FI" sz="3200" dirty="0" smtClean="0"/>
              <a:t> </a:t>
            </a:r>
            <a:r>
              <a:rPr lang="fi-FI" sz="3200" dirty="0" err="1" smtClean="0"/>
              <a:t>Model</a:t>
            </a:r>
            <a:r>
              <a:rPr lang="fi-FI" sz="3200" dirty="0" smtClean="0"/>
              <a:t>)</a:t>
            </a:r>
            <a:r>
              <a:rPr lang="fi-FI" dirty="0" smtClean="0"/>
              <a:t> </a:t>
            </a:r>
            <a:endParaRPr lang="fi-FI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938742"/>
              </p:ext>
            </p:extLst>
          </p:nvPr>
        </p:nvGraphicFramePr>
        <p:xfrm>
          <a:off x="0" y="639408"/>
          <a:ext cx="4114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Acrobat Document" r:id="rId3" imgW="4114665" imgH="2743200" progId="Acrobat.Document.DC">
                  <p:embed/>
                </p:oleObj>
              </mc:Choice>
              <mc:Fallback>
                <p:oleObj name="Acrobat Document" r:id="rId3" imgW="4114665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639408"/>
                        <a:ext cx="41148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766010"/>
              </p:ext>
            </p:extLst>
          </p:nvPr>
        </p:nvGraphicFramePr>
        <p:xfrm>
          <a:off x="3779134" y="664985"/>
          <a:ext cx="4114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Acrobat Document" r:id="rId5" imgW="4114665" imgH="2743200" progId="Acrobat.Document.DC">
                  <p:embed/>
                </p:oleObj>
              </mc:Choice>
              <mc:Fallback>
                <p:oleObj name="Acrobat Document" r:id="rId5" imgW="4114665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79134" y="664985"/>
                        <a:ext cx="41148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270215"/>
              </p:ext>
            </p:extLst>
          </p:nvPr>
        </p:nvGraphicFramePr>
        <p:xfrm>
          <a:off x="7720496" y="690562"/>
          <a:ext cx="4114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Acrobat Document" r:id="rId7" imgW="4114665" imgH="2743200" progId="Acrobat.Document.DC">
                  <p:embed/>
                </p:oleObj>
              </mc:Choice>
              <mc:Fallback>
                <p:oleObj name="Acrobat Document" r:id="rId7" imgW="4114665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20496" y="690562"/>
                        <a:ext cx="41148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673855"/>
              </p:ext>
            </p:extLst>
          </p:nvPr>
        </p:nvGraphicFramePr>
        <p:xfrm>
          <a:off x="0" y="3598542"/>
          <a:ext cx="4114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Acrobat Document" r:id="rId9" imgW="4114665" imgH="2743200" progId="Acrobat.Document.DC">
                  <p:embed/>
                </p:oleObj>
              </mc:Choice>
              <mc:Fallback>
                <p:oleObj name="Acrobat Document" r:id="rId9" imgW="4114665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0" y="3598542"/>
                        <a:ext cx="41148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972485"/>
              </p:ext>
            </p:extLst>
          </p:nvPr>
        </p:nvGraphicFramePr>
        <p:xfrm>
          <a:off x="3779134" y="3624119"/>
          <a:ext cx="4114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Acrobat Document" r:id="rId11" imgW="4114665" imgH="2743200" progId="Acrobat.Document.DC">
                  <p:embed/>
                </p:oleObj>
              </mc:Choice>
              <mc:Fallback>
                <p:oleObj name="Acrobat Document" r:id="rId11" imgW="4114665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79134" y="3624119"/>
                        <a:ext cx="41148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206916"/>
              </p:ext>
            </p:extLst>
          </p:nvPr>
        </p:nvGraphicFramePr>
        <p:xfrm>
          <a:off x="7720496" y="3649696"/>
          <a:ext cx="4114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Acrobat Document" r:id="rId13" imgW="4114665" imgH="2743200" progId="Acrobat.Document.DC">
                  <p:embed/>
                </p:oleObj>
              </mc:Choice>
              <mc:Fallback>
                <p:oleObj name="Acrobat Document" r:id="rId13" imgW="4114665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720496" y="3649696"/>
                        <a:ext cx="41148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663170"/>
              </p:ext>
            </p:extLst>
          </p:nvPr>
        </p:nvGraphicFramePr>
        <p:xfrm>
          <a:off x="724059" y="3408185"/>
          <a:ext cx="4114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Acrobat Document" r:id="rId15" imgW="4114665" imgH="2743200" progId="Acrobat.Document.DC">
                  <p:embed/>
                </p:oleObj>
              </mc:Choice>
              <mc:Fallback>
                <p:oleObj name="Acrobat Document" r:id="rId15" imgW="4114665" imgH="2743200" progId="Acrobat.Document.DC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24059" y="3408185"/>
                        <a:ext cx="41148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087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779134" y="54633"/>
            <a:ext cx="64104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3200" dirty="0" smtClean="0"/>
              <a:t>Problem5 (</a:t>
            </a:r>
            <a:r>
              <a:rPr lang="fi-FI" sz="3200" dirty="0" err="1" smtClean="0"/>
              <a:t>Ising</a:t>
            </a:r>
            <a:r>
              <a:rPr lang="fi-FI" sz="3200" dirty="0" smtClean="0"/>
              <a:t> </a:t>
            </a:r>
            <a:r>
              <a:rPr lang="fi-FI" sz="3200" dirty="0" err="1" smtClean="0"/>
              <a:t>Model</a:t>
            </a:r>
            <a:r>
              <a:rPr lang="fi-FI" sz="3200" dirty="0" smtClean="0"/>
              <a:t>)</a:t>
            </a:r>
            <a:r>
              <a:rPr lang="fi-FI" dirty="0" smtClean="0"/>
              <a:t> </a:t>
            </a:r>
            <a:endParaRPr lang="fi-FI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873062"/>
              </p:ext>
            </p:extLst>
          </p:nvPr>
        </p:nvGraphicFramePr>
        <p:xfrm>
          <a:off x="242144" y="639408"/>
          <a:ext cx="4114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Acrobat Document" r:id="rId3" imgW="4114665" imgH="2743200" progId="Acrobat.Document.DC">
                  <p:embed/>
                </p:oleObj>
              </mc:Choice>
              <mc:Fallback>
                <p:oleObj name="Acrobat Document" r:id="rId3" imgW="4114665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144" y="639408"/>
                        <a:ext cx="41148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480234"/>
              </p:ext>
            </p:extLst>
          </p:nvPr>
        </p:nvGraphicFramePr>
        <p:xfrm>
          <a:off x="4038600" y="664985"/>
          <a:ext cx="4114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Acrobat Document" r:id="rId5" imgW="4114665" imgH="2743200" progId="Acrobat.Document.DC">
                  <p:embed/>
                </p:oleObj>
              </mc:Choice>
              <mc:Fallback>
                <p:oleObj name="Acrobat Document" r:id="rId5" imgW="4114665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38600" y="664985"/>
                        <a:ext cx="41148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696954"/>
              </p:ext>
            </p:extLst>
          </p:nvPr>
        </p:nvGraphicFramePr>
        <p:xfrm>
          <a:off x="7835056" y="690562"/>
          <a:ext cx="4114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Acrobat Document" r:id="rId7" imgW="4114665" imgH="2743200" progId="Acrobat.Document.DC">
                  <p:embed/>
                </p:oleObj>
              </mc:Choice>
              <mc:Fallback>
                <p:oleObj name="Acrobat Document" r:id="rId7" imgW="4114665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35056" y="690562"/>
                        <a:ext cx="41148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292328"/>
              </p:ext>
            </p:extLst>
          </p:nvPr>
        </p:nvGraphicFramePr>
        <p:xfrm>
          <a:off x="242144" y="3656796"/>
          <a:ext cx="4114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Acrobat Document" r:id="rId9" imgW="4114665" imgH="2743200" progId="Acrobat.Document.DC">
                  <p:embed/>
                </p:oleObj>
              </mc:Choice>
              <mc:Fallback>
                <p:oleObj name="Acrobat Document" r:id="rId9" imgW="4114665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2144" y="3656796"/>
                        <a:ext cx="41148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913750"/>
              </p:ext>
            </p:extLst>
          </p:nvPr>
        </p:nvGraphicFramePr>
        <p:xfrm>
          <a:off x="4038600" y="3707951"/>
          <a:ext cx="4114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Acrobat Document" r:id="rId11" imgW="4114665" imgH="2743200" progId="Acrobat.Document.DC">
                  <p:embed/>
                </p:oleObj>
              </mc:Choice>
              <mc:Fallback>
                <p:oleObj name="Acrobat Document" r:id="rId11" imgW="4114665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38600" y="3707951"/>
                        <a:ext cx="41148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774185"/>
              </p:ext>
            </p:extLst>
          </p:nvPr>
        </p:nvGraphicFramePr>
        <p:xfrm>
          <a:off x="7835056" y="3733529"/>
          <a:ext cx="4114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Acrobat Document" r:id="rId13" imgW="4114665" imgH="2743200" progId="Acrobat.Document.DC">
                  <p:embed/>
                </p:oleObj>
              </mc:Choice>
              <mc:Fallback>
                <p:oleObj name="Acrobat Document" r:id="rId13" imgW="4114665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835056" y="3733529"/>
                        <a:ext cx="41148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716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Problem6 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317" y="1496614"/>
            <a:ext cx="5284808" cy="4586133"/>
          </a:xfrm>
        </p:spPr>
        <p:txBody>
          <a:bodyPr>
            <a:normAutofit fontScale="47500" lnSpcReduction="20000"/>
          </a:bodyPr>
          <a:lstStyle/>
          <a:p>
            <a:r>
              <a:rPr lang="fi-FI" b="1" dirty="0" err="1" smtClean="0"/>
              <a:t>Modify</a:t>
            </a:r>
            <a:r>
              <a:rPr lang="fi-FI" b="1" dirty="0" smtClean="0"/>
              <a:t> </a:t>
            </a:r>
            <a:r>
              <a:rPr lang="fi-FI" b="1" dirty="0" err="1" smtClean="0"/>
              <a:t>the</a:t>
            </a:r>
            <a:r>
              <a:rPr lang="fi-FI" b="1" dirty="0" smtClean="0"/>
              <a:t> </a:t>
            </a:r>
            <a:r>
              <a:rPr lang="fi-FI" b="1" dirty="0" err="1" smtClean="0"/>
              <a:t>H,He,Li,Be,B</a:t>
            </a:r>
            <a:r>
              <a:rPr lang="fi-FI" b="1" dirty="0" smtClean="0"/>
              <a:t> OCC and </a:t>
            </a:r>
            <a:r>
              <a:rPr lang="fi-FI" b="1" dirty="0" err="1" smtClean="0"/>
              <a:t>Atoms</a:t>
            </a:r>
            <a:r>
              <a:rPr lang="fi-FI" b="1" dirty="0" smtClean="0"/>
              <a:t>:</a:t>
            </a:r>
          </a:p>
          <a:p>
            <a:r>
              <a:rPr lang="en-US" dirty="0" smtClean="0"/>
              <a:t>B:  </a:t>
            </a:r>
            <a:r>
              <a:rPr lang="en-US" dirty="0" err="1" smtClean="0"/>
              <a:t>N_e</a:t>
            </a:r>
            <a:r>
              <a:rPr lang="en-US" dirty="0" smtClean="0"/>
              <a:t> = 5 </a:t>
            </a:r>
          </a:p>
          <a:p>
            <a:r>
              <a:rPr lang="en-US" dirty="0" err="1" smtClean="0"/>
              <a:t>occ</a:t>
            </a:r>
            <a:r>
              <a:rPr lang="en-US" dirty="0" smtClean="0"/>
              <a:t> = [0,0,1,1,2]</a:t>
            </a:r>
          </a:p>
          <a:p>
            <a:r>
              <a:rPr lang="en-US" dirty="0" smtClean="0"/>
              <a:t>Spin = [0,0,1,1,1] </a:t>
            </a:r>
            <a:r>
              <a:rPr lang="en-US" dirty="0" err="1" smtClean="0"/>
              <a:t>ududu</a:t>
            </a:r>
            <a:endParaRPr lang="en-US" dirty="0" smtClean="0"/>
          </a:p>
          <a:p>
            <a:r>
              <a:rPr lang="en-US" dirty="0" smtClean="0"/>
              <a:t># e.g., means lowest up and down, next lowest up and </a:t>
            </a:r>
            <a:r>
              <a:rPr lang="en-US" dirty="0" err="1" smtClean="0"/>
              <a:t>down,next</a:t>
            </a:r>
            <a:r>
              <a:rPr lang="en-US" dirty="0" smtClean="0"/>
              <a:t> up</a:t>
            </a:r>
            <a:endParaRPr lang="en-US" dirty="0" smtClean="0"/>
          </a:p>
          <a:p>
            <a:r>
              <a:rPr lang="en-US" dirty="0" smtClean="0"/>
              <a:t>Be: </a:t>
            </a:r>
            <a:r>
              <a:rPr lang="en-US" dirty="0" err="1" smtClean="0"/>
              <a:t>N_e</a:t>
            </a:r>
            <a:r>
              <a:rPr lang="en-US" dirty="0" smtClean="0"/>
              <a:t> =4</a:t>
            </a:r>
          </a:p>
          <a:p>
            <a:r>
              <a:rPr lang="en-US" dirty="0" err="1" smtClean="0"/>
              <a:t>occ</a:t>
            </a:r>
            <a:r>
              <a:rPr lang="en-US" dirty="0" smtClean="0"/>
              <a:t> = [0,0,1,1]  # </a:t>
            </a:r>
            <a:r>
              <a:rPr lang="en-US" dirty="0" err="1" smtClean="0"/>
              <a:t>occ</a:t>
            </a:r>
            <a:r>
              <a:rPr lang="en-US" dirty="0" smtClean="0"/>
              <a:t> = [0,1,2,3] means all spin up</a:t>
            </a:r>
          </a:p>
          <a:p>
            <a:r>
              <a:rPr lang="en-US" dirty="0" smtClean="0"/>
              <a:t>Spin = [0,0,1,1] </a:t>
            </a:r>
            <a:r>
              <a:rPr lang="en-US" dirty="0" err="1" smtClean="0"/>
              <a:t>udud</a:t>
            </a:r>
            <a:endParaRPr lang="en-US" dirty="0" smtClean="0"/>
          </a:p>
          <a:p>
            <a:r>
              <a:rPr lang="en-US" dirty="0" smtClean="0"/>
              <a:t>Li:</a:t>
            </a:r>
          </a:p>
          <a:p>
            <a:r>
              <a:rPr lang="en-US" dirty="0" err="1" smtClean="0"/>
              <a:t>occ</a:t>
            </a:r>
            <a:r>
              <a:rPr lang="en-US" dirty="0" smtClean="0"/>
              <a:t> = [0,0,1] </a:t>
            </a:r>
          </a:p>
          <a:p>
            <a:r>
              <a:rPr lang="en-US" dirty="0" smtClean="0"/>
              <a:t>Spin = [0,1,1] </a:t>
            </a:r>
            <a:r>
              <a:rPr lang="en-US" dirty="0" err="1" smtClean="0"/>
              <a:t>udu</a:t>
            </a:r>
            <a:endParaRPr lang="en-US" dirty="0" smtClean="0"/>
          </a:p>
          <a:p>
            <a:r>
              <a:rPr lang="en-US" dirty="0" smtClean="0"/>
              <a:t>He:</a:t>
            </a:r>
          </a:p>
          <a:p>
            <a:r>
              <a:rPr lang="en-US" dirty="0" err="1" smtClean="0"/>
              <a:t>occ</a:t>
            </a:r>
            <a:r>
              <a:rPr lang="en-US" dirty="0" smtClean="0"/>
              <a:t> = [0,1] </a:t>
            </a:r>
          </a:p>
          <a:p>
            <a:r>
              <a:rPr lang="en-US" dirty="0" smtClean="0"/>
              <a:t>Spin = [0,1] </a:t>
            </a:r>
            <a:r>
              <a:rPr lang="en-US" dirty="0" err="1" smtClean="0"/>
              <a:t>ud</a:t>
            </a:r>
            <a:endParaRPr lang="en-US" dirty="0" smtClean="0"/>
          </a:p>
          <a:p>
            <a:r>
              <a:rPr lang="en-US" dirty="0" smtClean="0"/>
              <a:t>H:</a:t>
            </a:r>
          </a:p>
          <a:p>
            <a:r>
              <a:rPr lang="en-US" dirty="0" err="1" smtClean="0"/>
              <a:t>occ</a:t>
            </a:r>
            <a:r>
              <a:rPr lang="en-US" dirty="0" smtClean="0"/>
              <a:t> = [0] </a:t>
            </a:r>
          </a:p>
          <a:p>
            <a:r>
              <a:rPr lang="en-US" dirty="0" smtClean="0"/>
              <a:t>Spin = [0] u/d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521125" y="1496614"/>
            <a:ext cx="67866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b="1" dirty="0" err="1" smtClean="0"/>
              <a:t>Modify</a:t>
            </a:r>
            <a:r>
              <a:rPr lang="fi-FI" b="1" dirty="0" smtClean="0"/>
              <a:t> </a:t>
            </a:r>
            <a:r>
              <a:rPr lang="fi-FI" b="1" dirty="0" err="1" smtClean="0"/>
              <a:t>the</a:t>
            </a:r>
            <a:r>
              <a:rPr lang="fi-FI" b="1" dirty="0" smtClean="0"/>
              <a:t> </a:t>
            </a:r>
            <a:r>
              <a:rPr lang="fi-FI" b="1" dirty="0" err="1" smtClean="0"/>
              <a:t>columb</a:t>
            </a:r>
            <a:r>
              <a:rPr lang="fi-FI" b="1" dirty="0" smtClean="0"/>
              <a:t> </a:t>
            </a:r>
            <a:r>
              <a:rPr lang="fi-FI" b="1" dirty="0" err="1" smtClean="0"/>
              <a:t>external</a:t>
            </a:r>
            <a:r>
              <a:rPr lang="fi-FI" b="1" dirty="0" smtClean="0"/>
              <a:t> </a:t>
            </a:r>
            <a:r>
              <a:rPr lang="fi-FI" b="1" dirty="0" err="1" smtClean="0"/>
              <a:t>potential</a:t>
            </a:r>
            <a:r>
              <a:rPr lang="fi-FI" b="1" dirty="0" smtClean="0"/>
              <a:t>:</a:t>
            </a:r>
          </a:p>
          <a:p>
            <a:r>
              <a:rPr lang="fi-FI" dirty="0" err="1" smtClean="0"/>
              <a:t>def</a:t>
            </a:r>
            <a:r>
              <a:rPr lang="fi-FI" dirty="0" smtClean="0"/>
              <a:t> </a:t>
            </a:r>
            <a:r>
              <a:rPr lang="fi-FI" dirty="0" err="1" smtClean="0"/>
              <a:t>Coulumb_potential</a:t>
            </a:r>
            <a:r>
              <a:rPr lang="fi-FI" dirty="0" smtClean="0"/>
              <a:t>(</a:t>
            </a:r>
            <a:r>
              <a:rPr lang="fi-FI" dirty="0" err="1" smtClean="0"/>
              <a:t>N_e</a:t>
            </a:r>
            <a:r>
              <a:rPr lang="fi-FI" dirty="0" smtClean="0"/>
              <a:t>, x):</a:t>
            </a:r>
          </a:p>
          <a:p>
            <a:r>
              <a:rPr lang="fi-FI" dirty="0" smtClean="0"/>
              <a:t>    """</a:t>
            </a:r>
          </a:p>
          <a:p>
            <a:r>
              <a:rPr lang="fi-FI" dirty="0" smtClean="0"/>
              <a:t>    Exchange </a:t>
            </a:r>
            <a:r>
              <a:rPr lang="fi-FI" dirty="0" err="1" smtClean="0"/>
              <a:t>potential</a:t>
            </a:r>
            <a:r>
              <a:rPr lang="fi-FI" dirty="0" smtClean="0"/>
              <a:t> of </a:t>
            </a:r>
            <a:r>
              <a:rPr lang="fi-FI" dirty="0" err="1" smtClean="0"/>
              <a:t>Hartree-Fock</a:t>
            </a:r>
            <a:r>
              <a:rPr lang="fi-FI" dirty="0" smtClean="0"/>
              <a:t> </a:t>
            </a:r>
            <a:r>
              <a:rPr lang="fi-FI" dirty="0" err="1" smtClean="0"/>
              <a:t>using</a:t>
            </a:r>
            <a:r>
              <a:rPr lang="fi-FI" dirty="0" smtClean="0"/>
              <a:t> </a:t>
            </a:r>
            <a:r>
              <a:rPr lang="fi-FI" dirty="0" err="1" smtClean="0"/>
              <a:t>Columb</a:t>
            </a:r>
            <a:endParaRPr lang="fi-FI" dirty="0" smtClean="0"/>
          </a:p>
          <a:p>
            <a:r>
              <a:rPr lang="fi-FI" dirty="0" smtClean="0"/>
              <a:t>    """</a:t>
            </a:r>
          </a:p>
          <a:p>
            <a:r>
              <a:rPr lang="fi-FI" dirty="0" smtClean="0"/>
              <a:t>    U = 0.0</a:t>
            </a:r>
          </a:p>
          <a:p>
            <a:r>
              <a:rPr lang="fi-FI" dirty="0" smtClean="0"/>
              <a:t>    for i in </a:t>
            </a:r>
            <a:r>
              <a:rPr lang="fi-FI" dirty="0" err="1" smtClean="0"/>
              <a:t>range</a:t>
            </a:r>
            <a:r>
              <a:rPr lang="fi-FI" dirty="0" smtClean="0"/>
              <a:t>(</a:t>
            </a:r>
            <a:r>
              <a:rPr lang="fi-FI" dirty="0" err="1" smtClean="0"/>
              <a:t>len</a:t>
            </a:r>
            <a:r>
              <a:rPr lang="fi-FI" dirty="0" smtClean="0"/>
              <a:t>(x)):</a:t>
            </a:r>
          </a:p>
          <a:p>
            <a:r>
              <a:rPr lang="fi-FI" dirty="0" smtClean="0"/>
              <a:t>        </a:t>
            </a:r>
            <a:r>
              <a:rPr lang="fi-FI" dirty="0" err="1" smtClean="0"/>
              <a:t>fo</a:t>
            </a:r>
            <a:endParaRPr lang="fi-FI" dirty="0" smtClean="0"/>
          </a:p>
          <a:p>
            <a:r>
              <a:rPr lang="fi-FI" dirty="0" smtClean="0"/>
              <a:t>             j in </a:t>
            </a:r>
            <a:r>
              <a:rPr lang="fi-FI" dirty="0" err="1" smtClean="0"/>
              <a:t>range</a:t>
            </a:r>
            <a:r>
              <a:rPr lang="fi-FI" dirty="0" smtClean="0"/>
              <a:t>(i+1, </a:t>
            </a:r>
            <a:r>
              <a:rPr lang="fi-FI" dirty="0" err="1" smtClean="0"/>
              <a:t>len</a:t>
            </a:r>
            <a:r>
              <a:rPr lang="fi-FI" dirty="0" smtClean="0"/>
              <a:t>(x)):</a:t>
            </a:r>
          </a:p>
          <a:p>
            <a:r>
              <a:rPr lang="fi-FI" dirty="0" smtClean="0"/>
              <a:t>            U += -</a:t>
            </a:r>
            <a:r>
              <a:rPr lang="fi-FI" dirty="0" err="1" smtClean="0"/>
              <a:t>N_e</a:t>
            </a:r>
            <a:r>
              <a:rPr lang="fi-FI" dirty="0" smtClean="0"/>
              <a:t>**2 / </a:t>
            </a:r>
            <a:r>
              <a:rPr lang="fi-FI" dirty="0" err="1" smtClean="0"/>
              <a:t>sqrt</a:t>
            </a:r>
            <a:r>
              <a:rPr lang="fi-FI" dirty="0" smtClean="0"/>
              <a:t>((x[i] - x[j])**2+1)</a:t>
            </a:r>
          </a:p>
          <a:p>
            <a:r>
              <a:rPr lang="fi-FI" dirty="0" smtClean="0"/>
              <a:t>    </a:t>
            </a:r>
            <a:r>
              <a:rPr lang="fi-FI" dirty="0" err="1" smtClean="0"/>
              <a:t>return</a:t>
            </a:r>
            <a:r>
              <a:rPr lang="fi-FI" dirty="0" smtClean="0"/>
              <a:t> U 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5328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Problem6 </a:t>
            </a:r>
            <a:endParaRPr lang="fi-FI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163000"/>
              </p:ext>
            </p:extLst>
          </p:nvPr>
        </p:nvGraphicFramePr>
        <p:xfrm>
          <a:off x="3676852" y="454025"/>
          <a:ext cx="4114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Acrobat Document" r:id="rId3" imgW="4114665" imgH="2743200" progId="Acrobat.Document.DC">
                  <p:embed/>
                </p:oleObj>
              </mc:Choice>
              <mc:Fallback>
                <p:oleObj name="Acrobat Document" r:id="rId3" imgW="4114665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76852" y="454025"/>
                        <a:ext cx="41148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239228"/>
              </p:ext>
            </p:extLst>
          </p:nvPr>
        </p:nvGraphicFramePr>
        <p:xfrm>
          <a:off x="7746808" y="454025"/>
          <a:ext cx="4114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Acrobat Document" r:id="rId5" imgW="4114665" imgH="2743200" progId="Acrobat.Document.DC">
                  <p:embed/>
                </p:oleObj>
              </mc:Choice>
              <mc:Fallback>
                <p:oleObj name="Acrobat Document" r:id="rId5" imgW="4114665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46808" y="454025"/>
                        <a:ext cx="41148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803335"/>
              </p:ext>
            </p:extLst>
          </p:nvPr>
        </p:nvGraphicFramePr>
        <p:xfrm>
          <a:off x="88536" y="3332162"/>
          <a:ext cx="4114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Acrobat Document" r:id="rId7" imgW="4114665" imgH="2743200" progId="Acrobat.Document.DC">
                  <p:embed/>
                </p:oleObj>
              </mc:Choice>
              <mc:Fallback>
                <p:oleObj name="Acrobat Document" r:id="rId7" imgW="4114665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536" y="3332162"/>
                        <a:ext cx="41148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273218"/>
              </p:ext>
            </p:extLst>
          </p:nvPr>
        </p:nvGraphicFramePr>
        <p:xfrm>
          <a:off x="4054394" y="3332162"/>
          <a:ext cx="4114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Acrobat Document" r:id="rId9" imgW="4114665" imgH="2743200" progId="Acrobat.Document.DC">
                  <p:embed/>
                </p:oleObj>
              </mc:Choice>
              <mc:Fallback>
                <p:oleObj name="Acrobat Document" r:id="rId9" imgW="4114665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54394" y="3332162"/>
                        <a:ext cx="41148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983948"/>
              </p:ext>
            </p:extLst>
          </p:nvPr>
        </p:nvGraphicFramePr>
        <p:xfrm>
          <a:off x="7746808" y="3394225"/>
          <a:ext cx="3928610" cy="2619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Acrobat Document" r:id="rId11" imgW="4114665" imgH="2743200" progId="Acrobat.Document.DC">
                  <p:embed/>
                </p:oleObj>
              </mc:Choice>
              <mc:Fallback>
                <p:oleObj name="Acrobat Document" r:id="rId11" imgW="4114665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746808" y="3394225"/>
                        <a:ext cx="3928610" cy="26190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4431622" y="1100550"/>
            <a:ext cx="0" cy="42128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31622" y="1126527"/>
            <a:ext cx="72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1s</a:t>
            </a:r>
            <a:endParaRPr lang="fi-FI" dirty="0"/>
          </a:p>
        </p:txBody>
      </p:sp>
      <p:sp>
        <p:nvSpPr>
          <p:cNvPr id="22" name="TextBox 21"/>
          <p:cNvSpPr txBox="1"/>
          <p:nvPr/>
        </p:nvSpPr>
        <p:spPr>
          <a:xfrm>
            <a:off x="8553457" y="1076430"/>
            <a:ext cx="72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1s</a:t>
            </a:r>
            <a:endParaRPr lang="fi-FI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8391646" y="1027906"/>
            <a:ext cx="23150" cy="3870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518968" y="1041724"/>
            <a:ext cx="447" cy="37327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79551" y="4015112"/>
            <a:ext cx="72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2s</a:t>
            </a:r>
            <a:endParaRPr lang="fi-FI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94481" y="3976317"/>
            <a:ext cx="15950" cy="39430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37753" y="3990135"/>
            <a:ext cx="447" cy="37327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940410" y="3990135"/>
            <a:ext cx="15950" cy="39430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85207" y="3992871"/>
            <a:ext cx="72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2s</a:t>
            </a:r>
            <a:endParaRPr lang="fi-FI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4686824" y="4001294"/>
            <a:ext cx="15950" cy="39430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830096" y="4015112"/>
            <a:ext cx="447" cy="37327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932753" y="4015112"/>
            <a:ext cx="15950" cy="39430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076025" y="4017724"/>
            <a:ext cx="447" cy="37327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296963" y="4488603"/>
            <a:ext cx="72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2s 2p</a:t>
            </a:r>
            <a:endParaRPr lang="fi-FI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8311001" y="4019716"/>
            <a:ext cx="15950" cy="39430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454273" y="4033534"/>
            <a:ext cx="447" cy="37327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8556930" y="4033534"/>
            <a:ext cx="15950" cy="39430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700202" y="4036146"/>
            <a:ext cx="447" cy="37327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8842456" y="3988682"/>
            <a:ext cx="15950" cy="39430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09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5807" y="-279505"/>
            <a:ext cx="10515600" cy="1325563"/>
          </a:xfrm>
        </p:spPr>
        <p:txBody>
          <a:bodyPr>
            <a:normAutofit/>
          </a:bodyPr>
          <a:lstStyle/>
          <a:p>
            <a:r>
              <a:rPr lang="fi-FI" dirty="0" smtClean="0"/>
              <a:t>Problem7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14934"/>
            <a:ext cx="6492240" cy="4586133"/>
          </a:xfrm>
        </p:spPr>
        <p:txBody>
          <a:bodyPr>
            <a:normAutofit fontScale="92500" lnSpcReduction="20000"/>
          </a:bodyPr>
          <a:lstStyle/>
          <a:p>
            <a:r>
              <a:rPr lang="fi-FI" b="1" dirty="0" err="1" smtClean="0"/>
              <a:t>Modify</a:t>
            </a:r>
            <a:r>
              <a:rPr lang="fi-FI" b="1" dirty="0" smtClean="0"/>
              <a:t> </a:t>
            </a:r>
            <a:r>
              <a:rPr lang="fi-FI" b="1" dirty="0" err="1" smtClean="0"/>
              <a:t>the</a:t>
            </a:r>
            <a:r>
              <a:rPr lang="fi-FI" b="1" dirty="0" smtClean="0"/>
              <a:t> </a:t>
            </a:r>
            <a:r>
              <a:rPr lang="fi-FI" b="1" dirty="0" err="1" smtClean="0"/>
              <a:t>H_He</a:t>
            </a:r>
            <a:r>
              <a:rPr lang="fi-FI" b="1" dirty="0" smtClean="0"/>
              <a:t> </a:t>
            </a:r>
            <a:r>
              <a:rPr lang="fi-FI" b="1" dirty="0" err="1" smtClean="0"/>
              <a:t>pimc</a:t>
            </a:r>
            <a:r>
              <a:rPr lang="fi-FI" b="1" dirty="0" smtClean="0"/>
              <a:t> :</a:t>
            </a:r>
          </a:p>
          <a:p>
            <a:r>
              <a:rPr lang="fi-FI" b="1" dirty="0" smtClean="0"/>
              <a:t> for i in [0,2,4,6]:            </a:t>
            </a:r>
          </a:p>
          <a:p>
            <a:r>
              <a:rPr lang="fi-FI" dirty="0" smtClean="0"/>
              <a:t>        tau1 = 1.0*</a:t>
            </a:r>
            <a:r>
              <a:rPr lang="fi-FI" dirty="0" err="1" smtClean="0"/>
              <a:t>Walkers</a:t>
            </a:r>
            <a:r>
              <a:rPr lang="fi-FI" dirty="0" smtClean="0"/>
              <a:t>[i].tau</a:t>
            </a:r>
          </a:p>
          <a:p>
            <a:r>
              <a:rPr lang="fi-FI" dirty="0" smtClean="0"/>
              <a:t>    lambda1 = 921+1  # </a:t>
            </a:r>
            <a:r>
              <a:rPr lang="fi-FI" dirty="0" err="1" smtClean="0"/>
              <a:t>Mass</a:t>
            </a:r>
            <a:r>
              <a:rPr lang="fi-FI" dirty="0" smtClean="0"/>
              <a:t> of #</a:t>
            </a:r>
            <a:r>
              <a:rPr lang="fi-FI" dirty="0" err="1" smtClean="0"/>
              <a:t>hydrogen</a:t>
            </a:r>
            <a:r>
              <a:rPr lang="fi-FI" dirty="0" smtClean="0"/>
              <a:t>: proton + </a:t>
            </a:r>
            <a:r>
              <a:rPr lang="fi-FI" dirty="0" err="1" smtClean="0"/>
              <a:t>electron</a:t>
            </a:r>
            <a:endParaRPr lang="fi-FI" dirty="0" smtClean="0"/>
          </a:p>
          <a:p>
            <a:r>
              <a:rPr lang="fi-FI" b="1" dirty="0" smtClean="0"/>
              <a:t>    for i in [1,3,5,7]:            </a:t>
            </a:r>
          </a:p>
          <a:p>
            <a:r>
              <a:rPr lang="fi-FI" dirty="0" smtClean="0"/>
              <a:t>        tau2 = 1.0*</a:t>
            </a:r>
            <a:r>
              <a:rPr lang="fi-FI" dirty="0" err="1" smtClean="0"/>
              <a:t>Walkers</a:t>
            </a:r>
            <a:r>
              <a:rPr lang="fi-FI" dirty="0" smtClean="0"/>
              <a:t>[i].tau</a:t>
            </a:r>
          </a:p>
          <a:p>
            <a:r>
              <a:rPr lang="fi-FI" dirty="0" smtClean="0"/>
              <a:t>    lambda2 =  1450  # </a:t>
            </a:r>
            <a:r>
              <a:rPr lang="fi-FI" dirty="0" err="1" smtClean="0"/>
              <a:t>Mass</a:t>
            </a:r>
            <a:r>
              <a:rPr lang="fi-FI" dirty="0" smtClean="0"/>
              <a:t> of #helium: proton He</a:t>
            </a:r>
          </a:p>
          <a:p>
            <a:r>
              <a:rPr lang="en-US" b="1" dirty="0" err="1" smtClean="0"/>
              <a:t>Lennard_jones_potential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 return 4 * epsilon * ((sig/r)**12 - (sig/r)**6)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60020" y="4635491"/>
            <a:ext cx="81381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400" b="1" dirty="0" smtClean="0"/>
              <a:t>#</a:t>
            </a:r>
            <a:r>
              <a:rPr lang="fi-FI" sz="1400" b="1" dirty="0" err="1" smtClean="0"/>
              <a:t>calculate</a:t>
            </a:r>
            <a:r>
              <a:rPr lang="fi-FI" sz="1400" b="1" dirty="0" smtClean="0"/>
              <a:t> </a:t>
            </a:r>
            <a:r>
              <a:rPr lang="fi-FI" sz="1400" b="1" dirty="0" err="1" smtClean="0"/>
              <a:t>the</a:t>
            </a:r>
            <a:r>
              <a:rPr lang="fi-FI" sz="1400" b="1" dirty="0" smtClean="0"/>
              <a:t> </a:t>
            </a:r>
            <a:r>
              <a:rPr lang="fi-FI" sz="1400" b="1" dirty="0" err="1" smtClean="0"/>
              <a:t>energy</a:t>
            </a:r>
            <a:endParaRPr lang="fi-FI" sz="1400" b="1" dirty="0" smtClean="0"/>
          </a:p>
          <a:p>
            <a:r>
              <a:rPr lang="fi-FI" sz="1400" b="1" dirty="0" err="1" smtClean="0"/>
              <a:t>def</a:t>
            </a:r>
            <a:r>
              <a:rPr lang="fi-FI" sz="1400" b="1" dirty="0" smtClean="0"/>
              <a:t> Energy(</a:t>
            </a:r>
            <a:r>
              <a:rPr lang="fi-FI" sz="1400" b="1" dirty="0" err="1" smtClean="0"/>
              <a:t>Walkers</a:t>
            </a:r>
            <a:r>
              <a:rPr lang="fi-FI" sz="1400" b="1" dirty="0" smtClean="0"/>
              <a:t>):</a:t>
            </a:r>
          </a:p>
          <a:p>
            <a:r>
              <a:rPr lang="fi-FI" sz="1400" b="1" dirty="0" smtClean="0"/>
              <a:t>    M = </a:t>
            </a:r>
            <a:r>
              <a:rPr lang="fi-FI" sz="1400" b="1" dirty="0" err="1" smtClean="0"/>
              <a:t>len</a:t>
            </a:r>
            <a:r>
              <a:rPr lang="fi-FI" sz="1400" b="1" dirty="0" smtClean="0"/>
              <a:t>(</a:t>
            </a:r>
            <a:r>
              <a:rPr lang="fi-FI" sz="1400" b="1" dirty="0" err="1" smtClean="0"/>
              <a:t>Walkers</a:t>
            </a:r>
            <a:r>
              <a:rPr lang="fi-FI" sz="1400" b="1" dirty="0" smtClean="0"/>
              <a:t>)</a:t>
            </a:r>
          </a:p>
          <a:p>
            <a:r>
              <a:rPr lang="fi-FI" sz="1400" b="1" dirty="0" smtClean="0"/>
              <a:t>    d = 1.0*</a:t>
            </a:r>
            <a:r>
              <a:rPr lang="fi-FI" sz="1400" b="1" dirty="0" err="1" smtClean="0"/>
              <a:t>Walkers</a:t>
            </a:r>
            <a:r>
              <a:rPr lang="fi-FI" sz="1400" b="1" dirty="0" smtClean="0"/>
              <a:t>[0].</a:t>
            </a:r>
            <a:r>
              <a:rPr lang="fi-FI" sz="1400" b="1" dirty="0" err="1" smtClean="0"/>
              <a:t>sys_dim</a:t>
            </a:r>
            <a:endParaRPr lang="fi-FI" sz="1400" b="1" dirty="0" smtClean="0"/>
          </a:p>
          <a:p>
            <a:r>
              <a:rPr lang="fi-FI" sz="1400" b="1" dirty="0" smtClean="0"/>
              <a:t>    tau1 = </a:t>
            </a:r>
            <a:r>
              <a:rPr lang="fi-FI" sz="1400" b="1" dirty="0" err="1" smtClean="0"/>
              <a:t>Walkers</a:t>
            </a:r>
            <a:r>
              <a:rPr lang="fi-FI" sz="1400" b="1" dirty="0" smtClean="0"/>
              <a:t>[0].tau</a:t>
            </a:r>
          </a:p>
          <a:p>
            <a:r>
              <a:rPr lang="fi-FI" sz="1400" b="1" dirty="0" smtClean="0"/>
              <a:t>    tau2 = </a:t>
            </a:r>
            <a:r>
              <a:rPr lang="fi-FI" sz="1400" b="1" dirty="0" err="1" smtClean="0"/>
              <a:t>Walkers</a:t>
            </a:r>
            <a:r>
              <a:rPr lang="fi-FI" sz="1400" b="1" dirty="0" smtClean="0"/>
              <a:t>[1].tau    </a:t>
            </a:r>
          </a:p>
          <a:p>
            <a:r>
              <a:rPr lang="fi-FI" sz="1400" b="1" dirty="0" smtClean="0"/>
              <a:t>    lambda1 =922</a:t>
            </a:r>
          </a:p>
          <a:p>
            <a:r>
              <a:rPr lang="fi-FI" sz="1400" b="1" dirty="0" smtClean="0"/>
              <a:t>    lambda2 =1450</a:t>
            </a:r>
          </a:p>
          <a:p>
            <a:r>
              <a:rPr lang="fi-FI" sz="1400" b="1" dirty="0" smtClean="0"/>
              <a:t>    U = 0.0</a:t>
            </a:r>
          </a:p>
          <a:p>
            <a:r>
              <a:rPr lang="fi-FI" sz="1400" b="1" dirty="0" smtClean="0"/>
              <a:t>    K = 0.0</a:t>
            </a:r>
          </a:p>
        </p:txBody>
      </p:sp>
      <p:sp>
        <p:nvSpPr>
          <p:cNvPr id="5" name="Rectangle 4"/>
          <p:cNvSpPr/>
          <p:nvPr/>
        </p:nvSpPr>
        <p:spPr>
          <a:xfrm>
            <a:off x="6492240" y="4169915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sz="1400" dirty="0" err="1" smtClean="0"/>
              <a:t>elif</a:t>
            </a:r>
            <a:r>
              <a:rPr lang="fi-FI" sz="1400" dirty="0" smtClean="0"/>
              <a:t> (</a:t>
            </a:r>
            <a:r>
              <a:rPr lang="fi-FI" sz="1400" dirty="0" err="1" smtClean="0"/>
              <a:t>Walkers</a:t>
            </a:r>
            <a:r>
              <a:rPr lang="fi-FI" sz="1400" dirty="0" smtClean="0"/>
              <a:t>[i].</a:t>
            </a:r>
            <a:r>
              <a:rPr lang="fi-FI" sz="1400" dirty="0" err="1" smtClean="0"/>
              <a:t>Nn</a:t>
            </a:r>
            <a:r>
              <a:rPr lang="fi-FI" sz="1400" dirty="0" smtClean="0"/>
              <a:t> == 2 &amp; </a:t>
            </a:r>
            <a:r>
              <a:rPr lang="fi-FI" sz="1400" dirty="0" err="1" smtClean="0"/>
              <a:t>Walkers</a:t>
            </a:r>
            <a:r>
              <a:rPr lang="fi-FI" sz="1400" dirty="0" smtClean="0"/>
              <a:t>[i+1].</a:t>
            </a:r>
            <a:r>
              <a:rPr lang="fi-FI" sz="1400" dirty="0" err="1" smtClean="0"/>
              <a:t>Nn</a:t>
            </a:r>
            <a:r>
              <a:rPr lang="fi-FI" sz="1400" dirty="0" smtClean="0"/>
              <a:t> ==1):</a:t>
            </a:r>
            <a:br>
              <a:rPr lang="fi-FI" sz="1400" dirty="0" smtClean="0"/>
            </a:br>
            <a:r>
              <a:rPr lang="fi-FI" sz="1400" dirty="0" smtClean="0"/>
              <a:t>            for j in </a:t>
            </a:r>
            <a:r>
              <a:rPr lang="fi-FI" sz="1400" dirty="0" err="1" smtClean="0"/>
              <a:t>range</a:t>
            </a:r>
            <a:r>
              <a:rPr lang="fi-FI" sz="1400" dirty="0" smtClean="0"/>
              <a:t>(</a:t>
            </a:r>
            <a:r>
              <a:rPr lang="fi-FI" sz="1400" dirty="0" err="1" smtClean="0"/>
              <a:t>Walkers</a:t>
            </a:r>
            <a:r>
              <a:rPr lang="fi-FI" sz="1400" dirty="0" smtClean="0"/>
              <a:t>[i].</a:t>
            </a:r>
            <a:r>
              <a:rPr lang="fi-FI" sz="1400" dirty="0" err="1" smtClean="0"/>
              <a:t>Nn</a:t>
            </a:r>
            <a:r>
              <a:rPr lang="fi-FI" sz="1400" dirty="0" smtClean="0"/>
              <a:t>*1):</a:t>
            </a:r>
            <a:br>
              <a:rPr lang="fi-FI" sz="1400" dirty="0" smtClean="0"/>
            </a:br>
            <a:r>
              <a:rPr lang="fi-FI" sz="1400" dirty="0" smtClean="0"/>
              <a:t>                </a:t>
            </a:r>
            <a:r>
              <a:rPr lang="fi-FI" sz="1400" dirty="0" err="1" smtClean="0"/>
              <a:t>if</a:t>
            </a:r>
            <a:r>
              <a:rPr lang="fi-FI" sz="1400" dirty="0" smtClean="0"/>
              <a:t> (i&lt;M-1):</a:t>
            </a:r>
            <a:br>
              <a:rPr lang="fi-FI" sz="1400" dirty="0" smtClean="0"/>
            </a:br>
            <a:r>
              <a:rPr lang="fi-FI" sz="1400" dirty="0" smtClean="0"/>
              <a:t>                    K += d/2/</a:t>
            </a:r>
            <a:r>
              <a:rPr lang="fi-FI" sz="1400" dirty="0" err="1" smtClean="0"/>
              <a:t>Walkers</a:t>
            </a:r>
            <a:r>
              <a:rPr lang="fi-FI" sz="1400" dirty="0" smtClean="0"/>
              <a:t>[i].tau-</a:t>
            </a:r>
            <a:r>
              <a:rPr lang="fi-FI" sz="1400" dirty="0" err="1" smtClean="0"/>
              <a:t>sum</a:t>
            </a:r>
            <a:r>
              <a:rPr lang="fi-FI" sz="1400" dirty="0" smtClean="0"/>
              <a:t>((</a:t>
            </a:r>
            <a:r>
              <a:rPr lang="fi-FI" sz="1400" dirty="0" err="1" smtClean="0"/>
              <a:t>Walkers</a:t>
            </a:r>
            <a:r>
              <a:rPr lang="fi-FI" sz="1400" dirty="0" smtClean="0"/>
              <a:t>[i].</a:t>
            </a:r>
            <a:r>
              <a:rPr lang="fi-FI" sz="1400" dirty="0" err="1" smtClean="0"/>
              <a:t>Rn</a:t>
            </a:r>
            <a:r>
              <a:rPr lang="fi-FI" sz="1400" dirty="0" smtClean="0"/>
              <a:t>[j]-</a:t>
            </a:r>
            <a:r>
              <a:rPr lang="fi-FI" sz="1400" dirty="0" err="1" smtClean="0"/>
              <a:t>Walkers</a:t>
            </a:r>
            <a:r>
              <a:rPr lang="fi-FI" sz="1400" dirty="0" smtClean="0"/>
              <a:t>[i+1].</a:t>
            </a:r>
            <a:r>
              <a:rPr lang="fi-FI" sz="1400" dirty="0" err="1" smtClean="0"/>
              <a:t>Rn</a:t>
            </a:r>
            <a:r>
              <a:rPr lang="fi-FI" sz="1400" dirty="0" smtClean="0"/>
              <a:t>)**2)/4/lambda1/tau**2</a:t>
            </a:r>
            <a:br>
              <a:rPr lang="fi-FI" sz="1400" dirty="0" smtClean="0"/>
            </a:br>
            <a:r>
              <a:rPr lang="fi-FI" sz="1400" dirty="0" smtClean="0"/>
              <a:t>                </a:t>
            </a:r>
            <a:r>
              <a:rPr lang="fi-FI" sz="1400" dirty="0" err="1" smtClean="0"/>
              <a:t>else</a:t>
            </a:r>
            <a:r>
              <a:rPr lang="fi-FI" sz="1400" dirty="0" smtClean="0"/>
              <a:t>:</a:t>
            </a:r>
            <a:br>
              <a:rPr lang="fi-FI" sz="1400" dirty="0" smtClean="0"/>
            </a:br>
            <a:r>
              <a:rPr lang="fi-FI" sz="1400" dirty="0" smtClean="0"/>
              <a:t>                    K += d/2/</a:t>
            </a:r>
            <a:r>
              <a:rPr lang="fi-FI" sz="1400" dirty="0" err="1" smtClean="0"/>
              <a:t>Walkers</a:t>
            </a:r>
            <a:r>
              <a:rPr lang="fi-FI" sz="1400" dirty="0" smtClean="0"/>
              <a:t>[i].tau-</a:t>
            </a:r>
            <a:r>
              <a:rPr lang="fi-FI" sz="1400" dirty="0" err="1" smtClean="0"/>
              <a:t>sum</a:t>
            </a:r>
            <a:r>
              <a:rPr lang="fi-FI" sz="1400" dirty="0" smtClean="0"/>
              <a:t>((</a:t>
            </a:r>
            <a:r>
              <a:rPr lang="fi-FI" sz="1400" dirty="0" err="1" smtClean="0"/>
              <a:t>Walkers</a:t>
            </a:r>
            <a:r>
              <a:rPr lang="fi-FI" sz="1400" dirty="0" smtClean="0"/>
              <a:t>[i].</a:t>
            </a:r>
            <a:r>
              <a:rPr lang="fi-FI" sz="1400" dirty="0" err="1" smtClean="0"/>
              <a:t>Rn</a:t>
            </a:r>
            <a:r>
              <a:rPr lang="fi-FI" sz="1400" dirty="0" smtClean="0"/>
              <a:t>[j]-</a:t>
            </a:r>
            <a:r>
              <a:rPr lang="fi-FI" sz="1400" dirty="0" err="1" smtClean="0"/>
              <a:t>Walkers</a:t>
            </a:r>
            <a:r>
              <a:rPr lang="fi-FI" sz="1400" dirty="0" smtClean="0"/>
              <a:t>[0].</a:t>
            </a:r>
            <a:r>
              <a:rPr lang="fi-FI" sz="1400" dirty="0" err="1" smtClean="0"/>
              <a:t>Rn</a:t>
            </a:r>
            <a:r>
              <a:rPr lang="fi-FI" sz="1400" dirty="0" smtClean="0"/>
              <a:t>)**2)/4/lambda1/tau**2</a:t>
            </a:r>
            <a:br>
              <a:rPr lang="fi-FI" sz="1400" dirty="0" smtClean="0"/>
            </a:br>
            <a:r>
              <a:rPr lang="fi-FI" sz="1400" dirty="0" smtClean="0"/>
              <a:t>            </a:t>
            </a:r>
            <a:br>
              <a:rPr lang="fi-FI" sz="1400" dirty="0" smtClean="0"/>
            </a:br>
            <a:r>
              <a:rPr lang="fi-FI" sz="1400" dirty="0" smtClean="0"/>
              <a:t>    </a:t>
            </a:r>
            <a:r>
              <a:rPr lang="fi-FI" sz="1400" dirty="0" err="1" smtClean="0"/>
              <a:t>return</a:t>
            </a:r>
            <a:r>
              <a:rPr lang="fi-FI" sz="1400" dirty="0" smtClean="0"/>
              <a:t> K/M,U/M</a:t>
            </a:r>
            <a:endParaRPr lang="fi-FI" sz="1400" dirty="0"/>
          </a:p>
        </p:txBody>
      </p:sp>
      <p:sp>
        <p:nvSpPr>
          <p:cNvPr id="6" name="Rectangle 5"/>
          <p:cNvSpPr/>
          <p:nvPr/>
        </p:nvSpPr>
        <p:spPr>
          <a:xfrm>
            <a:off x="6492240" y="460522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sz="1400" dirty="0" smtClean="0"/>
              <a:t> for i in </a:t>
            </a:r>
            <a:r>
              <a:rPr lang="fi-FI" sz="1400" dirty="0" err="1" smtClean="0"/>
              <a:t>range</a:t>
            </a:r>
            <a:r>
              <a:rPr lang="fi-FI" sz="1400" dirty="0" smtClean="0"/>
              <a:t>(M):</a:t>
            </a:r>
          </a:p>
          <a:p>
            <a:r>
              <a:rPr lang="fi-FI" sz="1400" dirty="0" smtClean="0"/>
              <a:t>        U += </a:t>
            </a:r>
            <a:r>
              <a:rPr lang="fi-FI" sz="1400" dirty="0" err="1" smtClean="0"/>
              <a:t>potential</a:t>
            </a:r>
            <a:r>
              <a:rPr lang="fi-FI" sz="1400" dirty="0" smtClean="0"/>
              <a:t>(</a:t>
            </a:r>
            <a:r>
              <a:rPr lang="fi-FI" sz="1400" dirty="0" err="1" smtClean="0"/>
              <a:t>Walkers</a:t>
            </a:r>
            <a:r>
              <a:rPr lang="fi-FI" sz="1400" dirty="0" smtClean="0"/>
              <a:t>[i])</a:t>
            </a:r>
          </a:p>
          <a:p>
            <a:r>
              <a:rPr lang="fi-FI" sz="1400" dirty="0" smtClean="0"/>
              <a:t>        </a:t>
            </a:r>
            <a:r>
              <a:rPr lang="fi-FI" sz="1400" dirty="0" err="1" smtClean="0"/>
              <a:t>if</a:t>
            </a:r>
            <a:r>
              <a:rPr lang="fi-FI" sz="1400" dirty="0" smtClean="0"/>
              <a:t> (</a:t>
            </a:r>
            <a:r>
              <a:rPr lang="fi-FI" sz="1400" dirty="0" err="1" smtClean="0"/>
              <a:t>Walkers</a:t>
            </a:r>
            <a:r>
              <a:rPr lang="fi-FI" sz="1400" dirty="0" smtClean="0"/>
              <a:t>[i].Ne == 1 &amp; </a:t>
            </a:r>
            <a:r>
              <a:rPr lang="fi-FI" sz="1400" dirty="0" err="1" smtClean="0"/>
              <a:t>Walkers</a:t>
            </a:r>
            <a:r>
              <a:rPr lang="fi-FI" sz="1400" dirty="0" smtClean="0"/>
              <a:t>[i].</a:t>
            </a:r>
            <a:r>
              <a:rPr lang="fi-FI" sz="1400" dirty="0" err="1" smtClean="0"/>
              <a:t>Nn</a:t>
            </a:r>
            <a:r>
              <a:rPr lang="fi-FI" sz="1400" dirty="0" smtClean="0"/>
              <a:t> ==1):</a:t>
            </a:r>
          </a:p>
          <a:p>
            <a:r>
              <a:rPr lang="fi-FI" sz="1400" dirty="0" smtClean="0"/>
              <a:t>            </a:t>
            </a:r>
            <a:r>
              <a:rPr lang="fi-FI" sz="1400" dirty="0" err="1" smtClean="0"/>
              <a:t>if</a:t>
            </a:r>
            <a:r>
              <a:rPr lang="fi-FI" sz="1400" dirty="0" smtClean="0"/>
              <a:t> (i&lt;M-1): K += d/2/</a:t>
            </a:r>
            <a:r>
              <a:rPr lang="fi-FI" sz="1400" dirty="0" err="1" smtClean="0"/>
              <a:t>Walkers</a:t>
            </a:r>
            <a:r>
              <a:rPr lang="fi-FI" sz="1400" dirty="0" smtClean="0"/>
              <a:t>[i].tau-</a:t>
            </a:r>
            <a:r>
              <a:rPr lang="fi-FI" sz="1400" dirty="0" err="1" smtClean="0"/>
              <a:t>sum</a:t>
            </a:r>
            <a:r>
              <a:rPr lang="fi-FI" sz="1400" dirty="0" smtClean="0"/>
              <a:t>((</a:t>
            </a:r>
            <a:r>
              <a:rPr lang="fi-FI" sz="1400" dirty="0" err="1" smtClean="0"/>
              <a:t>Walkers</a:t>
            </a:r>
            <a:r>
              <a:rPr lang="fi-FI" sz="1400" dirty="0" smtClean="0"/>
              <a:t>[i].</a:t>
            </a:r>
            <a:r>
              <a:rPr lang="fi-FI" sz="1400" dirty="0" err="1" smtClean="0"/>
              <a:t>Re-Walkers</a:t>
            </a:r>
            <a:r>
              <a:rPr lang="fi-FI" sz="1400" dirty="0" smtClean="0"/>
              <a:t>[i+1].</a:t>
            </a:r>
            <a:r>
              <a:rPr lang="fi-FI" sz="1400" dirty="0" err="1" smtClean="0"/>
              <a:t>Rn</a:t>
            </a:r>
            <a:r>
              <a:rPr lang="fi-FI" sz="1400" dirty="0" smtClean="0"/>
              <a:t>)**2)/4/lambda1/tau**2 </a:t>
            </a:r>
          </a:p>
          <a:p>
            <a:r>
              <a:rPr lang="fi-FI" sz="1400" dirty="0" smtClean="0"/>
              <a:t>            </a:t>
            </a:r>
            <a:r>
              <a:rPr lang="fi-FI" sz="1400" dirty="0" err="1" smtClean="0"/>
              <a:t>else</a:t>
            </a:r>
            <a:r>
              <a:rPr lang="fi-FI" sz="1400" dirty="0" smtClean="0"/>
              <a:t>: K += d/2/</a:t>
            </a:r>
            <a:r>
              <a:rPr lang="fi-FI" sz="1400" dirty="0" err="1" smtClean="0"/>
              <a:t>Walkers</a:t>
            </a:r>
            <a:r>
              <a:rPr lang="fi-FI" sz="1400" dirty="0" smtClean="0"/>
              <a:t>[i].tau-</a:t>
            </a:r>
            <a:r>
              <a:rPr lang="fi-FI" sz="1400" dirty="0" err="1" smtClean="0"/>
              <a:t>sum</a:t>
            </a:r>
            <a:r>
              <a:rPr lang="fi-FI" sz="1400" dirty="0" smtClean="0"/>
              <a:t>((</a:t>
            </a:r>
            <a:r>
              <a:rPr lang="fi-FI" sz="1400" dirty="0" err="1" smtClean="0"/>
              <a:t>Walkers</a:t>
            </a:r>
            <a:r>
              <a:rPr lang="fi-FI" sz="1400" dirty="0" smtClean="0"/>
              <a:t>[i].</a:t>
            </a:r>
            <a:r>
              <a:rPr lang="fi-FI" sz="1400" dirty="0" err="1" smtClean="0"/>
              <a:t>Re-Walkers</a:t>
            </a:r>
            <a:r>
              <a:rPr lang="fi-FI" sz="1400" dirty="0" smtClean="0"/>
              <a:t>[0].</a:t>
            </a:r>
            <a:r>
              <a:rPr lang="fi-FI" sz="1400" dirty="0" err="1" smtClean="0"/>
              <a:t>Rn</a:t>
            </a:r>
            <a:r>
              <a:rPr lang="fi-FI" sz="1400" dirty="0" smtClean="0"/>
              <a:t>)**2)/4/lambda1/tau**2</a:t>
            </a:r>
          </a:p>
          <a:p>
            <a:r>
              <a:rPr lang="fi-FI" sz="1400" dirty="0" smtClean="0"/>
              <a:t>        </a:t>
            </a:r>
            <a:r>
              <a:rPr lang="fi-FI" sz="1400" dirty="0" err="1" smtClean="0"/>
              <a:t>elif</a:t>
            </a:r>
            <a:r>
              <a:rPr lang="fi-FI" sz="1400" dirty="0" smtClean="0"/>
              <a:t> (</a:t>
            </a:r>
            <a:r>
              <a:rPr lang="fi-FI" sz="1400" dirty="0" err="1" smtClean="0"/>
              <a:t>Walkers</a:t>
            </a:r>
            <a:r>
              <a:rPr lang="fi-FI" sz="1400" dirty="0" smtClean="0"/>
              <a:t>[i].</a:t>
            </a:r>
            <a:r>
              <a:rPr lang="fi-FI" sz="1400" dirty="0" err="1" smtClean="0"/>
              <a:t>Nn</a:t>
            </a:r>
            <a:r>
              <a:rPr lang="fi-FI" sz="1400" dirty="0" smtClean="0"/>
              <a:t> == 2 &amp; </a:t>
            </a:r>
            <a:r>
              <a:rPr lang="fi-FI" sz="1400" dirty="0" err="1" smtClean="0"/>
              <a:t>Walkers</a:t>
            </a:r>
            <a:r>
              <a:rPr lang="fi-FI" sz="1400" dirty="0" smtClean="0"/>
              <a:t>[i+1].</a:t>
            </a:r>
            <a:r>
              <a:rPr lang="fi-FI" sz="1400" dirty="0" err="1" smtClean="0"/>
              <a:t>Nn</a:t>
            </a:r>
            <a:r>
              <a:rPr lang="fi-FI" sz="1400" dirty="0" smtClean="0"/>
              <a:t> ==2):    </a:t>
            </a:r>
          </a:p>
          <a:p>
            <a:r>
              <a:rPr lang="fi-FI" sz="1400" dirty="0" smtClean="0"/>
              <a:t>            for j in </a:t>
            </a:r>
            <a:r>
              <a:rPr lang="fi-FI" sz="1400" dirty="0" err="1" smtClean="0"/>
              <a:t>range</a:t>
            </a:r>
            <a:r>
              <a:rPr lang="fi-FI" sz="1400" dirty="0" smtClean="0"/>
              <a:t>(</a:t>
            </a:r>
            <a:r>
              <a:rPr lang="fi-FI" sz="1400" dirty="0" err="1" smtClean="0"/>
              <a:t>Walkers</a:t>
            </a:r>
            <a:r>
              <a:rPr lang="fi-FI" sz="1400" dirty="0" smtClean="0"/>
              <a:t>[i].</a:t>
            </a:r>
            <a:r>
              <a:rPr lang="fi-FI" sz="1400" dirty="0" err="1" smtClean="0"/>
              <a:t>Nn</a:t>
            </a:r>
            <a:r>
              <a:rPr lang="fi-FI" sz="1400" dirty="0" smtClean="0"/>
              <a:t>*1):</a:t>
            </a:r>
          </a:p>
          <a:p>
            <a:r>
              <a:rPr lang="fi-FI" sz="1400" dirty="0" smtClean="0"/>
              <a:t>                </a:t>
            </a:r>
            <a:r>
              <a:rPr lang="fi-FI" sz="1400" dirty="0" err="1" smtClean="0"/>
              <a:t>if</a:t>
            </a:r>
            <a:r>
              <a:rPr lang="fi-FI" sz="1400" dirty="0" smtClean="0"/>
              <a:t> (i&lt;M-1):</a:t>
            </a:r>
          </a:p>
          <a:p>
            <a:r>
              <a:rPr lang="fi-FI" sz="1400" dirty="0" smtClean="0"/>
              <a:t>                    K += d/2/</a:t>
            </a:r>
            <a:r>
              <a:rPr lang="fi-FI" sz="1400" dirty="0" err="1" smtClean="0"/>
              <a:t>Walkers</a:t>
            </a:r>
            <a:r>
              <a:rPr lang="fi-FI" sz="1400" dirty="0" smtClean="0"/>
              <a:t>[i].tau-</a:t>
            </a:r>
            <a:r>
              <a:rPr lang="fi-FI" sz="1400" dirty="0" err="1" smtClean="0"/>
              <a:t>sum</a:t>
            </a:r>
            <a:r>
              <a:rPr lang="fi-FI" sz="1400" dirty="0" smtClean="0"/>
              <a:t>((</a:t>
            </a:r>
            <a:r>
              <a:rPr lang="fi-FI" sz="1400" dirty="0" err="1" smtClean="0"/>
              <a:t>Walkers</a:t>
            </a:r>
            <a:r>
              <a:rPr lang="fi-FI" sz="1400" dirty="0" smtClean="0"/>
              <a:t>[i].</a:t>
            </a:r>
            <a:r>
              <a:rPr lang="fi-FI" sz="1400" dirty="0" err="1" smtClean="0"/>
              <a:t>Rn</a:t>
            </a:r>
            <a:r>
              <a:rPr lang="fi-FI" sz="1400" dirty="0" smtClean="0"/>
              <a:t>[j]-</a:t>
            </a:r>
            <a:r>
              <a:rPr lang="fi-FI" sz="1400" dirty="0" err="1" smtClean="0"/>
              <a:t>Walkers</a:t>
            </a:r>
            <a:r>
              <a:rPr lang="fi-FI" sz="1400" dirty="0" smtClean="0"/>
              <a:t>[i+1].</a:t>
            </a:r>
            <a:r>
              <a:rPr lang="fi-FI" sz="1400" dirty="0" err="1" smtClean="0"/>
              <a:t>Rn</a:t>
            </a:r>
            <a:r>
              <a:rPr lang="fi-FI" sz="1400" dirty="0" smtClean="0"/>
              <a:t>[j])**2)/4/lambda1/tau**2</a:t>
            </a:r>
          </a:p>
          <a:p>
            <a:r>
              <a:rPr lang="fi-FI" sz="1400" dirty="0" smtClean="0"/>
              <a:t>                </a:t>
            </a:r>
            <a:r>
              <a:rPr lang="fi-FI" sz="1400" dirty="0" err="1" smtClean="0"/>
              <a:t>else</a:t>
            </a:r>
            <a:r>
              <a:rPr lang="fi-FI" sz="1400" dirty="0" smtClean="0"/>
              <a:t>:</a:t>
            </a:r>
          </a:p>
          <a:p>
            <a:r>
              <a:rPr lang="fi-FI" sz="1400" dirty="0" smtClean="0"/>
              <a:t>                    K += d/2/</a:t>
            </a:r>
            <a:r>
              <a:rPr lang="fi-FI" sz="1400" dirty="0" err="1" smtClean="0"/>
              <a:t>Walkers</a:t>
            </a:r>
            <a:r>
              <a:rPr lang="fi-FI" sz="1400" dirty="0" smtClean="0"/>
              <a:t>[i].tau-</a:t>
            </a:r>
            <a:r>
              <a:rPr lang="fi-FI" sz="1400" dirty="0" err="1" smtClean="0"/>
              <a:t>sum</a:t>
            </a:r>
            <a:r>
              <a:rPr lang="fi-FI" sz="1400" dirty="0" smtClean="0"/>
              <a:t>((</a:t>
            </a:r>
            <a:r>
              <a:rPr lang="fi-FI" sz="1400" dirty="0" err="1" smtClean="0"/>
              <a:t>Walkers</a:t>
            </a:r>
            <a:r>
              <a:rPr lang="fi-FI" sz="1400" dirty="0" smtClean="0"/>
              <a:t>[i].</a:t>
            </a:r>
            <a:r>
              <a:rPr lang="fi-FI" sz="1400" dirty="0" err="1" smtClean="0"/>
              <a:t>Rn</a:t>
            </a:r>
            <a:r>
              <a:rPr lang="fi-FI" sz="1400" dirty="0" smtClean="0"/>
              <a:t>[j]-</a:t>
            </a:r>
            <a:r>
              <a:rPr lang="fi-FI" sz="1400" dirty="0" err="1" smtClean="0"/>
              <a:t>Walkers</a:t>
            </a:r>
            <a:r>
              <a:rPr lang="fi-FI" sz="1400" dirty="0" smtClean="0"/>
              <a:t>[0].</a:t>
            </a:r>
            <a:r>
              <a:rPr lang="fi-FI" sz="1400" dirty="0" err="1" smtClean="0"/>
              <a:t>Rn</a:t>
            </a:r>
            <a:r>
              <a:rPr lang="fi-FI" sz="1400" dirty="0" smtClean="0"/>
              <a:t>)**2)/4/lambda1/tau**2</a:t>
            </a:r>
            <a:endParaRPr lang="fi-FI" sz="1400" dirty="0"/>
          </a:p>
        </p:txBody>
      </p:sp>
    </p:spTree>
    <p:extLst>
      <p:ext uri="{BB962C8B-B14F-4D97-AF65-F5344CB8AC3E}">
        <p14:creationId xmlns:p14="http://schemas.microsoft.com/office/powerpoint/2010/main" val="243425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" y="385444"/>
            <a:ext cx="12443460" cy="5878195"/>
          </a:xfrm>
        </p:spPr>
        <p:txBody>
          <a:bodyPr>
            <a:normAutofit fontScale="77500" lnSpcReduction="20000"/>
          </a:bodyPr>
          <a:lstStyle/>
          <a:p>
            <a:r>
              <a:rPr lang="fi-FI" b="1" dirty="0" err="1" smtClean="0"/>
              <a:t>def</a:t>
            </a:r>
            <a:r>
              <a:rPr lang="fi-FI" b="1" dirty="0" smtClean="0"/>
              <a:t> </a:t>
            </a:r>
            <a:r>
              <a:rPr lang="fi-FI" b="1" dirty="0" err="1" smtClean="0"/>
              <a:t>potential</a:t>
            </a:r>
            <a:r>
              <a:rPr lang="fi-FI" b="1" dirty="0" smtClean="0"/>
              <a:t>(</a:t>
            </a:r>
            <a:r>
              <a:rPr lang="fi-FI" b="1" dirty="0" err="1" smtClean="0"/>
              <a:t>walker</a:t>
            </a:r>
            <a:r>
              <a:rPr lang="fi-FI" b="1" dirty="0" smtClean="0"/>
              <a:t>):</a:t>
            </a:r>
          </a:p>
          <a:p>
            <a:r>
              <a:rPr lang="fi-FI" dirty="0" smtClean="0"/>
              <a:t>    V = 0.0</a:t>
            </a:r>
          </a:p>
          <a:p>
            <a:r>
              <a:rPr lang="fi-FI" dirty="0" smtClean="0"/>
              <a:t>    </a:t>
            </a:r>
            <a:r>
              <a:rPr lang="fi-FI" dirty="0" err="1" smtClean="0"/>
              <a:t>r_cut</a:t>
            </a:r>
            <a:r>
              <a:rPr lang="fi-FI" dirty="0" smtClean="0"/>
              <a:t> = 1.0e-12</a:t>
            </a:r>
          </a:p>
          <a:p>
            <a:r>
              <a:rPr lang="fi-FI" dirty="0" smtClean="0"/>
              <a:t>    # e-</a:t>
            </a:r>
            <a:r>
              <a:rPr lang="fi-FI" dirty="0" err="1" smtClean="0"/>
              <a:t>ion</a:t>
            </a:r>
            <a:r>
              <a:rPr lang="fi-FI" dirty="0" smtClean="0"/>
              <a:t>  </a:t>
            </a:r>
          </a:p>
          <a:p>
            <a:r>
              <a:rPr lang="fi-FI" dirty="0" smtClean="0"/>
              <a:t>    </a:t>
            </a:r>
            <a:r>
              <a:rPr lang="fi-FI" dirty="0" err="1" smtClean="0"/>
              <a:t>if</a:t>
            </a:r>
            <a:r>
              <a:rPr lang="fi-FI" dirty="0" smtClean="0"/>
              <a:t> (</a:t>
            </a:r>
            <a:r>
              <a:rPr lang="fi-FI" dirty="0" err="1" smtClean="0"/>
              <a:t>walker.Ne</a:t>
            </a:r>
            <a:r>
              <a:rPr lang="fi-FI" dirty="0" smtClean="0"/>
              <a:t> == 1): a = </a:t>
            </a:r>
            <a:r>
              <a:rPr lang="fi-FI" dirty="0" err="1" smtClean="0"/>
              <a:t>walker.Re</a:t>
            </a:r>
            <a:endParaRPr lang="fi-FI" dirty="0" smtClean="0"/>
          </a:p>
          <a:p>
            <a:r>
              <a:rPr lang="fi-FI" dirty="0" smtClean="0"/>
              <a:t>    </a:t>
            </a:r>
            <a:r>
              <a:rPr lang="fi-FI" dirty="0" err="1" smtClean="0"/>
              <a:t>elif</a:t>
            </a:r>
            <a:r>
              <a:rPr lang="fi-FI" dirty="0" smtClean="0"/>
              <a:t> (</a:t>
            </a:r>
            <a:r>
              <a:rPr lang="fi-FI" dirty="0" err="1" smtClean="0"/>
              <a:t>walker.Nn</a:t>
            </a:r>
            <a:r>
              <a:rPr lang="fi-FI" dirty="0" smtClean="0"/>
              <a:t> == 1): b = </a:t>
            </a:r>
            <a:r>
              <a:rPr lang="fi-FI" dirty="0" err="1" smtClean="0"/>
              <a:t>walker.Rn</a:t>
            </a:r>
            <a:endParaRPr lang="fi-FI" dirty="0" smtClean="0"/>
          </a:p>
          <a:p>
            <a:r>
              <a:rPr lang="fi-FI" dirty="0" smtClean="0"/>
              <a:t>    </a:t>
            </a:r>
            <a:r>
              <a:rPr lang="fi-FI" dirty="0" err="1" smtClean="0"/>
              <a:t>elif</a:t>
            </a:r>
            <a:r>
              <a:rPr lang="fi-FI" dirty="0" smtClean="0"/>
              <a:t>(</a:t>
            </a:r>
            <a:r>
              <a:rPr lang="fi-FI" dirty="0" err="1" smtClean="0"/>
              <a:t>walker.Ne</a:t>
            </a:r>
            <a:r>
              <a:rPr lang="fi-FI" dirty="0" smtClean="0"/>
              <a:t> == 2 &amp; </a:t>
            </a:r>
            <a:r>
              <a:rPr lang="fi-FI" dirty="0" err="1" smtClean="0"/>
              <a:t>walker.Nn</a:t>
            </a:r>
            <a:r>
              <a:rPr lang="fi-FI" dirty="0" smtClean="0"/>
              <a:t> == 2):       </a:t>
            </a:r>
          </a:p>
          <a:p>
            <a:r>
              <a:rPr lang="fi-FI" dirty="0" smtClean="0"/>
              <a:t>        for i in </a:t>
            </a:r>
            <a:r>
              <a:rPr lang="fi-FI" dirty="0" err="1" smtClean="0"/>
              <a:t>range</a:t>
            </a:r>
            <a:r>
              <a:rPr lang="fi-FI" dirty="0" smtClean="0"/>
              <a:t>(</a:t>
            </a:r>
            <a:r>
              <a:rPr lang="fi-FI" dirty="0" err="1" smtClean="0"/>
              <a:t>walker.Ne</a:t>
            </a:r>
            <a:r>
              <a:rPr lang="fi-FI" dirty="0" smtClean="0"/>
              <a:t>*1):</a:t>
            </a:r>
          </a:p>
          <a:p>
            <a:r>
              <a:rPr lang="fi-FI" dirty="0" smtClean="0"/>
              <a:t>            for j in </a:t>
            </a:r>
            <a:r>
              <a:rPr lang="fi-FI" dirty="0" err="1" smtClean="0"/>
              <a:t>range</a:t>
            </a:r>
            <a:r>
              <a:rPr lang="fi-FI" dirty="0" smtClean="0"/>
              <a:t>(</a:t>
            </a:r>
            <a:r>
              <a:rPr lang="fi-FI" dirty="0" err="1" smtClean="0"/>
              <a:t>walker.Nn</a:t>
            </a:r>
            <a:r>
              <a:rPr lang="fi-FI" dirty="0" smtClean="0"/>
              <a:t>*1):</a:t>
            </a:r>
          </a:p>
          <a:p>
            <a:r>
              <a:rPr lang="fi-FI" dirty="0" smtClean="0"/>
              <a:t>                a = </a:t>
            </a:r>
            <a:r>
              <a:rPr lang="fi-FI" dirty="0" err="1" smtClean="0"/>
              <a:t>walker.Re</a:t>
            </a:r>
            <a:r>
              <a:rPr lang="fi-FI" dirty="0" smtClean="0"/>
              <a:t>[i]</a:t>
            </a:r>
          </a:p>
          <a:p>
            <a:r>
              <a:rPr lang="fi-FI" dirty="0" smtClean="0"/>
              <a:t>                b = </a:t>
            </a:r>
            <a:r>
              <a:rPr lang="fi-FI" dirty="0" err="1" smtClean="0"/>
              <a:t>walker.Rn</a:t>
            </a:r>
            <a:r>
              <a:rPr lang="fi-FI" dirty="0" smtClean="0"/>
              <a:t>[j]</a:t>
            </a:r>
          </a:p>
          <a:p>
            <a:r>
              <a:rPr lang="fi-FI" dirty="0" smtClean="0"/>
              <a:t>                r = </a:t>
            </a:r>
            <a:r>
              <a:rPr lang="fi-FI" dirty="0" err="1" smtClean="0"/>
              <a:t>sqrt</a:t>
            </a:r>
            <a:r>
              <a:rPr lang="fi-FI" dirty="0" smtClean="0"/>
              <a:t>(</a:t>
            </a:r>
            <a:r>
              <a:rPr lang="fi-FI" dirty="0" err="1" smtClean="0"/>
              <a:t>sum</a:t>
            </a:r>
            <a:r>
              <a:rPr lang="fi-FI" dirty="0" smtClean="0"/>
              <a:t>((a-b)**2))</a:t>
            </a:r>
          </a:p>
          <a:p>
            <a:r>
              <a:rPr lang="fi-FI" dirty="0" smtClean="0"/>
              <a:t>                epsilon = </a:t>
            </a:r>
            <a:r>
              <a:rPr lang="fi-FI" dirty="0" err="1" smtClean="0"/>
              <a:t>walker.epsilon</a:t>
            </a:r>
            <a:endParaRPr lang="fi-FI" dirty="0" smtClean="0"/>
          </a:p>
          <a:p>
            <a:r>
              <a:rPr lang="fi-FI" dirty="0" smtClean="0"/>
              <a:t>                </a:t>
            </a:r>
            <a:r>
              <a:rPr lang="fi-FI" dirty="0" err="1" smtClean="0"/>
              <a:t>sig</a:t>
            </a:r>
            <a:r>
              <a:rPr lang="fi-FI" dirty="0" smtClean="0"/>
              <a:t> = </a:t>
            </a:r>
            <a:r>
              <a:rPr lang="fi-FI" dirty="0" err="1" smtClean="0"/>
              <a:t>walker.sig</a:t>
            </a:r>
            <a:r>
              <a:rPr lang="fi-FI" dirty="0" smtClean="0"/>
              <a:t> </a:t>
            </a:r>
          </a:p>
          <a:p>
            <a:r>
              <a:rPr lang="fi-FI" dirty="0" smtClean="0"/>
              <a:t>                V += </a:t>
            </a:r>
            <a:r>
              <a:rPr lang="fi-FI" dirty="0" err="1" smtClean="0"/>
              <a:t>lennard_jones_potential</a:t>
            </a:r>
            <a:r>
              <a:rPr lang="fi-FI" dirty="0" smtClean="0"/>
              <a:t>(r, epsilon, </a:t>
            </a:r>
            <a:r>
              <a:rPr lang="fi-FI" dirty="0" err="1" smtClean="0"/>
              <a:t>sig</a:t>
            </a:r>
            <a:r>
              <a:rPr lang="fi-FI" dirty="0" smtClean="0"/>
              <a:t>)    </a:t>
            </a:r>
          </a:p>
          <a:p>
            <a:r>
              <a:rPr lang="fi-FI" dirty="0" smtClean="0"/>
              <a:t>Return V</a:t>
            </a:r>
          </a:p>
        </p:txBody>
      </p:sp>
      <p:sp>
        <p:nvSpPr>
          <p:cNvPr id="7" name="Rectangle 6"/>
          <p:cNvSpPr/>
          <p:nvPr/>
        </p:nvSpPr>
        <p:spPr>
          <a:xfrm>
            <a:off x="7139940" y="462219"/>
            <a:ext cx="49644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b="1" dirty="0" smtClean="0"/>
              <a:t># </a:t>
            </a:r>
            <a:r>
              <a:rPr lang="fi-FI" b="1" dirty="0" err="1" smtClean="0"/>
              <a:t>calculate</a:t>
            </a:r>
            <a:r>
              <a:rPr lang="fi-FI" b="1" dirty="0" smtClean="0"/>
              <a:t> </a:t>
            </a:r>
            <a:r>
              <a:rPr lang="fi-FI" b="1" dirty="0" err="1" smtClean="0"/>
              <a:t>the</a:t>
            </a:r>
            <a:r>
              <a:rPr lang="fi-FI" b="1" dirty="0" smtClean="0"/>
              <a:t> intra-</a:t>
            </a:r>
            <a:r>
              <a:rPr lang="fi-FI" b="1" dirty="0" err="1" smtClean="0"/>
              <a:t>distance</a:t>
            </a:r>
            <a:endParaRPr lang="fi-FI" b="1" dirty="0" smtClean="0"/>
          </a:p>
          <a:p>
            <a:r>
              <a:rPr lang="fi-FI" dirty="0" err="1" smtClean="0"/>
              <a:t>def</a:t>
            </a:r>
            <a:r>
              <a:rPr lang="fi-FI" dirty="0" smtClean="0"/>
              <a:t> </a:t>
            </a:r>
            <a:r>
              <a:rPr lang="fi-FI" dirty="0" err="1" smtClean="0"/>
              <a:t>distance</a:t>
            </a:r>
            <a:r>
              <a:rPr lang="fi-FI" dirty="0" smtClean="0"/>
              <a:t>(</a:t>
            </a:r>
            <a:r>
              <a:rPr lang="fi-FI" dirty="0" err="1" smtClean="0"/>
              <a:t>Walkers</a:t>
            </a:r>
            <a:r>
              <a:rPr lang="fi-FI" dirty="0" smtClean="0"/>
              <a:t>):</a:t>
            </a:r>
          </a:p>
          <a:p>
            <a:r>
              <a:rPr lang="fi-FI" dirty="0" smtClean="0"/>
              <a:t>    d = 0.0</a:t>
            </a:r>
          </a:p>
          <a:p>
            <a:r>
              <a:rPr lang="fi-FI" dirty="0" smtClean="0"/>
              <a:t>    for </a:t>
            </a:r>
            <a:r>
              <a:rPr lang="fi-FI" dirty="0" err="1" smtClean="0"/>
              <a:t>walker</a:t>
            </a:r>
            <a:r>
              <a:rPr lang="fi-FI" dirty="0" smtClean="0"/>
              <a:t> in </a:t>
            </a:r>
            <a:r>
              <a:rPr lang="fi-FI" dirty="0" err="1" smtClean="0"/>
              <a:t>Walkers</a:t>
            </a:r>
            <a:r>
              <a:rPr lang="fi-FI" dirty="0" smtClean="0"/>
              <a:t>:</a:t>
            </a:r>
          </a:p>
          <a:p>
            <a:r>
              <a:rPr lang="fi-FI" dirty="0" smtClean="0"/>
              <a:t>#        </a:t>
            </a:r>
            <a:r>
              <a:rPr lang="fi-FI" dirty="0" err="1" smtClean="0"/>
              <a:t>assert</a:t>
            </a:r>
            <a:r>
              <a:rPr lang="fi-FI" dirty="0" smtClean="0"/>
              <a:t>(</a:t>
            </a:r>
            <a:r>
              <a:rPr lang="fi-FI" dirty="0" err="1" smtClean="0"/>
              <a:t>walker.Ne</a:t>
            </a:r>
            <a:r>
              <a:rPr lang="fi-FI" dirty="0" smtClean="0"/>
              <a:t> == 2)</a:t>
            </a:r>
          </a:p>
          <a:p>
            <a:r>
              <a:rPr lang="fi-FI" dirty="0" smtClean="0"/>
              <a:t>        </a:t>
            </a:r>
            <a:r>
              <a:rPr lang="fi-FI" dirty="0" err="1" smtClean="0"/>
              <a:t>if</a:t>
            </a:r>
            <a:r>
              <a:rPr lang="fi-FI" dirty="0" smtClean="0"/>
              <a:t> (</a:t>
            </a:r>
            <a:r>
              <a:rPr lang="fi-FI" dirty="0" err="1" smtClean="0"/>
              <a:t>walker.Ne</a:t>
            </a:r>
            <a:r>
              <a:rPr lang="fi-FI" dirty="0" smtClean="0"/>
              <a:t> == 2):</a:t>
            </a:r>
          </a:p>
          <a:p>
            <a:r>
              <a:rPr lang="fi-FI" dirty="0" smtClean="0"/>
              <a:t>            d += </a:t>
            </a:r>
            <a:r>
              <a:rPr lang="fi-FI" dirty="0" err="1" smtClean="0"/>
              <a:t>sqrt</a:t>
            </a:r>
            <a:r>
              <a:rPr lang="fi-FI" dirty="0" smtClean="0"/>
              <a:t>(</a:t>
            </a:r>
            <a:r>
              <a:rPr lang="fi-FI" dirty="0" err="1" smtClean="0"/>
              <a:t>sum</a:t>
            </a:r>
            <a:r>
              <a:rPr lang="fi-FI" dirty="0" smtClean="0"/>
              <a:t>((</a:t>
            </a:r>
            <a:r>
              <a:rPr lang="fi-FI" dirty="0" err="1" smtClean="0"/>
              <a:t>walker.Re</a:t>
            </a:r>
            <a:r>
              <a:rPr lang="fi-FI" dirty="0" smtClean="0"/>
              <a:t>[0]-</a:t>
            </a:r>
            <a:r>
              <a:rPr lang="fi-FI" dirty="0" err="1" smtClean="0"/>
              <a:t>walker.Re</a:t>
            </a:r>
            <a:r>
              <a:rPr lang="fi-FI" dirty="0" smtClean="0"/>
              <a:t>[1])**2))</a:t>
            </a:r>
          </a:p>
          <a:p>
            <a:r>
              <a:rPr lang="fi-FI" dirty="0" smtClean="0"/>
              <a:t>    </a:t>
            </a:r>
            <a:r>
              <a:rPr lang="fi-FI" dirty="0" err="1" smtClean="0"/>
              <a:t>return</a:t>
            </a:r>
            <a:r>
              <a:rPr lang="fi-FI" dirty="0" smtClean="0"/>
              <a:t> d / </a:t>
            </a:r>
            <a:r>
              <a:rPr lang="fi-FI" dirty="0" err="1" smtClean="0"/>
              <a:t>len</a:t>
            </a:r>
            <a:r>
              <a:rPr lang="fi-FI" dirty="0" smtClean="0"/>
              <a:t>(</a:t>
            </a:r>
            <a:r>
              <a:rPr lang="fi-FI" dirty="0" err="1" smtClean="0"/>
              <a:t>Walkers</a:t>
            </a:r>
            <a:r>
              <a:rPr lang="fi-FI" dirty="0" smtClean="0"/>
              <a:t>)</a:t>
            </a:r>
          </a:p>
          <a:p>
            <a:endParaRPr lang="fi-FI" dirty="0" smtClean="0"/>
          </a:p>
        </p:txBody>
      </p:sp>
      <p:sp>
        <p:nvSpPr>
          <p:cNvPr id="8" name="Rectangle 7"/>
          <p:cNvSpPr/>
          <p:nvPr/>
        </p:nvSpPr>
        <p:spPr>
          <a:xfrm>
            <a:off x="7139940" y="351940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b="1" dirty="0" smtClean="0"/>
              <a:t># </a:t>
            </a:r>
            <a:r>
              <a:rPr lang="fi-FI" b="1" dirty="0" err="1" smtClean="0"/>
              <a:t>calculate</a:t>
            </a:r>
            <a:r>
              <a:rPr lang="fi-FI" b="1" dirty="0" smtClean="0"/>
              <a:t> </a:t>
            </a:r>
            <a:r>
              <a:rPr lang="fi-FI" b="1" dirty="0" err="1" smtClean="0"/>
              <a:t>the</a:t>
            </a:r>
            <a:r>
              <a:rPr lang="fi-FI" b="1" dirty="0" smtClean="0"/>
              <a:t> </a:t>
            </a:r>
            <a:r>
              <a:rPr lang="fi-FI" b="1" dirty="0" err="1" smtClean="0"/>
              <a:t>magnetization</a:t>
            </a:r>
            <a:endParaRPr lang="fi-FI" b="1" dirty="0" smtClean="0"/>
          </a:p>
          <a:p>
            <a:r>
              <a:rPr lang="fi-FI" dirty="0" err="1" smtClean="0"/>
              <a:t>def</a:t>
            </a:r>
            <a:r>
              <a:rPr lang="fi-FI" dirty="0" smtClean="0"/>
              <a:t> </a:t>
            </a:r>
            <a:r>
              <a:rPr lang="fi-FI" dirty="0" err="1" smtClean="0"/>
              <a:t>magnetization</a:t>
            </a:r>
            <a:r>
              <a:rPr lang="fi-FI" dirty="0" smtClean="0"/>
              <a:t>(</a:t>
            </a:r>
            <a:r>
              <a:rPr lang="fi-FI" dirty="0" err="1" smtClean="0"/>
              <a:t>Walkers</a:t>
            </a:r>
            <a:r>
              <a:rPr lang="fi-FI" dirty="0" smtClean="0"/>
              <a:t>):</a:t>
            </a:r>
          </a:p>
          <a:p>
            <a:r>
              <a:rPr lang="fi-FI" dirty="0" smtClean="0"/>
              <a:t>    m = 0.0</a:t>
            </a:r>
          </a:p>
          <a:p>
            <a:r>
              <a:rPr lang="fi-FI" dirty="0" smtClean="0"/>
              <a:t>    for i in </a:t>
            </a:r>
            <a:r>
              <a:rPr lang="fi-FI" dirty="0" err="1" smtClean="0"/>
              <a:t>range</a:t>
            </a:r>
            <a:r>
              <a:rPr lang="fi-FI" dirty="0" smtClean="0"/>
              <a:t>(</a:t>
            </a:r>
            <a:r>
              <a:rPr lang="fi-FI" dirty="0" err="1" smtClean="0"/>
              <a:t>len</a:t>
            </a:r>
            <a:r>
              <a:rPr lang="fi-FI" dirty="0" smtClean="0"/>
              <a:t>(</a:t>
            </a:r>
            <a:r>
              <a:rPr lang="fi-FI" dirty="0" err="1" smtClean="0"/>
              <a:t>Walkers</a:t>
            </a:r>
            <a:r>
              <a:rPr lang="fi-FI" dirty="0" smtClean="0"/>
              <a:t>)):</a:t>
            </a:r>
          </a:p>
          <a:p>
            <a:r>
              <a:rPr lang="fi-FI" dirty="0" smtClean="0"/>
              <a:t>        m += </a:t>
            </a:r>
            <a:r>
              <a:rPr lang="fi-FI" dirty="0" err="1" smtClean="0"/>
              <a:t>Walkers</a:t>
            </a:r>
            <a:r>
              <a:rPr lang="fi-FI" dirty="0" smtClean="0"/>
              <a:t>[i].</a:t>
            </a:r>
            <a:r>
              <a:rPr lang="fi-FI" dirty="0" err="1" smtClean="0"/>
              <a:t>spins</a:t>
            </a:r>
            <a:endParaRPr lang="fi-FI" dirty="0" smtClean="0"/>
          </a:p>
          <a:p>
            <a:r>
              <a:rPr lang="fi-FI" dirty="0" smtClean="0"/>
              <a:t>    </a:t>
            </a:r>
            <a:r>
              <a:rPr lang="fi-FI" dirty="0" err="1" smtClean="0"/>
              <a:t>return</a:t>
            </a:r>
            <a:r>
              <a:rPr lang="fi-FI" dirty="0" smtClean="0"/>
              <a:t> m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0986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273588"/>
              </p:ext>
            </p:extLst>
          </p:nvPr>
        </p:nvGraphicFramePr>
        <p:xfrm>
          <a:off x="8690362" y="46825"/>
          <a:ext cx="3501638" cy="233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Acrobat Document" r:id="rId3" imgW="4114665" imgH="2743200" progId="Acrobat.Document.DC">
                  <p:embed/>
                </p:oleObj>
              </mc:Choice>
              <mc:Fallback>
                <p:oleObj name="Acrobat Document" r:id="rId3" imgW="4114665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90362" y="46825"/>
                        <a:ext cx="3501638" cy="233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020827"/>
              </p:ext>
            </p:extLst>
          </p:nvPr>
        </p:nvGraphicFramePr>
        <p:xfrm>
          <a:off x="4282748" y="3735333"/>
          <a:ext cx="4114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Acrobat Document" r:id="rId5" imgW="4114665" imgH="2743200" progId="Acrobat.Document.DC">
                  <p:embed/>
                </p:oleObj>
              </mc:Choice>
              <mc:Fallback>
                <p:oleObj name="Acrobat Document" r:id="rId5" imgW="4114665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82748" y="3735333"/>
                        <a:ext cx="41148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775060"/>
              </p:ext>
            </p:extLst>
          </p:nvPr>
        </p:nvGraphicFramePr>
        <p:xfrm>
          <a:off x="8597433" y="2311988"/>
          <a:ext cx="3580280" cy="2386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Acrobat Document" r:id="rId7" imgW="4114665" imgH="2743200" progId="Acrobat.Document.DC">
                  <p:embed/>
                </p:oleObj>
              </mc:Choice>
              <mc:Fallback>
                <p:oleObj name="Acrobat Document" r:id="rId7" imgW="4114665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97433" y="2311988"/>
                        <a:ext cx="3580280" cy="23868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873872"/>
              </p:ext>
            </p:extLst>
          </p:nvPr>
        </p:nvGraphicFramePr>
        <p:xfrm>
          <a:off x="8583146" y="4646412"/>
          <a:ext cx="3317381" cy="221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Acrobat Document" r:id="rId9" imgW="4114665" imgH="2743200" progId="Acrobat.Document.DC">
                  <p:embed/>
                </p:oleObj>
              </mc:Choice>
              <mc:Fallback>
                <p:oleObj name="Acrobat Document" r:id="rId9" imgW="4114665" imgH="2743200" progId="Acrobat.Document.DC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583146" y="4646412"/>
                        <a:ext cx="3317381" cy="221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83343" y="63596"/>
            <a:ext cx="912971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 smtClean="0"/>
              <a:t> </a:t>
            </a:r>
            <a:r>
              <a:rPr lang="fi-FI" dirty="0" err="1" smtClean="0"/>
              <a:t>Walkers</a:t>
            </a:r>
            <a:r>
              <a:rPr lang="fi-FI" dirty="0" smtClean="0"/>
              <a:t>= []</a:t>
            </a:r>
          </a:p>
          <a:p>
            <a:endParaRPr lang="fi-FI" dirty="0" smtClean="0"/>
          </a:p>
          <a:p>
            <a:r>
              <a:rPr lang="fi-FI" dirty="0" smtClean="0"/>
              <a:t>    T = 300.15</a:t>
            </a:r>
          </a:p>
          <a:p>
            <a:r>
              <a:rPr lang="fi-FI" dirty="0" smtClean="0"/>
              <a:t>    Ms = 2**</a:t>
            </a:r>
            <a:r>
              <a:rPr lang="fi-FI" dirty="0" err="1" smtClean="0"/>
              <a:t>np.arange</a:t>
            </a:r>
            <a:r>
              <a:rPr lang="fi-FI" dirty="0" smtClean="0"/>
              <a:t>(6)  # [1,2,4,8...]</a:t>
            </a:r>
          </a:p>
          <a:p>
            <a:r>
              <a:rPr lang="fi-FI" dirty="0" smtClean="0"/>
              <a:t>    taus = 1 / (T*Ms)</a:t>
            </a:r>
          </a:p>
          <a:p>
            <a:endParaRPr lang="fi-FI" dirty="0" smtClean="0"/>
          </a:p>
          <a:p>
            <a:r>
              <a:rPr lang="fi-FI" dirty="0" smtClean="0"/>
              <a:t>    # </a:t>
            </a:r>
            <a:r>
              <a:rPr lang="fi-FI" dirty="0" err="1" smtClean="0"/>
              <a:t>initialize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walkers</a:t>
            </a:r>
            <a:endParaRPr lang="fi-FI" dirty="0" smtClean="0"/>
          </a:p>
          <a:p>
            <a:r>
              <a:rPr lang="fi-FI" dirty="0" smtClean="0"/>
              <a:t>    for i in [0,2,4,6]:</a:t>
            </a:r>
          </a:p>
          <a:p>
            <a:r>
              <a:rPr lang="fi-FI" dirty="0" smtClean="0"/>
              <a:t>        </a:t>
            </a:r>
            <a:r>
              <a:rPr lang="fi-FI" dirty="0" err="1" smtClean="0"/>
              <a:t>walker</a:t>
            </a:r>
            <a:r>
              <a:rPr lang="fi-FI" dirty="0" smtClean="0"/>
              <a:t> = </a:t>
            </a:r>
            <a:r>
              <a:rPr lang="fi-FI" dirty="0" err="1" smtClean="0"/>
              <a:t>Walkers.append</a:t>
            </a:r>
            <a:r>
              <a:rPr lang="fi-FI" dirty="0" smtClean="0"/>
              <a:t>(Walker(Ne=2*1,</a:t>
            </a:r>
          </a:p>
          <a:p>
            <a:r>
              <a:rPr lang="fi-FI" dirty="0" smtClean="0"/>
              <a:t>                        </a:t>
            </a:r>
            <a:r>
              <a:rPr lang="fi-FI" dirty="0" err="1" smtClean="0"/>
              <a:t>Re</a:t>
            </a:r>
            <a:r>
              <a:rPr lang="fi-FI" dirty="0" smtClean="0"/>
              <a:t>=</a:t>
            </a:r>
            <a:r>
              <a:rPr lang="fi-FI" dirty="0" err="1" smtClean="0"/>
              <a:t>array</a:t>
            </a:r>
            <a:r>
              <a:rPr lang="fi-FI" dirty="0" smtClean="0"/>
              <a:t>([0.5,-0.5]),</a:t>
            </a:r>
          </a:p>
          <a:p>
            <a:r>
              <a:rPr lang="fi-FI" dirty="0" smtClean="0"/>
              <a:t>                        epsilon=</a:t>
            </a:r>
            <a:r>
              <a:rPr lang="fi-FI" dirty="0" err="1" smtClean="0"/>
              <a:t>sqrt</a:t>
            </a:r>
            <a:r>
              <a:rPr lang="fi-FI" dirty="0" smtClean="0"/>
              <a:t>(0.1745*3.2*10**(-5)),</a:t>
            </a:r>
          </a:p>
          <a:p>
            <a:r>
              <a:rPr lang="fi-FI" dirty="0" smtClean="0"/>
              <a:t>                        </a:t>
            </a:r>
            <a:r>
              <a:rPr lang="fi-FI" dirty="0" err="1" smtClean="0"/>
              <a:t>sig</a:t>
            </a:r>
            <a:r>
              <a:rPr lang="fi-FI" dirty="0" smtClean="0"/>
              <a:t>=(4.73+1.25)/2,</a:t>
            </a:r>
          </a:p>
          <a:p>
            <a:r>
              <a:rPr lang="fi-FI" dirty="0" smtClean="0"/>
              <a:t>                        </a:t>
            </a:r>
            <a:r>
              <a:rPr lang="fi-FI" dirty="0" err="1" smtClean="0"/>
              <a:t>spins</a:t>
            </a:r>
            <a:r>
              <a:rPr lang="fi-FI" dirty="0" smtClean="0"/>
              <a:t>=</a:t>
            </a:r>
            <a:r>
              <a:rPr lang="fi-FI" dirty="0" err="1" smtClean="0"/>
              <a:t>array</a:t>
            </a:r>
            <a:r>
              <a:rPr lang="fi-FI" dirty="0" smtClean="0"/>
              <a:t>([0,1]),</a:t>
            </a:r>
          </a:p>
          <a:p>
            <a:r>
              <a:rPr lang="fi-FI" dirty="0" smtClean="0"/>
              <a:t>                        </a:t>
            </a:r>
            <a:r>
              <a:rPr lang="fi-FI" dirty="0" err="1" smtClean="0"/>
              <a:t>Nn</a:t>
            </a:r>
            <a:r>
              <a:rPr lang="fi-FI" dirty="0" smtClean="0"/>
              <a:t>=2, </a:t>
            </a:r>
          </a:p>
          <a:p>
            <a:r>
              <a:rPr lang="fi-FI" dirty="0" smtClean="0"/>
              <a:t>                        </a:t>
            </a:r>
            <a:r>
              <a:rPr lang="fi-FI" dirty="0" err="1" smtClean="0"/>
              <a:t>Rn</a:t>
            </a:r>
            <a:r>
              <a:rPr lang="fi-FI" dirty="0" smtClean="0"/>
              <a:t>=</a:t>
            </a:r>
            <a:r>
              <a:rPr lang="fi-FI" dirty="0" err="1" smtClean="0"/>
              <a:t>array</a:t>
            </a:r>
            <a:r>
              <a:rPr lang="fi-FI" dirty="0" smtClean="0"/>
              <a:t>([0.7,-0.7]), </a:t>
            </a:r>
          </a:p>
          <a:p>
            <a:r>
              <a:rPr lang="fi-FI" dirty="0" smtClean="0"/>
              <a:t>                        </a:t>
            </a:r>
            <a:r>
              <a:rPr lang="fi-FI" dirty="0" err="1" smtClean="0"/>
              <a:t>Zn</a:t>
            </a:r>
            <a:r>
              <a:rPr lang="fi-FI" dirty="0" smtClean="0"/>
              <a:t>=</a:t>
            </a:r>
            <a:r>
              <a:rPr lang="fi-FI" dirty="0" err="1" smtClean="0"/>
              <a:t>array</a:t>
            </a:r>
            <a:r>
              <a:rPr lang="fi-FI" dirty="0" smtClean="0"/>
              <a:t>([1.0,1.0]), </a:t>
            </a:r>
          </a:p>
          <a:p>
            <a:r>
              <a:rPr lang="fi-FI" dirty="0" smtClean="0"/>
              <a:t>                        tau = 0.5,</a:t>
            </a:r>
          </a:p>
          <a:p>
            <a:r>
              <a:rPr lang="fi-FI" dirty="0" smtClean="0"/>
              <a:t>                        </a:t>
            </a:r>
            <a:r>
              <a:rPr lang="fi-FI" dirty="0" err="1" smtClean="0"/>
              <a:t>dim</a:t>
            </a:r>
            <a:r>
              <a:rPr lang="fi-FI" dirty="0" smtClean="0"/>
              <a:t>=1))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57627" y="0"/>
            <a:ext cx="68532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 smtClean="0"/>
              <a:t> </a:t>
            </a:r>
          </a:p>
          <a:p>
            <a:r>
              <a:rPr lang="fi-FI" dirty="0" smtClean="0"/>
              <a:t>    for i in [1,3,5,7]:</a:t>
            </a:r>
          </a:p>
          <a:p>
            <a:r>
              <a:rPr lang="fi-FI" dirty="0" smtClean="0"/>
              <a:t>        </a:t>
            </a:r>
            <a:r>
              <a:rPr lang="fi-FI" dirty="0" err="1" smtClean="0"/>
              <a:t>walker</a:t>
            </a:r>
            <a:r>
              <a:rPr lang="fi-FI" dirty="0" smtClean="0"/>
              <a:t> = </a:t>
            </a:r>
            <a:r>
              <a:rPr lang="fi-FI" dirty="0" err="1" smtClean="0"/>
              <a:t>Walkers.append</a:t>
            </a:r>
            <a:r>
              <a:rPr lang="fi-FI" dirty="0" smtClean="0"/>
              <a:t>(Walker(Ne=1*1,</a:t>
            </a:r>
          </a:p>
          <a:p>
            <a:r>
              <a:rPr lang="fi-FI" dirty="0" smtClean="0"/>
              <a:t>                        </a:t>
            </a:r>
            <a:r>
              <a:rPr lang="fi-FI" dirty="0" err="1" smtClean="0"/>
              <a:t>Re</a:t>
            </a:r>
            <a:r>
              <a:rPr lang="fi-FI" dirty="0" smtClean="0"/>
              <a:t>=</a:t>
            </a:r>
            <a:r>
              <a:rPr lang="fi-FI" dirty="0" err="1" smtClean="0"/>
              <a:t>array</a:t>
            </a:r>
            <a:r>
              <a:rPr lang="fi-FI" dirty="0" smtClean="0"/>
              <a:t>(0.3),</a:t>
            </a:r>
          </a:p>
          <a:p>
            <a:r>
              <a:rPr lang="fi-FI" dirty="0" smtClean="0"/>
              <a:t>                        epsilon=</a:t>
            </a:r>
            <a:r>
              <a:rPr lang="fi-FI" dirty="0" err="1" smtClean="0"/>
              <a:t>sqrt</a:t>
            </a:r>
            <a:r>
              <a:rPr lang="fi-FI" dirty="0" smtClean="0"/>
              <a:t>(0.1745*3.2*10**(-5)),</a:t>
            </a:r>
          </a:p>
          <a:p>
            <a:r>
              <a:rPr lang="fi-FI" dirty="0" smtClean="0"/>
              <a:t>                        </a:t>
            </a:r>
            <a:r>
              <a:rPr lang="fi-FI" dirty="0" err="1" smtClean="0"/>
              <a:t>sig</a:t>
            </a:r>
            <a:r>
              <a:rPr lang="fi-FI" dirty="0" smtClean="0"/>
              <a:t>=(4.73+1.25)/2,</a:t>
            </a:r>
          </a:p>
          <a:p>
            <a:r>
              <a:rPr lang="fi-FI" dirty="0" smtClean="0"/>
              <a:t>                        </a:t>
            </a:r>
            <a:r>
              <a:rPr lang="fi-FI" dirty="0" err="1" smtClean="0"/>
              <a:t>spins</a:t>
            </a:r>
            <a:r>
              <a:rPr lang="fi-FI" dirty="0" smtClean="0"/>
              <a:t>=</a:t>
            </a:r>
            <a:r>
              <a:rPr lang="fi-FI" dirty="0" err="1" smtClean="0"/>
              <a:t>array</a:t>
            </a:r>
            <a:r>
              <a:rPr lang="fi-FI" dirty="0" smtClean="0"/>
              <a:t>(0),</a:t>
            </a:r>
          </a:p>
          <a:p>
            <a:r>
              <a:rPr lang="fi-FI" dirty="0" smtClean="0"/>
              <a:t>                        </a:t>
            </a:r>
            <a:r>
              <a:rPr lang="fi-FI" dirty="0" err="1" smtClean="0"/>
              <a:t>Nn</a:t>
            </a:r>
            <a:r>
              <a:rPr lang="fi-FI" dirty="0" smtClean="0"/>
              <a:t>=1, </a:t>
            </a:r>
          </a:p>
          <a:p>
            <a:r>
              <a:rPr lang="fi-FI" dirty="0" smtClean="0"/>
              <a:t>                        </a:t>
            </a:r>
            <a:r>
              <a:rPr lang="fi-FI" dirty="0" err="1" smtClean="0"/>
              <a:t>Rn</a:t>
            </a:r>
            <a:r>
              <a:rPr lang="fi-FI" dirty="0" smtClean="0"/>
              <a:t>=</a:t>
            </a:r>
            <a:r>
              <a:rPr lang="fi-FI" dirty="0" err="1" smtClean="0"/>
              <a:t>array</a:t>
            </a:r>
            <a:r>
              <a:rPr lang="fi-FI" dirty="0" smtClean="0"/>
              <a:t>(0.1), </a:t>
            </a:r>
          </a:p>
          <a:p>
            <a:r>
              <a:rPr lang="fi-FI" dirty="0" smtClean="0"/>
              <a:t>                        </a:t>
            </a:r>
            <a:r>
              <a:rPr lang="fi-FI" dirty="0" err="1" smtClean="0"/>
              <a:t>Zn</a:t>
            </a:r>
            <a:r>
              <a:rPr lang="fi-FI" dirty="0" smtClean="0"/>
              <a:t>=2.0, </a:t>
            </a:r>
          </a:p>
          <a:p>
            <a:r>
              <a:rPr lang="fi-FI" dirty="0" smtClean="0"/>
              <a:t>                        tau = 0.1,</a:t>
            </a:r>
          </a:p>
          <a:p>
            <a:r>
              <a:rPr lang="fi-FI" dirty="0" smtClean="0"/>
              <a:t>                        </a:t>
            </a:r>
            <a:r>
              <a:rPr lang="fi-FI" dirty="0" err="1" smtClean="0"/>
              <a:t>dim</a:t>
            </a:r>
            <a:r>
              <a:rPr lang="fi-FI" dirty="0" smtClean="0"/>
              <a:t>=1))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2706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6027"/>
            <a:ext cx="9144000" cy="1019011"/>
          </a:xfrm>
        </p:spPr>
        <p:txBody>
          <a:bodyPr/>
          <a:lstStyle/>
          <a:p>
            <a:r>
              <a:rPr lang="fi-FI" dirty="0" err="1" smtClean="0"/>
              <a:t>Warm</a:t>
            </a:r>
            <a:r>
              <a:rPr lang="fi-FI" dirty="0" smtClean="0"/>
              <a:t> </a:t>
            </a:r>
            <a:r>
              <a:rPr lang="fi-FI" dirty="0" err="1" smtClean="0"/>
              <a:t>up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6041" y="1555038"/>
            <a:ext cx="9144000" cy="572397"/>
          </a:xfrm>
        </p:spPr>
        <p:txBody>
          <a:bodyPr/>
          <a:lstStyle/>
          <a:p>
            <a:r>
              <a:rPr lang="fi-FI" dirty="0" smtClean="0"/>
              <a:t>Read data </a:t>
            </a:r>
            <a:r>
              <a:rPr lang="fi-FI" dirty="0" err="1" smtClean="0"/>
              <a:t>from</a:t>
            </a:r>
            <a:r>
              <a:rPr lang="fi-FI" dirty="0" smtClean="0"/>
              <a:t> h5fp to python</a:t>
            </a:r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2443655" y="2127435"/>
            <a:ext cx="73887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 smtClean="0"/>
              <a:t> f1 = h5py.File('P:\</a:t>
            </a:r>
            <a:r>
              <a:rPr lang="fi-FI" dirty="0" err="1" smtClean="0"/>
              <a:t>computational</a:t>
            </a:r>
            <a:r>
              <a:rPr lang="fi-FI" dirty="0" smtClean="0"/>
              <a:t> </a:t>
            </a:r>
            <a:r>
              <a:rPr lang="fi-FI" dirty="0" err="1" smtClean="0"/>
              <a:t>physics</a:t>
            </a:r>
            <a:r>
              <a:rPr lang="fi-FI" dirty="0" smtClean="0"/>
              <a:t>\</a:t>
            </a:r>
            <a:r>
              <a:rPr lang="fi-FI" dirty="0" err="1" smtClean="0"/>
              <a:t>computational-physics-master</a:t>
            </a:r>
            <a:r>
              <a:rPr lang="fi-FI" dirty="0" smtClean="0"/>
              <a:t>\</a:t>
            </a:r>
            <a:r>
              <a:rPr lang="fi-FI" dirty="0" err="1" smtClean="0"/>
              <a:t>computational-physics-master</a:t>
            </a:r>
            <a:r>
              <a:rPr lang="fi-FI" dirty="0" smtClean="0"/>
              <a:t>\project2\warm_up_data.h5','r+');</a:t>
            </a:r>
          </a:p>
          <a:p>
            <a:r>
              <a:rPr lang="fi-FI" dirty="0" smtClean="0"/>
              <a:t>    data = [];</a:t>
            </a:r>
          </a:p>
          <a:p>
            <a:r>
              <a:rPr lang="fi-FI" dirty="0" smtClean="0"/>
              <a:t>    x = [];</a:t>
            </a:r>
          </a:p>
          <a:p>
            <a:r>
              <a:rPr lang="fi-FI" dirty="0" smtClean="0"/>
              <a:t>    y = [];</a:t>
            </a:r>
          </a:p>
          <a:p>
            <a:r>
              <a:rPr lang="fi-FI" dirty="0" smtClean="0"/>
              <a:t>    #  </a:t>
            </a:r>
            <a:r>
              <a:rPr lang="fi-FI" dirty="0" err="1" smtClean="0"/>
              <a:t>write</a:t>
            </a:r>
            <a:r>
              <a:rPr lang="fi-FI" dirty="0" smtClean="0"/>
              <a:t> into </a:t>
            </a:r>
            <a:r>
              <a:rPr lang="fi-FI" dirty="0" err="1" smtClean="0"/>
              <a:t>array</a:t>
            </a:r>
            <a:r>
              <a:rPr lang="fi-FI" dirty="0" smtClean="0"/>
              <a:t>    </a:t>
            </a:r>
          </a:p>
          <a:p>
            <a:r>
              <a:rPr lang="fi-FI" dirty="0" smtClean="0"/>
              <a:t>    for d in f1["data"]:</a:t>
            </a:r>
          </a:p>
          <a:p>
            <a:r>
              <a:rPr lang="fi-FI" dirty="0" smtClean="0"/>
              <a:t>        </a:t>
            </a:r>
            <a:r>
              <a:rPr lang="fi-FI" dirty="0" err="1" smtClean="0"/>
              <a:t>data.append</a:t>
            </a:r>
            <a:r>
              <a:rPr lang="fi-FI" dirty="0" smtClean="0"/>
              <a:t>(</a:t>
            </a:r>
            <a:r>
              <a:rPr lang="fi-FI" dirty="0" err="1" smtClean="0"/>
              <a:t>d.T</a:t>
            </a:r>
            <a:r>
              <a:rPr lang="fi-FI" dirty="0" smtClean="0"/>
              <a:t>);</a:t>
            </a:r>
          </a:p>
          <a:p>
            <a:r>
              <a:rPr lang="fi-FI" dirty="0" smtClean="0"/>
              <a:t>    for </a:t>
            </a:r>
            <a:r>
              <a:rPr lang="fi-FI" dirty="0" err="1" smtClean="0"/>
              <a:t>xg</a:t>
            </a:r>
            <a:r>
              <a:rPr lang="fi-FI" dirty="0" smtClean="0"/>
              <a:t> in f1["</a:t>
            </a:r>
            <a:r>
              <a:rPr lang="fi-FI" dirty="0" err="1" smtClean="0"/>
              <a:t>x_grid</a:t>
            </a:r>
            <a:r>
              <a:rPr lang="fi-FI" dirty="0" smtClean="0"/>
              <a:t>"]:</a:t>
            </a:r>
          </a:p>
          <a:p>
            <a:r>
              <a:rPr lang="fi-FI" dirty="0" smtClean="0"/>
              <a:t>        </a:t>
            </a:r>
            <a:r>
              <a:rPr lang="fi-FI" dirty="0" err="1" smtClean="0"/>
              <a:t>x.append</a:t>
            </a:r>
            <a:r>
              <a:rPr lang="fi-FI" dirty="0" smtClean="0"/>
              <a:t>(</a:t>
            </a:r>
            <a:r>
              <a:rPr lang="fi-FI" dirty="0" err="1" smtClean="0"/>
              <a:t>xg</a:t>
            </a:r>
            <a:r>
              <a:rPr lang="fi-FI" dirty="0" smtClean="0"/>
              <a:t>)</a:t>
            </a:r>
          </a:p>
          <a:p>
            <a:r>
              <a:rPr lang="fi-FI" dirty="0" smtClean="0"/>
              <a:t>    for </a:t>
            </a:r>
            <a:r>
              <a:rPr lang="fi-FI" dirty="0" err="1" smtClean="0"/>
              <a:t>yg</a:t>
            </a:r>
            <a:r>
              <a:rPr lang="fi-FI" dirty="0" smtClean="0"/>
              <a:t> in f1["</a:t>
            </a:r>
            <a:r>
              <a:rPr lang="fi-FI" dirty="0" err="1" smtClean="0"/>
              <a:t>y_grid</a:t>
            </a:r>
            <a:r>
              <a:rPr lang="fi-FI" dirty="0" smtClean="0"/>
              <a:t>"]:</a:t>
            </a:r>
          </a:p>
          <a:p>
            <a:r>
              <a:rPr lang="fi-FI" dirty="0" smtClean="0"/>
              <a:t>        </a:t>
            </a:r>
            <a:r>
              <a:rPr lang="fi-FI" dirty="0" err="1" smtClean="0"/>
              <a:t>y.append</a:t>
            </a:r>
            <a:r>
              <a:rPr lang="fi-FI" dirty="0" smtClean="0"/>
              <a:t>(</a:t>
            </a:r>
            <a:r>
              <a:rPr lang="fi-FI" dirty="0" err="1" smtClean="0"/>
              <a:t>yg</a:t>
            </a:r>
            <a:r>
              <a:rPr lang="fi-FI" dirty="0" smtClean="0"/>
              <a:t>)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17422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2882" y="28232"/>
            <a:ext cx="9144000" cy="985424"/>
          </a:xfrm>
        </p:spPr>
        <p:txBody>
          <a:bodyPr/>
          <a:lstStyle/>
          <a:p>
            <a:r>
              <a:rPr lang="fi-FI" dirty="0" err="1" smtClean="0"/>
              <a:t>Warm</a:t>
            </a:r>
            <a:r>
              <a:rPr lang="fi-FI" dirty="0" smtClean="0"/>
              <a:t> </a:t>
            </a:r>
            <a:r>
              <a:rPr lang="fi-FI" dirty="0" err="1" smtClean="0"/>
              <a:t>up</a:t>
            </a:r>
            <a:endParaRPr lang="fi-FI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442502"/>
              </p:ext>
            </p:extLst>
          </p:nvPr>
        </p:nvGraphicFramePr>
        <p:xfrm>
          <a:off x="2930012" y="1442953"/>
          <a:ext cx="7109740" cy="5336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Acrobat Document" r:id="rId3" imgW="4391011" imgH="3295620" progId="Acrobat.Document.DC">
                  <p:embed/>
                </p:oleObj>
              </mc:Choice>
              <mc:Fallback>
                <p:oleObj name="Acrobat Document" r:id="rId3" imgW="4391011" imgH="329562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30012" y="1442953"/>
                        <a:ext cx="7109740" cy="53361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912882" y="1156755"/>
            <a:ext cx="9144000" cy="572397"/>
          </a:xfrm>
        </p:spPr>
        <p:txBody>
          <a:bodyPr/>
          <a:lstStyle/>
          <a:p>
            <a:r>
              <a:rPr lang="fi-FI" dirty="0" smtClean="0"/>
              <a:t>1D </a:t>
            </a:r>
            <a:r>
              <a:rPr lang="fi-FI" dirty="0" err="1" smtClean="0"/>
              <a:t>interpolation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27116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2882" y="28232"/>
            <a:ext cx="9144000" cy="985424"/>
          </a:xfrm>
        </p:spPr>
        <p:txBody>
          <a:bodyPr/>
          <a:lstStyle/>
          <a:p>
            <a:r>
              <a:rPr lang="fi-FI" dirty="0" err="1" smtClean="0"/>
              <a:t>Warm</a:t>
            </a:r>
            <a:r>
              <a:rPr lang="fi-FI" dirty="0" smtClean="0"/>
              <a:t> </a:t>
            </a:r>
            <a:r>
              <a:rPr lang="fi-FI" dirty="0" err="1" smtClean="0"/>
              <a:t>up</a:t>
            </a:r>
            <a:endParaRPr lang="fi-FI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912882" y="1156755"/>
            <a:ext cx="9144000" cy="572397"/>
          </a:xfrm>
        </p:spPr>
        <p:txBody>
          <a:bodyPr/>
          <a:lstStyle/>
          <a:p>
            <a:r>
              <a:rPr lang="fi-FI" dirty="0" smtClean="0"/>
              <a:t>2D </a:t>
            </a:r>
            <a:r>
              <a:rPr lang="fi-FI" dirty="0" err="1" smtClean="0"/>
              <a:t>interpolation</a:t>
            </a:r>
            <a:endParaRPr lang="fi-FI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264274"/>
              </p:ext>
            </p:extLst>
          </p:nvPr>
        </p:nvGraphicFramePr>
        <p:xfrm>
          <a:off x="2841843" y="1442953"/>
          <a:ext cx="6844643" cy="5137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Acrobat Document" r:id="rId3" imgW="4391011" imgH="3295620" progId="Acrobat.Document.DC">
                  <p:embed/>
                </p:oleObj>
              </mc:Choice>
              <mc:Fallback>
                <p:oleObj name="Acrobat Document" r:id="rId3" imgW="4391011" imgH="329562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1843" y="1442953"/>
                        <a:ext cx="6844643" cy="5137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501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3570" y="941303"/>
            <a:ext cx="9144000" cy="985424"/>
          </a:xfrm>
        </p:spPr>
        <p:txBody>
          <a:bodyPr/>
          <a:lstStyle/>
          <a:p>
            <a:r>
              <a:rPr lang="fi-FI" dirty="0" err="1" smtClean="0"/>
              <a:t>Warm</a:t>
            </a:r>
            <a:r>
              <a:rPr lang="fi-FI" dirty="0" smtClean="0"/>
              <a:t> </a:t>
            </a:r>
            <a:r>
              <a:rPr lang="fi-FI" dirty="0" err="1" smtClean="0"/>
              <a:t>up</a:t>
            </a:r>
            <a:endParaRPr lang="fi-FI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406011" y="2426401"/>
            <a:ext cx="3005959" cy="2242002"/>
          </a:xfrm>
        </p:spPr>
        <p:txBody>
          <a:bodyPr>
            <a:normAutofit fontScale="85000" lnSpcReduction="10000"/>
          </a:bodyPr>
          <a:lstStyle/>
          <a:p>
            <a:r>
              <a:rPr lang="fi-FI" dirty="0" smtClean="0"/>
              <a:t>1D </a:t>
            </a:r>
            <a:r>
              <a:rPr lang="fi-FI" dirty="0" err="1" smtClean="0"/>
              <a:t>itest</a:t>
            </a:r>
            <a:r>
              <a:rPr lang="fi-FI" dirty="0" smtClean="0"/>
              <a:t> on </a:t>
            </a:r>
            <a:r>
              <a:rPr lang="fi-FI" dirty="0" err="1" smtClean="0"/>
              <a:t>line</a:t>
            </a:r>
            <a:r>
              <a:rPr lang="fi-FI" dirty="0" smtClean="0"/>
              <a:t> y = x</a:t>
            </a:r>
          </a:p>
          <a:p>
            <a:r>
              <a:rPr lang="pt-BR" dirty="0" smtClean="0"/>
              <a:t>def fun1(r_0, r_1, t): </a:t>
            </a:r>
          </a:p>
          <a:p>
            <a:r>
              <a:rPr lang="pt-BR" dirty="0" smtClean="0"/>
              <a:t>    r = zeros((np.size(t,0),1))</a:t>
            </a:r>
          </a:p>
          <a:p>
            <a:r>
              <a:rPr lang="pt-BR" dirty="0" smtClean="0"/>
              <a:t>    for i in range(0,len(t)):</a:t>
            </a:r>
          </a:p>
          <a:p>
            <a:r>
              <a:rPr lang="pt-BR" dirty="0" smtClean="0"/>
              <a:t>        r[i] = r_0+t[i]*(r_1-r_0)</a:t>
            </a:r>
          </a:p>
          <a:p>
            <a:r>
              <a:rPr lang="pt-BR" dirty="0" smtClean="0"/>
              <a:t>    return r </a:t>
            </a:r>
            <a:endParaRPr lang="fi-FI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322512"/>
              </p:ext>
            </p:extLst>
          </p:nvPr>
        </p:nvGraphicFramePr>
        <p:xfrm>
          <a:off x="4411970" y="2089262"/>
          <a:ext cx="3652927" cy="2741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Acrobat Document" r:id="rId3" imgW="4391011" imgH="3295620" progId="Acrobat.Document.DC">
                  <p:embed/>
                </p:oleObj>
              </mc:Choice>
              <mc:Fallback>
                <p:oleObj name="Acrobat Document" r:id="rId3" imgW="4391011" imgH="329562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11970" y="2089262"/>
                        <a:ext cx="3652927" cy="27416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564247"/>
              </p:ext>
            </p:extLst>
          </p:nvPr>
        </p:nvGraphicFramePr>
        <p:xfrm>
          <a:off x="7748141" y="2187609"/>
          <a:ext cx="4012935" cy="2675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Acrobat Document" r:id="rId5" imgW="4114665" imgH="2743200" progId="Acrobat.Document.DC">
                  <p:embed/>
                </p:oleObj>
              </mc:Choice>
              <mc:Fallback>
                <p:oleObj name="Acrobat Document" r:id="rId5" imgW="4114665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48141" y="2187609"/>
                        <a:ext cx="4012935" cy="26752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5406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6027"/>
            <a:ext cx="9144000" cy="1019011"/>
          </a:xfrm>
        </p:spPr>
        <p:txBody>
          <a:bodyPr/>
          <a:lstStyle/>
          <a:p>
            <a:r>
              <a:rPr lang="fi-FI" dirty="0" err="1" smtClean="0"/>
              <a:t>Warm</a:t>
            </a:r>
            <a:r>
              <a:rPr lang="fi-FI" dirty="0" smtClean="0"/>
              <a:t> </a:t>
            </a:r>
            <a:r>
              <a:rPr lang="fi-FI" dirty="0" err="1" smtClean="0"/>
              <a:t>up</a:t>
            </a:r>
            <a:endParaRPr lang="fi-FI" dirty="0"/>
          </a:p>
        </p:txBody>
      </p:sp>
      <p:sp>
        <p:nvSpPr>
          <p:cNvPr id="6" name="Rectangle 5"/>
          <p:cNvSpPr/>
          <p:nvPr/>
        </p:nvSpPr>
        <p:spPr>
          <a:xfrm>
            <a:off x="1298028" y="197986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dirty="0" smtClean="0"/>
              <a:t> spl1d = </a:t>
            </a:r>
            <a:r>
              <a:rPr lang="fi-FI" dirty="0" err="1" smtClean="0"/>
              <a:t>spline</a:t>
            </a:r>
            <a:r>
              <a:rPr lang="fi-FI" dirty="0" smtClean="0"/>
              <a:t>(x=</a:t>
            </a:r>
            <a:r>
              <a:rPr lang="fi-FI" dirty="0" err="1" smtClean="0"/>
              <a:t>x,f</a:t>
            </a:r>
            <a:r>
              <a:rPr lang="fi-FI" dirty="0" smtClean="0"/>
              <a:t>=</a:t>
            </a:r>
            <a:r>
              <a:rPr lang="fi-FI" dirty="0" err="1" smtClean="0"/>
              <a:t>mean</a:t>
            </a:r>
            <a:r>
              <a:rPr lang="fi-FI" dirty="0" smtClean="0"/>
              <a:t>(data,1), </a:t>
            </a:r>
            <a:r>
              <a:rPr lang="fi-FI" dirty="0" err="1" smtClean="0"/>
              <a:t>dims</a:t>
            </a:r>
            <a:r>
              <a:rPr lang="fi-FI" dirty="0" smtClean="0"/>
              <a:t>=1)    </a:t>
            </a:r>
          </a:p>
          <a:p>
            <a:r>
              <a:rPr lang="fi-FI" dirty="0" smtClean="0"/>
              <a:t>    </a:t>
            </a:r>
            <a:r>
              <a:rPr lang="fi-FI" dirty="0" err="1" smtClean="0"/>
              <a:t>fig</a:t>
            </a:r>
            <a:r>
              <a:rPr lang="fi-FI" dirty="0" smtClean="0"/>
              <a:t> = </a:t>
            </a:r>
            <a:r>
              <a:rPr lang="fi-FI" dirty="0" err="1" smtClean="0"/>
              <a:t>plt.figure</a:t>
            </a:r>
            <a:r>
              <a:rPr lang="fi-FI" dirty="0" smtClean="0"/>
              <a:t>()</a:t>
            </a:r>
          </a:p>
          <a:p>
            <a:r>
              <a:rPr lang="fi-FI" dirty="0" smtClean="0"/>
              <a:t>    </a:t>
            </a:r>
            <a:r>
              <a:rPr lang="fi-FI" dirty="0" err="1" smtClean="0"/>
              <a:t>plt.plot</a:t>
            </a:r>
            <a:r>
              <a:rPr lang="fi-FI" dirty="0" smtClean="0"/>
              <a:t>(x,spl1d.eval1d(x),'r--',</a:t>
            </a:r>
            <a:r>
              <a:rPr lang="fi-FI" dirty="0" err="1" smtClean="0"/>
              <a:t>x,y</a:t>
            </a:r>
            <a:r>
              <a:rPr lang="fi-FI" dirty="0" smtClean="0"/>
              <a:t>[1:8],'o')</a:t>
            </a:r>
          </a:p>
          <a:p>
            <a:r>
              <a:rPr lang="fi-FI" dirty="0" smtClean="0"/>
              <a:t>    </a:t>
            </a:r>
            <a:r>
              <a:rPr lang="fi-FI" dirty="0" err="1" smtClean="0"/>
              <a:t>plt.title</a:t>
            </a:r>
            <a:r>
              <a:rPr lang="fi-FI" dirty="0" smtClean="0"/>
              <a:t>('interpolation1D of data')</a:t>
            </a:r>
          </a:p>
          <a:p>
            <a:r>
              <a:rPr lang="fi-FI" dirty="0" smtClean="0"/>
              <a:t>    </a:t>
            </a:r>
            <a:r>
              <a:rPr lang="fi-FI" dirty="0" err="1" smtClean="0"/>
              <a:t>plt.savefig</a:t>
            </a:r>
            <a:r>
              <a:rPr lang="fi-FI" dirty="0" smtClean="0"/>
              <a:t>('interp1D.pdf',dpi=200)</a:t>
            </a:r>
          </a:p>
          <a:p>
            <a:r>
              <a:rPr lang="fi-FI" dirty="0" smtClean="0"/>
              <a:t>    # </a:t>
            </a:r>
            <a:r>
              <a:rPr lang="fi-FI" dirty="0" err="1" smtClean="0"/>
              <a:t>initialize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2d </a:t>
            </a:r>
            <a:r>
              <a:rPr lang="fi-FI" dirty="0" err="1" smtClean="0"/>
              <a:t>interpolation</a:t>
            </a:r>
            <a:r>
              <a:rPr lang="fi-FI" dirty="0" smtClean="0"/>
              <a:t>  </a:t>
            </a:r>
          </a:p>
          <a:p>
            <a:r>
              <a:rPr lang="fi-FI" dirty="0" smtClean="0"/>
              <a:t>    spl2d = </a:t>
            </a:r>
            <a:r>
              <a:rPr lang="fi-FI" dirty="0" err="1" smtClean="0"/>
              <a:t>spline</a:t>
            </a:r>
            <a:r>
              <a:rPr lang="fi-FI" dirty="0" smtClean="0"/>
              <a:t>(x=</a:t>
            </a:r>
            <a:r>
              <a:rPr lang="fi-FI" dirty="0" err="1" smtClean="0"/>
              <a:t>x,y</a:t>
            </a:r>
            <a:r>
              <a:rPr lang="fi-FI" dirty="0" smtClean="0"/>
              <a:t>=</a:t>
            </a:r>
            <a:r>
              <a:rPr lang="fi-FI" dirty="0" err="1" smtClean="0"/>
              <a:t>y,f</a:t>
            </a:r>
            <a:r>
              <a:rPr lang="fi-FI" dirty="0" smtClean="0"/>
              <a:t>=</a:t>
            </a:r>
            <a:r>
              <a:rPr lang="fi-FI" dirty="0" err="1" smtClean="0"/>
              <a:t>array</a:t>
            </a:r>
            <a:r>
              <a:rPr lang="fi-FI" dirty="0" smtClean="0"/>
              <a:t>(data), </a:t>
            </a:r>
            <a:r>
              <a:rPr lang="fi-FI" dirty="0" err="1" smtClean="0"/>
              <a:t>dims</a:t>
            </a:r>
            <a:r>
              <a:rPr lang="fi-FI" dirty="0" smtClean="0"/>
              <a:t>=2)  </a:t>
            </a:r>
          </a:p>
          <a:p>
            <a:r>
              <a:rPr lang="fi-FI" dirty="0" smtClean="0"/>
              <a:t>    X,Y = </a:t>
            </a:r>
            <a:r>
              <a:rPr lang="fi-FI" dirty="0" err="1" smtClean="0"/>
              <a:t>np.meshgrid</a:t>
            </a:r>
            <a:r>
              <a:rPr lang="fi-FI" dirty="0" smtClean="0"/>
              <a:t>(</a:t>
            </a:r>
            <a:r>
              <a:rPr lang="fi-FI" dirty="0" err="1" smtClean="0"/>
              <a:t>x,y</a:t>
            </a:r>
            <a:r>
              <a:rPr lang="fi-FI" dirty="0" smtClean="0"/>
              <a:t>)</a:t>
            </a:r>
          </a:p>
          <a:p>
            <a:r>
              <a:rPr lang="fi-FI" dirty="0" smtClean="0"/>
              <a:t>    </a:t>
            </a:r>
            <a:r>
              <a:rPr lang="fi-FI" dirty="0" err="1" smtClean="0"/>
              <a:t>fig</a:t>
            </a:r>
            <a:r>
              <a:rPr lang="fi-FI" dirty="0" smtClean="0"/>
              <a:t> = </a:t>
            </a:r>
            <a:r>
              <a:rPr lang="fi-FI" dirty="0" err="1" smtClean="0"/>
              <a:t>plt.figure</a:t>
            </a:r>
            <a:r>
              <a:rPr lang="fi-FI" dirty="0" smtClean="0"/>
              <a:t>()</a:t>
            </a:r>
          </a:p>
          <a:p>
            <a:r>
              <a:rPr lang="fi-FI" dirty="0" smtClean="0"/>
              <a:t>    </a:t>
            </a:r>
            <a:r>
              <a:rPr lang="fi-FI" dirty="0" err="1" smtClean="0"/>
              <a:t>plt.pcolor</a:t>
            </a:r>
            <a:r>
              <a:rPr lang="fi-FI" dirty="0" smtClean="0"/>
              <a:t>(X,Y,spl2d.eval2d(</a:t>
            </a:r>
            <a:r>
              <a:rPr lang="fi-FI" dirty="0" err="1" smtClean="0"/>
              <a:t>x,y</a:t>
            </a:r>
            <a:r>
              <a:rPr lang="fi-FI" dirty="0" smtClean="0"/>
              <a:t>).T)</a:t>
            </a:r>
          </a:p>
          <a:p>
            <a:r>
              <a:rPr lang="fi-FI" dirty="0" smtClean="0"/>
              <a:t>    </a:t>
            </a:r>
            <a:r>
              <a:rPr lang="fi-FI" dirty="0" err="1" smtClean="0"/>
              <a:t>plt.title</a:t>
            </a:r>
            <a:r>
              <a:rPr lang="fi-FI" dirty="0" smtClean="0"/>
              <a:t>('interpolation2D of data')</a:t>
            </a:r>
          </a:p>
          <a:p>
            <a:r>
              <a:rPr lang="fi-FI" dirty="0" smtClean="0"/>
              <a:t>    </a:t>
            </a:r>
            <a:r>
              <a:rPr lang="fi-FI" dirty="0" err="1" smtClean="0"/>
              <a:t>plt.savefig</a:t>
            </a:r>
            <a:r>
              <a:rPr lang="fi-FI" dirty="0" smtClean="0"/>
              <a:t>('interp2D.pdf',dpi=200)</a:t>
            </a:r>
          </a:p>
          <a:p>
            <a:r>
              <a:rPr lang="fi-FI" dirty="0" smtClean="0"/>
              <a:t>    </a:t>
            </a:r>
            <a:r>
              <a:rPr lang="fi-FI" dirty="0" err="1" smtClean="0"/>
              <a:t>tol</a:t>
            </a:r>
            <a:r>
              <a:rPr lang="fi-FI" dirty="0" smtClean="0"/>
              <a:t> = 0.1</a:t>
            </a:r>
          </a:p>
          <a:p>
            <a:r>
              <a:rPr lang="fi-FI" dirty="0" smtClean="0"/>
              <a:t>    </a:t>
            </a:r>
            <a:endParaRPr lang="fi-FI" dirty="0"/>
          </a:p>
        </p:txBody>
      </p:sp>
      <p:sp>
        <p:nvSpPr>
          <p:cNvPr id="7" name="Rectangle 6"/>
          <p:cNvSpPr/>
          <p:nvPr/>
        </p:nvSpPr>
        <p:spPr>
          <a:xfrm>
            <a:off x="6096000" y="197986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dirty="0" smtClean="0"/>
              <a:t># </a:t>
            </a:r>
            <a:r>
              <a:rPr lang="fi-FI" dirty="0" err="1" smtClean="0"/>
              <a:t>contour</a:t>
            </a:r>
            <a:endParaRPr lang="fi-FI" dirty="0" smtClean="0"/>
          </a:p>
          <a:p>
            <a:r>
              <a:rPr lang="fi-FI" dirty="0" smtClean="0"/>
              <a:t>    t = </a:t>
            </a:r>
            <a:r>
              <a:rPr lang="fi-FI" dirty="0" err="1" smtClean="0"/>
              <a:t>linspace</a:t>
            </a:r>
            <a:r>
              <a:rPr lang="fi-FI" dirty="0" smtClean="0"/>
              <a:t>(0, 1, 100)</a:t>
            </a:r>
          </a:p>
          <a:p>
            <a:r>
              <a:rPr lang="fi-FI" dirty="0" smtClean="0"/>
              <a:t>    r_0 = -1.5</a:t>
            </a:r>
          </a:p>
          <a:p>
            <a:r>
              <a:rPr lang="fi-FI" dirty="0" smtClean="0"/>
              <a:t>    r_1 = 1.5</a:t>
            </a:r>
          </a:p>
          <a:p>
            <a:r>
              <a:rPr lang="fi-FI" dirty="0" smtClean="0"/>
              <a:t>    x = fun1(r_0, r_1, t)</a:t>
            </a:r>
          </a:p>
          <a:p>
            <a:r>
              <a:rPr lang="fi-FI" dirty="0" smtClean="0"/>
              <a:t>    </a:t>
            </a:r>
            <a:r>
              <a:rPr lang="fi-FI" dirty="0" err="1" smtClean="0"/>
              <a:t>fig</a:t>
            </a:r>
            <a:r>
              <a:rPr lang="fi-FI" dirty="0" smtClean="0"/>
              <a:t> = </a:t>
            </a:r>
            <a:r>
              <a:rPr lang="fi-FI" dirty="0" err="1" smtClean="0"/>
              <a:t>plt.figure</a:t>
            </a:r>
            <a:r>
              <a:rPr lang="fi-FI" dirty="0" smtClean="0"/>
              <a:t>()</a:t>
            </a:r>
          </a:p>
          <a:p>
            <a:r>
              <a:rPr lang="fi-FI" dirty="0" smtClean="0"/>
              <a:t>    X,Y = </a:t>
            </a:r>
            <a:r>
              <a:rPr lang="fi-FI" dirty="0" err="1" smtClean="0"/>
              <a:t>meshgrid</a:t>
            </a:r>
            <a:r>
              <a:rPr lang="fi-FI" dirty="0" smtClean="0"/>
              <a:t>(</a:t>
            </a:r>
            <a:r>
              <a:rPr lang="fi-FI" dirty="0" err="1" smtClean="0"/>
              <a:t>x,y</a:t>
            </a:r>
            <a:r>
              <a:rPr lang="fi-FI" dirty="0" smtClean="0"/>
              <a:t>)</a:t>
            </a:r>
          </a:p>
          <a:p>
            <a:r>
              <a:rPr lang="fi-FI" dirty="0" smtClean="0"/>
              <a:t>    # </a:t>
            </a:r>
            <a:r>
              <a:rPr lang="fi-FI" dirty="0" err="1" smtClean="0"/>
              <a:t>contour</a:t>
            </a:r>
            <a:r>
              <a:rPr lang="fi-FI" dirty="0" smtClean="0"/>
              <a:t> </a:t>
            </a:r>
            <a:r>
              <a:rPr lang="fi-FI" dirty="0" err="1" smtClean="0"/>
              <a:t>plot</a:t>
            </a:r>
            <a:r>
              <a:rPr lang="fi-FI" dirty="0" smtClean="0"/>
              <a:t>    </a:t>
            </a:r>
          </a:p>
          <a:p>
            <a:r>
              <a:rPr lang="fi-FI" dirty="0" smtClean="0"/>
              <a:t>    </a:t>
            </a:r>
            <a:r>
              <a:rPr lang="fi-FI" dirty="0" err="1" smtClean="0"/>
              <a:t>fig</a:t>
            </a:r>
            <a:r>
              <a:rPr lang="fi-FI" dirty="0" smtClean="0"/>
              <a:t> = </a:t>
            </a:r>
            <a:r>
              <a:rPr lang="fi-FI" dirty="0" err="1" smtClean="0"/>
              <a:t>plt.figure</a:t>
            </a:r>
            <a:r>
              <a:rPr lang="fi-FI" dirty="0" smtClean="0"/>
              <a:t>()</a:t>
            </a:r>
          </a:p>
          <a:p>
            <a:r>
              <a:rPr lang="fi-FI" dirty="0" smtClean="0"/>
              <a:t>    </a:t>
            </a:r>
            <a:r>
              <a:rPr lang="fi-FI" dirty="0" err="1" smtClean="0"/>
              <a:t>plt.contourf</a:t>
            </a:r>
            <a:r>
              <a:rPr lang="fi-FI" dirty="0" smtClean="0"/>
              <a:t>(X,Y,spl2d.eval2d(</a:t>
            </a:r>
            <a:r>
              <a:rPr lang="fi-FI" dirty="0" err="1" smtClean="0"/>
              <a:t>x,y</a:t>
            </a:r>
            <a:r>
              <a:rPr lang="fi-FI" dirty="0" smtClean="0"/>
              <a:t>).T,30)</a:t>
            </a:r>
          </a:p>
          <a:p>
            <a:r>
              <a:rPr lang="fi-FI" dirty="0" smtClean="0"/>
              <a:t>    </a:t>
            </a:r>
            <a:r>
              <a:rPr lang="fi-FI" dirty="0" err="1" smtClean="0"/>
              <a:t>plt.title</a:t>
            </a:r>
            <a:r>
              <a:rPr lang="fi-FI" dirty="0" smtClean="0"/>
              <a:t>('</a:t>
            </a:r>
            <a:r>
              <a:rPr lang="fi-FI" dirty="0" err="1" smtClean="0"/>
              <a:t>contourfinterp</a:t>
            </a:r>
            <a:r>
              <a:rPr lang="fi-FI" dirty="0" smtClean="0"/>
              <a:t>')</a:t>
            </a:r>
          </a:p>
          <a:p>
            <a:r>
              <a:rPr lang="fi-FI" dirty="0" smtClean="0"/>
              <a:t>    </a:t>
            </a:r>
            <a:r>
              <a:rPr lang="fi-FI" dirty="0" err="1" smtClean="0"/>
              <a:t>plt.savefig</a:t>
            </a:r>
            <a:r>
              <a:rPr lang="fi-FI" dirty="0" smtClean="0"/>
              <a:t>('contouf.pdf',</a:t>
            </a:r>
            <a:r>
              <a:rPr lang="fi-FI" dirty="0" err="1" smtClean="0"/>
              <a:t>dpi</a:t>
            </a:r>
            <a:r>
              <a:rPr lang="fi-FI" dirty="0" smtClean="0"/>
              <a:t>=200) </a:t>
            </a:r>
          </a:p>
          <a:p>
            <a:r>
              <a:rPr lang="fi-FI" dirty="0" smtClean="0"/>
              <a:t>    </a:t>
            </a:r>
            <a:r>
              <a:rPr lang="fi-FI" dirty="0" err="1" smtClean="0"/>
              <a:t>plt.savefig</a:t>
            </a:r>
            <a:r>
              <a:rPr lang="fi-FI" dirty="0" smtClean="0"/>
              <a:t>('</a:t>
            </a:r>
            <a:r>
              <a:rPr lang="fi-FI" dirty="0" err="1" smtClean="0"/>
              <a:t>contorf</a:t>
            </a:r>
            <a:r>
              <a:rPr lang="fi-FI" dirty="0" smtClean="0"/>
              <a:t> 2D.pdf',dpi=200)</a:t>
            </a:r>
          </a:p>
          <a:p>
            <a:r>
              <a:rPr lang="fi-FI" dirty="0" smtClean="0"/>
              <a:t>#  data </a:t>
            </a:r>
            <a:r>
              <a:rPr lang="fi-FI" dirty="0" err="1" smtClean="0"/>
              <a:t>interpolation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0093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2882" y="28232"/>
            <a:ext cx="9144000" cy="985424"/>
          </a:xfrm>
        </p:spPr>
        <p:txBody>
          <a:bodyPr/>
          <a:lstStyle/>
          <a:p>
            <a:r>
              <a:rPr lang="fi-FI" dirty="0" err="1" smtClean="0"/>
              <a:t>Warm</a:t>
            </a:r>
            <a:r>
              <a:rPr lang="fi-FI" dirty="0" smtClean="0"/>
              <a:t> </a:t>
            </a:r>
            <a:r>
              <a:rPr lang="fi-FI" dirty="0" err="1" smtClean="0"/>
              <a:t>up</a:t>
            </a:r>
            <a:endParaRPr lang="fi-FI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912882" y="1156755"/>
            <a:ext cx="9144000" cy="572397"/>
          </a:xfrm>
        </p:spPr>
        <p:txBody>
          <a:bodyPr/>
          <a:lstStyle/>
          <a:p>
            <a:r>
              <a:rPr lang="fi-FI" dirty="0" smtClean="0"/>
              <a:t>2D </a:t>
            </a:r>
            <a:r>
              <a:rPr lang="fi-FI" dirty="0" err="1" smtClean="0"/>
              <a:t>interpolation</a:t>
            </a:r>
            <a:endParaRPr lang="fi-FI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65598"/>
              </p:ext>
            </p:extLst>
          </p:nvPr>
        </p:nvGraphicFramePr>
        <p:xfrm>
          <a:off x="3046849" y="1442953"/>
          <a:ext cx="6876065" cy="5160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Acrobat Document" r:id="rId3" imgW="4391011" imgH="3295620" progId="Acrobat.Document.DC">
                  <p:embed/>
                </p:oleObj>
              </mc:Choice>
              <mc:Fallback>
                <p:oleObj name="Acrobat Document" r:id="rId3" imgW="4391011" imgH="329562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6849" y="1442953"/>
                        <a:ext cx="6876065" cy="51607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118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4329" y="639408"/>
            <a:ext cx="10515600" cy="4351338"/>
          </a:xfrm>
        </p:spPr>
        <p:txBody>
          <a:bodyPr>
            <a:noAutofit/>
          </a:bodyPr>
          <a:lstStyle/>
          <a:p>
            <a:pPr marL="0"/>
            <a:r>
              <a:rPr lang="fi-FI" sz="1800" b="1" dirty="0"/>
              <a:t> </a:t>
            </a:r>
            <a:r>
              <a:rPr lang="fi-FI" sz="1800" b="1" dirty="0" smtClean="0"/>
              <a:t>#</a:t>
            </a:r>
            <a:r>
              <a:rPr lang="fi-FI" sz="1800" b="1" dirty="0" err="1" smtClean="0"/>
              <a:t>Initialize</a:t>
            </a:r>
            <a:r>
              <a:rPr lang="fi-FI" sz="1800" b="1" dirty="0" smtClean="0"/>
              <a:t> </a:t>
            </a:r>
            <a:r>
              <a:rPr lang="fi-FI" sz="1800" b="1" dirty="0" err="1" smtClean="0"/>
              <a:t>the</a:t>
            </a:r>
            <a:r>
              <a:rPr lang="fi-FI" sz="1800" b="1" dirty="0" smtClean="0"/>
              <a:t> E, </a:t>
            </a:r>
            <a:r>
              <a:rPr lang="fi-FI" sz="1800" b="1" dirty="0" err="1" smtClean="0"/>
              <a:t>observables</a:t>
            </a:r>
            <a:r>
              <a:rPr lang="fi-FI" sz="1800" b="1" dirty="0" smtClean="0"/>
              <a:t>, </a:t>
            </a:r>
            <a:r>
              <a:rPr lang="fi-FI" sz="1800" b="1" dirty="0" err="1" smtClean="0"/>
              <a:t>Walkers</a:t>
            </a:r>
            <a:endParaRPr lang="fi-FI" sz="1800" b="1" dirty="0"/>
          </a:p>
          <a:p>
            <a:pPr marL="0"/>
            <a:r>
              <a:rPr lang="fi-FI" sz="1800" dirty="0" smtClean="0"/>
              <a:t> #</a:t>
            </a:r>
            <a:r>
              <a:rPr lang="fi-FI" sz="1800" dirty="0" err="1" smtClean="0"/>
              <a:t>length</a:t>
            </a:r>
            <a:r>
              <a:rPr lang="fi-FI" sz="1800" dirty="0" smtClean="0"/>
              <a:t> of </a:t>
            </a:r>
            <a:r>
              <a:rPr lang="fi-FI" sz="1800" dirty="0" err="1" smtClean="0"/>
              <a:t>the</a:t>
            </a:r>
            <a:r>
              <a:rPr lang="fi-FI" sz="1800" dirty="0" smtClean="0"/>
              <a:t> </a:t>
            </a:r>
            <a:r>
              <a:rPr lang="fi-FI" sz="1800" dirty="0" err="1" smtClean="0"/>
              <a:t>Walkers</a:t>
            </a:r>
            <a:endParaRPr lang="fi-FI" sz="1800" dirty="0" smtClean="0"/>
          </a:p>
          <a:p>
            <a:pPr marL="0"/>
            <a:r>
              <a:rPr lang="fi-FI" sz="1800" dirty="0" smtClean="0"/>
              <a:t>    M = </a:t>
            </a:r>
            <a:r>
              <a:rPr lang="fi-FI" sz="1800" dirty="0" err="1" smtClean="0"/>
              <a:t>len</a:t>
            </a:r>
            <a:r>
              <a:rPr lang="fi-FI" sz="1800" dirty="0" smtClean="0"/>
              <a:t>(</a:t>
            </a:r>
            <a:r>
              <a:rPr lang="fi-FI" sz="1800" dirty="0" err="1" smtClean="0"/>
              <a:t>Walkers</a:t>
            </a:r>
            <a:r>
              <a:rPr lang="fi-FI" sz="1800" dirty="0" smtClean="0"/>
              <a:t>)</a:t>
            </a:r>
          </a:p>
          <a:p>
            <a:pPr marL="0"/>
            <a:r>
              <a:rPr lang="fi-FI" sz="1800" dirty="0" smtClean="0"/>
              <a:t>    #</a:t>
            </a:r>
            <a:r>
              <a:rPr lang="fi-FI" sz="1800" dirty="0" err="1" smtClean="0"/>
              <a:t>initialize</a:t>
            </a:r>
            <a:r>
              <a:rPr lang="fi-FI" sz="1800" dirty="0" smtClean="0"/>
              <a:t> </a:t>
            </a:r>
            <a:r>
              <a:rPr lang="fi-FI" sz="1800" dirty="0" err="1" smtClean="0"/>
              <a:t>the</a:t>
            </a:r>
            <a:r>
              <a:rPr lang="fi-FI" sz="1800" dirty="0" smtClean="0"/>
              <a:t> Energy</a:t>
            </a:r>
          </a:p>
          <a:p>
            <a:pPr marL="0"/>
            <a:r>
              <a:rPr lang="fi-FI" sz="1800" dirty="0" smtClean="0"/>
              <a:t>    </a:t>
            </a:r>
            <a:r>
              <a:rPr lang="fi-FI" sz="1800" dirty="0" err="1" smtClean="0"/>
              <a:t>Eb</a:t>
            </a:r>
            <a:r>
              <a:rPr lang="fi-FI" sz="1800" dirty="0" smtClean="0"/>
              <a:t> = </a:t>
            </a:r>
            <a:r>
              <a:rPr lang="fi-FI" sz="1800" dirty="0" err="1" smtClean="0"/>
              <a:t>zeros</a:t>
            </a:r>
            <a:r>
              <a:rPr lang="fi-FI" sz="1800" dirty="0" smtClean="0"/>
              <a:t>((</a:t>
            </a:r>
            <a:r>
              <a:rPr lang="fi-FI" sz="1800" dirty="0" err="1" smtClean="0"/>
              <a:t>Nblocks</a:t>
            </a:r>
            <a:r>
              <a:rPr lang="fi-FI" sz="1800" dirty="0" smtClean="0"/>
              <a:t>,))</a:t>
            </a:r>
          </a:p>
          <a:p>
            <a:pPr marL="0"/>
            <a:r>
              <a:rPr lang="fi-FI" sz="1800" dirty="0" smtClean="0"/>
              <a:t>    #</a:t>
            </a:r>
            <a:r>
              <a:rPr lang="fi-FI" sz="1800" dirty="0" err="1" smtClean="0"/>
              <a:t>initialize</a:t>
            </a:r>
            <a:r>
              <a:rPr lang="fi-FI" sz="1800" dirty="0" smtClean="0"/>
              <a:t> </a:t>
            </a:r>
            <a:r>
              <a:rPr lang="fi-FI" sz="1800" dirty="0" err="1" smtClean="0"/>
              <a:t>the</a:t>
            </a:r>
            <a:r>
              <a:rPr lang="fi-FI" sz="1800" dirty="0" smtClean="0"/>
              <a:t> square of </a:t>
            </a:r>
            <a:r>
              <a:rPr lang="fi-FI" sz="1800" dirty="0" err="1" smtClean="0"/>
              <a:t>the</a:t>
            </a:r>
            <a:r>
              <a:rPr lang="fi-FI" sz="1800" dirty="0" smtClean="0"/>
              <a:t> Energy</a:t>
            </a:r>
          </a:p>
          <a:p>
            <a:pPr marL="0"/>
            <a:r>
              <a:rPr lang="fi-FI" sz="1800" dirty="0" smtClean="0"/>
              <a:t>    Eb2 = </a:t>
            </a:r>
            <a:r>
              <a:rPr lang="fi-FI" sz="1800" dirty="0" err="1" smtClean="0"/>
              <a:t>zeros</a:t>
            </a:r>
            <a:r>
              <a:rPr lang="fi-FI" sz="1800" dirty="0" smtClean="0"/>
              <a:t>((</a:t>
            </a:r>
            <a:r>
              <a:rPr lang="fi-FI" sz="1800" dirty="0" err="1" smtClean="0"/>
              <a:t>Nblocks</a:t>
            </a:r>
            <a:r>
              <a:rPr lang="fi-FI" sz="1800" dirty="0" smtClean="0"/>
              <a:t>,))</a:t>
            </a:r>
          </a:p>
          <a:p>
            <a:pPr marL="0"/>
            <a:r>
              <a:rPr lang="fi-FI" sz="1800" dirty="0" smtClean="0"/>
              <a:t>    #</a:t>
            </a:r>
            <a:r>
              <a:rPr lang="fi-FI" sz="1800" dirty="0" err="1" smtClean="0"/>
              <a:t>initialize</a:t>
            </a:r>
            <a:r>
              <a:rPr lang="fi-FI" sz="1800" dirty="0" smtClean="0"/>
              <a:t> </a:t>
            </a:r>
            <a:r>
              <a:rPr lang="fi-FI" sz="1800" dirty="0" err="1" smtClean="0"/>
              <a:t>the</a:t>
            </a:r>
            <a:r>
              <a:rPr lang="fi-FI" sz="1800" dirty="0" smtClean="0"/>
              <a:t> </a:t>
            </a:r>
            <a:r>
              <a:rPr lang="fi-FI" sz="1800" dirty="0" err="1" smtClean="0"/>
              <a:t>magnetization</a:t>
            </a:r>
            <a:endParaRPr lang="fi-FI" sz="1800" dirty="0" smtClean="0"/>
          </a:p>
          <a:p>
            <a:pPr marL="0"/>
            <a:r>
              <a:rPr lang="fi-FI" sz="1800" dirty="0" smtClean="0"/>
              <a:t>    mb = </a:t>
            </a:r>
            <a:r>
              <a:rPr lang="fi-FI" sz="1800" dirty="0" err="1" smtClean="0"/>
              <a:t>zeros</a:t>
            </a:r>
            <a:r>
              <a:rPr lang="fi-FI" sz="1800" dirty="0" smtClean="0"/>
              <a:t>((</a:t>
            </a:r>
            <a:r>
              <a:rPr lang="fi-FI" sz="1800" dirty="0" err="1" smtClean="0"/>
              <a:t>Nblocks</a:t>
            </a:r>
            <a:r>
              <a:rPr lang="fi-FI" sz="1800" dirty="0" smtClean="0"/>
              <a:t>,))</a:t>
            </a:r>
          </a:p>
          <a:p>
            <a:pPr marL="0"/>
            <a:r>
              <a:rPr lang="fi-FI" sz="1800" dirty="0" smtClean="0"/>
              <a:t>    #</a:t>
            </a:r>
            <a:r>
              <a:rPr lang="fi-FI" sz="1800" dirty="0" err="1" smtClean="0"/>
              <a:t>initialize</a:t>
            </a:r>
            <a:r>
              <a:rPr lang="fi-FI" sz="1800" dirty="0" smtClean="0"/>
              <a:t> </a:t>
            </a:r>
            <a:r>
              <a:rPr lang="fi-FI" sz="1800" dirty="0" err="1" smtClean="0"/>
              <a:t>the</a:t>
            </a:r>
            <a:r>
              <a:rPr lang="fi-FI" sz="1800" dirty="0" smtClean="0"/>
              <a:t> square of </a:t>
            </a:r>
            <a:r>
              <a:rPr lang="fi-FI" sz="1800" dirty="0" err="1" smtClean="0"/>
              <a:t>the</a:t>
            </a:r>
            <a:r>
              <a:rPr lang="fi-FI" sz="1800" dirty="0" smtClean="0"/>
              <a:t> </a:t>
            </a:r>
            <a:r>
              <a:rPr lang="fi-FI" sz="1800" dirty="0" err="1" smtClean="0"/>
              <a:t>magnetization</a:t>
            </a:r>
            <a:endParaRPr lang="fi-FI" sz="1800" dirty="0" smtClean="0"/>
          </a:p>
          <a:p>
            <a:pPr marL="0"/>
            <a:r>
              <a:rPr lang="fi-FI" sz="1800" dirty="0" smtClean="0"/>
              <a:t>    mb2 = </a:t>
            </a:r>
            <a:r>
              <a:rPr lang="fi-FI" sz="1800" dirty="0" err="1" smtClean="0"/>
              <a:t>zeros</a:t>
            </a:r>
            <a:r>
              <a:rPr lang="fi-FI" sz="1800" dirty="0" smtClean="0"/>
              <a:t>((</a:t>
            </a:r>
            <a:r>
              <a:rPr lang="fi-FI" sz="1800" dirty="0" err="1" smtClean="0"/>
              <a:t>Nblocks</a:t>
            </a:r>
            <a:r>
              <a:rPr lang="fi-FI" sz="1800" dirty="0" smtClean="0"/>
              <a:t>,))</a:t>
            </a:r>
          </a:p>
          <a:p>
            <a:pPr marL="0"/>
            <a:r>
              <a:rPr lang="fi-FI" sz="1800" dirty="0" smtClean="0"/>
              <a:t>    #</a:t>
            </a:r>
            <a:r>
              <a:rPr lang="fi-FI" sz="1800" dirty="0" err="1" smtClean="0"/>
              <a:t>initialize</a:t>
            </a:r>
            <a:r>
              <a:rPr lang="fi-FI" sz="1800" dirty="0" smtClean="0"/>
              <a:t> </a:t>
            </a:r>
            <a:r>
              <a:rPr lang="fi-FI" sz="1800" dirty="0" err="1" smtClean="0"/>
              <a:t>the</a:t>
            </a:r>
            <a:r>
              <a:rPr lang="fi-FI" sz="1800" dirty="0" smtClean="0"/>
              <a:t> </a:t>
            </a:r>
            <a:r>
              <a:rPr lang="fi-FI" sz="1800" dirty="0" err="1" smtClean="0"/>
              <a:t>count</a:t>
            </a:r>
            <a:endParaRPr lang="fi-FI" sz="1800" dirty="0" smtClean="0"/>
          </a:p>
          <a:p>
            <a:pPr marL="0"/>
            <a:r>
              <a:rPr lang="fi-FI" sz="1800" dirty="0" smtClean="0"/>
              <a:t>    </a:t>
            </a:r>
            <a:r>
              <a:rPr lang="fi-FI" sz="1800" dirty="0" err="1" smtClean="0"/>
              <a:t>Accept</a:t>
            </a:r>
            <a:r>
              <a:rPr lang="fi-FI" sz="1800" dirty="0" smtClean="0"/>
              <a:t>=</a:t>
            </a:r>
            <a:r>
              <a:rPr lang="fi-FI" sz="1800" dirty="0" err="1" smtClean="0"/>
              <a:t>zeros</a:t>
            </a:r>
            <a:r>
              <a:rPr lang="fi-FI" sz="1800" dirty="0" smtClean="0"/>
              <a:t>((</a:t>
            </a:r>
            <a:r>
              <a:rPr lang="fi-FI" sz="1800" dirty="0" err="1" smtClean="0"/>
              <a:t>Nblocks</a:t>
            </a:r>
            <a:r>
              <a:rPr lang="fi-FI" sz="1800" dirty="0" smtClean="0"/>
              <a:t>,))</a:t>
            </a:r>
          </a:p>
          <a:p>
            <a:pPr marL="0"/>
            <a:r>
              <a:rPr lang="fi-FI" sz="1800" dirty="0" smtClean="0"/>
              <a:t>    </a:t>
            </a:r>
            <a:r>
              <a:rPr lang="fi-FI" sz="1800" dirty="0" err="1" smtClean="0"/>
              <a:t>AccCount</a:t>
            </a:r>
            <a:r>
              <a:rPr lang="fi-FI" sz="1800" dirty="0" smtClean="0"/>
              <a:t>=</a:t>
            </a:r>
            <a:r>
              <a:rPr lang="fi-FI" sz="1800" dirty="0" err="1" smtClean="0"/>
              <a:t>zeros</a:t>
            </a:r>
            <a:r>
              <a:rPr lang="fi-FI" sz="1800" dirty="0" smtClean="0"/>
              <a:t>((</a:t>
            </a:r>
            <a:r>
              <a:rPr lang="fi-FI" sz="1800" dirty="0" err="1" smtClean="0"/>
              <a:t>Nblocks</a:t>
            </a:r>
            <a:r>
              <a:rPr lang="fi-FI" sz="1800" dirty="0" smtClean="0"/>
              <a:t>,))</a:t>
            </a:r>
          </a:p>
          <a:p>
            <a:pPr marL="0"/>
            <a:r>
              <a:rPr lang="fi-FI" sz="1800" dirty="0" smtClean="0"/>
              <a:t>    #</a:t>
            </a:r>
            <a:r>
              <a:rPr lang="fi-FI" sz="1800" dirty="0" err="1" smtClean="0"/>
              <a:t>observables</a:t>
            </a:r>
            <a:r>
              <a:rPr lang="fi-FI" sz="1800" dirty="0" smtClean="0"/>
              <a:t> </a:t>
            </a:r>
            <a:r>
              <a:rPr lang="fi-FI" sz="1800" dirty="0" err="1" smtClean="0"/>
              <a:t>interval</a:t>
            </a:r>
            <a:endParaRPr lang="fi-FI" sz="1800" dirty="0" smtClean="0"/>
          </a:p>
          <a:p>
            <a:pPr marL="0"/>
            <a:r>
              <a:rPr lang="fi-FI" sz="1800" dirty="0" smtClean="0"/>
              <a:t>    </a:t>
            </a:r>
            <a:r>
              <a:rPr lang="fi-FI" sz="1800" dirty="0" err="1" smtClean="0"/>
              <a:t>obs_interval</a:t>
            </a:r>
            <a:r>
              <a:rPr lang="fi-FI" sz="1800" dirty="0" smtClean="0"/>
              <a:t> = 5 #</a:t>
            </a:r>
            <a:r>
              <a:rPr lang="fi-FI" sz="1800" dirty="0" err="1" smtClean="0"/>
              <a:t>H,He,Li,Be,B</a:t>
            </a:r>
            <a:endParaRPr lang="fi-FI" sz="18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282664" y="511715"/>
            <a:ext cx="6135531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400" dirty="0" smtClean="0"/>
              <a:t> </a:t>
            </a:r>
            <a:r>
              <a:rPr lang="fi-FI" sz="1400" dirty="0"/>
              <a:t> for i in </a:t>
            </a:r>
            <a:r>
              <a:rPr lang="fi-FI" sz="1400" dirty="0" err="1"/>
              <a:t>range</a:t>
            </a:r>
            <a:r>
              <a:rPr lang="fi-FI" sz="1400" dirty="0"/>
              <a:t>(</a:t>
            </a:r>
            <a:r>
              <a:rPr lang="fi-FI" sz="1400" dirty="0" err="1"/>
              <a:t>Nblocks</a:t>
            </a:r>
            <a:r>
              <a:rPr lang="fi-FI" sz="1400" dirty="0"/>
              <a:t>):</a:t>
            </a:r>
          </a:p>
          <a:p>
            <a:r>
              <a:rPr lang="fi-FI" sz="1400" dirty="0"/>
              <a:t>        #</a:t>
            </a:r>
            <a:r>
              <a:rPr lang="fi-FI" sz="1400" dirty="0" err="1"/>
              <a:t>count</a:t>
            </a:r>
            <a:endParaRPr lang="fi-FI" sz="1400" dirty="0"/>
          </a:p>
          <a:p>
            <a:r>
              <a:rPr lang="fi-FI" sz="1400" dirty="0"/>
              <a:t>        </a:t>
            </a:r>
            <a:r>
              <a:rPr lang="fi-FI" sz="1400" dirty="0" err="1"/>
              <a:t>EbCount</a:t>
            </a:r>
            <a:r>
              <a:rPr lang="fi-FI" sz="1400" dirty="0"/>
              <a:t> = 0</a:t>
            </a:r>
          </a:p>
          <a:p>
            <a:r>
              <a:rPr lang="fi-FI" sz="1400" dirty="0"/>
              <a:t>        </a:t>
            </a:r>
            <a:r>
              <a:rPr lang="fi-FI" sz="1400" b="1" dirty="0"/>
              <a:t>#</a:t>
            </a:r>
            <a:r>
              <a:rPr lang="fi-FI" sz="1400" b="1" dirty="0" err="1"/>
              <a:t>iter</a:t>
            </a:r>
            <a:r>
              <a:rPr lang="fi-FI" sz="1400" b="1" dirty="0"/>
              <a:t> in </a:t>
            </a:r>
            <a:r>
              <a:rPr lang="fi-FI" sz="1400" b="1" dirty="0" err="1"/>
              <a:t>Niters</a:t>
            </a:r>
            <a:r>
              <a:rPr lang="fi-FI" sz="1400" b="1" dirty="0"/>
              <a:t> </a:t>
            </a:r>
            <a:r>
              <a:rPr lang="fi-FI" sz="1400" b="1" dirty="0" err="1"/>
              <a:t>steps</a:t>
            </a:r>
            <a:endParaRPr lang="fi-FI" sz="1400" b="1" dirty="0"/>
          </a:p>
          <a:p>
            <a:r>
              <a:rPr lang="fi-FI" sz="1400" dirty="0"/>
              <a:t>        for j in </a:t>
            </a:r>
            <a:r>
              <a:rPr lang="fi-FI" sz="1400" dirty="0" err="1"/>
              <a:t>range</a:t>
            </a:r>
            <a:r>
              <a:rPr lang="fi-FI" sz="1400" dirty="0"/>
              <a:t>(</a:t>
            </a:r>
            <a:r>
              <a:rPr lang="fi-FI" sz="1400" dirty="0" err="1"/>
              <a:t>Niters</a:t>
            </a:r>
            <a:r>
              <a:rPr lang="fi-FI" sz="1400" dirty="0"/>
              <a:t>):</a:t>
            </a:r>
          </a:p>
          <a:p>
            <a:r>
              <a:rPr lang="fi-FI" sz="1400" dirty="0"/>
              <a:t>            </a:t>
            </a:r>
            <a:r>
              <a:rPr lang="fi-FI" sz="1400" dirty="0" err="1"/>
              <a:t>site</a:t>
            </a:r>
            <a:r>
              <a:rPr lang="fi-FI" sz="1400" dirty="0"/>
              <a:t> = </a:t>
            </a:r>
            <a:r>
              <a:rPr lang="fi-FI" sz="1400" dirty="0" err="1"/>
              <a:t>int</a:t>
            </a:r>
            <a:r>
              <a:rPr lang="fi-FI" sz="1400" dirty="0"/>
              <a:t>(</a:t>
            </a:r>
            <a:r>
              <a:rPr lang="fi-FI" sz="1400" dirty="0" err="1"/>
              <a:t>random.rand</a:t>
            </a:r>
            <a:r>
              <a:rPr lang="fi-FI" sz="1400" dirty="0"/>
              <a:t>()*M)</a:t>
            </a:r>
          </a:p>
          <a:p>
            <a:r>
              <a:rPr lang="fi-FI" sz="1400" dirty="0"/>
              <a:t>            # </a:t>
            </a:r>
            <a:r>
              <a:rPr lang="fi-FI" sz="1400" dirty="0" err="1"/>
              <a:t>old</a:t>
            </a:r>
            <a:r>
              <a:rPr lang="fi-FI" sz="1400" dirty="0"/>
              <a:t> spin</a:t>
            </a:r>
          </a:p>
          <a:p>
            <a:r>
              <a:rPr lang="fi-FI" sz="1400" dirty="0"/>
              <a:t>            </a:t>
            </a:r>
            <a:r>
              <a:rPr lang="fi-FI" sz="1400" dirty="0" err="1"/>
              <a:t>s_old</a:t>
            </a:r>
            <a:r>
              <a:rPr lang="fi-FI" sz="1400" dirty="0"/>
              <a:t> = 1.0*</a:t>
            </a:r>
            <a:r>
              <a:rPr lang="fi-FI" sz="1400" dirty="0" err="1"/>
              <a:t>Walkers</a:t>
            </a:r>
            <a:r>
              <a:rPr lang="fi-FI" sz="1400" dirty="0"/>
              <a:t>[</a:t>
            </a:r>
            <a:r>
              <a:rPr lang="fi-FI" sz="1400" dirty="0" err="1"/>
              <a:t>site</a:t>
            </a:r>
            <a:r>
              <a:rPr lang="fi-FI" sz="1400" dirty="0"/>
              <a:t>].spin</a:t>
            </a:r>
          </a:p>
          <a:p>
            <a:r>
              <a:rPr lang="fi-FI" sz="1400" dirty="0"/>
              <a:t>            # </a:t>
            </a:r>
            <a:r>
              <a:rPr lang="fi-FI" sz="1400" dirty="0" err="1"/>
              <a:t>old</a:t>
            </a:r>
            <a:r>
              <a:rPr lang="fi-FI" sz="1400" dirty="0"/>
              <a:t> </a:t>
            </a:r>
            <a:r>
              <a:rPr lang="fi-FI" sz="1400" dirty="0" err="1"/>
              <a:t>energy</a:t>
            </a:r>
            <a:endParaRPr lang="fi-FI" sz="1400" dirty="0"/>
          </a:p>
          <a:p>
            <a:r>
              <a:rPr lang="fi-FI" sz="1400" dirty="0"/>
              <a:t>            </a:t>
            </a:r>
            <a:r>
              <a:rPr lang="fi-FI" sz="1400" dirty="0" err="1"/>
              <a:t>E_old</a:t>
            </a:r>
            <a:r>
              <a:rPr lang="fi-FI" sz="1400" dirty="0"/>
              <a:t> = </a:t>
            </a:r>
            <a:r>
              <a:rPr lang="fi-FI" sz="1400" dirty="0" err="1"/>
              <a:t>site_Energy</a:t>
            </a:r>
            <a:r>
              <a:rPr lang="fi-FI" sz="1400" dirty="0"/>
              <a:t>(</a:t>
            </a:r>
            <a:r>
              <a:rPr lang="fi-FI" sz="1400" dirty="0" err="1"/>
              <a:t>Walkers,Walkers</a:t>
            </a:r>
            <a:r>
              <a:rPr lang="fi-FI" sz="1400" dirty="0"/>
              <a:t>[</a:t>
            </a:r>
            <a:r>
              <a:rPr lang="fi-FI" sz="1400" dirty="0" err="1"/>
              <a:t>site</a:t>
            </a:r>
            <a:r>
              <a:rPr lang="fi-FI" sz="1400" dirty="0"/>
              <a:t>])</a:t>
            </a:r>
          </a:p>
          <a:p>
            <a:r>
              <a:rPr lang="fi-FI" sz="1400" dirty="0"/>
              <a:t>            #</a:t>
            </a:r>
            <a:r>
              <a:rPr lang="fi-FI" sz="1400" dirty="0" err="1"/>
              <a:t>choose</a:t>
            </a:r>
            <a:r>
              <a:rPr lang="fi-FI" sz="1400" dirty="0"/>
              <a:t> </a:t>
            </a:r>
            <a:r>
              <a:rPr lang="fi-FI" sz="1400" dirty="0" err="1"/>
              <a:t>the</a:t>
            </a:r>
            <a:r>
              <a:rPr lang="fi-FI" sz="1400" dirty="0"/>
              <a:t> spin </a:t>
            </a:r>
          </a:p>
          <a:p>
            <a:r>
              <a:rPr lang="fi-FI" sz="1400" dirty="0"/>
              <a:t>            </a:t>
            </a:r>
            <a:r>
              <a:rPr lang="fi-FI" sz="1400" dirty="0" err="1"/>
              <a:t>if</a:t>
            </a:r>
            <a:r>
              <a:rPr lang="fi-FI" sz="1400" dirty="0"/>
              <a:t> </a:t>
            </a:r>
            <a:r>
              <a:rPr lang="fi-FI" sz="1400" dirty="0" err="1"/>
              <a:t>random.rand</a:t>
            </a:r>
            <a:r>
              <a:rPr lang="fi-FI" sz="1400" dirty="0"/>
              <a:t>()&gt;0.5:</a:t>
            </a:r>
          </a:p>
          <a:p>
            <a:r>
              <a:rPr lang="fi-FI" sz="1400" dirty="0"/>
              <a:t>                </a:t>
            </a:r>
            <a:r>
              <a:rPr lang="fi-FI" sz="1400" dirty="0" err="1"/>
              <a:t>s_new</a:t>
            </a:r>
            <a:r>
              <a:rPr lang="fi-FI" sz="1400" dirty="0"/>
              <a:t> = 0.5</a:t>
            </a:r>
          </a:p>
          <a:p>
            <a:r>
              <a:rPr lang="fi-FI" sz="1400" dirty="0"/>
              <a:t>            </a:t>
            </a:r>
            <a:r>
              <a:rPr lang="fi-FI" sz="1400" dirty="0" err="1"/>
              <a:t>else</a:t>
            </a:r>
            <a:r>
              <a:rPr lang="fi-FI" sz="1400" dirty="0"/>
              <a:t>:</a:t>
            </a:r>
          </a:p>
          <a:p>
            <a:r>
              <a:rPr lang="fi-FI" sz="1400" dirty="0"/>
              <a:t>                </a:t>
            </a:r>
            <a:r>
              <a:rPr lang="fi-FI" sz="1400" dirty="0" err="1"/>
              <a:t>s_new</a:t>
            </a:r>
            <a:r>
              <a:rPr lang="fi-FI" sz="1400" dirty="0"/>
              <a:t> = -0.5</a:t>
            </a:r>
          </a:p>
          <a:p>
            <a:r>
              <a:rPr lang="fi-FI" sz="1400" dirty="0"/>
              <a:t>            # </a:t>
            </a:r>
            <a:r>
              <a:rPr lang="fi-FI" sz="1400" dirty="0" err="1"/>
              <a:t>update</a:t>
            </a:r>
            <a:r>
              <a:rPr lang="fi-FI" sz="1400" dirty="0"/>
              <a:t> into </a:t>
            </a:r>
            <a:r>
              <a:rPr lang="fi-FI" sz="1400" dirty="0" err="1"/>
              <a:t>new</a:t>
            </a:r>
            <a:r>
              <a:rPr lang="fi-FI" sz="1400" dirty="0"/>
              <a:t> spin    </a:t>
            </a:r>
          </a:p>
          <a:p>
            <a:r>
              <a:rPr lang="fi-FI" sz="1400" dirty="0"/>
              <a:t>            </a:t>
            </a:r>
            <a:r>
              <a:rPr lang="fi-FI" sz="1400" dirty="0" err="1"/>
              <a:t>Walkers</a:t>
            </a:r>
            <a:r>
              <a:rPr lang="fi-FI" sz="1400" dirty="0"/>
              <a:t>[</a:t>
            </a:r>
            <a:r>
              <a:rPr lang="fi-FI" sz="1400" dirty="0" err="1"/>
              <a:t>site</a:t>
            </a:r>
            <a:r>
              <a:rPr lang="fi-FI" sz="1400" dirty="0"/>
              <a:t>].spin = 1.0*</a:t>
            </a:r>
            <a:r>
              <a:rPr lang="fi-FI" sz="1400" dirty="0" err="1"/>
              <a:t>s_new</a:t>
            </a:r>
            <a:endParaRPr lang="fi-FI" sz="1400" dirty="0"/>
          </a:p>
          <a:p>
            <a:r>
              <a:rPr lang="fi-FI" sz="1400" dirty="0"/>
              <a:t>            # </a:t>
            </a:r>
            <a:r>
              <a:rPr lang="fi-FI" sz="1400" dirty="0" err="1"/>
              <a:t>update</a:t>
            </a:r>
            <a:r>
              <a:rPr lang="fi-FI" sz="1400" dirty="0"/>
              <a:t> into </a:t>
            </a:r>
            <a:r>
              <a:rPr lang="fi-FI" sz="1400" dirty="0" err="1"/>
              <a:t>new</a:t>
            </a:r>
            <a:r>
              <a:rPr lang="fi-FI" sz="1400" dirty="0"/>
              <a:t> </a:t>
            </a:r>
            <a:r>
              <a:rPr lang="fi-FI" sz="1400" dirty="0" err="1"/>
              <a:t>energy</a:t>
            </a:r>
            <a:endParaRPr lang="fi-FI" sz="1400" dirty="0"/>
          </a:p>
          <a:p>
            <a:r>
              <a:rPr lang="fi-FI" sz="1400" dirty="0"/>
              <a:t>            </a:t>
            </a:r>
            <a:r>
              <a:rPr lang="fi-FI" sz="1400" dirty="0" err="1"/>
              <a:t>E_new</a:t>
            </a:r>
            <a:r>
              <a:rPr lang="fi-FI" sz="1400" dirty="0"/>
              <a:t> = </a:t>
            </a:r>
            <a:r>
              <a:rPr lang="fi-FI" sz="1400" dirty="0" err="1"/>
              <a:t>site_Energy</a:t>
            </a:r>
            <a:r>
              <a:rPr lang="fi-FI" sz="1400" dirty="0"/>
              <a:t>(</a:t>
            </a:r>
            <a:r>
              <a:rPr lang="fi-FI" sz="1400" dirty="0" err="1"/>
              <a:t>Walkers,Walkers</a:t>
            </a:r>
            <a:r>
              <a:rPr lang="fi-FI" sz="1400" dirty="0"/>
              <a:t>[</a:t>
            </a:r>
            <a:r>
              <a:rPr lang="fi-FI" sz="1400" dirty="0" err="1"/>
              <a:t>site</a:t>
            </a:r>
            <a:r>
              <a:rPr lang="fi-FI" sz="1400" dirty="0"/>
              <a:t>])</a:t>
            </a:r>
          </a:p>
          <a:p>
            <a:r>
              <a:rPr lang="fi-FI" sz="1400" dirty="0"/>
              <a:t>            # </a:t>
            </a:r>
            <a:r>
              <a:rPr lang="fi-FI" sz="1400" dirty="0" err="1"/>
              <a:t>difference</a:t>
            </a:r>
            <a:r>
              <a:rPr lang="fi-FI" sz="1400" dirty="0"/>
              <a:t> of E </a:t>
            </a:r>
          </a:p>
          <a:p>
            <a:r>
              <a:rPr lang="fi-FI" sz="1400" dirty="0"/>
              <a:t>            </a:t>
            </a:r>
            <a:r>
              <a:rPr lang="fi-FI" sz="1400" dirty="0" err="1"/>
              <a:t>deltaE</a:t>
            </a:r>
            <a:r>
              <a:rPr lang="fi-FI" sz="1400" dirty="0"/>
              <a:t> = </a:t>
            </a:r>
            <a:r>
              <a:rPr lang="fi-FI" sz="1400" dirty="0" err="1"/>
              <a:t>E_new-E_old</a:t>
            </a:r>
            <a:endParaRPr lang="fi-FI" sz="1400" dirty="0"/>
          </a:p>
          <a:p>
            <a:r>
              <a:rPr lang="fi-FI" sz="1400" dirty="0"/>
              <a:t>            </a:t>
            </a:r>
            <a:r>
              <a:rPr lang="fi-FI" sz="1400" dirty="0" err="1"/>
              <a:t>q_s_sp</a:t>
            </a:r>
            <a:r>
              <a:rPr lang="fi-FI" sz="1400" dirty="0"/>
              <a:t> = </a:t>
            </a:r>
            <a:r>
              <a:rPr lang="fi-FI" sz="1400" dirty="0" err="1"/>
              <a:t>exp</a:t>
            </a:r>
            <a:r>
              <a:rPr lang="fi-FI" sz="1400" dirty="0"/>
              <a:t>(-</a:t>
            </a:r>
            <a:r>
              <a:rPr lang="fi-FI" sz="1400" dirty="0" err="1"/>
              <a:t>beta</a:t>
            </a:r>
            <a:r>
              <a:rPr lang="fi-FI" sz="1400" dirty="0"/>
              <a:t>*</a:t>
            </a:r>
            <a:r>
              <a:rPr lang="fi-FI" sz="1400" dirty="0" err="1"/>
              <a:t>deltaE</a:t>
            </a:r>
            <a:r>
              <a:rPr lang="fi-FI" sz="1400" dirty="0"/>
              <a:t>)</a:t>
            </a:r>
          </a:p>
          <a:p>
            <a:r>
              <a:rPr lang="fi-FI" sz="1400" dirty="0"/>
              <a:t>            </a:t>
            </a:r>
            <a:r>
              <a:rPr lang="fi-FI" sz="1400" dirty="0" err="1"/>
              <a:t>A_s_sp</a:t>
            </a:r>
            <a:r>
              <a:rPr lang="fi-FI" sz="1400" dirty="0"/>
              <a:t> = min(1.0,q_s_sp)</a:t>
            </a:r>
          </a:p>
          <a:p>
            <a:r>
              <a:rPr lang="fi-FI" sz="2000" b="1" dirty="0"/>
              <a:t>        </a:t>
            </a:r>
            <a:r>
              <a:rPr lang="fi-FI" sz="2000" b="1" dirty="0" smtClean="0"/>
              <a:t># </a:t>
            </a:r>
            <a:r>
              <a:rPr lang="fi-FI" sz="2000" b="1" dirty="0" err="1"/>
              <a:t>configuration</a:t>
            </a:r>
            <a:r>
              <a:rPr lang="fi-FI" sz="2000" b="1" dirty="0"/>
              <a:t> </a:t>
            </a:r>
          </a:p>
          <a:p>
            <a:r>
              <a:rPr lang="fi-FI" sz="1400" dirty="0"/>
              <a:t>            </a:t>
            </a:r>
            <a:r>
              <a:rPr lang="fi-FI" sz="1400" dirty="0" err="1"/>
              <a:t>if</a:t>
            </a:r>
            <a:r>
              <a:rPr lang="fi-FI" sz="1400" dirty="0"/>
              <a:t> (</a:t>
            </a:r>
            <a:r>
              <a:rPr lang="fi-FI" sz="1400" dirty="0" err="1"/>
              <a:t>A_s_sp</a:t>
            </a:r>
            <a:r>
              <a:rPr lang="fi-FI" sz="1400" dirty="0"/>
              <a:t> &gt; </a:t>
            </a:r>
            <a:r>
              <a:rPr lang="fi-FI" sz="1400" dirty="0" err="1"/>
              <a:t>random.rand</a:t>
            </a:r>
            <a:r>
              <a:rPr lang="fi-FI" sz="1400" dirty="0"/>
              <a:t>()):</a:t>
            </a:r>
          </a:p>
          <a:p>
            <a:r>
              <a:rPr lang="fi-FI" sz="1400" dirty="0"/>
              <a:t>                </a:t>
            </a:r>
            <a:r>
              <a:rPr lang="fi-FI" sz="1400" dirty="0" err="1"/>
              <a:t>Accept</a:t>
            </a:r>
            <a:r>
              <a:rPr lang="fi-FI" sz="1400" dirty="0"/>
              <a:t>[i] += 1.0</a:t>
            </a:r>
          </a:p>
          <a:p>
            <a:r>
              <a:rPr lang="fi-FI" sz="1400" dirty="0"/>
              <a:t>            </a:t>
            </a:r>
            <a:r>
              <a:rPr lang="fi-FI" sz="1400" dirty="0" err="1"/>
              <a:t>else</a:t>
            </a:r>
            <a:r>
              <a:rPr lang="fi-FI" sz="1400" dirty="0"/>
              <a:t>:</a:t>
            </a:r>
          </a:p>
          <a:p>
            <a:r>
              <a:rPr lang="fi-FI" sz="1400" dirty="0"/>
              <a:t>                </a:t>
            </a:r>
            <a:r>
              <a:rPr lang="fi-FI" sz="1400" dirty="0" err="1"/>
              <a:t>Walkers</a:t>
            </a:r>
            <a:r>
              <a:rPr lang="fi-FI" sz="1400" dirty="0"/>
              <a:t>[</a:t>
            </a:r>
            <a:r>
              <a:rPr lang="fi-FI" sz="1400" dirty="0" err="1"/>
              <a:t>site</a:t>
            </a:r>
            <a:r>
              <a:rPr lang="fi-FI" sz="1400" dirty="0"/>
              <a:t>].spin=1.0*</a:t>
            </a:r>
            <a:r>
              <a:rPr lang="fi-FI" sz="1400" dirty="0" err="1"/>
              <a:t>s_old</a:t>
            </a:r>
            <a:endParaRPr lang="fi-FI" sz="1400" dirty="0"/>
          </a:p>
          <a:p>
            <a:r>
              <a:rPr lang="fi-FI" sz="1400" dirty="0"/>
              <a:t>            </a:t>
            </a:r>
            <a:r>
              <a:rPr lang="fi-FI" sz="1400" dirty="0" err="1"/>
              <a:t>AccCount</a:t>
            </a:r>
            <a:r>
              <a:rPr lang="fi-FI" sz="1400" dirty="0"/>
              <a:t>[i] += 1</a:t>
            </a:r>
          </a:p>
          <a:p>
            <a:endParaRPr lang="fi-FI" dirty="0"/>
          </a:p>
        </p:txBody>
      </p:sp>
      <p:sp>
        <p:nvSpPr>
          <p:cNvPr id="9" name="Rectangle 8"/>
          <p:cNvSpPr/>
          <p:nvPr/>
        </p:nvSpPr>
        <p:spPr>
          <a:xfrm>
            <a:off x="3779134" y="54633"/>
            <a:ext cx="64104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3200" dirty="0" smtClean="0"/>
              <a:t>Problem5 (</a:t>
            </a:r>
            <a:r>
              <a:rPr lang="fi-FI" sz="3200" dirty="0" err="1" smtClean="0"/>
              <a:t>Ising</a:t>
            </a:r>
            <a:r>
              <a:rPr lang="fi-FI" sz="3200" dirty="0" smtClean="0"/>
              <a:t> </a:t>
            </a:r>
            <a:r>
              <a:rPr lang="fi-FI" sz="3200" dirty="0" err="1" smtClean="0"/>
              <a:t>Model</a:t>
            </a:r>
            <a:r>
              <a:rPr lang="fi-FI" sz="3200" dirty="0" smtClean="0"/>
              <a:t>)</a:t>
            </a:r>
            <a:r>
              <a:rPr lang="fi-FI" dirty="0" smtClean="0"/>
              <a:t> </a:t>
            </a:r>
            <a:endParaRPr lang="fi-FI" dirty="0"/>
          </a:p>
        </p:txBody>
      </p:sp>
      <p:sp>
        <p:nvSpPr>
          <p:cNvPr id="2" name="Rectangle 1"/>
          <p:cNvSpPr/>
          <p:nvPr/>
        </p:nvSpPr>
        <p:spPr>
          <a:xfrm>
            <a:off x="7873663" y="717546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b="1" dirty="0" smtClean="0"/>
              <a:t>#Update </a:t>
            </a:r>
            <a:r>
              <a:rPr lang="fi-FI" b="1" dirty="0" err="1" smtClean="0"/>
              <a:t>energy</a:t>
            </a:r>
            <a:r>
              <a:rPr lang="fi-FI" b="1" dirty="0" smtClean="0"/>
              <a:t> and </a:t>
            </a:r>
            <a:r>
              <a:rPr lang="fi-FI" b="1" dirty="0" err="1" smtClean="0"/>
              <a:t>observables</a:t>
            </a:r>
            <a:r>
              <a:rPr lang="fi-FI" b="1" dirty="0" smtClean="0"/>
              <a:t>  </a:t>
            </a:r>
          </a:p>
          <a:p>
            <a:r>
              <a:rPr lang="fi-FI" dirty="0" smtClean="0"/>
              <a:t> </a:t>
            </a:r>
            <a:r>
              <a:rPr lang="fi-FI" dirty="0" err="1" smtClean="0"/>
              <a:t>if</a:t>
            </a:r>
            <a:r>
              <a:rPr lang="fi-FI" dirty="0" smtClean="0"/>
              <a:t> j % </a:t>
            </a:r>
            <a:r>
              <a:rPr lang="fi-FI" dirty="0" err="1" smtClean="0"/>
              <a:t>obs_interval</a:t>
            </a:r>
            <a:r>
              <a:rPr lang="fi-FI" dirty="0" smtClean="0"/>
              <a:t> == 0:</a:t>
            </a:r>
          </a:p>
          <a:p>
            <a:r>
              <a:rPr lang="fi-FI" dirty="0" smtClean="0"/>
              <a:t>                </a:t>
            </a:r>
            <a:r>
              <a:rPr lang="fi-FI" dirty="0" err="1" smtClean="0"/>
              <a:t>E_tot</a:t>
            </a:r>
            <a:r>
              <a:rPr lang="fi-FI" dirty="0" smtClean="0"/>
              <a:t> = Energy(</a:t>
            </a:r>
            <a:r>
              <a:rPr lang="fi-FI" dirty="0" err="1" smtClean="0"/>
              <a:t>Walkers</a:t>
            </a:r>
            <a:r>
              <a:rPr lang="fi-FI" dirty="0" smtClean="0"/>
              <a:t>)</a:t>
            </a:r>
          </a:p>
          <a:p>
            <a:r>
              <a:rPr lang="fi-FI" dirty="0" smtClean="0"/>
              <a:t>                </a:t>
            </a:r>
            <a:r>
              <a:rPr lang="fi-FI" dirty="0" err="1" smtClean="0"/>
              <a:t>Eb</a:t>
            </a:r>
            <a:r>
              <a:rPr lang="fi-FI" dirty="0" smtClean="0"/>
              <a:t>[i] += </a:t>
            </a:r>
            <a:r>
              <a:rPr lang="fi-FI" dirty="0" err="1" smtClean="0"/>
              <a:t>E_tot</a:t>
            </a:r>
            <a:endParaRPr lang="fi-FI" dirty="0" smtClean="0"/>
          </a:p>
          <a:p>
            <a:r>
              <a:rPr lang="fi-FI" dirty="0" smtClean="0"/>
              <a:t>                Eb2[i] += </a:t>
            </a:r>
            <a:r>
              <a:rPr lang="fi-FI" dirty="0" err="1" smtClean="0"/>
              <a:t>E_tot</a:t>
            </a:r>
            <a:r>
              <a:rPr lang="fi-FI" dirty="0" smtClean="0"/>
              <a:t>**2</a:t>
            </a:r>
          </a:p>
          <a:p>
            <a:r>
              <a:rPr lang="fi-FI" dirty="0" smtClean="0"/>
              <a:t>                </a:t>
            </a:r>
            <a:r>
              <a:rPr lang="fi-FI" dirty="0" err="1" smtClean="0"/>
              <a:t>mag</a:t>
            </a:r>
            <a:r>
              <a:rPr lang="fi-FI" dirty="0" smtClean="0"/>
              <a:t> = </a:t>
            </a:r>
            <a:r>
              <a:rPr lang="fi-FI" dirty="0" err="1" smtClean="0"/>
              <a:t>magnetization</a:t>
            </a:r>
            <a:r>
              <a:rPr lang="fi-FI" dirty="0" smtClean="0"/>
              <a:t>(</a:t>
            </a:r>
            <a:r>
              <a:rPr lang="fi-FI" dirty="0" err="1" smtClean="0"/>
              <a:t>Walkers</a:t>
            </a:r>
            <a:r>
              <a:rPr lang="fi-FI" dirty="0" smtClean="0"/>
              <a:t>)</a:t>
            </a:r>
          </a:p>
          <a:p>
            <a:r>
              <a:rPr lang="fi-FI" dirty="0" smtClean="0"/>
              <a:t>                mb[i] += </a:t>
            </a:r>
            <a:r>
              <a:rPr lang="fi-FI" dirty="0" err="1" smtClean="0"/>
              <a:t>mag</a:t>
            </a:r>
            <a:endParaRPr lang="fi-FI" dirty="0" smtClean="0"/>
          </a:p>
          <a:p>
            <a:r>
              <a:rPr lang="fi-FI" dirty="0" smtClean="0"/>
              <a:t>                mb2[i] += </a:t>
            </a:r>
            <a:r>
              <a:rPr lang="fi-FI" dirty="0" err="1" smtClean="0"/>
              <a:t>mag</a:t>
            </a:r>
            <a:r>
              <a:rPr lang="fi-FI" dirty="0" smtClean="0"/>
              <a:t>**2</a:t>
            </a:r>
          </a:p>
          <a:p>
            <a:r>
              <a:rPr lang="fi-FI" dirty="0" smtClean="0"/>
              <a:t>                </a:t>
            </a:r>
            <a:r>
              <a:rPr lang="fi-FI" dirty="0" err="1" smtClean="0"/>
              <a:t>EbCount</a:t>
            </a:r>
            <a:r>
              <a:rPr lang="fi-FI" dirty="0" smtClean="0"/>
              <a:t> += 1</a:t>
            </a:r>
          </a:p>
          <a:p>
            <a:endParaRPr lang="fi-FI" dirty="0" smtClean="0"/>
          </a:p>
          <a:p>
            <a:r>
              <a:rPr lang="fi-FI" dirty="0" smtClean="0"/>
              <a:t>        </a:t>
            </a:r>
            <a:r>
              <a:rPr lang="fi-FI" dirty="0" err="1" smtClean="0"/>
              <a:t>Eb</a:t>
            </a:r>
            <a:r>
              <a:rPr lang="fi-FI" dirty="0" smtClean="0"/>
              <a:t>[i] /= </a:t>
            </a:r>
            <a:r>
              <a:rPr lang="fi-FI" dirty="0" err="1" smtClean="0"/>
              <a:t>EbCount</a:t>
            </a:r>
            <a:endParaRPr lang="fi-FI" dirty="0" smtClean="0"/>
          </a:p>
          <a:p>
            <a:r>
              <a:rPr lang="fi-FI" dirty="0" smtClean="0"/>
              <a:t>        Eb2[i] /= </a:t>
            </a:r>
            <a:r>
              <a:rPr lang="fi-FI" dirty="0" err="1" smtClean="0"/>
              <a:t>EbCount</a:t>
            </a:r>
            <a:endParaRPr lang="fi-FI" dirty="0" smtClean="0"/>
          </a:p>
          <a:p>
            <a:r>
              <a:rPr lang="fi-FI" dirty="0" smtClean="0"/>
              <a:t>        mb[i] /= </a:t>
            </a:r>
            <a:r>
              <a:rPr lang="fi-FI" dirty="0" err="1" smtClean="0"/>
              <a:t>EbCount</a:t>
            </a:r>
            <a:endParaRPr lang="fi-FI" dirty="0" smtClean="0"/>
          </a:p>
          <a:p>
            <a:r>
              <a:rPr lang="fi-FI" dirty="0" smtClean="0"/>
              <a:t>        mb2[i] /= </a:t>
            </a:r>
            <a:r>
              <a:rPr lang="fi-FI" dirty="0" err="1" smtClean="0"/>
              <a:t>EbCount</a:t>
            </a:r>
            <a:endParaRPr lang="fi-FI" dirty="0" smtClean="0"/>
          </a:p>
          <a:p>
            <a:r>
              <a:rPr lang="fi-FI" dirty="0" smtClean="0"/>
              <a:t>        </a:t>
            </a:r>
            <a:r>
              <a:rPr lang="fi-FI" dirty="0" err="1" smtClean="0"/>
              <a:t>Accept</a:t>
            </a:r>
            <a:r>
              <a:rPr lang="fi-FI" dirty="0" smtClean="0"/>
              <a:t>[i] /= </a:t>
            </a:r>
            <a:r>
              <a:rPr lang="fi-FI" dirty="0" err="1" smtClean="0"/>
              <a:t>AccCount</a:t>
            </a:r>
            <a:r>
              <a:rPr lang="fi-FI" dirty="0" smtClean="0"/>
              <a:t>[i]</a:t>
            </a:r>
          </a:p>
          <a:p>
            <a:r>
              <a:rPr lang="fi-FI" dirty="0" smtClean="0"/>
              <a:t>        </a:t>
            </a:r>
            <a:r>
              <a:rPr lang="fi-FI" dirty="0" err="1" smtClean="0"/>
              <a:t>print</a:t>
            </a:r>
            <a:r>
              <a:rPr lang="fi-FI" dirty="0" smtClean="0"/>
              <a:t>('</a:t>
            </a:r>
            <a:r>
              <a:rPr lang="fi-FI" dirty="0" err="1" smtClean="0"/>
              <a:t>Block</a:t>
            </a:r>
            <a:r>
              <a:rPr lang="fi-FI" dirty="0" smtClean="0"/>
              <a:t> {0}/{1}'.</a:t>
            </a:r>
            <a:r>
              <a:rPr lang="fi-FI" dirty="0" err="1" smtClean="0"/>
              <a:t>format</a:t>
            </a:r>
            <a:r>
              <a:rPr lang="fi-FI" dirty="0" smtClean="0"/>
              <a:t>(i+1,Nblocks))</a:t>
            </a:r>
          </a:p>
          <a:p>
            <a:r>
              <a:rPr lang="fi-FI" dirty="0" smtClean="0"/>
              <a:t>        </a:t>
            </a:r>
            <a:r>
              <a:rPr lang="fi-FI" dirty="0" err="1" smtClean="0"/>
              <a:t>print</a:t>
            </a:r>
            <a:r>
              <a:rPr lang="fi-FI" dirty="0" smtClean="0"/>
              <a:t>('    E   = {0:.5f}'.</a:t>
            </a:r>
            <a:r>
              <a:rPr lang="fi-FI" dirty="0" err="1" smtClean="0"/>
              <a:t>format</a:t>
            </a:r>
            <a:r>
              <a:rPr lang="fi-FI" dirty="0" smtClean="0"/>
              <a:t>(</a:t>
            </a:r>
            <a:r>
              <a:rPr lang="fi-FI" dirty="0" err="1" smtClean="0"/>
              <a:t>Eb</a:t>
            </a:r>
            <a:r>
              <a:rPr lang="fi-FI" dirty="0" smtClean="0"/>
              <a:t>[i]))</a:t>
            </a:r>
          </a:p>
          <a:p>
            <a:r>
              <a:rPr lang="fi-FI" dirty="0" smtClean="0"/>
              <a:t>        </a:t>
            </a:r>
            <a:r>
              <a:rPr lang="fi-FI" dirty="0" err="1" smtClean="0"/>
              <a:t>print</a:t>
            </a:r>
            <a:r>
              <a:rPr lang="fi-FI" dirty="0" smtClean="0"/>
              <a:t>('    </a:t>
            </a:r>
            <a:r>
              <a:rPr lang="fi-FI" dirty="0" err="1" smtClean="0"/>
              <a:t>Acc</a:t>
            </a:r>
            <a:r>
              <a:rPr lang="fi-FI" dirty="0" smtClean="0"/>
              <a:t> = {0:.5f}'.</a:t>
            </a:r>
            <a:r>
              <a:rPr lang="fi-FI" dirty="0" err="1" smtClean="0"/>
              <a:t>format</a:t>
            </a:r>
            <a:r>
              <a:rPr lang="fi-FI" dirty="0" smtClean="0"/>
              <a:t>(</a:t>
            </a:r>
            <a:r>
              <a:rPr lang="fi-FI" dirty="0" err="1" smtClean="0"/>
              <a:t>Accept</a:t>
            </a:r>
            <a:r>
              <a:rPr lang="fi-FI" dirty="0" smtClean="0"/>
              <a:t>[i]))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3759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779134" y="54633"/>
            <a:ext cx="64104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3200" dirty="0" smtClean="0"/>
              <a:t>Problem5 (</a:t>
            </a:r>
            <a:r>
              <a:rPr lang="fi-FI" sz="3200" dirty="0" err="1" smtClean="0"/>
              <a:t>Ising</a:t>
            </a:r>
            <a:r>
              <a:rPr lang="fi-FI" sz="3200" dirty="0" smtClean="0"/>
              <a:t> </a:t>
            </a:r>
            <a:r>
              <a:rPr lang="fi-FI" sz="3200" dirty="0" err="1" smtClean="0"/>
              <a:t>Model</a:t>
            </a:r>
            <a:r>
              <a:rPr lang="fi-FI" sz="3200" dirty="0" smtClean="0"/>
              <a:t>)</a:t>
            </a:r>
            <a:r>
              <a:rPr lang="fi-FI" dirty="0" smtClean="0"/>
              <a:t> 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39408"/>
            <a:ext cx="10515600" cy="4351338"/>
          </a:xfrm>
        </p:spPr>
        <p:txBody>
          <a:bodyPr>
            <a:noAutofit/>
          </a:bodyPr>
          <a:lstStyle/>
          <a:p>
            <a:r>
              <a:rPr lang="fi-FI" sz="1100" dirty="0" smtClean="0"/>
              <a:t> </a:t>
            </a:r>
            <a:r>
              <a:rPr lang="fi-FI" sz="1100" dirty="0" err="1" smtClean="0"/>
              <a:t>figure</a:t>
            </a:r>
            <a:r>
              <a:rPr lang="fi-FI" sz="1100" dirty="0" smtClean="0"/>
              <a:t>()</a:t>
            </a:r>
          </a:p>
          <a:p>
            <a:r>
              <a:rPr lang="fi-FI" sz="1100" dirty="0" smtClean="0"/>
              <a:t>        Cv = (Edata2[:,0]-</a:t>
            </a:r>
            <a:r>
              <a:rPr lang="fi-FI" sz="1100" dirty="0" err="1" smtClean="0"/>
              <a:t>Edata</a:t>
            </a:r>
            <a:r>
              <a:rPr lang="fi-FI" sz="1100" dirty="0" smtClean="0"/>
              <a:t>[:,0]**2)/T**2/</a:t>
            </a:r>
            <a:r>
              <a:rPr lang="fi-FI" sz="1100" dirty="0" err="1" smtClean="0"/>
              <a:t>grid_size</a:t>
            </a:r>
            <a:endParaRPr lang="fi-FI" sz="1100" dirty="0" smtClean="0"/>
          </a:p>
          <a:p>
            <a:r>
              <a:rPr lang="fi-FI" sz="1100" dirty="0" smtClean="0"/>
              <a:t>        </a:t>
            </a:r>
            <a:r>
              <a:rPr lang="fi-FI" sz="1100" dirty="0" err="1" smtClean="0"/>
              <a:t>plot</a:t>
            </a:r>
            <a:r>
              <a:rPr lang="fi-FI" sz="1100" dirty="0" smtClean="0"/>
              <a:t>(</a:t>
            </a:r>
            <a:r>
              <a:rPr lang="fi-FI" sz="1100" dirty="0" err="1" smtClean="0"/>
              <a:t>T,Cv</a:t>
            </a:r>
            <a:r>
              <a:rPr lang="fi-FI" sz="1100" dirty="0" smtClean="0"/>
              <a:t>,'-o')</a:t>
            </a:r>
          </a:p>
          <a:p>
            <a:r>
              <a:rPr lang="fi-FI" sz="1100" dirty="0" smtClean="0"/>
              <a:t>        </a:t>
            </a:r>
            <a:r>
              <a:rPr lang="fi-FI" sz="1100" dirty="0" err="1" smtClean="0"/>
              <a:t>plot</a:t>
            </a:r>
            <a:r>
              <a:rPr lang="fi-FI" sz="1100" dirty="0" smtClean="0"/>
              <a:t>([2.27, 2.27],[0.0, 1.03*</a:t>
            </a:r>
            <a:r>
              <a:rPr lang="fi-FI" sz="1100" dirty="0" err="1" smtClean="0"/>
              <a:t>amax</a:t>
            </a:r>
            <a:r>
              <a:rPr lang="fi-FI" sz="1100" dirty="0" smtClean="0"/>
              <a:t>(Cv)],'k--')</a:t>
            </a:r>
          </a:p>
          <a:p>
            <a:r>
              <a:rPr lang="fi-FI" sz="1100" dirty="0" smtClean="0"/>
              <a:t>        </a:t>
            </a:r>
            <a:r>
              <a:rPr lang="fi-FI" sz="1100" dirty="0" err="1" smtClean="0"/>
              <a:t>ylabel</a:t>
            </a:r>
            <a:r>
              <a:rPr lang="fi-FI" sz="1100" dirty="0" smtClean="0"/>
              <a:t>('</a:t>
            </a:r>
            <a:r>
              <a:rPr lang="fi-FI" sz="1100" dirty="0" err="1" smtClean="0"/>
              <a:t>Heat</a:t>
            </a:r>
            <a:r>
              <a:rPr lang="fi-FI" sz="1100" dirty="0" smtClean="0"/>
              <a:t> </a:t>
            </a:r>
            <a:r>
              <a:rPr lang="fi-FI" sz="1100" dirty="0" err="1" smtClean="0"/>
              <a:t>Capacity</a:t>
            </a:r>
            <a:r>
              <a:rPr lang="fi-FI" sz="1100" dirty="0" smtClean="0"/>
              <a:t> per spin2 </a:t>
            </a:r>
            <a:r>
              <a:rPr lang="fi-FI" sz="1100" dirty="0" err="1" smtClean="0"/>
              <a:t>with</a:t>
            </a:r>
            <a:r>
              <a:rPr lang="fi-FI" sz="1100" dirty="0" smtClean="0"/>
              <a:t> </a:t>
            </a:r>
            <a:r>
              <a:rPr lang="fi-FI" sz="1100" dirty="0" err="1" smtClean="0"/>
              <a:t>grid_size</a:t>
            </a:r>
            <a:r>
              <a:rPr lang="fi-FI" sz="1100" dirty="0" smtClean="0"/>
              <a:t> %s' % </a:t>
            </a:r>
            <a:r>
              <a:rPr lang="fi-FI" sz="1100" dirty="0" err="1" smtClean="0"/>
              <a:t>str</a:t>
            </a:r>
            <a:r>
              <a:rPr lang="fi-FI" sz="1100" dirty="0" smtClean="0"/>
              <a:t>(</a:t>
            </a:r>
            <a:r>
              <a:rPr lang="fi-FI" sz="1100" dirty="0" err="1" smtClean="0"/>
              <a:t>grid_side</a:t>
            </a:r>
            <a:r>
              <a:rPr lang="fi-FI" sz="1100" dirty="0" smtClean="0"/>
              <a:t>))</a:t>
            </a:r>
          </a:p>
          <a:p>
            <a:r>
              <a:rPr lang="fi-FI" sz="1100" dirty="0" smtClean="0"/>
              <a:t>        </a:t>
            </a:r>
            <a:r>
              <a:rPr lang="fi-FI" sz="1100" dirty="0" err="1" smtClean="0"/>
              <a:t>xlabel</a:t>
            </a:r>
            <a:r>
              <a:rPr lang="fi-FI" sz="1100" dirty="0" smtClean="0"/>
              <a:t>('</a:t>
            </a:r>
            <a:r>
              <a:rPr lang="fi-FI" sz="1100" dirty="0" err="1" smtClean="0"/>
              <a:t>Temperature</a:t>
            </a:r>
            <a:r>
              <a:rPr lang="fi-FI" sz="1100" dirty="0" smtClean="0"/>
              <a:t>')</a:t>
            </a:r>
          </a:p>
          <a:p>
            <a:r>
              <a:rPr lang="fi-FI" sz="1100" dirty="0" smtClean="0"/>
              <a:t>        </a:t>
            </a:r>
            <a:r>
              <a:rPr lang="fi-FI" sz="1100" dirty="0" err="1" smtClean="0"/>
              <a:t>savefig</a:t>
            </a:r>
            <a:r>
              <a:rPr lang="fi-FI" sz="1100" dirty="0" smtClean="0"/>
              <a:t>('</a:t>
            </a:r>
            <a:r>
              <a:rPr lang="fi-FI" sz="1100" dirty="0" err="1" smtClean="0"/>
              <a:t>Heat</a:t>
            </a:r>
            <a:r>
              <a:rPr lang="fi-FI" sz="1100" dirty="0" smtClean="0"/>
              <a:t> </a:t>
            </a:r>
            <a:r>
              <a:rPr lang="fi-FI" sz="1100" dirty="0" err="1" smtClean="0"/>
              <a:t>Capacity</a:t>
            </a:r>
            <a:r>
              <a:rPr lang="fi-FI" sz="1100" dirty="0" smtClean="0"/>
              <a:t> per spin_J_4_J_2 </a:t>
            </a:r>
            <a:r>
              <a:rPr lang="fi-FI" sz="1100" dirty="0" err="1" smtClean="0"/>
              <a:t>with</a:t>
            </a:r>
            <a:r>
              <a:rPr lang="fi-FI" sz="1100" dirty="0" smtClean="0"/>
              <a:t> grid_size%s.pdf'% </a:t>
            </a:r>
            <a:r>
              <a:rPr lang="fi-FI" sz="1100" dirty="0" err="1" smtClean="0"/>
              <a:t>str</a:t>
            </a:r>
            <a:r>
              <a:rPr lang="fi-FI" sz="1100" dirty="0" smtClean="0"/>
              <a:t>(</a:t>
            </a:r>
            <a:r>
              <a:rPr lang="fi-FI" sz="1100" dirty="0" err="1" smtClean="0"/>
              <a:t>grid_side</a:t>
            </a:r>
            <a:r>
              <a:rPr lang="fi-FI" sz="1100" dirty="0" smtClean="0"/>
              <a:t>), </a:t>
            </a:r>
            <a:r>
              <a:rPr lang="fi-FI" sz="1100" dirty="0" err="1" smtClean="0"/>
              <a:t>mpi</a:t>
            </a:r>
            <a:r>
              <a:rPr lang="fi-FI" sz="1100" dirty="0" smtClean="0"/>
              <a:t> = 200)</a:t>
            </a:r>
          </a:p>
          <a:p>
            <a:r>
              <a:rPr lang="fi-FI" sz="1100" dirty="0" smtClean="0"/>
              <a:t>        # </a:t>
            </a:r>
            <a:r>
              <a:rPr lang="fi-FI" sz="1100" dirty="0" err="1" smtClean="0"/>
              <a:t>Notice</a:t>
            </a:r>
            <a:r>
              <a:rPr lang="fi-FI" sz="1100" dirty="0" smtClean="0"/>
              <a:t>: </a:t>
            </a:r>
            <a:r>
              <a:rPr lang="fi-FI" sz="1100" dirty="0" err="1" smtClean="0"/>
              <a:t>T_c_exact</a:t>
            </a:r>
            <a:r>
              <a:rPr lang="fi-FI" sz="1100" dirty="0" smtClean="0"/>
              <a:t> = 2.27</a:t>
            </a:r>
          </a:p>
          <a:p>
            <a:endParaRPr lang="fi-FI" sz="1100" dirty="0" smtClean="0"/>
          </a:p>
          <a:p>
            <a:r>
              <a:rPr lang="fi-FI" sz="1100" dirty="0" smtClean="0"/>
              <a:t>        </a:t>
            </a:r>
            <a:r>
              <a:rPr lang="fi-FI" sz="1100" dirty="0" err="1" smtClean="0"/>
              <a:t>figure</a:t>
            </a:r>
            <a:r>
              <a:rPr lang="fi-FI" sz="1100" dirty="0" smtClean="0"/>
              <a:t>()</a:t>
            </a:r>
          </a:p>
          <a:p>
            <a:r>
              <a:rPr lang="fi-FI" sz="1100" dirty="0" smtClean="0"/>
              <a:t>        </a:t>
            </a:r>
            <a:r>
              <a:rPr lang="fi-FI" sz="1100" dirty="0" err="1" smtClean="0"/>
              <a:t>errorbar</a:t>
            </a:r>
            <a:r>
              <a:rPr lang="fi-FI" sz="1100" dirty="0" smtClean="0"/>
              <a:t>(</a:t>
            </a:r>
            <a:r>
              <a:rPr lang="fi-FI" sz="1100" dirty="0" err="1" smtClean="0"/>
              <a:t>T,Edata</a:t>
            </a:r>
            <a:r>
              <a:rPr lang="fi-FI" sz="1100" dirty="0" smtClean="0"/>
              <a:t>[:,0]/</a:t>
            </a:r>
            <a:r>
              <a:rPr lang="fi-FI" sz="1100" dirty="0" err="1" smtClean="0"/>
              <a:t>grid_size,Edata</a:t>
            </a:r>
            <a:r>
              <a:rPr lang="fi-FI" sz="1100" dirty="0" smtClean="0"/>
              <a:t>[:,1]/</a:t>
            </a:r>
            <a:r>
              <a:rPr lang="fi-FI" sz="1100" dirty="0" err="1" smtClean="0"/>
              <a:t>grid_size</a:t>
            </a:r>
            <a:r>
              <a:rPr lang="fi-FI" sz="1100" dirty="0" smtClean="0"/>
              <a:t>)</a:t>
            </a:r>
          </a:p>
          <a:p>
            <a:r>
              <a:rPr lang="fi-FI" sz="1100" dirty="0" smtClean="0"/>
              <a:t>        </a:t>
            </a:r>
            <a:r>
              <a:rPr lang="fi-FI" sz="1100" dirty="0" err="1" smtClean="0"/>
              <a:t>ylabel</a:t>
            </a:r>
            <a:r>
              <a:rPr lang="fi-FI" sz="1100" dirty="0" smtClean="0"/>
              <a:t>('Energy per spin2 </a:t>
            </a:r>
            <a:r>
              <a:rPr lang="fi-FI" sz="1100" dirty="0" err="1" smtClean="0"/>
              <a:t>with</a:t>
            </a:r>
            <a:r>
              <a:rPr lang="fi-FI" sz="1100" dirty="0" smtClean="0"/>
              <a:t> </a:t>
            </a:r>
            <a:r>
              <a:rPr lang="fi-FI" sz="1100" dirty="0" err="1" smtClean="0"/>
              <a:t>grid_size</a:t>
            </a:r>
            <a:r>
              <a:rPr lang="fi-FI" sz="1100" dirty="0" smtClean="0"/>
              <a:t> %s' % </a:t>
            </a:r>
            <a:r>
              <a:rPr lang="fi-FI" sz="1100" dirty="0" err="1" smtClean="0"/>
              <a:t>str</a:t>
            </a:r>
            <a:r>
              <a:rPr lang="fi-FI" sz="1100" dirty="0" smtClean="0"/>
              <a:t>(</a:t>
            </a:r>
            <a:r>
              <a:rPr lang="fi-FI" sz="1100" dirty="0" err="1" smtClean="0"/>
              <a:t>grid_side</a:t>
            </a:r>
            <a:r>
              <a:rPr lang="fi-FI" sz="1100" dirty="0" smtClean="0"/>
              <a:t>))</a:t>
            </a:r>
          </a:p>
          <a:p>
            <a:r>
              <a:rPr lang="fi-FI" sz="1100" dirty="0" smtClean="0"/>
              <a:t>        </a:t>
            </a:r>
            <a:r>
              <a:rPr lang="fi-FI" sz="1100" dirty="0" err="1" smtClean="0"/>
              <a:t>xlabel</a:t>
            </a:r>
            <a:r>
              <a:rPr lang="fi-FI" sz="1100" dirty="0" smtClean="0"/>
              <a:t>('</a:t>
            </a:r>
            <a:r>
              <a:rPr lang="fi-FI" sz="1100" dirty="0" err="1" smtClean="0"/>
              <a:t>Temperature</a:t>
            </a:r>
            <a:r>
              <a:rPr lang="fi-FI" sz="1100" dirty="0" smtClean="0"/>
              <a:t>')</a:t>
            </a:r>
          </a:p>
          <a:p>
            <a:r>
              <a:rPr lang="fi-FI" sz="1100" dirty="0" smtClean="0"/>
              <a:t>        </a:t>
            </a:r>
            <a:r>
              <a:rPr lang="fi-FI" sz="1100" dirty="0" err="1" smtClean="0"/>
              <a:t>savefig</a:t>
            </a:r>
            <a:r>
              <a:rPr lang="fi-FI" sz="1100" dirty="0" smtClean="0"/>
              <a:t>('Energy per spin_J_4_J_2 </a:t>
            </a:r>
            <a:r>
              <a:rPr lang="fi-FI" sz="1100" dirty="0" err="1" smtClean="0"/>
              <a:t>with</a:t>
            </a:r>
            <a:r>
              <a:rPr lang="fi-FI" sz="1100" dirty="0" smtClean="0"/>
              <a:t> grid_size%s.pdf' % </a:t>
            </a:r>
            <a:r>
              <a:rPr lang="fi-FI" sz="1100" dirty="0" err="1" smtClean="0"/>
              <a:t>str</a:t>
            </a:r>
            <a:r>
              <a:rPr lang="fi-FI" sz="1100" dirty="0" smtClean="0"/>
              <a:t>(</a:t>
            </a:r>
            <a:r>
              <a:rPr lang="fi-FI" sz="1100" dirty="0" err="1" smtClean="0"/>
              <a:t>grid_side</a:t>
            </a:r>
            <a:r>
              <a:rPr lang="fi-FI" sz="1100" dirty="0" smtClean="0"/>
              <a:t>), </a:t>
            </a:r>
            <a:r>
              <a:rPr lang="fi-FI" sz="1100" dirty="0" err="1" smtClean="0"/>
              <a:t>mpi</a:t>
            </a:r>
            <a:r>
              <a:rPr lang="fi-FI" sz="1100" dirty="0" smtClean="0"/>
              <a:t> = 200)</a:t>
            </a:r>
          </a:p>
          <a:p>
            <a:r>
              <a:rPr lang="fi-FI" sz="1100" dirty="0" smtClean="0"/>
              <a:t>        for i in </a:t>
            </a:r>
            <a:r>
              <a:rPr lang="fi-FI" sz="1100" dirty="0" err="1" smtClean="0"/>
              <a:t>range</a:t>
            </a:r>
            <a:r>
              <a:rPr lang="fi-FI" sz="1100" dirty="0" smtClean="0"/>
              <a:t>(</a:t>
            </a:r>
            <a:r>
              <a:rPr lang="fi-FI" sz="1100" dirty="0" err="1" smtClean="0"/>
              <a:t>len</a:t>
            </a:r>
            <a:r>
              <a:rPr lang="fi-FI" sz="1100" dirty="0" smtClean="0"/>
              <a:t>(T)):</a:t>
            </a:r>
          </a:p>
          <a:p>
            <a:r>
              <a:rPr lang="fi-FI" sz="1100" dirty="0" smtClean="0"/>
              <a:t>            </a:t>
            </a:r>
            <a:r>
              <a:rPr lang="fi-FI" sz="1100" dirty="0" err="1" smtClean="0"/>
              <a:t>figure</a:t>
            </a:r>
            <a:r>
              <a:rPr lang="fi-FI" sz="1100" dirty="0" smtClean="0"/>
              <a:t>()</a:t>
            </a:r>
          </a:p>
          <a:p>
            <a:r>
              <a:rPr lang="fi-FI" sz="1100" dirty="0" smtClean="0"/>
              <a:t>            Cv = (Edata2[:,0]-</a:t>
            </a:r>
            <a:r>
              <a:rPr lang="fi-FI" sz="1100" dirty="0" err="1" smtClean="0"/>
              <a:t>Edata</a:t>
            </a:r>
            <a:r>
              <a:rPr lang="fi-FI" sz="1100" dirty="0" smtClean="0"/>
              <a:t>[:,0]**2)/T**2/</a:t>
            </a:r>
            <a:r>
              <a:rPr lang="fi-FI" sz="1100" dirty="0" err="1" smtClean="0"/>
              <a:t>grid_size</a:t>
            </a:r>
            <a:endParaRPr lang="fi-FI" sz="1100" dirty="0" smtClean="0"/>
          </a:p>
          <a:p>
            <a:r>
              <a:rPr lang="fi-FI" sz="1100" dirty="0" smtClean="0"/>
              <a:t>            </a:t>
            </a:r>
            <a:r>
              <a:rPr lang="fi-FI" sz="1100" dirty="0" err="1" smtClean="0"/>
              <a:t>plot</a:t>
            </a:r>
            <a:r>
              <a:rPr lang="fi-FI" sz="1100" dirty="0" smtClean="0"/>
              <a:t>(</a:t>
            </a:r>
            <a:r>
              <a:rPr lang="fi-FI" sz="1100" dirty="0" err="1" smtClean="0"/>
              <a:t>T,Cv</a:t>
            </a:r>
            <a:r>
              <a:rPr lang="fi-FI" sz="1100" dirty="0" smtClean="0"/>
              <a:t>,'-o')</a:t>
            </a:r>
          </a:p>
          <a:p>
            <a:r>
              <a:rPr lang="fi-FI" sz="1100" dirty="0" smtClean="0"/>
              <a:t>            </a:t>
            </a:r>
            <a:r>
              <a:rPr lang="fi-FI" sz="1100" dirty="0" err="1" smtClean="0"/>
              <a:t>plot</a:t>
            </a:r>
            <a:r>
              <a:rPr lang="fi-FI" sz="1100" dirty="0" smtClean="0"/>
              <a:t>([2.27, 2.27],[0.0, 1.03*</a:t>
            </a:r>
            <a:r>
              <a:rPr lang="fi-FI" sz="1100" dirty="0" err="1" smtClean="0"/>
              <a:t>amax</a:t>
            </a:r>
            <a:r>
              <a:rPr lang="fi-FI" sz="1100" dirty="0" smtClean="0"/>
              <a:t>(Cv)],'k--')</a:t>
            </a:r>
          </a:p>
          <a:p>
            <a:r>
              <a:rPr lang="fi-FI" sz="1100" dirty="0" smtClean="0"/>
              <a:t>            </a:t>
            </a:r>
            <a:r>
              <a:rPr lang="fi-FI" sz="1100" dirty="0" err="1" smtClean="0"/>
              <a:t>ylabel</a:t>
            </a:r>
            <a:r>
              <a:rPr lang="fi-FI" sz="1100" dirty="0" smtClean="0"/>
              <a:t>('</a:t>
            </a:r>
            <a:r>
              <a:rPr lang="fi-FI" sz="1100" dirty="0" err="1" smtClean="0"/>
              <a:t>Heat</a:t>
            </a:r>
            <a:r>
              <a:rPr lang="fi-FI" sz="1100" dirty="0" smtClean="0"/>
              <a:t> </a:t>
            </a:r>
            <a:r>
              <a:rPr lang="fi-FI" sz="1100" dirty="0" err="1" smtClean="0"/>
              <a:t>Capacity</a:t>
            </a:r>
            <a:r>
              <a:rPr lang="fi-FI" sz="1100" dirty="0" smtClean="0"/>
              <a:t> per spin2 </a:t>
            </a:r>
            <a:r>
              <a:rPr lang="fi-FI" sz="1100" dirty="0" err="1" smtClean="0"/>
              <a:t>with</a:t>
            </a:r>
            <a:r>
              <a:rPr lang="fi-FI" sz="1100" dirty="0" smtClean="0"/>
              <a:t> </a:t>
            </a:r>
            <a:r>
              <a:rPr lang="fi-FI" sz="1100" dirty="0" err="1" smtClean="0"/>
              <a:t>grid_size</a:t>
            </a:r>
            <a:r>
              <a:rPr lang="fi-FI" sz="1100" dirty="0" smtClean="0"/>
              <a:t> %s' % </a:t>
            </a:r>
            <a:r>
              <a:rPr lang="fi-FI" sz="1100" dirty="0" err="1" smtClean="0"/>
              <a:t>str</a:t>
            </a:r>
            <a:r>
              <a:rPr lang="fi-FI" sz="1100" dirty="0" smtClean="0"/>
              <a:t>(</a:t>
            </a:r>
            <a:r>
              <a:rPr lang="fi-FI" sz="1100" dirty="0" err="1" smtClean="0"/>
              <a:t>grid_side</a:t>
            </a:r>
            <a:r>
              <a:rPr lang="fi-FI" sz="1100" dirty="0" smtClean="0"/>
              <a:t>))</a:t>
            </a:r>
          </a:p>
          <a:p>
            <a:r>
              <a:rPr lang="fi-FI" sz="1100" dirty="0" smtClean="0"/>
              <a:t>            </a:t>
            </a:r>
            <a:r>
              <a:rPr lang="fi-FI" sz="1100" dirty="0" err="1" smtClean="0"/>
              <a:t>xlabel</a:t>
            </a:r>
            <a:r>
              <a:rPr lang="fi-FI" sz="1100" dirty="0" smtClean="0"/>
              <a:t>('</a:t>
            </a:r>
            <a:r>
              <a:rPr lang="fi-FI" sz="1100" dirty="0" err="1" smtClean="0"/>
              <a:t>Temperature</a:t>
            </a:r>
            <a:r>
              <a:rPr lang="fi-FI" sz="1100" dirty="0" smtClean="0"/>
              <a:t>')</a:t>
            </a:r>
          </a:p>
          <a:p>
            <a:r>
              <a:rPr lang="fi-FI" sz="1100" dirty="0" smtClean="0"/>
              <a:t>            </a:t>
            </a:r>
            <a:r>
              <a:rPr lang="fi-FI" sz="1100" dirty="0" err="1" smtClean="0"/>
              <a:t>savefig</a:t>
            </a:r>
            <a:r>
              <a:rPr lang="fi-FI" sz="1100" dirty="0" smtClean="0"/>
              <a:t>('</a:t>
            </a:r>
            <a:r>
              <a:rPr lang="fi-FI" sz="1100" dirty="0" err="1" smtClean="0"/>
              <a:t>Heat</a:t>
            </a:r>
            <a:r>
              <a:rPr lang="fi-FI" sz="1100" dirty="0" smtClean="0"/>
              <a:t> </a:t>
            </a:r>
            <a:r>
              <a:rPr lang="fi-FI" sz="1100" dirty="0" err="1" smtClean="0"/>
              <a:t>Capacity</a:t>
            </a:r>
            <a:r>
              <a:rPr lang="fi-FI" sz="1100" dirty="0" smtClean="0"/>
              <a:t> per spin_J_4_J_2 </a:t>
            </a:r>
            <a:r>
              <a:rPr lang="fi-FI" sz="1100" dirty="0" err="1" smtClean="0"/>
              <a:t>with</a:t>
            </a:r>
            <a:r>
              <a:rPr lang="fi-FI" sz="1100" dirty="0" smtClean="0"/>
              <a:t> grid_size%s.pdf'% </a:t>
            </a:r>
            <a:r>
              <a:rPr lang="fi-FI" sz="1100" dirty="0" err="1" smtClean="0"/>
              <a:t>str</a:t>
            </a:r>
            <a:r>
              <a:rPr lang="fi-FI" sz="1100" dirty="0" smtClean="0"/>
              <a:t>(</a:t>
            </a:r>
            <a:r>
              <a:rPr lang="fi-FI" sz="1100" dirty="0" err="1" smtClean="0"/>
              <a:t>grid_side</a:t>
            </a:r>
            <a:r>
              <a:rPr lang="fi-FI" sz="1100" dirty="0" smtClean="0"/>
              <a:t>), </a:t>
            </a:r>
            <a:r>
              <a:rPr lang="fi-FI" sz="1100" dirty="0" err="1" smtClean="0"/>
              <a:t>mpi</a:t>
            </a:r>
            <a:r>
              <a:rPr lang="fi-FI" sz="1100" dirty="0" smtClean="0"/>
              <a:t> = 200)</a:t>
            </a:r>
          </a:p>
        </p:txBody>
      </p:sp>
      <p:sp>
        <p:nvSpPr>
          <p:cNvPr id="4" name="Rectangle 3"/>
          <p:cNvSpPr/>
          <p:nvPr/>
        </p:nvSpPr>
        <p:spPr>
          <a:xfrm>
            <a:off x="5683200" y="557351"/>
            <a:ext cx="901282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 smtClean="0"/>
              <a:t> </a:t>
            </a:r>
          </a:p>
          <a:p>
            <a:r>
              <a:rPr lang="fi-FI" sz="1200" dirty="0" smtClean="0"/>
              <a:t>        </a:t>
            </a:r>
            <a:r>
              <a:rPr lang="fi-FI" sz="1200" dirty="0" err="1" smtClean="0"/>
              <a:t>figure</a:t>
            </a:r>
            <a:r>
              <a:rPr lang="fi-FI" sz="1200" dirty="0" smtClean="0"/>
              <a:t>()</a:t>
            </a:r>
          </a:p>
          <a:p>
            <a:r>
              <a:rPr lang="fi-FI" sz="1200" dirty="0" smtClean="0"/>
              <a:t>        </a:t>
            </a:r>
            <a:r>
              <a:rPr lang="fi-FI" sz="1200" dirty="0" err="1" smtClean="0"/>
              <a:t>errorbar</a:t>
            </a:r>
            <a:r>
              <a:rPr lang="fi-FI" sz="1200" dirty="0" smtClean="0"/>
              <a:t>(</a:t>
            </a:r>
            <a:r>
              <a:rPr lang="fi-FI" sz="1200" dirty="0" err="1" smtClean="0"/>
              <a:t>T,Mdata</a:t>
            </a:r>
            <a:r>
              <a:rPr lang="fi-FI" sz="1200" dirty="0" smtClean="0"/>
              <a:t>[:,0]/</a:t>
            </a:r>
            <a:r>
              <a:rPr lang="fi-FI" sz="1200" dirty="0" err="1" smtClean="0"/>
              <a:t>grid_size,Mdata</a:t>
            </a:r>
            <a:r>
              <a:rPr lang="fi-FI" sz="1200" dirty="0" smtClean="0"/>
              <a:t>[:,1]/</a:t>
            </a:r>
            <a:r>
              <a:rPr lang="fi-FI" sz="1200" dirty="0" err="1" smtClean="0"/>
              <a:t>grid_size</a:t>
            </a:r>
            <a:r>
              <a:rPr lang="fi-FI" sz="1200" dirty="0" smtClean="0"/>
              <a:t>)</a:t>
            </a:r>
          </a:p>
          <a:p>
            <a:r>
              <a:rPr lang="fi-FI" sz="1200" dirty="0" smtClean="0"/>
              <a:t>        </a:t>
            </a:r>
            <a:r>
              <a:rPr lang="fi-FI" sz="1200" dirty="0" err="1" smtClean="0"/>
              <a:t>ylabel</a:t>
            </a:r>
            <a:r>
              <a:rPr lang="fi-FI" sz="1200" dirty="0" smtClean="0"/>
              <a:t>('</a:t>
            </a:r>
            <a:r>
              <a:rPr lang="fi-FI" sz="1200" dirty="0" err="1" smtClean="0"/>
              <a:t>Magnetization</a:t>
            </a:r>
            <a:r>
              <a:rPr lang="fi-FI" sz="1200" dirty="0" smtClean="0"/>
              <a:t> per spin2 </a:t>
            </a:r>
            <a:r>
              <a:rPr lang="fi-FI" sz="1200" dirty="0" err="1" smtClean="0"/>
              <a:t>with</a:t>
            </a:r>
            <a:r>
              <a:rPr lang="fi-FI" sz="1200" dirty="0" smtClean="0"/>
              <a:t> </a:t>
            </a:r>
            <a:r>
              <a:rPr lang="fi-FI" sz="1200" dirty="0" err="1" smtClean="0"/>
              <a:t>grid_size</a:t>
            </a:r>
            <a:r>
              <a:rPr lang="fi-FI" sz="1200" dirty="0" smtClean="0"/>
              <a:t> %s' % </a:t>
            </a:r>
            <a:r>
              <a:rPr lang="fi-FI" sz="1200" dirty="0" err="1" smtClean="0"/>
              <a:t>str</a:t>
            </a:r>
            <a:r>
              <a:rPr lang="fi-FI" sz="1200" dirty="0" smtClean="0"/>
              <a:t>(</a:t>
            </a:r>
            <a:r>
              <a:rPr lang="fi-FI" sz="1200" dirty="0" err="1" smtClean="0"/>
              <a:t>grid_side</a:t>
            </a:r>
            <a:r>
              <a:rPr lang="fi-FI" sz="1200" dirty="0" smtClean="0"/>
              <a:t>))</a:t>
            </a:r>
          </a:p>
          <a:p>
            <a:r>
              <a:rPr lang="fi-FI" sz="1200" dirty="0" smtClean="0"/>
              <a:t>        </a:t>
            </a:r>
            <a:r>
              <a:rPr lang="fi-FI" sz="1200" dirty="0" err="1" smtClean="0"/>
              <a:t>xlabel</a:t>
            </a:r>
            <a:r>
              <a:rPr lang="fi-FI" sz="1200" dirty="0" smtClean="0"/>
              <a:t>('</a:t>
            </a:r>
            <a:r>
              <a:rPr lang="fi-FI" sz="1200" dirty="0" err="1" smtClean="0"/>
              <a:t>Temperature</a:t>
            </a:r>
            <a:r>
              <a:rPr lang="fi-FI" sz="1200" dirty="0" smtClean="0"/>
              <a:t>')</a:t>
            </a:r>
          </a:p>
          <a:p>
            <a:r>
              <a:rPr lang="fi-FI" sz="1200" dirty="0" smtClean="0"/>
              <a:t>        </a:t>
            </a:r>
            <a:r>
              <a:rPr lang="fi-FI" sz="1200" dirty="0" err="1" smtClean="0"/>
              <a:t>savefig</a:t>
            </a:r>
            <a:r>
              <a:rPr lang="fi-FI" sz="1200" dirty="0" smtClean="0"/>
              <a:t>('</a:t>
            </a:r>
            <a:r>
              <a:rPr lang="fi-FI" sz="1200" dirty="0" err="1" smtClean="0"/>
              <a:t>Magnetization</a:t>
            </a:r>
            <a:r>
              <a:rPr lang="fi-FI" sz="1200" dirty="0" smtClean="0"/>
              <a:t> per spin_J_4_J_2 </a:t>
            </a:r>
            <a:r>
              <a:rPr lang="fi-FI" sz="1200" dirty="0" err="1" smtClean="0"/>
              <a:t>with</a:t>
            </a:r>
            <a:r>
              <a:rPr lang="fi-FI" sz="1200" dirty="0" smtClean="0"/>
              <a:t> grid_size%s.pdf'% </a:t>
            </a:r>
            <a:r>
              <a:rPr lang="fi-FI" sz="1200" dirty="0" err="1" smtClean="0"/>
              <a:t>str</a:t>
            </a:r>
            <a:r>
              <a:rPr lang="fi-FI" sz="1200" dirty="0" smtClean="0"/>
              <a:t>(</a:t>
            </a:r>
            <a:r>
              <a:rPr lang="fi-FI" sz="1200" dirty="0" err="1" smtClean="0"/>
              <a:t>grid_side</a:t>
            </a:r>
            <a:r>
              <a:rPr lang="fi-FI" sz="1200" dirty="0" smtClean="0"/>
              <a:t>), </a:t>
            </a:r>
            <a:r>
              <a:rPr lang="fi-FI" sz="1200" dirty="0" err="1" smtClean="0"/>
              <a:t>mpi</a:t>
            </a:r>
            <a:r>
              <a:rPr lang="fi-FI" sz="1200" dirty="0" smtClean="0"/>
              <a:t> = 200)</a:t>
            </a:r>
          </a:p>
          <a:p>
            <a:r>
              <a:rPr lang="fi-FI" sz="1200" dirty="0" smtClean="0"/>
              <a:t>        </a:t>
            </a:r>
            <a:r>
              <a:rPr lang="fi-FI" sz="1200" dirty="0" err="1" smtClean="0"/>
              <a:t>figure</a:t>
            </a:r>
            <a:r>
              <a:rPr lang="fi-FI" sz="1200" dirty="0" smtClean="0"/>
              <a:t>()</a:t>
            </a:r>
          </a:p>
          <a:p>
            <a:r>
              <a:rPr lang="fi-FI" sz="1200" dirty="0" smtClean="0"/>
              <a:t>        </a:t>
            </a:r>
            <a:r>
              <a:rPr lang="fi-FI" sz="1200" dirty="0" err="1" smtClean="0"/>
              <a:t>chi</a:t>
            </a:r>
            <a:r>
              <a:rPr lang="fi-FI" sz="1200" dirty="0" smtClean="0"/>
              <a:t> = (Mdata2[:,0]-</a:t>
            </a:r>
            <a:r>
              <a:rPr lang="fi-FI" sz="1200" dirty="0" err="1" smtClean="0"/>
              <a:t>Mdata</a:t>
            </a:r>
            <a:r>
              <a:rPr lang="fi-FI" sz="1200" dirty="0" smtClean="0"/>
              <a:t>[:,0]**2)/T**2/</a:t>
            </a:r>
            <a:r>
              <a:rPr lang="fi-FI" sz="1200" dirty="0" err="1" smtClean="0"/>
              <a:t>grid_size</a:t>
            </a:r>
            <a:endParaRPr lang="fi-FI" sz="1200" dirty="0" smtClean="0"/>
          </a:p>
          <a:p>
            <a:r>
              <a:rPr lang="fi-FI" sz="1200" dirty="0" smtClean="0"/>
              <a:t>        </a:t>
            </a:r>
            <a:r>
              <a:rPr lang="fi-FI" sz="1200" dirty="0" err="1" smtClean="0"/>
              <a:t>plot</a:t>
            </a:r>
            <a:r>
              <a:rPr lang="fi-FI" sz="1200" dirty="0" smtClean="0"/>
              <a:t>(</a:t>
            </a:r>
            <a:r>
              <a:rPr lang="fi-FI" sz="1200" dirty="0" err="1" smtClean="0"/>
              <a:t>T,chi</a:t>
            </a:r>
            <a:r>
              <a:rPr lang="fi-FI" sz="1200" dirty="0" smtClean="0"/>
              <a:t>,'-o')</a:t>
            </a:r>
          </a:p>
          <a:p>
            <a:r>
              <a:rPr lang="fi-FI" sz="1200" dirty="0" smtClean="0"/>
              <a:t>        </a:t>
            </a:r>
            <a:r>
              <a:rPr lang="fi-FI" sz="1200" dirty="0" err="1" smtClean="0"/>
              <a:t>plot</a:t>
            </a:r>
            <a:r>
              <a:rPr lang="fi-FI" sz="1200" dirty="0" smtClean="0"/>
              <a:t>([2.27, 2.27],[0.0, 1.03*</a:t>
            </a:r>
            <a:r>
              <a:rPr lang="fi-FI" sz="1200" dirty="0" err="1" smtClean="0"/>
              <a:t>amax</a:t>
            </a:r>
            <a:r>
              <a:rPr lang="fi-FI" sz="1200" dirty="0" smtClean="0"/>
              <a:t>(</a:t>
            </a:r>
            <a:r>
              <a:rPr lang="fi-FI" sz="1200" dirty="0" err="1" smtClean="0"/>
              <a:t>chi</a:t>
            </a:r>
            <a:r>
              <a:rPr lang="fi-FI" sz="1200" dirty="0" smtClean="0"/>
              <a:t>)],'k--')</a:t>
            </a:r>
          </a:p>
          <a:p>
            <a:r>
              <a:rPr lang="fi-FI" sz="1200" dirty="0" smtClean="0"/>
              <a:t>        </a:t>
            </a:r>
            <a:r>
              <a:rPr lang="fi-FI" sz="1200" dirty="0" err="1" smtClean="0"/>
              <a:t>ylabel</a:t>
            </a:r>
            <a:r>
              <a:rPr lang="fi-FI" sz="1200" dirty="0" smtClean="0"/>
              <a:t>('</a:t>
            </a:r>
            <a:r>
              <a:rPr lang="fi-FI" sz="1200" dirty="0" err="1" smtClean="0"/>
              <a:t>Susceptibility</a:t>
            </a:r>
            <a:r>
              <a:rPr lang="fi-FI" sz="1200" dirty="0" smtClean="0"/>
              <a:t> per spin2 </a:t>
            </a:r>
            <a:r>
              <a:rPr lang="fi-FI" sz="1200" dirty="0" err="1" smtClean="0"/>
              <a:t>with</a:t>
            </a:r>
            <a:r>
              <a:rPr lang="fi-FI" sz="1200" dirty="0" smtClean="0"/>
              <a:t> </a:t>
            </a:r>
            <a:r>
              <a:rPr lang="fi-FI" sz="1200" dirty="0" err="1" smtClean="0"/>
              <a:t>grid_size</a:t>
            </a:r>
            <a:r>
              <a:rPr lang="fi-FI" sz="1200" dirty="0" smtClean="0"/>
              <a:t> %s' % </a:t>
            </a:r>
            <a:r>
              <a:rPr lang="fi-FI" sz="1200" dirty="0" err="1" smtClean="0"/>
              <a:t>str</a:t>
            </a:r>
            <a:r>
              <a:rPr lang="fi-FI" sz="1200" dirty="0" smtClean="0"/>
              <a:t>(</a:t>
            </a:r>
            <a:r>
              <a:rPr lang="fi-FI" sz="1200" dirty="0" err="1" smtClean="0"/>
              <a:t>grid_side</a:t>
            </a:r>
            <a:r>
              <a:rPr lang="fi-FI" sz="1200" dirty="0" smtClean="0"/>
              <a:t>))</a:t>
            </a:r>
          </a:p>
          <a:p>
            <a:r>
              <a:rPr lang="fi-FI" sz="1200" dirty="0" smtClean="0"/>
              <a:t>        </a:t>
            </a:r>
            <a:r>
              <a:rPr lang="fi-FI" sz="1200" dirty="0" err="1" smtClean="0"/>
              <a:t>xlabel</a:t>
            </a:r>
            <a:r>
              <a:rPr lang="fi-FI" sz="1200" dirty="0" smtClean="0"/>
              <a:t>('</a:t>
            </a:r>
            <a:r>
              <a:rPr lang="fi-FI" sz="1200" dirty="0" err="1" smtClean="0"/>
              <a:t>Temperature</a:t>
            </a:r>
            <a:r>
              <a:rPr lang="fi-FI" sz="1200" dirty="0" smtClean="0"/>
              <a:t>')</a:t>
            </a:r>
          </a:p>
          <a:p>
            <a:r>
              <a:rPr lang="fi-FI" sz="1200" dirty="0" smtClean="0"/>
              <a:t>        </a:t>
            </a:r>
            <a:r>
              <a:rPr lang="fi-FI" sz="1200" dirty="0" err="1" smtClean="0"/>
              <a:t>savefig</a:t>
            </a:r>
            <a:r>
              <a:rPr lang="fi-FI" sz="1200" dirty="0" smtClean="0"/>
              <a:t>('</a:t>
            </a:r>
            <a:r>
              <a:rPr lang="fi-FI" sz="1200" dirty="0" err="1" smtClean="0"/>
              <a:t>Susceptibility</a:t>
            </a:r>
            <a:r>
              <a:rPr lang="fi-FI" sz="1200" dirty="0" smtClean="0"/>
              <a:t> per spin_J_4_J_2 </a:t>
            </a:r>
            <a:r>
              <a:rPr lang="fi-FI" sz="1200" dirty="0" err="1" smtClean="0"/>
              <a:t>with</a:t>
            </a:r>
            <a:r>
              <a:rPr lang="fi-FI" sz="1200" dirty="0" smtClean="0"/>
              <a:t> grid_size%s.pdf'% </a:t>
            </a:r>
            <a:r>
              <a:rPr lang="fi-FI" sz="1200" dirty="0" err="1" smtClean="0"/>
              <a:t>str</a:t>
            </a:r>
            <a:r>
              <a:rPr lang="fi-FI" sz="1200" dirty="0" smtClean="0"/>
              <a:t>(</a:t>
            </a:r>
            <a:r>
              <a:rPr lang="fi-FI" sz="1200" dirty="0" err="1" smtClean="0"/>
              <a:t>grid_side</a:t>
            </a:r>
            <a:r>
              <a:rPr lang="fi-FI" sz="1200" dirty="0" smtClean="0"/>
              <a:t>), </a:t>
            </a:r>
            <a:r>
              <a:rPr lang="fi-FI" sz="1200" dirty="0" err="1" smtClean="0"/>
              <a:t>mpi</a:t>
            </a:r>
            <a:r>
              <a:rPr lang="fi-FI" sz="1200" dirty="0" smtClean="0"/>
              <a:t> = 200) </a:t>
            </a:r>
          </a:p>
          <a:p>
            <a:r>
              <a:rPr lang="fi-FI" sz="1200" dirty="0" smtClean="0"/>
              <a:t>        show()</a:t>
            </a:r>
          </a:p>
          <a:p>
            <a:r>
              <a:rPr lang="fi-FI" sz="1200" dirty="0" smtClean="0"/>
              <a:t>        </a:t>
            </a:r>
          </a:p>
          <a:p>
            <a:r>
              <a:rPr lang="fi-FI" sz="1200" dirty="0" smtClean="0"/>
              <a:t>        #</a:t>
            </a:r>
            <a:r>
              <a:rPr lang="fi-FI" sz="1200" dirty="0" err="1" smtClean="0"/>
              <a:t>calculate</a:t>
            </a:r>
            <a:r>
              <a:rPr lang="fi-FI" sz="1200" dirty="0" smtClean="0"/>
              <a:t> </a:t>
            </a:r>
            <a:r>
              <a:rPr lang="fi-FI" sz="1200" dirty="0" err="1" smtClean="0"/>
              <a:t>transition</a:t>
            </a:r>
            <a:r>
              <a:rPr lang="fi-FI" sz="1200" dirty="0" smtClean="0"/>
              <a:t> </a:t>
            </a:r>
            <a:r>
              <a:rPr lang="fi-FI" sz="1200" dirty="0" err="1" smtClean="0"/>
              <a:t>tamperature</a:t>
            </a:r>
            <a:endParaRPr lang="fi-FI" sz="1200" dirty="0" smtClean="0"/>
          </a:p>
          <a:p>
            <a:r>
              <a:rPr lang="fi-FI" sz="1200" dirty="0" smtClean="0"/>
              <a:t>        </a:t>
            </a:r>
            <a:r>
              <a:rPr lang="fi-FI" sz="1200" dirty="0" err="1" smtClean="0"/>
              <a:t>Tc</a:t>
            </a:r>
            <a:r>
              <a:rPr lang="fi-FI" sz="1200" dirty="0" smtClean="0"/>
              <a:t> = 1.0/(3.16681*10**(-6)*</a:t>
            </a:r>
            <a:r>
              <a:rPr lang="fi-FI" sz="1200" dirty="0" err="1" smtClean="0"/>
              <a:t>beta</a:t>
            </a:r>
            <a:r>
              <a:rPr lang="fi-FI" sz="1200" dirty="0" smtClean="0"/>
              <a:t>)</a:t>
            </a:r>
          </a:p>
          <a:p>
            <a:r>
              <a:rPr lang="fi-FI" sz="1200" dirty="0" smtClean="0"/>
              <a:t>        </a:t>
            </a:r>
            <a:r>
              <a:rPr lang="fi-FI" sz="1200" dirty="0" err="1" smtClean="0"/>
              <a:t>print</a:t>
            </a:r>
            <a:r>
              <a:rPr lang="fi-FI" sz="1200" dirty="0" smtClean="0"/>
              <a:t>('</a:t>
            </a:r>
            <a:r>
              <a:rPr lang="fi-FI" sz="1200" dirty="0" err="1" smtClean="0"/>
              <a:t>The</a:t>
            </a:r>
            <a:r>
              <a:rPr lang="fi-FI" sz="1200" dirty="0" smtClean="0"/>
              <a:t> </a:t>
            </a:r>
            <a:r>
              <a:rPr lang="fi-FI" sz="1200" dirty="0" err="1" smtClean="0"/>
              <a:t>transition</a:t>
            </a:r>
            <a:r>
              <a:rPr lang="fi-FI" sz="1200" dirty="0" smtClean="0"/>
              <a:t> </a:t>
            </a:r>
            <a:r>
              <a:rPr lang="fi-FI" sz="1200" dirty="0" err="1" smtClean="0"/>
              <a:t>tamperature</a:t>
            </a:r>
            <a:r>
              <a:rPr lang="fi-FI" sz="1200" dirty="0" smtClean="0"/>
              <a:t> </a:t>
            </a:r>
            <a:r>
              <a:rPr lang="fi-FI" sz="1200" dirty="0" err="1" smtClean="0"/>
              <a:t>with</a:t>
            </a:r>
            <a:r>
              <a:rPr lang="fi-FI" sz="1200" dirty="0" smtClean="0"/>
              <a:t> </a:t>
            </a:r>
            <a:r>
              <a:rPr lang="fi-FI" sz="1200" dirty="0" err="1" smtClean="0"/>
              <a:t>grid_size</a:t>
            </a:r>
            <a:r>
              <a:rPr lang="fi-FI" sz="1200" dirty="0" smtClean="0"/>
              <a:t> %s' % </a:t>
            </a:r>
            <a:r>
              <a:rPr lang="fi-FI" sz="1200" dirty="0" err="1" smtClean="0"/>
              <a:t>str</a:t>
            </a:r>
            <a:r>
              <a:rPr lang="fi-FI" sz="1200" dirty="0" smtClean="0"/>
              <a:t>(</a:t>
            </a:r>
            <a:r>
              <a:rPr lang="fi-FI" sz="1200" dirty="0" err="1" smtClean="0"/>
              <a:t>grid_side</a:t>
            </a:r>
            <a:r>
              <a:rPr lang="fi-FI" sz="1200" dirty="0" smtClean="0"/>
              <a:t>), </a:t>
            </a:r>
            <a:r>
              <a:rPr lang="fi-FI" sz="1200" dirty="0" err="1" smtClean="0"/>
              <a:t>mean</a:t>
            </a:r>
            <a:r>
              <a:rPr lang="fi-FI" sz="1200" dirty="0" smtClean="0"/>
              <a:t>(</a:t>
            </a:r>
            <a:r>
              <a:rPr lang="fi-FI" sz="1200" dirty="0" err="1" smtClean="0"/>
              <a:t>Tc</a:t>
            </a:r>
            <a:r>
              <a:rPr lang="fi-FI" sz="1200" dirty="0" smtClean="0"/>
              <a:t>))</a:t>
            </a:r>
          </a:p>
          <a:p>
            <a:r>
              <a:rPr lang="fi-FI" sz="1200" dirty="0" smtClean="0"/>
              <a:t>        </a:t>
            </a:r>
            <a:r>
              <a:rPr lang="fi-FI" sz="1200" dirty="0" err="1" smtClean="0"/>
              <a:t>plot</a:t>
            </a:r>
            <a:r>
              <a:rPr lang="fi-FI" sz="1200" dirty="0" smtClean="0"/>
              <a:t>(</a:t>
            </a:r>
            <a:r>
              <a:rPr lang="fi-FI" sz="1200" dirty="0" err="1" smtClean="0"/>
              <a:t>Tc</a:t>
            </a:r>
            <a:r>
              <a:rPr lang="fi-FI" sz="1200" dirty="0" smtClean="0"/>
              <a:t>)</a:t>
            </a:r>
          </a:p>
          <a:p>
            <a:r>
              <a:rPr lang="fi-FI" sz="1200" dirty="0" smtClean="0"/>
              <a:t>        </a:t>
            </a:r>
            <a:r>
              <a:rPr lang="fi-FI" sz="1200" dirty="0" err="1" smtClean="0"/>
              <a:t>savefig</a:t>
            </a:r>
            <a:r>
              <a:rPr lang="fi-FI" sz="1200" dirty="0" smtClean="0"/>
              <a:t>('</a:t>
            </a:r>
            <a:r>
              <a:rPr lang="fi-FI" sz="1200" dirty="0" err="1" smtClean="0"/>
              <a:t>The</a:t>
            </a:r>
            <a:r>
              <a:rPr lang="fi-FI" sz="1200" dirty="0" smtClean="0"/>
              <a:t> </a:t>
            </a:r>
            <a:r>
              <a:rPr lang="fi-FI" sz="1200" dirty="0" err="1" smtClean="0"/>
              <a:t>transition</a:t>
            </a:r>
            <a:r>
              <a:rPr lang="fi-FI" sz="1200" dirty="0" smtClean="0"/>
              <a:t> </a:t>
            </a:r>
            <a:r>
              <a:rPr lang="fi-FI" sz="1200" dirty="0" err="1" smtClean="0"/>
              <a:t>tamperature</a:t>
            </a:r>
            <a:r>
              <a:rPr lang="fi-FI" sz="1200" dirty="0" smtClean="0"/>
              <a:t> </a:t>
            </a:r>
            <a:r>
              <a:rPr lang="fi-FI" sz="1200" dirty="0" err="1" smtClean="0"/>
              <a:t>with</a:t>
            </a:r>
            <a:r>
              <a:rPr lang="fi-FI" sz="1200" dirty="0" smtClean="0"/>
              <a:t> grid_size%s.pdf'% </a:t>
            </a:r>
            <a:r>
              <a:rPr lang="fi-FI" sz="1200" dirty="0" err="1" smtClean="0"/>
              <a:t>str</a:t>
            </a:r>
            <a:r>
              <a:rPr lang="fi-FI" sz="1200" dirty="0" smtClean="0"/>
              <a:t>(</a:t>
            </a:r>
            <a:r>
              <a:rPr lang="fi-FI" sz="1200" dirty="0" err="1" smtClean="0"/>
              <a:t>grid_side</a:t>
            </a:r>
            <a:r>
              <a:rPr lang="fi-FI" sz="1200" dirty="0" smtClean="0"/>
              <a:t>), </a:t>
            </a:r>
            <a:r>
              <a:rPr lang="fi-FI" sz="1200" dirty="0" err="1" smtClean="0"/>
              <a:t>mpi</a:t>
            </a:r>
            <a:r>
              <a:rPr lang="fi-FI" sz="1200" dirty="0" smtClean="0"/>
              <a:t> = 200)</a:t>
            </a:r>
            <a:endParaRPr lang="fi-FI" sz="1200" dirty="0"/>
          </a:p>
        </p:txBody>
      </p:sp>
    </p:spTree>
    <p:extLst>
      <p:ext uri="{BB962C8B-B14F-4D97-AF65-F5344CB8AC3E}">
        <p14:creationId xmlns:p14="http://schemas.microsoft.com/office/powerpoint/2010/main" val="302506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2050</Words>
  <Application>Microsoft Office PowerPoint</Application>
  <PresentationFormat>Widescreen</PresentationFormat>
  <Paragraphs>336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Adobe Acrobat Document</vt:lpstr>
      <vt:lpstr>Project 2</vt:lpstr>
      <vt:lpstr>Warm up</vt:lpstr>
      <vt:lpstr>Warm up</vt:lpstr>
      <vt:lpstr>Warm up</vt:lpstr>
      <vt:lpstr>Warm up</vt:lpstr>
      <vt:lpstr>Warm up</vt:lpstr>
      <vt:lpstr>Warm 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Problem6 </vt:lpstr>
      <vt:lpstr>Problem6 </vt:lpstr>
      <vt:lpstr>Problem7</vt:lpstr>
      <vt:lpstr>PowerPoint Presentation</vt:lpstr>
      <vt:lpstr>PowerPoint Presentation</vt:lpstr>
    </vt:vector>
  </TitlesOfParts>
  <Company>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Qin He</dc:creator>
  <cp:lastModifiedBy>Qin He</cp:lastModifiedBy>
  <cp:revision>11</cp:revision>
  <dcterms:created xsi:type="dcterms:W3CDTF">2019-05-14T05:55:39Z</dcterms:created>
  <dcterms:modified xsi:type="dcterms:W3CDTF">2019-05-14T09:35:47Z</dcterms:modified>
</cp:coreProperties>
</file>