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7" r:id="rId2"/>
    <p:sldId id="260" r:id="rId3"/>
    <p:sldId id="261" r:id="rId4"/>
    <p:sldId id="262" r:id="rId5"/>
    <p:sldId id="263" r:id="rId6"/>
    <p:sldId id="264" r:id="rId7"/>
    <p:sldId id="266" r:id="rId8"/>
    <p:sldId id="267" r:id="rId9"/>
    <p:sldId id="265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78F5F-4C82-4F5C-AA1F-96889AAA8127}" type="datetimeFigureOut">
              <a:rPr lang="en-CA" smtClean="0"/>
              <a:t>2019-11-15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4BC2C-075B-43A3-B93A-F729CFBB25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55666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44A35-E8CE-40DB-BBF7-5FDCEC7C791D}" type="datetimeFigureOut">
              <a:rPr lang="en-CA" smtClean="0"/>
              <a:t>2019-11-15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84A732-767A-4BCE-BCA8-DE740D59F8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45175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2EAF594-DECC-41D5-8F5C-A4BAB89BA062}" type="datetime1">
              <a:rPr lang="en-CA" smtClean="0"/>
              <a:t>2019-11-15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E844698-1B7F-4EEB-A55E-DF3D2A9BAC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3841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841E6-931D-4898-9CAE-801D8AFF836E}" type="datetime1">
              <a:rPr lang="en-CA" smtClean="0"/>
              <a:t>2019-11-15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44698-1B7F-4EEB-A55E-DF3D2A9BAC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9444075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841E6-931D-4898-9CAE-801D8AFF836E}" type="datetime1">
              <a:rPr lang="en-CA" smtClean="0"/>
              <a:t>2019-11-15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44698-1B7F-4EEB-A55E-DF3D2A9BAC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8495928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841E6-931D-4898-9CAE-801D8AFF836E}" type="datetime1">
              <a:rPr lang="en-CA" smtClean="0"/>
              <a:t>2019-11-15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44698-1B7F-4EEB-A55E-DF3D2A9BAC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0216541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841E6-931D-4898-9CAE-801D8AFF836E}" type="datetime1">
              <a:rPr lang="en-CA" smtClean="0"/>
              <a:t>2019-11-15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44698-1B7F-4EEB-A55E-DF3D2A9BAC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8790608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841E6-931D-4898-9CAE-801D8AFF836E}" type="datetime1">
              <a:rPr lang="en-CA" smtClean="0"/>
              <a:t>2019-11-15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44698-1B7F-4EEB-A55E-DF3D2A9BAC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9583362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841E6-931D-4898-9CAE-801D8AFF836E}" type="datetime1">
              <a:rPr lang="en-CA" smtClean="0"/>
              <a:t>2019-11-15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44698-1B7F-4EEB-A55E-DF3D2A9BAC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3158119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F8DFC12-2674-4653-BCDC-2F085B523771}" type="datetime1">
              <a:rPr lang="en-CA" smtClean="0"/>
              <a:t>2019-11-15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44698-1B7F-4EEB-A55E-DF3D2A9BAC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81880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2EC3AF5-054E-422F-9061-3D97C0E86DBA}" type="datetime1">
              <a:rPr lang="en-CA" smtClean="0"/>
              <a:t>2019-11-15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44698-1B7F-4EEB-A55E-DF3D2A9BAC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7101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CE96-FBCA-48C7-9C0A-0C618C8FDD7C}" type="datetime1">
              <a:rPr lang="en-CA" smtClean="0"/>
              <a:t>2019-11-15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44698-1B7F-4EEB-A55E-DF3D2A9BAC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6786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5BF9-71E7-4DDC-9E4F-85C413ABBAF7}" type="datetime1">
              <a:rPr lang="en-CA" smtClean="0"/>
              <a:t>2019-11-15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44698-1B7F-4EEB-A55E-DF3D2A9BAC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078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AD56-5A48-479B-9B07-4ACD814DAC59}" type="datetime1">
              <a:rPr lang="en-CA" smtClean="0"/>
              <a:t>2019-11-15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44698-1B7F-4EEB-A55E-DF3D2A9BAC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5647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2E03-074A-4A62-A983-187517650C55}" type="datetime1">
              <a:rPr lang="en-CA" smtClean="0"/>
              <a:t>2019-11-15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44698-1B7F-4EEB-A55E-DF3D2A9BAC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80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29B47-A7CF-47D4-B9C8-3192AA33D987}" type="datetime1">
              <a:rPr lang="en-CA" smtClean="0"/>
              <a:t>2019-11-15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44698-1B7F-4EEB-A55E-DF3D2A9BAC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917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57635-71C2-460D-9898-373041844E37}" type="datetime1">
              <a:rPr lang="en-CA" smtClean="0"/>
              <a:t>2019-11-15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44698-1B7F-4EEB-A55E-DF3D2A9BAC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0179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7646-DB27-4D21-931C-93922F78252B}" type="datetime1">
              <a:rPr lang="en-CA" smtClean="0"/>
              <a:t>2019-11-15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44698-1B7F-4EEB-A55E-DF3D2A9BAC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861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5935-0226-4CD2-927D-4699422700BF}" type="datetime1">
              <a:rPr lang="en-CA" smtClean="0"/>
              <a:t>2019-11-15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44698-1B7F-4EEB-A55E-DF3D2A9BAC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0572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A5841E6-931D-4898-9CAE-801D8AFF836E}" type="datetime1">
              <a:rPr lang="en-CA" smtClean="0"/>
              <a:t>2019-11-15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CA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E844698-1B7F-4EEB-A55E-DF3D2A9BAC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2254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Capstone Assignment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Opening an Asian restaurant in Ottawa, Ontario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5620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456" y="2787568"/>
            <a:ext cx="8825659" cy="3416300"/>
          </a:xfrm>
        </p:spPr>
        <p:txBody>
          <a:bodyPr/>
          <a:lstStyle/>
          <a:p>
            <a:r>
              <a:rPr lang="en-US" dirty="0" smtClean="0"/>
              <a:t>Ann should open her restaurant in the Stonebridge </a:t>
            </a:r>
            <a:r>
              <a:rPr lang="en-US" dirty="0" err="1" smtClean="0"/>
              <a:t>neighbourhood</a:t>
            </a:r>
            <a:r>
              <a:rPr lang="en-US" dirty="0" smtClean="0"/>
              <a:t> due to it being a highly </a:t>
            </a:r>
            <a:r>
              <a:rPr lang="en-US" dirty="0"/>
              <a:t>populated area </a:t>
            </a:r>
            <a:r>
              <a:rPr lang="en-US" dirty="0" smtClean="0"/>
              <a:t>with a high Asian ratio and with </a:t>
            </a:r>
            <a:r>
              <a:rPr lang="en-US" dirty="0"/>
              <a:t>low Asian restaurant competition</a:t>
            </a:r>
            <a:r>
              <a:rPr lang="en-US" dirty="0" smtClean="0"/>
              <a:t>.</a:t>
            </a:r>
          </a:p>
          <a:p>
            <a:r>
              <a:rPr lang="en-CA" dirty="0" smtClean="0"/>
              <a:t>Ann should create a strong online presence by hosting a restaurant website and establishing a social media following.</a:t>
            </a:r>
          </a:p>
          <a:p>
            <a:r>
              <a:rPr lang="en-CA" dirty="0" smtClean="0"/>
              <a:t>Menu prices don’t seem to be correlated with ratings. </a:t>
            </a:r>
          </a:p>
          <a:p>
            <a:r>
              <a:rPr lang="en-CA" dirty="0" smtClean="0"/>
              <a:t>Suggested restaurant categories: Korean or Japanese</a:t>
            </a:r>
          </a:p>
          <a:p>
            <a:pPr lvl="1"/>
            <a:r>
              <a:rPr lang="en-CA" dirty="0" smtClean="0"/>
              <a:t>Low competition</a:t>
            </a:r>
          </a:p>
          <a:p>
            <a:pPr lvl="1"/>
            <a:r>
              <a:rPr lang="en-CA" dirty="0" smtClean="0"/>
              <a:t>Generally higher rated than others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0068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2"/>
            <a:ext cx="8825658" cy="2677648"/>
          </a:xfrm>
        </p:spPr>
        <p:txBody>
          <a:bodyPr/>
          <a:lstStyle/>
          <a:p>
            <a:pPr algn="l"/>
            <a:r>
              <a:rPr lang="en-CA" dirty="0" smtClean="0"/>
              <a:t>Business Problem</a:t>
            </a:r>
            <a:endParaRPr lang="en-CA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Ann</a:t>
            </a:r>
            <a:r>
              <a:rPr lang="en-US" dirty="0"/>
              <a:t>, the client, just moved to Ottawa and is looking to open an Asian restaurant. Ann would like to find a location with high population density, a high ratio of </a:t>
            </a:r>
            <a:r>
              <a:rPr lang="en-US" dirty="0" err="1"/>
              <a:t>asian</a:t>
            </a:r>
            <a:r>
              <a:rPr lang="en-US" dirty="0"/>
              <a:t> population, and a low number of popular </a:t>
            </a:r>
            <a:r>
              <a:rPr lang="en-US" dirty="0" err="1"/>
              <a:t>asian</a:t>
            </a:r>
            <a:r>
              <a:rPr lang="en-US" dirty="0"/>
              <a:t> restaurants as competition</a:t>
            </a:r>
            <a:r>
              <a:rPr lang="en-US" dirty="0" smtClean="0"/>
              <a:t>. Where should Ann open her restaurant?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6056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Background:</a:t>
            </a:r>
            <a:br>
              <a:rPr lang="en-CA" dirty="0" smtClean="0"/>
            </a:br>
            <a:r>
              <a:rPr lang="en-CA" dirty="0" smtClean="0"/>
              <a:t>Ottawa’s trending restaurants</a:t>
            </a:r>
            <a:endParaRPr lang="en-C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893" y="4110354"/>
            <a:ext cx="2600325" cy="191452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55000" lnSpcReduction="20000"/>
          </a:bodyPr>
          <a:lstStyle/>
          <a:p>
            <a:endParaRPr lang="en-CA" dirty="0" smtClean="0"/>
          </a:p>
          <a:p>
            <a:r>
              <a:rPr lang="en-CA" sz="2200" dirty="0" smtClean="0"/>
              <a:t>-66 Asian restaurants </a:t>
            </a:r>
            <a:r>
              <a:rPr lang="en-CA" sz="2200" baseline="30000" dirty="0" smtClean="0"/>
              <a:t>1</a:t>
            </a:r>
          </a:p>
          <a:p>
            <a:r>
              <a:rPr lang="en-CA" sz="2200" dirty="0" smtClean="0"/>
              <a:t>-Dominated by: Thai, Chinese and Vietnamese restaurants</a:t>
            </a:r>
          </a:p>
          <a:p>
            <a:r>
              <a:rPr lang="en-CA" sz="2200" dirty="0" smtClean="0"/>
              <a:t>-6.2 average restaurant rating (ranging from Noodle houses at 5.0 to Korean restaurants at 8.1)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r>
              <a:rPr lang="en-CA" sz="1200" i="1" baseline="30000" dirty="0" smtClean="0"/>
              <a:t>1</a:t>
            </a:r>
            <a:r>
              <a:rPr lang="en-CA" sz="1200" i="1" dirty="0" smtClean="0"/>
              <a:t> </a:t>
            </a:r>
            <a:r>
              <a:rPr lang="en-US" sz="1100" i="1" dirty="0" smtClean="0"/>
              <a:t>For the scope of the capstone project, only restaurants found in the Foursquare DB will be used.</a:t>
            </a:r>
            <a:endParaRPr lang="en-CA" sz="1100" i="1" dirty="0" smtClean="0"/>
          </a:p>
          <a:p>
            <a:endParaRPr lang="en-CA" sz="1200" dirty="0" smtClean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381" y="1083623"/>
            <a:ext cx="470535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249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Neighbourhoods and population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b="1" dirty="0" smtClean="0"/>
              <a:t>Top </a:t>
            </a:r>
            <a:r>
              <a:rPr lang="en-CA" b="1" dirty="0"/>
              <a:t>5 </a:t>
            </a:r>
            <a:r>
              <a:rPr lang="en-CA" b="1" dirty="0" smtClean="0"/>
              <a:t>neighbourhoods by population density are</a:t>
            </a:r>
            <a:r>
              <a:rPr lang="en-CA" b="1" dirty="0"/>
              <a:t>: </a:t>
            </a:r>
          </a:p>
          <a:p>
            <a:r>
              <a:rPr lang="en-CA" dirty="0"/>
              <a:t>1. </a:t>
            </a:r>
            <a:r>
              <a:rPr lang="en-CA" dirty="0" err="1"/>
              <a:t>Orléans</a:t>
            </a:r>
            <a:r>
              <a:rPr lang="en-CA" dirty="0"/>
              <a:t> Avalon - Notting Gate - </a:t>
            </a:r>
            <a:r>
              <a:rPr lang="en-CA" dirty="0" err="1"/>
              <a:t>Fallingbrook</a:t>
            </a:r>
            <a:r>
              <a:rPr lang="en-CA" dirty="0"/>
              <a:t> - </a:t>
            </a:r>
            <a:r>
              <a:rPr lang="en-CA" dirty="0" err="1"/>
              <a:t>Gardenway</a:t>
            </a:r>
            <a:r>
              <a:rPr lang="en-CA" dirty="0"/>
              <a:t> South</a:t>
            </a:r>
          </a:p>
          <a:p>
            <a:r>
              <a:rPr lang="en-CA" dirty="0"/>
              <a:t>2. Stonebridge - </a:t>
            </a:r>
            <a:r>
              <a:rPr lang="en-CA" dirty="0" err="1"/>
              <a:t>Halfmoon</a:t>
            </a:r>
            <a:r>
              <a:rPr lang="en-CA" dirty="0"/>
              <a:t> Bay - Heart's Desire</a:t>
            </a:r>
          </a:p>
          <a:p>
            <a:r>
              <a:rPr lang="en-CA" dirty="0"/>
              <a:t>3. Kanata Lakes - </a:t>
            </a:r>
            <a:r>
              <a:rPr lang="en-CA" dirty="0" err="1"/>
              <a:t>Marchwood</a:t>
            </a:r>
            <a:r>
              <a:rPr lang="en-CA" dirty="0"/>
              <a:t> Lakeside - Morgan's Grant- Kanata North Business Park</a:t>
            </a:r>
          </a:p>
          <a:p>
            <a:r>
              <a:rPr lang="en-CA" dirty="0"/>
              <a:t>4. </a:t>
            </a:r>
            <a:r>
              <a:rPr lang="en-CA" dirty="0" err="1"/>
              <a:t>Stittsville</a:t>
            </a:r>
            <a:endParaRPr lang="en-CA" dirty="0"/>
          </a:p>
          <a:p>
            <a:r>
              <a:rPr lang="en-CA" dirty="0"/>
              <a:t>5. </a:t>
            </a:r>
            <a:r>
              <a:rPr lang="en-CA" dirty="0" err="1"/>
              <a:t>Centretown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982" y="1380692"/>
            <a:ext cx="7035263" cy="47062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337469" y="2042556"/>
            <a:ext cx="152589" cy="21544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08669" y="4120738"/>
            <a:ext cx="152589" cy="21544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 dirty="0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70902" y="3265715"/>
            <a:ext cx="152589" cy="21544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94608" y="3948546"/>
            <a:ext cx="152589" cy="21544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 dirty="0"/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786842" y="2553195"/>
            <a:ext cx="152589" cy="21544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sz="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111275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Wards and Asian population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/>
              <a:t>Top 5 wards with the most Asian population:</a:t>
            </a:r>
          </a:p>
          <a:p>
            <a:r>
              <a:rPr lang="en-US" dirty="0" smtClean="0"/>
              <a:t>1. Gloucester-South </a:t>
            </a:r>
            <a:r>
              <a:rPr lang="en-US" dirty="0"/>
              <a:t>Nepean</a:t>
            </a:r>
          </a:p>
          <a:p>
            <a:r>
              <a:rPr lang="en-US" dirty="0" smtClean="0"/>
              <a:t>2. Kanata </a:t>
            </a:r>
            <a:r>
              <a:rPr lang="en-US" dirty="0"/>
              <a:t>North</a:t>
            </a:r>
          </a:p>
          <a:p>
            <a:r>
              <a:rPr lang="en-US" dirty="0" smtClean="0"/>
              <a:t>3. </a:t>
            </a:r>
            <a:r>
              <a:rPr lang="en-US" dirty="0" err="1" smtClean="0"/>
              <a:t>Barrhaven</a:t>
            </a:r>
            <a:endParaRPr lang="en-US" dirty="0"/>
          </a:p>
          <a:p>
            <a:r>
              <a:rPr lang="en-US" dirty="0" smtClean="0"/>
              <a:t>4. Kanata </a:t>
            </a:r>
            <a:r>
              <a:rPr lang="en-US" dirty="0"/>
              <a:t>South</a:t>
            </a:r>
          </a:p>
          <a:p>
            <a:r>
              <a:rPr lang="en-US" dirty="0" smtClean="0"/>
              <a:t>5. College</a:t>
            </a:r>
            <a:endParaRPr lang="en-US" dirty="0"/>
          </a:p>
          <a:p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Asian population was only available by ward and not neighbourhood.</a:t>
            </a:r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295400"/>
            <a:ext cx="6551384" cy="455053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508562" y="3462946"/>
            <a:ext cx="152589" cy="21544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 b="1" spc="50" dirty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09155" y="3076998"/>
            <a:ext cx="152589" cy="21544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 b="1" spc="50" dirty="0" smtClean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</a:t>
            </a:r>
            <a:endParaRPr lang="en-CA" b="1" spc="50" dirty="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52303" y="3529242"/>
            <a:ext cx="152589" cy="21544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 b="1" spc="50" dirty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49586" y="3372047"/>
            <a:ext cx="152589" cy="21544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 b="1" spc="50" dirty="0" smtClean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4</a:t>
            </a:r>
            <a:endParaRPr lang="en-CA" b="1" spc="50" dirty="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45523" y="2861554"/>
            <a:ext cx="194615" cy="21544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 b="1" spc="50" dirty="0" smtClean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5</a:t>
            </a:r>
            <a:endParaRPr lang="en-CA" b="1" spc="50" dirty="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7416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Most desirable neighbourhoods to open an Asian restaurant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A) Stonebridge </a:t>
            </a:r>
            <a:r>
              <a:rPr lang="en-CA" dirty="0"/>
              <a:t>- </a:t>
            </a:r>
            <a:r>
              <a:rPr lang="en-CA" dirty="0" err="1"/>
              <a:t>Halfmoon</a:t>
            </a:r>
            <a:r>
              <a:rPr lang="en-CA" dirty="0"/>
              <a:t> Bay - Heart's </a:t>
            </a:r>
            <a:r>
              <a:rPr lang="en-CA" dirty="0" smtClean="0"/>
              <a:t>Desire, and, </a:t>
            </a:r>
            <a:endParaRPr lang="en-CA" dirty="0"/>
          </a:p>
          <a:p>
            <a:r>
              <a:rPr lang="en-CA" dirty="0" smtClean="0"/>
              <a:t>B) </a:t>
            </a:r>
            <a:r>
              <a:rPr lang="en-CA" dirty="0"/>
              <a:t>Kanata Lakes - </a:t>
            </a:r>
            <a:r>
              <a:rPr lang="en-CA" dirty="0" err="1"/>
              <a:t>Marchwood</a:t>
            </a:r>
            <a:r>
              <a:rPr lang="en-CA" dirty="0"/>
              <a:t> Lakeside </a:t>
            </a:r>
            <a:r>
              <a:rPr lang="en-CA" dirty="0" smtClean="0"/>
              <a:t>- Morgan's </a:t>
            </a:r>
            <a:r>
              <a:rPr lang="en-CA" dirty="0"/>
              <a:t>Grant- Kanata North Business </a:t>
            </a:r>
            <a:r>
              <a:rPr lang="en-CA" dirty="0" smtClean="0"/>
              <a:t>Park</a:t>
            </a:r>
          </a:p>
          <a:p>
            <a:r>
              <a:rPr lang="en-CA" dirty="0" smtClean="0"/>
              <a:t>Because they have the highest population density and Asian ratio.</a:t>
            </a:r>
            <a:endParaRPr lang="en-CA" dirty="0"/>
          </a:p>
          <a:p>
            <a:r>
              <a:rPr lang="en-CA" dirty="0" smtClean="0"/>
              <a:t>These will be our focus areas.</a:t>
            </a:r>
          </a:p>
          <a:p>
            <a:endParaRPr lang="en-CA" dirty="0"/>
          </a:p>
          <a:p>
            <a:pPr>
              <a:spcBef>
                <a:spcPts val="0"/>
              </a:spcBef>
            </a:pPr>
            <a:r>
              <a:rPr lang="en-CA" sz="800" dirty="0" smtClean="0"/>
              <a:t>Abbreviations:</a:t>
            </a:r>
          </a:p>
          <a:p>
            <a:pPr>
              <a:spcBef>
                <a:spcPts val="0"/>
              </a:spcBef>
            </a:pPr>
            <a:r>
              <a:rPr lang="en-CA" sz="800" dirty="0" smtClean="0"/>
              <a:t>Stonebridge = </a:t>
            </a:r>
            <a:r>
              <a:rPr lang="en-CA" sz="800" dirty="0"/>
              <a:t>Stonebridge - </a:t>
            </a:r>
            <a:r>
              <a:rPr lang="en-CA" sz="800" dirty="0" err="1"/>
              <a:t>Halfmoon</a:t>
            </a:r>
            <a:r>
              <a:rPr lang="en-CA" sz="800" dirty="0"/>
              <a:t> Bay - Heart's </a:t>
            </a:r>
            <a:r>
              <a:rPr lang="en-CA" sz="800" dirty="0" smtClean="0"/>
              <a:t>Desire</a:t>
            </a:r>
          </a:p>
          <a:p>
            <a:pPr>
              <a:spcBef>
                <a:spcPts val="0"/>
              </a:spcBef>
            </a:pPr>
            <a:r>
              <a:rPr lang="en-CA" sz="800" dirty="0" smtClean="0"/>
              <a:t>Kanata Lakes = </a:t>
            </a:r>
            <a:r>
              <a:rPr lang="en-CA" sz="800" dirty="0"/>
              <a:t>Kanata Lakes - </a:t>
            </a:r>
            <a:r>
              <a:rPr lang="en-CA" sz="800" dirty="0" err="1"/>
              <a:t>Marchwood</a:t>
            </a:r>
            <a:r>
              <a:rPr lang="en-CA" sz="800" dirty="0"/>
              <a:t> Lakeside - Morgan's Grant- Kanata North Business Park</a:t>
            </a:r>
          </a:p>
          <a:p>
            <a:endParaRPr lang="en-CA" sz="9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295400"/>
            <a:ext cx="6551384" cy="45505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52303" y="3581554"/>
            <a:ext cx="152589" cy="21544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 b="1" spc="50" dirty="0" smtClean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</a:t>
            </a:r>
            <a:endParaRPr lang="en-CA" b="1" spc="50" dirty="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13406" y="3086872"/>
            <a:ext cx="152589" cy="21544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 b="1" spc="50" dirty="0" smtClean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</a:t>
            </a:r>
            <a:endParaRPr lang="en-CA" b="1" spc="50" dirty="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9062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All Ottawa Restaurants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 smtClean="0"/>
              <a:t>There are more restaurants in and near the Kanata Lakes neighbourhood compared to Stonebridge.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190" y="1726011"/>
            <a:ext cx="6173521" cy="3511007"/>
          </a:xfrm>
          <a:prstGeom prst="rect">
            <a:avLst/>
          </a:prstGeom>
        </p:spPr>
      </p:pic>
      <p:sp>
        <p:nvSpPr>
          <p:cNvPr id="8" name="Down Arrow Callout 7"/>
          <p:cNvSpPr/>
          <p:nvPr/>
        </p:nvSpPr>
        <p:spPr>
          <a:xfrm>
            <a:off x="6472052" y="2095500"/>
            <a:ext cx="534389" cy="391886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700" dirty="0" smtClean="0"/>
              <a:t>Kanata Lakes</a:t>
            </a:r>
            <a:endParaRPr lang="en-CA" sz="700" dirty="0"/>
          </a:p>
        </p:txBody>
      </p:sp>
      <p:sp>
        <p:nvSpPr>
          <p:cNvPr id="9" name="Down Arrow Callout 8"/>
          <p:cNvSpPr/>
          <p:nvPr/>
        </p:nvSpPr>
        <p:spPr>
          <a:xfrm>
            <a:off x="8070848" y="3710180"/>
            <a:ext cx="742207" cy="391886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700" dirty="0" smtClean="0"/>
              <a:t>Stonebridge</a:t>
            </a:r>
            <a:endParaRPr lang="en-CA" sz="700" dirty="0"/>
          </a:p>
        </p:txBody>
      </p:sp>
    </p:spTree>
    <p:extLst>
      <p:ext uri="{BB962C8B-B14F-4D97-AF65-F5344CB8AC3E}">
        <p14:creationId xmlns:p14="http://schemas.microsoft.com/office/powerpoint/2010/main" val="779948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Existing competitors in each neighbourhood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Kanata Lakes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 smtClean="0"/>
              <a:t>Stonebridge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CA" dirty="0" smtClean="0"/>
              <a:t>1 good rated Vietnamese restaurant</a:t>
            </a:r>
            <a:endParaRPr lang="en-CA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 smtClean="0"/>
              <a:t>2 good rated Vietnamese restaurants</a:t>
            </a:r>
            <a:endParaRPr lang="en-CA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85258"/>
              </p:ext>
            </p:extLst>
          </p:nvPr>
        </p:nvGraphicFramePr>
        <p:xfrm>
          <a:off x="1154954" y="4297892"/>
          <a:ext cx="3162300" cy="762000"/>
        </p:xfrm>
        <a:graphic>
          <a:graphicData uri="http://schemas.openxmlformats.org/drawingml/2006/table">
            <a:tbl>
              <a:tblPr/>
              <a:tblGrid>
                <a:gridCol w="1356177">
                  <a:extLst>
                    <a:ext uri="{9D8B030D-6E8A-4147-A177-3AD203B41FA5}">
                      <a16:colId xmlns:a16="http://schemas.microsoft.com/office/drawing/2014/main" val="1353615973"/>
                    </a:ext>
                  </a:extLst>
                </a:gridCol>
                <a:gridCol w="1473416">
                  <a:extLst>
                    <a:ext uri="{9D8B030D-6E8A-4147-A177-3AD203B41FA5}">
                      <a16:colId xmlns:a16="http://schemas.microsoft.com/office/drawing/2014/main" val="101671187"/>
                    </a:ext>
                  </a:extLst>
                </a:gridCol>
                <a:gridCol w="332707">
                  <a:extLst>
                    <a:ext uri="{9D8B030D-6E8A-4147-A177-3AD203B41FA5}">
                      <a16:colId xmlns:a16="http://schemas.microsoft.com/office/drawing/2014/main" val="377079749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Competitor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8531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Lucky Dragon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Chinese Restaurant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48261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Phu Yen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Vietnamese Restaurant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534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Kanata Noodle House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Vietnamese Restaurant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2114437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222587"/>
              </p:ext>
            </p:extLst>
          </p:nvPr>
        </p:nvGraphicFramePr>
        <p:xfrm>
          <a:off x="6208712" y="4218781"/>
          <a:ext cx="3924300" cy="762000"/>
        </p:xfrm>
        <a:graphic>
          <a:graphicData uri="http://schemas.openxmlformats.org/drawingml/2006/table">
            <a:tbl>
              <a:tblPr/>
              <a:tblGrid>
                <a:gridCol w="2118932">
                  <a:extLst>
                    <a:ext uri="{9D8B030D-6E8A-4147-A177-3AD203B41FA5}">
                      <a16:colId xmlns:a16="http://schemas.microsoft.com/office/drawing/2014/main" val="2556689306"/>
                    </a:ext>
                  </a:extLst>
                </a:gridCol>
                <a:gridCol w="1472800">
                  <a:extLst>
                    <a:ext uri="{9D8B030D-6E8A-4147-A177-3AD203B41FA5}">
                      <a16:colId xmlns:a16="http://schemas.microsoft.com/office/drawing/2014/main" val="1160525669"/>
                    </a:ext>
                  </a:extLst>
                </a:gridCol>
                <a:gridCol w="332568">
                  <a:extLst>
                    <a:ext uri="{9D8B030D-6E8A-4147-A177-3AD203B41FA5}">
                      <a16:colId xmlns:a16="http://schemas.microsoft.com/office/drawing/2014/main" val="260144238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Competitor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29609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China Star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Chinese Restaurant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70206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 Sushi Islands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Sushi Restaurant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9578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Barrhaven</a:t>
                      </a:r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Vietnamese Restaurant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Vietnamese Restaurant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5735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0470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Clustering* for Competitor Insights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2</a:t>
            </a:r>
            <a:r>
              <a:rPr lang="en-CA" dirty="0" smtClean="0"/>
              <a:t> restaurants possess high ratings, are well liked and have affordable menu items (</a:t>
            </a:r>
            <a:r>
              <a:rPr lang="en-CA" i="1" dirty="0" smtClean="0"/>
              <a:t>cluster 1</a:t>
            </a:r>
            <a:r>
              <a:rPr lang="en-CA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Both neighbourhoods have: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restaurants with little to no online presence (website, social media).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number of likes on Foursquare are relatively low. 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*Only </a:t>
            </a:r>
            <a:r>
              <a:rPr lang="en-CA" dirty="0"/>
              <a:t>Asian restaurants are used for </a:t>
            </a:r>
            <a:r>
              <a:rPr lang="en-CA" dirty="0" smtClean="0"/>
              <a:t>clustering</a:t>
            </a:r>
            <a:endParaRPr lang="en-CA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396978"/>
              </p:ext>
            </p:extLst>
          </p:nvPr>
        </p:nvGraphicFramePr>
        <p:xfrm>
          <a:off x="5186300" y="4957949"/>
          <a:ext cx="6629647" cy="14831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85160">
                  <a:extLst>
                    <a:ext uri="{9D8B030D-6E8A-4147-A177-3AD203B41FA5}">
                      <a16:colId xmlns:a16="http://schemas.microsoft.com/office/drawing/2014/main" val="1278308155"/>
                    </a:ext>
                  </a:extLst>
                </a:gridCol>
                <a:gridCol w="605641">
                  <a:extLst>
                    <a:ext uri="{9D8B030D-6E8A-4147-A177-3AD203B41FA5}">
                      <a16:colId xmlns:a16="http://schemas.microsoft.com/office/drawing/2014/main" val="176243515"/>
                    </a:ext>
                  </a:extLst>
                </a:gridCol>
                <a:gridCol w="742208">
                  <a:extLst>
                    <a:ext uri="{9D8B030D-6E8A-4147-A177-3AD203B41FA5}">
                      <a16:colId xmlns:a16="http://schemas.microsoft.com/office/drawing/2014/main" val="1266015157"/>
                    </a:ext>
                  </a:extLst>
                </a:gridCol>
                <a:gridCol w="659081">
                  <a:extLst>
                    <a:ext uri="{9D8B030D-6E8A-4147-A177-3AD203B41FA5}">
                      <a16:colId xmlns:a16="http://schemas.microsoft.com/office/drawing/2014/main" val="3370194371"/>
                    </a:ext>
                  </a:extLst>
                </a:gridCol>
                <a:gridCol w="1166518">
                  <a:extLst>
                    <a:ext uri="{9D8B030D-6E8A-4147-A177-3AD203B41FA5}">
                      <a16:colId xmlns:a16="http://schemas.microsoft.com/office/drawing/2014/main" val="2577342411"/>
                    </a:ext>
                  </a:extLst>
                </a:gridCol>
                <a:gridCol w="971039">
                  <a:extLst>
                    <a:ext uri="{9D8B030D-6E8A-4147-A177-3AD203B41FA5}">
                      <a16:colId xmlns:a16="http://schemas.microsoft.com/office/drawing/2014/main" val="3594886893"/>
                    </a:ext>
                  </a:extLst>
                </a:gridCol>
              </a:tblGrid>
              <a:tr h="352303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 dirty="0">
                          <a:effectLst/>
                        </a:rPr>
                        <a:t> </a:t>
                      </a:r>
                      <a:r>
                        <a:rPr lang="en-CA" sz="1100" u="none" strike="noStrike" dirty="0" smtClean="0">
                          <a:effectLst/>
                        </a:rPr>
                        <a:t>Name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Colour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Rating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 dirty="0">
                          <a:effectLst/>
                        </a:rPr>
                        <a:t>Price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Likes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 dirty="0">
                          <a:effectLst/>
                        </a:rPr>
                        <a:t>Online Presences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2689270"/>
                  </a:ext>
                </a:extLst>
              </a:tr>
              <a:tr h="352303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Cluster 1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 dirty="0">
                          <a:effectLst/>
                        </a:rPr>
                        <a:t>Purple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 dirty="0">
                          <a:effectLst/>
                        </a:rPr>
                        <a:t>8+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 dirty="0">
                          <a:effectLst/>
                        </a:rPr>
                        <a:t>1.5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 dirty="0">
                          <a:effectLst/>
                        </a:rPr>
                        <a:t>High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 dirty="0">
                          <a:effectLst/>
                        </a:rPr>
                        <a:t>High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6865515"/>
                  </a:ext>
                </a:extLst>
              </a:tr>
              <a:tr h="194642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CA" sz="11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Cluster 2</a:t>
                      </a:r>
                      <a:endParaRPr lang="en-CA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Blue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8+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2.5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Moderate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High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76995256"/>
                  </a:ext>
                </a:extLst>
              </a:tr>
              <a:tr h="19464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 dirty="0" smtClean="0">
                          <a:effectLst/>
                        </a:rPr>
                        <a:t>Cluster 3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Mint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7+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1.8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Low/Moderate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Low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251648"/>
                  </a:ext>
                </a:extLst>
              </a:tr>
              <a:tr h="19464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 dirty="0" smtClean="0">
                          <a:effectLst/>
                        </a:rPr>
                        <a:t>Cluster 4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Red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7+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2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Low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Low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9972145"/>
                  </a:ext>
                </a:extLst>
              </a:tr>
              <a:tr h="19464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 dirty="0" smtClean="0">
                          <a:effectLst/>
                        </a:rPr>
                        <a:t>Cluster 5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Orange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None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1.5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 dirty="0">
                          <a:effectLst/>
                        </a:rPr>
                        <a:t>Low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 dirty="0">
                          <a:effectLst/>
                        </a:rPr>
                        <a:t>None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671914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300" y="302821"/>
            <a:ext cx="6554832" cy="4512623"/>
          </a:xfrm>
          <a:prstGeom prst="rect">
            <a:avLst/>
          </a:prstGeom>
        </p:spPr>
      </p:pic>
      <p:sp>
        <p:nvSpPr>
          <p:cNvPr id="12" name="Down Arrow Callout 11"/>
          <p:cNvSpPr/>
          <p:nvPr/>
        </p:nvSpPr>
        <p:spPr>
          <a:xfrm>
            <a:off x="5991101" y="1549862"/>
            <a:ext cx="534389" cy="391886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700" dirty="0" smtClean="0"/>
              <a:t>Kanata Lakes</a:t>
            </a:r>
            <a:endParaRPr lang="en-CA" sz="700" dirty="0"/>
          </a:p>
        </p:txBody>
      </p:sp>
      <p:sp>
        <p:nvSpPr>
          <p:cNvPr id="13" name="Down Arrow Callout 12"/>
          <p:cNvSpPr/>
          <p:nvPr/>
        </p:nvSpPr>
        <p:spPr>
          <a:xfrm>
            <a:off x="7726463" y="3537989"/>
            <a:ext cx="742207" cy="391886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700" dirty="0" smtClean="0"/>
              <a:t>Stonebridge</a:t>
            </a:r>
            <a:endParaRPr lang="en-CA" sz="700" dirty="0"/>
          </a:p>
        </p:txBody>
      </p:sp>
    </p:spTree>
    <p:extLst>
      <p:ext uri="{BB962C8B-B14F-4D97-AF65-F5344CB8AC3E}">
        <p14:creationId xmlns:p14="http://schemas.microsoft.com/office/powerpoint/2010/main" val="42668159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5212</TotalTime>
  <Words>564</Words>
  <Application>Microsoft Office PowerPoint</Application>
  <PresentationFormat>Widescreen</PresentationFormat>
  <Paragraphs>135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 Boardroom</vt:lpstr>
      <vt:lpstr>Capstone Assignment</vt:lpstr>
      <vt:lpstr>Business Problem</vt:lpstr>
      <vt:lpstr>Background: Ottawa’s trending restaurants</vt:lpstr>
      <vt:lpstr>Neighbourhoods and population</vt:lpstr>
      <vt:lpstr>Wards and Asian population</vt:lpstr>
      <vt:lpstr>Most desirable neighbourhoods to open an Asian restaurant</vt:lpstr>
      <vt:lpstr>All Ottawa Restaurants</vt:lpstr>
      <vt:lpstr>Existing competitors in each neighbourhood</vt:lpstr>
      <vt:lpstr>Clustering* for Competitor Insights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Assignment</dc:title>
  <dc:creator>Windows User</dc:creator>
  <cp:lastModifiedBy>Windows User</cp:lastModifiedBy>
  <cp:revision>21</cp:revision>
  <dcterms:created xsi:type="dcterms:W3CDTF">2019-11-12T03:23:44Z</dcterms:created>
  <dcterms:modified xsi:type="dcterms:W3CDTF">2019-11-15T23:48:45Z</dcterms:modified>
</cp:coreProperties>
</file>