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373" r:id="rId3"/>
    <p:sldId id="2465" r:id="rId4"/>
    <p:sldId id="2466" r:id="rId6"/>
    <p:sldId id="2437" r:id="rId7"/>
    <p:sldId id="2441" r:id="rId8"/>
    <p:sldId id="2442" r:id="rId9"/>
    <p:sldId id="2468" r:id="rId10"/>
    <p:sldId id="2451" r:id="rId11"/>
    <p:sldId id="2459" r:id="rId12"/>
    <p:sldId id="2478" r:id="rId13"/>
    <p:sldId id="2457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正版用户" initials="微" lastIdx="0" clrIdx="0"/>
  <p:cmAuthor id="2" name="唐海波" initials="唐" lastIdx="11" clrIdx="0"/>
  <p:cmAuthor id="3" name="Administrat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377"/>
    <p:restoredTop sz="89026"/>
  </p:normalViewPr>
  <p:slideViewPr>
    <p:cSldViewPr showGuides="1">
      <p:cViewPr varScale="1">
        <p:scale>
          <a:sx n="70" d="100"/>
          <a:sy n="70" d="100"/>
        </p:scale>
        <p:origin x="-906" y="-96"/>
      </p:cViewPr>
      <p:guideLst>
        <p:guide orient="horz" pos="2222"/>
        <p:guide pos="2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359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58.wmf"/><Relationship Id="rId10" Type="http://schemas.openxmlformats.org/officeDocument/2006/relationships/image" Target="../media/image69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4258" name="页眉占位符 2242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259" name="日期占位符 22425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22425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2426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4262" name="页脚占位符 22426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263" name="灯片编号占位符 22426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1" Type="http://schemas.openxmlformats.org/officeDocument/2006/relationships/notesSlide" Target="../notesSlides/notesSlide1.xml"/><Relationship Id="rId40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20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1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8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3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27" Type="http://schemas.openxmlformats.org/officeDocument/2006/relationships/vmlDrawing" Target="../drawings/vmlDrawing8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69.wmf"/><Relationship Id="rId24" Type="http://schemas.openxmlformats.org/officeDocument/2006/relationships/oleObject" Target="../embeddings/oleObject65.bin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68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67.png"/><Relationship Id="rId2" Type="http://schemas.openxmlformats.org/officeDocument/2006/relationships/image" Target="../media/image57.wmf"/><Relationship Id="rId19" Type="http://schemas.openxmlformats.org/officeDocument/2006/relationships/image" Target="../media/image66.wmf"/><Relationship Id="rId18" Type="http://schemas.openxmlformats.org/officeDocument/2006/relationships/oleObject" Target="../embeddings/oleObject62.bin"/><Relationship Id="rId17" Type="http://schemas.openxmlformats.org/officeDocument/2006/relationships/image" Target="../media/image65.wmf"/><Relationship Id="rId16" Type="http://schemas.openxmlformats.org/officeDocument/2006/relationships/oleObject" Target="../embeddings/oleObject61.bin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60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59.bin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标题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anchor="b" anchorCtr="0"/>
          <a:p>
            <a:pPr>
              <a:buClrTx/>
              <a:buSzTx/>
              <a:buFontTx/>
            </a:pP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076" name="副标题 2"/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anchor="t" anchorCtr="0"/>
          <a:p>
            <a:pPr>
              <a:buClrTx/>
              <a:buSzTx/>
              <a:buFontTx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3077" name="Rectangle 2"/>
          <p:cNvSpPr>
            <a:spLocks noGrp="1"/>
          </p:cNvSpPr>
          <p:nvPr/>
        </p:nvSpPr>
        <p:spPr>
          <a:xfrm>
            <a:off x="456883" y="221646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 eaLnBrk="0" hangingPunct="0"/>
            <a:r>
              <a:rPr lang="zh-CN" altLang="en-US" sz="4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复习提纲</a:t>
            </a:r>
            <a:endParaRPr lang="zh-CN" altLang="en-US" sz="4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528" name="对象 107527"/>
          <p:cNvGraphicFramePr/>
          <p:nvPr/>
        </p:nvGraphicFramePr>
        <p:xfrm>
          <a:off x="895033" y="1592580"/>
          <a:ext cx="351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1447165" imgH="431800" progId="Equation.3">
                  <p:embed/>
                </p:oleObj>
              </mc:Choice>
              <mc:Fallback>
                <p:oleObj name="" r:id="rId1" imgW="1447165" imgH="4318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033" y="1592580"/>
                        <a:ext cx="35115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对象 111626"/>
          <p:cNvGraphicFramePr/>
          <p:nvPr/>
        </p:nvGraphicFramePr>
        <p:xfrm>
          <a:off x="4603750" y="1612265"/>
          <a:ext cx="1440815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508000" imgH="431800" progId="Equation.3">
                  <p:embed/>
                </p:oleObj>
              </mc:Choice>
              <mc:Fallback>
                <p:oleObj name="" r:id="rId3" imgW="508000" imgH="431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750" y="1612265"/>
                        <a:ext cx="1440815" cy="875030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505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/>
          <p:nvPr/>
        </p:nvGraphicFramePr>
        <p:xfrm>
          <a:off x="1686560" y="3215482"/>
          <a:ext cx="166624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774065" imgH="431800" progId="Equation.3">
                  <p:embed/>
                </p:oleObj>
              </mc:Choice>
              <mc:Fallback>
                <p:oleObj name="" r:id="rId5" imgW="774065" imgH="431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6560" y="3215482"/>
                        <a:ext cx="1666240" cy="929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8445" y="290195"/>
            <a:ext cx="6074410" cy="632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lnSpc>
                <a:spcPct val="110000"/>
              </a:lnSpc>
              <a:buClr>
                <a:schemeClr val="bg1"/>
              </a:buClr>
            </a:pPr>
            <a:r>
              <a:rPr lang="zh-CN" altLang="en-US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三、循环、热机效率和制冷系数</a:t>
            </a:r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3441065" y="3215482"/>
          <a:ext cx="123063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71500" imgH="431800" progId="Equation.3">
                  <p:embed/>
                </p:oleObj>
              </mc:Choice>
              <mc:Fallback>
                <p:oleObj name="" r:id="rId7" imgW="571500" imgH="431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1065" y="3215482"/>
                        <a:ext cx="1230630" cy="929005"/>
                      </a:xfrm>
                      <a:prstGeom prst="rect">
                        <a:avLst/>
                      </a:prstGeom>
                      <a:noFill/>
                      <a:ln w="2222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6" name="矩形 166915"/>
          <p:cNvSpPr/>
          <p:nvPr/>
        </p:nvSpPr>
        <p:spPr>
          <a:xfrm>
            <a:off x="214313" y="417513"/>
            <a:ext cx="39592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三、热力学第二定律</a:t>
            </a:r>
            <a:r>
              <a:rPr lang="zh-CN" altLang="en-US" sz="32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灯片编号占位符 1"/>
          <p:cNvSpPr/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zh-CN" sz="1400" b="0" dirty="0"/>
            </a:fld>
            <a:endParaRPr lang="zh-CN" altLang="zh-CN" sz="1400" b="0" dirty="0"/>
          </a:p>
        </p:txBody>
      </p:sp>
      <p:sp>
        <p:nvSpPr>
          <p:cNvPr id="195622" name="矩形 195621"/>
          <p:cNvSpPr/>
          <p:nvPr/>
        </p:nvSpPr>
        <p:spPr>
          <a:xfrm>
            <a:off x="582930" y="1142365"/>
            <a:ext cx="46799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bg1"/>
              </a:buClr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开尔文（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Kelvin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）表述：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矩形 196611"/>
          <p:cNvSpPr/>
          <p:nvPr/>
        </p:nvSpPr>
        <p:spPr>
          <a:xfrm>
            <a:off x="726440" y="3380105"/>
            <a:ext cx="57610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bg1"/>
              </a:buClr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克劳修斯（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Clausius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）表述：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4625" y="1805940"/>
            <a:ext cx="8516938" cy="1124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altLang="zh-CN" dirty="0">
                <a:latin typeface="隶书_GB2312" pitchFamily="2" charset="-122"/>
                <a:ea typeface="隶书_GB2312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</a:rPr>
              <a:t>不可能制造一种循环动作的热机，只从单一热源吸收热量，使它完全转变为功，而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不引起其他变化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>
                <a:latin typeface="隶书_GB2312" pitchFamily="2" charset="-122"/>
                <a:ea typeface="隶书_GB2312" pitchFamily="2" charset="-122"/>
              </a:rPr>
              <a:t>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7180" y="4093210"/>
            <a:ext cx="87096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dirty="0">
                <a:latin typeface="隶书_GB2312" pitchFamily="2" charset="-122"/>
                <a:ea typeface="隶书_GB2312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</a:rPr>
              <a:t>不可能把热量从低温物体传向高温物体，而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不引起其他变化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95622" grpId="0"/>
      <p:bldP spid="34" grpId="0"/>
      <p:bldP spid="105475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428" y="674688"/>
            <a:ext cx="3000375" cy="642938"/>
          </a:xfrm>
        </p:spPr>
        <p:txBody>
          <a:bodyPr>
            <a:noAutofit/>
          </a:bodyPr>
          <a:lstStyle/>
          <a:p>
            <a:pPr fontAlgn="auto">
              <a:buNone/>
            </a:pPr>
            <a:r>
              <a:rPr lang="zh-CN" altLang="en-US" sz="3100" b="1" strike="noStrike" noProof="1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一、三类坐标系</a:t>
            </a:r>
            <a:endParaRPr lang="zh-CN" altLang="en-US" sz="3100" b="1" strike="noStrike" noProof="1" dirty="0" smtClean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1"/>
          <p:cNvGraphicFramePr/>
          <p:nvPr/>
        </p:nvGraphicFramePr>
        <p:xfrm>
          <a:off x="1590675" y="2103438"/>
          <a:ext cx="3571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048000" imgH="3962400" progId="Equation.3">
                  <p:embed/>
                </p:oleObj>
              </mc:Choice>
              <mc:Fallback>
                <p:oleObj name="" r:id="rId1" imgW="3048000" imgH="3962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0675" y="2103438"/>
                        <a:ext cx="357188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27675"/>
          <p:cNvSpPr txBox="1"/>
          <p:nvPr/>
        </p:nvSpPr>
        <p:spPr>
          <a:xfrm>
            <a:off x="1357313" y="1428115"/>
            <a:ext cx="9906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位置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文本框 27676"/>
          <p:cNvSpPr txBox="1"/>
          <p:nvPr/>
        </p:nvSpPr>
        <p:spPr>
          <a:xfrm>
            <a:off x="3071813" y="1312228"/>
            <a:ext cx="100012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位置变化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文本框 27677"/>
          <p:cNvSpPr txBox="1"/>
          <p:nvPr/>
        </p:nvSpPr>
        <p:spPr>
          <a:xfrm>
            <a:off x="5068888" y="1285240"/>
            <a:ext cx="128905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位置变化快慢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27678"/>
          <p:cNvSpPr txBox="1"/>
          <p:nvPr/>
        </p:nvSpPr>
        <p:spPr>
          <a:xfrm>
            <a:off x="7501573" y="1274763"/>
            <a:ext cx="121443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速度变化快慢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3179763" y="2214563"/>
          <a:ext cx="6143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5181600" imgH="3962400" progId="Equation.3">
                  <p:embed/>
                </p:oleObj>
              </mc:Choice>
              <mc:Fallback>
                <p:oleObj name="" r:id="rId3" imgW="5181600" imgH="3962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9763" y="2214563"/>
                        <a:ext cx="614362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/>
          <p:cNvGraphicFramePr/>
          <p:nvPr/>
        </p:nvGraphicFramePr>
        <p:xfrm>
          <a:off x="5394325" y="2120900"/>
          <a:ext cx="3524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3352800" imgH="4267200" progId="Equation.3">
                  <p:embed/>
                </p:oleObj>
              </mc:Choice>
              <mc:Fallback>
                <p:oleObj name="" r:id="rId5" imgW="3352800" imgH="426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4325" y="2120900"/>
                        <a:ext cx="35242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"/>
          <p:cNvGraphicFramePr/>
          <p:nvPr/>
        </p:nvGraphicFramePr>
        <p:xfrm>
          <a:off x="7931150" y="2070100"/>
          <a:ext cx="355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3048000" imgH="4267200" progId="Equation.3">
                  <p:embed/>
                </p:oleObj>
              </mc:Choice>
              <mc:Fallback>
                <p:oleObj name="" r:id="rId7" imgW="3048000" imgH="4267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1150" y="2070100"/>
                        <a:ext cx="3556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27682"/>
          <p:cNvSpPr txBox="1"/>
          <p:nvPr/>
        </p:nvSpPr>
        <p:spPr>
          <a:xfrm>
            <a:off x="71755" y="1570990"/>
            <a:ext cx="1516063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坐标系</a:t>
            </a:r>
            <a:endParaRPr lang="zh-CN" altLang="en-US" sz="2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" name="文本框 27683"/>
          <p:cNvSpPr txBox="1"/>
          <p:nvPr/>
        </p:nvSpPr>
        <p:spPr>
          <a:xfrm>
            <a:off x="142875" y="2286000"/>
            <a:ext cx="9017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</a:rPr>
              <a:t>直角坐标</a:t>
            </a:r>
            <a:endParaRPr lang="zh-CN" altLang="en-US" sz="2400" dirty="0">
              <a:solidFill>
                <a:schemeClr val="tx2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7" name="文本框 27686"/>
          <p:cNvSpPr txBox="1"/>
          <p:nvPr/>
        </p:nvSpPr>
        <p:spPr>
          <a:xfrm>
            <a:off x="1643380" y="3676650"/>
            <a:ext cx="3746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对象 1"/>
          <p:cNvGraphicFramePr/>
          <p:nvPr/>
        </p:nvGraphicFramePr>
        <p:xfrm>
          <a:off x="1000125" y="2855278"/>
          <a:ext cx="13938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8288000" imgH="5791200" progId="Equation.3">
                  <p:embed/>
                </p:oleObj>
              </mc:Choice>
              <mc:Fallback>
                <p:oleObj name="" r:id="rId9" imgW="18288000" imgH="5791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0125" y="2855278"/>
                        <a:ext cx="1393825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10598"/>
          <p:cNvGraphicFramePr/>
          <p:nvPr/>
        </p:nvGraphicFramePr>
        <p:xfrm>
          <a:off x="2714625" y="2855595"/>
          <a:ext cx="19192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24384000" imgH="5791200" progId="Equation.3">
                  <p:embed/>
                </p:oleObj>
              </mc:Choice>
              <mc:Fallback>
                <p:oleObj name="" r:id="rId11" imgW="24384000" imgH="5791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4625" y="2855595"/>
                        <a:ext cx="1919288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14691"/>
          <p:cNvGraphicFramePr/>
          <p:nvPr/>
        </p:nvGraphicFramePr>
        <p:xfrm>
          <a:off x="4840288" y="2795270"/>
          <a:ext cx="20891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27127200" imgH="9448800" progId="Equation.3">
                  <p:embed/>
                </p:oleObj>
              </mc:Choice>
              <mc:Fallback>
                <p:oleObj name="" r:id="rId13" imgW="27127200" imgH="9448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40288" y="2795270"/>
                        <a:ext cx="2089150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16742"/>
          <p:cNvGraphicFramePr/>
          <p:nvPr/>
        </p:nvGraphicFramePr>
        <p:xfrm>
          <a:off x="7072313" y="2784158"/>
          <a:ext cx="20002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32308800" imgH="10058400" progId="Equation.3">
                  <p:embed/>
                </p:oleObj>
              </mc:Choice>
              <mc:Fallback>
                <p:oleObj name="" r:id="rId15" imgW="32308800" imgH="10058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072313" y="2784158"/>
                        <a:ext cx="200025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7694"/>
          <p:cNvSpPr txBox="1"/>
          <p:nvPr/>
        </p:nvSpPr>
        <p:spPr>
          <a:xfrm>
            <a:off x="169863" y="3523933"/>
            <a:ext cx="104457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</a:rPr>
              <a:t>自然坐标</a:t>
            </a:r>
            <a:endParaRPr lang="zh-CN" altLang="en-US" sz="2400" dirty="0">
              <a:solidFill>
                <a:schemeClr val="tx2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对象 1"/>
          <p:cNvGraphicFramePr/>
          <p:nvPr/>
        </p:nvGraphicFramePr>
        <p:xfrm>
          <a:off x="3215005" y="3749675"/>
          <a:ext cx="571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7" imgW="4876800" imgH="4267200" progId="Equation.3">
                  <p:embed/>
                </p:oleObj>
              </mc:Choice>
              <mc:Fallback>
                <p:oleObj name="" r:id="rId17" imgW="4876800" imgH="426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15005" y="3749675"/>
                        <a:ext cx="5715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5"/>
          <p:cNvGraphicFramePr/>
          <p:nvPr/>
        </p:nvGraphicFramePr>
        <p:xfrm>
          <a:off x="5224780" y="3654425"/>
          <a:ext cx="8493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8229600" imgH="7924800" progId="Equation.3">
                  <p:embed/>
                </p:oleObj>
              </mc:Choice>
              <mc:Fallback>
                <p:oleObj name="" r:id="rId19" imgW="8229600" imgH="7924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24780" y="3654425"/>
                        <a:ext cx="849313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124936"/>
          <p:cNvGraphicFramePr/>
          <p:nvPr/>
        </p:nvGraphicFramePr>
        <p:xfrm>
          <a:off x="7228205" y="3568700"/>
          <a:ext cx="18446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1" imgW="21336000" imgH="10058400" progId="Equation.3">
                  <p:embed/>
                </p:oleObj>
              </mc:Choice>
              <mc:Fallback>
                <p:oleObj name="" r:id="rId21" imgW="21336000" imgH="10058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28205" y="3568700"/>
                        <a:ext cx="1844675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7702"/>
          <p:cNvSpPr txBox="1"/>
          <p:nvPr/>
        </p:nvSpPr>
        <p:spPr>
          <a:xfrm>
            <a:off x="216218" y="4567873"/>
            <a:ext cx="881062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</a:rPr>
              <a:t>极坐标系</a:t>
            </a:r>
            <a:endParaRPr lang="zh-CN" altLang="en-US" sz="2400" dirty="0">
              <a:solidFill>
                <a:schemeClr val="tx2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对象 26"/>
          <p:cNvGraphicFramePr/>
          <p:nvPr/>
        </p:nvGraphicFramePr>
        <p:xfrm>
          <a:off x="1339533" y="4742498"/>
          <a:ext cx="1077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3" imgW="12496800" imgH="4876800" progId="Equation.3">
                  <p:embed/>
                </p:oleObj>
              </mc:Choice>
              <mc:Fallback>
                <p:oleObj name="" r:id="rId23" imgW="12496800" imgH="4876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39533" y="4742498"/>
                        <a:ext cx="1077912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/>
          <p:nvPr/>
        </p:nvGraphicFramePr>
        <p:xfrm>
          <a:off x="3173095" y="4769485"/>
          <a:ext cx="539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5" imgW="5791200" imgH="4267200" progId="Equation.3">
                  <p:embed/>
                </p:oleObj>
              </mc:Choice>
              <mc:Fallback>
                <p:oleObj name="" r:id="rId25" imgW="5791200" imgH="4267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73095" y="4769485"/>
                        <a:ext cx="5397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128026"/>
          <p:cNvGraphicFramePr/>
          <p:nvPr/>
        </p:nvGraphicFramePr>
        <p:xfrm>
          <a:off x="5019358" y="4507548"/>
          <a:ext cx="9175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7" imgW="12192000" imgH="9448800" progId="Equation.3">
                  <p:embed/>
                </p:oleObj>
              </mc:Choice>
              <mc:Fallback>
                <p:oleObj name="" r:id="rId27" imgW="12192000" imgH="9448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19358" y="4507548"/>
                        <a:ext cx="917575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128026"/>
          <p:cNvGraphicFramePr/>
          <p:nvPr/>
        </p:nvGraphicFramePr>
        <p:xfrm>
          <a:off x="7419658" y="4507548"/>
          <a:ext cx="9461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9" imgW="12496800" imgH="9448800" progId="Equation.3">
                  <p:embed/>
                </p:oleObj>
              </mc:Choice>
              <mc:Fallback>
                <p:oleObj name="" r:id="rId29" imgW="12496800" imgH="9448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419658" y="4507548"/>
                        <a:ext cx="94615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矩形 103434"/>
          <p:cNvSpPr/>
          <p:nvPr/>
        </p:nvSpPr>
        <p:spPr>
          <a:xfrm>
            <a:off x="3071813" y="71438"/>
            <a:ext cx="45624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力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24936"/>
          <p:cNvGraphicFramePr/>
          <p:nvPr/>
        </p:nvGraphicFramePr>
        <p:xfrm>
          <a:off x="8075930" y="3950970"/>
          <a:ext cx="3730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1" imgW="190500" imgH="165100" progId="Equation.3">
                  <p:embed/>
                </p:oleObj>
              </mc:Choice>
              <mc:Fallback>
                <p:oleObj name="" r:id="rId31" imgW="190500" imgH="165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075930" y="3950970"/>
                        <a:ext cx="373063" cy="377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109538" y="2082165"/>
            <a:ext cx="9017000" cy="0"/>
          </a:xfrm>
          <a:prstGeom prst="line">
            <a:avLst/>
          </a:prstGeom>
          <a:ln w="28575" cmpd="sng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44463" y="1285558"/>
            <a:ext cx="9017000" cy="0"/>
          </a:xfrm>
          <a:prstGeom prst="line">
            <a:avLst/>
          </a:prstGeom>
          <a:ln w="28575" cmpd="sng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708" y="5517198"/>
            <a:ext cx="9017000" cy="0"/>
          </a:xfrm>
          <a:prstGeom prst="line">
            <a:avLst/>
          </a:prstGeom>
          <a:ln w="28575" cmpd="sng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39738" y="5962333"/>
            <a:ext cx="106203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关系：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" name="对象 129036"/>
          <p:cNvGraphicFramePr/>
          <p:nvPr/>
        </p:nvGraphicFramePr>
        <p:xfrm>
          <a:off x="2338070" y="5972175"/>
          <a:ext cx="1374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3" imgW="495300" imgH="177165" progId="Equation.3">
                  <p:embed/>
                </p:oleObj>
              </mc:Choice>
              <mc:Fallback>
                <p:oleObj name="" r:id="rId33" imgW="495300" imgH="1771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338070" y="5972175"/>
                        <a:ext cx="13747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130056"/>
          <p:cNvGraphicFramePr/>
          <p:nvPr/>
        </p:nvGraphicFramePr>
        <p:xfrm>
          <a:off x="4643120" y="5908040"/>
          <a:ext cx="1442085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5" imgW="546100" imgH="228600" progId="Equation.3">
                  <p:embed/>
                </p:oleObj>
              </mc:Choice>
              <mc:Fallback>
                <p:oleObj name="" r:id="rId35" imgW="5461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43120" y="5908040"/>
                        <a:ext cx="1442085" cy="581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130057"/>
          <p:cNvGraphicFramePr/>
          <p:nvPr/>
        </p:nvGraphicFramePr>
        <p:xfrm>
          <a:off x="6803390" y="5854700"/>
          <a:ext cx="1431290" cy="6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7" imgW="571500" imgH="241300" progId="Equation.3">
                  <p:embed/>
                </p:oleObj>
              </mc:Choice>
              <mc:Fallback>
                <p:oleObj name="" r:id="rId37" imgW="571500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03390" y="5854700"/>
                        <a:ext cx="1431290" cy="610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7" grpId="0"/>
      <p:bldP spid="22" grpId="0"/>
      <p:bldP spid="2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2"/>
          <p:cNvSpPr>
            <a:spLocks noGrp="1"/>
          </p:cNvSpPr>
          <p:nvPr>
            <p:ph type="title"/>
          </p:nvPr>
        </p:nvSpPr>
        <p:spPr>
          <a:xfrm>
            <a:off x="213360" y="69215"/>
            <a:ext cx="6463665" cy="858520"/>
          </a:xfrm>
        </p:spPr>
        <p:txBody>
          <a:bodyPr vert="horz" lIns="91440" tIns="45720" rIns="91440" bIns="45720" anchor="ctr" anchorCtr="0"/>
          <a:p>
            <a:pPr marL="342900" indent="-342900" algn="l" fontAlgn="auto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3100" b="1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二、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两类问题</a:t>
            </a:r>
            <a:endParaRPr lang="zh-CN" altLang="en-US" sz="3200" b="1" kern="12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146436"/>
          <p:cNvSpPr txBox="1"/>
          <p:nvPr/>
        </p:nvSpPr>
        <p:spPr>
          <a:xfrm>
            <a:off x="349568" y="1025525"/>
            <a:ext cx="66744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已知运动方程，求速度、加速度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求导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3894138" y="1643063"/>
          <a:ext cx="10350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277600" imgH="9448800" progId="Equation.3">
                  <p:embed/>
                </p:oleObj>
              </mc:Choice>
              <mc:Fallback>
                <p:oleObj name="" r:id="rId1" imgW="11277600" imgH="9448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4138" y="1643063"/>
                        <a:ext cx="10350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572125" y="1671638"/>
          <a:ext cx="12144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1887200" imgH="9448800" progId="Equation.3">
                  <p:embed/>
                </p:oleObj>
              </mc:Choice>
              <mc:Fallback>
                <p:oleObj name="" r:id="rId3" imgW="11887200" imgH="9448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2125" y="1671638"/>
                        <a:ext cx="1214438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146439"/>
          <p:cNvSpPr txBox="1"/>
          <p:nvPr/>
        </p:nvSpPr>
        <p:spPr>
          <a:xfrm>
            <a:off x="357505" y="2644775"/>
            <a:ext cx="8718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已知加速度和初始条件，求速度和运动方程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146440"/>
          <p:cNvGraphicFramePr/>
          <p:nvPr/>
        </p:nvGraphicFramePr>
        <p:xfrm>
          <a:off x="2209800" y="3338513"/>
          <a:ext cx="10064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495300" imgH="393700" progId="Equation.3">
                  <p:embed/>
                </p:oleObj>
              </mc:Choice>
              <mc:Fallback>
                <p:oleObj name="" r:id="rId5" imgW="4953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3338513"/>
                        <a:ext cx="1006475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46441"/>
          <p:cNvGraphicFramePr/>
          <p:nvPr/>
        </p:nvGraphicFramePr>
        <p:xfrm>
          <a:off x="3979863" y="3514725"/>
          <a:ext cx="23209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0116800" imgH="8534400" progId="Equation.3">
                  <p:embed/>
                </p:oleObj>
              </mc:Choice>
              <mc:Fallback>
                <p:oleObj name="" r:id="rId7" imgW="20116800" imgH="8534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9863" y="3514725"/>
                        <a:ext cx="23209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5378450" y="4711700"/>
          <a:ext cx="21923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21640800" imgH="8534400" progId="Equation.KSEE3">
                  <p:embed/>
                </p:oleObj>
              </mc:Choice>
              <mc:Fallback>
                <p:oleObj name="" r:id="rId9" imgW="21640800" imgH="85344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450" y="4711700"/>
                        <a:ext cx="2192338" cy="8620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449888" y="5768975"/>
          <a:ext cx="21939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21945600" imgH="8534400" progId="Equation.3">
                  <p:embed/>
                </p:oleObj>
              </mc:Choice>
              <mc:Fallback>
                <p:oleObj name="" r:id="rId11" imgW="21945600" imgH="8534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9888" y="5768975"/>
                        <a:ext cx="2193925" cy="8572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6447"/>
          <p:cNvSpPr txBox="1"/>
          <p:nvPr/>
        </p:nvSpPr>
        <p:spPr>
          <a:xfrm>
            <a:off x="1257300" y="5892800"/>
            <a:ext cx="338931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初始条件：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46437"/>
          <p:cNvGraphicFramePr/>
          <p:nvPr/>
        </p:nvGraphicFramePr>
        <p:xfrm>
          <a:off x="1301750" y="1812925"/>
          <a:ext cx="14128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12192000" imgH="4876800" progId="Equation.3">
                  <p:embed/>
                </p:oleObj>
              </mc:Choice>
              <mc:Fallback>
                <p:oleObj name="" r:id="rId13" imgW="12192000" imgH="4876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01750" y="1812925"/>
                        <a:ext cx="1412875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>
            <a:spLocks noChangeArrowheads="1"/>
          </p:cNvSpPr>
          <p:nvPr/>
        </p:nvSpPr>
        <p:spPr bwMode="auto">
          <a:xfrm>
            <a:off x="2994025" y="1951038"/>
            <a:ext cx="641350" cy="242888"/>
          </a:xfrm>
          <a:prstGeom prst="rightArrow">
            <a:avLst>
              <a:gd name="adj1" fmla="val 50000"/>
              <a:gd name="adj2" fmla="val 57281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</a:ln>
        </p:spPr>
        <p:txBody>
          <a:bodyPr/>
          <a:lstStyle/>
          <a:p>
            <a:pPr fontAlgn="auto"/>
            <a:endParaRPr lang="zh-CN" altLang="en-US" strike="noStrike" noProof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8" name="对象 146440"/>
          <p:cNvGraphicFramePr/>
          <p:nvPr/>
        </p:nvGraphicFramePr>
        <p:xfrm>
          <a:off x="1195388" y="3709988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3048000" imgH="4267200" progId="Equation.3">
                  <p:embed/>
                </p:oleObj>
              </mc:Choice>
              <mc:Fallback>
                <p:oleObj name="" r:id="rId15" imgW="3048000" imgH="426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5388" y="3709988"/>
                        <a:ext cx="685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>
          <a:xfrm>
            <a:off x="1781175" y="3917950"/>
            <a:ext cx="1998663" cy="225425"/>
          </a:xfrm>
          <a:prstGeom prst="rightArrow">
            <a:avLst>
              <a:gd name="adj1" fmla="val 50000"/>
              <a:gd name="adj2" fmla="val 84803"/>
            </a:avLst>
          </a:prstGeom>
          <a:solidFill>
            <a:srgbClr val="95B3D7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08088" y="4903788"/>
            <a:ext cx="4364037" cy="477837"/>
            <a:chOff x="962" y="6387"/>
            <a:chExt cx="7725" cy="752"/>
          </a:xfrm>
        </p:grpSpPr>
        <p:sp>
          <p:nvSpPr>
            <p:cNvPr id="6160" name="文本框 146443"/>
            <p:cNvSpPr txBox="1"/>
            <p:nvPr/>
          </p:nvSpPr>
          <p:spPr>
            <a:xfrm>
              <a:off x="962" y="6387"/>
              <a:ext cx="772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初始条件：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61" name="对象 3"/>
            <p:cNvGraphicFramePr/>
            <p:nvPr/>
          </p:nvGraphicFramePr>
          <p:xfrm>
            <a:off x="5455" y="6423"/>
            <a:ext cx="1701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7" imgW="9753600" imgH="5486400" progId="Equation.KSEE3">
                    <p:embed/>
                  </p:oleObj>
                </mc:Choice>
                <mc:Fallback>
                  <p:oleObj name="" r:id="rId17" imgW="9753600" imgH="5486400" progId="Equation.KSEE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455" y="6423"/>
                          <a:ext cx="1701" cy="7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700" name="文本框 242699"/>
          <p:cNvSpPr txBox="1"/>
          <p:nvPr/>
        </p:nvSpPr>
        <p:spPr>
          <a:xfrm>
            <a:off x="645795" y="691515"/>
            <a:ext cx="30410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的功的计算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0610" name="对象 487430"/>
          <p:cNvGraphicFramePr/>
          <p:nvPr/>
        </p:nvGraphicFramePr>
        <p:xfrm>
          <a:off x="1113155" y="1195070"/>
          <a:ext cx="1875155" cy="7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850900" imgH="330200" progId="Equation.3">
                  <p:embed/>
                </p:oleObj>
              </mc:Choice>
              <mc:Fallback>
                <p:oleObj name="" r:id="rId1" imgW="850900" imgH="330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3155" y="1195070"/>
                        <a:ext cx="1875155" cy="721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矩形 103434"/>
          <p:cNvSpPr/>
          <p:nvPr/>
        </p:nvSpPr>
        <p:spPr>
          <a:xfrm>
            <a:off x="107633" y="115888"/>
            <a:ext cx="4551362" cy="568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l" eaLnBrk="0" fontAlgn="auto" hangingPunct="0">
              <a:spcBef>
                <a:spcPct val="20000"/>
              </a:spcBef>
              <a:buClrTx/>
              <a:buSzTx/>
              <a:buFontTx/>
            </a:pP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三、</a:t>
            </a:r>
            <a:r>
              <a:rPr lang="en-US" altLang="zh-CN" sz="3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功</a:t>
            </a:r>
            <a:r>
              <a:rPr lang="en-US" altLang="zh-CN" sz="3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sz="3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能、动量守恒</a:t>
            </a:r>
            <a:r>
              <a:rPr lang="en-US" altLang="zh-CN" sz="3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3100" dirty="0" smtClean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004185" y="1268095"/>
          <a:ext cx="4104005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574800" imgH="279400" progId="Equation.KSEE3">
                  <p:embed/>
                </p:oleObj>
              </mc:Choice>
              <mc:Fallback>
                <p:oleObj name="" r:id="rId3" imgW="1574800" imgH="2794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4185" y="1268095"/>
                        <a:ext cx="4104005" cy="648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对象 487430"/>
          <p:cNvGraphicFramePr/>
          <p:nvPr/>
        </p:nvGraphicFramePr>
        <p:xfrm>
          <a:off x="3053080" y="1858645"/>
          <a:ext cx="1385570" cy="81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584200" imgH="330200" progId="Equation.3">
                  <p:embed/>
                </p:oleObj>
              </mc:Choice>
              <mc:Fallback>
                <p:oleObj name="" r:id="rId5" imgW="584200" imgH="330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3080" y="1858645"/>
                        <a:ext cx="1385570" cy="813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242699"/>
          <p:cNvSpPr txBox="1"/>
          <p:nvPr/>
        </p:nvSpPr>
        <p:spPr>
          <a:xfrm>
            <a:off x="645795" y="2593023"/>
            <a:ext cx="23260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保守力做功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9840" name="对象 88074"/>
          <p:cNvGraphicFramePr/>
          <p:nvPr/>
        </p:nvGraphicFramePr>
        <p:xfrm>
          <a:off x="2051685" y="3202940"/>
          <a:ext cx="186499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685800" imgH="228600" progId="Equation.3">
                  <p:embed/>
                </p:oleObj>
              </mc:Choice>
              <mc:Fallback>
                <p:oleObj name="" r:id="rId7" imgW="6858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685" y="3202940"/>
                        <a:ext cx="1864995" cy="577850"/>
                      </a:xfrm>
                      <a:prstGeom prst="rect">
                        <a:avLst/>
                      </a:prstGeom>
                      <a:noFill/>
                      <a:ln w="381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932045" y="3139440"/>
          <a:ext cx="1802130" cy="68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1545590" imgH="704850" progId="Equation.KSEE3">
                  <p:embed/>
                </p:oleObj>
              </mc:Choice>
              <mc:Fallback>
                <p:oleObj name="" r:id="rId9" imgW="1545590" imgH="70485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2045" y="3139440"/>
                        <a:ext cx="1802130" cy="687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242699"/>
          <p:cNvSpPr txBox="1"/>
          <p:nvPr/>
        </p:nvSpPr>
        <p:spPr>
          <a:xfrm>
            <a:off x="683895" y="3932873"/>
            <a:ext cx="23260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机械能守恒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4360" y="4942523"/>
            <a:ext cx="55086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. 动量定理及动量守恒</a:t>
            </a:r>
            <a:r>
              <a:rPr lang="zh-CN" altLang="en-US" sz="320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en-US" altLang="zh-CN" sz="3200">
              <a:solidFill>
                <a:srgbClr val="A5002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228358" name="对象 228357"/>
          <p:cNvGraphicFramePr/>
          <p:nvPr/>
        </p:nvGraphicFramePr>
        <p:xfrm>
          <a:off x="1065530" y="5733415"/>
          <a:ext cx="2857500" cy="79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371600" imgH="355600" progId="Equation.3">
                  <p:embed/>
                </p:oleObj>
              </mc:Choice>
              <mc:Fallback>
                <p:oleObj name="" r:id="rId11" imgW="1371600" imgH="355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5530" y="5733415"/>
                        <a:ext cx="2857500" cy="795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229379"/>
          <p:cNvGrpSpPr/>
          <p:nvPr/>
        </p:nvGrpSpPr>
        <p:grpSpPr>
          <a:xfrm>
            <a:off x="4829948" y="5794289"/>
            <a:ext cx="3687325" cy="594189"/>
            <a:chOff x="1817" y="1674"/>
            <a:chExt cx="2282" cy="414"/>
          </a:xfrm>
        </p:grpSpPr>
        <p:graphicFrame>
          <p:nvGraphicFramePr>
            <p:cNvPr id="11271" name="对象 229380"/>
            <p:cNvGraphicFramePr/>
            <p:nvPr/>
          </p:nvGraphicFramePr>
          <p:xfrm>
            <a:off x="1817" y="1677"/>
            <a:ext cx="78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3" imgW="596900" imgH="279400" progId="Equation.3">
                    <p:embed/>
                  </p:oleObj>
                </mc:Choice>
                <mc:Fallback>
                  <p:oleObj name="" r:id="rId13" imgW="596900" imgH="2794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17" y="1677"/>
                          <a:ext cx="788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对象 229381"/>
            <p:cNvGraphicFramePr/>
            <p:nvPr/>
          </p:nvGraphicFramePr>
          <p:xfrm>
            <a:off x="2774" y="1674"/>
            <a:ext cx="411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5" imgW="342900" imgH="266700" progId="Equation.3">
                    <p:embed/>
                  </p:oleObj>
                </mc:Choice>
                <mc:Fallback>
                  <p:oleObj name="" r:id="rId15" imgW="342900" imgH="2667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74" y="1674"/>
                          <a:ext cx="411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文本框 229383"/>
            <p:cNvSpPr txBox="1"/>
            <p:nvPr/>
          </p:nvSpPr>
          <p:spPr>
            <a:xfrm>
              <a:off x="3166" y="1690"/>
              <a:ext cx="933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常矢量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0" grpId="0"/>
      <p:bldP spid="2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44" name="Text Box 8"/>
          <p:cNvSpPr txBox="1"/>
          <p:nvPr/>
        </p:nvSpPr>
        <p:spPr>
          <a:xfrm>
            <a:off x="171450" y="831850"/>
            <a:ext cx="350075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32" tIns="45717" rIns="91432" bIns="45717"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 转动惯量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的计算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45" name="Text Box 9"/>
          <p:cNvSpPr txBox="1"/>
          <p:nvPr/>
        </p:nvSpPr>
        <p:spPr>
          <a:xfrm>
            <a:off x="143510" y="2922270"/>
            <a:ext cx="495998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32" tIns="45717" rIns="91432" bIns="45717" anchor="t" anchorCtr="0">
            <a:spAutoFit/>
          </a:bodyPr>
          <a:p>
            <a:pPr eaLnBrk="0" hangingPunct="0"/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 转动定律</a:t>
            </a:r>
            <a:endParaRPr lang="zh-CN" altLang="en-US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146" name="Object 10"/>
          <p:cNvGraphicFramePr/>
          <p:nvPr/>
        </p:nvGraphicFramePr>
        <p:xfrm>
          <a:off x="2354580" y="3432493"/>
          <a:ext cx="148907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622300" imgH="228600" progId="Equation.3">
                  <p:embed/>
                </p:oleObj>
              </mc:Choice>
              <mc:Fallback>
                <p:oleObj name="" r:id="rId1" imgW="6223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4580" y="3432493"/>
                        <a:ext cx="1489075" cy="553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Rectangle 11"/>
          <p:cNvSpPr/>
          <p:nvPr/>
        </p:nvSpPr>
        <p:spPr>
          <a:xfrm>
            <a:off x="107950" y="5656580"/>
            <a:ext cx="7200900" cy="520700"/>
          </a:xfrm>
          <a:prstGeom prst="rect">
            <a:avLst/>
          </a:prstGeom>
          <a:noFill/>
          <a:ln w="38100">
            <a:noFill/>
          </a:ln>
        </p:spPr>
        <p:txBody>
          <a:bodyPr lIns="91432" tIns="45717" rIns="91432" bIns="45717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、角动量守恒定律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148" name="Object 12"/>
          <p:cNvGraphicFramePr/>
          <p:nvPr/>
        </p:nvGraphicFramePr>
        <p:xfrm>
          <a:off x="1795463" y="6216015"/>
          <a:ext cx="319278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625600" imgH="228600" progId="Equation.3">
                  <p:embed/>
                </p:oleObj>
              </mc:Choice>
              <mc:Fallback>
                <p:oleObj name="" r:id="rId3" imgW="1625600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463" y="6216015"/>
                        <a:ext cx="319278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矩形 209936"/>
          <p:cNvSpPr/>
          <p:nvPr/>
        </p:nvSpPr>
        <p:spPr>
          <a:xfrm>
            <a:off x="0" y="71755"/>
            <a:ext cx="882015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  <a:buSzTx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体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力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7667" name="对象 197666"/>
          <p:cNvGraphicFramePr/>
          <p:nvPr/>
        </p:nvGraphicFramePr>
        <p:xfrm>
          <a:off x="500380" y="4758056"/>
          <a:ext cx="3528695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1816100" imgH="393700" progId="Equation.3">
                  <p:embed/>
                </p:oleObj>
              </mc:Choice>
              <mc:Fallback>
                <p:oleObj name="" r:id="rId5" imgW="1816100" imgH="3937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380" y="4758056"/>
                        <a:ext cx="3528695" cy="791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05" y="1275080"/>
            <a:ext cx="1527175" cy="1569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0" name="Picture 6"/>
          <p:cNvPicPr>
            <a:picLocks noChangeAspect="1"/>
          </p:cNvPicPr>
          <p:nvPr/>
        </p:nvPicPr>
        <p:blipFill>
          <a:blip r:embed="rId8"/>
          <a:srcRect b="44161"/>
          <a:stretch>
            <a:fillRect/>
          </a:stretch>
        </p:blipFill>
        <p:spPr>
          <a:xfrm>
            <a:off x="3201035" y="1332865"/>
            <a:ext cx="1946910" cy="158369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98661"/>
          <p:cNvGrpSpPr/>
          <p:nvPr/>
        </p:nvGrpSpPr>
        <p:grpSpPr>
          <a:xfrm>
            <a:off x="5582285" y="844868"/>
            <a:ext cx="3138021" cy="1735137"/>
            <a:chOff x="3200" y="1843"/>
            <a:chExt cx="1977" cy="1093"/>
          </a:xfrm>
        </p:grpSpPr>
        <p:grpSp>
          <p:nvGrpSpPr>
            <p:cNvPr id="45061" name="组合 198662"/>
            <p:cNvGrpSpPr/>
            <p:nvPr/>
          </p:nvGrpSpPr>
          <p:grpSpPr>
            <a:xfrm>
              <a:off x="3392" y="1843"/>
              <a:ext cx="1785" cy="1056"/>
              <a:chOff x="3168" y="1008"/>
              <a:chExt cx="1776" cy="1056"/>
            </a:xfrm>
          </p:grpSpPr>
          <p:sp>
            <p:nvSpPr>
              <p:cNvPr id="27655" name="矩形 198663"/>
              <p:cNvSpPr>
                <a:spLocks noChangeArrowheads="1"/>
              </p:cNvSpPr>
              <p:nvPr/>
            </p:nvSpPr>
            <p:spPr bwMode="auto">
              <a:xfrm>
                <a:off x="3168" y="1584"/>
                <a:ext cx="1776" cy="48"/>
              </a:xfrm>
              <a:prstGeom prst="rect">
                <a:avLst/>
              </a:prstGeom>
              <a:gradFill rotWithShape="0">
                <a:gsLst>
                  <a:gs pos="0">
                    <a:srgbClr val="9A4D00"/>
                  </a:gs>
                  <a:gs pos="100000">
                    <a:srgbClr val="CC66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3" name="直接连接符 198664"/>
              <p:cNvSpPr/>
              <p:nvPr/>
            </p:nvSpPr>
            <p:spPr>
              <a:xfrm>
                <a:off x="4080" y="1008"/>
                <a:ext cx="0" cy="105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65" name="文本框 198666"/>
              <p:cNvSpPr txBox="1"/>
              <p:nvPr/>
            </p:nvSpPr>
            <p:spPr>
              <a:xfrm>
                <a:off x="3877" y="1632"/>
                <a:ext cx="199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6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67" name="左弧形箭头 198668"/>
              <p:cNvSpPr/>
              <p:nvPr/>
            </p:nvSpPr>
            <p:spPr>
              <a:xfrm>
                <a:off x="4029" y="1145"/>
                <a:ext cx="106" cy="135"/>
              </a:xfrm>
              <a:prstGeom prst="curvedRightArrow">
                <a:avLst>
                  <a:gd name="adj1" fmla="val 15973"/>
                  <a:gd name="adj2" fmla="val 41146"/>
                  <a:gd name="adj3" fmla="val 3325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72" name="文本框 198673"/>
            <p:cNvSpPr txBox="1"/>
            <p:nvPr/>
          </p:nvSpPr>
          <p:spPr>
            <a:xfrm>
              <a:off x="3200" y="2426"/>
              <a:ext cx="1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左弧形箭头 198674"/>
            <p:cNvSpPr/>
            <p:nvPr/>
          </p:nvSpPr>
          <p:spPr>
            <a:xfrm>
              <a:off x="3327" y="2025"/>
              <a:ext cx="131" cy="135"/>
            </a:xfrm>
            <a:prstGeom prst="curvedRightArrow">
              <a:avLst>
                <a:gd name="adj1" fmla="val 15890"/>
                <a:gd name="adj2" fmla="val 40933"/>
                <a:gd name="adj3" fmla="val 332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4" name="直接连接符 198675"/>
            <p:cNvSpPr/>
            <p:nvPr/>
          </p:nvSpPr>
          <p:spPr>
            <a:xfrm>
              <a:off x="3388" y="1880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</p:sp>
      </p:grpSp>
      <p:sp>
        <p:nvSpPr>
          <p:cNvPr id="4" name="Text Box 9"/>
          <p:cNvSpPr txBox="1"/>
          <p:nvPr/>
        </p:nvSpPr>
        <p:spPr>
          <a:xfrm>
            <a:off x="171450" y="4130040"/>
            <a:ext cx="495998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32" tIns="45717" rIns="91432" bIns="45717" anchor="t" anchorCtr="0">
            <a:spAutoFit/>
          </a:bodyPr>
          <a:p>
            <a:pPr eaLnBrk="0" hangingPunct="0"/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动能定理、机械能守恒</a:t>
            </a:r>
            <a:endParaRPr lang="zh-CN" altLang="en-US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5131435" y="4794250"/>
          <a:ext cx="2545080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397000" imgH="393700" progId="Equation.3">
                  <p:embed/>
                </p:oleObj>
              </mc:Choice>
              <mc:Fallback>
                <p:oleObj name="" r:id="rId9" imgW="1397000" imgH="3937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31435" y="4794250"/>
                        <a:ext cx="2545080" cy="699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/>
      <p:bldP spid="91145" grpId="0"/>
      <p:bldP spid="91147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2" name="文本框 179201"/>
          <p:cNvSpPr txBox="1"/>
          <p:nvPr/>
        </p:nvSpPr>
        <p:spPr>
          <a:xfrm>
            <a:off x="47943" y="806768"/>
            <a:ext cx="69532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、简谐振动证明</a:t>
            </a:r>
            <a:endParaRPr lang="zh-CN" altLang="en-US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316" name="对象 179207"/>
          <p:cNvGraphicFramePr/>
          <p:nvPr/>
        </p:nvGraphicFramePr>
        <p:xfrm>
          <a:off x="6387465" y="1413510"/>
          <a:ext cx="1809750" cy="86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889000" imgH="419100" progId="Equation.3">
                  <p:embed/>
                </p:oleObj>
              </mc:Choice>
              <mc:Fallback>
                <p:oleObj name="" r:id="rId1" imgW="889000" imgH="419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7465" y="1413510"/>
                        <a:ext cx="1809750" cy="868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861695" y="3275330"/>
            <a:ext cx="5300345" cy="596900"/>
            <a:chOff x="28" y="4593"/>
            <a:chExt cx="8760" cy="940"/>
          </a:xfrm>
        </p:grpSpPr>
        <p:graphicFrame>
          <p:nvGraphicFramePr>
            <p:cNvPr id="13323" name="对象 179210"/>
            <p:cNvGraphicFramePr/>
            <p:nvPr/>
          </p:nvGraphicFramePr>
          <p:xfrm>
            <a:off x="3714" y="4593"/>
            <a:ext cx="4550" cy="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" imgW="1143000" imgH="228600" progId="Equation.3">
                    <p:embed/>
                  </p:oleObj>
                </mc:Choice>
                <mc:Fallback>
                  <p:oleObj name="" r:id="rId3" imgW="1143000" imgH="2286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14" y="4593"/>
                          <a:ext cx="4550" cy="9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矩形 179211"/>
            <p:cNvSpPr/>
            <p:nvPr/>
          </p:nvSpPr>
          <p:spPr>
            <a:xfrm>
              <a:off x="28" y="4643"/>
              <a:ext cx="876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运动学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方程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328" name="文本框 496643"/>
          <p:cNvSpPr txBox="1"/>
          <p:nvPr/>
        </p:nvSpPr>
        <p:spPr>
          <a:xfrm>
            <a:off x="66675" y="-163512"/>
            <a:ext cx="86328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振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动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波 </a:t>
            </a:r>
            <a:endParaRPr lang="zh-CN" altLang="en-US" sz="3600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650" y="1627505"/>
            <a:ext cx="5832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思路：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平衡位置、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求动力学方程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43" y="2420303"/>
            <a:ext cx="69532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二、简谐振动的特征量及求解</a:t>
            </a:r>
            <a:endParaRPr lang="zh-CN" altLang="en-US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0470" y="3333115"/>
            <a:ext cx="23348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zh-CN" sz="2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charset="0"/>
              </a:rPr>
              <a:t>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charset="0"/>
              </a:rPr>
              <a:t>的求解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charset="0"/>
            </a:endParaRPr>
          </a:p>
        </p:txBody>
      </p:sp>
      <p:graphicFrame>
        <p:nvGraphicFramePr>
          <p:cNvPr id="23563" name="Object 22"/>
          <p:cNvGraphicFramePr>
            <a:graphicFrameLocks noChangeAspect="1"/>
          </p:cNvGraphicFramePr>
          <p:nvPr/>
        </p:nvGraphicFramePr>
        <p:xfrm>
          <a:off x="2643823" y="4055745"/>
          <a:ext cx="11953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4020800" imgH="10668000" progId="Equation.3">
                  <p:embed/>
                </p:oleObj>
              </mc:Choice>
              <mc:Fallback>
                <p:oleObj name="" r:id="rId5" imgW="14020800" imgH="10668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3823" y="4055745"/>
                        <a:ext cx="1195387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59485" y="4190683"/>
            <a:ext cx="16049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弹簧振子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633" y="4940618"/>
            <a:ext cx="69532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三、平面简谐波的波动方程的求解</a:t>
            </a:r>
            <a:endParaRPr lang="zh-CN" altLang="en-US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/>
          <p:cNvGraphicFramePr/>
          <p:nvPr/>
        </p:nvGraphicFramePr>
        <p:xfrm>
          <a:off x="1878330" y="5680710"/>
          <a:ext cx="3412490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485900" imgH="393700" progId="Equation.KSEE3">
                  <p:embed/>
                </p:oleObj>
              </mc:Choice>
              <mc:Fallback>
                <p:oleObj name="" r:id="rId7" imgW="1485900" imgH="3937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8330" y="5680710"/>
                        <a:ext cx="3412490" cy="883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387465" y="5445125"/>
            <a:ext cx="2259965" cy="13119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7" grpId="0"/>
      <p:bldP spid="8" grpId="0"/>
      <p:bldP spid="9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107633" y="331788"/>
            <a:ext cx="69532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四、波的干涉现象</a:t>
            </a:r>
            <a:endParaRPr lang="zh-CN" altLang="en-US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53465"/>
            <a:ext cx="8447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相干波条件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频率相同、振动方向相同、相位差恒定。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6536" name="Object 18"/>
          <p:cNvGraphicFramePr/>
          <p:nvPr/>
        </p:nvGraphicFramePr>
        <p:xfrm>
          <a:off x="1247140" y="1785620"/>
          <a:ext cx="319341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" imgW="28956000" imgH="5181600" progId="Equation.3">
                  <p:embed/>
                </p:oleObj>
              </mc:Choice>
              <mc:Fallback>
                <p:oleObj name="" r:id="rId1" imgW="28956000" imgH="51816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7140" y="1785620"/>
                        <a:ext cx="319341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7" name="Object 19"/>
          <p:cNvGraphicFramePr/>
          <p:nvPr/>
        </p:nvGraphicFramePr>
        <p:xfrm>
          <a:off x="1195705" y="3727450"/>
          <a:ext cx="337756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3" imgW="35661600" imgH="5181600" progId="Equation.3">
                  <p:embed/>
                </p:oleObj>
              </mc:Choice>
              <mc:Fallback>
                <p:oleObj name="" r:id="rId3" imgW="35661600" imgH="51816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705" y="3727450"/>
                        <a:ext cx="337756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6" name="AutoShape 20"/>
          <p:cNvSpPr/>
          <p:nvPr/>
        </p:nvSpPr>
        <p:spPr>
          <a:xfrm>
            <a:off x="956310" y="1977390"/>
            <a:ext cx="182880" cy="2136140"/>
          </a:xfrm>
          <a:prstGeom prst="leftBrace">
            <a:avLst>
              <a:gd name="adj1" fmla="val 71116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b="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sp>
        <p:nvSpPr>
          <p:cNvPr id="75805" name="Rectangle 29"/>
          <p:cNvSpPr/>
          <p:nvPr/>
        </p:nvSpPr>
        <p:spPr>
          <a:xfrm>
            <a:off x="6873875" y="1823720"/>
            <a:ext cx="1718310" cy="52197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  <a:tileRect/>
          </a:gradFill>
          <a:ln w="9525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干涉加强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08" name="Text Box 32"/>
          <p:cNvSpPr txBox="1"/>
          <p:nvPr/>
        </p:nvSpPr>
        <p:spPr>
          <a:xfrm>
            <a:off x="6948170" y="3717925"/>
            <a:ext cx="1747520" cy="5219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干涉减弱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对象 25"/>
          <p:cNvGraphicFramePr/>
          <p:nvPr/>
        </p:nvGraphicFramePr>
        <p:xfrm>
          <a:off x="251143" y="2781935"/>
          <a:ext cx="6111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5" imgW="8839200" imgH="4876800" progId="Equation.KSEE3">
                  <p:embed/>
                </p:oleObj>
              </mc:Choice>
              <mc:Fallback>
                <p:oleObj name="" r:id="rId5" imgW="8839200" imgH="4876800" progId="Equation.KSEE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143" y="2781935"/>
                        <a:ext cx="611187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6" name="Object 28"/>
          <p:cNvGraphicFramePr/>
          <p:nvPr/>
        </p:nvGraphicFramePr>
        <p:xfrm>
          <a:off x="4636770" y="1809750"/>
          <a:ext cx="1889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18592800" imgH="5181600" progId="Equation.3">
                  <p:embed/>
                </p:oleObj>
              </mc:Choice>
              <mc:Fallback>
                <p:oleObj name="" r:id="rId7" imgW="18592800" imgH="51816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6770" y="1809750"/>
                        <a:ext cx="188912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9" name="Object 31"/>
          <p:cNvGraphicFramePr/>
          <p:nvPr/>
        </p:nvGraphicFramePr>
        <p:xfrm>
          <a:off x="4715510" y="3711575"/>
          <a:ext cx="201168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20116800" imgH="5486400" progId="Equation.3">
                  <p:embed/>
                </p:oleObj>
              </mc:Choice>
              <mc:Fallback>
                <p:oleObj name="" r:id="rId9" imgW="20116800" imgH="54864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5510" y="3711575"/>
                        <a:ext cx="201168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75796" grpId="0" bldLvl="0" animBg="1"/>
      <p:bldP spid="75805" grpId="0" bldLvl="0" animBg="1"/>
      <p:bldP spid="7580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58013" y="6354763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b="0"/>
            </a:fld>
            <a:endParaRPr lang="en-US" altLang="zh-CN" sz="1400" b="0"/>
          </a:p>
        </p:txBody>
      </p:sp>
      <p:sp>
        <p:nvSpPr>
          <p:cNvPr id="9" name="文本框 8"/>
          <p:cNvSpPr txBox="1"/>
          <p:nvPr/>
        </p:nvSpPr>
        <p:spPr>
          <a:xfrm>
            <a:off x="55563" y="882650"/>
            <a:ext cx="61229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一、基本公式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/>
        </p:nvGraphicFramePr>
        <p:xfrm>
          <a:off x="1403350" y="1557020"/>
          <a:ext cx="155384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4325600" imgH="9448800" progId="Equation.3">
                  <p:embed/>
                </p:oleObj>
              </mc:Choice>
              <mc:Fallback>
                <p:oleObj name="" r:id="rId1" imgW="14325600" imgH="9448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557020"/>
                        <a:ext cx="1553845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本框 150548"/>
          <p:cNvSpPr txBox="1"/>
          <p:nvPr/>
        </p:nvSpPr>
        <p:spPr>
          <a:xfrm>
            <a:off x="285750" y="120650"/>
            <a:ext cx="77724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热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学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18610" y="1476058"/>
            <a:ext cx="2967514" cy="976823"/>
            <a:chOff x="2806" y="8448"/>
            <a:chExt cx="6237" cy="1913"/>
          </a:xfrm>
        </p:grpSpPr>
        <p:sp>
          <p:nvSpPr>
            <p:cNvPr id="21510" name="矩形 1"/>
            <p:cNvSpPr/>
            <p:nvPr/>
          </p:nvSpPr>
          <p:spPr>
            <a:xfrm>
              <a:off x="2806" y="8448"/>
              <a:ext cx="6237" cy="191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lIns="91440" tIns="45720" rIns="91440" bIns="45720"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11" name="Object 18"/>
            <p:cNvGraphicFramePr>
              <a:graphicFrameLocks noChangeAspect="1"/>
            </p:cNvGraphicFramePr>
            <p:nvPr/>
          </p:nvGraphicFramePr>
          <p:xfrm>
            <a:off x="3909" y="8607"/>
            <a:ext cx="2496" cy="1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" imgW="584200" imgH="393700" progId="Equation.3">
                    <p:embed/>
                  </p:oleObj>
                </mc:Choice>
                <mc:Fallback>
                  <p:oleObj name="" r:id="rId3" imgW="584200" imgH="3937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09" y="8607"/>
                          <a:ext cx="2496" cy="1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4596130" y="2611755"/>
          <a:ext cx="148018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825500" imgH="419100" progId="Equation.3">
                  <p:embed/>
                </p:oleObj>
              </mc:Choice>
              <mc:Fallback>
                <p:oleObj name="" r:id="rId5" imgW="825500" imgH="4191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6130" y="2611755"/>
                        <a:ext cx="1480185" cy="756285"/>
                      </a:xfrm>
                      <a:prstGeom prst="rect">
                        <a:avLst/>
                      </a:prstGeom>
                      <a:noFill/>
                      <a:ln w="254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360170" y="2708910"/>
          <a:ext cx="1783715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812800" imgH="419100" progId="Equation.3">
                  <p:embed/>
                </p:oleObj>
              </mc:Choice>
              <mc:Fallback>
                <p:oleObj name="" r:id="rId7" imgW="8128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0170" y="2708910"/>
                        <a:ext cx="1783715" cy="731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2263" y="3860165"/>
            <a:ext cx="61229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二、热力学第一定律及其应用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6498" y="5113338"/>
            <a:ext cx="2541587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ΔE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＝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 (-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7960" y="5111750"/>
            <a:ext cx="27654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或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＝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ΔE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1"/>
          <p:cNvSpPr/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zh-CN" sz="1400" b="0" dirty="0"/>
            </a:fld>
            <a:endParaRPr lang="zh-CN" altLang="zh-CN" sz="1400" b="0" dirty="0"/>
          </a:p>
        </p:txBody>
      </p:sp>
      <p:sp>
        <p:nvSpPr>
          <p:cNvPr id="2" name="矩形 1"/>
          <p:cNvSpPr/>
          <p:nvPr/>
        </p:nvSpPr>
        <p:spPr>
          <a:xfrm>
            <a:off x="38418" y="331788"/>
            <a:ext cx="19685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等容过程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412" name="文本框 187411"/>
          <p:cNvSpPr txBox="1"/>
          <p:nvPr/>
        </p:nvSpPr>
        <p:spPr>
          <a:xfrm>
            <a:off x="375285" y="901700"/>
            <a:ext cx="12763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0" i="1" err="1">
                <a:latin typeface="Times New Roman" panose="02020603050405020304" pitchFamily="18" charset="0"/>
                <a:ea typeface="宋体" panose="02010600030101010101" pitchFamily="2" charset="-122"/>
              </a:rPr>
              <a:t>dA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273935" y="835501"/>
          <a:ext cx="2141220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244600" imgH="419100" progId="Equation.3">
                  <p:embed/>
                </p:oleObj>
              </mc:Choice>
              <mc:Fallback>
                <p:oleObj name="" r:id="rId1" imgW="1244600" imgH="4191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3935" y="835501"/>
                        <a:ext cx="2141220" cy="737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860290" y="835660"/>
          <a:ext cx="21764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257300" imgH="419100" progId="Equation.3">
                  <p:embed/>
                </p:oleObj>
              </mc:Choice>
              <mc:Fallback>
                <p:oleObj name="" r:id="rId3" imgW="1257300" imgH="4191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290" y="835660"/>
                        <a:ext cx="2176463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435" y="325755"/>
            <a:ext cx="1710690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580" y="2364740"/>
            <a:ext cx="1908810" cy="14611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8" y="169894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等压过程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323850" y="2418715"/>
          <a:ext cx="2028825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965200" imgH="241300" progId="Equation.3">
                  <p:embed/>
                </p:oleObj>
              </mc:Choice>
              <mc:Fallback>
                <p:oleObj name="" r:id="rId7" imgW="965200" imgH="241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2418715"/>
                        <a:ext cx="2028825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2700020" y="2366010"/>
          <a:ext cx="1882775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0020" y="2366010"/>
                        <a:ext cx="1882775" cy="659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4860925" y="2360613"/>
          <a:ext cx="21780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257300" imgH="419100" progId="Equation.3">
                  <p:embed/>
                </p:oleObj>
              </mc:Choice>
              <mc:Fallback>
                <p:oleObj name="" r:id="rId11" imgW="1257300" imgH="419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925" y="2360613"/>
                        <a:ext cx="2178050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37478" y="3210878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等温过程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/>
          <p:nvPr/>
        </p:nvGraphicFramePr>
        <p:xfrm>
          <a:off x="324485" y="4147820"/>
          <a:ext cx="11191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533400" imgH="215900" progId="Equation.3">
                  <p:embed/>
                </p:oleObj>
              </mc:Choice>
              <mc:Fallback>
                <p:oleObj name="" r:id="rId12" imgW="533400" imgH="2159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4485" y="4147820"/>
                        <a:ext cx="1119188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1476693" y="4003358"/>
          <a:ext cx="17700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4" imgW="889000" imgH="431800" progId="Equation.3">
                  <p:embed/>
                </p:oleObj>
              </mc:Choice>
              <mc:Fallback>
                <p:oleObj name="" r:id="rId14" imgW="889000" imgH="4318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76693" y="4003358"/>
                        <a:ext cx="1770062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3279458" y="4030028"/>
          <a:ext cx="18446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6" imgW="914400" imgH="431800" progId="Equation.KSEE3">
                  <p:embed/>
                </p:oleObj>
              </mc:Choice>
              <mc:Fallback>
                <p:oleObj name="" r:id="rId16" imgW="914400" imgH="431800" progId="Equation.KSEE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79458" y="4030028"/>
                        <a:ext cx="184467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5652135" y="4218782"/>
          <a:ext cx="814070" cy="3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8" imgW="469900" imgH="177165" progId="Equation.3">
                  <p:embed/>
                </p:oleObj>
              </mc:Choice>
              <mc:Fallback>
                <p:oleObj name="" r:id="rId18" imgW="469900" imgH="1771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52135" y="4218782"/>
                        <a:ext cx="814070" cy="319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75145" y="4354830"/>
            <a:ext cx="2219325" cy="196342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7633" y="500983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绝热过程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" name="对象 34"/>
          <p:cNvGraphicFramePr/>
          <p:nvPr/>
        </p:nvGraphicFramePr>
        <p:xfrm>
          <a:off x="1906905" y="5516245"/>
          <a:ext cx="231965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1" imgW="1384300" imgH="419100" progId="Equation.3">
                  <p:embed/>
                </p:oleObj>
              </mc:Choice>
              <mc:Fallback>
                <p:oleObj name="" r:id="rId21" imgW="1384300" imgH="419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6905" y="5516245"/>
                        <a:ext cx="2319655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/>
          <p:nvPr/>
        </p:nvGraphicFramePr>
        <p:xfrm>
          <a:off x="4703445" y="5588000"/>
          <a:ext cx="189992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3" imgW="1257300" imgH="419100" progId="Equation.3">
                  <p:embed/>
                </p:oleObj>
              </mc:Choice>
              <mc:Fallback>
                <p:oleObj name="" r:id="rId23" imgW="1257300" imgH="4191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3445" y="5588000"/>
                        <a:ext cx="1899920" cy="661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/>
          <p:nvPr/>
        </p:nvGraphicFramePr>
        <p:xfrm>
          <a:off x="252730" y="5725795"/>
          <a:ext cx="81534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4" imgW="381000" imgH="203200" progId="Equation.3">
                  <p:embed/>
                </p:oleObj>
              </mc:Choice>
              <mc:Fallback>
                <p:oleObj name="" r:id="rId24" imgW="381000" imgH="203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2730" y="5725795"/>
                        <a:ext cx="815340" cy="438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7412" grpId="0"/>
      <p:bldP spid="6" grpId="0"/>
      <p:bldP spid="15" grpId="0"/>
      <p:bldP spid="3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520,&quot;width&quot;:9510}"/>
</p:tagLst>
</file>

<file path=ppt/theme/theme1.xml><?xml version="1.0" encoding="utf-8"?>
<a:theme xmlns:a="http://schemas.openxmlformats.org/drawingml/2006/main" name="chapter-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hapter-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chapter-3</Template>
  <TotalTime>0</TotalTime>
  <Words>601</Words>
  <Application>WPS 演示</Application>
  <PresentationFormat>在屏幕上显示</PresentationFormat>
  <Paragraphs>124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11</vt:i4>
      </vt:variant>
    </vt:vector>
  </HeadingPairs>
  <TitlesOfParts>
    <vt:vector size="96" baseType="lpstr">
      <vt:lpstr>Arial</vt:lpstr>
      <vt:lpstr>宋体</vt:lpstr>
      <vt:lpstr>Wingdings</vt:lpstr>
      <vt:lpstr>Times New Roman</vt:lpstr>
      <vt:lpstr>Calibri</vt:lpstr>
      <vt:lpstr>华文行楷</vt:lpstr>
      <vt:lpstr>Symbol</vt:lpstr>
      <vt:lpstr>楷体_GB2312</vt:lpstr>
      <vt:lpstr>Symbol</vt:lpstr>
      <vt:lpstr>华文仿宋</vt:lpstr>
      <vt:lpstr>微软雅黑</vt:lpstr>
      <vt:lpstr>Arial Unicode MS</vt:lpstr>
      <vt:lpstr>隶书_GB2312</vt:lpstr>
      <vt:lpstr>楷体</vt:lpstr>
      <vt:lpstr>隶书</vt:lpstr>
      <vt:lpstr>chapter-3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二、两类问题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Image</dc:creator>
  <cp:lastModifiedBy>zls</cp:lastModifiedBy>
  <cp:revision>558</cp:revision>
  <dcterms:created xsi:type="dcterms:W3CDTF">2006-10-30T02:21:00Z</dcterms:created>
  <dcterms:modified xsi:type="dcterms:W3CDTF">2024-05-08T11:41:55Z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ICV">
    <vt:lpwstr>AE8B0EF0212F44F9AEE5F0E135D5C261</vt:lpwstr>
  </property>
</Properties>
</file>