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6" r:id="rId5"/>
    <p:sldMasterId id="2147483700" r:id="rId6"/>
    <p:sldMasterId id="2147483714" r:id="rId7"/>
    <p:sldMasterId id="2147483728" r:id="rId8"/>
    <p:sldMasterId id="2147483742" r:id="rId9"/>
    <p:sldMasterId id="2147483756" r:id="rId10"/>
    <p:sldMasterId id="2147483770" r:id="rId11"/>
  </p:sldMasterIdLst>
  <p:notesMasterIdLst>
    <p:notesMasterId r:id="rId56"/>
  </p:notesMasterIdLst>
  <p:sldIdLst>
    <p:sldId id="398" r:id="rId12"/>
    <p:sldId id="1421" r:id="rId13"/>
    <p:sldId id="399" r:id="rId14"/>
    <p:sldId id="502" r:id="rId15"/>
    <p:sldId id="400" r:id="rId16"/>
    <p:sldId id="401" r:id="rId17"/>
    <p:sldId id="482" r:id="rId18"/>
    <p:sldId id="504" r:id="rId19"/>
    <p:sldId id="483" r:id="rId20"/>
    <p:sldId id="1573" r:id="rId21"/>
    <p:sldId id="1714" r:id="rId22"/>
    <p:sldId id="402" r:id="rId23"/>
    <p:sldId id="403" r:id="rId24"/>
    <p:sldId id="404" r:id="rId25"/>
    <p:sldId id="1028" r:id="rId26"/>
    <p:sldId id="1267" r:id="rId27"/>
    <p:sldId id="1029" r:id="rId28"/>
    <p:sldId id="1030" r:id="rId29"/>
    <p:sldId id="1027" r:id="rId30"/>
    <p:sldId id="989" r:id="rId31"/>
    <p:sldId id="990" r:id="rId32"/>
    <p:sldId id="991" r:id="rId33"/>
    <p:sldId id="992" r:id="rId34"/>
    <p:sldId id="993" r:id="rId35"/>
    <p:sldId id="994" r:id="rId36"/>
    <p:sldId id="995" r:id="rId37"/>
    <p:sldId id="1203" r:id="rId38"/>
    <p:sldId id="1199" r:id="rId39"/>
    <p:sldId id="1204" r:id="rId40"/>
    <p:sldId id="998" r:id="rId41"/>
    <p:sldId id="493" r:id="rId42"/>
    <p:sldId id="498" r:id="rId43"/>
    <p:sldId id="510" r:id="rId44"/>
    <p:sldId id="512" r:id="rId45"/>
    <p:sldId id="853" r:id="rId46"/>
    <p:sldId id="854" r:id="rId47"/>
    <p:sldId id="1713" r:id="rId48"/>
    <p:sldId id="516" r:id="rId49"/>
    <p:sldId id="517" r:id="rId50"/>
    <p:sldId id="518" r:id="rId51"/>
    <p:sldId id="519" r:id="rId52"/>
    <p:sldId id="541" r:id="rId53"/>
    <p:sldId id="539" r:id="rId54"/>
    <p:sldId id="545" r:id="rId5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正版用户" initials="微" lastIdx="0" clrIdx="0"/>
  <p:cmAuthor id="2" name="唐海波" initials="唐" lastIdx="11" clrIdx="0"/>
  <p:cmAuthor id="3" name="Administrat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FF6699"/>
    <a:srgbClr val="FFFF66"/>
    <a:srgbClr val="CC3300"/>
    <a:srgbClr val="006600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5"/>
    <p:restoredTop sz="92336"/>
  </p:normalViewPr>
  <p:slideViewPr>
    <p:cSldViewPr showGuides="1">
      <p:cViewPr varScale="1">
        <p:scale>
          <a:sx n="64" d="100"/>
          <a:sy n="64" d="100"/>
        </p:scale>
        <p:origin x="-1578" y="-108"/>
      </p:cViewPr>
      <p:guideLst>
        <p:guide orient="horz" pos="2251"/>
        <p:guide pos="28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60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0" Type="http://schemas.openxmlformats.org/officeDocument/2006/relationships/commentAuthors" Target="commentAuthors.xml"/><Relationship Id="rId6" Type="http://schemas.openxmlformats.org/officeDocument/2006/relationships/slideMaster" Target="slideMasters/slideMaster5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2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1" Type="http://schemas.openxmlformats.org/officeDocument/2006/relationships/image" Target="../media/image72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wmf"/><Relationship Id="rId3" Type="http://schemas.openxmlformats.org/officeDocument/2006/relationships/image" Target="../media/image19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3.wmf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6738" name="页眉占位符 1167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b="0" strike="noStrike" noProof="1" dirty="0"/>
          </a:p>
        </p:txBody>
      </p:sp>
      <p:sp>
        <p:nvSpPr>
          <p:cNvPr id="116739" name="日期占位符 11673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b="0" strike="noStrike" noProof="1" dirty="0"/>
          </a:p>
        </p:txBody>
      </p:sp>
      <p:sp>
        <p:nvSpPr>
          <p:cNvPr id="14340" name="幻灯片图像占位符 11673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文本占位符 116740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6742" name="页脚占位符 11674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b="0" strike="noStrike" noProof="1" dirty="0"/>
          </a:p>
        </p:txBody>
      </p:sp>
      <p:sp>
        <p:nvSpPr>
          <p:cNvPr id="116743" name="灯片编号占位符 11674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emf"/><Relationship Id="rId14" Type="http://schemas.openxmlformats.org/officeDocument/2006/relationships/image" Target="../media/image3.emf"/><Relationship Id="rId13" Type="http://schemas.openxmlformats.org/officeDocument/2006/relationships/image" Target="../media/image2.emf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5.xml"/><Relationship Id="rId16" Type="http://schemas.openxmlformats.org/officeDocument/2006/relationships/theme" Target="../theme/theme10.xml"/><Relationship Id="rId15" Type="http://schemas.openxmlformats.org/officeDocument/2006/relationships/audio" Target="../media/audio2.wav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1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audio" Target="../media/audio2.wav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5" Type="http://schemas.openxmlformats.org/officeDocument/2006/relationships/audio" Target="../media/audio2.wav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6" Type="http://schemas.openxmlformats.org/officeDocument/2006/relationships/theme" Target="../theme/theme5.xml"/><Relationship Id="rId15" Type="http://schemas.openxmlformats.org/officeDocument/2006/relationships/audio" Target="../media/audio2.wav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6" Type="http://schemas.openxmlformats.org/officeDocument/2006/relationships/theme" Target="../theme/theme6.xml"/><Relationship Id="rId15" Type="http://schemas.openxmlformats.org/officeDocument/2006/relationships/audio" Target="../media/audio2.wav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3.xml"/><Relationship Id="rId8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6" Type="http://schemas.openxmlformats.org/officeDocument/2006/relationships/theme" Target="../theme/theme7.xml"/><Relationship Id="rId15" Type="http://schemas.openxmlformats.org/officeDocument/2006/relationships/audio" Target="../media/audio2.wav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6" Type="http://schemas.openxmlformats.org/officeDocument/2006/relationships/theme" Target="../theme/theme8.xml"/><Relationship Id="rId15" Type="http://schemas.openxmlformats.org/officeDocument/2006/relationships/audio" Target="../media/audio2.wav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6" Type="http://schemas.openxmlformats.org/officeDocument/2006/relationships/theme" Target="../theme/theme9.xml"/><Relationship Id="rId15" Type="http://schemas.openxmlformats.org/officeDocument/2006/relationships/audio" Target="../media/audio2.wav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32" descr="图片3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27963" y="6534150"/>
            <a:ext cx="66040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033" descr="图片4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477250" y="6529388"/>
            <a:ext cx="660400" cy="341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图片 1034" descr="图片5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78675" y="6535738"/>
            <a:ext cx="661988" cy="334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9" name="图片 1035" descr="图片6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530975" y="6534150"/>
            <a:ext cx="661988" cy="336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标题 1525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文本占位符 15257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80" name="日期占位符 15257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52581" name="页脚占位符 15258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52582" name="灯片编号占位符 152581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sp>
        <p:nvSpPr>
          <p:cNvPr id="13319" name="动作按钮: 开始 152582">
            <a:hlinkClick r:id="" action="ppaction://hlinkshowjump?jump=firstslide">
              <a:snd r:embed="rId14" name="click.wav"/>
            </a:hlinkClick>
          </p:cNvPr>
          <p:cNvSpPr/>
          <p:nvPr userDrawn="1"/>
        </p:nvSpPr>
        <p:spPr>
          <a:xfrm>
            <a:off x="7453313" y="6580188"/>
            <a:ext cx="315912" cy="227012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动作按钮: 后退或前一项 152583">
            <a:hlinkClick r:id="" action="ppaction://hlinkshowjump?jump=previousslide">
              <a:snd r:embed="rId14" name="click.wav"/>
            </a:hlinkClick>
          </p:cNvPr>
          <p:cNvSpPr/>
          <p:nvPr userDrawn="1"/>
        </p:nvSpPr>
        <p:spPr>
          <a:xfrm>
            <a:off x="7812088" y="6578600"/>
            <a:ext cx="315912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动作按钮: 前进或下一项 152584">
            <a:hlinkClick r:id="" action="ppaction://hlinkshowjump?jump=nextslide">
              <a:snd r:embed="rId14" name="click.wav"/>
            </a:hlinkClick>
          </p:cNvPr>
          <p:cNvSpPr/>
          <p:nvPr userDrawn="1"/>
        </p:nvSpPr>
        <p:spPr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动作按钮: 结束 152585">
            <a:hlinkClick r:id="" action="ppaction://hlinkshowjump?jump=endshow">
              <a:snd r:embed="rId15" name="push.wav"/>
            </a:hlinkClick>
          </p:cNvPr>
          <p:cNvSpPr/>
          <p:nvPr userDrawn="1"/>
        </p:nvSpPr>
        <p:spPr>
          <a:xfrm>
            <a:off x="8532813" y="6580188"/>
            <a:ext cx="315912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573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5734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7348" name="日期占位符 5734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57349" name="页脚占位符 5734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57350" name="灯片编号占位符 5734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525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15257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80" name="日期占位符 15257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52581" name="页脚占位符 15258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52582" name="灯片编号占位符 152581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sp>
        <p:nvSpPr>
          <p:cNvPr id="3079" name="动作按钮: 开始 152582">
            <a:hlinkClick r:id="" action="ppaction://hlinkshowjump?jump=firstslide">
              <a:snd r:embed="rId14" name="click.wav"/>
            </a:hlinkClick>
          </p:cNvPr>
          <p:cNvSpPr/>
          <p:nvPr userDrawn="1"/>
        </p:nvSpPr>
        <p:spPr>
          <a:xfrm>
            <a:off x="7453313" y="6580188"/>
            <a:ext cx="315912" cy="227012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动作按钮: 后退或前一项 152583">
            <a:hlinkClick r:id="" action="ppaction://hlinkshowjump?jump=previousslide">
              <a:snd r:embed="rId14" name="click.wav"/>
            </a:hlinkClick>
          </p:cNvPr>
          <p:cNvSpPr/>
          <p:nvPr userDrawn="1"/>
        </p:nvSpPr>
        <p:spPr>
          <a:xfrm>
            <a:off x="7812088" y="6578600"/>
            <a:ext cx="315912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动作按钮: 前进或下一项 152584">
            <a:hlinkClick r:id="" action="ppaction://hlinkshowjump?jump=nextslide">
              <a:snd r:embed="rId14" name="click.wav"/>
            </a:hlinkClick>
          </p:cNvPr>
          <p:cNvSpPr/>
          <p:nvPr userDrawn="1"/>
        </p:nvSpPr>
        <p:spPr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动作按钮: 结束 152585">
            <a:hlinkClick r:id="" action="ppaction://hlinkshowjump?jump=endshow">
              <a:snd r:embed="rId15" name="push.wav"/>
            </a:hlinkClick>
          </p:cNvPr>
          <p:cNvSpPr/>
          <p:nvPr userDrawn="1"/>
        </p:nvSpPr>
        <p:spPr>
          <a:xfrm>
            <a:off x="8532813" y="6580188"/>
            <a:ext cx="315912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525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5257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80" name="日期占位符 15257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52581" name="页脚占位符 15258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52582" name="灯片编号占位符 152581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sp>
        <p:nvSpPr>
          <p:cNvPr id="4103" name="动作按钮: 开始 152582">
            <a:hlinkClick r:id="" action="ppaction://hlinkshowjump?jump=firstslide">
              <a:snd r:embed="rId14" name="click.wav"/>
            </a:hlinkClick>
          </p:cNvPr>
          <p:cNvSpPr/>
          <p:nvPr userDrawn="1"/>
        </p:nvSpPr>
        <p:spPr>
          <a:xfrm>
            <a:off x="7453313" y="6580188"/>
            <a:ext cx="315912" cy="227012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动作按钮: 后退或前一项 152583">
            <a:hlinkClick r:id="" action="ppaction://hlinkshowjump?jump=previousslide">
              <a:snd r:embed="rId14" name="click.wav"/>
            </a:hlinkClick>
          </p:cNvPr>
          <p:cNvSpPr/>
          <p:nvPr userDrawn="1"/>
        </p:nvSpPr>
        <p:spPr>
          <a:xfrm>
            <a:off x="7812088" y="6578600"/>
            <a:ext cx="315912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动作按钮: 前进或下一项 152584">
            <a:hlinkClick r:id="" action="ppaction://hlinkshowjump?jump=nextslide">
              <a:snd r:embed="rId14" name="click.wav"/>
            </a:hlinkClick>
          </p:cNvPr>
          <p:cNvSpPr/>
          <p:nvPr userDrawn="1"/>
        </p:nvSpPr>
        <p:spPr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动作按钮: 结束 152585">
            <a:hlinkClick r:id="" action="ppaction://hlinkshowjump?jump=endshow">
              <a:snd r:embed="rId15" name="push.wav"/>
            </a:hlinkClick>
          </p:cNvPr>
          <p:cNvSpPr/>
          <p:nvPr userDrawn="1"/>
        </p:nvSpPr>
        <p:spPr>
          <a:xfrm>
            <a:off x="8532813" y="6580188"/>
            <a:ext cx="315912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525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15257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80" name="日期占位符 15257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52581" name="页脚占位符 15258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52582" name="灯片编号占位符 152581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sp>
        <p:nvSpPr>
          <p:cNvPr id="5127" name="动作按钮: 开始 152582">
            <a:hlinkClick r:id="" action="ppaction://hlinkshowjump?jump=firstslide">
              <a:snd r:embed="rId14" name="click.wav"/>
            </a:hlinkClick>
          </p:cNvPr>
          <p:cNvSpPr/>
          <p:nvPr userDrawn="1"/>
        </p:nvSpPr>
        <p:spPr>
          <a:xfrm>
            <a:off x="7453313" y="6580188"/>
            <a:ext cx="315912" cy="227012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动作按钮: 后退或前一项 152583">
            <a:hlinkClick r:id="" action="ppaction://hlinkshowjump?jump=previousslide">
              <a:snd r:embed="rId14" name="click.wav"/>
            </a:hlinkClick>
          </p:cNvPr>
          <p:cNvSpPr/>
          <p:nvPr userDrawn="1"/>
        </p:nvSpPr>
        <p:spPr>
          <a:xfrm>
            <a:off x="7812088" y="6578600"/>
            <a:ext cx="315912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动作按钮: 前进或下一项 152584">
            <a:hlinkClick r:id="" action="ppaction://hlinkshowjump?jump=nextslide">
              <a:snd r:embed="rId14" name="click.wav"/>
            </a:hlinkClick>
          </p:cNvPr>
          <p:cNvSpPr/>
          <p:nvPr userDrawn="1"/>
        </p:nvSpPr>
        <p:spPr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动作按钮: 结束 152585">
            <a:hlinkClick r:id="" action="ppaction://hlinkshowjump?jump=endshow">
              <a:snd r:embed="rId15" name="push.wav"/>
            </a:hlinkClick>
          </p:cNvPr>
          <p:cNvSpPr/>
          <p:nvPr userDrawn="1"/>
        </p:nvSpPr>
        <p:spPr>
          <a:xfrm>
            <a:off x="8532813" y="6580188"/>
            <a:ext cx="315912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1525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15257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80" name="日期占位符 15257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52581" name="页脚占位符 15258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52582" name="灯片编号占位符 152581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sp>
        <p:nvSpPr>
          <p:cNvPr id="6151" name="动作按钮: 开始 152582">
            <a:hlinkClick r:id="" action="ppaction://hlinkshowjump?jump=firstslide">
              <a:snd r:embed="rId14" name="click.wav"/>
            </a:hlinkClick>
          </p:cNvPr>
          <p:cNvSpPr/>
          <p:nvPr userDrawn="1"/>
        </p:nvSpPr>
        <p:spPr>
          <a:xfrm>
            <a:off x="7453313" y="6580188"/>
            <a:ext cx="315912" cy="227012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动作按钮: 后退或前一项 152583">
            <a:hlinkClick r:id="" action="ppaction://hlinkshowjump?jump=previousslide">
              <a:snd r:embed="rId14" name="click.wav"/>
            </a:hlinkClick>
          </p:cNvPr>
          <p:cNvSpPr/>
          <p:nvPr userDrawn="1"/>
        </p:nvSpPr>
        <p:spPr>
          <a:xfrm>
            <a:off x="7812088" y="6578600"/>
            <a:ext cx="315912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3" name="动作按钮: 前进或下一项 152584">
            <a:hlinkClick r:id="" action="ppaction://hlinkshowjump?jump=nextslide">
              <a:snd r:embed="rId14" name="click.wav"/>
            </a:hlinkClick>
          </p:cNvPr>
          <p:cNvSpPr/>
          <p:nvPr userDrawn="1"/>
        </p:nvSpPr>
        <p:spPr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动作按钮: 结束 152585">
            <a:hlinkClick r:id="" action="ppaction://hlinkshowjump?jump=endshow">
              <a:snd r:embed="rId15" name="push.wav"/>
            </a:hlinkClick>
          </p:cNvPr>
          <p:cNvSpPr/>
          <p:nvPr userDrawn="1"/>
        </p:nvSpPr>
        <p:spPr>
          <a:xfrm>
            <a:off x="8532813" y="6580188"/>
            <a:ext cx="315912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1525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15257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80" name="日期占位符 15257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52581" name="页脚占位符 15258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52582" name="灯片编号占位符 152581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sp>
        <p:nvSpPr>
          <p:cNvPr id="7175" name="动作按钮: 开始 152582">
            <a:hlinkClick r:id="" action="ppaction://hlinkshowjump?jump=firstslide">
              <a:snd r:embed="rId14" name="click.wav"/>
            </a:hlinkClick>
          </p:cNvPr>
          <p:cNvSpPr/>
          <p:nvPr userDrawn="1"/>
        </p:nvSpPr>
        <p:spPr>
          <a:xfrm>
            <a:off x="7453313" y="6580188"/>
            <a:ext cx="315912" cy="227012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动作按钮: 后退或前一项 152583">
            <a:hlinkClick r:id="" action="ppaction://hlinkshowjump?jump=previousslide">
              <a:snd r:embed="rId14" name="click.wav"/>
            </a:hlinkClick>
          </p:cNvPr>
          <p:cNvSpPr/>
          <p:nvPr userDrawn="1"/>
        </p:nvSpPr>
        <p:spPr>
          <a:xfrm>
            <a:off x="7812088" y="6578600"/>
            <a:ext cx="315912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动作按钮: 前进或下一项 152584">
            <a:hlinkClick r:id="" action="ppaction://hlinkshowjump?jump=nextslide">
              <a:snd r:embed="rId14" name="click.wav"/>
            </a:hlinkClick>
          </p:cNvPr>
          <p:cNvSpPr/>
          <p:nvPr userDrawn="1"/>
        </p:nvSpPr>
        <p:spPr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动作按钮: 结束 152585">
            <a:hlinkClick r:id="" action="ppaction://hlinkshowjump?jump=endshow">
              <a:snd r:embed="rId15" name="push.wav"/>
            </a:hlinkClick>
          </p:cNvPr>
          <p:cNvSpPr/>
          <p:nvPr userDrawn="1"/>
        </p:nvSpPr>
        <p:spPr>
          <a:xfrm>
            <a:off x="8532813" y="6580188"/>
            <a:ext cx="315912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标题 1525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文本占位符 15257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80" name="日期占位符 15257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52581" name="页脚占位符 15258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52582" name="灯片编号占位符 152581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sp>
        <p:nvSpPr>
          <p:cNvPr id="9223" name="动作按钮: 开始 152582">
            <a:hlinkClick r:id="" action="ppaction://hlinkshowjump?jump=firstslide">
              <a:snd r:embed="rId14" name="click.wav"/>
            </a:hlinkClick>
          </p:cNvPr>
          <p:cNvSpPr/>
          <p:nvPr userDrawn="1"/>
        </p:nvSpPr>
        <p:spPr>
          <a:xfrm>
            <a:off x="7453313" y="6580188"/>
            <a:ext cx="315912" cy="227012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动作按钮: 后退或前一项 152583">
            <a:hlinkClick r:id="" action="ppaction://hlinkshowjump?jump=previousslide">
              <a:snd r:embed="rId14" name="click.wav"/>
            </a:hlinkClick>
          </p:cNvPr>
          <p:cNvSpPr/>
          <p:nvPr userDrawn="1"/>
        </p:nvSpPr>
        <p:spPr>
          <a:xfrm>
            <a:off x="7812088" y="6578600"/>
            <a:ext cx="315912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动作按钮: 前进或下一项 152584">
            <a:hlinkClick r:id="" action="ppaction://hlinkshowjump?jump=nextslide">
              <a:snd r:embed="rId14" name="click.wav"/>
            </a:hlinkClick>
          </p:cNvPr>
          <p:cNvSpPr/>
          <p:nvPr userDrawn="1"/>
        </p:nvSpPr>
        <p:spPr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动作按钮: 结束 152585">
            <a:hlinkClick r:id="" action="ppaction://hlinkshowjump?jump=endshow">
              <a:snd r:embed="rId15" name="push.wav"/>
            </a:hlinkClick>
          </p:cNvPr>
          <p:cNvSpPr/>
          <p:nvPr userDrawn="1"/>
        </p:nvSpPr>
        <p:spPr>
          <a:xfrm>
            <a:off x="8532813" y="6580188"/>
            <a:ext cx="315912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标题 15257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文本占位符 152578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80" name="日期占位符 15257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52581" name="页脚占位符 15258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52582" name="灯片编号占位符 152581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sp>
        <p:nvSpPr>
          <p:cNvPr id="11271" name="动作按钮: 开始 152582">
            <a:hlinkClick r:id="" action="ppaction://hlinkshowjump?jump=firstslide">
              <a:snd r:embed="rId14" name="click.wav"/>
            </a:hlinkClick>
          </p:cNvPr>
          <p:cNvSpPr/>
          <p:nvPr userDrawn="1"/>
        </p:nvSpPr>
        <p:spPr>
          <a:xfrm>
            <a:off x="7453313" y="6580188"/>
            <a:ext cx="315912" cy="227012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动作按钮: 后退或前一项 152583">
            <a:hlinkClick r:id="" action="ppaction://hlinkshowjump?jump=previousslide">
              <a:snd r:embed="rId14" name="click.wav"/>
            </a:hlinkClick>
          </p:cNvPr>
          <p:cNvSpPr/>
          <p:nvPr userDrawn="1"/>
        </p:nvSpPr>
        <p:spPr>
          <a:xfrm>
            <a:off x="7812088" y="6578600"/>
            <a:ext cx="315912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动作按钮: 前进或下一项 152584">
            <a:hlinkClick r:id="" action="ppaction://hlinkshowjump?jump=nextslide">
              <a:snd r:embed="rId14" name="click.wav"/>
            </a:hlinkClick>
          </p:cNvPr>
          <p:cNvSpPr/>
          <p:nvPr userDrawn="1"/>
        </p:nvSpPr>
        <p:spPr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动作按钮: 结束 152585">
            <a:hlinkClick r:id="" action="ppaction://hlinkshowjump?jump=endshow">
              <a:snd r:embed="rId15" name="push.wav"/>
            </a:hlinkClick>
          </p:cNvPr>
          <p:cNvSpPr/>
          <p:nvPr userDrawn="1"/>
        </p:nvSpPr>
        <p:spPr>
          <a:xfrm>
            <a:off x="8532813" y="6580188"/>
            <a:ext cx="315912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  <a:tileRect/>
          </a:gradFill>
          <a:ln w="9525" cap="flat" cmpd="sng">
            <a:solidFill>
              <a:srgbClr val="99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02.xml"/><Relationship Id="rId4" Type="http://schemas.openxmlformats.org/officeDocument/2006/relationships/image" Target="../media/image35.png"/><Relationship Id="rId3" Type="http://schemas.openxmlformats.org/officeDocument/2006/relationships/image" Target="../media/image34.wmf"/><Relationship Id="rId2" Type="http://schemas.openxmlformats.org/officeDocument/2006/relationships/oleObject" Target="../embeddings/oleObject26.bin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0.xml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7.wmf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34.xml"/><Relationship Id="rId15" Type="http://schemas.openxmlformats.org/officeDocument/2006/relationships/image" Target="../media/image44.wmf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7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2" Type="http://schemas.openxmlformats.org/officeDocument/2006/relationships/image" Target="../media/image50.png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jpeg"/><Relationship Id="rId8" Type="http://schemas.openxmlformats.org/officeDocument/2006/relationships/image" Target="../media/image54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1.w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73.xml"/><Relationship Id="rId11" Type="http://schemas.openxmlformats.org/officeDocument/2006/relationships/image" Target="../media/image56.wmf"/><Relationship Id="rId10" Type="http://schemas.openxmlformats.org/officeDocument/2006/relationships/oleObject" Target="../embeddings/oleObject44.bin"/><Relationship Id="rId1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68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image" Target="../media/image61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8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1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55.xml"/><Relationship Id="rId22" Type="http://schemas.openxmlformats.org/officeDocument/2006/relationships/image" Target="../media/image72.w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71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55.xml"/><Relationship Id="rId7" Type="http://schemas.openxmlformats.org/officeDocument/2006/relationships/image" Target="../media/image76.jpeg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6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60.xml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68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55.xml"/><Relationship Id="rId20" Type="http://schemas.openxmlformats.org/officeDocument/2006/relationships/image" Target="../media/image88.wmf"/><Relationship Id="rId2" Type="http://schemas.openxmlformats.org/officeDocument/2006/relationships/image" Target="../media/image81.wmf"/><Relationship Id="rId19" Type="http://schemas.openxmlformats.org/officeDocument/2006/relationships/oleObject" Target="../embeddings/oleObject78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77.bin"/><Relationship Id="rId16" Type="http://schemas.openxmlformats.org/officeDocument/2006/relationships/oleObject" Target="../embeddings/oleObject76.bin"/><Relationship Id="rId15" Type="http://schemas.openxmlformats.org/officeDocument/2006/relationships/oleObject" Target="../embeddings/oleObject75.bin"/><Relationship Id="rId14" Type="http://schemas.openxmlformats.org/officeDocument/2006/relationships/oleObject" Target="../embeddings/oleObject74.bin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9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55.xml"/><Relationship Id="rId4" Type="http://schemas.openxmlformats.org/officeDocument/2006/relationships/image" Target="../media/image94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93.wmf"/><Relationship Id="rId1" Type="http://schemas.openxmlformats.org/officeDocument/2006/relationships/oleObject" Target="../embeddings/oleObject8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image" Target="../media/image9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95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8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55.x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7.wmf"/><Relationship Id="rId1" Type="http://schemas.openxmlformats.org/officeDocument/2006/relationships/oleObject" Target="../embeddings/oleObject89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81.xml"/><Relationship Id="rId3" Type="http://schemas.openxmlformats.org/officeDocument/2006/relationships/image" Target="../media/image15.png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9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8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101.wmf"/><Relationship Id="rId13" Type="http://schemas.openxmlformats.org/officeDocument/2006/relationships/vmlDrawing" Target="../drawings/vmlDrawing24.vml"/><Relationship Id="rId12" Type="http://schemas.openxmlformats.org/officeDocument/2006/relationships/slideLayout" Target="../slideLayouts/slideLayout55.xml"/><Relationship Id="rId11" Type="http://schemas.openxmlformats.org/officeDocument/2006/relationships/image" Target="../media/image106.png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9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99.bin"/><Relationship Id="rId22" Type="http://schemas.openxmlformats.org/officeDocument/2006/relationships/vmlDrawing" Target="../drawings/vmlDrawing25.vml"/><Relationship Id="rId21" Type="http://schemas.openxmlformats.org/officeDocument/2006/relationships/slideLayout" Target="../slideLayouts/slideLayout24.xml"/><Relationship Id="rId20" Type="http://schemas.openxmlformats.org/officeDocument/2006/relationships/image" Target="../media/image113.wmf"/><Relationship Id="rId2" Type="http://schemas.openxmlformats.org/officeDocument/2006/relationships/image" Target="../media/image107.wmf"/><Relationship Id="rId19" Type="http://schemas.openxmlformats.org/officeDocument/2006/relationships/oleObject" Target="../embeddings/oleObject110.bin"/><Relationship Id="rId18" Type="http://schemas.openxmlformats.org/officeDocument/2006/relationships/oleObject" Target="../embeddings/oleObject109.bin"/><Relationship Id="rId17" Type="http://schemas.openxmlformats.org/officeDocument/2006/relationships/oleObject" Target="../embeddings/oleObject108.bin"/><Relationship Id="rId16" Type="http://schemas.openxmlformats.org/officeDocument/2006/relationships/oleObject" Target="../embeddings/oleObject107.bin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112.png"/><Relationship Id="rId13" Type="http://schemas.openxmlformats.org/officeDocument/2006/relationships/oleObject" Target="../embeddings/oleObject105.bin"/><Relationship Id="rId12" Type="http://schemas.openxmlformats.org/officeDocument/2006/relationships/oleObject" Target="../embeddings/oleObject104.bin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111.png"/><Relationship Id="rId1" Type="http://schemas.openxmlformats.org/officeDocument/2006/relationships/oleObject" Target="../embeddings/oleObject9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14.w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11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1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8.vml"/><Relationship Id="rId8" Type="http://schemas.openxmlformats.org/officeDocument/2006/relationships/slideLayout" Target="../slideLayouts/slideLayout29.xml"/><Relationship Id="rId7" Type="http://schemas.openxmlformats.org/officeDocument/2006/relationships/image" Target="../media/image125.wmf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5.png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20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127.wmf"/><Relationship Id="rId2" Type="http://schemas.openxmlformats.org/officeDocument/2006/relationships/oleObject" Target="../embeddings/oleObject123.bin"/><Relationship Id="rId1" Type="http://schemas.openxmlformats.org/officeDocument/2006/relationships/image" Target="../media/image1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42.x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2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image" Target="../media/image131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32.wmf"/><Relationship Id="rId11" Type="http://schemas.openxmlformats.org/officeDocument/2006/relationships/vmlDrawing" Target="../drawings/vmlDrawing31.vml"/><Relationship Id="rId10" Type="http://schemas.openxmlformats.org/officeDocument/2006/relationships/slideLayout" Target="../slideLayouts/slideLayout29.xml"/><Relationship Id="rId1" Type="http://schemas.openxmlformats.org/officeDocument/2006/relationships/oleObject" Target="../embeddings/oleObject12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3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9.xml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40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134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38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45.wmf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29.xml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39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50.wmf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14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13.bin"/><Relationship Id="rId7" Type="http://schemas.openxmlformats.org/officeDocument/2006/relationships/image" Target="../media/image19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5.png"/><Relationship Id="rId2" Type="http://schemas.openxmlformats.org/officeDocument/2006/relationships/image" Target="../media/image17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9.xml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14.bin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4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29.xml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框 241665"/>
          <p:cNvSpPr txBox="1"/>
          <p:nvPr/>
        </p:nvSpPr>
        <p:spPr>
          <a:xfrm>
            <a:off x="2195513" y="692150"/>
            <a:ext cx="30241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  功与能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文本框 241666"/>
          <p:cNvSpPr txBox="1"/>
          <p:nvPr/>
        </p:nvSpPr>
        <p:spPr>
          <a:xfrm>
            <a:off x="1979613" y="1700213"/>
            <a:ext cx="25701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  功率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31" name="文本框 241667"/>
          <p:cNvSpPr txBox="1"/>
          <p:nvPr/>
        </p:nvSpPr>
        <p:spPr>
          <a:xfrm>
            <a:off x="1979613" y="2693988"/>
            <a:ext cx="56515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动能定理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文本框 241668"/>
          <p:cNvSpPr txBox="1"/>
          <p:nvPr/>
        </p:nvSpPr>
        <p:spPr>
          <a:xfrm>
            <a:off x="1943100" y="3789363"/>
            <a:ext cx="57245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保守力  势能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33" name="文本框 241669"/>
          <p:cNvSpPr txBox="1"/>
          <p:nvPr/>
        </p:nvSpPr>
        <p:spPr>
          <a:xfrm>
            <a:off x="1908175" y="4781550"/>
            <a:ext cx="58324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功能原理  机械能守恒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09569"/>
          <p:cNvSpPr>
            <a:spLocks noGrp="1"/>
          </p:cNvSpPr>
          <p:nvPr>
            <p:ph type="title"/>
          </p:nvPr>
        </p:nvSpPr>
        <p:spPr>
          <a:xfrm>
            <a:off x="592138" y="303213"/>
            <a:ext cx="8229600" cy="1143000"/>
          </a:xfrm>
          <a:ln/>
        </p:spPr>
        <p:txBody>
          <a:bodyPr anchor="ctr"/>
          <a:p>
            <a:r>
              <a:rPr lang="zh-CN" altLang="en-US" b="1" dirty="0">
                <a:solidFill>
                  <a:srgbClr val="C00000"/>
                </a:solidFill>
              </a:rPr>
              <a:t>课 堂 练 习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2770" name="内容占位符 1"/>
          <p:cNvPicPr>
            <a:picLocks noGrp="1" noChangeAspect="1"/>
          </p:cNvPicPr>
          <p:nvPr>
            <p:ph idx="1"/>
          </p:nvPr>
        </p:nvPicPr>
        <p:blipFill>
          <a:blip r:embed="rId1">
            <a:lum contrast="17998"/>
          </a:blip>
          <a:stretch>
            <a:fillRect/>
          </a:stretch>
        </p:blipFill>
        <p:spPr>
          <a:xfrm>
            <a:off x="82550" y="4376738"/>
            <a:ext cx="8997950" cy="1068387"/>
          </a:xfrm>
          <a:ln/>
        </p:spPr>
      </p:pic>
      <p:grpSp>
        <p:nvGrpSpPr>
          <p:cNvPr id="32771" name="组合 2"/>
          <p:cNvGrpSpPr/>
          <p:nvPr/>
        </p:nvGrpSpPr>
        <p:grpSpPr>
          <a:xfrm>
            <a:off x="165100" y="1676400"/>
            <a:ext cx="8832850" cy="1198563"/>
            <a:chOff x="599" y="6370"/>
            <a:chExt cx="13912" cy="1888"/>
          </a:xfrm>
        </p:grpSpPr>
        <p:sp>
          <p:nvSpPr>
            <p:cNvPr id="32772" name="文本框 4"/>
            <p:cNvSpPr txBox="1"/>
            <p:nvPr/>
          </p:nvSpPr>
          <p:spPr>
            <a:xfrm>
              <a:off x="599" y="6370"/>
              <a:ext cx="13912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1.</a:t>
              </a:r>
              <a:r>
                <a:rPr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质点在力     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的作用下沿着</a:t>
              </a:r>
              <a:r>
                <a:rPr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轴作直线运动，在从</a:t>
              </a:r>
              <a:r>
                <a:rPr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移动到</a:t>
              </a:r>
              <a:r>
                <a:rPr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=10 m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的过程中，力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所作的功为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_______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。 </a:t>
              </a:r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73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637" y="6633"/>
            <a:ext cx="314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2" imgW="1117600" imgH="241300" progId="Equation.KSEE3">
                    <p:embed/>
                  </p:oleObj>
                </mc:Choice>
                <mc:Fallback>
                  <p:oleObj name="" r:id="rId2" imgW="1117600" imgH="241300" progId="Equation.KSEE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37" y="6633"/>
                          <a:ext cx="3149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774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8" y="4573588"/>
            <a:ext cx="60960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5" name="文本框 2"/>
          <p:cNvSpPr txBox="1"/>
          <p:nvPr/>
        </p:nvSpPr>
        <p:spPr>
          <a:xfrm>
            <a:off x="542925" y="4518025"/>
            <a:ext cx="431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109569"/>
          <p:cNvSpPr>
            <a:spLocks noGrp="1"/>
          </p:cNvSpPr>
          <p:nvPr/>
        </p:nvSpPr>
        <p:spPr>
          <a:xfrm>
            <a:off x="5799138" y="2132013"/>
            <a:ext cx="1962150" cy="881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290 J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109569"/>
          <p:cNvSpPr>
            <a:spLocks noGrp="1"/>
          </p:cNvSpPr>
          <p:nvPr/>
        </p:nvSpPr>
        <p:spPr>
          <a:xfrm>
            <a:off x="4573588" y="4772025"/>
            <a:ext cx="1962150" cy="8826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J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文本框 254977"/>
          <p:cNvSpPr txBox="1"/>
          <p:nvPr/>
        </p:nvSpPr>
        <p:spPr>
          <a:xfrm>
            <a:off x="547688" y="1181100"/>
            <a:ext cx="5549900" cy="644525"/>
          </a:xfrm>
          <a:prstGeom prst="rect">
            <a:avLst/>
          </a:prstGeom>
          <a:noFill/>
          <a:ln w="19050">
            <a:noFill/>
            <a:miter/>
          </a:ln>
        </p:spPr>
        <p:txBody>
          <a:bodyPr wrap="square">
            <a:spAutoFit/>
          </a:bodyPr>
          <a:p>
            <a:pPr eaLnBrk="0" hangingPunct="0">
              <a:buClr>
                <a:srgbClr val="000000"/>
              </a:buClr>
            </a:pPr>
            <a:r>
              <a:rPr lang="en-US" altLang="zh-CN" sz="3600" noProof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摩擦力的功 </a:t>
            </a:r>
            <a:endParaRPr lang="en-US" altLang="zh-CN" sz="3600" noProof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54983" name="文本框 254982"/>
          <p:cNvSpPr txBox="1"/>
          <p:nvPr/>
        </p:nvSpPr>
        <p:spPr>
          <a:xfrm>
            <a:off x="547688" y="1960563"/>
            <a:ext cx="8477250" cy="1123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质量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的物体在桌面上分别从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曲线和直线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路径由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点运动到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摩擦系数为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横卷形 353316"/>
          <p:cNvSpPr/>
          <p:nvPr/>
        </p:nvSpPr>
        <p:spPr>
          <a:xfrm>
            <a:off x="228600" y="184150"/>
            <a:ext cx="1589088" cy="8636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 考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379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3413125"/>
            <a:ext cx="4762500" cy="298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/>
      <p:bldP spid="2549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3" name="矩形 245762"/>
          <p:cNvSpPr/>
          <p:nvPr/>
        </p:nvSpPr>
        <p:spPr>
          <a:xfrm>
            <a:off x="287338" y="4051300"/>
            <a:ext cx="8280400" cy="1630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机械能：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与机械运动直接相关的能量是机械能，它是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物体机械运动状态（即位置和速度）的单值函数，包括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动能和势能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64" name="矩形 245763"/>
          <p:cNvSpPr/>
          <p:nvPr/>
        </p:nvSpPr>
        <p:spPr>
          <a:xfrm>
            <a:off x="250825" y="2032000"/>
            <a:ext cx="8497888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物体具有与运动状态有关的能量，这种能量称为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，一定质量的物体的动能由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决定。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65" name="文本框 245764"/>
          <p:cNvSpPr txBox="1"/>
          <p:nvPr/>
        </p:nvSpPr>
        <p:spPr>
          <a:xfrm>
            <a:off x="1476375" y="317500"/>
            <a:ext cx="57245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3-2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   动能定理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5766" name="文本框 245765"/>
          <p:cNvSpPr txBox="1"/>
          <p:nvPr/>
        </p:nvSpPr>
        <p:spPr>
          <a:xfrm>
            <a:off x="134938" y="112395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华文行楷" panose="02010800040101010101" pitchFamily="2" charset="-122"/>
              </a:rPr>
              <a:t>一、动能</a:t>
            </a:r>
            <a:endParaRPr lang="zh-CN" altLang="en-US" sz="32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/>
      <p:bldP spid="245764" grpId="0"/>
      <p:bldP spid="245765" grpId="0"/>
      <p:bldP spid="2457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6786" name="组合 246785"/>
          <p:cNvGrpSpPr/>
          <p:nvPr/>
        </p:nvGrpSpPr>
        <p:grpSpPr>
          <a:xfrm>
            <a:off x="323850" y="620713"/>
            <a:ext cx="8353425" cy="590550"/>
            <a:chOff x="249" y="754"/>
            <a:chExt cx="5262" cy="372"/>
          </a:xfrm>
        </p:grpSpPr>
        <p:sp>
          <p:nvSpPr>
            <p:cNvPr id="35842" name="文本框 246786"/>
            <p:cNvSpPr txBox="1"/>
            <p:nvPr/>
          </p:nvSpPr>
          <p:spPr>
            <a:xfrm>
              <a:off x="249" y="799"/>
              <a:ext cx="52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设质点在变力     的作用下沿曲线从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点移动到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点，</a:t>
              </a: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43" name="对象 246787"/>
            <p:cNvGraphicFramePr/>
            <p:nvPr/>
          </p:nvGraphicFramePr>
          <p:xfrm>
            <a:off x="1655" y="754"/>
            <a:ext cx="29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1" imgW="165100" imgH="203200" progId="Equation.3">
                    <p:embed/>
                  </p:oleObj>
                </mc:Choice>
                <mc:Fallback>
                  <p:oleObj name="" r:id="rId1" imgW="165100" imgH="203200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55" y="754"/>
                          <a:ext cx="294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789" name="矩形 246788"/>
          <p:cNvSpPr/>
          <p:nvPr/>
        </p:nvSpPr>
        <p:spPr>
          <a:xfrm>
            <a:off x="0" y="2060575"/>
            <a:ext cx="3527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变力所做的功为：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7" name="对象 246789"/>
          <p:cNvGraphicFramePr/>
          <p:nvPr/>
        </p:nvGraphicFramePr>
        <p:xfrm>
          <a:off x="977900" y="2636838"/>
          <a:ext cx="20764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3" imgW="723900" imgH="330200" progId="Equation.3">
                  <p:embed/>
                </p:oleObj>
              </mc:Choice>
              <mc:Fallback>
                <p:oleObj name="" r:id="rId3" imgW="723900" imgH="3302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4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77900" y="2636838"/>
                        <a:ext cx="2076450" cy="94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246790"/>
          <p:cNvGraphicFramePr/>
          <p:nvPr/>
        </p:nvGraphicFramePr>
        <p:xfrm>
          <a:off x="3136900" y="3365500"/>
          <a:ext cx="2870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5" imgW="1041400" imgH="393700" progId="Equation.3">
                  <p:embed/>
                </p:oleObj>
              </mc:Choice>
              <mc:Fallback>
                <p:oleObj name="" r:id="rId5" imgW="1041400" imgH="3937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6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136900" y="3365500"/>
                        <a:ext cx="28702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2" name="对象 246791"/>
          <p:cNvGraphicFramePr/>
          <p:nvPr/>
        </p:nvGraphicFramePr>
        <p:xfrm>
          <a:off x="1476375" y="5651500"/>
          <a:ext cx="23034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7" imgW="799465" imgH="355600" progId="Equation.3">
                  <p:embed/>
                </p:oleObj>
              </mc:Choice>
              <mc:Fallback>
                <p:oleObj name="" r:id="rId7" imgW="799465" imgH="3556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8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5651500"/>
                        <a:ext cx="2303463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3" name="对象 246792"/>
          <p:cNvGraphicFramePr/>
          <p:nvPr/>
        </p:nvGraphicFramePr>
        <p:xfrm>
          <a:off x="4670425" y="4675188"/>
          <a:ext cx="14398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9" imgW="494665" imgH="177800" progId="Equation.3">
                  <p:embed/>
                </p:oleObj>
              </mc:Choice>
              <mc:Fallback>
                <p:oleObj name="" r:id="rId9" imgW="494665" imgH="1778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0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670425" y="4675188"/>
                        <a:ext cx="1439863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4" name="对象 246793"/>
          <p:cNvGraphicFramePr/>
          <p:nvPr/>
        </p:nvGraphicFramePr>
        <p:xfrm>
          <a:off x="3851275" y="5516563"/>
          <a:ext cx="3033713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1" imgW="1028700" imgH="393700" progId="Equation.3">
                  <p:embed/>
                </p:oleObj>
              </mc:Choice>
              <mc:Fallback>
                <p:oleObj name="" r:id="rId11" imgW="1028700" imgH="3937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2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51275" y="5516563"/>
                        <a:ext cx="3033713" cy="1157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5" name="文本框 246794"/>
          <p:cNvSpPr txBox="1"/>
          <p:nvPr/>
        </p:nvSpPr>
        <p:spPr>
          <a:xfrm>
            <a:off x="34925" y="3644900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由牛顿第二定律：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23" name="对象 246795"/>
          <p:cNvGraphicFramePr/>
          <p:nvPr/>
        </p:nvGraphicFramePr>
        <p:xfrm>
          <a:off x="1522413" y="4365625"/>
          <a:ext cx="30416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3" imgW="1054100" imgH="393700" progId="Equation.3">
                  <p:embed/>
                </p:oleObj>
              </mc:Choice>
              <mc:Fallback>
                <p:oleObj name="" r:id="rId13" imgW="1054100" imgH="3937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4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22413" y="4365625"/>
                        <a:ext cx="3041650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右箭头 246796"/>
          <p:cNvSpPr/>
          <p:nvPr/>
        </p:nvSpPr>
        <p:spPr>
          <a:xfrm>
            <a:off x="395288" y="5949950"/>
            <a:ext cx="936625" cy="431800"/>
          </a:xfrm>
          <a:prstGeom prst="rightArrow">
            <a:avLst>
              <a:gd name="adj1" fmla="val 50000"/>
              <a:gd name="adj2" fmla="val 53735"/>
            </a:avLst>
          </a:prstGeom>
          <a:solidFill>
            <a:srgbClr val="00FF00"/>
          </a:solidFill>
          <a:ln w="9525">
            <a:noFill/>
          </a:ln>
        </p:spPr>
        <p:txBody>
          <a:bodyPr anchor="t"/>
          <a:p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6798" name="图片 2467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2138" y="1268413"/>
            <a:ext cx="6011862" cy="157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799" name="文本框 246798"/>
          <p:cNvSpPr txBox="1"/>
          <p:nvPr/>
        </p:nvSpPr>
        <p:spPr>
          <a:xfrm>
            <a:off x="0" y="-26987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二、动能定理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  <p:bldP spid="246795" grpId="0"/>
      <p:bldP spid="2467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7" name="对象 247809"/>
          <p:cNvGraphicFramePr/>
          <p:nvPr/>
        </p:nvGraphicFramePr>
        <p:xfrm>
          <a:off x="3059113" y="188913"/>
          <a:ext cx="2016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" imgW="723900" imgH="393700" progId="Equation.3">
                  <p:embed/>
                </p:oleObj>
              </mc:Choice>
              <mc:Fallback>
                <p:oleObj name="" r:id="rId1" imgW="723900" imgH="3937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188913"/>
                        <a:ext cx="201612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矩形 247810"/>
          <p:cNvSpPr/>
          <p:nvPr/>
        </p:nvSpPr>
        <p:spPr>
          <a:xfrm>
            <a:off x="0" y="333375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定义质点的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7812" name="文本框 247811"/>
          <p:cNvSpPr txBox="1"/>
          <p:nvPr/>
        </p:nvSpPr>
        <p:spPr>
          <a:xfrm>
            <a:off x="1116013" y="1268413"/>
            <a:ext cx="1439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则有：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0" name="对象 247812"/>
          <p:cNvGraphicFramePr/>
          <p:nvPr/>
        </p:nvGraphicFramePr>
        <p:xfrm>
          <a:off x="2339975" y="1196975"/>
          <a:ext cx="38512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3" imgW="1346835" imgH="228600" progId="Equation.3">
                  <p:embed/>
                </p:oleObj>
              </mc:Choice>
              <mc:Fallback>
                <p:oleObj name="" r:id="rId3" imgW="1346835" imgH="2286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196975"/>
                        <a:ext cx="385127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矩形 247813"/>
          <p:cNvSpPr/>
          <p:nvPr/>
        </p:nvSpPr>
        <p:spPr>
          <a:xfrm>
            <a:off x="0" y="1989138"/>
            <a:ext cx="91440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动能定理：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合外力对质点所做的功等于质点动能的增量。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7815" name="矩形 247814"/>
          <p:cNvSpPr/>
          <p:nvPr/>
        </p:nvSpPr>
        <p:spPr>
          <a:xfrm>
            <a:off x="503238" y="4940300"/>
            <a:ext cx="8497887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功是过程量，而动能是状态量。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文本框 247817"/>
          <p:cNvSpPr txBox="1"/>
          <p:nvPr/>
        </p:nvSpPr>
        <p:spPr>
          <a:xfrm>
            <a:off x="539750" y="4083050"/>
            <a:ext cx="50228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功的正负与动能变化的关系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0" name="文本框 247822"/>
          <p:cNvSpPr txBox="1"/>
          <p:nvPr/>
        </p:nvSpPr>
        <p:spPr>
          <a:xfrm>
            <a:off x="539750" y="5724525"/>
            <a:ext cx="24447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适用的条件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3317" name="横卷形 353316"/>
          <p:cNvSpPr/>
          <p:nvPr/>
        </p:nvSpPr>
        <p:spPr>
          <a:xfrm>
            <a:off x="179388" y="3141663"/>
            <a:ext cx="1296987" cy="8636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47812" grpId="0"/>
      <p:bldP spid="14341" grpId="0"/>
      <p:bldP spid="247815" grpId="0"/>
      <p:bldP spid="353317" grpId="0" animBg="1"/>
      <p:bldP spid="19465" grpId="0"/>
      <p:bldP spid="194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496641"/>
          <p:cNvSpPr txBox="1"/>
          <p:nvPr/>
        </p:nvSpPr>
        <p:spPr>
          <a:xfrm>
            <a:off x="250825" y="44450"/>
            <a:ext cx="8326438" cy="2016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质量为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10kg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的物体沿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轴无摩擦地滑动，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时物体静止于原点， 物体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在力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作用下移动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，它的速度增为多大？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2" name="文本框 496643"/>
          <p:cNvSpPr txBox="1"/>
          <p:nvPr/>
        </p:nvSpPr>
        <p:spPr>
          <a:xfrm>
            <a:off x="468313" y="2349500"/>
            <a:ext cx="7853362" cy="561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3" name="文本框 496647"/>
          <p:cNvSpPr txBox="1"/>
          <p:nvPr/>
        </p:nvSpPr>
        <p:spPr>
          <a:xfrm>
            <a:off x="1258888" y="2349500"/>
            <a:ext cx="5719762" cy="561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由动能定理：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2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8" name="对象 247812"/>
          <p:cNvGraphicFramePr/>
          <p:nvPr/>
        </p:nvGraphicFramePr>
        <p:xfrm>
          <a:off x="1476375" y="3068638"/>
          <a:ext cx="38512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" imgW="1346200" imgH="228600" progId="Equation.3">
                  <p:embed/>
                </p:oleObj>
              </mc:Choice>
              <mc:Fallback>
                <p:oleObj name="" r:id="rId1" imgW="1346200" imgH="2286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3068638"/>
                        <a:ext cx="385127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文本框 496647"/>
          <p:cNvSpPr txBox="1"/>
          <p:nvPr/>
        </p:nvSpPr>
        <p:spPr>
          <a:xfrm>
            <a:off x="900113" y="4005263"/>
            <a:ext cx="5719762" cy="561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370" name="对象 246793"/>
          <p:cNvGraphicFramePr/>
          <p:nvPr/>
        </p:nvGraphicFramePr>
        <p:xfrm>
          <a:off x="5364163" y="2852738"/>
          <a:ext cx="27368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3" imgW="1028700" imgH="393700" progId="Equation.3">
                  <p:embed/>
                </p:oleObj>
              </mc:Choice>
              <mc:Fallback>
                <p:oleObj name="" r:id="rId3" imgW="1028700" imgH="3937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2852738"/>
                        <a:ext cx="273685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246793"/>
          <p:cNvGraphicFramePr/>
          <p:nvPr/>
        </p:nvGraphicFramePr>
        <p:xfrm>
          <a:off x="2195513" y="4221163"/>
          <a:ext cx="29527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5" imgW="1155065" imgH="393700" progId="Equation.3">
                  <p:embed/>
                </p:oleObj>
              </mc:Choice>
              <mc:Fallback>
                <p:oleObj name="" r:id="rId5" imgW="1155065" imgH="3937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6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4221163"/>
                        <a:ext cx="2952750" cy="93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246793"/>
          <p:cNvGraphicFramePr/>
          <p:nvPr/>
        </p:nvGraphicFramePr>
        <p:xfrm>
          <a:off x="755650" y="5538788"/>
          <a:ext cx="68405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2868930" imgH="444500" progId="Equation.3">
                  <p:embed/>
                </p:oleObj>
              </mc:Choice>
              <mc:Fallback>
                <p:oleObj name="" r:id="rId7" imgW="2868930" imgH="4445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5538788"/>
                        <a:ext cx="6840538" cy="98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734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6213" y="2035175"/>
            <a:ext cx="6769100" cy="3421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1" name="文本框 118787"/>
          <p:cNvSpPr txBox="1"/>
          <p:nvPr/>
        </p:nvSpPr>
        <p:spPr>
          <a:xfrm>
            <a:off x="552450" y="1038225"/>
            <a:ext cx="649287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摩擦力做功与动能变化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横卷形 353316"/>
          <p:cNvSpPr/>
          <p:nvPr/>
        </p:nvSpPr>
        <p:spPr>
          <a:xfrm>
            <a:off x="228600" y="112713"/>
            <a:ext cx="1589088" cy="8636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 考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矩形 248833"/>
          <p:cNvSpPr/>
          <p:nvPr/>
        </p:nvSpPr>
        <p:spPr>
          <a:xfrm>
            <a:off x="323850" y="765175"/>
            <a:ext cx="49958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系统由两个质点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组成，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35" name="矩形 248834"/>
          <p:cNvSpPr/>
          <p:nvPr/>
        </p:nvSpPr>
        <p:spPr>
          <a:xfrm>
            <a:off x="395288" y="1412875"/>
            <a:ext cx="5272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对质点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分别应用动能定理：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8836" name="对象 248835"/>
          <p:cNvGraphicFramePr/>
          <p:nvPr/>
        </p:nvGraphicFramePr>
        <p:xfrm>
          <a:off x="323850" y="2060575"/>
          <a:ext cx="45370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" imgW="1649730" imgH="304800" progId="Equation.3">
                  <p:embed/>
                </p:oleObj>
              </mc:Choice>
              <mc:Fallback>
                <p:oleObj name="" r:id="rId1" imgW="1649730" imgH="3048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2060575"/>
                        <a:ext cx="4537075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对象 248836"/>
          <p:cNvGraphicFramePr/>
          <p:nvPr/>
        </p:nvGraphicFramePr>
        <p:xfrm>
          <a:off x="395288" y="2852738"/>
          <a:ext cx="4464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3" imgW="1700530" imgH="304800" progId="Equation.3">
                  <p:embed/>
                </p:oleObj>
              </mc:Choice>
              <mc:Fallback>
                <p:oleObj name="" r:id="rId3" imgW="1700530" imgH="3048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2852738"/>
                        <a:ext cx="446405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248837"/>
          <p:cNvGraphicFramePr/>
          <p:nvPr/>
        </p:nvGraphicFramePr>
        <p:xfrm>
          <a:off x="377825" y="3860800"/>
          <a:ext cx="6989763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5" imgW="2564130" imgH="533400" progId="Equation.3">
                  <p:embed/>
                </p:oleObj>
              </mc:Choice>
              <mc:Fallback>
                <p:oleObj name="" r:id="rId5" imgW="2564130" imgH="5334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825" y="3860800"/>
                        <a:ext cx="6989763" cy="1455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9" name="右大括号 248838"/>
          <p:cNvSpPr/>
          <p:nvPr/>
        </p:nvSpPr>
        <p:spPr>
          <a:xfrm>
            <a:off x="5437188" y="2349500"/>
            <a:ext cx="71437" cy="1081088"/>
          </a:xfrm>
          <a:prstGeom prst="rightBrace">
            <a:avLst>
              <a:gd name="adj1" fmla="val 122679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40" name="文本框 248839"/>
          <p:cNvSpPr txBox="1"/>
          <p:nvPr/>
        </p:nvSpPr>
        <p:spPr>
          <a:xfrm>
            <a:off x="5651500" y="263683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相加，得：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2" name="对象 248840"/>
          <p:cNvGraphicFramePr/>
          <p:nvPr/>
        </p:nvGraphicFramePr>
        <p:xfrm>
          <a:off x="2051050" y="6092825"/>
          <a:ext cx="24479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7" imgW="863600" imgH="228600" progId="Equation.3">
                  <p:embed/>
                </p:oleObj>
              </mc:Choice>
              <mc:Fallback>
                <p:oleObj name="" r:id="rId7" imgW="863600" imgH="2286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6092825"/>
                        <a:ext cx="2447925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椭圆形标注 248841"/>
          <p:cNvSpPr/>
          <p:nvPr/>
        </p:nvSpPr>
        <p:spPr>
          <a:xfrm>
            <a:off x="0" y="3716338"/>
            <a:ext cx="3708400" cy="1368425"/>
          </a:xfrm>
          <a:prstGeom prst="wedgeEllipseCallout">
            <a:avLst>
              <a:gd name="adj1" fmla="val 36444"/>
              <a:gd name="adj2" fmla="val 55199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8843" name="矩形 248842"/>
          <p:cNvSpPr/>
          <p:nvPr/>
        </p:nvSpPr>
        <p:spPr>
          <a:xfrm>
            <a:off x="3348038" y="4941888"/>
            <a:ext cx="5746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5" name="椭圆形标注 248843"/>
          <p:cNvSpPr/>
          <p:nvPr/>
        </p:nvSpPr>
        <p:spPr>
          <a:xfrm>
            <a:off x="3924300" y="3500438"/>
            <a:ext cx="3671888" cy="1584325"/>
          </a:xfrm>
          <a:prstGeom prst="wedgeEllipseCallout">
            <a:avLst>
              <a:gd name="adj1" fmla="val 36963"/>
              <a:gd name="adj2" fmla="val 50157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6" name="矩形 248844"/>
          <p:cNvSpPr/>
          <p:nvPr/>
        </p:nvSpPr>
        <p:spPr>
          <a:xfrm>
            <a:off x="6910388" y="4941888"/>
            <a:ext cx="18383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7" name="右箭头 248845"/>
          <p:cNvSpPr/>
          <p:nvPr/>
        </p:nvSpPr>
        <p:spPr>
          <a:xfrm>
            <a:off x="611188" y="6237288"/>
            <a:ext cx="936625" cy="360362"/>
          </a:xfrm>
          <a:prstGeom prst="rightArrow">
            <a:avLst>
              <a:gd name="adj1" fmla="val 50000"/>
              <a:gd name="adj2" fmla="val 64388"/>
            </a:avLst>
          </a:prstGeom>
          <a:solidFill>
            <a:srgbClr val="00FF00"/>
          </a:solidFill>
          <a:ln w="9525">
            <a:noFill/>
          </a:ln>
        </p:spPr>
        <p:txBody>
          <a:bodyPr anchor="t"/>
          <a:p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8847" name="图片 248846" descr="图片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0063" y="333375"/>
            <a:ext cx="3492500" cy="185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8849" name="文本框 248848"/>
          <p:cNvSpPr txBox="1"/>
          <p:nvPr/>
        </p:nvSpPr>
        <p:spPr>
          <a:xfrm>
            <a:off x="107950" y="115888"/>
            <a:ext cx="42481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三、质点系的动能定理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aphicFrame>
        <p:nvGraphicFramePr>
          <p:cNvPr id="16402" name="对象 248837"/>
          <p:cNvGraphicFramePr/>
          <p:nvPr/>
        </p:nvGraphicFramePr>
        <p:xfrm>
          <a:off x="468313" y="5253038"/>
          <a:ext cx="23860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0" imgW="876300" imgH="228600" progId="Equation.3">
                  <p:embed/>
                </p:oleObj>
              </mc:Choice>
              <mc:Fallback>
                <p:oleObj name="" r:id="rId10" imgW="876300" imgH="2286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313" y="5253038"/>
                        <a:ext cx="2386012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/>
      <p:bldP spid="248835" grpId="0" build="p"/>
      <p:bldP spid="248840" grpId="0"/>
      <p:bldP spid="16393" grpId="0" bldLvl="0" animBg="1"/>
      <p:bldP spid="248843" grpId="0"/>
      <p:bldP spid="16395" grpId="0" bldLvl="0" animBg="1"/>
      <p:bldP spid="16396" grpId="0"/>
      <p:bldP spid="2488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529" name="对象 248840"/>
          <p:cNvGraphicFramePr/>
          <p:nvPr/>
        </p:nvGraphicFramePr>
        <p:xfrm>
          <a:off x="2195513" y="1773238"/>
          <a:ext cx="41767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" imgW="863600" imgH="228600" progId="Equation.3">
                  <p:embed/>
                </p:oleObj>
              </mc:Choice>
              <mc:Fallback>
                <p:oleObj name="" r:id="rId1" imgW="863600" imgH="2286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1773238"/>
                        <a:ext cx="4176712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7" name="文本框 1"/>
          <p:cNvSpPr txBox="1"/>
          <p:nvPr/>
        </p:nvSpPr>
        <p:spPr>
          <a:xfrm>
            <a:off x="323850" y="3802063"/>
            <a:ext cx="8497888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DFKai-SB" panose="03000509000000000000" pitchFamily="65" charset="-120"/>
                <a:sym typeface="Arial" panose="020B0604020202020204" pitchFamily="34" charset="0"/>
              </a:rPr>
              <a:t>质点系的动能定理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sym typeface="Arial" panose="020B0604020202020204" pitchFamily="34" charset="0"/>
              </a:rPr>
              <a:t>：所有外力和内力</a:t>
            </a:r>
            <a:r>
              <a:rPr lang="zh-CN" altLang="en-US" sz="3200" dirty="0">
                <a:latin typeface="Times New Roman" panose="02020603050405020304" pitchFamily="18" charset="0"/>
                <a:ea typeface="DFKai-SB" panose="03000509000000000000" pitchFamily="65" charset="-120"/>
                <a:sym typeface="Arial" panose="020B0604020202020204" pitchFamily="34" charset="0"/>
              </a:rPr>
              <a:t>对质点系所做功之和等于质点系总动能的增量。</a:t>
            </a:r>
            <a:endParaRPr lang="zh-CN" altLang="en-US" sz="3200">
              <a:latin typeface="Times New Roman" panose="02020603050405020304" pitchFamily="18" charset="0"/>
              <a:ea typeface="DFKai-SB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107538" name="矩形 107537"/>
          <p:cNvSpPr/>
          <p:nvPr/>
        </p:nvSpPr>
        <p:spPr>
          <a:xfrm>
            <a:off x="1619250" y="1628775"/>
            <a:ext cx="5184775" cy="13684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3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776288"/>
            <a:ext cx="5316538" cy="5621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6" name="文本框 7"/>
          <p:cNvSpPr txBox="1"/>
          <p:nvPr/>
        </p:nvSpPr>
        <p:spPr>
          <a:xfrm>
            <a:off x="5345113" y="1833563"/>
            <a:ext cx="3721100" cy="304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《江城子·密州出猎》 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苏  轼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会挽雕弓如满月，   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西北望，射天狼。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3073"/>
          <p:cNvSpPr txBox="1"/>
          <p:nvPr/>
        </p:nvSpPr>
        <p:spPr>
          <a:xfrm>
            <a:off x="2613025" y="357188"/>
            <a:ext cx="3276600" cy="644525"/>
          </a:xfrm>
          <a:prstGeom prst="rect">
            <a:avLst/>
          </a:prstGeom>
          <a:noFill/>
          <a:ln w="19050"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本章学习要求</a:t>
            </a:r>
            <a:endParaRPr lang="zh-CN" altLang="en-US" sz="3600" noProof="1" dirty="0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cs typeface="+mn-cs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228600" y="1001713"/>
            <a:ext cx="8305800" cy="11366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1.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正确理解功和能（动能、势能）的概念，以及它们的联系，掌握</a:t>
            </a:r>
            <a:r>
              <a:rPr lang="zh-CN" altLang="en-US" sz="360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变力</a:t>
            </a:r>
            <a:r>
              <a:rPr lang="zh-CN" altLang="en-US" sz="320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做功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的计算。</a:t>
            </a:r>
            <a:endParaRPr lang="zh-CN" altLang="en-US" sz="3200" noProof="1" dirty="0">
              <a:effectLst>
                <a:outerShdw blurRad="38100" dist="38100" dir="2700000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3076" name="文本框 3075"/>
          <p:cNvSpPr txBox="1"/>
          <p:nvPr/>
        </p:nvSpPr>
        <p:spPr>
          <a:xfrm>
            <a:off x="228600" y="2378075"/>
            <a:ext cx="8305800" cy="11366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2.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牢固掌握质点的动能定理、</a:t>
            </a:r>
            <a:r>
              <a:rPr lang="zh-CN" altLang="en-US" sz="360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质点系</a:t>
            </a:r>
            <a:r>
              <a:rPr lang="zh-CN" altLang="en-US" sz="320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的动能定理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、</a:t>
            </a:r>
            <a:r>
              <a:rPr lang="zh-CN" altLang="en-US" sz="320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功能原理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和机械能守恒定律。</a:t>
            </a:r>
            <a:endParaRPr lang="zh-CN" altLang="en-US" sz="3200" noProof="1" dirty="0">
              <a:effectLst>
                <a:outerShdw blurRad="38100" dist="38100" dir="2700000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3077" name="文本框 3076"/>
          <p:cNvSpPr txBox="1"/>
          <p:nvPr/>
        </p:nvSpPr>
        <p:spPr>
          <a:xfrm>
            <a:off x="228600" y="3898900"/>
            <a:ext cx="8305800" cy="11366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3.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掌握保守力、非保守力、势能、保守力做功等概念，以及</a:t>
            </a:r>
            <a:r>
              <a:rPr lang="zh-CN" altLang="en-US" sz="360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保守力</a:t>
            </a:r>
            <a:r>
              <a:rPr lang="zh-CN" altLang="en-US" sz="3200" noProof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和势能的关系</a:t>
            </a:r>
            <a:r>
              <a:rPr lang="zh-CN" altLang="zh-CN" sz="3200" noProof="1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。</a:t>
            </a:r>
            <a:endParaRPr lang="zh-CN" altLang="zh-CN" sz="3200" noProof="1">
              <a:effectLst>
                <a:outerShdw blurRad="38100" dist="38100" dir="2700000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3079" name="文本框 3078"/>
          <p:cNvSpPr txBox="1"/>
          <p:nvPr/>
        </p:nvSpPr>
        <p:spPr>
          <a:xfrm>
            <a:off x="228600" y="5607050"/>
            <a:ext cx="8534400" cy="10668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4.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了解能量转化和守恒定律是自然界的基本定律之一，它具有普遍的意义。</a:t>
            </a:r>
            <a:endParaRPr lang="zh-CN" altLang="en-US" sz="3200" noProof="1" dirty="0">
              <a:effectLst>
                <a:outerShdw blurRad="38100" dist="38100" dir="2700000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6" name="文本框 202755"/>
          <p:cNvSpPr txBox="1"/>
          <p:nvPr/>
        </p:nvSpPr>
        <p:spPr>
          <a:xfrm>
            <a:off x="381000" y="541338"/>
            <a:ext cx="42481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一、保守力与非保守力 </a:t>
            </a:r>
            <a:endParaRPr lang="zh-CN" altLang="en-US" sz="3200" dirty="0">
              <a:solidFill>
                <a:srgbClr val="A5002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410" name="文本框 202784"/>
          <p:cNvSpPr txBox="1"/>
          <p:nvPr/>
        </p:nvSpPr>
        <p:spPr>
          <a:xfrm>
            <a:off x="0" y="1196975"/>
            <a:ext cx="91440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buClr>
                <a:srgbClr val="0000FF"/>
              </a:buClr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重力的功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物体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在重力作用下由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运动到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取地面为坐标原点.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41" name="组合 17440"/>
          <p:cNvGrpSpPr/>
          <p:nvPr/>
        </p:nvGrpSpPr>
        <p:grpSpPr>
          <a:xfrm>
            <a:off x="5819775" y="2490788"/>
            <a:ext cx="3108325" cy="2505075"/>
            <a:chOff x="3787" y="1434"/>
            <a:chExt cx="1826" cy="1288"/>
          </a:xfrm>
        </p:grpSpPr>
        <p:sp>
          <p:nvSpPr>
            <p:cNvPr id="43012" name="直接连接符 202789"/>
            <p:cNvSpPr/>
            <p:nvPr/>
          </p:nvSpPr>
          <p:spPr>
            <a:xfrm>
              <a:off x="3787" y="2414"/>
              <a:ext cx="165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3" name="直接连接符 202790"/>
            <p:cNvSpPr/>
            <p:nvPr/>
          </p:nvSpPr>
          <p:spPr>
            <a:xfrm flipV="1">
              <a:off x="4484" y="1518"/>
              <a:ext cx="0" cy="8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rot="10800000"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直接连接符 202791"/>
            <p:cNvSpPr/>
            <p:nvPr/>
          </p:nvSpPr>
          <p:spPr>
            <a:xfrm flipH="1">
              <a:off x="4164" y="2414"/>
              <a:ext cx="320" cy="3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文本框 202792"/>
            <p:cNvSpPr txBox="1"/>
            <p:nvPr/>
          </p:nvSpPr>
          <p:spPr>
            <a:xfrm>
              <a:off x="4396" y="2376"/>
              <a:ext cx="19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文本框 202793"/>
            <p:cNvSpPr txBox="1"/>
            <p:nvPr/>
          </p:nvSpPr>
          <p:spPr>
            <a:xfrm>
              <a:off x="4020" y="2469"/>
              <a:ext cx="19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矩形 202794"/>
            <p:cNvSpPr/>
            <p:nvPr/>
          </p:nvSpPr>
          <p:spPr>
            <a:xfrm>
              <a:off x="5212" y="2359"/>
              <a:ext cx="187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8" name="矩形 202795"/>
            <p:cNvSpPr/>
            <p:nvPr/>
          </p:nvSpPr>
          <p:spPr>
            <a:xfrm>
              <a:off x="4281" y="1434"/>
              <a:ext cx="17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椭圆 202796"/>
            <p:cNvSpPr/>
            <p:nvPr/>
          </p:nvSpPr>
          <p:spPr>
            <a:xfrm>
              <a:off x="4107" y="2162"/>
              <a:ext cx="58" cy="5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0" name="椭圆 202797"/>
            <p:cNvSpPr/>
            <p:nvPr/>
          </p:nvSpPr>
          <p:spPr>
            <a:xfrm>
              <a:off x="5212" y="1826"/>
              <a:ext cx="58" cy="5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1" name="任意多边形 202798"/>
            <p:cNvSpPr/>
            <p:nvPr/>
          </p:nvSpPr>
          <p:spPr>
            <a:xfrm>
              <a:off x="4136" y="1742"/>
              <a:ext cx="1163" cy="622"/>
            </a:xfrm>
            <a:custGeom>
              <a:avLst/>
              <a:gdLst/>
              <a:ahLst/>
              <a:cxnLst/>
              <a:pathLst>
                <a:path w="1106" h="544">
                  <a:moveTo>
                    <a:pt x="0" y="397"/>
                  </a:moveTo>
                  <a:cubicBezTo>
                    <a:pt x="64" y="465"/>
                    <a:pt x="128" y="534"/>
                    <a:pt x="255" y="539"/>
                  </a:cubicBezTo>
                  <a:cubicBezTo>
                    <a:pt x="382" y="544"/>
                    <a:pt x="623" y="515"/>
                    <a:pt x="765" y="425"/>
                  </a:cubicBezTo>
                  <a:cubicBezTo>
                    <a:pt x="907" y="335"/>
                    <a:pt x="1006" y="167"/>
                    <a:pt x="1106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022" name="文本框 202799"/>
            <p:cNvSpPr txBox="1"/>
            <p:nvPr/>
          </p:nvSpPr>
          <p:spPr>
            <a:xfrm>
              <a:off x="3816" y="2051"/>
              <a:ext cx="19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3" name="文本框 202800"/>
            <p:cNvSpPr txBox="1"/>
            <p:nvPr/>
          </p:nvSpPr>
          <p:spPr>
            <a:xfrm>
              <a:off x="5415" y="1714"/>
              <a:ext cx="19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4" name="直接连接符 202801"/>
            <p:cNvSpPr/>
            <p:nvPr/>
          </p:nvSpPr>
          <p:spPr>
            <a:xfrm>
              <a:off x="4150" y="2199"/>
              <a:ext cx="318" cy="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5" name="直接连接符 202802"/>
            <p:cNvSpPr/>
            <p:nvPr/>
          </p:nvSpPr>
          <p:spPr>
            <a:xfrm flipH="1">
              <a:off x="4484" y="1826"/>
              <a:ext cx="7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6" name="文本框 202803"/>
            <p:cNvSpPr txBox="1"/>
            <p:nvPr/>
          </p:nvSpPr>
          <p:spPr>
            <a:xfrm>
              <a:off x="4439" y="2008"/>
              <a:ext cx="23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7" name="文本框 202804"/>
            <p:cNvSpPr txBox="1"/>
            <p:nvPr/>
          </p:nvSpPr>
          <p:spPr>
            <a:xfrm>
              <a:off x="4194" y="1657"/>
              <a:ext cx="29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8" name="椭圆 202807"/>
            <p:cNvSpPr/>
            <p:nvPr/>
          </p:nvSpPr>
          <p:spPr>
            <a:xfrm>
              <a:off x="4967" y="2117"/>
              <a:ext cx="85" cy="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9" name="直接连接符 202808"/>
            <p:cNvSpPr/>
            <p:nvPr/>
          </p:nvSpPr>
          <p:spPr>
            <a:xfrm>
              <a:off x="5023" y="2173"/>
              <a:ext cx="0" cy="364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0" name="文本框 202809"/>
            <p:cNvSpPr txBox="1"/>
            <p:nvPr/>
          </p:nvSpPr>
          <p:spPr>
            <a:xfrm>
              <a:off x="4797" y="2425"/>
              <a:ext cx="387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mg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2813" name="对象 202812"/>
          <p:cNvGraphicFramePr/>
          <p:nvPr/>
        </p:nvGraphicFramePr>
        <p:xfrm>
          <a:off x="539750" y="2133600"/>
          <a:ext cx="2114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901700" imgH="330200" progId="Equation.3">
                  <p:embed/>
                </p:oleObj>
              </mc:Choice>
              <mc:Fallback>
                <p:oleObj name="" r:id="rId1" imgW="901700" imgH="330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133600"/>
                        <a:ext cx="211455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14" name="对象 202813"/>
          <p:cNvGraphicFramePr/>
          <p:nvPr/>
        </p:nvGraphicFramePr>
        <p:xfrm>
          <a:off x="755650" y="2997200"/>
          <a:ext cx="4905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031365" imgH="330200" progId="Equation.3">
                  <p:embed/>
                </p:oleObj>
              </mc:Choice>
              <mc:Fallback>
                <p:oleObj name="" r:id="rId3" imgW="2031365" imgH="330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997200"/>
                        <a:ext cx="4905375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16" name="对象 202815"/>
          <p:cNvGraphicFramePr/>
          <p:nvPr/>
        </p:nvGraphicFramePr>
        <p:xfrm>
          <a:off x="900113" y="3860800"/>
          <a:ext cx="20875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901065" imgH="355600" progId="Equation.3">
                  <p:embed/>
                </p:oleObj>
              </mc:Choice>
              <mc:Fallback>
                <p:oleObj name="" r:id="rId5" imgW="901065" imgH="355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860800"/>
                        <a:ext cx="2087562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对象 202817"/>
          <p:cNvGraphicFramePr/>
          <p:nvPr/>
        </p:nvGraphicFramePr>
        <p:xfrm>
          <a:off x="1692275" y="4868863"/>
          <a:ext cx="34559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217930" imgH="215900" progId="Equation.3">
                  <p:embed/>
                </p:oleObj>
              </mc:Choice>
              <mc:Fallback>
                <p:oleObj name="" r:id="rId7" imgW="121793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275" y="4868863"/>
                        <a:ext cx="3455988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8" name="文本框 251907"/>
          <p:cNvSpPr txBox="1"/>
          <p:nvPr/>
        </p:nvSpPr>
        <p:spPr>
          <a:xfrm>
            <a:off x="179388" y="5732463"/>
            <a:ext cx="8893175" cy="914400"/>
          </a:xfrm>
          <a:prstGeom prst="rect">
            <a:avLst/>
          </a:prstGeom>
          <a:noFill/>
          <a:ln w="19050">
            <a:noFill/>
          </a:ln>
        </p:spPr>
        <p:txBody>
          <a:bodyPr anchor="t"/>
          <a:p>
            <a:pPr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重力作功特点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：只与质点的起始和终了位置有关， 而与所经过的路径无关！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6" name="文本框 251914"/>
          <p:cNvSpPr txBox="1"/>
          <p:nvPr/>
        </p:nvSpPr>
        <p:spPr>
          <a:xfrm>
            <a:off x="1331913" y="0"/>
            <a:ext cx="57277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3-3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保守力  势能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/>
      <p:bldP spid="17410" grpId="0"/>
      <p:bldP spid="2519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5" name="文本框 209924"/>
          <p:cNvSpPr txBox="1"/>
          <p:nvPr/>
        </p:nvSpPr>
        <p:spPr>
          <a:xfrm>
            <a:off x="206375" y="115888"/>
            <a:ext cx="2682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万有引力的功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文本框 209925"/>
          <p:cNvSpPr txBox="1"/>
          <p:nvPr/>
        </p:nvSpPr>
        <p:spPr>
          <a:xfrm>
            <a:off x="34925" y="692150"/>
            <a:ext cx="91090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以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所在处为原点</a:t>
            </a: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指向 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m </a:t>
            </a:r>
            <a:r>
              <a:rPr lang="zh-CN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的方向为矢径的正方向。</a:t>
            </a: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m </a:t>
            </a:r>
            <a:r>
              <a:rPr lang="zh-CN" altLang="zh-CN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受的引力方向与矢径方向相反。</a:t>
            </a:r>
            <a:endParaRPr lang="en-US" altLang="zh-CN" i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8462" name="对象 209974"/>
          <p:cNvGraphicFramePr/>
          <p:nvPr/>
        </p:nvGraphicFramePr>
        <p:xfrm>
          <a:off x="468313" y="1916113"/>
          <a:ext cx="42481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663065" imgH="393700" progId="Equation.3">
                  <p:embed/>
                </p:oleObj>
              </mc:Choice>
              <mc:Fallback>
                <p:oleObj name="" r:id="rId1" imgW="1663065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916113"/>
                        <a:ext cx="4248150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76" name="对象 209975"/>
          <p:cNvGraphicFramePr/>
          <p:nvPr/>
        </p:nvGraphicFramePr>
        <p:xfrm>
          <a:off x="466725" y="3127375"/>
          <a:ext cx="26066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231900" imgH="393700" progId="Equation.3">
                  <p:embed/>
                </p:oleObj>
              </mc:Choice>
              <mc:Fallback>
                <p:oleObj name="" r:id="rId3" imgW="12319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25" y="3127375"/>
                        <a:ext cx="2606675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对象 209980"/>
          <p:cNvGraphicFramePr/>
          <p:nvPr/>
        </p:nvGraphicFramePr>
        <p:xfrm>
          <a:off x="2987675" y="3138488"/>
          <a:ext cx="17287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812165" imgH="393700" progId="Equation.3">
                  <p:embed/>
                </p:oleObj>
              </mc:Choice>
              <mc:Fallback>
                <p:oleObj name="" r:id="rId5" imgW="812165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3138488"/>
                        <a:ext cx="1728788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82" name="对象 209981"/>
          <p:cNvGraphicFramePr/>
          <p:nvPr/>
        </p:nvGraphicFramePr>
        <p:xfrm>
          <a:off x="142875" y="4364038"/>
          <a:ext cx="2520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269365" imgH="406400" progId="Equation.3">
                  <p:embed/>
                </p:oleObj>
              </mc:Choice>
              <mc:Fallback>
                <p:oleObj name="" r:id="rId7" imgW="1269365" imgH="40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875" y="4364038"/>
                        <a:ext cx="252095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对象 209982"/>
          <p:cNvGraphicFramePr/>
          <p:nvPr/>
        </p:nvGraphicFramePr>
        <p:xfrm>
          <a:off x="2698750" y="4292600"/>
          <a:ext cx="42037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1624965" imgH="431800" progId="Equation.3">
                  <p:embed/>
                </p:oleObj>
              </mc:Choice>
              <mc:Fallback>
                <p:oleObj name="" r:id="rId9" imgW="1624965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8750" y="4292600"/>
                        <a:ext cx="420370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0" name="文本框 253959"/>
          <p:cNvSpPr txBox="1"/>
          <p:nvPr/>
        </p:nvSpPr>
        <p:spPr>
          <a:xfrm>
            <a:off x="125413" y="5513388"/>
            <a:ext cx="8893175" cy="608012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万有引力的功：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仅由物体的始末位置决定，与路径无关！ 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74" name="组合 18473"/>
          <p:cNvGrpSpPr/>
          <p:nvPr/>
        </p:nvGrpSpPr>
        <p:grpSpPr>
          <a:xfrm>
            <a:off x="5194300" y="1125538"/>
            <a:ext cx="3949700" cy="2954337"/>
            <a:chOff x="3272" y="693"/>
            <a:chExt cx="2488" cy="1861"/>
          </a:xfrm>
        </p:grpSpPr>
        <p:grpSp>
          <p:nvGrpSpPr>
            <p:cNvPr id="44042" name="组合 209973"/>
            <p:cNvGrpSpPr/>
            <p:nvPr/>
          </p:nvGrpSpPr>
          <p:grpSpPr>
            <a:xfrm>
              <a:off x="3272" y="845"/>
              <a:ext cx="2488" cy="1709"/>
              <a:chOff x="2993" y="1248"/>
              <a:chExt cx="2488" cy="1709"/>
            </a:xfrm>
          </p:grpSpPr>
          <p:sp>
            <p:nvSpPr>
              <p:cNvPr id="44043" name="椭圆 209927"/>
              <p:cNvSpPr/>
              <p:nvPr/>
            </p:nvSpPr>
            <p:spPr>
              <a:xfrm>
                <a:off x="4424" y="2620"/>
                <a:ext cx="188" cy="189"/>
              </a:xfrm>
              <a:prstGeom prst="ellipse">
                <a:avLst/>
              </a:prstGeom>
              <a:gradFill rotWithShape="0">
                <a:gsLst>
                  <a:gs pos="0">
                    <a:srgbClr val="339966"/>
                  </a:gs>
                  <a:gs pos="100000">
                    <a:srgbClr val="18472F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4044" name="对象 209928"/>
              <p:cNvGraphicFramePr/>
              <p:nvPr/>
            </p:nvGraphicFramePr>
            <p:xfrm>
              <a:off x="3532" y="2415"/>
              <a:ext cx="267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1" imgW="127000" imgH="215900" progId="Equation.3">
                      <p:embed/>
                    </p:oleObj>
                  </mc:Choice>
                  <mc:Fallback>
                    <p:oleObj name="" r:id="rId11" imgW="127000" imgH="2159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532" y="2415"/>
                            <a:ext cx="267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45" name="文本框 209929"/>
              <p:cNvSpPr txBox="1"/>
              <p:nvPr/>
            </p:nvSpPr>
            <p:spPr>
              <a:xfrm>
                <a:off x="4524" y="2669"/>
                <a:ext cx="28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46" name="文本框 209931"/>
              <p:cNvSpPr txBox="1"/>
              <p:nvPr/>
            </p:nvSpPr>
            <p:spPr>
              <a:xfrm>
                <a:off x="3107" y="2302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47" name="任意多边形 209933"/>
              <p:cNvSpPr/>
              <p:nvPr/>
            </p:nvSpPr>
            <p:spPr>
              <a:xfrm>
                <a:off x="2993" y="1253"/>
                <a:ext cx="2488" cy="1164"/>
              </a:xfrm>
              <a:custGeom>
                <a:avLst/>
                <a:gdLst/>
                <a:ahLst/>
                <a:cxnLst/>
                <a:pathLst>
                  <a:path w="2488" h="1164">
                    <a:moveTo>
                      <a:pt x="0" y="1164"/>
                    </a:moveTo>
                    <a:cubicBezTo>
                      <a:pt x="45" y="1143"/>
                      <a:pt x="178" y="1102"/>
                      <a:pt x="272" y="1036"/>
                    </a:cubicBezTo>
                    <a:cubicBezTo>
                      <a:pt x="367" y="969"/>
                      <a:pt x="492" y="893"/>
                      <a:pt x="567" y="763"/>
                    </a:cubicBezTo>
                    <a:cubicBezTo>
                      <a:pt x="643" y="634"/>
                      <a:pt x="649" y="378"/>
                      <a:pt x="726" y="257"/>
                    </a:cubicBezTo>
                    <a:cubicBezTo>
                      <a:pt x="803" y="136"/>
                      <a:pt x="875" y="76"/>
                      <a:pt x="1028" y="38"/>
                    </a:cubicBezTo>
                    <a:cubicBezTo>
                      <a:pt x="1182" y="0"/>
                      <a:pt x="1457" y="8"/>
                      <a:pt x="1649" y="30"/>
                    </a:cubicBezTo>
                    <a:cubicBezTo>
                      <a:pt x="1840" y="53"/>
                      <a:pt x="2038" y="132"/>
                      <a:pt x="2178" y="174"/>
                    </a:cubicBezTo>
                    <a:cubicBezTo>
                      <a:pt x="2318" y="215"/>
                      <a:pt x="2436" y="262"/>
                      <a:pt x="2488" y="280"/>
                    </a:cubicBezTo>
                  </a:path>
                </a:pathLst>
              </a:custGeom>
              <a:noFill/>
              <a:ln w="28575" cap="flat" cmpd="sng">
                <a:solidFill>
                  <a:srgbClr val="CC660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048" name="椭圆 209934"/>
              <p:cNvSpPr/>
              <p:nvPr/>
            </p:nvSpPr>
            <p:spPr>
              <a:xfrm>
                <a:off x="3163" y="2273"/>
                <a:ext cx="84" cy="84"/>
              </a:xfrm>
              <a:prstGeom prst="ellipse">
                <a:avLst/>
              </a:prstGeom>
              <a:solidFill>
                <a:srgbClr val="66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49" name="椭圆 209935"/>
              <p:cNvSpPr/>
              <p:nvPr/>
            </p:nvSpPr>
            <p:spPr>
              <a:xfrm>
                <a:off x="5035" y="1366"/>
                <a:ext cx="84" cy="84"/>
              </a:xfrm>
              <a:prstGeom prst="ellipse">
                <a:avLst/>
              </a:prstGeom>
              <a:solidFill>
                <a:srgbClr val="66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0" name="直接连接符 209936"/>
              <p:cNvSpPr/>
              <p:nvPr/>
            </p:nvSpPr>
            <p:spPr>
              <a:xfrm flipV="1">
                <a:off x="4553" y="1451"/>
                <a:ext cx="510" cy="120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 rot="10800000"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4051" name="对象 209937"/>
              <p:cNvGraphicFramePr/>
              <p:nvPr/>
            </p:nvGraphicFramePr>
            <p:xfrm>
              <a:off x="4921" y="1706"/>
              <a:ext cx="241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13" imgW="139700" imgH="215900" progId="Equation.3">
                      <p:embed/>
                    </p:oleObj>
                  </mc:Choice>
                  <mc:Fallback>
                    <p:oleObj name="" r:id="rId13" imgW="139700" imgH="2159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21" y="1706"/>
                            <a:ext cx="241" cy="2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52" name="椭圆 209938"/>
              <p:cNvSpPr/>
              <p:nvPr/>
            </p:nvSpPr>
            <p:spPr>
              <a:xfrm>
                <a:off x="3579" y="1799"/>
                <a:ext cx="100" cy="100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53" name="直接连接符 209939"/>
              <p:cNvSpPr/>
              <p:nvPr/>
            </p:nvSpPr>
            <p:spPr>
              <a:xfrm flipH="1" flipV="1">
                <a:off x="3679" y="1874"/>
                <a:ext cx="774" cy="77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rot="10800000"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4054" name="对象 209940"/>
              <p:cNvGraphicFramePr/>
              <p:nvPr/>
            </p:nvGraphicFramePr>
            <p:xfrm>
              <a:off x="3943" y="2072"/>
              <a:ext cx="176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15" imgW="139700" imgH="241300" progId="Equation.3">
                      <p:embed/>
                    </p:oleObj>
                  </mc:Choice>
                  <mc:Fallback>
                    <p:oleObj name="" r:id="rId15" imgW="139700" imgH="2413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943" y="2072"/>
                            <a:ext cx="176" cy="3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4055" name="组合 209941"/>
              <p:cNvGrpSpPr/>
              <p:nvPr/>
            </p:nvGrpSpPr>
            <p:grpSpPr>
              <a:xfrm>
                <a:off x="3645" y="1248"/>
                <a:ext cx="446" cy="572"/>
                <a:chOff x="3220" y="374"/>
                <a:chExt cx="509" cy="652"/>
              </a:xfrm>
            </p:grpSpPr>
            <p:sp>
              <p:nvSpPr>
                <p:cNvPr id="44056" name="椭圆 209942"/>
                <p:cNvSpPr/>
                <p:nvPr/>
              </p:nvSpPr>
              <p:spPr>
                <a:xfrm>
                  <a:off x="3617" y="374"/>
                  <a:ext cx="112" cy="112"/>
                </a:xfrm>
                <a:prstGeom prst="ellipse">
                  <a:avLst/>
                </a:prstGeom>
                <a:solidFill>
                  <a:srgbClr val="3333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1800" b="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44057" name="对象 209943"/>
                <p:cNvGraphicFramePr/>
                <p:nvPr/>
              </p:nvGraphicFramePr>
              <p:xfrm>
                <a:off x="3475" y="601"/>
                <a:ext cx="240" cy="2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0" name="" r:id="rId17" imgW="203200" imgH="177800" progId="Equation.3">
                        <p:embed/>
                      </p:oleObj>
                    </mc:Choice>
                    <mc:Fallback>
                      <p:oleObj name="" r:id="rId17" imgW="203200" imgH="177800" progId="Equation.3">
                        <p:embed/>
                        <p:pic>
                          <p:nvPicPr>
                            <p:cNvPr id="0" name="图片 3089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75" y="601"/>
                              <a:ext cx="240" cy="20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058" name="直接连接符 209944"/>
                <p:cNvSpPr/>
                <p:nvPr/>
              </p:nvSpPr>
              <p:spPr>
                <a:xfrm flipV="1">
                  <a:off x="3220" y="402"/>
                  <a:ext cx="432" cy="624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rot="10800000" anchor="t"/>
                <a:p>
                  <a:endParaRPr lang="zh-CN" altLang="en-US" sz="1800" b="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4059" name="直接连接符 209946"/>
              <p:cNvSpPr/>
              <p:nvPr/>
            </p:nvSpPr>
            <p:spPr>
              <a:xfrm flipH="1" flipV="1">
                <a:off x="3249" y="2330"/>
                <a:ext cx="1193" cy="36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 rot="10800000"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4060" name="组合 209948"/>
              <p:cNvGrpSpPr/>
              <p:nvPr/>
            </p:nvGrpSpPr>
            <p:grpSpPr>
              <a:xfrm>
                <a:off x="3579" y="1874"/>
                <a:ext cx="323" cy="372"/>
                <a:chOff x="3334" y="1196"/>
                <a:chExt cx="368" cy="425"/>
              </a:xfrm>
            </p:grpSpPr>
            <p:sp>
              <p:nvSpPr>
                <p:cNvPr id="44061" name="直接连接符 209949"/>
                <p:cNvSpPr/>
                <p:nvPr/>
              </p:nvSpPr>
              <p:spPr>
                <a:xfrm>
                  <a:off x="3414" y="1196"/>
                  <a:ext cx="288" cy="288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anchor="t"/>
                <a:p>
                  <a:endParaRPr lang="zh-CN" altLang="en-US" sz="1800" b="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44062" name="对象 209950"/>
                <p:cNvGraphicFramePr/>
                <p:nvPr/>
              </p:nvGraphicFramePr>
              <p:xfrm>
                <a:off x="3334" y="1338"/>
                <a:ext cx="230" cy="2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1" name="" r:id="rId19" imgW="165100" imgH="203200" progId="Equation.3">
                        <p:embed/>
                      </p:oleObj>
                    </mc:Choice>
                    <mc:Fallback>
                      <p:oleObj name="" r:id="rId19" imgW="165100" imgH="203200" progId="Equation.3">
                        <p:embed/>
                        <p:pic>
                          <p:nvPicPr>
                            <p:cNvPr id="0" name="图片 3090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4" y="1338"/>
                              <a:ext cx="230" cy="28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4063" name="组合 209954"/>
              <p:cNvGrpSpPr/>
              <p:nvPr/>
            </p:nvGrpSpPr>
            <p:grpSpPr>
              <a:xfrm>
                <a:off x="4068" y="1328"/>
                <a:ext cx="435" cy="1304"/>
                <a:chOff x="3901" y="629"/>
                <a:chExt cx="497" cy="1488"/>
              </a:xfrm>
            </p:grpSpPr>
            <p:graphicFrame>
              <p:nvGraphicFramePr>
                <p:cNvPr id="44064" name="对象 209955"/>
                <p:cNvGraphicFramePr/>
                <p:nvPr/>
              </p:nvGraphicFramePr>
              <p:xfrm>
                <a:off x="4150" y="1178"/>
                <a:ext cx="248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2" name="" r:id="rId21" imgW="165100" imgH="253365" progId="Equation.3">
                        <p:embed/>
                      </p:oleObj>
                    </mc:Choice>
                    <mc:Fallback>
                      <p:oleObj name="" r:id="rId21" imgW="165100" imgH="253365" progId="Equation.3">
                        <p:embed/>
                        <p:pic>
                          <p:nvPicPr>
                            <p:cNvPr id="0" name="图片 3091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50" y="1178"/>
                              <a:ext cx="248" cy="37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065" name="直接连接符 209956"/>
                <p:cNvSpPr/>
                <p:nvPr/>
              </p:nvSpPr>
              <p:spPr>
                <a:xfrm flipH="1" flipV="1">
                  <a:off x="3901" y="629"/>
                  <a:ext cx="480" cy="1488"/>
                </a:xfrm>
                <a:prstGeom prst="line">
                  <a:avLst/>
                </a:prstGeom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rot="10800000" anchor="t"/>
                <a:p>
                  <a:endParaRPr lang="zh-CN" altLang="en-US" sz="1800" b="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4066" name="文本框 18471"/>
            <p:cNvSpPr txBox="1"/>
            <p:nvPr/>
          </p:nvSpPr>
          <p:spPr>
            <a:xfrm>
              <a:off x="3288" y="1570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7" name="文本框 18472"/>
            <p:cNvSpPr txBox="1"/>
            <p:nvPr/>
          </p:nvSpPr>
          <p:spPr>
            <a:xfrm>
              <a:off x="5284" y="693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/>
      <p:bldP spid="18434" grpId="0" build="p"/>
      <p:bldP spid="2539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文本框 204801"/>
          <p:cNvSpPr txBox="1"/>
          <p:nvPr/>
        </p:nvSpPr>
        <p:spPr>
          <a:xfrm>
            <a:off x="296863" y="188913"/>
            <a:ext cx="314960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algn="just" eaLnBrk="0" hangingPunct="0">
              <a:buClr>
                <a:srgbClr val="000000"/>
              </a:buClr>
            </a:pPr>
            <a:r>
              <a:rPr lang="en-US" altLang="zh-CN" noProof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3.</a:t>
            </a:r>
            <a:r>
              <a:rPr lang="zh-CN" altLang="en-US" noProof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弹簧弹性力的功</a:t>
            </a:r>
            <a:endParaRPr lang="zh-CN" altLang="en-US" noProof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55" name="对象 204854"/>
          <p:cNvGraphicFramePr/>
          <p:nvPr/>
        </p:nvGraphicFramePr>
        <p:xfrm>
          <a:off x="1835150" y="2565400"/>
          <a:ext cx="16557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647700" imgH="203200" progId="Equation.3">
                  <p:embed/>
                </p:oleObj>
              </mc:Choice>
              <mc:Fallback>
                <p:oleObj name="" r:id="rId1" imgW="647700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2565400"/>
                        <a:ext cx="165576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6" name="对象 204855"/>
          <p:cNvGraphicFramePr/>
          <p:nvPr/>
        </p:nvGraphicFramePr>
        <p:xfrm>
          <a:off x="539750" y="3644900"/>
          <a:ext cx="4321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814830" imgH="355600" progId="Equation.3">
                  <p:embed/>
                </p:oleObj>
              </mc:Choice>
              <mc:Fallback>
                <p:oleObj name="" r:id="rId3" imgW="1814830" imgH="355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644900"/>
                        <a:ext cx="432117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7" name="对象 204856"/>
          <p:cNvGraphicFramePr/>
          <p:nvPr/>
        </p:nvGraphicFramePr>
        <p:xfrm>
          <a:off x="4859338" y="3598863"/>
          <a:ext cx="28733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193800" imgH="393700" progId="Equation.3">
                  <p:embed/>
                </p:oleObj>
              </mc:Choice>
              <mc:Fallback>
                <p:oleObj name="" r:id="rId5" imgW="1193800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9338" y="3598863"/>
                        <a:ext cx="287337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0825" y="5084763"/>
            <a:ext cx="8382000" cy="1123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弹性力作功：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只与质点的起始和终止位置有关，而与质点运动的路径无关！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84" name="组合 19483"/>
          <p:cNvGrpSpPr/>
          <p:nvPr/>
        </p:nvGrpSpPr>
        <p:grpSpPr>
          <a:xfrm>
            <a:off x="1116013" y="981075"/>
            <a:ext cx="6956425" cy="1527175"/>
            <a:chOff x="703" y="482"/>
            <a:chExt cx="4382" cy="962"/>
          </a:xfrm>
        </p:grpSpPr>
        <p:grpSp>
          <p:nvGrpSpPr>
            <p:cNvPr id="45063" name="组合 204834"/>
            <p:cNvGrpSpPr/>
            <p:nvPr/>
          </p:nvGrpSpPr>
          <p:grpSpPr>
            <a:xfrm>
              <a:off x="703" y="482"/>
              <a:ext cx="4382" cy="871"/>
              <a:chOff x="824" y="516"/>
              <a:chExt cx="3604" cy="585"/>
            </a:xfrm>
          </p:grpSpPr>
          <p:sp>
            <p:nvSpPr>
              <p:cNvPr id="45064" name="直接连接符 204835"/>
              <p:cNvSpPr/>
              <p:nvPr/>
            </p:nvSpPr>
            <p:spPr>
              <a:xfrm>
                <a:off x="824" y="926"/>
                <a:ext cx="3388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65" name="直接连接符 204836"/>
              <p:cNvSpPr/>
              <p:nvPr/>
            </p:nvSpPr>
            <p:spPr>
              <a:xfrm flipV="1">
                <a:off x="839" y="516"/>
                <a:ext cx="0" cy="410"/>
              </a:xfrm>
              <a:prstGeom prst="line">
                <a:avLst/>
              </a:prstGeom>
              <a:ln w="76200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66" name="直接连接符 204837"/>
              <p:cNvSpPr/>
              <p:nvPr/>
            </p:nvSpPr>
            <p:spPr>
              <a:xfrm>
                <a:off x="839" y="784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67" name="任意多边形 204838"/>
              <p:cNvSpPr/>
              <p:nvPr/>
            </p:nvSpPr>
            <p:spPr>
              <a:xfrm>
                <a:off x="1020" y="642"/>
                <a:ext cx="896" cy="195"/>
              </a:xfrm>
              <a:custGeom>
                <a:avLst/>
                <a:gdLst/>
                <a:ahLst/>
                <a:cxnLst/>
                <a:pathLst>
                  <a:path w="672" h="200">
                    <a:moveTo>
                      <a:pt x="0" y="152"/>
                    </a:moveTo>
                    <a:cubicBezTo>
                      <a:pt x="16" y="76"/>
                      <a:pt x="32" y="0"/>
                      <a:pt x="48" y="8"/>
                    </a:cubicBezTo>
                    <a:cubicBezTo>
                      <a:pt x="64" y="16"/>
                      <a:pt x="80" y="200"/>
                      <a:pt x="96" y="200"/>
                    </a:cubicBezTo>
                    <a:cubicBezTo>
                      <a:pt x="112" y="200"/>
                      <a:pt x="128" y="8"/>
                      <a:pt x="144" y="8"/>
                    </a:cubicBezTo>
                    <a:cubicBezTo>
                      <a:pt x="160" y="8"/>
                      <a:pt x="176" y="200"/>
                      <a:pt x="192" y="200"/>
                    </a:cubicBezTo>
                    <a:cubicBezTo>
                      <a:pt x="208" y="200"/>
                      <a:pt x="224" y="8"/>
                      <a:pt x="240" y="8"/>
                    </a:cubicBezTo>
                    <a:cubicBezTo>
                      <a:pt x="256" y="8"/>
                      <a:pt x="272" y="200"/>
                      <a:pt x="288" y="200"/>
                    </a:cubicBezTo>
                    <a:cubicBezTo>
                      <a:pt x="304" y="200"/>
                      <a:pt x="320" y="8"/>
                      <a:pt x="336" y="8"/>
                    </a:cubicBezTo>
                    <a:cubicBezTo>
                      <a:pt x="352" y="8"/>
                      <a:pt x="368" y="200"/>
                      <a:pt x="384" y="200"/>
                    </a:cubicBezTo>
                    <a:cubicBezTo>
                      <a:pt x="400" y="200"/>
                      <a:pt x="416" y="8"/>
                      <a:pt x="432" y="8"/>
                    </a:cubicBezTo>
                    <a:cubicBezTo>
                      <a:pt x="448" y="8"/>
                      <a:pt x="464" y="200"/>
                      <a:pt x="480" y="200"/>
                    </a:cubicBezTo>
                    <a:cubicBezTo>
                      <a:pt x="496" y="200"/>
                      <a:pt x="512" y="8"/>
                      <a:pt x="528" y="8"/>
                    </a:cubicBezTo>
                    <a:cubicBezTo>
                      <a:pt x="544" y="8"/>
                      <a:pt x="560" y="200"/>
                      <a:pt x="576" y="200"/>
                    </a:cubicBezTo>
                    <a:cubicBezTo>
                      <a:pt x="592" y="200"/>
                      <a:pt x="608" y="16"/>
                      <a:pt x="624" y="8"/>
                    </a:cubicBezTo>
                    <a:cubicBezTo>
                      <a:pt x="640" y="0"/>
                      <a:pt x="656" y="76"/>
                      <a:pt x="672" y="152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068" name="文本框 204839"/>
              <p:cNvSpPr txBox="1"/>
              <p:nvPr/>
            </p:nvSpPr>
            <p:spPr>
              <a:xfrm>
                <a:off x="1888" y="893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69" name="直接连接符 204840"/>
              <p:cNvSpPr/>
              <p:nvPr/>
            </p:nvSpPr>
            <p:spPr>
              <a:xfrm>
                <a:off x="1916" y="784"/>
                <a:ext cx="14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0" name="椭圆 204841"/>
              <p:cNvSpPr/>
              <p:nvPr/>
            </p:nvSpPr>
            <p:spPr>
              <a:xfrm>
                <a:off x="2002" y="926"/>
                <a:ext cx="56" cy="56"/>
              </a:xfrm>
              <a:prstGeom prst="ellipse">
                <a:avLst/>
              </a:prstGeom>
              <a:solidFill>
                <a:srgbClr val="3366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1" name="文本框 204842"/>
              <p:cNvSpPr txBox="1"/>
              <p:nvPr/>
            </p:nvSpPr>
            <p:spPr>
              <a:xfrm>
                <a:off x="4241" y="714"/>
                <a:ext cx="187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5072" name="组合 204843"/>
              <p:cNvGrpSpPr/>
              <p:nvPr/>
            </p:nvGrpSpPr>
            <p:grpSpPr>
              <a:xfrm>
                <a:off x="2753" y="596"/>
                <a:ext cx="764" cy="505"/>
                <a:chOff x="2626" y="936"/>
                <a:chExt cx="764" cy="505"/>
              </a:xfrm>
            </p:grpSpPr>
            <p:sp>
              <p:nvSpPr>
                <p:cNvPr id="45073" name="直接连接符 204844"/>
                <p:cNvSpPr/>
                <p:nvPr/>
              </p:nvSpPr>
              <p:spPr>
                <a:xfrm flipH="1">
                  <a:off x="2626" y="1078"/>
                  <a:ext cx="448" cy="0"/>
                </a:xfrm>
                <a:prstGeom prst="line">
                  <a:avLst/>
                </a:prstGeom>
                <a:ln w="5715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anchor="t"/>
                <a:p>
                  <a:endParaRPr lang="zh-CN" altLang="en-US" sz="1800" b="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074" name="文本框 204845"/>
                <p:cNvSpPr txBox="1"/>
                <p:nvPr/>
              </p:nvSpPr>
              <p:spPr>
                <a:xfrm>
                  <a:off x="3022" y="1248"/>
                  <a:ext cx="175" cy="1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eaLnBrk="0" hangingPunct="0"/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075" name="立方体 204846" descr="软木塞"/>
                <p:cNvSpPr/>
                <p:nvPr/>
              </p:nvSpPr>
              <p:spPr>
                <a:xfrm>
                  <a:off x="3050" y="936"/>
                  <a:ext cx="340" cy="341"/>
                </a:xfrm>
                <a:prstGeom prst="cube">
                  <a:avLst>
                    <a:gd name="adj" fmla="val 29620"/>
                  </a:avLst>
                </a:prstGeom>
                <a:blipFill rotWithShape="1">
                  <a:blip r:embed="rId7"/>
                </a:blip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1800" b="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076" name="椭圆 204847"/>
                <p:cNvSpPr/>
                <p:nvPr/>
              </p:nvSpPr>
              <p:spPr>
                <a:xfrm>
                  <a:off x="3022" y="1248"/>
                  <a:ext cx="85" cy="85"/>
                </a:xfrm>
                <a:prstGeom prst="ellipse">
                  <a:avLst/>
                </a:prstGeom>
                <a:solidFill>
                  <a:srgbClr val="0000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1800" b="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077" name="直接连接符 204848"/>
              <p:cNvSpPr/>
              <p:nvPr/>
            </p:nvSpPr>
            <p:spPr>
              <a:xfrm>
                <a:off x="839" y="771"/>
                <a:ext cx="567" cy="0"/>
              </a:xfrm>
              <a:prstGeom prst="line">
                <a:avLst/>
              </a:prstGeom>
              <a:ln w="57150">
                <a:noFill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78" name="立方体 204849"/>
              <p:cNvSpPr/>
              <p:nvPr/>
            </p:nvSpPr>
            <p:spPr>
              <a:xfrm>
                <a:off x="2029" y="585"/>
                <a:ext cx="340" cy="341"/>
              </a:xfrm>
              <a:prstGeom prst="cube">
                <a:avLst>
                  <a:gd name="adj" fmla="val 29620"/>
                </a:avLst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79" name="直接连接符 19479"/>
            <p:cNvSpPr/>
            <p:nvPr/>
          </p:nvSpPr>
          <p:spPr>
            <a:xfrm>
              <a:off x="2744" y="972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0" name="直接连接符 19480"/>
            <p:cNvSpPr/>
            <p:nvPr/>
          </p:nvSpPr>
          <p:spPr>
            <a:xfrm>
              <a:off x="3152" y="963"/>
              <a:ext cx="0" cy="1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1" name="文本框 19481"/>
            <p:cNvSpPr txBox="1"/>
            <p:nvPr/>
          </p:nvSpPr>
          <p:spPr>
            <a:xfrm>
              <a:off x="2608" y="1117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2" name="文本框 19482"/>
            <p:cNvSpPr txBox="1"/>
            <p:nvPr/>
          </p:nvSpPr>
          <p:spPr>
            <a:xfrm>
              <a:off x="3062" y="1117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文本框 254977"/>
          <p:cNvSpPr txBox="1"/>
          <p:nvPr/>
        </p:nvSpPr>
        <p:spPr>
          <a:xfrm>
            <a:off x="179388" y="115888"/>
            <a:ext cx="2543175" cy="517525"/>
          </a:xfrm>
          <a:prstGeom prst="rect">
            <a:avLst/>
          </a:prstGeom>
          <a:noFill/>
          <a:ln w="19050">
            <a:noFill/>
            <a:miter/>
          </a:ln>
        </p:spPr>
        <p:txBody>
          <a:bodyPr>
            <a:spAutoFit/>
          </a:bodyPr>
          <a:p>
            <a:pPr eaLnBrk="0" hangingPunct="0">
              <a:buClr>
                <a:srgbClr val="000000"/>
              </a:buClr>
            </a:pPr>
            <a:r>
              <a:rPr lang="en-US" altLang="zh-CN" noProof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4、摩擦力的功 </a:t>
            </a:r>
            <a:endParaRPr lang="en-US" altLang="zh-CN" noProof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graphicFrame>
        <p:nvGraphicFramePr>
          <p:cNvPr id="20482" name="对象 254978"/>
          <p:cNvGraphicFramePr/>
          <p:nvPr/>
        </p:nvGraphicFramePr>
        <p:xfrm>
          <a:off x="665163" y="2333625"/>
          <a:ext cx="24749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824865" imgH="254000" progId="Equation.3">
                  <p:embed/>
                </p:oleObj>
              </mc:Choice>
              <mc:Fallback>
                <p:oleObj name="" r:id="rId1" imgW="824865" imgH="254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lum bright="19995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65163" y="2333625"/>
                        <a:ext cx="2474912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54979"/>
          <p:cNvGraphicFramePr/>
          <p:nvPr/>
        </p:nvGraphicFramePr>
        <p:xfrm>
          <a:off x="665163" y="3211513"/>
          <a:ext cx="5559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853565" imgH="330200" progId="Equation.3">
                  <p:embed/>
                </p:oleObj>
              </mc:Choice>
              <mc:Fallback>
                <p:oleObj name="" r:id="rId3" imgW="1853565" imgH="330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>
                        <a:lum bright="1999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65163" y="3211513"/>
                        <a:ext cx="55594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矩形 254980"/>
          <p:cNvSpPr/>
          <p:nvPr/>
        </p:nvSpPr>
        <p:spPr>
          <a:xfrm>
            <a:off x="323850" y="5876925"/>
            <a:ext cx="85344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lr>
                <a:schemeClr val="accent2"/>
              </a:buClr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摩擦力作功：</a:t>
            </a:r>
            <a:r>
              <a:rPr lang="zh-CN" altLang="en-US" dirty="0">
                <a:latin typeface="黑体" panose="02010609060101010101" pitchFamily="49" charset="-122"/>
                <a:ea typeface="宋体" panose="02010600030101010101" pitchFamily="2" charset="-122"/>
              </a:rPr>
              <a:t>与路径有关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！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4982" name="对象 254981"/>
          <p:cNvGraphicFramePr/>
          <p:nvPr/>
        </p:nvGraphicFramePr>
        <p:xfrm>
          <a:off x="1014413" y="4319588"/>
          <a:ext cx="40751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358900" imgH="330200" progId="Equation.3">
                  <p:embed/>
                </p:oleObj>
              </mc:Choice>
              <mc:Fallback>
                <p:oleObj name="" r:id="rId5" imgW="1358900" imgH="330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>
                        <a:lum bright="1999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14413" y="4319588"/>
                        <a:ext cx="407511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3" name="文本框 254982"/>
          <p:cNvSpPr txBox="1"/>
          <p:nvPr/>
        </p:nvSpPr>
        <p:spPr>
          <a:xfrm>
            <a:off x="228600" y="692150"/>
            <a:ext cx="5648325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质量为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的物体在桌面上沿曲线路径从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点运动到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点，设物体与桌面的摩擦系数为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6087" name="图片 2549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288" y="836613"/>
            <a:ext cx="3438525" cy="2179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/>
      <p:bldP spid="254981" grpId="0"/>
      <p:bldP spid="2549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490497"/>
          <p:cNvSpPr txBox="1"/>
          <p:nvPr/>
        </p:nvSpPr>
        <p:spPr>
          <a:xfrm>
            <a:off x="84138" y="795338"/>
            <a:ext cx="9069387" cy="11239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保守力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力所作的功与路径无关</a:t>
            </a:r>
            <a:r>
              <a: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，仅决定于相互作用质点的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始末</a:t>
            </a:r>
            <a:r>
              <a: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相对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位置 </a:t>
            </a:r>
            <a:r>
              <a:rPr lang="en-US" altLang="zh-CN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1C1C1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0506" name="对象 490505"/>
          <p:cNvGraphicFramePr>
            <a:graphicFrameLocks noChangeAspect="1"/>
          </p:cNvGraphicFramePr>
          <p:nvPr/>
        </p:nvGraphicFramePr>
        <p:xfrm>
          <a:off x="757238" y="3432175"/>
          <a:ext cx="34337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359535" imgH="292100" progId="Equation.3">
                  <p:embed/>
                </p:oleObj>
              </mc:Choice>
              <mc:Fallback>
                <p:oleObj name="" r:id="rId1" imgW="1359535" imgH="292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3432175"/>
                        <a:ext cx="3433762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0507" name="组合 490506"/>
          <p:cNvGrpSpPr/>
          <p:nvPr/>
        </p:nvGrpSpPr>
        <p:grpSpPr>
          <a:xfrm>
            <a:off x="6477000" y="2933700"/>
            <a:ext cx="1955800" cy="1820863"/>
            <a:chOff x="0" y="0"/>
            <a:chExt cx="1488" cy="1488"/>
          </a:xfrm>
        </p:grpSpPr>
        <p:sp>
          <p:nvSpPr>
            <p:cNvPr id="47108" name="矩形 490507"/>
            <p:cNvSpPr/>
            <p:nvPr/>
          </p:nvSpPr>
          <p:spPr>
            <a:xfrm>
              <a:off x="0" y="0"/>
              <a:ext cx="1488" cy="14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09" name="未知"/>
            <p:cNvSpPr/>
            <p:nvPr/>
          </p:nvSpPr>
          <p:spPr>
            <a:xfrm>
              <a:off x="232" y="332"/>
              <a:ext cx="1151" cy="814"/>
            </a:xfrm>
            <a:custGeom>
              <a:avLst/>
              <a:gdLst/>
              <a:ahLst/>
              <a:cxnLst/>
              <a:pathLst>
                <a:path w="1344" h="968">
                  <a:moveTo>
                    <a:pt x="0" y="56"/>
                  </a:moveTo>
                  <a:cubicBezTo>
                    <a:pt x="152" y="28"/>
                    <a:pt x="304" y="0"/>
                    <a:pt x="432" y="8"/>
                  </a:cubicBezTo>
                  <a:cubicBezTo>
                    <a:pt x="560" y="16"/>
                    <a:pt x="656" y="32"/>
                    <a:pt x="768" y="104"/>
                  </a:cubicBezTo>
                  <a:cubicBezTo>
                    <a:pt x="880" y="176"/>
                    <a:pt x="1008" y="296"/>
                    <a:pt x="1104" y="440"/>
                  </a:cubicBezTo>
                  <a:cubicBezTo>
                    <a:pt x="1200" y="584"/>
                    <a:pt x="1304" y="880"/>
                    <a:pt x="1344" y="96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10" name="未知"/>
            <p:cNvSpPr/>
            <p:nvPr/>
          </p:nvSpPr>
          <p:spPr>
            <a:xfrm>
              <a:off x="232" y="379"/>
              <a:ext cx="1151" cy="767"/>
            </a:xfrm>
            <a:custGeom>
              <a:avLst/>
              <a:gdLst/>
              <a:ahLst/>
              <a:cxnLst/>
              <a:pathLst>
                <a:path w="1344" h="912">
                  <a:moveTo>
                    <a:pt x="0" y="0"/>
                  </a:moveTo>
                  <a:cubicBezTo>
                    <a:pt x="124" y="40"/>
                    <a:pt x="248" y="80"/>
                    <a:pt x="336" y="144"/>
                  </a:cubicBezTo>
                  <a:cubicBezTo>
                    <a:pt x="424" y="208"/>
                    <a:pt x="488" y="304"/>
                    <a:pt x="528" y="384"/>
                  </a:cubicBezTo>
                  <a:cubicBezTo>
                    <a:pt x="568" y="464"/>
                    <a:pt x="536" y="552"/>
                    <a:pt x="576" y="624"/>
                  </a:cubicBezTo>
                  <a:cubicBezTo>
                    <a:pt x="616" y="696"/>
                    <a:pt x="640" y="768"/>
                    <a:pt x="768" y="816"/>
                  </a:cubicBezTo>
                  <a:cubicBezTo>
                    <a:pt x="896" y="864"/>
                    <a:pt x="1248" y="896"/>
                    <a:pt x="1344" y="912"/>
                  </a:cubicBezTo>
                </a:path>
              </a:pathLst>
            </a:custGeom>
            <a:noFill/>
            <a:ln w="28575" cap="flat" cmpd="sng">
              <a:solidFill>
                <a:srgbClr val="CC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7111" name="对象 490510"/>
            <p:cNvGraphicFramePr>
              <a:graphicFrameLocks noChangeAspect="1"/>
            </p:cNvGraphicFramePr>
            <p:nvPr/>
          </p:nvGraphicFramePr>
          <p:xfrm>
            <a:off x="48" y="110"/>
            <a:ext cx="19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" imgW="215900" imgH="228600" progId="Equation.3">
                    <p:embed/>
                  </p:oleObj>
                </mc:Choice>
                <mc:Fallback>
                  <p:oleObj name="" r:id="rId3" imgW="2159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" y="110"/>
                          <a:ext cx="195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2" name="对象 490511"/>
            <p:cNvGraphicFramePr>
              <a:graphicFrameLocks noChangeAspect="1"/>
            </p:cNvGraphicFramePr>
            <p:nvPr/>
          </p:nvGraphicFramePr>
          <p:xfrm>
            <a:off x="1245" y="1191"/>
            <a:ext cx="19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215900" imgH="228600" progId="Equation.3">
                    <p:embed/>
                  </p:oleObj>
                </mc:Choice>
                <mc:Fallback>
                  <p:oleObj name="" r:id="rId5" imgW="215900" imgH="2286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5" y="1191"/>
                          <a:ext cx="195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3" name="对象 490512"/>
            <p:cNvGraphicFramePr>
              <a:graphicFrameLocks noChangeAspect="1"/>
            </p:cNvGraphicFramePr>
            <p:nvPr/>
          </p:nvGraphicFramePr>
          <p:xfrm>
            <a:off x="1107" y="386"/>
            <a:ext cx="19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7" imgW="215900" imgH="241300" progId="Equation.3">
                    <p:embed/>
                  </p:oleObj>
                </mc:Choice>
                <mc:Fallback>
                  <p:oleObj name="" r:id="rId7" imgW="215900" imgH="2413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07" y="386"/>
                          <a:ext cx="195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对象 490513"/>
            <p:cNvGraphicFramePr>
              <a:graphicFrameLocks noChangeAspect="1"/>
            </p:cNvGraphicFramePr>
            <p:nvPr/>
          </p:nvGraphicFramePr>
          <p:xfrm>
            <a:off x="508" y="815"/>
            <a:ext cx="21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9" imgW="241935" imgH="229235" progId="Equation.3">
                    <p:embed/>
                  </p:oleObj>
                </mc:Choice>
                <mc:Fallback>
                  <p:oleObj name="" r:id="rId9" imgW="241935" imgH="22923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8" y="815"/>
                          <a:ext cx="218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5" name="直接连接符 490514"/>
            <p:cNvSpPr/>
            <p:nvPr/>
          </p:nvSpPr>
          <p:spPr>
            <a:xfrm>
              <a:off x="626" y="607"/>
              <a:ext cx="46" cy="54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6" name="直接连接符 490515"/>
            <p:cNvSpPr/>
            <p:nvPr/>
          </p:nvSpPr>
          <p:spPr>
            <a:xfrm>
              <a:off x="1099" y="604"/>
              <a:ext cx="96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1536" name="对象 491535"/>
          <p:cNvGraphicFramePr>
            <a:graphicFrameLocks noChangeAspect="1"/>
          </p:cNvGraphicFramePr>
          <p:nvPr/>
        </p:nvGraphicFramePr>
        <p:xfrm>
          <a:off x="752475" y="4283075"/>
          <a:ext cx="45021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1929765" imgH="292100" progId="Equation.3">
                  <p:embed/>
                </p:oleObj>
              </mc:Choice>
              <mc:Fallback>
                <p:oleObj name="" r:id="rId11" imgW="1929765" imgH="292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475" y="4283075"/>
                        <a:ext cx="4502150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40" name="组合 491539"/>
          <p:cNvGrpSpPr/>
          <p:nvPr/>
        </p:nvGrpSpPr>
        <p:grpSpPr>
          <a:xfrm>
            <a:off x="6499225" y="4781550"/>
            <a:ext cx="2247900" cy="1524000"/>
            <a:chOff x="0" y="0"/>
            <a:chExt cx="1536" cy="1056"/>
          </a:xfrm>
        </p:grpSpPr>
        <p:sp>
          <p:nvSpPr>
            <p:cNvPr id="47119" name="未知"/>
            <p:cNvSpPr/>
            <p:nvPr/>
          </p:nvSpPr>
          <p:spPr>
            <a:xfrm>
              <a:off x="191" y="192"/>
              <a:ext cx="1191" cy="681"/>
            </a:xfrm>
            <a:custGeom>
              <a:avLst/>
              <a:gdLst/>
              <a:ahLst/>
              <a:cxnLst/>
              <a:pathLst>
                <a:path w="1344" h="968">
                  <a:moveTo>
                    <a:pt x="0" y="56"/>
                  </a:moveTo>
                  <a:cubicBezTo>
                    <a:pt x="152" y="28"/>
                    <a:pt x="304" y="0"/>
                    <a:pt x="432" y="8"/>
                  </a:cubicBezTo>
                  <a:cubicBezTo>
                    <a:pt x="560" y="16"/>
                    <a:pt x="656" y="32"/>
                    <a:pt x="768" y="104"/>
                  </a:cubicBezTo>
                  <a:cubicBezTo>
                    <a:pt x="880" y="176"/>
                    <a:pt x="1008" y="296"/>
                    <a:pt x="1104" y="440"/>
                  </a:cubicBezTo>
                  <a:cubicBezTo>
                    <a:pt x="1200" y="584"/>
                    <a:pt x="1304" y="880"/>
                    <a:pt x="1344" y="96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20" name="未知"/>
            <p:cNvSpPr/>
            <p:nvPr/>
          </p:nvSpPr>
          <p:spPr>
            <a:xfrm>
              <a:off x="191" y="219"/>
              <a:ext cx="1191" cy="642"/>
            </a:xfrm>
            <a:custGeom>
              <a:avLst/>
              <a:gdLst/>
              <a:ahLst/>
              <a:cxnLst/>
              <a:pathLst>
                <a:path w="1344" h="912">
                  <a:moveTo>
                    <a:pt x="0" y="0"/>
                  </a:moveTo>
                  <a:cubicBezTo>
                    <a:pt x="124" y="40"/>
                    <a:pt x="248" y="80"/>
                    <a:pt x="336" y="144"/>
                  </a:cubicBezTo>
                  <a:cubicBezTo>
                    <a:pt x="424" y="208"/>
                    <a:pt x="488" y="304"/>
                    <a:pt x="528" y="384"/>
                  </a:cubicBezTo>
                  <a:cubicBezTo>
                    <a:pt x="568" y="464"/>
                    <a:pt x="536" y="552"/>
                    <a:pt x="576" y="624"/>
                  </a:cubicBezTo>
                  <a:cubicBezTo>
                    <a:pt x="616" y="696"/>
                    <a:pt x="640" y="768"/>
                    <a:pt x="768" y="816"/>
                  </a:cubicBezTo>
                  <a:cubicBezTo>
                    <a:pt x="896" y="864"/>
                    <a:pt x="1248" y="896"/>
                    <a:pt x="1344" y="91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7121" name="对象 491542"/>
            <p:cNvGraphicFramePr>
              <a:graphicFrameLocks noChangeAspect="1"/>
            </p:cNvGraphicFramePr>
            <p:nvPr/>
          </p:nvGraphicFramePr>
          <p:xfrm>
            <a:off x="0" y="0"/>
            <a:ext cx="2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3" imgW="215900" imgH="228600" progId="Equation.3">
                    <p:embed/>
                  </p:oleObj>
                </mc:Choice>
                <mc:Fallback>
                  <p:oleObj name="" r:id="rId13" imgW="215900" imgH="2286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02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对象 491543"/>
            <p:cNvGraphicFramePr>
              <a:graphicFrameLocks noChangeAspect="1"/>
            </p:cNvGraphicFramePr>
            <p:nvPr/>
          </p:nvGraphicFramePr>
          <p:xfrm>
            <a:off x="1334" y="854"/>
            <a:ext cx="2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4" imgW="215900" imgH="228600" progId="Equation.3">
                    <p:embed/>
                  </p:oleObj>
                </mc:Choice>
                <mc:Fallback>
                  <p:oleObj name="" r:id="rId14" imgW="215900" imgH="2286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4" y="854"/>
                          <a:ext cx="202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3" name="对象 491544"/>
            <p:cNvGraphicFramePr>
              <a:graphicFrameLocks noChangeAspect="1"/>
            </p:cNvGraphicFramePr>
            <p:nvPr/>
          </p:nvGraphicFramePr>
          <p:xfrm>
            <a:off x="1096" y="265"/>
            <a:ext cx="20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5" imgW="215900" imgH="241300" progId="Equation.3">
                    <p:embed/>
                  </p:oleObj>
                </mc:Choice>
                <mc:Fallback>
                  <p:oleObj name="" r:id="rId15" imgW="215900" imgH="2413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96" y="265"/>
                          <a:ext cx="202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4" name="对象 491545"/>
            <p:cNvGraphicFramePr>
              <a:graphicFrameLocks noChangeAspect="1"/>
            </p:cNvGraphicFramePr>
            <p:nvPr/>
          </p:nvGraphicFramePr>
          <p:xfrm>
            <a:off x="465" y="544"/>
            <a:ext cx="225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6" imgW="241935" imgH="229235" progId="Equation.3">
                    <p:embed/>
                  </p:oleObj>
                </mc:Choice>
                <mc:Fallback>
                  <p:oleObj name="" r:id="rId16" imgW="241935" imgH="22923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5" y="544"/>
                          <a:ext cx="225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5" name="直接连接符 491546"/>
            <p:cNvSpPr/>
            <p:nvPr/>
          </p:nvSpPr>
          <p:spPr>
            <a:xfrm rot="-1468901">
              <a:off x="865" y="243"/>
              <a:ext cx="47" cy="45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6" name="直接连接符 491547"/>
            <p:cNvSpPr/>
            <p:nvPr/>
          </p:nvSpPr>
          <p:spPr>
            <a:xfrm rot="-1786681">
              <a:off x="847" y="731"/>
              <a:ext cx="140" cy="14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triangle" w="sm" len="lg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2560" name="对象 491535"/>
          <p:cNvGraphicFramePr>
            <a:graphicFrameLocks noChangeAspect="1"/>
          </p:cNvGraphicFramePr>
          <p:nvPr/>
        </p:nvGraphicFramePr>
        <p:xfrm>
          <a:off x="1776413" y="5156200"/>
          <a:ext cx="32639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1421765" imgH="292100" progId="Equation.3">
                  <p:embed/>
                </p:oleObj>
              </mc:Choice>
              <mc:Fallback>
                <p:oleObj name="" r:id="rId17" imgW="1421765" imgH="2921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76413" y="5156200"/>
                        <a:ext cx="3263900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对象 491535"/>
          <p:cNvGraphicFramePr>
            <a:graphicFrameLocks noChangeAspect="1"/>
          </p:cNvGraphicFramePr>
          <p:nvPr/>
        </p:nvGraphicFramePr>
        <p:xfrm>
          <a:off x="1776413" y="5991225"/>
          <a:ext cx="6270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240665" imgH="177800" progId="Equation.3">
                  <p:embed/>
                </p:oleObj>
              </mc:Choice>
              <mc:Fallback>
                <p:oleObj name="" r:id="rId19" imgW="240665" imgH="177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76413" y="5991225"/>
                        <a:ext cx="627062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490497"/>
          <p:cNvSpPr txBox="1"/>
          <p:nvPr/>
        </p:nvSpPr>
        <p:spPr>
          <a:xfrm>
            <a:off x="53975" y="2038350"/>
            <a:ext cx="8956675" cy="6064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非保守力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力所作的功与路径有关</a:t>
            </a:r>
            <a:r>
              <a: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>
              <a:solidFill>
                <a:srgbClr val="1C1C1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4981" name="矩形 254980"/>
          <p:cNvSpPr/>
          <p:nvPr/>
        </p:nvSpPr>
        <p:spPr>
          <a:xfrm>
            <a:off x="25400" y="2813050"/>
            <a:ext cx="586422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Clr>
                <a:schemeClr val="accent2"/>
              </a:buClr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保守力沿闭合路径积分的特征：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 bldLvl="0" animBg="1"/>
      <p:bldP spid="3" grpId="0" bldLvl="0" animBg="1"/>
      <p:bldP spid="2549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022" name="矩形 84021"/>
          <p:cNvSpPr/>
          <p:nvPr/>
        </p:nvSpPr>
        <p:spPr>
          <a:xfrm>
            <a:off x="1257300" y="370681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重力的功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4026" name="对象 84025"/>
          <p:cNvGraphicFramePr/>
          <p:nvPr/>
        </p:nvGraphicFramePr>
        <p:xfrm>
          <a:off x="3765550" y="3706813"/>
          <a:ext cx="29051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281430" imgH="215900" progId="Equation.3">
                  <p:embed/>
                </p:oleObj>
              </mc:Choice>
              <mc:Fallback>
                <p:oleObj name="" r:id="rId1" imgW="1281430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5550" y="3706813"/>
                        <a:ext cx="290512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7" name="文本框 84026"/>
          <p:cNvSpPr txBox="1"/>
          <p:nvPr/>
        </p:nvSpPr>
        <p:spPr>
          <a:xfrm>
            <a:off x="609600" y="45085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万有引力的功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4028" name="对象 84027"/>
          <p:cNvGraphicFramePr/>
          <p:nvPr/>
        </p:nvGraphicFramePr>
        <p:xfrm>
          <a:off x="3417888" y="4419600"/>
          <a:ext cx="36718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866265" imgH="431800" progId="Equation.3">
                  <p:embed/>
                </p:oleObj>
              </mc:Choice>
              <mc:Fallback>
                <p:oleObj name="" r:id="rId3" imgW="1866265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7888" y="4419600"/>
                        <a:ext cx="3671887" cy="84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9" name="文本框 84028"/>
          <p:cNvSpPr txBox="1"/>
          <p:nvPr/>
        </p:nvSpPr>
        <p:spPr>
          <a:xfrm>
            <a:off x="969963" y="5364163"/>
            <a:ext cx="22510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弹性力的功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4030" name="对象 84029"/>
          <p:cNvGraphicFramePr/>
          <p:nvPr/>
        </p:nvGraphicFramePr>
        <p:xfrm>
          <a:off x="3778250" y="5219700"/>
          <a:ext cx="29638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346200" imgH="393700" progId="Equation.3">
                  <p:embed/>
                </p:oleObj>
              </mc:Choice>
              <mc:Fallback>
                <p:oleObj name="" r:id="rId5" imgW="1346200" imgH="393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8250" y="5219700"/>
                        <a:ext cx="2963863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66" name="组合 22565"/>
          <p:cNvGrpSpPr/>
          <p:nvPr/>
        </p:nvGrpSpPr>
        <p:grpSpPr>
          <a:xfrm>
            <a:off x="2584450" y="920750"/>
            <a:ext cx="2565400" cy="712788"/>
            <a:chOff x="1383" y="2523"/>
            <a:chExt cx="1905" cy="592"/>
          </a:xfrm>
        </p:grpSpPr>
        <p:sp>
          <p:nvSpPr>
            <p:cNvPr id="48136" name="矩形 22564"/>
            <p:cNvSpPr/>
            <p:nvPr/>
          </p:nvSpPr>
          <p:spPr>
            <a:xfrm>
              <a:off x="1383" y="2523"/>
              <a:ext cx="1905" cy="59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8137" name="对象 491535"/>
            <p:cNvGraphicFramePr>
              <a:graphicFrameLocks noChangeAspect="1"/>
            </p:cNvGraphicFramePr>
            <p:nvPr/>
          </p:nvGraphicFramePr>
          <p:xfrm>
            <a:off x="1610" y="2568"/>
            <a:ext cx="1543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7" imgW="786765" imgH="292100" progId="Equation.3">
                    <p:embed/>
                  </p:oleObj>
                </mc:Choice>
                <mc:Fallback>
                  <p:oleObj name="" r:id="rId7" imgW="786765" imgH="2921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10" y="2568"/>
                          <a:ext cx="1543" cy="5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1" name="矩形 491533"/>
          <p:cNvSpPr/>
          <p:nvPr/>
        </p:nvSpPr>
        <p:spPr>
          <a:xfrm>
            <a:off x="-12700" y="1854200"/>
            <a:ext cx="8858250" cy="606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体沿闭合路径运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动一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周时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力所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作的功等于零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275" y="2909888"/>
            <a:ext cx="1255713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2" grpId="0"/>
      <p:bldP spid="84027" grpId="0"/>
      <p:bldP spid="84029" grpId="0"/>
      <p:bldP spid="22541" grpId="0" bldLvl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1" name="文本框 83970"/>
          <p:cNvSpPr txBox="1"/>
          <p:nvPr/>
        </p:nvSpPr>
        <p:spPr>
          <a:xfrm>
            <a:off x="77788" y="139700"/>
            <a:ext cx="1890713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eaLnBrk="0" hangingPunct="0">
              <a:buClr>
                <a:srgbClr val="000000"/>
              </a:buClr>
            </a:pPr>
            <a:r>
              <a:rPr lang="zh-CN" altLang="en-US" sz="3200" noProof="1" dirty="0">
                <a:solidFill>
                  <a:srgbClr val="A5002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二、势能</a:t>
            </a:r>
            <a:endParaRPr lang="zh-CN" altLang="en-US" sz="3200" noProof="1" dirty="0">
              <a:solidFill>
                <a:srgbClr val="A50021"/>
              </a:solidFill>
              <a:effectLst>
                <a:outerShdw blurRad="38100" dist="38100" dir="2700000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033" name="文本框 84032"/>
          <p:cNvSpPr txBox="1"/>
          <p:nvPr/>
        </p:nvSpPr>
        <p:spPr>
          <a:xfrm>
            <a:off x="144463" y="947738"/>
            <a:ext cx="8712200" cy="1296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40000"/>
              </a:lnSpc>
            </a:pP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由物体相对位置所决定而又具有能量性质的函数，称之为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势能函数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势能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，用</a:t>
            </a:r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4035" name="对象 84034"/>
          <p:cNvGraphicFramePr/>
          <p:nvPr/>
        </p:nvGraphicFramePr>
        <p:xfrm>
          <a:off x="2197100" y="2747963"/>
          <a:ext cx="28638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155700" imgH="241300" progId="Equation.3">
                  <p:embed/>
                </p:oleObj>
              </mc:Choice>
              <mc:Fallback>
                <p:oleObj name="" r:id="rId1" imgW="1155700" imgH="241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7100" y="2747963"/>
                        <a:ext cx="2863850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9575" y="5037138"/>
            <a:ext cx="8093075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势能的值具有相对性，它与势能零点的选择有关！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490497"/>
          <p:cNvSpPr txBox="1"/>
          <p:nvPr/>
        </p:nvSpPr>
        <p:spPr>
          <a:xfrm>
            <a:off x="409575" y="3857625"/>
            <a:ext cx="7731125" cy="6064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保守力的功等于系统势能增量的负值！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264150" y="2746375"/>
          <a:ext cx="12588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508000" imgH="215900" progId="Equation.3">
                  <p:embed/>
                </p:oleObj>
              </mc:Choice>
              <mc:Fallback>
                <p:oleObj name="" r:id="rId3" imgW="508000" imgH="215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4150" y="2746375"/>
                        <a:ext cx="125888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  <p:bldP spid="84033" grpId="0"/>
      <p:bldP spid="3" grpId="0"/>
      <p:bldP spid="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1" name="文本框 88075"/>
          <p:cNvSpPr txBox="1"/>
          <p:nvPr/>
        </p:nvSpPr>
        <p:spPr>
          <a:xfrm>
            <a:off x="0" y="1055688"/>
            <a:ext cx="75247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Char char="•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重力势能：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选地球表面为势能零点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077" name="对象 88076"/>
          <p:cNvGraphicFramePr/>
          <p:nvPr/>
        </p:nvGraphicFramePr>
        <p:xfrm>
          <a:off x="2771775" y="1727200"/>
          <a:ext cx="2019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736600" imgH="241300" progId="Equation.3">
                  <p:embed/>
                </p:oleObj>
              </mc:Choice>
              <mc:Fallback>
                <p:oleObj name="" r:id="rId1" imgW="736600" imgH="241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1727200"/>
                        <a:ext cx="20193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文本框 89108"/>
          <p:cNvSpPr txBox="1"/>
          <p:nvPr/>
        </p:nvSpPr>
        <p:spPr>
          <a:xfrm>
            <a:off x="34925" y="2646363"/>
            <a:ext cx="8424863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Char char="•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对弹性势能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通常选弹簧自然长度时的势能为零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9" name="对象 89109"/>
          <p:cNvGraphicFramePr/>
          <p:nvPr/>
        </p:nvGraphicFramePr>
        <p:xfrm>
          <a:off x="2916238" y="3341688"/>
          <a:ext cx="18732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812165" imgH="406400" progId="Equation.3">
                  <p:embed/>
                </p:oleObj>
              </mc:Choice>
              <mc:Fallback>
                <p:oleObj name="" r:id="rId3" imgW="812165" imgH="406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238" y="3341688"/>
                        <a:ext cx="1873250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文本框 83970"/>
          <p:cNvSpPr txBox="1"/>
          <p:nvPr/>
        </p:nvSpPr>
        <p:spPr>
          <a:xfrm>
            <a:off x="106363" y="266700"/>
            <a:ext cx="4799013" cy="5207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eaLnBrk="0" hangingPunct="0">
              <a:buClr>
                <a:srgbClr val="000000"/>
              </a:buClr>
            </a:pPr>
            <a:r>
              <a:rPr lang="en-US" altLang="zh-CN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势能零点的选择</a:t>
            </a:r>
            <a:endParaRPr lang="en-US" altLang="zh-CN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" y="4433888"/>
            <a:ext cx="80660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Char char="•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引力势能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通常选两质点相距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无限远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时的势能为零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183" name="对象 2"/>
          <p:cNvGraphicFramePr/>
          <p:nvPr/>
        </p:nvGraphicFramePr>
        <p:xfrm>
          <a:off x="2862263" y="5532438"/>
          <a:ext cx="2143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914400" imgH="215900" progId="Equation.3">
                  <p:embed/>
                </p:oleObj>
              </mc:Choice>
              <mc:Fallback>
                <p:oleObj name="" r:id="rId5" imgW="914400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2263" y="5532438"/>
                        <a:ext cx="214312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914650" y="5259388"/>
          <a:ext cx="187483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952500" imgH="393700" progId="Equation.3">
                  <p:embed/>
                </p:oleObj>
              </mc:Choice>
              <mc:Fallback>
                <p:oleObj name="" r:id="rId7" imgW="952500" imgH="393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4650" y="5259388"/>
                        <a:ext cx="1874838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8" grpId="0"/>
      <p:bldP spid="83971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横卷形 353316"/>
          <p:cNvSpPr/>
          <p:nvPr/>
        </p:nvSpPr>
        <p:spPr>
          <a:xfrm>
            <a:off x="371475" y="400050"/>
            <a:ext cx="1589088" cy="8636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7938" y="1522413"/>
            <a:ext cx="650081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关于两个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“-”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号的思考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290638" y="3949700"/>
          <a:ext cx="27082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952500" imgH="393700" progId="Equation.3">
                  <p:embed/>
                </p:oleObj>
              </mc:Choice>
              <mc:Fallback>
                <p:oleObj name="" r:id="rId1" imgW="9525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0638" y="3949700"/>
                        <a:ext cx="2708275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5" name="对象 84034"/>
          <p:cNvGraphicFramePr/>
          <p:nvPr/>
        </p:nvGraphicFramePr>
        <p:xfrm>
          <a:off x="1339850" y="2559050"/>
          <a:ext cx="23145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736600" imgH="241300" progId="Equation.3">
                  <p:embed/>
                </p:oleObj>
              </mc:Choice>
              <mc:Fallback>
                <p:oleObj name="" r:id="rId3" imgW="736600" imgH="241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850" y="2559050"/>
                        <a:ext cx="2314575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733800" y="2559050"/>
          <a:ext cx="2790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939800" imgH="228600" progId="Equation.3">
                  <p:embed/>
                </p:oleObj>
              </mc:Choice>
              <mc:Fallback>
                <p:oleObj name="" r:id="rId5" imgW="939800" imgH="228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2559050"/>
                        <a:ext cx="2790825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9112" name="组合 89111"/>
          <p:cNvGrpSpPr/>
          <p:nvPr/>
        </p:nvGrpSpPr>
        <p:grpSpPr>
          <a:xfrm>
            <a:off x="395288" y="2979738"/>
            <a:ext cx="6624637" cy="519112"/>
            <a:chOff x="0" y="0"/>
            <a:chExt cx="4484" cy="417"/>
          </a:xfrm>
        </p:grpSpPr>
        <p:graphicFrame>
          <p:nvGraphicFramePr>
            <p:cNvPr id="52226" name="对象 89112"/>
            <p:cNvGraphicFramePr>
              <a:graphicFrameLocks noChangeAspect="1"/>
            </p:cNvGraphicFramePr>
            <p:nvPr/>
          </p:nvGraphicFramePr>
          <p:xfrm>
            <a:off x="2592" y="0"/>
            <a:ext cx="189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" imgW="1943100" imgH="419100" progId="Equation.3">
                    <p:embed/>
                  </p:oleObj>
                </mc:Choice>
                <mc:Fallback>
                  <p:oleObj name="" r:id="rId1" imgW="1943100" imgH="4191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92" y="0"/>
                          <a:ext cx="1892" cy="4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7" name="矩形 89113"/>
            <p:cNvSpPr/>
            <p:nvPr/>
          </p:nvSpPr>
          <p:spPr>
            <a:xfrm>
              <a:off x="0" y="0"/>
              <a:ext cx="2832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Clr>
                  <a:srgbClr val="1C1C1C"/>
                </a:buClr>
                <a:buBlip>
                  <a:blip r:embed="rId3"/>
                </a:buBlip>
              </a:pPr>
              <a:r>
                <a:rPr lang="en-US" altLang="zh-CN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势能</a:t>
              </a:r>
              <a:r>
                <a:rPr lang="zh-CN" altLang="en-US" dirty="0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是</a:t>
              </a:r>
              <a:r>
                <a:rPr lang="zh-CN" altLang="en-US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位置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的</a:t>
              </a:r>
              <a:r>
                <a:rPr lang="zh-CN" altLang="en-US" dirty="0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函</a:t>
              </a:r>
              <a:r>
                <a:rPr lang="zh-CN" altLang="en-US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</a:t>
              </a:r>
              <a:endPara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9115" name="文本框 89114"/>
          <p:cNvSpPr txBox="1"/>
          <p:nvPr/>
        </p:nvSpPr>
        <p:spPr>
          <a:xfrm>
            <a:off x="322263" y="4003675"/>
            <a:ext cx="88392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lr>
                <a:srgbClr val="1C1C1C"/>
              </a:buClr>
              <a:buBlip>
                <a:blip r:embed="rId3"/>
              </a:buBlip>
            </a:pPr>
            <a:r>
              <a:rPr lang="en-US" altLang="zh-CN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势能具有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相对</a:t>
            </a:r>
            <a:r>
              <a: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性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而势能差是绝对的。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16" name="矩形 89115"/>
          <p:cNvSpPr/>
          <p:nvPr/>
        </p:nvSpPr>
        <p:spPr>
          <a:xfrm>
            <a:off x="323850" y="4870450"/>
            <a:ext cx="77724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lr>
                <a:srgbClr val="1C1C1C"/>
              </a:buClr>
              <a:buBlip>
                <a:blip r:embed="rId3"/>
              </a:buBlip>
            </a:pPr>
            <a:r>
              <a:rPr lang="en-US" altLang="zh-CN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势能是属于</a:t>
            </a:r>
            <a:r>
              <a:rPr lang="zh-CN" altLang="en-US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</a:t>
            </a:r>
            <a:r>
              <a: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 。</a:t>
            </a:r>
            <a:endParaRPr lang="zh-CN" altLang="en-US">
              <a:solidFill>
                <a:srgbClr val="1C1C1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20" name="文本框 89119"/>
          <p:cNvSpPr txBox="1"/>
          <p:nvPr/>
        </p:nvSpPr>
        <p:spPr>
          <a:xfrm>
            <a:off x="185738" y="1035050"/>
            <a:ext cx="81915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对势能的几点认识：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89115"/>
          <p:cNvSpPr/>
          <p:nvPr/>
        </p:nvSpPr>
        <p:spPr>
          <a:xfrm>
            <a:off x="395288" y="2058988"/>
            <a:ext cx="77724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lr>
                <a:srgbClr val="1C1C1C"/>
              </a:buClr>
              <a:buBlip>
                <a:blip r:embed="rId3"/>
              </a:buBlip>
            </a:pPr>
            <a:r>
              <a:rPr lang="en-US" altLang="zh-CN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势能的引入是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有条件</a:t>
            </a:r>
            <a:r>
              <a:rPr lang="zh-CN" altLang="en-US" dirty="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的！</a:t>
            </a: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5" grpId="0"/>
      <p:bldP spid="89116" grpId="0"/>
      <p:bldP spid="8912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0" name="文本框 242689"/>
          <p:cNvSpPr txBox="1"/>
          <p:nvPr/>
        </p:nvSpPr>
        <p:spPr>
          <a:xfrm>
            <a:off x="323850" y="1628775"/>
            <a:ext cx="8534400" cy="11239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力对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质点</a:t>
            </a:r>
            <a:r>
              <a: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所做的功为力在质点位移方向的分量与位移大小的乘积 </a:t>
            </a:r>
            <a:r>
              <a:rPr lang="en-US" altLang="zh-CN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左大括号 242694"/>
          <p:cNvSpPr/>
          <p:nvPr/>
        </p:nvSpPr>
        <p:spPr>
          <a:xfrm>
            <a:off x="755650" y="4652963"/>
            <a:ext cx="288925" cy="1909762"/>
          </a:xfrm>
          <a:prstGeom prst="leftBrace">
            <a:avLst>
              <a:gd name="adj1" fmla="val 53582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2697" name="图片 242696" descr="02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354388"/>
            <a:ext cx="4284663" cy="201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2698" name="矩形 242697"/>
          <p:cNvSpPr/>
          <p:nvPr/>
        </p:nvSpPr>
        <p:spPr>
          <a:xfrm>
            <a:off x="323850" y="1052513"/>
            <a:ext cx="11525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、功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1" name="文本框 242698"/>
          <p:cNvSpPr txBox="1"/>
          <p:nvPr/>
        </p:nvSpPr>
        <p:spPr>
          <a:xfrm>
            <a:off x="2700338" y="0"/>
            <a:ext cx="30448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§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3-1 </a:t>
            </a: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  功率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242700" name="文本框 242699"/>
          <p:cNvSpPr txBox="1"/>
          <p:nvPr/>
        </p:nvSpPr>
        <p:spPr>
          <a:xfrm>
            <a:off x="0" y="404813"/>
            <a:ext cx="25288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一、功   功率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aphicFrame>
        <p:nvGraphicFramePr>
          <p:cNvPr id="6157" name="对象 487430"/>
          <p:cNvGraphicFramePr/>
          <p:nvPr/>
        </p:nvGraphicFramePr>
        <p:xfrm>
          <a:off x="1258888" y="4294188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" imgW="951865" imgH="393700" progId="Equation.3">
                  <p:embed/>
                </p:oleObj>
              </mc:Choice>
              <mc:Fallback>
                <p:oleObj name="" r:id="rId2" imgW="951865" imgH="393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8888" y="4294188"/>
                        <a:ext cx="22320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对象 487430"/>
          <p:cNvGraphicFramePr/>
          <p:nvPr/>
        </p:nvGraphicFramePr>
        <p:xfrm>
          <a:off x="1116013" y="5086350"/>
          <a:ext cx="276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4" imgW="1180465" imgH="393700" progId="Equation.3">
                  <p:embed/>
                </p:oleObj>
              </mc:Choice>
              <mc:Fallback>
                <p:oleObj name="" r:id="rId4" imgW="1180465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6013" y="5086350"/>
                        <a:ext cx="2768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对象 487430"/>
          <p:cNvGraphicFramePr/>
          <p:nvPr/>
        </p:nvGraphicFramePr>
        <p:xfrm>
          <a:off x="1331913" y="5878513"/>
          <a:ext cx="2262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6" imgW="964565" imgH="393700" progId="Equation.3">
                  <p:embed/>
                </p:oleObj>
              </mc:Choice>
              <mc:Fallback>
                <p:oleObj name="" r:id="rId6" imgW="964565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913" y="5878513"/>
                        <a:ext cx="226218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文本框 6162"/>
          <p:cNvSpPr txBox="1"/>
          <p:nvPr/>
        </p:nvSpPr>
        <p:spPr>
          <a:xfrm>
            <a:off x="250825" y="2924175"/>
            <a:ext cx="244951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恒力做功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65" name="对象 487430"/>
          <p:cNvGraphicFramePr/>
          <p:nvPr/>
        </p:nvGraphicFramePr>
        <p:xfrm>
          <a:off x="755650" y="3573463"/>
          <a:ext cx="37433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8" imgW="1496695" imgH="266065" progId="Equation.3">
                  <p:embed/>
                </p:oleObj>
              </mc:Choice>
              <mc:Fallback>
                <p:oleObj name="" r:id="rId8" imgW="1496695" imgH="2660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650" y="3573463"/>
                        <a:ext cx="3743325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文本框 6165"/>
          <p:cNvSpPr txBox="1"/>
          <p:nvPr/>
        </p:nvSpPr>
        <p:spPr>
          <a:xfrm>
            <a:off x="4500563" y="6165850"/>
            <a:ext cx="37449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单位：焦耳（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ldLvl="0" animBg="1"/>
      <p:bldP spid="6150" grpId="0" animBg="1"/>
      <p:bldP spid="242698" grpId="0"/>
      <p:bldP spid="242700" grpId="0"/>
      <p:bldP spid="6163" grpId="0"/>
      <p:bldP spid="61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文本框 1"/>
          <p:cNvSpPr txBox="1"/>
          <p:nvPr/>
        </p:nvSpPr>
        <p:spPr>
          <a:xfrm>
            <a:off x="306388" y="825500"/>
            <a:ext cx="8374062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b="0">
                <a:latin typeface="Arial" panose="020B0604020202020204" pitchFamily="34" charset="0"/>
                <a:ea typeface="宋体" panose="02010600030101010101" pitchFamily="2" charset="-122"/>
              </a:rPr>
              <a:t>质量为 </a:t>
            </a:r>
            <a:r>
              <a:rPr lang="zh-CN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b="0">
                <a:latin typeface="Arial" panose="020B0604020202020204" pitchFamily="34" charset="0"/>
                <a:ea typeface="宋体" panose="02010600030101010101" pitchFamily="2" charset="-122"/>
              </a:rPr>
              <a:t>的宇宙飞船返回地球时将发动机关闭，可以认为它仅在引力场中运动。地球质量为 </a:t>
            </a:r>
            <a:r>
              <a:rPr lang="zh-CN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b="0">
                <a:latin typeface="Arial" panose="020B0604020202020204" pitchFamily="34" charset="0"/>
                <a:ea typeface="宋体" panose="02010600030101010101" pitchFamily="2" charset="-122"/>
              </a:rPr>
              <a:t> ，引力恒量为 </a:t>
            </a:r>
            <a:r>
              <a:rPr lang="zh-CN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b="0">
                <a:latin typeface="Arial" panose="020B0604020202020204" pitchFamily="34" charset="0"/>
                <a:ea typeface="宋体" panose="02010600030101010101" pitchFamily="2" charset="-122"/>
              </a:rPr>
              <a:t> 。在飞船从与地心的距离为 </a:t>
            </a:r>
            <a:r>
              <a:rPr lang="zh-CN" altLang="en-US" b="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>
                <a:latin typeface="Arial" panose="020B0604020202020204" pitchFamily="34" charset="0"/>
                <a:ea typeface="宋体" panose="02010600030101010101" pitchFamily="2" charset="-122"/>
              </a:rPr>
              <a:t>处下降到 </a:t>
            </a:r>
            <a:r>
              <a:rPr lang="zh-CN" altLang="en-US" b="0" i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R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b="0" baseline="-25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0">
                <a:latin typeface="Arial" panose="020B0604020202020204" pitchFamily="34" charset="0"/>
                <a:ea typeface="宋体" panose="02010600030101010101" pitchFamily="2" charset="-122"/>
              </a:rPr>
              <a:t>处的过程中，地球引力所做的功为？</a:t>
            </a:r>
            <a:endParaRPr lang="zh-CN" altLang="en-US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3250" name="组合 198668"/>
          <p:cNvGrpSpPr/>
          <p:nvPr/>
        </p:nvGrpSpPr>
        <p:grpSpPr>
          <a:xfrm>
            <a:off x="153988" y="6350"/>
            <a:ext cx="1600200" cy="838200"/>
            <a:chOff x="240" y="480"/>
            <a:chExt cx="1008" cy="528"/>
          </a:xfrm>
        </p:grpSpPr>
        <p:sp>
          <p:nvSpPr>
            <p:cNvPr id="53251" name="横卷形 198669"/>
            <p:cNvSpPr/>
            <p:nvPr/>
          </p:nvSpPr>
          <p:spPr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2" name="文本框 198670"/>
            <p:cNvSpPr txBox="1"/>
            <p:nvPr/>
          </p:nvSpPr>
          <p:spPr>
            <a:xfrm>
              <a:off x="336" y="528"/>
              <a:ext cx="91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练习</a:t>
              </a:r>
              <a:endPara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2"/>
          <p:cNvGraphicFramePr/>
          <p:nvPr/>
        </p:nvGraphicFramePr>
        <p:xfrm>
          <a:off x="1284288" y="2547938"/>
          <a:ext cx="20907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953895" imgH="748030" progId="Equation.KSEE3">
                  <p:embed/>
                </p:oleObj>
              </mc:Choice>
              <mc:Fallback>
                <p:oleObj name="" r:id="rId1" imgW="1953895" imgH="748030" progId="Equation.KSEE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4288" y="2547938"/>
                        <a:ext cx="2090737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对象 88078"/>
          <p:cNvGraphicFramePr/>
          <p:nvPr/>
        </p:nvGraphicFramePr>
        <p:xfrm>
          <a:off x="4086225" y="2465388"/>
          <a:ext cx="16795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838200" imgH="393700" progId="Equation.3">
                  <p:embed/>
                </p:oleObj>
              </mc:Choice>
              <mc:Fallback>
                <p:oleObj name="" r:id="rId3" imgW="838200" imgH="393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6225" y="2465388"/>
                        <a:ext cx="167957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793875" y="3344863"/>
          <a:ext cx="35242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727200" imgH="431800" progId="Equation.KSEE3">
                  <p:embed/>
                </p:oleObj>
              </mc:Choice>
              <mc:Fallback>
                <p:oleObj name="" r:id="rId5" imgW="1727200" imgH="4318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75" y="3344863"/>
                        <a:ext cx="352425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230438" y="4343400"/>
          <a:ext cx="20669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1041400" imgH="431800" progId="Equation.KSEE3">
                  <p:embed/>
                </p:oleObj>
              </mc:Choice>
              <mc:Fallback>
                <p:oleObj name="" r:id="rId7" imgW="1041400" imgH="431800" progId="Equation.KSEE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0438" y="4343400"/>
                        <a:ext cx="2066925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230438" y="5476875"/>
          <a:ext cx="21447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939800" imgH="431800" progId="Equation.KSEE3">
                  <p:embed/>
                </p:oleObj>
              </mc:Choice>
              <mc:Fallback>
                <p:oleObj name="" r:id="rId9" imgW="939800" imgH="431800" progId="Equation.KSEE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0438" y="5476875"/>
                        <a:ext cx="2144712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2843213" y="1230313"/>
            <a:ext cx="1116012" cy="409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>
                  <a:alpha val="17000"/>
                </a:srgbClr>
              </a:gs>
              <a:gs pos="100000">
                <a:srgbClr val="52762D"/>
              </a:gs>
            </a:gsLst>
            <a:lin ang="5400000"/>
            <a:tileRect/>
          </a:gradFill>
          <a:ln w="9525">
            <a:noFill/>
          </a:ln>
        </p:spPr>
        <p:txBody>
          <a:bodyPr wrap="square" lIns="0" tIns="0" rIns="0" bIns="0" anchor="t">
            <a:spAutoFit/>
          </a:bodyPr>
          <a:p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338" y="2528888"/>
            <a:ext cx="882650" cy="4778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</a:pPr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解：</a:t>
            </a:r>
            <a:endParaRPr lang="zh-CN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3260" name="图片 12"/>
          <p:cNvPicPr>
            <a:picLocks noChangeAspect="1"/>
          </p:cNvPicPr>
          <p:nvPr/>
        </p:nvPicPr>
        <p:blipFill>
          <a:blip r:embed="rId11">
            <a:lum bright="17996" contrast="29999"/>
          </a:blip>
          <a:stretch>
            <a:fillRect/>
          </a:stretch>
        </p:blipFill>
        <p:spPr>
          <a:xfrm>
            <a:off x="5765800" y="3149600"/>
            <a:ext cx="3160713" cy="26082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/>
          <p:cNvCxnSpPr/>
          <p:nvPr/>
        </p:nvCxnSpPr>
        <p:spPr>
          <a:xfrm flipH="1">
            <a:off x="6111875" y="3789363"/>
            <a:ext cx="1339850" cy="1511300"/>
          </a:xfrm>
          <a:prstGeom prst="line">
            <a:avLst/>
          </a:prstGeom>
          <a:ln w="50800" cmpd="sng">
            <a:solidFill>
              <a:srgbClr val="FF0000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40550" y="4343400"/>
            <a:ext cx="56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R</a:t>
            </a:r>
            <a:r>
              <a:rPr lang="zh-CN" altLang="en-US" sz="180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111875" y="3789363"/>
            <a:ext cx="331788" cy="1511300"/>
          </a:xfrm>
          <a:prstGeom prst="line">
            <a:avLst/>
          </a:prstGeom>
          <a:ln w="50800" cmpd="sng">
            <a:solidFill>
              <a:srgbClr val="FF0000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65800" y="4559300"/>
            <a:ext cx="56832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  <p:bldP spid="15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49" name="组合 492547"/>
          <p:cNvGrpSpPr/>
          <p:nvPr/>
        </p:nvGrpSpPr>
        <p:grpSpPr>
          <a:xfrm>
            <a:off x="5638800" y="981075"/>
            <a:ext cx="3505200" cy="2819400"/>
            <a:chOff x="0" y="0"/>
            <a:chExt cx="2208" cy="1776"/>
          </a:xfrm>
        </p:grpSpPr>
        <p:sp>
          <p:nvSpPr>
            <p:cNvPr id="54274" name="矩形 492548"/>
            <p:cNvSpPr/>
            <p:nvPr/>
          </p:nvSpPr>
          <p:spPr>
            <a:xfrm>
              <a:off x="0" y="0"/>
              <a:ext cx="2208" cy="177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5" name="椭圆 492549"/>
            <p:cNvSpPr/>
            <p:nvPr/>
          </p:nvSpPr>
          <p:spPr>
            <a:xfrm>
              <a:off x="432" y="432"/>
              <a:ext cx="48" cy="48"/>
            </a:xfrm>
            <a:prstGeom prst="ellipse">
              <a:avLst/>
            </a:prstGeom>
            <a:solidFill>
              <a:srgbClr val="D6009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6" name="椭圆 492550"/>
            <p:cNvSpPr/>
            <p:nvPr/>
          </p:nvSpPr>
          <p:spPr>
            <a:xfrm>
              <a:off x="1392" y="960"/>
              <a:ext cx="48" cy="48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7" name="椭圆 492551"/>
            <p:cNvSpPr/>
            <p:nvPr/>
          </p:nvSpPr>
          <p:spPr>
            <a:xfrm>
              <a:off x="528" y="1056"/>
              <a:ext cx="48" cy="48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8" name="椭圆 492552"/>
            <p:cNvSpPr/>
            <p:nvPr/>
          </p:nvSpPr>
          <p:spPr>
            <a:xfrm>
              <a:off x="960" y="672"/>
              <a:ext cx="48" cy="48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79" name="椭圆 492553"/>
            <p:cNvSpPr/>
            <p:nvPr/>
          </p:nvSpPr>
          <p:spPr>
            <a:xfrm>
              <a:off x="1440" y="432"/>
              <a:ext cx="48" cy="48"/>
            </a:xfrm>
            <a:prstGeom prst="ellipse">
              <a:avLst/>
            </a:prstGeom>
            <a:solidFill>
              <a:srgbClr val="D6009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未知"/>
            <p:cNvSpPr/>
            <p:nvPr/>
          </p:nvSpPr>
          <p:spPr>
            <a:xfrm>
              <a:off x="307" y="426"/>
              <a:ext cx="1370" cy="1110"/>
            </a:xfrm>
            <a:custGeom>
              <a:avLst/>
              <a:gdLst/>
              <a:ahLst/>
              <a:cxnLst/>
              <a:pathLst>
                <a:path w="1370" h="1050">
                  <a:moveTo>
                    <a:pt x="437" y="162"/>
                  </a:moveTo>
                  <a:cubicBezTo>
                    <a:pt x="466" y="18"/>
                    <a:pt x="439" y="28"/>
                    <a:pt x="569" y="6"/>
                  </a:cubicBezTo>
                  <a:cubicBezTo>
                    <a:pt x="694" y="13"/>
                    <a:pt x="783" y="0"/>
                    <a:pt x="881" y="66"/>
                  </a:cubicBezTo>
                  <a:cubicBezTo>
                    <a:pt x="935" y="147"/>
                    <a:pt x="871" y="68"/>
                    <a:pt x="941" y="114"/>
                  </a:cubicBezTo>
                  <a:cubicBezTo>
                    <a:pt x="1002" y="154"/>
                    <a:pt x="1061" y="234"/>
                    <a:pt x="1133" y="258"/>
                  </a:cubicBezTo>
                  <a:cubicBezTo>
                    <a:pt x="1221" y="287"/>
                    <a:pt x="1180" y="276"/>
                    <a:pt x="1253" y="294"/>
                  </a:cubicBezTo>
                  <a:cubicBezTo>
                    <a:pt x="1292" y="352"/>
                    <a:pt x="1287" y="429"/>
                    <a:pt x="1325" y="486"/>
                  </a:cubicBezTo>
                  <a:cubicBezTo>
                    <a:pt x="1356" y="533"/>
                    <a:pt x="1344" y="508"/>
                    <a:pt x="1361" y="558"/>
                  </a:cubicBezTo>
                  <a:cubicBezTo>
                    <a:pt x="1356" y="634"/>
                    <a:pt x="1370" y="734"/>
                    <a:pt x="1313" y="798"/>
                  </a:cubicBezTo>
                  <a:cubicBezTo>
                    <a:pt x="1290" y="823"/>
                    <a:pt x="1265" y="846"/>
                    <a:pt x="1241" y="870"/>
                  </a:cubicBezTo>
                  <a:cubicBezTo>
                    <a:pt x="1229" y="882"/>
                    <a:pt x="1205" y="906"/>
                    <a:pt x="1205" y="906"/>
                  </a:cubicBezTo>
                  <a:cubicBezTo>
                    <a:pt x="1169" y="1014"/>
                    <a:pt x="1081" y="997"/>
                    <a:pt x="1001" y="1050"/>
                  </a:cubicBezTo>
                  <a:cubicBezTo>
                    <a:pt x="949" y="1046"/>
                    <a:pt x="897" y="1044"/>
                    <a:pt x="845" y="1038"/>
                  </a:cubicBezTo>
                  <a:cubicBezTo>
                    <a:pt x="805" y="1033"/>
                    <a:pt x="809" y="1020"/>
                    <a:pt x="773" y="1002"/>
                  </a:cubicBezTo>
                  <a:cubicBezTo>
                    <a:pt x="726" y="978"/>
                    <a:pt x="680" y="959"/>
                    <a:pt x="629" y="942"/>
                  </a:cubicBezTo>
                  <a:cubicBezTo>
                    <a:pt x="544" y="914"/>
                    <a:pt x="438" y="915"/>
                    <a:pt x="353" y="894"/>
                  </a:cubicBezTo>
                  <a:cubicBezTo>
                    <a:pt x="253" y="869"/>
                    <a:pt x="151" y="855"/>
                    <a:pt x="53" y="822"/>
                  </a:cubicBezTo>
                  <a:cubicBezTo>
                    <a:pt x="0" y="716"/>
                    <a:pt x="1" y="646"/>
                    <a:pt x="29" y="510"/>
                  </a:cubicBezTo>
                  <a:cubicBezTo>
                    <a:pt x="35" y="482"/>
                    <a:pt x="64" y="464"/>
                    <a:pt x="77" y="438"/>
                  </a:cubicBezTo>
                  <a:cubicBezTo>
                    <a:pt x="106" y="380"/>
                    <a:pt x="132" y="302"/>
                    <a:pt x="197" y="270"/>
                  </a:cubicBezTo>
                  <a:cubicBezTo>
                    <a:pt x="268" y="234"/>
                    <a:pt x="324" y="208"/>
                    <a:pt x="401" y="186"/>
                  </a:cubicBezTo>
                  <a:cubicBezTo>
                    <a:pt x="441" y="175"/>
                    <a:pt x="437" y="186"/>
                    <a:pt x="437" y="162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CC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1" name="直接连接符 492555"/>
            <p:cNvSpPr/>
            <p:nvPr/>
          </p:nvSpPr>
          <p:spPr>
            <a:xfrm flipH="1">
              <a:off x="816" y="720"/>
              <a:ext cx="144" cy="144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2" name="直接连接符 492556"/>
            <p:cNvSpPr/>
            <p:nvPr/>
          </p:nvSpPr>
          <p:spPr>
            <a:xfrm flipV="1">
              <a:off x="576" y="912"/>
              <a:ext cx="144" cy="144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rot="10800000"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3" name="直接连接符 492557"/>
            <p:cNvSpPr/>
            <p:nvPr/>
          </p:nvSpPr>
          <p:spPr>
            <a:xfrm flipH="1" flipV="1">
              <a:off x="720" y="192"/>
              <a:ext cx="240" cy="48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rot="10800000"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4" name="直接连接符 492558"/>
            <p:cNvSpPr/>
            <p:nvPr/>
          </p:nvSpPr>
          <p:spPr>
            <a:xfrm flipH="1">
              <a:off x="96" y="1104"/>
              <a:ext cx="432" cy="2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直接连接符 492559"/>
            <p:cNvSpPr/>
            <p:nvPr/>
          </p:nvSpPr>
          <p:spPr>
            <a:xfrm flipV="1">
              <a:off x="1440" y="672"/>
              <a:ext cx="624" cy="2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rot="10800000"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6" name="直接连接符 492560"/>
            <p:cNvSpPr/>
            <p:nvPr/>
          </p:nvSpPr>
          <p:spPr>
            <a:xfrm flipV="1">
              <a:off x="576" y="1056"/>
              <a:ext cx="288" cy="48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rot="10800000"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7" name="直接连接符 492561"/>
            <p:cNvSpPr/>
            <p:nvPr/>
          </p:nvSpPr>
          <p:spPr>
            <a:xfrm flipH="1">
              <a:off x="1104" y="960"/>
              <a:ext cx="288" cy="48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4288" name="对象 492562"/>
            <p:cNvGraphicFramePr>
              <a:graphicFrameLocks noChangeAspect="1"/>
            </p:cNvGraphicFramePr>
            <p:nvPr/>
          </p:nvGraphicFramePr>
          <p:xfrm>
            <a:off x="1092" y="528"/>
            <a:ext cx="25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" imgW="266700" imgH="317500" progId="Equation.3">
                    <p:embed/>
                  </p:oleObj>
                </mc:Choice>
                <mc:Fallback>
                  <p:oleObj name="" r:id="rId1" imgW="266700" imgH="3175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92" y="528"/>
                          <a:ext cx="25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9" name="对象 492563"/>
            <p:cNvGraphicFramePr>
              <a:graphicFrameLocks noChangeAspect="1"/>
            </p:cNvGraphicFramePr>
            <p:nvPr/>
          </p:nvGraphicFramePr>
          <p:xfrm>
            <a:off x="540" y="1056"/>
            <a:ext cx="2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292100" imgH="317500" progId="Equation.3">
                    <p:embed/>
                  </p:oleObj>
                </mc:Choice>
                <mc:Fallback>
                  <p:oleObj name="" r:id="rId3" imgW="292100" imgH="3175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40" y="1056"/>
                          <a:ext cx="27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对象 492564"/>
            <p:cNvGraphicFramePr>
              <a:graphicFrameLocks noChangeAspect="1"/>
            </p:cNvGraphicFramePr>
            <p:nvPr/>
          </p:nvGraphicFramePr>
          <p:xfrm>
            <a:off x="1392" y="960"/>
            <a:ext cx="25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5" imgW="266700" imgH="330200" progId="Equation.3">
                    <p:embed/>
                  </p:oleObj>
                </mc:Choice>
                <mc:Fallback>
                  <p:oleObj name="" r:id="rId5" imgW="266700" imgH="3302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2" y="960"/>
                          <a:ext cx="252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1" name="对象 492565"/>
            <p:cNvGraphicFramePr>
              <a:graphicFrameLocks noChangeAspect="1"/>
            </p:cNvGraphicFramePr>
            <p:nvPr/>
          </p:nvGraphicFramePr>
          <p:xfrm>
            <a:off x="1841" y="351"/>
            <a:ext cx="31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7" imgW="241935" imgH="241935" progId="Equation.DSMT4">
                    <p:embed/>
                  </p:oleObj>
                </mc:Choice>
                <mc:Fallback>
                  <p:oleObj name="" r:id="rId7" imgW="241935" imgH="241935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41" y="351"/>
                          <a:ext cx="317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2" name="对象 492566"/>
            <p:cNvGraphicFramePr>
              <a:graphicFrameLocks noChangeAspect="1"/>
            </p:cNvGraphicFramePr>
            <p:nvPr/>
          </p:nvGraphicFramePr>
          <p:xfrm>
            <a:off x="432" y="38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9" imgW="381000" imgH="390525" progId="MS_ClipArt_Gallery.2">
                    <p:embed/>
                  </p:oleObj>
                </mc:Choice>
                <mc:Fallback>
                  <p:oleObj name="" r:id="rId9" imgW="381000" imgH="390525" progId="MS_ClipArt_Gallery.2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2" y="38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3" name="对象 492567"/>
            <p:cNvGraphicFramePr>
              <a:graphicFrameLocks noChangeAspect="1"/>
            </p:cNvGraphicFramePr>
            <p:nvPr/>
          </p:nvGraphicFramePr>
          <p:xfrm>
            <a:off x="720" y="1536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1" imgW="381000" imgH="390525" progId="MS_ClipArt_Gallery.2">
                    <p:embed/>
                  </p:oleObj>
                </mc:Choice>
                <mc:Fallback>
                  <p:oleObj name="" r:id="rId11" imgW="381000" imgH="390525" progId="MS_ClipArt_Gallery.2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20" y="1536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4" name="对象 492568"/>
            <p:cNvGraphicFramePr>
              <a:graphicFrameLocks noChangeAspect="1"/>
            </p:cNvGraphicFramePr>
            <p:nvPr/>
          </p:nvGraphicFramePr>
          <p:xfrm>
            <a:off x="1776" y="1056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2" imgW="381000" imgH="390525" progId="MS_ClipArt_Gallery.2">
                    <p:embed/>
                  </p:oleObj>
                </mc:Choice>
                <mc:Fallback>
                  <p:oleObj name="" r:id="rId12" imgW="381000" imgH="390525" progId="MS_ClipArt_Gallery.2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76" y="1056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5" name="对象 492569"/>
            <p:cNvGraphicFramePr>
              <a:graphicFrameLocks noChangeAspect="1"/>
            </p:cNvGraphicFramePr>
            <p:nvPr/>
          </p:nvGraphicFramePr>
          <p:xfrm>
            <a:off x="480" y="1056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3" imgW="381000" imgH="390525" progId="MS_ClipArt_Gallery.2">
                    <p:embed/>
                  </p:oleObj>
                </mc:Choice>
                <mc:Fallback>
                  <p:oleObj name="" r:id="rId13" imgW="381000" imgH="390525" progId="MS_ClipArt_Gallery.2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80" y="1056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6" name="对象 492570"/>
            <p:cNvGraphicFramePr>
              <a:graphicFrameLocks noChangeAspect="1"/>
            </p:cNvGraphicFramePr>
            <p:nvPr/>
          </p:nvGraphicFramePr>
          <p:xfrm>
            <a:off x="1392" y="38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5" imgW="381000" imgH="390525" progId="MS_ClipArt_Gallery.2">
                    <p:embed/>
                  </p:oleObj>
                </mc:Choice>
                <mc:Fallback>
                  <p:oleObj name="" r:id="rId15" imgW="381000" imgH="390525" progId="MS_ClipArt_Gallery.2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2" y="38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7" name="对象 492571"/>
            <p:cNvGraphicFramePr>
              <a:graphicFrameLocks noChangeAspect="1"/>
            </p:cNvGraphicFramePr>
            <p:nvPr/>
          </p:nvGraphicFramePr>
          <p:xfrm>
            <a:off x="1536" y="144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6" imgW="381000" imgH="390525" progId="MS_ClipArt_Gallery.2">
                    <p:embed/>
                  </p:oleObj>
                </mc:Choice>
                <mc:Fallback>
                  <p:oleObj name="" r:id="rId16" imgW="381000" imgH="390525" progId="MS_ClipArt_Gallery.2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36" y="1440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8" name="直接连接符 492572"/>
            <p:cNvSpPr/>
            <p:nvPr/>
          </p:nvSpPr>
          <p:spPr>
            <a:xfrm rot="1203202">
              <a:off x="960" y="720"/>
              <a:ext cx="240" cy="48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9" name="直接连接符 492573"/>
            <p:cNvSpPr/>
            <p:nvPr/>
          </p:nvSpPr>
          <p:spPr>
            <a:xfrm rot="1529831" flipH="1" flipV="1">
              <a:off x="1197" y="874"/>
              <a:ext cx="240" cy="48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rot="10800000" anchor="t"/>
            <a:p>
              <a:endParaRPr lang="zh-CN" altLang="en-US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4300" name="对象 492574"/>
            <p:cNvGraphicFramePr>
              <a:graphicFrameLocks noChangeAspect="1"/>
            </p:cNvGraphicFramePr>
            <p:nvPr/>
          </p:nvGraphicFramePr>
          <p:xfrm>
            <a:off x="912" y="62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7" imgW="381000" imgH="390525" progId="MS_ClipArt_Gallery.2">
                    <p:embed/>
                  </p:oleObj>
                </mc:Choice>
                <mc:Fallback>
                  <p:oleObj name="" r:id="rId17" imgW="381000" imgH="390525" progId="MS_ClipArt_Gallery.2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12" y="62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1" name="对象 492575"/>
            <p:cNvGraphicFramePr>
              <a:graphicFrameLocks noChangeAspect="1"/>
            </p:cNvGraphicFramePr>
            <p:nvPr/>
          </p:nvGraphicFramePr>
          <p:xfrm>
            <a:off x="1344" y="912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8" imgW="381000" imgH="390525" progId="MS_ClipArt_Gallery.2">
                    <p:embed/>
                  </p:oleObj>
                </mc:Choice>
                <mc:Fallback>
                  <p:oleObj name="" r:id="rId18" imgW="381000" imgH="390525" progId="MS_ClipArt_Gallery.2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44" y="912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2" name="对象 492576"/>
            <p:cNvGraphicFramePr>
              <a:graphicFrameLocks noChangeAspect="1"/>
            </p:cNvGraphicFramePr>
            <p:nvPr/>
          </p:nvGraphicFramePr>
          <p:xfrm>
            <a:off x="897" y="933"/>
            <a:ext cx="30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9" imgW="229235" imgH="254635" progId="Equation.DSMT4">
                    <p:embed/>
                  </p:oleObj>
                </mc:Choice>
                <mc:Fallback>
                  <p:oleObj name="" r:id="rId19" imgW="229235" imgH="254635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97" y="933"/>
                          <a:ext cx="300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9" name="文本框 492578"/>
          <p:cNvSpPr txBox="1"/>
          <p:nvPr/>
        </p:nvSpPr>
        <p:spPr>
          <a:xfrm>
            <a:off x="684213" y="2708275"/>
            <a:ext cx="1366837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质点系所受的力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80" name="左大括号 492579"/>
          <p:cNvSpPr/>
          <p:nvPr/>
        </p:nvSpPr>
        <p:spPr>
          <a:xfrm>
            <a:off x="2124075" y="2565400"/>
            <a:ext cx="358775" cy="1844675"/>
          </a:xfrm>
          <a:prstGeom prst="leftBrace">
            <a:avLst>
              <a:gd name="adj1" fmla="val 41680"/>
              <a:gd name="adj2" fmla="val 50000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81" name="文本框 492580"/>
          <p:cNvSpPr txBox="1"/>
          <p:nvPr/>
        </p:nvSpPr>
        <p:spPr>
          <a:xfrm>
            <a:off x="2592388" y="41338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内力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82" name="左大括号 492581"/>
          <p:cNvSpPr/>
          <p:nvPr/>
        </p:nvSpPr>
        <p:spPr>
          <a:xfrm>
            <a:off x="3492500" y="3573463"/>
            <a:ext cx="450850" cy="1655762"/>
          </a:xfrm>
          <a:prstGeom prst="leftBrace">
            <a:avLst>
              <a:gd name="adj1" fmla="val 29771"/>
              <a:gd name="adj2" fmla="val 50000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83" name="文本框 492582"/>
          <p:cNvSpPr txBox="1"/>
          <p:nvPr/>
        </p:nvSpPr>
        <p:spPr>
          <a:xfrm>
            <a:off x="3960813" y="4926013"/>
            <a:ext cx="19700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非保守</a:t>
            </a:r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</a:rPr>
              <a:t>内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84" name="文本框 492583"/>
          <p:cNvSpPr txBox="1"/>
          <p:nvPr/>
        </p:nvSpPr>
        <p:spPr>
          <a:xfrm>
            <a:off x="4032250" y="33416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内力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7685" name="文本框 492584"/>
          <p:cNvSpPr txBox="1"/>
          <p:nvPr/>
        </p:nvSpPr>
        <p:spPr>
          <a:xfrm>
            <a:off x="2592388" y="23336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外力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310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11" name="文本框 261140"/>
          <p:cNvSpPr txBox="1"/>
          <p:nvPr/>
        </p:nvSpPr>
        <p:spPr>
          <a:xfrm>
            <a:off x="323850" y="260350"/>
            <a:ext cx="72009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§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3-4  </a:t>
            </a: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功能原理  机械能守恒定律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27689" name="文本框 261140"/>
          <p:cNvSpPr txBox="1"/>
          <p:nvPr/>
        </p:nvSpPr>
        <p:spPr>
          <a:xfrm>
            <a:off x="250825" y="1196975"/>
            <a:ext cx="38512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质点系所受的力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9" grpId="0"/>
      <p:bldP spid="27680" grpId="0" animBg="1"/>
      <p:bldP spid="27681" grpId="0"/>
      <p:bldP spid="27682" grpId="0" animBg="1"/>
      <p:bldP spid="27683" grpId="0"/>
      <p:bldP spid="27684" grpId="0"/>
      <p:bldP spid="27685" grpId="0"/>
      <p:bldP spid="276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88" name="对象 261136"/>
          <p:cNvGraphicFramePr/>
          <p:nvPr/>
        </p:nvGraphicFramePr>
        <p:xfrm>
          <a:off x="2051050" y="836613"/>
          <a:ext cx="38163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243965" imgH="241300" progId="Equation.3">
                  <p:embed/>
                </p:oleObj>
              </mc:Choice>
              <mc:Fallback>
                <p:oleObj name="" r:id="rId1" imgW="1243965" imgH="241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836613"/>
                        <a:ext cx="38163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2" name="文本框 261141"/>
          <p:cNvSpPr txBox="1"/>
          <p:nvPr/>
        </p:nvSpPr>
        <p:spPr>
          <a:xfrm>
            <a:off x="0" y="115888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一、功能原理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aphicFrame>
        <p:nvGraphicFramePr>
          <p:cNvPr id="28694" name="对象 494594"/>
          <p:cNvGraphicFramePr>
            <a:graphicFrameLocks noChangeAspect="1"/>
          </p:cNvGraphicFramePr>
          <p:nvPr/>
        </p:nvGraphicFramePr>
        <p:xfrm>
          <a:off x="1692275" y="1773238"/>
          <a:ext cx="48974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1726565" imgH="241300" progId="Equation.DSMT4">
                  <p:embed/>
                </p:oleObj>
              </mc:Choice>
              <mc:Fallback>
                <p:oleObj name="" r:id="rId3" imgW="1726565" imgH="2413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773238"/>
                        <a:ext cx="489743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对象 262150"/>
          <p:cNvGraphicFramePr/>
          <p:nvPr/>
        </p:nvGraphicFramePr>
        <p:xfrm>
          <a:off x="3492500" y="2781300"/>
          <a:ext cx="3095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1205865" imgH="241300" progId="Equation.3">
                  <p:embed/>
                </p:oleObj>
              </mc:Choice>
              <mc:Fallback>
                <p:oleObj name="" r:id="rId5" imgW="1205865" imgH="241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781300"/>
                        <a:ext cx="30956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对象 261136"/>
          <p:cNvGraphicFramePr/>
          <p:nvPr/>
        </p:nvGraphicFramePr>
        <p:xfrm>
          <a:off x="827088" y="3605213"/>
          <a:ext cx="2012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735965" imgH="241300" progId="Equation.3">
                  <p:embed/>
                </p:oleObj>
              </mc:Choice>
              <mc:Fallback>
                <p:oleObj name="" r:id="rId7" imgW="735965" imgH="241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3605213"/>
                        <a:ext cx="2012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右大括号 28698"/>
          <p:cNvSpPr/>
          <p:nvPr/>
        </p:nvSpPr>
        <p:spPr>
          <a:xfrm>
            <a:off x="6516688" y="2060575"/>
            <a:ext cx="215900" cy="1081088"/>
          </a:xfrm>
          <a:prstGeom prst="rightBrace">
            <a:avLst>
              <a:gd name="adj1" fmla="val 40615"/>
              <a:gd name="adj2" fmla="val 50000"/>
            </a:avLst>
          </a:prstGeom>
          <a:noFill/>
          <a:ln w="6350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0" name="右弧形箭头 28699"/>
          <p:cNvSpPr/>
          <p:nvPr/>
        </p:nvSpPr>
        <p:spPr>
          <a:xfrm>
            <a:off x="7308850" y="2708275"/>
            <a:ext cx="649288" cy="1441450"/>
          </a:xfrm>
          <a:prstGeom prst="curvedLeftArrow">
            <a:avLst>
              <a:gd name="adj1" fmla="val 44400"/>
              <a:gd name="adj2" fmla="val 88801"/>
              <a:gd name="adj3" fmla="val 33250"/>
            </a:avLst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701" name="对象 261136"/>
          <p:cNvGraphicFramePr/>
          <p:nvPr/>
        </p:nvGraphicFramePr>
        <p:xfrm>
          <a:off x="2843213" y="4621213"/>
          <a:ext cx="43926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1624965" imgH="241300" progId="Equation.3">
                  <p:embed/>
                </p:oleObj>
              </mc:Choice>
              <mc:Fallback>
                <p:oleObj name="" r:id="rId9" imgW="1624965" imgH="2413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213" y="4621213"/>
                        <a:ext cx="4392612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对象 261136"/>
          <p:cNvGraphicFramePr/>
          <p:nvPr/>
        </p:nvGraphicFramePr>
        <p:xfrm>
          <a:off x="3132138" y="5518150"/>
          <a:ext cx="1727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558165" imgH="215900" progId="Equation.3">
                  <p:embed/>
                </p:oleObj>
              </mc:Choice>
              <mc:Fallback>
                <p:oleObj name="" r:id="rId11" imgW="558165" imgH="215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2138" y="5518150"/>
                        <a:ext cx="17272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对象 261136"/>
          <p:cNvGraphicFramePr/>
          <p:nvPr/>
        </p:nvGraphicFramePr>
        <p:xfrm>
          <a:off x="7019925" y="5803900"/>
          <a:ext cx="19081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3" imgW="761365" imgH="241300" progId="Equation.3">
                  <p:embed/>
                </p:oleObj>
              </mc:Choice>
              <mc:Fallback>
                <p:oleObj name="" r:id="rId13" imgW="761365" imgH="2413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19925" y="5803900"/>
                        <a:ext cx="1908175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261141"/>
          <p:cNvSpPr txBox="1"/>
          <p:nvPr/>
        </p:nvSpPr>
        <p:spPr>
          <a:xfrm>
            <a:off x="7493000" y="5084763"/>
            <a:ext cx="1255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机械能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705" name="对象 261136"/>
          <p:cNvGraphicFramePr/>
          <p:nvPr/>
        </p:nvGraphicFramePr>
        <p:xfrm>
          <a:off x="3059113" y="3676650"/>
          <a:ext cx="38195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5" imgW="1396365" imgH="241300" progId="Equation.3">
                  <p:embed/>
                </p:oleObj>
              </mc:Choice>
              <mc:Fallback>
                <p:oleObj name="" r:id="rId15" imgW="1396365" imgH="241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59113" y="3676650"/>
                        <a:ext cx="3819525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6" name="直接连接符 28705"/>
          <p:cNvSpPr/>
          <p:nvPr/>
        </p:nvSpPr>
        <p:spPr>
          <a:xfrm>
            <a:off x="827088" y="4365625"/>
            <a:ext cx="19446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07" name="直接连接符 28706"/>
          <p:cNvSpPr/>
          <p:nvPr/>
        </p:nvSpPr>
        <p:spPr>
          <a:xfrm>
            <a:off x="3203575" y="6165850"/>
            <a:ext cx="15843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文本框 261141"/>
          <p:cNvSpPr txBox="1"/>
          <p:nvPr/>
        </p:nvSpPr>
        <p:spPr>
          <a:xfrm>
            <a:off x="6156325" y="965200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质点系动能定理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71" name="文本框 98313"/>
          <p:cNvSpPr txBox="1"/>
          <p:nvPr/>
        </p:nvSpPr>
        <p:spPr>
          <a:xfrm>
            <a:off x="250825" y="3789363"/>
            <a:ext cx="853281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(1)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运用功能原理时，应先指明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系统的范围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，并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确定势能零点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灯片编号占位符 1"/>
          <p:cNvSpPr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3673" name="对象 261136"/>
          <p:cNvGraphicFramePr/>
          <p:nvPr/>
        </p:nvGraphicFramePr>
        <p:xfrm>
          <a:off x="1692275" y="476250"/>
          <a:ext cx="53292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688465" imgH="241300" progId="Equation.3">
                  <p:embed/>
                </p:oleObj>
              </mc:Choice>
              <mc:Fallback>
                <p:oleObj name="" r:id="rId1" imgW="1688465" imgH="2413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476250"/>
                        <a:ext cx="532923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17" name="横卷形 353316"/>
          <p:cNvSpPr/>
          <p:nvPr/>
        </p:nvSpPr>
        <p:spPr>
          <a:xfrm>
            <a:off x="250825" y="2852738"/>
            <a:ext cx="1296988" cy="8636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5" name="文本框 98313"/>
          <p:cNvSpPr txBox="1"/>
          <p:nvPr/>
        </p:nvSpPr>
        <p:spPr>
          <a:xfrm>
            <a:off x="323850" y="5876925"/>
            <a:ext cx="85328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(3)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注意与动能定理的区分。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679" name="组合 113678"/>
          <p:cNvGrpSpPr/>
          <p:nvPr/>
        </p:nvGrpSpPr>
        <p:grpSpPr>
          <a:xfrm>
            <a:off x="0" y="1412875"/>
            <a:ext cx="8928100" cy="1223963"/>
            <a:chOff x="0" y="890"/>
            <a:chExt cx="5624" cy="771"/>
          </a:xfrm>
        </p:grpSpPr>
        <p:sp>
          <p:nvSpPr>
            <p:cNvPr id="113669" name="文本框 98309"/>
            <p:cNvSpPr txBox="1"/>
            <p:nvPr/>
          </p:nvSpPr>
          <p:spPr>
            <a:xfrm>
              <a:off x="0" y="935"/>
              <a:ext cx="5624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3200" noProof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rPr>
                <a:t>        </a:t>
              </a:r>
              <a:r>
                <a:rPr lang="zh-CN" altLang="en-US" sz="3200" noProof="1" dirty="0"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rPr>
                <a:t>质点系功能原理：系统机械能的增量等于外力的功与内部非保守力功之和。</a:t>
              </a:r>
              <a:endParaRPr lang="zh-CN" altLang="en-US" sz="3200" noProof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28" name="矩形 113677"/>
            <p:cNvSpPr/>
            <p:nvPr/>
          </p:nvSpPr>
          <p:spPr>
            <a:xfrm>
              <a:off x="46" y="890"/>
              <a:ext cx="5556" cy="771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680" name="文本框 98313"/>
          <p:cNvSpPr txBox="1"/>
          <p:nvPr/>
        </p:nvSpPr>
        <p:spPr>
          <a:xfrm>
            <a:off x="287338" y="5013325"/>
            <a:ext cx="85328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功能原理只适用于惯性系。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353317" grpId="0" animBg="1"/>
      <p:bldP spid="113675" grpId="0"/>
      <p:bldP spid="1136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文本框 100353"/>
          <p:cNvSpPr txBox="1"/>
          <p:nvPr/>
        </p:nvSpPr>
        <p:spPr>
          <a:xfrm>
            <a:off x="0" y="620713"/>
            <a:ext cx="38576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200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</a:t>
            </a:r>
            <a:r>
              <a:rPr lang="en-US" altLang="zh-CN" sz="320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3200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机械能守恒定律 </a:t>
            </a:r>
            <a:endParaRPr lang="zh-CN" altLang="en-US" sz="3200" dirty="0">
              <a:solidFill>
                <a:srgbClr val="A5002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16748" name="对象 261136"/>
          <p:cNvGraphicFramePr/>
          <p:nvPr/>
        </p:nvGraphicFramePr>
        <p:xfrm>
          <a:off x="508000" y="1730375"/>
          <a:ext cx="44815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1524000" imgH="241300" progId="Equation.3">
                  <p:embed/>
                </p:oleObj>
              </mc:Choice>
              <mc:Fallback>
                <p:oleObj name="" r:id="rId1" imgW="1524000" imgH="241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000" y="1730375"/>
                        <a:ext cx="4481513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57" name="组合 116756"/>
          <p:cNvGrpSpPr/>
          <p:nvPr/>
        </p:nvGrpSpPr>
        <p:grpSpPr>
          <a:xfrm>
            <a:off x="6078538" y="1730375"/>
            <a:ext cx="2419350" cy="627063"/>
            <a:chOff x="204" y="2205"/>
            <a:chExt cx="1449" cy="369"/>
          </a:xfrm>
        </p:grpSpPr>
        <p:graphicFrame>
          <p:nvGraphicFramePr>
            <p:cNvPr id="57348" name="对象 261136"/>
            <p:cNvGraphicFramePr/>
            <p:nvPr/>
          </p:nvGraphicFramePr>
          <p:xfrm>
            <a:off x="796" y="2242"/>
            <a:ext cx="85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3" imgW="444500" imgH="177165" progId="Equation.3">
                    <p:embed/>
                  </p:oleObj>
                </mc:Choice>
                <mc:Fallback>
                  <p:oleObj name="" r:id="rId3" imgW="444500" imgH="177165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96" y="2242"/>
                          <a:ext cx="857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49" name="矩形 116755"/>
            <p:cNvSpPr/>
            <p:nvPr/>
          </p:nvSpPr>
          <p:spPr>
            <a:xfrm>
              <a:off x="204" y="2205"/>
              <a:ext cx="453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20000"/>
                </a:lnSpc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6758" name="矩形 100373"/>
          <p:cNvSpPr/>
          <p:nvPr/>
        </p:nvSpPr>
        <p:spPr>
          <a:xfrm>
            <a:off x="360363" y="3103563"/>
            <a:ext cx="817245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Clr>
                <a:srgbClr val="CC0000"/>
              </a:buClr>
              <a:buBlip>
                <a:blip r:embed="rId5"/>
              </a:buBlip>
            </a:pP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机</a:t>
            </a:r>
            <a:r>
              <a:rPr lang="zh-CN" altLang="en-US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械能守恒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定律：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有保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守力</a:t>
            </a:r>
            <a:r>
              <a:rPr lang="zh-CN" altLang="en-US" b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作功的情况下，质点系的机械能保持</a:t>
            </a:r>
            <a:r>
              <a:rPr lang="zh-CN" altLang="en-US" b="0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不变。</a:t>
            </a:r>
            <a:endParaRPr lang="en-US" altLang="zh-CN" b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6760" name="对象 100374"/>
          <p:cNvGraphicFramePr>
            <a:graphicFrameLocks noChangeAspect="1"/>
          </p:cNvGraphicFramePr>
          <p:nvPr/>
        </p:nvGraphicFramePr>
        <p:xfrm>
          <a:off x="2916238" y="5013325"/>
          <a:ext cx="2592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6" imgW="775335" imgH="241300" progId="Equation.DSMT4">
                  <p:embed/>
                </p:oleObj>
              </mc:Choice>
              <mc:Fallback>
                <p:oleObj name="" r:id="rId6" imgW="775335" imgH="2413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6238" y="5013325"/>
                        <a:ext cx="2592387" cy="685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635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5" name="右箭头 116764"/>
          <p:cNvSpPr/>
          <p:nvPr/>
        </p:nvSpPr>
        <p:spPr>
          <a:xfrm>
            <a:off x="5580063" y="1895475"/>
            <a:ext cx="1150937" cy="360363"/>
          </a:xfrm>
          <a:prstGeom prst="rightArrow">
            <a:avLst>
              <a:gd name="adj1" fmla="val 50000"/>
              <a:gd name="adj2" fmla="val 79135"/>
            </a:avLst>
          </a:prstGeom>
          <a:solidFill>
            <a:srgbClr val="00CCFF"/>
          </a:solidFill>
          <a:ln w="9525">
            <a:noFill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167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矩形 270337"/>
          <p:cNvSpPr/>
          <p:nvPr/>
        </p:nvSpPr>
        <p:spPr>
          <a:xfrm>
            <a:off x="119063" y="260350"/>
            <a:ext cx="8937625" cy="2225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例   如图所示，一质量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=0.40 kg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的木块在水平桌面上运动，以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=3.0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m/s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的速率碰上一轻弹簧（弹簧另一端固定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。已知弹簧的劲度系数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k=80 N/m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。木块碰上弹簧后，弹簧的最大压缩量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=0.20 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 设弹簧质量不计， 求木块与桌面间的摩擦系数。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8370" name="图片 2703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2492375"/>
            <a:ext cx="4211637" cy="1614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0340" name="矩形 270339"/>
          <p:cNvSpPr/>
          <p:nvPr/>
        </p:nvSpPr>
        <p:spPr>
          <a:xfrm>
            <a:off x="311150" y="2940050"/>
            <a:ext cx="4392613" cy="1371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 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以木块和弹簧为研究对象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 对该系统应用功能原理求解。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5957" name="内容占位符 270340"/>
          <p:cNvGraphicFramePr>
            <a:graphicFrameLocks noGrp="1"/>
          </p:cNvGraphicFramePr>
          <p:nvPr>
            <p:ph idx="4294967295"/>
          </p:nvPr>
        </p:nvGraphicFramePr>
        <p:xfrm>
          <a:off x="3027363" y="5021263"/>
          <a:ext cx="23034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" imgW="749300" imgH="241300" progId="Equation.DSMT4">
                  <p:embed/>
                </p:oleObj>
              </mc:Choice>
              <mc:Fallback>
                <p:oleObj name="" r:id="rId2" imgW="749300" imgH="2413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7363" y="5021263"/>
                        <a:ext cx="2303462" cy="742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矩形 271361"/>
          <p:cNvSpPr/>
          <p:nvPr/>
        </p:nvSpPr>
        <p:spPr>
          <a:xfrm>
            <a:off x="180975" y="312738"/>
            <a:ext cx="8820150" cy="1123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取弹簧原长为势能零点，木块与弹簧刚接触时为初态，弹簧达到最大压缩，则有</a:t>
            </a:r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4" name="内容占位符 271364"/>
          <p:cNvGraphicFramePr>
            <a:graphicFrameLocks noGrp="1"/>
          </p:cNvGraphicFramePr>
          <p:nvPr>
            <p:ph sz="quarter" idx="4294967295"/>
          </p:nvPr>
        </p:nvGraphicFramePr>
        <p:xfrm>
          <a:off x="3475038" y="1919288"/>
          <a:ext cx="22320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876300" imgH="241300" progId="Equation.DSMT4">
                  <p:embed/>
                </p:oleObj>
              </mc:Choice>
              <mc:Fallback>
                <p:oleObj name="" r:id="rId1" imgW="876300" imgH="2413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5038" y="1919288"/>
                        <a:ext cx="2232025" cy="614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对象 271365"/>
          <p:cNvGraphicFramePr/>
          <p:nvPr/>
        </p:nvGraphicFramePr>
        <p:xfrm>
          <a:off x="2051050" y="2925763"/>
          <a:ext cx="49688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1624965" imgH="393700" progId="Equation.DSMT4">
                  <p:embed/>
                </p:oleObj>
              </mc:Choice>
              <mc:Fallback>
                <p:oleObj name="" r:id="rId3" imgW="1624965" imgH="3937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2925763"/>
                        <a:ext cx="4968875" cy="1204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对象 271366"/>
          <p:cNvGraphicFramePr/>
          <p:nvPr/>
        </p:nvGraphicFramePr>
        <p:xfrm>
          <a:off x="1547813" y="4667250"/>
          <a:ext cx="684053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2692400" imgH="457200" progId="Equation.DSMT4">
                  <p:embed/>
                </p:oleObj>
              </mc:Choice>
              <mc:Fallback>
                <p:oleObj name="" r:id="rId5" imgW="2692400" imgH="4572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4667250"/>
                        <a:ext cx="6840537" cy="1160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7" name="图片 1"/>
          <p:cNvPicPr>
            <a:picLocks noChangeAspect="1"/>
          </p:cNvPicPr>
          <p:nvPr/>
        </p:nvPicPr>
        <p:blipFill>
          <a:blip r:embed="rId1">
            <a:lum contrast="11999"/>
          </a:blip>
          <a:stretch>
            <a:fillRect/>
          </a:stretch>
        </p:blipFill>
        <p:spPr>
          <a:xfrm>
            <a:off x="69850" y="1371600"/>
            <a:ext cx="8782050" cy="184848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0418" name="组合 198668"/>
          <p:cNvGrpSpPr/>
          <p:nvPr/>
        </p:nvGrpSpPr>
        <p:grpSpPr>
          <a:xfrm>
            <a:off x="141288" y="130175"/>
            <a:ext cx="1600200" cy="838200"/>
            <a:chOff x="240" y="480"/>
            <a:chExt cx="1008" cy="528"/>
          </a:xfrm>
        </p:grpSpPr>
        <p:sp>
          <p:nvSpPr>
            <p:cNvPr id="60419" name="横卷形 198669"/>
            <p:cNvSpPr/>
            <p:nvPr/>
          </p:nvSpPr>
          <p:spPr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0" name="文本框 198670"/>
            <p:cNvSpPr txBox="1"/>
            <p:nvPr/>
          </p:nvSpPr>
          <p:spPr>
            <a:xfrm>
              <a:off x="336" y="528"/>
              <a:ext cx="91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练习</a:t>
              </a:r>
              <a:endPara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41" name="组合 265217"/>
          <p:cNvGrpSpPr/>
          <p:nvPr/>
        </p:nvGrpSpPr>
        <p:grpSpPr>
          <a:xfrm>
            <a:off x="179388" y="44450"/>
            <a:ext cx="8812212" cy="2143125"/>
            <a:chOff x="113" y="119"/>
            <a:chExt cx="5551" cy="1350"/>
          </a:xfrm>
        </p:grpSpPr>
        <p:sp>
          <p:nvSpPr>
            <p:cNvPr id="61442" name="文本框 265218"/>
            <p:cNvSpPr txBox="1"/>
            <p:nvPr/>
          </p:nvSpPr>
          <p:spPr>
            <a:xfrm>
              <a:off x="113" y="119"/>
              <a:ext cx="5551" cy="13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例： 两个质量分别为     和     的木板，被一个质量可以忽略的弹簧连在一起，如图所示，弹簧的劲度系数为       ，问需要多大的外力    加在ｍ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上，才可在压力拆去后，ｍ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跳起来恰好使ｍ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稍被提起？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43" name="内容占位符 265219"/>
            <p:cNvGraphicFramePr>
              <a:graphicFrameLocks noGrp="1"/>
            </p:cNvGraphicFramePr>
            <p:nvPr>
              <p:ph idx="4294967295"/>
            </p:nvPr>
          </p:nvGraphicFramePr>
          <p:xfrm>
            <a:off x="2245" y="164"/>
            <a:ext cx="27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" imgW="254000" imgH="292100" progId="Equation.DSMT4">
                    <p:embed/>
                  </p:oleObj>
                </mc:Choice>
                <mc:Fallback>
                  <p:oleObj name="" r:id="rId1" imgW="254000" imgH="292100" progId="Equation.DSMT4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45" y="164"/>
                          <a:ext cx="276" cy="317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4" name="对象 265220"/>
            <p:cNvGraphicFramePr/>
            <p:nvPr/>
          </p:nvGraphicFramePr>
          <p:xfrm>
            <a:off x="2744" y="164"/>
            <a:ext cx="30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3" imgW="279400" imgH="292100" progId="Equation.DSMT4">
                    <p:embed/>
                  </p:oleObj>
                </mc:Choice>
                <mc:Fallback>
                  <p:oleObj name="" r:id="rId3" imgW="279400" imgH="2921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44" y="164"/>
                          <a:ext cx="30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5" name="对象 265221"/>
            <p:cNvGraphicFramePr/>
            <p:nvPr/>
          </p:nvGraphicFramePr>
          <p:xfrm>
            <a:off x="385" y="890"/>
            <a:ext cx="29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5" imgW="228600" imgH="215900" progId="Equation.DSMT4">
                    <p:embed/>
                  </p:oleObj>
                </mc:Choice>
                <mc:Fallback>
                  <p:oleObj name="" r:id="rId5" imgW="228600" imgH="2159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5" y="890"/>
                          <a:ext cx="296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6" name="对象 265222"/>
            <p:cNvGraphicFramePr/>
            <p:nvPr/>
          </p:nvGraphicFramePr>
          <p:xfrm>
            <a:off x="2789" y="845"/>
            <a:ext cx="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165100" imgH="165100" progId="Equation.DSMT4">
                    <p:embed/>
                  </p:oleObj>
                </mc:Choice>
                <mc:Fallback>
                  <p:oleObj name="" r:id="rId7" imgW="165100" imgH="165100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89" y="845"/>
                          <a:ext cx="40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1447" name="图片 2652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388" y="2276475"/>
            <a:ext cx="8640762" cy="3479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6384925" y="2927350"/>
            <a:ext cx="588963" cy="3203575"/>
            <a:chOff x="10056" y="4610"/>
            <a:chExt cx="926" cy="5046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10442" y="5082"/>
              <a:ext cx="0" cy="4021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0" name="文本框 2"/>
            <p:cNvSpPr txBox="1"/>
            <p:nvPr/>
          </p:nvSpPr>
          <p:spPr>
            <a:xfrm>
              <a:off x="10056" y="4610"/>
              <a:ext cx="772" cy="7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1" name="文本框 4"/>
            <p:cNvSpPr txBox="1"/>
            <p:nvPr/>
          </p:nvSpPr>
          <p:spPr>
            <a:xfrm>
              <a:off x="10206" y="9028"/>
              <a:ext cx="776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6067425" y="4292600"/>
            <a:ext cx="2465388" cy="39688"/>
          </a:xfrm>
          <a:prstGeom prst="line">
            <a:avLst/>
          </a:prstGeom>
          <a:ln w="158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019925" y="2708275"/>
            <a:ext cx="1873250" cy="0"/>
          </a:xfrm>
          <a:prstGeom prst="line">
            <a:avLst/>
          </a:prstGeom>
          <a:ln w="158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550275" y="3867150"/>
            <a:ext cx="342900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零势能面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42" name="文本框 266241"/>
          <p:cNvSpPr txBox="1"/>
          <p:nvPr/>
        </p:nvSpPr>
        <p:spPr>
          <a:xfrm>
            <a:off x="250825" y="15875"/>
            <a:ext cx="8812213" cy="6048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解： 按物理过程分析分三步：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43" name="矩形 266242"/>
          <p:cNvSpPr/>
          <p:nvPr/>
        </p:nvSpPr>
        <p:spPr>
          <a:xfrm>
            <a:off x="87313" y="682625"/>
            <a:ext cx="9056687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第一步：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取向下为坐标轴正方向，未施加压力时，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平衡时， 弹簧压缩了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根据平衡条件得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884" name="内容占位符 266243"/>
          <p:cNvGraphicFramePr>
            <a:graphicFrameLocks noGrp="1"/>
          </p:cNvGraphicFramePr>
          <p:nvPr>
            <p:ph sz="half" idx="4294967295"/>
          </p:nvPr>
        </p:nvGraphicFramePr>
        <p:xfrm>
          <a:off x="2341563" y="1844675"/>
          <a:ext cx="27336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838200" imgH="228600" progId="Equation.DSMT4">
                  <p:embed/>
                </p:oleObj>
              </mc:Choice>
              <mc:Fallback>
                <p:oleObj name="" r:id="rId1" imgW="838200" imgH="2286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1563" y="1844675"/>
                        <a:ext cx="2733675" cy="746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矩形 266244"/>
          <p:cNvSpPr/>
          <p:nvPr/>
        </p:nvSpPr>
        <p:spPr>
          <a:xfrm>
            <a:off x="6348413" y="1916113"/>
            <a:ext cx="600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46" name="矩形 266245"/>
          <p:cNvSpPr/>
          <p:nvPr/>
        </p:nvSpPr>
        <p:spPr>
          <a:xfrm>
            <a:off x="-180975" y="2663825"/>
            <a:ext cx="88931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第二步： 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用力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向下压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 根据平衡条件得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887" name="内容占位符 266246"/>
          <p:cNvGraphicFramePr>
            <a:graphicFrameLocks noGrp="1"/>
          </p:cNvGraphicFramePr>
          <p:nvPr>
            <p:ph sz="half" idx="4294967295"/>
          </p:nvPr>
        </p:nvGraphicFramePr>
        <p:xfrm>
          <a:off x="1438275" y="3455988"/>
          <a:ext cx="44656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1473200" imgH="228600" progId="Equation.DSMT4">
                  <p:embed/>
                </p:oleObj>
              </mc:Choice>
              <mc:Fallback>
                <p:oleObj name="" r:id="rId3" imgW="1473200" imgH="2286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8275" y="3455988"/>
                        <a:ext cx="4465638" cy="693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8" name="矩形 266247"/>
          <p:cNvSpPr/>
          <p:nvPr/>
        </p:nvSpPr>
        <p:spPr>
          <a:xfrm>
            <a:off x="6419850" y="3527425"/>
            <a:ext cx="60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66" name="矩形 267265"/>
          <p:cNvSpPr/>
          <p:nvPr/>
        </p:nvSpPr>
        <p:spPr>
          <a:xfrm>
            <a:off x="-107950" y="4437063"/>
            <a:ext cx="9145588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第三步： 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撤去外力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后，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竖直向上跳起，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跳到最高点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时，为了使得能把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刚好提起：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68" name="矩形 267267"/>
          <p:cNvSpPr/>
          <p:nvPr/>
        </p:nvSpPr>
        <p:spPr>
          <a:xfrm>
            <a:off x="6419850" y="5661025"/>
            <a:ext cx="60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84400" y="5661025"/>
          <a:ext cx="26654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862965" imgH="215900" progId="Equation.KSEE3">
                  <p:embed/>
                </p:oleObj>
              </mc:Choice>
              <mc:Fallback>
                <p:oleObj name="" r:id="rId5" imgW="862965" imgH="215900" progId="Equation.KSEE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4400" y="5661025"/>
                        <a:ext cx="2665413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/>
      <p:bldP spid="266243" grpId="0"/>
      <p:bldP spid="266245" grpId="0"/>
      <p:bldP spid="266246" grpId="0"/>
      <p:bldP spid="266248" grpId="0"/>
      <p:bldP spid="267266" grpId="0"/>
      <p:bldP spid="2672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4450" name="对象 243713"/>
          <p:cNvGraphicFramePr>
            <a:graphicFrameLocks noChangeAspect="1"/>
          </p:cNvGraphicFramePr>
          <p:nvPr/>
        </p:nvGraphicFramePr>
        <p:xfrm>
          <a:off x="538163" y="2493963"/>
          <a:ext cx="56197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2374265" imgH="330200" progId="Equation.DSMT4">
                  <p:embed/>
                </p:oleObj>
              </mc:Choice>
              <mc:Fallback>
                <p:oleObj name="" r:id="rId1" imgW="2374265" imgH="3302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163" y="2493963"/>
                        <a:ext cx="5619750" cy="7747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57" name="图片 243724" descr="0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1412875"/>
            <a:ext cx="2592388" cy="207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8" name="文本框 104457"/>
          <p:cNvSpPr txBox="1"/>
          <p:nvPr/>
        </p:nvSpPr>
        <p:spPr>
          <a:xfrm>
            <a:off x="179388" y="246063"/>
            <a:ext cx="2449512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变力</a:t>
            </a: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做功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4459" name="对象 487430"/>
          <p:cNvGraphicFramePr/>
          <p:nvPr/>
        </p:nvGraphicFramePr>
        <p:xfrm>
          <a:off x="1547813" y="1125538"/>
          <a:ext cx="4979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4" imgW="1965960" imgH="266065" progId="Equation.3">
                  <p:embed/>
                </p:oleObj>
              </mc:Choice>
              <mc:Fallback>
                <p:oleObj name="" r:id="rId4" imgW="1965960" imgH="26606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813" y="1125538"/>
                        <a:ext cx="4979987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文本框 104460"/>
          <p:cNvSpPr txBox="1"/>
          <p:nvPr/>
        </p:nvSpPr>
        <p:spPr>
          <a:xfrm>
            <a:off x="539750" y="1181100"/>
            <a:ext cx="24495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元功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4464" name="对象 487430"/>
          <p:cNvGraphicFramePr/>
          <p:nvPr/>
        </p:nvGraphicFramePr>
        <p:xfrm>
          <a:off x="220663" y="4005263"/>
          <a:ext cx="8343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6" imgW="3467100" imgH="330200" progId="Equation.3">
                  <p:embed/>
                </p:oleObj>
              </mc:Choice>
              <mc:Fallback>
                <p:oleObj name="" r:id="rId6" imgW="3467100" imgH="3302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663" y="4005263"/>
                        <a:ext cx="83439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对象 487430"/>
          <p:cNvGraphicFramePr/>
          <p:nvPr/>
        </p:nvGraphicFramePr>
        <p:xfrm>
          <a:off x="611188" y="5157788"/>
          <a:ext cx="40322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8" imgW="1574800" imgH="279400" progId="Equation.3">
                  <p:embed/>
                </p:oleObj>
              </mc:Choice>
              <mc:Fallback>
                <p:oleObj name="" r:id="rId8" imgW="1574800" imgH="2794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188" y="5157788"/>
                        <a:ext cx="403225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8" grpId="0"/>
      <p:bldP spid="10446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矩形 267270"/>
          <p:cNvSpPr/>
          <p:nvPr/>
        </p:nvSpPr>
        <p:spPr>
          <a:xfrm>
            <a:off x="239713" y="304800"/>
            <a:ext cx="8388350" cy="1123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分析：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取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、弹簧和地球为研究对象，选取各势能参考点。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矩形 267270"/>
          <p:cNvSpPr/>
          <p:nvPr/>
        </p:nvSpPr>
        <p:spPr>
          <a:xfrm>
            <a:off x="323850" y="1628775"/>
            <a:ext cx="50038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根据机械能守恒定律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08" name="内容占位符 268289"/>
          <p:cNvGraphicFramePr/>
          <p:nvPr/>
        </p:nvGraphicFramePr>
        <p:xfrm>
          <a:off x="755650" y="2276475"/>
          <a:ext cx="6121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2449830" imgH="393700" progId="Equation.DSMT4">
                  <p:embed/>
                </p:oleObj>
              </mc:Choice>
              <mc:Fallback>
                <p:oleObj name="" r:id="rId1" imgW="2449830" imgH="3937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276475"/>
                        <a:ext cx="6121400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矩形 268290"/>
          <p:cNvSpPr/>
          <p:nvPr/>
        </p:nvSpPr>
        <p:spPr>
          <a:xfrm>
            <a:off x="7812088" y="2492375"/>
            <a:ext cx="60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10" name="对象 268292"/>
          <p:cNvGraphicFramePr/>
          <p:nvPr/>
        </p:nvGraphicFramePr>
        <p:xfrm>
          <a:off x="4859338" y="3271838"/>
          <a:ext cx="13684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596900" imgH="393700" progId="Equation.DSMT4">
                  <p:embed/>
                </p:oleObj>
              </mc:Choice>
              <mc:Fallback>
                <p:oleObj name="" r:id="rId3" imgW="596900" imgH="3937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9338" y="3271838"/>
                        <a:ext cx="136842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矩形 267270"/>
          <p:cNvSpPr/>
          <p:nvPr/>
        </p:nvSpPr>
        <p:spPr>
          <a:xfrm>
            <a:off x="287338" y="3343275"/>
            <a:ext cx="3294062" cy="603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式可得：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8294" name="矩形 268293"/>
          <p:cNvSpPr/>
          <p:nvPr/>
        </p:nvSpPr>
        <p:spPr>
          <a:xfrm>
            <a:off x="287338" y="4408488"/>
            <a:ext cx="31496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把式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代入式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13" name="对象 268294"/>
          <p:cNvGraphicFramePr/>
          <p:nvPr/>
        </p:nvGraphicFramePr>
        <p:xfrm>
          <a:off x="3851275" y="4422775"/>
          <a:ext cx="36004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1447800" imgH="393700" progId="Equation.DSMT4">
                  <p:embed/>
                </p:oleObj>
              </mc:Choice>
              <mc:Fallback>
                <p:oleObj name="" r:id="rId5" imgW="1447800" imgH="3937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1275" y="4422775"/>
                        <a:ext cx="360045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6" name="矩形 268295"/>
          <p:cNvSpPr/>
          <p:nvPr/>
        </p:nvSpPr>
        <p:spPr>
          <a:xfrm>
            <a:off x="538163" y="5646738"/>
            <a:ext cx="213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由式（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）得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15" name="对象 268296"/>
          <p:cNvGraphicFramePr/>
          <p:nvPr/>
        </p:nvGraphicFramePr>
        <p:xfrm>
          <a:off x="3778250" y="5575300"/>
          <a:ext cx="15859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609600" imgH="393700" progId="Equation.DSMT4">
                  <p:embed/>
                </p:oleObj>
              </mc:Choice>
              <mc:Fallback>
                <p:oleObj name="" r:id="rId7" imgW="609600" imgH="3937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8250" y="5575300"/>
                        <a:ext cx="1585913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  <p:bldP spid="123911" grpId="0"/>
      <p:bldP spid="268294" grpId="0"/>
      <p:bldP spid="268296" grpId="0"/>
      <p:bldP spid="45057" grpId="0"/>
      <p:bldP spid="450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4930" name="对象 269313"/>
          <p:cNvGraphicFramePr/>
          <p:nvPr/>
        </p:nvGraphicFramePr>
        <p:xfrm>
          <a:off x="1912938" y="1268413"/>
          <a:ext cx="30226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939800" imgH="228600" progId="Equation.DSMT4">
                  <p:embed/>
                </p:oleObj>
              </mc:Choice>
              <mc:Fallback>
                <p:oleObj name="" r:id="rId1" imgW="939800" imgH="2286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2938" y="1268413"/>
                        <a:ext cx="3022600" cy="73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5" name="矩形 269314"/>
          <p:cNvSpPr/>
          <p:nvPr/>
        </p:nvSpPr>
        <p:spPr>
          <a:xfrm>
            <a:off x="395288" y="317500"/>
            <a:ext cx="60563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的值代入式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，经整理得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矩形 269315"/>
          <p:cNvSpPr/>
          <p:nvPr/>
        </p:nvSpPr>
        <p:spPr>
          <a:xfrm>
            <a:off x="215900" y="2266950"/>
            <a:ext cx="86772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即至少要用大于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的力压在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上，才能使该力突然撤去后，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跳起时，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恰好被提起。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/>
      <p:bldP spid="389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1"/>
          <p:cNvSpPr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700" name="文本框 242699"/>
          <p:cNvSpPr txBox="1"/>
          <p:nvPr/>
        </p:nvSpPr>
        <p:spPr>
          <a:xfrm>
            <a:off x="0" y="476250"/>
            <a:ext cx="26320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一、功的计算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0610" name="对象 487430"/>
          <p:cNvGraphicFramePr/>
          <p:nvPr/>
        </p:nvGraphicFramePr>
        <p:xfrm>
          <a:off x="1033463" y="1160463"/>
          <a:ext cx="19954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850900" imgH="330200" progId="Equation.3">
                  <p:embed/>
                </p:oleObj>
              </mc:Choice>
              <mc:Fallback>
                <p:oleObj name="" r:id="rId1" imgW="850900" imgH="330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3463" y="1160463"/>
                        <a:ext cx="1995487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矩形 103434"/>
          <p:cNvSpPr/>
          <p:nvPr/>
        </p:nvSpPr>
        <p:spPr>
          <a:xfrm>
            <a:off x="3178175" y="80963"/>
            <a:ext cx="340995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第三章小结</a:t>
            </a:r>
            <a:endParaRPr lang="zh-CN" altLang="zh-CN" sz="4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998788" y="1236663"/>
          <a:ext cx="4178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1574800" imgH="279400" progId="Equation.KSEE3">
                  <p:embed/>
                </p:oleObj>
              </mc:Choice>
              <mc:Fallback>
                <p:oleObj name="" r:id="rId3" imgW="1574800" imgH="279400" progId="Equation.KSEE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8788" y="1236663"/>
                        <a:ext cx="417830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1438" y="3021013"/>
            <a:ext cx="2632075" cy="577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二、动能定理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9" name="文本框 119818"/>
          <p:cNvSpPr txBox="1"/>
          <p:nvPr/>
        </p:nvSpPr>
        <p:spPr>
          <a:xfrm>
            <a:off x="1112838" y="3921125"/>
            <a:ext cx="1368425" cy="577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质点：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21" name="文本框 119820"/>
          <p:cNvSpPr txBox="1"/>
          <p:nvPr/>
        </p:nvSpPr>
        <p:spPr>
          <a:xfrm>
            <a:off x="752475" y="4676775"/>
            <a:ext cx="2449513" cy="577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质点系：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9822" name="对象 247812"/>
          <p:cNvGraphicFramePr/>
          <p:nvPr/>
        </p:nvGraphicFramePr>
        <p:xfrm>
          <a:off x="2693988" y="3884613"/>
          <a:ext cx="35671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1244600" imgH="215900" progId="Equation.3">
                  <p:embed/>
                </p:oleObj>
              </mc:Choice>
              <mc:Fallback>
                <p:oleObj name="" r:id="rId5" imgW="1244600" imgH="215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3988" y="3884613"/>
                        <a:ext cx="356711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635250" y="4676775"/>
          <a:ext cx="31797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2720340" imgH="619125" progId="Equation.KSEE3">
                  <p:embed/>
                </p:oleObj>
              </mc:Choice>
              <mc:Fallback>
                <p:oleObj name="" r:id="rId7" imgW="2720340" imgH="619125" progId="Equation.KSEE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5250" y="4676775"/>
                        <a:ext cx="3179763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20713" y="5627688"/>
            <a:ext cx="2449512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适用条件：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1288" y="5653088"/>
            <a:ext cx="24495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惯性系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487430"/>
          <p:cNvGraphicFramePr/>
          <p:nvPr/>
        </p:nvGraphicFramePr>
        <p:xfrm>
          <a:off x="3054350" y="1949450"/>
          <a:ext cx="13811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584200" imgH="330200" progId="Equation.3">
                  <p:embed/>
                </p:oleObj>
              </mc:Choice>
              <mc:Fallback>
                <p:oleObj name="" r:id="rId9" imgW="584200" imgH="3302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4350" y="1949450"/>
                        <a:ext cx="138112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0" grpId="0"/>
      <p:bldP spid="7" grpId="0"/>
      <p:bldP spid="119819" grpId="0"/>
      <p:bldP spid="119821" grpId="0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1"/>
          <p:cNvSpPr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242699"/>
          <p:cNvSpPr txBox="1"/>
          <p:nvPr/>
        </p:nvSpPr>
        <p:spPr>
          <a:xfrm>
            <a:off x="215900" y="157163"/>
            <a:ext cx="34496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三、保守力、势能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9827" name="对象 491535"/>
          <p:cNvGraphicFramePr>
            <a:graphicFrameLocks noChangeAspect="1"/>
          </p:cNvGraphicFramePr>
          <p:nvPr/>
        </p:nvGraphicFramePr>
        <p:xfrm>
          <a:off x="1020763" y="882650"/>
          <a:ext cx="22336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787400" imgH="292100" progId="Equation.3">
                  <p:embed/>
                </p:oleObj>
              </mc:Choice>
              <mc:Fallback>
                <p:oleObj name="" r:id="rId1" imgW="787400" imgH="2921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0763" y="882650"/>
                        <a:ext cx="2233612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7" name="文本框 84026"/>
          <p:cNvSpPr txBox="1"/>
          <p:nvPr/>
        </p:nvSpPr>
        <p:spPr>
          <a:xfrm>
            <a:off x="860425" y="1811338"/>
            <a:ext cx="161290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引力势能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9840" name="对象 88074"/>
          <p:cNvGraphicFramePr/>
          <p:nvPr/>
        </p:nvGraphicFramePr>
        <p:xfrm>
          <a:off x="993775" y="2551113"/>
          <a:ext cx="25923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685800" imgH="241300" progId="Equation.3">
                  <p:embed/>
                </p:oleObj>
              </mc:Choice>
              <mc:Fallback>
                <p:oleObj name="" r:id="rId3" imgW="685800" imgH="2413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775" y="2551113"/>
                        <a:ext cx="2592388" cy="796925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620963" y="1676400"/>
          <a:ext cx="20002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1545590" imgH="704850" progId="Equation.KSEE3">
                  <p:embed/>
                </p:oleObj>
              </mc:Choice>
              <mc:Fallback>
                <p:oleObj name="" r:id="rId5" imgW="1545590" imgH="704850" progId="Equation.KSEE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0963" y="1676400"/>
                        <a:ext cx="2000250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42699"/>
          <p:cNvSpPr txBox="1"/>
          <p:nvPr/>
        </p:nvSpPr>
        <p:spPr>
          <a:xfrm>
            <a:off x="204788" y="3800475"/>
            <a:ext cx="50831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四、功能原理、机械能守恒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3673" name="对象 261136"/>
          <p:cNvGraphicFramePr/>
          <p:nvPr/>
        </p:nvGraphicFramePr>
        <p:xfrm>
          <a:off x="1196975" y="4551363"/>
          <a:ext cx="31813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091565" imgH="241300" progId="Equation.3">
                  <p:embed/>
                </p:oleObj>
              </mc:Choice>
              <mc:Fallback>
                <p:oleObj name="" r:id="rId7" imgW="1091565" imgH="2413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6975" y="4551363"/>
                        <a:ext cx="3181350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242699"/>
          <p:cNvSpPr txBox="1"/>
          <p:nvPr/>
        </p:nvSpPr>
        <p:spPr>
          <a:xfrm>
            <a:off x="654050" y="5697538"/>
            <a:ext cx="48307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守恒条件：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只有保守力做功！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4027" grpId="0"/>
      <p:bldP spid="15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文本框 100353"/>
          <p:cNvSpPr txBox="1"/>
          <p:nvPr/>
        </p:nvSpPr>
        <p:spPr>
          <a:xfrm>
            <a:off x="3416300" y="198438"/>
            <a:ext cx="1552575" cy="8239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4800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 点</a:t>
            </a:r>
            <a:endParaRPr lang="zh-CN" altLang="en-US" sz="4800" dirty="0">
              <a:solidFill>
                <a:srgbClr val="A5002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1525" y="1173163"/>
            <a:ext cx="1816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动能定理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242699"/>
          <p:cNvSpPr txBox="1"/>
          <p:nvPr/>
        </p:nvSpPr>
        <p:spPr>
          <a:xfrm>
            <a:off x="825500" y="1990725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功能原理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242699"/>
          <p:cNvSpPr txBox="1"/>
          <p:nvPr/>
        </p:nvSpPr>
        <p:spPr>
          <a:xfrm>
            <a:off x="495300" y="2852738"/>
            <a:ext cx="2225675" cy="577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机械能守恒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788" y="19812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理解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2475" y="1914525"/>
            <a:ext cx="1101725" cy="6397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9175" y="3767138"/>
            <a:ext cx="1552575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4800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难 点</a:t>
            </a:r>
            <a:endParaRPr lang="zh-CN" altLang="en-US" sz="4800" dirty="0">
              <a:solidFill>
                <a:srgbClr val="A5002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0813" y="4811713"/>
            <a:ext cx="6307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动能与功能原理的区分及使用条件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8750" y="554990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保守力的理解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006725" y="2163763"/>
            <a:ext cx="792163" cy="215900"/>
          </a:xfrm>
          <a:prstGeom prst="rightArrow">
            <a:avLst>
              <a:gd name="adj1" fmla="val 50000"/>
              <a:gd name="adj2" fmla="val 79072"/>
            </a:avLst>
          </a:prstGeom>
          <a:solidFill>
            <a:srgbClr val="00CCFF"/>
          </a:solidFill>
          <a:ln w="9525">
            <a:noFill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900613" y="2168525"/>
            <a:ext cx="792162" cy="215900"/>
          </a:xfrm>
          <a:prstGeom prst="rightArrow">
            <a:avLst>
              <a:gd name="adj1" fmla="val 50000"/>
              <a:gd name="adj2" fmla="val 79072"/>
            </a:avLst>
          </a:prstGeom>
          <a:solidFill>
            <a:srgbClr val="00CCFF"/>
          </a:solidFill>
          <a:ln w="9525">
            <a:noFill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313" y="1052513"/>
            <a:ext cx="2447925" cy="25923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7" grpId="0"/>
      <p:bldP spid="15" grpId="0"/>
      <p:bldP spid="2" grpId="0"/>
      <p:bldP spid="3" grpId="0"/>
      <p:bldP spid="4" grpId="0"/>
      <p:bldP spid="5" grpId="0"/>
      <p:bldP spid="6" grpId="0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243714"/>
          <p:cNvSpPr txBox="1"/>
          <p:nvPr/>
        </p:nvSpPr>
        <p:spPr>
          <a:xfrm>
            <a:off x="395288" y="2492375"/>
            <a:ext cx="6911975" cy="579438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Blip>
                <a:blip r:embed="rId1"/>
              </a:buBlip>
            </a:pPr>
            <a:r>
              <a:rPr lang="en-US" altLang="zh-CN" sz="32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合力的功</a:t>
            </a:r>
            <a:r>
              <a:rPr lang="zh-CN" altLang="en-US" sz="32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zh-CN" altLang="en-US" sz="32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分力的功的代数和</a:t>
            </a:r>
            <a:endParaRPr lang="zh-CN" altLang="en-US" sz="3200" b="0">
              <a:solidFill>
                <a:srgbClr val="1C1C1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87" name="对象 487430"/>
          <p:cNvGraphicFramePr/>
          <p:nvPr/>
        </p:nvGraphicFramePr>
        <p:xfrm>
          <a:off x="611188" y="1196975"/>
          <a:ext cx="6048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" imgW="2169795" imgH="355600" progId="Equation.3">
                  <p:embed/>
                </p:oleObj>
              </mc:Choice>
              <mc:Fallback>
                <p:oleObj name="" r:id="rId2" imgW="2169795" imgH="3556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1196975"/>
                        <a:ext cx="604837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文本框 7188"/>
          <p:cNvSpPr txBox="1"/>
          <p:nvPr/>
        </p:nvSpPr>
        <p:spPr>
          <a:xfrm>
            <a:off x="179388" y="246063"/>
            <a:ext cx="2449512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合力做功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0" name="矩形 244737"/>
          <p:cNvSpPr/>
          <p:nvPr/>
        </p:nvSpPr>
        <p:spPr>
          <a:xfrm>
            <a:off x="827088" y="4422775"/>
            <a:ext cx="51816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Blip>
                <a:blip r:embed="rId1"/>
              </a:buBlip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功是标量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1" name="矩形 244738"/>
          <p:cNvSpPr/>
          <p:nvPr/>
        </p:nvSpPr>
        <p:spPr>
          <a:xfrm>
            <a:off x="792163" y="5286375"/>
            <a:ext cx="793115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Blip>
                <a:blip r:embed="rId1"/>
              </a:buBlip>
            </a:pPr>
            <a:r>
              <a:rPr lang="en-US" altLang="zh-CN" dirty="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功是过程量！</a:t>
            </a:r>
            <a:endParaRPr lang="zh-CN" altLang="en-US">
              <a:solidFill>
                <a:srgbClr val="1C1C1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3317" name="横卷形 353316"/>
          <p:cNvSpPr/>
          <p:nvPr/>
        </p:nvSpPr>
        <p:spPr>
          <a:xfrm>
            <a:off x="250825" y="3357563"/>
            <a:ext cx="1296988" cy="8636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89" grpId="0"/>
      <p:bldP spid="7190" grpId="0"/>
      <p:bldP spid="7191" grpId="0"/>
      <p:bldP spid="3533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4740" name="组合 244739"/>
          <p:cNvGrpSpPr/>
          <p:nvPr/>
        </p:nvGrpSpPr>
        <p:grpSpPr>
          <a:xfrm>
            <a:off x="539750" y="1341438"/>
            <a:ext cx="4095750" cy="947737"/>
            <a:chOff x="0" y="0"/>
            <a:chExt cx="2580" cy="597"/>
          </a:xfrm>
        </p:grpSpPr>
        <p:graphicFrame>
          <p:nvGraphicFramePr>
            <p:cNvPr id="27650" name="对象 244740"/>
            <p:cNvGraphicFramePr>
              <a:graphicFrameLocks noChangeAspect="1"/>
            </p:cNvGraphicFramePr>
            <p:nvPr/>
          </p:nvGraphicFramePr>
          <p:xfrm>
            <a:off x="1639" y="0"/>
            <a:ext cx="941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" imgW="508000" imgH="393700" progId="Equation.DSMT4">
                    <p:embed/>
                  </p:oleObj>
                </mc:Choice>
                <mc:Fallback>
                  <p:oleObj name="" r:id="rId1" imgW="508000" imgH="393700" progId="Equation.DSMT4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39" y="0"/>
                          <a:ext cx="941" cy="5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1" name="矩形 244741"/>
            <p:cNvSpPr/>
            <p:nvPr/>
          </p:nvSpPr>
          <p:spPr>
            <a:xfrm>
              <a:off x="0" y="115"/>
              <a:ext cx="19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Blip>
                  <a:blip r:embed="rId3"/>
                </a:buBlip>
              </a:pPr>
              <a:r>
                <a:rPr lang="en-US" altLang="zh-CN" sz="2400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平均功率</a:t>
              </a:r>
              <a:endPara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4743" name="组合 244742"/>
          <p:cNvGrpSpPr/>
          <p:nvPr/>
        </p:nvGrpSpPr>
        <p:grpSpPr>
          <a:xfrm>
            <a:off x="323850" y="2852738"/>
            <a:ext cx="7632700" cy="1811337"/>
            <a:chOff x="0" y="0"/>
            <a:chExt cx="4761" cy="1147"/>
          </a:xfrm>
        </p:grpSpPr>
        <p:sp>
          <p:nvSpPr>
            <p:cNvPr id="27653" name="文本框 244743"/>
            <p:cNvSpPr txBox="1"/>
            <p:nvPr/>
          </p:nvSpPr>
          <p:spPr>
            <a:xfrm>
              <a:off x="0" y="185"/>
              <a:ext cx="475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Blip>
                  <a:blip r:embed="rId3"/>
                </a:buBlip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zh-CN" altLang="en-US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瞬时功率</a:t>
              </a:r>
              <a:endPara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4" name="对象 244744"/>
            <p:cNvGraphicFramePr>
              <a:graphicFrameLocks noChangeAspect="1"/>
            </p:cNvGraphicFramePr>
            <p:nvPr/>
          </p:nvGraphicFramePr>
          <p:xfrm>
            <a:off x="1574" y="0"/>
            <a:ext cx="3187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4" imgW="1510665" imgH="393700" progId="Equation.DSMT4">
                    <p:embed/>
                  </p:oleObj>
                </mc:Choice>
                <mc:Fallback>
                  <p:oleObj name="" r:id="rId4" imgW="1510665" imgH="393700" progId="Equation.DSMT4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74" y="0"/>
                          <a:ext cx="3187" cy="6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对象 244745"/>
            <p:cNvGraphicFramePr>
              <a:graphicFrameLocks noChangeAspect="1"/>
            </p:cNvGraphicFramePr>
            <p:nvPr/>
          </p:nvGraphicFramePr>
          <p:xfrm>
            <a:off x="2160" y="734"/>
            <a:ext cx="239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6" imgW="914400" imgH="215900" progId="Equation.3">
                    <p:embed/>
                  </p:oleObj>
                </mc:Choice>
                <mc:Fallback>
                  <p:oleObj name="" r:id="rId6" imgW="914400" imgH="2159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60" y="734"/>
                          <a:ext cx="239" cy="4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4747" name="组合 244746"/>
          <p:cNvGrpSpPr/>
          <p:nvPr/>
        </p:nvGrpSpPr>
        <p:grpSpPr>
          <a:xfrm>
            <a:off x="323850" y="4868863"/>
            <a:ext cx="7924800" cy="519112"/>
            <a:chOff x="0" y="0"/>
            <a:chExt cx="4992" cy="327"/>
          </a:xfrm>
        </p:grpSpPr>
        <p:sp>
          <p:nvSpPr>
            <p:cNvPr id="27657" name="矩形 244747"/>
            <p:cNvSpPr/>
            <p:nvPr/>
          </p:nvSpPr>
          <p:spPr>
            <a:xfrm>
              <a:off x="0" y="0"/>
              <a:ext cx="18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Blip>
                  <a:blip r:embed="rId3"/>
                </a:buBlip>
              </a:pPr>
              <a:r>
                <a:rPr lang="en-US" altLang="zh-CN" sz="2400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zh-CN" altLang="en-US">
                  <a:solidFill>
                    <a:srgbClr val="1C1C1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功率的单位</a:t>
              </a:r>
              <a:endParaRPr lang="zh-CN" altLang="en-US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文本框 244748"/>
            <p:cNvSpPr txBox="1"/>
            <p:nvPr/>
          </p:nvSpPr>
          <p:spPr>
            <a:xfrm>
              <a:off x="1392" y="0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zh-CN" altLang="en-US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瓦特）</a:t>
              </a:r>
              <a:endParaRPr lang="zh-CN" altLang="en-US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9" name="对象 244749"/>
            <p:cNvGraphicFramePr>
              <a:graphicFrameLocks noChangeAspect="1"/>
            </p:cNvGraphicFramePr>
            <p:nvPr/>
          </p:nvGraphicFramePr>
          <p:xfrm>
            <a:off x="3744" y="33"/>
            <a:ext cx="124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8" imgW="1334770" imgH="279400" progId="Equation.3">
                    <p:embed/>
                  </p:oleObj>
                </mc:Choice>
                <mc:Fallback>
                  <p:oleObj name="" r:id="rId8" imgW="1334770" imgH="2794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44" y="33"/>
                          <a:ext cx="1248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对象 244750"/>
            <p:cNvGraphicFramePr>
              <a:graphicFrameLocks noChangeAspect="1"/>
            </p:cNvGraphicFramePr>
            <p:nvPr/>
          </p:nvGraphicFramePr>
          <p:xfrm>
            <a:off x="2400" y="6"/>
            <a:ext cx="115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0" imgW="736600" imgH="203200" progId="Equation.3">
                    <p:embed/>
                  </p:oleObj>
                </mc:Choice>
                <mc:Fallback>
                  <p:oleObj name="" r:id="rId10" imgW="736600" imgH="2032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00" y="6"/>
                          <a:ext cx="1152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4752" name="矩形 244751"/>
          <p:cNvSpPr/>
          <p:nvPr/>
        </p:nvSpPr>
        <p:spPr>
          <a:xfrm>
            <a:off x="250825" y="404813"/>
            <a:ext cx="1944688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功率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8451" name="文本框 488450"/>
          <p:cNvSpPr txBox="1"/>
          <p:nvPr/>
        </p:nvSpPr>
        <p:spPr>
          <a:xfrm>
            <a:off x="179388" y="4292600"/>
            <a:ext cx="8556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8452" name="对象 488451"/>
          <p:cNvGraphicFramePr/>
          <p:nvPr/>
        </p:nvGraphicFramePr>
        <p:xfrm>
          <a:off x="1187450" y="4724400"/>
          <a:ext cx="56165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" imgW="2550795" imgH="355600" progId="Equation.3">
                  <p:embed/>
                </p:oleObj>
              </mc:Choice>
              <mc:Fallback>
                <p:oleObj name="" r:id="rId1" imgW="2550795" imgH="3556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4724400"/>
                        <a:ext cx="561657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6863" y="44450"/>
            <a:ext cx="8550275" cy="3968750"/>
            <a:chOff x="467" y="70"/>
            <a:chExt cx="13465" cy="6251"/>
          </a:xfrm>
        </p:grpSpPr>
        <p:sp>
          <p:nvSpPr>
            <p:cNvPr id="28677" name="文本框 488449"/>
            <p:cNvSpPr txBox="1"/>
            <p:nvPr/>
          </p:nvSpPr>
          <p:spPr>
            <a:xfrm>
              <a:off x="467" y="70"/>
              <a:ext cx="13465" cy="6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质点所受外力                           ，求质点由点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(0,0)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运动到点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(2,4)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的过程中力所做的功：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(1)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先沿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轴由点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(0,0)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运动到点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(2,0)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，再平行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轴由点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(2,0)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运动到点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(2,4)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；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(2)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沿连接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(0,0)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(2,4)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两点的直线；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(3)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沿抛物线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由点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(0,0)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到点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(2,4) (SI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单位制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).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78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01" y="422"/>
            <a:ext cx="375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3" imgW="1371600" imgH="241300" progId="Equation.KSEE3">
                    <p:embed/>
                  </p:oleObj>
                </mc:Choice>
                <mc:Fallback>
                  <p:oleObj name="" r:id="rId3" imgW="1371600" imgH="241300" progId="Equation.KSEE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01" y="422"/>
                          <a:ext cx="3752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文本框 488449"/>
          <p:cNvSpPr txBox="1"/>
          <p:nvPr/>
        </p:nvSpPr>
        <p:spPr>
          <a:xfrm>
            <a:off x="323850" y="115888"/>
            <a:ext cx="8550275" cy="137477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先沿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轴由点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(0,0)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运动到点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(2,0)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，再平行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轴由点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(2,0)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运动到点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(2,4)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8451" name="文本框 488450"/>
          <p:cNvSpPr txBox="1"/>
          <p:nvPr/>
        </p:nvSpPr>
        <p:spPr>
          <a:xfrm>
            <a:off x="0" y="2133600"/>
            <a:ext cx="8556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500" name="对象 488451"/>
          <p:cNvGraphicFramePr/>
          <p:nvPr/>
        </p:nvGraphicFramePr>
        <p:xfrm>
          <a:off x="971550" y="1844675"/>
          <a:ext cx="17891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774065" imgH="355600" progId="Equation.3">
                  <p:embed/>
                </p:oleObj>
              </mc:Choice>
              <mc:Fallback>
                <p:oleObj name="" r:id="rId1" imgW="774065" imgH="3556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844675"/>
                        <a:ext cx="1789113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3" name="文本框 488452"/>
          <p:cNvSpPr txBox="1"/>
          <p:nvPr/>
        </p:nvSpPr>
        <p:spPr>
          <a:xfrm>
            <a:off x="755650" y="2981325"/>
            <a:ext cx="76057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(0,0)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沿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轴到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(2,0).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此时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502" name="对象 488453"/>
          <p:cNvGraphicFramePr/>
          <p:nvPr/>
        </p:nvGraphicFramePr>
        <p:xfrm>
          <a:off x="1258888" y="3570288"/>
          <a:ext cx="23304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" imgW="965200" imgH="330200" progId="Equation.3">
                  <p:embed/>
                </p:oleObj>
              </mc:Choice>
              <mc:Fallback>
                <p:oleObj name="" r:id="rId3" imgW="965200" imgH="3302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3570288"/>
                        <a:ext cx="2330450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5" name="文本框 488454"/>
          <p:cNvSpPr txBox="1"/>
          <p:nvPr/>
        </p:nvSpPr>
        <p:spPr>
          <a:xfrm>
            <a:off x="3635375" y="3698875"/>
            <a:ext cx="14049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- 8/3 J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8456" name="文本框 488455"/>
          <p:cNvSpPr txBox="1"/>
          <p:nvPr/>
        </p:nvSpPr>
        <p:spPr>
          <a:xfrm>
            <a:off x="827088" y="4494213"/>
            <a:ext cx="6991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由点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(2,0)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平行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轴到点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(2,4).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此时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505" name="对象 488456"/>
          <p:cNvGraphicFramePr/>
          <p:nvPr/>
        </p:nvGraphicFramePr>
        <p:xfrm>
          <a:off x="1258888" y="5114925"/>
          <a:ext cx="17891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5" imgW="774700" imgH="330200" progId="Equation.3">
                  <p:embed/>
                </p:oleObj>
              </mc:Choice>
              <mc:Fallback>
                <p:oleObj name="" r:id="rId5" imgW="774700" imgH="3302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5114925"/>
                        <a:ext cx="1789112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8" name="文本框 488457"/>
          <p:cNvSpPr txBox="1"/>
          <p:nvPr/>
        </p:nvSpPr>
        <p:spPr>
          <a:xfrm>
            <a:off x="2906713" y="5295900"/>
            <a:ext cx="12525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48 J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6" name="灯片编号占位符 1"/>
          <p:cNvSpPr/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9474" name="文本框 489473"/>
          <p:cNvSpPr txBox="1"/>
          <p:nvPr/>
        </p:nvSpPr>
        <p:spPr>
          <a:xfrm>
            <a:off x="1258888" y="6078538"/>
            <a:ext cx="1806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A=A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509" name="对象 489474"/>
          <p:cNvGraphicFramePr/>
          <p:nvPr/>
        </p:nvGraphicFramePr>
        <p:xfrm>
          <a:off x="3132138" y="5949950"/>
          <a:ext cx="11525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7" imgW="431800" imgH="393700" progId="Equation.3">
                  <p:embed/>
                </p:oleObj>
              </mc:Choice>
              <mc:Fallback>
                <p:oleObj name="" r:id="rId7" imgW="431800" imgH="3937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138" y="5949950"/>
                        <a:ext cx="1152525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对象 488451"/>
          <p:cNvGraphicFramePr/>
          <p:nvPr/>
        </p:nvGraphicFramePr>
        <p:xfrm>
          <a:off x="2987675" y="1773238"/>
          <a:ext cx="22336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9" imgW="1053465" imgH="355600" progId="Equation.3">
                  <p:embed/>
                </p:oleObj>
              </mc:Choice>
              <mc:Fallback>
                <p:oleObj name="" r:id="rId9" imgW="1053465" imgH="3556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675" y="1773238"/>
                        <a:ext cx="2233613" cy="819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对象 488451"/>
          <p:cNvGraphicFramePr/>
          <p:nvPr/>
        </p:nvGraphicFramePr>
        <p:xfrm>
          <a:off x="5364163" y="1773238"/>
          <a:ext cx="1497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1" imgW="647065" imgH="355600" progId="Equation.3">
                  <p:embed/>
                </p:oleObj>
              </mc:Choice>
              <mc:Fallback>
                <p:oleObj name="" r:id="rId11" imgW="647065" imgH="3556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4163" y="1773238"/>
                        <a:ext cx="1497012" cy="8191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2" name="文本框 106511"/>
          <p:cNvSpPr txBox="1"/>
          <p:nvPr/>
        </p:nvSpPr>
        <p:spPr>
          <a:xfrm>
            <a:off x="3995738" y="2349500"/>
            <a:ext cx="6477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13" name="文本框 106512"/>
          <p:cNvSpPr txBox="1"/>
          <p:nvPr/>
        </p:nvSpPr>
        <p:spPr>
          <a:xfrm>
            <a:off x="6011863" y="2349500"/>
            <a:ext cx="6477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/>
      <p:bldP spid="488451" grpId="0"/>
      <p:bldP spid="488453" grpId="0"/>
      <p:bldP spid="488455" grpId="0"/>
      <p:bldP spid="488456" grpId="0"/>
      <p:bldP spid="488458" grpId="0"/>
      <p:bldP spid="489474" grpId="0"/>
      <p:bldP spid="106512" grpId="0"/>
      <p:bldP spid="1065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9476" name="文本框 489475"/>
          <p:cNvSpPr txBox="1"/>
          <p:nvPr/>
        </p:nvSpPr>
        <p:spPr>
          <a:xfrm>
            <a:off x="484188" y="1225550"/>
            <a:ext cx="71834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因为由原点到点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(2,4)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的直线方程为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9477" name="对象 489476"/>
          <p:cNvGraphicFramePr/>
          <p:nvPr/>
        </p:nvGraphicFramePr>
        <p:xfrm>
          <a:off x="1476375" y="2162175"/>
          <a:ext cx="35798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" imgW="1548765" imgH="393700" progId="Equation.3">
                  <p:embed/>
                </p:oleObj>
              </mc:Choice>
              <mc:Fallback>
                <p:oleObj name="" r:id="rId1" imgW="1548765" imgH="3937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2162175"/>
                        <a:ext cx="3579813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8" name="文本框 489477"/>
          <p:cNvSpPr txBox="1"/>
          <p:nvPr/>
        </p:nvSpPr>
        <p:spPr>
          <a:xfrm>
            <a:off x="5076825" y="2363788"/>
            <a:ext cx="12525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40 J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9479" name="文本框 489478"/>
          <p:cNvSpPr txBox="1"/>
          <p:nvPr/>
        </p:nvSpPr>
        <p:spPr>
          <a:xfrm>
            <a:off x="395288" y="4652963"/>
            <a:ext cx="27828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9480" name="对象 489479"/>
          <p:cNvGraphicFramePr/>
          <p:nvPr/>
        </p:nvGraphicFramePr>
        <p:xfrm>
          <a:off x="1403350" y="5445125"/>
          <a:ext cx="43116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" imgW="1866265" imgH="381000" progId="Equation.3">
                  <p:embed/>
                </p:oleObj>
              </mc:Choice>
              <mc:Fallback>
                <p:oleObj name="" r:id="rId3" imgW="1866265" imgH="3810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5445125"/>
                        <a:ext cx="4311650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1" name="对象 489480"/>
          <p:cNvGraphicFramePr/>
          <p:nvPr/>
        </p:nvGraphicFramePr>
        <p:xfrm>
          <a:off x="5867400" y="5535613"/>
          <a:ext cx="11525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5" imgW="622300" imgH="393700" progId="Equation.3">
                  <p:embed/>
                </p:oleObj>
              </mc:Choice>
              <mc:Fallback>
                <p:oleObj name="" r:id="rId5" imgW="622300" imgH="3937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5535613"/>
                        <a:ext cx="1152525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灯片编号占位符 1"/>
          <p:cNvSpPr/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矩形 11274"/>
          <p:cNvSpPr/>
          <p:nvPr/>
        </p:nvSpPr>
        <p:spPr>
          <a:xfrm>
            <a:off x="0" y="260350"/>
            <a:ext cx="7200900" cy="519113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沿连接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(0,0)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(2,4)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两点的直线；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矩形 11275"/>
          <p:cNvSpPr/>
          <p:nvPr/>
        </p:nvSpPr>
        <p:spPr>
          <a:xfrm>
            <a:off x="250825" y="3716338"/>
            <a:ext cx="8137525" cy="519112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沿抛物线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30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由点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(0,0)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到点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(2,4)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/>
      <p:bldP spid="489478" grpId="0"/>
      <p:bldP spid="489479" grpId="0"/>
      <p:bldP spid="11275" grpId="0" animBg="1"/>
      <p:bldP spid="11276" grpId="0" animBg="1"/>
    </p:bldLst>
  </p:timing>
</p:sld>
</file>

<file path=ppt/tags/tag1.xml><?xml version="1.0" encoding="utf-8"?>
<p:tagLst xmlns:p="http://schemas.openxmlformats.org/presentationml/2006/main">
  <p:tag name="REFSHAPE" val="225848772"/>
  <p:tag name="KSO_WM_UNIT_PLACING_PICTURE_USER_VIEWPORT" val="{&quot;height&quot;:2835,&quot;width&quot;:561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3134</Words>
  <Application>WPS 演示</Application>
  <PresentationFormat>在屏幕上显示</PresentationFormat>
  <Paragraphs>424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147</vt:i4>
      </vt:variant>
      <vt:variant>
        <vt:lpstr>幻灯片标题</vt:lpstr>
      </vt:variant>
      <vt:variant>
        <vt:i4>44</vt:i4>
      </vt:variant>
    </vt:vector>
  </HeadingPairs>
  <TitlesOfParts>
    <vt:vector size="221" baseType="lpstr">
      <vt:lpstr>Arial</vt:lpstr>
      <vt:lpstr>宋体</vt:lpstr>
      <vt:lpstr>Wingdings</vt:lpstr>
      <vt:lpstr>Times New Roman</vt:lpstr>
      <vt:lpstr>Wingdings 2</vt:lpstr>
      <vt:lpstr>Wingdings</vt:lpstr>
      <vt:lpstr>华文行楷</vt:lpstr>
      <vt:lpstr>微软雅黑</vt:lpstr>
      <vt:lpstr>Arial Unicode MS</vt:lpstr>
      <vt:lpstr>Calibri</vt:lpstr>
      <vt:lpstr>Symbol</vt:lpstr>
      <vt:lpstr>DFKai-SB</vt:lpstr>
      <vt:lpstr>楷体_GB2312</vt:lpstr>
      <vt:lpstr>黑体</vt:lpstr>
      <vt:lpstr>Century Schoolbook</vt:lpstr>
      <vt:lpstr>隶书</vt:lpstr>
      <vt:lpstr>华文中宋</vt:lpstr>
      <vt:lpstr>华文宋体</vt:lpstr>
      <vt:lpstr>华文仿宋</vt:lpstr>
      <vt:lpstr>Yu Mincho Demibold</vt:lpstr>
      <vt:lpstr>默认设计模板</vt:lpstr>
      <vt:lpstr>自定义设计方案</vt:lpstr>
      <vt:lpstr>1_默认设计模板</vt:lpstr>
      <vt:lpstr>2_默认设计模板</vt:lpstr>
      <vt:lpstr>6_默认设计模板</vt:lpstr>
      <vt:lpstr>4_默认设计模板</vt:lpstr>
      <vt:lpstr>5_默认设计模板</vt:lpstr>
      <vt:lpstr>7_默认设计模板</vt:lpstr>
      <vt:lpstr>11_默认设计模板</vt:lpstr>
      <vt:lpstr>10_默认设计模板</vt:lpstr>
      <vt:lpstr>Equation.3</vt:lpstr>
      <vt:lpstr>Equation.DSMT4</vt:lpstr>
      <vt:lpstr>Equation.3</vt:lpstr>
      <vt:lpstr>Equation.DSMT4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Equation.KSEE3</vt:lpstr>
      <vt:lpstr>Equation.3</vt:lpstr>
      <vt:lpstr>Equation.KSEE3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2ndSpAcE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Image</dc:creator>
  <cp:lastModifiedBy>zls</cp:lastModifiedBy>
  <cp:revision>357</cp:revision>
  <dcterms:created xsi:type="dcterms:W3CDTF">2006-03-20T07:59:00Z</dcterms:created>
  <dcterms:modified xsi:type="dcterms:W3CDTF">2024-03-18T12:21:28Z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