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7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FF"/>
    <a:srgbClr val="0000FF"/>
    <a:srgbClr val="FF99FF"/>
    <a:srgbClr val="993300"/>
    <a:srgbClr val="0FC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29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04T10:13:27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15577 8012,'0'0,"0"0,0 0,25 0,0 0,25 0,-1 0,-24 25,0-25,24 0,26 25,-50-25,-1 0,1 0,25 0,-1 0,-24 0,0 0,25 0,-26 0,-24 0,50 0,-50 0,25 0,-25 0,-75 0,51 0,-26 0,25 0,-49 0,-1 0,26 0,-1 0,25 0,-24 0,24 0,0 0,0 0,1 0,-1 0,-25 0,25 0,1 0,-1 0,0 0,25 0,0 0,50 0,24 0,-24 0,-1 0,1 0,-25 0,24 0,-49 0,50 0,-50 0,25 0,-25 0,24 0,-24 0,25 0,0 0,-25 0,25 0,-25 0,25 0,-1 0,1 0,0 0,0 0,0 0,-25 0,24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04T10:13:27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15453 10021,'0'0,"25"0,-25 0,50 0,24-25,-74 25,75-25,-51 25,1 0,25 0,-50 0,49 0,-24 0,0 0,25 0,-1 0,-24 0,25 0,-1 0,-24 0,-25 0,50 0,-50 0,24 0,1 0,0 0,-25 0,25 0,-25 0,0 0,-25 0,0 0,0 0,1 0,-1 0,0 0,0 0,0 0,-24 0,24 0,-25 0,1 0,24 0,0 0,0 0,-24 0,49 0,-25 0,0 0,25 0,-25 0,1 0,-1 0,0 0,25 0,-25 0,0 0,25 0,25 0,0 0,0 0,24 0,-24 0,25 0,-1 0,1 0,-25 0,0 0,-1 0,26 0,-25 0,0 0,24 0,-24 0,0 0,24 0,-49 0,25 0,0 0,0 0,0 0,-25 0,0 0,0 0,-25 0,0 0,-25 0,1 0,-1 0,1 0,24 0,-25 0,50 0,-49 0,24 0,0 0,-25 0,50 0,-24 0,-1 0,0 0,25 0,-25 0,25 0,-25 0,25 0,-24 0,-1 0,25 0,-25 0,25 0,-25 0,0 0,25 0,-24 0,24 0,0 0,24-24,1 24,-25 0,50 0,-1 0,-24 0,25 0,-25 0,24 0,-24 0,25 0,-1 0,-24 0,25 0,24 0,-24 0,-26 0,1 0,0 0,0 0,0 0,-25 0,0 0,0 0,-50 0,25 0,0 0,-24 0,-1 0,1 0,-1 0,0 0,-24 0,49 0,-24 0,-1 0,25 0,0 0,-24 0,49 0,-25 0,25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04T10:13:27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16024 14808,'0'0,"25"0,24 0,1 0,-1 0,1 0,0 0,-1 0,-24 0,0 0,0 0,-25 0,49 0,-49 0,25 0,-25 0,25 0,-25 0,25 0,0 0,-50 0,0 0,-25 0,1 0,-1 0,-74 0,99 0,0 0,1 0,-1 0,25 0,-25 0,25 0,25 0,0 0,24 0,1 0,-1 0,-24 0,25 0,-25 0,0 0,-25 0,24 0,-24 0,25 0,-25 0,25 0,0 0,-25 0,25 0,-25 0,24 0,-24 0,-24 0,-1 0,-25 0,-24 0,-1 0,1 0,-1 0,1 0,24-24,26 24,-51 0,75 0,-25 0,25 0,0-25,0 25,50 0,24 0,1 0,-1 0,1 0,-1 0,1 0,-1 0,-49 0,74 25,-49-1,-26-24,1 0,0 0,0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04T10:13:27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14585 15553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生产者消费者问题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2952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问题描述</a:t>
            </a:r>
            <a:endParaRPr lang="zh-CN" altLang="zh-CN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生产者将产品放入缓冲区的空缓冲单元（</a:t>
            </a:r>
            <a:r>
              <a:rPr lang="en-US" altLang="zh-CN" sz="2400" b="1" dirty="0" smtClean="0"/>
              <a:t>in++</a:t>
            </a:r>
            <a:r>
              <a:rPr lang="zh-CN" altLang="en-US" sz="2400" b="1" dirty="0" smtClean="0"/>
              <a:t>），消费者从缓冲区的满缓冲单元取产品（</a:t>
            </a:r>
            <a:r>
              <a:rPr lang="en-US" altLang="zh-CN" sz="2400" b="1" dirty="0" smtClean="0"/>
              <a:t>out++</a:t>
            </a:r>
            <a:r>
              <a:rPr lang="zh-CN" altLang="en-US" sz="2400" b="1" dirty="0" smtClean="0"/>
              <a:t>）。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互斥：缓冲区互斥访问 </a:t>
            </a:r>
            <a:r>
              <a:rPr lang="en-US" altLang="zh-CN" sz="2400" b="1" dirty="0" smtClean="0">
                <a:solidFill>
                  <a:srgbClr val="FF00FF"/>
                </a:solidFill>
              </a:rPr>
              <a:t>(s=0)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同步：生产者满不放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(e=n)</a:t>
            </a:r>
            <a:r>
              <a:rPr lang="zh-CN" altLang="en-US" sz="2400" b="1" dirty="0" smtClean="0"/>
              <a:t>，消费者空不取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(f=0)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2. PV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操作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解决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lvl="0" eaLnBrk="0" hangingPunct="0">
              <a:buNone/>
            </a:pPr>
            <a:r>
              <a:rPr lang="zh-CN" altLang="en-US" sz="2400" b="1" dirty="0" smtClean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</a:t>
            </a:r>
            <a:endParaRPr lang="zh-CN" altLang="zh-CN" sz="2400" dirty="0" smtClean="0"/>
          </a:p>
        </p:txBody>
      </p:sp>
      <p:sp>
        <p:nvSpPr>
          <p:cNvPr id="5" name="文本框 71681"/>
          <p:cNvSpPr txBox="1"/>
          <p:nvPr/>
        </p:nvSpPr>
        <p:spPr>
          <a:xfrm>
            <a:off x="251520" y="3240405"/>
            <a:ext cx="3241675" cy="365638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producer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: while (ture){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/*生产v*/;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(e);</a:t>
            </a:r>
            <a:endParaRPr lang="zh-CN" altLang="en-US" sz="2400" b="1" dirty="0">
              <a:solidFill>
                <a:srgbClr val="008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(s);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    b[in]=v;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    in=(in+1) ％ n;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71685"/>
          <p:cNvSpPr txBox="1"/>
          <p:nvPr/>
        </p:nvSpPr>
        <p:spPr>
          <a:xfrm>
            <a:off x="1619672" y="4077072"/>
            <a:ext cx="2262326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（问）满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不放</a:t>
            </a:r>
            <a:endParaRPr lang="zh-CN" altLang="en-US" sz="2400" b="1" dirty="0">
              <a:solidFill>
                <a:srgbClr val="0099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7" name="文本框 71688"/>
          <p:cNvSpPr txBox="1"/>
          <p:nvPr/>
        </p:nvSpPr>
        <p:spPr>
          <a:xfrm>
            <a:off x="1619672" y="6093296"/>
            <a:ext cx="2247974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（答）不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空可取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1682"/>
          <p:cNvSpPr txBox="1"/>
          <p:nvPr/>
        </p:nvSpPr>
        <p:spPr>
          <a:xfrm>
            <a:off x="4572000" y="2924944"/>
            <a:ext cx="3384550" cy="372409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consumer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: while (true){  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(f);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(s);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    w :=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49" charset="-122"/>
              </a:rPr>
              <a:t>b[out]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    out:=(out+1) ％ n;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e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/*消费w*/;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71686"/>
          <p:cNvSpPr txBox="1"/>
          <p:nvPr/>
        </p:nvSpPr>
        <p:spPr>
          <a:xfrm>
            <a:off x="6156176" y="5445224"/>
            <a:ext cx="216066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（答）不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满可放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71687"/>
          <p:cNvSpPr txBox="1"/>
          <p:nvPr/>
        </p:nvSpPr>
        <p:spPr>
          <a:xfrm>
            <a:off x="6012160" y="3356992"/>
            <a:ext cx="229311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（问）空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不取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D:\操作系统资料\慕课堂文件（需要发给学生）\论述题\2.3 进程并发 信号量\信号量0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66188" cy="659735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9592" y="4941168"/>
            <a:ext cx="2160240" cy="36004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5661248"/>
            <a:ext cx="2160240" cy="36004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52120" y="4653136"/>
            <a:ext cx="2160240" cy="36004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5373216"/>
            <a:ext cx="2232248" cy="43204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1685"/>
          <p:cNvSpPr txBox="1"/>
          <p:nvPr/>
        </p:nvSpPr>
        <p:spPr>
          <a:xfrm>
            <a:off x="0" y="2276872"/>
            <a:ext cx="8964488" cy="307777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mutex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用于临界区互斥，初值为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。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full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是满缓冲个数，初始没有满缓冲，初值为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359024" y="2708920"/>
            <a:ext cx="8784976" cy="107837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交换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，会死锁。当缓冲区全满，则生产者经过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进入临界区但因满不放而阻塞在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上，此时消费者经过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被阻塞在</a:t>
            </a:r>
            <a:r>
              <a:rPr lang="en-US" altLang="zh-CN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上等待临界区，都等待，死锁</a:t>
            </a:r>
            <a:endParaRPr lang="en-US" altLang="zh-CN" sz="2000" b="1" dirty="0" smtClean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注意：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同步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先于互斥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调用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的顺序不对会死锁。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359024" y="3933056"/>
            <a:ext cx="8784976" cy="307777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交换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，不会死锁。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的顺序无关。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用户目录\我的图片\信号量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89872" cy="6165304"/>
          </a:xfrm>
          <a:prstGeom prst="rect">
            <a:avLst/>
          </a:prstGeom>
          <a:noFill/>
        </p:spPr>
      </p:pic>
      <p:sp>
        <p:nvSpPr>
          <p:cNvPr id="6" name="文本框 71685"/>
          <p:cNvSpPr txBox="1"/>
          <p:nvPr/>
        </p:nvSpPr>
        <p:spPr>
          <a:xfrm>
            <a:off x="4932040" y="4005064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7" name="文本框 71685"/>
          <p:cNvSpPr txBox="1"/>
          <p:nvPr/>
        </p:nvSpPr>
        <p:spPr>
          <a:xfrm>
            <a:off x="2987824" y="5301208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8" name="文本框 71685"/>
          <p:cNvSpPr txBox="1"/>
          <p:nvPr/>
        </p:nvSpPr>
        <p:spPr>
          <a:xfrm>
            <a:off x="7652920" y="4077072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9" name="文本框 71685"/>
          <p:cNvSpPr txBox="1"/>
          <p:nvPr/>
        </p:nvSpPr>
        <p:spPr>
          <a:xfrm>
            <a:off x="1835696" y="5733256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6617368" y="4076504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P(SE)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1043608" y="4437112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7314088" y="4941169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4932040" y="4869160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3995936" y="4869161"/>
            <a:ext cx="576064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pic>
        <p:nvPicPr>
          <p:cNvPr id="17" name="图片 16" descr="信号量01（答案）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6872"/>
            <a:ext cx="9144000" cy="142051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1628800"/>
            <a:ext cx="8964488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用户目录\我的图片\信号量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89872" cy="6165304"/>
          </a:xfrm>
          <a:prstGeom prst="rect">
            <a:avLst/>
          </a:prstGeom>
          <a:noFill/>
        </p:spPr>
      </p:pic>
      <p:sp>
        <p:nvSpPr>
          <p:cNvPr id="6" name="文本框 71685"/>
          <p:cNvSpPr txBox="1"/>
          <p:nvPr/>
        </p:nvSpPr>
        <p:spPr>
          <a:xfrm>
            <a:off x="4932040" y="4005064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7" name="文本框 71685"/>
          <p:cNvSpPr txBox="1"/>
          <p:nvPr/>
        </p:nvSpPr>
        <p:spPr>
          <a:xfrm>
            <a:off x="2987824" y="5301208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8" name="文本框 71685"/>
          <p:cNvSpPr txBox="1"/>
          <p:nvPr/>
        </p:nvSpPr>
        <p:spPr>
          <a:xfrm>
            <a:off x="7652920" y="4077072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9" name="文本框 71685"/>
          <p:cNvSpPr txBox="1"/>
          <p:nvPr/>
        </p:nvSpPr>
        <p:spPr>
          <a:xfrm>
            <a:off x="1835696" y="5733256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6617368" y="4076504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P(SE)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1043608" y="4437112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7314088" y="4941169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4932040" y="4869160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3995936" y="4869161"/>
            <a:ext cx="576064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204864"/>
            <a:ext cx="7668344" cy="43204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信号量01（答案）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99" y="0"/>
            <a:ext cx="7400001" cy="34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用户目录\我的图片\信号量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89872" cy="6165304"/>
          </a:xfrm>
          <a:prstGeom prst="rect">
            <a:avLst/>
          </a:prstGeom>
          <a:noFill/>
        </p:spPr>
      </p:pic>
      <p:sp>
        <p:nvSpPr>
          <p:cNvPr id="6" name="文本框 71685"/>
          <p:cNvSpPr txBox="1"/>
          <p:nvPr/>
        </p:nvSpPr>
        <p:spPr>
          <a:xfrm>
            <a:off x="4932040" y="4005064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7" name="文本框 71685"/>
          <p:cNvSpPr txBox="1"/>
          <p:nvPr/>
        </p:nvSpPr>
        <p:spPr>
          <a:xfrm>
            <a:off x="2987824" y="5301208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有奇数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8" name="文本框 71685"/>
          <p:cNvSpPr txBox="1"/>
          <p:nvPr/>
        </p:nvSpPr>
        <p:spPr>
          <a:xfrm>
            <a:off x="7652920" y="4077072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9" name="文本框 71685"/>
          <p:cNvSpPr txBox="1"/>
          <p:nvPr/>
        </p:nvSpPr>
        <p:spPr>
          <a:xfrm>
            <a:off x="1835696" y="5733256"/>
            <a:ext cx="144016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有偶数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6617368" y="4076504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P(SE)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1043608" y="4437112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7314088" y="4941169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4932040" y="4869160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有位置放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3995936" y="4869161"/>
            <a:ext cx="576064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pic>
        <p:nvPicPr>
          <p:cNvPr id="18" name="图片 17" descr="信号量01（答案）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0"/>
            <a:ext cx="6295239" cy="193333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2636912"/>
            <a:ext cx="8820472" cy="43204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289" name="墨迹 1228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2289" name="墨迹 12288"/>
            </p:nvPicPr>
            <p:blipFill>
              <a:blip r:embed="rId4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 descr="信号量04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774162"/>
          </a:xfrm>
        </p:spPr>
      </p:pic>
      <p:sp>
        <p:nvSpPr>
          <p:cNvPr id="10" name="文本框 71685"/>
          <p:cNvSpPr txBox="1"/>
          <p:nvPr/>
        </p:nvSpPr>
        <p:spPr>
          <a:xfrm>
            <a:off x="1403648" y="4653136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能放入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B1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1547664" y="3356992"/>
            <a:ext cx="36004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1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4283968" y="4581128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能从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B1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取吗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3563888" y="4581128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P(Se1)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1259632" y="5301208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能从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B1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取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251520" y="5301208"/>
            <a:ext cx="792088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V(Se1)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4283968" y="5013176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能放入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B2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7552456" y="5445224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能放入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B2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0" name="文本框 71685"/>
          <p:cNvSpPr txBox="1"/>
          <p:nvPr/>
        </p:nvSpPr>
        <p:spPr>
          <a:xfrm>
            <a:off x="6732240" y="5373216"/>
            <a:ext cx="792088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V(Se2)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1" name="文本框 71685"/>
          <p:cNvSpPr txBox="1"/>
          <p:nvPr/>
        </p:nvSpPr>
        <p:spPr>
          <a:xfrm>
            <a:off x="7199784" y="4365104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能从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B2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取吗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2" name="文本框 71685"/>
          <p:cNvSpPr txBox="1"/>
          <p:nvPr/>
        </p:nvSpPr>
        <p:spPr>
          <a:xfrm>
            <a:off x="7092280" y="4653136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P(Sp)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3" name="文本框 71685"/>
          <p:cNvSpPr txBox="1"/>
          <p:nvPr/>
        </p:nvSpPr>
        <p:spPr>
          <a:xfrm>
            <a:off x="4211960" y="5661248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能放入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B1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4" name="文本框 71685"/>
          <p:cNvSpPr txBox="1"/>
          <p:nvPr/>
        </p:nvSpPr>
        <p:spPr>
          <a:xfrm>
            <a:off x="3491880" y="3429000"/>
            <a:ext cx="36004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0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5" name="文本框 71685"/>
          <p:cNvSpPr txBox="1"/>
          <p:nvPr/>
        </p:nvSpPr>
        <p:spPr>
          <a:xfrm>
            <a:off x="5508104" y="3429000"/>
            <a:ext cx="36004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0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6" name="文本框 71685"/>
          <p:cNvSpPr txBox="1"/>
          <p:nvPr/>
        </p:nvSpPr>
        <p:spPr>
          <a:xfrm>
            <a:off x="7596336" y="3429000"/>
            <a:ext cx="36004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0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7" name="文本框 71685"/>
          <p:cNvSpPr txBox="1"/>
          <p:nvPr/>
        </p:nvSpPr>
        <p:spPr>
          <a:xfrm>
            <a:off x="4067944" y="6093296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能从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B2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取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8" name="文本框 71685"/>
          <p:cNvSpPr txBox="1"/>
          <p:nvPr/>
        </p:nvSpPr>
        <p:spPr>
          <a:xfrm>
            <a:off x="3275856" y="6021288"/>
            <a:ext cx="720080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V(Sp)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信号量0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-1" y="0"/>
            <a:ext cx="9144001" cy="2088630"/>
          </a:xfrm>
        </p:spPr>
      </p:pic>
      <p:pic>
        <p:nvPicPr>
          <p:cNvPr id="5" name="图片 4" descr="信号量02（答案）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023" y="2852936"/>
            <a:ext cx="9171023" cy="720080"/>
          </a:xfrm>
          <a:prstGeom prst="rect">
            <a:avLst/>
          </a:prstGeom>
        </p:spPr>
      </p:pic>
      <p:pic>
        <p:nvPicPr>
          <p:cNvPr id="6" name="图片 5" descr="信号量02（答案）0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85108"/>
            <a:ext cx="8468655" cy="3172892"/>
          </a:xfrm>
          <a:prstGeom prst="rect">
            <a:avLst/>
          </a:prstGeom>
        </p:spPr>
      </p:pic>
      <p:sp>
        <p:nvSpPr>
          <p:cNvPr id="7" name="文本框 71685"/>
          <p:cNvSpPr txBox="1"/>
          <p:nvPr/>
        </p:nvSpPr>
        <p:spPr>
          <a:xfrm>
            <a:off x="1619672" y="2276872"/>
            <a:ext cx="3384376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生产者消费者问题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title"/>
          </p:nvPr>
        </p:nvSpPr>
        <p:spPr>
          <a:xfrm>
            <a:off x="0" y="1"/>
            <a:ext cx="8686800" cy="692696"/>
          </a:xfrm>
        </p:spPr>
        <p:txBody>
          <a:bodyPr anchor="ctr"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读者－写者（读者优先）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39" name="文本框 116738"/>
          <p:cNvSpPr txBox="1"/>
          <p:nvPr/>
        </p:nvSpPr>
        <p:spPr>
          <a:xfrm>
            <a:off x="288925" y="765175"/>
            <a:ext cx="6769100" cy="423989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while(true){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P(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n++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V(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…; read; …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P(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rc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--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endParaRPr lang="zh-CN" altLang="en-US" sz="2800" b="1" dirty="0">
              <a:solidFill>
                <a:srgbClr val="66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V(</a:t>
            </a:r>
            <a:r>
              <a:rPr lang="en-US" altLang="zh-CN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0" name="文本框 116739"/>
          <p:cNvSpPr txBox="1"/>
          <p:nvPr/>
        </p:nvSpPr>
        <p:spPr>
          <a:xfrm>
            <a:off x="2411413" y="4797425"/>
            <a:ext cx="4824412" cy="19177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while(true){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write;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1" name="文本框 116740"/>
          <p:cNvSpPr txBox="1"/>
          <p:nvPr/>
        </p:nvSpPr>
        <p:spPr>
          <a:xfrm>
            <a:off x="2916238" y="692150"/>
            <a:ext cx="1368425" cy="427038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reader: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2" name="文本框 116741"/>
          <p:cNvSpPr txBox="1"/>
          <p:nvPr/>
        </p:nvSpPr>
        <p:spPr>
          <a:xfrm>
            <a:off x="4716463" y="4652963"/>
            <a:ext cx="1368425" cy="427037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writer: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3" name="文本框 116742"/>
          <p:cNvSpPr txBox="1"/>
          <p:nvPr/>
        </p:nvSpPr>
        <p:spPr>
          <a:xfrm>
            <a:off x="4029075" y="3848100"/>
            <a:ext cx="3315335" cy="36576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都不读唤醒阻塞的写者</a:t>
            </a:r>
            <a:endParaRPr lang="zh-CN" altLang="en-US" sz="2400" b="1">
              <a:solidFill>
                <a:srgbClr val="CC99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5" name="矩形 116744"/>
          <p:cNvSpPr/>
          <p:nvPr/>
        </p:nvSpPr>
        <p:spPr>
          <a:xfrm>
            <a:off x="1042670" y="1933575"/>
            <a:ext cx="3101340" cy="42672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then P(w);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6" name="矩形 116745"/>
          <p:cNvSpPr/>
          <p:nvPr/>
        </p:nvSpPr>
        <p:spPr>
          <a:xfrm>
            <a:off x="1043305" y="3789680"/>
            <a:ext cx="2985770" cy="42672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=0 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then V(w);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组合 116746"/>
          <p:cNvGrpSpPr/>
          <p:nvPr/>
        </p:nvGrpSpPr>
        <p:grpSpPr>
          <a:xfrm>
            <a:off x="2268538" y="4652963"/>
            <a:ext cx="6875462" cy="2205037"/>
            <a:chOff x="0" y="0"/>
            <a:chExt cx="4331" cy="1389"/>
          </a:xfrm>
        </p:grpSpPr>
        <p:sp>
          <p:nvSpPr>
            <p:cNvPr id="116748" name="直接连接符 116747"/>
            <p:cNvSpPr/>
            <p:nvPr/>
          </p:nvSpPr>
          <p:spPr>
            <a:xfrm flipV="1">
              <a:off x="0" y="0"/>
              <a:ext cx="4331" cy="3"/>
            </a:xfrm>
            <a:prstGeom prst="line">
              <a:avLst/>
            </a:prstGeom>
            <a:ln w="57150" cap="rnd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6749" name="直接连接符 116748"/>
            <p:cNvSpPr/>
            <p:nvPr/>
          </p:nvSpPr>
          <p:spPr>
            <a:xfrm>
              <a:off x="0" y="11"/>
              <a:ext cx="0" cy="1378"/>
            </a:xfrm>
            <a:prstGeom prst="line">
              <a:avLst/>
            </a:prstGeom>
            <a:ln w="57150" cap="rnd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16750" name="矩形 116749"/>
          <p:cNvSpPr/>
          <p:nvPr/>
        </p:nvSpPr>
        <p:spPr>
          <a:xfrm>
            <a:off x="2771775" y="5229225"/>
            <a:ext cx="1031875" cy="40449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P(w);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51" name="矩形 116750"/>
          <p:cNvSpPr/>
          <p:nvPr/>
        </p:nvSpPr>
        <p:spPr>
          <a:xfrm>
            <a:off x="2771775" y="5876925"/>
            <a:ext cx="1257300" cy="42672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V(w);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52" name="文本框 116751"/>
          <p:cNvSpPr txBox="1"/>
          <p:nvPr/>
        </p:nvSpPr>
        <p:spPr>
          <a:xfrm>
            <a:off x="3743325" y="5229225"/>
            <a:ext cx="3673475" cy="36512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在读或在写时写者阻塞</a:t>
            </a:r>
            <a:endParaRPr lang="zh-CN" altLang="en-US" sz="2400" b="1">
              <a:solidFill>
                <a:srgbClr val="CC99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53" name="文本框 116752"/>
          <p:cNvSpPr txBox="1"/>
          <p:nvPr/>
        </p:nvSpPr>
        <p:spPr>
          <a:xfrm>
            <a:off x="3743325" y="5984875"/>
            <a:ext cx="5284470" cy="36576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写完唤醒阻塞的读者或写者  </a:t>
            </a:r>
            <a:r>
              <a:rPr lang="en-US" altLang="zh-CN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solidFill>
                  <a:srgbClr val="99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读者优先</a:t>
            </a:r>
            <a:r>
              <a:rPr lang="en-US" altLang="zh-CN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2400" b="1">
              <a:solidFill>
                <a:srgbClr val="CC99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116753"/>
          <p:cNvGrpSpPr/>
          <p:nvPr/>
        </p:nvGrpSpPr>
        <p:grpSpPr>
          <a:xfrm>
            <a:off x="288925" y="1341438"/>
            <a:ext cx="487363" cy="1150937"/>
            <a:chOff x="0" y="0"/>
            <a:chExt cx="307" cy="725"/>
          </a:xfrm>
        </p:grpSpPr>
        <p:sp>
          <p:nvSpPr>
            <p:cNvPr id="116755" name="直接连接符 116754"/>
            <p:cNvSpPr/>
            <p:nvPr/>
          </p:nvSpPr>
          <p:spPr>
            <a:xfrm flipH="1">
              <a:off x="217" y="0"/>
              <a:ext cx="90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56" name="直接连接符 116755"/>
            <p:cNvSpPr/>
            <p:nvPr/>
          </p:nvSpPr>
          <p:spPr>
            <a:xfrm>
              <a:off x="217" y="0"/>
              <a:ext cx="0" cy="725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57" name="直接连接符 116756"/>
            <p:cNvSpPr/>
            <p:nvPr/>
          </p:nvSpPr>
          <p:spPr>
            <a:xfrm>
              <a:off x="217" y="725"/>
              <a:ext cx="90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58" name="文本框 116757"/>
            <p:cNvSpPr txBox="1"/>
            <p:nvPr/>
          </p:nvSpPr>
          <p:spPr>
            <a:xfrm>
              <a:off x="0" y="66"/>
              <a:ext cx="272" cy="55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 vert="horz" wrap="square" lIns="0" tIns="0" rIns="0" bIns="0" anchor="t">
              <a:spAutoFit/>
            </a:bodyPr>
            <a:lstStyle/>
            <a:p>
              <a:pPr lvl="0" eaLnBrk="0" hangingPunct="0">
                <a:lnSpc>
                  <a:spcPct val="80000"/>
                </a:lnSpc>
              </a:pPr>
              <a:r>
                <a:rPr lang="zh-CN" altLang="en-US" sz="2400" b="1">
                  <a:solidFill>
                    <a:srgbClr val="CC99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读互斥</a:t>
              </a:r>
              <a:endPara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16758"/>
          <p:cNvGrpSpPr/>
          <p:nvPr/>
        </p:nvGrpSpPr>
        <p:grpSpPr>
          <a:xfrm>
            <a:off x="250825" y="3284538"/>
            <a:ext cx="487363" cy="1150937"/>
            <a:chOff x="0" y="0"/>
            <a:chExt cx="307" cy="725"/>
          </a:xfrm>
        </p:grpSpPr>
        <p:sp>
          <p:nvSpPr>
            <p:cNvPr id="116760" name="直接连接符 116759"/>
            <p:cNvSpPr/>
            <p:nvPr/>
          </p:nvSpPr>
          <p:spPr>
            <a:xfrm flipH="1">
              <a:off x="217" y="0"/>
              <a:ext cx="90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61" name="直接连接符 116760"/>
            <p:cNvSpPr/>
            <p:nvPr/>
          </p:nvSpPr>
          <p:spPr>
            <a:xfrm>
              <a:off x="217" y="0"/>
              <a:ext cx="0" cy="725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62" name="直接连接符 116761"/>
            <p:cNvSpPr/>
            <p:nvPr/>
          </p:nvSpPr>
          <p:spPr>
            <a:xfrm>
              <a:off x="217" y="725"/>
              <a:ext cx="90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763" name="文本框 116762"/>
            <p:cNvSpPr txBox="1"/>
            <p:nvPr/>
          </p:nvSpPr>
          <p:spPr>
            <a:xfrm>
              <a:off x="0" y="66"/>
              <a:ext cx="272" cy="55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 vert="horz" wrap="square" lIns="0" tIns="0" rIns="0" bIns="0" anchor="t">
              <a:spAutoFit/>
            </a:bodyPr>
            <a:lstStyle/>
            <a:p>
              <a:pPr lvl="0" eaLnBrk="0" hangingPunct="0">
                <a:lnSpc>
                  <a:spcPct val="80000"/>
                </a:lnSpc>
              </a:pPr>
              <a:r>
                <a:rPr lang="zh-CN" altLang="en-US" sz="2400" b="1">
                  <a:solidFill>
                    <a:srgbClr val="CC99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读互斥</a:t>
              </a:r>
              <a:endPara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6764" name="文本框 116763"/>
          <p:cNvSpPr txBox="1"/>
          <p:nvPr/>
        </p:nvSpPr>
        <p:spPr>
          <a:xfrm>
            <a:off x="1800225" y="1158875"/>
            <a:ext cx="5543550" cy="36512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临界区互斥</a:t>
            </a:r>
            <a:r>
              <a:rPr lang="en-US" altLang="zh-CN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所有读者修改</a:t>
            </a:r>
            <a:r>
              <a:rPr lang="en-US" altLang="zh-CN" sz="2400" b="1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readcount</a:t>
            </a:r>
            <a:endParaRPr lang="en-US" altLang="zh-CN" sz="2400" b="1">
              <a:solidFill>
                <a:srgbClr val="CC99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6744" name="文本框 116743"/>
          <p:cNvSpPr txBox="1"/>
          <p:nvPr/>
        </p:nvSpPr>
        <p:spPr>
          <a:xfrm>
            <a:off x="4144010" y="2126615"/>
            <a:ext cx="3209925" cy="36576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>
                <a:solidFill>
                  <a:srgbClr val="CC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有写时读者阻塞</a:t>
            </a:r>
            <a:endParaRPr lang="zh-CN" altLang="en-US" sz="2400" b="1" dirty="0">
              <a:solidFill>
                <a:srgbClr val="CC99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1" grpId="1" animBg="1"/>
      <p:bldP spid="116742" grpId="0" animBg="1"/>
      <p:bldP spid="116743" grpId="0" animBg="1"/>
      <p:bldP spid="116745" grpId="0" animBg="1"/>
      <p:bldP spid="116746" grpId="0" animBg="1"/>
      <p:bldP spid="116750" grpId="0" animBg="1"/>
      <p:bldP spid="116751" grpId="0" animBg="1"/>
      <p:bldP spid="116752" grpId="0" animBg="1"/>
      <p:bldP spid="116753" grpId="0" animBg="1"/>
      <p:bldP spid="116764" grpId="0" animBg="1"/>
      <p:bldP spid="1167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操作系统资料\慕课堂文件（需要发给学生）\论述题\2.3 进程并发 信号量\信号量\信号量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833519"/>
            <a:ext cx="9144001" cy="415108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用信号量 解决互斥问题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92080" y="1700808"/>
            <a:ext cx="2232248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72400" y="1700808"/>
            <a:ext cx="9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1520" y="1988840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1687"/>
          <p:cNvSpPr txBox="1"/>
          <p:nvPr/>
        </p:nvSpPr>
        <p:spPr>
          <a:xfrm>
            <a:off x="6516216" y="2852936"/>
            <a:ext cx="2627784" cy="285174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PV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操作解题步骤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①有几个进程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②进程的动作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细化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③有互斥吗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④有同步吗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一问一答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3997072" y="3515296"/>
            <a:ext cx="2304256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我能投球吗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在投球吗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3246144" y="3501008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929304" y="3400424"/>
            <a:ext cx="2088232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我能投球吗</a:t>
            </a:r>
            <a:endParaRPr lang="en-US" altLang="zh-CN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 B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在投球吗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150936" y="3429000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1" name="文本框 71685"/>
          <p:cNvSpPr txBox="1"/>
          <p:nvPr/>
        </p:nvSpPr>
        <p:spPr>
          <a:xfrm>
            <a:off x="1115616" y="2564904"/>
            <a:ext cx="295232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组先投球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s1=1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2" name="文本框 71685"/>
          <p:cNvSpPr txBox="1"/>
          <p:nvPr/>
        </p:nvSpPr>
        <p:spPr>
          <a:xfrm>
            <a:off x="3707904" y="2564904"/>
            <a:ext cx="295232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组后投球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s2=0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3" name="文本框 71685"/>
          <p:cNvSpPr txBox="1"/>
          <p:nvPr/>
        </p:nvSpPr>
        <p:spPr>
          <a:xfrm>
            <a:off x="971600" y="4293096"/>
            <a:ext cx="2232248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我投完了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(B)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能投了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4" name="文本框 71685"/>
          <p:cNvSpPr txBox="1"/>
          <p:nvPr/>
        </p:nvSpPr>
        <p:spPr>
          <a:xfrm>
            <a:off x="179512" y="4293096"/>
            <a:ext cx="79208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5" name="文本框 71685"/>
          <p:cNvSpPr txBox="1"/>
          <p:nvPr/>
        </p:nvSpPr>
        <p:spPr>
          <a:xfrm>
            <a:off x="3995368" y="4393680"/>
            <a:ext cx="2232248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我投完了</a:t>
            </a:r>
            <a:endParaRPr lang="en-US" altLang="zh-CN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你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(A)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能投了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6" name="文本框 71685"/>
          <p:cNvSpPr txBox="1"/>
          <p:nvPr/>
        </p:nvSpPr>
        <p:spPr>
          <a:xfrm>
            <a:off x="3203848" y="4437112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5226784"/>
            <a:ext cx="56521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V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操作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的使用方法</a:t>
            </a:r>
            <a:endParaRPr lang="zh-CN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①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操作成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出现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②</a:t>
            </a:r>
            <a:r>
              <a:rPr lang="zh-CN" altLang="zh-CN" sz="2000" dirty="0" smtClean="0"/>
              <a:t>处理互斥时出现在同一进程中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③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处理同步时出现在不同进程中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（一问一答）</a:t>
            </a:r>
            <a:endParaRPr lang="zh-CN" altLang="zh-CN" sz="20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④</a:t>
            </a:r>
            <a:r>
              <a:rPr lang="zh-CN" altLang="zh-CN" sz="2000" dirty="0" smtClean="0"/>
              <a:t>同步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先于互斥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调用，</a:t>
            </a:r>
            <a:r>
              <a:rPr lang="en-US" altLang="zh-CN" sz="2000" dirty="0" smtClean="0"/>
              <a:t>V</a:t>
            </a:r>
            <a:r>
              <a:rPr lang="zh-CN" altLang="zh-CN" sz="2000" dirty="0" smtClean="0"/>
              <a:t>的顺序无关。</a:t>
            </a:r>
            <a:endParaRPr lang="zh-CN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 animBg="1"/>
      <p:bldP spid="21" grpId="0"/>
      <p:bldP spid="22" grpId="0"/>
      <p:bldP spid="23" grpId="0"/>
      <p:bldP spid="24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用信号量 解决互斥问题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71687"/>
          <p:cNvSpPr txBox="1"/>
          <p:nvPr/>
        </p:nvSpPr>
        <p:spPr>
          <a:xfrm>
            <a:off x="6516216" y="2852936"/>
            <a:ext cx="2627784" cy="285174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PV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操作解题步骤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①有几个进程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②进程的动作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细化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③有互斥吗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④有同步吗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一问一答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D:\操作系统资料\慕课堂文件（需要发给学生）\论述题\2.3 进程并发 信号量\信号量\信号量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836712"/>
            <a:ext cx="9144000" cy="1885950"/>
          </a:xfrm>
          <a:prstGeom prst="rect">
            <a:avLst/>
          </a:prstGeom>
          <a:noFill/>
        </p:spPr>
      </p:pic>
      <p:sp>
        <p:nvSpPr>
          <p:cNvPr id="6" name="文本框 71681"/>
          <p:cNvSpPr txBox="1"/>
          <p:nvPr/>
        </p:nvSpPr>
        <p:spPr>
          <a:xfrm>
            <a:off x="323529" y="2780928"/>
            <a:ext cx="1800200" cy="1625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A </a:t>
            </a:r>
            <a:r>
              <a:rPr lang="zh-CN" altLang="en-US" sz="2400" b="1" dirty="0" smtClean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端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endParaRPr lang="en-US" altLang="zh-CN" sz="2400" b="1" dirty="0" smtClean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走钢丝</a:t>
            </a:r>
            <a:endParaRPr lang="en-US" altLang="zh-CN" sz="2400" b="1" dirty="0" smtClean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71681"/>
          <p:cNvSpPr txBox="1"/>
          <p:nvPr/>
        </p:nvSpPr>
        <p:spPr>
          <a:xfrm>
            <a:off x="3203848" y="2708920"/>
            <a:ext cx="1800200" cy="1625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B </a:t>
            </a:r>
            <a:r>
              <a:rPr lang="zh-CN" altLang="en-US" sz="2400" b="1" dirty="0" smtClean="0">
                <a:solidFill>
                  <a:srgbClr val="FF66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端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</a:t>
            </a:r>
            <a:endParaRPr lang="zh-CN" altLang="en-US" sz="2400" b="1" dirty="0">
              <a:solidFill>
                <a:srgbClr val="008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走钢丝</a:t>
            </a:r>
            <a:endParaRPr lang="en-US" altLang="zh-CN" sz="2400" b="1" dirty="0" smtClean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24328" y="1700808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1560" y="1988840"/>
            <a:ext cx="2232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71685"/>
          <p:cNvSpPr txBox="1"/>
          <p:nvPr/>
        </p:nvSpPr>
        <p:spPr>
          <a:xfrm>
            <a:off x="467544" y="3212976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3491880" y="3933056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467544" y="5085184"/>
            <a:ext cx="295232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端先走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s1=1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3491880" y="3140968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467544" y="4005064"/>
            <a:ext cx="79208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395536" y="5589240"/>
            <a:ext cx="295232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端后走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s2=0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5" grpId="0" animBg="1"/>
      <p:bldP spid="16" grpId="0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操作系统资料\慕课堂文件（需要发给学生）\论述题\2.3 进程并发 信号量\信号量\信号量3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9124429" cy="5445224"/>
          </a:xfrm>
          <a:prstGeom prst="rect">
            <a:avLst/>
          </a:prstGeom>
          <a:noFill/>
        </p:spPr>
      </p:pic>
      <p:sp>
        <p:nvSpPr>
          <p:cNvPr id="12" name="文本框 71687"/>
          <p:cNvSpPr txBox="1"/>
          <p:nvPr/>
        </p:nvSpPr>
        <p:spPr>
          <a:xfrm>
            <a:off x="6516216" y="5319117"/>
            <a:ext cx="2627784" cy="153888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PV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操作解题步骤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①有几个进程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②进程的动作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细化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③有互斥吗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④有同步吗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一问一答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71685"/>
          <p:cNvSpPr txBox="1"/>
          <p:nvPr/>
        </p:nvSpPr>
        <p:spPr>
          <a:xfrm>
            <a:off x="2267744" y="2564904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盘子有空位吗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5" name="文本框 71685"/>
          <p:cNvSpPr txBox="1"/>
          <p:nvPr/>
        </p:nvSpPr>
        <p:spPr>
          <a:xfrm>
            <a:off x="971600" y="2564904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6" name="文本框 71685"/>
          <p:cNvSpPr txBox="1"/>
          <p:nvPr/>
        </p:nvSpPr>
        <p:spPr>
          <a:xfrm>
            <a:off x="179512" y="5517232"/>
            <a:ext cx="4464496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盘子可放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个水果，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s1=2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7" name="文本框 71685"/>
          <p:cNvSpPr txBox="1"/>
          <p:nvPr/>
        </p:nvSpPr>
        <p:spPr>
          <a:xfrm>
            <a:off x="1835696" y="4365104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盘子有空位吗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8" name="文本框 71685"/>
          <p:cNvSpPr txBox="1"/>
          <p:nvPr/>
        </p:nvSpPr>
        <p:spPr>
          <a:xfrm>
            <a:off x="971600" y="4365104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9" name="文本框 71685"/>
          <p:cNvSpPr txBox="1"/>
          <p:nvPr/>
        </p:nvSpPr>
        <p:spPr>
          <a:xfrm>
            <a:off x="5292080" y="2564904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0" name="文本框 71685"/>
          <p:cNvSpPr txBox="1"/>
          <p:nvPr/>
        </p:nvSpPr>
        <p:spPr>
          <a:xfrm>
            <a:off x="6156176" y="2564904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有苹果吗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1" name="文本框 71685"/>
          <p:cNvSpPr txBox="1"/>
          <p:nvPr/>
        </p:nvSpPr>
        <p:spPr>
          <a:xfrm>
            <a:off x="179512" y="5892128"/>
            <a:ext cx="4464496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初始时没有苹果，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s2=0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2" name="文本框 71685"/>
          <p:cNvSpPr txBox="1"/>
          <p:nvPr/>
        </p:nvSpPr>
        <p:spPr>
          <a:xfrm>
            <a:off x="5436096" y="4365104"/>
            <a:ext cx="7200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P(s3)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3" name="文本框 71685"/>
          <p:cNvSpPr txBox="1"/>
          <p:nvPr/>
        </p:nvSpPr>
        <p:spPr>
          <a:xfrm>
            <a:off x="6444208" y="4365104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有桔子吗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4" name="文本框 71685"/>
          <p:cNvSpPr txBox="1"/>
          <p:nvPr/>
        </p:nvSpPr>
        <p:spPr>
          <a:xfrm>
            <a:off x="179512" y="6309320"/>
            <a:ext cx="4464496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初始时没有桔子，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s3=0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5" name="文本框 71685"/>
          <p:cNvSpPr txBox="1"/>
          <p:nvPr/>
        </p:nvSpPr>
        <p:spPr>
          <a:xfrm>
            <a:off x="971600" y="3140968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6" name="文本框 71685"/>
          <p:cNvSpPr txBox="1"/>
          <p:nvPr/>
        </p:nvSpPr>
        <p:spPr>
          <a:xfrm>
            <a:off x="2123728" y="3140968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有苹果了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7" name="文本框 71685"/>
          <p:cNvSpPr txBox="1"/>
          <p:nvPr/>
        </p:nvSpPr>
        <p:spPr>
          <a:xfrm>
            <a:off x="1907704" y="5085184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有桔子了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8" name="文本框 71685"/>
          <p:cNvSpPr txBox="1"/>
          <p:nvPr/>
        </p:nvSpPr>
        <p:spPr>
          <a:xfrm>
            <a:off x="899592" y="5013176"/>
            <a:ext cx="7200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V(s3)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9" name="文本框 71685"/>
          <p:cNvSpPr txBox="1"/>
          <p:nvPr/>
        </p:nvSpPr>
        <p:spPr>
          <a:xfrm>
            <a:off x="6156176" y="3212976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盘子有空位了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40" name="文本框 71685"/>
          <p:cNvSpPr txBox="1"/>
          <p:nvPr/>
        </p:nvSpPr>
        <p:spPr>
          <a:xfrm>
            <a:off x="5292080" y="3284984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41" name="文本框 71685"/>
          <p:cNvSpPr txBox="1"/>
          <p:nvPr/>
        </p:nvSpPr>
        <p:spPr>
          <a:xfrm>
            <a:off x="6372200" y="4970312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盘子有空位了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42" name="文本框 71685"/>
          <p:cNvSpPr txBox="1"/>
          <p:nvPr/>
        </p:nvSpPr>
        <p:spPr>
          <a:xfrm>
            <a:off x="5436096" y="5013176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43" name="文本框 71685"/>
          <p:cNvSpPr txBox="1"/>
          <p:nvPr/>
        </p:nvSpPr>
        <p:spPr>
          <a:xfrm>
            <a:off x="539552" y="1484784"/>
            <a:ext cx="2952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s1=2</a:t>
            </a:r>
            <a:r>
              <a:rPr lang="zh-CN" altLang="en-US" sz="24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； 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s2=0</a:t>
            </a:r>
            <a:r>
              <a:rPr lang="zh-CN" altLang="en-US" sz="24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； 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s3=0</a:t>
            </a:r>
            <a:endParaRPr lang="zh-CN" altLang="en-US" sz="2400" b="1" dirty="0">
              <a:solidFill>
                <a:srgbClr val="9933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193" name="墨迹 8192"/>
              <p14:cNvContentPartPr/>
              <p14:nvPr/>
            </p14:nvContentPartPr>
            <p14:xfrm>
              <a:off x="5581650" y="2884488"/>
              <a:ext cx="276225" cy="17463"/>
            </p14:xfrm>
          </p:contentPart>
        </mc:Choice>
        <mc:Fallback xmlns="">
          <p:pic>
            <p:nvPicPr>
              <p:cNvPr id="8193" name="墨迹 8192"/>
            </p:nvPicPr>
            <p:blipFill>
              <a:blip r:embed="rId3"/>
            </p:blipFill>
            <p:spPr>
              <a:xfrm>
                <a:off x="5581650" y="2884488"/>
                <a:ext cx="276225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194" name="墨迹 8193"/>
              <p14:cNvContentPartPr/>
              <p14:nvPr/>
            </p14:nvContentPartPr>
            <p14:xfrm>
              <a:off x="5562600" y="3581400"/>
              <a:ext cx="304800" cy="26988"/>
            </p14:xfrm>
          </p:contentPart>
        </mc:Choice>
        <mc:Fallback xmlns="">
          <p:pic>
            <p:nvPicPr>
              <p:cNvPr id="8194" name="墨迹 8193"/>
            </p:nvPicPr>
            <p:blipFill>
              <a:blip r:embed="rId5"/>
            </p:blipFill>
            <p:spPr>
              <a:xfrm>
                <a:off x="5562600" y="3581400"/>
                <a:ext cx="304800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198" name="墨迹 8197"/>
              <p14:cNvContentPartPr/>
              <p14:nvPr/>
            </p14:nvContentPartPr>
            <p14:xfrm>
              <a:off x="5741988" y="5313363"/>
              <a:ext cx="303213" cy="17463"/>
            </p14:xfrm>
          </p:contentPart>
        </mc:Choice>
        <mc:Fallback xmlns="">
          <p:pic>
            <p:nvPicPr>
              <p:cNvPr id="8198" name="墨迹 8197"/>
            </p:nvPicPr>
            <p:blipFill>
              <a:blip r:embed="rId7"/>
            </p:blipFill>
            <p:spPr>
              <a:xfrm>
                <a:off x="5741988" y="5313363"/>
                <a:ext cx="303213" cy="1746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操作系统资料\慕课堂文件（需要发给学生）\论述题\2.3 进程并发 信号量\生产者消费者\信号量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9087035" cy="3789040"/>
          </a:xfrm>
          <a:prstGeom prst="rect">
            <a:avLst/>
          </a:prstGeom>
          <a:noFill/>
        </p:spPr>
      </p:pic>
      <p:sp>
        <p:nvSpPr>
          <p:cNvPr id="5" name="文本框 71685"/>
          <p:cNvSpPr txBox="1"/>
          <p:nvPr/>
        </p:nvSpPr>
        <p:spPr>
          <a:xfrm>
            <a:off x="1907704" y="1700808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能放吗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8" name="文本框 71685"/>
          <p:cNvSpPr txBox="1"/>
          <p:nvPr/>
        </p:nvSpPr>
        <p:spPr>
          <a:xfrm>
            <a:off x="179512" y="4653136"/>
            <a:ext cx="871296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缓冲区是否有空位置可以放，初始可放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个，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s1=1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9" name="文本框 71685"/>
          <p:cNvSpPr txBox="1"/>
          <p:nvPr/>
        </p:nvSpPr>
        <p:spPr>
          <a:xfrm>
            <a:off x="971600" y="1700808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6623720" y="1412776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可取吗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179512" y="5085184"/>
            <a:ext cx="864096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缓冲区是否有数据可取，初始时没有数据不可取，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s2=0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5796136" y="1412776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6372200" y="2348880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有位置可放了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5580112" y="2348880"/>
            <a:ext cx="792088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V(s1)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1763688" y="2348880"/>
            <a:ext cx="2520280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有数据可取了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971600" y="2348880"/>
            <a:ext cx="720080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V(s2)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:\操作系统资料\慕课堂文件（需要发给学生）\论述题\2.3 进程并发 信号量\生产者消费者\信号量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803977" cy="6858000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/>
        </p:nvCxnSpPr>
        <p:spPr>
          <a:xfrm>
            <a:off x="3635896" y="836712"/>
            <a:ext cx="4752528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9552" y="4869160"/>
            <a:ext cx="1800200" cy="432048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6096" y="4005064"/>
            <a:ext cx="180020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552" y="3933056"/>
            <a:ext cx="1728192" cy="144016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501008"/>
            <a:ext cx="1728192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1" idx="1"/>
            <a:endCxn id="13" idx="1"/>
          </p:cNvCxnSpPr>
          <p:nvPr/>
        </p:nvCxnSpPr>
        <p:spPr>
          <a:xfrm rot="10800000">
            <a:off x="539552" y="4005064"/>
            <a:ext cx="12700" cy="1080120"/>
          </a:xfrm>
          <a:prstGeom prst="bentConnector3">
            <a:avLst>
              <a:gd name="adj1" fmla="val 348749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1"/>
            <a:endCxn id="14" idx="1"/>
          </p:cNvCxnSpPr>
          <p:nvPr/>
        </p:nvCxnSpPr>
        <p:spPr>
          <a:xfrm rot="10800000">
            <a:off x="5436096" y="3573016"/>
            <a:ext cx="12700" cy="648072"/>
          </a:xfrm>
          <a:prstGeom prst="bentConnector3">
            <a:avLst>
              <a:gd name="adj1" fmla="val 348749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555776" y="0"/>
            <a:ext cx="5652120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V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操作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的使用方法</a:t>
            </a:r>
            <a:endParaRPr lang="zh-CN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①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V</a:t>
            </a:r>
            <a:r>
              <a:rPr lang="zh-CN" altLang="zh-CN" sz="2000" dirty="0" smtClean="0"/>
              <a:t>操作成</a:t>
            </a:r>
            <a:r>
              <a:rPr lang="zh-CN" altLang="en-US" sz="2000" dirty="0" smtClean="0"/>
              <a:t>对</a:t>
            </a:r>
            <a:r>
              <a:rPr lang="zh-CN" altLang="zh-CN" sz="2000" dirty="0" smtClean="0"/>
              <a:t>出现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②</a:t>
            </a:r>
            <a:r>
              <a:rPr lang="zh-CN" altLang="zh-CN" sz="2000" dirty="0" smtClean="0"/>
              <a:t>处理互斥时出现在同一进程中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③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处理同步时出现在不同进程中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（一问一答）</a:t>
            </a:r>
            <a:endParaRPr lang="zh-CN" altLang="zh-CN" sz="20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④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同步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先于互斥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调用，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V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的顺序无关。</a:t>
            </a:r>
            <a:endParaRPr lang="zh-CN" altLang="zh-CN" sz="2000" b="1" dirty="0" smtClean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64088" y="5301208"/>
            <a:ext cx="2088232" cy="504056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9552" y="5733256"/>
            <a:ext cx="2016224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71685"/>
          <p:cNvSpPr txBox="1"/>
          <p:nvPr/>
        </p:nvSpPr>
        <p:spPr>
          <a:xfrm>
            <a:off x="2123728" y="5776688"/>
            <a:ext cx="216024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0" name="文本框 71685"/>
          <p:cNvSpPr txBox="1"/>
          <p:nvPr/>
        </p:nvSpPr>
        <p:spPr>
          <a:xfrm>
            <a:off x="6948264" y="5373784"/>
            <a:ext cx="216024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33" name="文本框 71681"/>
          <p:cNvSpPr txBox="1"/>
          <p:nvPr/>
        </p:nvSpPr>
        <p:spPr>
          <a:xfrm>
            <a:off x="2843808" y="3212976"/>
            <a:ext cx="1800200" cy="2843855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roducer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 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   生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产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v;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(e);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(s);</a:t>
            </a:r>
            <a:endParaRPr lang="zh-CN" altLang="en-US" sz="2400" b="1" dirty="0">
              <a:solidFill>
                <a:srgbClr val="0FCF21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放;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</a:t>
            </a:r>
            <a:r>
              <a:rPr lang="zh-CN" altLang="en-US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0FCF21"/>
              </a:solidFill>
              <a:latin typeface="Times New Roman" panose="02020603050405020304" pitchFamily="2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71682"/>
          <p:cNvSpPr txBox="1"/>
          <p:nvPr/>
        </p:nvSpPr>
        <p:spPr>
          <a:xfrm>
            <a:off x="7380312" y="3212976"/>
            <a:ext cx="1763688" cy="2843855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onsumer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 ):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(f);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wait</a:t>
            </a:r>
            <a:r>
              <a:rPr lang="zh-CN" altLang="en-US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(s);</a:t>
            </a:r>
            <a:endParaRPr lang="zh-CN" altLang="en-US" sz="2400" b="1" dirty="0">
              <a:solidFill>
                <a:srgbClr val="0FCF21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     取</a:t>
            </a:r>
            <a:r>
              <a:rPr lang="en-US" altLang="zh-CN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</a:t>
            </a:r>
            <a:r>
              <a:rPr lang="zh-CN" altLang="en-US" sz="2400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0FCF21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signal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e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消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49" charset="-122"/>
              </a:rPr>
              <a:t>费</a:t>
            </a:r>
            <a:r>
              <a:rPr lang="zh-CN" altLang="en-US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w</a:t>
            </a:r>
            <a:r>
              <a:rPr lang="en-US" altLang="zh-CN" sz="2400" b="1" dirty="0" smtClean="0">
                <a:latin typeface="Times New Roman" panose="02020603050405020304" pitchFamily="2" charset="0"/>
                <a:ea typeface="黑体" panose="02010609060101010101" pitchFamily="49" charset="-122"/>
              </a:rPr>
              <a:t>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 descr="D:\操作系统资料\慕课堂文件（需要发给学生）\论述题\2.3 进程并发 信号量\生产者消费者\信号量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76591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95536" y="2780928"/>
            <a:ext cx="1224136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36" y="3645024"/>
            <a:ext cx="1296144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2492896"/>
            <a:ext cx="1224136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3968" y="3356992"/>
            <a:ext cx="1296144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3068960"/>
            <a:ext cx="3096344" cy="57606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3968" y="2780928"/>
            <a:ext cx="3024336" cy="57606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71685"/>
          <p:cNvSpPr txBox="1"/>
          <p:nvPr/>
        </p:nvSpPr>
        <p:spPr>
          <a:xfrm>
            <a:off x="1979712" y="3068960"/>
            <a:ext cx="1656184" cy="55399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生产者临界区</a:t>
            </a:r>
            <a:endParaRPr lang="en-US" altLang="zh-CN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  4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行、</a:t>
            </a:r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行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5868144" y="2780928"/>
            <a:ext cx="1656184" cy="55399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消费者临界区</a:t>
            </a:r>
            <a:endParaRPr lang="en-US" altLang="zh-CN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  <a:p>
            <a:pPr lvl="0" eaLnBrk="0" hangingPunct="0"/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        3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行、</a:t>
            </a:r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行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1475656" y="2492896"/>
            <a:ext cx="3168352" cy="2769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有位置可放吗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empty=8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5292080" y="2132856"/>
            <a:ext cx="2520280" cy="2880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有数据可取吗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full=0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1619672" y="2780928"/>
            <a:ext cx="2520280" cy="2880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临界区互斥 </a:t>
            </a:r>
            <a:r>
              <a:rPr lang="en-US" altLang="zh-CN" b="1" dirty="0" err="1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mutex</a:t>
            </a:r>
            <a:r>
              <a:rPr lang="en-US" altLang="zh-CN" b="1" dirty="0" smtClean="0">
                <a:solidFill>
                  <a:srgbClr val="0FCF21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=1</a:t>
            </a:r>
            <a:endParaRPr lang="zh-CN" altLang="en-US" b="1" dirty="0">
              <a:solidFill>
                <a:srgbClr val="0FCF21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5220072" y="5877272"/>
            <a:ext cx="2520280" cy="2880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1: mutex-1=0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，进入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5148064" y="6237312"/>
            <a:ext cx="2520280" cy="2880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2: full-1=-1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，阻塞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1475656" y="6237312"/>
            <a:ext cx="2520280" cy="2880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3: mutexl-1=--1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，阻塞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  <p:sp>
        <p:nvSpPr>
          <p:cNvPr id="20" name="文本框 71685"/>
          <p:cNvSpPr txBox="1"/>
          <p:nvPr/>
        </p:nvSpPr>
        <p:spPr>
          <a:xfrm>
            <a:off x="7740352" y="5877272"/>
            <a:ext cx="1152128" cy="61555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4000" b="1" dirty="0" smtClean="0">
                <a:solidFill>
                  <a:srgbClr val="993300"/>
                </a:solidFill>
                <a:latin typeface="Times New Roman" panose="02020603050405020304" pitchFamily="2" charset="0"/>
                <a:ea typeface="黑体" panose="02010609060101010101" pitchFamily="49" charset="-122"/>
              </a:rPr>
              <a:t>死锁</a:t>
            </a:r>
            <a:endParaRPr lang="zh-CN" altLang="en-US" sz="4000" b="1" dirty="0">
              <a:solidFill>
                <a:srgbClr val="993300"/>
              </a:solidFill>
              <a:latin typeface="Times New Roman" panose="020206030504050203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演示</Application>
  <PresentationFormat>全屏显示(4:3)</PresentationFormat>
  <Paragraphs>362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Arial Unicode MS</vt:lpstr>
      <vt:lpstr>Office 主题</vt:lpstr>
      <vt:lpstr>生产者消费者问题 </vt:lpstr>
      <vt:lpstr>PowerPoint 演示文稿</vt:lpstr>
      <vt:lpstr>读者－写者（读者优先）</vt:lpstr>
      <vt:lpstr>用信号量 解决互斥问题1</vt:lpstr>
      <vt:lpstr>用信号量 解决互斥问题2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第12次课  习题讲解</dc:title>
  <dc:creator/>
  <cp:lastModifiedBy>李艳军（杨林妈妈）</cp:lastModifiedBy>
  <cp:revision>63</cp:revision>
  <dcterms:created xsi:type="dcterms:W3CDTF">2021-06-04T01:39:00Z</dcterms:created>
  <dcterms:modified xsi:type="dcterms:W3CDTF">2021-06-04T02:13:26Z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1B9884709ADD4EE597CDAB8CCB511334</vt:lpwstr>
  </property>
  <property fmtid="{D5CDD505-2E9C-101B-9397-08002B2CF9AE}" pid="3" name="KSOProductBuildVer">
    <vt:lpwstr>2052-11.1.0.10495</vt:lpwstr>
  </property>
</Properties>
</file>