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操作系统资料\慕课堂文件（需要发给学生）\论述题\2.2 进程调度\进程调度算法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77272" cy="6858000"/>
          </a:xfrm>
          <a:prstGeom prst="rect">
            <a:avLst/>
          </a:prstGeom>
          <a:noFill/>
        </p:spPr>
      </p:pic>
      <p:sp>
        <p:nvSpPr>
          <p:cNvPr id="7" name="文本框 71685"/>
          <p:cNvSpPr txBox="1"/>
          <p:nvPr/>
        </p:nvSpPr>
        <p:spPr>
          <a:xfrm>
            <a:off x="3275856" y="1052736"/>
            <a:ext cx="5868144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先来先服务：按进入系统的时间先后调度，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顺序为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9" name="文本框 71685"/>
          <p:cNvSpPr txBox="1"/>
          <p:nvPr/>
        </p:nvSpPr>
        <p:spPr>
          <a:xfrm>
            <a:off x="1403648" y="4509120"/>
            <a:ext cx="576064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8:00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0" name="文本框 71685"/>
          <p:cNvSpPr txBox="1"/>
          <p:nvPr/>
        </p:nvSpPr>
        <p:spPr>
          <a:xfrm>
            <a:off x="2699792" y="450912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1" name="文本框 71685"/>
          <p:cNvSpPr txBox="1"/>
          <p:nvPr/>
        </p:nvSpPr>
        <p:spPr>
          <a:xfrm>
            <a:off x="1331640" y="486916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2" name="文本框 71685"/>
          <p:cNvSpPr txBox="1"/>
          <p:nvPr/>
        </p:nvSpPr>
        <p:spPr>
          <a:xfrm>
            <a:off x="2627784" y="486916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10:30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3" name="文本框 71685"/>
          <p:cNvSpPr txBox="1"/>
          <p:nvPr/>
        </p:nvSpPr>
        <p:spPr>
          <a:xfrm>
            <a:off x="1331640" y="522920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10:30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4" name="文本框 71685"/>
          <p:cNvSpPr txBox="1"/>
          <p:nvPr/>
        </p:nvSpPr>
        <p:spPr>
          <a:xfrm>
            <a:off x="2627784" y="522920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10:36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5" name="文本框 71685"/>
          <p:cNvSpPr txBox="1"/>
          <p:nvPr/>
        </p:nvSpPr>
        <p:spPr>
          <a:xfrm>
            <a:off x="1331640" y="558924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10:36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6" name="文本框 71685"/>
          <p:cNvSpPr txBox="1"/>
          <p:nvPr/>
        </p:nvSpPr>
        <p:spPr>
          <a:xfrm>
            <a:off x="2627784" y="5574384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10:48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7" name="文本框 71685"/>
          <p:cNvSpPr txBox="1"/>
          <p:nvPr/>
        </p:nvSpPr>
        <p:spPr>
          <a:xfrm>
            <a:off x="3851920" y="450912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8" name="文本框 71685"/>
          <p:cNvSpPr txBox="1"/>
          <p:nvPr/>
        </p:nvSpPr>
        <p:spPr>
          <a:xfrm>
            <a:off x="3851920" y="4869160"/>
            <a:ext cx="79208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19" name="文本框 71685"/>
          <p:cNvSpPr txBox="1"/>
          <p:nvPr/>
        </p:nvSpPr>
        <p:spPr>
          <a:xfrm>
            <a:off x="3419872" y="5229200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36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0" name="文本框 71685"/>
          <p:cNvSpPr txBox="1"/>
          <p:nvPr/>
        </p:nvSpPr>
        <p:spPr>
          <a:xfrm>
            <a:off x="3419872" y="5589240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48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1" name="文本框 71685"/>
          <p:cNvSpPr txBox="1"/>
          <p:nvPr/>
        </p:nvSpPr>
        <p:spPr>
          <a:xfrm>
            <a:off x="3275856" y="2060848"/>
            <a:ext cx="5868144" cy="73866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最短进程优先：服务时间最短的优先</a:t>
            </a:r>
            <a:endParaRPr lang="en-US" altLang="zh-CN" sz="2400" b="1" dirty="0" smtClean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               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顺序为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4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endParaRPr lang="zh-CN" altLang="en-US" sz="24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2" name="文本框 71685"/>
          <p:cNvSpPr txBox="1"/>
          <p:nvPr/>
        </p:nvSpPr>
        <p:spPr>
          <a:xfrm>
            <a:off x="5292080" y="4509120"/>
            <a:ext cx="576064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8:00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3" name="文本框 71685"/>
          <p:cNvSpPr txBox="1"/>
          <p:nvPr/>
        </p:nvSpPr>
        <p:spPr>
          <a:xfrm>
            <a:off x="6516216" y="450912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10:00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4" name="文本框 71685"/>
          <p:cNvSpPr txBox="1"/>
          <p:nvPr/>
        </p:nvSpPr>
        <p:spPr>
          <a:xfrm>
            <a:off x="5148064" y="522920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10:00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5" name="文本框 71685"/>
          <p:cNvSpPr txBox="1"/>
          <p:nvPr/>
        </p:nvSpPr>
        <p:spPr>
          <a:xfrm>
            <a:off x="6516216" y="522920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10:06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6" name="文本框 71685"/>
          <p:cNvSpPr txBox="1"/>
          <p:nvPr/>
        </p:nvSpPr>
        <p:spPr>
          <a:xfrm>
            <a:off x="5148064" y="558924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10:06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7" name="文本框 71685"/>
          <p:cNvSpPr txBox="1"/>
          <p:nvPr/>
        </p:nvSpPr>
        <p:spPr>
          <a:xfrm>
            <a:off x="6444208" y="558924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10:18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8" name="文本框 71685"/>
          <p:cNvSpPr txBox="1"/>
          <p:nvPr/>
        </p:nvSpPr>
        <p:spPr>
          <a:xfrm>
            <a:off x="5147496" y="486916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10:18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29" name="文本框 71685"/>
          <p:cNvSpPr txBox="1"/>
          <p:nvPr/>
        </p:nvSpPr>
        <p:spPr>
          <a:xfrm>
            <a:off x="6472216" y="4869160"/>
            <a:ext cx="86409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FF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10:48</a:t>
            </a:r>
            <a:endParaRPr lang="zh-CN" altLang="en-US" sz="2000" b="1" dirty="0">
              <a:solidFill>
                <a:srgbClr val="FF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0" name="文本框 71685"/>
          <p:cNvSpPr txBox="1"/>
          <p:nvPr/>
        </p:nvSpPr>
        <p:spPr>
          <a:xfrm>
            <a:off x="7628424" y="4551985"/>
            <a:ext cx="90060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419872" y="0"/>
            <a:ext cx="4824536" cy="8367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周转时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=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成时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-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达时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3" name="文本框 71685"/>
          <p:cNvSpPr txBox="1"/>
          <p:nvPr/>
        </p:nvSpPr>
        <p:spPr>
          <a:xfrm>
            <a:off x="7199784" y="4869160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18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4" name="文本框 71685"/>
          <p:cNvSpPr txBox="1"/>
          <p:nvPr/>
        </p:nvSpPr>
        <p:spPr>
          <a:xfrm>
            <a:off x="7199784" y="5229200"/>
            <a:ext cx="1548680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06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5" name="文本框 71685"/>
          <p:cNvSpPr txBox="1"/>
          <p:nvPr/>
        </p:nvSpPr>
        <p:spPr>
          <a:xfrm>
            <a:off x="7524328" y="5589240"/>
            <a:ext cx="900608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48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6" name="文本框 71685"/>
          <p:cNvSpPr txBox="1"/>
          <p:nvPr/>
        </p:nvSpPr>
        <p:spPr>
          <a:xfrm>
            <a:off x="6300192" y="6093297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43.5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sp>
        <p:nvSpPr>
          <p:cNvPr id="37" name="文本框 71685"/>
          <p:cNvSpPr txBox="1"/>
          <p:nvPr/>
        </p:nvSpPr>
        <p:spPr>
          <a:xfrm>
            <a:off x="6587088" y="6507359"/>
            <a:ext cx="1944216" cy="3077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小时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33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分钟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操作系统资料\慕课堂文件（需要发给学生）\论述题\2.2 进程调度\进程调度算法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23155" cy="4797152"/>
          </a:xfrm>
          <a:prstGeom prst="rect">
            <a:avLst/>
          </a:prstGeom>
          <a:noFill/>
        </p:spPr>
      </p:pic>
      <p:pic>
        <p:nvPicPr>
          <p:cNvPr id="2051" name="Picture 3" descr="D:\操作系统资料\慕课堂文件（需要发给学生）\论述题\2.2 进程调度\进程调度算法2（答案）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92" y="3789040"/>
            <a:ext cx="8855586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6" name="文本框 71685"/>
          <p:cNvSpPr txBox="1"/>
          <p:nvPr/>
        </p:nvSpPr>
        <p:spPr>
          <a:xfrm>
            <a:off x="3647344" y="1484784"/>
            <a:ext cx="5184576" cy="738664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优先级调度：优先级高的先调度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顺序为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P1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操作系统资料\慕课堂文件（需要发给学生）\论述题\2.2 进程调度\进程调度算法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23155" cy="4797152"/>
          </a:xfrm>
          <a:prstGeom prst="rect">
            <a:avLst/>
          </a:prstGeom>
          <a:noFill/>
        </p:spPr>
      </p:pic>
      <p:pic>
        <p:nvPicPr>
          <p:cNvPr id="3074" name="Picture 2" descr="D:\操作系统资料\慕课堂文件（需要发给学生）\论述题\2.2 进程调度\进程调度算法2（答案）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88640"/>
            <a:ext cx="4788024" cy="3624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467544" y="4797152"/>
            <a:ext cx="4824536" cy="8367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周转时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=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成时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-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达时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D:\操作系统资料\慕课堂文件（需要发给学生）\论述题\2.2 进程调度\进程调度算法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76436" cy="6021288"/>
          </a:xfrm>
          <a:prstGeom prst="rect">
            <a:avLst/>
          </a:prstGeom>
          <a:noFill/>
        </p:spPr>
      </p:pic>
      <p:pic>
        <p:nvPicPr>
          <p:cNvPr id="4099" name="Picture 3" descr="D:\操作系统资料\慕课堂文件（需要发给学生）\论述题\2.2 进程调度\进程调度算法3（答案）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7164288" cy="25098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cxnSp>
        <p:nvCxnSpPr>
          <p:cNvPr id="18" name="直接箭头连接符 17"/>
          <p:cNvCxnSpPr/>
          <p:nvPr/>
        </p:nvCxnSpPr>
        <p:spPr>
          <a:xfrm flipV="1">
            <a:off x="2627784" y="4293096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1685"/>
          <p:cNvSpPr txBox="1"/>
          <p:nvPr/>
        </p:nvSpPr>
        <p:spPr>
          <a:xfrm>
            <a:off x="1835696" y="3933056"/>
            <a:ext cx="792088" cy="307777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91880" y="4293096"/>
            <a:ext cx="0" cy="72008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71685"/>
          <p:cNvSpPr txBox="1"/>
          <p:nvPr/>
        </p:nvSpPr>
        <p:spPr>
          <a:xfrm>
            <a:off x="2915816" y="3933056"/>
            <a:ext cx="1008112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短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355976" y="4365104"/>
            <a:ext cx="0" cy="720080"/>
          </a:xfrm>
          <a:prstGeom prst="straightConnector1">
            <a:avLst/>
          </a:prstGeom>
          <a:ln w="571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1685"/>
          <p:cNvSpPr txBox="1"/>
          <p:nvPr/>
        </p:nvSpPr>
        <p:spPr>
          <a:xfrm>
            <a:off x="4067944" y="4005064"/>
            <a:ext cx="720080" cy="307777"/>
          </a:xfrm>
          <a:prstGeom prst="rect">
            <a:avLst/>
          </a:prstGeom>
          <a:solidFill>
            <a:srgbClr val="FF00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96136" y="4293096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71685"/>
          <p:cNvSpPr txBox="1"/>
          <p:nvPr/>
        </p:nvSpPr>
        <p:spPr>
          <a:xfrm>
            <a:off x="5508104" y="4005064"/>
            <a:ext cx="792088" cy="307777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236296" y="4221088"/>
            <a:ext cx="0" cy="72008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1685"/>
          <p:cNvSpPr txBox="1"/>
          <p:nvPr/>
        </p:nvSpPr>
        <p:spPr>
          <a:xfrm>
            <a:off x="6660232" y="4005065"/>
            <a:ext cx="792088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D:\操作系统资料\慕课堂文件（需要发给学生）\论述题\2.2 进程调度\进程调度算法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76436" cy="6021288"/>
          </a:xfrm>
          <a:prstGeom prst="rect">
            <a:avLst/>
          </a:prstGeom>
          <a:noFill/>
        </p:spPr>
      </p:pic>
      <p:pic>
        <p:nvPicPr>
          <p:cNvPr id="4099" name="Picture 3" descr="D:\操作系统资料\慕课堂文件（需要发给学生）\论述题\2.2 进程调度\进程调度算法3（答案）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7164288" cy="25098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251520" y="0"/>
            <a:ext cx="8280920" cy="24928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优先级调度：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静态优先级（优先数）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           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动态优先级（最高响应比优先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HRRN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1052736"/>
            <a:ext cx="8135938" cy="842962"/>
            <a:chOff x="0" y="0"/>
            <a:chExt cx="5125" cy="531"/>
          </a:xfrm>
        </p:grpSpPr>
        <p:grpSp>
          <p:nvGrpSpPr>
            <p:cNvPr id="8" name="组合 39942"/>
            <p:cNvGrpSpPr/>
            <p:nvPr/>
          </p:nvGrpSpPr>
          <p:grpSpPr>
            <a:xfrm>
              <a:off x="0" y="0"/>
              <a:ext cx="5035" cy="531"/>
              <a:chOff x="0" y="0"/>
              <a:chExt cx="5035" cy="53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84" y="0"/>
                <a:ext cx="3906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lvl="0" algn="ctr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周转时间   运行时间</a:t>
                </a:r>
                <a:r>
                  <a:rPr lang="zh-CN" altLang="en-US" sz="10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+</a:t>
                </a:r>
                <a:r>
                  <a:rPr lang="en-US" altLang="x-none" sz="10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等待时间   等待时间</a:t>
                </a:r>
                <a:endParaRPr lang="zh-CN" altLang="en-US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0" y="164"/>
                <a:ext cx="5035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lvl="0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响应比</a:t>
                </a:r>
                <a:r>
                  <a:rPr lang="zh-CN" altLang="en-US" sz="16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          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=</a:t>
                </a:r>
                <a:r>
                  <a:rPr lang="en-US" altLang="x-none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          </a:t>
                </a:r>
                <a:endParaRPr lang="en-US" altLang="x-none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93" y="255"/>
                <a:ext cx="3946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lvl="0" eaLnBrk="0" hangingPunct="0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CC00FF"/>
                    </a:solidFill>
                    <a:latin typeface="宋体" panose="02010600030101010101" pitchFamily="2" charset="-122"/>
                    <a:ea typeface="黑体" panose="02010609060101010101" pitchFamily="1" charset="-122"/>
                  </a:rPr>
                  <a:t>运行时间        运行时间        运行时间</a:t>
                </a:r>
                <a:endParaRPr lang="zh-CN" altLang="en-US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sp>
            <p:nvSpPr>
              <p:cNvPr id="13" name="直接连接符 12"/>
              <p:cNvSpPr/>
              <p:nvPr/>
            </p:nvSpPr>
            <p:spPr>
              <a:xfrm>
                <a:off x="839" y="300"/>
                <a:ext cx="72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" name="直接连接符 13"/>
              <p:cNvSpPr/>
              <p:nvPr/>
            </p:nvSpPr>
            <p:spPr>
              <a:xfrm>
                <a:off x="3923" y="300"/>
                <a:ext cx="726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" name="直接连接符 14"/>
              <p:cNvSpPr/>
              <p:nvPr/>
            </p:nvSpPr>
            <p:spPr>
              <a:xfrm>
                <a:off x="1927" y="300"/>
                <a:ext cx="1679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" name="文本框 39949"/>
            <p:cNvSpPr txBox="1"/>
            <p:nvPr/>
          </p:nvSpPr>
          <p:spPr>
            <a:xfrm>
              <a:off x="4626" y="119"/>
              <a:ext cx="499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lnSpc>
                  <a:spcPct val="12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x-none" sz="2400" b="1" dirty="0">
                  <a:solidFill>
                    <a:srgbClr val="CC00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+</a:t>
              </a:r>
              <a:r>
                <a:rPr lang="en-US" altLang="x-none" sz="2400" b="1" dirty="0">
                  <a:solidFill>
                    <a:srgbClr val="CC00FF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1</a:t>
              </a:r>
              <a:endParaRPr lang="en-US" altLang="x-none" sz="2400" b="1" dirty="0">
                <a:solidFill>
                  <a:srgbClr val="CC00FF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560" y="198884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计算响应比：当一个进程结束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时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627784" y="5445224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1685"/>
          <p:cNvSpPr txBox="1"/>
          <p:nvPr/>
        </p:nvSpPr>
        <p:spPr>
          <a:xfrm>
            <a:off x="2051720" y="5085184"/>
            <a:ext cx="792088" cy="307777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91880" y="4941168"/>
            <a:ext cx="0" cy="115212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71685"/>
          <p:cNvSpPr txBox="1"/>
          <p:nvPr/>
        </p:nvSpPr>
        <p:spPr>
          <a:xfrm>
            <a:off x="2123728" y="3717032"/>
            <a:ext cx="1656184" cy="1231106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计算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BC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响应比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2/5=0.4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0/2=0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B&gt;C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，选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32040" y="5445224"/>
            <a:ext cx="0" cy="720080"/>
          </a:xfrm>
          <a:prstGeom prst="straightConnector1">
            <a:avLst/>
          </a:prstGeom>
          <a:ln w="571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1685"/>
          <p:cNvSpPr txBox="1"/>
          <p:nvPr/>
        </p:nvSpPr>
        <p:spPr>
          <a:xfrm>
            <a:off x="4427984" y="5157192"/>
            <a:ext cx="720080" cy="307777"/>
          </a:xfrm>
          <a:prstGeom prst="rect">
            <a:avLst/>
          </a:prstGeom>
          <a:solidFill>
            <a:srgbClr val="FF00FF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96136" y="5445224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71685"/>
          <p:cNvSpPr txBox="1"/>
          <p:nvPr/>
        </p:nvSpPr>
        <p:spPr>
          <a:xfrm>
            <a:off x="5436096" y="5085184"/>
            <a:ext cx="792088" cy="307777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236296" y="5445224"/>
            <a:ext cx="0" cy="72008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1685"/>
          <p:cNvSpPr txBox="1"/>
          <p:nvPr/>
        </p:nvSpPr>
        <p:spPr>
          <a:xfrm>
            <a:off x="6948264" y="5085184"/>
            <a:ext cx="792088" cy="30777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horz" wrap="square" lIns="0" tIns="0" rIns="0" bIns="0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只有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1" grpId="0" animBg="1"/>
      <p:bldP spid="23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D:\操作系统资料\慕课堂文件（需要发给学生）\论述题\2.2 进程调度\进程调度算法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076436" cy="6021288"/>
          </a:xfrm>
          <a:prstGeom prst="rect">
            <a:avLst/>
          </a:prstGeom>
          <a:noFill/>
        </p:spPr>
      </p:pic>
      <p:pic>
        <p:nvPicPr>
          <p:cNvPr id="4099" name="Picture 3" descr="D:\操作系统资料\慕课堂文件（需要发给学生）\论述题\2.2 进程调度\进程调度算法3（答案）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0"/>
            <a:ext cx="7164288" cy="2348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pic>
        <p:nvPicPr>
          <p:cNvPr id="5123" name="Picture 3" descr="D:\操作系统资料\慕课堂文件（需要发给学生）\论述题\2.2 进程调度\进程调度算法3（答案）a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420888"/>
            <a:ext cx="5409286" cy="3528392"/>
          </a:xfrm>
          <a:prstGeom prst="rect">
            <a:avLst/>
          </a:prstGeom>
          <a:noFill/>
          <a:ln w="76200">
            <a:solidFill>
              <a:srgbClr val="FF00FF"/>
            </a:solidFill>
          </a:ln>
        </p:spPr>
      </p:pic>
      <p:sp>
        <p:nvSpPr>
          <p:cNvPr id="29" name="圆角矩形 28"/>
          <p:cNvSpPr/>
          <p:nvPr/>
        </p:nvSpPr>
        <p:spPr>
          <a:xfrm>
            <a:off x="0" y="6021288"/>
            <a:ext cx="9144000" cy="8367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周转时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=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成时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-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达时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间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  <a:p>
            <a:pPr lvl="0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归一化周转时间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带权周转时间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)=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转时间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/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服务时间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忍耐度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1" charset="-122"/>
              </a:rPr>
              <a:t>)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全屏显示(4:3)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黑体</vt:lpstr>
      <vt:lpstr>微软雅黑</vt:lpstr>
      <vt:lpstr>华文琥珀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李艳军（杨林妈妈）</cp:lastModifiedBy>
  <cp:revision>14</cp:revision>
  <dcterms:created xsi:type="dcterms:W3CDTF">2021-06-04T01:37:07Z</dcterms:created>
  <dcterms:modified xsi:type="dcterms:W3CDTF">2021-06-04T01:37:21Z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795CE1D235C246C5A0C7C4D6CBAA8937</vt:lpwstr>
  </property>
  <property fmtid="{D5CDD505-2E9C-101B-9397-08002B2CF9AE}" pid="3" name="KSOProductBuildVer">
    <vt:lpwstr>2052-11.1.0.10495</vt:lpwstr>
  </property>
</Properties>
</file>