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61" r:id="rId7"/>
    <p:sldId id="279" r:id="rId8"/>
    <p:sldId id="263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4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操作系统资料\慕课堂文件（需要发给学生）\论述题\2.4 死锁 银行家算法\银行家算法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28113" cy="6093296"/>
          </a:xfrm>
          <a:prstGeom prst="rect">
            <a:avLst/>
          </a:prstGeom>
          <a:noFill/>
        </p:spPr>
      </p:pic>
      <p:pic>
        <p:nvPicPr>
          <p:cNvPr id="1029" name="Picture 5" descr="D:\操作系统资料\慕课堂文件（需要发给学生）\论述题\2.4 死锁 银行家算法\银行家算法01（答案）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960" y="28576"/>
            <a:ext cx="4250845" cy="32129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30" name="文本框 71685"/>
          <p:cNvSpPr txBox="1"/>
          <p:nvPr/>
        </p:nvSpPr>
        <p:spPr>
          <a:xfrm>
            <a:off x="6675656" y="234888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228184" y="4437112"/>
            <a:ext cx="23042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71685"/>
          <p:cNvSpPr txBox="1"/>
          <p:nvPr/>
        </p:nvSpPr>
        <p:spPr>
          <a:xfrm>
            <a:off x="5724128" y="522920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563888" y="5589240"/>
            <a:ext cx="24482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文本框 71685"/>
          <p:cNvSpPr txBox="1"/>
          <p:nvPr/>
        </p:nvSpPr>
        <p:spPr>
          <a:xfrm>
            <a:off x="7122560" y="2348880"/>
            <a:ext cx="151216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4    3      7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5" name="文本框 71685"/>
          <p:cNvSpPr txBox="1"/>
          <p:nvPr/>
        </p:nvSpPr>
        <p:spPr>
          <a:xfrm>
            <a:off x="6732240" y="2780928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6" name="文本框 71685"/>
          <p:cNvSpPr txBox="1"/>
          <p:nvPr/>
        </p:nvSpPr>
        <p:spPr>
          <a:xfrm>
            <a:off x="5724128" y="5661248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63888" y="6021288"/>
            <a:ext cx="24482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71685"/>
          <p:cNvSpPr txBox="1"/>
          <p:nvPr/>
        </p:nvSpPr>
        <p:spPr>
          <a:xfrm>
            <a:off x="7136848" y="2780928"/>
            <a:ext cx="151216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7    4     11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0" name="文本框 71685"/>
          <p:cNvSpPr txBox="1"/>
          <p:nvPr/>
        </p:nvSpPr>
        <p:spPr>
          <a:xfrm>
            <a:off x="6732240" y="980728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1" name="文本框 71685"/>
          <p:cNvSpPr txBox="1"/>
          <p:nvPr/>
        </p:nvSpPr>
        <p:spPr>
          <a:xfrm>
            <a:off x="5508104" y="4077072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707904" y="4437112"/>
            <a:ext cx="20162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文本框 71685"/>
          <p:cNvSpPr txBox="1"/>
          <p:nvPr/>
        </p:nvSpPr>
        <p:spPr>
          <a:xfrm>
            <a:off x="7164288" y="980728"/>
            <a:ext cx="1728192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9    5     13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5" name="文本框 71685"/>
          <p:cNvSpPr txBox="1"/>
          <p:nvPr/>
        </p:nvSpPr>
        <p:spPr>
          <a:xfrm>
            <a:off x="6732240" y="1484784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6" name="文本框 71685"/>
          <p:cNvSpPr txBox="1"/>
          <p:nvPr/>
        </p:nvSpPr>
        <p:spPr>
          <a:xfrm>
            <a:off x="5580112" y="450912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419872" y="4869160"/>
            <a:ext cx="24482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文本框 71685"/>
          <p:cNvSpPr txBox="1"/>
          <p:nvPr/>
        </p:nvSpPr>
        <p:spPr>
          <a:xfrm>
            <a:off x="7020272" y="1484784"/>
            <a:ext cx="1728192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13    5     15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9" name="文本框 71685"/>
          <p:cNvSpPr txBox="1"/>
          <p:nvPr/>
        </p:nvSpPr>
        <p:spPr>
          <a:xfrm>
            <a:off x="6660232" y="1916832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50" name="文本框 71685"/>
          <p:cNvSpPr txBox="1"/>
          <p:nvPr/>
        </p:nvSpPr>
        <p:spPr>
          <a:xfrm>
            <a:off x="5652120" y="486916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3419872" y="5229200"/>
            <a:ext cx="24482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文本框 71685"/>
          <p:cNvSpPr txBox="1"/>
          <p:nvPr/>
        </p:nvSpPr>
        <p:spPr>
          <a:xfrm>
            <a:off x="7004848" y="1916832"/>
            <a:ext cx="1728192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15    5     20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51391" y="841668"/>
            <a:ext cx="4211960" cy="16561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T0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时刻是安全的。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全序列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：（不唯一）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P4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P5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P3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/>
      <p:bldP spid="35" grpId="0" animBg="1"/>
      <p:bldP spid="36" grpId="0" animBg="1"/>
      <p:bldP spid="39" grpId="0"/>
      <p:bldP spid="40" grpId="0" animBg="1"/>
      <p:bldP spid="41" grpId="0" animBg="1"/>
      <p:bldP spid="44" grpId="0"/>
      <p:bldP spid="45" grpId="0" animBg="1"/>
      <p:bldP spid="46" grpId="0" animBg="1"/>
      <p:bldP spid="48" grpId="0"/>
      <p:bldP spid="49" grpId="0" animBg="1"/>
      <p:bldP spid="50" grpId="0" animBg="1"/>
      <p:bldP spid="52" grpId="0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操作系统资料\慕课堂文件（需要发给学生）\论述题\2.4 死锁 银行家算法\银行家算法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28113" cy="6093296"/>
          </a:xfrm>
          <a:prstGeom prst="rect">
            <a:avLst/>
          </a:prstGeom>
          <a:noFill/>
        </p:spPr>
      </p:pic>
      <p:pic>
        <p:nvPicPr>
          <p:cNvPr id="1029" name="Picture 5" descr="D:\操作系统资料\慕课堂文件（需要发给学生）\论述题\2.4 死锁 银行家算法\银行家算法01（答案）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155" y="0"/>
            <a:ext cx="4250845" cy="32129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cxnSp>
        <p:nvCxnSpPr>
          <p:cNvPr id="32" name="直接连接符 31"/>
          <p:cNvCxnSpPr/>
          <p:nvPr/>
        </p:nvCxnSpPr>
        <p:spPr>
          <a:xfrm>
            <a:off x="1557824" y="2435746"/>
            <a:ext cx="30243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文本框 71685"/>
          <p:cNvSpPr txBox="1"/>
          <p:nvPr/>
        </p:nvSpPr>
        <p:spPr>
          <a:xfrm>
            <a:off x="3779912" y="5229200"/>
            <a:ext cx="2088232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4        0        5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5" name="文本框 71685"/>
          <p:cNvSpPr txBox="1"/>
          <p:nvPr/>
        </p:nvSpPr>
        <p:spPr>
          <a:xfrm>
            <a:off x="6012160" y="4077072"/>
            <a:ext cx="259228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0           3          2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6" name="文本框 71685"/>
          <p:cNvSpPr txBox="1"/>
          <p:nvPr/>
        </p:nvSpPr>
        <p:spPr>
          <a:xfrm>
            <a:off x="5465240" y="2320304"/>
            <a:ext cx="151216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0    2    0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868144" y="4437112"/>
            <a:ext cx="30243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文本框 71685"/>
          <p:cNvSpPr txBox="1"/>
          <p:nvPr/>
        </p:nvSpPr>
        <p:spPr>
          <a:xfrm>
            <a:off x="7092280" y="234888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0" y="121920"/>
            <a:ext cx="4893310" cy="15760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合理性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(2,0,1)+(2,0,4)&lt;max(4,2,5)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或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(2,0,1)&lt;need(2,2,1)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可能性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(2,0,1)&lt;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还剩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(2,3,3)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可能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安全性：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尝试分配，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找安全序列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2520950"/>
            <a:ext cx="4787900" cy="13081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(2)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可以为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分配资源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因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为分配后的状态安全的，因为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先运行完，然后与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(1)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问相同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 animBg="1"/>
      <p:bldP spid="3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操作系统资料\慕课堂文件（需要发给学生）\论述题\2.4 死锁 银行家算法\银行家算法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745654"/>
            <a:ext cx="9128113" cy="6093296"/>
          </a:xfrm>
          <a:prstGeom prst="rect">
            <a:avLst/>
          </a:prstGeom>
          <a:noFill/>
        </p:spPr>
      </p:pic>
      <p:sp>
        <p:nvSpPr>
          <p:cNvPr id="34" name="文本框 71685"/>
          <p:cNvSpPr txBox="1"/>
          <p:nvPr/>
        </p:nvSpPr>
        <p:spPr>
          <a:xfrm>
            <a:off x="3695700" y="6015990"/>
            <a:ext cx="1990090" cy="3689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algn="l" eaLnBrk="0" hangingPunct="0"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  4        0       5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  <a:sym typeface="+mn-ea"/>
            </a:endParaRPr>
          </a:p>
        </p:txBody>
      </p:sp>
      <p:sp>
        <p:nvSpPr>
          <p:cNvPr id="35" name="文本框 71685"/>
          <p:cNvSpPr txBox="1"/>
          <p:nvPr/>
        </p:nvSpPr>
        <p:spPr>
          <a:xfrm>
            <a:off x="5940720" y="4834336"/>
            <a:ext cx="2592288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0           3          2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067944" y="3573016"/>
            <a:ext cx="30243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5" descr="D:\操作系统资料\慕课堂文件（需要发给学生）\论述题\2.4 死锁 银行家算法\银行家算法01（答案）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225"/>
            <a:ext cx="4250845" cy="31409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36" name="文本框 71685"/>
          <p:cNvSpPr txBox="1"/>
          <p:nvPr/>
        </p:nvSpPr>
        <p:spPr>
          <a:xfrm>
            <a:off x="702945" y="2291080"/>
            <a:ext cx="1273810" cy="3689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0   2    0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3779912" y="4812008"/>
            <a:ext cx="2088232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2        3        2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6130058" y="4812008"/>
            <a:ext cx="2592288" cy="36933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0           1          2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583552" y="923576"/>
            <a:ext cx="151216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3    2    7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310" y="3864610"/>
            <a:ext cx="5056505" cy="25203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(3)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不能为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分配资源。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因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为若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将申请的资源分配给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，则系统剩余资源数量为（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0,1,2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）不能满足任何进程的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need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，找不到安全序列，分配后的状态不安全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42235" y="22225"/>
            <a:ext cx="5541645" cy="1427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合理性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(0,2,0)+(2,1,2)&lt;max(5,5,9) 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(0,2,0)&lt;need(3,4,7)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可能性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: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(0,2,0)&lt;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还剩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(0,3,2)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+mn-ea"/>
              </a:rPr>
              <a:t>可能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  <a:sym typeface="+mn-ea"/>
            </a:endParaRPr>
          </a:p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安全性：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6" grpId="0" bldLvl="0" animBg="1"/>
      <p:bldP spid="3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操作系统资料\慕课堂文件（需要发给学生）\论述题\2.4 死锁 银行家算法\银行家算法0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391" y="0"/>
            <a:ext cx="9092609" cy="5517232"/>
          </a:xfrm>
          <a:prstGeom prst="rect">
            <a:avLst/>
          </a:prstGeom>
          <a:noFill/>
        </p:spPr>
      </p:pic>
      <p:sp>
        <p:nvSpPr>
          <p:cNvPr id="3" name="文本框 71685"/>
          <p:cNvSpPr txBox="1"/>
          <p:nvPr/>
        </p:nvSpPr>
        <p:spPr>
          <a:xfrm>
            <a:off x="5724128" y="1412776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" name="文本框 71685"/>
          <p:cNvSpPr txBox="1"/>
          <p:nvPr/>
        </p:nvSpPr>
        <p:spPr>
          <a:xfrm>
            <a:off x="6156176" y="191683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1     5    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5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5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5" name="文本框 71685"/>
          <p:cNvSpPr txBox="1"/>
          <p:nvPr/>
        </p:nvSpPr>
        <p:spPr>
          <a:xfrm>
            <a:off x="5724128" y="342900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6" name="文本框 71685"/>
          <p:cNvSpPr txBox="1"/>
          <p:nvPr/>
        </p:nvSpPr>
        <p:spPr>
          <a:xfrm>
            <a:off x="6156176" y="227687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2     5      6     9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7" name="文本框 71685"/>
          <p:cNvSpPr txBox="1"/>
          <p:nvPr/>
        </p:nvSpPr>
        <p:spPr>
          <a:xfrm>
            <a:off x="5724128" y="2420888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8" name="文本框 71685"/>
          <p:cNvSpPr txBox="1"/>
          <p:nvPr/>
        </p:nvSpPr>
        <p:spPr>
          <a:xfrm>
            <a:off x="6142456" y="2607768"/>
            <a:ext cx="2389984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3     8    10   13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5724128" y="198884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6127032" y="2953520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4     8    10   13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5724128" y="2996952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6099592" y="3356992"/>
            <a:ext cx="2389984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4    11    13   15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72000" y="4941168"/>
            <a:ext cx="4211960" cy="16561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该状态是安全的。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全序列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：（不唯一）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P0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P3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操作系统资料\慕课堂文件（需要发给学生）\论述题\2.4 死锁 银行家算法\银行家算法0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391" y="0"/>
            <a:ext cx="9092609" cy="5517232"/>
          </a:xfrm>
          <a:prstGeom prst="rect">
            <a:avLst/>
          </a:prstGeom>
          <a:noFill/>
        </p:spPr>
      </p:pic>
      <p:sp>
        <p:nvSpPr>
          <p:cNvPr id="4" name="文本框 71685"/>
          <p:cNvSpPr txBox="1"/>
          <p:nvPr/>
        </p:nvSpPr>
        <p:spPr>
          <a:xfrm>
            <a:off x="1143624" y="245003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2     5      7      6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0825" y="5157470"/>
            <a:ext cx="8533130" cy="14401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合理性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：合理；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可能性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：可能；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安全性：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不安全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，因为分配后不能满足任何进程的资源需求，系统状态不安全，所以不能将资源分配给它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15616" y="4941168"/>
            <a:ext cx="4536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71685"/>
          <p:cNvSpPr txBox="1"/>
          <p:nvPr/>
        </p:nvSpPr>
        <p:spPr>
          <a:xfrm>
            <a:off x="3924496" y="245003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   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3      4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6459064" y="144135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0     3      0      1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ldLvl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393113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754544"/>
            <a:ext cx="3375490" cy="3888432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1838960" y="5182235"/>
            <a:ext cx="6261100" cy="3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393113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754544"/>
            <a:ext cx="3375490" cy="3888432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0" y="0"/>
            <a:ext cx="7047230" cy="963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）该状态是安全的。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全序列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：（不唯一）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896745" y="5589270"/>
            <a:ext cx="3322955" cy="368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本框 71685"/>
          <p:cNvSpPr txBox="1"/>
          <p:nvPr/>
        </p:nvSpPr>
        <p:spPr>
          <a:xfrm>
            <a:off x="8292797" y="2513851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8293050" y="3357627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4081780" y="3235325"/>
            <a:ext cx="1326515" cy="368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/>
            <a:r>
              <a:rPr 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2,8,7,4</a:t>
            </a:r>
            <a:endParaRPr lang="en-US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8292797" y="382714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" name="文本框 71685"/>
          <p:cNvSpPr txBox="1"/>
          <p:nvPr/>
        </p:nvSpPr>
        <p:spPr>
          <a:xfrm>
            <a:off x="4150995" y="3727450"/>
            <a:ext cx="1326515" cy="368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/>
            <a:r>
              <a:rPr 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2,14,10,6</a:t>
            </a:r>
            <a:endParaRPr lang="en-US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1" name="文本框 71685"/>
          <p:cNvSpPr txBox="1"/>
          <p:nvPr/>
        </p:nvSpPr>
        <p:spPr>
          <a:xfrm>
            <a:off x="8292797" y="4273793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" name="文本框 71685"/>
          <p:cNvSpPr txBox="1"/>
          <p:nvPr/>
        </p:nvSpPr>
        <p:spPr>
          <a:xfrm>
            <a:off x="4150995" y="4196715"/>
            <a:ext cx="1326515" cy="368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/>
            <a:r>
              <a:rPr 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2,14,11,10</a:t>
            </a:r>
            <a:endParaRPr lang="en-US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3" name="文本框 71685"/>
          <p:cNvSpPr txBox="1"/>
          <p:nvPr/>
        </p:nvSpPr>
        <p:spPr>
          <a:xfrm>
            <a:off x="8244408" y="2924944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4" name="文本框 71685"/>
          <p:cNvSpPr txBox="1"/>
          <p:nvPr/>
        </p:nvSpPr>
        <p:spPr>
          <a:xfrm>
            <a:off x="4150995" y="2673985"/>
            <a:ext cx="1326515" cy="368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lvl="0" eaLnBrk="0" hangingPunct="0"/>
            <a:r>
              <a:rPr 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3,14,12,12</a:t>
            </a:r>
            <a:endParaRPr lang="en-US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17" grpId="0" bldLvl="0" animBg="1"/>
      <p:bldP spid="13" grpId="0"/>
      <p:bldP spid="19" grpId="0" bldLvl="0" animBg="1"/>
      <p:bldP spid="2" grpId="0"/>
      <p:bldP spid="21" grpId="0" bldLvl="0" animBg="1"/>
      <p:bldP spid="3" grpId="0"/>
      <p:bldP spid="23" grpId="0" bldLvl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393113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764704"/>
            <a:ext cx="3375490" cy="3888432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3419872" y="6165304"/>
            <a:ext cx="489654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71685"/>
          <p:cNvSpPr txBox="1"/>
          <p:nvPr/>
        </p:nvSpPr>
        <p:spPr>
          <a:xfrm>
            <a:off x="868744" y="2636912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1    4   2  0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4139952" y="249289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0  0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6300192" y="2924944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0    3  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0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8100392" y="2492896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4139384" y="285293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1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8172400" y="3356992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4139952" y="321297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2  4  6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6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8100392" y="3789040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0" name="文本框 71685"/>
          <p:cNvSpPr txBox="1"/>
          <p:nvPr/>
        </p:nvSpPr>
        <p:spPr>
          <a:xfrm>
            <a:off x="3982784" y="357301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2  10  9  8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1" name="文本框 71685"/>
          <p:cNvSpPr txBox="1"/>
          <p:nvPr/>
        </p:nvSpPr>
        <p:spPr>
          <a:xfrm>
            <a:off x="8100392" y="4221088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2" name="文本框 71685"/>
          <p:cNvSpPr txBox="1"/>
          <p:nvPr/>
        </p:nvSpPr>
        <p:spPr>
          <a:xfrm>
            <a:off x="3838200" y="393305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2  10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12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3" name="文本框 71685"/>
          <p:cNvSpPr txBox="1"/>
          <p:nvPr/>
        </p:nvSpPr>
        <p:spPr>
          <a:xfrm>
            <a:off x="8244408" y="2924944"/>
            <a:ext cx="432048" cy="36933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4" name="文本框 71685"/>
          <p:cNvSpPr txBox="1"/>
          <p:nvPr/>
        </p:nvSpPr>
        <p:spPr>
          <a:xfrm>
            <a:off x="3851920" y="4293096"/>
            <a:ext cx="2232248" cy="3693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3  14  12  12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0" y="3933056"/>
            <a:ext cx="3923928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）能分配给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因为分配后状态是安全的。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全序列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Wingdings" panose="05000000000000000000" pitchFamily="2" charset="2"/>
              </a:rPr>
              <a:t>：（不唯一）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P0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0"/>
            <a:ext cx="5051425" cy="14446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1.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合理性：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合理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2.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可能性：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可能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安全性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尝试分配，找安全序列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bldLvl="0" animBg="1"/>
      <p:bldP spid="24" grpId="0"/>
      <p:bldP spid="25" grpId="0" animBg="1"/>
      <p:bldP spid="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全屏显示(4:3)</PresentationFormat>
  <Paragraphs>159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黑体</vt:lpstr>
      <vt:lpstr>Webdings</vt:lpstr>
      <vt:lpstr>微软雅黑</vt:lpstr>
      <vt:lpstr>Wingdings</vt:lpstr>
      <vt:lpstr>方正粗黑宋简体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李艳军（杨林妈妈）</cp:lastModifiedBy>
  <cp:revision>54</cp:revision>
  <dcterms:created xsi:type="dcterms:W3CDTF">2020-04-12T03:59:00Z</dcterms:created>
  <dcterms:modified xsi:type="dcterms:W3CDTF">2021-06-04T01:36:59Z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C9428DF528AD41B3B52640BB47203EC7</vt:lpwstr>
  </property>
</Properties>
</file>