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9" r:id="rId3"/>
    <p:sldId id="335" r:id="rId4"/>
    <p:sldId id="280" r:id="rId5"/>
    <p:sldId id="336" r:id="rId6"/>
    <p:sldId id="369" r:id="rId7"/>
    <p:sldId id="285" r:id="rId8"/>
    <p:sldId id="284" r:id="rId9"/>
    <p:sldId id="301" r:id="rId10"/>
    <p:sldId id="370" r:id="rId11"/>
    <p:sldId id="288" r:id="rId12"/>
    <p:sldId id="289" r:id="rId13"/>
    <p:sldId id="282" r:id="rId14"/>
    <p:sldId id="287" r:id="rId15"/>
    <p:sldId id="290" r:id="rId16"/>
    <p:sldId id="291" r:id="rId17"/>
    <p:sldId id="292" r:id="rId18"/>
    <p:sldId id="286" r:id="rId19"/>
    <p:sldId id="320" r:id="rId20"/>
    <p:sldId id="294" r:id="rId21"/>
    <p:sldId id="321" r:id="rId22"/>
    <p:sldId id="322" r:id="rId23"/>
    <p:sldId id="296" r:id="rId24"/>
    <p:sldId id="297" r:id="rId25"/>
    <p:sldId id="293" r:id="rId26"/>
    <p:sldId id="324" r:id="rId27"/>
    <p:sldId id="323" r:id="rId28"/>
    <p:sldId id="325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66FFFF"/>
    <a:srgbClr val="0000FF"/>
    <a:srgbClr val="660066"/>
    <a:srgbClr val="00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63" d="100"/>
          <a:sy n="63" d="100"/>
        </p:scale>
        <p:origin x="1380" y="56"/>
      </p:cViewPr>
      <p:guideLst>
        <p:guide orient="horz" pos="21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en-US" altLang="x-none" sz="1200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1031" name="图片 1030" descr="tz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516688" y="0"/>
            <a:ext cx="2627312" cy="5889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4400" b="1" u="none" kern="1200" baseline="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3200" b="1" u="none" kern="1200" baseline="0">
          <a:solidFill>
            <a:srgbClr val="2D2DFF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defTabSz="914400">
              <a:lnSpc>
                <a:spcPct val="13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7200" kern="12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第1部分  背景知识</a:t>
            </a:r>
            <a:br>
              <a:rPr lang="zh-CN" altLang="en-US" sz="7200" kern="12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</a:br>
            <a:br>
              <a:rPr lang="zh-CN" altLang="en-US" sz="1600" kern="1200" baseline="0" dirty="0">
                <a:latin typeface="Arial" panose="020B0604020202020204" pitchFamily="34" charset="0"/>
                <a:ea typeface="黑体" panose="02010609060101010101" pitchFamily="1" charset="-122"/>
              </a:rPr>
            </a:br>
            <a:r>
              <a:rPr lang="zh-CN" altLang="en-US" sz="4800" kern="1200" baseline="0" dirty="0">
                <a:latin typeface="Arial" panose="020B0604020202020204" pitchFamily="34" charset="0"/>
                <a:ea typeface="黑体" panose="02010609060101010101" pitchFamily="1" charset="-122"/>
              </a:rPr>
              <a:t>第1章 计算机系统概述</a:t>
            </a:r>
            <a:br>
              <a:rPr lang="zh-CN" altLang="en-US" sz="4800" kern="1200" baseline="0" dirty="0">
                <a:latin typeface="Arial" panose="020B0604020202020204" pitchFamily="34" charset="0"/>
                <a:ea typeface="黑体" panose="02010609060101010101" pitchFamily="1" charset="-122"/>
              </a:rPr>
            </a:br>
            <a:r>
              <a:rPr lang="zh-CN" altLang="en-US" sz="4800" kern="1200" baseline="0" dirty="0">
                <a:latin typeface="Arial" panose="020B0604020202020204" pitchFamily="34" charset="0"/>
                <a:ea typeface="黑体" panose="02010609060101010101" pitchFamily="1" charset="-122"/>
              </a:rPr>
              <a:t>第2章 操作系统概述</a:t>
            </a:r>
            <a:endParaRPr lang="zh-CN" altLang="en-US" sz="4800" kern="1200" baseline="0" dirty="0"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345" y="4926965"/>
            <a:ext cx="820229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66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第一部分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综述</a:t>
            </a:r>
            <a:r>
              <a:rPr lang="zh-CN" altLang="zh-CN" sz="2800" dirty="0">
                <a:solidFill>
                  <a:srgbClr val="66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了计算机组织与系统结构、</a:t>
            </a:r>
            <a:endParaRPr lang="zh-CN" altLang="zh-CN" sz="2800" dirty="0">
              <a:solidFill>
                <a:srgbClr val="660066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r>
              <a:rPr lang="zh-CN" altLang="zh-CN" sz="2800" dirty="0">
                <a:solidFill>
                  <a:srgbClr val="66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      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重点讲述</a:t>
            </a:r>
            <a:r>
              <a:rPr lang="zh-CN" altLang="zh-CN" sz="2800" dirty="0">
                <a:solidFill>
                  <a:srgbClr val="66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与操作系统设计相关的主题。</a:t>
            </a:r>
            <a:endParaRPr lang="zh-CN" altLang="zh-CN" sz="2800" dirty="0">
              <a:solidFill>
                <a:srgbClr val="660066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内容占位符 16385" descr="1.8"/>
          <p:cNvPicPr>
            <a:picLocks noGrp="1" noChangeAspect="1"/>
          </p:cNvPicPr>
          <p:nvPr>
            <p:ph sz="half" idx="1"/>
          </p:nvPr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4025900" y="510902"/>
            <a:ext cx="5003800" cy="6288088"/>
          </a:xfrm>
        </p:spPr>
      </p:pic>
      <p:sp>
        <p:nvSpPr>
          <p:cNvPr id="16387" name="标题 16386"/>
          <p:cNvSpPr>
            <a:spLocks noGrp="1"/>
          </p:cNvSpPr>
          <p:nvPr>
            <p:ph type="title"/>
          </p:nvPr>
        </p:nvSpPr>
        <p:spPr>
          <a:xfrm>
            <a:off x="457200" y="1588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短 I/O 等待</a:t>
            </a:r>
            <a:endParaRPr lang="zh-CN" altLang="en-US" dirty="0"/>
          </a:p>
        </p:txBody>
      </p:sp>
      <p:pic>
        <p:nvPicPr>
          <p:cNvPr id="16388" name="内容占位符 16387" descr="1.5b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457200" y="1047750"/>
            <a:ext cx="3276600" cy="5861050"/>
          </a:xfrm>
        </p:spPr>
      </p:pic>
      <p:sp>
        <p:nvSpPr>
          <p:cNvPr id="6" name="矩形 5"/>
          <p:cNvSpPr>
            <a:spLocks noGrp="1"/>
          </p:cNvSpPr>
          <p:nvPr/>
        </p:nvSpPr>
        <p:spPr>
          <a:xfrm>
            <a:off x="5364088" y="2411429"/>
            <a:ext cx="1665166" cy="91594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1" charset="-122"/>
              </a:rPr>
              <a:t>I/O与指令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1" charset="-122"/>
            </a:endParaRPr>
          </a:p>
          <a:p>
            <a:pPr marL="0" lvl="0" indent="0" algn="ctr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1" charset="-122"/>
              </a:rPr>
              <a:t>执行并发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1" charset="-122"/>
            </a:endParaRPr>
          </a:p>
        </p:txBody>
      </p:sp>
      <p:sp>
        <p:nvSpPr>
          <p:cNvPr id="7" name="矩形 6"/>
          <p:cNvSpPr>
            <a:spLocks noGrp="1"/>
          </p:cNvSpPr>
          <p:nvPr/>
        </p:nvSpPr>
        <p:spPr>
          <a:xfrm>
            <a:off x="457200" y="3794513"/>
            <a:ext cx="1340093" cy="509737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中断点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Grp="1"/>
          </p:cNvSpPr>
          <p:nvPr/>
        </p:nvSpPr>
        <p:spPr>
          <a:xfrm>
            <a:off x="2438547" y="3068960"/>
            <a:ext cx="2133454" cy="509738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中断服务程序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755576" y="3323829"/>
            <a:ext cx="576064" cy="417822"/>
          </a:xfrm>
          <a:prstGeom prst="roundRect">
            <a:avLst/>
          </a:prstGeom>
          <a:noFill/>
          <a:ln w="762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721180" y="3608872"/>
            <a:ext cx="1012619" cy="1476312"/>
          </a:xfrm>
          <a:prstGeom prst="roundRect">
            <a:avLst/>
          </a:prstGeom>
          <a:noFill/>
          <a:ln w="762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7165380" y="2451576"/>
            <a:ext cx="1665165" cy="617383"/>
          </a:xfrm>
          <a:prstGeom prst="roundRect">
            <a:avLst/>
          </a:prstGeom>
          <a:noFill/>
          <a:ln w="762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7060830" y="4304250"/>
            <a:ext cx="1665165" cy="617383"/>
          </a:xfrm>
          <a:prstGeom prst="roundRect">
            <a:avLst/>
          </a:prstGeom>
          <a:noFill/>
          <a:ln w="762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内容占位符 17409" descr="1.5c"/>
          <p:cNvPicPr>
            <a:picLocks noGrp="1" noChangeAspect="1"/>
          </p:cNvPicPr>
          <p:nvPr>
            <p:ph sz="half" idx="1"/>
          </p:nvPr>
        </p:nvPicPr>
        <p:blipFill>
          <a:blip r:embed="rId1">
            <a:lum bright="24000"/>
          </a:blip>
          <a:stretch>
            <a:fillRect/>
          </a:stretch>
        </p:blipFill>
        <p:spPr>
          <a:xfrm>
            <a:off x="457200" y="820738"/>
            <a:ext cx="3324225" cy="6037262"/>
          </a:xfrm>
        </p:spPr>
      </p:pic>
      <p:sp>
        <p:nvSpPr>
          <p:cNvPr id="17411" name="标题 1741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长 I/O 等待</a:t>
            </a:r>
            <a:endParaRPr lang="zh-CN" altLang="en-US" dirty="0"/>
          </a:p>
        </p:txBody>
      </p:sp>
      <p:pic>
        <p:nvPicPr>
          <p:cNvPr id="17412" name="内容占位符 17411" descr="1.9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3898900" y="549275"/>
            <a:ext cx="4629150" cy="63087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1.4.1 中断和指令周期</a:t>
            </a:r>
            <a:endParaRPr lang="zh-CN" altLang="en-US" dirty="0"/>
          </a:p>
        </p:txBody>
      </p:sp>
      <p:pic>
        <p:nvPicPr>
          <p:cNvPr id="14339" name="内容占位符 14338" descr="1.6"/>
          <p:cNvPicPr>
            <a:picLocks noGrp="1" noChangeAspect="1"/>
          </p:cNvPicPr>
          <p:nvPr>
            <p:ph idx="1"/>
          </p:nvPr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457200" y="1123950"/>
            <a:ext cx="8167688" cy="5734050"/>
          </a:xfrm>
        </p:spPr>
      </p:pic>
      <p:sp>
        <p:nvSpPr>
          <p:cNvPr id="14340" name="矩形 14339"/>
          <p:cNvSpPr>
            <a:spLocks noGrp="1"/>
          </p:cNvSpPr>
          <p:nvPr/>
        </p:nvSpPr>
        <p:spPr>
          <a:xfrm>
            <a:off x="179705" y="14128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中断发生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0">
              <a:lnSpc>
                <a:spcPct val="120000"/>
              </a:lnSpc>
              <a:buNone/>
            </a:pPr>
            <a:r>
              <a:rPr lang="zh-CN" altLang="en-US" sz="2800" dirty="0">
                <a:latin typeface="黑体" panose="02010609060101010101" pitchFamily="1" charset="-122"/>
              </a:rPr>
              <a:t> 不可预测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0">
              <a:lnSpc>
                <a:spcPct val="12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有中断的指令周期</a:t>
            </a:r>
            <a:endParaRPr lang="zh-CN" altLang="en-US" dirty="0"/>
          </a:p>
        </p:txBody>
      </p:sp>
      <p:pic>
        <p:nvPicPr>
          <p:cNvPr id="15363" name="内容占位符 15362" descr="1.7"/>
          <p:cNvPicPr>
            <a:picLocks noGrp="1" noChangeAspect="1"/>
          </p:cNvPicPr>
          <p:nvPr>
            <p:ph idx="1"/>
          </p:nvPr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-7937" y="2681288"/>
            <a:ext cx="9151937" cy="4176712"/>
          </a:xfrm>
        </p:spPr>
      </p:pic>
      <p:sp>
        <p:nvSpPr>
          <p:cNvPr id="15364" name="矩形 15363"/>
          <p:cNvSpPr>
            <a:spLocks noGrp="1"/>
          </p:cNvSpPr>
          <p:nvPr/>
        </p:nvSpPr>
        <p:spPr>
          <a:xfrm>
            <a:off x="472232" y="908720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1" charset="-122"/>
              </a:rPr>
              <a:t>何时检测中断？</a:t>
            </a:r>
            <a:endParaRPr lang="zh-CN" altLang="en-US" sz="2400" dirty="0">
              <a:latin typeface="黑体" panose="02010609060101010101" pitchFamily="1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400" dirty="0"/>
              <a:t>有中断或无中断如何处理？</a:t>
            </a:r>
            <a:endParaRPr lang="en-US" altLang="zh-CN" sz="2400" dirty="0"/>
          </a:p>
          <a:p>
            <a:pPr lvl="0">
              <a:lnSpc>
                <a:spcPct val="120000"/>
              </a:lnSpc>
            </a:pPr>
            <a:r>
              <a:rPr lang="zh-CN" altLang="en-US" sz="2400" dirty="0"/>
              <a:t>中断阶段会带来额外开销，为什么还要采取中断机制？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ctr"/>
          <a:lstStyle/>
          <a:p>
            <a:pPr>
              <a:buNone/>
            </a:pPr>
            <a:r>
              <a:rPr lang="zh-CN" altLang="en-US" dirty="0"/>
              <a:t>1.4.2</a:t>
            </a:r>
            <a:br>
              <a:rPr lang="zh-CN" altLang="en-US" dirty="0"/>
            </a:br>
            <a:r>
              <a:rPr lang="zh-CN" altLang="en-US" dirty="0"/>
              <a:t> 中断处理</a:t>
            </a:r>
            <a:endParaRPr lang="zh-CN" altLang="en-US" dirty="0"/>
          </a:p>
        </p:txBody>
      </p:sp>
      <p:pic>
        <p:nvPicPr>
          <p:cNvPr id="18435" name="内容占位符 18434" descr="1.10"/>
          <p:cNvPicPr>
            <a:picLocks noGrp="1" noChangeAspect="1"/>
          </p:cNvPicPr>
          <p:nvPr>
            <p:ph idx="1"/>
          </p:nvPr>
        </p:nvPicPr>
        <p:blipFill>
          <a:blip r:embed="rId1">
            <a:lum bright="24000"/>
          </a:blip>
          <a:stretch>
            <a:fillRect/>
          </a:stretch>
        </p:blipFill>
        <p:spPr>
          <a:xfrm>
            <a:off x="3476625" y="0"/>
            <a:ext cx="5667375" cy="685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/>
        </p:txBody>
      </p:sp>
      <p:pic>
        <p:nvPicPr>
          <p:cNvPr id="19459" name="内容占位符 19458" descr="1.11"/>
          <p:cNvPicPr>
            <a:picLocks noGrp="1" noChangeAspect="1"/>
          </p:cNvPicPr>
          <p:nvPr>
            <p:ph idx="1"/>
          </p:nvPr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349250" y="66675"/>
            <a:ext cx="8602663" cy="6791325"/>
          </a:xfrm>
        </p:spPr>
      </p:pic>
      <p:sp>
        <p:nvSpPr>
          <p:cNvPr id="2" name="矩形 1"/>
          <p:cNvSpPr/>
          <p:nvPr/>
        </p:nvSpPr>
        <p:spPr>
          <a:xfrm>
            <a:off x="2123728" y="69269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0144" y="270892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28" y="4869160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6469" y="1273622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472514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072" y="3429000"/>
            <a:ext cx="288032" cy="28803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9288" y="2736304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30178" y="702122"/>
            <a:ext cx="288032" cy="28803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30178" y="1555562"/>
            <a:ext cx="288032" cy="28803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63881" y="5001488"/>
            <a:ext cx="288032" cy="28803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0072" y="4869160"/>
            <a:ext cx="288032" cy="28803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1</a:t>
            </a:r>
            <a:r>
              <a:rPr lang="en-US" altLang="zh-CN" dirty="0"/>
              <a:t>.</a:t>
            </a:r>
            <a:r>
              <a:rPr lang="zh-CN" altLang="en-US" dirty="0"/>
              <a:t>4.3 多个中断</a:t>
            </a:r>
            <a:endParaRPr lang="zh-CN" altLang="en-US" dirty="0"/>
          </a:p>
        </p:txBody>
      </p:sp>
      <p:pic>
        <p:nvPicPr>
          <p:cNvPr id="20483" name="内容占位符 20482" descr="1.12"/>
          <p:cNvPicPr>
            <a:picLocks noGrp="1" noChangeAspect="1"/>
          </p:cNvPicPr>
          <p:nvPr>
            <p:ph idx="1"/>
          </p:nvPr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0" y="3458845"/>
            <a:ext cx="9144000" cy="3398838"/>
          </a:xfrm>
        </p:spPr>
      </p:pic>
      <p:sp>
        <p:nvSpPr>
          <p:cNvPr id="20484" name="矩形 20483"/>
          <p:cNvSpPr>
            <a:spLocks noGrp="1"/>
          </p:cNvSpPr>
          <p:nvPr/>
        </p:nvSpPr>
        <p:spPr>
          <a:xfrm>
            <a:off x="457200" y="109378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 假设当一个中断正在处理，另一个中断出现，两个方法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在一个中断处理中禁止其他中断</a:t>
            </a:r>
            <a:r>
              <a:rPr lang="zh-CN" altLang="en-US" sz="2800" dirty="0">
                <a:solidFill>
                  <a:srgbClr val="FF0066"/>
                </a:solidFill>
                <a:latin typeface="黑体" panose="02010609060101010101" pitchFamily="1" charset="-122"/>
              </a:rPr>
              <a:t>（顺序中断）</a:t>
            </a:r>
            <a:endParaRPr lang="zh-CN" altLang="en-US" sz="2800" dirty="0">
              <a:solidFill>
                <a:srgbClr val="FF0066"/>
              </a:solidFill>
              <a:latin typeface="黑体" panose="02010609060101010101" pitchFamily="1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使用优先级</a:t>
            </a:r>
            <a:r>
              <a:rPr lang="zh-CN" altLang="en-US" sz="2800" dirty="0">
                <a:solidFill>
                  <a:srgbClr val="FF0066"/>
                </a:solidFill>
                <a:latin typeface="黑体" panose="02010609060101010101" pitchFamily="1" charset="-122"/>
              </a:rPr>
              <a:t>（嵌套中断）</a:t>
            </a:r>
            <a:endParaRPr lang="zh-CN" altLang="en-US" sz="2800" dirty="0">
              <a:solidFill>
                <a:srgbClr val="FF0066"/>
              </a:solidFill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内容占位符 21505" descr="1.13"/>
          <p:cNvPicPr>
            <a:picLocks noGrp="1" noChangeAspect="1"/>
          </p:cNvPicPr>
          <p:nvPr>
            <p:ph idx="1"/>
          </p:nvPr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1236663" y="1600200"/>
            <a:ext cx="7750175" cy="5257800"/>
          </a:xfrm>
        </p:spPr>
      </p:pic>
      <p:sp>
        <p:nvSpPr>
          <p:cNvPr id="21507" name="矩形 21506"/>
          <p:cNvSpPr>
            <a:spLocks noGrp="1"/>
          </p:cNvSpPr>
          <p:nvPr/>
        </p:nvSpPr>
        <p:spPr>
          <a:xfrm>
            <a:off x="0" y="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z="2800" dirty="0">
                <a:latin typeface="黑体" panose="02010609060101010101" pitchFamily="1" charset="-122"/>
              </a:rPr>
              <a:t>打印机、磁盘、通信线的中断优先级为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0">
              <a:buNone/>
            </a:pPr>
            <a:r>
              <a:rPr lang="zh-CN" altLang="en-US" sz="2800" dirty="0">
                <a:latin typeface="黑体" panose="02010609060101010101" pitchFamily="1" charset="-122"/>
              </a:rPr>
              <a:t>  2，4，5。在t=10,t=15,t=20分别有打印机中断、通信中断和磁盘中断来到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27024" y="2262981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8312" y="2262981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216" y="4525963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1.5 存储器的层次结构</a:t>
            </a:r>
            <a:endParaRPr lang="zh-CN" altLang="en-US" dirty="0"/>
          </a:p>
        </p:txBody>
      </p:sp>
      <p:sp>
        <p:nvSpPr>
          <p:cNvPr id="22531" name="矩形 22530"/>
          <p:cNvSpPr>
            <a:spLocks noGrp="1"/>
          </p:cNvSpPr>
          <p:nvPr/>
        </p:nvSpPr>
        <p:spPr>
          <a:xfrm>
            <a:off x="457200" y="14176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存储器的主要局限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容量，速度，费用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/>
              <a:t>存取时间越短，每位价格越高</a:t>
            </a:r>
            <a:endParaRPr lang="zh-CN" altLang="en-US" dirty="0"/>
          </a:p>
          <a:p>
            <a:pPr lvl="0">
              <a:lnSpc>
                <a:spcPct val="120000"/>
              </a:lnSpc>
            </a:pPr>
            <a:r>
              <a:rPr lang="zh-CN" altLang="en-US" dirty="0"/>
              <a:t>容量越大，每位价格越低</a:t>
            </a:r>
            <a:endParaRPr lang="zh-CN" altLang="en-US" dirty="0"/>
          </a:p>
          <a:p>
            <a:pPr lvl="0">
              <a:lnSpc>
                <a:spcPct val="120000"/>
              </a:lnSpc>
            </a:pPr>
            <a:r>
              <a:rPr lang="zh-CN" altLang="en-US" dirty="0"/>
              <a:t>容量越大，存取速度越慢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内容占位符 23553" descr="1.14"/>
          <p:cNvPicPr>
            <a:picLocks noGrp="1" noChangeAspect="1"/>
          </p:cNvPicPr>
          <p:nvPr>
            <p:ph idx="1"/>
          </p:nvPr>
        </p:nvPicPr>
        <p:blipFill>
          <a:blip r:embed="rId1">
            <a:lum bright="30000"/>
          </a:blip>
          <a:srcRect l="4730" t="4102" r="3394" b="9352"/>
          <a:stretch>
            <a:fillRect/>
          </a:stretch>
        </p:blipFill>
        <p:spPr>
          <a:xfrm>
            <a:off x="3125788" y="209550"/>
            <a:ext cx="6018212" cy="5935663"/>
          </a:xfrm>
        </p:spPr>
      </p:pic>
      <p:sp>
        <p:nvSpPr>
          <p:cNvPr id="23555" name="标题 2355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存储器层次结构</a:t>
            </a:r>
            <a:endParaRPr lang="zh-CN" altLang="en-US" dirty="0"/>
          </a:p>
        </p:txBody>
      </p:sp>
      <p:sp>
        <p:nvSpPr>
          <p:cNvPr id="23556" name="矩形 23555"/>
          <p:cNvSpPr>
            <a:spLocks noGrp="1"/>
          </p:cNvSpPr>
          <p:nvPr/>
        </p:nvSpPr>
        <p:spPr>
          <a:xfrm>
            <a:off x="0" y="109378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从上往下：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每位价格递减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容量递增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存取时间递增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存储器访问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latin typeface="黑体" panose="02010609060101010101" pitchFamily="1" charset="-122"/>
              </a:rPr>
              <a:t>  频率递减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1" charset="-122"/>
              </a:rPr>
              <a:t>二级存储器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latin typeface="黑体" panose="02010609060101010101" pitchFamily="1" charset="-122"/>
              </a:rPr>
              <a:t>外部的，辅助的，非易失的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latin typeface="黑体" panose="02010609060101010101" pitchFamily="1" charset="-122"/>
              </a:rPr>
              <a:t>用于存储程序和数据文件</a:t>
            </a:r>
            <a:endParaRPr lang="zh-CN" altLang="en-US" dirty="0"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563245" y="509270"/>
            <a:ext cx="7772400" cy="1470025"/>
          </a:xfrm>
        </p:spPr>
        <p:txBody>
          <a:bodyPr anchor="ctr"/>
          <a:lstStyle/>
          <a:p>
            <a:pPr defTabSz="914400">
              <a:lnSpc>
                <a:spcPct val="4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6000" kern="12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第1章</a:t>
            </a:r>
            <a:br>
              <a:rPr lang="zh-CN" altLang="en-US" sz="8000" kern="1200" baseline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</a:br>
            <a:br>
              <a:rPr lang="zh-CN" altLang="en-US" sz="6000" kern="1200" baseline="0" dirty="0">
                <a:latin typeface="Arial" panose="020B0604020202020204" pitchFamily="34" charset="0"/>
                <a:ea typeface="黑体" panose="02010609060101010101" pitchFamily="1" charset="-122"/>
              </a:rPr>
            </a:br>
            <a:r>
              <a:rPr lang="zh-CN" altLang="en-US" sz="5400" kern="1200" baseline="0" dirty="0">
                <a:latin typeface="Arial" panose="020B0604020202020204" pitchFamily="34" charset="0"/>
                <a:ea typeface="黑体" panose="02010609060101010101" pitchFamily="1" charset="-122"/>
              </a:rPr>
              <a:t>计算机系统概述</a:t>
            </a:r>
            <a:endParaRPr lang="zh-CN" altLang="en-US" sz="5400" kern="1200" baseline="0" dirty="0"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5823" y="1789113"/>
            <a:ext cx="7848600" cy="4464050"/>
            <a:chOff x="0" y="0"/>
            <a:chExt cx="4944" cy="2812"/>
          </a:xfrm>
        </p:grpSpPr>
        <p:sp>
          <p:nvSpPr>
            <p:cNvPr id="3" name="圆角矩形 2"/>
            <p:cNvSpPr/>
            <p:nvPr/>
          </p:nvSpPr>
          <p:spPr>
            <a:xfrm>
              <a:off x="0" y="136"/>
              <a:ext cx="4944" cy="267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tx1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  <a:tileRect/>
            </a:gradFill>
            <a:ln w="25400" cap="flat" cmpd="sng">
              <a:solidFill>
                <a:srgbClr val="FEFEFE"/>
              </a:solidFill>
              <a:prstDash val="solid"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" name="图片 3" descr="Picture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" y="152"/>
              <a:ext cx="496" cy="4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圆角矩形 4"/>
            <p:cNvSpPr/>
            <p:nvPr/>
          </p:nvSpPr>
          <p:spPr>
            <a:xfrm>
              <a:off x="318" y="0"/>
              <a:ext cx="4263" cy="408"/>
            </a:xfrm>
            <a:prstGeom prst="roundRect">
              <a:avLst>
                <a:gd name="adj" fmla="val 16667"/>
              </a:avLst>
            </a:prstGeom>
            <a:solidFill>
              <a:srgbClr val="FEFFFF"/>
            </a:solidFill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V="1">
              <a:off x="45" y="181"/>
              <a:ext cx="4788" cy="234"/>
            </a:xfrm>
            <a:custGeom>
              <a:avLst/>
              <a:gdLst>
                <a:gd name="txL" fmla="*/ 3706 w 21600"/>
                <a:gd name="txT" fmla="*/ 3706 h 21600"/>
                <a:gd name="txR" fmla="*/ 17893 w 21600"/>
                <a:gd name="txB" fmla="*/ 17893 h 21600"/>
              </a:gdLst>
              <a:ahLst/>
              <a:cxnLst>
                <a:cxn ang="0">
                  <a:pos x="19693" y="10800"/>
                </a:cxn>
                <a:cxn ang="90">
                  <a:pos x="10800" y="21600"/>
                </a:cxn>
                <a:cxn ang="180">
                  <a:pos x="1906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3813" y="21600"/>
                  </a:lnTo>
                  <a:lnTo>
                    <a:pt x="17787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39999"/>
                  </a:schemeClr>
                </a:gs>
                <a:gs pos="100000">
                  <a:schemeClr val="accent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8" name="文本框 5127"/>
          <p:cNvSpPr txBox="1"/>
          <p:nvPr/>
        </p:nvSpPr>
        <p:spPr>
          <a:xfrm>
            <a:off x="1803400" y="2508885"/>
            <a:ext cx="6403340" cy="895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en-US" altLang="x-none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了解计算机系统的基本组成部分，以及它们之间的内部关系</a:t>
            </a:r>
            <a:endParaRPr lang="zh-CN" altLang="en-US" sz="2400" b="1" dirty="0">
              <a:solidFill>
                <a:srgbClr val="FFFF66"/>
              </a:solidFill>
              <a:latin typeface="Arial" panose="020B0604020202020204" pitchFamily="34" charset="0"/>
              <a:ea typeface="黑体" panose="02010609060101010101" pitchFamily="1" charset="-122"/>
              <a:cs typeface="+mn-ea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1803400" y="4293870"/>
            <a:ext cx="6734812" cy="902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en-US" altLang="x-none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掌握中断的概念，以及处理器为何利用中断，如何利用中断</a:t>
            </a:r>
            <a:r>
              <a:rPr lang="en-US" altLang="zh-CN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（《组成原理》待讲）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1" charset="-122"/>
              <a:cs typeface="+mn-ea"/>
            </a:endParaRPr>
          </a:p>
        </p:txBody>
      </p:sp>
      <p:sp>
        <p:nvSpPr>
          <p:cNvPr id="5130" name="文本框 5129"/>
          <p:cNvSpPr txBox="1"/>
          <p:nvPr/>
        </p:nvSpPr>
        <p:spPr>
          <a:xfrm>
            <a:off x="1803400" y="3602355"/>
            <a:ext cx="6403340" cy="4637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理解处理器执行一条指令时的每个步骤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1" charset="-122"/>
              <a:cs typeface="+mn-ea"/>
            </a:endParaRPr>
          </a:p>
        </p:txBody>
      </p:sp>
      <p:sp>
        <p:nvSpPr>
          <p:cNvPr id="5131" name="标题 5130"/>
          <p:cNvSpPr>
            <a:spLocks noGrp="1"/>
          </p:cNvSpPr>
          <p:nvPr/>
        </p:nvSpPr>
        <p:spPr>
          <a:xfrm>
            <a:off x="2604770" y="1666240"/>
            <a:ext cx="4660900" cy="89471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l"/>
              <a:defRPr sz="4400" b="1" u="none" kern="1200" baseline="0">
                <a:solidFill>
                  <a:srgbClr val="FF006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None/>
            </a:pPr>
            <a:r>
              <a:rPr lang="zh-CN" altLang="en-US" sz="3200">
                <a:solidFill>
                  <a:srgbClr val="6600FF"/>
                </a:solidFill>
                <a:latin typeface="Arial" panose="020B0604020202020204" pitchFamily="34" charset="0"/>
              </a:rPr>
              <a:t>本章学习目标</a:t>
            </a:r>
            <a:endParaRPr lang="zh-CN" altLang="en-US" sz="3200">
              <a:solidFill>
                <a:srgbClr val="6600FF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5460" y="5387340"/>
            <a:ext cx="6459855" cy="493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10000"/>
              </a:lnSpc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  <a:cs typeface="+mn-ea"/>
              </a:rPr>
              <a:t>列举并描述典型的计算机存储体系的每一层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7260" y="6350635"/>
            <a:ext cx="749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想一想：你曾经在哪些课程中，学习过哪些相关内容？</a:t>
            </a:r>
            <a:endParaRPr lang="zh-CN" altLang="en-US" sz="2400" dirty="0">
              <a:solidFill>
                <a:srgbClr val="FF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512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31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1.6 高速缓存</a:t>
            </a:r>
            <a:endParaRPr lang="zh-CN" altLang="en-US" dirty="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686800" cy="45259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Cache对于操作系统不可见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Ca</a:t>
            </a:r>
            <a:r>
              <a:rPr lang="en-US" altLang="zh-CN" dirty="0">
                <a:latin typeface="黑体" panose="02010609060101010101" pitchFamily="1" charset="-122"/>
              </a:rPr>
              <a:t>c</a:t>
            </a:r>
            <a:r>
              <a:rPr lang="zh-CN" altLang="en-US" dirty="0">
                <a:latin typeface="黑体" panose="02010609060101010101" pitchFamily="1" charset="-122"/>
              </a:rPr>
              <a:t>he与其他存储管理硬件互动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Cache设计动机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每个指令周期处理器至少访问一次内存 (访存多)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处理器速度远快于内存访问速度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利用局部性原理（在处理器和内存间）提供一个容量小速度快的存储器</a:t>
            </a:r>
            <a:endParaRPr lang="zh-CN" altLang="en-US" dirty="0"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局部性原理</a:t>
            </a:r>
            <a:endParaRPr lang="zh-CN" altLang="en-US" dirty="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NZ" altLang="en-US" dirty="0">
                <a:latin typeface="黑体" panose="02010609060101010101" pitchFamily="1" charset="-122"/>
              </a:rPr>
              <a:t>…</a:t>
            </a:r>
            <a:r>
              <a:rPr lang="zh-CN" altLang="en-US" dirty="0">
                <a:latin typeface="黑体" panose="02010609060101010101" pitchFamily="1" charset="-122"/>
              </a:rPr>
              <a:t>之后更多细节但简而言之…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最近调用的数据常常和当前数据比较近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如果数据被调用了，那么他的邻居可能很快就会被需要了</a:t>
            </a:r>
            <a:endParaRPr lang="zh-CN" altLang="en-US" dirty="0"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高速缓存</a:t>
            </a:r>
            <a:endParaRPr lang="zh-CN" altLang="en-US" dirty="0"/>
          </a:p>
        </p:txBody>
      </p:sp>
      <p:pic>
        <p:nvPicPr>
          <p:cNvPr id="26627" name="内容占位符 26626" descr="1.16"/>
          <p:cNvPicPr>
            <a:picLocks noGrp="1" noChangeAspect="1"/>
          </p:cNvPicPr>
          <p:nvPr>
            <p:ph idx="1"/>
          </p:nvPr>
        </p:nvPicPr>
        <p:blipFill>
          <a:blip r:embed="rId1">
            <a:lum bright="12000"/>
          </a:blip>
          <a:srcRect l="2090" r="7118"/>
          <a:stretch>
            <a:fillRect/>
          </a:stretch>
        </p:blipFill>
        <p:spPr>
          <a:xfrm>
            <a:off x="369888" y="3608388"/>
            <a:ext cx="8316912" cy="3249612"/>
          </a:xfrm>
        </p:spPr>
      </p:pic>
      <p:sp>
        <p:nvSpPr>
          <p:cNvPr id="26628" name="矩形 26627"/>
          <p:cNvSpPr>
            <a:spLocks noGrp="1"/>
          </p:cNvSpPr>
          <p:nvPr/>
        </p:nvSpPr>
        <p:spPr>
          <a:xfrm>
            <a:off x="457200" y="1125538"/>
            <a:ext cx="8229600" cy="2794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dirty="0">
                <a:latin typeface="黑体" panose="02010609060101010101" pitchFamily="1" charset="-122"/>
              </a:rPr>
              <a:t>包含</a:t>
            </a:r>
            <a:r>
              <a:rPr lang="zh-CN" altLang="en-US" dirty="0"/>
              <a:t>部分主存数据的副本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处理器首先检查高速缓存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如果没有找到，读取一块内存到缓存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由于局部性原理，紧接着的内存访问很可能都在这个内存块中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内容占位符 27649" descr="1.17"/>
          <p:cNvPicPr>
            <a:picLocks noGrp="1" noChangeAspect="1"/>
          </p:cNvPicPr>
          <p:nvPr>
            <p:ph idx="1"/>
          </p:nvPr>
        </p:nvPicPr>
        <p:blipFill>
          <a:blip r:embed="rId1">
            <a:lum bright="12000"/>
          </a:blip>
          <a:srcRect l="3004" t="3091" r="2184"/>
          <a:stretch>
            <a:fillRect/>
          </a:stretch>
        </p:blipFill>
        <p:spPr>
          <a:xfrm>
            <a:off x="107950" y="1725613"/>
            <a:ext cx="9036050" cy="5132387"/>
          </a:xfrm>
        </p:spPr>
      </p:pic>
      <p:sp>
        <p:nvSpPr>
          <p:cNvPr id="27651" name="矩形 27650"/>
          <p:cNvSpPr>
            <a:spLocks noGrp="1"/>
          </p:cNvSpPr>
          <p:nvPr/>
        </p:nvSpPr>
        <p:spPr>
          <a:xfrm>
            <a:off x="684213" y="1127125"/>
            <a:ext cx="8229600" cy="2794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dirty="0"/>
              <a:t>Cache： 槽、标签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内存： 块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命中，命中率</a:t>
            </a:r>
            <a:endParaRPr lang="zh-CN" altLang="en-US" dirty="0"/>
          </a:p>
        </p:txBody>
      </p:sp>
      <p:sp>
        <p:nvSpPr>
          <p:cNvPr id="27652" name="标题 2765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anchor="ctr"/>
          <a:lstStyle/>
          <a:p>
            <a:r>
              <a:rPr lang="zh-CN" altLang="en-US" dirty="0"/>
              <a:t>高速缓存/内存的结构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内容占位符 28673" descr="1.18"/>
          <p:cNvPicPr>
            <a:picLocks noGrp="1" noChangeAspect="1"/>
          </p:cNvPicPr>
          <p:nvPr>
            <p:ph idx="1"/>
          </p:nvPr>
        </p:nvPicPr>
        <p:blipFill>
          <a:blip r:embed="rId1">
            <a:lum bright="24000"/>
          </a:blip>
          <a:srcRect b="8403"/>
          <a:stretch>
            <a:fillRect/>
          </a:stretch>
        </p:blipFill>
        <p:spPr>
          <a:xfrm>
            <a:off x="1773238" y="-19050"/>
            <a:ext cx="7370762" cy="6877050"/>
          </a:xfrm>
        </p:spPr>
      </p:pic>
      <p:sp>
        <p:nvSpPr>
          <p:cNvPr id="28675" name="标题 28674"/>
          <p:cNvSpPr>
            <a:spLocks noGrp="1"/>
          </p:cNvSpPr>
          <p:nvPr>
            <p:ph type="title"/>
          </p:nvPr>
        </p:nvSpPr>
        <p:spPr>
          <a:xfrm>
            <a:off x="485775" y="549275"/>
            <a:ext cx="973138" cy="5327650"/>
          </a:xfrm>
        </p:spPr>
        <p:txBody>
          <a:bodyPr anchor="ctr"/>
          <a:lstStyle/>
          <a:p>
            <a:br>
              <a:rPr lang="zh-CN" altLang="en-US" dirty="0"/>
            </a:br>
            <a:r>
              <a:rPr lang="zh-CN" altLang="en-US" dirty="0"/>
              <a:t>高</a:t>
            </a:r>
            <a:br>
              <a:rPr lang="zh-CN" altLang="en-US" dirty="0"/>
            </a:br>
            <a:r>
              <a:rPr lang="zh-CN" altLang="en-US" dirty="0"/>
              <a:t>速</a:t>
            </a:r>
            <a:br>
              <a:rPr lang="zh-CN" altLang="en-US" dirty="0"/>
            </a:br>
            <a:r>
              <a:rPr lang="zh-CN" altLang="en-US" dirty="0"/>
              <a:t>缓</a:t>
            </a:r>
            <a:br>
              <a:rPr lang="zh-CN" altLang="en-US" dirty="0"/>
            </a:br>
            <a:r>
              <a:rPr lang="zh-CN" altLang="en-US" dirty="0"/>
              <a:t>存</a:t>
            </a:r>
            <a:br>
              <a:rPr lang="zh-CN" altLang="en-US" dirty="0"/>
            </a:br>
            <a:r>
              <a:rPr lang="zh-CN" altLang="en-US" dirty="0"/>
              <a:t>读</a:t>
            </a:r>
            <a:br>
              <a:rPr lang="zh-CN" altLang="en-US" dirty="0"/>
            </a:br>
            <a:r>
              <a:rPr lang="zh-CN" altLang="en-US" dirty="0"/>
              <a:t>操</a:t>
            </a:r>
            <a:br>
              <a:rPr lang="zh-CN" altLang="en-US" dirty="0"/>
            </a:br>
            <a:r>
              <a:rPr lang="zh-CN" altLang="en-US" dirty="0"/>
              <a:t>作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1.6.3 高速缓存设计</a:t>
            </a:r>
            <a:endParaRPr lang="zh-CN" altLang="en-US" dirty="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1" charset="-122"/>
              </a:rPr>
              <a:t>五个高速缓存设计问题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高速缓存大小，块大小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映射函数，      替换算法，  写策略</a:t>
            </a:r>
            <a:endParaRPr lang="zh-CN" altLang="en-US" dirty="0">
              <a:latin typeface="黑体" panose="02010609060101010101" pitchFamily="1" charset="-122"/>
            </a:endParaRPr>
          </a:p>
          <a:p>
            <a:r>
              <a:rPr lang="zh-CN" altLang="en-US" dirty="0">
                <a:latin typeface="黑体" panose="02010609060101010101" pitchFamily="1" charset="-122"/>
              </a:rPr>
              <a:t>高速缓存大小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适当小的高速缓存对性能有显著影响</a:t>
            </a:r>
            <a:endParaRPr lang="zh-CN" altLang="en-US" dirty="0">
              <a:latin typeface="黑体" panose="02010609060101010101" pitchFamily="1" charset="-122"/>
            </a:endParaRPr>
          </a:p>
          <a:p>
            <a:r>
              <a:rPr lang="zh-CN" altLang="en-US" dirty="0">
                <a:latin typeface="黑体" panose="02010609060101010101" pitchFamily="1" charset="-122"/>
              </a:rPr>
              <a:t>块大小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块是高速缓存和主存间数据交换的单位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块越大，命中率越高；但太大会降低重用率</a:t>
            </a:r>
            <a:endParaRPr lang="zh-CN" altLang="en-US" dirty="0">
              <a:latin typeface="黑体" panose="02010609060101010101" pitchFamily="1" charset="-122"/>
            </a:endParaRPr>
          </a:p>
          <a:p>
            <a:pPr>
              <a:buNone/>
            </a:pPr>
            <a:endParaRPr lang="zh-CN" altLang="en-US" dirty="0"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高速缓存设计问题</a:t>
            </a:r>
            <a:endParaRPr lang="zh-CN" altLang="en-US" dirty="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795320" cy="54403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黑体" panose="02010609060101010101" pitchFamily="1" charset="-122"/>
              </a:rPr>
              <a:t>映射函数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确定这个块将占用高速缓存哪个位置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当一个块读入高速缓存时，另一个将被替换出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映射函数越灵活，搜索是否该块在高速缓存中的逻辑电路越复杂</a:t>
            </a:r>
            <a:endParaRPr lang="zh-CN" altLang="en-US" dirty="0">
              <a:latin typeface="黑体" panose="02010609060101010101" pitchFamily="1" charset="-122"/>
            </a:endParaRPr>
          </a:p>
          <a:p>
            <a:r>
              <a:rPr lang="zh-CN" altLang="en-US" dirty="0">
                <a:latin typeface="黑体" panose="02010609060101010101" pitchFamily="1" charset="-122"/>
              </a:rPr>
              <a:t>替换算法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当要把一个新块载入cache时，选择要替换的块</a:t>
            </a:r>
            <a:endParaRPr lang="zh-CN" altLang="en-US" dirty="0"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理想状态替换掉一个不会再使用的块</a:t>
            </a:r>
            <a:r>
              <a:rPr lang="zh-CN" altLang="en-US" dirty="0">
                <a:solidFill>
                  <a:srgbClr val="006600"/>
                </a:solidFill>
                <a:latin typeface="黑体" panose="02010609060101010101" pitchFamily="1" charset="-122"/>
              </a:rPr>
              <a:t> (无法保证)</a:t>
            </a:r>
            <a:endParaRPr lang="zh-CN" altLang="en-US" dirty="0">
              <a:solidFill>
                <a:srgbClr val="006600"/>
              </a:solidFill>
              <a:latin typeface="黑体" panose="02010609060101010101" pitchFamily="1" charset="-122"/>
            </a:endParaRPr>
          </a:p>
          <a:p>
            <a:pPr lvl="1"/>
            <a:r>
              <a:rPr lang="zh-CN" altLang="en-US" dirty="0">
                <a:latin typeface="黑体" panose="02010609060101010101" pitchFamily="1" charset="-122"/>
              </a:rPr>
              <a:t>高效的策略要求替换使用最少的块 </a:t>
            </a:r>
            <a:endParaRPr lang="zh-CN" altLang="en-US" dirty="0">
              <a:solidFill>
                <a:srgbClr val="006600"/>
              </a:solidFill>
              <a:latin typeface="黑体" panose="02010609060101010101" pitchFamily="1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006600"/>
                </a:solidFill>
                <a:latin typeface="黑体" panose="02010609060101010101" pitchFamily="1" charset="-122"/>
              </a:rPr>
              <a:t>  (最近最少使用 LRU)</a:t>
            </a:r>
            <a:endParaRPr lang="zh-CN" altLang="en-US" dirty="0">
              <a:solidFill>
                <a:srgbClr val="006600"/>
              </a:solidFill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高速缓存设计问题</a:t>
            </a:r>
            <a:endParaRPr lang="zh-CN" altLang="en-US" dirty="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688388" cy="4525962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写策略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规定何时发生写操作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每当块更新时都发生写操作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只有块替换时才发生写操作</a:t>
            </a:r>
            <a:endParaRPr lang="zh-CN" altLang="en-US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减少（内存）写操作次数</a:t>
            </a:r>
            <a:endParaRPr lang="zh-CN" altLang="en-US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使主存处于一种过时的状态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1.1 基本构成</a:t>
            </a:r>
            <a:endParaRPr lang="zh-CN" altLang="en-US" dirty="0"/>
          </a:p>
        </p:txBody>
      </p:sp>
      <p:pic>
        <p:nvPicPr>
          <p:cNvPr id="6147" name="内容占位符 6146" descr="1.1"/>
          <p:cNvPicPr>
            <a:picLocks noGrp="1" noChangeAspect="1"/>
          </p:cNvPicPr>
          <p:nvPr>
            <p:ph idx="1"/>
          </p:nvPr>
        </p:nvPicPr>
        <p:blipFill>
          <a:blip r:embed="rId1">
            <a:lum bright="18000" contrast="6000"/>
          </a:blip>
          <a:stretch>
            <a:fillRect/>
          </a:stretch>
        </p:blipFill>
        <p:spPr>
          <a:xfrm>
            <a:off x="2943225" y="1196975"/>
            <a:ext cx="6200775" cy="5661025"/>
          </a:xfrm>
        </p:spPr>
      </p:pic>
      <p:sp>
        <p:nvSpPr>
          <p:cNvPr id="6148" name="矩形 6147"/>
          <p:cNvSpPr>
            <a:spLocks noGrp="1"/>
          </p:cNvSpPr>
          <p:nvPr/>
        </p:nvSpPr>
        <p:spPr>
          <a:xfrm>
            <a:off x="0" y="1092200"/>
            <a:ext cx="8229600" cy="4527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z="2800" dirty="0">
                <a:latin typeface="黑体" panose="02010609060101010101" pitchFamily="1" charset="-122"/>
              </a:rPr>
              <a:t>处理器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1"/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1" charset="-122"/>
              </a:rPr>
              <a:t>控制计算机操作</a:t>
            </a:r>
            <a:endParaRPr lang="zh-CN" altLang="en-US" sz="2400" dirty="0">
              <a:solidFill>
                <a:srgbClr val="006600"/>
              </a:solidFill>
              <a:latin typeface="黑体" panose="02010609060101010101" pitchFamily="1" charset="-122"/>
            </a:endParaRPr>
          </a:p>
          <a:p>
            <a:pPr lvl="1"/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1" charset="-122"/>
              </a:rPr>
              <a:t>执行数据处理</a:t>
            </a:r>
            <a:endParaRPr lang="zh-CN" altLang="en-US" sz="2400" dirty="0">
              <a:solidFill>
                <a:srgbClr val="006600"/>
              </a:solidFill>
              <a:latin typeface="黑体" panose="02010609060101010101" pitchFamily="1" charset="-122"/>
            </a:endParaRPr>
          </a:p>
          <a:p>
            <a:pPr lvl="0"/>
            <a:r>
              <a:rPr lang="zh-CN" altLang="en-US" sz="2800" dirty="0">
                <a:latin typeface="黑体" panose="02010609060101010101" pitchFamily="1" charset="-122"/>
              </a:rPr>
              <a:t>内存 </a:t>
            </a:r>
            <a:r>
              <a:rPr lang="zh-CN" altLang="en-US" sz="2800" dirty="0">
                <a:solidFill>
                  <a:srgbClr val="FF6600"/>
                </a:solidFill>
                <a:latin typeface="黑体" panose="02010609060101010101" pitchFamily="1" charset="-122"/>
              </a:rPr>
              <a:t>主/实存</a:t>
            </a:r>
            <a:endParaRPr lang="zh-CN" altLang="en-US" sz="2800" dirty="0">
              <a:solidFill>
                <a:srgbClr val="FF6600"/>
              </a:solidFill>
              <a:latin typeface="黑体" panose="02010609060101010101" pitchFamily="1" charset="-122"/>
            </a:endParaRPr>
          </a:p>
          <a:p>
            <a:pPr lvl="1"/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1" charset="-122"/>
              </a:rPr>
              <a:t>存储数据和程序</a:t>
            </a:r>
            <a:endParaRPr lang="zh-CN" altLang="en-US" sz="2400" dirty="0">
              <a:solidFill>
                <a:srgbClr val="006600"/>
              </a:solidFill>
              <a:latin typeface="黑体" panose="02010609060101010101" pitchFamily="1" charset="-122"/>
            </a:endParaRPr>
          </a:p>
          <a:p>
            <a:pPr lvl="1"/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1" charset="-122"/>
              </a:rPr>
              <a:t>易失，主存地址</a:t>
            </a:r>
            <a:endParaRPr lang="zh-CN" altLang="en-US" sz="2400" dirty="0">
              <a:solidFill>
                <a:srgbClr val="006600"/>
              </a:solidFill>
              <a:latin typeface="黑体" panose="02010609060101010101" pitchFamily="1" charset="-122"/>
            </a:endParaRPr>
          </a:p>
          <a:p>
            <a:pPr lvl="0"/>
            <a:r>
              <a:rPr lang="zh-CN" altLang="en-US" sz="2800" dirty="0">
                <a:latin typeface="黑体" panose="02010609060101010101" pitchFamily="1" charset="-122"/>
              </a:rPr>
              <a:t>输入输出模块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1"/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1" charset="-122"/>
              </a:rPr>
              <a:t>辅助存储器(硬盘)</a:t>
            </a:r>
            <a:endParaRPr lang="zh-CN" altLang="en-US" sz="2400" dirty="0">
              <a:solidFill>
                <a:srgbClr val="006600"/>
              </a:solidFill>
              <a:latin typeface="黑体" panose="02010609060101010101" pitchFamily="1" charset="-122"/>
            </a:endParaRPr>
          </a:p>
          <a:p>
            <a:pPr lvl="1">
              <a:buNone/>
            </a:pPr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1" charset="-122"/>
              </a:rPr>
              <a:t>  通信设备，终端</a:t>
            </a:r>
            <a:endParaRPr lang="zh-CN" altLang="en-US" sz="2400" dirty="0">
              <a:solidFill>
                <a:srgbClr val="006600"/>
              </a:solidFill>
              <a:latin typeface="黑体" panose="02010609060101010101" pitchFamily="1" charset="-12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1" charset="-122"/>
              </a:rPr>
              <a:t>I/O地址</a:t>
            </a:r>
            <a:endParaRPr lang="zh-CN" altLang="en-US" sz="2400" dirty="0">
              <a:solidFill>
                <a:srgbClr val="006600"/>
              </a:solidFill>
              <a:latin typeface="黑体" panose="02010609060101010101" pitchFamily="1" charset="-122"/>
            </a:endParaRPr>
          </a:p>
          <a:p>
            <a:pPr lvl="0"/>
            <a:r>
              <a:rPr lang="zh-CN" altLang="en-US" sz="2800" dirty="0">
                <a:latin typeface="黑体" panose="02010609060101010101" pitchFamily="1" charset="-122"/>
              </a:rPr>
              <a:t>系统总线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1"/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1" charset="-122"/>
              </a:rPr>
              <a:t>各部件间通信</a:t>
            </a:r>
            <a:endParaRPr lang="zh-CN" altLang="en-US" sz="2400" dirty="0">
              <a:solidFill>
                <a:srgbClr val="006600"/>
              </a:solidFill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1.2 微处理器的发展</a:t>
            </a:r>
            <a:endParaRPr lang="zh-CN" altLang="en-US" dirty="0"/>
          </a:p>
        </p:txBody>
      </p:sp>
      <p:sp>
        <p:nvSpPr>
          <p:cNvPr id="7171" name="矩形 7170"/>
          <p:cNvSpPr>
            <a:spLocks noGrp="1"/>
          </p:cNvSpPr>
          <p:nvPr/>
        </p:nvSpPr>
        <p:spPr>
          <a:xfrm>
            <a:off x="827405" y="1556385"/>
            <a:ext cx="8124825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905" lvl="0" indent="-1905">
              <a:lnSpc>
                <a:spcPct val="17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微处理器（</a:t>
            </a:r>
            <a:r>
              <a:rPr lang="en-US" altLang="zh-CN" sz="2800" dirty="0">
                <a:latin typeface="黑体" panose="02010609060101010101" pitchFamily="1" charset="-122"/>
              </a:rPr>
              <a:t>CPU</a:t>
            </a:r>
            <a:r>
              <a:rPr lang="zh-CN" altLang="en-US" sz="2800" dirty="0">
                <a:latin typeface="黑体" panose="02010609060101010101" pitchFamily="1" charset="-122"/>
              </a:rPr>
              <a:t>）：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1" charset="-122"/>
              </a:rPr>
              <a:t>台式机、笔记本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1" charset="-122"/>
            </a:endParaRPr>
          </a:p>
          <a:p>
            <a:pPr marL="1905" lvl="0" indent="-1905">
              <a:lnSpc>
                <a:spcPct val="17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高速缓存</a:t>
            </a:r>
            <a:r>
              <a:rPr lang="en-US" altLang="zh-CN" sz="2800" dirty="0">
                <a:latin typeface="黑体" panose="02010609060101010101" pitchFamily="1" charset="-122"/>
              </a:rPr>
              <a:t>Cache</a:t>
            </a:r>
            <a:r>
              <a:rPr lang="zh-CN" altLang="en-US" sz="2800" dirty="0">
                <a:latin typeface="黑体" panose="02010609060101010101" pitchFamily="1" charset="-122"/>
              </a:rPr>
              <a:t>放入</a:t>
            </a:r>
            <a:r>
              <a:rPr lang="en-US" altLang="zh-CN" sz="2800" dirty="0">
                <a:latin typeface="黑体" panose="02010609060101010101" pitchFamily="1" charset="-122"/>
              </a:rPr>
              <a:t>CPU</a:t>
            </a:r>
            <a:r>
              <a:rPr lang="zh-CN" altLang="en-US" sz="2800" dirty="0">
                <a:latin typeface="黑体" panose="02010609060101010101" pitchFamily="1" charset="-122"/>
              </a:rPr>
              <a:t>中</a:t>
            </a:r>
            <a:r>
              <a:rPr lang="zh-CN" altLang="en-US" sz="2800" dirty="0">
                <a:latin typeface="黑体" panose="02010609060101010101" pitchFamily="1" charset="-122"/>
                <a:cs typeface="Times New Roman" panose="02020603050405020304" pitchFamily="2" charset="0"/>
              </a:rPr>
              <a:t>→</a:t>
            </a:r>
            <a:r>
              <a:rPr lang="zh-CN" altLang="en-US" sz="2800" dirty="0">
                <a:latin typeface="黑体" panose="02010609060101010101" pitchFamily="1" charset="-122"/>
              </a:rPr>
              <a:t>多级高速缓存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marL="1905" lvl="0" indent="-1905">
              <a:lnSpc>
                <a:spcPct val="170000"/>
              </a:lnSpc>
            </a:pP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1" charset="-122"/>
              </a:rPr>
              <a:t>单CPU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1" charset="-122"/>
                <a:cs typeface="Times New Roman" panose="02020603050405020304" pitchFamily="2" charset="0"/>
              </a:rPr>
              <a:t>→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1" charset="-122"/>
              </a:rPr>
              <a:t>多CPU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1" charset="-122"/>
              </a:rPr>
              <a:t>（对称多处理器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1" charset="-122"/>
              </a:rPr>
              <a:t>SMP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1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1" charset="-122"/>
            </a:endParaRPr>
          </a:p>
          <a:p>
            <a:pPr marL="1905" lvl="0" indent="-1905">
              <a:lnSpc>
                <a:spcPct val="170000"/>
              </a:lnSpc>
            </a:pP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1" charset="-122"/>
              </a:rPr>
              <a:t>单核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1" charset="-122"/>
                <a:cs typeface="Times New Roman" panose="02020603050405020304" pitchFamily="2" charset="0"/>
              </a:rPr>
              <a:t>→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1" charset="-122"/>
              </a:rPr>
              <a:t>多核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1" charset="-122"/>
              </a:rPr>
              <a:t>：双核、四核、多核多线程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1" charset="-122"/>
            </a:endParaRPr>
          </a:p>
          <a:p>
            <a:pPr marL="1905" lvl="0" indent="-1905">
              <a:lnSpc>
                <a:spcPct val="17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CPU在发展，应用在发展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marL="1905" lvl="0" indent="-1905">
              <a:lnSpc>
                <a:spcPct val="170000"/>
              </a:lnSpc>
              <a:buNone/>
            </a:pPr>
            <a:r>
              <a:rPr lang="zh-CN" altLang="en-US" sz="2800" dirty="0">
                <a:latin typeface="黑体" panose="02010609060101010101" pitchFamily="1" charset="-122"/>
              </a:rPr>
              <a:t>  </a:t>
            </a:r>
            <a:endParaRPr lang="zh-CN" altLang="en-US" sz="2800" dirty="0"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22225" y="7938"/>
            <a:ext cx="8229600" cy="1143000"/>
          </a:xfrm>
        </p:spPr>
        <p:txBody>
          <a:bodyPr anchor="ctr"/>
          <a:lstStyle/>
          <a:p>
            <a:pPr>
              <a:buNone/>
            </a:pPr>
            <a:r>
              <a:rPr lang="zh-CN" altLang="en-US" sz="3200" dirty="0"/>
              <a:t>1.3 指令的执行</a:t>
            </a:r>
            <a:endParaRPr lang="zh-CN" altLang="en-US" sz="3200" dirty="0"/>
          </a:p>
        </p:txBody>
      </p:sp>
      <p:pic>
        <p:nvPicPr>
          <p:cNvPr id="6147" name="内容占位符 6146" descr="1.1"/>
          <p:cNvPicPr>
            <a:picLocks noChangeAspect="1"/>
          </p:cNvPicPr>
          <p:nvPr/>
        </p:nvPicPr>
        <p:blipFill>
          <a:blip r:embed="rId1">
            <a:lum bright="18000"/>
          </a:blip>
          <a:srcRect b="8289"/>
          <a:stretch>
            <a:fillRect/>
          </a:stretch>
        </p:blipFill>
        <p:spPr>
          <a:xfrm>
            <a:off x="2921000" y="8255"/>
            <a:ext cx="6200775" cy="5191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内容占位符 8194" descr="1.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510"/>
          <a:stretch>
            <a:fillRect/>
          </a:stretch>
        </p:blipFill>
        <p:spPr>
          <a:xfrm>
            <a:off x="-5715" y="5265570"/>
            <a:ext cx="9099550" cy="1584175"/>
          </a:xfrm>
          <a:noFill/>
        </p:spPr>
      </p:pic>
      <p:cxnSp>
        <p:nvCxnSpPr>
          <p:cNvPr id="2" name="直接连接符 1"/>
          <p:cNvCxnSpPr/>
          <p:nvPr/>
        </p:nvCxnSpPr>
        <p:spPr>
          <a:xfrm flipV="1">
            <a:off x="-60325" y="5283200"/>
            <a:ext cx="9127490" cy="23495"/>
          </a:xfrm>
          <a:prstGeom prst="line">
            <a:avLst/>
          </a:prstGeom>
          <a:ln w="28575" cmpd="thickThin">
            <a:solidFill>
              <a:srgbClr val="FF006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7076" y="1014899"/>
            <a:ext cx="289814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【问题：】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  结合图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1.1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，图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1.2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，分析说明一条指令执行时，数据如何流动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60533" y="3144521"/>
            <a:ext cx="4227830" cy="2138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处理器从内存中读取指令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PC保存下一条指令的地址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每次取指令后 PC 自增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取到的指令载入到 IR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取指令和执行指令</a:t>
            </a:r>
            <a:endParaRPr lang="zh-CN" altLang="en-US" dirty="0"/>
          </a:p>
        </p:txBody>
      </p:sp>
      <p:pic>
        <p:nvPicPr>
          <p:cNvPr id="9219" name="内容占位符 9218" descr="1.3"/>
          <p:cNvPicPr>
            <a:picLocks noGrp="1" noChangeAspect="1"/>
          </p:cNvPicPr>
          <p:nvPr>
            <p:ph idx="1"/>
          </p:nvPr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0" y="1092200"/>
            <a:ext cx="7391400" cy="5765800"/>
          </a:xfrm>
        </p:spPr>
      </p:pic>
      <p:sp>
        <p:nvSpPr>
          <p:cNvPr id="9220" name="文本框 9219"/>
          <p:cNvSpPr txBox="1"/>
          <p:nvPr/>
        </p:nvSpPr>
        <p:spPr>
          <a:xfrm>
            <a:off x="5005070" y="3305810"/>
            <a:ext cx="4227830" cy="3078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操作分类：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charset="0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华文宋体" panose="02010600040101010101" charset="-122"/>
              </a:rPr>
              <a:t>①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处理器-存储器，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charset="0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宋体" panose="02010600030101010101" pitchFamily="2" charset="-122"/>
              </a:rPr>
              <a:t>②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处理器-I/O，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charset="0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宋体" panose="02010600030101010101" pitchFamily="2" charset="-122"/>
              </a:rPr>
              <a:t>③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数据处理，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charset="0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宋体" panose="02010600030101010101" pitchFamily="2" charset="-122"/>
              </a:rPr>
              <a:t>④ 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控制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FF0066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问题：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为什么没有存储器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存储器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  <a:p>
            <a:pPr lvl="0" algn="l" eaLnBrk="1" latinLnBrk="0" hangingPunct="1">
              <a:lnSpc>
                <a:spcPct val="140000"/>
              </a:lnSpc>
              <a:buClr>
                <a:srgbClr val="FF0066"/>
              </a:buClr>
              <a:buSzPct val="100000"/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        的操作，如何间接实现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5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 anchor="ctr"/>
          <a:lstStyle/>
          <a:p>
            <a:pPr>
              <a:buNone/>
            </a:pPr>
            <a:r>
              <a:rPr lang="zh-CN" altLang="en-US" dirty="0"/>
              <a:t>例子：</a:t>
            </a:r>
            <a:endParaRPr lang="zh-CN" altLang="en-US" dirty="0"/>
          </a:p>
        </p:txBody>
      </p:sp>
      <p:pic>
        <p:nvPicPr>
          <p:cNvPr id="10243" name="内容占位符 10242" descr="1.4"/>
          <p:cNvPicPr>
            <a:picLocks noGrp="1" noChangeAspect="1"/>
          </p:cNvPicPr>
          <p:nvPr>
            <p:ph idx="1"/>
          </p:nvPr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1657033" y="0"/>
            <a:ext cx="7504112" cy="6858000"/>
          </a:xfrm>
        </p:spPr>
      </p:pic>
      <p:sp>
        <p:nvSpPr>
          <p:cNvPr id="2" name="文本框 1"/>
          <p:cNvSpPr txBox="1"/>
          <p:nvPr/>
        </p:nvSpPr>
        <p:spPr>
          <a:xfrm>
            <a:off x="-36830" y="1484630"/>
            <a:ext cx="2682875" cy="272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FF0066"/>
                </a:solidFill>
              </a:rPr>
              <a:t>0001</a:t>
            </a:r>
            <a:r>
              <a:rPr lang="en-US" altLang="zh-CN" sz="2400" b="1"/>
              <a:t>  AC</a:t>
            </a:r>
            <a:r>
              <a:rPr lang="en-US" altLang="zh-CN" sz="2400" b="1">
                <a:cs typeface="宋体" panose="02010600030101010101" pitchFamily="2" charset="-122"/>
              </a:rPr>
              <a:t>←M</a:t>
            </a:r>
            <a:endParaRPr lang="en-US" altLang="zh-CN" sz="2400" b="1"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FF0066"/>
                </a:solidFill>
                <a:cs typeface="宋体" panose="02010600030101010101" pitchFamily="2" charset="-122"/>
              </a:rPr>
              <a:t>0010</a:t>
            </a:r>
            <a:r>
              <a:rPr lang="en-US" altLang="zh-CN" sz="2400" b="1">
                <a:cs typeface="宋体" panose="02010600030101010101" pitchFamily="2" charset="-122"/>
              </a:rPr>
              <a:t>  M</a:t>
            </a:r>
            <a:r>
              <a:rPr lang="en-US" altLang="zh-CN" sz="2400" b="1">
                <a:cs typeface="宋体" panose="02010600030101010101" pitchFamily="2" charset="-122"/>
                <a:sym typeface="+mn-ea"/>
              </a:rPr>
              <a:t>←AC</a:t>
            </a:r>
            <a:endParaRPr lang="en-US" altLang="zh-CN" sz="2400" b="1"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FF0066"/>
                </a:solidFill>
                <a:cs typeface="宋体" panose="02010600030101010101" pitchFamily="2" charset="-122"/>
              </a:rPr>
              <a:t>0101</a:t>
            </a:r>
            <a:r>
              <a:rPr lang="en-US" altLang="zh-CN" sz="2400" b="1">
                <a:cs typeface="宋体" panose="02010600030101010101" pitchFamily="2" charset="-122"/>
              </a:rPr>
              <a:t>  AC</a:t>
            </a:r>
            <a:r>
              <a:rPr lang="en-US" altLang="zh-CN" sz="2400" b="1">
                <a:cs typeface="宋体" panose="02010600030101010101" pitchFamily="2" charset="-122"/>
                <a:sym typeface="+mn-ea"/>
              </a:rPr>
              <a:t>←AC+M</a:t>
            </a:r>
            <a:endParaRPr lang="en-US" altLang="zh-CN" sz="2400" b="1"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zh-CN" sz="2400" b="1"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b="1">
                <a:cs typeface="宋体" panose="02010600030101010101" pitchFamily="2" charset="-122"/>
              </a:rPr>
              <a:t>初始</a:t>
            </a:r>
            <a:r>
              <a:rPr lang="en-US" altLang="zh-CN" sz="2400" b="1">
                <a:cs typeface="宋体" panose="02010600030101010101" pitchFamily="2" charset="-122"/>
              </a:rPr>
              <a:t>:</a:t>
            </a:r>
            <a:endParaRPr lang="en-US" altLang="zh-CN" sz="2400" b="1"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cs typeface="宋体" panose="02010600030101010101" pitchFamily="2" charset="-122"/>
              </a:rPr>
              <a:t>   (PC)=300H</a:t>
            </a:r>
            <a:endParaRPr lang="en-US" altLang="zh-CN" sz="2400" b="1"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3710" y="692785"/>
            <a:ext cx="1110615" cy="248285"/>
          </a:xfrm>
          <a:prstGeom prst="rect">
            <a:avLst/>
          </a:prstGeom>
          <a:noFill/>
          <a:ln w="12700" cmpd="sng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3710" y="2657475"/>
            <a:ext cx="1110615" cy="248285"/>
          </a:xfrm>
          <a:prstGeom prst="rect">
            <a:avLst/>
          </a:prstGeom>
          <a:noFill/>
          <a:ln w="12700" cmpd="sng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83710" y="4615180"/>
            <a:ext cx="1110615" cy="248285"/>
          </a:xfrm>
          <a:prstGeom prst="rect">
            <a:avLst/>
          </a:prstGeom>
          <a:noFill/>
          <a:ln w="12700" cmpd="sng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10120" y="5055235"/>
            <a:ext cx="199390" cy="248285"/>
          </a:xfrm>
          <a:prstGeom prst="rect">
            <a:avLst/>
          </a:prstGeom>
          <a:noFill/>
          <a:ln w="12700" cmpd="sng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10120" y="3105150"/>
            <a:ext cx="199390" cy="248285"/>
          </a:xfrm>
          <a:prstGeom prst="rect">
            <a:avLst/>
          </a:prstGeom>
          <a:noFill/>
          <a:ln w="12700" cmpd="sng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10120" y="1116965"/>
            <a:ext cx="199390" cy="248285"/>
          </a:xfrm>
          <a:prstGeom prst="rect">
            <a:avLst/>
          </a:prstGeom>
          <a:noFill/>
          <a:ln w="12700" cmpd="sng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1.4 中断</a:t>
            </a:r>
            <a:r>
              <a:rPr lang="en-US" altLang="zh-CN" dirty="0"/>
              <a:t>  </a:t>
            </a:r>
            <a:r>
              <a:rPr lang="zh-CN" altLang="en-US" dirty="0"/>
              <a:t>（《组成原理》待讲）</a:t>
            </a:r>
            <a:endParaRPr lang="zh-CN" altLang="en-US" dirty="0"/>
          </a:p>
        </p:txBody>
      </p:sp>
      <p:sp>
        <p:nvSpPr>
          <p:cNvPr id="11267" name="矩形 11266"/>
          <p:cNvSpPr>
            <a:spLocks noGrp="1"/>
          </p:cNvSpPr>
          <p:nvPr/>
        </p:nvSpPr>
        <p:spPr>
          <a:xfrm>
            <a:off x="457200" y="1600200"/>
            <a:ext cx="8229600" cy="1289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中断处理器正常处理过程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0"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用于提高处理器效率（</a:t>
            </a:r>
            <a:r>
              <a:rPr lang="zh-CN" altLang="en-US" sz="2800" dirty="0">
                <a:solidFill>
                  <a:srgbClr val="FF0066"/>
                </a:solidFill>
                <a:latin typeface="黑体" panose="02010609060101010101" pitchFamily="1" charset="-122"/>
              </a:rPr>
              <a:t>为什么？</a:t>
            </a:r>
            <a:r>
              <a:rPr lang="zh-CN" altLang="en-US" sz="2800" dirty="0">
                <a:latin typeface="黑体" panose="02010609060101010101" pitchFamily="1" charset="-122"/>
              </a:rPr>
              <a:t>）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0"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中断分类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黑体" panose="02010609060101010101" pitchFamily="1" charset="-122"/>
              </a:rPr>
              <a:t>程序中断：算术溢出，除数为0</a:t>
            </a:r>
            <a:endParaRPr lang="zh-CN" altLang="en-US" sz="2400" dirty="0">
              <a:latin typeface="黑体" panose="02010609060101010101" pitchFamily="1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黑体" panose="02010609060101010101" pitchFamily="1" charset="-122"/>
              </a:rPr>
              <a:t>时钟中断：定时器中断</a:t>
            </a:r>
            <a:endParaRPr lang="zh-CN" altLang="en-US" sz="2400" dirty="0">
              <a:latin typeface="黑体" panose="02010609060101010101" pitchFamily="1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黑体" panose="02010609060101010101" pitchFamily="1" charset="-122"/>
              </a:rPr>
              <a:t>I/O中断：I/O操作</a:t>
            </a:r>
            <a:endParaRPr lang="zh-CN" altLang="en-US" sz="2400" dirty="0">
              <a:latin typeface="黑体" panose="02010609060101010101" pitchFamily="1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黑体" panose="02010609060101010101" pitchFamily="1" charset="-122"/>
              </a:rPr>
              <a:t>硬件失效中断：掉电，内存校验错</a:t>
            </a:r>
            <a:endParaRPr lang="zh-CN" altLang="en-US" sz="2400" dirty="0"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-6985" y="-37147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无中断 控制流程</a:t>
            </a:r>
            <a:endParaRPr lang="zh-CN" altLang="en-US" dirty="0"/>
          </a:p>
        </p:txBody>
      </p:sp>
      <p:pic>
        <p:nvPicPr>
          <p:cNvPr id="12291" name="内容占位符 12290" descr="1.5a"/>
          <p:cNvPicPr>
            <a:picLocks noGrp="1" noChangeAspect="1"/>
          </p:cNvPicPr>
          <p:nvPr>
            <p:ph idx="1"/>
          </p:nvPr>
        </p:nvPicPr>
        <p:blipFill>
          <a:blip r:embed="rId1">
            <a:lum bright="18000"/>
          </a:blip>
          <a:srcRect l="3355" t="3311"/>
          <a:stretch>
            <a:fillRect/>
          </a:stretch>
        </p:blipFill>
        <p:spPr>
          <a:xfrm>
            <a:off x="5219700" y="-27305"/>
            <a:ext cx="3924300" cy="6880860"/>
          </a:xfrm>
        </p:spPr>
      </p:pic>
      <p:pic>
        <p:nvPicPr>
          <p:cNvPr id="16386" name="内容占位符 16385" descr="1.8"/>
          <p:cNvPicPr>
            <a:picLocks noChangeAspect="1"/>
          </p:cNvPicPr>
          <p:nvPr/>
        </p:nvPicPr>
        <p:blipFill>
          <a:blip r:embed="rId2">
            <a:lum bright="12000"/>
          </a:blip>
          <a:srcRect l="2716" r="51954" b="19590"/>
          <a:stretch>
            <a:fillRect/>
          </a:stretch>
        </p:blipFill>
        <p:spPr>
          <a:xfrm>
            <a:off x="2254885" y="854075"/>
            <a:ext cx="2569845" cy="5729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Grp="1"/>
          </p:cNvSpPr>
          <p:nvPr/>
        </p:nvSpPr>
        <p:spPr>
          <a:xfrm>
            <a:off x="180340" y="1236345"/>
            <a:ext cx="2074545" cy="22421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3200" b="1" u="none" kern="1200" baseline="0">
                <a:solidFill>
                  <a:srgbClr val="2D2DFF"/>
                </a:solidFill>
                <a:latin typeface="Arial" panose="020B0604020202020204" pitchFamily="34" charset="0"/>
                <a:ea typeface="黑体" panose="02010609060101010101" pitchFamily="1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u="none" kern="1200" baseline="0">
                <a:solidFill>
                  <a:schemeClr val="tx1"/>
                </a:solidFill>
                <a:latin typeface="+mn-lt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4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1" charset="-122"/>
              </a:rPr>
              <a:t>【问题】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1" charset="-122"/>
              </a:rPr>
              <a:t>分析右图中</a:t>
            </a: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1" charset="-122"/>
              </a:rPr>
              <a:t>无中断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1" charset="-122"/>
              </a:rPr>
              <a:t>的程序控制流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1786</Words>
  <Application>WPS 演示</Application>
  <PresentationFormat>全屏显示(4:3)</PresentationFormat>
  <Paragraphs>231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黑体</vt:lpstr>
      <vt:lpstr>Times New Roman</vt:lpstr>
      <vt:lpstr>Wingdings</vt:lpstr>
      <vt:lpstr>华文宋体</vt:lpstr>
      <vt:lpstr>微软雅黑</vt:lpstr>
      <vt:lpstr>Arial Unicode MS</vt:lpstr>
      <vt:lpstr>默认设计模板</vt:lpstr>
      <vt:lpstr>第1部分  背景知识  第1章 计算机系统概述 第2章 操作系统概述</vt:lpstr>
      <vt:lpstr>第1章  计算机系统概述</vt:lpstr>
      <vt:lpstr>1.1 基本构成</vt:lpstr>
      <vt:lpstr>1.2 微处理器的发展</vt:lpstr>
      <vt:lpstr>1.3 指令的执行</vt:lpstr>
      <vt:lpstr>取指令和执行指令</vt:lpstr>
      <vt:lpstr>例子：</vt:lpstr>
      <vt:lpstr>1.4 中断  （组成原理）</vt:lpstr>
      <vt:lpstr>无中断 控制流程</vt:lpstr>
      <vt:lpstr>短 I/O 等待</vt:lpstr>
      <vt:lpstr>长 I/O 等待</vt:lpstr>
      <vt:lpstr>1.4.1 中断和指令周期</vt:lpstr>
      <vt:lpstr>有中断的指令周期</vt:lpstr>
      <vt:lpstr>1.4.2  中断处理</vt:lpstr>
      <vt:lpstr>PowerPoint 演示文稿</vt:lpstr>
      <vt:lpstr>1.4.3 多个中断</vt:lpstr>
      <vt:lpstr>PowerPoint 演示文稿</vt:lpstr>
      <vt:lpstr>1.5 存储器的层次结构</vt:lpstr>
      <vt:lpstr>存储器层次结构</vt:lpstr>
      <vt:lpstr>1.6 高速缓存</vt:lpstr>
      <vt:lpstr>局部性原理</vt:lpstr>
      <vt:lpstr>高速缓存</vt:lpstr>
      <vt:lpstr>高速缓存/内存的结构</vt:lpstr>
      <vt:lpstr> 高 速 缓 存 读 操 作</vt:lpstr>
      <vt:lpstr>1.6.3 高速缓存设计</vt:lpstr>
      <vt:lpstr>高速缓存设计问题</vt:lpstr>
      <vt:lpstr>高速缓存设计问题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lyj</dc:creator>
  <cp:lastModifiedBy>李艳军（杨林妈妈）</cp:lastModifiedBy>
  <cp:revision>25</cp:revision>
  <dcterms:created xsi:type="dcterms:W3CDTF">2013-01-25T01:44:00Z</dcterms:created>
  <dcterms:modified xsi:type="dcterms:W3CDTF">2021-10-13T12:59:03Z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1489DCF5A9C74273BECD5B1972AB157E</vt:lpwstr>
  </property>
</Properties>
</file>